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72" r:id="rId3"/>
    <p:sldMasterId id="2147483660" r:id="rId4"/>
  </p:sldMasterIdLst>
  <p:notesMasterIdLst>
    <p:notesMasterId r:id="rId81"/>
  </p:notesMasterIdLst>
  <p:sldIdLst>
    <p:sldId id="335" r:id="rId5"/>
    <p:sldId id="1783" r:id="rId6"/>
    <p:sldId id="1784" r:id="rId7"/>
    <p:sldId id="1357" r:id="rId8"/>
    <p:sldId id="1370" r:id="rId9"/>
    <p:sldId id="1371" r:id="rId10"/>
    <p:sldId id="1772" r:id="rId11"/>
    <p:sldId id="1263" r:id="rId12"/>
    <p:sldId id="1251" r:id="rId13"/>
    <p:sldId id="1253" r:id="rId14"/>
    <p:sldId id="1246" r:id="rId15"/>
    <p:sldId id="1245" r:id="rId16"/>
    <p:sldId id="1763" r:id="rId17"/>
    <p:sldId id="1771" r:id="rId18"/>
    <p:sldId id="1761" r:id="rId19"/>
    <p:sldId id="1770" r:id="rId20"/>
    <p:sldId id="1762" r:id="rId21"/>
    <p:sldId id="1753" r:id="rId22"/>
    <p:sldId id="1774" r:id="rId23"/>
    <p:sldId id="1773" r:id="rId24"/>
    <p:sldId id="275" r:id="rId25"/>
    <p:sldId id="1754" r:id="rId26"/>
    <p:sldId id="1755" r:id="rId27"/>
    <p:sldId id="1766" r:id="rId28"/>
    <p:sldId id="1767" r:id="rId29"/>
    <p:sldId id="325" r:id="rId30"/>
    <p:sldId id="321" r:id="rId31"/>
    <p:sldId id="323" r:id="rId32"/>
    <p:sldId id="1769" r:id="rId33"/>
    <p:sldId id="1768" r:id="rId34"/>
    <p:sldId id="1759" r:id="rId35"/>
    <p:sldId id="1313" r:id="rId36"/>
    <p:sldId id="1775" r:id="rId37"/>
    <p:sldId id="340" r:id="rId38"/>
    <p:sldId id="1686" r:id="rId39"/>
    <p:sldId id="343" r:id="rId40"/>
    <p:sldId id="1270" r:id="rId41"/>
    <p:sldId id="758" r:id="rId42"/>
    <p:sldId id="1724" r:id="rId43"/>
    <p:sldId id="1694" r:id="rId44"/>
    <p:sldId id="1693" r:id="rId45"/>
    <p:sldId id="1696" r:id="rId46"/>
    <p:sldId id="1697" r:id="rId47"/>
    <p:sldId id="1698" r:id="rId48"/>
    <p:sldId id="1776" r:id="rId49"/>
    <p:sldId id="1244" r:id="rId50"/>
    <p:sldId id="1175" r:id="rId51"/>
    <p:sldId id="1793" r:id="rId52"/>
    <p:sldId id="1317" r:id="rId53"/>
    <p:sldId id="1399" r:id="rId54"/>
    <p:sldId id="1760" r:id="rId55"/>
    <p:sldId id="1782" r:id="rId56"/>
    <p:sldId id="258" r:id="rId57"/>
    <p:sldId id="260" r:id="rId58"/>
    <p:sldId id="261" r:id="rId59"/>
    <p:sldId id="1400" r:id="rId60"/>
    <p:sldId id="1695" r:id="rId61"/>
    <p:sldId id="1310" r:id="rId62"/>
    <p:sldId id="1311" r:id="rId63"/>
    <p:sldId id="1778" r:id="rId64"/>
    <p:sldId id="1777" r:id="rId65"/>
    <p:sldId id="1779" r:id="rId66"/>
    <p:sldId id="1823" r:id="rId67"/>
    <p:sldId id="1816" r:id="rId68"/>
    <p:sldId id="1817" r:id="rId69"/>
    <p:sldId id="1818" r:id="rId70"/>
    <p:sldId id="1819" r:id="rId71"/>
    <p:sldId id="1820" r:id="rId72"/>
    <p:sldId id="1821" r:id="rId73"/>
    <p:sldId id="1822" r:id="rId74"/>
    <p:sldId id="1332" r:id="rId75"/>
    <p:sldId id="1718" r:id="rId76"/>
    <p:sldId id="1146" r:id="rId77"/>
    <p:sldId id="1391" r:id="rId78"/>
    <p:sldId id="1720" r:id="rId79"/>
    <p:sldId id="1780" r:id="rId80"/>
  </p:sldIdLst>
  <p:sldSz cx="12192000" cy="6858000"/>
  <p:notesSz cx="7315200" cy="96012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D05923-191A-4EC9-824E-F1DDC64F726C}">
          <p14:sldIdLst>
            <p14:sldId id="335"/>
            <p14:sldId id="1783"/>
            <p14:sldId id="1784"/>
            <p14:sldId id="1357"/>
            <p14:sldId id="1370"/>
            <p14:sldId id="1371"/>
            <p14:sldId id="1772"/>
            <p14:sldId id="1263"/>
            <p14:sldId id="1251"/>
            <p14:sldId id="1253"/>
            <p14:sldId id="1246"/>
            <p14:sldId id="1245"/>
            <p14:sldId id="1763"/>
            <p14:sldId id="1771"/>
            <p14:sldId id="1761"/>
            <p14:sldId id="1770"/>
            <p14:sldId id="1762"/>
            <p14:sldId id="1753"/>
            <p14:sldId id="1774"/>
            <p14:sldId id="1773"/>
            <p14:sldId id="275"/>
            <p14:sldId id="1754"/>
            <p14:sldId id="1755"/>
            <p14:sldId id="1766"/>
            <p14:sldId id="1767"/>
            <p14:sldId id="325"/>
            <p14:sldId id="321"/>
            <p14:sldId id="323"/>
            <p14:sldId id="1769"/>
            <p14:sldId id="1768"/>
            <p14:sldId id="1759"/>
            <p14:sldId id="1313"/>
            <p14:sldId id="1775"/>
            <p14:sldId id="340"/>
            <p14:sldId id="1686"/>
            <p14:sldId id="343"/>
            <p14:sldId id="1270"/>
            <p14:sldId id="758"/>
            <p14:sldId id="1724"/>
            <p14:sldId id="1694"/>
            <p14:sldId id="1693"/>
            <p14:sldId id="1696"/>
            <p14:sldId id="1697"/>
            <p14:sldId id="1698"/>
            <p14:sldId id="1776"/>
            <p14:sldId id="1244"/>
            <p14:sldId id="1175"/>
            <p14:sldId id="1793"/>
            <p14:sldId id="1317"/>
            <p14:sldId id="1399"/>
            <p14:sldId id="1760"/>
            <p14:sldId id="1782"/>
            <p14:sldId id="258"/>
            <p14:sldId id="260"/>
            <p14:sldId id="261"/>
            <p14:sldId id="1400"/>
            <p14:sldId id="1695"/>
            <p14:sldId id="1310"/>
            <p14:sldId id="1311"/>
            <p14:sldId id="1778"/>
            <p14:sldId id="1777"/>
            <p14:sldId id="1779"/>
            <p14:sldId id="1823"/>
            <p14:sldId id="1816"/>
            <p14:sldId id="1817"/>
            <p14:sldId id="1818"/>
            <p14:sldId id="1819"/>
            <p14:sldId id="1820"/>
            <p14:sldId id="1821"/>
            <p14:sldId id="1822"/>
            <p14:sldId id="1332"/>
            <p14:sldId id="1718"/>
            <p14:sldId id="1146"/>
            <p14:sldId id="1391"/>
            <p14:sldId id="1720"/>
            <p14:sldId id="1780"/>
          </p14:sldIdLst>
        </p14:section>
        <p14:section name="Untitled Section" id="{1E33EE7C-B44B-40C9-BDCA-71BA9E71A21A}">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Zotica" initials="CZ" lastIdx="13" clrIdx="0">
    <p:extLst>
      <p:ext uri="{19B8F6BF-5375-455C-9EA6-DF929625EA0E}">
        <p15:presenceInfo xmlns:p15="http://schemas.microsoft.com/office/powerpoint/2012/main" userId="S-1-5-21-3959417778-1711865379-3952174976-198246" providerId="AD"/>
      </p:ext>
    </p:extLst>
  </p:cmAuthor>
  <p:cmAuthor id="2" name="Sigurd Skogestad" initials="SS" lastIdx="3" clrIdx="1">
    <p:extLst>
      <p:ext uri="{19B8F6BF-5375-455C-9EA6-DF929625EA0E}">
        <p15:presenceInfo xmlns:p15="http://schemas.microsoft.com/office/powerpoint/2012/main" userId="S::skoge@ntnu.no::9e9b58ab-b7e1-46a9-91ee-ee3a58a3ed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6A4"/>
    <a:srgbClr val="FFFF00"/>
    <a:srgbClr val="FFFF99"/>
    <a:srgbClr val="F07EE2"/>
    <a:srgbClr val="FFC000"/>
    <a:srgbClr val="FFCC00"/>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3792" autoAdjust="0"/>
  </p:normalViewPr>
  <p:slideViewPr>
    <p:cSldViewPr snapToGrid="0" snapToObjects="1">
      <p:cViewPr varScale="1">
        <p:scale>
          <a:sx n="59" d="100"/>
          <a:sy n="59" d="100"/>
        </p:scale>
        <p:origin x="640" y="5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b-NO"/>
          </a:p>
        </p:txBody>
      </p:sp>
      <p:sp>
        <p:nvSpPr>
          <p:cNvPr id="3" name="Plassholder for dato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C00FA8F-A353-4977-89AC-727E962172A0}" type="datetimeFigureOut">
              <a:rPr lang="nb-NO" smtClean="0"/>
              <a:t>09.11.2025</a:t>
            </a:fld>
            <a:endParaRPr lang="nb-NO"/>
          </a:p>
        </p:txBody>
      </p:sp>
      <p:sp>
        <p:nvSpPr>
          <p:cNvPr id="4" name="Plassholder for lysbilde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nb-NO"/>
          </a:p>
        </p:txBody>
      </p:sp>
      <p:sp>
        <p:nvSpPr>
          <p:cNvPr id="5" name="Plassholder for notat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nb-NO"/>
          </a:p>
        </p:txBody>
      </p:sp>
      <p:sp>
        <p:nvSpPr>
          <p:cNvPr id="7" name="Plassholder for lysbilde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10B9CF5-CADC-47C8-90B6-0047F2E1BB89}" type="slidenum">
              <a:rPr lang="nb-NO" smtClean="0"/>
              <a:t>‹#›</a:t>
            </a:fld>
            <a:endParaRPr lang="nb-NO"/>
          </a:p>
        </p:txBody>
      </p:sp>
    </p:spTree>
    <p:extLst>
      <p:ext uri="{BB962C8B-B14F-4D97-AF65-F5344CB8AC3E}">
        <p14:creationId xmlns:p14="http://schemas.microsoft.com/office/powerpoint/2010/main" val="306241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1</a:t>
            </a:fld>
            <a:endParaRPr lang="nb-NO"/>
          </a:p>
        </p:txBody>
      </p:sp>
    </p:spTree>
    <p:extLst>
      <p:ext uri="{BB962C8B-B14F-4D97-AF65-F5344CB8AC3E}">
        <p14:creationId xmlns:p14="http://schemas.microsoft.com/office/powerpoint/2010/main" val="4256620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4114800" y="9917907"/>
            <a:ext cx="3144521" cy="5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41" tIns="48471" rIns="96941" bIns="48471"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23C1004A-3DE3-4588-ABE9-E0AC35113A2D}" type="slidenum">
              <a:rPr lang="ar-SA" altLang="nb-NO" sz="1300">
                <a:latin typeface="Times" panose="02020603050405020304" pitchFamily="18" charset="0"/>
              </a:rPr>
              <a:pPr algn="r"/>
              <a:t>34</a:t>
            </a:fld>
            <a:endParaRPr lang="nn-NO" altLang="nb-NO" sz="1300">
              <a:latin typeface="Times"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9463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14800" y="9917907"/>
            <a:ext cx="3144521" cy="5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41" tIns="48471" rIns="96941" bIns="48471"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C9C7E305-4ADA-4121-997F-9FD5C53A75EC}" type="slidenum">
              <a:rPr lang="ar-SA" altLang="nb-NO" sz="1300">
                <a:latin typeface="Times" panose="02020603050405020304" pitchFamily="18" charset="0"/>
              </a:rPr>
              <a:pPr algn="r"/>
              <a:t>36</a:t>
            </a:fld>
            <a:endParaRPr lang="nn-NO" altLang="nb-NO" sz="1300">
              <a:latin typeface="Times"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390109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14800" y="9917907"/>
            <a:ext cx="3144521" cy="5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41" tIns="48471" rIns="96941" bIns="48471"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C9C7E305-4ADA-4121-997F-9FD5C53A75EC}" type="slidenum">
              <a:rPr lang="ar-SA" altLang="nb-NO" sz="1300">
                <a:latin typeface="Times" panose="02020603050405020304" pitchFamily="18" charset="0"/>
              </a:rPr>
              <a:pPr algn="r"/>
              <a:t>37</a:t>
            </a:fld>
            <a:endParaRPr lang="nn-NO" altLang="nb-NO" sz="1300">
              <a:latin typeface="Times"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3262891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5988">
              <a:spcBef>
                <a:spcPct val="30000"/>
              </a:spcBef>
              <a:defRPr sz="1200">
                <a:solidFill>
                  <a:schemeClr val="tx1"/>
                </a:solidFill>
                <a:latin typeface="Times" panose="02020603050405020304" pitchFamily="18" charset="0"/>
              </a:defRPr>
            </a:lvl1pPr>
            <a:lvl2pPr marL="742950" indent="-285750" defTabSz="915988">
              <a:spcBef>
                <a:spcPct val="30000"/>
              </a:spcBef>
              <a:defRPr sz="1200">
                <a:solidFill>
                  <a:schemeClr val="tx1"/>
                </a:solidFill>
                <a:latin typeface="Times" panose="02020603050405020304" pitchFamily="18" charset="0"/>
              </a:defRPr>
            </a:lvl2pPr>
            <a:lvl3pPr marL="1143000" indent="-228600" defTabSz="915988">
              <a:spcBef>
                <a:spcPct val="30000"/>
              </a:spcBef>
              <a:defRPr sz="1200">
                <a:solidFill>
                  <a:schemeClr val="tx1"/>
                </a:solidFill>
                <a:latin typeface="Times" panose="02020603050405020304" pitchFamily="18" charset="0"/>
              </a:defRPr>
            </a:lvl3pPr>
            <a:lvl4pPr marL="1600200" indent="-228600" defTabSz="915988">
              <a:spcBef>
                <a:spcPct val="30000"/>
              </a:spcBef>
              <a:defRPr sz="1200">
                <a:solidFill>
                  <a:schemeClr val="tx1"/>
                </a:solidFill>
                <a:latin typeface="Times" panose="02020603050405020304" pitchFamily="18" charset="0"/>
              </a:defRPr>
            </a:lvl4pPr>
            <a:lvl5pPr marL="2057400" indent="-228600" defTabSz="915988">
              <a:spcBef>
                <a:spcPct val="30000"/>
              </a:spcBef>
              <a:defRPr sz="1200">
                <a:solidFill>
                  <a:schemeClr val="tx1"/>
                </a:solidFill>
                <a:latin typeface="Times"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9A67588-5ED8-4456-9D95-1341EAB2D187}" type="slidenum">
              <a:rPr lang="ar-SA" altLang="nb-NO" smtClean="0"/>
              <a:pPr>
                <a:spcBef>
                  <a:spcPct val="0"/>
                </a:spcBef>
              </a:pPr>
              <a:t>38</a:t>
            </a:fld>
            <a:endParaRPr lang="nn-NO" altLang="nb-NO"/>
          </a:p>
        </p:txBody>
      </p:sp>
      <p:sp>
        <p:nvSpPr>
          <p:cNvPr id="28675" name="Rectangle 2"/>
          <p:cNvSpPr>
            <a:spLocks noGrp="1" noRot="1" noChangeAspect="1" noChangeArrowheads="1" noTextEdit="1"/>
          </p:cNvSpPr>
          <p:nvPr>
            <p:ph type="sldImg"/>
          </p:nvPr>
        </p:nvSpPr>
        <p:spPr>
          <a:xfrm>
            <a:off x="685800" y="1143000"/>
            <a:ext cx="5486400" cy="3086100"/>
          </a:xfrm>
          <a:ln/>
        </p:spPr>
      </p:sp>
      <p:sp>
        <p:nvSpPr>
          <p:cNvPr id="28676" name="Rectangle 3"/>
          <p:cNvSpPr>
            <a:spLocks noGrp="1" noChangeArrowheads="1"/>
          </p:cNvSpPr>
          <p:nvPr>
            <p:ph type="body" idx="1"/>
          </p:nvPr>
        </p:nvSpPr>
        <p:spPr>
          <a:noFill/>
        </p:spPr>
        <p:txBody>
          <a:bodyPr/>
          <a:lstStyle/>
          <a:p>
            <a:pPr eaLnBrk="1" hangingPunct="1"/>
            <a:endParaRPr lang="en-US"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51</a:t>
            </a:fld>
            <a:endParaRPr lang="nb-NO"/>
          </a:p>
        </p:txBody>
      </p:sp>
    </p:spTree>
    <p:extLst>
      <p:ext uri="{BB962C8B-B14F-4D97-AF65-F5344CB8AC3E}">
        <p14:creationId xmlns:p14="http://schemas.microsoft.com/office/powerpoint/2010/main" val="28582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57</a:t>
            </a:fld>
            <a:endParaRPr lang="nb-NO"/>
          </a:p>
        </p:txBody>
      </p:sp>
    </p:spTree>
    <p:extLst>
      <p:ext uri="{BB962C8B-B14F-4D97-AF65-F5344CB8AC3E}">
        <p14:creationId xmlns:p14="http://schemas.microsoft.com/office/powerpoint/2010/main" val="102605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F221F87-2B60-4105-A68C-0B94EEFEE60F}"/>
              </a:ext>
            </a:extLst>
          </p:cNvPr>
          <p:cNvSpPr>
            <a:spLocks noGrp="1" noChangeArrowheads="1"/>
          </p:cNvSpPr>
          <p:nvPr>
            <p:ph type="sldNum" sz="quarter" idx="5"/>
          </p:nvPr>
        </p:nvSpPr>
        <p:spPr>
          <a:noFill/>
        </p:spPr>
        <p:txBody>
          <a:bodyPr/>
          <a:lstStyle>
            <a:lvl1pPr defTabSz="1003531">
              <a:spcBef>
                <a:spcPct val="30000"/>
              </a:spcBef>
              <a:defRPr sz="1300">
                <a:solidFill>
                  <a:schemeClr val="tx1"/>
                </a:solidFill>
                <a:latin typeface="Times" panose="02020603050405020304" pitchFamily="18" charset="0"/>
              </a:defRPr>
            </a:lvl1pPr>
            <a:lvl2pPr marL="785372" indent="-302066" defTabSz="1003531">
              <a:spcBef>
                <a:spcPct val="30000"/>
              </a:spcBef>
              <a:defRPr sz="1300">
                <a:solidFill>
                  <a:schemeClr val="tx1"/>
                </a:solidFill>
                <a:latin typeface="Times" panose="02020603050405020304" pitchFamily="18" charset="0"/>
              </a:defRPr>
            </a:lvl2pPr>
            <a:lvl3pPr marL="1208265" indent="-241653" defTabSz="1003531">
              <a:spcBef>
                <a:spcPct val="30000"/>
              </a:spcBef>
              <a:defRPr sz="1300">
                <a:solidFill>
                  <a:schemeClr val="tx1"/>
                </a:solidFill>
                <a:latin typeface="Times" panose="02020603050405020304" pitchFamily="18" charset="0"/>
              </a:defRPr>
            </a:lvl3pPr>
            <a:lvl4pPr marL="1691571" indent="-241653" defTabSz="1003531">
              <a:spcBef>
                <a:spcPct val="30000"/>
              </a:spcBef>
              <a:defRPr sz="1300">
                <a:solidFill>
                  <a:schemeClr val="tx1"/>
                </a:solidFill>
                <a:latin typeface="Times" panose="02020603050405020304" pitchFamily="18" charset="0"/>
              </a:defRPr>
            </a:lvl4pPr>
            <a:lvl5pPr marL="2174878" indent="-241653" defTabSz="1003531">
              <a:spcBef>
                <a:spcPct val="30000"/>
              </a:spcBef>
              <a:defRPr sz="1300">
                <a:solidFill>
                  <a:schemeClr val="tx1"/>
                </a:solidFill>
                <a:latin typeface="Times" panose="02020603050405020304" pitchFamily="18" charset="0"/>
              </a:defRPr>
            </a:lvl5pPr>
            <a:lvl6pPr marL="2658184" indent="-241653" defTabSz="1003531" eaLnBrk="0" fontAlgn="base" hangingPunct="0">
              <a:spcBef>
                <a:spcPct val="30000"/>
              </a:spcBef>
              <a:spcAft>
                <a:spcPct val="0"/>
              </a:spcAft>
              <a:defRPr sz="1300">
                <a:solidFill>
                  <a:schemeClr val="tx1"/>
                </a:solidFill>
                <a:latin typeface="Times" panose="02020603050405020304" pitchFamily="18" charset="0"/>
              </a:defRPr>
            </a:lvl6pPr>
            <a:lvl7pPr marL="3141490" indent="-241653" defTabSz="1003531" eaLnBrk="0" fontAlgn="base" hangingPunct="0">
              <a:spcBef>
                <a:spcPct val="30000"/>
              </a:spcBef>
              <a:spcAft>
                <a:spcPct val="0"/>
              </a:spcAft>
              <a:defRPr sz="1300">
                <a:solidFill>
                  <a:schemeClr val="tx1"/>
                </a:solidFill>
                <a:latin typeface="Times" panose="02020603050405020304" pitchFamily="18" charset="0"/>
              </a:defRPr>
            </a:lvl7pPr>
            <a:lvl8pPr marL="3624796" indent="-241653" defTabSz="1003531" eaLnBrk="0" fontAlgn="base" hangingPunct="0">
              <a:spcBef>
                <a:spcPct val="30000"/>
              </a:spcBef>
              <a:spcAft>
                <a:spcPct val="0"/>
              </a:spcAft>
              <a:defRPr sz="1300">
                <a:solidFill>
                  <a:schemeClr val="tx1"/>
                </a:solidFill>
                <a:latin typeface="Times" panose="02020603050405020304" pitchFamily="18" charset="0"/>
              </a:defRPr>
            </a:lvl8pPr>
            <a:lvl9pPr marL="4108102" indent="-241653" defTabSz="1003531" eaLnBrk="0" fontAlgn="base" hangingPunct="0">
              <a:spcBef>
                <a:spcPct val="30000"/>
              </a:spcBef>
              <a:spcAft>
                <a:spcPct val="0"/>
              </a:spcAft>
              <a:defRPr sz="1300">
                <a:solidFill>
                  <a:schemeClr val="tx1"/>
                </a:solidFill>
                <a:latin typeface="Times" panose="02020603050405020304" pitchFamily="18" charset="0"/>
              </a:defRPr>
            </a:lvl9pPr>
          </a:lstStyle>
          <a:p>
            <a:pPr>
              <a:spcBef>
                <a:spcPct val="0"/>
              </a:spcBef>
            </a:pPr>
            <a:fld id="{12FBEFCF-F303-4C1A-B658-1647574FB1C9}" type="slidenum">
              <a:rPr lang="ar-SA" altLang="nb-NO"/>
              <a:pPr>
                <a:spcBef>
                  <a:spcPct val="0"/>
                </a:spcBef>
              </a:pPr>
              <a:t>58</a:t>
            </a:fld>
            <a:endParaRPr lang="nn-NO" altLang="nb-NO"/>
          </a:p>
        </p:txBody>
      </p:sp>
      <p:sp>
        <p:nvSpPr>
          <p:cNvPr id="13315" name="Rectangle 2">
            <a:extLst>
              <a:ext uri="{FF2B5EF4-FFF2-40B4-BE49-F238E27FC236}">
                <a16:creationId xmlns:a16="http://schemas.microsoft.com/office/drawing/2014/main" id="{C5712981-864B-4E31-8D2F-673978692ADB}"/>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E161C1A5-DE69-4617-82E3-25EC2CEF2291}"/>
              </a:ext>
            </a:extLst>
          </p:cNvPr>
          <p:cNvSpPr>
            <a:spLocks noGrp="1" noChangeArrowheads="1"/>
          </p:cNvSpPr>
          <p:nvPr>
            <p:ph type="body" idx="1"/>
          </p:nvPr>
        </p:nvSpPr>
        <p:spPr>
          <a:noFill/>
        </p:spPr>
        <p:txBody>
          <a:bodyPr/>
          <a:lstStyle/>
          <a:p>
            <a:pPr eaLnBrk="1" hangingPunct="1"/>
            <a:endParaRPr lang="en-US" altLang="nb-NO" dirty="0"/>
          </a:p>
        </p:txBody>
      </p:sp>
    </p:spTree>
    <p:extLst>
      <p:ext uri="{BB962C8B-B14F-4D97-AF65-F5344CB8AC3E}">
        <p14:creationId xmlns:p14="http://schemas.microsoft.com/office/powerpoint/2010/main" val="409965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60</a:t>
            </a:fld>
            <a:endParaRPr lang="nb-NO"/>
          </a:p>
        </p:txBody>
      </p:sp>
    </p:spTree>
    <p:extLst>
      <p:ext uri="{BB962C8B-B14F-4D97-AF65-F5344CB8AC3E}">
        <p14:creationId xmlns:p14="http://schemas.microsoft.com/office/powerpoint/2010/main" val="3971857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DDBFC-3632-4C55-8E2E-531FDA0AFB14}" type="slidenum">
              <a:rPr lang="en-US" smtClean="0"/>
              <a:t>62</a:t>
            </a:fld>
            <a:endParaRPr lang="en-US"/>
          </a:p>
        </p:txBody>
      </p:sp>
    </p:spTree>
    <p:extLst>
      <p:ext uri="{BB962C8B-B14F-4D97-AF65-F5344CB8AC3E}">
        <p14:creationId xmlns:p14="http://schemas.microsoft.com/office/powerpoint/2010/main" val="161607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CDDBFC-3632-4C55-8E2E-531FDA0AFB14}" type="slidenum">
              <a:rPr lang="en-US" smtClean="0"/>
              <a:t>63</a:t>
            </a:fld>
            <a:endParaRPr lang="en-US"/>
          </a:p>
        </p:txBody>
      </p:sp>
    </p:spTree>
    <p:extLst>
      <p:ext uri="{BB962C8B-B14F-4D97-AF65-F5344CB8AC3E}">
        <p14:creationId xmlns:p14="http://schemas.microsoft.com/office/powerpoint/2010/main" val="194193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b="0" i="0"/>
            </a:pPr>
            <a:fld id="{03FED6E5-ED65-4858-B424-9922C4728F8B}" type="slidenum">
              <a:rPr lang="nb-NO" smtClean="0"/>
              <a:t>4</a:t>
            </a:fld>
            <a:endParaRPr lang="nb-NO" dirty="0"/>
          </a:p>
        </p:txBody>
      </p:sp>
    </p:spTree>
    <p:extLst>
      <p:ext uri="{BB962C8B-B14F-4D97-AF65-F5344CB8AC3E}">
        <p14:creationId xmlns:p14="http://schemas.microsoft.com/office/powerpoint/2010/main" val="258140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72</a:t>
            </a:fld>
            <a:endParaRPr lang="nb-NO"/>
          </a:p>
        </p:txBody>
      </p:sp>
    </p:spTree>
    <p:extLst>
      <p:ext uri="{BB962C8B-B14F-4D97-AF65-F5344CB8AC3E}">
        <p14:creationId xmlns:p14="http://schemas.microsoft.com/office/powerpoint/2010/main" val="103828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14</a:t>
            </a:fld>
            <a:endParaRPr lang="nb-NO"/>
          </a:p>
        </p:txBody>
      </p:sp>
    </p:spTree>
    <p:extLst>
      <p:ext uri="{BB962C8B-B14F-4D97-AF65-F5344CB8AC3E}">
        <p14:creationId xmlns:p14="http://schemas.microsoft.com/office/powerpoint/2010/main" val="208200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0B9CF5-CADC-47C8-90B6-0047F2E1BB89}" type="slidenum">
              <a:rPr lang="nb-NO" smtClean="0"/>
              <a:t>17</a:t>
            </a:fld>
            <a:endParaRPr lang="nb-NO"/>
          </a:p>
        </p:txBody>
      </p:sp>
    </p:spTree>
    <p:extLst>
      <p:ext uri="{BB962C8B-B14F-4D97-AF65-F5344CB8AC3E}">
        <p14:creationId xmlns:p14="http://schemas.microsoft.com/office/powerpoint/2010/main" val="215881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18</a:t>
            </a:fld>
            <a:endParaRPr lang="nb-NO"/>
          </a:p>
        </p:txBody>
      </p:sp>
    </p:spTree>
    <p:extLst>
      <p:ext uri="{BB962C8B-B14F-4D97-AF65-F5344CB8AC3E}">
        <p14:creationId xmlns:p14="http://schemas.microsoft.com/office/powerpoint/2010/main" val="134503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044810F-A58A-5586-EB2E-3640DA59C8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spcBef>
                <a:spcPct val="30000"/>
              </a:spcBef>
              <a:defRPr sz="1200">
                <a:solidFill>
                  <a:schemeClr val="tx1"/>
                </a:solidFill>
                <a:latin typeface="Arial" panose="020B0604020202020204" pitchFamily="34" charset="0"/>
              </a:defRPr>
            </a:lvl1pPr>
            <a:lvl2pPr marL="742950" indent="-285750" defTabSz="917575">
              <a:spcBef>
                <a:spcPct val="30000"/>
              </a:spcBef>
              <a:defRPr sz="1200">
                <a:solidFill>
                  <a:schemeClr val="tx1"/>
                </a:solidFill>
                <a:latin typeface="Arial" panose="020B0604020202020204" pitchFamily="34" charset="0"/>
              </a:defRPr>
            </a:lvl2pPr>
            <a:lvl3pPr marL="1143000" indent="-228600" defTabSz="917575">
              <a:spcBef>
                <a:spcPct val="30000"/>
              </a:spcBef>
              <a:defRPr sz="1200">
                <a:solidFill>
                  <a:schemeClr val="tx1"/>
                </a:solidFill>
                <a:latin typeface="Arial" panose="020B0604020202020204" pitchFamily="34" charset="0"/>
              </a:defRPr>
            </a:lvl3pPr>
            <a:lvl4pPr marL="1600200" indent="-228600" defTabSz="917575">
              <a:spcBef>
                <a:spcPct val="30000"/>
              </a:spcBef>
              <a:defRPr sz="1200">
                <a:solidFill>
                  <a:schemeClr val="tx1"/>
                </a:solidFill>
                <a:latin typeface="Arial" panose="020B0604020202020204" pitchFamily="34" charset="0"/>
              </a:defRPr>
            </a:lvl4pPr>
            <a:lvl5pPr marL="2057400" indent="-228600" defTabSz="917575">
              <a:spcBef>
                <a:spcPct val="30000"/>
              </a:spcBef>
              <a:defRPr sz="1200">
                <a:solidFill>
                  <a:schemeClr val="tx1"/>
                </a:solidFill>
                <a:latin typeface="Arial" panose="020B0604020202020204" pitchFamily="34" charset="0"/>
              </a:defRPr>
            </a:lvl5pPr>
            <a:lvl6pPr marL="2514600"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005993-1AFF-49F4-BB3E-47D8AD7E4509}" type="slidenum">
              <a:rPr lang="nb-NO" altLang="nb-NO" smtClean="0"/>
              <a:pPr>
                <a:spcBef>
                  <a:spcPct val="0"/>
                </a:spcBef>
              </a:pPr>
              <a:t>19</a:t>
            </a:fld>
            <a:endParaRPr lang="nb-NO" altLang="nb-NO"/>
          </a:p>
        </p:txBody>
      </p:sp>
      <p:sp>
        <p:nvSpPr>
          <p:cNvPr id="47107" name="Rectangle 2">
            <a:extLst>
              <a:ext uri="{FF2B5EF4-FFF2-40B4-BE49-F238E27FC236}">
                <a16:creationId xmlns:a16="http://schemas.microsoft.com/office/drawing/2014/main" id="{507295A6-0156-4EDE-0E9D-B3162AA07E9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37C0FB80-C501-FB00-ECD4-63E99858AB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nb-NO">
              <a:latin typeface="Arial" panose="020B0604020202020204" pitchFamily="34" charset="0"/>
            </a:endParaRPr>
          </a:p>
        </p:txBody>
      </p:sp>
    </p:spTree>
    <p:extLst>
      <p:ext uri="{BB962C8B-B14F-4D97-AF65-F5344CB8AC3E}">
        <p14:creationId xmlns:p14="http://schemas.microsoft.com/office/powerpoint/2010/main" val="134070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25</a:t>
            </a:fld>
            <a:endParaRPr lang="nb-NO"/>
          </a:p>
        </p:txBody>
      </p:sp>
    </p:spTree>
    <p:extLst>
      <p:ext uri="{BB962C8B-B14F-4D97-AF65-F5344CB8AC3E}">
        <p14:creationId xmlns:p14="http://schemas.microsoft.com/office/powerpoint/2010/main" val="92936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B9CF5-CADC-47C8-90B6-0047F2E1BB89}" type="slidenum">
              <a:rPr lang="nb-NO" smtClean="0"/>
              <a:t>31</a:t>
            </a:fld>
            <a:endParaRPr lang="nb-NO"/>
          </a:p>
        </p:txBody>
      </p:sp>
    </p:spTree>
    <p:extLst>
      <p:ext uri="{BB962C8B-B14F-4D97-AF65-F5344CB8AC3E}">
        <p14:creationId xmlns:p14="http://schemas.microsoft.com/office/powerpoint/2010/main" val="336997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528DC3-F7E7-4AF3-ABE7-33FA0F82A2C4}" type="slidenum">
              <a:rPr lang="ar-SA" altLang="nb-NO" smtClean="0"/>
              <a:pPr>
                <a:defRPr/>
              </a:pPr>
              <a:t>33</a:t>
            </a:fld>
            <a:endParaRPr lang="nn-NO" altLang="nb-NO"/>
          </a:p>
        </p:txBody>
      </p:sp>
    </p:spTree>
    <p:extLst>
      <p:ext uri="{BB962C8B-B14F-4D97-AF65-F5344CB8AC3E}">
        <p14:creationId xmlns:p14="http://schemas.microsoft.com/office/powerpoint/2010/main" val="130200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4"/>
          </a:xfrm>
        </p:spPr>
        <p:txBody>
          <a:bodyPr anchor="t" anchorCtr="0"/>
          <a:lstStyle>
            <a:lvl1pPr>
              <a:defRPr>
                <a:latin typeface="Calibri Light" panose="020F0302020204030204" pitchFamily="34" charset="0"/>
                <a:cs typeface="Calibri Light" panose="020F0302020204030204" pitchFamily="34" charset="0"/>
              </a:defRPr>
            </a:lvl1pPr>
          </a:lstStyle>
          <a:p>
            <a:r>
              <a:rPr lang="nb-NO" dirty="0"/>
              <a:t>Klikk for å redigere tittelstil</a:t>
            </a:r>
          </a:p>
        </p:txBody>
      </p:sp>
      <p:sp>
        <p:nvSpPr>
          <p:cNvPr id="3" name="Undertittel 2"/>
          <p:cNvSpPr>
            <a:spLocks noGrp="1"/>
          </p:cNvSpPr>
          <p:nvPr>
            <p:ph type="subTitle" idx="1"/>
          </p:nvPr>
        </p:nvSpPr>
        <p:spPr>
          <a:xfrm>
            <a:off x="491087" y="3645154"/>
            <a:ext cx="10363200" cy="1752600"/>
          </a:xfrm>
        </p:spPr>
        <p:txBody>
          <a:bodyPr/>
          <a:lstStyle>
            <a:lvl1pPr marL="0" indent="0" algn="l">
              <a:buNone/>
              <a:defRPr>
                <a:solidFill>
                  <a:schemeClr val="tx1">
                    <a:tint val="75000"/>
                  </a:schemeClr>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normAutofit/>
          </a:bodyPr>
          <a:lstStyle>
            <a:lvl1pPr algn="l">
              <a:defRPr sz="2400" b="1">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4000">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loddrett tekst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235241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normAutofit/>
          </a:bodyPr>
          <a:lstStyle>
            <a:lvl1pPr>
              <a:defRPr sz="4000">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717171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345760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1808828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111267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1609354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188573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4000">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innhold 2"/>
          <p:cNvSpPr>
            <a:spLocks noGrp="1"/>
          </p:cNvSpPr>
          <p:nvPr>
            <p:ph idx="1"/>
          </p:nvPr>
        </p:nvSpPr>
        <p:spPr/>
        <p:txBody>
          <a:bodyPr/>
          <a:lstStyle>
            <a:lvl1pPr>
              <a:defRPr>
                <a:solidFill>
                  <a:schemeClr val="tx1">
                    <a:lumMod val="75000"/>
                    <a:lumOff val="25000"/>
                  </a:schemeClr>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lysbildenummer 5"/>
          <p:cNvSpPr txBox="1">
            <a:spLocks/>
          </p:cNvSpPr>
          <p:nvPr userDrawn="1"/>
        </p:nvSpPr>
        <p:spPr>
          <a:xfrm>
            <a:off x="153493" y="6537870"/>
            <a:ext cx="456108" cy="252102"/>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000" b="1" i="0" smtClean="0">
                <a:solidFill>
                  <a:schemeClr val="bg1"/>
                </a:solidFill>
                <a:latin typeface="Arial"/>
                <a:cs typeface="Arial"/>
              </a:rPr>
              <a:pPr algn="ctr"/>
              <a:t>‹#›</a:t>
            </a:fld>
            <a:endParaRPr lang="nb-NO" sz="1000" b="1" i="0" dirty="0">
              <a:solidFill>
                <a:schemeClr val="bg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3176713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3781156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3810114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157733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A90EC37-9CDE-46BE-AE8D-D547DDF5FB03}" type="slidenum">
              <a:rPr lang="nb-NO" smtClean="0"/>
              <a:t>‹#›</a:t>
            </a:fld>
            <a:endParaRPr lang="nb-NO"/>
          </a:p>
        </p:txBody>
      </p:sp>
    </p:spTree>
    <p:extLst>
      <p:ext uri="{BB962C8B-B14F-4D97-AF65-F5344CB8AC3E}">
        <p14:creationId xmlns:p14="http://schemas.microsoft.com/office/powerpoint/2010/main" val="2540736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998116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4227133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625317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762147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390576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4432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1903115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256562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4075702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3890538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2851569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C29EA91-4702-48A2-94C7-2A4C527363D5}" type="slidenum">
              <a:rPr lang="nb-NO" smtClean="0"/>
              <a:t>‹#›</a:t>
            </a:fld>
            <a:endParaRPr lang="nb-NO"/>
          </a:p>
        </p:txBody>
      </p:sp>
    </p:spTree>
    <p:extLst>
      <p:ext uri="{BB962C8B-B14F-4D97-AF65-F5344CB8AC3E}">
        <p14:creationId xmlns:p14="http://schemas.microsoft.com/office/powerpoint/2010/main" val="289111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154477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3793578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2056007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124188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Calibri Light" panose="020F0302020204030204" pitchFamily="34" charset="0"/>
                <a:cs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2596144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1185371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2737421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3062366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4249911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2364538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EF2E6F1-2B18-47C1-90AC-B901DF76A47B}" type="slidenum">
              <a:rPr lang="nb-NO" smtClean="0"/>
              <a:t>‹#›</a:t>
            </a:fld>
            <a:endParaRPr lang="nb-NO"/>
          </a:p>
        </p:txBody>
      </p:sp>
    </p:spTree>
    <p:extLst>
      <p:ext uri="{BB962C8B-B14F-4D97-AF65-F5344CB8AC3E}">
        <p14:creationId xmlns:p14="http://schemas.microsoft.com/office/powerpoint/2010/main" val="281573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4000">
                <a:latin typeface="Calibri Light" panose="020F0302020204030204" pitchFamily="34" charset="0"/>
                <a:cs typeface="Calibri Light" panose="020F0302020204030204" pitchFamily="34" charset="0"/>
              </a:defRPr>
            </a:lvl1p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normAutofit/>
          </a:bodyPr>
          <a:lstStyle>
            <a:lvl1pPr algn="l">
              <a:defRPr sz="2400" b="1">
                <a:latin typeface="Calibri Light" panose="020F0302020204030204" pitchFamily="34" charset="0"/>
                <a:cs typeface="Calibri Light" panose="020F0302020204030204" pitchFamily="34" charset="0"/>
              </a:defRPr>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6" name="Bilde 5" descr="hor_blaa_stripe.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78448"/>
            <a:ext cx="12192000" cy="479552"/>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08" r:id="rId12"/>
    <p:sldLayoutId id="2147483659" r:id="rId13"/>
  </p:sldLayoutIdLst>
  <p:hf hdr="0" ftr="0" dt="0"/>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0EC37-9CDE-46BE-AE8D-D547DDF5FB03}" type="slidenum">
              <a:rPr lang="nb-NO" smtClean="0"/>
              <a:t>‹#›</a:t>
            </a:fld>
            <a:endParaRPr lang="nb-NO"/>
          </a:p>
        </p:txBody>
      </p:sp>
    </p:spTree>
    <p:extLst>
      <p:ext uri="{BB962C8B-B14F-4D97-AF65-F5344CB8AC3E}">
        <p14:creationId xmlns:p14="http://schemas.microsoft.com/office/powerpoint/2010/main" val="36378423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9EA91-4702-48A2-94C7-2A4C527363D5}" type="slidenum">
              <a:rPr lang="nb-NO" smtClean="0"/>
              <a:t>‹#›</a:t>
            </a:fld>
            <a:endParaRPr lang="nb-NO"/>
          </a:p>
        </p:txBody>
      </p:sp>
    </p:spTree>
    <p:extLst>
      <p:ext uri="{BB962C8B-B14F-4D97-AF65-F5344CB8AC3E}">
        <p14:creationId xmlns:p14="http://schemas.microsoft.com/office/powerpoint/2010/main" val="2147232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2E6F1-2B18-47C1-90AC-B901DF76A47B}" type="slidenum">
              <a:rPr lang="nb-NO" smtClean="0"/>
              <a:t>‹#›</a:t>
            </a:fld>
            <a:endParaRPr lang="nb-NO"/>
          </a:p>
        </p:txBody>
      </p:sp>
    </p:spTree>
    <p:extLst>
      <p:ext uri="{BB962C8B-B14F-4D97-AF65-F5344CB8AC3E}">
        <p14:creationId xmlns:p14="http://schemas.microsoft.com/office/powerpoint/2010/main" val="2170431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37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9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500.png"/><Relationship Id="rId4" Type="http://schemas.openxmlformats.org/officeDocument/2006/relationships/image" Target="../media/image490.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folk.ntnu.no/skoge/" TargetMode="External"/><Relationship Id="rId2" Type="http://schemas.openxmlformats.org/officeDocument/2006/relationships/hyperlink" Target="https://www.sciencedirect.com/science/article/pii/S136757882300067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sciencedirect.com/science/article/pii/S1367578823000676" TargetMode="External"/><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1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sciencedirect.com/science/article/pii/S1367578823000676" TargetMode="Externa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30838" y="258339"/>
            <a:ext cx="11930321" cy="901094"/>
          </a:xfrm>
        </p:spPr>
        <p:txBody>
          <a:bodyPr>
            <a:noAutofit/>
          </a:bodyPr>
          <a:lstStyle/>
          <a:p>
            <a:pPr algn="ctr"/>
            <a:r>
              <a:rPr lang="nb-NO" sz="5400">
                <a:solidFill>
                  <a:srgbClr val="FF0000"/>
                </a:solidFill>
              </a:rPr>
              <a:t>Advanced control </a:t>
            </a:r>
            <a:r>
              <a:rPr lang="nb-NO" sz="5400" dirty="0">
                <a:solidFill>
                  <a:srgbClr val="FF0000"/>
                </a:solidFill>
              </a:rPr>
              <a:t>for </a:t>
            </a:r>
            <a:r>
              <a:rPr lang="nb-NO" sz="5400" dirty="0" err="1">
                <a:solidFill>
                  <a:srgbClr val="FF0000"/>
                </a:solidFill>
              </a:rPr>
              <a:t>the</a:t>
            </a:r>
            <a:r>
              <a:rPr lang="nb-NO" sz="5400" dirty="0">
                <a:solidFill>
                  <a:srgbClr val="FF0000"/>
                </a:solidFill>
              </a:rPr>
              <a:t> </a:t>
            </a:r>
            <a:r>
              <a:rPr lang="nb-NO" sz="5400" dirty="0" err="1">
                <a:solidFill>
                  <a:srgbClr val="FF0000"/>
                </a:solidFill>
              </a:rPr>
              <a:t>future</a:t>
            </a:r>
            <a:br>
              <a:rPr lang="nb-NO" sz="5400" dirty="0">
                <a:solidFill>
                  <a:srgbClr val="FF0000"/>
                </a:solidFill>
              </a:rPr>
            </a:br>
            <a:r>
              <a:rPr lang="nb-NO" sz="3200" dirty="0" err="1">
                <a:solidFill>
                  <a:srgbClr val="FF0000"/>
                </a:solidFill>
              </a:rPr>
              <a:t>using</a:t>
            </a:r>
            <a:r>
              <a:rPr lang="nb-NO" sz="3200" dirty="0">
                <a:solidFill>
                  <a:srgbClr val="FF0000"/>
                </a:solidFill>
              </a:rPr>
              <a:t> </a:t>
            </a:r>
            <a:r>
              <a:rPr lang="nb-NO" sz="3200" dirty="0" err="1">
                <a:solidFill>
                  <a:srgbClr val="FF0000"/>
                </a:solidFill>
              </a:rPr>
              <a:t>the</a:t>
            </a:r>
            <a:r>
              <a:rPr lang="nb-NO" sz="3200" dirty="0">
                <a:solidFill>
                  <a:srgbClr val="FF0000"/>
                </a:solidFill>
              </a:rPr>
              <a:t> </a:t>
            </a:r>
            <a:r>
              <a:rPr lang="nb-NO" sz="3200" dirty="0" err="1">
                <a:solidFill>
                  <a:srgbClr val="FF0000"/>
                </a:solidFill>
              </a:rPr>
              <a:t>magic</a:t>
            </a:r>
            <a:r>
              <a:rPr lang="nb-NO" sz="3200" dirty="0">
                <a:solidFill>
                  <a:srgbClr val="FF0000"/>
                </a:solidFill>
              </a:rPr>
              <a:t> of feedback and simple elements*</a:t>
            </a:r>
            <a:endParaRPr lang="nb-NO" sz="5400" dirty="0">
              <a:solidFill>
                <a:srgbClr val="FF0000"/>
              </a:solidFill>
            </a:endParaRPr>
          </a:p>
        </p:txBody>
      </p:sp>
      <p:sp>
        <p:nvSpPr>
          <p:cNvPr id="7" name="Undertittel 2"/>
          <p:cNvSpPr>
            <a:spLocks noGrp="1"/>
          </p:cNvSpPr>
          <p:nvPr>
            <p:ph type="subTitle" idx="1"/>
          </p:nvPr>
        </p:nvSpPr>
        <p:spPr>
          <a:xfrm>
            <a:off x="2179336" y="2228030"/>
            <a:ext cx="7833327" cy="3561730"/>
          </a:xfrm>
        </p:spPr>
        <p:txBody>
          <a:bodyPr>
            <a:noAutofit/>
          </a:bodyPr>
          <a:lstStyle/>
          <a:p>
            <a:pPr algn="ctr"/>
            <a:r>
              <a:rPr lang="es-MX" sz="3600" b="1" dirty="0">
                <a:solidFill>
                  <a:schemeClr val="tx1"/>
                </a:solidFill>
              </a:rPr>
              <a:t>Sigurd Skogestad</a:t>
            </a:r>
          </a:p>
          <a:p>
            <a:pPr algn="ctr"/>
            <a:endParaRPr lang="es-MX" sz="2200" b="1" dirty="0">
              <a:solidFill>
                <a:schemeClr val="tx1"/>
              </a:solidFill>
            </a:endParaRPr>
          </a:p>
          <a:p>
            <a:pPr algn="ctr"/>
            <a:r>
              <a:rPr lang="es-MX" sz="2200" b="1" dirty="0">
                <a:solidFill>
                  <a:schemeClr val="tx1"/>
                </a:solidFill>
              </a:rPr>
              <a:t>Department of </a:t>
            </a:r>
            <a:r>
              <a:rPr lang="es-MX" sz="2200" b="1" dirty="0" err="1">
                <a:solidFill>
                  <a:schemeClr val="tx1"/>
                </a:solidFill>
              </a:rPr>
              <a:t>Chemical</a:t>
            </a:r>
            <a:r>
              <a:rPr lang="es-MX" sz="2200" b="1" dirty="0">
                <a:solidFill>
                  <a:schemeClr val="tx1"/>
                </a:solidFill>
              </a:rPr>
              <a:t> </a:t>
            </a:r>
            <a:r>
              <a:rPr lang="es-MX" sz="2200" b="1" dirty="0" err="1">
                <a:solidFill>
                  <a:schemeClr val="tx1"/>
                </a:solidFill>
              </a:rPr>
              <a:t>Engineering</a:t>
            </a:r>
            <a:endParaRPr lang="es-MX" sz="2200" b="1" dirty="0">
              <a:solidFill>
                <a:schemeClr val="tx1"/>
              </a:solidFill>
            </a:endParaRPr>
          </a:p>
          <a:p>
            <a:pPr algn="ctr"/>
            <a:r>
              <a:rPr lang="es-MX" sz="2200" b="1" dirty="0" err="1">
                <a:solidFill>
                  <a:schemeClr val="tx1"/>
                </a:solidFill>
              </a:rPr>
              <a:t>Norwegian</a:t>
            </a:r>
            <a:r>
              <a:rPr lang="es-MX" sz="2200" b="1" dirty="0">
                <a:solidFill>
                  <a:schemeClr val="tx1"/>
                </a:solidFill>
              </a:rPr>
              <a:t> University of Science and Technology (NTNU)</a:t>
            </a:r>
          </a:p>
          <a:p>
            <a:pPr algn="ctr"/>
            <a:r>
              <a:rPr lang="es-MX" sz="2200" b="1" dirty="0">
                <a:solidFill>
                  <a:schemeClr val="tx1"/>
                </a:solidFill>
              </a:rPr>
              <a:t>Trondheim</a:t>
            </a:r>
          </a:p>
          <a:p>
            <a:pPr algn="ctr"/>
            <a:endParaRPr lang="es-MX" sz="2200" b="1" dirty="0">
              <a:solidFill>
                <a:schemeClr val="tx1"/>
              </a:solidFill>
            </a:endParaRPr>
          </a:p>
        </p:txBody>
      </p:sp>
      <p:sp>
        <p:nvSpPr>
          <p:cNvPr id="8" name="TextBox 1"/>
          <p:cNvSpPr txBox="1">
            <a:spLocks noChangeArrowheads="1"/>
          </p:cNvSpPr>
          <p:nvPr/>
        </p:nvSpPr>
        <p:spPr bwMode="auto">
          <a:xfrm>
            <a:off x="1711934" y="5082490"/>
            <a:ext cx="90717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sz="1400" b="1" i="0">
                <a:solidFill>
                  <a:srgbClr val="242424"/>
                </a:solidFill>
                <a:effectLst/>
                <a:latin typeface="Segoe UI" panose="020B0502040204020203" pitchFamily="34" charset="0"/>
              </a:rPr>
              <a:t>17th Seminar on Power Electronics and Control (SEPOC) – November 9–12, 2025</a:t>
            </a:r>
            <a:endParaRPr lang="nb-NO" altLang="nb-NO" sz="1600">
              <a:latin typeface="Arial" panose="020B0604020202020204" pitchFamily="34" charset="0"/>
              <a:cs typeface="Arial" panose="020B0604020202020204" pitchFamily="34" charset="0"/>
            </a:endParaRPr>
          </a:p>
          <a:p>
            <a:pPr algn="ctr">
              <a:spcBef>
                <a:spcPct val="0"/>
              </a:spcBef>
              <a:buNone/>
            </a:pPr>
            <a:r>
              <a:rPr kumimoji="0" lang="en-US" altLang="en-US" sz="1600" b="0" i="0" u="none" strike="noStrike" cap="none" normalizeH="0" baseline="0">
                <a:ln>
                  <a:noFill/>
                </a:ln>
                <a:solidFill>
                  <a:schemeClr val="tx1"/>
                </a:solidFill>
                <a:effectLst/>
                <a:latin typeface="Arial" panose="020B0604020202020204" pitchFamily="34" charset="0"/>
              </a:rPr>
              <a:t>"Applied Computing and Cutting-Edge Solutions in Power Electronics and Control for Industry 5.0"</a:t>
            </a:r>
          </a:p>
          <a:p>
            <a:pPr algn="ctr">
              <a:spcBef>
                <a:spcPct val="0"/>
              </a:spcBef>
              <a:buFontTx/>
              <a:buNone/>
            </a:pPr>
            <a:r>
              <a:rPr lang="nb-NO" altLang="nb-NO" sz="1600">
                <a:latin typeface="Arial" panose="020B0604020202020204" pitchFamily="34" charset="0"/>
              </a:rPr>
              <a:t>Floranopolis</a:t>
            </a:r>
            <a:endParaRPr lang="nb-NO" altLang="nb-NO" sz="1600" dirty="0">
              <a:latin typeface="Arial" panose="020B0604020202020204" pitchFamily="34" charset="0"/>
            </a:endParaRPr>
          </a:p>
          <a:p>
            <a:pPr algn="ctr">
              <a:spcBef>
                <a:spcPct val="0"/>
              </a:spcBef>
              <a:buFontTx/>
              <a:buNone/>
            </a:pPr>
            <a:endParaRPr lang="nb-NO" altLang="nb-NO" sz="1600" dirty="0">
              <a:latin typeface="Arial" panose="020B0604020202020204" pitchFamily="34" charset="0"/>
            </a:endParaRPr>
          </a:p>
        </p:txBody>
      </p:sp>
      <p:sp>
        <p:nvSpPr>
          <p:cNvPr id="3" name="TextBox 2">
            <a:extLst>
              <a:ext uri="{FF2B5EF4-FFF2-40B4-BE49-F238E27FC236}">
                <a16:creationId xmlns:a16="http://schemas.microsoft.com/office/drawing/2014/main" id="{239CFD10-9C2C-DEA9-CBD0-2408FD898DCD}"/>
              </a:ext>
            </a:extLst>
          </p:cNvPr>
          <p:cNvSpPr txBox="1"/>
          <p:nvPr/>
        </p:nvSpPr>
        <p:spPr>
          <a:xfrm>
            <a:off x="326572" y="6396055"/>
            <a:ext cx="4086183" cy="369332"/>
          </a:xfrm>
          <a:prstGeom prst="rect">
            <a:avLst/>
          </a:prstGeom>
          <a:noFill/>
        </p:spPr>
        <p:txBody>
          <a:bodyPr wrap="none" rtlCol="0">
            <a:spAutoFit/>
          </a:bodyPr>
          <a:lstStyle/>
          <a:p>
            <a:r>
              <a:rPr lang="nb-NO" dirty="0">
                <a:solidFill>
                  <a:schemeClr val="bg1"/>
                </a:solidFill>
              </a:rPr>
              <a:t>*</a:t>
            </a:r>
            <a:r>
              <a:rPr lang="nb-NO" dirty="0" err="1">
                <a:solidFill>
                  <a:schemeClr val="bg1"/>
                </a:solidFill>
              </a:rPr>
              <a:t>a.k.a</a:t>
            </a:r>
            <a:r>
              <a:rPr lang="nb-NO" dirty="0">
                <a:solidFill>
                  <a:schemeClr val="bg1"/>
                </a:solidFill>
              </a:rPr>
              <a:t>. Advanced </a:t>
            </a:r>
            <a:r>
              <a:rPr lang="nb-NO" dirty="0" err="1">
                <a:solidFill>
                  <a:schemeClr val="bg1"/>
                </a:solidFill>
              </a:rPr>
              <a:t>regulatory</a:t>
            </a:r>
            <a:r>
              <a:rPr lang="nb-NO" dirty="0">
                <a:solidFill>
                  <a:schemeClr val="bg1"/>
                </a:solidFill>
              </a:rPr>
              <a:t> control (ARC)</a:t>
            </a:r>
            <a:endParaRPr lang="en-US" dirty="0">
              <a:solidFill>
                <a:schemeClr val="bg1"/>
              </a:solidFill>
            </a:endParaRPr>
          </a:p>
        </p:txBody>
      </p:sp>
    </p:spTree>
    <p:extLst>
      <p:ext uri="{BB962C8B-B14F-4D97-AF65-F5344CB8AC3E}">
        <p14:creationId xmlns:p14="http://schemas.microsoft.com/office/powerpoint/2010/main" val="1036670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330F-7FBB-445E-BA58-CF197ABE4FF9}"/>
              </a:ext>
            </a:extLst>
          </p:cNvPr>
          <p:cNvSpPr>
            <a:spLocks noGrp="1"/>
          </p:cNvSpPr>
          <p:nvPr>
            <p:ph type="title"/>
          </p:nvPr>
        </p:nvSpPr>
        <p:spPr/>
        <p:txBody>
          <a:bodyPr>
            <a:normAutofit/>
          </a:bodyPr>
          <a:lstStyle/>
          <a:p>
            <a:r>
              <a:rPr lang="nb-NO" sz="3400" dirty="0">
                <a:solidFill>
                  <a:srgbClr val="FF0000"/>
                </a:solidFill>
              </a:rPr>
              <a:t>Robust control</a:t>
            </a:r>
          </a:p>
        </p:txBody>
      </p:sp>
      <p:pic>
        <p:nvPicPr>
          <p:cNvPr id="4" name="Content Placeholder 3">
            <a:extLst>
              <a:ext uri="{FF2B5EF4-FFF2-40B4-BE49-F238E27FC236}">
                <a16:creationId xmlns:a16="http://schemas.microsoft.com/office/drawing/2014/main" id="{364C5737-2084-4F50-84FE-1B58B3F635BA}"/>
              </a:ext>
            </a:extLst>
          </p:cNvPr>
          <p:cNvPicPr>
            <a:picLocks noGrp="1" noChangeAspect="1"/>
          </p:cNvPicPr>
          <p:nvPr>
            <p:ph idx="1"/>
          </p:nvPr>
        </p:nvPicPr>
        <p:blipFill>
          <a:blip r:embed="rId2"/>
          <a:stretch>
            <a:fillRect/>
          </a:stretch>
        </p:blipFill>
        <p:spPr>
          <a:xfrm>
            <a:off x="7893894" y="1440655"/>
            <a:ext cx="3134691" cy="4525963"/>
          </a:xfrm>
          <a:prstGeom prst="rect">
            <a:avLst/>
          </a:prstGeom>
        </p:spPr>
      </p:pic>
      <p:pic>
        <p:nvPicPr>
          <p:cNvPr id="5" name="Picture 4">
            <a:extLst>
              <a:ext uri="{FF2B5EF4-FFF2-40B4-BE49-F238E27FC236}">
                <a16:creationId xmlns:a16="http://schemas.microsoft.com/office/drawing/2014/main" id="{19E68F8C-D6F6-40F9-ADBD-5E26B8A51ECF}"/>
              </a:ext>
            </a:extLst>
          </p:cNvPr>
          <p:cNvPicPr>
            <a:picLocks noChangeAspect="1"/>
          </p:cNvPicPr>
          <p:nvPr/>
        </p:nvPicPr>
        <p:blipFill>
          <a:blip r:embed="rId3"/>
          <a:stretch>
            <a:fillRect/>
          </a:stretch>
        </p:blipFill>
        <p:spPr>
          <a:xfrm>
            <a:off x="4724792" y="1461526"/>
            <a:ext cx="2983042" cy="4438185"/>
          </a:xfrm>
          <a:prstGeom prst="rect">
            <a:avLst/>
          </a:prstGeom>
        </p:spPr>
      </p:pic>
      <p:pic>
        <p:nvPicPr>
          <p:cNvPr id="6" name="Picture 5">
            <a:extLst>
              <a:ext uri="{FF2B5EF4-FFF2-40B4-BE49-F238E27FC236}">
                <a16:creationId xmlns:a16="http://schemas.microsoft.com/office/drawing/2014/main" id="{7437F33A-C205-4ED0-9CC8-AAF373E6EC4D}"/>
              </a:ext>
            </a:extLst>
          </p:cNvPr>
          <p:cNvPicPr>
            <a:picLocks noChangeAspect="1"/>
          </p:cNvPicPr>
          <p:nvPr/>
        </p:nvPicPr>
        <p:blipFill>
          <a:blip r:embed="rId4"/>
          <a:stretch>
            <a:fillRect/>
          </a:stretch>
        </p:blipFill>
        <p:spPr>
          <a:xfrm>
            <a:off x="888026" y="1611656"/>
            <a:ext cx="3650706" cy="4137924"/>
          </a:xfrm>
          <a:prstGeom prst="rect">
            <a:avLst/>
          </a:prstGeom>
        </p:spPr>
      </p:pic>
      <p:sp>
        <p:nvSpPr>
          <p:cNvPr id="7" name="TextBox 6">
            <a:extLst>
              <a:ext uri="{FF2B5EF4-FFF2-40B4-BE49-F238E27FC236}">
                <a16:creationId xmlns:a16="http://schemas.microsoft.com/office/drawing/2014/main" id="{90425AFA-0C7F-4B22-8588-AA0827A3E75C}"/>
              </a:ext>
            </a:extLst>
          </p:cNvPr>
          <p:cNvSpPr txBox="1"/>
          <p:nvPr/>
        </p:nvSpPr>
        <p:spPr>
          <a:xfrm>
            <a:off x="5282214" y="5966618"/>
            <a:ext cx="652743" cy="369332"/>
          </a:xfrm>
          <a:prstGeom prst="rect">
            <a:avLst/>
          </a:prstGeom>
          <a:noFill/>
        </p:spPr>
        <p:txBody>
          <a:bodyPr wrap="none" rtlCol="0">
            <a:spAutoFit/>
          </a:bodyPr>
          <a:lstStyle/>
          <a:p>
            <a:r>
              <a:rPr lang="nb-NO" dirty="0"/>
              <a:t>1996</a:t>
            </a:r>
          </a:p>
        </p:txBody>
      </p:sp>
      <p:sp>
        <p:nvSpPr>
          <p:cNvPr id="8" name="TextBox 7">
            <a:extLst>
              <a:ext uri="{FF2B5EF4-FFF2-40B4-BE49-F238E27FC236}">
                <a16:creationId xmlns:a16="http://schemas.microsoft.com/office/drawing/2014/main" id="{D2F0901C-FF7C-445C-8085-FA3D30395F82}"/>
              </a:ext>
            </a:extLst>
          </p:cNvPr>
          <p:cNvSpPr txBox="1"/>
          <p:nvPr/>
        </p:nvSpPr>
        <p:spPr>
          <a:xfrm>
            <a:off x="8044649" y="5919770"/>
            <a:ext cx="652743" cy="369332"/>
          </a:xfrm>
          <a:prstGeom prst="rect">
            <a:avLst/>
          </a:prstGeom>
          <a:noFill/>
        </p:spPr>
        <p:txBody>
          <a:bodyPr wrap="none" rtlCol="0">
            <a:spAutoFit/>
          </a:bodyPr>
          <a:lstStyle/>
          <a:p>
            <a:r>
              <a:rPr lang="nb-NO" dirty="0"/>
              <a:t>2005</a:t>
            </a:r>
          </a:p>
        </p:txBody>
      </p:sp>
      <p:sp>
        <p:nvSpPr>
          <p:cNvPr id="9" name="TextBox 8">
            <a:extLst>
              <a:ext uri="{FF2B5EF4-FFF2-40B4-BE49-F238E27FC236}">
                <a16:creationId xmlns:a16="http://schemas.microsoft.com/office/drawing/2014/main" id="{086C83DD-886A-44BD-86ED-98162BD485D0}"/>
              </a:ext>
            </a:extLst>
          </p:cNvPr>
          <p:cNvSpPr txBox="1"/>
          <p:nvPr/>
        </p:nvSpPr>
        <p:spPr>
          <a:xfrm>
            <a:off x="1322773" y="5989635"/>
            <a:ext cx="2017155" cy="369332"/>
          </a:xfrm>
          <a:prstGeom prst="rect">
            <a:avLst/>
          </a:prstGeom>
          <a:noFill/>
        </p:spPr>
        <p:txBody>
          <a:bodyPr wrap="none" rtlCol="0">
            <a:spAutoFit/>
          </a:bodyPr>
          <a:lstStyle/>
          <a:p>
            <a:r>
              <a:rPr lang="nb-NO" dirty="0"/>
              <a:t>Berkeley, </a:t>
            </a:r>
            <a:r>
              <a:rPr lang="nb-NO" dirty="0" err="1"/>
              <a:t>Dec</a:t>
            </a:r>
            <a:r>
              <a:rPr lang="nb-NO" dirty="0"/>
              <a:t>. 1994</a:t>
            </a:r>
          </a:p>
        </p:txBody>
      </p:sp>
    </p:spTree>
    <p:extLst>
      <p:ext uri="{BB962C8B-B14F-4D97-AF65-F5344CB8AC3E}">
        <p14:creationId xmlns:p14="http://schemas.microsoft.com/office/powerpoint/2010/main" val="297827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9047E-789B-4D18-A4BD-10E8E615FA96}"/>
              </a:ext>
            </a:extLst>
          </p:cNvPr>
          <p:cNvPicPr>
            <a:picLocks noChangeAspect="1"/>
          </p:cNvPicPr>
          <p:nvPr/>
        </p:nvPicPr>
        <p:blipFill>
          <a:blip r:embed="rId2"/>
          <a:stretch>
            <a:fillRect/>
          </a:stretch>
        </p:blipFill>
        <p:spPr>
          <a:xfrm>
            <a:off x="2099342" y="-151239"/>
            <a:ext cx="8639175" cy="3238500"/>
          </a:xfrm>
          <a:prstGeom prst="rect">
            <a:avLst/>
          </a:prstGeom>
        </p:spPr>
      </p:pic>
      <p:pic>
        <p:nvPicPr>
          <p:cNvPr id="4" name="Picture 3">
            <a:extLst>
              <a:ext uri="{FF2B5EF4-FFF2-40B4-BE49-F238E27FC236}">
                <a16:creationId xmlns:a16="http://schemas.microsoft.com/office/drawing/2014/main" id="{CEEB2A29-16A5-4DF5-B6B2-4D2C7692F224}"/>
              </a:ext>
            </a:extLst>
          </p:cNvPr>
          <p:cNvPicPr>
            <a:picLocks noChangeAspect="1"/>
          </p:cNvPicPr>
          <p:nvPr/>
        </p:nvPicPr>
        <p:blipFill>
          <a:blip r:embed="rId3"/>
          <a:stretch>
            <a:fillRect/>
          </a:stretch>
        </p:blipFill>
        <p:spPr>
          <a:xfrm>
            <a:off x="2085643" y="2962275"/>
            <a:ext cx="10096500" cy="3838575"/>
          </a:xfrm>
          <a:prstGeom prst="rect">
            <a:avLst/>
          </a:prstGeom>
          <a:ln>
            <a:solidFill>
              <a:schemeClr val="accent1"/>
            </a:solidFill>
          </a:ln>
        </p:spPr>
      </p:pic>
      <p:pic>
        <p:nvPicPr>
          <p:cNvPr id="5" name="Picture 4">
            <a:extLst>
              <a:ext uri="{FF2B5EF4-FFF2-40B4-BE49-F238E27FC236}">
                <a16:creationId xmlns:a16="http://schemas.microsoft.com/office/drawing/2014/main" id="{0A68DA74-668F-5596-061F-EAA6B5F2BB1D}"/>
              </a:ext>
            </a:extLst>
          </p:cNvPr>
          <p:cNvPicPr>
            <a:picLocks noChangeAspect="1"/>
          </p:cNvPicPr>
          <p:nvPr/>
        </p:nvPicPr>
        <p:blipFill>
          <a:blip r:embed="rId4"/>
          <a:stretch>
            <a:fillRect/>
          </a:stretch>
        </p:blipFill>
        <p:spPr>
          <a:xfrm>
            <a:off x="-23813" y="2181225"/>
            <a:ext cx="2076450" cy="4676775"/>
          </a:xfrm>
          <a:prstGeom prst="rect">
            <a:avLst/>
          </a:prstGeom>
        </p:spPr>
      </p:pic>
      <p:sp>
        <p:nvSpPr>
          <p:cNvPr id="3" name="TextBox 2">
            <a:extLst>
              <a:ext uri="{FF2B5EF4-FFF2-40B4-BE49-F238E27FC236}">
                <a16:creationId xmlns:a16="http://schemas.microsoft.com/office/drawing/2014/main" id="{BAA1F79F-4D87-A703-2C33-8C42AEDD57B5}"/>
              </a:ext>
            </a:extLst>
          </p:cNvPr>
          <p:cNvSpPr txBox="1"/>
          <p:nvPr/>
        </p:nvSpPr>
        <p:spPr>
          <a:xfrm>
            <a:off x="163720" y="119469"/>
            <a:ext cx="5932280" cy="1077218"/>
          </a:xfrm>
          <a:prstGeom prst="rect">
            <a:avLst/>
          </a:prstGeom>
          <a:noFill/>
        </p:spPr>
        <p:txBody>
          <a:bodyPr wrap="square" rtlCol="0">
            <a:spAutoFit/>
          </a:bodyPr>
          <a:lstStyle/>
          <a:p>
            <a:r>
              <a:rPr lang="nb-NO" sz="3200" dirty="0">
                <a:solidFill>
                  <a:srgbClr val="FF0000"/>
                </a:solidFill>
              </a:rPr>
              <a:t>IMC PID tuning </a:t>
            </a:r>
            <a:r>
              <a:rPr lang="nb-NO" sz="3200" dirty="0" err="1">
                <a:solidFill>
                  <a:srgbClr val="FF0000"/>
                </a:solidFill>
              </a:rPr>
              <a:t>rule</a:t>
            </a:r>
            <a:r>
              <a:rPr lang="nb-NO" sz="3200" dirty="0">
                <a:solidFill>
                  <a:srgbClr val="FF0000"/>
                </a:solidFill>
              </a:rPr>
              <a:t> </a:t>
            </a:r>
          </a:p>
          <a:p>
            <a:r>
              <a:rPr lang="nb-NO" sz="3200" dirty="0">
                <a:solidFill>
                  <a:srgbClr val="FF0000"/>
                </a:solidFill>
              </a:rPr>
              <a:t>(1984, 1986) </a:t>
            </a:r>
            <a:endParaRPr lang="nb-NO" sz="3200" dirty="0"/>
          </a:p>
        </p:txBody>
      </p:sp>
    </p:spTree>
    <p:extLst>
      <p:ext uri="{BB962C8B-B14F-4D97-AF65-F5344CB8AC3E}">
        <p14:creationId xmlns:p14="http://schemas.microsoft.com/office/powerpoint/2010/main" val="38474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97B562-AAD0-4F91-9DD8-CDDCECF8F87C}"/>
              </a:ext>
            </a:extLst>
          </p:cNvPr>
          <p:cNvPicPr>
            <a:picLocks noChangeAspect="1"/>
          </p:cNvPicPr>
          <p:nvPr/>
        </p:nvPicPr>
        <p:blipFill>
          <a:blip r:embed="rId2"/>
          <a:stretch>
            <a:fillRect/>
          </a:stretch>
        </p:blipFill>
        <p:spPr>
          <a:xfrm>
            <a:off x="5872189" y="1464423"/>
            <a:ext cx="5932280" cy="491897"/>
          </a:xfrm>
          <a:prstGeom prst="rect">
            <a:avLst/>
          </a:prstGeom>
        </p:spPr>
      </p:pic>
      <p:pic>
        <p:nvPicPr>
          <p:cNvPr id="3" name="Picture 2">
            <a:extLst>
              <a:ext uri="{FF2B5EF4-FFF2-40B4-BE49-F238E27FC236}">
                <a16:creationId xmlns:a16="http://schemas.microsoft.com/office/drawing/2014/main" id="{60DB0005-A0A0-4E36-8370-94A0B97471A0}"/>
              </a:ext>
            </a:extLst>
          </p:cNvPr>
          <p:cNvPicPr>
            <a:picLocks noChangeAspect="1"/>
          </p:cNvPicPr>
          <p:nvPr/>
        </p:nvPicPr>
        <p:blipFill>
          <a:blip r:embed="rId3"/>
          <a:stretch>
            <a:fillRect/>
          </a:stretch>
        </p:blipFill>
        <p:spPr>
          <a:xfrm>
            <a:off x="707463" y="3717849"/>
            <a:ext cx="1705510" cy="789408"/>
          </a:xfrm>
          <a:prstGeom prst="rect">
            <a:avLst/>
          </a:prstGeom>
        </p:spPr>
      </p:pic>
      <p:pic>
        <p:nvPicPr>
          <p:cNvPr id="7" name="Picture 6">
            <a:extLst>
              <a:ext uri="{FF2B5EF4-FFF2-40B4-BE49-F238E27FC236}">
                <a16:creationId xmlns:a16="http://schemas.microsoft.com/office/drawing/2014/main" id="{B9F77405-6109-4B4A-9FE7-27541F0BEA21}"/>
              </a:ext>
            </a:extLst>
          </p:cNvPr>
          <p:cNvPicPr>
            <a:picLocks noChangeAspect="1"/>
          </p:cNvPicPr>
          <p:nvPr/>
        </p:nvPicPr>
        <p:blipFill>
          <a:blip r:embed="rId4"/>
          <a:stretch>
            <a:fillRect/>
          </a:stretch>
        </p:blipFill>
        <p:spPr>
          <a:xfrm>
            <a:off x="922352" y="4510984"/>
            <a:ext cx="2564460" cy="410938"/>
          </a:xfrm>
          <a:prstGeom prst="rect">
            <a:avLst/>
          </a:prstGeom>
        </p:spPr>
      </p:pic>
      <p:pic>
        <p:nvPicPr>
          <p:cNvPr id="8" name="Picture 7">
            <a:extLst>
              <a:ext uri="{FF2B5EF4-FFF2-40B4-BE49-F238E27FC236}">
                <a16:creationId xmlns:a16="http://schemas.microsoft.com/office/drawing/2014/main" id="{6B592918-0D49-4654-AE6B-0159E22627E4}"/>
              </a:ext>
            </a:extLst>
          </p:cNvPr>
          <p:cNvPicPr>
            <a:picLocks noChangeAspect="1"/>
          </p:cNvPicPr>
          <p:nvPr/>
        </p:nvPicPr>
        <p:blipFill>
          <a:blip r:embed="rId5"/>
          <a:stretch>
            <a:fillRect/>
          </a:stretch>
        </p:blipFill>
        <p:spPr>
          <a:xfrm>
            <a:off x="922352" y="4929003"/>
            <a:ext cx="1114375" cy="387609"/>
          </a:xfrm>
          <a:prstGeom prst="rect">
            <a:avLst/>
          </a:prstGeom>
        </p:spPr>
      </p:pic>
      <p:pic>
        <p:nvPicPr>
          <p:cNvPr id="10" name="Picture 9">
            <a:extLst>
              <a:ext uri="{FF2B5EF4-FFF2-40B4-BE49-F238E27FC236}">
                <a16:creationId xmlns:a16="http://schemas.microsoft.com/office/drawing/2014/main" id="{0BBD4121-1986-4C15-83B9-69DC9A2E6B75}"/>
              </a:ext>
            </a:extLst>
          </p:cNvPr>
          <p:cNvPicPr>
            <a:picLocks noChangeAspect="1"/>
          </p:cNvPicPr>
          <p:nvPr/>
        </p:nvPicPr>
        <p:blipFill>
          <a:blip r:embed="rId6"/>
          <a:stretch>
            <a:fillRect/>
          </a:stretch>
        </p:blipFill>
        <p:spPr>
          <a:xfrm>
            <a:off x="887433" y="3038056"/>
            <a:ext cx="3722691" cy="85630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D784DF-756B-419D-9200-9D60A01A6ABF}"/>
                  </a:ext>
                </a:extLst>
              </p:cNvPr>
              <p:cNvSpPr txBox="1"/>
              <p:nvPr/>
            </p:nvSpPr>
            <p:spPr>
              <a:xfrm>
                <a:off x="3744513" y="4280151"/>
                <a:ext cx="12696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b-NO" sz="2400" b="0" i="1" smtClean="0">
                              <a:latin typeface="Cambria Math" panose="02040503050406030204" pitchFamily="18" charset="0"/>
                            </a:rPr>
                          </m:ctrlPr>
                        </m:sSubPr>
                        <m:e>
                          <m:r>
                            <a:rPr lang="nb-NO" sz="2400" b="0" i="1" smtClean="0">
                              <a:latin typeface="Cambria Math" panose="02040503050406030204" pitchFamily="18" charset="0"/>
                            </a:rPr>
                            <m:t>𝜏</m:t>
                          </m:r>
                        </m:e>
                        <m:sub>
                          <m:r>
                            <a:rPr lang="nb-NO" sz="2400" b="0" i="1" smtClean="0">
                              <a:latin typeface="Cambria Math" panose="02040503050406030204" pitchFamily="18" charset="0"/>
                            </a:rPr>
                            <m:t>𝑐</m:t>
                          </m:r>
                        </m:sub>
                      </m:sSub>
                      <m:r>
                        <a:rPr lang="nb-NO" sz="2400" b="0" i="1" smtClean="0">
                          <a:latin typeface="Cambria Math" panose="02040503050406030204" pitchFamily="18" charset="0"/>
                        </a:rPr>
                        <m:t>≥</m:t>
                      </m:r>
                      <m:r>
                        <a:rPr lang="nb-NO" sz="2400" b="0" i="1" smtClean="0">
                          <a:latin typeface="Cambria Math" panose="02040503050406030204" pitchFamily="18" charset="0"/>
                        </a:rPr>
                        <m:t>𝜃</m:t>
                      </m:r>
                    </m:oMath>
                  </m:oMathPara>
                </a14:m>
                <a:endParaRPr lang="nb-NO" sz="2400" dirty="0"/>
              </a:p>
            </p:txBody>
          </p:sp>
        </mc:Choice>
        <mc:Fallback xmlns="">
          <p:sp>
            <p:nvSpPr>
              <p:cNvPr id="12" name="TextBox 11">
                <a:extLst>
                  <a:ext uri="{FF2B5EF4-FFF2-40B4-BE49-F238E27FC236}">
                    <a16:creationId xmlns:a16="http://schemas.microsoft.com/office/drawing/2014/main" id="{BED784DF-756B-419D-9200-9D60A01A6ABF}"/>
                  </a:ext>
                </a:extLst>
              </p:cNvPr>
              <p:cNvSpPr txBox="1">
                <a:spLocks noRot="1" noChangeAspect="1" noMove="1" noResize="1" noEditPoints="1" noAdjustHandles="1" noChangeArrowheads="1" noChangeShapeType="1" noTextEdit="1"/>
              </p:cNvSpPr>
              <p:nvPr/>
            </p:nvSpPr>
            <p:spPr>
              <a:xfrm>
                <a:off x="3744513" y="4280151"/>
                <a:ext cx="1269642" cy="461665"/>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E4784D8-51EA-4F26-A691-7DAB1817AF2D}"/>
              </a:ext>
            </a:extLst>
          </p:cNvPr>
          <p:cNvSpPr txBox="1"/>
          <p:nvPr/>
        </p:nvSpPr>
        <p:spPr>
          <a:xfrm>
            <a:off x="3627144" y="3973477"/>
            <a:ext cx="1912383" cy="369332"/>
          </a:xfrm>
          <a:prstGeom prst="rect">
            <a:avLst/>
          </a:prstGeom>
          <a:noFill/>
        </p:spPr>
        <p:txBody>
          <a:bodyPr wrap="none" rtlCol="0">
            <a:spAutoFit/>
          </a:bodyPr>
          <a:lstStyle/>
          <a:p>
            <a:r>
              <a:rPr lang="nb-NO" dirty="0"/>
              <a:t>Tuning parameter:</a:t>
            </a:r>
          </a:p>
        </p:txBody>
      </p:sp>
      <p:sp>
        <p:nvSpPr>
          <p:cNvPr id="14" name="Oval 13">
            <a:extLst>
              <a:ext uri="{FF2B5EF4-FFF2-40B4-BE49-F238E27FC236}">
                <a16:creationId xmlns:a16="http://schemas.microsoft.com/office/drawing/2014/main" id="{CB7C3913-9EC6-448F-A2F8-8E78FCEBA663}"/>
              </a:ext>
            </a:extLst>
          </p:cNvPr>
          <p:cNvSpPr/>
          <p:nvPr/>
        </p:nvSpPr>
        <p:spPr>
          <a:xfrm>
            <a:off x="1675055" y="4257152"/>
            <a:ext cx="286286" cy="2467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Oval 14">
            <a:extLst>
              <a:ext uri="{FF2B5EF4-FFF2-40B4-BE49-F238E27FC236}">
                <a16:creationId xmlns:a16="http://schemas.microsoft.com/office/drawing/2014/main" id="{9BA646D5-6BEC-439E-A0B1-CB90C84082B1}"/>
              </a:ext>
            </a:extLst>
          </p:cNvPr>
          <p:cNvSpPr/>
          <p:nvPr/>
        </p:nvSpPr>
        <p:spPr>
          <a:xfrm>
            <a:off x="2605636" y="4579318"/>
            <a:ext cx="286286" cy="2467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Oval 15">
            <a:extLst>
              <a:ext uri="{FF2B5EF4-FFF2-40B4-BE49-F238E27FC236}">
                <a16:creationId xmlns:a16="http://schemas.microsoft.com/office/drawing/2014/main" id="{24A3E379-E4CA-45DA-8CD0-EAA345FE5FF5}"/>
              </a:ext>
            </a:extLst>
          </p:cNvPr>
          <p:cNvSpPr/>
          <p:nvPr/>
        </p:nvSpPr>
        <p:spPr>
          <a:xfrm>
            <a:off x="3900349" y="4399387"/>
            <a:ext cx="315716" cy="3321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E79DB4EF-0ABB-43C5-851D-798B901E1C53}"/>
              </a:ext>
            </a:extLst>
          </p:cNvPr>
          <p:cNvSpPr txBox="1"/>
          <p:nvPr/>
        </p:nvSpPr>
        <p:spPr>
          <a:xfrm>
            <a:off x="163720" y="119469"/>
            <a:ext cx="5932280" cy="584775"/>
          </a:xfrm>
          <a:prstGeom prst="rect">
            <a:avLst/>
          </a:prstGeom>
          <a:noFill/>
        </p:spPr>
        <p:txBody>
          <a:bodyPr wrap="square" rtlCol="0">
            <a:spAutoFit/>
          </a:bodyPr>
          <a:lstStyle/>
          <a:p>
            <a:r>
              <a:rPr lang="nb-NO" sz="3200" dirty="0">
                <a:solidFill>
                  <a:srgbClr val="FF0000"/>
                </a:solidFill>
              </a:rPr>
              <a:t>SIMC* PID tuning </a:t>
            </a:r>
            <a:r>
              <a:rPr lang="nb-NO" sz="3200" dirty="0" err="1">
                <a:solidFill>
                  <a:srgbClr val="FF0000"/>
                </a:solidFill>
              </a:rPr>
              <a:t>rule</a:t>
            </a:r>
            <a:r>
              <a:rPr lang="nb-NO" sz="3200" dirty="0">
                <a:solidFill>
                  <a:srgbClr val="FF0000"/>
                </a:solidFill>
              </a:rPr>
              <a:t> (2001,2003) </a:t>
            </a:r>
            <a:endParaRPr lang="nb-NO" sz="3200" dirty="0"/>
          </a:p>
        </p:txBody>
      </p:sp>
      <p:pic>
        <p:nvPicPr>
          <p:cNvPr id="5" name="Content Placeholder 4">
            <a:extLst>
              <a:ext uri="{FF2B5EF4-FFF2-40B4-BE49-F238E27FC236}">
                <a16:creationId xmlns:a16="http://schemas.microsoft.com/office/drawing/2014/main" id="{F1A8566B-44EF-45C6-8190-7D3C7EF1596C}"/>
              </a:ext>
            </a:extLst>
          </p:cNvPr>
          <p:cNvPicPr>
            <a:picLocks noGrp="1" noChangeAspect="1"/>
          </p:cNvPicPr>
          <p:nvPr>
            <p:ph idx="1"/>
          </p:nvPr>
        </p:nvPicPr>
        <p:blipFill>
          <a:blip r:embed="rId8"/>
          <a:stretch>
            <a:fillRect/>
          </a:stretch>
        </p:blipFill>
        <p:spPr>
          <a:xfrm>
            <a:off x="5975895" y="2705956"/>
            <a:ext cx="5902781" cy="3212366"/>
          </a:xfrm>
          <a:prstGeom prst="rect">
            <a:avLst/>
          </a:prstGeom>
          <a:ln>
            <a:solidFill>
              <a:srgbClr val="FF0000"/>
            </a:solidFill>
          </a:ln>
        </p:spPr>
      </p:pic>
      <p:sp>
        <p:nvSpPr>
          <p:cNvPr id="18" name="TextBox 17">
            <a:extLst>
              <a:ext uri="{FF2B5EF4-FFF2-40B4-BE49-F238E27FC236}">
                <a16:creationId xmlns:a16="http://schemas.microsoft.com/office/drawing/2014/main" id="{24455492-90E5-1BA4-49E8-39C9C806085F}"/>
              </a:ext>
            </a:extLst>
          </p:cNvPr>
          <p:cNvSpPr txBox="1"/>
          <p:nvPr/>
        </p:nvSpPr>
        <p:spPr>
          <a:xfrm>
            <a:off x="736290" y="6433960"/>
            <a:ext cx="3099888" cy="369332"/>
          </a:xfrm>
          <a:prstGeom prst="rect">
            <a:avLst/>
          </a:prstGeom>
          <a:noFill/>
        </p:spPr>
        <p:txBody>
          <a:bodyPr wrap="none" rtlCol="0">
            <a:spAutoFit/>
          </a:bodyPr>
          <a:lstStyle/>
          <a:p>
            <a:r>
              <a:rPr lang="nb-NO" dirty="0">
                <a:solidFill>
                  <a:schemeClr val="bg1"/>
                </a:solidFill>
              </a:rPr>
              <a:t>*SIMC = Simple/Skogestad IMC</a:t>
            </a:r>
            <a:endParaRPr lang="en-US" dirty="0">
              <a:solidFill>
                <a:schemeClr val="bg1"/>
              </a:solidFill>
            </a:endParaRPr>
          </a:p>
        </p:txBody>
      </p:sp>
      <p:sp>
        <p:nvSpPr>
          <p:cNvPr id="20" name="TextBox 19">
            <a:extLst>
              <a:ext uri="{FF2B5EF4-FFF2-40B4-BE49-F238E27FC236}">
                <a16:creationId xmlns:a16="http://schemas.microsoft.com/office/drawing/2014/main" id="{72F84D68-70C4-185E-B0BB-32719CE4825D}"/>
              </a:ext>
            </a:extLst>
          </p:cNvPr>
          <p:cNvSpPr txBox="1"/>
          <p:nvPr/>
        </p:nvSpPr>
        <p:spPr>
          <a:xfrm>
            <a:off x="3919189" y="4744337"/>
            <a:ext cx="426720" cy="369332"/>
          </a:xfrm>
          <a:prstGeom prst="rect">
            <a:avLst/>
          </a:prstGeom>
          <a:noFill/>
        </p:spPr>
        <p:txBody>
          <a:bodyPr wrap="none" rtlCol="0">
            <a:spAutoFit/>
          </a:bodyPr>
          <a:lstStyle/>
          <a:p>
            <a:r>
              <a:rPr lang="nb-NO"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λ</a:t>
            </a:r>
            <a:endParaRPr lang="en-US" dirty="0"/>
          </a:p>
        </p:txBody>
      </p:sp>
      <p:pic>
        <p:nvPicPr>
          <p:cNvPr id="17" name="Picture 16">
            <a:extLst>
              <a:ext uri="{FF2B5EF4-FFF2-40B4-BE49-F238E27FC236}">
                <a16:creationId xmlns:a16="http://schemas.microsoft.com/office/drawing/2014/main" id="{BF213A56-8C21-D87D-9B79-19EBB0336E31}"/>
              </a:ext>
            </a:extLst>
          </p:cNvPr>
          <p:cNvPicPr>
            <a:picLocks noChangeAspect="1"/>
          </p:cNvPicPr>
          <p:nvPr/>
        </p:nvPicPr>
        <p:blipFill>
          <a:blip r:embed="rId9"/>
          <a:stretch>
            <a:fillRect/>
          </a:stretch>
        </p:blipFill>
        <p:spPr>
          <a:xfrm>
            <a:off x="1050627" y="938985"/>
            <a:ext cx="2849722" cy="2106759"/>
          </a:xfrm>
          <a:prstGeom prst="rect">
            <a:avLst/>
          </a:prstGeom>
        </p:spPr>
      </p:pic>
      <p:sp>
        <p:nvSpPr>
          <p:cNvPr id="21" name="Rectangle 20">
            <a:extLst>
              <a:ext uri="{FF2B5EF4-FFF2-40B4-BE49-F238E27FC236}">
                <a16:creationId xmlns:a16="http://schemas.microsoft.com/office/drawing/2014/main" id="{BB95EF4D-B14D-BB42-5E25-34EA7F7A4E9C}"/>
              </a:ext>
            </a:extLst>
          </p:cNvPr>
          <p:cNvSpPr/>
          <p:nvPr/>
        </p:nvSpPr>
        <p:spPr>
          <a:xfrm>
            <a:off x="3616337" y="3840436"/>
            <a:ext cx="1912383" cy="1250450"/>
          </a:xfrm>
          <a:prstGeom prst="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7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3932-E53A-84BA-1127-2009CDC5828C}"/>
              </a:ext>
            </a:extLst>
          </p:cNvPr>
          <p:cNvSpPr>
            <a:spLocks noGrp="1"/>
          </p:cNvSpPr>
          <p:nvPr>
            <p:ph type="title"/>
          </p:nvPr>
        </p:nvSpPr>
        <p:spPr>
          <a:xfrm>
            <a:off x="209550" y="-114864"/>
            <a:ext cx="11772900" cy="1143000"/>
          </a:xfrm>
        </p:spPr>
        <p:txBody>
          <a:bodyPr>
            <a:normAutofit fontScale="90000"/>
          </a:bodyPr>
          <a:lstStyle/>
          <a:p>
            <a:r>
              <a:rPr lang="nb-NO" dirty="0" err="1"/>
              <a:t>What</a:t>
            </a:r>
            <a:r>
              <a:rPr lang="nb-NO" dirty="0"/>
              <a:t> is control?</a:t>
            </a:r>
            <a:br>
              <a:rPr lang="nb-NO" dirty="0"/>
            </a:br>
            <a:r>
              <a:rPr lang="nb-NO" sz="3600" dirty="0" err="1"/>
              <a:t>Generating</a:t>
            </a:r>
            <a:r>
              <a:rPr lang="nb-NO" sz="3600" dirty="0"/>
              <a:t> </a:t>
            </a:r>
            <a:r>
              <a:rPr lang="nb-NO" sz="3600" dirty="0" err="1"/>
              <a:t>actions</a:t>
            </a:r>
            <a:r>
              <a:rPr lang="nb-NO" sz="3600" dirty="0"/>
              <a:t> u from measurements w (</a:t>
            </a:r>
            <a:r>
              <a:rPr lang="nb-NO" sz="3600"/>
              <a:t>data) to stay at setpoint y</a:t>
            </a:r>
            <a:r>
              <a:rPr lang="nb-NO" sz="3600" baseline="-25000"/>
              <a:t>s</a:t>
            </a:r>
            <a:endParaRPr lang="en-US" baseline="-25000" dirty="0"/>
          </a:p>
        </p:txBody>
      </p:sp>
      <p:cxnSp>
        <p:nvCxnSpPr>
          <p:cNvPr id="6" name="Straight Connector 5">
            <a:extLst>
              <a:ext uri="{FF2B5EF4-FFF2-40B4-BE49-F238E27FC236}">
                <a16:creationId xmlns:a16="http://schemas.microsoft.com/office/drawing/2014/main" id="{A5B2A854-8BD8-EF76-9515-1100B42E8C29}"/>
              </a:ext>
            </a:extLst>
          </p:cNvPr>
          <p:cNvCxnSpPr/>
          <p:nvPr/>
        </p:nvCxnSpPr>
        <p:spPr>
          <a:xfrm>
            <a:off x="2060514" y="2483916"/>
            <a:ext cx="1751526"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6C60563-65A6-C0A1-5A1E-49654CF24CCB}"/>
              </a:ext>
            </a:extLst>
          </p:cNvPr>
          <p:cNvSpPr txBox="1"/>
          <p:nvPr/>
        </p:nvSpPr>
        <p:spPr>
          <a:xfrm>
            <a:off x="512164" y="1572318"/>
            <a:ext cx="3695075" cy="861774"/>
          </a:xfrm>
          <a:prstGeom prst="rect">
            <a:avLst/>
          </a:prstGeom>
          <a:noFill/>
        </p:spPr>
        <p:txBody>
          <a:bodyPr wrap="square" rtlCol="0">
            <a:spAutoFit/>
          </a:bodyPr>
          <a:lstStyle/>
          <a:p>
            <a:pPr algn="ctr"/>
            <a:r>
              <a:rPr lang="nb-NO" sz="3200" dirty="0">
                <a:solidFill>
                  <a:srgbClr val="0070C0"/>
                </a:solidFill>
              </a:rPr>
              <a:t>w</a:t>
            </a:r>
          </a:p>
          <a:p>
            <a:pPr algn="ctr"/>
            <a:r>
              <a:rPr lang="nb-NO" dirty="0" err="1">
                <a:solidFill>
                  <a:srgbClr val="0070C0"/>
                </a:solidFill>
              </a:rPr>
              <a:t>measured</a:t>
            </a:r>
            <a:r>
              <a:rPr lang="nb-NO" dirty="0">
                <a:solidFill>
                  <a:srgbClr val="0070C0"/>
                </a:solidFill>
              </a:rPr>
              <a:t> online data</a:t>
            </a:r>
            <a:endParaRPr lang="en-US"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CED83F8-0F20-CB27-2C12-317DDDA0E720}"/>
                  </a:ext>
                </a:extLst>
              </p:cNvPr>
              <p:cNvSpPr txBox="1"/>
              <p:nvPr/>
            </p:nvSpPr>
            <p:spPr>
              <a:xfrm>
                <a:off x="2340465" y="3323441"/>
                <a:ext cx="7764370" cy="3539430"/>
              </a:xfrm>
              <a:prstGeom prst="rect">
                <a:avLst/>
              </a:prstGeom>
              <a:noFill/>
            </p:spPr>
            <p:txBody>
              <a:bodyPr wrap="none" rtlCol="0">
                <a:spAutoFit/>
              </a:bodyPr>
              <a:lstStyle/>
              <a:p>
                <a:r>
                  <a:rPr lang="nb-NO" sz="2000" dirty="0">
                    <a:highlight>
                      <a:srgbClr val="FFFF00"/>
                    </a:highlight>
                  </a:rPr>
                  <a:t>Want: y = y</a:t>
                </a:r>
                <a:r>
                  <a:rPr lang="nb-NO" sz="2000" baseline="-25000" dirty="0">
                    <a:highlight>
                      <a:srgbClr val="FFFF00"/>
                    </a:highlight>
                  </a:rPr>
                  <a:t>s</a:t>
                </a:r>
                <a:endParaRPr lang="nb-NO" sz="2000" dirty="0">
                  <a:highlight>
                    <a:srgbClr val="FFFF00"/>
                  </a:highlight>
                </a:endParaRPr>
              </a:p>
              <a:p>
                <a:r>
                  <a:rPr lang="nb-NO" dirty="0"/>
                  <a:t>1. </a:t>
                </a:r>
                <a:r>
                  <a:rPr lang="nb-NO" dirty="0">
                    <a:highlight>
                      <a:srgbClr val="FFFF00"/>
                    </a:highlight>
                  </a:rPr>
                  <a:t>Feedback: 	</a:t>
                </a:r>
                <a:r>
                  <a:rPr lang="nb-NO" sz="2800" dirty="0">
                    <a:highlight>
                      <a:srgbClr val="FFFF00"/>
                    </a:highlight>
                  </a:rPr>
                  <a:t>w</a:t>
                </a:r>
                <a:r>
                  <a:rPr lang="nb-NO" sz="2800">
                    <a:highlight>
                      <a:srgbClr val="FFFF00"/>
                    </a:highlight>
                  </a:rPr>
                  <a:t>=y</a:t>
                </a:r>
                <a:r>
                  <a:rPr lang="nb-NO" sz="2800" baseline="-25000">
                    <a:highlight>
                      <a:srgbClr val="FFFF00"/>
                    </a:highlight>
                  </a:rPr>
                  <a:t>s</a:t>
                </a:r>
                <a:r>
                  <a:rPr lang="nb-NO" sz="2800">
                    <a:highlight>
                      <a:srgbClr val="FFFF00"/>
                    </a:highlight>
                  </a:rPr>
                  <a:t>-y</a:t>
                </a:r>
                <a:endParaRPr lang="nb-NO" dirty="0"/>
              </a:p>
              <a:p>
                <a:pPr marL="1657350" lvl="3" indent="-285750">
                  <a:buFont typeface="Arial" panose="020B0604020202020204" pitchFamily="34" charset="0"/>
                  <a:buChar char="•"/>
                </a:pPr>
                <a:r>
                  <a:rPr lang="nb-NO" dirty="0"/>
                  <a:t>P-control (negative feedback):	</a:t>
                </a:r>
                <a14:m>
                  <m:oMath xmlns:m="http://schemas.openxmlformats.org/officeDocument/2006/math">
                    <m:r>
                      <a:rPr lang="nb-NO" b="0" i="1" smtClean="0">
                        <a:highlight>
                          <a:srgbClr val="FFFF00"/>
                        </a:highlight>
                        <a:latin typeface="Cambria Math" panose="02040503050406030204" pitchFamily="18" charset="0"/>
                      </a:rPr>
                      <m:t>𝑢</m:t>
                    </m:r>
                    <m:r>
                      <a:rPr lang="nb-NO" b="0" i="1" smtClean="0">
                        <a:highlight>
                          <a:srgbClr val="FFFF00"/>
                        </a:highlight>
                        <a:latin typeface="Cambria Math" panose="02040503050406030204" pitchFamily="18" charset="0"/>
                      </a:rPr>
                      <m:t>=</m:t>
                    </m:r>
                    <m:sSub>
                      <m:sSubPr>
                        <m:ctrlPr>
                          <a:rPr lang="nb-NO" b="0" i="1" smtClean="0">
                            <a:highlight>
                              <a:srgbClr val="FFFF00"/>
                            </a:highlight>
                            <a:latin typeface="Cambria Math" panose="02040503050406030204" pitchFamily="18" charset="0"/>
                          </a:rPr>
                        </m:ctrlPr>
                      </m:sSubPr>
                      <m:e>
                        <m:r>
                          <a:rPr lang="nb-NO" b="0" i="1" smtClean="0">
                            <a:highlight>
                              <a:srgbClr val="FFFF00"/>
                            </a:highlight>
                            <a:latin typeface="Cambria Math" panose="02040503050406030204" pitchFamily="18" charset="0"/>
                          </a:rPr>
                          <m:t>𝐾</m:t>
                        </m:r>
                      </m:e>
                      <m:sub>
                        <m:r>
                          <a:rPr lang="nb-NO" b="0" i="1" smtClean="0">
                            <a:highlight>
                              <a:srgbClr val="FFFF00"/>
                            </a:highlight>
                            <a:latin typeface="Cambria Math" panose="02040503050406030204" pitchFamily="18" charset="0"/>
                          </a:rPr>
                          <m:t>𝑐</m:t>
                        </m:r>
                      </m:sub>
                    </m:sSub>
                    <m:d>
                      <m:dPr>
                        <m:ctrlPr>
                          <a:rPr lang="nb-NO" b="0" i="1" smtClean="0">
                            <a:highlight>
                              <a:srgbClr val="FFFF00"/>
                            </a:highlight>
                            <a:latin typeface="Cambria Math" panose="02040503050406030204" pitchFamily="18" charset="0"/>
                          </a:rPr>
                        </m:ctrlPr>
                      </m:dPr>
                      <m:e>
                        <m:sSub>
                          <m:sSubPr>
                            <m:ctrlPr>
                              <a:rPr lang="nb-NO" b="0" i="1" smtClean="0">
                                <a:highlight>
                                  <a:srgbClr val="FFFF00"/>
                                </a:highlight>
                                <a:latin typeface="Cambria Math" panose="02040503050406030204" pitchFamily="18" charset="0"/>
                              </a:rPr>
                            </m:ctrlPr>
                          </m:sSubPr>
                          <m:e>
                            <m:r>
                              <a:rPr lang="nb-NO" b="0" i="1" smtClean="0">
                                <a:highlight>
                                  <a:srgbClr val="FFFF00"/>
                                </a:highlight>
                                <a:latin typeface="Cambria Math" panose="02040503050406030204" pitchFamily="18" charset="0"/>
                              </a:rPr>
                              <m:t>𝑦</m:t>
                            </m:r>
                          </m:e>
                          <m:sub>
                            <m:r>
                              <a:rPr lang="nb-NO" b="0" i="1" smtClean="0">
                                <a:highlight>
                                  <a:srgbClr val="FFFF00"/>
                                </a:highlight>
                                <a:latin typeface="Cambria Math" panose="02040503050406030204" pitchFamily="18" charset="0"/>
                              </a:rPr>
                              <m:t>𝑠</m:t>
                            </m:r>
                          </m:sub>
                        </m:sSub>
                        <m:r>
                          <a:rPr lang="nb-NO" b="0" i="1" smtClean="0">
                            <a:highlight>
                              <a:srgbClr val="FFFF00"/>
                            </a:highlight>
                            <a:latin typeface="Cambria Math" panose="02040503050406030204" pitchFamily="18" charset="0"/>
                          </a:rPr>
                          <m:t>−</m:t>
                        </m:r>
                        <m:r>
                          <a:rPr lang="nb-NO" b="0" i="1" smtClean="0">
                            <a:highlight>
                              <a:srgbClr val="FFFF00"/>
                            </a:highlight>
                            <a:latin typeface="Cambria Math" panose="02040503050406030204" pitchFamily="18" charset="0"/>
                          </a:rPr>
                          <m:t>𝑦</m:t>
                        </m:r>
                      </m:e>
                    </m:d>
                  </m:oMath>
                </a14:m>
                <a:endParaRPr lang="nb-NO" b="0" dirty="0">
                  <a:highlight>
                    <a:srgbClr val="FFFF00"/>
                  </a:highlight>
                </a:endParaRPr>
              </a:p>
              <a:p>
                <a:pPr marL="1657350" lvl="3" indent="-285750">
                  <a:buFont typeface="Arial" panose="020B0604020202020204" pitchFamily="34" charset="0"/>
                  <a:buChar char="•"/>
                </a:pPr>
                <a:r>
                  <a:rPr lang="nb-NO" dirty="0">
                    <a:highlight>
                      <a:srgbClr val="FFFF00"/>
                    </a:highlight>
                  </a:rPr>
                  <a:t>Good control (</a:t>
                </a:r>
                <a14:m>
                  <m:oMath xmlns:m="http://schemas.openxmlformats.org/officeDocument/2006/math">
                    <m:r>
                      <a:rPr lang="nb-NO" b="0" i="1" smtClean="0">
                        <a:highlight>
                          <a:srgbClr val="FFFF00"/>
                        </a:highlight>
                        <a:latin typeface="Cambria Math" panose="02040503050406030204" pitchFamily="18" charset="0"/>
                      </a:rPr>
                      <m:t>𝑦</m:t>
                    </m:r>
                    <m:r>
                      <a:rPr lang="nb-NO" b="0" i="1" smtClean="0">
                        <a:highlight>
                          <a:srgbClr val="FFFF00"/>
                        </a:highlight>
                        <a:latin typeface="Cambria Math" panose="02040503050406030204" pitchFamily="18" charset="0"/>
                      </a:rPr>
                      <m:t>≈</m:t>
                    </m:r>
                    <m:sSub>
                      <m:sSubPr>
                        <m:ctrlPr>
                          <a:rPr lang="nb-NO" b="0" i="1" smtClean="0">
                            <a:highlight>
                              <a:srgbClr val="FFFF00"/>
                            </a:highlight>
                            <a:latin typeface="Cambria Math" panose="02040503050406030204" pitchFamily="18" charset="0"/>
                          </a:rPr>
                        </m:ctrlPr>
                      </m:sSubPr>
                      <m:e>
                        <m:r>
                          <a:rPr lang="nb-NO" b="0" i="1" smtClean="0">
                            <a:highlight>
                              <a:srgbClr val="FFFF00"/>
                            </a:highlight>
                            <a:latin typeface="Cambria Math" panose="02040503050406030204" pitchFamily="18" charset="0"/>
                          </a:rPr>
                          <m:t>𝑦</m:t>
                        </m:r>
                      </m:e>
                      <m:sub>
                        <m:r>
                          <a:rPr lang="nb-NO" b="0" i="1" smtClean="0">
                            <a:highlight>
                              <a:srgbClr val="FFFF00"/>
                            </a:highlight>
                            <a:latin typeface="Cambria Math" panose="02040503050406030204" pitchFamily="18" charset="0"/>
                          </a:rPr>
                          <m:t>𝑠</m:t>
                        </m:r>
                      </m:sub>
                    </m:sSub>
                  </m:oMath>
                </a14:m>
                <a:r>
                  <a:rPr lang="nb-NO" dirty="0">
                    <a:highlight>
                      <a:srgbClr val="FFFF00"/>
                    </a:highlight>
                  </a:rPr>
                  <a:t>): </a:t>
                </a:r>
                <a:r>
                  <a:rPr lang="nb-NO" dirty="0" err="1">
                    <a:highlight>
                      <a:srgbClr val="FFFF00"/>
                    </a:highlight>
                  </a:rPr>
                  <a:t>Need</a:t>
                </a:r>
                <a:r>
                  <a:rPr lang="nb-NO" dirty="0">
                    <a:highlight>
                      <a:srgbClr val="FFFF00"/>
                    </a:highlight>
                  </a:rPr>
                  <a:t> gain </a:t>
                </a:r>
                <a14:m>
                  <m:oMath xmlns:m="http://schemas.openxmlformats.org/officeDocument/2006/math">
                    <m:sSub>
                      <m:sSubPr>
                        <m:ctrlPr>
                          <a:rPr lang="nb-NO" b="0" i="1" smtClean="0">
                            <a:highlight>
                              <a:srgbClr val="FFFF00"/>
                            </a:highlight>
                            <a:latin typeface="Cambria Math" panose="02040503050406030204" pitchFamily="18" charset="0"/>
                          </a:rPr>
                        </m:ctrlPr>
                      </m:sSubPr>
                      <m:e>
                        <m:r>
                          <a:rPr lang="nb-NO" b="0" i="1" smtClean="0">
                            <a:highlight>
                              <a:srgbClr val="FFFF00"/>
                            </a:highlight>
                            <a:latin typeface="Cambria Math" panose="02040503050406030204" pitchFamily="18" charset="0"/>
                          </a:rPr>
                          <m:t>𝐾</m:t>
                        </m:r>
                      </m:e>
                      <m:sub>
                        <m:r>
                          <a:rPr lang="nb-NO" b="0" i="1" smtClean="0">
                            <a:highlight>
                              <a:srgbClr val="FFFF00"/>
                            </a:highlight>
                            <a:latin typeface="Cambria Math" panose="02040503050406030204" pitchFamily="18" charset="0"/>
                          </a:rPr>
                          <m:t>𝑐</m:t>
                        </m:r>
                      </m:sub>
                    </m:sSub>
                    <m:r>
                      <a:rPr lang="nb-NO" b="0" i="1" smtClean="0">
                        <a:highlight>
                          <a:srgbClr val="FFFF00"/>
                        </a:highlight>
                        <a:latin typeface="Cambria Math" panose="02040503050406030204" pitchFamily="18" charset="0"/>
                      </a:rPr>
                      <m:t>≫1 </m:t>
                    </m:r>
                  </m:oMath>
                </a14:m>
                <a:endParaRPr lang="nb-NO" b="0" dirty="0">
                  <a:highlight>
                    <a:srgbClr val="FFFF00"/>
                  </a:highlight>
                </a:endParaRPr>
              </a:p>
              <a:p>
                <a:pPr marL="1657350" lvl="3" indent="-285750">
                  <a:buFont typeface="Arial" panose="020B0604020202020204" pitchFamily="34" charset="0"/>
                  <a:buChar char="•"/>
                </a:pPr>
                <a:r>
                  <a:rPr lang="nb-NO" b="0" dirty="0" err="1"/>
                  <a:t>Don’t</a:t>
                </a:r>
                <a:r>
                  <a:rPr lang="nb-NO" b="0" dirty="0"/>
                  <a:t> </a:t>
                </a:r>
                <a:r>
                  <a:rPr lang="nb-NO" b="0" dirty="0" err="1"/>
                  <a:t>need</a:t>
                </a:r>
                <a:r>
                  <a:rPr lang="nb-NO" b="0" dirty="0"/>
                  <a:t> </a:t>
                </a:r>
                <a:r>
                  <a:rPr lang="nb-NO" b="0" dirty="0" err="1"/>
                  <a:t>accurate</a:t>
                </a:r>
                <a:r>
                  <a:rPr lang="nb-NO" b="0" dirty="0"/>
                  <a:t> </a:t>
                </a:r>
                <a:r>
                  <a:rPr lang="nb-NO" b="0" dirty="0" err="1"/>
                  <a:t>value</a:t>
                </a:r>
                <a:r>
                  <a:rPr lang="nb-NO" b="0" dirty="0"/>
                  <a:t> for </a:t>
                </a:r>
                <a14:m>
                  <m:oMath xmlns:m="http://schemas.openxmlformats.org/officeDocument/2006/math">
                    <m:sSub>
                      <m:sSubPr>
                        <m:ctrlPr>
                          <a:rPr lang="nb-NO" b="0" i="1" smtClean="0">
                            <a:latin typeface="Cambria Math" panose="02040503050406030204" pitchFamily="18" charset="0"/>
                          </a:rPr>
                        </m:ctrlPr>
                      </m:sSubPr>
                      <m:e>
                        <m:r>
                          <a:rPr lang="nb-NO" b="0" i="1" smtClean="0">
                            <a:latin typeface="Cambria Math" panose="02040503050406030204" pitchFamily="18" charset="0"/>
                          </a:rPr>
                          <m:t>𝐾</m:t>
                        </m:r>
                      </m:e>
                      <m:sub>
                        <m:r>
                          <a:rPr lang="nb-NO" b="0" i="1" smtClean="0">
                            <a:latin typeface="Cambria Math" panose="02040503050406030204" pitchFamily="18" charset="0"/>
                          </a:rPr>
                          <m:t>𝑐</m:t>
                        </m:r>
                      </m:sub>
                    </m:sSub>
                  </m:oMath>
                </a14:m>
                <a:r>
                  <a:rPr lang="nb-NO" b="0" dirty="0"/>
                  <a:t>(</a:t>
                </a:r>
                <a:r>
                  <a:rPr lang="nb-NO" b="0" dirty="0" err="1"/>
                  <a:t>but</a:t>
                </a:r>
                <a:r>
                  <a:rPr lang="nb-NO" b="0" dirty="0"/>
                  <a:t> </a:t>
                </a:r>
                <a:r>
                  <a:rPr lang="nb-NO" b="0" dirty="0" err="1"/>
                  <a:t>too</a:t>
                </a:r>
                <a:r>
                  <a:rPr lang="nb-NO" b="0" dirty="0"/>
                  <a:t> </a:t>
                </a:r>
                <a:r>
                  <a:rPr lang="nb-NO" b="0" dirty="0" err="1"/>
                  <a:t>large</a:t>
                </a:r>
                <a:r>
                  <a:rPr lang="nb-NO" b="0" dirty="0"/>
                  <a:t> </a:t>
                </a:r>
                <a:r>
                  <a:rPr lang="nb-NO" b="0" dirty="0" err="1"/>
                  <a:t>gives</a:t>
                </a:r>
                <a:r>
                  <a:rPr lang="nb-NO" b="0" dirty="0"/>
                  <a:t> </a:t>
                </a:r>
                <a:r>
                  <a:rPr lang="nb-NO" b="0" dirty="0" err="1"/>
                  <a:t>instability</a:t>
                </a:r>
                <a:r>
                  <a:rPr lang="nb-NO" b="0" dirty="0"/>
                  <a:t>)</a:t>
                </a:r>
              </a:p>
              <a:p>
                <a:endParaRPr lang="nb-NO" dirty="0"/>
              </a:p>
              <a:p>
                <a:r>
                  <a:rPr lang="nb-NO" dirty="0"/>
                  <a:t>2. </a:t>
                </a:r>
                <a:r>
                  <a:rPr lang="nb-NO" dirty="0" err="1">
                    <a:highlight>
                      <a:srgbClr val="FFFF00"/>
                    </a:highlight>
                  </a:rPr>
                  <a:t>Feedforward</a:t>
                </a:r>
                <a:r>
                  <a:rPr lang="nb-NO" sz="3200" dirty="0">
                    <a:highlight>
                      <a:srgbClr val="FFFF00"/>
                    </a:highlight>
                  </a:rPr>
                  <a:t>: w=d or </a:t>
                </a:r>
                <a:r>
                  <a:rPr lang="nb-NO" sz="3200">
                    <a:highlight>
                      <a:srgbClr val="FFFF00"/>
                    </a:highlight>
                  </a:rPr>
                  <a:t>y</a:t>
                </a:r>
                <a:r>
                  <a:rPr lang="nb-NO" sz="3200" baseline="-25000">
                    <a:highlight>
                      <a:srgbClr val="FFFF00"/>
                    </a:highlight>
                  </a:rPr>
                  <a:t>s</a:t>
                </a:r>
                <a:r>
                  <a:rPr lang="nb-NO" sz="3200">
                    <a:highlight>
                      <a:srgbClr val="FFFF00"/>
                    </a:highlight>
                  </a:rPr>
                  <a:t> </a:t>
                </a:r>
                <a:endParaRPr lang="nb-NO" dirty="0"/>
              </a:p>
              <a:p>
                <a:pPr marL="1657350" lvl="3" indent="-285750">
                  <a:buFont typeface="Arial" panose="020B0604020202020204" pitchFamily="34" charset="0"/>
                  <a:buChar char="•"/>
                </a:pPr>
                <a:r>
                  <a:rPr lang="nb-NO" dirty="0"/>
                  <a:t>Perfect </a:t>
                </a:r>
                <a:r>
                  <a:rPr lang="nb-NO" dirty="0" err="1"/>
                  <a:t>feedforward</a:t>
                </a:r>
                <a:r>
                  <a:rPr lang="nb-NO" dirty="0"/>
                  <a:t>: </a:t>
                </a:r>
                <a:r>
                  <a:rPr lang="nb-NO"/>
                  <a:t>	</a:t>
                </a:r>
                <a:r>
                  <a:rPr lang="nb-NO" dirty="0"/>
                  <a:t>	</a:t>
                </a:r>
                <a14:m>
                  <m:oMath xmlns:m="http://schemas.openxmlformats.org/officeDocument/2006/math">
                    <m:r>
                      <a:rPr lang="nb-NO" b="0" i="1" smtClean="0">
                        <a:highlight>
                          <a:srgbClr val="FFFF00"/>
                        </a:highlight>
                        <a:latin typeface="Cambria Math" panose="02040503050406030204" pitchFamily="18" charset="0"/>
                      </a:rPr>
                      <m:t>𝑢</m:t>
                    </m:r>
                    <m:r>
                      <a:rPr lang="nb-NO" b="0" i="1" smtClean="0">
                        <a:highlight>
                          <a:srgbClr val="FFFF00"/>
                        </a:highlight>
                        <a:latin typeface="Cambria Math" panose="02040503050406030204" pitchFamily="18" charset="0"/>
                      </a:rPr>
                      <m:t>=</m:t>
                    </m:r>
                    <m:sSup>
                      <m:sSupPr>
                        <m:ctrlPr>
                          <a:rPr lang="nb-NO" b="0" i="1" smtClean="0">
                            <a:highlight>
                              <a:srgbClr val="FFFF00"/>
                            </a:highlight>
                            <a:latin typeface="Cambria Math" panose="02040503050406030204" pitchFamily="18" charset="0"/>
                          </a:rPr>
                        </m:ctrlPr>
                      </m:sSupPr>
                      <m:e>
                        <m:r>
                          <a:rPr lang="nb-NO" b="0" i="1" smtClean="0">
                            <a:highlight>
                              <a:srgbClr val="FFFF00"/>
                            </a:highlight>
                            <a:latin typeface="Cambria Math" panose="02040503050406030204" pitchFamily="18" charset="0"/>
                          </a:rPr>
                          <m:t>𝐺</m:t>
                        </m:r>
                      </m:e>
                      <m:sup>
                        <m:r>
                          <a:rPr lang="nb-NO" b="0" i="1" smtClean="0">
                            <a:highlight>
                              <a:srgbClr val="FFFF00"/>
                            </a:highlight>
                            <a:latin typeface="Cambria Math" panose="02040503050406030204" pitchFamily="18" charset="0"/>
                          </a:rPr>
                          <m:t>−1</m:t>
                        </m:r>
                      </m:sup>
                    </m:sSup>
                    <m:r>
                      <a:rPr lang="nb-NO" b="0" i="1" smtClean="0">
                        <a:highlight>
                          <a:srgbClr val="FFFF00"/>
                        </a:highlight>
                        <a:latin typeface="Cambria Math" panose="02040503050406030204" pitchFamily="18" charset="0"/>
                      </a:rPr>
                      <m:t> </m:t>
                    </m:r>
                    <m:sSub>
                      <m:sSubPr>
                        <m:ctrlPr>
                          <a:rPr lang="nb-NO" i="1">
                            <a:highlight>
                              <a:srgbClr val="FFFF00"/>
                            </a:highlight>
                            <a:latin typeface="Cambria Math" panose="02040503050406030204" pitchFamily="18" charset="0"/>
                          </a:rPr>
                        </m:ctrlPr>
                      </m:sSubPr>
                      <m:e>
                        <m:r>
                          <a:rPr lang="nb-NO" i="1">
                            <a:highlight>
                              <a:srgbClr val="FFFF00"/>
                            </a:highlight>
                            <a:latin typeface="Cambria Math" panose="02040503050406030204" pitchFamily="18" charset="0"/>
                          </a:rPr>
                          <m:t>𝑦</m:t>
                        </m:r>
                      </m:e>
                      <m:sub>
                        <m:r>
                          <a:rPr lang="nb-NO" i="1">
                            <a:highlight>
                              <a:srgbClr val="FFFF00"/>
                            </a:highlight>
                            <a:latin typeface="Cambria Math" panose="02040503050406030204" pitchFamily="18" charset="0"/>
                          </a:rPr>
                          <m:t>𝑠</m:t>
                        </m:r>
                      </m:sub>
                    </m:sSub>
                    <m:r>
                      <a:rPr lang="nb-NO" b="0" i="1" smtClean="0">
                        <a:highlight>
                          <a:srgbClr val="FFFF00"/>
                        </a:highlight>
                        <a:latin typeface="Cambria Math" panose="02040503050406030204" pitchFamily="18" charset="0"/>
                      </a:rPr>
                      <m:t>−</m:t>
                    </m:r>
                    <m:sSup>
                      <m:sSupPr>
                        <m:ctrlPr>
                          <a:rPr lang="nb-NO" i="1" smtClean="0">
                            <a:highlight>
                              <a:srgbClr val="FFFF00"/>
                            </a:highlight>
                            <a:latin typeface="Cambria Math" panose="02040503050406030204" pitchFamily="18" charset="0"/>
                          </a:rPr>
                        </m:ctrlPr>
                      </m:sSupPr>
                      <m:e>
                        <m:r>
                          <a:rPr lang="nb-NO" i="1">
                            <a:highlight>
                              <a:srgbClr val="FFFF00"/>
                            </a:highlight>
                            <a:latin typeface="Cambria Math" panose="02040503050406030204" pitchFamily="18" charset="0"/>
                          </a:rPr>
                          <m:t>𝐺</m:t>
                        </m:r>
                      </m:e>
                      <m:sup>
                        <m:r>
                          <a:rPr lang="nb-NO" i="1">
                            <a:highlight>
                              <a:srgbClr val="FFFF00"/>
                            </a:highlight>
                            <a:latin typeface="Cambria Math" panose="02040503050406030204" pitchFamily="18" charset="0"/>
                          </a:rPr>
                          <m:t>−1</m:t>
                        </m:r>
                      </m:sup>
                    </m:sSup>
                    <m:sSub>
                      <m:sSubPr>
                        <m:ctrlPr>
                          <a:rPr lang="nb-NO" b="0" i="1" smtClean="0">
                            <a:highlight>
                              <a:srgbClr val="FFFF00"/>
                            </a:highlight>
                            <a:latin typeface="Cambria Math" panose="02040503050406030204" pitchFamily="18" charset="0"/>
                          </a:rPr>
                        </m:ctrlPr>
                      </m:sSubPr>
                      <m:e>
                        <m:r>
                          <a:rPr lang="nb-NO" b="0" i="1" smtClean="0">
                            <a:highlight>
                              <a:srgbClr val="FFFF00"/>
                            </a:highlight>
                            <a:latin typeface="Cambria Math" panose="02040503050406030204" pitchFamily="18" charset="0"/>
                          </a:rPr>
                          <m:t>𝐺</m:t>
                        </m:r>
                      </m:e>
                      <m:sub>
                        <m:r>
                          <a:rPr lang="nb-NO" b="0" i="1" smtClean="0">
                            <a:highlight>
                              <a:srgbClr val="FFFF00"/>
                            </a:highlight>
                            <a:latin typeface="Cambria Math" panose="02040503050406030204" pitchFamily="18" charset="0"/>
                          </a:rPr>
                          <m:t>𝑑</m:t>
                        </m:r>
                      </m:sub>
                    </m:sSub>
                    <m:r>
                      <a:rPr lang="nb-NO" b="0" i="1" smtClean="0">
                        <a:highlight>
                          <a:srgbClr val="FFFF00"/>
                        </a:highlight>
                        <a:latin typeface="Cambria Math" panose="02040503050406030204" pitchFamily="18" charset="0"/>
                      </a:rPr>
                      <m:t> </m:t>
                    </m:r>
                    <m:r>
                      <a:rPr lang="nb-NO" b="0" i="1" smtClean="0">
                        <a:highlight>
                          <a:srgbClr val="FFFF00"/>
                        </a:highlight>
                        <a:latin typeface="Cambria Math" panose="02040503050406030204" pitchFamily="18" charset="0"/>
                      </a:rPr>
                      <m:t>𝑑</m:t>
                    </m:r>
                  </m:oMath>
                </a14:m>
                <a:endParaRPr lang="nb-NO" b="0" dirty="0">
                  <a:highlight>
                    <a:srgbClr val="FFFF00"/>
                  </a:highlight>
                </a:endParaRPr>
              </a:p>
              <a:p>
                <a:pPr marL="1657350" lvl="3" indent="-285750">
                  <a:buFont typeface="Arial" panose="020B0604020202020204" pitchFamily="34" charset="0"/>
                  <a:buChar char="•"/>
                </a:pPr>
                <a:r>
                  <a:rPr lang="nb-NO" dirty="0">
                    <a:highlight>
                      <a:srgbClr val="FFFF00"/>
                    </a:highlight>
                  </a:rPr>
                  <a:t>Good control (</a:t>
                </a:r>
                <a14:m>
                  <m:oMath xmlns:m="http://schemas.openxmlformats.org/officeDocument/2006/math">
                    <m:r>
                      <a:rPr lang="nb-NO" i="1">
                        <a:highlight>
                          <a:srgbClr val="FFFF00"/>
                        </a:highlight>
                        <a:latin typeface="Cambria Math" panose="02040503050406030204" pitchFamily="18" charset="0"/>
                      </a:rPr>
                      <m:t>𝑦</m:t>
                    </m:r>
                    <m:r>
                      <a:rPr lang="nb-NO" i="1">
                        <a:highlight>
                          <a:srgbClr val="FFFF00"/>
                        </a:highlight>
                        <a:latin typeface="Cambria Math" panose="02040503050406030204" pitchFamily="18" charset="0"/>
                      </a:rPr>
                      <m:t>≈</m:t>
                    </m:r>
                    <m:sSub>
                      <m:sSubPr>
                        <m:ctrlPr>
                          <a:rPr lang="nb-NO" i="1">
                            <a:highlight>
                              <a:srgbClr val="FFFF00"/>
                            </a:highlight>
                            <a:latin typeface="Cambria Math" panose="02040503050406030204" pitchFamily="18" charset="0"/>
                          </a:rPr>
                        </m:ctrlPr>
                      </m:sSubPr>
                      <m:e>
                        <m:r>
                          <a:rPr lang="nb-NO" i="1">
                            <a:highlight>
                              <a:srgbClr val="FFFF00"/>
                            </a:highlight>
                            <a:latin typeface="Cambria Math" panose="02040503050406030204" pitchFamily="18" charset="0"/>
                          </a:rPr>
                          <m:t>𝑦</m:t>
                        </m:r>
                      </m:e>
                      <m:sub>
                        <m:r>
                          <a:rPr lang="nb-NO" i="1">
                            <a:highlight>
                              <a:srgbClr val="FFFF00"/>
                            </a:highlight>
                            <a:latin typeface="Cambria Math" panose="02040503050406030204" pitchFamily="18" charset="0"/>
                          </a:rPr>
                          <m:t>𝑠</m:t>
                        </m:r>
                      </m:sub>
                    </m:sSub>
                  </m:oMath>
                </a14:m>
                <a:r>
                  <a:rPr lang="nb-NO" dirty="0">
                    <a:highlight>
                      <a:srgbClr val="FFFF00"/>
                    </a:highlight>
                  </a:rPr>
                  <a:t>): </a:t>
                </a:r>
                <a:r>
                  <a:rPr lang="en-US" dirty="0">
                    <a:highlight>
                      <a:srgbClr val="FFFF00"/>
                    </a:highlight>
                  </a:rPr>
                  <a:t>Need accurate model (</a:t>
                </a:r>
                <a14:m>
                  <m:oMath xmlns:m="http://schemas.openxmlformats.org/officeDocument/2006/math">
                    <m:r>
                      <a:rPr lang="nb-NO" b="0" i="1" smtClean="0">
                        <a:highlight>
                          <a:srgbClr val="FFFF00"/>
                        </a:highlight>
                        <a:latin typeface="Cambria Math" panose="02040503050406030204" pitchFamily="18" charset="0"/>
                      </a:rPr>
                      <m:t>𝐺</m:t>
                    </m:r>
                  </m:oMath>
                </a14:m>
                <a:r>
                  <a:rPr lang="en-US" dirty="0">
                    <a:highlight>
                      <a:srgbClr val="FFFF00"/>
                    </a:highlight>
                  </a:rPr>
                  <a:t>)</a:t>
                </a:r>
              </a:p>
              <a:p>
                <a:pPr lvl="3"/>
                <a:r>
                  <a:rPr lang="en-US" dirty="0"/>
                  <a:t>							</a:t>
                </a:r>
              </a:p>
              <a:p>
                <a:pPr marL="1657350" lvl="3" indent="-285750">
                  <a:buFont typeface="Arial" panose="020B0604020202020204" pitchFamily="34" charset="0"/>
                  <a:buChar char="•"/>
                </a:pPr>
                <a:endParaRPr lang="en-US" dirty="0"/>
              </a:p>
            </p:txBody>
          </p:sp>
        </mc:Choice>
        <mc:Fallback xmlns="">
          <p:sp>
            <p:nvSpPr>
              <p:cNvPr id="11" name="TextBox 10">
                <a:extLst>
                  <a:ext uri="{FF2B5EF4-FFF2-40B4-BE49-F238E27FC236}">
                    <a16:creationId xmlns:a16="http://schemas.microsoft.com/office/drawing/2014/main" id="{6CED83F8-0F20-CB27-2C12-317DDDA0E720}"/>
                  </a:ext>
                </a:extLst>
              </p:cNvPr>
              <p:cNvSpPr txBox="1">
                <a:spLocks noRot="1" noChangeAspect="1" noMove="1" noResize="1" noEditPoints="1" noAdjustHandles="1" noChangeArrowheads="1" noChangeShapeType="1" noTextEdit="1"/>
              </p:cNvSpPr>
              <p:nvPr/>
            </p:nvSpPr>
            <p:spPr>
              <a:xfrm>
                <a:off x="2340465" y="3323441"/>
                <a:ext cx="7764370" cy="3539430"/>
              </a:xfrm>
              <a:prstGeom prst="rect">
                <a:avLst/>
              </a:prstGeom>
              <a:blipFill>
                <a:blip r:embed="rId2"/>
                <a:stretch>
                  <a:fillRect l="-863" t="-86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E8988B9-C4A0-3ABE-69A6-116FAB4451E1}"/>
              </a:ext>
            </a:extLst>
          </p:cNvPr>
          <p:cNvSpPr/>
          <p:nvPr/>
        </p:nvSpPr>
        <p:spPr>
          <a:xfrm>
            <a:off x="3818586" y="1700288"/>
            <a:ext cx="3168203" cy="13243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4000"/>
              <a:t>Controller</a:t>
            </a:r>
          </a:p>
          <a:p>
            <a:pPr algn="ctr"/>
            <a:r>
              <a:rPr lang="nb-NO"/>
              <a:t>(algorithm)</a:t>
            </a:r>
            <a:endParaRPr lang="en-US" dirty="0"/>
          </a:p>
        </p:txBody>
      </p:sp>
      <p:sp>
        <p:nvSpPr>
          <p:cNvPr id="8" name="Rectangle 7">
            <a:extLst>
              <a:ext uri="{FF2B5EF4-FFF2-40B4-BE49-F238E27FC236}">
                <a16:creationId xmlns:a16="http://schemas.microsoft.com/office/drawing/2014/main" id="{2A5AF4BD-B019-D62D-8FAB-D04EF687EA19}"/>
              </a:ext>
            </a:extLst>
          </p:cNvPr>
          <p:cNvSpPr/>
          <p:nvPr/>
        </p:nvSpPr>
        <p:spPr>
          <a:xfrm>
            <a:off x="8738316" y="2041905"/>
            <a:ext cx="1554896" cy="9048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a:t>Process G</a:t>
            </a:r>
            <a:endParaRPr lang="en-US" dirty="0"/>
          </a:p>
        </p:txBody>
      </p:sp>
      <p:cxnSp>
        <p:nvCxnSpPr>
          <p:cNvPr id="13" name="Straight Connector 12">
            <a:extLst>
              <a:ext uri="{FF2B5EF4-FFF2-40B4-BE49-F238E27FC236}">
                <a16:creationId xmlns:a16="http://schemas.microsoft.com/office/drawing/2014/main" id="{C81E6E9B-1103-F884-45A1-35988FA8540D}"/>
              </a:ext>
            </a:extLst>
          </p:cNvPr>
          <p:cNvCxnSpPr>
            <a:cxnSpLocks/>
          </p:cNvCxnSpPr>
          <p:nvPr/>
        </p:nvCxnSpPr>
        <p:spPr>
          <a:xfrm>
            <a:off x="10317209" y="2483916"/>
            <a:ext cx="113456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159EE50-01CD-33FD-A8B0-DE2DAB4E2B2A}"/>
              </a:ext>
            </a:extLst>
          </p:cNvPr>
          <p:cNvSpPr txBox="1"/>
          <p:nvPr/>
        </p:nvSpPr>
        <p:spPr>
          <a:xfrm>
            <a:off x="6137225" y="1561789"/>
            <a:ext cx="3695075" cy="861774"/>
          </a:xfrm>
          <a:prstGeom prst="rect">
            <a:avLst/>
          </a:prstGeom>
          <a:noFill/>
        </p:spPr>
        <p:txBody>
          <a:bodyPr wrap="square" rtlCol="0">
            <a:spAutoFit/>
          </a:bodyPr>
          <a:lstStyle/>
          <a:p>
            <a:pPr algn="ctr"/>
            <a:r>
              <a:rPr lang="nb-NO" sz="3200">
                <a:solidFill>
                  <a:srgbClr val="0070C0"/>
                </a:solidFill>
              </a:rPr>
              <a:t>u</a:t>
            </a:r>
          </a:p>
          <a:p>
            <a:pPr algn="ctr"/>
            <a:r>
              <a:rPr lang="nb-NO">
                <a:solidFill>
                  <a:srgbClr val="0070C0"/>
                </a:solidFill>
              </a:rPr>
              <a:t>Actions (MVs)</a:t>
            </a:r>
            <a:endParaRPr lang="en-US" dirty="0">
              <a:solidFill>
                <a:srgbClr val="0070C0"/>
              </a:solidFill>
            </a:endParaRPr>
          </a:p>
        </p:txBody>
      </p:sp>
      <p:cxnSp>
        <p:nvCxnSpPr>
          <p:cNvPr id="18" name="Straight Connector 17">
            <a:extLst>
              <a:ext uri="{FF2B5EF4-FFF2-40B4-BE49-F238E27FC236}">
                <a16:creationId xmlns:a16="http://schemas.microsoft.com/office/drawing/2014/main" id="{BF541FB3-8CE8-75D2-EF0B-1966BF8A211B}"/>
              </a:ext>
            </a:extLst>
          </p:cNvPr>
          <p:cNvCxnSpPr/>
          <p:nvPr/>
        </p:nvCxnSpPr>
        <p:spPr>
          <a:xfrm>
            <a:off x="6986789" y="2483916"/>
            <a:ext cx="1751526"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5261B54-F657-036C-FE5A-BD4E1309CAA2}"/>
              </a:ext>
            </a:extLst>
          </p:cNvPr>
          <p:cNvCxnSpPr>
            <a:cxnSpLocks/>
          </p:cNvCxnSpPr>
          <p:nvPr/>
        </p:nvCxnSpPr>
        <p:spPr>
          <a:xfrm>
            <a:off x="9408149" y="1460659"/>
            <a:ext cx="0" cy="581246"/>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7B1D0A4-B8B8-A4A0-C46D-1DCA370F2D89}"/>
              </a:ext>
            </a:extLst>
          </p:cNvPr>
          <p:cNvSpPr txBox="1"/>
          <p:nvPr/>
        </p:nvSpPr>
        <p:spPr>
          <a:xfrm>
            <a:off x="10602207" y="1700288"/>
            <a:ext cx="981620" cy="584775"/>
          </a:xfrm>
          <a:prstGeom prst="rect">
            <a:avLst/>
          </a:prstGeom>
          <a:noFill/>
        </p:spPr>
        <p:txBody>
          <a:bodyPr wrap="square" rtlCol="0">
            <a:spAutoFit/>
          </a:bodyPr>
          <a:lstStyle/>
          <a:p>
            <a:pPr algn="ctr"/>
            <a:r>
              <a:rPr lang="nb-NO" sz="3200">
                <a:solidFill>
                  <a:srgbClr val="0070C0"/>
                </a:solidFill>
              </a:rPr>
              <a:t>y</a:t>
            </a:r>
          </a:p>
        </p:txBody>
      </p:sp>
      <p:sp>
        <p:nvSpPr>
          <p:cNvPr id="23" name="TextBox 22">
            <a:extLst>
              <a:ext uri="{FF2B5EF4-FFF2-40B4-BE49-F238E27FC236}">
                <a16:creationId xmlns:a16="http://schemas.microsoft.com/office/drawing/2014/main" id="{FD6027DA-C77D-2103-3BAF-D0EC0B1AAEDC}"/>
              </a:ext>
            </a:extLst>
          </p:cNvPr>
          <p:cNvSpPr txBox="1"/>
          <p:nvPr/>
        </p:nvSpPr>
        <p:spPr>
          <a:xfrm>
            <a:off x="9235634" y="1310107"/>
            <a:ext cx="981620" cy="584775"/>
          </a:xfrm>
          <a:prstGeom prst="rect">
            <a:avLst/>
          </a:prstGeom>
          <a:noFill/>
        </p:spPr>
        <p:txBody>
          <a:bodyPr wrap="square" rtlCol="0">
            <a:spAutoFit/>
          </a:bodyPr>
          <a:lstStyle/>
          <a:p>
            <a:pPr algn="ctr"/>
            <a:r>
              <a:rPr lang="nb-NO" sz="3200">
                <a:solidFill>
                  <a:srgbClr val="0070C0"/>
                </a:solidFill>
              </a:rPr>
              <a:t>d</a:t>
            </a:r>
          </a:p>
        </p:txBody>
      </p:sp>
    </p:spTree>
    <p:extLst>
      <p:ext uri="{BB962C8B-B14F-4D97-AF65-F5344CB8AC3E}">
        <p14:creationId xmlns:p14="http://schemas.microsoft.com/office/powerpoint/2010/main" val="31506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8AC9-85BF-7190-B11E-0A506BA0C7BB}"/>
              </a:ext>
            </a:extLst>
          </p:cNvPr>
          <p:cNvSpPr>
            <a:spLocks noGrp="1"/>
          </p:cNvSpPr>
          <p:nvPr>
            <p:ph type="title"/>
          </p:nvPr>
        </p:nvSpPr>
        <p:spPr>
          <a:xfrm>
            <a:off x="198631" y="112200"/>
            <a:ext cx="10972800" cy="1143000"/>
          </a:xfrm>
        </p:spPr>
        <p:txBody>
          <a:bodyPr>
            <a:normAutofit fontScale="90000"/>
          </a:bodyPr>
          <a:lstStyle/>
          <a:p>
            <a:r>
              <a:rPr lang="nb-NO" dirty="0" err="1"/>
              <a:t>Feedforward</a:t>
            </a:r>
            <a:r>
              <a:rPr lang="nb-NO" dirty="0"/>
              <a:t>  versus feedback</a:t>
            </a:r>
            <a:br>
              <a:rPr lang="nb-NO" dirty="0"/>
            </a:br>
            <a:r>
              <a:rPr lang="nb-NO" sz="3100" dirty="0" err="1"/>
              <a:t>Example</a:t>
            </a:r>
            <a:r>
              <a:rPr lang="nb-NO" sz="3100" dirty="0"/>
              <a:t>: Setpoint </a:t>
            </a:r>
            <a:r>
              <a:rPr lang="nb-NO" sz="3100" dirty="0" err="1"/>
              <a:t>response</a:t>
            </a:r>
            <a:endParaRPr lang="en-US" dirty="0"/>
          </a:p>
        </p:txBody>
      </p:sp>
      <p:pic>
        <p:nvPicPr>
          <p:cNvPr id="5" name="Picture 4">
            <a:extLst>
              <a:ext uri="{FF2B5EF4-FFF2-40B4-BE49-F238E27FC236}">
                <a16:creationId xmlns:a16="http://schemas.microsoft.com/office/drawing/2014/main" id="{35BDCD82-DBAA-F915-7001-2F79C12D4057}"/>
              </a:ext>
            </a:extLst>
          </p:cNvPr>
          <p:cNvPicPr>
            <a:picLocks noChangeAspect="1"/>
          </p:cNvPicPr>
          <p:nvPr/>
        </p:nvPicPr>
        <p:blipFill>
          <a:blip r:embed="rId3"/>
          <a:stretch>
            <a:fillRect/>
          </a:stretch>
        </p:blipFill>
        <p:spPr>
          <a:xfrm>
            <a:off x="6224228" y="2008543"/>
            <a:ext cx="5657850" cy="3471241"/>
          </a:xfrm>
          <a:prstGeom prst="rect">
            <a:avLst/>
          </a:prstGeom>
        </p:spPr>
      </p:pic>
      <p:pic>
        <p:nvPicPr>
          <p:cNvPr id="6" name="Picture 5">
            <a:extLst>
              <a:ext uri="{FF2B5EF4-FFF2-40B4-BE49-F238E27FC236}">
                <a16:creationId xmlns:a16="http://schemas.microsoft.com/office/drawing/2014/main" id="{3CCC459C-B933-4B53-8CFB-0BEB5949E7E0}"/>
              </a:ext>
            </a:extLst>
          </p:cNvPr>
          <p:cNvPicPr>
            <a:picLocks noChangeAspect="1"/>
          </p:cNvPicPr>
          <p:nvPr/>
        </p:nvPicPr>
        <p:blipFill>
          <a:blip r:embed="rId4"/>
          <a:stretch>
            <a:fillRect/>
          </a:stretch>
        </p:blipFill>
        <p:spPr>
          <a:xfrm>
            <a:off x="29705" y="2596281"/>
            <a:ext cx="5467180" cy="1001034"/>
          </a:xfrm>
          <a:prstGeom prst="rect">
            <a:avLst/>
          </a:prstGeom>
          <a:ln>
            <a:noFill/>
          </a:ln>
        </p:spPr>
      </p:pic>
      <p:pic>
        <p:nvPicPr>
          <p:cNvPr id="13" name="Picture 12">
            <a:extLst>
              <a:ext uri="{FF2B5EF4-FFF2-40B4-BE49-F238E27FC236}">
                <a16:creationId xmlns:a16="http://schemas.microsoft.com/office/drawing/2014/main" id="{5A3E2BAC-E65A-86B7-73E6-CA99CA3C840A}"/>
              </a:ext>
            </a:extLst>
          </p:cNvPr>
          <p:cNvPicPr>
            <a:picLocks noChangeAspect="1"/>
          </p:cNvPicPr>
          <p:nvPr/>
        </p:nvPicPr>
        <p:blipFill>
          <a:blip r:embed="rId5"/>
          <a:stretch>
            <a:fillRect/>
          </a:stretch>
        </p:blipFill>
        <p:spPr>
          <a:xfrm>
            <a:off x="819426" y="1992918"/>
            <a:ext cx="3062291" cy="833758"/>
          </a:xfrm>
          <a:prstGeom prst="rect">
            <a:avLst/>
          </a:prstGeom>
        </p:spPr>
      </p:pic>
      <p:pic>
        <p:nvPicPr>
          <p:cNvPr id="15" name="Picture 14">
            <a:extLst>
              <a:ext uri="{FF2B5EF4-FFF2-40B4-BE49-F238E27FC236}">
                <a16:creationId xmlns:a16="http://schemas.microsoft.com/office/drawing/2014/main" id="{9DA026B3-FA13-08C2-69F4-F620568BA913}"/>
              </a:ext>
            </a:extLst>
          </p:cNvPr>
          <p:cNvPicPr>
            <a:picLocks noChangeAspect="1"/>
          </p:cNvPicPr>
          <p:nvPr/>
        </p:nvPicPr>
        <p:blipFill>
          <a:blip r:embed="rId6"/>
          <a:stretch>
            <a:fillRect/>
          </a:stretch>
        </p:blipFill>
        <p:spPr>
          <a:xfrm>
            <a:off x="2545341" y="5595350"/>
            <a:ext cx="2751930" cy="655221"/>
          </a:xfrm>
          <a:prstGeom prst="rect">
            <a:avLst/>
          </a:prstGeom>
        </p:spPr>
      </p:pic>
      <p:pic>
        <p:nvPicPr>
          <p:cNvPr id="16" name="Picture 15">
            <a:extLst>
              <a:ext uri="{FF2B5EF4-FFF2-40B4-BE49-F238E27FC236}">
                <a16:creationId xmlns:a16="http://schemas.microsoft.com/office/drawing/2014/main" id="{014FDD2F-860C-191A-F395-D213D46B506C}"/>
              </a:ext>
            </a:extLst>
          </p:cNvPr>
          <p:cNvPicPr>
            <a:picLocks noChangeAspect="1"/>
          </p:cNvPicPr>
          <p:nvPr/>
        </p:nvPicPr>
        <p:blipFill>
          <a:blip r:embed="rId7"/>
          <a:stretch>
            <a:fillRect/>
          </a:stretch>
        </p:blipFill>
        <p:spPr>
          <a:xfrm>
            <a:off x="1729916" y="4525835"/>
            <a:ext cx="3917238" cy="655221"/>
          </a:xfrm>
          <a:prstGeom prst="rect">
            <a:avLst/>
          </a:prstGeom>
        </p:spPr>
      </p:pic>
      <p:sp>
        <p:nvSpPr>
          <p:cNvPr id="18" name="TextBox 17">
            <a:extLst>
              <a:ext uri="{FF2B5EF4-FFF2-40B4-BE49-F238E27FC236}">
                <a16:creationId xmlns:a16="http://schemas.microsoft.com/office/drawing/2014/main" id="{764948B2-34DD-459C-D7A4-F3A10859C6A4}"/>
              </a:ext>
            </a:extLst>
          </p:cNvPr>
          <p:cNvSpPr txBox="1"/>
          <p:nvPr/>
        </p:nvSpPr>
        <p:spPr>
          <a:xfrm>
            <a:off x="6670445" y="1392763"/>
            <a:ext cx="6097248" cy="646331"/>
          </a:xfrm>
          <a:prstGeom prst="rect">
            <a:avLst/>
          </a:prstGeom>
          <a:noFill/>
        </p:spPr>
        <p:txBody>
          <a:bodyPr wrap="square">
            <a:spAutoFit/>
          </a:bodyPr>
          <a:lstStyle/>
          <a:p>
            <a:pPr lvl="2"/>
            <a:r>
              <a:rPr lang="en-US" sz="1800" dirty="0"/>
              <a:t>Identical nominally</a:t>
            </a:r>
          </a:p>
          <a:p>
            <a:pPr lvl="2"/>
            <a:r>
              <a:rPr lang="en-US" sz="1800" dirty="0"/>
              <a:t>Change process gain from k=3 to k’=4.5</a:t>
            </a:r>
          </a:p>
        </p:txBody>
      </p:sp>
      <p:sp>
        <p:nvSpPr>
          <p:cNvPr id="19" name="TextBox 18">
            <a:extLst>
              <a:ext uri="{FF2B5EF4-FFF2-40B4-BE49-F238E27FC236}">
                <a16:creationId xmlns:a16="http://schemas.microsoft.com/office/drawing/2014/main" id="{9E0ADC44-3472-034A-3069-DDEB0560A73F}"/>
              </a:ext>
            </a:extLst>
          </p:cNvPr>
          <p:cNvSpPr txBox="1"/>
          <p:nvPr/>
        </p:nvSpPr>
        <p:spPr>
          <a:xfrm>
            <a:off x="-920893" y="3705173"/>
            <a:ext cx="7325700" cy="338554"/>
          </a:xfrm>
          <a:prstGeom prst="rect">
            <a:avLst/>
          </a:prstGeom>
          <a:noFill/>
        </p:spPr>
        <p:txBody>
          <a:bodyPr wrap="square">
            <a:spAutoFit/>
          </a:bodyPr>
          <a:lstStyle/>
          <a:p>
            <a:pPr lvl="2"/>
            <a:r>
              <a:rPr lang="en-US" sz="1600" dirty="0"/>
              <a:t>This can be achieved both with feedback (PI) and feedforward (nominally): </a:t>
            </a:r>
          </a:p>
        </p:txBody>
      </p:sp>
      <p:grpSp>
        <p:nvGrpSpPr>
          <p:cNvPr id="39" name="Group 38">
            <a:extLst>
              <a:ext uri="{FF2B5EF4-FFF2-40B4-BE49-F238E27FC236}">
                <a16:creationId xmlns:a16="http://schemas.microsoft.com/office/drawing/2014/main" id="{788C18C0-D6F7-E4FA-93C3-9A523442CE65}"/>
              </a:ext>
            </a:extLst>
          </p:cNvPr>
          <p:cNvGrpSpPr/>
          <p:nvPr/>
        </p:nvGrpSpPr>
        <p:grpSpPr>
          <a:xfrm>
            <a:off x="1064302" y="1315819"/>
            <a:ext cx="2151088" cy="664286"/>
            <a:chOff x="1064302" y="1414354"/>
            <a:chExt cx="2151088" cy="664286"/>
          </a:xfrm>
        </p:grpSpPr>
        <p:sp>
          <p:nvSpPr>
            <p:cNvPr id="20" name="Rectangle 19">
              <a:extLst>
                <a:ext uri="{FF2B5EF4-FFF2-40B4-BE49-F238E27FC236}">
                  <a16:creationId xmlns:a16="http://schemas.microsoft.com/office/drawing/2014/main" id="{5523D9F3-1B33-E82C-3978-110A65ADC866}"/>
                </a:ext>
              </a:extLst>
            </p:cNvPr>
            <p:cNvSpPr/>
            <p:nvPr/>
          </p:nvSpPr>
          <p:spPr>
            <a:xfrm>
              <a:off x="1813810" y="1524004"/>
              <a:ext cx="652072" cy="554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G(s)</a:t>
              </a:r>
              <a:endParaRPr lang="en-US" dirty="0"/>
            </a:p>
          </p:txBody>
        </p:sp>
        <p:cxnSp>
          <p:nvCxnSpPr>
            <p:cNvPr id="21" name="Straight Connector 20">
              <a:extLst>
                <a:ext uri="{FF2B5EF4-FFF2-40B4-BE49-F238E27FC236}">
                  <a16:creationId xmlns:a16="http://schemas.microsoft.com/office/drawing/2014/main" id="{D778B0FF-0872-2B78-C3D1-595F307D7F4E}"/>
                </a:ext>
              </a:extLst>
            </p:cNvPr>
            <p:cNvCxnSpPr>
              <a:cxnSpLocks/>
            </p:cNvCxnSpPr>
            <p:nvPr/>
          </p:nvCxnSpPr>
          <p:spPr>
            <a:xfrm>
              <a:off x="1064302" y="1814464"/>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5EB0659-91BF-A533-1AA7-9EE8462C443A}"/>
                </a:ext>
              </a:extLst>
            </p:cNvPr>
            <p:cNvSpPr txBox="1"/>
            <p:nvPr/>
          </p:nvSpPr>
          <p:spPr>
            <a:xfrm>
              <a:off x="1193584" y="1414354"/>
              <a:ext cx="490944" cy="400110"/>
            </a:xfrm>
            <a:prstGeom prst="rect">
              <a:avLst/>
            </a:prstGeom>
            <a:noFill/>
          </p:spPr>
          <p:txBody>
            <a:bodyPr wrap="square" rtlCol="0">
              <a:spAutoFit/>
            </a:bodyPr>
            <a:lstStyle/>
            <a:p>
              <a:pPr algn="ctr"/>
              <a:r>
                <a:rPr lang="nb-NO" sz="2000" dirty="0">
                  <a:solidFill>
                    <a:srgbClr val="0070C0"/>
                  </a:solidFill>
                </a:rPr>
                <a:t>u</a:t>
              </a:r>
            </a:p>
          </p:txBody>
        </p:sp>
        <p:cxnSp>
          <p:nvCxnSpPr>
            <p:cNvPr id="24" name="Straight Connector 23">
              <a:extLst>
                <a:ext uri="{FF2B5EF4-FFF2-40B4-BE49-F238E27FC236}">
                  <a16:creationId xmlns:a16="http://schemas.microsoft.com/office/drawing/2014/main" id="{B530944D-0D73-47CD-2BFD-59B1F64FA14D}"/>
                </a:ext>
              </a:extLst>
            </p:cNvPr>
            <p:cNvCxnSpPr>
              <a:cxnSpLocks/>
            </p:cNvCxnSpPr>
            <p:nvPr/>
          </p:nvCxnSpPr>
          <p:spPr>
            <a:xfrm>
              <a:off x="2465882" y="1815114"/>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C5A585A-4479-516F-9241-2416E0C481CB}"/>
                </a:ext>
              </a:extLst>
            </p:cNvPr>
            <p:cNvSpPr txBox="1"/>
            <p:nvPr/>
          </p:nvSpPr>
          <p:spPr>
            <a:xfrm>
              <a:off x="2563318" y="1423476"/>
              <a:ext cx="490944" cy="400110"/>
            </a:xfrm>
            <a:prstGeom prst="rect">
              <a:avLst/>
            </a:prstGeom>
            <a:noFill/>
          </p:spPr>
          <p:txBody>
            <a:bodyPr wrap="square" rtlCol="0">
              <a:spAutoFit/>
            </a:bodyPr>
            <a:lstStyle/>
            <a:p>
              <a:pPr algn="ctr"/>
              <a:r>
                <a:rPr lang="nb-NO" sz="2000" dirty="0">
                  <a:solidFill>
                    <a:srgbClr val="0070C0"/>
                  </a:solidFill>
                </a:rPr>
                <a:t>y</a:t>
              </a:r>
            </a:p>
          </p:txBody>
        </p:sp>
      </p:grpSp>
      <p:sp>
        <p:nvSpPr>
          <p:cNvPr id="7" name="Rectangle 6">
            <a:extLst>
              <a:ext uri="{FF2B5EF4-FFF2-40B4-BE49-F238E27FC236}">
                <a16:creationId xmlns:a16="http://schemas.microsoft.com/office/drawing/2014/main" id="{2FDE99EE-986C-25BE-FC99-80D5797407F6}"/>
              </a:ext>
            </a:extLst>
          </p:cNvPr>
          <p:cNvSpPr/>
          <p:nvPr/>
        </p:nvSpPr>
        <p:spPr>
          <a:xfrm>
            <a:off x="779213" y="4273099"/>
            <a:ext cx="749508" cy="554636"/>
          </a:xfrm>
          <a:prstGeom prst="rect">
            <a:avLst/>
          </a:prstGeom>
          <a:gradFill>
            <a:gsLst>
              <a:gs pos="0">
                <a:srgbClr val="FF0000"/>
              </a:gs>
              <a:gs pos="100000">
                <a:srgbClr val="F4F6A4"/>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err="1">
                <a:solidFill>
                  <a:schemeClr val="tx1"/>
                </a:solidFill>
              </a:rPr>
              <a:t>C</a:t>
            </a:r>
            <a:r>
              <a:rPr lang="nb-NO" baseline="-25000" dirty="0" err="1">
                <a:solidFill>
                  <a:schemeClr val="tx1"/>
                </a:solidFill>
              </a:rPr>
              <a:t>Fy</a:t>
            </a:r>
            <a:r>
              <a:rPr lang="nb-NO" dirty="0">
                <a:solidFill>
                  <a:schemeClr val="tx1"/>
                </a:solidFill>
              </a:rPr>
              <a:t>(s)</a:t>
            </a:r>
            <a:endParaRPr lang="en-US" dirty="0">
              <a:solidFill>
                <a:schemeClr val="tx1"/>
              </a:solidFill>
            </a:endParaRPr>
          </a:p>
        </p:txBody>
      </p:sp>
      <p:cxnSp>
        <p:nvCxnSpPr>
          <p:cNvPr id="8" name="Straight Connector 7">
            <a:extLst>
              <a:ext uri="{FF2B5EF4-FFF2-40B4-BE49-F238E27FC236}">
                <a16:creationId xmlns:a16="http://schemas.microsoft.com/office/drawing/2014/main" id="{F1EF2642-6ED0-6EF6-CAD0-FE5C569231D0}"/>
              </a:ext>
            </a:extLst>
          </p:cNvPr>
          <p:cNvCxnSpPr>
            <a:cxnSpLocks/>
          </p:cNvCxnSpPr>
          <p:nvPr/>
        </p:nvCxnSpPr>
        <p:spPr>
          <a:xfrm>
            <a:off x="29705" y="4563559"/>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D03F249-D1D1-3BBA-FCD9-6A5ABDC4746F}"/>
              </a:ext>
            </a:extLst>
          </p:cNvPr>
          <p:cNvSpPr txBox="1"/>
          <p:nvPr/>
        </p:nvSpPr>
        <p:spPr>
          <a:xfrm>
            <a:off x="83479" y="4187990"/>
            <a:ext cx="490944" cy="400110"/>
          </a:xfrm>
          <a:prstGeom prst="rect">
            <a:avLst/>
          </a:prstGeom>
          <a:noFill/>
        </p:spPr>
        <p:txBody>
          <a:bodyPr wrap="square" rtlCol="0">
            <a:spAutoFit/>
          </a:bodyPr>
          <a:lstStyle/>
          <a:p>
            <a:pPr algn="ctr"/>
            <a:r>
              <a:rPr lang="nb-NO" sz="2000" dirty="0">
                <a:solidFill>
                  <a:srgbClr val="0070C0"/>
                </a:solidFill>
              </a:rPr>
              <a:t>y</a:t>
            </a:r>
            <a:r>
              <a:rPr lang="nb-NO" sz="2000" baseline="-25000" dirty="0">
                <a:solidFill>
                  <a:srgbClr val="0070C0"/>
                </a:solidFill>
              </a:rPr>
              <a:t>s</a:t>
            </a:r>
          </a:p>
        </p:txBody>
      </p:sp>
      <p:cxnSp>
        <p:nvCxnSpPr>
          <p:cNvPr id="10" name="Straight Connector 9">
            <a:extLst>
              <a:ext uri="{FF2B5EF4-FFF2-40B4-BE49-F238E27FC236}">
                <a16:creationId xmlns:a16="http://schemas.microsoft.com/office/drawing/2014/main" id="{8313A345-F56D-CB6B-F09D-E25B4F8E1DE5}"/>
              </a:ext>
            </a:extLst>
          </p:cNvPr>
          <p:cNvCxnSpPr>
            <a:cxnSpLocks/>
          </p:cNvCxnSpPr>
          <p:nvPr/>
        </p:nvCxnSpPr>
        <p:spPr>
          <a:xfrm>
            <a:off x="1551005" y="4555768"/>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3984CA8-F3CB-B734-CA17-3161D0B0C416}"/>
              </a:ext>
            </a:extLst>
          </p:cNvPr>
          <p:cNvSpPr txBox="1"/>
          <p:nvPr/>
        </p:nvSpPr>
        <p:spPr>
          <a:xfrm>
            <a:off x="1528721" y="4172571"/>
            <a:ext cx="490944" cy="400110"/>
          </a:xfrm>
          <a:prstGeom prst="rect">
            <a:avLst/>
          </a:prstGeom>
          <a:noFill/>
        </p:spPr>
        <p:txBody>
          <a:bodyPr wrap="square" rtlCol="0">
            <a:spAutoFit/>
          </a:bodyPr>
          <a:lstStyle/>
          <a:p>
            <a:pPr algn="ctr"/>
            <a:r>
              <a:rPr lang="nb-NO" sz="2000" dirty="0">
                <a:solidFill>
                  <a:srgbClr val="0070C0"/>
                </a:solidFill>
              </a:rPr>
              <a:t>u</a:t>
            </a:r>
          </a:p>
        </p:txBody>
      </p:sp>
      <p:grpSp>
        <p:nvGrpSpPr>
          <p:cNvPr id="45" name="Group 44">
            <a:extLst>
              <a:ext uri="{FF2B5EF4-FFF2-40B4-BE49-F238E27FC236}">
                <a16:creationId xmlns:a16="http://schemas.microsoft.com/office/drawing/2014/main" id="{29DE5182-577E-C880-F3E2-BC5DD9CD9087}"/>
              </a:ext>
            </a:extLst>
          </p:cNvPr>
          <p:cNvGrpSpPr/>
          <p:nvPr/>
        </p:nvGrpSpPr>
        <p:grpSpPr>
          <a:xfrm>
            <a:off x="819427" y="5079674"/>
            <a:ext cx="2039037" cy="728404"/>
            <a:chOff x="1176353" y="1350235"/>
            <a:chExt cx="2039037" cy="728404"/>
          </a:xfrm>
        </p:grpSpPr>
        <p:sp>
          <p:nvSpPr>
            <p:cNvPr id="46" name="Rectangle 45">
              <a:extLst>
                <a:ext uri="{FF2B5EF4-FFF2-40B4-BE49-F238E27FC236}">
                  <a16:creationId xmlns:a16="http://schemas.microsoft.com/office/drawing/2014/main" id="{7452E9AD-5B66-BF27-36E0-8B6A0ED10EA8}"/>
                </a:ext>
              </a:extLst>
            </p:cNvPr>
            <p:cNvSpPr/>
            <p:nvPr/>
          </p:nvSpPr>
          <p:spPr>
            <a:xfrm>
              <a:off x="1924159" y="1524003"/>
              <a:ext cx="652072" cy="554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G(s)</a:t>
              </a:r>
              <a:endParaRPr lang="en-US" dirty="0"/>
            </a:p>
          </p:txBody>
        </p:sp>
        <p:cxnSp>
          <p:nvCxnSpPr>
            <p:cNvPr id="47" name="Straight Connector 46">
              <a:extLst>
                <a:ext uri="{FF2B5EF4-FFF2-40B4-BE49-F238E27FC236}">
                  <a16:creationId xmlns:a16="http://schemas.microsoft.com/office/drawing/2014/main" id="{BCF3044E-43DC-BDF8-B17D-2C44C6D9C946}"/>
                </a:ext>
              </a:extLst>
            </p:cNvPr>
            <p:cNvCxnSpPr>
              <a:cxnSpLocks/>
            </p:cNvCxnSpPr>
            <p:nvPr/>
          </p:nvCxnSpPr>
          <p:spPr>
            <a:xfrm>
              <a:off x="1176353" y="1814464"/>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E3176B3D-1B4E-876C-67F6-412C94259195}"/>
                </a:ext>
              </a:extLst>
            </p:cNvPr>
            <p:cNvSpPr txBox="1"/>
            <p:nvPr/>
          </p:nvSpPr>
          <p:spPr>
            <a:xfrm>
              <a:off x="1495300" y="1350235"/>
              <a:ext cx="490944" cy="400110"/>
            </a:xfrm>
            <a:prstGeom prst="rect">
              <a:avLst/>
            </a:prstGeom>
            <a:noFill/>
          </p:spPr>
          <p:txBody>
            <a:bodyPr wrap="square" rtlCol="0">
              <a:spAutoFit/>
            </a:bodyPr>
            <a:lstStyle/>
            <a:p>
              <a:pPr algn="ctr"/>
              <a:r>
                <a:rPr lang="nb-NO" sz="2000" dirty="0">
                  <a:solidFill>
                    <a:srgbClr val="0070C0"/>
                  </a:solidFill>
                </a:rPr>
                <a:t>u</a:t>
              </a:r>
            </a:p>
          </p:txBody>
        </p:sp>
        <p:cxnSp>
          <p:nvCxnSpPr>
            <p:cNvPr id="49" name="Straight Connector 48">
              <a:extLst>
                <a:ext uri="{FF2B5EF4-FFF2-40B4-BE49-F238E27FC236}">
                  <a16:creationId xmlns:a16="http://schemas.microsoft.com/office/drawing/2014/main" id="{771DCB0D-E0FD-B502-FF5E-6988E985AEC3}"/>
                </a:ext>
              </a:extLst>
            </p:cNvPr>
            <p:cNvCxnSpPr>
              <a:cxnSpLocks/>
              <a:stCxn id="46" idx="3"/>
            </p:cNvCxnSpPr>
            <p:nvPr/>
          </p:nvCxnSpPr>
          <p:spPr>
            <a:xfrm>
              <a:off x="2576231" y="1801321"/>
              <a:ext cx="639159" cy="13793"/>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9D496EC-87A6-6575-D117-25935E0572C0}"/>
                </a:ext>
              </a:extLst>
            </p:cNvPr>
            <p:cNvSpPr txBox="1"/>
            <p:nvPr/>
          </p:nvSpPr>
          <p:spPr>
            <a:xfrm>
              <a:off x="2563318" y="1423476"/>
              <a:ext cx="490944" cy="400110"/>
            </a:xfrm>
            <a:prstGeom prst="rect">
              <a:avLst/>
            </a:prstGeom>
            <a:noFill/>
          </p:spPr>
          <p:txBody>
            <a:bodyPr wrap="square" rtlCol="0">
              <a:spAutoFit/>
            </a:bodyPr>
            <a:lstStyle/>
            <a:p>
              <a:pPr algn="ctr"/>
              <a:r>
                <a:rPr lang="nb-NO" sz="2000" dirty="0">
                  <a:solidFill>
                    <a:srgbClr val="0070C0"/>
                  </a:solidFill>
                </a:rPr>
                <a:t>y</a:t>
              </a:r>
            </a:p>
          </p:txBody>
        </p:sp>
      </p:grpSp>
      <p:sp>
        <p:nvSpPr>
          <p:cNvPr id="57" name="Rectangle 56">
            <a:extLst>
              <a:ext uri="{FF2B5EF4-FFF2-40B4-BE49-F238E27FC236}">
                <a16:creationId xmlns:a16="http://schemas.microsoft.com/office/drawing/2014/main" id="{E2191AAA-D8D2-249C-CBA3-12D7DD16D8DC}"/>
              </a:ext>
            </a:extLst>
          </p:cNvPr>
          <p:cNvSpPr/>
          <p:nvPr/>
        </p:nvSpPr>
        <p:spPr>
          <a:xfrm>
            <a:off x="658299" y="5211467"/>
            <a:ext cx="582898" cy="554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C(s)</a:t>
            </a:r>
            <a:endParaRPr lang="en-US" dirty="0">
              <a:solidFill>
                <a:schemeClr val="tx1"/>
              </a:solidFill>
            </a:endParaRPr>
          </a:p>
        </p:txBody>
      </p:sp>
      <p:cxnSp>
        <p:nvCxnSpPr>
          <p:cNvPr id="60" name="Straight Connector 59">
            <a:extLst>
              <a:ext uri="{FF2B5EF4-FFF2-40B4-BE49-F238E27FC236}">
                <a16:creationId xmlns:a16="http://schemas.microsoft.com/office/drawing/2014/main" id="{DF966274-C4BA-46A3-E53D-91735DED1529}"/>
              </a:ext>
            </a:extLst>
          </p:cNvPr>
          <p:cNvCxnSpPr>
            <a:cxnSpLocks/>
          </p:cNvCxnSpPr>
          <p:nvPr/>
        </p:nvCxnSpPr>
        <p:spPr>
          <a:xfrm>
            <a:off x="-7196" y="5520012"/>
            <a:ext cx="749508"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29E4FC10-6627-5163-3989-49C53AE26510}"/>
              </a:ext>
            </a:extLst>
          </p:cNvPr>
          <p:cNvSpPr txBox="1"/>
          <p:nvPr/>
        </p:nvSpPr>
        <p:spPr>
          <a:xfrm>
            <a:off x="-24967" y="5088675"/>
            <a:ext cx="490944" cy="400110"/>
          </a:xfrm>
          <a:prstGeom prst="rect">
            <a:avLst/>
          </a:prstGeom>
          <a:noFill/>
        </p:spPr>
        <p:txBody>
          <a:bodyPr wrap="square" rtlCol="0">
            <a:spAutoFit/>
          </a:bodyPr>
          <a:lstStyle/>
          <a:p>
            <a:pPr algn="ctr"/>
            <a:r>
              <a:rPr lang="nb-NO" sz="2000" dirty="0">
                <a:solidFill>
                  <a:srgbClr val="0070C0"/>
                </a:solidFill>
              </a:rPr>
              <a:t>y</a:t>
            </a:r>
            <a:r>
              <a:rPr lang="nb-NO" sz="2000" baseline="-25000" dirty="0">
                <a:solidFill>
                  <a:srgbClr val="0070C0"/>
                </a:solidFill>
              </a:rPr>
              <a:t>s</a:t>
            </a:r>
          </a:p>
        </p:txBody>
      </p:sp>
      <p:cxnSp>
        <p:nvCxnSpPr>
          <p:cNvPr id="66" name="Straight Connector 65">
            <a:extLst>
              <a:ext uri="{FF2B5EF4-FFF2-40B4-BE49-F238E27FC236}">
                <a16:creationId xmlns:a16="http://schemas.microsoft.com/office/drawing/2014/main" id="{E062F712-97EB-4DD3-7892-94F34B8C5EA4}"/>
              </a:ext>
            </a:extLst>
          </p:cNvPr>
          <p:cNvCxnSpPr/>
          <p:nvPr/>
        </p:nvCxnSpPr>
        <p:spPr>
          <a:xfrm flipH="1" flipV="1">
            <a:off x="430313" y="6049536"/>
            <a:ext cx="1934157" cy="16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7F648CE-E5C6-A96E-1A44-D1C222644C62}"/>
              </a:ext>
            </a:extLst>
          </p:cNvPr>
          <p:cNvCxnSpPr>
            <a:stCxn id="50" idx="2"/>
          </p:cNvCxnSpPr>
          <p:nvPr/>
        </p:nvCxnSpPr>
        <p:spPr>
          <a:xfrm flipH="1">
            <a:off x="2417509" y="5553025"/>
            <a:ext cx="34355" cy="521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65013FE-EA94-20A3-7EC8-BFCE7EF77B92}"/>
              </a:ext>
            </a:extLst>
          </p:cNvPr>
          <p:cNvCxnSpPr/>
          <p:nvPr/>
        </p:nvCxnSpPr>
        <p:spPr>
          <a:xfrm flipV="1">
            <a:off x="404459" y="5561171"/>
            <a:ext cx="0" cy="5051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4DB093F-2B6D-D7A5-EEE6-3158AE25F1BF}"/>
              </a:ext>
            </a:extLst>
          </p:cNvPr>
          <p:cNvCxnSpPr/>
          <p:nvPr/>
        </p:nvCxnSpPr>
        <p:spPr>
          <a:xfrm>
            <a:off x="92460" y="5766103"/>
            <a:ext cx="212342" cy="0"/>
          </a:xfrm>
          <a:prstGeom prst="line">
            <a:avLst/>
          </a:prstGeom>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7587BE17-1BD8-581D-A6D5-3D98AE53EF6F}"/>
              </a:ext>
            </a:extLst>
          </p:cNvPr>
          <p:cNvSpPr txBox="1"/>
          <p:nvPr/>
        </p:nvSpPr>
        <p:spPr>
          <a:xfrm>
            <a:off x="6371267" y="5857757"/>
            <a:ext cx="4280916" cy="369332"/>
          </a:xfrm>
          <a:prstGeom prst="rect">
            <a:avLst/>
          </a:prstGeom>
          <a:solidFill>
            <a:srgbClr val="FFFF00"/>
          </a:solidFill>
        </p:spPr>
        <p:txBody>
          <a:bodyPr wrap="none" rtlCol="0">
            <a:spAutoFit/>
          </a:bodyPr>
          <a:lstStyle/>
          <a:p>
            <a:r>
              <a:rPr lang="nb-NO" dirty="0"/>
              <a:t>With MPC: Not </a:t>
            </a:r>
            <a:r>
              <a:rPr lang="nb-NO" dirty="0" err="1"/>
              <a:t>clear</a:t>
            </a:r>
            <a:r>
              <a:rPr lang="nb-NO" dirty="0"/>
              <a:t> </a:t>
            </a:r>
            <a:r>
              <a:rPr lang="nb-NO" dirty="0" err="1"/>
              <a:t>which</a:t>
            </a:r>
            <a:r>
              <a:rPr lang="nb-NO" dirty="0"/>
              <a:t> </a:t>
            </a:r>
            <a:r>
              <a:rPr lang="nb-NO" dirty="0" err="1"/>
              <a:t>solution</a:t>
            </a:r>
            <a:r>
              <a:rPr lang="nb-NO" dirty="0"/>
              <a:t> </a:t>
            </a:r>
            <a:r>
              <a:rPr lang="nb-NO" dirty="0" err="1"/>
              <a:t>you</a:t>
            </a:r>
            <a:r>
              <a:rPr lang="nb-NO" dirty="0"/>
              <a:t> </a:t>
            </a:r>
            <a:r>
              <a:rPr lang="nb-NO" dirty="0" err="1"/>
              <a:t>get</a:t>
            </a:r>
            <a:endParaRPr lang="en-US" dirty="0"/>
          </a:p>
        </p:txBody>
      </p:sp>
      <p:sp>
        <p:nvSpPr>
          <p:cNvPr id="74" name="TextBox 73">
            <a:extLst>
              <a:ext uri="{FF2B5EF4-FFF2-40B4-BE49-F238E27FC236}">
                <a16:creationId xmlns:a16="http://schemas.microsoft.com/office/drawing/2014/main" id="{9353DFBD-5B16-194D-33C9-6C41754A53DB}"/>
              </a:ext>
            </a:extLst>
          </p:cNvPr>
          <p:cNvSpPr txBox="1"/>
          <p:nvPr/>
        </p:nvSpPr>
        <p:spPr>
          <a:xfrm>
            <a:off x="6404807" y="5357636"/>
            <a:ext cx="3924344" cy="369332"/>
          </a:xfrm>
          <a:prstGeom prst="rect">
            <a:avLst/>
          </a:prstGeom>
          <a:noFill/>
        </p:spPr>
        <p:txBody>
          <a:bodyPr wrap="none" rtlCol="0">
            <a:spAutoFit/>
          </a:bodyPr>
          <a:lstStyle/>
          <a:p>
            <a:r>
              <a:rPr lang="nb-NO" dirty="0" err="1">
                <a:highlight>
                  <a:srgbClr val="FFFF00"/>
                </a:highlight>
              </a:rPr>
              <a:t>Feedforward</a:t>
            </a:r>
            <a:r>
              <a:rPr lang="nb-NO" dirty="0">
                <a:highlight>
                  <a:srgbClr val="FFFF00"/>
                </a:highlight>
              </a:rPr>
              <a:t> is sensitive to </a:t>
            </a:r>
            <a:r>
              <a:rPr lang="nb-NO" dirty="0" err="1">
                <a:highlight>
                  <a:srgbClr val="FFFF00"/>
                </a:highlight>
              </a:rPr>
              <a:t>model</a:t>
            </a:r>
            <a:r>
              <a:rPr lang="nb-NO" dirty="0">
                <a:highlight>
                  <a:srgbClr val="FFFF00"/>
                </a:highlight>
              </a:rPr>
              <a:t> </a:t>
            </a:r>
            <a:r>
              <a:rPr lang="nb-NO" dirty="0" err="1">
                <a:highlight>
                  <a:srgbClr val="FFFF00"/>
                </a:highlight>
              </a:rPr>
              <a:t>error</a:t>
            </a:r>
            <a:endParaRPr lang="en-US" dirty="0">
              <a:highlight>
                <a:srgbClr val="FFFF00"/>
              </a:highlight>
            </a:endParaRPr>
          </a:p>
        </p:txBody>
      </p:sp>
      <p:sp>
        <p:nvSpPr>
          <p:cNvPr id="3" name="TextBox 2">
            <a:extLst>
              <a:ext uri="{FF2B5EF4-FFF2-40B4-BE49-F238E27FC236}">
                <a16:creationId xmlns:a16="http://schemas.microsoft.com/office/drawing/2014/main" id="{825D9F43-E6C2-724A-5218-D03C6295B97E}"/>
              </a:ext>
            </a:extLst>
          </p:cNvPr>
          <p:cNvSpPr txBox="1"/>
          <p:nvPr/>
        </p:nvSpPr>
        <p:spPr>
          <a:xfrm>
            <a:off x="240127" y="3189166"/>
            <a:ext cx="1827680" cy="369332"/>
          </a:xfrm>
          <a:prstGeom prst="rect">
            <a:avLst/>
          </a:prstGeom>
          <a:noFill/>
        </p:spPr>
        <p:txBody>
          <a:bodyPr wrap="none" rtlCol="0">
            <a:spAutoFit/>
          </a:bodyPr>
          <a:lstStyle/>
          <a:p>
            <a:r>
              <a:rPr lang="nb-NO"/>
              <a:t>(speed up a little)</a:t>
            </a:r>
            <a:endParaRPr lang="en-US"/>
          </a:p>
        </p:txBody>
      </p:sp>
    </p:spTree>
    <p:extLst>
      <p:ext uri="{BB962C8B-B14F-4D97-AF65-F5344CB8AC3E}">
        <p14:creationId xmlns:p14="http://schemas.microsoft.com/office/powerpoint/2010/main" val="1758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3" grpId="0" animBg="1"/>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4F42-3862-BD17-24A1-A55CF5648D3E}"/>
              </a:ext>
            </a:extLst>
          </p:cNvPr>
          <p:cNvSpPr>
            <a:spLocks noGrp="1"/>
          </p:cNvSpPr>
          <p:nvPr>
            <p:ph type="title"/>
          </p:nvPr>
        </p:nvSpPr>
        <p:spPr/>
        <p:txBody>
          <a:bodyPr/>
          <a:lstStyle/>
          <a:p>
            <a:r>
              <a:rPr lang="nb-NO" dirty="0"/>
              <a:t>Feedback is </a:t>
            </a:r>
            <a:r>
              <a:rPr lang="nb-NO" dirty="0" err="1"/>
              <a:t>needed</a:t>
            </a:r>
            <a:r>
              <a:rPr lang="nb-NO" dirty="0"/>
              <a:t> / </a:t>
            </a:r>
            <a:r>
              <a:rPr lang="nb-NO"/>
              <a:t>used for </a:t>
            </a:r>
            <a:endParaRPr lang="en-US" dirty="0"/>
          </a:p>
        </p:txBody>
      </p:sp>
      <p:sp>
        <p:nvSpPr>
          <p:cNvPr id="3" name="Content Placeholder 2">
            <a:extLst>
              <a:ext uri="{FF2B5EF4-FFF2-40B4-BE49-F238E27FC236}">
                <a16:creationId xmlns:a16="http://schemas.microsoft.com/office/drawing/2014/main" id="{D3E80762-659C-AEA9-E5CC-4502FBE5E053}"/>
              </a:ext>
            </a:extLst>
          </p:cNvPr>
          <p:cNvSpPr>
            <a:spLocks noGrp="1"/>
          </p:cNvSpPr>
          <p:nvPr>
            <p:ph idx="1"/>
          </p:nvPr>
        </p:nvSpPr>
        <p:spPr/>
        <p:txBody>
          <a:bodyPr/>
          <a:lstStyle/>
          <a:p>
            <a:r>
              <a:rPr lang="nb-NO" dirty="0" err="1"/>
              <a:t>Uncertainty</a:t>
            </a:r>
            <a:r>
              <a:rPr lang="nb-NO" dirty="0"/>
              <a:t> </a:t>
            </a:r>
            <a:r>
              <a:rPr lang="nb-NO" dirty="0" err="1"/>
              <a:t>about</a:t>
            </a:r>
            <a:r>
              <a:rPr lang="nb-NO" dirty="0"/>
              <a:t> </a:t>
            </a:r>
            <a:r>
              <a:rPr lang="nb-NO" dirty="0" err="1"/>
              <a:t>disturbances</a:t>
            </a:r>
            <a:endParaRPr lang="en-US" dirty="0"/>
          </a:p>
          <a:p>
            <a:r>
              <a:rPr lang="nb-NO" dirty="0" err="1"/>
              <a:t>Uncertainty</a:t>
            </a:r>
            <a:r>
              <a:rPr lang="nb-NO" dirty="0"/>
              <a:t> in </a:t>
            </a:r>
            <a:r>
              <a:rPr lang="nb-NO" dirty="0" err="1"/>
              <a:t>model</a:t>
            </a:r>
            <a:endParaRPr lang="nb-NO" dirty="0"/>
          </a:p>
          <a:p>
            <a:r>
              <a:rPr lang="nb-NO" dirty="0" err="1"/>
              <a:t>Linearization</a:t>
            </a:r>
            <a:endParaRPr lang="nb-NO" dirty="0"/>
          </a:p>
          <a:p>
            <a:r>
              <a:rPr lang="nb-NO" dirty="0" err="1"/>
              <a:t>Stabilization</a:t>
            </a:r>
            <a:endParaRPr lang="nb-NO" dirty="0"/>
          </a:p>
          <a:p>
            <a:endParaRPr lang="nb-NO" dirty="0"/>
          </a:p>
        </p:txBody>
      </p:sp>
    </p:spTree>
    <p:extLst>
      <p:ext uri="{BB962C8B-B14F-4D97-AF65-F5344CB8AC3E}">
        <p14:creationId xmlns:p14="http://schemas.microsoft.com/office/powerpoint/2010/main" val="158732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A445-E0AE-C96D-7A04-D97B6A7A4C64}"/>
              </a:ext>
            </a:extLst>
          </p:cNvPr>
          <p:cNvSpPr>
            <a:spLocks noGrp="1"/>
          </p:cNvSpPr>
          <p:nvPr>
            <p:ph type="title"/>
          </p:nvPr>
        </p:nvSpPr>
        <p:spPr/>
        <p:txBody>
          <a:bodyPr/>
          <a:lstStyle/>
          <a:p>
            <a:r>
              <a:rPr lang="nb-NO" dirty="0" err="1"/>
              <a:t>Linearizing</a:t>
            </a:r>
            <a:r>
              <a:rPr lang="nb-NO" dirty="0"/>
              <a:t> </a:t>
            </a:r>
            <a:r>
              <a:rPr lang="nb-NO" dirty="0" err="1"/>
              <a:t>effect</a:t>
            </a:r>
            <a:r>
              <a:rPr lang="nb-NO" dirty="0"/>
              <a:t> of feedback</a:t>
            </a:r>
            <a:endParaRPr lang="en-US" dirty="0"/>
          </a:p>
        </p:txBody>
      </p:sp>
      <p:sp>
        <p:nvSpPr>
          <p:cNvPr id="3" name="Content Placeholder 2">
            <a:extLst>
              <a:ext uri="{FF2B5EF4-FFF2-40B4-BE49-F238E27FC236}">
                <a16:creationId xmlns:a16="http://schemas.microsoft.com/office/drawing/2014/main" id="{18DDB3FD-42F5-A699-57B9-91EB8EB525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07498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226A-931D-12DC-69D8-16C25FBD7C95}"/>
              </a:ext>
            </a:extLst>
          </p:cNvPr>
          <p:cNvSpPr>
            <a:spLocks noGrp="1"/>
          </p:cNvSpPr>
          <p:nvPr>
            <p:ph type="title"/>
          </p:nvPr>
        </p:nvSpPr>
        <p:spPr>
          <a:xfrm>
            <a:off x="609600" y="274638"/>
            <a:ext cx="4389620" cy="1143000"/>
          </a:xfrm>
        </p:spPr>
        <p:txBody>
          <a:bodyPr>
            <a:normAutofit fontScale="90000"/>
          </a:bodyPr>
          <a:lstStyle/>
          <a:p>
            <a:r>
              <a:rPr lang="nb-NO" dirty="0"/>
              <a:t>The negative feedback </a:t>
            </a:r>
            <a:r>
              <a:rPr lang="nb-NO" dirty="0" err="1"/>
              <a:t>amplifier</a:t>
            </a:r>
            <a:endParaRPr lang="en-US" dirty="0"/>
          </a:p>
        </p:txBody>
      </p:sp>
      <p:sp>
        <p:nvSpPr>
          <p:cNvPr id="3" name="Content Placeholder 2">
            <a:extLst>
              <a:ext uri="{FF2B5EF4-FFF2-40B4-BE49-F238E27FC236}">
                <a16:creationId xmlns:a16="http://schemas.microsoft.com/office/drawing/2014/main" id="{4C8D696A-B25D-EA66-97A4-429F8CFA3612}"/>
              </a:ext>
            </a:extLst>
          </p:cNvPr>
          <p:cNvSpPr>
            <a:spLocks noGrp="1"/>
          </p:cNvSpPr>
          <p:nvPr>
            <p:ph idx="1"/>
          </p:nvPr>
        </p:nvSpPr>
        <p:spPr>
          <a:xfrm>
            <a:off x="179294" y="1600201"/>
            <a:ext cx="6122894" cy="4525963"/>
          </a:xfrm>
        </p:spPr>
        <p:txBody>
          <a:bodyPr/>
          <a:lstStyle/>
          <a:p>
            <a:r>
              <a:rPr lang="en-US" sz="1600" dirty="0">
                <a:effectLst/>
                <a:latin typeface="Aptos" panose="020B0004020202020204" pitchFamily="34" charset="0"/>
                <a:ea typeface="Aptos" panose="020B0004020202020204" pitchFamily="34" charset="0"/>
                <a:cs typeface="Aptos" panose="020B0004020202020204" pitchFamily="34" charset="0"/>
              </a:rPr>
              <a:t>Amplification was required to send telephone signals across the US in the 1920s and it required 12 amplifications on the way, so they better be fairly accurate.</a:t>
            </a:r>
          </a:p>
          <a:p>
            <a:r>
              <a:rPr lang="en-US" sz="1600" dirty="0">
                <a:effectLst/>
                <a:latin typeface="Aptos" panose="020B0004020202020204" pitchFamily="34" charset="0"/>
                <a:ea typeface="Aptos" panose="020B0004020202020204" pitchFamily="34" charset="0"/>
                <a:cs typeface="Aptos" panose="020B0004020202020204" pitchFamily="34" charset="0"/>
              </a:rPr>
              <a:t>The original idea of all engineers is to think feedforward (Bell Labs)</a:t>
            </a:r>
            <a:endParaRPr lang="nb-NO" dirty="0"/>
          </a:p>
          <a:p>
            <a:r>
              <a:rPr lang="nb-NO"/>
              <a:t>Feedforward:    Y </a:t>
            </a:r>
            <a:r>
              <a:rPr lang="nb-NO" dirty="0"/>
              <a:t>= </a:t>
            </a:r>
            <a:r>
              <a:rPr lang="nb-NO"/>
              <a:t>BAD y</a:t>
            </a:r>
          </a:p>
          <a:p>
            <a:r>
              <a:rPr lang="nb-NO"/>
              <a:t>With feedback: Y = (1/R) y    </a:t>
            </a:r>
            <a:r>
              <a:rPr lang="nb-NO" sz="1600"/>
              <a:t>(R: accurate resistance)</a:t>
            </a:r>
            <a:endParaRPr lang="nb-NO" dirty="0"/>
          </a:p>
          <a:p>
            <a:pPr marL="0" indent="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p:txBody>
      </p:sp>
      <p:pic>
        <p:nvPicPr>
          <p:cNvPr id="7" name="Picture 6">
            <a:extLst>
              <a:ext uri="{FF2B5EF4-FFF2-40B4-BE49-F238E27FC236}">
                <a16:creationId xmlns:a16="http://schemas.microsoft.com/office/drawing/2014/main" id="{D95C1767-3DE8-ED43-6EF0-96D785399CA1}"/>
              </a:ext>
            </a:extLst>
          </p:cNvPr>
          <p:cNvPicPr>
            <a:picLocks noChangeAspect="1"/>
          </p:cNvPicPr>
          <p:nvPr/>
        </p:nvPicPr>
        <p:blipFill>
          <a:blip r:embed="rId3"/>
          <a:stretch>
            <a:fillRect/>
          </a:stretch>
        </p:blipFill>
        <p:spPr>
          <a:xfrm>
            <a:off x="6633882" y="487362"/>
            <a:ext cx="5295900" cy="6096000"/>
          </a:xfrm>
          <a:prstGeom prst="rect">
            <a:avLst/>
          </a:prstGeom>
        </p:spPr>
      </p:pic>
      <p:pic>
        <p:nvPicPr>
          <p:cNvPr id="9" name="Picture 8">
            <a:extLst>
              <a:ext uri="{FF2B5EF4-FFF2-40B4-BE49-F238E27FC236}">
                <a16:creationId xmlns:a16="http://schemas.microsoft.com/office/drawing/2014/main" id="{2787FE57-0A7F-F4E0-D5C9-CFC8D6F7C682}"/>
              </a:ext>
            </a:extLst>
          </p:cNvPr>
          <p:cNvPicPr>
            <a:picLocks noChangeAspect="1"/>
          </p:cNvPicPr>
          <p:nvPr/>
        </p:nvPicPr>
        <p:blipFill>
          <a:blip r:embed="rId4"/>
          <a:stretch>
            <a:fillRect/>
          </a:stretch>
        </p:blipFill>
        <p:spPr>
          <a:xfrm>
            <a:off x="10340139" y="2455774"/>
            <a:ext cx="1921337" cy="973226"/>
          </a:xfrm>
          <a:prstGeom prst="rect">
            <a:avLst/>
          </a:prstGeom>
        </p:spPr>
      </p:pic>
      <p:pic>
        <p:nvPicPr>
          <p:cNvPr id="1026" name="Picture 1">
            <a:extLst>
              <a:ext uri="{FF2B5EF4-FFF2-40B4-BE49-F238E27FC236}">
                <a16:creationId xmlns:a16="http://schemas.microsoft.com/office/drawing/2014/main" id="{C95EB40F-9277-3779-3540-D8C04F543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233" y="3915662"/>
            <a:ext cx="34099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CFEF00-EEF4-1794-00C3-7C066BF2F908}"/>
              </a:ext>
            </a:extLst>
          </p:cNvPr>
          <p:cNvSpPr txBox="1"/>
          <p:nvPr/>
        </p:nvSpPr>
        <p:spPr>
          <a:xfrm>
            <a:off x="6642847" y="274638"/>
            <a:ext cx="5005601" cy="369332"/>
          </a:xfrm>
          <a:prstGeom prst="rect">
            <a:avLst/>
          </a:prstGeom>
          <a:noFill/>
        </p:spPr>
        <p:txBody>
          <a:bodyPr wrap="none" rtlCol="0">
            <a:spAutoFit/>
          </a:bodyPr>
          <a:lstStyle/>
          <a:p>
            <a:r>
              <a:rPr lang="nb-NO" dirty="0"/>
              <a:t>Harold Black (</a:t>
            </a:r>
            <a:r>
              <a:rPr lang="nb-NO" dirty="0" err="1"/>
              <a:t>on</a:t>
            </a:r>
            <a:r>
              <a:rPr lang="nb-NO" dirty="0"/>
              <a:t> a New York </a:t>
            </a:r>
            <a:r>
              <a:rPr lang="nb-NO" dirty="0" err="1"/>
              <a:t>ferry</a:t>
            </a:r>
            <a:r>
              <a:rPr lang="nb-NO" dirty="0"/>
              <a:t>, 02 August 1927):</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036DB2-CC1F-EE64-4CDB-14285ACFD120}"/>
                  </a:ext>
                </a:extLst>
              </p:cNvPr>
              <p:cNvSpPr txBox="1"/>
              <p:nvPr/>
            </p:nvSpPr>
            <p:spPr>
              <a:xfrm>
                <a:off x="7786127" y="5586559"/>
                <a:ext cx="1852045" cy="787716"/>
              </a:xfrm>
              <a:prstGeom prst="rect">
                <a:avLst/>
              </a:prstGeom>
              <a:solidFill>
                <a:schemeClr val="accent1">
                  <a:lumMod val="20000"/>
                  <a:lumOff val="80000"/>
                </a:schemeClr>
              </a:solidFill>
            </p:spPr>
            <p:txBody>
              <a:bodyPr wrap="none" rtlCol="0">
                <a:spAutoFit/>
              </a:bodyPr>
              <a:lstStyle/>
              <a:p>
                <a:r>
                  <a:rPr lang="nb-NO" sz="3200" b="0">
                    <a:solidFill>
                      <a:srgbClr val="0070C0"/>
                    </a:solidFill>
                  </a:rPr>
                  <a:t> </a:t>
                </a:r>
                <a14:m>
                  <m:oMath xmlns:m="http://schemas.openxmlformats.org/officeDocument/2006/math">
                    <m:r>
                      <a:rPr lang="nb-NO" sz="3200" b="0" i="1" smtClean="0">
                        <a:solidFill>
                          <a:schemeClr val="tx2"/>
                        </a:solidFill>
                        <a:latin typeface="Cambria Math" panose="02040503050406030204" pitchFamily="18" charset="0"/>
                      </a:rPr>
                      <m:t>𝑌</m:t>
                    </m:r>
                    <m:r>
                      <a:rPr lang="nb-NO" sz="3200" b="0" i="1" smtClean="0">
                        <a:solidFill>
                          <a:schemeClr val="tx2"/>
                        </a:solidFill>
                        <a:latin typeface="Cambria Math" panose="02040503050406030204" pitchFamily="18" charset="0"/>
                      </a:rPr>
                      <m:t>=</m:t>
                    </m:r>
                    <m:f>
                      <m:fPr>
                        <m:ctrlPr>
                          <a:rPr lang="nb-NO" sz="3200" b="0" i="1" smtClean="0">
                            <a:solidFill>
                              <a:schemeClr val="tx2"/>
                            </a:solidFill>
                            <a:latin typeface="Cambria Math" panose="02040503050406030204" pitchFamily="18" charset="0"/>
                          </a:rPr>
                        </m:ctrlPr>
                      </m:fPr>
                      <m:num>
                        <m:r>
                          <a:rPr lang="nb-NO" sz="3200" b="0" i="1" smtClean="0">
                            <a:solidFill>
                              <a:schemeClr val="tx2"/>
                            </a:solidFill>
                            <a:latin typeface="Cambria Math" panose="02040503050406030204" pitchFamily="18" charset="0"/>
                          </a:rPr>
                          <m:t>1</m:t>
                        </m:r>
                      </m:num>
                      <m:den>
                        <m:r>
                          <a:rPr lang="nb-NO" sz="3200" b="0" i="1" smtClean="0">
                            <a:solidFill>
                              <a:schemeClr val="tx2"/>
                            </a:solidFill>
                            <a:latin typeface="Cambria Math" panose="02040503050406030204" pitchFamily="18" charset="0"/>
                          </a:rPr>
                          <m:t>𝑅</m:t>
                        </m:r>
                      </m:den>
                    </m:f>
                    <m:r>
                      <a:rPr lang="nb-NO" sz="3200" b="0" i="1" smtClean="0">
                        <a:solidFill>
                          <a:schemeClr val="tx2"/>
                        </a:solidFill>
                        <a:latin typeface="Cambria Math" panose="02040503050406030204" pitchFamily="18" charset="0"/>
                      </a:rPr>
                      <m:t> </m:t>
                    </m:r>
                    <m:r>
                      <a:rPr lang="nb-NO" sz="3200" b="0" i="1" smtClean="0">
                        <a:solidFill>
                          <a:schemeClr val="tx2"/>
                        </a:solidFill>
                        <a:latin typeface="Cambria Math" panose="02040503050406030204" pitchFamily="18" charset="0"/>
                      </a:rPr>
                      <m:t>𝑦</m:t>
                    </m:r>
                    <m:r>
                      <a:rPr lang="nb-NO" sz="3200" b="0" i="1" smtClean="0">
                        <a:solidFill>
                          <a:schemeClr val="tx2"/>
                        </a:solidFill>
                        <a:latin typeface="Cambria Math" panose="02040503050406030204" pitchFamily="18" charset="0"/>
                      </a:rPr>
                      <m:t> </m:t>
                    </m:r>
                  </m:oMath>
                </a14:m>
                <a:r>
                  <a:rPr lang="en-US" sz="3200">
                    <a:solidFill>
                      <a:schemeClr val="tx2"/>
                    </a:solidFill>
                  </a:rPr>
                  <a:t> </a:t>
                </a:r>
                <a:endParaRPr lang="en-US" sz="3200">
                  <a:solidFill>
                    <a:srgbClr val="0070C0"/>
                  </a:solidFill>
                </a:endParaRPr>
              </a:p>
            </p:txBody>
          </p:sp>
        </mc:Choice>
        <mc:Fallback xmlns="">
          <p:sp>
            <p:nvSpPr>
              <p:cNvPr id="5" name="TextBox 4">
                <a:extLst>
                  <a:ext uri="{FF2B5EF4-FFF2-40B4-BE49-F238E27FC236}">
                    <a16:creationId xmlns:a16="http://schemas.microsoft.com/office/drawing/2014/main" id="{13036DB2-CC1F-EE64-4CDB-14285ACFD120}"/>
                  </a:ext>
                </a:extLst>
              </p:cNvPr>
              <p:cNvSpPr txBox="1">
                <a:spLocks noRot="1" noChangeAspect="1" noMove="1" noResize="1" noEditPoints="1" noAdjustHandles="1" noChangeArrowheads="1" noChangeShapeType="1" noTextEdit="1"/>
              </p:cNvSpPr>
              <p:nvPr/>
            </p:nvSpPr>
            <p:spPr>
              <a:xfrm>
                <a:off x="7786127" y="5586559"/>
                <a:ext cx="1852045" cy="78771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036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D23C0F-B0CA-1CBE-5050-8767EC39F317}"/>
              </a:ext>
            </a:extLst>
          </p:cNvPr>
          <p:cNvPicPr>
            <a:picLocks noChangeAspect="1"/>
          </p:cNvPicPr>
          <p:nvPr/>
        </p:nvPicPr>
        <p:blipFill>
          <a:blip r:embed="rId3"/>
          <a:stretch>
            <a:fillRect/>
          </a:stretch>
        </p:blipFill>
        <p:spPr>
          <a:xfrm>
            <a:off x="3869144" y="376241"/>
            <a:ext cx="5324475" cy="5819775"/>
          </a:xfrm>
          <a:prstGeom prst="rect">
            <a:avLst/>
          </a:prstGeom>
        </p:spPr>
      </p:pic>
      <p:pic>
        <p:nvPicPr>
          <p:cNvPr id="8" name="Content Placeholder 7">
            <a:extLst>
              <a:ext uri="{FF2B5EF4-FFF2-40B4-BE49-F238E27FC236}">
                <a16:creationId xmlns:a16="http://schemas.microsoft.com/office/drawing/2014/main" id="{4CFEBE2A-F2E8-989E-BCB8-1B917E628FBA}"/>
              </a:ext>
            </a:extLst>
          </p:cNvPr>
          <p:cNvPicPr>
            <a:picLocks noGrp="1" noChangeAspect="1"/>
          </p:cNvPicPr>
          <p:nvPr>
            <p:ph idx="1"/>
          </p:nvPr>
        </p:nvPicPr>
        <p:blipFill>
          <a:blip r:embed="rId4"/>
          <a:stretch>
            <a:fillRect/>
          </a:stretch>
        </p:blipFill>
        <p:spPr>
          <a:xfrm>
            <a:off x="0" y="262964"/>
            <a:ext cx="3912030" cy="6073306"/>
          </a:xfrm>
        </p:spPr>
      </p:pic>
      <p:pic>
        <p:nvPicPr>
          <p:cNvPr id="12" name="Picture 11">
            <a:extLst>
              <a:ext uri="{FF2B5EF4-FFF2-40B4-BE49-F238E27FC236}">
                <a16:creationId xmlns:a16="http://schemas.microsoft.com/office/drawing/2014/main" id="{C207F2EB-DF4D-3907-4157-A9F034753554}"/>
              </a:ext>
            </a:extLst>
          </p:cNvPr>
          <p:cNvPicPr>
            <a:picLocks noChangeAspect="1"/>
          </p:cNvPicPr>
          <p:nvPr/>
        </p:nvPicPr>
        <p:blipFill>
          <a:blip r:embed="rId5"/>
          <a:stretch>
            <a:fillRect/>
          </a:stretch>
        </p:blipFill>
        <p:spPr>
          <a:xfrm>
            <a:off x="-12877" y="3101985"/>
            <a:ext cx="4114800" cy="2532521"/>
          </a:xfrm>
          <a:prstGeom prst="rect">
            <a:avLst/>
          </a:prstGeom>
        </p:spPr>
      </p:pic>
      <p:grpSp>
        <p:nvGrpSpPr>
          <p:cNvPr id="18" name="Group 17">
            <a:extLst>
              <a:ext uri="{FF2B5EF4-FFF2-40B4-BE49-F238E27FC236}">
                <a16:creationId xmlns:a16="http://schemas.microsoft.com/office/drawing/2014/main" id="{B95E5113-A02D-D4CF-3625-902BDD3F3FB2}"/>
              </a:ext>
            </a:extLst>
          </p:cNvPr>
          <p:cNvGrpSpPr/>
          <p:nvPr/>
        </p:nvGrpSpPr>
        <p:grpSpPr>
          <a:xfrm>
            <a:off x="9066685" y="674618"/>
            <a:ext cx="3226200" cy="3876677"/>
            <a:chOff x="8429180" y="426616"/>
            <a:chExt cx="3762820" cy="4467492"/>
          </a:xfrm>
        </p:grpSpPr>
        <p:pic>
          <p:nvPicPr>
            <p:cNvPr id="10" name="Picture 9">
              <a:extLst>
                <a:ext uri="{FF2B5EF4-FFF2-40B4-BE49-F238E27FC236}">
                  <a16:creationId xmlns:a16="http://schemas.microsoft.com/office/drawing/2014/main" id="{CCCD8575-A1C1-C570-0A97-9A0C8C488E7B}"/>
                </a:ext>
              </a:extLst>
            </p:cNvPr>
            <p:cNvPicPr>
              <a:picLocks noChangeAspect="1"/>
            </p:cNvPicPr>
            <p:nvPr/>
          </p:nvPicPr>
          <p:blipFill>
            <a:blip r:embed="rId6"/>
            <a:stretch>
              <a:fillRect/>
            </a:stretch>
          </p:blipFill>
          <p:spPr>
            <a:xfrm>
              <a:off x="8791501" y="426616"/>
              <a:ext cx="3400499" cy="4467492"/>
            </a:xfrm>
            <a:prstGeom prst="rect">
              <a:avLst/>
            </a:prstGeom>
          </p:spPr>
        </p:pic>
        <p:sp>
          <p:nvSpPr>
            <p:cNvPr id="14" name="TextBox 13">
              <a:extLst>
                <a:ext uri="{FF2B5EF4-FFF2-40B4-BE49-F238E27FC236}">
                  <a16:creationId xmlns:a16="http://schemas.microsoft.com/office/drawing/2014/main" id="{37CFA05F-978A-A1E7-FE29-CC9498C3816C}"/>
                </a:ext>
              </a:extLst>
            </p:cNvPr>
            <p:cNvSpPr txBox="1"/>
            <p:nvPr/>
          </p:nvSpPr>
          <p:spPr>
            <a:xfrm>
              <a:off x="8540065" y="3024519"/>
              <a:ext cx="401072" cy="261610"/>
            </a:xfrm>
            <a:prstGeom prst="rect">
              <a:avLst/>
            </a:prstGeom>
            <a:noFill/>
          </p:spPr>
          <p:txBody>
            <a:bodyPr wrap="none" rtlCol="0">
              <a:spAutoFit/>
            </a:bodyPr>
            <a:lstStyle/>
            <a:p>
              <a:r>
                <a:rPr lang="nb-NO" sz="1100" dirty="0">
                  <a:solidFill>
                    <a:srgbClr val="FF0000"/>
                  </a:solidFill>
                </a:rPr>
                <a:t>100</a:t>
              </a:r>
              <a:endParaRPr lang="en-US" sz="1100" dirty="0">
                <a:solidFill>
                  <a:srgbClr val="FF0000"/>
                </a:solidFill>
              </a:endParaRPr>
            </a:p>
          </p:txBody>
        </p:sp>
        <p:sp>
          <p:nvSpPr>
            <p:cNvPr id="15" name="TextBox 14">
              <a:extLst>
                <a:ext uri="{FF2B5EF4-FFF2-40B4-BE49-F238E27FC236}">
                  <a16:creationId xmlns:a16="http://schemas.microsoft.com/office/drawing/2014/main" id="{61099766-23A4-2C17-E7EF-A82C06CEF7F5}"/>
                </a:ext>
              </a:extLst>
            </p:cNvPr>
            <p:cNvSpPr txBox="1"/>
            <p:nvPr/>
          </p:nvSpPr>
          <p:spPr>
            <a:xfrm>
              <a:off x="8503998" y="1828663"/>
              <a:ext cx="473206" cy="261610"/>
            </a:xfrm>
            <a:prstGeom prst="rect">
              <a:avLst/>
            </a:prstGeom>
            <a:noFill/>
          </p:spPr>
          <p:txBody>
            <a:bodyPr wrap="none" rtlCol="0">
              <a:spAutoFit/>
            </a:bodyPr>
            <a:lstStyle/>
            <a:p>
              <a:r>
                <a:rPr lang="nb-NO" sz="1100" dirty="0">
                  <a:solidFill>
                    <a:srgbClr val="FF0000"/>
                  </a:solidFill>
                </a:rPr>
                <a:t>1000</a:t>
              </a:r>
              <a:endParaRPr lang="en-US" sz="1100" dirty="0">
                <a:solidFill>
                  <a:srgbClr val="FF0000"/>
                </a:solidFill>
              </a:endParaRPr>
            </a:p>
          </p:txBody>
        </p:sp>
        <p:sp>
          <p:nvSpPr>
            <p:cNvPr id="16" name="TextBox 15">
              <a:extLst>
                <a:ext uri="{FF2B5EF4-FFF2-40B4-BE49-F238E27FC236}">
                  <a16:creationId xmlns:a16="http://schemas.microsoft.com/office/drawing/2014/main" id="{818AAD00-AA7B-4BB9-1FD8-0B22F0821131}"/>
                </a:ext>
              </a:extLst>
            </p:cNvPr>
            <p:cNvSpPr txBox="1"/>
            <p:nvPr/>
          </p:nvSpPr>
          <p:spPr>
            <a:xfrm>
              <a:off x="8429180" y="626498"/>
              <a:ext cx="545342" cy="261610"/>
            </a:xfrm>
            <a:prstGeom prst="rect">
              <a:avLst/>
            </a:prstGeom>
            <a:noFill/>
          </p:spPr>
          <p:txBody>
            <a:bodyPr wrap="none" rtlCol="0">
              <a:spAutoFit/>
            </a:bodyPr>
            <a:lstStyle/>
            <a:p>
              <a:r>
                <a:rPr lang="nb-NO" sz="1100" dirty="0">
                  <a:solidFill>
                    <a:srgbClr val="FF0000"/>
                  </a:solidFill>
                </a:rPr>
                <a:t>10000</a:t>
              </a:r>
              <a:endParaRPr lang="en-US" sz="1100" dirty="0">
                <a:solidFill>
                  <a:srgbClr val="FF0000"/>
                </a:solidFill>
              </a:endParaRPr>
            </a:p>
          </p:txBody>
        </p:sp>
        <p:sp>
          <p:nvSpPr>
            <p:cNvPr id="17" name="TextBox 16">
              <a:extLst>
                <a:ext uri="{FF2B5EF4-FFF2-40B4-BE49-F238E27FC236}">
                  <a16:creationId xmlns:a16="http://schemas.microsoft.com/office/drawing/2014/main" id="{9FE3CCD4-6120-DDFD-46F3-F5467746C5DB}"/>
                </a:ext>
              </a:extLst>
            </p:cNvPr>
            <p:cNvSpPr txBox="1"/>
            <p:nvPr/>
          </p:nvSpPr>
          <p:spPr>
            <a:xfrm>
              <a:off x="8612200" y="4237440"/>
              <a:ext cx="383649" cy="301480"/>
            </a:xfrm>
            <a:prstGeom prst="rect">
              <a:avLst/>
            </a:prstGeom>
            <a:noFill/>
          </p:spPr>
          <p:txBody>
            <a:bodyPr wrap="none" rtlCol="0">
              <a:spAutoFit/>
            </a:bodyPr>
            <a:lstStyle/>
            <a:p>
              <a:r>
                <a:rPr lang="nb-NO" sz="1100" dirty="0">
                  <a:solidFill>
                    <a:srgbClr val="FF0000"/>
                  </a:solidFill>
                </a:rPr>
                <a:t>10</a:t>
              </a:r>
              <a:endParaRPr lang="en-US" sz="1100" dirty="0">
                <a:solidFill>
                  <a:srgbClr val="FF0000"/>
                </a:solidFill>
              </a:endParaRP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7A9DEE-DE24-2B2D-36EB-1ED36EB5F35D}"/>
                  </a:ext>
                </a:extLst>
              </p:cNvPr>
              <p:cNvSpPr txBox="1"/>
              <p:nvPr/>
            </p:nvSpPr>
            <p:spPr>
              <a:xfrm>
                <a:off x="9388072" y="4643074"/>
                <a:ext cx="2781835" cy="2132315"/>
              </a:xfrm>
              <a:prstGeom prst="rect">
                <a:avLst/>
              </a:prstGeom>
              <a:noFill/>
            </p:spPr>
            <p:txBody>
              <a:bodyPr wrap="square" lIns="0" tIns="0" rIns="0" bIns="0" rtlCol="0">
                <a:spAutoFit/>
              </a:bodyPr>
              <a:lstStyle/>
              <a:p>
                <a:r>
                  <a:rPr lang="nb-NO" sz="1200" b="0" dirty="0">
                    <a:solidFill>
                      <a:srgbClr val="FF0000"/>
                    </a:solidFill>
                  </a:rPr>
                  <a:t>Bad </a:t>
                </a:r>
                <a:r>
                  <a:rPr lang="nb-NO" sz="1200" b="0" dirty="0" err="1">
                    <a:solidFill>
                      <a:srgbClr val="FF0000"/>
                    </a:solidFill>
                  </a:rPr>
                  <a:t>amplifier</a:t>
                </a:r>
                <a:r>
                  <a:rPr lang="nb-NO" sz="1200" b="0" dirty="0">
                    <a:solidFill>
                      <a:srgbClr val="FF0000"/>
                    </a:solidFill>
                  </a:rPr>
                  <a:t>:</a:t>
                </a:r>
              </a:p>
              <a:p>
                <a:pPr algn="ctr"/>
                <a14:m>
                  <m:oMath xmlns:m="http://schemas.openxmlformats.org/officeDocument/2006/math">
                    <m:r>
                      <a:rPr lang="nb-NO" sz="1200" b="0" i="1" smtClean="0">
                        <a:solidFill>
                          <a:srgbClr val="FF0000"/>
                        </a:solidFill>
                        <a:latin typeface="Cambria Math" panose="02040503050406030204" pitchFamily="18" charset="0"/>
                      </a:rPr>
                      <m:t>𝜇</m:t>
                    </m:r>
                    <m:r>
                      <a:rPr lang="nb-NO" sz="1200" b="0" i="1" smtClean="0">
                        <a:solidFill>
                          <a:srgbClr val="FF0000"/>
                        </a:solidFill>
                        <a:latin typeface="Cambria Math" panose="02040503050406030204" pitchFamily="18" charset="0"/>
                      </a:rPr>
                      <m:t>≈10000</m:t>
                    </m:r>
                  </m:oMath>
                </a14:m>
                <a:r>
                  <a:rPr lang="nb-NO" sz="1200" b="0" i="1" dirty="0">
                    <a:solidFill>
                      <a:srgbClr val="FF0000"/>
                    </a:solidFill>
                    <a:latin typeface="Cambria Math" panose="02040503050406030204" pitchFamily="18" charset="0"/>
                  </a:rPr>
                  <a:t> </a:t>
                </a:r>
              </a:p>
              <a:p>
                <a:r>
                  <a:rPr lang="nb-NO" sz="1200" b="0" dirty="0" err="1">
                    <a:solidFill>
                      <a:srgbClr val="FF0000"/>
                    </a:solidFill>
                  </a:rPr>
                  <a:t>Accurate</a:t>
                </a:r>
                <a:r>
                  <a:rPr lang="nb-NO" sz="1200" b="0" dirty="0">
                    <a:solidFill>
                      <a:srgbClr val="FF0000"/>
                    </a:solidFill>
                  </a:rPr>
                  <a:t> </a:t>
                </a:r>
                <a:r>
                  <a:rPr lang="nb-NO" sz="1200" b="0" dirty="0" err="1">
                    <a:solidFill>
                      <a:srgbClr val="FF0000"/>
                    </a:solidFill>
                  </a:rPr>
                  <a:t>resistance</a:t>
                </a:r>
                <a:r>
                  <a:rPr lang="nb-NO" sz="1200" b="0" dirty="0">
                    <a:solidFill>
                      <a:srgbClr val="FF0000"/>
                    </a:solidFill>
                  </a:rPr>
                  <a:t>:</a:t>
                </a:r>
              </a:p>
              <a:p>
                <a:pPr/>
                <a14:m>
                  <m:oMathPara xmlns:m="http://schemas.openxmlformats.org/officeDocument/2006/math">
                    <m:oMathParaPr>
                      <m:jc m:val="centerGroup"/>
                    </m:oMathParaPr>
                    <m:oMath xmlns:m="http://schemas.openxmlformats.org/officeDocument/2006/math">
                      <m:r>
                        <a:rPr lang="nb-NO" sz="1200" b="0" i="1" smtClean="0">
                          <a:solidFill>
                            <a:srgbClr val="FF0000"/>
                          </a:solidFill>
                          <a:latin typeface="Cambria Math" panose="02040503050406030204" pitchFamily="18" charset="0"/>
                        </a:rPr>
                        <m:t>𝛽</m:t>
                      </m:r>
                      <m:r>
                        <a:rPr lang="nb-NO" sz="1200" b="0" i="1" smtClean="0">
                          <a:solidFill>
                            <a:srgbClr val="FF0000"/>
                          </a:solidFill>
                          <a:latin typeface="Cambria Math" panose="02040503050406030204" pitchFamily="18" charset="0"/>
                        </a:rPr>
                        <m:t>≈0.01</m:t>
                      </m:r>
                    </m:oMath>
                  </m:oMathPara>
                </a14:m>
                <a:endParaRPr lang="en-US" sz="1200" dirty="0">
                  <a:solidFill>
                    <a:srgbClr val="FF0000"/>
                  </a:solidFill>
                </a:endParaRPr>
              </a:p>
              <a:p>
                <a:r>
                  <a:rPr lang="en-US" sz="1200" dirty="0">
                    <a:solidFill>
                      <a:srgbClr val="FF0000"/>
                    </a:solidFill>
                  </a:rPr>
                  <a:t>Get</a:t>
                </a:r>
              </a:p>
              <a:p>
                <a:pPr/>
                <a14:m>
                  <m:oMathPara xmlns:m="http://schemas.openxmlformats.org/officeDocument/2006/math">
                    <m:oMathParaPr>
                      <m:jc m:val="centerGroup"/>
                    </m:oMathParaPr>
                    <m:oMath xmlns:m="http://schemas.openxmlformats.org/officeDocument/2006/math">
                      <m:r>
                        <a:rPr lang="nb-NO" sz="1200" b="0" i="1" smtClean="0">
                          <a:solidFill>
                            <a:srgbClr val="FF0000"/>
                          </a:solidFill>
                          <a:latin typeface="Cambria Math" panose="02040503050406030204" pitchFamily="18" charset="0"/>
                        </a:rPr>
                        <m:t>𝜇𝛽</m:t>
                      </m:r>
                      <m:r>
                        <a:rPr lang="nb-NO" sz="1200" b="0" i="1" smtClean="0">
                          <a:solidFill>
                            <a:srgbClr val="FF0000"/>
                          </a:solidFill>
                          <a:latin typeface="Cambria Math" panose="02040503050406030204" pitchFamily="18" charset="0"/>
                        </a:rPr>
                        <m:t>≈100≫1</m:t>
                      </m:r>
                    </m:oMath>
                  </m:oMathPara>
                </a14:m>
                <a:endParaRPr lang="nb-NO" sz="1200" b="0" dirty="0">
                  <a:solidFill>
                    <a:srgbClr val="FF0000"/>
                  </a:solidFill>
                </a:endParaRPr>
              </a:p>
              <a:p>
                <a:r>
                  <a:rPr lang="en-US" sz="1200" dirty="0">
                    <a:solidFill>
                      <a:srgbClr val="FF0000"/>
                    </a:solidFill>
                  </a:rPr>
                  <a:t>Resulting amplification (negative feedback)</a:t>
                </a:r>
              </a:p>
              <a:p>
                <a:pPr/>
                <a14:m>
                  <m:oMathPara xmlns:m="http://schemas.openxmlformats.org/officeDocument/2006/math">
                    <m:oMathParaPr>
                      <m:jc m:val="centerGroup"/>
                    </m:oMathParaPr>
                    <m:oMath xmlns:m="http://schemas.openxmlformats.org/officeDocument/2006/math">
                      <m:f>
                        <m:fPr>
                          <m:ctrlPr>
                            <a:rPr lang="nb-NO" sz="1200" b="0" i="1" smtClean="0">
                              <a:solidFill>
                                <a:srgbClr val="FF0000"/>
                              </a:solidFill>
                              <a:latin typeface="Cambria Math" panose="02040503050406030204" pitchFamily="18" charset="0"/>
                            </a:rPr>
                          </m:ctrlPr>
                        </m:fPr>
                        <m:num>
                          <m:r>
                            <a:rPr lang="nb-NO" sz="1200" b="0" i="1" smtClean="0">
                              <a:solidFill>
                                <a:srgbClr val="FF0000"/>
                              </a:solidFill>
                              <a:latin typeface="Cambria Math" panose="02040503050406030204" pitchFamily="18" charset="0"/>
                            </a:rPr>
                            <m:t>𝜇</m:t>
                          </m:r>
                        </m:num>
                        <m:den>
                          <m:r>
                            <a:rPr lang="nb-NO" sz="1200" b="0" i="1" smtClean="0">
                              <a:solidFill>
                                <a:srgbClr val="FF0000"/>
                              </a:solidFill>
                              <a:latin typeface="Cambria Math" panose="02040503050406030204" pitchFamily="18" charset="0"/>
                            </a:rPr>
                            <m:t>1+</m:t>
                          </m:r>
                          <m:r>
                            <a:rPr lang="nb-NO" sz="1200" b="0" i="1" smtClean="0">
                              <a:solidFill>
                                <a:srgbClr val="FF0000"/>
                              </a:solidFill>
                              <a:latin typeface="Cambria Math" panose="02040503050406030204" pitchFamily="18" charset="0"/>
                            </a:rPr>
                            <m:t>𝜇𝛽</m:t>
                          </m:r>
                        </m:den>
                      </m:f>
                      <m:r>
                        <a:rPr lang="nb-NO" sz="1200" b="0" i="1" smtClean="0">
                          <a:solidFill>
                            <a:srgbClr val="FF0000"/>
                          </a:solidFill>
                          <a:latin typeface="Cambria Math" panose="02040503050406030204" pitchFamily="18" charset="0"/>
                        </a:rPr>
                        <m:t>≈</m:t>
                      </m:r>
                      <m:f>
                        <m:fPr>
                          <m:ctrlPr>
                            <a:rPr lang="nb-NO" sz="1200" b="0" i="1" smtClean="0">
                              <a:solidFill>
                                <a:srgbClr val="FF0000"/>
                              </a:solidFill>
                              <a:latin typeface="Cambria Math" panose="02040503050406030204" pitchFamily="18" charset="0"/>
                            </a:rPr>
                          </m:ctrlPr>
                        </m:fPr>
                        <m:num>
                          <m:r>
                            <a:rPr lang="nb-NO" sz="1200" b="0" i="1" smtClean="0">
                              <a:solidFill>
                                <a:srgbClr val="FF0000"/>
                              </a:solidFill>
                              <a:latin typeface="Cambria Math" panose="02040503050406030204" pitchFamily="18" charset="0"/>
                            </a:rPr>
                            <m:t>1</m:t>
                          </m:r>
                        </m:num>
                        <m:den>
                          <m:r>
                            <a:rPr lang="nb-NO" sz="1200" b="0" i="1" smtClean="0">
                              <a:solidFill>
                                <a:srgbClr val="FF0000"/>
                              </a:solidFill>
                              <a:latin typeface="Cambria Math" panose="02040503050406030204" pitchFamily="18" charset="0"/>
                            </a:rPr>
                            <m:t>𝛽</m:t>
                          </m:r>
                        </m:den>
                      </m:f>
                      <m:r>
                        <a:rPr lang="nb-NO" sz="1200" b="0" i="1" smtClean="0">
                          <a:solidFill>
                            <a:srgbClr val="FF0000"/>
                          </a:solidFill>
                          <a:latin typeface="Cambria Math" panose="02040503050406030204" pitchFamily="18" charset="0"/>
                        </a:rPr>
                        <m:t>=100</m:t>
                      </m:r>
                    </m:oMath>
                  </m:oMathPara>
                </a14:m>
                <a:endParaRPr lang="nb-NO" sz="1200" b="0" dirty="0">
                  <a:solidFill>
                    <a:srgbClr val="FF0000"/>
                  </a:solidFill>
                </a:endParaRPr>
              </a:p>
              <a:p>
                <a:endParaRPr lang="en-US" sz="1200" dirty="0">
                  <a:solidFill>
                    <a:srgbClr val="FF0000"/>
                  </a:solidFill>
                </a:endParaRPr>
              </a:p>
              <a:p>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6E7A9DEE-DE24-2B2D-36EB-1ED36EB5F35D}"/>
                  </a:ext>
                </a:extLst>
              </p:cNvPr>
              <p:cNvSpPr txBox="1">
                <a:spLocks noRot="1" noChangeAspect="1" noMove="1" noResize="1" noEditPoints="1" noAdjustHandles="1" noChangeArrowheads="1" noChangeShapeType="1" noTextEdit="1"/>
              </p:cNvSpPr>
              <p:nvPr/>
            </p:nvSpPr>
            <p:spPr>
              <a:xfrm>
                <a:off x="9388072" y="4643074"/>
                <a:ext cx="2781835" cy="2132315"/>
              </a:xfrm>
              <a:prstGeom prst="rect">
                <a:avLst/>
              </a:prstGeom>
              <a:blipFill>
                <a:blip r:embed="rId7"/>
                <a:stretch>
                  <a:fillRect l="-3289" t="-229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C6247568-442E-1774-EAC5-FCAB405533FC}"/>
              </a:ext>
            </a:extLst>
          </p:cNvPr>
          <p:cNvSpPr txBox="1"/>
          <p:nvPr/>
        </p:nvSpPr>
        <p:spPr>
          <a:xfrm>
            <a:off x="10078742" y="376241"/>
            <a:ext cx="1262974" cy="369332"/>
          </a:xfrm>
          <a:prstGeom prst="rect">
            <a:avLst/>
          </a:prstGeom>
          <a:noFill/>
        </p:spPr>
        <p:txBody>
          <a:bodyPr wrap="none" rtlCol="0">
            <a:spAutoFit/>
          </a:bodyPr>
          <a:lstStyle/>
          <a:p>
            <a:r>
              <a:rPr lang="nb-NO" dirty="0"/>
              <a:t>Experiment</a:t>
            </a:r>
            <a:endParaRPr lang="en-US" dirty="0"/>
          </a:p>
        </p:txBody>
      </p:sp>
      <p:sp>
        <p:nvSpPr>
          <p:cNvPr id="2" name="TextBox 1">
            <a:extLst>
              <a:ext uri="{FF2B5EF4-FFF2-40B4-BE49-F238E27FC236}">
                <a16:creationId xmlns:a16="http://schemas.microsoft.com/office/drawing/2014/main" id="{1D8106BC-BBAC-00D4-8E0B-28C56356743F}"/>
              </a:ext>
            </a:extLst>
          </p:cNvPr>
          <p:cNvSpPr txBox="1"/>
          <p:nvPr/>
        </p:nvSpPr>
        <p:spPr>
          <a:xfrm>
            <a:off x="1120588" y="6472795"/>
            <a:ext cx="8680133" cy="369332"/>
          </a:xfrm>
          <a:prstGeom prst="rect">
            <a:avLst/>
          </a:prstGeom>
          <a:noFill/>
        </p:spPr>
        <p:txBody>
          <a:bodyPr wrap="none" rtlCol="0">
            <a:spAutoFit/>
          </a:bodyPr>
          <a:lstStyle/>
          <a:p>
            <a:r>
              <a:rPr lang="nb-NO" dirty="0" err="1">
                <a:solidFill>
                  <a:schemeClr val="bg1"/>
                </a:solidFill>
              </a:rPr>
              <a:t>Proving</a:t>
            </a:r>
            <a:r>
              <a:rPr lang="nb-NO" dirty="0">
                <a:solidFill>
                  <a:schemeClr val="bg1"/>
                </a:solidFill>
              </a:rPr>
              <a:t> </a:t>
            </a:r>
            <a:r>
              <a:rPr lang="nb-NO" dirty="0" err="1">
                <a:solidFill>
                  <a:schemeClr val="bg1"/>
                </a:solidFill>
              </a:rPr>
              <a:t>that</a:t>
            </a:r>
            <a:r>
              <a:rPr lang="nb-NO" dirty="0">
                <a:solidFill>
                  <a:schemeClr val="bg1"/>
                </a:solidFill>
              </a:rPr>
              <a:t> </a:t>
            </a:r>
            <a:r>
              <a:rPr lang="nb-NO" dirty="0" err="1">
                <a:solidFill>
                  <a:schemeClr val="bg1"/>
                </a:solidFill>
              </a:rPr>
              <a:t>Black’s</a:t>
            </a:r>
            <a:r>
              <a:rPr lang="nb-NO" dirty="0">
                <a:solidFill>
                  <a:schemeClr val="bg1"/>
                </a:solidFill>
              </a:rPr>
              <a:t> </a:t>
            </a:r>
            <a:r>
              <a:rPr lang="nb-NO" dirty="0" err="1">
                <a:solidFill>
                  <a:schemeClr val="bg1"/>
                </a:solidFill>
              </a:rPr>
              <a:t>invention</a:t>
            </a:r>
            <a:r>
              <a:rPr lang="nb-NO" dirty="0">
                <a:solidFill>
                  <a:schemeClr val="bg1"/>
                </a:solidFill>
              </a:rPr>
              <a:t> </a:t>
            </a:r>
            <a:r>
              <a:rPr lang="nb-NO" dirty="0" err="1">
                <a:solidFill>
                  <a:schemeClr val="bg1"/>
                </a:solidFill>
              </a:rPr>
              <a:t>worked</a:t>
            </a:r>
            <a:r>
              <a:rPr lang="nb-NO" dirty="0">
                <a:solidFill>
                  <a:schemeClr val="bg1"/>
                </a:solidFill>
              </a:rPr>
              <a:t> </a:t>
            </a:r>
            <a:r>
              <a:rPr lang="nb-NO" dirty="0" err="1">
                <a:solidFill>
                  <a:schemeClr val="bg1"/>
                </a:solidFill>
              </a:rPr>
              <a:t>also</a:t>
            </a:r>
            <a:r>
              <a:rPr lang="nb-NO" dirty="0">
                <a:solidFill>
                  <a:schemeClr val="bg1"/>
                </a:solidFill>
              </a:rPr>
              <a:t> </a:t>
            </a:r>
            <a:r>
              <a:rPr lang="nb-NO" dirty="0" err="1">
                <a:solidFill>
                  <a:schemeClr val="bg1"/>
                </a:solidFill>
              </a:rPr>
              <a:t>initiated</a:t>
            </a:r>
            <a:r>
              <a:rPr lang="nb-NO" dirty="0">
                <a:solidFill>
                  <a:schemeClr val="bg1"/>
                </a:solidFill>
              </a:rPr>
              <a:t> </a:t>
            </a:r>
            <a:r>
              <a:rPr lang="nb-NO" dirty="0" err="1">
                <a:solidFill>
                  <a:schemeClr val="bg1"/>
                </a:solidFill>
              </a:rPr>
              <a:t>the</a:t>
            </a:r>
            <a:r>
              <a:rPr lang="nb-NO" dirty="0">
                <a:solidFill>
                  <a:schemeClr val="bg1"/>
                </a:solidFill>
              </a:rPr>
              <a:t> </a:t>
            </a:r>
            <a:r>
              <a:rPr lang="nb-NO" dirty="0" err="1">
                <a:solidFill>
                  <a:schemeClr val="bg1"/>
                </a:solidFill>
              </a:rPr>
              <a:t>idea</a:t>
            </a:r>
            <a:r>
              <a:rPr lang="nb-NO" dirty="0">
                <a:solidFill>
                  <a:schemeClr val="bg1"/>
                </a:solidFill>
              </a:rPr>
              <a:t> of </a:t>
            </a:r>
            <a:r>
              <a:rPr lang="nb-NO" dirty="0" err="1">
                <a:solidFill>
                  <a:schemeClr val="bg1"/>
                </a:solidFill>
              </a:rPr>
              <a:t>freqyency</a:t>
            </a:r>
            <a:r>
              <a:rPr lang="nb-NO" dirty="0">
                <a:solidFill>
                  <a:schemeClr val="bg1"/>
                </a:solidFill>
              </a:rPr>
              <a:t> </a:t>
            </a:r>
            <a:r>
              <a:rPr lang="nb-NO" dirty="0" err="1">
                <a:solidFill>
                  <a:schemeClr val="bg1"/>
                </a:solidFill>
              </a:rPr>
              <a:t>analysis</a:t>
            </a:r>
            <a:r>
              <a:rPr lang="nb-NO" dirty="0">
                <a:solidFill>
                  <a:schemeClr val="bg1"/>
                </a:solidFill>
              </a:rPr>
              <a:t>( Nyquist)</a:t>
            </a:r>
            <a:endParaRPr lang="en-US" dirty="0">
              <a:solidFill>
                <a:schemeClr val="bg1"/>
              </a:solidFill>
            </a:endParaRPr>
          </a:p>
        </p:txBody>
      </p:sp>
    </p:spTree>
    <p:extLst>
      <p:ext uri="{BB962C8B-B14F-4D97-AF65-F5344CB8AC3E}">
        <p14:creationId xmlns:p14="http://schemas.microsoft.com/office/powerpoint/2010/main" val="39815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1889B7E-0C9B-9D4E-2BEF-41364A4BE530}"/>
              </a:ext>
            </a:extLst>
          </p:cNvPr>
          <p:cNvSpPr>
            <a:spLocks noGrp="1" noChangeArrowheads="1"/>
          </p:cNvSpPr>
          <p:nvPr>
            <p:ph type="title"/>
          </p:nvPr>
        </p:nvSpPr>
        <p:spPr/>
        <p:txBody>
          <a:bodyPr/>
          <a:lstStyle/>
          <a:p>
            <a:pPr eaLnBrk="1" hangingPunct="1"/>
            <a:r>
              <a:rPr lang="nb-NO" dirty="0" err="1"/>
              <a:t>Linearization</a:t>
            </a:r>
            <a:r>
              <a:rPr lang="nb-NO" dirty="0"/>
              <a:t> of </a:t>
            </a:r>
            <a:r>
              <a:rPr lang="nb-NO" dirty="0" err="1"/>
              <a:t>valve</a:t>
            </a:r>
            <a:r>
              <a:rPr lang="nb-NO" dirty="0"/>
              <a:t> </a:t>
            </a:r>
            <a:r>
              <a:rPr lang="nb-NO" dirty="0" err="1"/>
              <a:t>using</a:t>
            </a:r>
            <a:r>
              <a:rPr lang="nb-NO" dirty="0"/>
              <a:t> </a:t>
            </a:r>
            <a:r>
              <a:rPr lang="nb-NO" dirty="0" err="1"/>
              <a:t>cascade</a:t>
            </a:r>
            <a:r>
              <a:rPr lang="nb-NO" dirty="0"/>
              <a:t> control</a:t>
            </a:r>
            <a:endParaRPr lang="en-US" altLang="nb-NO" dirty="0"/>
          </a:p>
        </p:txBody>
      </p:sp>
      <p:sp>
        <p:nvSpPr>
          <p:cNvPr id="26628" name="Line 6">
            <a:extLst>
              <a:ext uri="{FF2B5EF4-FFF2-40B4-BE49-F238E27FC236}">
                <a16:creationId xmlns:a16="http://schemas.microsoft.com/office/drawing/2014/main" id="{DE4488B5-2479-B930-B2EC-FA55E3B6C2FA}"/>
              </a:ext>
            </a:extLst>
          </p:cNvPr>
          <p:cNvSpPr>
            <a:spLocks noChangeShapeType="1"/>
          </p:cNvSpPr>
          <p:nvPr/>
        </p:nvSpPr>
        <p:spPr bwMode="auto">
          <a:xfrm>
            <a:off x="2387600" y="321427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Line 7">
            <a:extLst>
              <a:ext uri="{FF2B5EF4-FFF2-40B4-BE49-F238E27FC236}">
                <a16:creationId xmlns:a16="http://schemas.microsoft.com/office/drawing/2014/main" id="{54A319A6-233E-98E5-879B-8549524BE469}"/>
              </a:ext>
            </a:extLst>
          </p:cNvPr>
          <p:cNvSpPr>
            <a:spLocks noChangeShapeType="1"/>
          </p:cNvSpPr>
          <p:nvPr/>
        </p:nvSpPr>
        <p:spPr bwMode="auto">
          <a:xfrm>
            <a:off x="2387601" y="4366797"/>
            <a:ext cx="9366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Line 8">
            <a:extLst>
              <a:ext uri="{FF2B5EF4-FFF2-40B4-BE49-F238E27FC236}">
                <a16:creationId xmlns:a16="http://schemas.microsoft.com/office/drawing/2014/main" id="{94C31647-2CE8-4CD4-6F94-80B05EE2F3D1}"/>
              </a:ext>
            </a:extLst>
          </p:cNvPr>
          <p:cNvSpPr>
            <a:spLocks noChangeShapeType="1"/>
          </p:cNvSpPr>
          <p:nvPr/>
        </p:nvSpPr>
        <p:spPr bwMode="auto">
          <a:xfrm>
            <a:off x="3324225" y="321427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1" name="Line 9">
            <a:extLst>
              <a:ext uri="{FF2B5EF4-FFF2-40B4-BE49-F238E27FC236}">
                <a16:creationId xmlns:a16="http://schemas.microsoft.com/office/drawing/2014/main" id="{16D3C93B-DA6D-633C-BE9F-BA1209308562}"/>
              </a:ext>
            </a:extLst>
          </p:cNvPr>
          <p:cNvSpPr>
            <a:spLocks noChangeShapeType="1"/>
          </p:cNvSpPr>
          <p:nvPr/>
        </p:nvSpPr>
        <p:spPr bwMode="auto">
          <a:xfrm>
            <a:off x="2387600" y="34301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2" name="Line 10">
            <a:extLst>
              <a:ext uri="{FF2B5EF4-FFF2-40B4-BE49-F238E27FC236}">
                <a16:creationId xmlns:a16="http://schemas.microsoft.com/office/drawing/2014/main" id="{74E7F5F4-8E87-F380-4B8F-AB642D34A94E}"/>
              </a:ext>
            </a:extLst>
          </p:cNvPr>
          <p:cNvSpPr>
            <a:spLocks noChangeShapeType="1"/>
          </p:cNvSpPr>
          <p:nvPr/>
        </p:nvSpPr>
        <p:spPr bwMode="auto">
          <a:xfrm>
            <a:off x="2387601" y="3430172"/>
            <a:ext cx="936625" cy="0"/>
          </a:xfrm>
          <a:prstGeom prst="line">
            <a:avLst/>
          </a:prstGeom>
          <a:noFill/>
          <a:ln w="952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3" name="Line 11">
            <a:extLst>
              <a:ext uri="{FF2B5EF4-FFF2-40B4-BE49-F238E27FC236}">
                <a16:creationId xmlns:a16="http://schemas.microsoft.com/office/drawing/2014/main" id="{67B0637A-3B68-9529-84F2-9F21B8C296FD}"/>
              </a:ext>
            </a:extLst>
          </p:cNvPr>
          <p:cNvSpPr>
            <a:spLocks noChangeShapeType="1"/>
          </p:cNvSpPr>
          <p:nvPr/>
        </p:nvSpPr>
        <p:spPr bwMode="auto">
          <a:xfrm>
            <a:off x="3324226" y="328570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4" name="Line 12">
            <a:extLst>
              <a:ext uri="{FF2B5EF4-FFF2-40B4-BE49-F238E27FC236}">
                <a16:creationId xmlns:a16="http://schemas.microsoft.com/office/drawing/2014/main" id="{783CB3A1-B9F5-6DF8-F624-664BF1537016}"/>
              </a:ext>
            </a:extLst>
          </p:cNvPr>
          <p:cNvSpPr>
            <a:spLocks noChangeShapeType="1"/>
          </p:cNvSpPr>
          <p:nvPr/>
        </p:nvSpPr>
        <p:spPr bwMode="auto">
          <a:xfrm>
            <a:off x="3468688" y="328571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5" name="Line 13">
            <a:extLst>
              <a:ext uri="{FF2B5EF4-FFF2-40B4-BE49-F238E27FC236}">
                <a16:creationId xmlns:a16="http://schemas.microsoft.com/office/drawing/2014/main" id="{DE2B795F-ED1D-BE87-EC53-1072139A441A}"/>
              </a:ext>
            </a:extLst>
          </p:cNvPr>
          <p:cNvSpPr>
            <a:spLocks noChangeShapeType="1"/>
          </p:cNvSpPr>
          <p:nvPr/>
        </p:nvSpPr>
        <p:spPr bwMode="auto">
          <a:xfrm>
            <a:off x="3324226" y="4293772"/>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6" name="Line 14">
            <a:extLst>
              <a:ext uri="{FF2B5EF4-FFF2-40B4-BE49-F238E27FC236}">
                <a16:creationId xmlns:a16="http://schemas.microsoft.com/office/drawing/2014/main" id="{5BDDAD59-025E-9793-6D3E-8055AB7AC5E0}"/>
              </a:ext>
            </a:extLst>
          </p:cNvPr>
          <p:cNvSpPr>
            <a:spLocks noChangeShapeType="1"/>
          </p:cNvSpPr>
          <p:nvPr/>
        </p:nvSpPr>
        <p:spPr bwMode="auto">
          <a:xfrm>
            <a:off x="3468689" y="3574634"/>
            <a:ext cx="358775" cy="0"/>
          </a:xfrm>
          <a:prstGeom prst="line">
            <a:avLst/>
          </a:prstGeom>
          <a:noFill/>
          <a:ln w="9525">
            <a:solidFill>
              <a:schemeClr val="tx1"/>
            </a:solidFill>
            <a:prstDash val="dash"/>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7" name="Oval 15">
            <a:extLst>
              <a:ext uri="{FF2B5EF4-FFF2-40B4-BE49-F238E27FC236}">
                <a16:creationId xmlns:a16="http://schemas.microsoft.com/office/drawing/2014/main" id="{430178C1-96C1-0163-F77D-21CDFAC97207}"/>
              </a:ext>
            </a:extLst>
          </p:cNvPr>
          <p:cNvSpPr>
            <a:spLocks noChangeArrowheads="1"/>
          </p:cNvSpPr>
          <p:nvPr/>
        </p:nvSpPr>
        <p:spPr bwMode="auto">
          <a:xfrm>
            <a:off x="3827464" y="3357148"/>
            <a:ext cx="504825" cy="504825"/>
          </a:xfrm>
          <a:prstGeom prst="ellipse">
            <a:avLst/>
          </a:prstGeom>
          <a:solidFill>
            <a:srgbClr val="FF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LC</a:t>
            </a:r>
          </a:p>
        </p:txBody>
      </p:sp>
      <p:sp>
        <p:nvSpPr>
          <p:cNvPr id="26638" name="Text Box 16">
            <a:extLst>
              <a:ext uri="{FF2B5EF4-FFF2-40B4-BE49-F238E27FC236}">
                <a16:creationId xmlns:a16="http://schemas.microsoft.com/office/drawing/2014/main" id="{07E9A41C-8C8B-1CBC-B152-1121B0ED6FC2}"/>
              </a:ext>
            </a:extLst>
          </p:cNvPr>
          <p:cNvSpPr txBox="1">
            <a:spLocks noChangeArrowheads="1"/>
          </p:cNvSpPr>
          <p:nvPr/>
        </p:nvSpPr>
        <p:spPr bwMode="auto">
          <a:xfrm>
            <a:off x="3343276" y="3214273"/>
            <a:ext cx="747713"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y=H</a:t>
            </a:r>
          </a:p>
        </p:txBody>
      </p:sp>
      <p:sp>
        <p:nvSpPr>
          <p:cNvPr id="26639" name="Line 17">
            <a:extLst>
              <a:ext uri="{FF2B5EF4-FFF2-40B4-BE49-F238E27FC236}">
                <a16:creationId xmlns:a16="http://schemas.microsoft.com/office/drawing/2014/main" id="{45E87038-EAE4-2031-94BE-AFC26416200D}"/>
              </a:ext>
            </a:extLst>
          </p:cNvPr>
          <p:cNvSpPr>
            <a:spLocks noChangeShapeType="1"/>
          </p:cNvSpPr>
          <p:nvPr/>
        </p:nvSpPr>
        <p:spPr bwMode="auto">
          <a:xfrm>
            <a:off x="4044950" y="2998372"/>
            <a:ext cx="0" cy="3603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0" name="Text Box 18">
            <a:extLst>
              <a:ext uri="{FF2B5EF4-FFF2-40B4-BE49-F238E27FC236}">
                <a16:creationId xmlns:a16="http://schemas.microsoft.com/office/drawing/2014/main" id="{41B4A1F8-F403-BC08-E9FF-456C2D10411E}"/>
              </a:ext>
            </a:extLst>
          </p:cNvPr>
          <p:cNvSpPr txBox="1">
            <a:spLocks noChangeArrowheads="1"/>
          </p:cNvSpPr>
          <p:nvPr/>
        </p:nvSpPr>
        <p:spPr bwMode="auto">
          <a:xfrm>
            <a:off x="4051300" y="2945985"/>
            <a:ext cx="425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H</a:t>
            </a:r>
            <a:r>
              <a:rPr lang="en-US" altLang="nb-NO" sz="1800" baseline="-25000"/>
              <a:t>s</a:t>
            </a:r>
          </a:p>
        </p:txBody>
      </p:sp>
      <p:sp>
        <p:nvSpPr>
          <p:cNvPr id="26641" name="Line 19">
            <a:extLst>
              <a:ext uri="{FF2B5EF4-FFF2-40B4-BE49-F238E27FC236}">
                <a16:creationId xmlns:a16="http://schemas.microsoft.com/office/drawing/2014/main" id="{283228F3-37FE-0DF3-8C59-8AD30300C278}"/>
              </a:ext>
            </a:extLst>
          </p:cNvPr>
          <p:cNvSpPr>
            <a:spLocks noChangeShapeType="1"/>
          </p:cNvSpPr>
          <p:nvPr/>
        </p:nvSpPr>
        <p:spPr bwMode="auto">
          <a:xfrm>
            <a:off x="1955800" y="3142834"/>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2" name="Line 20">
            <a:extLst>
              <a:ext uri="{FF2B5EF4-FFF2-40B4-BE49-F238E27FC236}">
                <a16:creationId xmlns:a16="http://schemas.microsoft.com/office/drawing/2014/main" id="{3CC6A925-4F12-A696-FC3F-860670D00CFD}"/>
              </a:ext>
            </a:extLst>
          </p:cNvPr>
          <p:cNvSpPr>
            <a:spLocks noChangeShapeType="1"/>
          </p:cNvSpPr>
          <p:nvPr/>
        </p:nvSpPr>
        <p:spPr bwMode="auto">
          <a:xfrm>
            <a:off x="2603500" y="3142835"/>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3" name="Text Box 21">
            <a:extLst>
              <a:ext uri="{FF2B5EF4-FFF2-40B4-BE49-F238E27FC236}">
                <a16:creationId xmlns:a16="http://schemas.microsoft.com/office/drawing/2014/main" id="{43C45104-1026-B0CE-64B4-0F7E82D31CC8}"/>
              </a:ext>
            </a:extLst>
          </p:cNvPr>
          <p:cNvSpPr txBox="1">
            <a:spLocks noChangeArrowheads="1"/>
          </p:cNvSpPr>
          <p:nvPr/>
        </p:nvSpPr>
        <p:spPr bwMode="auto">
          <a:xfrm>
            <a:off x="1700214" y="2853909"/>
            <a:ext cx="6873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400"/>
              <a:t>flow in</a:t>
            </a:r>
          </a:p>
        </p:txBody>
      </p:sp>
      <p:sp>
        <p:nvSpPr>
          <p:cNvPr id="26644" name="Line 22">
            <a:extLst>
              <a:ext uri="{FF2B5EF4-FFF2-40B4-BE49-F238E27FC236}">
                <a16:creationId xmlns:a16="http://schemas.microsoft.com/office/drawing/2014/main" id="{CF80D231-FC48-63F4-7C59-A58909DE1242}"/>
              </a:ext>
            </a:extLst>
          </p:cNvPr>
          <p:cNvSpPr>
            <a:spLocks noChangeShapeType="1"/>
          </p:cNvSpPr>
          <p:nvPr/>
        </p:nvSpPr>
        <p:spPr bwMode="auto">
          <a:xfrm>
            <a:off x="3035300" y="4222334"/>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23">
            <a:extLst>
              <a:ext uri="{FF2B5EF4-FFF2-40B4-BE49-F238E27FC236}">
                <a16:creationId xmlns:a16="http://schemas.microsoft.com/office/drawing/2014/main" id="{1D350E5A-909D-8EB2-0A0D-CF081DD38F6B}"/>
              </a:ext>
            </a:extLst>
          </p:cNvPr>
          <p:cNvSpPr>
            <a:spLocks noChangeShapeType="1"/>
          </p:cNvSpPr>
          <p:nvPr/>
        </p:nvSpPr>
        <p:spPr bwMode="auto">
          <a:xfrm>
            <a:off x="3035300" y="4870034"/>
            <a:ext cx="165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Text Box 24">
            <a:extLst>
              <a:ext uri="{FF2B5EF4-FFF2-40B4-BE49-F238E27FC236}">
                <a16:creationId xmlns:a16="http://schemas.microsoft.com/office/drawing/2014/main" id="{05B96E8D-57F2-69BD-1A36-5A4A7C90A867}"/>
              </a:ext>
            </a:extLst>
          </p:cNvPr>
          <p:cNvSpPr txBox="1">
            <a:spLocks noChangeArrowheads="1"/>
          </p:cNvSpPr>
          <p:nvPr/>
        </p:nvSpPr>
        <p:spPr bwMode="auto">
          <a:xfrm>
            <a:off x="3702050" y="4997034"/>
            <a:ext cx="7953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400"/>
              <a:t>flow out</a:t>
            </a:r>
          </a:p>
        </p:txBody>
      </p:sp>
      <p:sp>
        <p:nvSpPr>
          <p:cNvPr id="26647" name="AutoShape 25">
            <a:extLst>
              <a:ext uri="{FF2B5EF4-FFF2-40B4-BE49-F238E27FC236}">
                <a16:creationId xmlns:a16="http://schemas.microsoft.com/office/drawing/2014/main" id="{418BFCDC-62C3-268F-BAF1-54AEDB65F284}"/>
              </a:ext>
            </a:extLst>
          </p:cNvPr>
          <p:cNvSpPr>
            <a:spLocks noChangeArrowheads="1"/>
          </p:cNvSpPr>
          <p:nvPr/>
        </p:nvSpPr>
        <p:spPr bwMode="auto">
          <a:xfrm rot="5400000">
            <a:off x="3970338" y="4677947"/>
            <a:ext cx="215900" cy="371475"/>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nb-NO" altLang="nb-NO" sz="1800"/>
          </a:p>
        </p:txBody>
      </p:sp>
      <p:sp>
        <p:nvSpPr>
          <p:cNvPr id="26648" name="Line 26">
            <a:extLst>
              <a:ext uri="{FF2B5EF4-FFF2-40B4-BE49-F238E27FC236}">
                <a16:creationId xmlns:a16="http://schemas.microsoft.com/office/drawing/2014/main" id="{73202398-66D2-0229-1EFB-633AF06C2292}"/>
              </a:ext>
            </a:extLst>
          </p:cNvPr>
          <p:cNvSpPr>
            <a:spLocks noChangeShapeType="1"/>
          </p:cNvSpPr>
          <p:nvPr/>
        </p:nvSpPr>
        <p:spPr bwMode="auto">
          <a:xfrm flipV="1">
            <a:off x="4078288" y="3861972"/>
            <a:ext cx="19050" cy="1008062"/>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9" name="Text Box 27">
            <a:extLst>
              <a:ext uri="{FF2B5EF4-FFF2-40B4-BE49-F238E27FC236}">
                <a16:creationId xmlns:a16="http://schemas.microsoft.com/office/drawing/2014/main" id="{61F4F272-35CF-8C71-AF40-E740FE771CD4}"/>
              </a:ext>
            </a:extLst>
          </p:cNvPr>
          <p:cNvSpPr txBox="1">
            <a:spLocks noChangeArrowheads="1"/>
          </p:cNvSpPr>
          <p:nvPr/>
        </p:nvSpPr>
        <p:spPr bwMode="auto">
          <a:xfrm>
            <a:off x="4116389" y="3857209"/>
            <a:ext cx="12588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800"/>
              <a:t>MV=z</a:t>
            </a:r>
          </a:p>
          <a:p>
            <a:pPr eaLnBrk="1" hangingPunct="1">
              <a:spcBef>
                <a:spcPct val="0"/>
              </a:spcBef>
              <a:buFontTx/>
              <a:buNone/>
            </a:pPr>
            <a:r>
              <a:rPr lang="en-US" altLang="nb-NO" sz="1400"/>
              <a:t>valve position</a:t>
            </a:r>
          </a:p>
        </p:txBody>
      </p:sp>
      <p:sp>
        <p:nvSpPr>
          <p:cNvPr id="26650" name="Text Box 28">
            <a:extLst>
              <a:ext uri="{FF2B5EF4-FFF2-40B4-BE49-F238E27FC236}">
                <a16:creationId xmlns:a16="http://schemas.microsoft.com/office/drawing/2014/main" id="{66B24BE1-7C9C-4211-FBCF-7E97B77A7DE7}"/>
              </a:ext>
            </a:extLst>
          </p:cNvPr>
          <p:cNvSpPr txBox="1">
            <a:spLocks noChangeArrowheads="1"/>
          </p:cNvSpPr>
          <p:nvPr/>
        </p:nvSpPr>
        <p:spPr bwMode="auto">
          <a:xfrm>
            <a:off x="1639888" y="2487197"/>
            <a:ext cx="24193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WITHOUT CASCADE</a:t>
            </a:r>
          </a:p>
        </p:txBody>
      </p:sp>
      <p:sp>
        <p:nvSpPr>
          <p:cNvPr id="26672" name="Text Box 53">
            <a:extLst>
              <a:ext uri="{FF2B5EF4-FFF2-40B4-BE49-F238E27FC236}">
                <a16:creationId xmlns:a16="http://schemas.microsoft.com/office/drawing/2014/main" id="{D636AAA2-9E56-2AD5-EDCA-00C6B6CF00D2}"/>
              </a:ext>
            </a:extLst>
          </p:cNvPr>
          <p:cNvSpPr txBox="1">
            <a:spLocks noChangeArrowheads="1"/>
          </p:cNvSpPr>
          <p:nvPr/>
        </p:nvSpPr>
        <p:spPr bwMode="auto">
          <a:xfrm>
            <a:off x="5656264" y="2485609"/>
            <a:ext cx="3430587"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WITH CASCADE (2 controllers)</a:t>
            </a:r>
          </a:p>
        </p:txBody>
      </p:sp>
      <p:sp>
        <p:nvSpPr>
          <p:cNvPr id="26680" name="Text Box 61">
            <a:extLst>
              <a:ext uri="{FF2B5EF4-FFF2-40B4-BE49-F238E27FC236}">
                <a16:creationId xmlns:a16="http://schemas.microsoft.com/office/drawing/2014/main" id="{EABB74C2-375F-7014-57D9-81B8369A9A68}"/>
              </a:ext>
            </a:extLst>
          </p:cNvPr>
          <p:cNvSpPr txBox="1">
            <a:spLocks noChangeArrowheads="1"/>
          </p:cNvSpPr>
          <p:nvPr/>
        </p:nvSpPr>
        <p:spPr bwMode="auto">
          <a:xfrm>
            <a:off x="9802813" y="4601747"/>
            <a:ext cx="901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200">
                <a:solidFill>
                  <a:srgbClr val="FF0000"/>
                </a:solidFill>
              </a:rPr>
              <a:t>measured </a:t>
            </a:r>
          </a:p>
          <a:p>
            <a:pPr eaLnBrk="1" hangingPunct="1">
              <a:spcBef>
                <a:spcPct val="0"/>
              </a:spcBef>
              <a:buFontTx/>
              <a:buNone/>
            </a:pPr>
            <a:r>
              <a:rPr lang="en-US" altLang="nb-NO" sz="1200">
                <a:solidFill>
                  <a:srgbClr val="FF0000"/>
                </a:solidFill>
              </a:rPr>
              <a:t>flow</a:t>
            </a:r>
          </a:p>
        </p:txBody>
      </p:sp>
      <p:grpSp>
        <p:nvGrpSpPr>
          <p:cNvPr id="4" name="Group 3">
            <a:extLst>
              <a:ext uri="{FF2B5EF4-FFF2-40B4-BE49-F238E27FC236}">
                <a16:creationId xmlns:a16="http://schemas.microsoft.com/office/drawing/2014/main" id="{7B2C6E82-306B-85A1-1DF2-B0FB6DC39509}"/>
              </a:ext>
            </a:extLst>
          </p:cNvPr>
          <p:cNvGrpSpPr>
            <a:grpSpLocks/>
          </p:cNvGrpSpPr>
          <p:nvPr/>
        </p:nvGrpSpPr>
        <p:grpSpPr bwMode="auto">
          <a:xfrm>
            <a:off x="5808664" y="2952335"/>
            <a:ext cx="4319587" cy="2492375"/>
            <a:chOff x="4284663" y="4032250"/>
            <a:chExt cx="4319587" cy="2492375"/>
          </a:xfrm>
        </p:grpSpPr>
        <p:sp>
          <p:nvSpPr>
            <p:cNvPr id="46113" name="Line 31">
              <a:extLst>
                <a:ext uri="{FF2B5EF4-FFF2-40B4-BE49-F238E27FC236}">
                  <a16:creationId xmlns:a16="http://schemas.microsoft.com/office/drawing/2014/main" id="{AB85094B-61CF-EF26-7FD5-8B541B1B9AC2}"/>
                </a:ext>
              </a:extLst>
            </p:cNvPr>
            <p:cNvSpPr>
              <a:spLocks noChangeShapeType="1"/>
            </p:cNvSpPr>
            <p:nvPr/>
          </p:nvSpPr>
          <p:spPr bwMode="auto">
            <a:xfrm>
              <a:off x="4972050" y="439261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4" name="Line 32">
              <a:extLst>
                <a:ext uri="{FF2B5EF4-FFF2-40B4-BE49-F238E27FC236}">
                  <a16:creationId xmlns:a16="http://schemas.microsoft.com/office/drawing/2014/main" id="{DEEEA25B-6BA7-F22A-968F-4C481B1B751C}"/>
                </a:ext>
              </a:extLst>
            </p:cNvPr>
            <p:cNvSpPr>
              <a:spLocks noChangeShapeType="1"/>
            </p:cNvSpPr>
            <p:nvPr/>
          </p:nvSpPr>
          <p:spPr bwMode="auto">
            <a:xfrm>
              <a:off x="4972050" y="5545138"/>
              <a:ext cx="9366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5" name="Line 33">
              <a:extLst>
                <a:ext uri="{FF2B5EF4-FFF2-40B4-BE49-F238E27FC236}">
                  <a16:creationId xmlns:a16="http://schemas.microsoft.com/office/drawing/2014/main" id="{A9885C57-2038-DA47-5B73-BF023A8352FC}"/>
                </a:ext>
              </a:extLst>
            </p:cNvPr>
            <p:cNvSpPr>
              <a:spLocks noChangeShapeType="1"/>
            </p:cNvSpPr>
            <p:nvPr/>
          </p:nvSpPr>
          <p:spPr bwMode="auto">
            <a:xfrm>
              <a:off x="5908675" y="4392613"/>
              <a:ext cx="0" cy="1152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6" name="Line 34">
              <a:extLst>
                <a:ext uri="{FF2B5EF4-FFF2-40B4-BE49-F238E27FC236}">
                  <a16:creationId xmlns:a16="http://schemas.microsoft.com/office/drawing/2014/main" id="{0CD27809-D050-F46C-4D24-84A1C5E3AF3D}"/>
                </a:ext>
              </a:extLst>
            </p:cNvPr>
            <p:cNvSpPr>
              <a:spLocks noChangeShapeType="1"/>
            </p:cNvSpPr>
            <p:nvPr/>
          </p:nvSpPr>
          <p:spPr bwMode="auto">
            <a:xfrm>
              <a:off x="4972050" y="460851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7" name="Line 35">
              <a:extLst>
                <a:ext uri="{FF2B5EF4-FFF2-40B4-BE49-F238E27FC236}">
                  <a16:creationId xmlns:a16="http://schemas.microsoft.com/office/drawing/2014/main" id="{D6EBADF1-20E0-60F2-B440-1DAB1107FD83}"/>
                </a:ext>
              </a:extLst>
            </p:cNvPr>
            <p:cNvSpPr>
              <a:spLocks noChangeShapeType="1"/>
            </p:cNvSpPr>
            <p:nvPr/>
          </p:nvSpPr>
          <p:spPr bwMode="auto">
            <a:xfrm>
              <a:off x="4972050" y="4608513"/>
              <a:ext cx="936625" cy="0"/>
            </a:xfrm>
            <a:prstGeom prst="line">
              <a:avLst/>
            </a:prstGeom>
            <a:noFill/>
            <a:ln w="952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8" name="Line 36">
              <a:extLst>
                <a:ext uri="{FF2B5EF4-FFF2-40B4-BE49-F238E27FC236}">
                  <a16:creationId xmlns:a16="http://schemas.microsoft.com/office/drawing/2014/main" id="{A8D15EA1-3168-FA7B-7596-03A604CE2891}"/>
                </a:ext>
              </a:extLst>
            </p:cNvPr>
            <p:cNvSpPr>
              <a:spLocks noChangeShapeType="1"/>
            </p:cNvSpPr>
            <p:nvPr/>
          </p:nvSpPr>
          <p:spPr bwMode="auto">
            <a:xfrm>
              <a:off x="5908675" y="44640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9" name="Line 37">
              <a:extLst>
                <a:ext uri="{FF2B5EF4-FFF2-40B4-BE49-F238E27FC236}">
                  <a16:creationId xmlns:a16="http://schemas.microsoft.com/office/drawing/2014/main" id="{99ED2E1A-FEFB-5DEA-9518-C3F865BF8636}"/>
                </a:ext>
              </a:extLst>
            </p:cNvPr>
            <p:cNvSpPr>
              <a:spLocks noChangeShapeType="1"/>
            </p:cNvSpPr>
            <p:nvPr/>
          </p:nvSpPr>
          <p:spPr bwMode="auto">
            <a:xfrm>
              <a:off x="6053138" y="446405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0" name="Line 38">
              <a:extLst>
                <a:ext uri="{FF2B5EF4-FFF2-40B4-BE49-F238E27FC236}">
                  <a16:creationId xmlns:a16="http://schemas.microsoft.com/office/drawing/2014/main" id="{8F367252-58B3-5BB2-26E5-3CCD2A3FEB13}"/>
                </a:ext>
              </a:extLst>
            </p:cNvPr>
            <p:cNvSpPr>
              <a:spLocks noChangeShapeType="1"/>
            </p:cNvSpPr>
            <p:nvPr/>
          </p:nvSpPr>
          <p:spPr bwMode="auto">
            <a:xfrm>
              <a:off x="5908675" y="54721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1" name="Line 39">
              <a:extLst>
                <a:ext uri="{FF2B5EF4-FFF2-40B4-BE49-F238E27FC236}">
                  <a16:creationId xmlns:a16="http://schemas.microsoft.com/office/drawing/2014/main" id="{8D5D1A22-5472-85D9-3A0A-0F1404EE470E}"/>
                </a:ext>
              </a:extLst>
            </p:cNvPr>
            <p:cNvSpPr>
              <a:spLocks noChangeShapeType="1"/>
            </p:cNvSpPr>
            <p:nvPr/>
          </p:nvSpPr>
          <p:spPr bwMode="auto">
            <a:xfrm>
              <a:off x="6053138" y="4752975"/>
              <a:ext cx="358775" cy="0"/>
            </a:xfrm>
            <a:prstGeom prst="line">
              <a:avLst/>
            </a:prstGeom>
            <a:noFill/>
            <a:ln w="9525">
              <a:solidFill>
                <a:schemeClr val="tx1"/>
              </a:solidFill>
              <a:prstDash val="dash"/>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2" name="Oval 40">
              <a:extLst>
                <a:ext uri="{FF2B5EF4-FFF2-40B4-BE49-F238E27FC236}">
                  <a16:creationId xmlns:a16="http://schemas.microsoft.com/office/drawing/2014/main" id="{5D2F50E7-D035-AC74-3580-281C6CF212E7}"/>
                </a:ext>
              </a:extLst>
            </p:cNvPr>
            <p:cNvSpPr>
              <a:spLocks noChangeArrowheads="1"/>
            </p:cNvSpPr>
            <p:nvPr/>
          </p:nvSpPr>
          <p:spPr bwMode="auto">
            <a:xfrm>
              <a:off x="6411913" y="4535488"/>
              <a:ext cx="504825" cy="504825"/>
            </a:xfrm>
            <a:prstGeom prst="ellipse">
              <a:avLst/>
            </a:prstGeom>
            <a:solidFill>
              <a:srgbClr val="FFFF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LC</a:t>
              </a:r>
            </a:p>
          </p:txBody>
        </p:sp>
        <p:sp>
          <p:nvSpPr>
            <p:cNvPr id="46123" name="Line 42">
              <a:extLst>
                <a:ext uri="{FF2B5EF4-FFF2-40B4-BE49-F238E27FC236}">
                  <a16:creationId xmlns:a16="http://schemas.microsoft.com/office/drawing/2014/main" id="{F6DBE0CE-BCF0-29D9-615E-A359573BD621}"/>
                </a:ext>
              </a:extLst>
            </p:cNvPr>
            <p:cNvSpPr>
              <a:spLocks noChangeShapeType="1"/>
            </p:cNvSpPr>
            <p:nvPr/>
          </p:nvSpPr>
          <p:spPr bwMode="auto">
            <a:xfrm>
              <a:off x="6629400" y="4176713"/>
              <a:ext cx="0" cy="3603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4" name="Text Box 43">
              <a:extLst>
                <a:ext uri="{FF2B5EF4-FFF2-40B4-BE49-F238E27FC236}">
                  <a16:creationId xmlns:a16="http://schemas.microsoft.com/office/drawing/2014/main" id="{961C4858-7F9F-7BF8-7CC8-E96A9830B987}"/>
                </a:ext>
              </a:extLst>
            </p:cNvPr>
            <p:cNvSpPr txBox="1">
              <a:spLocks noChangeArrowheads="1"/>
            </p:cNvSpPr>
            <p:nvPr/>
          </p:nvSpPr>
          <p:spPr bwMode="auto">
            <a:xfrm>
              <a:off x="6635750" y="4124325"/>
              <a:ext cx="425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H</a:t>
              </a:r>
              <a:r>
                <a:rPr lang="en-US" altLang="nb-NO" sz="1800" baseline="-25000"/>
                <a:t>s</a:t>
              </a:r>
            </a:p>
          </p:txBody>
        </p:sp>
        <p:sp>
          <p:nvSpPr>
            <p:cNvPr id="46125" name="Line 44">
              <a:extLst>
                <a:ext uri="{FF2B5EF4-FFF2-40B4-BE49-F238E27FC236}">
                  <a16:creationId xmlns:a16="http://schemas.microsoft.com/office/drawing/2014/main" id="{6024495B-E07C-DE98-6D00-A29E840A5D87}"/>
                </a:ext>
              </a:extLst>
            </p:cNvPr>
            <p:cNvSpPr>
              <a:spLocks noChangeShapeType="1"/>
            </p:cNvSpPr>
            <p:nvPr/>
          </p:nvSpPr>
          <p:spPr bwMode="auto">
            <a:xfrm>
              <a:off x="4540250" y="432117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6" name="Line 45">
              <a:extLst>
                <a:ext uri="{FF2B5EF4-FFF2-40B4-BE49-F238E27FC236}">
                  <a16:creationId xmlns:a16="http://schemas.microsoft.com/office/drawing/2014/main" id="{5BD66D18-4525-28A4-CF6C-E5B0CA60457F}"/>
                </a:ext>
              </a:extLst>
            </p:cNvPr>
            <p:cNvSpPr>
              <a:spLocks noChangeShapeType="1"/>
            </p:cNvSpPr>
            <p:nvPr/>
          </p:nvSpPr>
          <p:spPr bwMode="auto">
            <a:xfrm>
              <a:off x="5187950" y="4321175"/>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7" name="Text Box 46">
              <a:extLst>
                <a:ext uri="{FF2B5EF4-FFF2-40B4-BE49-F238E27FC236}">
                  <a16:creationId xmlns:a16="http://schemas.microsoft.com/office/drawing/2014/main" id="{7D24E47D-228F-2996-A45A-4FAAECAC4049}"/>
                </a:ext>
              </a:extLst>
            </p:cNvPr>
            <p:cNvSpPr txBox="1">
              <a:spLocks noChangeArrowheads="1"/>
            </p:cNvSpPr>
            <p:nvPr/>
          </p:nvSpPr>
          <p:spPr bwMode="auto">
            <a:xfrm>
              <a:off x="4284663" y="4032250"/>
              <a:ext cx="6873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400"/>
                <a:t>flow in</a:t>
              </a:r>
            </a:p>
          </p:txBody>
        </p:sp>
        <p:sp>
          <p:nvSpPr>
            <p:cNvPr id="46128" name="Line 47">
              <a:extLst>
                <a:ext uri="{FF2B5EF4-FFF2-40B4-BE49-F238E27FC236}">
                  <a16:creationId xmlns:a16="http://schemas.microsoft.com/office/drawing/2014/main" id="{D3502225-F10F-0B7B-5825-743B6581090E}"/>
                </a:ext>
              </a:extLst>
            </p:cNvPr>
            <p:cNvSpPr>
              <a:spLocks noChangeShapeType="1"/>
            </p:cNvSpPr>
            <p:nvPr/>
          </p:nvSpPr>
          <p:spPr bwMode="auto">
            <a:xfrm>
              <a:off x="5580063" y="5400675"/>
              <a:ext cx="31750" cy="8366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9" name="Line 48">
              <a:extLst>
                <a:ext uri="{FF2B5EF4-FFF2-40B4-BE49-F238E27FC236}">
                  <a16:creationId xmlns:a16="http://schemas.microsoft.com/office/drawing/2014/main" id="{BC0D3610-C230-6FC9-C264-9B1D03B7745B}"/>
                </a:ext>
              </a:extLst>
            </p:cNvPr>
            <p:cNvSpPr>
              <a:spLocks noChangeShapeType="1"/>
            </p:cNvSpPr>
            <p:nvPr/>
          </p:nvSpPr>
          <p:spPr bwMode="auto">
            <a:xfrm flipV="1">
              <a:off x="5619750" y="6210300"/>
              <a:ext cx="2984500" cy="26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0" name="Text Box 49">
              <a:extLst>
                <a:ext uri="{FF2B5EF4-FFF2-40B4-BE49-F238E27FC236}">
                  <a16:creationId xmlns:a16="http://schemas.microsoft.com/office/drawing/2014/main" id="{01995D0E-B028-0FDF-61E1-EAEF500772D2}"/>
                </a:ext>
              </a:extLst>
            </p:cNvPr>
            <p:cNvSpPr txBox="1">
              <a:spLocks noChangeArrowheads="1"/>
            </p:cNvSpPr>
            <p:nvPr/>
          </p:nvSpPr>
          <p:spPr bwMode="auto">
            <a:xfrm>
              <a:off x="6286500" y="6219825"/>
              <a:ext cx="7953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400"/>
                <a:t>flow out</a:t>
              </a:r>
            </a:p>
          </p:txBody>
        </p:sp>
        <p:sp>
          <p:nvSpPr>
            <p:cNvPr id="46131" name="AutoShape 50">
              <a:extLst>
                <a:ext uri="{FF2B5EF4-FFF2-40B4-BE49-F238E27FC236}">
                  <a16:creationId xmlns:a16="http://schemas.microsoft.com/office/drawing/2014/main" id="{02ACF51E-2449-899C-1CC0-03EFD7C84AA1}"/>
                </a:ext>
              </a:extLst>
            </p:cNvPr>
            <p:cNvSpPr>
              <a:spLocks noChangeArrowheads="1"/>
            </p:cNvSpPr>
            <p:nvPr/>
          </p:nvSpPr>
          <p:spPr bwMode="auto">
            <a:xfrm rot="5400000">
              <a:off x="6554788" y="6015037"/>
              <a:ext cx="215900" cy="371475"/>
            </a:xfrm>
            <a:prstGeom prst="flowChartCollat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nb-NO" altLang="nb-NO" sz="1800"/>
            </a:p>
          </p:txBody>
        </p:sp>
        <p:sp>
          <p:nvSpPr>
            <p:cNvPr id="46132" name="Text Box 52">
              <a:extLst>
                <a:ext uri="{FF2B5EF4-FFF2-40B4-BE49-F238E27FC236}">
                  <a16:creationId xmlns:a16="http://schemas.microsoft.com/office/drawing/2014/main" id="{AB9EF1AF-A072-7B54-A1B4-159912FF9F65}"/>
                </a:ext>
              </a:extLst>
            </p:cNvPr>
            <p:cNvSpPr txBox="1">
              <a:spLocks noChangeArrowheads="1"/>
            </p:cNvSpPr>
            <p:nvPr/>
          </p:nvSpPr>
          <p:spPr bwMode="auto">
            <a:xfrm>
              <a:off x="6732588" y="5006975"/>
              <a:ext cx="863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800"/>
                <a:t>MV=q</a:t>
              </a:r>
              <a:r>
                <a:rPr lang="en-US" altLang="nb-NO" sz="1800" baseline="-25000"/>
                <a:t>s</a:t>
              </a:r>
            </a:p>
          </p:txBody>
        </p:sp>
        <p:sp>
          <p:nvSpPr>
            <p:cNvPr id="46133" name="Line 54">
              <a:extLst>
                <a:ext uri="{FF2B5EF4-FFF2-40B4-BE49-F238E27FC236}">
                  <a16:creationId xmlns:a16="http://schemas.microsoft.com/office/drawing/2014/main" id="{4B20A832-A04F-ACAE-E332-D9AD90B0B151}"/>
                </a:ext>
              </a:extLst>
            </p:cNvPr>
            <p:cNvSpPr>
              <a:spLocks noChangeShapeType="1"/>
            </p:cNvSpPr>
            <p:nvPr/>
          </p:nvSpPr>
          <p:spPr bwMode="auto">
            <a:xfrm>
              <a:off x="8101013" y="60928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4" name="Line 55">
              <a:extLst>
                <a:ext uri="{FF2B5EF4-FFF2-40B4-BE49-F238E27FC236}">
                  <a16:creationId xmlns:a16="http://schemas.microsoft.com/office/drawing/2014/main" id="{D3159942-2137-9D01-89F2-05E81613C34F}"/>
                </a:ext>
              </a:extLst>
            </p:cNvPr>
            <p:cNvSpPr>
              <a:spLocks noChangeShapeType="1"/>
            </p:cNvSpPr>
            <p:nvPr/>
          </p:nvSpPr>
          <p:spPr bwMode="auto">
            <a:xfrm>
              <a:off x="8172450" y="60928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5" name="Oval 56">
              <a:extLst>
                <a:ext uri="{FF2B5EF4-FFF2-40B4-BE49-F238E27FC236}">
                  <a16:creationId xmlns:a16="http://schemas.microsoft.com/office/drawing/2014/main" id="{589D0CBC-4DBD-2558-A694-8B8C644453AE}"/>
                </a:ext>
              </a:extLst>
            </p:cNvPr>
            <p:cNvSpPr>
              <a:spLocks noChangeArrowheads="1"/>
            </p:cNvSpPr>
            <p:nvPr/>
          </p:nvSpPr>
          <p:spPr bwMode="auto">
            <a:xfrm>
              <a:off x="6372225" y="5373688"/>
              <a:ext cx="504825" cy="504825"/>
            </a:xfrm>
            <a:prstGeom prst="ellipse">
              <a:avLst/>
            </a:prstGeom>
            <a:solidFill>
              <a:srgbClr val="FFFFFF"/>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solidFill>
                    <a:srgbClr val="FF0066"/>
                  </a:solidFill>
                </a:rPr>
                <a:t>FC</a:t>
              </a:r>
            </a:p>
          </p:txBody>
        </p:sp>
        <p:sp>
          <p:nvSpPr>
            <p:cNvPr id="46136" name="Line 57">
              <a:extLst>
                <a:ext uri="{FF2B5EF4-FFF2-40B4-BE49-F238E27FC236}">
                  <a16:creationId xmlns:a16="http://schemas.microsoft.com/office/drawing/2014/main" id="{93FAE387-2E9E-7239-0191-8003BCBCE114}"/>
                </a:ext>
              </a:extLst>
            </p:cNvPr>
            <p:cNvSpPr>
              <a:spLocks noChangeShapeType="1"/>
            </p:cNvSpPr>
            <p:nvPr/>
          </p:nvSpPr>
          <p:spPr bwMode="auto">
            <a:xfrm flipH="1" flipV="1">
              <a:off x="6659563" y="5878513"/>
              <a:ext cx="1587" cy="287337"/>
            </a:xfrm>
            <a:prstGeom prst="line">
              <a:avLst/>
            </a:prstGeom>
            <a:noFill/>
            <a:ln w="9525">
              <a:solidFill>
                <a:srgbClr val="FF0066"/>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7" name="Line 58">
              <a:extLst>
                <a:ext uri="{FF2B5EF4-FFF2-40B4-BE49-F238E27FC236}">
                  <a16:creationId xmlns:a16="http://schemas.microsoft.com/office/drawing/2014/main" id="{F8ABBA1A-7D7B-9DC2-9F15-E6CE4230356F}"/>
                </a:ext>
              </a:extLst>
            </p:cNvPr>
            <p:cNvSpPr>
              <a:spLocks noChangeShapeType="1"/>
            </p:cNvSpPr>
            <p:nvPr/>
          </p:nvSpPr>
          <p:spPr bwMode="auto">
            <a:xfrm flipH="1" flipV="1">
              <a:off x="6657975" y="5084763"/>
              <a:ext cx="1588" cy="287337"/>
            </a:xfrm>
            <a:prstGeom prst="line">
              <a:avLst/>
            </a:prstGeom>
            <a:noFill/>
            <a:ln w="9525">
              <a:solidFill>
                <a:schemeClr val="tx1"/>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8" name="Line 59">
              <a:extLst>
                <a:ext uri="{FF2B5EF4-FFF2-40B4-BE49-F238E27FC236}">
                  <a16:creationId xmlns:a16="http://schemas.microsoft.com/office/drawing/2014/main" id="{DC3424AF-95B2-7A26-FE56-837BD7C45D43}"/>
                </a:ext>
              </a:extLst>
            </p:cNvPr>
            <p:cNvSpPr>
              <a:spLocks noChangeShapeType="1"/>
            </p:cNvSpPr>
            <p:nvPr/>
          </p:nvSpPr>
          <p:spPr bwMode="auto">
            <a:xfrm flipV="1">
              <a:off x="8172450" y="5589588"/>
              <a:ext cx="0" cy="647700"/>
            </a:xfrm>
            <a:prstGeom prst="line">
              <a:avLst/>
            </a:prstGeom>
            <a:noFill/>
            <a:ln w="9525">
              <a:solidFill>
                <a:srgbClr val="FF0066"/>
              </a:solidFill>
              <a:prstDash val="dash"/>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9" name="Line 60">
              <a:extLst>
                <a:ext uri="{FF2B5EF4-FFF2-40B4-BE49-F238E27FC236}">
                  <a16:creationId xmlns:a16="http://schemas.microsoft.com/office/drawing/2014/main" id="{45D54DEA-A318-5CEC-47BD-3B4BE451A70D}"/>
                </a:ext>
              </a:extLst>
            </p:cNvPr>
            <p:cNvSpPr>
              <a:spLocks noChangeShapeType="1"/>
            </p:cNvSpPr>
            <p:nvPr/>
          </p:nvSpPr>
          <p:spPr bwMode="auto">
            <a:xfrm flipH="1">
              <a:off x="6877050" y="5589588"/>
              <a:ext cx="1295400" cy="0"/>
            </a:xfrm>
            <a:prstGeom prst="line">
              <a:avLst/>
            </a:prstGeom>
            <a:noFill/>
            <a:ln w="9525">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0" name="Text Box 62">
              <a:extLst>
                <a:ext uri="{FF2B5EF4-FFF2-40B4-BE49-F238E27FC236}">
                  <a16:creationId xmlns:a16="http://schemas.microsoft.com/office/drawing/2014/main" id="{6A506D47-DB05-6A90-CC8F-DC2FBE8296D4}"/>
                </a:ext>
              </a:extLst>
            </p:cNvPr>
            <p:cNvSpPr txBox="1">
              <a:spLocks noChangeArrowheads="1"/>
            </p:cNvSpPr>
            <p:nvPr/>
          </p:nvSpPr>
          <p:spPr bwMode="auto">
            <a:xfrm>
              <a:off x="7777047" y="5300663"/>
              <a:ext cx="64793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solidFill>
                    <a:srgbClr val="FF0000"/>
                  </a:solidFill>
                </a:rPr>
                <a:t>y</a:t>
              </a:r>
              <a:r>
                <a:rPr lang="en-US" altLang="nb-NO" sz="1800" baseline="-25000">
                  <a:solidFill>
                    <a:srgbClr val="FF0000"/>
                  </a:solidFill>
                </a:rPr>
                <a:t>2</a:t>
              </a:r>
              <a:r>
                <a:rPr lang="en-US" altLang="nb-NO" sz="1800">
                  <a:solidFill>
                    <a:srgbClr val="FF0000"/>
                  </a:solidFill>
                </a:rPr>
                <a:t>=q</a:t>
              </a:r>
            </a:p>
          </p:txBody>
        </p:sp>
        <p:sp>
          <p:nvSpPr>
            <p:cNvPr id="46141" name="Text Box 87">
              <a:extLst>
                <a:ext uri="{FF2B5EF4-FFF2-40B4-BE49-F238E27FC236}">
                  <a16:creationId xmlns:a16="http://schemas.microsoft.com/office/drawing/2014/main" id="{FCBB27B0-0DF4-0572-82C2-AF6918A2EDDA}"/>
                </a:ext>
              </a:extLst>
            </p:cNvPr>
            <p:cNvSpPr txBox="1">
              <a:spLocks noChangeArrowheads="1"/>
            </p:cNvSpPr>
            <p:nvPr/>
          </p:nvSpPr>
          <p:spPr bwMode="auto">
            <a:xfrm>
              <a:off x="6732588" y="5734050"/>
              <a:ext cx="86594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800">
                  <a:solidFill>
                    <a:srgbClr val="FF0000"/>
                  </a:solidFill>
                </a:rPr>
                <a:t>MV</a:t>
              </a:r>
              <a:r>
                <a:rPr lang="en-US" altLang="nb-NO" sz="1800" baseline="-25000">
                  <a:solidFill>
                    <a:srgbClr val="FF0000"/>
                  </a:solidFill>
                </a:rPr>
                <a:t>2</a:t>
              </a:r>
              <a:r>
                <a:rPr lang="en-US" altLang="nb-NO" sz="1800">
                  <a:solidFill>
                    <a:srgbClr val="FF0000"/>
                  </a:solidFill>
                </a:rPr>
                <a:t>=z</a:t>
              </a:r>
              <a:endParaRPr lang="en-US" altLang="nb-NO" sz="1800" baseline="-25000">
                <a:solidFill>
                  <a:srgbClr val="FF0000"/>
                </a:solidFill>
              </a:endParaRPr>
            </a:p>
          </p:txBody>
        </p:sp>
        <p:sp>
          <p:nvSpPr>
            <p:cNvPr id="46142" name="TextBox 1">
              <a:extLst>
                <a:ext uri="{FF2B5EF4-FFF2-40B4-BE49-F238E27FC236}">
                  <a16:creationId xmlns:a16="http://schemas.microsoft.com/office/drawing/2014/main" id="{84BF645E-6164-8137-8A97-C9F1103F0E1D}"/>
                </a:ext>
              </a:extLst>
            </p:cNvPr>
            <p:cNvSpPr txBox="1">
              <a:spLocks noChangeArrowheads="1"/>
            </p:cNvSpPr>
            <p:nvPr/>
          </p:nvSpPr>
          <p:spPr bwMode="auto">
            <a:xfrm>
              <a:off x="6718300" y="4968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nb-NO" sz="1800"/>
            </a:p>
          </p:txBody>
        </p:sp>
        <p:sp>
          <p:nvSpPr>
            <p:cNvPr id="46143" name="TextBox 2">
              <a:extLst>
                <a:ext uri="{FF2B5EF4-FFF2-40B4-BE49-F238E27FC236}">
                  <a16:creationId xmlns:a16="http://schemas.microsoft.com/office/drawing/2014/main" id="{54917FB9-A416-6855-37AB-F29A6DEBD9A2}"/>
                </a:ext>
              </a:extLst>
            </p:cNvPr>
            <p:cNvSpPr txBox="1">
              <a:spLocks noChangeArrowheads="1"/>
            </p:cNvSpPr>
            <p:nvPr/>
          </p:nvSpPr>
          <p:spPr bwMode="auto">
            <a:xfrm>
              <a:off x="6415505" y="4826472"/>
              <a:ext cx="5373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900"/>
                <a:t>master</a:t>
              </a:r>
            </a:p>
          </p:txBody>
        </p:sp>
        <p:sp>
          <p:nvSpPr>
            <p:cNvPr id="46144" name="TextBox 60">
              <a:extLst>
                <a:ext uri="{FF2B5EF4-FFF2-40B4-BE49-F238E27FC236}">
                  <a16:creationId xmlns:a16="http://schemas.microsoft.com/office/drawing/2014/main" id="{98EB2160-9AF2-8099-D103-827639AF17F4}"/>
                </a:ext>
              </a:extLst>
            </p:cNvPr>
            <p:cNvSpPr txBox="1">
              <a:spLocks noChangeArrowheads="1"/>
            </p:cNvSpPr>
            <p:nvPr/>
          </p:nvSpPr>
          <p:spPr bwMode="auto">
            <a:xfrm>
              <a:off x="6437339" y="5661248"/>
              <a:ext cx="4539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900">
                  <a:solidFill>
                    <a:srgbClr val="C00000"/>
                  </a:solidFill>
                </a:rPr>
                <a:t>slave</a:t>
              </a:r>
            </a:p>
          </p:txBody>
        </p:sp>
      </p:grpSp>
      <p:sp>
        <p:nvSpPr>
          <p:cNvPr id="63" name="Text Box 61">
            <a:extLst>
              <a:ext uri="{FF2B5EF4-FFF2-40B4-BE49-F238E27FC236}">
                <a16:creationId xmlns:a16="http://schemas.microsoft.com/office/drawing/2014/main" id="{BCEFC35A-F005-8407-F434-03CF6942F305}"/>
              </a:ext>
            </a:extLst>
          </p:cNvPr>
          <p:cNvSpPr txBox="1">
            <a:spLocks noChangeArrowheads="1"/>
          </p:cNvSpPr>
          <p:nvPr/>
        </p:nvSpPr>
        <p:spPr bwMode="auto">
          <a:xfrm>
            <a:off x="3217863" y="2858672"/>
            <a:ext cx="901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200"/>
              <a:t>measured </a:t>
            </a:r>
          </a:p>
          <a:p>
            <a:pPr eaLnBrk="1" hangingPunct="1">
              <a:spcBef>
                <a:spcPct val="0"/>
              </a:spcBef>
              <a:buFontTx/>
              <a:buNone/>
            </a:pPr>
            <a:r>
              <a:rPr lang="en-US" altLang="nb-NO" sz="1200"/>
              <a:t>level</a:t>
            </a:r>
          </a:p>
        </p:txBody>
      </p:sp>
      <p:sp>
        <p:nvSpPr>
          <p:cNvPr id="65" name="Text Box 61">
            <a:extLst>
              <a:ext uri="{FF2B5EF4-FFF2-40B4-BE49-F238E27FC236}">
                <a16:creationId xmlns:a16="http://schemas.microsoft.com/office/drawing/2014/main" id="{09210516-161B-2BD2-F53F-0036735BCB17}"/>
              </a:ext>
            </a:extLst>
          </p:cNvPr>
          <p:cNvSpPr txBox="1">
            <a:spLocks noChangeArrowheads="1"/>
          </p:cNvSpPr>
          <p:nvPr/>
        </p:nvSpPr>
        <p:spPr bwMode="auto">
          <a:xfrm>
            <a:off x="7213600" y="2925347"/>
            <a:ext cx="901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nb-NO" sz="1200"/>
              <a:t>measured </a:t>
            </a:r>
          </a:p>
          <a:p>
            <a:pPr eaLnBrk="1" hangingPunct="1">
              <a:spcBef>
                <a:spcPct val="0"/>
              </a:spcBef>
              <a:buFontTx/>
              <a:buNone/>
            </a:pPr>
            <a:r>
              <a:rPr lang="en-US" altLang="nb-NO" sz="1200"/>
              <a:t>level</a:t>
            </a:r>
          </a:p>
        </p:txBody>
      </p:sp>
      <p:sp>
        <p:nvSpPr>
          <p:cNvPr id="66" name="Text Box 16">
            <a:extLst>
              <a:ext uri="{FF2B5EF4-FFF2-40B4-BE49-F238E27FC236}">
                <a16:creationId xmlns:a16="http://schemas.microsoft.com/office/drawing/2014/main" id="{5257A8B1-5DE6-348E-0422-00AA23604FD7}"/>
              </a:ext>
            </a:extLst>
          </p:cNvPr>
          <p:cNvSpPr txBox="1">
            <a:spLocks noChangeArrowheads="1"/>
          </p:cNvSpPr>
          <p:nvPr/>
        </p:nvSpPr>
        <p:spPr bwMode="auto">
          <a:xfrm>
            <a:off x="7462838" y="3317459"/>
            <a:ext cx="747712"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nb-NO" sz="1800"/>
              <a:t>y=H</a:t>
            </a:r>
          </a:p>
        </p:txBody>
      </p:sp>
      <p:sp>
        <p:nvSpPr>
          <p:cNvPr id="3" name="Content Placeholder 2">
            <a:extLst>
              <a:ext uri="{FF2B5EF4-FFF2-40B4-BE49-F238E27FC236}">
                <a16:creationId xmlns:a16="http://schemas.microsoft.com/office/drawing/2014/main" id="{AA1BABEC-9D1D-7E8C-704A-422AAB1820EF}"/>
              </a:ext>
            </a:extLst>
          </p:cNvPr>
          <p:cNvSpPr>
            <a:spLocks noGrp="1"/>
          </p:cNvSpPr>
          <p:nvPr>
            <p:ph idx="1"/>
          </p:nvPr>
        </p:nvSpPr>
        <p:spPr>
          <a:xfrm>
            <a:off x="609600" y="1277521"/>
            <a:ext cx="10972800" cy="716379"/>
          </a:xfrm>
        </p:spPr>
        <p:txBody>
          <a:bodyPr>
            <a:normAutofit fontScale="92500" lnSpcReduction="20000"/>
          </a:bodyPr>
          <a:lstStyle/>
          <a:p>
            <a:r>
              <a:rPr lang="nb-NO"/>
              <a:t>Benefits: 1. Local distrurbance rejection,  2. Linearization</a:t>
            </a:r>
          </a:p>
          <a:p>
            <a:r>
              <a:rPr lang="nb-NO">
                <a:highlight>
                  <a:srgbClr val="FFFF00"/>
                </a:highlight>
              </a:rPr>
              <a:t>Does nonlinearity disappear?</a:t>
            </a:r>
            <a:endParaRPr lang="en-US" dirty="0">
              <a:highlight>
                <a:srgbClr val="FFFF00"/>
              </a:highlight>
            </a:endParaRPr>
          </a:p>
        </p:txBody>
      </p:sp>
    </p:spTree>
    <p:extLst>
      <p:ext uri="{BB962C8B-B14F-4D97-AF65-F5344CB8AC3E}">
        <p14:creationId xmlns:p14="http://schemas.microsoft.com/office/powerpoint/2010/main" val="313301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6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6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6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6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6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6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6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6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6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6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6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68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animBg="1"/>
      <p:bldP spid="26638" grpId="0"/>
      <p:bldP spid="26640" grpId="0"/>
      <p:bldP spid="26643" grpId="0"/>
      <p:bldP spid="26646" grpId="0"/>
      <p:bldP spid="26647" grpId="0" animBg="1"/>
      <p:bldP spid="26649" grpId="0"/>
      <p:bldP spid="26650" grpId="0"/>
      <p:bldP spid="26672" grpId="0"/>
      <p:bldP spid="26680" grpId="0"/>
      <p:bldP spid="63" grpId="0"/>
      <p:bldP spid="65"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A0C0-1595-8DD0-4C2A-DA67D7A45EF2}"/>
              </a:ext>
            </a:extLst>
          </p:cNvPr>
          <p:cNvSpPr>
            <a:spLocks noGrp="1"/>
          </p:cNvSpPr>
          <p:nvPr>
            <p:ph type="title"/>
          </p:nvPr>
        </p:nvSpPr>
        <p:spPr/>
        <p:txBody>
          <a:bodyPr/>
          <a:lstStyle/>
          <a:p>
            <a:r>
              <a:rPr lang="nb-NO"/>
              <a:t>Abstract</a:t>
            </a:r>
            <a:endParaRPr lang="en-US"/>
          </a:p>
        </p:txBody>
      </p:sp>
      <p:sp>
        <p:nvSpPr>
          <p:cNvPr id="3" name="Content Placeholder 2">
            <a:extLst>
              <a:ext uri="{FF2B5EF4-FFF2-40B4-BE49-F238E27FC236}">
                <a16:creationId xmlns:a16="http://schemas.microsoft.com/office/drawing/2014/main" id="{938B5455-9BE7-7679-7253-8CE7DCDB2F43}"/>
              </a:ext>
            </a:extLst>
          </p:cNvPr>
          <p:cNvSpPr>
            <a:spLocks noGrp="1"/>
          </p:cNvSpPr>
          <p:nvPr>
            <p:ph idx="1"/>
          </p:nvPr>
        </p:nvSpPr>
        <p:spPr/>
        <p:txBody>
          <a:bodyPr>
            <a:normAutofit fontScale="70000" lnSpcReduction="20000"/>
          </a:bodyPr>
          <a:lstStyle/>
          <a:p>
            <a:pPr>
              <a:buNone/>
            </a:pPr>
            <a:r>
              <a:rPr lang="en-US" b="1"/>
              <a:t>Advanced control</a:t>
            </a:r>
            <a:r>
              <a:rPr lang="en-US"/>
              <a:t> refers to any control strategy that goes beyond basic single-loop PID control. It becomes necessary for processes involving multiple inputs, changing objectives or constraints, additional measurements, or measured disturbances. Many engineers intuitively think, “This is getting complicated—we need a model and optimization (e.g., MPC).” However, model-based control is often expensive to implement and highly sensitive to model uncertainty. Fortunately, there is a more robust yet less appreciated alternative: </a:t>
            </a:r>
            <a:r>
              <a:rPr lang="en-US" b="1"/>
              <a:t>advanced PID architectures</a:t>
            </a:r>
            <a:r>
              <a:rPr lang="en-US"/>
              <a:t>. These rely primarily on measurements (data) and feedback and consist of smart combinations of PID controllers with simple elements such as cascade control, selectors, split-range control, and ratio control.</a:t>
            </a:r>
          </a:p>
          <a:p>
            <a:pPr>
              <a:buNone/>
            </a:pPr>
            <a:r>
              <a:rPr lang="en-US" b="1"/>
              <a:t>My prediction</a:t>
            </a:r>
            <a:r>
              <a:rPr lang="en-US"/>
              <a:t>: The future of advanced control will continue to be built on these simple PID architectures—just as they are today—despite having been largely neglected by academia for the past 80 years. Model-based control (e.g., MPC) will be added on top in specific applications, such as for strongly coupled processes or when future disturbances are known. Machine learning and AI (including tools like ChatGPT) are unlikely to be used extensively for real-time control, except in soft sensor (estimation) tasks. However, they will become important tools for </a:t>
            </a:r>
            <a:r>
              <a:rPr lang="en-US" b="1"/>
              <a:t>offline tasks</a:t>
            </a:r>
            <a:r>
              <a:rPr lang="en-US"/>
              <a:t> such as model development, software generation, control architecture design, and controller tuning.</a:t>
            </a:r>
          </a:p>
          <a:p>
            <a:pPr marL="0" indent="0">
              <a:buNone/>
            </a:pPr>
            <a:endParaRPr lang="nb-NO"/>
          </a:p>
          <a:p>
            <a:pPr marL="0" indent="0">
              <a:buNone/>
            </a:pPr>
            <a:endParaRPr lang="nb-NO"/>
          </a:p>
          <a:p>
            <a:pPr marL="0" indent="0">
              <a:buNone/>
            </a:pPr>
            <a:r>
              <a:rPr lang="nb-NO" sz="1600"/>
              <a:t>Before ChatGPT: «Advanced control» is anything that comes in addition to single-loop PID control. It is needed for processes with extra inputs, changing control objectives and constraints, extra measurements and measured disturbances. The intuition of most engineers is that «this becomes very difficult, so we will need a </a:t>
            </a:r>
            <a:r>
              <a:rPr lang="nb-NO" sz="1600">
                <a:highlight>
                  <a:srgbClr val="FFFF00"/>
                </a:highlight>
              </a:rPr>
              <a:t>model</a:t>
            </a:r>
            <a:r>
              <a:rPr lang="nb-NO" sz="1600"/>
              <a:t> and optimization (MPC)». However, model-based control is costly to implement and sensitive to uncertainty. Fortunately, there is another option, mainly based on </a:t>
            </a:r>
            <a:r>
              <a:rPr lang="nb-NO" sz="1600">
                <a:highlight>
                  <a:srgbClr val="FFFF00"/>
                </a:highlight>
              </a:rPr>
              <a:t>measurements</a:t>
            </a:r>
            <a:r>
              <a:rPr lang="nb-NO" sz="1600"/>
              <a:t> (data) and feedback, which is much more robust but much less understood: Advanced  PID-architectures that interconnect in a smart way PID controllers and other simple elements (cascade, selectors, split range control, ratio control).</a:t>
            </a:r>
          </a:p>
          <a:p>
            <a:pPr marL="0" indent="0">
              <a:buNone/>
            </a:pPr>
            <a:r>
              <a:rPr lang="nb-NO" sz="1600"/>
              <a:t>My prediction: Advanced control in the future will use simple PID-architectures as the basis (as they do today - in spite of being neglected by academics for 80 years). It will be complemented with model-based control (MPC) for certain applications, for example, for strongly coupled processes or for cases where future disturbances are known. ML/AI will not be much used for online control, except for estimation (soft sensors). However, ML/AI (chatGPT) will be used for offline purposes, including developing models, writing software, suggesting control architectures and tuning controllers. </a:t>
            </a:r>
            <a:endParaRPr lang="en-US" sz="1600"/>
          </a:p>
        </p:txBody>
      </p:sp>
    </p:spTree>
    <p:extLst>
      <p:ext uri="{BB962C8B-B14F-4D97-AF65-F5344CB8AC3E}">
        <p14:creationId xmlns:p14="http://schemas.microsoft.com/office/powerpoint/2010/main" val="183357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686D0B39-B068-4726-A652-85AD9F2391C3}"/>
              </a:ext>
            </a:extLst>
          </p:cNvPr>
          <p:cNvSpPr>
            <a:spLocks noGrp="1" noChangeArrowheads="1"/>
          </p:cNvSpPr>
          <p:nvPr>
            <p:ph type="title"/>
          </p:nvPr>
        </p:nvSpPr>
        <p:spPr>
          <a:xfrm>
            <a:off x="473705" y="239669"/>
            <a:ext cx="11256264" cy="1325563"/>
          </a:xfrm>
        </p:spPr>
        <p:txBody>
          <a:bodyPr>
            <a:normAutofit fontScale="90000"/>
          </a:bodyPr>
          <a:lstStyle/>
          <a:p>
            <a:r>
              <a:rPr lang="nb-NO" altLang="nb-NO" dirty="0"/>
              <a:t>No, it </a:t>
            </a:r>
            <a:r>
              <a:rPr lang="nb-NO" altLang="nb-NO" dirty="0" err="1"/>
              <a:t>moves</a:t>
            </a:r>
            <a:r>
              <a:rPr lang="nb-NO" altLang="nb-NO" dirty="0"/>
              <a:t> to </a:t>
            </a:r>
            <a:r>
              <a:rPr lang="nb-NO" altLang="nb-NO" dirty="0" err="1"/>
              <a:t>the</a:t>
            </a:r>
            <a:r>
              <a:rPr lang="nb-NO" altLang="nb-NO" dirty="0"/>
              <a:t> time </a:t>
            </a:r>
            <a:r>
              <a:rPr lang="nb-NO" altLang="nb-NO" err="1"/>
              <a:t>constant</a:t>
            </a:r>
            <a:r>
              <a:rPr lang="nb-NO" altLang="nb-NO"/>
              <a:t> of the slave </a:t>
            </a:r>
            <a:r>
              <a:rPr lang="nb-NO" altLang="nb-NO" dirty="0"/>
              <a:t>loop </a:t>
            </a:r>
            <a:br>
              <a:rPr lang="nb-NO" altLang="nb-NO" dirty="0"/>
            </a:br>
            <a:r>
              <a:rPr lang="nb-NO" altLang="nb-NO" sz="3600" dirty="0"/>
              <a:t>– </a:t>
            </a:r>
            <a:r>
              <a:rPr lang="nb-NO" altLang="nb-NO" sz="3600"/>
              <a:t>OK - if </a:t>
            </a:r>
            <a:r>
              <a:rPr lang="nb-NO" altLang="nb-NO" sz="3600" dirty="0" err="1"/>
              <a:t>we</a:t>
            </a:r>
            <a:r>
              <a:rPr lang="nb-NO" altLang="nb-NO" sz="3600" dirty="0"/>
              <a:t> </a:t>
            </a:r>
            <a:r>
              <a:rPr lang="nb-NO" altLang="nb-NO" sz="3600" dirty="0" err="1"/>
              <a:t>we</a:t>
            </a:r>
            <a:r>
              <a:rPr lang="nb-NO" altLang="nb-NO" sz="3600" dirty="0"/>
              <a:t> have time </a:t>
            </a:r>
            <a:r>
              <a:rPr lang="nb-NO" altLang="nb-NO" sz="3600" dirty="0" err="1"/>
              <a:t>scale</a:t>
            </a:r>
            <a:r>
              <a:rPr lang="nb-NO" altLang="nb-NO" sz="3600" dirty="0"/>
              <a:t> </a:t>
            </a:r>
            <a:r>
              <a:rPr lang="nb-NO" altLang="nb-NO" sz="3600" dirty="0" err="1"/>
              <a:t>separation</a:t>
            </a:r>
            <a:r>
              <a:rPr lang="nb-NO" altLang="nb-NO" sz="3600" dirty="0"/>
              <a:t> </a:t>
            </a:r>
            <a:r>
              <a:rPr lang="nb-NO" altLang="nb-NO" sz="3600" dirty="0" err="1"/>
              <a:t>between</a:t>
            </a:r>
            <a:r>
              <a:rPr lang="nb-NO" altLang="nb-NO" sz="3600" dirty="0"/>
              <a:t> master and slave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5D1A9-24CF-9F44-9811-516DDCB1618A}"/>
                  </a:ext>
                </a:extLst>
              </p:cNvPr>
              <p:cNvSpPr>
                <a:spLocks noGrp="1"/>
              </p:cNvSpPr>
              <p:nvPr>
                <p:ph idx="1"/>
              </p:nvPr>
            </p:nvSpPr>
            <p:spPr>
              <a:xfrm>
                <a:off x="473705" y="1746377"/>
                <a:ext cx="7952217" cy="4422691"/>
              </a:xfrm>
            </p:spPr>
            <p:txBody>
              <a:bodyPr>
                <a:normAutofit/>
              </a:bodyPr>
              <a:lstStyle/>
              <a:p>
                <a:pPr marL="0" indent="0">
                  <a:buNone/>
                  <a:defRPr/>
                </a:pPr>
                <a:r>
                  <a:rPr lang="nb-NO" sz="2600" dirty="0"/>
                  <a:t> </a:t>
                </a:r>
                <a:r>
                  <a:rPr lang="nb-NO" sz="2200" dirty="0"/>
                  <a:t>Nonlinear </a:t>
                </a:r>
                <a:r>
                  <a:rPr lang="nb-NO" sz="2200" dirty="0" err="1"/>
                  <a:t>valve</a:t>
                </a:r>
                <a:r>
                  <a:rPr lang="nb-NO" sz="2200" dirty="0"/>
                  <a:t> </a:t>
                </a:r>
                <a:r>
                  <a:rPr lang="nb-NO" sz="2200" dirty="0" err="1"/>
                  <a:t>with</a:t>
                </a:r>
                <a:r>
                  <a:rPr lang="nb-NO" sz="2200" dirty="0"/>
                  <a:t> </a:t>
                </a:r>
                <a:r>
                  <a:rPr lang="nb-NO" sz="2200" dirty="0" err="1"/>
                  <a:t>varying</a:t>
                </a:r>
                <a:r>
                  <a:rPr lang="nb-NO" sz="2200" dirty="0"/>
                  <a:t> </a:t>
                </a:r>
                <a:r>
                  <a:rPr lang="nb-NO" sz="2200" dirty="0" err="1"/>
                  <a:t>gain</a:t>
                </a:r>
                <a:r>
                  <a:rPr lang="nb-NO" sz="2200" dirty="0"/>
                  <a:t> k</a:t>
                </a:r>
                <a:r>
                  <a:rPr lang="nb-NO" sz="2200" baseline="-25000" dirty="0"/>
                  <a:t>2</a:t>
                </a:r>
                <a:r>
                  <a:rPr lang="nb-NO" sz="2200" dirty="0"/>
                  <a:t>: </a:t>
                </a:r>
                <a:r>
                  <a:rPr lang="nb-NO" sz="2200" dirty="0">
                    <a:highlight>
                      <a:srgbClr val="FFFF00"/>
                    </a:highlight>
                  </a:rPr>
                  <a:t>G</a:t>
                </a:r>
                <a:r>
                  <a:rPr lang="nb-NO" sz="2200" baseline="-25000" dirty="0">
                    <a:highlight>
                      <a:srgbClr val="FFFF00"/>
                    </a:highlight>
                  </a:rPr>
                  <a:t>2</a:t>
                </a:r>
                <a:r>
                  <a:rPr lang="nb-NO" sz="2200" dirty="0">
                    <a:highlight>
                      <a:srgbClr val="FFFF00"/>
                    </a:highlight>
                  </a:rPr>
                  <a:t>(s)= k</a:t>
                </a:r>
                <a:r>
                  <a:rPr lang="nb-NO" sz="2200" baseline="-25000" dirty="0">
                    <a:highlight>
                      <a:srgbClr val="FFFF00"/>
                    </a:highlight>
                  </a:rPr>
                  <a:t>2</a:t>
                </a:r>
                <a:r>
                  <a:rPr lang="nb-NO" sz="2200" dirty="0">
                    <a:highlight>
                      <a:srgbClr val="FFFF00"/>
                    </a:highlight>
                  </a:rPr>
                  <a:t>(z) / (</a:t>
                </a:r>
                <a14:m>
                  <m:oMath xmlns:m="http://schemas.openxmlformats.org/officeDocument/2006/math">
                    <m:r>
                      <a:rPr lang="nb-NO" sz="2200" i="1">
                        <a:highlight>
                          <a:srgbClr val="FFFF00"/>
                        </a:highlight>
                        <a:latin typeface="Cambria Math" panose="02040503050406030204" pitchFamily="18" charset="0"/>
                        <a:cs typeface="Times New Roman" panose="02020603050405020304" pitchFamily="18" charset="0"/>
                      </a:rPr>
                      <m:t>𝜏</m:t>
                    </m:r>
                    <m:r>
                      <a:rPr lang="nb-NO" sz="2200" b="0" i="1" baseline="-25000" smtClean="0">
                        <a:highlight>
                          <a:srgbClr val="FFFF00"/>
                        </a:highlight>
                        <a:latin typeface="Cambria Math" panose="02040503050406030204" pitchFamily="18" charset="0"/>
                        <a:cs typeface="Times New Roman" panose="02020603050405020304" pitchFamily="18" charset="0"/>
                      </a:rPr>
                      <m:t>2</m:t>
                    </m:r>
                  </m:oMath>
                </a14:m>
                <a:r>
                  <a:rPr lang="nb-NO" sz="2200" dirty="0">
                    <a:highlight>
                      <a:srgbClr val="FFFF00"/>
                    </a:highlight>
                    <a:cs typeface="Times New Roman" panose="02020603050405020304" pitchFamily="18" charset="0"/>
                  </a:rPr>
                  <a:t>s+1)</a:t>
                </a:r>
              </a:p>
              <a:p>
                <a:pPr lvl="1">
                  <a:defRPr/>
                </a:pPr>
                <a:r>
                  <a:rPr lang="nb-NO" sz="2200" dirty="0">
                    <a:cs typeface="Times New Roman" panose="02020603050405020304" pitchFamily="18" charset="0"/>
                  </a:rPr>
                  <a:t>Slave (</a:t>
                </a:r>
                <a:r>
                  <a:rPr lang="nb-NO" sz="2200" dirty="0" err="1">
                    <a:cs typeface="Times New Roman" panose="02020603050405020304" pitchFamily="18" charset="0"/>
                  </a:rPr>
                  <a:t>flow</a:t>
                </a:r>
                <a:r>
                  <a:rPr lang="nb-NO" sz="2200" dirty="0">
                    <a:cs typeface="Times New Roman" panose="02020603050405020304" pitchFamily="18" charset="0"/>
                  </a:rPr>
                  <a:t>) controller K</a:t>
                </a:r>
                <a:r>
                  <a:rPr lang="nb-NO" sz="2200" baseline="-25000" dirty="0">
                    <a:cs typeface="Times New Roman" panose="02020603050405020304" pitchFamily="18" charset="0"/>
                  </a:rPr>
                  <a:t>2</a:t>
                </a:r>
                <a:r>
                  <a:rPr lang="nb-NO" sz="2200" dirty="0">
                    <a:cs typeface="Times New Roman" panose="02020603050405020304" pitchFamily="18" charset="0"/>
                  </a:rPr>
                  <a:t>: PI-controller </a:t>
                </a:r>
                <a:r>
                  <a:rPr lang="nb-NO" sz="2200" dirty="0" err="1">
                    <a:cs typeface="Times New Roman" panose="02020603050405020304" pitchFamily="18" charset="0"/>
                  </a:rPr>
                  <a:t>with</a:t>
                </a:r>
                <a:r>
                  <a:rPr lang="nb-NO" sz="2200" dirty="0">
                    <a:cs typeface="Times New Roman" panose="02020603050405020304" pitchFamily="18" charset="0"/>
                  </a:rPr>
                  <a:t> </a:t>
                </a:r>
                <a:r>
                  <a:rPr lang="nb-NO" sz="2200" dirty="0" err="1">
                    <a:cs typeface="Times New Roman" panose="02020603050405020304" pitchFamily="18" charset="0"/>
                  </a:rPr>
                  <a:t>gain</a:t>
                </a:r>
                <a:r>
                  <a:rPr lang="nb-NO" sz="2200" dirty="0">
                    <a:cs typeface="Times New Roman" panose="02020603050405020304" pitchFamily="18" charset="0"/>
                  </a:rPr>
                  <a:t> K</a:t>
                </a:r>
                <a:r>
                  <a:rPr lang="nb-NO" sz="2200" baseline="-25000" dirty="0">
                    <a:cs typeface="Times New Roman" panose="02020603050405020304" pitchFamily="18" charset="0"/>
                  </a:rPr>
                  <a:t>c2</a:t>
                </a:r>
                <a:r>
                  <a:rPr lang="nb-NO" sz="2200" dirty="0">
                    <a:cs typeface="Times New Roman" panose="02020603050405020304" pitchFamily="18" charset="0"/>
                  </a:rPr>
                  <a:t> and integral time </a:t>
                </a:r>
                <a14:m>
                  <m:oMath xmlns:m="http://schemas.openxmlformats.org/officeDocument/2006/math">
                    <m:r>
                      <a:rPr lang="nb-NO" sz="2200" i="1">
                        <a:latin typeface="Cambria Math" panose="02040503050406030204" pitchFamily="18" charset="0"/>
                        <a:cs typeface="Times New Roman" panose="02020603050405020304" pitchFamily="18" charset="0"/>
                      </a:rPr>
                      <m:t>𝜏</m:t>
                    </m:r>
                  </m:oMath>
                </a14:m>
                <a:r>
                  <a:rPr lang="nb-NO" sz="2200" baseline="-25000" dirty="0">
                    <a:cs typeface="Times New Roman" panose="02020603050405020304" pitchFamily="18" charset="0"/>
                  </a:rPr>
                  <a:t>I</a:t>
                </a:r>
                <a:r>
                  <a:rPr lang="nb-NO" sz="2200" dirty="0">
                    <a:cs typeface="Times New Roman" panose="02020603050405020304" pitchFamily="18" charset="0"/>
                  </a:rPr>
                  <a:t>=</a:t>
                </a:r>
                <a:r>
                  <a:rPr lang="el-GR" sz="2200" dirty="0">
                    <a:cs typeface="Times New Roman" panose="02020603050405020304" pitchFamily="18" charset="0"/>
                  </a:rPr>
                  <a:t> </a:t>
                </a:r>
                <a14:m>
                  <m:oMath xmlns:m="http://schemas.openxmlformats.org/officeDocument/2006/math">
                    <m:sSub>
                      <m:sSubPr>
                        <m:ctrlPr>
                          <a:rPr lang="nb-NO" sz="2200" b="0" i="1" smtClean="0">
                            <a:latin typeface="Cambria Math" panose="02040503050406030204" pitchFamily="18" charset="0"/>
                            <a:cs typeface="Times New Roman" panose="02020603050405020304" pitchFamily="18" charset="0"/>
                          </a:rPr>
                        </m:ctrlPr>
                      </m:sSubPr>
                      <m:e>
                        <m:r>
                          <a:rPr lang="nb-NO" sz="2200" i="1">
                            <a:latin typeface="Cambria Math" panose="02040503050406030204" pitchFamily="18" charset="0"/>
                            <a:cs typeface="Times New Roman" panose="02020603050405020304" pitchFamily="18" charset="0"/>
                          </a:rPr>
                          <m:t>𝜏</m:t>
                        </m:r>
                      </m:e>
                      <m:sub>
                        <m:r>
                          <a:rPr lang="nb-NO" sz="2200" b="0" i="1" smtClean="0">
                            <a:latin typeface="Cambria Math" panose="02040503050406030204" pitchFamily="18" charset="0"/>
                            <a:cs typeface="Times New Roman" panose="02020603050405020304" pitchFamily="18" charset="0"/>
                          </a:rPr>
                          <m:t>2</m:t>
                        </m:r>
                      </m:sub>
                    </m:sSub>
                  </m:oMath>
                </a14:m>
                <a:r>
                  <a:rPr lang="nb-NO" sz="2200" dirty="0">
                    <a:cs typeface="Times New Roman" panose="02020603050405020304" pitchFamily="18" charset="0"/>
                  </a:rPr>
                  <a:t> (SIMC-</a:t>
                </a:r>
                <a:r>
                  <a:rPr lang="nb-NO" sz="2200" dirty="0" err="1">
                    <a:cs typeface="Times New Roman" panose="02020603050405020304" pitchFamily="18" charset="0"/>
                  </a:rPr>
                  <a:t>rule</a:t>
                </a:r>
                <a:r>
                  <a:rPr lang="nb-NO" sz="2200" dirty="0">
                    <a:cs typeface="Times New Roman" panose="02020603050405020304" pitchFamily="18" charset="0"/>
                  </a:rPr>
                  <a:t>). </a:t>
                </a:r>
                <a:r>
                  <a:rPr lang="nb-NO" sz="2200" dirty="0" err="1">
                    <a:cs typeface="Times New Roman" panose="02020603050405020304" pitchFamily="18" charset="0"/>
                  </a:rPr>
                  <a:t>Get</a:t>
                </a:r>
                <a:endParaRPr lang="nb-NO" sz="2200" dirty="0">
                  <a:cs typeface="Times New Roman" panose="02020603050405020304" pitchFamily="18" charset="0"/>
                </a:endParaRPr>
              </a:p>
              <a:p>
                <a:pPr marL="2286000" lvl="5" indent="0">
                  <a:buNone/>
                  <a:defRPr/>
                </a:pPr>
                <a:r>
                  <a:rPr lang="nb-NO" sz="1600" dirty="0">
                    <a:cs typeface="Times New Roman" panose="02020603050405020304" pitchFamily="18" charset="0"/>
                  </a:rPr>
                  <a:t>	</a:t>
                </a:r>
                <a14:m>
                  <m:oMath xmlns:m="http://schemas.openxmlformats.org/officeDocument/2006/math">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𝐿</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m:t>
                    </m:r>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𝐾</m:t>
                        </m:r>
                      </m:e>
                      <m:sub>
                        <m:r>
                          <a:rPr lang="nb-NO" sz="1600" b="0" i="1" smtClean="0">
                            <a:latin typeface="Cambria Math" panose="02040503050406030204" pitchFamily="18" charset="0"/>
                            <a:cs typeface="Times New Roman" panose="02020603050405020304" pitchFamily="18" charset="0"/>
                          </a:rPr>
                          <m:t>2</m:t>
                        </m:r>
                      </m:sub>
                    </m:sSub>
                    <m:d>
                      <m:dPr>
                        <m:ctrlPr>
                          <a:rPr lang="nb-NO" sz="1600" b="0" i="1" smtClean="0">
                            <a:latin typeface="Cambria Math" panose="02040503050406030204" pitchFamily="18" charset="0"/>
                            <a:cs typeface="Times New Roman" panose="02020603050405020304" pitchFamily="18" charset="0"/>
                          </a:rPr>
                        </m:ctrlPr>
                      </m:dPr>
                      <m:e>
                        <m:r>
                          <a:rPr lang="nb-NO" sz="1600" b="0" i="1" smtClean="0">
                            <a:latin typeface="Cambria Math" panose="02040503050406030204" pitchFamily="18" charset="0"/>
                            <a:cs typeface="Times New Roman" panose="02020603050405020304" pitchFamily="18" charset="0"/>
                          </a:rPr>
                          <m:t>𝑠</m:t>
                        </m:r>
                      </m:e>
                    </m:d>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𝐺</m:t>
                        </m:r>
                      </m:e>
                      <m:sub>
                        <m:r>
                          <a:rPr lang="nb-NO" sz="1600" b="0" i="1" smtClean="0">
                            <a:latin typeface="Cambria Math" panose="02040503050406030204" pitchFamily="18" charset="0"/>
                            <a:cs typeface="Times New Roman" panose="02020603050405020304" pitchFamily="18" charset="0"/>
                          </a:rPr>
                          <m:t>2</m:t>
                        </m:r>
                      </m:sub>
                    </m:sSub>
                    <m:d>
                      <m:dPr>
                        <m:ctrlPr>
                          <a:rPr lang="nb-NO" sz="1600" b="0" i="1" smtClean="0">
                            <a:latin typeface="Cambria Math" panose="02040503050406030204" pitchFamily="18" charset="0"/>
                            <a:cs typeface="Times New Roman" panose="02020603050405020304" pitchFamily="18" charset="0"/>
                          </a:rPr>
                        </m:ctrlPr>
                      </m:dPr>
                      <m:e>
                        <m:r>
                          <a:rPr lang="nb-NO" sz="1600" b="0" i="1" smtClean="0">
                            <a:latin typeface="Cambria Math" panose="02040503050406030204" pitchFamily="18" charset="0"/>
                            <a:cs typeface="Times New Roman" panose="02020603050405020304" pitchFamily="18" charset="0"/>
                          </a:rPr>
                          <m:t>𝑠</m:t>
                        </m:r>
                      </m:e>
                    </m:d>
                    <m:r>
                      <a:rPr lang="nb-NO" sz="1600" b="0" i="1" smtClean="0">
                        <a:latin typeface="Cambria Math" panose="02040503050406030204" pitchFamily="18" charset="0"/>
                        <a:cs typeface="Times New Roman" panose="02020603050405020304" pitchFamily="18" charset="0"/>
                      </a:rPr>
                      <m:t>=</m:t>
                    </m:r>
                    <m:f>
                      <m:fPr>
                        <m:ctrlPr>
                          <a:rPr lang="nb-NO" sz="1600" b="0" i="1" smtClean="0">
                            <a:latin typeface="Cambria Math" panose="02040503050406030204" pitchFamily="18" charset="0"/>
                            <a:cs typeface="Times New Roman" panose="02020603050405020304" pitchFamily="18" charset="0"/>
                          </a:rPr>
                        </m:ctrlPr>
                      </m:fPr>
                      <m:num>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𝐾</m:t>
                            </m:r>
                          </m:e>
                          <m:sub>
                            <m:r>
                              <a:rPr lang="nb-NO" sz="1600" b="0" i="1" smtClean="0">
                                <a:latin typeface="Cambria Math" panose="02040503050406030204" pitchFamily="18" charset="0"/>
                                <a:cs typeface="Times New Roman" panose="02020603050405020304" pitchFamily="18" charset="0"/>
                              </a:rPr>
                              <m:t>𝑐</m:t>
                            </m:r>
                            <m:r>
                              <a:rPr lang="nb-NO" sz="1600" b="0" i="1" smtClean="0">
                                <a:latin typeface="Cambria Math" panose="02040503050406030204" pitchFamily="18" charset="0"/>
                                <a:cs typeface="Times New Roman" panose="02020603050405020304" pitchFamily="18" charset="0"/>
                              </a:rPr>
                              <m:t>2</m:t>
                            </m:r>
                          </m:sub>
                        </m:sSub>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𝑘</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 </m:t>
                        </m:r>
                      </m:num>
                      <m:den>
                        <m:sSub>
                          <m:sSubPr>
                            <m:ctrlPr>
                              <a:rPr lang="nb-NO" sz="1600" b="0" i="1" smtClean="0">
                                <a:latin typeface="Cambria Math" panose="02040503050406030204" pitchFamily="18" charset="0"/>
                                <a:cs typeface="Times New Roman" panose="02020603050405020304" pitchFamily="18" charset="0"/>
                              </a:rPr>
                            </m:ctrlPr>
                          </m:sSubPr>
                          <m:e>
                            <m:r>
                              <a:rPr lang="nb-NO" sz="1600" b="0" i="1" smtClean="0">
                                <a:latin typeface="Cambria Math" panose="02040503050406030204" pitchFamily="18" charset="0"/>
                                <a:cs typeface="Times New Roman" panose="02020603050405020304" pitchFamily="18" charset="0"/>
                              </a:rPr>
                              <m:t>𝜏</m:t>
                            </m:r>
                          </m:e>
                          <m:sub>
                            <m:r>
                              <a:rPr lang="nb-NO" sz="1600" b="0" i="1" smtClean="0">
                                <a:latin typeface="Cambria Math" panose="02040503050406030204" pitchFamily="18" charset="0"/>
                                <a:cs typeface="Times New Roman" panose="02020603050405020304" pitchFamily="18" charset="0"/>
                              </a:rPr>
                              <m:t>2</m:t>
                            </m:r>
                          </m:sub>
                        </m:sSub>
                        <m:r>
                          <a:rPr lang="nb-NO" sz="1600" b="0" i="1" smtClean="0">
                            <a:latin typeface="Cambria Math" panose="02040503050406030204" pitchFamily="18" charset="0"/>
                            <a:cs typeface="Times New Roman" panose="02020603050405020304" pitchFamily="18" charset="0"/>
                          </a:rPr>
                          <m:t>𝑠</m:t>
                        </m:r>
                      </m:den>
                    </m:f>
                  </m:oMath>
                </a14:m>
                <a:endParaRPr lang="nb-NO" sz="1600" dirty="0">
                  <a:cs typeface="Times New Roman" panose="02020603050405020304" pitchFamily="18" charset="0"/>
                </a:endParaRPr>
              </a:p>
              <a:p>
                <a:pPr lvl="1">
                  <a:defRPr/>
                </a:pPr>
                <a:r>
                  <a:rPr lang="nb-NO" sz="2200" dirty="0">
                    <a:cs typeface="Times New Roman" panose="02020603050405020304" pitchFamily="18" charset="0"/>
                  </a:rPr>
                  <a:t>With slave controller: Transfer </a:t>
                </a:r>
                <a:r>
                  <a:rPr lang="nb-NO" sz="2200" dirty="0" err="1">
                    <a:cs typeface="Times New Roman" panose="02020603050405020304" pitchFamily="18" charset="0"/>
                  </a:rPr>
                  <a:t>function</a:t>
                </a:r>
                <a:r>
                  <a:rPr lang="nb-NO" sz="2200" dirty="0">
                    <a:cs typeface="Times New Roman" panose="02020603050405020304" pitchFamily="18" charset="0"/>
                  </a:rPr>
                  <a:t> T</a:t>
                </a:r>
                <a:r>
                  <a:rPr lang="nb-NO" sz="2200" baseline="-25000" dirty="0">
                    <a:cs typeface="Times New Roman" panose="02020603050405020304" pitchFamily="18" charset="0"/>
                  </a:rPr>
                  <a:t>2</a:t>
                </a:r>
                <a:r>
                  <a:rPr lang="nb-NO" sz="2200" dirty="0">
                    <a:cs typeface="Times New Roman" panose="02020603050405020304" pitchFamily="18" charset="0"/>
                  </a:rPr>
                  <a:t> from y</a:t>
                </a:r>
                <a:r>
                  <a:rPr lang="nb-NO" sz="2200" baseline="-25000" dirty="0">
                    <a:cs typeface="Times New Roman" panose="02020603050405020304" pitchFamily="18" charset="0"/>
                  </a:rPr>
                  <a:t>2s</a:t>
                </a:r>
                <a:r>
                  <a:rPr lang="nb-NO" sz="2200" dirty="0">
                    <a:cs typeface="Times New Roman" panose="02020603050405020304" pitchFamily="18" charset="0"/>
                  </a:rPr>
                  <a:t> to y</a:t>
                </a:r>
                <a:r>
                  <a:rPr lang="nb-NO" sz="2200" baseline="-25000" dirty="0">
                    <a:cs typeface="Times New Roman" panose="02020603050405020304" pitchFamily="18" charset="0"/>
                  </a:rPr>
                  <a:t>2</a:t>
                </a:r>
                <a:r>
                  <a:rPr lang="nb-NO" sz="2200" dirty="0">
                    <a:cs typeface="Times New Roman" panose="02020603050405020304" pitchFamily="18" charset="0"/>
                  </a:rPr>
                  <a:t> (as </a:t>
                </a:r>
                <a:r>
                  <a:rPr lang="nb-NO" sz="2200" dirty="0" err="1">
                    <a:cs typeface="Times New Roman" panose="02020603050405020304" pitchFamily="18" charset="0"/>
                  </a:rPr>
                  <a:t>seen</a:t>
                </a:r>
                <a:r>
                  <a:rPr lang="nb-NO" sz="2200" dirty="0">
                    <a:cs typeface="Times New Roman" panose="02020603050405020304" pitchFamily="18" charset="0"/>
                  </a:rPr>
                  <a:t> from master loop):</a:t>
                </a:r>
              </a:p>
              <a:p>
                <a:pPr marL="0" indent="0" algn="ctr">
                  <a:buNone/>
                  <a:defRPr/>
                </a:pPr>
                <a:r>
                  <a:rPr lang="nb-NO" sz="2600" dirty="0">
                    <a:cs typeface="Times New Roman" panose="02020603050405020304" pitchFamily="18" charset="0"/>
                  </a:rPr>
                  <a:t>T</a:t>
                </a:r>
                <a:r>
                  <a:rPr lang="nb-NO" sz="2600" baseline="-25000" dirty="0">
                    <a:cs typeface="Times New Roman" panose="02020603050405020304" pitchFamily="18" charset="0"/>
                  </a:rPr>
                  <a:t>2</a:t>
                </a:r>
                <a:r>
                  <a:rPr lang="nb-NO" sz="2600" dirty="0">
                    <a:cs typeface="Times New Roman" panose="02020603050405020304" pitchFamily="18" charset="0"/>
                  </a:rPr>
                  <a:t> = L</a:t>
                </a:r>
                <a:r>
                  <a:rPr lang="nb-NO" sz="2600" baseline="-25000" dirty="0">
                    <a:cs typeface="Times New Roman" panose="02020603050405020304" pitchFamily="18" charset="0"/>
                  </a:rPr>
                  <a:t>2</a:t>
                </a:r>
                <a:r>
                  <a:rPr lang="nb-NO" sz="2600" dirty="0">
                    <a:cs typeface="Times New Roman" panose="02020603050405020304" pitchFamily="18" charset="0"/>
                  </a:rPr>
                  <a:t>/(1+L</a:t>
                </a:r>
                <a:r>
                  <a:rPr lang="nb-NO" sz="2600" baseline="-25000" dirty="0">
                    <a:cs typeface="Times New Roman" panose="02020603050405020304" pitchFamily="18" charset="0"/>
                  </a:rPr>
                  <a:t>2</a:t>
                </a:r>
                <a:r>
                  <a:rPr lang="nb-NO" sz="2600" dirty="0">
                    <a:cs typeface="Times New Roman" panose="02020603050405020304" pitchFamily="18" charset="0"/>
                  </a:rPr>
                  <a:t>) = 1/(</a:t>
                </a:r>
                <a14:m>
                  <m:oMath xmlns:m="http://schemas.openxmlformats.org/officeDocument/2006/math">
                    <m:r>
                      <a:rPr lang="nb-NO" sz="2600" b="0" i="1" smtClean="0">
                        <a:latin typeface="Cambria Math" panose="02040503050406030204" pitchFamily="18" charset="0"/>
                        <a:cs typeface="Times New Roman" panose="02020603050405020304" pitchFamily="18" charset="0"/>
                      </a:rPr>
                      <m:t>𝜏</m:t>
                    </m:r>
                  </m:oMath>
                </a14:m>
                <a:r>
                  <a:rPr lang="nb-NO" sz="2600" baseline="-25000" dirty="0">
                    <a:cs typeface="Times New Roman" panose="02020603050405020304" pitchFamily="18" charset="0"/>
                  </a:rPr>
                  <a:t>C2</a:t>
                </a:r>
                <a:r>
                  <a:rPr lang="nb-NO" sz="2600" dirty="0">
                    <a:cs typeface="Times New Roman" panose="02020603050405020304" pitchFamily="18" charset="0"/>
                  </a:rPr>
                  <a:t> s + 1), </a:t>
                </a:r>
                <a:r>
                  <a:rPr lang="nb-NO" sz="2600" dirty="0" err="1">
                    <a:cs typeface="Times New Roman" panose="02020603050405020304" pitchFamily="18" charset="0"/>
                  </a:rPr>
                  <a:t>where</a:t>
                </a:r>
                <a:r>
                  <a:rPr lang="nb-NO" sz="2600" dirty="0">
                    <a:cs typeface="Times New Roman" panose="02020603050405020304" pitchFamily="18" charset="0"/>
                  </a:rPr>
                  <a:t> </a:t>
                </a:r>
                <a14:m>
                  <m:oMath xmlns:m="http://schemas.openxmlformats.org/officeDocument/2006/math">
                    <m:r>
                      <a:rPr lang="nb-NO" sz="2600" i="1">
                        <a:highlight>
                          <a:srgbClr val="FFFF00"/>
                        </a:highlight>
                        <a:latin typeface="Cambria Math" panose="02040503050406030204" pitchFamily="18" charset="0"/>
                        <a:cs typeface="Times New Roman" panose="02020603050405020304" pitchFamily="18" charset="0"/>
                      </a:rPr>
                      <m:t>𝜏</m:t>
                    </m:r>
                  </m:oMath>
                </a14:m>
                <a:r>
                  <a:rPr lang="nb-NO" sz="2600" baseline="-25000" dirty="0">
                    <a:highlight>
                      <a:srgbClr val="FFFF00"/>
                    </a:highlight>
                    <a:cs typeface="Times New Roman" panose="02020603050405020304" pitchFamily="18" charset="0"/>
                  </a:rPr>
                  <a:t>C2</a:t>
                </a:r>
                <a:r>
                  <a:rPr lang="nb-NO" sz="2600" dirty="0">
                    <a:highlight>
                      <a:srgbClr val="FFFF00"/>
                    </a:highlight>
                    <a:cs typeface="Times New Roman" panose="02020603050405020304" pitchFamily="18" charset="0"/>
                  </a:rPr>
                  <a:t> = </a:t>
                </a:r>
                <a14:m>
                  <m:oMath xmlns:m="http://schemas.openxmlformats.org/officeDocument/2006/math">
                    <m:sSub>
                      <m:sSubPr>
                        <m:ctrlPr>
                          <a:rPr lang="nb-NO" sz="2600" b="0" i="1" smtClean="0">
                            <a:highlight>
                              <a:srgbClr val="FFFF00"/>
                            </a:highlight>
                            <a:latin typeface="Cambria Math" panose="02040503050406030204" pitchFamily="18" charset="0"/>
                            <a:cs typeface="Times New Roman" panose="02020603050405020304" pitchFamily="18" charset="0"/>
                          </a:rPr>
                        </m:ctrlPr>
                      </m:sSubPr>
                      <m:e>
                        <m:r>
                          <a:rPr lang="nb-NO" sz="2600" i="1">
                            <a:highlight>
                              <a:srgbClr val="FFFF00"/>
                            </a:highlight>
                            <a:latin typeface="Cambria Math" panose="02040503050406030204" pitchFamily="18" charset="0"/>
                            <a:cs typeface="Times New Roman" panose="02020603050405020304" pitchFamily="18" charset="0"/>
                          </a:rPr>
                          <m:t>𝜏</m:t>
                        </m:r>
                      </m:e>
                      <m:sub>
                        <m:r>
                          <a:rPr lang="nb-NO" sz="2600" b="0" i="1" smtClean="0">
                            <a:highlight>
                              <a:srgbClr val="FFFF00"/>
                            </a:highlight>
                            <a:latin typeface="Cambria Math" panose="02040503050406030204" pitchFamily="18" charset="0"/>
                            <a:cs typeface="Times New Roman" panose="02020603050405020304" pitchFamily="18" charset="0"/>
                          </a:rPr>
                          <m:t>2</m:t>
                        </m:r>
                      </m:sub>
                    </m:sSub>
                  </m:oMath>
                </a14:m>
                <a:r>
                  <a:rPr lang="nb-NO" sz="2600" dirty="0">
                    <a:highlight>
                      <a:srgbClr val="FFFF00"/>
                    </a:highlight>
                    <a:cs typeface="Times New Roman" panose="02020603050405020304" pitchFamily="18" charset="0"/>
                  </a:rPr>
                  <a:t>/(k</a:t>
                </a:r>
                <a:r>
                  <a:rPr lang="nb-NO" sz="2600" baseline="-25000" dirty="0">
                    <a:highlight>
                      <a:srgbClr val="FFFF00"/>
                    </a:highlight>
                    <a:cs typeface="Times New Roman" panose="02020603050405020304" pitchFamily="18" charset="0"/>
                  </a:rPr>
                  <a:t>2</a:t>
                </a:r>
                <a:r>
                  <a:rPr lang="nb-NO" sz="2600" dirty="0">
                    <a:highlight>
                      <a:srgbClr val="FFFF00"/>
                    </a:highlight>
                    <a:cs typeface="Times New Roman" panose="02020603050405020304" pitchFamily="18" charset="0"/>
                  </a:rPr>
                  <a:t> K</a:t>
                </a:r>
                <a:r>
                  <a:rPr lang="nb-NO" sz="2600" baseline="-25000" dirty="0">
                    <a:highlight>
                      <a:srgbClr val="FFFF00"/>
                    </a:highlight>
                    <a:cs typeface="Times New Roman" panose="02020603050405020304" pitchFamily="18" charset="0"/>
                  </a:rPr>
                  <a:t>c2</a:t>
                </a:r>
                <a:r>
                  <a:rPr lang="nb-NO" sz="2600" dirty="0">
                    <a:highlight>
                      <a:srgbClr val="FFFF00"/>
                    </a:highlight>
                    <a:cs typeface="Times New Roman" panose="02020603050405020304" pitchFamily="18" charset="0"/>
                  </a:rPr>
                  <a:t>)</a:t>
                </a:r>
              </a:p>
              <a:p>
                <a:pPr>
                  <a:defRPr/>
                </a:pPr>
                <a:r>
                  <a:rPr lang="nb-NO" sz="2200" dirty="0" err="1">
                    <a:solidFill>
                      <a:schemeClr val="tx1"/>
                    </a:solidFill>
                    <a:highlight>
                      <a:srgbClr val="FFFF00"/>
                    </a:highlight>
                    <a:cs typeface="Times New Roman" panose="02020603050405020304" pitchFamily="18" charset="0"/>
                  </a:rPr>
                  <a:t>Linearization</a:t>
                </a:r>
                <a:r>
                  <a:rPr lang="nb-NO" sz="2200" dirty="0">
                    <a:solidFill>
                      <a:schemeClr val="tx1"/>
                    </a:solidFill>
                    <a:highlight>
                      <a:srgbClr val="FFFF00"/>
                    </a:highlight>
                    <a:cs typeface="Times New Roman" panose="02020603050405020304" pitchFamily="18" charset="0"/>
                  </a:rPr>
                  <a:t>: </a:t>
                </a:r>
                <a:r>
                  <a:rPr lang="nb-NO" sz="2200" dirty="0" err="1">
                    <a:solidFill>
                      <a:schemeClr val="tx1"/>
                    </a:solidFill>
                    <a:highlight>
                      <a:srgbClr val="FFFF00"/>
                    </a:highlight>
                    <a:cs typeface="Times New Roman" panose="02020603050405020304" pitchFamily="18" charset="0"/>
                  </a:rPr>
                  <a:t>Gain</a:t>
                </a:r>
                <a:r>
                  <a:rPr lang="nb-NO" sz="2200" dirty="0">
                    <a:solidFill>
                      <a:schemeClr val="tx1"/>
                    </a:solidFill>
                    <a:highlight>
                      <a:srgbClr val="FFFF00"/>
                    </a:highlight>
                    <a:cs typeface="Times New Roman" panose="02020603050405020304" pitchFamily="18" charset="0"/>
                  </a:rPr>
                  <a:t> for T</a:t>
                </a:r>
                <a:r>
                  <a:rPr lang="nb-NO" sz="2200" baseline="-25000" dirty="0">
                    <a:solidFill>
                      <a:schemeClr val="tx1"/>
                    </a:solidFill>
                    <a:highlight>
                      <a:srgbClr val="FFFF00"/>
                    </a:highlight>
                    <a:cs typeface="Times New Roman" panose="02020603050405020304" pitchFamily="18" charset="0"/>
                  </a:rPr>
                  <a:t>2</a:t>
                </a:r>
                <a:r>
                  <a:rPr lang="nb-NO" sz="2200" dirty="0">
                    <a:solidFill>
                      <a:schemeClr val="tx1"/>
                    </a:solidFill>
                    <a:highlight>
                      <a:srgbClr val="FFFF00"/>
                    </a:highlight>
                    <a:cs typeface="Times New Roman" panose="02020603050405020304" pitchFamily="18" charset="0"/>
                  </a:rPr>
                  <a:t> is </a:t>
                </a:r>
                <a:r>
                  <a:rPr lang="nb-NO" sz="2200" dirty="0" err="1">
                    <a:solidFill>
                      <a:schemeClr val="tx1"/>
                    </a:solidFill>
                    <a:highlight>
                      <a:srgbClr val="FFFF00"/>
                    </a:highlight>
                    <a:cs typeface="Times New Roman" panose="02020603050405020304" pitchFamily="18" charset="0"/>
                  </a:rPr>
                  <a:t>always</a:t>
                </a:r>
                <a:r>
                  <a:rPr lang="nb-NO" sz="2200" dirty="0">
                    <a:solidFill>
                      <a:schemeClr val="tx1"/>
                    </a:solidFill>
                    <a:highlight>
                      <a:srgbClr val="FFFF00"/>
                    </a:highlight>
                    <a:cs typeface="Times New Roman" panose="02020603050405020304" pitchFamily="18" charset="0"/>
                  </a:rPr>
                  <a:t> 1 </a:t>
                </a:r>
                <a:r>
                  <a:rPr lang="nb-NO" sz="2200" dirty="0">
                    <a:solidFill>
                      <a:schemeClr val="tx1"/>
                    </a:solidFill>
                    <a:cs typeface="Times New Roman" panose="02020603050405020304" pitchFamily="18" charset="0"/>
                  </a:rPr>
                  <a:t>(</a:t>
                </a:r>
                <a:r>
                  <a:rPr lang="nb-NO" sz="2200" dirty="0" err="1">
                    <a:solidFill>
                      <a:schemeClr val="tx1"/>
                    </a:solidFill>
                    <a:cs typeface="Times New Roman" panose="02020603050405020304" pitchFamily="18" charset="0"/>
                  </a:rPr>
                  <a:t>independent</a:t>
                </a:r>
                <a:r>
                  <a:rPr lang="nb-NO" sz="2200" dirty="0">
                    <a:solidFill>
                      <a:schemeClr val="tx1"/>
                    </a:solidFill>
                    <a:cs typeface="Times New Roman" panose="02020603050405020304" pitchFamily="18" charset="0"/>
                  </a:rPr>
                  <a:t> of k</a:t>
                </a:r>
                <a:r>
                  <a:rPr lang="nb-NO" sz="2200" baseline="-25000" dirty="0">
                    <a:solidFill>
                      <a:schemeClr val="tx1"/>
                    </a:solidFill>
                    <a:cs typeface="Times New Roman" panose="02020603050405020304" pitchFamily="18" charset="0"/>
                  </a:rPr>
                  <a:t>2</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because</a:t>
                </a:r>
                <a:r>
                  <a:rPr lang="nb-NO" sz="2200" dirty="0">
                    <a:solidFill>
                      <a:schemeClr val="tx1"/>
                    </a:solidFill>
                    <a:cs typeface="Times New Roman" panose="02020603050405020304" pitchFamily="18" charset="0"/>
                  </a:rPr>
                  <a:t> of </a:t>
                </a:r>
                <a:r>
                  <a:rPr lang="nb-NO" sz="2200" dirty="0" err="1">
                    <a:solidFill>
                      <a:schemeClr val="tx1"/>
                    </a:solidFill>
                    <a:cs typeface="Times New Roman" panose="02020603050405020304" pitchFamily="18" charset="0"/>
                  </a:rPr>
                  <a:t>intergal</a:t>
                </a:r>
                <a:r>
                  <a:rPr lang="nb-NO" sz="2200" dirty="0">
                    <a:solidFill>
                      <a:schemeClr val="tx1"/>
                    </a:solidFill>
                    <a:cs typeface="Times New Roman" panose="02020603050405020304" pitchFamily="18" charset="0"/>
                  </a:rPr>
                  <a:t> action in </a:t>
                </a:r>
                <a:r>
                  <a:rPr lang="nb-NO" sz="2200" dirty="0" err="1">
                    <a:solidFill>
                      <a:schemeClr val="tx1"/>
                    </a:solidFill>
                    <a:cs typeface="Times New Roman" panose="02020603050405020304" pitchFamily="18" charset="0"/>
                  </a:rPr>
                  <a:t>the</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inner</a:t>
                </a:r>
                <a:r>
                  <a:rPr lang="nb-NO" sz="2200" dirty="0">
                    <a:solidFill>
                      <a:schemeClr val="tx1"/>
                    </a:solidFill>
                    <a:cs typeface="Times New Roman" panose="02020603050405020304" pitchFamily="18" charset="0"/>
                  </a:rPr>
                  <a:t> (slave) loop</a:t>
                </a:r>
              </a:p>
              <a:p>
                <a:pPr>
                  <a:defRPr/>
                </a:pPr>
                <a:r>
                  <a:rPr lang="nb-NO" sz="2200" dirty="0" err="1">
                    <a:solidFill>
                      <a:schemeClr val="tx1"/>
                    </a:solidFill>
                    <a:cs typeface="Times New Roman" panose="02020603050405020304" pitchFamily="18" charset="0"/>
                  </a:rPr>
                  <a:t>But</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Gain</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variation</a:t>
                </a:r>
                <a:r>
                  <a:rPr lang="nb-NO" sz="2200" dirty="0">
                    <a:solidFill>
                      <a:schemeClr val="tx1"/>
                    </a:solidFill>
                    <a:cs typeface="Times New Roman" panose="02020603050405020304" pitchFamily="18" charset="0"/>
                  </a:rPr>
                  <a:t> in k</a:t>
                </a:r>
                <a:r>
                  <a:rPr lang="nb-NO" sz="2200" baseline="-25000" dirty="0">
                    <a:solidFill>
                      <a:schemeClr val="tx1"/>
                    </a:solidFill>
                    <a:cs typeface="Times New Roman" panose="02020603050405020304" pitchFamily="18" charset="0"/>
                  </a:rPr>
                  <a:t>2</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inner</a:t>
                </a:r>
                <a:r>
                  <a:rPr lang="nb-NO" sz="2200" dirty="0">
                    <a:solidFill>
                      <a:schemeClr val="tx1"/>
                    </a:solidFill>
                    <a:cs typeface="Times New Roman" panose="02020603050405020304" pitchFamily="18" charset="0"/>
                  </a:rPr>
                  <a:t> loop) translates </a:t>
                </a:r>
                <a:r>
                  <a:rPr lang="nb-NO" sz="2200" dirty="0" err="1">
                    <a:solidFill>
                      <a:schemeClr val="tx1"/>
                    </a:solidFill>
                    <a:cs typeface="Times New Roman" panose="02020603050405020304" pitchFamily="18" charset="0"/>
                  </a:rPr>
                  <a:t>into</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variation</a:t>
                </a:r>
                <a:r>
                  <a:rPr lang="nb-NO" sz="2200" dirty="0">
                    <a:solidFill>
                      <a:schemeClr val="tx1"/>
                    </a:solidFill>
                    <a:cs typeface="Times New Roman" panose="02020603050405020304" pitchFamily="18" charset="0"/>
                  </a:rPr>
                  <a:t> in </a:t>
                </a:r>
                <a:r>
                  <a:rPr lang="nb-NO" sz="2200" dirty="0" err="1">
                    <a:solidFill>
                      <a:schemeClr val="tx1"/>
                    </a:solidFill>
                    <a:cs typeface="Times New Roman" panose="02020603050405020304" pitchFamily="18" charset="0"/>
                  </a:rPr>
                  <a:t>closed</a:t>
                </a:r>
                <a:r>
                  <a:rPr lang="nb-NO" sz="2200" dirty="0">
                    <a:solidFill>
                      <a:schemeClr val="tx1"/>
                    </a:solidFill>
                    <a:cs typeface="Times New Roman" panose="02020603050405020304" pitchFamily="18" charset="0"/>
                  </a:rPr>
                  <a:t>-loop time </a:t>
                </a:r>
                <a:r>
                  <a:rPr lang="nb-NO" sz="2200" dirty="0" err="1">
                    <a:solidFill>
                      <a:schemeClr val="tx1"/>
                    </a:solidFill>
                    <a:cs typeface="Times New Roman" panose="02020603050405020304" pitchFamily="18" charset="0"/>
                  </a:rPr>
                  <a:t>constant</a:t>
                </a:r>
                <a:r>
                  <a:rPr lang="nb-NO" sz="2200" dirty="0">
                    <a:solidFill>
                      <a:schemeClr val="tx1"/>
                    </a:solidFill>
                    <a:cs typeface="Times New Roman" panose="02020603050405020304" pitchFamily="18" charset="0"/>
                  </a:rPr>
                  <a:t> </a:t>
                </a:r>
                <a14:m>
                  <m:oMath xmlns:m="http://schemas.openxmlformats.org/officeDocument/2006/math">
                    <m:r>
                      <a:rPr lang="nb-NO" sz="2200" b="0" i="1" smtClean="0">
                        <a:solidFill>
                          <a:schemeClr val="tx1"/>
                        </a:solidFill>
                        <a:latin typeface="Cambria Math" panose="02040503050406030204" pitchFamily="18" charset="0"/>
                        <a:cs typeface="Times New Roman" panose="02020603050405020304" pitchFamily="18" charset="0"/>
                      </a:rPr>
                      <m:t>𝜏</m:t>
                    </m:r>
                  </m:oMath>
                </a14:m>
                <a:r>
                  <a:rPr lang="nb-NO" sz="2200" baseline="-25000" dirty="0">
                    <a:solidFill>
                      <a:schemeClr val="tx1"/>
                    </a:solidFill>
                    <a:cs typeface="Times New Roman" panose="02020603050405020304" pitchFamily="18" charset="0"/>
                  </a:rPr>
                  <a:t>C2</a:t>
                </a:r>
                <a:r>
                  <a:rPr lang="nb-NO" sz="2200" dirty="0">
                    <a:solidFill>
                      <a:schemeClr val="tx1"/>
                    </a:solidFill>
                    <a:cs typeface="Times New Roman" panose="02020603050405020304" pitchFamily="18" charset="0"/>
                  </a:rPr>
                  <a:t>. This </a:t>
                </a:r>
                <a:r>
                  <a:rPr lang="nb-NO" sz="2200" dirty="0" err="1">
                    <a:solidFill>
                      <a:schemeClr val="tx1"/>
                    </a:solidFill>
                    <a:cs typeface="Times New Roman" panose="02020603050405020304" pitchFamily="18" charset="0"/>
                  </a:rPr>
                  <a:t>may</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effect</a:t>
                </a:r>
                <a:r>
                  <a:rPr lang="nb-NO" sz="2200" dirty="0">
                    <a:solidFill>
                      <a:schemeClr val="tx1"/>
                    </a:solidFill>
                    <a:cs typeface="Times New Roman" panose="02020603050405020304" pitchFamily="18" charset="0"/>
                  </a:rPr>
                  <a:t> </a:t>
                </a:r>
                <a:r>
                  <a:rPr lang="nb-NO" sz="2200" dirty="0" err="1">
                    <a:solidFill>
                      <a:schemeClr val="tx1"/>
                    </a:solidFill>
                    <a:cs typeface="Times New Roman" panose="02020603050405020304" pitchFamily="18" charset="0"/>
                  </a:rPr>
                  <a:t>the</a:t>
                </a:r>
                <a:r>
                  <a:rPr lang="nb-NO" sz="2200" dirty="0">
                    <a:solidFill>
                      <a:schemeClr val="tx1"/>
                    </a:solidFill>
                    <a:cs typeface="Times New Roman" panose="02020603050405020304" pitchFamily="18" charset="0"/>
                  </a:rPr>
                  <a:t> master loop</a:t>
                </a:r>
              </a:p>
              <a:p>
                <a:pPr marL="1371600" lvl="3" indent="0">
                  <a:buNone/>
                  <a:defRPr/>
                </a:pPr>
                <a:endParaRPr lang="nb-NO" sz="1600" dirty="0">
                  <a:latin typeface="+mj-lt"/>
                </a:endParaRPr>
              </a:p>
            </p:txBody>
          </p:sp>
        </mc:Choice>
        <mc:Fallback xmlns="">
          <p:sp>
            <p:nvSpPr>
              <p:cNvPr id="3" name="Content Placeholder 2">
                <a:extLst>
                  <a:ext uri="{FF2B5EF4-FFF2-40B4-BE49-F238E27FC236}">
                    <a16:creationId xmlns:a16="http://schemas.microsoft.com/office/drawing/2014/main" id="{2B35D1A9-24CF-9F44-9811-516DDCB1618A}"/>
                  </a:ext>
                </a:extLst>
              </p:cNvPr>
              <p:cNvSpPr>
                <a:spLocks noGrp="1" noRot="1" noChangeAspect="1" noMove="1" noResize="1" noEditPoints="1" noAdjustHandles="1" noChangeArrowheads="1" noChangeShapeType="1" noTextEdit="1"/>
              </p:cNvSpPr>
              <p:nvPr>
                <p:ph idx="1"/>
              </p:nvPr>
            </p:nvSpPr>
            <p:spPr>
              <a:xfrm>
                <a:off x="473705" y="1746377"/>
                <a:ext cx="7952217" cy="4422691"/>
              </a:xfrm>
              <a:blipFill>
                <a:blip r:embed="rId2"/>
                <a:stretch>
                  <a:fillRect l="-920" b="-165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6D0D7C3-B656-4CFB-798E-3DF199BE8674}"/>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B3ABC3-70F9-45C4-BADA-66D770171CDA}" type="slidenum">
              <a:rPr lang="en-US" smtClean="0"/>
              <a:pPr/>
              <a:t>20</a:t>
            </a:fld>
            <a:endParaRPr lang="en-US" dirty="0"/>
          </a:p>
        </p:txBody>
      </p:sp>
      <p:grpSp>
        <p:nvGrpSpPr>
          <p:cNvPr id="4" name="Group 3">
            <a:extLst>
              <a:ext uri="{FF2B5EF4-FFF2-40B4-BE49-F238E27FC236}">
                <a16:creationId xmlns:a16="http://schemas.microsoft.com/office/drawing/2014/main" id="{16D6D57E-8A98-A31F-22CA-2D4E020A5FFF}"/>
              </a:ext>
            </a:extLst>
          </p:cNvPr>
          <p:cNvGrpSpPr/>
          <p:nvPr/>
        </p:nvGrpSpPr>
        <p:grpSpPr>
          <a:xfrm>
            <a:off x="9395886" y="1987889"/>
            <a:ext cx="1820552" cy="1646696"/>
            <a:chOff x="7195230" y="2048849"/>
            <a:chExt cx="1820552" cy="1646696"/>
          </a:xfrm>
        </p:grpSpPr>
        <p:grpSp>
          <p:nvGrpSpPr>
            <p:cNvPr id="5" name="Group 4">
              <a:extLst>
                <a:ext uri="{FF2B5EF4-FFF2-40B4-BE49-F238E27FC236}">
                  <a16:creationId xmlns:a16="http://schemas.microsoft.com/office/drawing/2014/main" id="{96A2FF1C-854F-A582-34A0-E69DBBB2A9B5}"/>
                </a:ext>
              </a:extLst>
            </p:cNvPr>
            <p:cNvGrpSpPr/>
            <p:nvPr/>
          </p:nvGrpSpPr>
          <p:grpSpPr>
            <a:xfrm>
              <a:off x="7195230" y="2048849"/>
              <a:ext cx="1727200" cy="1298575"/>
              <a:chOff x="6877050" y="4292600"/>
              <a:chExt cx="1727200" cy="1298575"/>
            </a:xfrm>
          </p:grpSpPr>
          <p:sp>
            <p:nvSpPr>
              <p:cNvPr id="7" name="Line 14">
                <a:extLst>
                  <a:ext uri="{FF2B5EF4-FFF2-40B4-BE49-F238E27FC236}">
                    <a16:creationId xmlns:a16="http://schemas.microsoft.com/office/drawing/2014/main" id="{F454C541-7046-1427-5E42-FB441F9D69C0}"/>
                  </a:ext>
                </a:extLst>
              </p:cNvPr>
              <p:cNvSpPr>
                <a:spLocks noChangeShapeType="1"/>
              </p:cNvSpPr>
              <p:nvPr/>
            </p:nvSpPr>
            <p:spPr bwMode="auto">
              <a:xfrm>
                <a:off x="7092950" y="537368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15">
                <a:extLst>
                  <a:ext uri="{FF2B5EF4-FFF2-40B4-BE49-F238E27FC236}">
                    <a16:creationId xmlns:a16="http://schemas.microsoft.com/office/drawing/2014/main" id="{636C35C6-9ACD-7CE9-5672-63C2EBDE5056}"/>
                  </a:ext>
                </a:extLst>
              </p:cNvPr>
              <p:cNvSpPr>
                <a:spLocks noChangeShapeType="1"/>
              </p:cNvSpPr>
              <p:nvPr/>
            </p:nvSpPr>
            <p:spPr bwMode="auto">
              <a:xfrm flipV="1">
                <a:off x="7092950" y="4365625"/>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7">
                <a:extLst>
                  <a:ext uri="{FF2B5EF4-FFF2-40B4-BE49-F238E27FC236}">
                    <a16:creationId xmlns:a16="http://schemas.microsoft.com/office/drawing/2014/main" id="{1D769DB8-2CEF-CDE8-6D3D-DF469F9B08BE}"/>
                  </a:ext>
                </a:extLst>
              </p:cNvPr>
              <p:cNvSpPr txBox="1">
                <a:spLocks noChangeArrowheads="1"/>
              </p:cNvSpPr>
              <p:nvPr/>
            </p:nvSpPr>
            <p:spPr bwMode="auto">
              <a:xfrm>
                <a:off x="7092950" y="4292600"/>
                <a:ext cx="404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200"/>
                  <a:t>f(z)</a:t>
                </a:r>
              </a:p>
            </p:txBody>
          </p:sp>
          <p:sp>
            <p:nvSpPr>
              <p:cNvPr id="10" name="Text Box 18">
                <a:extLst>
                  <a:ext uri="{FF2B5EF4-FFF2-40B4-BE49-F238E27FC236}">
                    <a16:creationId xmlns:a16="http://schemas.microsoft.com/office/drawing/2014/main" id="{5C3B0DE9-D823-FE4A-F14E-E981F220D4C5}"/>
                  </a:ext>
                </a:extLst>
              </p:cNvPr>
              <p:cNvSpPr txBox="1">
                <a:spLocks noChangeArrowheads="1"/>
              </p:cNvSpPr>
              <p:nvPr/>
            </p:nvSpPr>
            <p:spPr bwMode="auto">
              <a:xfrm>
                <a:off x="6965950"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11" name="Text Box 19">
                <a:extLst>
                  <a:ext uri="{FF2B5EF4-FFF2-40B4-BE49-F238E27FC236}">
                    <a16:creationId xmlns:a16="http://schemas.microsoft.com/office/drawing/2014/main" id="{5F3DC9AD-532B-C057-F3C9-A39988E5E36F}"/>
                  </a:ext>
                </a:extLst>
              </p:cNvPr>
              <p:cNvSpPr txBox="1">
                <a:spLocks noChangeArrowheads="1"/>
              </p:cNvSpPr>
              <p:nvPr/>
            </p:nvSpPr>
            <p:spPr bwMode="auto">
              <a:xfrm>
                <a:off x="8172450" y="472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nb-NO" sz="1800"/>
              </a:p>
            </p:txBody>
          </p:sp>
          <p:sp>
            <p:nvSpPr>
              <p:cNvPr id="12" name="Text Box 20">
                <a:extLst>
                  <a:ext uri="{FF2B5EF4-FFF2-40B4-BE49-F238E27FC236}">
                    <a16:creationId xmlns:a16="http://schemas.microsoft.com/office/drawing/2014/main" id="{3C195095-0EF5-36E6-2CFB-89B859F30151}"/>
                  </a:ext>
                </a:extLst>
              </p:cNvPr>
              <p:cNvSpPr txBox="1">
                <a:spLocks noChangeArrowheads="1"/>
              </p:cNvSpPr>
              <p:nvPr/>
            </p:nvSpPr>
            <p:spPr bwMode="auto">
              <a:xfrm>
                <a:off x="8189913" y="53467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13" name="Text Box 21">
                <a:extLst>
                  <a:ext uri="{FF2B5EF4-FFF2-40B4-BE49-F238E27FC236}">
                    <a16:creationId xmlns:a16="http://schemas.microsoft.com/office/drawing/2014/main" id="{231BBD14-0F91-0772-DCA0-05126488C4BE}"/>
                  </a:ext>
                </a:extLst>
              </p:cNvPr>
              <p:cNvSpPr txBox="1">
                <a:spLocks noChangeArrowheads="1"/>
              </p:cNvSpPr>
              <p:nvPr/>
            </p:nvSpPr>
            <p:spPr bwMode="auto">
              <a:xfrm>
                <a:off x="6877050" y="522922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0</a:t>
                </a:r>
              </a:p>
            </p:txBody>
          </p:sp>
          <p:sp>
            <p:nvSpPr>
              <p:cNvPr id="14" name="Text Box 22">
                <a:extLst>
                  <a:ext uri="{FF2B5EF4-FFF2-40B4-BE49-F238E27FC236}">
                    <a16:creationId xmlns:a16="http://schemas.microsoft.com/office/drawing/2014/main" id="{E1D513AA-48B1-D595-6E58-59CA82B5D567}"/>
                  </a:ext>
                </a:extLst>
              </p:cNvPr>
              <p:cNvSpPr txBox="1">
                <a:spLocks noChangeArrowheads="1"/>
              </p:cNvSpPr>
              <p:nvPr/>
            </p:nvSpPr>
            <p:spPr bwMode="auto">
              <a:xfrm>
                <a:off x="6877050" y="4508500"/>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1000"/>
                  <a:t>1</a:t>
                </a:r>
              </a:p>
            </p:txBody>
          </p:sp>
          <p:sp>
            <p:nvSpPr>
              <p:cNvPr id="15" name="Line 23">
                <a:extLst>
                  <a:ext uri="{FF2B5EF4-FFF2-40B4-BE49-F238E27FC236}">
                    <a16:creationId xmlns:a16="http://schemas.microsoft.com/office/drawing/2014/main" id="{E8A7E401-AE52-5D81-FE3D-F9FF7E55B498}"/>
                  </a:ext>
                </a:extLst>
              </p:cNvPr>
              <p:cNvSpPr>
                <a:spLocks noChangeShapeType="1"/>
              </p:cNvSpPr>
              <p:nvPr/>
            </p:nvSpPr>
            <p:spPr bwMode="auto">
              <a:xfrm>
                <a:off x="7092950" y="4581525"/>
                <a:ext cx="122396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4">
                <a:extLst>
                  <a:ext uri="{FF2B5EF4-FFF2-40B4-BE49-F238E27FC236}">
                    <a16:creationId xmlns:a16="http://schemas.microsoft.com/office/drawing/2014/main" id="{E20FCB13-5B26-739D-E152-AB82A84DB6BA}"/>
                  </a:ext>
                </a:extLst>
              </p:cNvPr>
              <p:cNvSpPr>
                <a:spLocks noChangeShapeType="1"/>
              </p:cNvSpPr>
              <p:nvPr/>
            </p:nvSpPr>
            <p:spPr bwMode="auto">
              <a:xfrm>
                <a:off x="8316913" y="4581525"/>
                <a:ext cx="0" cy="79216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5">
                <a:extLst>
                  <a:ext uri="{FF2B5EF4-FFF2-40B4-BE49-F238E27FC236}">
                    <a16:creationId xmlns:a16="http://schemas.microsoft.com/office/drawing/2014/main" id="{816DE9E1-C7B1-79F1-243D-2616DA4D1A62}"/>
                  </a:ext>
                </a:extLst>
              </p:cNvPr>
              <p:cNvSpPr>
                <a:spLocks noChangeShapeType="1"/>
              </p:cNvSpPr>
              <p:nvPr/>
            </p:nvSpPr>
            <p:spPr bwMode="auto">
              <a:xfrm flipV="1">
                <a:off x="7092950" y="4581525"/>
                <a:ext cx="1223963" cy="7921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7">
                <a:extLst>
                  <a:ext uri="{FF2B5EF4-FFF2-40B4-BE49-F238E27FC236}">
                    <a16:creationId xmlns:a16="http://schemas.microsoft.com/office/drawing/2014/main" id="{174FB6C9-185D-1959-DC22-7804B8835735}"/>
                  </a:ext>
                </a:extLst>
              </p:cNvPr>
              <p:cNvSpPr txBox="1">
                <a:spLocks noChangeArrowheads="1"/>
              </p:cNvSpPr>
              <p:nvPr/>
            </p:nvSpPr>
            <p:spPr bwMode="auto">
              <a:xfrm rot="-1920000">
                <a:off x="7380288" y="4724400"/>
                <a:ext cx="762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nb-NO" sz="900" dirty="0"/>
                  <a:t>linear valve</a:t>
                </a:r>
              </a:p>
            </p:txBody>
          </p:sp>
          <p:sp>
            <p:nvSpPr>
              <p:cNvPr id="19" name="Freeform 28">
                <a:extLst>
                  <a:ext uri="{FF2B5EF4-FFF2-40B4-BE49-F238E27FC236}">
                    <a16:creationId xmlns:a16="http://schemas.microsoft.com/office/drawing/2014/main" id="{D88E2F63-A595-5B8C-E2A1-8D4A77C217AC}"/>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2147483647 h 499"/>
                  <a:gd name="T10" fmla="*/ 2147483647 w 771"/>
                  <a:gd name="T11" fmla="*/ 0 h 4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499">
                    <a:moveTo>
                      <a:pt x="0" y="499"/>
                    </a:moveTo>
                    <a:cubicBezTo>
                      <a:pt x="15" y="450"/>
                      <a:pt x="30" y="401"/>
                      <a:pt x="45" y="363"/>
                    </a:cubicBezTo>
                    <a:cubicBezTo>
                      <a:pt x="60" y="325"/>
                      <a:pt x="67" y="310"/>
                      <a:pt x="90" y="272"/>
                    </a:cubicBezTo>
                    <a:cubicBezTo>
                      <a:pt x="113" y="234"/>
                      <a:pt x="136" y="166"/>
                      <a:pt x="181" y="136"/>
                    </a:cubicBezTo>
                    <a:cubicBezTo>
                      <a:pt x="226" y="106"/>
                      <a:pt x="264" y="113"/>
                      <a:pt x="362" y="90"/>
                    </a:cubicBezTo>
                    <a:cubicBezTo>
                      <a:pt x="460" y="67"/>
                      <a:pt x="703" y="15"/>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30">
                <a:extLst>
                  <a:ext uri="{FF2B5EF4-FFF2-40B4-BE49-F238E27FC236}">
                    <a16:creationId xmlns:a16="http://schemas.microsoft.com/office/drawing/2014/main" id="{853A6A75-B9D7-FDF2-AAD0-CECAAB0A6962}"/>
                  </a:ext>
                </a:extLst>
              </p:cNvPr>
              <p:cNvSpPr>
                <a:spLocks/>
              </p:cNvSpPr>
              <p:nvPr/>
            </p:nvSpPr>
            <p:spPr bwMode="auto">
              <a:xfrm>
                <a:off x="7092950" y="4581525"/>
                <a:ext cx="1223963" cy="792163"/>
              </a:xfrm>
              <a:custGeom>
                <a:avLst/>
                <a:gdLst>
                  <a:gd name="T0" fmla="*/ 0 w 771"/>
                  <a:gd name="T1" fmla="*/ 2147483647 h 499"/>
                  <a:gd name="T2" fmla="*/ 2147483647 w 771"/>
                  <a:gd name="T3" fmla="*/ 2147483647 h 499"/>
                  <a:gd name="T4" fmla="*/ 2147483647 w 771"/>
                  <a:gd name="T5" fmla="*/ 2147483647 h 499"/>
                  <a:gd name="T6" fmla="*/ 2147483647 w 771"/>
                  <a:gd name="T7" fmla="*/ 2147483647 h 499"/>
                  <a:gd name="T8" fmla="*/ 2147483647 w 771"/>
                  <a:gd name="T9" fmla="*/ 0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499">
                    <a:moveTo>
                      <a:pt x="0" y="499"/>
                    </a:moveTo>
                    <a:cubicBezTo>
                      <a:pt x="86" y="483"/>
                      <a:pt x="173" y="468"/>
                      <a:pt x="226" y="453"/>
                    </a:cubicBezTo>
                    <a:cubicBezTo>
                      <a:pt x="279" y="438"/>
                      <a:pt x="287" y="431"/>
                      <a:pt x="317" y="408"/>
                    </a:cubicBezTo>
                    <a:cubicBezTo>
                      <a:pt x="347" y="385"/>
                      <a:pt x="332" y="385"/>
                      <a:pt x="408" y="317"/>
                    </a:cubicBezTo>
                    <a:cubicBezTo>
                      <a:pt x="484" y="249"/>
                      <a:pt x="710" y="53"/>
                      <a:pt x="771"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 name="TextBox 5">
              <a:extLst>
                <a:ext uri="{FF2B5EF4-FFF2-40B4-BE49-F238E27FC236}">
                  <a16:creationId xmlns:a16="http://schemas.microsoft.com/office/drawing/2014/main" id="{79CE1735-8063-7A51-210E-5B16ECEC327D}"/>
                </a:ext>
              </a:extLst>
            </p:cNvPr>
            <p:cNvSpPr txBox="1"/>
            <p:nvPr/>
          </p:nvSpPr>
          <p:spPr>
            <a:xfrm>
              <a:off x="7364368" y="3387768"/>
              <a:ext cx="1651414" cy="307777"/>
            </a:xfrm>
            <a:prstGeom prst="rect">
              <a:avLst/>
            </a:prstGeom>
            <a:noFill/>
          </p:spPr>
          <p:txBody>
            <a:bodyPr wrap="none" rtlCol="0">
              <a:spAutoFit/>
            </a:bodyPr>
            <a:lstStyle/>
            <a:p>
              <a:r>
                <a:rPr lang="nb-NO" sz="1400" dirty="0"/>
                <a:t>k</a:t>
              </a:r>
              <a:r>
                <a:rPr lang="nb-NO" sz="1400" baseline="-25000" dirty="0"/>
                <a:t>2</a:t>
              </a:r>
              <a:r>
                <a:rPr lang="nb-NO" sz="1400" dirty="0"/>
                <a:t>(z) = </a:t>
              </a:r>
              <a:r>
                <a:rPr lang="nb-NO" sz="1400" dirty="0" err="1"/>
                <a:t>slope</a:t>
              </a:r>
              <a:r>
                <a:rPr lang="nb-NO" sz="1400" dirty="0"/>
                <a:t> = </a:t>
              </a:r>
              <a:r>
                <a:rPr lang="nb-NO" sz="1400" dirty="0" err="1"/>
                <a:t>df</a:t>
              </a:r>
              <a:r>
                <a:rPr lang="nb-NO" sz="1400" dirty="0"/>
                <a:t>/</a:t>
              </a:r>
              <a:r>
                <a:rPr lang="nb-NO" sz="1400" dirty="0" err="1"/>
                <a:t>dz</a:t>
              </a:r>
              <a:endParaRPr lang="nb-NO" sz="1400" dirty="0"/>
            </a:p>
          </p:txBody>
        </p:sp>
      </p:grpSp>
      <p:pic>
        <p:nvPicPr>
          <p:cNvPr id="21" name="Picture 20">
            <a:extLst>
              <a:ext uri="{FF2B5EF4-FFF2-40B4-BE49-F238E27FC236}">
                <a16:creationId xmlns:a16="http://schemas.microsoft.com/office/drawing/2014/main" id="{BB7BEF38-3368-7DF2-C232-32D6A06D18DB}"/>
              </a:ext>
            </a:extLst>
          </p:cNvPr>
          <p:cNvPicPr>
            <a:picLocks noChangeAspect="1"/>
          </p:cNvPicPr>
          <p:nvPr/>
        </p:nvPicPr>
        <p:blipFill>
          <a:blip r:embed="rId3"/>
          <a:stretch>
            <a:fillRect/>
          </a:stretch>
        </p:blipFill>
        <p:spPr>
          <a:xfrm>
            <a:off x="8740639" y="3957384"/>
            <a:ext cx="3353825" cy="805958"/>
          </a:xfrm>
          <a:prstGeom prst="rect">
            <a:avLst/>
          </a:prstGeom>
        </p:spPr>
      </p:pic>
      <p:sp>
        <p:nvSpPr>
          <p:cNvPr id="22" name="TextBox 21">
            <a:extLst>
              <a:ext uri="{FF2B5EF4-FFF2-40B4-BE49-F238E27FC236}">
                <a16:creationId xmlns:a16="http://schemas.microsoft.com/office/drawing/2014/main" id="{749F1374-D0CA-5D1C-595E-7FCC224BC689}"/>
              </a:ext>
            </a:extLst>
          </p:cNvPr>
          <p:cNvSpPr txBox="1"/>
          <p:nvPr/>
        </p:nvSpPr>
        <p:spPr>
          <a:xfrm>
            <a:off x="8831956" y="4819406"/>
            <a:ext cx="3171189" cy="276999"/>
          </a:xfrm>
          <a:prstGeom prst="rect">
            <a:avLst/>
          </a:prstGeom>
          <a:noFill/>
        </p:spPr>
        <p:txBody>
          <a:bodyPr wrap="none" rtlCol="0">
            <a:spAutoFit/>
          </a:bodyPr>
          <a:lstStyle/>
          <a:p>
            <a:r>
              <a:rPr lang="nb-NO" sz="1200" b="1" dirty="0">
                <a:solidFill>
                  <a:srgbClr val="FF0000"/>
                </a:solidFill>
              </a:rPr>
              <a:t>G</a:t>
            </a:r>
            <a:r>
              <a:rPr lang="nb-NO" sz="1200" b="1" baseline="-25000" dirty="0">
                <a:solidFill>
                  <a:srgbClr val="FF0000"/>
                </a:solidFill>
              </a:rPr>
              <a:t>1</a:t>
            </a:r>
            <a:r>
              <a:rPr lang="nb-NO" sz="1200" b="1" dirty="0">
                <a:solidFill>
                  <a:srgbClr val="FF0000"/>
                </a:solidFill>
              </a:rPr>
              <a:t>T</a:t>
            </a:r>
            <a:r>
              <a:rPr lang="nb-NO" sz="1200" b="1" baseline="-25000" dirty="0">
                <a:solidFill>
                  <a:srgbClr val="FF0000"/>
                </a:solidFill>
              </a:rPr>
              <a:t>2</a:t>
            </a:r>
            <a:r>
              <a:rPr lang="nb-NO" sz="1200" dirty="0"/>
              <a:t> = «Process» for tuning master controller K</a:t>
            </a:r>
            <a:r>
              <a:rPr lang="nb-NO" sz="1200" baseline="-25000" dirty="0"/>
              <a:t>1</a:t>
            </a:r>
            <a:endParaRPr lang="en-US" sz="1200" dirty="0"/>
          </a:p>
        </p:txBody>
      </p:sp>
      <p:sp>
        <p:nvSpPr>
          <p:cNvPr id="24" name="TextBox 23">
            <a:extLst>
              <a:ext uri="{FF2B5EF4-FFF2-40B4-BE49-F238E27FC236}">
                <a16:creationId xmlns:a16="http://schemas.microsoft.com/office/drawing/2014/main" id="{7818041F-DE94-8288-05D1-B183766D345E}"/>
              </a:ext>
            </a:extLst>
          </p:cNvPr>
          <p:cNvSpPr txBox="1"/>
          <p:nvPr/>
        </p:nvSpPr>
        <p:spPr>
          <a:xfrm>
            <a:off x="87086" y="9864"/>
            <a:ext cx="6096000" cy="369332"/>
          </a:xfrm>
          <a:prstGeom prst="rect">
            <a:avLst/>
          </a:prstGeom>
          <a:noFill/>
        </p:spPr>
        <p:txBody>
          <a:bodyPr wrap="square">
            <a:spAutoFit/>
          </a:bodyPr>
          <a:lstStyle/>
          <a:p>
            <a:r>
              <a:rPr lang="nb-NO">
                <a:highlight>
                  <a:srgbClr val="FFFF00"/>
                </a:highlight>
              </a:rPr>
              <a:t>Does nonlinearity disappear?</a:t>
            </a:r>
            <a:endParaRPr lang="en-US" dirty="0">
              <a:highlight>
                <a:srgbClr val="FFFF00"/>
              </a:highlight>
            </a:endParaRPr>
          </a:p>
        </p:txBody>
      </p:sp>
    </p:spTree>
    <p:extLst>
      <p:ext uri="{BB962C8B-B14F-4D97-AF65-F5344CB8AC3E}">
        <p14:creationId xmlns:p14="http://schemas.microsoft.com/office/powerpoint/2010/main" val="236140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B044-8EB9-057C-1370-3BA12C18AC65}"/>
              </a:ext>
            </a:extLst>
          </p:cNvPr>
          <p:cNvSpPr>
            <a:spLocks noGrp="1"/>
          </p:cNvSpPr>
          <p:nvPr>
            <p:ph type="title"/>
          </p:nvPr>
        </p:nvSpPr>
        <p:spPr/>
        <p:txBody>
          <a:bodyPr/>
          <a:lstStyle/>
          <a:p>
            <a:r>
              <a:rPr lang="nb-NO" dirty="0" err="1"/>
              <a:t>Stabilization</a:t>
            </a:r>
            <a:endParaRPr lang="en-US" dirty="0"/>
          </a:p>
        </p:txBody>
      </p:sp>
      <p:sp>
        <p:nvSpPr>
          <p:cNvPr id="3" name="Content Placeholder 2">
            <a:extLst>
              <a:ext uri="{FF2B5EF4-FFF2-40B4-BE49-F238E27FC236}">
                <a16:creationId xmlns:a16="http://schemas.microsoft.com/office/drawing/2014/main" id="{F248A80C-AAC2-90C3-D73D-5EA0FB0CC41E}"/>
              </a:ext>
            </a:extLst>
          </p:cNvPr>
          <p:cNvSpPr>
            <a:spLocks noGrp="1"/>
          </p:cNvSpPr>
          <p:nvPr>
            <p:ph idx="1"/>
          </p:nvPr>
        </p:nvSpPr>
        <p:spPr/>
        <p:txBody>
          <a:bodyPr>
            <a:normAutofit/>
          </a:bodyPr>
          <a:lstStyle/>
          <a:p>
            <a:r>
              <a:rPr lang="nb-NO" dirty="0">
                <a:highlight>
                  <a:srgbClr val="FFFF00"/>
                </a:highlight>
              </a:rPr>
              <a:t>The </a:t>
            </a:r>
            <a:r>
              <a:rPr lang="nb-NO" dirty="0" err="1">
                <a:highlight>
                  <a:srgbClr val="FFFF00"/>
                </a:highlight>
              </a:rPr>
              <a:t>only</a:t>
            </a:r>
            <a:r>
              <a:rPr lang="nb-NO" dirty="0">
                <a:highlight>
                  <a:srgbClr val="FFFF00"/>
                </a:highlight>
              </a:rPr>
              <a:t> </a:t>
            </a:r>
            <a:r>
              <a:rPr lang="nb-NO" dirty="0" err="1">
                <a:highlight>
                  <a:srgbClr val="FFFF00"/>
                </a:highlight>
              </a:rPr>
              <a:t>way</a:t>
            </a:r>
            <a:r>
              <a:rPr lang="nb-NO" dirty="0">
                <a:highlight>
                  <a:srgbClr val="FFFF00"/>
                </a:highlight>
              </a:rPr>
              <a:t> </a:t>
            </a:r>
            <a:r>
              <a:rPr lang="nb-NO" dirty="0" err="1">
                <a:highlight>
                  <a:srgbClr val="FFFF00"/>
                </a:highlight>
              </a:rPr>
              <a:t>we</a:t>
            </a:r>
            <a:r>
              <a:rPr lang="nb-NO" dirty="0">
                <a:highlight>
                  <a:srgbClr val="FFFF00"/>
                </a:highlight>
              </a:rPr>
              <a:t> </a:t>
            </a:r>
            <a:r>
              <a:rPr lang="nb-NO" dirty="0" err="1">
                <a:highlight>
                  <a:srgbClr val="FFFF00"/>
                </a:highlight>
              </a:rPr>
              <a:t>can</a:t>
            </a:r>
            <a:r>
              <a:rPr lang="nb-NO" dirty="0">
                <a:highlight>
                  <a:srgbClr val="FFFF00"/>
                </a:highlight>
              </a:rPr>
              <a:t> </a:t>
            </a:r>
            <a:r>
              <a:rPr lang="nb-NO" dirty="0" err="1">
                <a:highlight>
                  <a:srgbClr val="FFFF00"/>
                </a:highlight>
              </a:rPr>
              <a:t>change</a:t>
            </a:r>
            <a:r>
              <a:rPr lang="nb-NO" dirty="0">
                <a:highlight>
                  <a:srgbClr val="FFFF00"/>
                </a:highlight>
              </a:rPr>
              <a:t> </a:t>
            </a:r>
            <a:r>
              <a:rPr lang="nb-NO" dirty="0" err="1">
                <a:highlight>
                  <a:srgbClr val="FFFF00"/>
                </a:highlight>
              </a:rPr>
              <a:t>dynamics</a:t>
            </a:r>
            <a:r>
              <a:rPr lang="nb-NO" dirty="0">
                <a:highlight>
                  <a:srgbClr val="FFFF00"/>
                </a:highlight>
              </a:rPr>
              <a:t> (poles) and </a:t>
            </a:r>
            <a:r>
              <a:rPr lang="nb-NO" dirty="0" err="1">
                <a:highlight>
                  <a:srgbClr val="FFFF00"/>
                </a:highlight>
              </a:rPr>
              <a:t>stabilize</a:t>
            </a:r>
            <a:r>
              <a:rPr lang="nb-NO" dirty="0">
                <a:highlight>
                  <a:srgbClr val="FFFF00"/>
                </a:highlight>
              </a:rPr>
              <a:t> is by feedback</a:t>
            </a:r>
          </a:p>
          <a:p>
            <a:r>
              <a:rPr lang="nb-NO" dirty="0"/>
              <a:t>So: </a:t>
            </a:r>
            <a:r>
              <a:rPr lang="nb-NO" dirty="0" err="1"/>
              <a:t>Stabilization</a:t>
            </a:r>
            <a:r>
              <a:rPr lang="nb-NO" dirty="0"/>
              <a:t> </a:t>
            </a:r>
            <a:r>
              <a:rPr lang="nb-NO" dirty="0" err="1"/>
              <a:t>with</a:t>
            </a:r>
            <a:r>
              <a:rPr lang="nb-NO" dirty="0"/>
              <a:t> </a:t>
            </a:r>
            <a:r>
              <a:rPr lang="nb-NO" dirty="0" err="1"/>
              <a:t>feedforward</a:t>
            </a:r>
            <a:r>
              <a:rPr lang="nb-NO" dirty="0"/>
              <a:t> </a:t>
            </a:r>
            <a:r>
              <a:rPr lang="nb-NO" dirty="0" err="1"/>
              <a:t>does</a:t>
            </a:r>
            <a:r>
              <a:rPr lang="nb-NO" dirty="0"/>
              <a:t> NOT </a:t>
            </a:r>
            <a:r>
              <a:rPr lang="nb-NO" dirty="0" err="1"/>
              <a:t>work</a:t>
            </a:r>
            <a:endParaRPr lang="nb-NO" dirty="0"/>
          </a:p>
          <a:p>
            <a:pPr lvl="1"/>
            <a:r>
              <a:rPr lang="nb-NO" dirty="0" err="1"/>
              <a:t>Example</a:t>
            </a:r>
            <a:r>
              <a:rPr lang="nb-NO" dirty="0"/>
              <a:t>: </a:t>
            </a:r>
            <a:r>
              <a:rPr lang="nb-NO" dirty="0" err="1"/>
              <a:t>level</a:t>
            </a:r>
            <a:r>
              <a:rPr lang="nb-NO" dirty="0"/>
              <a:t> control </a:t>
            </a:r>
          </a:p>
          <a:p>
            <a:pPr lvl="2"/>
            <a:r>
              <a:rPr lang="nb-NO" dirty="0"/>
              <a:t>G(s) = k’/s</a:t>
            </a:r>
          </a:p>
          <a:p>
            <a:pPr lvl="2"/>
            <a:r>
              <a:rPr lang="nb-NO" dirty="0" err="1"/>
              <a:t>Integrating</a:t>
            </a:r>
            <a:r>
              <a:rPr lang="nb-NO" dirty="0"/>
              <a:t> </a:t>
            </a:r>
            <a:r>
              <a:rPr lang="nb-NO" dirty="0" err="1"/>
              <a:t>process</a:t>
            </a:r>
            <a:r>
              <a:rPr lang="nb-NO" dirty="0"/>
              <a:t> </a:t>
            </a:r>
            <a:r>
              <a:rPr lang="nb-NO" dirty="0" err="1"/>
              <a:t>with</a:t>
            </a:r>
            <a:r>
              <a:rPr lang="nb-NO" dirty="0"/>
              <a:t> pole at s=0. At </a:t>
            </a:r>
            <a:r>
              <a:rPr lang="nb-NO" dirty="0" err="1"/>
              <a:t>the</a:t>
            </a:r>
            <a:r>
              <a:rPr lang="nb-NO" dirty="0"/>
              <a:t> limit to </a:t>
            </a:r>
            <a:r>
              <a:rPr lang="nb-NO" dirty="0" err="1"/>
              <a:t>instability</a:t>
            </a:r>
            <a:endParaRPr lang="nb-NO" dirty="0"/>
          </a:p>
          <a:p>
            <a:pPr lvl="2"/>
            <a:r>
              <a:rPr lang="nb-NO" dirty="0"/>
              <a:t>It is </a:t>
            </a:r>
            <a:r>
              <a:rPr lang="nb-NO" dirty="0" err="1"/>
              <a:t>practically</a:t>
            </a:r>
            <a:r>
              <a:rPr lang="nb-NO" dirty="0"/>
              <a:t> impossible to control </a:t>
            </a:r>
            <a:r>
              <a:rPr lang="nb-NO" dirty="0" err="1"/>
              <a:t>level</a:t>
            </a:r>
            <a:r>
              <a:rPr lang="nb-NO" dirty="0"/>
              <a:t> by </a:t>
            </a:r>
            <a:r>
              <a:rPr lang="nb-NO" dirty="0" err="1"/>
              <a:t>trying</a:t>
            </a:r>
            <a:r>
              <a:rPr lang="nb-NO" dirty="0"/>
              <a:t> to </a:t>
            </a:r>
            <a:r>
              <a:rPr lang="nb-NO" dirty="0" err="1"/>
              <a:t>set</a:t>
            </a:r>
            <a:r>
              <a:rPr lang="nb-NO" dirty="0"/>
              <a:t> </a:t>
            </a:r>
            <a:r>
              <a:rPr lang="nb-NO" dirty="0" err="1"/>
              <a:t>q</a:t>
            </a:r>
            <a:r>
              <a:rPr lang="nb-NO" baseline="-25000" dirty="0" err="1"/>
              <a:t>out</a:t>
            </a:r>
            <a:r>
              <a:rPr lang="nb-NO" dirty="0"/>
              <a:t>=q</a:t>
            </a:r>
            <a:r>
              <a:rPr lang="nb-NO" baseline="-25000" dirty="0"/>
              <a:t>in</a:t>
            </a:r>
            <a:r>
              <a:rPr lang="nb-NO" dirty="0"/>
              <a:t> </a:t>
            </a:r>
            <a:r>
              <a:rPr lang="nb-NO" dirty="0" err="1"/>
              <a:t>using</a:t>
            </a:r>
            <a:r>
              <a:rPr lang="nb-NO" dirty="0"/>
              <a:t> </a:t>
            </a:r>
            <a:r>
              <a:rPr lang="nb-NO" dirty="0" err="1"/>
              <a:t>feedforward</a:t>
            </a:r>
            <a:r>
              <a:rPr lang="nb-NO" dirty="0"/>
              <a:t>. </a:t>
            </a:r>
          </a:p>
          <a:p>
            <a:pPr lvl="2"/>
            <a:r>
              <a:rPr lang="nb-NO" dirty="0" err="1"/>
              <a:t>We</a:t>
            </a:r>
            <a:r>
              <a:rPr lang="nb-NO" dirty="0"/>
              <a:t> </a:t>
            </a:r>
            <a:r>
              <a:rPr lang="nb-NO" dirty="0" err="1"/>
              <a:t>get</a:t>
            </a:r>
            <a:r>
              <a:rPr lang="nb-NO" dirty="0"/>
              <a:t> «</a:t>
            </a:r>
            <a:r>
              <a:rPr lang="nb-NO" dirty="0" err="1"/>
              <a:t>internal</a:t>
            </a:r>
            <a:r>
              <a:rPr lang="nb-NO" dirty="0"/>
              <a:t> </a:t>
            </a:r>
            <a:r>
              <a:rPr lang="nb-NO" dirty="0" err="1"/>
              <a:t>instability</a:t>
            </a:r>
            <a:r>
              <a:rPr lang="nb-NO" dirty="0"/>
              <a:t>»: Level </a:t>
            </a:r>
            <a:r>
              <a:rPr lang="nb-NO" dirty="0" err="1"/>
              <a:t>will</a:t>
            </a:r>
            <a:r>
              <a:rPr lang="nb-NO" dirty="0"/>
              <a:t> </a:t>
            </a:r>
            <a:r>
              <a:rPr lang="nb-NO" dirty="0" err="1"/>
              <a:t>eventually</a:t>
            </a:r>
            <a:r>
              <a:rPr lang="nb-NO" dirty="0"/>
              <a:t> </a:t>
            </a:r>
            <a:r>
              <a:rPr lang="nb-NO" dirty="0" err="1"/>
              <a:t>go</a:t>
            </a:r>
            <a:r>
              <a:rPr lang="nb-NO" dirty="0"/>
              <a:t> </a:t>
            </a:r>
            <a:r>
              <a:rPr lang="nb-NO" dirty="0" err="1"/>
              <a:t>out</a:t>
            </a:r>
            <a:r>
              <a:rPr lang="nb-NO" dirty="0"/>
              <a:t> of </a:t>
            </a:r>
            <a:r>
              <a:rPr lang="nb-NO" dirty="0" err="1"/>
              <a:t>bound</a:t>
            </a:r>
            <a:endParaRPr lang="nb-NO" dirty="0"/>
          </a:p>
          <a:p>
            <a:r>
              <a:rPr lang="nb-NO" dirty="0" err="1"/>
              <a:t>But</a:t>
            </a:r>
            <a:r>
              <a:rPr lang="nb-NO" dirty="0"/>
              <a:t> </a:t>
            </a:r>
            <a:r>
              <a:rPr lang="nb-NO" dirty="0" err="1"/>
              <a:t>we</a:t>
            </a:r>
            <a:r>
              <a:rPr lang="nb-NO" dirty="0"/>
              <a:t> </a:t>
            </a:r>
            <a:r>
              <a:rPr lang="nb-NO" dirty="0" err="1"/>
              <a:t>need</a:t>
            </a:r>
            <a:r>
              <a:rPr lang="nb-NO" dirty="0"/>
              <a:t> to be </a:t>
            </a:r>
            <a:r>
              <a:rPr lang="nb-NO" dirty="0" err="1"/>
              <a:t>careful</a:t>
            </a:r>
            <a:r>
              <a:rPr lang="nb-NO" dirty="0"/>
              <a:t>: Feedback </a:t>
            </a:r>
            <a:r>
              <a:rPr lang="nb-NO" dirty="0" err="1"/>
              <a:t>often</a:t>
            </a:r>
            <a:r>
              <a:rPr lang="nb-NO" dirty="0"/>
              <a:t> </a:t>
            </a:r>
            <a:r>
              <a:rPr lang="nb-NO" dirty="0" err="1"/>
              <a:t>causes</a:t>
            </a:r>
            <a:r>
              <a:rPr lang="nb-NO" dirty="0"/>
              <a:t> </a:t>
            </a:r>
            <a:r>
              <a:rPr lang="nb-NO" dirty="0" err="1"/>
              <a:t>oscillations</a:t>
            </a:r>
            <a:r>
              <a:rPr lang="nb-NO" dirty="0"/>
              <a:t> and </a:t>
            </a:r>
            <a:r>
              <a:rPr lang="nb-NO" dirty="0" err="1"/>
              <a:t>even</a:t>
            </a:r>
            <a:r>
              <a:rPr lang="nb-NO" dirty="0"/>
              <a:t> </a:t>
            </a:r>
            <a:r>
              <a:rPr lang="nb-NO" dirty="0" err="1"/>
              <a:t>instability</a:t>
            </a:r>
            <a:endParaRPr lang="nb-NO" dirty="0"/>
          </a:p>
          <a:p>
            <a:pPr lvl="1"/>
            <a:endParaRPr lang="nb-NO" dirty="0"/>
          </a:p>
          <a:p>
            <a:pPr lvl="1"/>
            <a:endParaRPr lang="nb-NO"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4247564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C2DC-7688-2FDC-9D5F-6117028E34AF}"/>
              </a:ext>
            </a:extLst>
          </p:cNvPr>
          <p:cNvSpPr>
            <a:spLocks noGrp="1"/>
          </p:cNvSpPr>
          <p:nvPr>
            <p:ph type="title"/>
          </p:nvPr>
        </p:nvSpPr>
        <p:spPr/>
        <p:txBody>
          <a:bodyPr/>
          <a:lstStyle/>
          <a:p>
            <a:r>
              <a:rPr lang="nb-NO" dirty="0" err="1"/>
              <a:t>Stabilization</a:t>
            </a:r>
            <a:r>
              <a:rPr lang="nb-NO" dirty="0"/>
              <a:t> of </a:t>
            </a:r>
            <a:r>
              <a:rPr lang="nb-NO" dirty="0" err="1"/>
              <a:t>the</a:t>
            </a:r>
            <a:r>
              <a:rPr lang="nb-NO" dirty="0"/>
              <a:t> grid </a:t>
            </a:r>
            <a:r>
              <a:rPr lang="nb-NO" dirty="0" err="1"/>
              <a:t>using</a:t>
            </a:r>
            <a:r>
              <a:rPr lang="nb-NO" dirty="0"/>
              <a:t> P-control. </a:t>
            </a:r>
            <a:r>
              <a:rPr lang="nb-NO" dirty="0" err="1"/>
              <a:t>Early</a:t>
            </a:r>
            <a:r>
              <a:rPr lang="nb-NO" dirty="0"/>
              <a:t> 1930s</a:t>
            </a:r>
            <a:endParaRPr lang="en-US" dirty="0"/>
          </a:p>
        </p:txBody>
      </p:sp>
      <p:sp>
        <p:nvSpPr>
          <p:cNvPr id="3" name="Content Placeholder 2">
            <a:extLst>
              <a:ext uri="{FF2B5EF4-FFF2-40B4-BE49-F238E27FC236}">
                <a16:creationId xmlns:a16="http://schemas.microsoft.com/office/drawing/2014/main" id="{16167CA1-D401-E989-190A-8B087D08F9B0}"/>
              </a:ext>
            </a:extLst>
          </p:cNvPr>
          <p:cNvSpPr>
            <a:spLocks noGrp="1"/>
          </p:cNvSpPr>
          <p:nvPr>
            <p:ph idx="1"/>
          </p:nvPr>
        </p:nvSpPr>
        <p:spPr>
          <a:xfrm>
            <a:off x="770586" y="1417638"/>
            <a:ext cx="10972800" cy="2282779"/>
          </a:xfrm>
        </p:spPr>
        <p:txBody>
          <a:bodyPr>
            <a:normAutofit fontScale="92500" lnSpcReduction="10000"/>
          </a:bodyPr>
          <a:lstStyle/>
          <a:p>
            <a:r>
              <a:rPr lang="nb-NO" dirty="0"/>
              <a:t>Initial </a:t>
            </a:r>
            <a:r>
              <a:rPr lang="nb-NO" dirty="0" err="1"/>
              <a:t>idea</a:t>
            </a:r>
            <a:r>
              <a:rPr lang="nb-NO" dirty="0"/>
              <a:t> (not </a:t>
            </a:r>
            <a:r>
              <a:rPr lang="nb-NO" dirty="0" err="1"/>
              <a:t>workabler</a:t>
            </a:r>
            <a:r>
              <a:rPr lang="nb-NO" dirty="0"/>
              <a:t>): </a:t>
            </a:r>
            <a:r>
              <a:rPr lang="nb-NO" dirty="0" err="1"/>
              <a:t>Centralized</a:t>
            </a:r>
            <a:r>
              <a:rPr lang="nb-NO" dirty="0"/>
              <a:t> </a:t>
            </a:r>
            <a:r>
              <a:rPr lang="nb-NO" dirty="0" err="1"/>
              <a:t>coordination</a:t>
            </a:r>
            <a:r>
              <a:rPr lang="nb-NO" dirty="0"/>
              <a:t> of </a:t>
            </a:r>
            <a:r>
              <a:rPr lang="nb-NO" dirty="0" err="1"/>
              <a:t>power</a:t>
            </a:r>
            <a:r>
              <a:rPr lang="nb-NO" dirty="0"/>
              <a:t> producers</a:t>
            </a:r>
          </a:p>
          <a:p>
            <a:r>
              <a:rPr lang="nb-NO" dirty="0"/>
              <a:t>1930s: </a:t>
            </a:r>
            <a:r>
              <a:rPr lang="nb-NO" dirty="0" err="1"/>
              <a:t>Use</a:t>
            </a:r>
            <a:r>
              <a:rPr lang="nb-NO" dirty="0"/>
              <a:t> grid </a:t>
            </a:r>
            <a:r>
              <a:rPr lang="nb-NO" dirty="0" err="1"/>
              <a:t>frequency</a:t>
            </a:r>
            <a:r>
              <a:rPr lang="nb-NO" dirty="0"/>
              <a:t> («</a:t>
            </a:r>
            <a:r>
              <a:rPr lang="nb-NO" dirty="0" err="1"/>
              <a:t>level</a:t>
            </a:r>
            <a:r>
              <a:rPr lang="nb-NO" dirty="0"/>
              <a:t>») as (</a:t>
            </a:r>
            <a:r>
              <a:rPr lang="nb-NO" dirty="0" err="1"/>
              <a:t>local</a:t>
            </a:r>
            <a:r>
              <a:rPr lang="nb-NO" dirty="0"/>
              <a:t>) </a:t>
            </a:r>
            <a:r>
              <a:rPr lang="nb-NO" dirty="0" err="1"/>
              <a:t>measure</a:t>
            </a:r>
            <a:r>
              <a:rPr lang="nb-NO" dirty="0"/>
              <a:t> of </a:t>
            </a:r>
            <a:r>
              <a:rPr lang="nb-NO" dirty="0" err="1"/>
              <a:t>imbalance</a:t>
            </a:r>
            <a:r>
              <a:rPr lang="nb-NO" dirty="0"/>
              <a:t> </a:t>
            </a:r>
            <a:r>
              <a:rPr lang="nb-NO" dirty="0" err="1"/>
              <a:t>between</a:t>
            </a:r>
            <a:r>
              <a:rPr lang="nb-NO" dirty="0"/>
              <a:t> </a:t>
            </a:r>
            <a:r>
              <a:rPr lang="nb-NO" dirty="0" err="1"/>
              <a:t>supply</a:t>
            </a:r>
            <a:r>
              <a:rPr lang="nb-NO" dirty="0"/>
              <a:t> and </a:t>
            </a:r>
            <a:r>
              <a:rPr lang="nb-NO" dirty="0" err="1"/>
              <a:t>demand</a:t>
            </a:r>
            <a:r>
              <a:rPr lang="nb-NO" dirty="0"/>
              <a:t>. And: </a:t>
            </a:r>
            <a:r>
              <a:rPr lang="nb-NO" dirty="0" err="1"/>
              <a:t>Stabilize</a:t>
            </a:r>
            <a:r>
              <a:rPr lang="nb-NO" dirty="0"/>
              <a:t> </a:t>
            </a:r>
            <a:r>
              <a:rPr lang="nb-NO" dirty="0" err="1"/>
              <a:t>frequency</a:t>
            </a:r>
            <a:r>
              <a:rPr lang="nb-NO" dirty="0"/>
              <a:t> </a:t>
            </a:r>
            <a:r>
              <a:rPr lang="nb-NO" dirty="0" err="1"/>
              <a:t>using</a:t>
            </a:r>
            <a:r>
              <a:rPr lang="nb-NO" dirty="0"/>
              <a:t> </a:t>
            </a:r>
            <a:r>
              <a:rPr lang="nb-NO" dirty="0" err="1"/>
              <a:t>local</a:t>
            </a:r>
            <a:r>
              <a:rPr lang="nb-NO" dirty="0"/>
              <a:t> P-control for all </a:t>
            </a:r>
            <a:r>
              <a:rPr lang="nb-NO" dirty="0" err="1"/>
              <a:t>power</a:t>
            </a:r>
            <a:r>
              <a:rPr lang="nb-NO" dirty="0"/>
              <a:t> producers</a:t>
            </a:r>
          </a:p>
          <a:p>
            <a:r>
              <a:rPr lang="nb-NO" dirty="0"/>
              <a:t>It’s </a:t>
            </a:r>
            <a:r>
              <a:rPr lang="nb-NO" dirty="0" err="1"/>
              <a:t>the</a:t>
            </a:r>
            <a:r>
              <a:rPr lang="nb-NO" dirty="0"/>
              <a:t> same as </a:t>
            </a:r>
            <a:r>
              <a:rPr lang="nb-NO" dirty="0" err="1"/>
              <a:t>level</a:t>
            </a:r>
            <a:r>
              <a:rPr lang="nb-NO" dirty="0"/>
              <a:t> control </a:t>
            </a:r>
            <a:r>
              <a:rPr lang="nb-NO" dirty="0" err="1"/>
              <a:t>with</a:t>
            </a:r>
            <a:r>
              <a:rPr lang="nb-NO" dirty="0"/>
              <a:t> </a:t>
            </a:r>
            <a:r>
              <a:rPr lang="nb-NO" dirty="0" err="1"/>
              <a:t>many</a:t>
            </a:r>
            <a:r>
              <a:rPr lang="nb-NO" dirty="0"/>
              <a:t> </a:t>
            </a:r>
            <a:r>
              <a:rPr lang="nb-NO" dirty="0" err="1"/>
              <a:t>flows</a:t>
            </a:r>
            <a:r>
              <a:rPr lang="nb-NO" dirty="0"/>
              <a:t> in and </a:t>
            </a:r>
            <a:r>
              <a:rPr lang="nb-NO" dirty="0" err="1"/>
              <a:t>out</a:t>
            </a:r>
            <a:endParaRPr lang="nb-NO" dirty="0"/>
          </a:p>
          <a:p>
            <a:r>
              <a:rPr lang="nb-NO" dirty="0" err="1"/>
              <a:t>Need</a:t>
            </a:r>
            <a:r>
              <a:rPr lang="nb-NO" dirty="0"/>
              <a:t> to have </a:t>
            </a:r>
            <a:r>
              <a:rPr lang="nb-NO" dirty="0" err="1"/>
              <a:t>some</a:t>
            </a:r>
            <a:r>
              <a:rPr lang="nb-NO" dirty="0"/>
              <a:t> back-</a:t>
            </a:r>
            <a:r>
              <a:rPr lang="nb-NO" dirty="0" err="1"/>
              <a:t>off</a:t>
            </a:r>
            <a:r>
              <a:rPr lang="nb-NO" dirty="0"/>
              <a:t> from </a:t>
            </a:r>
            <a:r>
              <a:rPr lang="nb-NO" dirty="0" err="1"/>
              <a:t>maximum</a:t>
            </a:r>
            <a:r>
              <a:rPr lang="nb-NO" dirty="0"/>
              <a:t> </a:t>
            </a:r>
            <a:r>
              <a:rPr lang="nb-NO" dirty="0" err="1"/>
              <a:t>power</a:t>
            </a:r>
            <a:r>
              <a:rPr lang="nb-NO" dirty="0"/>
              <a:t> for </a:t>
            </a:r>
            <a:r>
              <a:rPr lang="nb-NO" dirty="0" err="1"/>
              <a:t>this</a:t>
            </a:r>
            <a:r>
              <a:rPr lang="nb-NO" dirty="0"/>
              <a:t> to </a:t>
            </a:r>
            <a:r>
              <a:rPr lang="nb-NO" dirty="0" err="1"/>
              <a:t>work</a:t>
            </a:r>
            <a:r>
              <a:rPr lang="nb-NO" dirty="0"/>
              <a:t> (90%)</a:t>
            </a:r>
          </a:p>
          <a:p>
            <a:r>
              <a:rPr lang="nb-NO" dirty="0" err="1"/>
              <a:t>Many</a:t>
            </a:r>
            <a:r>
              <a:rPr lang="nb-NO" dirty="0"/>
              <a:t> </a:t>
            </a:r>
            <a:r>
              <a:rPr lang="nb-NO" dirty="0" err="1"/>
              <a:t>local</a:t>
            </a:r>
            <a:r>
              <a:rPr lang="nb-NO" dirty="0"/>
              <a:t> P-</a:t>
            </a:r>
            <a:r>
              <a:rPr lang="nb-NO" dirty="0" err="1"/>
              <a:t>controllers</a:t>
            </a:r>
            <a:r>
              <a:rPr lang="nb-NO" dirty="0"/>
              <a:t>, </a:t>
            </a:r>
            <a:r>
              <a:rPr lang="nb-NO" dirty="0" err="1"/>
              <a:t>but</a:t>
            </a:r>
            <a:r>
              <a:rPr lang="nb-NO" dirty="0"/>
              <a:t> </a:t>
            </a:r>
            <a:r>
              <a:rPr lang="nb-NO" dirty="0" err="1"/>
              <a:t>only</a:t>
            </a:r>
            <a:r>
              <a:rPr lang="nb-NO" dirty="0"/>
              <a:t> </a:t>
            </a:r>
            <a:r>
              <a:rPr lang="nb-NO" dirty="0" err="1"/>
              <a:t>one</a:t>
            </a:r>
            <a:r>
              <a:rPr lang="nb-NO" dirty="0"/>
              <a:t> </a:t>
            </a:r>
            <a:r>
              <a:rPr lang="nb-NO" dirty="0" err="1"/>
              <a:t>centralized</a:t>
            </a:r>
            <a:r>
              <a:rPr lang="nb-NO" dirty="0"/>
              <a:t> I-controller</a:t>
            </a:r>
            <a:endParaRPr lang="en-US" dirty="0"/>
          </a:p>
        </p:txBody>
      </p:sp>
      <p:pic>
        <p:nvPicPr>
          <p:cNvPr id="5" name="Picture 4">
            <a:extLst>
              <a:ext uri="{FF2B5EF4-FFF2-40B4-BE49-F238E27FC236}">
                <a16:creationId xmlns:a16="http://schemas.microsoft.com/office/drawing/2014/main" id="{5967A292-14EA-945A-5BE7-B8FBE0EF6B67}"/>
              </a:ext>
            </a:extLst>
          </p:cNvPr>
          <p:cNvPicPr>
            <a:picLocks noChangeAspect="1"/>
          </p:cNvPicPr>
          <p:nvPr/>
        </p:nvPicPr>
        <p:blipFill>
          <a:blip r:embed="rId2"/>
          <a:stretch>
            <a:fillRect/>
          </a:stretch>
        </p:blipFill>
        <p:spPr>
          <a:xfrm>
            <a:off x="1025315" y="3700417"/>
            <a:ext cx="9220200" cy="3038475"/>
          </a:xfrm>
          <a:prstGeom prst="rect">
            <a:avLst/>
          </a:prstGeom>
        </p:spPr>
      </p:pic>
      <p:sp>
        <p:nvSpPr>
          <p:cNvPr id="6" name="TextBox 5">
            <a:extLst>
              <a:ext uri="{FF2B5EF4-FFF2-40B4-BE49-F238E27FC236}">
                <a16:creationId xmlns:a16="http://schemas.microsoft.com/office/drawing/2014/main" id="{28CAFF73-F7FB-CCA1-1DA0-ABACF42D7EAB}"/>
              </a:ext>
            </a:extLst>
          </p:cNvPr>
          <p:cNvSpPr txBox="1"/>
          <p:nvPr/>
        </p:nvSpPr>
        <p:spPr>
          <a:xfrm>
            <a:off x="1946485" y="4843417"/>
            <a:ext cx="1004057" cy="523220"/>
          </a:xfrm>
          <a:prstGeom prst="rect">
            <a:avLst/>
          </a:prstGeom>
          <a:noFill/>
        </p:spPr>
        <p:txBody>
          <a:bodyPr wrap="none" rtlCol="0">
            <a:spAutoFit/>
          </a:bodyPr>
          <a:lstStyle/>
          <a:p>
            <a:r>
              <a:rPr lang="nb-NO" sz="1400" dirty="0" err="1">
                <a:solidFill>
                  <a:srgbClr val="FF0000"/>
                </a:solidFill>
              </a:rPr>
              <a:t>Centralized</a:t>
            </a:r>
            <a:endParaRPr lang="nb-NO" sz="1400" dirty="0">
              <a:solidFill>
                <a:srgbClr val="FF0000"/>
              </a:solidFill>
            </a:endParaRPr>
          </a:p>
          <a:p>
            <a:r>
              <a:rPr lang="nb-NO" sz="1400" dirty="0">
                <a:solidFill>
                  <a:srgbClr val="FF0000"/>
                </a:solidFill>
              </a:rPr>
              <a:t>I-control</a:t>
            </a:r>
            <a:endParaRPr lang="en-US" sz="1400" dirty="0">
              <a:solidFill>
                <a:srgbClr val="FF0000"/>
              </a:solidFill>
            </a:endParaRPr>
          </a:p>
        </p:txBody>
      </p:sp>
      <p:sp>
        <p:nvSpPr>
          <p:cNvPr id="7" name="TextBox 6">
            <a:extLst>
              <a:ext uri="{FF2B5EF4-FFF2-40B4-BE49-F238E27FC236}">
                <a16:creationId xmlns:a16="http://schemas.microsoft.com/office/drawing/2014/main" id="{4FA93C10-B6F3-0A76-968F-2BF7D6EE09F6}"/>
              </a:ext>
            </a:extLst>
          </p:cNvPr>
          <p:cNvSpPr txBox="1"/>
          <p:nvPr/>
        </p:nvSpPr>
        <p:spPr>
          <a:xfrm>
            <a:off x="7716772" y="4581807"/>
            <a:ext cx="850297" cy="523220"/>
          </a:xfrm>
          <a:prstGeom prst="rect">
            <a:avLst/>
          </a:prstGeom>
          <a:noFill/>
        </p:spPr>
        <p:txBody>
          <a:bodyPr wrap="none" rtlCol="0">
            <a:spAutoFit/>
          </a:bodyPr>
          <a:lstStyle/>
          <a:p>
            <a:r>
              <a:rPr lang="nb-NO" sz="1400" dirty="0" err="1">
                <a:solidFill>
                  <a:srgbClr val="FF0000"/>
                </a:solidFill>
              </a:rPr>
              <a:t>Local</a:t>
            </a:r>
            <a:endParaRPr lang="nb-NO" sz="1400" dirty="0">
              <a:solidFill>
                <a:srgbClr val="FF0000"/>
              </a:solidFill>
            </a:endParaRPr>
          </a:p>
          <a:p>
            <a:r>
              <a:rPr lang="nb-NO" sz="1400" dirty="0">
                <a:solidFill>
                  <a:srgbClr val="FF0000"/>
                </a:solidFill>
              </a:rPr>
              <a:t>P-control</a:t>
            </a:r>
            <a:endParaRPr lang="en-US" sz="1400" dirty="0">
              <a:solidFill>
                <a:srgbClr val="FF0000"/>
              </a:solidFill>
            </a:endParaRPr>
          </a:p>
        </p:txBody>
      </p:sp>
    </p:spTree>
    <p:extLst>
      <p:ext uri="{BB962C8B-B14F-4D97-AF65-F5344CB8AC3E}">
        <p14:creationId xmlns:p14="http://schemas.microsoft.com/office/powerpoint/2010/main" val="7691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C29013-0CDC-36EC-1586-33A6C49BFB58}"/>
              </a:ext>
            </a:extLst>
          </p:cNvPr>
          <p:cNvSpPr/>
          <p:nvPr/>
        </p:nvSpPr>
        <p:spPr>
          <a:xfrm>
            <a:off x="1266665" y="2234485"/>
            <a:ext cx="10623029" cy="126571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54BB892-38A3-F171-B473-AA9CC0B95B51}"/>
              </a:ext>
            </a:extLst>
          </p:cNvPr>
          <p:cNvSpPr/>
          <p:nvPr/>
        </p:nvSpPr>
        <p:spPr>
          <a:xfrm>
            <a:off x="1266665" y="2705725"/>
            <a:ext cx="10695483" cy="652072"/>
          </a:xfrm>
          <a:custGeom>
            <a:avLst/>
            <a:gdLst>
              <a:gd name="connsiteX0" fmla="*/ 0 w 10695483"/>
              <a:gd name="connsiteY0" fmla="*/ 277318 h 652072"/>
              <a:gd name="connsiteX1" fmla="*/ 734519 w 10695483"/>
              <a:gd name="connsiteY1" fmla="*/ 292308 h 652072"/>
              <a:gd name="connsiteX2" fmla="*/ 1041817 w 10695483"/>
              <a:gd name="connsiteY2" fmla="*/ 337278 h 652072"/>
              <a:gd name="connsiteX3" fmla="*/ 1101778 w 10695483"/>
              <a:gd name="connsiteY3" fmla="*/ 344773 h 652072"/>
              <a:gd name="connsiteX4" fmla="*/ 1244184 w 10695483"/>
              <a:gd name="connsiteY4" fmla="*/ 352268 h 652072"/>
              <a:gd name="connsiteX5" fmla="*/ 1558978 w 10695483"/>
              <a:gd name="connsiteY5" fmla="*/ 374754 h 652072"/>
              <a:gd name="connsiteX6" fmla="*/ 1626433 w 10695483"/>
              <a:gd name="connsiteY6" fmla="*/ 382249 h 652072"/>
              <a:gd name="connsiteX7" fmla="*/ 1716374 w 10695483"/>
              <a:gd name="connsiteY7" fmla="*/ 397239 h 652072"/>
              <a:gd name="connsiteX8" fmla="*/ 1926237 w 10695483"/>
              <a:gd name="connsiteY8" fmla="*/ 419724 h 652072"/>
              <a:gd name="connsiteX9" fmla="*/ 1978702 w 10695483"/>
              <a:gd name="connsiteY9" fmla="*/ 427219 h 652072"/>
              <a:gd name="connsiteX10" fmla="*/ 2345961 w 10695483"/>
              <a:gd name="connsiteY10" fmla="*/ 487180 h 652072"/>
              <a:gd name="connsiteX11" fmla="*/ 2548328 w 10695483"/>
              <a:gd name="connsiteY11" fmla="*/ 479685 h 652072"/>
              <a:gd name="connsiteX12" fmla="*/ 2600794 w 10695483"/>
              <a:gd name="connsiteY12" fmla="*/ 464695 h 652072"/>
              <a:gd name="connsiteX13" fmla="*/ 2735705 w 10695483"/>
              <a:gd name="connsiteY13" fmla="*/ 442209 h 652072"/>
              <a:gd name="connsiteX14" fmla="*/ 2848132 w 10695483"/>
              <a:gd name="connsiteY14" fmla="*/ 412229 h 652072"/>
              <a:gd name="connsiteX15" fmla="*/ 3072984 w 10695483"/>
              <a:gd name="connsiteY15" fmla="*/ 389744 h 652072"/>
              <a:gd name="connsiteX16" fmla="*/ 3252866 w 10695483"/>
              <a:gd name="connsiteY16" fmla="*/ 374754 h 652072"/>
              <a:gd name="connsiteX17" fmla="*/ 3312827 w 10695483"/>
              <a:gd name="connsiteY17" fmla="*/ 359764 h 652072"/>
              <a:gd name="connsiteX18" fmla="*/ 3380282 w 10695483"/>
              <a:gd name="connsiteY18" fmla="*/ 337278 h 652072"/>
              <a:gd name="connsiteX19" fmla="*/ 3425253 w 10695483"/>
              <a:gd name="connsiteY19" fmla="*/ 314793 h 652072"/>
              <a:gd name="connsiteX20" fmla="*/ 3665096 w 10695483"/>
              <a:gd name="connsiteY20" fmla="*/ 239842 h 652072"/>
              <a:gd name="connsiteX21" fmla="*/ 3882453 w 10695483"/>
              <a:gd name="connsiteY21" fmla="*/ 209862 h 652072"/>
              <a:gd name="connsiteX22" fmla="*/ 3934919 w 10695483"/>
              <a:gd name="connsiteY22" fmla="*/ 194872 h 652072"/>
              <a:gd name="connsiteX23" fmla="*/ 3987384 w 10695483"/>
              <a:gd name="connsiteY23" fmla="*/ 187377 h 652072"/>
              <a:gd name="connsiteX24" fmla="*/ 4024860 w 10695483"/>
              <a:gd name="connsiteY24" fmla="*/ 164891 h 652072"/>
              <a:gd name="connsiteX25" fmla="*/ 4099810 w 10695483"/>
              <a:gd name="connsiteY25" fmla="*/ 142406 h 652072"/>
              <a:gd name="connsiteX26" fmla="*/ 4392119 w 10695483"/>
              <a:gd name="connsiteY26" fmla="*/ 44970 h 652072"/>
              <a:gd name="connsiteX27" fmla="*/ 4519535 w 10695483"/>
              <a:gd name="connsiteY27" fmla="*/ 7495 h 652072"/>
              <a:gd name="connsiteX28" fmla="*/ 4609476 w 10695483"/>
              <a:gd name="connsiteY28" fmla="*/ 0 h 652072"/>
              <a:gd name="connsiteX29" fmla="*/ 4901784 w 10695483"/>
              <a:gd name="connsiteY29" fmla="*/ 22485 h 652072"/>
              <a:gd name="connsiteX30" fmla="*/ 5029200 w 10695483"/>
              <a:gd name="connsiteY30" fmla="*/ 29980 h 652072"/>
              <a:gd name="connsiteX31" fmla="*/ 5074171 w 10695483"/>
              <a:gd name="connsiteY31" fmla="*/ 44970 h 652072"/>
              <a:gd name="connsiteX32" fmla="*/ 5156617 w 10695483"/>
              <a:gd name="connsiteY32" fmla="*/ 52465 h 652072"/>
              <a:gd name="connsiteX33" fmla="*/ 5433935 w 10695483"/>
              <a:gd name="connsiteY33" fmla="*/ 119921 h 652072"/>
              <a:gd name="connsiteX34" fmla="*/ 5583837 w 10695483"/>
              <a:gd name="connsiteY34" fmla="*/ 127416 h 652072"/>
              <a:gd name="connsiteX35" fmla="*/ 5658787 w 10695483"/>
              <a:gd name="connsiteY35" fmla="*/ 134911 h 652072"/>
              <a:gd name="connsiteX36" fmla="*/ 5681273 w 10695483"/>
              <a:gd name="connsiteY36" fmla="*/ 142406 h 652072"/>
              <a:gd name="connsiteX37" fmla="*/ 5733738 w 10695483"/>
              <a:gd name="connsiteY37" fmla="*/ 149901 h 652072"/>
              <a:gd name="connsiteX38" fmla="*/ 5831174 w 10695483"/>
              <a:gd name="connsiteY38" fmla="*/ 194872 h 652072"/>
              <a:gd name="connsiteX39" fmla="*/ 5936105 w 10695483"/>
              <a:gd name="connsiteY39" fmla="*/ 217357 h 652072"/>
              <a:gd name="connsiteX40" fmla="*/ 6086007 w 10695483"/>
              <a:gd name="connsiteY40" fmla="*/ 269823 h 652072"/>
              <a:gd name="connsiteX41" fmla="*/ 6153463 w 10695483"/>
              <a:gd name="connsiteY41" fmla="*/ 292308 h 652072"/>
              <a:gd name="connsiteX42" fmla="*/ 6265889 w 10695483"/>
              <a:gd name="connsiteY42" fmla="*/ 314793 h 652072"/>
              <a:gd name="connsiteX43" fmla="*/ 6340840 w 10695483"/>
              <a:gd name="connsiteY43" fmla="*/ 337278 h 652072"/>
              <a:gd name="connsiteX44" fmla="*/ 6475751 w 10695483"/>
              <a:gd name="connsiteY44" fmla="*/ 344773 h 652072"/>
              <a:gd name="connsiteX45" fmla="*/ 6558197 w 10695483"/>
              <a:gd name="connsiteY45" fmla="*/ 374754 h 652072"/>
              <a:gd name="connsiteX46" fmla="*/ 6648138 w 10695483"/>
              <a:gd name="connsiteY46" fmla="*/ 397239 h 652072"/>
              <a:gd name="connsiteX47" fmla="*/ 6738079 w 10695483"/>
              <a:gd name="connsiteY47" fmla="*/ 434714 h 652072"/>
              <a:gd name="connsiteX48" fmla="*/ 6790545 w 10695483"/>
              <a:gd name="connsiteY48" fmla="*/ 457200 h 652072"/>
              <a:gd name="connsiteX49" fmla="*/ 6865496 w 10695483"/>
              <a:gd name="connsiteY49" fmla="*/ 479685 h 652072"/>
              <a:gd name="connsiteX50" fmla="*/ 6910466 w 10695483"/>
              <a:gd name="connsiteY50" fmla="*/ 517160 h 652072"/>
              <a:gd name="connsiteX51" fmla="*/ 6947941 w 10695483"/>
              <a:gd name="connsiteY51" fmla="*/ 532150 h 652072"/>
              <a:gd name="connsiteX52" fmla="*/ 7007902 w 10695483"/>
              <a:gd name="connsiteY52" fmla="*/ 562131 h 652072"/>
              <a:gd name="connsiteX53" fmla="*/ 7075358 w 10695483"/>
              <a:gd name="connsiteY53" fmla="*/ 577121 h 652072"/>
              <a:gd name="connsiteX54" fmla="*/ 7172794 w 10695483"/>
              <a:gd name="connsiteY54" fmla="*/ 614596 h 652072"/>
              <a:gd name="connsiteX55" fmla="*/ 7217764 w 10695483"/>
              <a:gd name="connsiteY55" fmla="*/ 622091 h 652072"/>
              <a:gd name="connsiteX56" fmla="*/ 7367666 w 10695483"/>
              <a:gd name="connsiteY56" fmla="*/ 652072 h 652072"/>
              <a:gd name="connsiteX57" fmla="*/ 7847351 w 10695483"/>
              <a:gd name="connsiteY57" fmla="*/ 577121 h 652072"/>
              <a:gd name="connsiteX58" fmla="*/ 7847351 w 10695483"/>
              <a:gd name="connsiteY58" fmla="*/ 577121 h 652072"/>
              <a:gd name="connsiteX59" fmla="*/ 8102184 w 10695483"/>
              <a:gd name="connsiteY59" fmla="*/ 547141 h 652072"/>
              <a:gd name="connsiteX60" fmla="*/ 8162145 w 10695483"/>
              <a:gd name="connsiteY60" fmla="*/ 524655 h 652072"/>
              <a:gd name="connsiteX61" fmla="*/ 8207115 w 10695483"/>
              <a:gd name="connsiteY61" fmla="*/ 517160 h 652072"/>
              <a:gd name="connsiteX62" fmla="*/ 8424473 w 10695483"/>
              <a:gd name="connsiteY62" fmla="*/ 479685 h 652072"/>
              <a:gd name="connsiteX63" fmla="*/ 8499423 w 10695483"/>
              <a:gd name="connsiteY63" fmla="*/ 457200 h 652072"/>
              <a:gd name="connsiteX64" fmla="*/ 8566879 w 10695483"/>
              <a:gd name="connsiteY64" fmla="*/ 449705 h 652072"/>
              <a:gd name="connsiteX65" fmla="*/ 8701791 w 10695483"/>
              <a:gd name="connsiteY65" fmla="*/ 412229 h 652072"/>
              <a:gd name="connsiteX66" fmla="*/ 8784237 w 10695483"/>
              <a:gd name="connsiteY66" fmla="*/ 404734 h 652072"/>
              <a:gd name="connsiteX67" fmla="*/ 9054060 w 10695483"/>
              <a:gd name="connsiteY67" fmla="*/ 367259 h 652072"/>
              <a:gd name="connsiteX68" fmla="*/ 9099030 w 10695483"/>
              <a:gd name="connsiteY68" fmla="*/ 359764 h 652072"/>
              <a:gd name="connsiteX69" fmla="*/ 9158991 w 10695483"/>
              <a:gd name="connsiteY69" fmla="*/ 352268 h 652072"/>
              <a:gd name="connsiteX70" fmla="*/ 9383843 w 10695483"/>
              <a:gd name="connsiteY70" fmla="*/ 329783 h 652072"/>
              <a:gd name="connsiteX71" fmla="*/ 9706132 w 10695483"/>
              <a:gd name="connsiteY71" fmla="*/ 314793 h 652072"/>
              <a:gd name="connsiteX72" fmla="*/ 10388184 w 10695483"/>
              <a:gd name="connsiteY72" fmla="*/ 299803 h 652072"/>
              <a:gd name="connsiteX73" fmla="*/ 10493115 w 10695483"/>
              <a:gd name="connsiteY73" fmla="*/ 292308 h 652072"/>
              <a:gd name="connsiteX74" fmla="*/ 10695482 w 10695483"/>
              <a:gd name="connsiteY74" fmla="*/ 314793 h 65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695483" h="652072">
                <a:moveTo>
                  <a:pt x="0" y="277318"/>
                </a:moveTo>
                <a:cubicBezTo>
                  <a:pt x="244840" y="282315"/>
                  <a:pt x="490033" y="278237"/>
                  <a:pt x="734519" y="292308"/>
                </a:cubicBezTo>
                <a:cubicBezTo>
                  <a:pt x="837872" y="298256"/>
                  <a:pt x="939093" y="324438"/>
                  <a:pt x="1041817" y="337278"/>
                </a:cubicBezTo>
                <a:cubicBezTo>
                  <a:pt x="1061804" y="339776"/>
                  <a:pt x="1081690" y="343285"/>
                  <a:pt x="1101778" y="344773"/>
                </a:cubicBezTo>
                <a:cubicBezTo>
                  <a:pt x="1149182" y="348284"/>
                  <a:pt x="1196765" y="348960"/>
                  <a:pt x="1244184" y="352268"/>
                </a:cubicBezTo>
                <a:lnTo>
                  <a:pt x="1558978" y="374754"/>
                </a:lnTo>
                <a:cubicBezTo>
                  <a:pt x="1581463" y="377252"/>
                  <a:pt x="1604037" y="379050"/>
                  <a:pt x="1626433" y="382249"/>
                </a:cubicBezTo>
                <a:cubicBezTo>
                  <a:pt x="1656521" y="386547"/>
                  <a:pt x="1716374" y="397239"/>
                  <a:pt x="1716374" y="397239"/>
                </a:cubicBezTo>
                <a:cubicBezTo>
                  <a:pt x="1810277" y="434799"/>
                  <a:pt x="1727481" y="406474"/>
                  <a:pt x="1926237" y="419724"/>
                </a:cubicBezTo>
                <a:cubicBezTo>
                  <a:pt x="1943864" y="420899"/>
                  <a:pt x="1961287" y="424255"/>
                  <a:pt x="1978702" y="427219"/>
                </a:cubicBezTo>
                <a:cubicBezTo>
                  <a:pt x="2326879" y="486484"/>
                  <a:pt x="2171855" y="467835"/>
                  <a:pt x="2345961" y="487180"/>
                </a:cubicBezTo>
                <a:cubicBezTo>
                  <a:pt x="2413417" y="484682"/>
                  <a:pt x="2481087" y="485618"/>
                  <a:pt x="2548328" y="479685"/>
                </a:cubicBezTo>
                <a:cubicBezTo>
                  <a:pt x="2566446" y="478086"/>
                  <a:pt x="2582959" y="468262"/>
                  <a:pt x="2600794" y="464695"/>
                </a:cubicBezTo>
                <a:cubicBezTo>
                  <a:pt x="2645499" y="455754"/>
                  <a:pt x="2691107" y="451669"/>
                  <a:pt x="2735705" y="442209"/>
                </a:cubicBezTo>
                <a:cubicBezTo>
                  <a:pt x="2773646" y="434161"/>
                  <a:pt x="2810011" y="419377"/>
                  <a:pt x="2848132" y="412229"/>
                </a:cubicBezTo>
                <a:cubicBezTo>
                  <a:pt x="2912079" y="400239"/>
                  <a:pt x="3005897" y="395335"/>
                  <a:pt x="3072984" y="389744"/>
                </a:cubicBezTo>
                <a:cubicBezTo>
                  <a:pt x="3323646" y="368856"/>
                  <a:pt x="2967642" y="396694"/>
                  <a:pt x="3252866" y="374754"/>
                </a:cubicBezTo>
                <a:cubicBezTo>
                  <a:pt x="3337933" y="346398"/>
                  <a:pt x="3186179" y="395950"/>
                  <a:pt x="3312827" y="359764"/>
                </a:cubicBezTo>
                <a:cubicBezTo>
                  <a:pt x="3335616" y="353253"/>
                  <a:pt x="3358276" y="346081"/>
                  <a:pt x="3380282" y="337278"/>
                </a:cubicBezTo>
                <a:cubicBezTo>
                  <a:pt x="3395843" y="331054"/>
                  <a:pt x="3409807" y="321297"/>
                  <a:pt x="3425253" y="314793"/>
                </a:cubicBezTo>
                <a:cubicBezTo>
                  <a:pt x="3505719" y="280913"/>
                  <a:pt x="3577597" y="256248"/>
                  <a:pt x="3665096" y="239842"/>
                </a:cubicBezTo>
                <a:cubicBezTo>
                  <a:pt x="3736982" y="226363"/>
                  <a:pt x="3810001" y="219855"/>
                  <a:pt x="3882453" y="209862"/>
                </a:cubicBezTo>
                <a:cubicBezTo>
                  <a:pt x="3899942" y="204865"/>
                  <a:pt x="3917134" y="198683"/>
                  <a:pt x="3934919" y="194872"/>
                </a:cubicBezTo>
                <a:cubicBezTo>
                  <a:pt x="3952193" y="191171"/>
                  <a:pt x="3970625" y="192964"/>
                  <a:pt x="3987384" y="187377"/>
                </a:cubicBezTo>
                <a:cubicBezTo>
                  <a:pt x="4001205" y="182770"/>
                  <a:pt x="4011334" y="170302"/>
                  <a:pt x="4024860" y="164891"/>
                </a:cubicBezTo>
                <a:cubicBezTo>
                  <a:pt x="4049078" y="155204"/>
                  <a:pt x="4074827" y="149901"/>
                  <a:pt x="4099810" y="142406"/>
                </a:cubicBezTo>
                <a:cubicBezTo>
                  <a:pt x="4226033" y="58259"/>
                  <a:pt x="4079267" y="149254"/>
                  <a:pt x="4392119" y="44970"/>
                </a:cubicBezTo>
                <a:cubicBezTo>
                  <a:pt x="4427066" y="33321"/>
                  <a:pt x="4481827" y="13151"/>
                  <a:pt x="4519535" y="7495"/>
                </a:cubicBezTo>
                <a:cubicBezTo>
                  <a:pt x="4549286" y="3032"/>
                  <a:pt x="4579496" y="2498"/>
                  <a:pt x="4609476" y="0"/>
                </a:cubicBezTo>
                <a:lnTo>
                  <a:pt x="4901784" y="22485"/>
                </a:lnTo>
                <a:cubicBezTo>
                  <a:pt x="4944221" y="25516"/>
                  <a:pt x="4987012" y="24477"/>
                  <a:pt x="5029200" y="29980"/>
                </a:cubicBezTo>
                <a:cubicBezTo>
                  <a:pt x="5044868" y="32024"/>
                  <a:pt x="5058610" y="42224"/>
                  <a:pt x="5074171" y="44970"/>
                </a:cubicBezTo>
                <a:cubicBezTo>
                  <a:pt x="5101346" y="49766"/>
                  <a:pt x="5129135" y="49967"/>
                  <a:pt x="5156617" y="52465"/>
                </a:cubicBezTo>
                <a:cubicBezTo>
                  <a:pt x="5251252" y="79504"/>
                  <a:pt x="5336310" y="109074"/>
                  <a:pt x="5433935" y="119921"/>
                </a:cubicBezTo>
                <a:cubicBezTo>
                  <a:pt x="5483659" y="125446"/>
                  <a:pt x="5533870" y="124918"/>
                  <a:pt x="5583837" y="127416"/>
                </a:cubicBezTo>
                <a:cubicBezTo>
                  <a:pt x="5608820" y="129914"/>
                  <a:pt x="5633971" y="131093"/>
                  <a:pt x="5658787" y="134911"/>
                </a:cubicBezTo>
                <a:cubicBezTo>
                  <a:pt x="5666596" y="136112"/>
                  <a:pt x="5673526" y="140857"/>
                  <a:pt x="5681273" y="142406"/>
                </a:cubicBezTo>
                <a:cubicBezTo>
                  <a:pt x="5698596" y="145871"/>
                  <a:pt x="5716250" y="147403"/>
                  <a:pt x="5733738" y="149901"/>
                </a:cubicBezTo>
                <a:cubicBezTo>
                  <a:pt x="5773818" y="173949"/>
                  <a:pt x="5780578" y="181073"/>
                  <a:pt x="5831174" y="194872"/>
                </a:cubicBezTo>
                <a:cubicBezTo>
                  <a:pt x="5865685" y="204284"/>
                  <a:pt x="5901788" y="207264"/>
                  <a:pt x="5936105" y="217357"/>
                </a:cubicBezTo>
                <a:cubicBezTo>
                  <a:pt x="5986893" y="232295"/>
                  <a:pt x="6035959" y="252565"/>
                  <a:pt x="6086007" y="269823"/>
                </a:cubicBezTo>
                <a:cubicBezTo>
                  <a:pt x="6108414" y="277549"/>
                  <a:pt x="6130222" y="287660"/>
                  <a:pt x="6153463" y="292308"/>
                </a:cubicBezTo>
                <a:cubicBezTo>
                  <a:pt x="6190938" y="299803"/>
                  <a:pt x="6228727" y="305874"/>
                  <a:pt x="6265889" y="314793"/>
                </a:cubicBezTo>
                <a:cubicBezTo>
                  <a:pt x="6291252" y="320880"/>
                  <a:pt x="6315018" y="333589"/>
                  <a:pt x="6340840" y="337278"/>
                </a:cubicBezTo>
                <a:cubicBezTo>
                  <a:pt x="6385427" y="343648"/>
                  <a:pt x="6430781" y="342275"/>
                  <a:pt x="6475751" y="344773"/>
                </a:cubicBezTo>
                <a:cubicBezTo>
                  <a:pt x="6503233" y="354767"/>
                  <a:pt x="6530221" y="366240"/>
                  <a:pt x="6558197" y="374754"/>
                </a:cubicBezTo>
                <a:cubicBezTo>
                  <a:pt x="6587761" y="383752"/>
                  <a:pt x="6619612" y="385353"/>
                  <a:pt x="6648138" y="397239"/>
                </a:cubicBezTo>
                <a:lnTo>
                  <a:pt x="6738079" y="434714"/>
                </a:lnTo>
                <a:cubicBezTo>
                  <a:pt x="6755615" y="442098"/>
                  <a:pt x="6772320" y="451733"/>
                  <a:pt x="6790545" y="457200"/>
                </a:cubicBezTo>
                <a:lnTo>
                  <a:pt x="6865496" y="479685"/>
                </a:lnTo>
                <a:cubicBezTo>
                  <a:pt x="6880486" y="492177"/>
                  <a:pt x="6894004" y="506684"/>
                  <a:pt x="6910466" y="517160"/>
                </a:cubicBezTo>
                <a:cubicBezTo>
                  <a:pt x="6921817" y="524383"/>
                  <a:pt x="6935725" y="526512"/>
                  <a:pt x="6947941" y="532150"/>
                </a:cubicBezTo>
                <a:cubicBezTo>
                  <a:pt x="6968230" y="541514"/>
                  <a:pt x="6986830" y="554694"/>
                  <a:pt x="7007902" y="562131"/>
                </a:cubicBezTo>
                <a:cubicBezTo>
                  <a:pt x="7029623" y="569797"/>
                  <a:pt x="7053102" y="571186"/>
                  <a:pt x="7075358" y="577121"/>
                </a:cubicBezTo>
                <a:cubicBezTo>
                  <a:pt x="7199873" y="610325"/>
                  <a:pt x="7031755" y="571200"/>
                  <a:pt x="7172794" y="614596"/>
                </a:cubicBezTo>
                <a:cubicBezTo>
                  <a:pt x="7187319" y="619065"/>
                  <a:pt x="7202841" y="619221"/>
                  <a:pt x="7217764" y="622091"/>
                </a:cubicBezTo>
                <a:lnTo>
                  <a:pt x="7367666" y="652072"/>
                </a:lnTo>
                <a:cubicBezTo>
                  <a:pt x="7700716" y="642277"/>
                  <a:pt x="7541102" y="668996"/>
                  <a:pt x="7847351" y="577121"/>
                </a:cubicBezTo>
                <a:lnTo>
                  <a:pt x="7847351" y="577121"/>
                </a:lnTo>
                <a:lnTo>
                  <a:pt x="8102184" y="547141"/>
                </a:lnTo>
                <a:cubicBezTo>
                  <a:pt x="8122171" y="539646"/>
                  <a:pt x="8141620" y="530519"/>
                  <a:pt x="8162145" y="524655"/>
                </a:cubicBezTo>
                <a:cubicBezTo>
                  <a:pt x="8176757" y="520480"/>
                  <a:pt x="8192244" y="520291"/>
                  <a:pt x="8207115" y="517160"/>
                </a:cubicBezTo>
                <a:cubicBezTo>
                  <a:pt x="8376155" y="481573"/>
                  <a:pt x="8232377" y="503697"/>
                  <a:pt x="8424473" y="479685"/>
                </a:cubicBezTo>
                <a:cubicBezTo>
                  <a:pt x="8441982" y="473849"/>
                  <a:pt x="8478387" y="460436"/>
                  <a:pt x="8499423" y="457200"/>
                </a:cubicBezTo>
                <a:cubicBezTo>
                  <a:pt x="8521784" y="453760"/>
                  <a:pt x="8544394" y="452203"/>
                  <a:pt x="8566879" y="449705"/>
                </a:cubicBezTo>
                <a:cubicBezTo>
                  <a:pt x="8619467" y="432175"/>
                  <a:pt x="8646883" y="420465"/>
                  <a:pt x="8701791" y="412229"/>
                </a:cubicBezTo>
                <a:cubicBezTo>
                  <a:pt x="8729081" y="408136"/>
                  <a:pt x="8756755" y="407232"/>
                  <a:pt x="8784237" y="404734"/>
                </a:cubicBezTo>
                <a:cubicBezTo>
                  <a:pt x="8953265" y="365728"/>
                  <a:pt x="8821835" y="391282"/>
                  <a:pt x="9054060" y="367259"/>
                </a:cubicBezTo>
                <a:cubicBezTo>
                  <a:pt x="9069176" y="365695"/>
                  <a:pt x="9083986" y="361913"/>
                  <a:pt x="9099030" y="359764"/>
                </a:cubicBezTo>
                <a:cubicBezTo>
                  <a:pt x="9118970" y="356915"/>
                  <a:pt x="9138959" y="354377"/>
                  <a:pt x="9158991" y="352268"/>
                </a:cubicBezTo>
                <a:lnTo>
                  <a:pt x="9383843" y="329783"/>
                </a:lnTo>
                <a:cubicBezTo>
                  <a:pt x="9467791" y="322639"/>
                  <a:pt x="9634311" y="317555"/>
                  <a:pt x="9706132" y="314793"/>
                </a:cubicBezTo>
                <a:cubicBezTo>
                  <a:pt x="9963276" y="271936"/>
                  <a:pt x="9698331" y="313739"/>
                  <a:pt x="10388184" y="299803"/>
                </a:cubicBezTo>
                <a:cubicBezTo>
                  <a:pt x="10423243" y="299095"/>
                  <a:pt x="10458138" y="294806"/>
                  <a:pt x="10493115" y="292308"/>
                </a:cubicBezTo>
                <a:cubicBezTo>
                  <a:pt x="10697974" y="307483"/>
                  <a:pt x="10695482" y="239658"/>
                  <a:pt x="10695482" y="314793"/>
                </a:cubicBezTo>
              </a:path>
            </a:pathLst>
          </a:cu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CCD70F26-AF13-F39E-9205-9A65D87C118A}"/>
              </a:ext>
            </a:extLst>
          </p:cNvPr>
          <p:cNvCxnSpPr>
            <a:cxnSpLocks/>
          </p:cNvCxnSpPr>
          <p:nvPr/>
        </p:nvCxnSpPr>
        <p:spPr>
          <a:xfrm>
            <a:off x="1761341" y="2151089"/>
            <a:ext cx="0" cy="7944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38E89B7-12EA-1F69-EBF2-F62B47D1D7A2}"/>
              </a:ext>
            </a:extLst>
          </p:cNvPr>
          <p:cNvCxnSpPr>
            <a:cxnSpLocks/>
          </p:cNvCxnSpPr>
          <p:nvPr/>
        </p:nvCxnSpPr>
        <p:spPr>
          <a:xfrm>
            <a:off x="11589892" y="2083633"/>
            <a:ext cx="0" cy="842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250EDCC-33BB-90A1-7608-1E117A9D41DD}"/>
              </a:ext>
            </a:extLst>
          </p:cNvPr>
          <p:cNvCxnSpPr>
            <a:cxnSpLocks/>
          </p:cNvCxnSpPr>
          <p:nvPr/>
        </p:nvCxnSpPr>
        <p:spPr>
          <a:xfrm>
            <a:off x="8706784" y="3500203"/>
            <a:ext cx="0" cy="1229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D0420DB-FC06-A4AE-FC41-9C7DC46DB22B}"/>
              </a:ext>
            </a:extLst>
          </p:cNvPr>
          <p:cNvCxnSpPr/>
          <p:nvPr/>
        </p:nvCxnSpPr>
        <p:spPr>
          <a:xfrm>
            <a:off x="5838665" y="1531495"/>
            <a:ext cx="0" cy="1131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A844C2A-2EE6-861F-C30F-E70F382003AC}"/>
              </a:ext>
            </a:extLst>
          </p:cNvPr>
          <p:cNvCxnSpPr>
            <a:cxnSpLocks/>
          </p:cNvCxnSpPr>
          <p:nvPr/>
        </p:nvCxnSpPr>
        <p:spPr>
          <a:xfrm>
            <a:off x="3600134" y="3307829"/>
            <a:ext cx="0" cy="874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2CD2D7C-920D-FD7F-DC9D-8E673F16A66F}"/>
              </a:ext>
            </a:extLst>
          </p:cNvPr>
          <p:cNvSpPr txBox="1"/>
          <p:nvPr/>
        </p:nvSpPr>
        <p:spPr>
          <a:xfrm>
            <a:off x="33312" y="2603365"/>
            <a:ext cx="1175963" cy="923330"/>
          </a:xfrm>
          <a:prstGeom prst="rect">
            <a:avLst/>
          </a:prstGeom>
          <a:noFill/>
        </p:spPr>
        <p:txBody>
          <a:bodyPr wrap="none" rtlCol="0">
            <a:spAutoFit/>
          </a:bodyPr>
          <a:lstStyle/>
          <a:p>
            <a:r>
              <a:rPr lang="nb-NO" b="1" dirty="0">
                <a:solidFill>
                  <a:schemeClr val="accent1"/>
                </a:solidFill>
              </a:rPr>
              <a:t>y =</a:t>
            </a:r>
          </a:p>
          <a:p>
            <a:r>
              <a:rPr lang="nb-NO" b="1" dirty="0" err="1">
                <a:solidFill>
                  <a:schemeClr val="accent1"/>
                </a:solidFill>
              </a:rPr>
              <a:t>Frequency</a:t>
            </a:r>
            <a:endParaRPr lang="nb-NO" b="1" dirty="0">
              <a:solidFill>
                <a:schemeClr val="accent1"/>
              </a:solidFill>
            </a:endParaRPr>
          </a:p>
          <a:p>
            <a:r>
              <a:rPr lang="nb-NO" b="1" dirty="0">
                <a:solidFill>
                  <a:schemeClr val="accent1"/>
                </a:solidFill>
              </a:rPr>
              <a:t>or Level</a:t>
            </a:r>
            <a:endParaRPr lang="en-US" b="1" dirty="0">
              <a:solidFill>
                <a:schemeClr val="accent1"/>
              </a:solidFill>
            </a:endParaRPr>
          </a:p>
        </p:txBody>
      </p:sp>
      <p:sp>
        <p:nvSpPr>
          <p:cNvPr id="17" name="TextBox 16">
            <a:extLst>
              <a:ext uri="{FF2B5EF4-FFF2-40B4-BE49-F238E27FC236}">
                <a16:creationId xmlns:a16="http://schemas.microsoft.com/office/drawing/2014/main" id="{77843ED2-C484-AC88-68B1-D949D3489643}"/>
              </a:ext>
            </a:extLst>
          </p:cNvPr>
          <p:cNvSpPr txBox="1"/>
          <p:nvPr/>
        </p:nvSpPr>
        <p:spPr>
          <a:xfrm>
            <a:off x="11140943" y="1604799"/>
            <a:ext cx="772327" cy="369332"/>
          </a:xfrm>
          <a:prstGeom prst="rect">
            <a:avLst/>
          </a:prstGeom>
          <a:noFill/>
        </p:spPr>
        <p:txBody>
          <a:bodyPr wrap="none" rtlCol="0">
            <a:spAutoFit/>
          </a:bodyPr>
          <a:lstStyle/>
          <a:p>
            <a:r>
              <a:rPr lang="nb-NO" dirty="0" err="1"/>
              <a:t>Inflow</a:t>
            </a:r>
            <a:endParaRPr lang="en-US" dirty="0"/>
          </a:p>
        </p:txBody>
      </p:sp>
      <p:sp>
        <p:nvSpPr>
          <p:cNvPr id="18" name="TextBox 17">
            <a:extLst>
              <a:ext uri="{FF2B5EF4-FFF2-40B4-BE49-F238E27FC236}">
                <a16:creationId xmlns:a16="http://schemas.microsoft.com/office/drawing/2014/main" id="{16840D3B-FB13-47DA-86A5-87A42D855F24}"/>
              </a:ext>
            </a:extLst>
          </p:cNvPr>
          <p:cNvSpPr txBox="1"/>
          <p:nvPr/>
        </p:nvSpPr>
        <p:spPr>
          <a:xfrm>
            <a:off x="1266665" y="1776016"/>
            <a:ext cx="1823384" cy="369332"/>
          </a:xfrm>
          <a:prstGeom prst="rect">
            <a:avLst/>
          </a:prstGeom>
          <a:noFill/>
        </p:spPr>
        <p:txBody>
          <a:bodyPr wrap="none" rtlCol="0">
            <a:spAutoFit/>
          </a:bodyPr>
          <a:lstStyle/>
          <a:p>
            <a:r>
              <a:rPr lang="nb-NO" dirty="0" err="1"/>
              <a:t>Inflow</a:t>
            </a:r>
            <a:r>
              <a:rPr lang="nb-NO" dirty="0"/>
              <a:t> (producer)</a:t>
            </a:r>
            <a:endParaRPr lang="en-US" dirty="0"/>
          </a:p>
        </p:txBody>
      </p:sp>
      <p:sp>
        <p:nvSpPr>
          <p:cNvPr id="19" name="TextBox 18">
            <a:extLst>
              <a:ext uri="{FF2B5EF4-FFF2-40B4-BE49-F238E27FC236}">
                <a16:creationId xmlns:a16="http://schemas.microsoft.com/office/drawing/2014/main" id="{5980F6FA-76BA-C551-41FC-864D453FB220}"/>
              </a:ext>
            </a:extLst>
          </p:cNvPr>
          <p:cNvSpPr txBox="1"/>
          <p:nvPr/>
        </p:nvSpPr>
        <p:spPr>
          <a:xfrm>
            <a:off x="5304020" y="1136492"/>
            <a:ext cx="772327" cy="369332"/>
          </a:xfrm>
          <a:prstGeom prst="rect">
            <a:avLst/>
          </a:prstGeom>
          <a:noFill/>
        </p:spPr>
        <p:txBody>
          <a:bodyPr wrap="none" rtlCol="0">
            <a:spAutoFit/>
          </a:bodyPr>
          <a:lstStyle/>
          <a:p>
            <a:r>
              <a:rPr lang="nb-NO" dirty="0" err="1"/>
              <a:t>Inflow</a:t>
            </a:r>
            <a:endParaRPr lang="en-US" dirty="0"/>
          </a:p>
        </p:txBody>
      </p:sp>
      <p:sp>
        <p:nvSpPr>
          <p:cNvPr id="20" name="TextBox 19">
            <a:extLst>
              <a:ext uri="{FF2B5EF4-FFF2-40B4-BE49-F238E27FC236}">
                <a16:creationId xmlns:a16="http://schemas.microsoft.com/office/drawing/2014/main" id="{AB13EB3C-612D-5E6A-44A0-48EEC1102A6E}"/>
              </a:ext>
            </a:extLst>
          </p:cNvPr>
          <p:cNvSpPr txBox="1"/>
          <p:nvPr/>
        </p:nvSpPr>
        <p:spPr>
          <a:xfrm>
            <a:off x="2688442" y="4114800"/>
            <a:ext cx="2150332" cy="369332"/>
          </a:xfrm>
          <a:prstGeom prst="rect">
            <a:avLst/>
          </a:prstGeom>
          <a:noFill/>
        </p:spPr>
        <p:txBody>
          <a:bodyPr wrap="none" rtlCol="0">
            <a:spAutoFit/>
          </a:bodyPr>
          <a:lstStyle/>
          <a:p>
            <a:r>
              <a:rPr lang="nb-NO" dirty="0" err="1"/>
              <a:t>Outflow</a:t>
            </a:r>
            <a:r>
              <a:rPr lang="nb-NO" dirty="0"/>
              <a:t> (</a:t>
            </a:r>
            <a:r>
              <a:rPr lang="nb-NO" dirty="0" err="1"/>
              <a:t>consumer</a:t>
            </a:r>
            <a:r>
              <a:rPr lang="nb-NO" dirty="0"/>
              <a:t>)</a:t>
            </a:r>
            <a:endParaRPr lang="en-US" dirty="0"/>
          </a:p>
        </p:txBody>
      </p:sp>
      <p:sp>
        <p:nvSpPr>
          <p:cNvPr id="21" name="TextBox 20">
            <a:extLst>
              <a:ext uri="{FF2B5EF4-FFF2-40B4-BE49-F238E27FC236}">
                <a16:creationId xmlns:a16="http://schemas.microsoft.com/office/drawing/2014/main" id="{465707BB-096E-D517-A8B8-232EB1F9E848}"/>
              </a:ext>
            </a:extLst>
          </p:cNvPr>
          <p:cNvSpPr txBox="1"/>
          <p:nvPr/>
        </p:nvSpPr>
        <p:spPr>
          <a:xfrm>
            <a:off x="8184835" y="4729397"/>
            <a:ext cx="998094" cy="369332"/>
          </a:xfrm>
          <a:prstGeom prst="rect">
            <a:avLst/>
          </a:prstGeom>
          <a:noFill/>
        </p:spPr>
        <p:txBody>
          <a:bodyPr wrap="none" rtlCol="0">
            <a:spAutoFit/>
          </a:bodyPr>
          <a:lstStyle/>
          <a:p>
            <a:r>
              <a:rPr lang="nb-NO" dirty="0" err="1"/>
              <a:t>Outflow</a:t>
            </a:r>
            <a:r>
              <a:rPr lang="nb-NO" dirty="0"/>
              <a:t> </a:t>
            </a:r>
            <a:endParaRPr lang="en-US" dirty="0"/>
          </a:p>
        </p:txBody>
      </p:sp>
      <p:cxnSp>
        <p:nvCxnSpPr>
          <p:cNvPr id="23" name="Straight Connector 22">
            <a:extLst>
              <a:ext uri="{FF2B5EF4-FFF2-40B4-BE49-F238E27FC236}">
                <a16:creationId xmlns:a16="http://schemas.microsoft.com/office/drawing/2014/main" id="{0D2A1E57-C6D7-4B94-DAE5-A8FCFEDF9B8D}"/>
              </a:ext>
            </a:extLst>
          </p:cNvPr>
          <p:cNvCxnSpPr>
            <a:cxnSpLocks/>
          </p:cNvCxnSpPr>
          <p:nvPr/>
        </p:nvCxnSpPr>
        <p:spPr>
          <a:xfrm flipV="1">
            <a:off x="1274160" y="3084971"/>
            <a:ext cx="10687988" cy="2923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89C6C30-F20F-6FE1-A5D0-592B26EE262B}"/>
              </a:ext>
            </a:extLst>
          </p:cNvPr>
          <p:cNvSpPr txBox="1"/>
          <p:nvPr/>
        </p:nvSpPr>
        <p:spPr>
          <a:xfrm>
            <a:off x="8596859" y="2622578"/>
            <a:ext cx="1371850" cy="369332"/>
          </a:xfrm>
          <a:prstGeom prst="rect">
            <a:avLst/>
          </a:prstGeom>
          <a:noFill/>
        </p:spPr>
        <p:txBody>
          <a:bodyPr wrap="none" rtlCol="0">
            <a:spAutoFit/>
          </a:bodyPr>
          <a:lstStyle/>
          <a:p>
            <a:r>
              <a:rPr lang="nb-NO" dirty="0">
                <a:solidFill>
                  <a:srgbClr val="FF0000"/>
                </a:solidFill>
              </a:rPr>
              <a:t>y</a:t>
            </a:r>
            <a:r>
              <a:rPr lang="nb-NO" baseline="-25000" dirty="0">
                <a:solidFill>
                  <a:srgbClr val="FF0000"/>
                </a:solidFill>
              </a:rPr>
              <a:t>s</a:t>
            </a:r>
            <a:r>
              <a:rPr lang="nb-NO" dirty="0">
                <a:solidFill>
                  <a:srgbClr val="FF0000"/>
                </a:solidFill>
              </a:rPr>
              <a:t> = setpoint</a:t>
            </a:r>
            <a:endParaRPr lang="en-US" dirty="0">
              <a:solidFill>
                <a:srgbClr val="FF0000"/>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B644ED-7AC1-ED35-49BA-C16C720A0951}"/>
                  </a:ext>
                </a:extLst>
              </p:cNvPr>
              <p:cNvSpPr txBox="1"/>
              <p:nvPr/>
            </p:nvSpPr>
            <p:spPr>
              <a:xfrm>
                <a:off x="3511446" y="5212829"/>
                <a:ext cx="6313588"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b-NO" b="0" i="1" smtClean="0">
                              <a:latin typeface="Cambria Math" panose="02040503050406030204" pitchFamily="18" charset="0"/>
                            </a:rPr>
                          </m:ctrlPr>
                        </m:fPr>
                        <m:num>
                          <m:r>
                            <a:rPr lang="nb-NO" b="0" i="1" smtClean="0">
                              <a:latin typeface="Cambria Math" panose="02040503050406030204" pitchFamily="18" charset="0"/>
                            </a:rPr>
                            <m:t>𝑑𝑦</m:t>
                          </m:r>
                        </m:num>
                        <m:den>
                          <m:r>
                            <a:rPr lang="nb-NO" b="0" i="1" smtClean="0">
                              <a:latin typeface="Cambria Math" panose="02040503050406030204" pitchFamily="18" charset="0"/>
                            </a:rPr>
                            <m:t>𝑑𝑡</m:t>
                          </m:r>
                        </m:den>
                      </m:f>
                      <m:r>
                        <a:rPr lang="nb-NO" b="0" i="1" smtClean="0">
                          <a:latin typeface="Cambria Math" panose="02040503050406030204" pitchFamily="18" charset="0"/>
                        </a:rPr>
                        <m:t>=</m:t>
                      </m:r>
                      <m:r>
                        <a:rPr lang="nb-NO" b="0" i="1" smtClean="0">
                          <a:latin typeface="Cambria Math" panose="02040503050406030204" pitchFamily="18" charset="0"/>
                        </a:rPr>
                        <m:t>𝐼𝑛</m:t>
                      </m:r>
                      <m:r>
                        <a:rPr lang="nb-NO" b="0" i="1" smtClean="0">
                          <a:latin typeface="Cambria Math" panose="02040503050406030204" pitchFamily="18" charset="0"/>
                        </a:rPr>
                        <m:t>1+</m:t>
                      </m:r>
                      <m:r>
                        <a:rPr lang="nb-NO" b="0" i="1" smtClean="0">
                          <a:latin typeface="Cambria Math" panose="02040503050406030204" pitchFamily="18" charset="0"/>
                        </a:rPr>
                        <m:t>𝐼𝑛</m:t>
                      </m:r>
                      <m:r>
                        <a:rPr lang="nb-NO" b="0" i="1" smtClean="0">
                          <a:latin typeface="Cambria Math" panose="02040503050406030204" pitchFamily="18" charset="0"/>
                        </a:rPr>
                        <m:t>2+</m:t>
                      </m:r>
                      <m:r>
                        <a:rPr lang="nb-NO" b="0" i="1" smtClean="0">
                          <a:latin typeface="Cambria Math" panose="02040503050406030204" pitchFamily="18" charset="0"/>
                        </a:rPr>
                        <m:t>𝐼𝑛</m:t>
                      </m:r>
                      <m:r>
                        <a:rPr lang="nb-NO" b="0" i="1" smtClean="0">
                          <a:latin typeface="Cambria Math" panose="02040503050406030204" pitchFamily="18" charset="0"/>
                        </a:rPr>
                        <m:t>3 −</m:t>
                      </m:r>
                      <m:r>
                        <a:rPr lang="nb-NO" b="0" i="1" smtClean="0">
                          <a:latin typeface="Cambria Math" panose="02040503050406030204" pitchFamily="18" charset="0"/>
                        </a:rPr>
                        <m:t>𝑂𝑢𝑡</m:t>
                      </m:r>
                      <m:r>
                        <a:rPr lang="nb-NO" b="0" i="1" smtClean="0">
                          <a:latin typeface="Cambria Math" panose="02040503050406030204" pitchFamily="18" charset="0"/>
                        </a:rPr>
                        <m:t>1 −</m:t>
                      </m:r>
                      <m:r>
                        <a:rPr lang="nb-NO" b="0" i="1" smtClean="0">
                          <a:latin typeface="Cambria Math" panose="02040503050406030204" pitchFamily="18" charset="0"/>
                        </a:rPr>
                        <m:t>𝑂𝑢𝑡</m:t>
                      </m:r>
                      <m:r>
                        <a:rPr lang="nb-NO" b="0" i="1" smtClean="0">
                          <a:latin typeface="Cambria Math" panose="02040503050406030204" pitchFamily="18" charset="0"/>
                        </a:rPr>
                        <m:t>2=</m:t>
                      </m:r>
                      <m:sSub>
                        <m:sSubPr>
                          <m:ctrlPr>
                            <a:rPr lang="nb-NO" b="0" i="1" smtClean="0">
                              <a:latin typeface="Cambria Math" panose="02040503050406030204" pitchFamily="18" charset="0"/>
                            </a:rPr>
                          </m:ctrlPr>
                        </m:sSubPr>
                        <m:e>
                          <m:sSub>
                            <m:sSubPr>
                              <m:ctrlPr>
                                <a:rPr lang="nb-NO" b="0" i="1" smtClean="0">
                                  <a:latin typeface="Cambria Math" panose="02040503050406030204" pitchFamily="18" charset="0"/>
                                </a:rPr>
                              </m:ctrlPr>
                            </m:sSubPr>
                            <m:e>
                              <m:r>
                                <m:rPr>
                                  <m:sty m:val="p"/>
                                </m:rPr>
                                <a:rPr lang="nb-NO" b="0" i="0" smtClean="0">
                                  <a:latin typeface="Cambria Math" panose="02040503050406030204" pitchFamily="18" charset="0"/>
                                </a:rPr>
                                <m:t>Σ</m:t>
                              </m:r>
                            </m:e>
                            <m:sub>
                              <m:r>
                                <a:rPr lang="nb-NO" b="0" i="1" smtClean="0">
                                  <a:latin typeface="Cambria Math" panose="02040503050406030204" pitchFamily="18" charset="0"/>
                                </a:rPr>
                                <m:t>𝑖</m:t>
                              </m:r>
                            </m:sub>
                          </m:sSub>
                          <m:r>
                            <a:rPr lang="nb-NO" b="0" i="1" smtClean="0">
                              <a:latin typeface="Cambria Math" panose="02040503050406030204" pitchFamily="18" charset="0"/>
                            </a:rPr>
                            <m:t>(</m:t>
                          </m:r>
                          <m:r>
                            <a:rPr lang="nb-NO" b="0" i="1" smtClean="0">
                              <a:latin typeface="Cambria Math" panose="02040503050406030204" pitchFamily="18" charset="0"/>
                            </a:rPr>
                            <m:t>𝑢</m:t>
                          </m:r>
                        </m:e>
                        <m:sub>
                          <m:r>
                            <a:rPr lang="nb-NO" b="0" i="1" smtClean="0">
                              <a:latin typeface="Cambria Math" panose="02040503050406030204" pitchFamily="18" charset="0"/>
                            </a:rPr>
                            <m:t>0</m:t>
                          </m:r>
                          <m:r>
                            <a:rPr lang="nb-NO" b="0" i="1" smtClean="0">
                              <a:latin typeface="Cambria Math" panose="02040503050406030204" pitchFamily="18" charset="0"/>
                            </a:rPr>
                            <m:t>𝑖</m:t>
                          </m:r>
                        </m:sub>
                      </m:sSub>
                      <m:r>
                        <a:rPr lang="nb-NO" b="0" i="1" smtClean="0">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𝐾</m:t>
                          </m:r>
                        </m:e>
                        <m:sub>
                          <m:r>
                            <a:rPr lang="nb-NO" b="0" i="1" smtClean="0">
                              <a:latin typeface="Cambria Math" panose="02040503050406030204" pitchFamily="18" charset="0"/>
                            </a:rPr>
                            <m:t>𝑐𝑖</m:t>
                          </m:r>
                        </m:sub>
                      </m:sSub>
                      <m:r>
                        <a:rPr lang="nb-NO" b="0" i="1" smtClean="0">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𝑦</m:t>
                          </m:r>
                        </m:e>
                        <m:sub>
                          <m:r>
                            <a:rPr lang="nb-NO" b="0" i="1" smtClean="0">
                              <a:latin typeface="Cambria Math" panose="02040503050406030204" pitchFamily="18" charset="0"/>
                            </a:rPr>
                            <m:t>𝑠</m:t>
                          </m:r>
                        </m:sub>
                      </m:sSub>
                      <m:r>
                        <a:rPr lang="nb-NO" b="0" i="1" smtClean="0">
                          <a:latin typeface="Cambria Math" panose="02040503050406030204" pitchFamily="18" charset="0"/>
                        </a:rPr>
                        <m:t>−</m:t>
                      </m:r>
                      <m:r>
                        <a:rPr lang="nb-NO" b="0" i="1" smtClean="0">
                          <a:latin typeface="Cambria Math" panose="02040503050406030204" pitchFamily="18" charset="0"/>
                        </a:rPr>
                        <m:t>𝑦</m:t>
                      </m:r>
                      <m:r>
                        <a:rPr lang="nb-NO" b="0" i="1" smtClean="0">
                          <a:latin typeface="Cambria Math" panose="02040503050406030204" pitchFamily="18" charset="0"/>
                        </a:rPr>
                        <m:t>))</m:t>
                      </m:r>
                    </m:oMath>
                  </m:oMathPara>
                </a14:m>
                <a:endParaRPr lang="en-US" dirty="0"/>
              </a:p>
            </p:txBody>
          </p:sp>
        </mc:Choice>
        <mc:Fallback xmlns="">
          <p:sp>
            <p:nvSpPr>
              <p:cNvPr id="25" name="TextBox 24">
                <a:extLst>
                  <a:ext uri="{FF2B5EF4-FFF2-40B4-BE49-F238E27FC236}">
                    <a16:creationId xmlns:a16="http://schemas.microsoft.com/office/drawing/2014/main" id="{C9B644ED-7AC1-ED35-49BA-C16C720A0951}"/>
                  </a:ext>
                </a:extLst>
              </p:cNvPr>
              <p:cNvSpPr txBox="1">
                <a:spLocks noRot="1" noChangeAspect="1" noMove="1" noResize="1" noEditPoints="1" noAdjustHandles="1" noChangeArrowheads="1" noChangeShapeType="1" noTextEdit="1"/>
              </p:cNvSpPr>
              <p:nvPr/>
            </p:nvSpPr>
            <p:spPr>
              <a:xfrm>
                <a:off x="3511446" y="5212829"/>
                <a:ext cx="6313588" cy="525913"/>
              </a:xfrm>
              <a:prstGeom prst="rect">
                <a:avLst/>
              </a:prstGeom>
              <a:blipFill>
                <a:blip r:embed="rId2"/>
                <a:stretch>
                  <a:fillRect/>
                </a:stretch>
              </a:blipFill>
            </p:spPr>
            <p:txBody>
              <a:bodyPr/>
              <a:lstStyle/>
              <a:p>
                <a:r>
                  <a:rPr lang="en-US">
                    <a:noFill/>
                  </a:rPr>
                  <a:t> </a:t>
                </a:r>
              </a:p>
            </p:txBody>
          </p:sp>
        </mc:Fallback>
      </mc:AlternateContent>
      <p:sp>
        <p:nvSpPr>
          <p:cNvPr id="26" name="Right Brace 25">
            <a:extLst>
              <a:ext uri="{FF2B5EF4-FFF2-40B4-BE49-F238E27FC236}">
                <a16:creationId xmlns:a16="http://schemas.microsoft.com/office/drawing/2014/main" id="{8F80850C-E020-DC47-E578-6B63E84C60F3}"/>
              </a:ext>
            </a:extLst>
          </p:cNvPr>
          <p:cNvSpPr/>
          <p:nvPr/>
        </p:nvSpPr>
        <p:spPr>
          <a:xfrm rot="5400000">
            <a:off x="8572681" y="4832637"/>
            <a:ext cx="228443" cy="20234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9D7CB3DD-A28D-939B-5A45-9F08AEC65C75}"/>
              </a:ext>
            </a:extLst>
          </p:cNvPr>
          <p:cNvSpPr txBox="1"/>
          <p:nvPr/>
        </p:nvSpPr>
        <p:spPr>
          <a:xfrm>
            <a:off x="7300209" y="5981077"/>
            <a:ext cx="4000967" cy="369332"/>
          </a:xfrm>
          <a:prstGeom prst="rect">
            <a:avLst/>
          </a:prstGeom>
          <a:noFill/>
        </p:spPr>
        <p:txBody>
          <a:bodyPr wrap="none" rtlCol="0">
            <a:spAutoFit/>
          </a:bodyPr>
          <a:lstStyle/>
          <a:p>
            <a:r>
              <a:rPr lang="nb-NO" dirty="0" err="1"/>
              <a:t>Everyone</a:t>
            </a:r>
            <a:r>
              <a:rPr lang="nb-NO" dirty="0"/>
              <a:t> </a:t>
            </a:r>
            <a:r>
              <a:rPr lang="nb-NO" dirty="0" err="1"/>
              <a:t>contributes</a:t>
            </a:r>
            <a:r>
              <a:rPr lang="nb-NO" dirty="0"/>
              <a:t> to </a:t>
            </a:r>
            <a:r>
              <a:rPr lang="nb-NO" dirty="0" err="1"/>
              <a:t>stabilization</a:t>
            </a:r>
            <a:r>
              <a:rPr lang="nb-NO" dirty="0"/>
              <a:t> of y</a:t>
            </a:r>
            <a:endParaRPr lang="en-US" dirty="0"/>
          </a:p>
        </p:txBody>
      </p:sp>
    </p:spTree>
    <p:extLst>
      <p:ext uri="{BB962C8B-B14F-4D97-AF65-F5344CB8AC3E}">
        <p14:creationId xmlns:p14="http://schemas.microsoft.com/office/powerpoint/2010/main" val="425448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B7C2-5377-2ABF-35B3-24FD845C4905}"/>
              </a:ext>
            </a:extLst>
          </p:cNvPr>
          <p:cNvSpPr>
            <a:spLocks noGrp="1"/>
          </p:cNvSpPr>
          <p:nvPr>
            <p:ph type="title"/>
          </p:nvPr>
        </p:nvSpPr>
        <p:spPr/>
        <p:txBody>
          <a:bodyPr>
            <a:normAutofit fontScale="90000"/>
          </a:bodyPr>
          <a:lstStyle/>
          <a:p>
            <a:r>
              <a:rPr lang="nb-NO" dirty="0" err="1"/>
              <a:t>Stabilization</a:t>
            </a:r>
            <a:r>
              <a:rPr lang="nb-NO" dirty="0"/>
              <a:t> </a:t>
            </a:r>
            <a:r>
              <a:rPr lang="nb-NO" dirty="0" err="1"/>
              <a:t>using</a:t>
            </a:r>
            <a:r>
              <a:rPr lang="nb-NO" dirty="0"/>
              <a:t> feedback: </a:t>
            </a:r>
            <a:r>
              <a:rPr lang="nb-NO" dirty="0" err="1"/>
              <a:t>Instability</a:t>
            </a:r>
            <a:r>
              <a:rPr lang="nb-NO" dirty="0"/>
              <a:t> </a:t>
            </a:r>
            <a:r>
              <a:rPr lang="nb-NO" dirty="0" err="1"/>
              <a:t>moves</a:t>
            </a:r>
            <a:r>
              <a:rPr lang="nb-NO" dirty="0"/>
              <a:t> to input (RHP-zero)</a:t>
            </a:r>
            <a:endParaRPr lang="en-US" dirty="0"/>
          </a:p>
        </p:txBody>
      </p:sp>
      <p:pic>
        <p:nvPicPr>
          <p:cNvPr id="5" name="Content Placeholder 4">
            <a:extLst>
              <a:ext uri="{FF2B5EF4-FFF2-40B4-BE49-F238E27FC236}">
                <a16:creationId xmlns:a16="http://schemas.microsoft.com/office/drawing/2014/main" id="{400A9CE8-0710-D4C9-C1D7-512F3C550178}"/>
              </a:ext>
            </a:extLst>
          </p:cNvPr>
          <p:cNvPicPr>
            <a:picLocks noGrp="1" noChangeAspect="1"/>
          </p:cNvPicPr>
          <p:nvPr>
            <p:ph idx="1"/>
          </p:nvPr>
        </p:nvPicPr>
        <p:blipFill>
          <a:blip r:embed="rId2"/>
          <a:stretch>
            <a:fillRect/>
          </a:stretch>
        </p:blipFill>
        <p:spPr>
          <a:xfrm>
            <a:off x="2792779" y="1524000"/>
            <a:ext cx="7063641" cy="4525963"/>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AD880A-3FC8-618F-1F39-FBA0C2FAE4F8}"/>
                  </a:ext>
                </a:extLst>
              </p:cNvPr>
              <p:cNvSpPr txBox="1"/>
              <p:nvPr/>
            </p:nvSpPr>
            <p:spPr>
              <a:xfrm>
                <a:off x="1589314" y="5073134"/>
                <a:ext cx="2972480" cy="369332"/>
              </a:xfrm>
              <a:prstGeom prst="rect">
                <a:avLst/>
              </a:prstGeom>
              <a:noFill/>
            </p:spPr>
            <p:txBody>
              <a:bodyPr wrap="none" rtlCol="0">
                <a:spAutoFit/>
              </a:bodyPr>
              <a:lstStyle/>
              <a:p>
                <a:r>
                  <a:rPr lang="nb-NO"/>
                  <a:t>General proof: </a:t>
                </a:r>
                <a14:m>
                  <m:oMath xmlns:m="http://schemas.openxmlformats.org/officeDocument/2006/math">
                    <m:r>
                      <a:rPr lang="nb-NO" b="0" i="1" smtClean="0">
                        <a:latin typeface="Cambria Math" panose="02040503050406030204" pitchFamily="18" charset="0"/>
                      </a:rPr>
                      <m:t>𝑢</m:t>
                    </m:r>
                    <m:r>
                      <a:rPr lang="nb-NO" b="0" i="1" smtClean="0">
                        <a:latin typeface="Cambria Math" panose="02040503050406030204" pitchFamily="18" charset="0"/>
                      </a:rPr>
                      <m:t>=</m:t>
                    </m:r>
                    <m:sSup>
                      <m:sSupPr>
                        <m:ctrlPr>
                          <a:rPr lang="nb-NO" b="0" i="1" smtClean="0">
                            <a:latin typeface="Cambria Math" panose="02040503050406030204" pitchFamily="18" charset="0"/>
                          </a:rPr>
                        </m:ctrlPr>
                      </m:sSupPr>
                      <m:e>
                        <m:r>
                          <a:rPr lang="nb-NO" b="0" i="1" smtClean="0">
                            <a:latin typeface="Cambria Math" panose="02040503050406030204" pitchFamily="18" charset="0"/>
                          </a:rPr>
                          <m:t>𝐺</m:t>
                        </m:r>
                      </m:e>
                      <m:sup>
                        <m:r>
                          <a:rPr lang="nb-NO" b="0" i="1" smtClean="0">
                            <a:latin typeface="Cambria Math" panose="02040503050406030204" pitchFamily="18" charset="0"/>
                          </a:rPr>
                          <m:t>−1</m:t>
                        </m:r>
                      </m:sup>
                    </m:sSup>
                    <m:r>
                      <a:rPr lang="nb-NO" b="0" i="1" smtClean="0">
                        <a:latin typeface="Cambria Math" panose="02040503050406030204" pitchFamily="18" charset="0"/>
                      </a:rPr>
                      <m:t> </m:t>
                    </m:r>
                    <m:r>
                      <m:rPr>
                        <m:sty m:val="p"/>
                      </m:rPr>
                      <a:rPr lang="nb-NO" b="0" i="0" smtClean="0">
                        <a:latin typeface="Cambria Math" panose="02040503050406030204" pitchFamily="18" charset="0"/>
                      </a:rPr>
                      <m:t>T</m:t>
                    </m:r>
                    <m:r>
                      <a:rPr lang="nb-NO" b="0" i="0" smtClean="0">
                        <a:latin typeface="Cambria Math" panose="02040503050406030204" pitchFamily="18" charset="0"/>
                      </a:rPr>
                      <m:t> </m:t>
                    </m:r>
                    <m:sSub>
                      <m:sSubPr>
                        <m:ctrlPr>
                          <a:rPr lang="nb-NO" b="0" i="1" smtClean="0">
                            <a:latin typeface="Cambria Math" panose="02040503050406030204" pitchFamily="18" charset="0"/>
                          </a:rPr>
                        </m:ctrlPr>
                      </m:sSubPr>
                      <m:e>
                        <m:r>
                          <m:rPr>
                            <m:sty m:val="p"/>
                          </m:rPr>
                          <a:rPr lang="nb-NO" b="0" i="0" smtClean="0">
                            <a:latin typeface="Cambria Math" panose="02040503050406030204" pitchFamily="18" charset="0"/>
                          </a:rPr>
                          <m:t>y</m:t>
                        </m:r>
                      </m:e>
                      <m:sub>
                        <m:r>
                          <m:rPr>
                            <m:sty m:val="p"/>
                          </m:rPr>
                          <a:rPr lang="nb-NO" b="0" i="0" smtClean="0">
                            <a:latin typeface="Cambria Math" panose="02040503050406030204" pitchFamily="18" charset="0"/>
                          </a:rPr>
                          <m:t>s</m:t>
                        </m:r>
                      </m:sub>
                    </m:sSub>
                  </m:oMath>
                </a14:m>
                <a:endParaRPr lang="en-US"/>
              </a:p>
            </p:txBody>
          </p:sp>
        </mc:Choice>
        <mc:Fallback xmlns="">
          <p:sp>
            <p:nvSpPr>
              <p:cNvPr id="3" name="TextBox 2">
                <a:extLst>
                  <a:ext uri="{FF2B5EF4-FFF2-40B4-BE49-F238E27FC236}">
                    <a16:creationId xmlns:a16="http://schemas.microsoft.com/office/drawing/2014/main" id="{97AD880A-3FC8-618F-1F39-FBA0C2FAE4F8}"/>
                  </a:ext>
                </a:extLst>
              </p:cNvPr>
              <p:cNvSpPr txBox="1">
                <a:spLocks noRot="1" noChangeAspect="1" noMove="1" noResize="1" noEditPoints="1" noAdjustHandles="1" noChangeArrowheads="1" noChangeShapeType="1" noTextEdit="1"/>
              </p:cNvSpPr>
              <p:nvPr/>
            </p:nvSpPr>
            <p:spPr>
              <a:xfrm>
                <a:off x="1589314" y="5073134"/>
                <a:ext cx="2972480" cy="369332"/>
              </a:xfrm>
              <a:prstGeom prst="rect">
                <a:avLst/>
              </a:prstGeom>
              <a:blipFill>
                <a:blip r:embed="rId3"/>
                <a:stretch>
                  <a:fillRect l="-1848"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77049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58684-9E70-2282-8A81-30BDC480F850}"/>
              </a:ext>
            </a:extLst>
          </p:cNvPr>
          <p:cNvSpPr>
            <a:spLocks noGrp="1"/>
          </p:cNvSpPr>
          <p:nvPr>
            <p:ph idx="1"/>
          </p:nvPr>
        </p:nvSpPr>
        <p:spPr/>
        <p:txBody>
          <a:bodyPr/>
          <a:lstStyle/>
          <a:p>
            <a:endParaRPr lang="en-US" dirty="0"/>
          </a:p>
        </p:txBody>
      </p:sp>
      <p:pic>
        <p:nvPicPr>
          <p:cNvPr id="4" name="Picture 4">
            <a:extLst>
              <a:ext uri="{FF2B5EF4-FFF2-40B4-BE49-F238E27FC236}">
                <a16:creationId xmlns:a16="http://schemas.microsoft.com/office/drawing/2014/main" id="{8B467B77-A4F8-BB06-6291-9E65FD136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73238"/>
            <a:ext cx="7253288" cy="41513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7BF6321-249C-8149-A1E9-CF606BDC1B36}"/>
              </a:ext>
            </a:extLst>
          </p:cNvPr>
          <p:cNvSpPr txBox="1">
            <a:spLocks noChangeArrowheads="1"/>
          </p:cNvSpPr>
          <p:nvPr/>
        </p:nvSpPr>
        <p:spPr>
          <a:xfrm>
            <a:off x="202019" y="361950"/>
            <a:ext cx="1216364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US" altLang="en-US" sz="3200" dirty="0"/>
              <a:t>Inverse response for bicycle / motorcycle  caused by underlying instability</a:t>
            </a:r>
          </a:p>
        </p:txBody>
      </p:sp>
      <p:sp>
        <p:nvSpPr>
          <p:cNvPr id="2" name="TextBox 1">
            <a:extLst>
              <a:ext uri="{FF2B5EF4-FFF2-40B4-BE49-F238E27FC236}">
                <a16:creationId xmlns:a16="http://schemas.microsoft.com/office/drawing/2014/main" id="{16CF895B-828A-4CC1-3557-7E1BC94AA283}"/>
              </a:ext>
            </a:extLst>
          </p:cNvPr>
          <p:cNvSpPr txBox="1"/>
          <p:nvPr/>
        </p:nvSpPr>
        <p:spPr>
          <a:xfrm>
            <a:off x="3200400" y="5912921"/>
            <a:ext cx="2747355" cy="369332"/>
          </a:xfrm>
          <a:prstGeom prst="rect">
            <a:avLst/>
          </a:prstGeom>
          <a:noFill/>
        </p:spPr>
        <p:txBody>
          <a:bodyPr wrap="none" rtlCol="0">
            <a:spAutoFit/>
          </a:bodyPr>
          <a:lstStyle/>
          <a:p>
            <a:r>
              <a:rPr lang="nb-NO" dirty="0" err="1">
                <a:highlight>
                  <a:srgbClr val="FFFF00"/>
                </a:highlight>
              </a:rPr>
              <a:t>Move</a:t>
            </a:r>
            <a:r>
              <a:rPr lang="nb-NO" dirty="0">
                <a:highlight>
                  <a:srgbClr val="FFFF00"/>
                </a:highlight>
              </a:rPr>
              <a:t> first in right </a:t>
            </a:r>
            <a:r>
              <a:rPr lang="nb-NO" dirty="0" err="1">
                <a:highlight>
                  <a:srgbClr val="FFFF00"/>
                </a:highlight>
              </a:rPr>
              <a:t>direction</a:t>
            </a:r>
            <a:endParaRPr lang="en-US" dirty="0">
              <a:highlight>
                <a:srgbClr val="FFFF00"/>
              </a:highlight>
            </a:endParaRPr>
          </a:p>
        </p:txBody>
      </p:sp>
      <p:sp>
        <p:nvSpPr>
          <p:cNvPr id="6" name="TextBox 5">
            <a:extLst>
              <a:ext uri="{FF2B5EF4-FFF2-40B4-BE49-F238E27FC236}">
                <a16:creationId xmlns:a16="http://schemas.microsoft.com/office/drawing/2014/main" id="{E12593E2-A180-9CAC-90CF-D4BEE872EAFB}"/>
              </a:ext>
            </a:extLst>
          </p:cNvPr>
          <p:cNvSpPr txBox="1"/>
          <p:nvPr/>
        </p:nvSpPr>
        <p:spPr>
          <a:xfrm>
            <a:off x="6402423" y="5941498"/>
            <a:ext cx="4076629" cy="369332"/>
          </a:xfrm>
          <a:prstGeom prst="rect">
            <a:avLst/>
          </a:prstGeom>
          <a:noFill/>
        </p:spPr>
        <p:txBody>
          <a:bodyPr wrap="none" rtlCol="0">
            <a:spAutoFit/>
          </a:bodyPr>
          <a:lstStyle/>
          <a:p>
            <a:r>
              <a:rPr lang="nb-NO" dirty="0" err="1">
                <a:highlight>
                  <a:srgbClr val="FFFF00"/>
                </a:highlight>
              </a:rPr>
              <a:t>But</a:t>
            </a:r>
            <a:r>
              <a:rPr lang="nb-NO" dirty="0">
                <a:highlight>
                  <a:srgbClr val="FFFF00"/>
                </a:highlight>
              </a:rPr>
              <a:t> end up </a:t>
            </a:r>
            <a:r>
              <a:rPr lang="nb-NO" dirty="0" err="1">
                <a:highlight>
                  <a:srgbClr val="FFFF00"/>
                </a:highlight>
              </a:rPr>
              <a:t>moving</a:t>
            </a:r>
            <a:r>
              <a:rPr lang="nb-NO" dirty="0">
                <a:highlight>
                  <a:srgbClr val="FFFF00"/>
                </a:highlight>
              </a:rPr>
              <a:t> in </a:t>
            </a:r>
            <a:r>
              <a:rPr lang="nb-NO" dirty="0" err="1">
                <a:highlight>
                  <a:srgbClr val="FFFF00"/>
                </a:highlight>
              </a:rPr>
              <a:t>opposite</a:t>
            </a:r>
            <a:r>
              <a:rPr lang="nb-NO" dirty="0">
                <a:highlight>
                  <a:srgbClr val="FFFF00"/>
                </a:highlight>
              </a:rPr>
              <a:t> </a:t>
            </a:r>
            <a:r>
              <a:rPr lang="nb-NO" dirty="0" err="1">
                <a:highlight>
                  <a:srgbClr val="FFFF00"/>
                </a:highlight>
              </a:rPr>
              <a:t>direction</a:t>
            </a:r>
            <a:endParaRPr lang="en-US" dirty="0">
              <a:highlight>
                <a:srgbClr val="FFFF00"/>
              </a:highlight>
            </a:endParaRPr>
          </a:p>
        </p:txBody>
      </p:sp>
    </p:spTree>
    <p:extLst>
      <p:ext uri="{BB962C8B-B14F-4D97-AF65-F5344CB8AC3E}">
        <p14:creationId xmlns:p14="http://schemas.microsoft.com/office/powerpoint/2010/main" val="252743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CDC22-4538-0988-1075-DBB42EFED8DE}"/>
              </a:ext>
            </a:extLst>
          </p:cNvPr>
          <p:cNvSpPr>
            <a:spLocks noGrp="1"/>
          </p:cNvSpPr>
          <p:nvPr>
            <p:ph type="dt" sz="half" idx="10"/>
          </p:nvPr>
        </p:nvSpPr>
        <p:spPr bwMode="auto">
          <a:xfrm>
            <a:off x="693420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a:p>
            <a:r>
              <a:rPr lang="nn-NO" altLang="en-US"/>
              <a:t> </a:t>
            </a:r>
          </a:p>
        </p:txBody>
      </p:sp>
      <p:sp>
        <p:nvSpPr>
          <p:cNvPr id="82948" name="Rectangle 4">
            <a:extLst>
              <a:ext uri="{FF2B5EF4-FFF2-40B4-BE49-F238E27FC236}">
                <a16:creationId xmlns:a16="http://schemas.microsoft.com/office/drawing/2014/main" id="{238D8C9F-394B-3F5E-46AE-E3935A437A08}"/>
              </a:ext>
            </a:extLst>
          </p:cNvPr>
          <p:cNvSpPr>
            <a:spLocks noChangeArrowheads="1"/>
          </p:cNvSpPr>
          <p:nvPr/>
        </p:nvSpPr>
        <p:spPr bwMode="auto">
          <a:xfrm>
            <a:off x="1986196" y="437356"/>
            <a:ext cx="891914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3600">
                <a:solidFill>
                  <a:schemeClr val="tx2"/>
                </a:solidFill>
                <a:latin typeface="Times" panose="02020603050405020304" pitchFamily="18" charset="0"/>
              </a:defRPr>
            </a:lvl1pPr>
            <a:lvl2pPr>
              <a:defRPr sz="3600">
                <a:solidFill>
                  <a:schemeClr val="tx2"/>
                </a:solidFill>
                <a:latin typeface="Times" panose="02020603050405020304" pitchFamily="18" charset="0"/>
              </a:defRPr>
            </a:lvl2pPr>
            <a:lvl3pPr>
              <a:defRPr sz="3600">
                <a:solidFill>
                  <a:schemeClr val="tx2"/>
                </a:solidFill>
                <a:latin typeface="Times" panose="02020603050405020304" pitchFamily="18" charset="0"/>
              </a:defRPr>
            </a:lvl3pPr>
            <a:lvl4pPr>
              <a:defRPr sz="3600">
                <a:solidFill>
                  <a:schemeClr val="tx2"/>
                </a:solidFill>
                <a:latin typeface="Times" panose="02020603050405020304" pitchFamily="18" charset="0"/>
              </a:defRPr>
            </a:lvl4pPr>
            <a:lvl5pPr>
              <a:defRPr sz="3600">
                <a:solidFill>
                  <a:schemeClr val="tx2"/>
                </a:solidFill>
                <a:latin typeface="Times" panose="02020603050405020304" pitchFamily="18" charset="0"/>
              </a:defRPr>
            </a:lvl5pPr>
            <a:lvl6pPr marL="457200" eaLnBrk="0" fontAlgn="base" hangingPunct="0">
              <a:spcBef>
                <a:spcPct val="0"/>
              </a:spcBef>
              <a:spcAft>
                <a:spcPct val="0"/>
              </a:spcAft>
              <a:defRPr sz="3600">
                <a:solidFill>
                  <a:schemeClr val="tx2"/>
                </a:solidFill>
                <a:latin typeface="Times" panose="02020603050405020304" pitchFamily="18" charset="0"/>
              </a:defRPr>
            </a:lvl6pPr>
            <a:lvl7pPr marL="914400" eaLnBrk="0" fontAlgn="base" hangingPunct="0">
              <a:spcBef>
                <a:spcPct val="0"/>
              </a:spcBef>
              <a:spcAft>
                <a:spcPct val="0"/>
              </a:spcAft>
              <a:defRPr sz="3600">
                <a:solidFill>
                  <a:schemeClr val="tx2"/>
                </a:solidFill>
                <a:latin typeface="Times" panose="02020603050405020304" pitchFamily="18" charset="0"/>
              </a:defRPr>
            </a:lvl7pPr>
            <a:lvl8pPr marL="1371600" eaLnBrk="0" fontAlgn="base" hangingPunct="0">
              <a:spcBef>
                <a:spcPct val="0"/>
              </a:spcBef>
              <a:spcAft>
                <a:spcPct val="0"/>
              </a:spcAft>
              <a:defRPr sz="3600">
                <a:solidFill>
                  <a:schemeClr val="tx2"/>
                </a:solidFill>
                <a:latin typeface="Times" panose="02020603050405020304" pitchFamily="18" charset="0"/>
              </a:defRPr>
            </a:lvl8pPr>
            <a:lvl9pPr marL="1828800" eaLnBrk="0" fontAlgn="base" hangingPunct="0">
              <a:spcBef>
                <a:spcPct val="0"/>
              </a:spcBef>
              <a:spcAft>
                <a:spcPct val="0"/>
              </a:spcAft>
              <a:defRPr sz="3600">
                <a:solidFill>
                  <a:schemeClr val="tx2"/>
                </a:solidFill>
                <a:latin typeface="Times" panose="02020603050405020304" pitchFamily="18" charset="0"/>
              </a:defRPr>
            </a:lvl9pPr>
          </a:lstStyle>
          <a:p>
            <a:pPr algn="ctr"/>
            <a:r>
              <a:rPr lang="en-US" altLang="en-US" dirty="0"/>
              <a:t>Stabilization: Anti-slug control (IFAC, 2002)</a:t>
            </a:r>
          </a:p>
        </p:txBody>
      </p:sp>
      <p:pic>
        <p:nvPicPr>
          <p:cNvPr id="82950" name="Picture 6">
            <a:extLst>
              <a:ext uri="{FF2B5EF4-FFF2-40B4-BE49-F238E27FC236}">
                <a16:creationId xmlns:a16="http://schemas.microsoft.com/office/drawing/2014/main" id="{BBF25CF8-9B49-9489-CE00-4D604131E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2133601"/>
            <a:ext cx="1165225" cy="606425"/>
          </a:xfrm>
          <a:prstGeom prst="rect">
            <a:avLst/>
          </a:prstGeom>
          <a:noFill/>
          <a:extLst>
            <a:ext uri="{909E8E84-426E-40DD-AFC4-6F175D3DCCD1}">
              <a14:hiddenFill xmlns:a14="http://schemas.microsoft.com/office/drawing/2010/main">
                <a:solidFill>
                  <a:srgbClr val="FFFFFF"/>
                </a:solidFill>
              </a14:hiddenFill>
            </a:ext>
          </a:extLst>
        </p:spPr>
      </p:pic>
      <p:pic>
        <p:nvPicPr>
          <p:cNvPr id="82951" name="Picture 7">
            <a:extLst>
              <a:ext uri="{FF2B5EF4-FFF2-40B4-BE49-F238E27FC236}">
                <a16:creationId xmlns:a16="http://schemas.microsoft.com/office/drawing/2014/main" id="{4667068B-74E0-2604-C9FC-35D2A8760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810000"/>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82952" name="Picture 8">
            <a:extLst>
              <a:ext uri="{FF2B5EF4-FFF2-40B4-BE49-F238E27FC236}">
                <a16:creationId xmlns:a16="http://schemas.microsoft.com/office/drawing/2014/main" id="{0BF5B320-A24B-0AEC-4586-3999D6456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2781300"/>
            <a:ext cx="5143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2953" name="Picture 9">
            <a:extLst>
              <a:ext uri="{FF2B5EF4-FFF2-40B4-BE49-F238E27FC236}">
                <a16:creationId xmlns:a16="http://schemas.microsoft.com/office/drawing/2014/main" id="{FAC695C8-A827-5CDC-D081-AFEA36FF0A7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443706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2954" name="Picture 10">
            <a:extLst>
              <a:ext uri="{FF2B5EF4-FFF2-40B4-BE49-F238E27FC236}">
                <a16:creationId xmlns:a16="http://schemas.microsoft.com/office/drawing/2014/main" id="{8568D273-BA7F-6F87-7456-396A56463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676401"/>
            <a:ext cx="4191000" cy="3286125"/>
          </a:xfrm>
          <a:prstGeom prst="rect">
            <a:avLst/>
          </a:prstGeom>
          <a:noFill/>
          <a:extLst>
            <a:ext uri="{909E8E84-426E-40DD-AFC4-6F175D3DCCD1}">
              <a14:hiddenFill xmlns:a14="http://schemas.microsoft.com/office/drawing/2010/main">
                <a:solidFill>
                  <a:srgbClr val="FFFFFF"/>
                </a:solidFill>
              </a14:hiddenFill>
            </a:ext>
          </a:extLst>
        </p:spPr>
      </p:pic>
      <p:sp>
        <p:nvSpPr>
          <p:cNvPr id="82955" name="Line 11">
            <a:extLst>
              <a:ext uri="{FF2B5EF4-FFF2-40B4-BE49-F238E27FC236}">
                <a16:creationId xmlns:a16="http://schemas.microsoft.com/office/drawing/2014/main" id="{1C2A0F9D-92F4-C2A7-4AD6-722ED8CF61FF}"/>
              </a:ext>
            </a:extLst>
          </p:cNvPr>
          <p:cNvSpPr>
            <a:spLocks noChangeShapeType="1"/>
          </p:cNvSpPr>
          <p:nvPr/>
        </p:nvSpPr>
        <p:spPr bwMode="auto">
          <a:xfrm>
            <a:off x="7104063" y="5516563"/>
            <a:ext cx="2305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6" name="Line 12">
            <a:extLst>
              <a:ext uri="{FF2B5EF4-FFF2-40B4-BE49-F238E27FC236}">
                <a16:creationId xmlns:a16="http://schemas.microsoft.com/office/drawing/2014/main" id="{B5B36A9D-1B12-C7C2-1DCA-DC0B817F8FDB}"/>
              </a:ext>
            </a:extLst>
          </p:cNvPr>
          <p:cNvSpPr>
            <a:spLocks noChangeShapeType="1"/>
          </p:cNvSpPr>
          <p:nvPr/>
        </p:nvSpPr>
        <p:spPr bwMode="auto">
          <a:xfrm flipV="1">
            <a:off x="9409113" y="1844675"/>
            <a:ext cx="0" cy="3671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7" name="Line 13">
            <a:extLst>
              <a:ext uri="{FF2B5EF4-FFF2-40B4-BE49-F238E27FC236}">
                <a16:creationId xmlns:a16="http://schemas.microsoft.com/office/drawing/2014/main" id="{908291CC-BB99-7BEE-A6B9-A420D96734DB}"/>
              </a:ext>
            </a:extLst>
          </p:cNvPr>
          <p:cNvSpPr>
            <a:spLocks noChangeShapeType="1"/>
          </p:cNvSpPr>
          <p:nvPr/>
        </p:nvSpPr>
        <p:spPr bwMode="auto">
          <a:xfrm>
            <a:off x="9409113" y="1844675"/>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8" name="chair">
            <a:extLst>
              <a:ext uri="{FF2B5EF4-FFF2-40B4-BE49-F238E27FC236}">
                <a16:creationId xmlns:a16="http://schemas.microsoft.com/office/drawing/2014/main" id="{8B87BA99-E8CD-7EF0-BB9D-8E38C2491520}"/>
              </a:ext>
            </a:extLst>
          </p:cNvPr>
          <p:cNvSpPr>
            <a:spLocks noEditPoints="1" noChangeArrowheads="1"/>
          </p:cNvSpPr>
          <p:nvPr/>
        </p:nvSpPr>
        <p:spPr bwMode="auto">
          <a:xfrm>
            <a:off x="9840914" y="1628775"/>
            <a:ext cx="587375" cy="45085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5400 w 21600"/>
              <a:gd name="T9" fmla="*/ 7265 h 21600"/>
              <a:gd name="T10" fmla="*/ 16200 w 21600"/>
              <a:gd name="T11" fmla="*/ 17869 h 21600"/>
            </a:gdLst>
            <a:ahLst/>
            <a:cxnLst>
              <a:cxn ang="0">
                <a:pos x="T0" y="T1"/>
              </a:cxn>
              <a:cxn ang="0">
                <a:pos x="T2" y="T3"/>
              </a:cxn>
              <a:cxn ang="0">
                <a:pos x="T4" y="T5"/>
              </a:cxn>
              <a:cxn ang="0">
                <a:pos x="T6" y="T7"/>
              </a:cxn>
            </a:cxnLst>
            <a:rect l="T8" t="T9" r="T10" b="T11"/>
            <a:pathLst>
              <a:path w="21600" h="21600" extrusionOk="0">
                <a:moveTo>
                  <a:pt x="12960" y="3927"/>
                </a:moveTo>
                <a:lnTo>
                  <a:pt x="14760" y="3927"/>
                </a:lnTo>
                <a:cubicBezTo>
                  <a:pt x="17640" y="4713"/>
                  <a:pt x="18000" y="3535"/>
                  <a:pt x="18000" y="2356"/>
                </a:cubicBezTo>
                <a:cubicBezTo>
                  <a:pt x="18000" y="785"/>
                  <a:pt x="15840" y="0"/>
                  <a:pt x="10800" y="0"/>
                </a:cubicBezTo>
                <a:cubicBezTo>
                  <a:pt x="6120" y="0"/>
                  <a:pt x="3600" y="785"/>
                  <a:pt x="3600" y="2356"/>
                </a:cubicBezTo>
                <a:cubicBezTo>
                  <a:pt x="3600" y="3535"/>
                  <a:pt x="4320" y="4713"/>
                  <a:pt x="6840" y="3927"/>
                </a:cubicBezTo>
                <a:lnTo>
                  <a:pt x="8640" y="3927"/>
                </a:lnTo>
                <a:lnTo>
                  <a:pt x="8640" y="5891"/>
                </a:lnTo>
                <a:lnTo>
                  <a:pt x="6840" y="5891"/>
                </a:lnTo>
                <a:cubicBezTo>
                  <a:pt x="5400" y="5891"/>
                  <a:pt x="4320" y="7069"/>
                  <a:pt x="4320" y="8640"/>
                </a:cubicBezTo>
                <a:lnTo>
                  <a:pt x="4320" y="10996"/>
                </a:lnTo>
                <a:lnTo>
                  <a:pt x="2880" y="10996"/>
                </a:lnTo>
                <a:lnTo>
                  <a:pt x="2880" y="8640"/>
                </a:lnTo>
                <a:cubicBezTo>
                  <a:pt x="2880" y="7855"/>
                  <a:pt x="2520" y="7069"/>
                  <a:pt x="1440" y="7069"/>
                </a:cubicBezTo>
                <a:cubicBezTo>
                  <a:pt x="720" y="7069"/>
                  <a:pt x="0" y="7855"/>
                  <a:pt x="0" y="8640"/>
                </a:cubicBezTo>
                <a:lnTo>
                  <a:pt x="0" y="10604"/>
                </a:lnTo>
                <a:lnTo>
                  <a:pt x="0" y="17280"/>
                </a:lnTo>
                <a:cubicBezTo>
                  <a:pt x="0" y="18065"/>
                  <a:pt x="720" y="18851"/>
                  <a:pt x="1440" y="18851"/>
                </a:cubicBezTo>
                <a:cubicBezTo>
                  <a:pt x="2520" y="18851"/>
                  <a:pt x="2880" y="18065"/>
                  <a:pt x="2880" y="17280"/>
                </a:cubicBezTo>
                <a:lnTo>
                  <a:pt x="2880" y="14531"/>
                </a:lnTo>
                <a:lnTo>
                  <a:pt x="4320" y="14531"/>
                </a:lnTo>
                <a:lnTo>
                  <a:pt x="4320" y="15709"/>
                </a:lnTo>
                <a:cubicBezTo>
                  <a:pt x="4320" y="18458"/>
                  <a:pt x="6840" y="21600"/>
                  <a:pt x="10800" y="21600"/>
                </a:cubicBezTo>
                <a:cubicBezTo>
                  <a:pt x="15120" y="21600"/>
                  <a:pt x="17280" y="18458"/>
                  <a:pt x="17280" y="15709"/>
                </a:cubicBezTo>
                <a:lnTo>
                  <a:pt x="17280" y="14531"/>
                </a:lnTo>
                <a:lnTo>
                  <a:pt x="18720" y="14531"/>
                </a:lnTo>
                <a:lnTo>
                  <a:pt x="18720" y="17280"/>
                </a:lnTo>
                <a:cubicBezTo>
                  <a:pt x="18720" y="18065"/>
                  <a:pt x="19440" y="18851"/>
                  <a:pt x="20160" y="18851"/>
                </a:cubicBezTo>
                <a:cubicBezTo>
                  <a:pt x="20880" y="18851"/>
                  <a:pt x="21600" y="18065"/>
                  <a:pt x="21600" y="17280"/>
                </a:cubicBezTo>
                <a:lnTo>
                  <a:pt x="21600" y="10604"/>
                </a:lnTo>
                <a:lnTo>
                  <a:pt x="21600" y="8640"/>
                </a:lnTo>
                <a:cubicBezTo>
                  <a:pt x="21600" y="7855"/>
                  <a:pt x="20880" y="7069"/>
                  <a:pt x="20160" y="7069"/>
                </a:cubicBezTo>
                <a:cubicBezTo>
                  <a:pt x="19440" y="7069"/>
                  <a:pt x="18720" y="7855"/>
                  <a:pt x="18720" y="8640"/>
                </a:cubicBezTo>
                <a:lnTo>
                  <a:pt x="18720" y="10996"/>
                </a:lnTo>
                <a:lnTo>
                  <a:pt x="17280" y="10996"/>
                </a:lnTo>
                <a:lnTo>
                  <a:pt x="17280" y="8640"/>
                </a:lnTo>
                <a:cubicBezTo>
                  <a:pt x="17280" y="7069"/>
                  <a:pt x="16200" y="5891"/>
                  <a:pt x="14760" y="5891"/>
                </a:cubicBezTo>
                <a:lnTo>
                  <a:pt x="12960" y="5891"/>
                </a:lnTo>
                <a:close/>
                <a:moveTo>
                  <a:pt x="12960" y="3927"/>
                </a:moveTo>
                <a:moveTo>
                  <a:pt x="2880" y="10996"/>
                </a:moveTo>
                <a:moveTo>
                  <a:pt x="4320" y="10996"/>
                </a:moveTo>
                <a:lnTo>
                  <a:pt x="4320" y="14531"/>
                </a:lnTo>
                <a:moveTo>
                  <a:pt x="2880" y="14531"/>
                </a:moveTo>
                <a:lnTo>
                  <a:pt x="2880" y="10996"/>
                </a:lnTo>
                <a:moveTo>
                  <a:pt x="17280" y="10996"/>
                </a:moveTo>
                <a:moveTo>
                  <a:pt x="18720" y="10996"/>
                </a:moveTo>
                <a:lnTo>
                  <a:pt x="18720" y="14531"/>
                </a:lnTo>
                <a:moveTo>
                  <a:pt x="17280" y="14531"/>
                </a:moveTo>
                <a:lnTo>
                  <a:pt x="17280" y="10996"/>
                </a:lnTo>
                <a:moveTo>
                  <a:pt x="8640" y="3927"/>
                </a:moveTo>
                <a:lnTo>
                  <a:pt x="12960" y="3927"/>
                </a:lnTo>
                <a:moveTo>
                  <a:pt x="12960" y="5891"/>
                </a:moveTo>
                <a:lnTo>
                  <a:pt x="8640" y="5891"/>
                </a:lnTo>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59" name="Line 15">
            <a:extLst>
              <a:ext uri="{FF2B5EF4-FFF2-40B4-BE49-F238E27FC236}">
                <a16:creationId xmlns:a16="http://schemas.microsoft.com/office/drawing/2014/main" id="{32A34102-C286-75C0-154D-CE90A48BFCB9}"/>
              </a:ext>
            </a:extLst>
          </p:cNvPr>
          <p:cNvSpPr>
            <a:spLocks noChangeShapeType="1"/>
          </p:cNvSpPr>
          <p:nvPr/>
        </p:nvSpPr>
        <p:spPr bwMode="auto">
          <a:xfrm>
            <a:off x="7104063" y="5661025"/>
            <a:ext cx="2520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Line 17">
            <a:extLst>
              <a:ext uri="{FF2B5EF4-FFF2-40B4-BE49-F238E27FC236}">
                <a16:creationId xmlns:a16="http://schemas.microsoft.com/office/drawing/2014/main" id="{9CB04CE8-47F7-328D-B821-385F5C2EA9A7}"/>
              </a:ext>
            </a:extLst>
          </p:cNvPr>
          <p:cNvSpPr>
            <a:spLocks noChangeShapeType="1"/>
          </p:cNvSpPr>
          <p:nvPr/>
        </p:nvSpPr>
        <p:spPr bwMode="auto">
          <a:xfrm>
            <a:off x="9983788" y="1773239"/>
            <a:ext cx="144462"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Line 18">
            <a:extLst>
              <a:ext uri="{FF2B5EF4-FFF2-40B4-BE49-F238E27FC236}">
                <a16:creationId xmlns:a16="http://schemas.microsoft.com/office/drawing/2014/main" id="{E1ECC4CF-2FB4-5AFB-5825-ACFF40C7CA52}"/>
              </a:ext>
            </a:extLst>
          </p:cNvPr>
          <p:cNvSpPr>
            <a:spLocks noChangeShapeType="1"/>
          </p:cNvSpPr>
          <p:nvPr/>
        </p:nvSpPr>
        <p:spPr bwMode="auto">
          <a:xfrm>
            <a:off x="9551988" y="19891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3" name="Line 19">
            <a:extLst>
              <a:ext uri="{FF2B5EF4-FFF2-40B4-BE49-F238E27FC236}">
                <a16:creationId xmlns:a16="http://schemas.microsoft.com/office/drawing/2014/main" id="{79E21FB4-5FF0-72A7-04D9-DC0A6ED8186A}"/>
              </a:ext>
            </a:extLst>
          </p:cNvPr>
          <p:cNvSpPr>
            <a:spLocks noChangeShapeType="1"/>
          </p:cNvSpPr>
          <p:nvPr/>
        </p:nvSpPr>
        <p:spPr bwMode="auto">
          <a:xfrm>
            <a:off x="9625013" y="2060575"/>
            <a:ext cx="0" cy="3600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4" name="Line 20">
            <a:extLst>
              <a:ext uri="{FF2B5EF4-FFF2-40B4-BE49-F238E27FC236}">
                <a16:creationId xmlns:a16="http://schemas.microsoft.com/office/drawing/2014/main" id="{0D9F0F0D-BCDC-B8B3-7E30-7B873698246C}"/>
              </a:ext>
            </a:extLst>
          </p:cNvPr>
          <p:cNvSpPr>
            <a:spLocks noChangeShapeType="1"/>
          </p:cNvSpPr>
          <p:nvPr/>
        </p:nvSpPr>
        <p:spPr bwMode="auto">
          <a:xfrm flipH="1">
            <a:off x="9409113" y="2133601"/>
            <a:ext cx="215900" cy="3527425"/>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5" name="Line 21">
            <a:extLst>
              <a:ext uri="{FF2B5EF4-FFF2-40B4-BE49-F238E27FC236}">
                <a16:creationId xmlns:a16="http://schemas.microsoft.com/office/drawing/2014/main" id="{8E81AE74-17D3-38F8-55DF-D23568004CE3}"/>
              </a:ext>
            </a:extLst>
          </p:cNvPr>
          <p:cNvSpPr>
            <a:spLocks noChangeShapeType="1"/>
          </p:cNvSpPr>
          <p:nvPr/>
        </p:nvSpPr>
        <p:spPr bwMode="auto">
          <a:xfrm flipV="1">
            <a:off x="9480550" y="3141663"/>
            <a:ext cx="71438" cy="2519362"/>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7" name="Line 23">
            <a:extLst>
              <a:ext uri="{FF2B5EF4-FFF2-40B4-BE49-F238E27FC236}">
                <a16:creationId xmlns:a16="http://schemas.microsoft.com/office/drawing/2014/main" id="{354C8664-DB32-B466-B7D9-88DA241F259D}"/>
              </a:ext>
            </a:extLst>
          </p:cNvPr>
          <p:cNvSpPr>
            <a:spLocks noChangeShapeType="1"/>
          </p:cNvSpPr>
          <p:nvPr/>
        </p:nvSpPr>
        <p:spPr bwMode="auto">
          <a:xfrm flipV="1">
            <a:off x="9551988" y="3573463"/>
            <a:ext cx="0" cy="2087562"/>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8" name="Line 24">
            <a:extLst>
              <a:ext uri="{FF2B5EF4-FFF2-40B4-BE49-F238E27FC236}">
                <a16:creationId xmlns:a16="http://schemas.microsoft.com/office/drawing/2014/main" id="{FC21C2AA-3178-BF8E-C594-B98EC26626A5}"/>
              </a:ext>
            </a:extLst>
          </p:cNvPr>
          <p:cNvSpPr>
            <a:spLocks noChangeShapeType="1"/>
          </p:cNvSpPr>
          <p:nvPr/>
        </p:nvSpPr>
        <p:spPr bwMode="auto">
          <a:xfrm flipV="1">
            <a:off x="9625013" y="3213101"/>
            <a:ext cx="0" cy="2447925"/>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0" name="Text Box 26">
            <a:extLst>
              <a:ext uri="{FF2B5EF4-FFF2-40B4-BE49-F238E27FC236}">
                <a16:creationId xmlns:a16="http://schemas.microsoft.com/office/drawing/2014/main" id="{77FDE55D-D462-88D4-C5DB-72E502BEB698}"/>
              </a:ext>
            </a:extLst>
          </p:cNvPr>
          <p:cNvSpPr txBox="1">
            <a:spLocks noChangeArrowheads="1"/>
          </p:cNvSpPr>
          <p:nvPr/>
        </p:nvSpPr>
        <p:spPr bwMode="auto">
          <a:xfrm>
            <a:off x="7391401" y="5949951"/>
            <a:ext cx="230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accent2"/>
                </a:solidFill>
              </a:rPr>
              <a:t>Slug (liquid) buildup</a:t>
            </a:r>
          </a:p>
        </p:txBody>
      </p:sp>
      <p:sp>
        <p:nvSpPr>
          <p:cNvPr id="82971" name="Line 27">
            <a:extLst>
              <a:ext uri="{FF2B5EF4-FFF2-40B4-BE49-F238E27FC236}">
                <a16:creationId xmlns:a16="http://schemas.microsoft.com/office/drawing/2014/main" id="{44C40E85-4ADD-287B-E32B-1AC0B75967F4}"/>
              </a:ext>
            </a:extLst>
          </p:cNvPr>
          <p:cNvSpPr>
            <a:spLocks noChangeShapeType="1"/>
          </p:cNvSpPr>
          <p:nvPr/>
        </p:nvSpPr>
        <p:spPr bwMode="auto">
          <a:xfrm flipV="1">
            <a:off x="9264651" y="5734050"/>
            <a:ext cx="144463" cy="287338"/>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2" name="Line 28">
            <a:extLst>
              <a:ext uri="{FF2B5EF4-FFF2-40B4-BE49-F238E27FC236}">
                <a16:creationId xmlns:a16="http://schemas.microsoft.com/office/drawing/2014/main" id="{8DB76467-AD62-730F-F640-4C630990B588}"/>
              </a:ext>
            </a:extLst>
          </p:cNvPr>
          <p:cNvSpPr>
            <a:spLocks noChangeShapeType="1"/>
          </p:cNvSpPr>
          <p:nvPr/>
        </p:nvSpPr>
        <p:spPr bwMode="auto">
          <a:xfrm>
            <a:off x="6600825" y="558958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3" name="Text Box 29">
            <a:extLst>
              <a:ext uri="{FF2B5EF4-FFF2-40B4-BE49-F238E27FC236}">
                <a16:creationId xmlns:a16="http://schemas.microsoft.com/office/drawing/2014/main" id="{35D33ABD-158B-722A-3814-FA853C5A05F6}"/>
              </a:ext>
            </a:extLst>
          </p:cNvPr>
          <p:cNvSpPr txBox="1">
            <a:spLocks noChangeArrowheads="1"/>
          </p:cNvSpPr>
          <p:nvPr/>
        </p:nvSpPr>
        <p:spPr bwMode="auto">
          <a:xfrm>
            <a:off x="4564064" y="5370514"/>
            <a:ext cx="2014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Two-phase flow</a:t>
            </a:r>
          </a:p>
          <a:p>
            <a:r>
              <a:rPr lang="en-US" altLang="en-US" sz="2000"/>
              <a:t>(liquid and vapor)</a:t>
            </a:r>
          </a:p>
        </p:txBody>
      </p:sp>
    </p:spTree>
    <p:extLst>
      <p:ext uri="{BB962C8B-B14F-4D97-AF65-F5344CB8AC3E}">
        <p14:creationId xmlns:p14="http://schemas.microsoft.com/office/powerpoint/2010/main" val="230989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26DF70-7D13-1F3B-68F7-DE7767B44EC5}"/>
              </a:ext>
            </a:extLst>
          </p:cNvPr>
          <p:cNvSpPr>
            <a:spLocks noGrp="1"/>
          </p:cNvSpPr>
          <p:nvPr>
            <p:ph type="dt" sz="half" idx="10"/>
          </p:nvPr>
        </p:nvSpPr>
        <p:spPr bwMode="auto">
          <a:xfrm>
            <a:off x="693420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a:p>
            <a:r>
              <a:rPr lang="nn-NO" altLang="en-US"/>
              <a:t> </a:t>
            </a:r>
          </a:p>
        </p:txBody>
      </p:sp>
      <p:sp>
        <p:nvSpPr>
          <p:cNvPr id="3" name="Footer Placeholder 4">
            <a:extLst>
              <a:ext uri="{FF2B5EF4-FFF2-40B4-BE49-F238E27FC236}">
                <a16:creationId xmlns:a16="http://schemas.microsoft.com/office/drawing/2014/main" id="{7593B732-2D16-1B9F-A82F-59EADD4F53C8}"/>
              </a:ext>
            </a:extLst>
          </p:cNvPr>
          <p:cNvSpPr>
            <a:spLocks noGrp="1"/>
          </p:cNvSpPr>
          <p:nvPr>
            <p:ph type="ftr" sz="quarter" idx="11"/>
          </p:nvPr>
        </p:nvSpPr>
        <p:spPr bwMode="auto">
          <a:xfrm>
            <a:off x="914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l"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p:txBody>
      </p:sp>
      <p:sp>
        <p:nvSpPr>
          <p:cNvPr id="78857" name="Rectangle 9">
            <a:extLst>
              <a:ext uri="{FF2B5EF4-FFF2-40B4-BE49-F238E27FC236}">
                <a16:creationId xmlns:a16="http://schemas.microsoft.com/office/drawing/2014/main" id="{1A9F6DD5-60EE-534A-40B3-BF35560D6DE8}"/>
              </a:ext>
            </a:extLst>
          </p:cNvPr>
          <p:cNvSpPr>
            <a:spLocks noGrp="1" noChangeArrowheads="1"/>
          </p:cNvSpPr>
          <p:nvPr>
            <p:ph type="title"/>
          </p:nvPr>
        </p:nvSpPr>
        <p:spPr>
          <a:xfrm>
            <a:off x="2208213" y="260350"/>
            <a:ext cx="7391400" cy="609600"/>
          </a:xfrm>
          <a:noFill/>
          <a:ln/>
        </p:spPr>
        <p:txBody>
          <a:bodyPr vert="horz" lIns="98709" tIns="49355" rIns="98709" bIns="49355" rtlCol="0" anchor="ctr">
            <a:normAutofit/>
          </a:bodyPr>
          <a:lstStyle/>
          <a:p>
            <a:r>
              <a:rPr lang="en-US" altLang="en-US" sz="3200"/>
              <a:t>Anti slug-control  - control structure</a:t>
            </a:r>
          </a:p>
        </p:txBody>
      </p:sp>
      <p:sp>
        <p:nvSpPr>
          <p:cNvPr id="78881" name="Text Box 33">
            <a:extLst>
              <a:ext uri="{FF2B5EF4-FFF2-40B4-BE49-F238E27FC236}">
                <a16:creationId xmlns:a16="http://schemas.microsoft.com/office/drawing/2014/main" id="{1EFBB94B-0682-7929-8DCF-A33E6E94EB48}"/>
              </a:ext>
            </a:extLst>
          </p:cNvPr>
          <p:cNvSpPr txBox="1">
            <a:spLocks noChangeArrowheads="1"/>
          </p:cNvSpPr>
          <p:nvPr/>
        </p:nvSpPr>
        <p:spPr bwMode="auto">
          <a:xfrm>
            <a:off x="1685926" y="6289675"/>
            <a:ext cx="20637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endParaRPr lang="en-US" altLang="en-US" sz="2400">
              <a:latin typeface="Times New Roman" panose="02020603050405020304" pitchFamily="18" charset="0"/>
            </a:endParaRPr>
          </a:p>
        </p:txBody>
      </p:sp>
      <p:sp>
        <p:nvSpPr>
          <p:cNvPr id="78896" name="Rectangle 48">
            <a:extLst>
              <a:ext uri="{FF2B5EF4-FFF2-40B4-BE49-F238E27FC236}">
                <a16:creationId xmlns:a16="http://schemas.microsoft.com/office/drawing/2014/main" id="{43E7D603-F0F0-7E7F-EAB7-B559A4465EBB}"/>
              </a:ext>
            </a:extLst>
          </p:cNvPr>
          <p:cNvSpPr>
            <a:spLocks noChangeArrowheads="1"/>
          </p:cNvSpPr>
          <p:nvPr/>
        </p:nvSpPr>
        <p:spPr bwMode="auto">
          <a:xfrm>
            <a:off x="334963" y="1341438"/>
            <a:ext cx="9067801"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709" tIns="49355" rIns="98709" bIns="49355"/>
          <a:lstStyle>
            <a:lvl1pPr marL="342900" indent="-3429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562100" indent="-228600">
              <a:spcBef>
                <a:spcPct val="20000"/>
              </a:spcBef>
              <a:buChar char="–"/>
              <a:defRPr sz="1600">
                <a:solidFill>
                  <a:schemeClr val="tx1"/>
                </a:solidFill>
                <a:latin typeface="Times" panose="02020603050405020304" pitchFamily="18" charset="0"/>
              </a:defRPr>
            </a:lvl4pPr>
            <a:lvl5pPr marL="1981200" indent="-228600">
              <a:spcBef>
                <a:spcPct val="20000"/>
              </a:spcBef>
              <a:buChar char="•"/>
              <a:defRPr sz="1600">
                <a:solidFill>
                  <a:schemeClr val="tx1"/>
                </a:solidFill>
                <a:latin typeface="Times" panose="02020603050405020304" pitchFamily="18" charset="0"/>
              </a:defRPr>
            </a:lvl5pPr>
            <a:lvl6pPr marL="24384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8956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3528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100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endParaRPr lang="en-US" altLang="en-US"/>
          </a:p>
        </p:txBody>
      </p:sp>
      <p:grpSp>
        <p:nvGrpSpPr>
          <p:cNvPr id="78902" name="Group 54">
            <a:extLst>
              <a:ext uri="{FF2B5EF4-FFF2-40B4-BE49-F238E27FC236}">
                <a16:creationId xmlns:a16="http://schemas.microsoft.com/office/drawing/2014/main" id="{A626BA1B-D2F3-C9F2-D8C6-1BEEC1E67A47}"/>
              </a:ext>
            </a:extLst>
          </p:cNvPr>
          <p:cNvGrpSpPr>
            <a:grpSpLocks/>
          </p:cNvGrpSpPr>
          <p:nvPr/>
        </p:nvGrpSpPr>
        <p:grpSpPr bwMode="auto">
          <a:xfrm>
            <a:off x="2635251" y="1349426"/>
            <a:ext cx="7181850" cy="4657726"/>
            <a:chOff x="657" y="1150"/>
            <a:chExt cx="4524" cy="2934"/>
          </a:xfrm>
        </p:grpSpPr>
        <p:sp>
          <p:nvSpPr>
            <p:cNvPr id="78858" name="Line 10">
              <a:extLst>
                <a:ext uri="{FF2B5EF4-FFF2-40B4-BE49-F238E27FC236}">
                  <a16:creationId xmlns:a16="http://schemas.microsoft.com/office/drawing/2014/main" id="{8D8132E1-EB81-160B-B8D9-D92599E2350F}"/>
                </a:ext>
              </a:extLst>
            </p:cNvPr>
            <p:cNvSpPr>
              <a:spLocks noChangeShapeType="1"/>
            </p:cNvSpPr>
            <p:nvPr/>
          </p:nvSpPr>
          <p:spPr bwMode="auto">
            <a:xfrm flipH="1">
              <a:off x="4593" y="265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9" name="Oval 11">
              <a:extLst>
                <a:ext uri="{FF2B5EF4-FFF2-40B4-BE49-F238E27FC236}">
                  <a16:creationId xmlns:a16="http://schemas.microsoft.com/office/drawing/2014/main" id="{129D383C-EACB-476E-2E53-5D2E6CF6AD2D}"/>
                </a:ext>
              </a:extLst>
            </p:cNvPr>
            <p:cNvSpPr>
              <a:spLocks noChangeArrowheads="1"/>
            </p:cNvSpPr>
            <p:nvPr/>
          </p:nvSpPr>
          <p:spPr bwMode="auto">
            <a:xfrm>
              <a:off x="3886" y="2155"/>
              <a:ext cx="247" cy="622"/>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0" name="Oval 12">
              <a:extLst>
                <a:ext uri="{FF2B5EF4-FFF2-40B4-BE49-F238E27FC236}">
                  <a16:creationId xmlns:a16="http://schemas.microsoft.com/office/drawing/2014/main" id="{04E358F4-A11F-1531-2AF9-D3570A7A8479}"/>
                </a:ext>
              </a:extLst>
            </p:cNvPr>
            <p:cNvSpPr>
              <a:spLocks noChangeArrowheads="1"/>
            </p:cNvSpPr>
            <p:nvPr/>
          </p:nvSpPr>
          <p:spPr bwMode="auto">
            <a:xfrm>
              <a:off x="4888" y="2150"/>
              <a:ext cx="248" cy="622"/>
            </a:xfrm>
            <a:prstGeom prst="ellipse">
              <a:avLst/>
            </a:prstGeom>
            <a:noFill/>
            <a:ln w="508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1" name="Line 13">
              <a:extLst>
                <a:ext uri="{FF2B5EF4-FFF2-40B4-BE49-F238E27FC236}">
                  <a16:creationId xmlns:a16="http://schemas.microsoft.com/office/drawing/2014/main" id="{7D23CF88-AAFA-1F5D-522C-93FB423240A2}"/>
                </a:ext>
              </a:extLst>
            </p:cNvPr>
            <p:cNvSpPr>
              <a:spLocks noChangeShapeType="1"/>
            </p:cNvSpPr>
            <p:nvPr/>
          </p:nvSpPr>
          <p:spPr bwMode="auto">
            <a:xfrm>
              <a:off x="4006" y="2155"/>
              <a:ext cx="1025"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2" name="Rectangle 14">
              <a:extLst>
                <a:ext uri="{FF2B5EF4-FFF2-40B4-BE49-F238E27FC236}">
                  <a16:creationId xmlns:a16="http://schemas.microsoft.com/office/drawing/2014/main" id="{3FC7FB56-DEC1-D704-E9F1-59241CBA7ABA}"/>
                </a:ext>
              </a:extLst>
            </p:cNvPr>
            <p:cNvSpPr>
              <a:spLocks noChangeArrowheads="1"/>
            </p:cNvSpPr>
            <p:nvPr/>
          </p:nvSpPr>
          <p:spPr bwMode="auto">
            <a:xfrm>
              <a:off x="4031" y="2170"/>
              <a:ext cx="1008" cy="59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3" name="Line 15">
              <a:extLst>
                <a:ext uri="{FF2B5EF4-FFF2-40B4-BE49-F238E27FC236}">
                  <a16:creationId xmlns:a16="http://schemas.microsoft.com/office/drawing/2014/main" id="{4B97776E-3300-B39A-829D-B5D83DBAA2C7}"/>
                </a:ext>
              </a:extLst>
            </p:cNvPr>
            <p:cNvSpPr>
              <a:spLocks noChangeShapeType="1"/>
            </p:cNvSpPr>
            <p:nvPr/>
          </p:nvSpPr>
          <p:spPr bwMode="auto">
            <a:xfrm>
              <a:off x="2752" y="2189"/>
              <a:ext cx="147" cy="0"/>
            </a:xfrm>
            <a:prstGeom prst="line">
              <a:avLst/>
            </a:prstGeom>
            <a:noFill/>
            <a:ln w="25400">
              <a:solidFill>
                <a:srgbClr val="808080"/>
              </a:solidFill>
              <a:prstDash val="sysDot"/>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4" name="Freeform 16">
              <a:extLst>
                <a:ext uri="{FF2B5EF4-FFF2-40B4-BE49-F238E27FC236}">
                  <a16:creationId xmlns:a16="http://schemas.microsoft.com/office/drawing/2014/main" id="{94A64905-37CC-5285-66F1-31948AD3CFEC}"/>
                </a:ext>
              </a:extLst>
            </p:cNvPr>
            <p:cNvSpPr>
              <a:spLocks/>
            </p:cNvSpPr>
            <p:nvPr/>
          </p:nvSpPr>
          <p:spPr bwMode="auto">
            <a:xfrm>
              <a:off x="2642" y="1374"/>
              <a:ext cx="716" cy="279"/>
            </a:xfrm>
            <a:custGeom>
              <a:avLst/>
              <a:gdLst>
                <a:gd name="T0" fmla="*/ 716 w 716"/>
                <a:gd name="T1" fmla="*/ 279 h 279"/>
                <a:gd name="T2" fmla="*/ 716 w 716"/>
                <a:gd name="T3" fmla="*/ 0 h 279"/>
                <a:gd name="T4" fmla="*/ 0 w 716"/>
                <a:gd name="T5" fmla="*/ 0 h 279"/>
              </a:gdLst>
              <a:ahLst/>
              <a:cxnLst>
                <a:cxn ang="0">
                  <a:pos x="T0" y="T1"/>
                </a:cxn>
                <a:cxn ang="0">
                  <a:pos x="T2" y="T3"/>
                </a:cxn>
                <a:cxn ang="0">
                  <a:pos x="T4" y="T5"/>
                </a:cxn>
              </a:cxnLst>
              <a:rect l="0" t="0" r="r" b="b"/>
              <a:pathLst>
                <a:path w="716" h="279">
                  <a:moveTo>
                    <a:pt x="716" y="279"/>
                  </a:moveTo>
                  <a:lnTo>
                    <a:pt x="716" y="0"/>
                  </a:lnTo>
                  <a:lnTo>
                    <a:pt x="0" y="0"/>
                  </a:lnTo>
                </a:path>
              </a:pathLst>
            </a:custGeom>
            <a:noFill/>
            <a:ln w="25400">
              <a:solidFill>
                <a:srgbClr val="000000"/>
              </a:solidFill>
              <a:prstDash val="sysDot"/>
              <a:round/>
              <a:headEnd type="triangle" w="sm" len="sm"/>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5" name="Text Box 17">
              <a:extLst>
                <a:ext uri="{FF2B5EF4-FFF2-40B4-BE49-F238E27FC236}">
                  <a16:creationId xmlns:a16="http://schemas.microsoft.com/office/drawing/2014/main" id="{CB87586D-8F37-9838-AC42-3A6E87A3A1C9}"/>
                </a:ext>
              </a:extLst>
            </p:cNvPr>
            <p:cNvSpPr txBox="1">
              <a:spLocks noChangeArrowheads="1"/>
            </p:cNvSpPr>
            <p:nvPr/>
          </p:nvSpPr>
          <p:spPr bwMode="auto">
            <a:xfrm>
              <a:off x="4151" y="2275"/>
              <a:ext cx="103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i="1">
                  <a:solidFill>
                    <a:srgbClr val="00006E"/>
                  </a:solidFill>
                  <a:latin typeface="Arial" panose="020B0604020202020204" pitchFamily="34" charset="0"/>
                </a:rPr>
                <a:t>Slug-catcher</a:t>
              </a:r>
              <a:endParaRPr lang="en-US" altLang="en-US" sz="2400">
                <a:latin typeface="Times New Roman" panose="02020603050405020304" pitchFamily="18" charset="0"/>
              </a:endParaRPr>
            </a:p>
          </p:txBody>
        </p:sp>
        <p:sp>
          <p:nvSpPr>
            <p:cNvPr id="78866" name="Line 18">
              <a:extLst>
                <a:ext uri="{FF2B5EF4-FFF2-40B4-BE49-F238E27FC236}">
                  <a16:creationId xmlns:a16="http://schemas.microsoft.com/office/drawing/2014/main" id="{A44339BE-65FF-CD92-B6EF-359D4116E75C}"/>
                </a:ext>
              </a:extLst>
            </p:cNvPr>
            <p:cNvSpPr>
              <a:spLocks noChangeShapeType="1"/>
            </p:cNvSpPr>
            <p:nvPr/>
          </p:nvSpPr>
          <p:spPr bwMode="auto">
            <a:xfrm>
              <a:off x="2338" y="3487"/>
              <a:ext cx="400" cy="121"/>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7" name="Line 19">
              <a:extLst>
                <a:ext uri="{FF2B5EF4-FFF2-40B4-BE49-F238E27FC236}">
                  <a16:creationId xmlns:a16="http://schemas.microsoft.com/office/drawing/2014/main" id="{011B7211-FB13-13A3-3D79-1E71068D2BA0}"/>
                </a:ext>
              </a:extLst>
            </p:cNvPr>
            <p:cNvSpPr>
              <a:spLocks noChangeShapeType="1"/>
            </p:cNvSpPr>
            <p:nvPr/>
          </p:nvSpPr>
          <p:spPr bwMode="auto">
            <a:xfrm>
              <a:off x="2913" y="1884"/>
              <a:ext cx="0" cy="158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8" name="Freeform 20">
              <a:extLst>
                <a:ext uri="{FF2B5EF4-FFF2-40B4-BE49-F238E27FC236}">
                  <a16:creationId xmlns:a16="http://schemas.microsoft.com/office/drawing/2014/main" id="{AF4ED689-C937-7F8C-775B-0A013E964202}"/>
                </a:ext>
              </a:extLst>
            </p:cNvPr>
            <p:cNvSpPr>
              <a:spLocks/>
            </p:cNvSpPr>
            <p:nvPr/>
          </p:nvSpPr>
          <p:spPr bwMode="auto">
            <a:xfrm>
              <a:off x="2736" y="3403"/>
              <a:ext cx="181" cy="210"/>
            </a:xfrm>
            <a:custGeom>
              <a:avLst/>
              <a:gdLst>
                <a:gd name="T0" fmla="*/ 0 w 181"/>
                <a:gd name="T1" fmla="*/ 201 h 210"/>
                <a:gd name="T2" fmla="*/ 68 w 181"/>
                <a:gd name="T3" fmla="*/ 208 h 210"/>
                <a:gd name="T4" fmla="*/ 148 w 181"/>
                <a:gd name="T5" fmla="*/ 169 h 210"/>
                <a:gd name="T6" fmla="*/ 179 w 181"/>
                <a:gd name="T7" fmla="*/ 83 h 210"/>
                <a:gd name="T8" fmla="*/ 176 w 181"/>
                <a:gd name="T9" fmla="*/ 0 h 210"/>
              </a:gdLst>
              <a:ahLst/>
              <a:cxnLst>
                <a:cxn ang="0">
                  <a:pos x="T0" y="T1"/>
                </a:cxn>
                <a:cxn ang="0">
                  <a:pos x="T2" y="T3"/>
                </a:cxn>
                <a:cxn ang="0">
                  <a:pos x="T4" y="T5"/>
                </a:cxn>
                <a:cxn ang="0">
                  <a:pos x="T6" y="T7"/>
                </a:cxn>
                <a:cxn ang="0">
                  <a:pos x="T8" y="T9"/>
                </a:cxn>
              </a:cxnLst>
              <a:rect l="0" t="0" r="r" b="b"/>
              <a:pathLst>
                <a:path w="181" h="210">
                  <a:moveTo>
                    <a:pt x="0" y="201"/>
                  </a:moveTo>
                  <a:cubicBezTo>
                    <a:pt x="0" y="201"/>
                    <a:pt x="52" y="210"/>
                    <a:pt x="68" y="208"/>
                  </a:cubicBezTo>
                  <a:cubicBezTo>
                    <a:pt x="90" y="203"/>
                    <a:pt x="134" y="186"/>
                    <a:pt x="148" y="169"/>
                  </a:cubicBezTo>
                  <a:cubicBezTo>
                    <a:pt x="163" y="152"/>
                    <a:pt x="175" y="105"/>
                    <a:pt x="179" y="83"/>
                  </a:cubicBezTo>
                  <a:cubicBezTo>
                    <a:pt x="181" y="63"/>
                    <a:pt x="176" y="0"/>
                    <a:pt x="176" y="0"/>
                  </a:cubicBezTo>
                </a:path>
              </a:pathLst>
            </a:custGeom>
            <a:noFill/>
            <a:ln w="762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9" name="Text Box 21">
              <a:extLst>
                <a:ext uri="{FF2B5EF4-FFF2-40B4-BE49-F238E27FC236}">
                  <a16:creationId xmlns:a16="http://schemas.microsoft.com/office/drawing/2014/main" id="{4DFD63E8-C054-3E54-8FB7-AE83297995B4}"/>
                </a:ext>
              </a:extLst>
            </p:cNvPr>
            <p:cNvSpPr txBox="1">
              <a:spLocks noChangeArrowheads="1"/>
            </p:cNvSpPr>
            <p:nvPr/>
          </p:nvSpPr>
          <p:spPr bwMode="auto">
            <a:xfrm>
              <a:off x="2285" y="1261"/>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PIC</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70" name="Oval 22">
              <a:extLst>
                <a:ext uri="{FF2B5EF4-FFF2-40B4-BE49-F238E27FC236}">
                  <a16:creationId xmlns:a16="http://schemas.microsoft.com/office/drawing/2014/main" id="{B661D8C6-650D-D426-8774-BC43ABF586C9}"/>
                </a:ext>
              </a:extLst>
            </p:cNvPr>
            <p:cNvSpPr>
              <a:spLocks noChangeArrowheads="1"/>
            </p:cNvSpPr>
            <p:nvPr/>
          </p:nvSpPr>
          <p:spPr bwMode="auto">
            <a:xfrm>
              <a:off x="2253" y="1160"/>
              <a:ext cx="394" cy="397"/>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1" name="Rectangle 23">
              <a:extLst>
                <a:ext uri="{FF2B5EF4-FFF2-40B4-BE49-F238E27FC236}">
                  <a16:creationId xmlns:a16="http://schemas.microsoft.com/office/drawing/2014/main" id="{55BB95FF-2A37-D6F8-02C2-5EA4DD6F49DA}"/>
                </a:ext>
              </a:extLst>
            </p:cNvPr>
            <p:cNvSpPr>
              <a:spLocks noChangeArrowheads="1"/>
            </p:cNvSpPr>
            <p:nvPr/>
          </p:nvSpPr>
          <p:spPr bwMode="auto">
            <a:xfrm>
              <a:off x="2235" y="1150"/>
              <a:ext cx="425" cy="412"/>
            </a:xfrm>
            <a:prstGeom prst="rect">
              <a:avLst/>
            </a:prstGeom>
            <a:noFill/>
            <a:ln w="635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2" name="Freeform 24">
              <a:extLst>
                <a:ext uri="{FF2B5EF4-FFF2-40B4-BE49-F238E27FC236}">
                  <a16:creationId xmlns:a16="http://schemas.microsoft.com/office/drawing/2014/main" id="{E099544F-6411-5CBC-2A28-0B584E4F3066}"/>
                </a:ext>
              </a:extLst>
            </p:cNvPr>
            <p:cNvSpPr>
              <a:spLocks/>
            </p:cNvSpPr>
            <p:nvPr/>
          </p:nvSpPr>
          <p:spPr bwMode="auto">
            <a:xfrm>
              <a:off x="3361" y="1918"/>
              <a:ext cx="517" cy="543"/>
            </a:xfrm>
            <a:custGeom>
              <a:avLst/>
              <a:gdLst>
                <a:gd name="T0" fmla="*/ 517 w 517"/>
                <a:gd name="T1" fmla="*/ 504 h 504"/>
                <a:gd name="T2" fmla="*/ 0 w 517"/>
                <a:gd name="T3" fmla="*/ 504 h 504"/>
                <a:gd name="T4" fmla="*/ 0 w 517"/>
                <a:gd name="T5" fmla="*/ 0 h 504"/>
              </a:gdLst>
              <a:ahLst/>
              <a:cxnLst>
                <a:cxn ang="0">
                  <a:pos x="T0" y="T1"/>
                </a:cxn>
                <a:cxn ang="0">
                  <a:pos x="T2" y="T3"/>
                </a:cxn>
                <a:cxn ang="0">
                  <a:pos x="T4" y="T5"/>
                </a:cxn>
              </a:cxnLst>
              <a:rect l="0" t="0" r="r" b="b"/>
              <a:pathLst>
                <a:path w="517" h="504">
                  <a:moveTo>
                    <a:pt x="517" y="504"/>
                  </a:moveTo>
                  <a:lnTo>
                    <a:pt x="0" y="504"/>
                  </a:lnTo>
                  <a:lnTo>
                    <a:pt x="0" y="0"/>
                  </a:lnTo>
                </a:path>
              </a:pathLst>
            </a:custGeom>
            <a:noFill/>
            <a:ln w="76200">
              <a:solidFill>
                <a:srgbClr val="000000"/>
              </a:solidFill>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3" name="Oval 25">
              <a:extLst>
                <a:ext uri="{FF2B5EF4-FFF2-40B4-BE49-F238E27FC236}">
                  <a16:creationId xmlns:a16="http://schemas.microsoft.com/office/drawing/2014/main" id="{3A0D409A-152C-4A73-4C47-EF02C1801C01}"/>
                </a:ext>
              </a:extLst>
            </p:cNvPr>
            <p:cNvSpPr>
              <a:spLocks noChangeArrowheads="1"/>
            </p:cNvSpPr>
            <p:nvPr/>
          </p:nvSpPr>
          <p:spPr bwMode="auto">
            <a:xfrm>
              <a:off x="3246" y="1687"/>
              <a:ext cx="234" cy="209"/>
            </a:xfrm>
            <a:prstGeom prst="ellipse">
              <a:avLst/>
            </a:prstGeom>
            <a:solidFill>
              <a:srgbClr val="FFFFFF"/>
            </a:solidFill>
            <a:ln w="635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4" name="Rectangle 26">
              <a:extLst>
                <a:ext uri="{FF2B5EF4-FFF2-40B4-BE49-F238E27FC236}">
                  <a16:creationId xmlns:a16="http://schemas.microsoft.com/office/drawing/2014/main" id="{0E77243A-A456-A706-2A06-66CD989A1D26}"/>
                </a:ext>
              </a:extLst>
            </p:cNvPr>
            <p:cNvSpPr>
              <a:spLocks noChangeArrowheads="1"/>
            </p:cNvSpPr>
            <p:nvPr/>
          </p:nvSpPr>
          <p:spPr bwMode="auto">
            <a:xfrm>
              <a:off x="3235" y="1784"/>
              <a:ext cx="290" cy="136"/>
            </a:xfrm>
            <a:prstGeom prst="rect">
              <a:avLst/>
            </a:prstGeom>
            <a:solidFill>
              <a:srgbClr val="FFFFFF"/>
            </a:solidFill>
            <a:ln>
              <a:noFill/>
            </a:ln>
            <a:effectLst/>
            <a:extLst>
              <a:ext uri="{91240B29-F687-4F45-9708-019B960494DF}">
                <a14:hiddenLine xmlns:a14="http://schemas.microsoft.com/office/drawing/2010/main" w="635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5" name="Line 27">
              <a:extLst>
                <a:ext uri="{FF2B5EF4-FFF2-40B4-BE49-F238E27FC236}">
                  <a16:creationId xmlns:a16="http://schemas.microsoft.com/office/drawing/2014/main" id="{8B09F9C7-A423-792C-3362-CDDBBBB2AA49}"/>
                </a:ext>
              </a:extLst>
            </p:cNvPr>
            <p:cNvSpPr>
              <a:spLocks noChangeShapeType="1"/>
            </p:cNvSpPr>
            <p:nvPr/>
          </p:nvSpPr>
          <p:spPr bwMode="auto">
            <a:xfrm>
              <a:off x="3251" y="1775"/>
              <a:ext cx="221"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6" name="Line 28">
              <a:extLst>
                <a:ext uri="{FF2B5EF4-FFF2-40B4-BE49-F238E27FC236}">
                  <a16:creationId xmlns:a16="http://schemas.microsoft.com/office/drawing/2014/main" id="{45FDE9E0-ACF6-D0EA-0059-CFD9D082C367}"/>
                </a:ext>
              </a:extLst>
            </p:cNvPr>
            <p:cNvSpPr>
              <a:spLocks noChangeShapeType="1"/>
            </p:cNvSpPr>
            <p:nvPr/>
          </p:nvSpPr>
          <p:spPr bwMode="auto">
            <a:xfrm flipV="1">
              <a:off x="3361" y="1787"/>
              <a:ext cx="0" cy="31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7" name="Line 29">
              <a:extLst>
                <a:ext uri="{FF2B5EF4-FFF2-40B4-BE49-F238E27FC236}">
                  <a16:creationId xmlns:a16="http://schemas.microsoft.com/office/drawing/2014/main" id="{03EE06D6-2FFA-15FC-8E5F-FE9A17D6EAB3}"/>
                </a:ext>
              </a:extLst>
            </p:cNvPr>
            <p:cNvSpPr>
              <a:spLocks noChangeShapeType="1"/>
            </p:cNvSpPr>
            <p:nvPr/>
          </p:nvSpPr>
          <p:spPr bwMode="auto">
            <a:xfrm>
              <a:off x="2898" y="1894"/>
              <a:ext cx="466" cy="0"/>
            </a:xfrm>
            <a:prstGeom prst="line">
              <a:avLst/>
            </a:prstGeom>
            <a:noFill/>
            <a:ln w="63500">
              <a:solidFill>
                <a:srgbClr val="00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8" name="Line 30">
              <a:extLst>
                <a:ext uri="{FF2B5EF4-FFF2-40B4-BE49-F238E27FC236}">
                  <a16:creationId xmlns:a16="http://schemas.microsoft.com/office/drawing/2014/main" id="{5F9DC54A-8DFC-E6C0-CCB8-A9E06FB57775}"/>
                </a:ext>
              </a:extLst>
            </p:cNvPr>
            <p:cNvSpPr>
              <a:spLocks noChangeShapeType="1"/>
            </p:cNvSpPr>
            <p:nvPr/>
          </p:nvSpPr>
          <p:spPr bwMode="auto">
            <a:xfrm>
              <a:off x="1835" y="1336"/>
              <a:ext cx="397" cy="0"/>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9" name="Text Box 31">
              <a:extLst>
                <a:ext uri="{FF2B5EF4-FFF2-40B4-BE49-F238E27FC236}">
                  <a16:creationId xmlns:a16="http://schemas.microsoft.com/office/drawing/2014/main" id="{784B1025-CE73-7982-D68D-65FCBD7C8CA0}"/>
                </a:ext>
              </a:extLst>
            </p:cNvPr>
            <p:cNvSpPr txBox="1">
              <a:spLocks noChangeArrowheads="1"/>
            </p:cNvSpPr>
            <p:nvPr/>
          </p:nvSpPr>
          <p:spPr bwMode="auto">
            <a:xfrm>
              <a:off x="1955" y="1185"/>
              <a:ext cx="17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600">
                  <a:solidFill>
                    <a:srgbClr val="000000"/>
                  </a:solidFill>
                  <a:latin typeface="Arial" panose="020B0604020202020204" pitchFamily="34" charset="0"/>
                </a:rPr>
                <a:t>SP</a:t>
              </a:r>
              <a:endParaRPr lang="en-US" altLang="en-US" sz="2400">
                <a:latin typeface="Times New Roman" panose="02020603050405020304" pitchFamily="18" charset="0"/>
              </a:endParaRPr>
            </a:p>
          </p:txBody>
        </p:sp>
        <p:sp>
          <p:nvSpPr>
            <p:cNvPr id="78882" name="Freeform 34">
              <a:extLst>
                <a:ext uri="{FF2B5EF4-FFF2-40B4-BE49-F238E27FC236}">
                  <a16:creationId xmlns:a16="http://schemas.microsoft.com/office/drawing/2014/main" id="{28016A7A-2677-86C3-CEB2-0552545E20EC}"/>
                </a:ext>
              </a:extLst>
            </p:cNvPr>
            <p:cNvSpPr>
              <a:spLocks/>
            </p:cNvSpPr>
            <p:nvPr/>
          </p:nvSpPr>
          <p:spPr bwMode="auto">
            <a:xfrm>
              <a:off x="966" y="1533"/>
              <a:ext cx="1518" cy="1173"/>
            </a:xfrm>
            <a:custGeom>
              <a:avLst/>
              <a:gdLst>
                <a:gd name="T0" fmla="*/ 0 w 1518"/>
                <a:gd name="T1" fmla="*/ 1173 h 1173"/>
                <a:gd name="T2" fmla="*/ 0 w 1518"/>
                <a:gd name="T3" fmla="*/ 0 h 1173"/>
                <a:gd name="T4" fmla="*/ 1518 w 1518"/>
                <a:gd name="T5" fmla="*/ 0 h 1173"/>
              </a:gdLst>
              <a:ahLst/>
              <a:cxnLst>
                <a:cxn ang="0">
                  <a:pos x="T0" y="T1"/>
                </a:cxn>
                <a:cxn ang="0">
                  <a:pos x="T2" y="T3"/>
                </a:cxn>
                <a:cxn ang="0">
                  <a:pos x="T4" y="T5"/>
                </a:cxn>
              </a:cxnLst>
              <a:rect l="0" t="0" r="r" b="b"/>
              <a:pathLst>
                <a:path w="1518" h="1173">
                  <a:moveTo>
                    <a:pt x="0" y="1173"/>
                  </a:moveTo>
                  <a:lnTo>
                    <a:pt x="0" y="0"/>
                  </a:lnTo>
                  <a:lnTo>
                    <a:pt x="1518" y="0"/>
                  </a:lnTo>
                </a:path>
              </a:pathLst>
            </a:custGeom>
            <a:noFill/>
            <a:ln w="25400">
              <a:solidFill>
                <a:srgbClr val="000000"/>
              </a:solidFill>
              <a:prstDash val="sysDot"/>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3" name="Line 35">
              <a:extLst>
                <a:ext uri="{FF2B5EF4-FFF2-40B4-BE49-F238E27FC236}">
                  <a16:creationId xmlns:a16="http://schemas.microsoft.com/office/drawing/2014/main" id="{E94FCA88-9D26-71CB-563C-CFAA3C9E7EF4}"/>
                </a:ext>
              </a:extLst>
            </p:cNvPr>
            <p:cNvSpPr>
              <a:spLocks noChangeShapeType="1"/>
            </p:cNvSpPr>
            <p:nvPr/>
          </p:nvSpPr>
          <p:spPr bwMode="auto">
            <a:xfrm flipV="1">
              <a:off x="974" y="3046"/>
              <a:ext cx="0" cy="423"/>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4" name="Oval 36">
              <a:extLst>
                <a:ext uri="{FF2B5EF4-FFF2-40B4-BE49-F238E27FC236}">
                  <a16:creationId xmlns:a16="http://schemas.microsoft.com/office/drawing/2014/main" id="{3D5A2061-4F7C-78C9-CA06-2FFE874D1C01}"/>
                </a:ext>
              </a:extLst>
            </p:cNvPr>
            <p:cNvSpPr>
              <a:spLocks noChangeArrowheads="1"/>
            </p:cNvSpPr>
            <p:nvPr/>
          </p:nvSpPr>
          <p:spPr bwMode="auto">
            <a:xfrm>
              <a:off x="793" y="2709"/>
              <a:ext cx="324" cy="325"/>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5" name="Text Box 37">
              <a:extLst>
                <a:ext uri="{FF2B5EF4-FFF2-40B4-BE49-F238E27FC236}">
                  <a16:creationId xmlns:a16="http://schemas.microsoft.com/office/drawing/2014/main" id="{90109A25-CF51-AFB7-D4D0-21975724163A}"/>
                </a:ext>
              </a:extLst>
            </p:cNvPr>
            <p:cNvSpPr txBox="1">
              <a:spLocks noChangeArrowheads="1"/>
            </p:cNvSpPr>
            <p:nvPr/>
          </p:nvSpPr>
          <p:spPr bwMode="auto">
            <a:xfrm>
              <a:off x="780" y="2800"/>
              <a:ext cx="356"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PT</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86" name="Freeform 38">
              <a:extLst>
                <a:ext uri="{FF2B5EF4-FFF2-40B4-BE49-F238E27FC236}">
                  <a16:creationId xmlns:a16="http://schemas.microsoft.com/office/drawing/2014/main" id="{3029E03E-BF96-451C-C5E5-736B9A8F48BD}"/>
                </a:ext>
              </a:extLst>
            </p:cNvPr>
            <p:cNvSpPr>
              <a:spLocks/>
            </p:cNvSpPr>
            <p:nvPr/>
          </p:nvSpPr>
          <p:spPr bwMode="auto">
            <a:xfrm>
              <a:off x="2174" y="3433"/>
              <a:ext cx="167" cy="201"/>
            </a:xfrm>
            <a:custGeom>
              <a:avLst/>
              <a:gdLst>
                <a:gd name="T0" fmla="*/ 167 w 167"/>
                <a:gd name="T1" fmla="*/ 60 h 201"/>
                <a:gd name="T2" fmla="*/ 127 w 167"/>
                <a:gd name="T3" fmla="*/ 195 h 201"/>
                <a:gd name="T4" fmla="*/ 60 w 167"/>
                <a:gd name="T5" fmla="*/ 0 h 201"/>
                <a:gd name="T6" fmla="*/ 53 w 167"/>
                <a:gd name="T7" fmla="*/ 201 h 201"/>
                <a:gd name="T8" fmla="*/ 6 w 167"/>
                <a:gd name="T9" fmla="*/ 20 h 201"/>
                <a:gd name="T10" fmla="*/ 0 w 167"/>
                <a:gd name="T11" fmla="*/ 141 h 201"/>
              </a:gdLst>
              <a:ahLst/>
              <a:cxnLst>
                <a:cxn ang="0">
                  <a:pos x="T0" y="T1"/>
                </a:cxn>
                <a:cxn ang="0">
                  <a:pos x="T2" y="T3"/>
                </a:cxn>
                <a:cxn ang="0">
                  <a:pos x="T4" y="T5"/>
                </a:cxn>
                <a:cxn ang="0">
                  <a:pos x="T6" y="T7"/>
                </a:cxn>
                <a:cxn ang="0">
                  <a:pos x="T8" y="T9"/>
                </a:cxn>
                <a:cxn ang="0">
                  <a:pos x="T10" y="T11"/>
                </a:cxn>
              </a:cxnLst>
              <a:rect l="0" t="0" r="r" b="b"/>
              <a:pathLst>
                <a:path w="167" h="201">
                  <a:moveTo>
                    <a:pt x="167" y="60"/>
                  </a:moveTo>
                  <a:lnTo>
                    <a:pt x="127" y="195"/>
                  </a:lnTo>
                  <a:lnTo>
                    <a:pt x="60" y="0"/>
                  </a:lnTo>
                  <a:lnTo>
                    <a:pt x="53" y="201"/>
                  </a:lnTo>
                  <a:lnTo>
                    <a:pt x="6" y="20"/>
                  </a:lnTo>
                  <a:lnTo>
                    <a:pt x="0" y="141"/>
                  </a:lnTo>
                </a:path>
              </a:pathLst>
            </a:custGeom>
            <a:noFill/>
            <a:ln w="254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7" name="Freeform 39">
              <a:extLst>
                <a:ext uri="{FF2B5EF4-FFF2-40B4-BE49-F238E27FC236}">
                  <a16:creationId xmlns:a16="http://schemas.microsoft.com/office/drawing/2014/main" id="{48882194-C8CE-76AA-0383-A0B8CAC4BB54}"/>
                </a:ext>
              </a:extLst>
            </p:cNvPr>
            <p:cNvSpPr>
              <a:spLocks/>
            </p:cNvSpPr>
            <p:nvPr/>
          </p:nvSpPr>
          <p:spPr bwMode="auto">
            <a:xfrm>
              <a:off x="905" y="3487"/>
              <a:ext cx="1255" cy="161"/>
            </a:xfrm>
            <a:custGeom>
              <a:avLst/>
              <a:gdLst>
                <a:gd name="T0" fmla="*/ 1255 w 1255"/>
                <a:gd name="T1" fmla="*/ 74 h 161"/>
                <a:gd name="T2" fmla="*/ 926 w 1255"/>
                <a:gd name="T3" fmla="*/ 53 h 161"/>
                <a:gd name="T4" fmla="*/ 624 w 1255"/>
                <a:gd name="T5" fmla="*/ 94 h 161"/>
                <a:gd name="T6" fmla="*/ 416 w 1255"/>
                <a:gd name="T7" fmla="*/ 161 h 161"/>
                <a:gd name="T8" fmla="*/ 268 w 1255"/>
                <a:gd name="T9" fmla="*/ 0 h 161"/>
                <a:gd name="T10" fmla="*/ 0 w 1255"/>
                <a:gd name="T11" fmla="*/ 27 h 161"/>
              </a:gdLst>
              <a:ahLst/>
              <a:cxnLst>
                <a:cxn ang="0">
                  <a:pos x="T0" y="T1"/>
                </a:cxn>
                <a:cxn ang="0">
                  <a:pos x="T2" y="T3"/>
                </a:cxn>
                <a:cxn ang="0">
                  <a:pos x="T4" y="T5"/>
                </a:cxn>
                <a:cxn ang="0">
                  <a:pos x="T6" y="T7"/>
                </a:cxn>
                <a:cxn ang="0">
                  <a:pos x="T8" y="T9"/>
                </a:cxn>
                <a:cxn ang="0">
                  <a:pos x="T10" y="T11"/>
                </a:cxn>
              </a:cxnLst>
              <a:rect l="0" t="0" r="r" b="b"/>
              <a:pathLst>
                <a:path w="1255" h="161">
                  <a:moveTo>
                    <a:pt x="1255" y="74"/>
                  </a:moveTo>
                  <a:lnTo>
                    <a:pt x="926" y="53"/>
                  </a:lnTo>
                  <a:lnTo>
                    <a:pt x="624" y="94"/>
                  </a:lnTo>
                  <a:lnTo>
                    <a:pt x="416" y="161"/>
                  </a:lnTo>
                  <a:lnTo>
                    <a:pt x="268" y="0"/>
                  </a:lnTo>
                  <a:lnTo>
                    <a:pt x="0" y="27"/>
                  </a:lnTo>
                </a:path>
              </a:pathLst>
            </a:custGeom>
            <a:noFill/>
            <a:ln w="635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8" name="Text Box 40">
              <a:extLst>
                <a:ext uri="{FF2B5EF4-FFF2-40B4-BE49-F238E27FC236}">
                  <a16:creationId xmlns:a16="http://schemas.microsoft.com/office/drawing/2014/main" id="{9D8E6498-2620-6805-8C83-EA695B4A9990}"/>
                </a:ext>
              </a:extLst>
            </p:cNvPr>
            <p:cNvSpPr txBox="1">
              <a:spLocks noChangeArrowheads="1"/>
            </p:cNvSpPr>
            <p:nvPr/>
          </p:nvSpPr>
          <p:spPr bwMode="auto">
            <a:xfrm>
              <a:off x="2051" y="1295"/>
              <a:ext cx="0"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endParaRPr lang="en-US" altLang="en-US" sz="2400" dirty="0">
                <a:latin typeface="Times New Roman" panose="02020603050405020304" pitchFamily="18" charset="0"/>
              </a:endParaRPr>
            </a:p>
          </p:txBody>
        </p:sp>
        <p:sp>
          <p:nvSpPr>
            <p:cNvPr id="78889" name="Oval 41">
              <a:extLst>
                <a:ext uri="{FF2B5EF4-FFF2-40B4-BE49-F238E27FC236}">
                  <a16:creationId xmlns:a16="http://schemas.microsoft.com/office/drawing/2014/main" id="{E84A4CD8-8004-5CAA-A7E6-2C2A8E914807}"/>
                </a:ext>
              </a:extLst>
            </p:cNvPr>
            <p:cNvSpPr>
              <a:spLocks noChangeArrowheads="1"/>
            </p:cNvSpPr>
            <p:nvPr/>
          </p:nvSpPr>
          <p:spPr bwMode="auto">
            <a:xfrm>
              <a:off x="2404" y="1961"/>
              <a:ext cx="324" cy="324"/>
            </a:xfrm>
            <a:prstGeom prst="ellipse">
              <a:avLst/>
            </a:prstGeom>
            <a:noFill/>
            <a:ln w="63500">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90" name="Text Box 42">
              <a:extLst>
                <a:ext uri="{FF2B5EF4-FFF2-40B4-BE49-F238E27FC236}">
                  <a16:creationId xmlns:a16="http://schemas.microsoft.com/office/drawing/2014/main" id="{E4AB0F28-8298-403A-7E4B-2603417DB3DF}"/>
                </a:ext>
              </a:extLst>
            </p:cNvPr>
            <p:cNvSpPr txBox="1">
              <a:spLocks noChangeArrowheads="1"/>
            </p:cNvSpPr>
            <p:nvPr/>
          </p:nvSpPr>
          <p:spPr bwMode="auto">
            <a:xfrm>
              <a:off x="2412" y="2044"/>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808080"/>
                  </a:solidFill>
                  <a:latin typeface="Arial" panose="020B0604020202020204" pitchFamily="34" charset="0"/>
                </a:rPr>
                <a:t>PT</a:t>
              </a:r>
            </a:p>
            <a:p>
              <a:pPr algn="ctr"/>
              <a:endParaRPr lang="en-US" altLang="en-US" sz="1400" b="1" dirty="0">
                <a:solidFill>
                  <a:srgbClr val="80808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94" name="Line 46">
              <a:extLst>
                <a:ext uri="{FF2B5EF4-FFF2-40B4-BE49-F238E27FC236}">
                  <a16:creationId xmlns:a16="http://schemas.microsoft.com/office/drawing/2014/main" id="{441A67C5-E869-ADF6-1743-5716B06B5ABA}"/>
                </a:ext>
              </a:extLst>
            </p:cNvPr>
            <p:cNvSpPr>
              <a:spLocks noChangeShapeType="1"/>
            </p:cNvSpPr>
            <p:nvPr/>
          </p:nvSpPr>
          <p:spPr bwMode="auto">
            <a:xfrm>
              <a:off x="4000" y="2764"/>
              <a:ext cx="1024"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98" name="Text Box 50">
              <a:extLst>
                <a:ext uri="{FF2B5EF4-FFF2-40B4-BE49-F238E27FC236}">
                  <a16:creationId xmlns:a16="http://schemas.microsoft.com/office/drawing/2014/main" id="{6D1DC31E-441B-4821-04E5-7907B00CEB43}"/>
                </a:ext>
              </a:extLst>
            </p:cNvPr>
            <p:cNvSpPr txBox="1">
              <a:spLocks noChangeArrowheads="1"/>
            </p:cNvSpPr>
            <p:nvPr/>
          </p:nvSpPr>
          <p:spPr bwMode="auto">
            <a:xfrm>
              <a:off x="657" y="3793"/>
              <a:ext cx="13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3300"/>
                  </a:solidFill>
                </a:rPr>
                <a:t>Measurement y</a:t>
              </a:r>
            </a:p>
          </p:txBody>
        </p:sp>
        <p:sp>
          <p:nvSpPr>
            <p:cNvPr id="78899" name="Line 51">
              <a:extLst>
                <a:ext uri="{FF2B5EF4-FFF2-40B4-BE49-F238E27FC236}">
                  <a16:creationId xmlns:a16="http://schemas.microsoft.com/office/drawing/2014/main" id="{C5FD9BAA-512F-1B1C-C81E-F4E64002F017}"/>
                </a:ext>
              </a:extLst>
            </p:cNvPr>
            <p:cNvSpPr>
              <a:spLocks noChangeShapeType="1"/>
            </p:cNvSpPr>
            <p:nvPr/>
          </p:nvSpPr>
          <p:spPr bwMode="auto">
            <a:xfrm flipV="1">
              <a:off x="839" y="3566"/>
              <a:ext cx="91" cy="27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901" name="Text Box 53">
            <a:extLst>
              <a:ext uri="{FF2B5EF4-FFF2-40B4-BE49-F238E27FC236}">
                <a16:creationId xmlns:a16="http://schemas.microsoft.com/office/drawing/2014/main" id="{2BA57C58-2E51-8F86-322A-C045AAE460E2}"/>
              </a:ext>
            </a:extLst>
          </p:cNvPr>
          <p:cNvSpPr txBox="1">
            <a:spLocks noChangeArrowheads="1"/>
          </p:cNvSpPr>
          <p:nvPr/>
        </p:nvSpPr>
        <p:spPr bwMode="auto">
          <a:xfrm>
            <a:off x="6239670" y="5335587"/>
            <a:ext cx="5297487" cy="1016000"/>
          </a:xfrm>
          <a:prstGeom prst="rect">
            <a:avLst/>
          </a:prstGeom>
          <a:noFill/>
          <a:ln w="9525">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Undesired slug flow (limit cycle) unless feedback </a:t>
            </a:r>
          </a:p>
          <a:p>
            <a:r>
              <a:rPr lang="en-US" altLang="en-US" sz="2000"/>
              <a:t>control is used to stabilize a steady flow regime</a:t>
            </a:r>
          </a:p>
          <a:p>
            <a:r>
              <a:rPr lang="en-US" altLang="en-US" sz="2000"/>
              <a:t>(desired, but open-loop unstable)  </a:t>
            </a:r>
          </a:p>
        </p:txBody>
      </p:sp>
      <p:sp>
        <p:nvSpPr>
          <p:cNvPr id="78903" name="Line 55">
            <a:extLst>
              <a:ext uri="{FF2B5EF4-FFF2-40B4-BE49-F238E27FC236}">
                <a16:creationId xmlns:a16="http://schemas.microsoft.com/office/drawing/2014/main" id="{1AAD571B-31AE-E83A-8D3F-BC1BBDE08A07}"/>
              </a:ext>
            </a:extLst>
          </p:cNvPr>
          <p:cNvSpPr>
            <a:spLocks noChangeShapeType="1"/>
          </p:cNvSpPr>
          <p:nvPr/>
        </p:nvSpPr>
        <p:spPr bwMode="auto">
          <a:xfrm flipH="1" flipV="1">
            <a:off x="6383338" y="5013325"/>
            <a:ext cx="720715" cy="250826"/>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0363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19836-11CE-56CF-1F3B-0D1E5C3A1D15}"/>
              </a:ext>
            </a:extLst>
          </p:cNvPr>
          <p:cNvSpPr>
            <a:spLocks noGrp="1"/>
          </p:cNvSpPr>
          <p:nvPr>
            <p:ph type="dt" sz="half" idx="10"/>
          </p:nvPr>
        </p:nvSpPr>
        <p:spPr bwMode="auto">
          <a:xfrm>
            <a:off x="693420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a:p>
            <a:r>
              <a:rPr lang="nn-NO" altLang="en-US"/>
              <a:t> </a:t>
            </a:r>
          </a:p>
        </p:txBody>
      </p:sp>
      <p:sp>
        <p:nvSpPr>
          <p:cNvPr id="3" name="Footer Placeholder 2">
            <a:extLst>
              <a:ext uri="{FF2B5EF4-FFF2-40B4-BE49-F238E27FC236}">
                <a16:creationId xmlns:a16="http://schemas.microsoft.com/office/drawing/2014/main" id="{3B89F4DF-ABA4-CA7F-1E4E-446EADE73B64}"/>
              </a:ext>
            </a:extLst>
          </p:cNvPr>
          <p:cNvSpPr>
            <a:spLocks noGrp="1"/>
          </p:cNvSpPr>
          <p:nvPr>
            <p:ph type="ftr" sz="quarter" idx="11"/>
          </p:nvPr>
        </p:nvSpPr>
        <p:spPr bwMode="auto">
          <a:xfrm>
            <a:off x="914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l"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p:txBody>
      </p:sp>
      <p:sp>
        <p:nvSpPr>
          <p:cNvPr id="80947" name="Rectangle 51">
            <a:extLst>
              <a:ext uri="{FF2B5EF4-FFF2-40B4-BE49-F238E27FC236}">
                <a16:creationId xmlns:a16="http://schemas.microsoft.com/office/drawing/2014/main" id="{AB30456B-8B54-B530-8085-BCB92BE5D93C}"/>
              </a:ext>
            </a:extLst>
          </p:cNvPr>
          <p:cNvSpPr>
            <a:spLocks noChangeArrowheads="1"/>
          </p:cNvSpPr>
          <p:nvPr/>
        </p:nvSpPr>
        <p:spPr bwMode="auto">
          <a:xfrm>
            <a:off x="2743200" y="457200"/>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709" tIns="49355" rIns="98709" bIns="49355" anchor="ctr"/>
          <a:lstStyle>
            <a:lvl1pPr>
              <a:defRPr sz="3600">
                <a:solidFill>
                  <a:schemeClr val="tx2"/>
                </a:solidFill>
                <a:latin typeface="Times" panose="02020603050405020304" pitchFamily="18" charset="0"/>
              </a:defRPr>
            </a:lvl1pPr>
            <a:lvl2pPr>
              <a:defRPr sz="3600">
                <a:solidFill>
                  <a:schemeClr val="tx2"/>
                </a:solidFill>
                <a:latin typeface="Times" panose="02020603050405020304" pitchFamily="18" charset="0"/>
              </a:defRPr>
            </a:lvl2pPr>
            <a:lvl3pPr>
              <a:defRPr sz="3600">
                <a:solidFill>
                  <a:schemeClr val="tx2"/>
                </a:solidFill>
                <a:latin typeface="Times" panose="02020603050405020304" pitchFamily="18" charset="0"/>
              </a:defRPr>
            </a:lvl3pPr>
            <a:lvl4pPr>
              <a:defRPr sz="3600">
                <a:solidFill>
                  <a:schemeClr val="tx2"/>
                </a:solidFill>
                <a:latin typeface="Times" panose="02020603050405020304" pitchFamily="18" charset="0"/>
              </a:defRPr>
            </a:lvl4pPr>
            <a:lvl5pPr>
              <a:defRPr sz="3600">
                <a:solidFill>
                  <a:schemeClr val="tx2"/>
                </a:solidFill>
                <a:latin typeface="Times" panose="02020603050405020304" pitchFamily="18" charset="0"/>
              </a:defRPr>
            </a:lvl5pPr>
            <a:lvl6pPr marL="457200" eaLnBrk="0" fontAlgn="base" hangingPunct="0">
              <a:spcBef>
                <a:spcPct val="0"/>
              </a:spcBef>
              <a:spcAft>
                <a:spcPct val="0"/>
              </a:spcAft>
              <a:defRPr sz="3600">
                <a:solidFill>
                  <a:schemeClr val="tx2"/>
                </a:solidFill>
                <a:latin typeface="Times" panose="02020603050405020304" pitchFamily="18" charset="0"/>
              </a:defRPr>
            </a:lvl6pPr>
            <a:lvl7pPr marL="914400" eaLnBrk="0" fontAlgn="base" hangingPunct="0">
              <a:spcBef>
                <a:spcPct val="0"/>
              </a:spcBef>
              <a:spcAft>
                <a:spcPct val="0"/>
              </a:spcAft>
              <a:defRPr sz="3600">
                <a:solidFill>
                  <a:schemeClr val="tx2"/>
                </a:solidFill>
                <a:latin typeface="Times" panose="02020603050405020304" pitchFamily="18" charset="0"/>
              </a:defRPr>
            </a:lvl7pPr>
            <a:lvl8pPr marL="1371600" eaLnBrk="0" fontAlgn="base" hangingPunct="0">
              <a:spcBef>
                <a:spcPct val="0"/>
              </a:spcBef>
              <a:spcAft>
                <a:spcPct val="0"/>
              </a:spcAft>
              <a:defRPr sz="3600">
                <a:solidFill>
                  <a:schemeClr val="tx2"/>
                </a:solidFill>
                <a:latin typeface="Times" panose="02020603050405020304" pitchFamily="18" charset="0"/>
              </a:defRPr>
            </a:lvl8pPr>
            <a:lvl9pPr marL="1828800" eaLnBrk="0" fontAlgn="base" hangingPunct="0">
              <a:spcBef>
                <a:spcPct val="0"/>
              </a:spcBef>
              <a:spcAft>
                <a:spcPct val="0"/>
              </a:spcAft>
              <a:defRPr sz="3600">
                <a:solidFill>
                  <a:schemeClr val="tx2"/>
                </a:solidFill>
                <a:latin typeface="Times" panose="02020603050405020304" pitchFamily="18" charset="0"/>
              </a:defRPr>
            </a:lvl9pPr>
          </a:lstStyle>
          <a:p>
            <a:r>
              <a:rPr lang="en-US" altLang="en-US"/>
              <a:t>Anti slug control – experimental data </a:t>
            </a:r>
            <a:r>
              <a:rPr lang="en-US" altLang="en-US" sz="2000"/>
              <a:t>(Statoil/SINTEF)</a:t>
            </a:r>
          </a:p>
        </p:txBody>
      </p:sp>
      <p:sp>
        <p:nvSpPr>
          <p:cNvPr id="80948" name="Text Box 52">
            <a:extLst>
              <a:ext uri="{FF2B5EF4-FFF2-40B4-BE49-F238E27FC236}">
                <a16:creationId xmlns:a16="http://schemas.microsoft.com/office/drawing/2014/main" id="{EA06323B-C75F-3E53-D803-F317CC1B7480}"/>
              </a:ext>
            </a:extLst>
          </p:cNvPr>
          <p:cNvSpPr txBox="1">
            <a:spLocks noChangeArrowheads="1"/>
          </p:cNvSpPr>
          <p:nvPr/>
        </p:nvSpPr>
        <p:spPr bwMode="auto">
          <a:xfrm>
            <a:off x="2667000" y="3733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altLang="en-US" sz="2400">
              <a:latin typeface="Times New Roman" panose="02020603050405020304" pitchFamily="18" charset="0"/>
            </a:endParaRPr>
          </a:p>
        </p:txBody>
      </p:sp>
      <p:pic>
        <p:nvPicPr>
          <p:cNvPr id="80949" name="Picture 53">
            <a:extLst>
              <a:ext uri="{FF2B5EF4-FFF2-40B4-BE49-F238E27FC236}">
                <a16:creationId xmlns:a16="http://schemas.microsoft.com/office/drawing/2014/main" id="{1ED06C0B-3E85-B26F-F408-00B402076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412876"/>
            <a:ext cx="8027987" cy="4678363"/>
          </a:xfrm>
          <a:prstGeom prst="rect">
            <a:avLst/>
          </a:prstGeom>
          <a:noFill/>
          <a:extLst>
            <a:ext uri="{909E8E84-426E-40DD-AFC4-6F175D3DCCD1}">
              <a14:hiddenFill xmlns:a14="http://schemas.microsoft.com/office/drawing/2010/main">
                <a:solidFill>
                  <a:srgbClr val="FFFFFF"/>
                </a:solidFill>
              </a14:hiddenFill>
            </a:ext>
          </a:extLst>
        </p:spPr>
      </p:pic>
      <p:sp>
        <p:nvSpPr>
          <p:cNvPr id="80950" name="Text Box 54">
            <a:extLst>
              <a:ext uri="{FF2B5EF4-FFF2-40B4-BE49-F238E27FC236}">
                <a16:creationId xmlns:a16="http://schemas.microsoft.com/office/drawing/2014/main" id="{467847B5-891E-D18F-4502-FE75E7217BC9}"/>
              </a:ext>
            </a:extLst>
          </p:cNvPr>
          <p:cNvSpPr txBox="1">
            <a:spLocks noChangeArrowheads="1"/>
          </p:cNvSpPr>
          <p:nvPr/>
        </p:nvSpPr>
        <p:spPr bwMode="auto">
          <a:xfrm>
            <a:off x="3216275" y="4941888"/>
            <a:ext cx="339248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2400">
                <a:latin typeface="Times New Roman" panose="02020603050405020304" pitchFamily="18" charset="0"/>
              </a:rPr>
              <a:t>Density</a:t>
            </a:r>
          </a:p>
        </p:txBody>
      </p:sp>
      <p:sp>
        <p:nvSpPr>
          <p:cNvPr id="80951" name="Text Box 55">
            <a:extLst>
              <a:ext uri="{FF2B5EF4-FFF2-40B4-BE49-F238E27FC236}">
                <a16:creationId xmlns:a16="http://schemas.microsoft.com/office/drawing/2014/main" id="{C3757306-02F7-0181-8C18-D04334282133}"/>
              </a:ext>
            </a:extLst>
          </p:cNvPr>
          <p:cNvSpPr txBox="1">
            <a:spLocks noChangeArrowheads="1"/>
          </p:cNvSpPr>
          <p:nvPr/>
        </p:nvSpPr>
        <p:spPr bwMode="auto">
          <a:xfrm>
            <a:off x="8037990" y="3211305"/>
            <a:ext cx="107696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2200">
                <a:solidFill>
                  <a:srgbClr val="00006E"/>
                </a:solidFill>
                <a:latin typeface="Arial" panose="020B0604020202020204" pitchFamily="34" charset="0"/>
              </a:rPr>
              <a:t>INPUT u</a:t>
            </a:r>
            <a:endParaRPr lang="en-US" altLang="en-US" sz="2400">
              <a:latin typeface="Times New Roman" panose="02020603050405020304" pitchFamily="18" charset="0"/>
            </a:endParaRPr>
          </a:p>
        </p:txBody>
      </p:sp>
      <p:sp>
        <p:nvSpPr>
          <p:cNvPr id="80952" name="Text Box 56">
            <a:extLst>
              <a:ext uri="{FF2B5EF4-FFF2-40B4-BE49-F238E27FC236}">
                <a16:creationId xmlns:a16="http://schemas.microsoft.com/office/drawing/2014/main" id="{1C649C86-ED51-56A9-F7F7-5648BDAF00AB}"/>
              </a:ext>
            </a:extLst>
          </p:cNvPr>
          <p:cNvSpPr txBox="1">
            <a:spLocks noChangeArrowheads="1"/>
          </p:cNvSpPr>
          <p:nvPr/>
        </p:nvSpPr>
        <p:spPr bwMode="auto">
          <a:xfrm>
            <a:off x="4341516" y="1771442"/>
            <a:ext cx="153888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2200" dirty="0">
                <a:solidFill>
                  <a:srgbClr val="F700BF"/>
                </a:solidFill>
                <a:latin typeface="Arial" panose="020B0604020202020204" pitchFamily="34" charset="0"/>
              </a:rPr>
              <a:t>Pressure (y)</a:t>
            </a:r>
            <a:endParaRPr lang="en-US" altLang="en-US" sz="2400" dirty="0">
              <a:latin typeface="Times New Roman" panose="02020603050405020304" pitchFamily="18" charset="0"/>
            </a:endParaRPr>
          </a:p>
        </p:txBody>
      </p:sp>
      <p:sp>
        <p:nvSpPr>
          <p:cNvPr id="80953" name="Text Box 57">
            <a:extLst>
              <a:ext uri="{FF2B5EF4-FFF2-40B4-BE49-F238E27FC236}">
                <a16:creationId xmlns:a16="http://schemas.microsoft.com/office/drawing/2014/main" id="{C840F09E-B57C-EA43-99F0-277B3DA039F2}"/>
              </a:ext>
            </a:extLst>
          </p:cNvPr>
          <p:cNvSpPr txBox="1">
            <a:spLocks noChangeArrowheads="1"/>
          </p:cNvSpPr>
          <p:nvPr/>
        </p:nvSpPr>
        <p:spPr bwMode="auto">
          <a:xfrm>
            <a:off x="3124200" y="2728913"/>
            <a:ext cx="15113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Controller ON</a:t>
            </a:r>
          </a:p>
        </p:txBody>
      </p:sp>
      <p:sp>
        <p:nvSpPr>
          <p:cNvPr id="80954" name="Line 58">
            <a:extLst>
              <a:ext uri="{FF2B5EF4-FFF2-40B4-BE49-F238E27FC236}">
                <a16:creationId xmlns:a16="http://schemas.microsoft.com/office/drawing/2014/main" id="{FBCE9326-8169-4839-19C3-D6EA717EDA17}"/>
              </a:ext>
            </a:extLst>
          </p:cNvPr>
          <p:cNvSpPr>
            <a:spLocks noChangeShapeType="1"/>
          </p:cNvSpPr>
          <p:nvPr/>
        </p:nvSpPr>
        <p:spPr bwMode="auto">
          <a:xfrm flipH="1">
            <a:off x="3287714" y="2997200"/>
            <a:ext cx="287337"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55" name="Text Box 59">
            <a:extLst>
              <a:ext uri="{FF2B5EF4-FFF2-40B4-BE49-F238E27FC236}">
                <a16:creationId xmlns:a16="http://schemas.microsoft.com/office/drawing/2014/main" id="{DA7A324B-830D-E0EC-C8E7-E9497415F485}"/>
              </a:ext>
            </a:extLst>
          </p:cNvPr>
          <p:cNvSpPr txBox="1">
            <a:spLocks noChangeArrowheads="1"/>
          </p:cNvSpPr>
          <p:nvPr/>
        </p:nvSpPr>
        <p:spPr bwMode="auto">
          <a:xfrm>
            <a:off x="5716589" y="2778125"/>
            <a:ext cx="591829"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OFF</a:t>
            </a:r>
          </a:p>
        </p:txBody>
      </p:sp>
      <p:sp>
        <p:nvSpPr>
          <p:cNvPr id="80956" name="Line 60">
            <a:extLst>
              <a:ext uri="{FF2B5EF4-FFF2-40B4-BE49-F238E27FC236}">
                <a16:creationId xmlns:a16="http://schemas.microsoft.com/office/drawing/2014/main" id="{8D1F3C76-0450-AB45-18DE-8203B93C387C}"/>
              </a:ext>
            </a:extLst>
          </p:cNvPr>
          <p:cNvSpPr>
            <a:spLocks noChangeShapeType="1"/>
          </p:cNvSpPr>
          <p:nvPr/>
        </p:nvSpPr>
        <p:spPr bwMode="auto">
          <a:xfrm flipH="1">
            <a:off x="5880100" y="3141663"/>
            <a:ext cx="71438"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25083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26DF70-7D13-1F3B-68F7-DE7767B44EC5}"/>
              </a:ext>
            </a:extLst>
          </p:cNvPr>
          <p:cNvSpPr>
            <a:spLocks noGrp="1"/>
          </p:cNvSpPr>
          <p:nvPr>
            <p:ph type="dt" sz="half" idx="10"/>
          </p:nvPr>
        </p:nvSpPr>
        <p:spPr bwMode="auto">
          <a:xfrm>
            <a:off x="693420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a:p>
            <a:r>
              <a:rPr lang="nn-NO" altLang="en-US"/>
              <a:t> </a:t>
            </a:r>
          </a:p>
        </p:txBody>
      </p:sp>
      <p:sp>
        <p:nvSpPr>
          <p:cNvPr id="3" name="Footer Placeholder 4">
            <a:extLst>
              <a:ext uri="{FF2B5EF4-FFF2-40B4-BE49-F238E27FC236}">
                <a16:creationId xmlns:a16="http://schemas.microsoft.com/office/drawing/2014/main" id="{7593B732-2D16-1B9F-A82F-59EADD4F53C8}"/>
              </a:ext>
            </a:extLst>
          </p:cNvPr>
          <p:cNvSpPr>
            <a:spLocks noGrp="1"/>
          </p:cNvSpPr>
          <p:nvPr>
            <p:ph type="ftr" sz="quarter" idx="11"/>
          </p:nvPr>
        </p:nvSpPr>
        <p:spPr bwMode="auto">
          <a:xfrm>
            <a:off x="914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l"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p:txBody>
      </p:sp>
      <p:sp>
        <p:nvSpPr>
          <p:cNvPr id="78857" name="Rectangle 9">
            <a:extLst>
              <a:ext uri="{FF2B5EF4-FFF2-40B4-BE49-F238E27FC236}">
                <a16:creationId xmlns:a16="http://schemas.microsoft.com/office/drawing/2014/main" id="{1A9F6DD5-60EE-534A-40B3-BF35560D6DE8}"/>
              </a:ext>
            </a:extLst>
          </p:cNvPr>
          <p:cNvSpPr>
            <a:spLocks noGrp="1" noChangeArrowheads="1"/>
          </p:cNvSpPr>
          <p:nvPr>
            <p:ph type="title"/>
          </p:nvPr>
        </p:nvSpPr>
        <p:spPr>
          <a:xfrm>
            <a:off x="2208213" y="260350"/>
            <a:ext cx="7391400" cy="609600"/>
          </a:xfrm>
          <a:noFill/>
          <a:ln/>
        </p:spPr>
        <p:txBody>
          <a:bodyPr vert="horz" lIns="98709" tIns="49355" rIns="98709" bIns="49355" rtlCol="0" anchor="ctr">
            <a:normAutofit/>
          </a:bodyPr>
          <a:lstStyle/>
          <a:p>
            <a:r>
              <a:rPr lang="en-US" altLang="en-US" sz="3200"/>
              <a:t>Anti slug-control  - control structure</a:t>
            </a:r>
          </a:p>
        </p:txBody>
      </p:sp>
      <p:sp>
        <p:nvSpPr>
          <p:cNvPr id="78881" name="Text Box 33">
            <a:extLst>
              <a:ext uri="{FF2B5EF4-FFF2-40B4-BE49-F238E27FC236}">
                <a16:creationId xmlns:a16="http://schemas.microsoft.com/office/drawing/2014/main" id="{1EFBB94B-0682-7929-8DCF-A33E6E94EB48}"/>
              </a:ext>
            </a:extLst>
          </p:cNvPr>
          <p:cNvSpPr txBox="1">
            <a:spLocks noChangeArrowheads="1"/>
          </p:cNvSpPr>
          <p:nvPr/>
        </p:nvSpPr>
        <p:spPr bwMode="auto">
          <a:xfrm>
            <a:off x="1685926" y="6289675"/>
            <a:ext cx="20637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endParaRPr lang="en-US" altLang="en-US" sz="2400">
              <a:latin typeface="Times New Roman" panose="02020603050405020304" pitchFamily="18" charset="0"/>
            </a:endParaRPr>
          </a:p>
        </p:txBody>
      </p:sp>
      <p:sp>
        <p:nvSpPr>
          <p:cNvPr id="78896" name="Rectangle 48">
            <a:extLst>
              <a:ext uri="{FF2B5EF4-FFF2-40B4-BE49-F238E27FC236}">
                <a16:creationId xmlns:a16="http://schemas.microsoft.com/office/drawing/2014/main" id="{43E7D603-F0F0-7E7F-EAB7-B559A4465EBB}"/>
              </a:ext>
            </a:extLst>
          </p:cNvPr>
          <p:cNvSpPr>
            <a:spLocks noChangeArrowheads="1"/>
          </p:cNvSpPr>
          <p:nvPr/>
        </p:nvSpPr>
        <p:spPr bwMode="auto">
          <a:xfrm>
            <a:off x="334963" y="1341438"/>
            <a:ext cx="9067801"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709" tIns="49355" rIns="98709" bIns="49355"/>
          <a:lstStyle>
            <a:lvl1pPr marL="342900" indent="-3429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562100" indent="-228600">
              <a:spcBef>
                <a:spcPct val="20000"/>
              </a:spcBef>
              <a:buChar char="–"/>
              <a:defRPr sz="1600">
                <a:solidFill>
                  <a:schemeClr val="tx1"/>
                </a:solidFill>
                <a:latin typeface="Times" panose="02020603050405020304" pitchFamily="18" charset="0"/>
              </a:defRPr>
            </a:lvl4pPr>
            <a:lvl5pPr marL="1981200" indent="-228600">
              <a:spcBef>
                <a:spcPct val="20000"/>
              </a:spcBef>
              <a:buChar char="•"/>
              <a:defRPr sz="1600">
                <a:solidFill>
                  <a:schemeClr val="tx1"/>
                </a:solidFill>
                <a:latin typeface="Times" panose="02020603050405020304" pitchFamily="18" charset="0"/>
              </a:defRPr>
            </a:lvl5pPr>
            <a:lvl6pPr marL="24384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8956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3528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100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endParaRPr lang="en-US" altLang="en-US"/>
          </a:p>
        </p:txBody>
      </p:sp>
      <p:grpSp>
        <p:nvGrpSpPr>
          <p:cNvPr id="78902" name="Group 54">
            <a:extLst>
              <a:ext uri="{FF2B5EF4-FFF2-40B4-BE49-F238E27FC236}">
                <a16:creationId xmlns:a16="http://schemas.microsoft.com/office/drawing/2014/main" id="{A626BA1B-D2F3-C9F2-D8C6-1BEEC1E67A47}"/>
              </a:ext>
            </a:extLst>
          </p:cNvPr>
          <p:cNvGrpSpPr>
            <a:grpSpLocks/>
          </p:cNvGrpSpPr>
          <p:nvPr/>
        </p:nvGrpSpPr>
        <p:grpSpPr bwMode="auto">
          <a:xfrm>
            <a:off x="2830514" y="936676"/>
            <a:ext cx="8285162" cy="4378326"/>
            <a:chOff x="780" y="890"/>
            <a:chExt cx="5219" cy="2758"/>
          </a:xfrm>
        </p:grpSpPr>
        <p:sp>
          <p:nvSpPr>
            <p:cNvPr id="78858" name="Line 10">
              <a:extLst>
                <a:ext uri="{FF2B5EF4-FFF2-40B4-BE49-F238E27FC236}">
                  <a16:creationId xmlns:a16="http://schemas.microsoft.com/office/drawing/2014/main" id="{8D8132E1-EB81-160B-B8D9-D92599E2350F}"/>
                </a:ext>
              </a:extLst>
            </p:cNvPr>
            <p:cNvSpPr>
              <a:spLocks noChangeShapeType="1"/>
            </p:cNvSpPr>
            <p:nvPr/>
          </p:nvSpPr>
          <p:spPr bwMode="auto">
            <a:xfrm flipH="1">
              <a:off x="4593" y="265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9" name="Oval 11">
              <a:extLst>
                <a:ext uri="{FF2B5EF4-FFF2-40B4-BE49-F238E27FC236}">
                  <a16:creationId xmlns:a16="http://schemas.microsoft.com/office/drawing/2014/main" id="{129D383C-EACB-476E-2E53-5D2E6CF6AD2D}"/>
                </a:ext>
              </a:extLst>
            </p:cNvPr>
            <p:cNvSpPr>
              <a:spLocks noChangeArrowheads="1"/>
            </p:cNvSpPr>
            <p:nvPr/>
          </p:nvSpPr>
          <p:spPr bwMode="auto">
            <a:xfrm>
              <a:off x="3886" y="2155"/>
              <a:ext cx="247" cy="622"/>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0" name="Oval 12">
              <a:extLst>
                <a:ext uri="{FF2B5EF4-FFF2-40B4-BE49-F238E27FC236}">
                  <a16:creationId xmlns:a16="http://schemas.microsoft.com/office/drawing/2014/main" id="{04E358F4-A11F-1531-2AF9-D3570A7A8479}"/>
                </a:ext>
              </a:extLst>
            </p:cNvPr>
            <p:cNvSpPr>
              <a:spLocks noChangeArrowheads="1"/>
            </p:cNvSpPr>
            <p:nvPr/>
          </p:nvSpPr>
          <p:spPr bwMode="auto">
            <a:xfrm>
              <a:off x="4888" y="2150"/>
              <a:ext cx="248" cy="622"/>
            </a:xfrm>
            <a:prstGeom prst="ellipse">
              <a:avLst/>
            </a:prstGeom>
            <a:noFill/>
            <a:ln w="508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1" name="Line 13">
              <a:extLst>
                <a:ext uri="{FF2B5EF4-FFF2-40B4-BE49-F238E27FC236}">
                  <a16:creationId xmlns:a16="http://schemas.microsoft.com/office/drawing/2014/main" id="{7D23CF88-AAFA-1F5D-522C-93FB423240A2}"/>
                </a:ext>
              </a:extLst>
            </p:cNvPr>
            <p:cNvSpPr>
              <a:spLocks noChangeShapeType="1"/>
            </p:cNvSpPr>
            <p:nvPr/>
          </p:nvSpPr>
          <p:spPr bwMode="auto">
            <a:xfrm>
              <a:off x="4006" y="2155"/>
              <a:ext cx="1025"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2" name="Rectangle 14">
              <a:extLst>
                <a:ext uri="{FF2B5EF4-FFF2-40B4-BE49-F238E27FC236}">
                  <a16:creationId xmlns:a16="http://schemas.microsoft.com/office/drawing/2014/main" id="{3FC7FB56-DEC1-D704-E9F1-59241CBA7ABA}"/>
                </a:ext>
              </a:extLst>
            </p:cNvPr>
            <p:cNvSpPr>
              <a:spLocks noChangeArrowheads="1"/>
            </p:cNvSpPr>
            <p:nvPr/>
          </p:nvSpPr>
          <p:spPr bwMode="auto">
            <a:xfrm>
              <a:off x="4031" y="2170"/>
              <a:ext cx="1008" cy="59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3" name="Line 15">
              <a:extLst>
                <a:ext uri="{FF2B5EF4-FFF2-40B4-BE49-F238E27FC236}">
                  <a16:creationId xmlns:a16="http://schemas.microsoft.com/office/drawing/2014/main" id="{4B97776E-3300-B39A-829D-B5D83DBAA2C7}"/>
                </a:ext>
              </a:extLst>
            </p:cNvPr>
            <p:cNvSpPr>
              <a:spLocks noChangeShapeType="1"/>
            </p:cNvSpPr>
            <p:nvPr/>
          </p:nvSpPr>
          <p:spPr bwMode="auto">
            <a:xfrm>
              <a:off x="2752" y="2189"/>
              <a:ext cx="147" cy="0"/>
            </a:xfrm>
            <a:prstGeom prst="line">
              <a:avLst/>
            </a:prstGeom>
            <a:noFill/>
            <a:ln w="25400">
              <a:solidFill>
                <a:srgbClr val="808080"/>
              </a:solidFill>
              <a:prstDash val="sysDot"/>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4" name="Freeform 16">
              <a:extLst>
                <a:ext uri="{FF2B5EF4-FFF2-40B4-BE49-F238E27FC236}">
                  <a16:creationId xmlns:a16="http://schemas.microsoft.com/office/drawing/2014/main" id="{94A64905-37CC-5285-66F1-31948AD3CFEC}"/>
                </a:ext>
              </a:extLst>
            </p:cNvPr>
            <p:cNvSpPr>
              <a:spLocks/>
            </p:cNvSpPr>
            <p:nvPr/>
          </p:nvSpPr>
          <p:spPr bwMode="auto">
            <a:xfrm>
              <a:off x="2642" y="1374"/>
              <a:ext cx="716" cy="279"/>
            </a:xfrm>
            <a:custGeom>
              <a:avLst/>
              <a:gdLst>
                <a:gd name="T0" fmla="*/ 716 w 716"/>
                <a:gd name="T1" fmla="*/ 279 h 279"/>
                <a:gd name="T2" fmla="*/ 716 w 716"/>
                <a:gd name="T3" fmla="*/ 0 h 279"/>
                <a:gd name="T4" fmla="*/ 0 w 716"/>
                <a:gd name="T5" fmla="*/ 0 h 279"/>
              </a:gdLst>
              <a:ahLst/>
              <a:cxnLst>
                <a:cxn ang="0">
                  <a:pos x="T0" y="T1"/>
                </a:cxn>
                <a:cxn ang="0">
                  <a:pos x="T2" y="T3"/>
                </a:cxn>
                <a:cxn ang="0">
                  <a:pos x="T4" y="T5"/>
                </a:cxn>
              </a:cxnLst>
              <a:rect l="0" t="0" r="r" b="b"/>
              <a:pathLst>
                <a:path w="716" h="279">
                  <a:moveTo>
                    <a:pt x="716" y="279"/>
                  </a:moveTo>
                  <a:lnTo>
                    <a:pt x="716" y="0"/>
                  </a:lnTo>
                  <a:lnTo>
                    <a:pt x="0" y="0"/>
                  </a:lnTo>
                </a:path>
              </a:pathLst>
            </a:custGeom>
            <a:noFill/>
            <a:ln w="25400">
              <a:solidFill>
                <a:srgbClr val="000000"/>
              </a:solidFill>
              <a:prstDash val="sysDot"/>
              <a:round/>
              <a:headEnd type="triangle" w="sm" len="sm"/>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5" name="Text Box 17">
              <a:extLst>
                <a:ext uri="{FF2B5EF4-FFF2-40B4-BE49-F238E27FC236}">
                  <a16:creationId xmlns:a16="http://schemas.microsoft.com/office/drawing/2014/main" id="{CB87586D-8F37-9838-AC42-3A6E87A3A1C9}"/>
                </a:ext>
              </a:extLst>
            </p:cNvPr>
            <p:cNvSpPr txBox="1">
              <a:spLocks noChangeArrowheads="1"/>
            </p:cNvSpPr>
            <p:nvPr/>
          </p:nvSpPr>
          <p:spPr bwMode="auto">
            <a:xfrm>
              <a:off x="4151" y="2275"/>
              <a:ext cx="103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i="1">
                  <a:solidFill>
                    <a:srgbClr val="00006E"/>
                  </a:solidFill>
                  <a:latin typeface="Arial" panose="020B0604020202020204" pitchFamily="34" charset="0"/>
                </a:rPr>
                <a:t>Slug-catcher</a:t>
              </a:r>
              <a:endParaRPr lang="en-US" altLang="en-US" sz="2400">
                <a:latin typeface="Times New Roman" panose="02020603050405020304" pitchFamily="18" charset="0"/>
              </a:endParaRPr>
            </a:p>
          </p:txBody>
        </p:sp>
        <p:sp>
          <p:nvSpPr>
            <p:cNvPr id="78866" name="Line 18">
              <a:extLst>
                <a:ext uri="{FF2B5EF4-FFF2-40B4-BE49-F238E27FC236}">
                  <a16:creationId xmlns:a16="http://schemas.microsoft.com/office/drawing/2014/main" id="{A44339BE-65FF-CD92-B6EF-359D4116E75C}"/>
                </a:ext>
              </a:extLst>
            </p:cNvPr>
            <p:cNvSpPr>
              <a:spLocks noChangeShapeType="1"/>
            </p:cNvSpPr>
            <p:nvPr/>
          </p:nvSpPr>
          <p:spPr bwMode="auto">
            <a:xfrm>
              <a:off x="2338" y="3487"/>
              <a:ext cx="400" cy="121"/>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7" name="Line 19">
              <a:extLst>
                <a:ext uri="{FF2B5EF4-FFF2-40B4-BE49-F238E27FC236}">
                  <a16:creationId xmlns:a16="http://schemas.microsoft.com/office/drawing/2014/main" id="{011B7211-FB13-13A3-3D79-1E71068D2BA0}"/>
                </a:ext>
              </a:extLst>
            </p:cNvPr>
            <p:cNvSpPr>
              <a:spLocks noChangeShapeType="1"/>
            </p:cNvSpPr>
            <p:nvPr/>
          </p:nvSpPr>
          <p:spPr bwMode="auto">
            <a:xfrm>
              <a:off x="2913" y="1884"/>
              <a:ext cx="0" cy="158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8" name="Freeform 20">
              <a:extLst>
                <a:ext uri="{FF2B5EF4-FFF2-40B4-BE49-F238E27FC236}">
                  <a16:creationId xmlns:a16="http://schemas.microsoft.com/office/drawing/2014/main" id="{AF4ED689-C937-7F8C-775B-0A013E964202}"/>
                </a:ext>
              </a:extLst>
            </p:cNvPr>
            <p:cNvSpPr>
              <a:spLocks/>
            </p:cNvSpPr>
            <p:nvPr/>
          </p:nvSpPr>
          <p:spPr bwMode="auto">
            <a:xfrm>
              <a:off x="2736" y="3403"/>
              <a:ext cx="181" cy="210"/>
            </a:xfrm>
            <a:custGeom>
              <a:avLst/>
              <a:gdLst>
                <a:gd name="T0" fmla="*/ 0 w 181"/>
                <a:gd name="T1" fmla="*/ 201 h 210"/>
                <a:gd name="T2" fmla="*/ 68 w 181"/>
                <a:gd name="T3" fmla="*/ 208 h 210"/>
                <a:gd name="T4" fmla="*/ 148 w 181"/>
                <a:gd name="T5" fmla="*/ 169 h 210"/>
                <a:gd name="T6" fmla="*/ 179 w 181"/>
                <a:gd name="T7" fmla="*/ 83 h 210"/>
                <a:gd name="T8" fmla="*/ 176 w 181"/>
                <a:gd name="T9" fmla="*/ 0 h 210"/>
              </a:gdLst>
              <a:ahLst/>
              <a:cxnLst>
                <a:cxn ang="0">
                  <a:pos x="T0" y="T1"/>
                </a:cxn>
                <a:cxn ang="0">
                  <a:pos x="T2" y="T3"/>
                </a:cxn>
                <a:cxn ang="0">
                  <a:pos x="T4" y="T5"/>
                </a:cxn>
                <a:cxn ang="0">
                  <a:pos x="T6" y="T7"/>
                </a:cxn>
                <a:cxn ang="0">
                  <a:pos x="T8" y="T9"/>
                </a:cxn>
              </a:cxnLst>
              <a:rect l="0" t="0" r="r" b="b"/>
              <a:pathLst>
                <a:path w="181" h="210">
                  <a:moveTo>
                    <a:pt x="0" y="201"/>
                  </a:moveTo>
                  <a:cubicBezTo>
                    <a:pt x="0" y="201"/>
                    <a:pt x="52" y="210"/>
                    <a:pt x="68" y="208"/>
                  </a:cubicBezTo>
                  <a:cubicBezTo>
                    <a:pt x="90" y="203"/>
                    <a:pt x="134" y="186"/>
                    <a:pt x="148" y="169"/>
                  </a:cubicBezTo>
                  <a:cubicBezTo>
                    <a:pt x="163" y="152"/>
                    <a:pt x="175" y="105"/>
                    <a:pt x="179" y="83"/>
                  </a:cubicBezTo>
                  <a:cubicBezTo>
                    <a:pt x="181" y="63"/>
                    <a:pt x="176" y="0"/>
                    <a:pt x="176" y="0"/>
                  </a:cubicBezTo>
                </a:path>
              </a:pathLst>
            </a:custGeom>
            <a:noFill/>
            <a:ln w="762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9" name="Text Box 21">
              <a:extLst>
                <a:ext uri="{FF2B5EF4-FFF2-40B4-BE49-F238E27FC236}">
                  <a16:creationId xmlns:a16="http://schemas.microsoft.com/office/drawing/2014/main" id="{4DFD63E8-C054-3E54-8FB7-AE83297995B4}"/>
                </a:ext>
              </a:extLst>
            </p:cNvPr>
            <p:cNvSpPr txBox="1">
              <a:spLocks noChangeArrowheads="1"/>
            </p:cNvSpPr>
            <p:nvPr/>
          </p:nvSpPr>
          <p:spPr bwMode="auto">
            <a:xfrm>
              <a:off x="2285" y="1261"/>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PIC</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70" name="Oval 22">
              <a:extLst>
                <a:ext uri="{FF2B5EF4-FFF2-40B4-BE49-F238E27FC236}">
                  <a16:creationId xmlns:a16="http://schemas.microsoft.com/office/drawing/2014/main" id="{B661D8C6-650D-D426-8774-BC43ABF586C9}"/>
                </a:ext>
              </a:extLst>
            </p:cNvPr>
            <p:cNvSpPr>
              <a:spLocks noChangeArrowheads="1"/>
            </p:cNvSpPr>
            <p:nvPr/>
          </p:nvSpPr>
          <p:spPr bwMode="auto">
            <a:xfrm>
              <a:off x="2253" y="1160"/>
              <a:ext cx="394" cy="397"/>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1" name="Rectangle 23">
              <a:extLst>
                <a:ext uri="{FF2B5EF4-FFF2-40B4-BE49-F238E27FC236}">
                  <a16:creationId xmlns:a16="http://schemas.microsoft.com/office/drawing/2014/main" id="{55BB95FF-2A37-D6F8-02C2-5EA4DD6F49DA}"/>
                </a:ext>
              </a:extLst>
            </p:cNvPr>
            <p:cNvSpPr>
              <a:spLocks noChangeArrowheads="1"/>
            </p:cNvSpPr>
            <p:nvPr/>
          </p:nvSpPr>
          <p:spPr bwMode="auto">
            <a:xfrm>
              <a:off x="2235" y="1150"/>
              <a:ext cx="425" cy="412"/>
            </a:xfrm>
            <a:prstGeom prst="rect">
              <a:avLst/>
            </a:prstGeom>
            <a:noFill/>
            <a:ln w="635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2" name="Freeform 24">
              <a:extLst>
                <a:ext uri="{FF2B5EF4-FFF2-40B4-BE49-F238E27FC236}">
                  <a16:creationId xmlns:a16="http://schemas.microsoft.com/office/drawing/2014/main" id="{E099544F-6411-5CBC-2A28-0B584E4F3066}"/>
                </a:ext>
              </a:extLst>
            </p:cNvPr>
            <p:cNvSpPr>
              <a:spLocks/>
            </p:cNvSpPr>
            <p:nvPr/>
          </p:nvSpPr>
          <p:spPr bwMode="auto">
            <a:xfrm>
              <a:off x="3361" y="1918"/>
              <a:ext cx="517" cy="543"/>
            </a:xfrm>
            <a:custGeom>
              <a:avLst/>
              <a:gdLst>
                <a:gd name="T0" fmla="*/ 517 w 517"/>
                <a:gd name="T1" fmla="*/ 504 h 504"/>
                <a:gd name="T2" fmla="*/ 0 w 517"/>
                <a:gd name="T3" fmla="*/ 504 h 504"/>
                <a:gd name="T4" fmla="*/ 0 w 517"/>
                <a:gd name="T5" fmla="*/ 0 h 504"/>
              </a:gdLst>
              <a:ahLst/>
              <a:cxnLst>
                <a:cxn ang="0">
                  <a:pos x="T0" y="T1"/>
                </a:cxn>
                <a:cxn ang="0">
                  <a:pos x="T2" y="T3"/>
                </a:cxn>
                <a:cxn ang="0">
                  <a:pos x="T4" y="T5"/>
                </a:cxn>
              </a:cxnLst>
              <a:rect l="0" t="0" r="r" b="b"/>
              <a:pathLst>
                <a:path w="517" h="504">
                  <a:moveTo>
                    <a:pt x="517" y="504"/>
                  </a:moveTo>
                  <a:lnTo>
                    <a:pt x="0" y="504"/>
                  </a:lnTo>
                  <a:lnTo>
                    <a:pt x="0" y="0"/>
                  </a:lnTo>
                </a:path>
              </a:pathLst>
            </a:custGeom>
            <a:noFill/>
            <a:ln w="76200">
              <a:solidFill>
                <a:srgbClr val="000000"/>
              </a:solidFill>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3" name="Oval 25">
              <a:extLst>
                <a:ext uri="{FF2B5EF4-FFF2-40B4-BE49-F238E27FC236}">
                  <a16:creationId xmlns:a16="http://schemas.microsoft.com/office/drawing/2014/main" id="{3A0D409A-152C-4A73-4C47-EF02C1801C01}"/>
                </a:ext>
              </a:extLst>
            </p:cNvPr>
            <p:cNvSpPr>
              <a:spLocks noChangeArrowheads="1"/>
            </p:cNvSpPr>
            <p:nvPr/>
          </p:nvSpPr>
          <p:spPr bwMode="auto">
            <a:xfrm>
              <a:off x="3246" y="1687"/>
              <a:ext cx="234" cy="209"/>
            </a:xfrm>
            <a:prstGeom prst="ellipse">
              <a:avLst/>
            </a:prstGeom>
            <a:solidFill>
              <a:srgbClr val="FFFFFF"/>
            </a:solidFill>
            <a:ln w="635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4" name="Rectangle 26">
              <a:extLst>
                <a:ext uri="{FF2B5EF4-FFF2-40B4-BE49-F238E27FC236}">
                  <a16:creationId xmlns:a16="http://schemas.microsoft.com/office/drawing/2014/main" id="{0E77243A-A456-A706-2A06-66CD989A1D26}"/>
                </a:ext>
              </a:extLst>
            </p:cNvPr>
            <p:cNvSpPr>
              <a:spLocks noChangeArrowheads="1"/>
            </p:cNvSpPr>
            <p:nvPr/>
          </p:nvSpPr>
          <p:spPr bwMode="auto">
            <a:xfrm>
              <a:off x="3235" y="1784"/>
              <a:ext cx="290" cy="136"/>
            </a:xfrm>
            <a:prstGeom prst="rect">
              <a:avLst/>
            </a:prstGeom>
            <a:solidFill>
              <a:srgbClr val="FFFFFF"/>
            </a:solidFill>
            <a:ln>
              <a:noFill/>
            </a:ln>
            <a:effectLst/>
            <a:extLst>
              <a:ext uri="{91240B29-F687-4F45-9708-019B960494DF}">
                <a14:hiddenLine xmlns:a14="http://schemas.microsoft.com/office/drawing/2010/main" w="635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5" name="Line 27">
              <a:extLst>
                <a:ext uri="{FF2B5EF4-FFF2-40B4-BE49-F238E27FC236}">
                  <a16:creationId xmlns:a16="http://schemas.microsoft.com/office/drawing/2014/main" id="{8B09F9C7-A423-792C-3362-CDDBBBB2AA49}"/>
                </a:ext>
              </a:extLst>
            </p:cNvPr>
            <p:cNvSpPr>
              <a:spLocks noChangeShapeType="1"/>
            </p:cNvSpPr>
            <p:nvPr/>
          </p:nvSpPr>
          <p:spPr bwMode="auto">
            <a:xfrm>
              <a:off x="3251" y="1775"/>
              <a:ext cx="221"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6" name="Line 28">
              <a:extLst>
                <a:ext uri="{FF2B5EF4-FFF2-40B4-BE49-F238E27FC236}">
                  <a16:creationId xmlns:a16="http://schemas.microsoft.com/office/drawing/2014/main" id="{45FDE9E0-ACF6-D0EA-0059-CFD9D082C367}"/>
                </a:ext>
              </a:extLst>
            </p:cNvPr>
            <p:cNvSpPr>
              <a:spLocks noChangeShapeType="1"/>
            </p:cNvSpPr>
            <p:nvPr/>
          </p:nvSpPr>
          <p:spPr bwMode="auto">
            <a:xfrm flipV="1">
              <a:off x="3361" y="1787"/>
              <a:ext cx="0" cy="31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7" name="Line 29">
              <a:extLst>
                <a:ext uri="{FF2B5EF4-FFF2-40B4-BE49-F238E27FC236}">
                  <a16:creationId xmlns:a16="http://schemas.microsoft.com/office/drawing/2014/main" id="{03EE06D6-2FFA-15FC-8E5F-FE9A17D6EAB3}"/>
                </a:ext>
              </a:extLst>
            </p:cNvPr>
            <p:cNvSpPr>
              <a:spLocks noChangeShapeType="1"/>
            </p:cNvSpPr>
            <p:nvPr/>
          </p:nvSpPr>
          <p:spPr bwMode="auto">
            <a:xfrm>
              <a:off x="2898" y="1894"/>
              <a:ext cx="466" cy="0"/>
            </a:xfrm>
            <a:prstGeom prst="line">
              <a:avLst/>
            </a:prstGeom>
            <a:noFill/>
            <a:ln w="63500">
              <a:solidFill>
                <a:srgbClr val="00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8" name="Line 30">
              <a:extLst>
                <a:ext uri="{FF2B5EF4-FFF2-40B4-BE49-F238E27FC236}">
                  <a16:creationId xmlns:a16="http://schemas.microsoft.com/office/drawing/2014/main" id="{5F9DC54A-8DFC-E6C0-CCB8-A9E06FB57775}"/>
                </a:ext>
              </a:extLst>
            </p:cNvPr>
            <p:cNvSpPr>
              <a:spLocks noChangeShapeType="1"/>
            </p:cNvSpPr>
            <p:nvPr/>
          </p:nvSpPr>
          <p:spPr bwMode="auto">
            <a:xfrm>
              <a:off x="1835" y="1336"/>
              <a:ext cx="397" cy="0"/>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9" name="Text Box 31">
              <a:extLst>
                <a:ext uri="{FF2B5EF4-FFF2-40B4-BE49-F238E27FC236}">
                  <a16:creationId xmlns:a16="http://schemas.microsoft.com/office/drawing/2014/main" id="{784B1025-CE73-7982-D68D-65FCBD7C8CA0}"/>
                </a:ext>
              </a:extLst>
            </p:cNvPr>
            <p:cNvSpPr txBox="1">
              <a:spLocks noChangeArrowheads="1"/>
            </p:cNvSpPr>
            <p:nvPr/>
          </p:nvSpPr>
          <p:spPr bwMode="auto">
            <a:xfrm>
              <a:off x="1955" y="1185"/>
              <a:ext cx="17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600">
                  <a:solidFill>
                    <a:srgbClr val="000000"/>
                  </a:solidFill>
                  <a:latin typeface="Arial" panose="020B0604020202020204" pitchFamily="34" charset="0"/>
                </a:rPr>
                <a:t>SP</a:t>
              </a:r>
              <a:endParaRPr lang="en-US" altLang="en-US" sz="2400">
                <a:latin typeface="Times New Roman" panose="02020603050405020304" pitchFamily="18" charset="0"/>
              </a:endParaRPr>
            </a:p>
          </p:txBody>
        </p:sp>
        <p:sp>
          <p:nvSpPr>
            <p:cNvPr id="78882" name="Freeform 34">
              <a:extLst>
                <a:ext uri="{FF2B5EF4-FFF2-40B4-BE49-F238E27FC236}">
                  <a16:creationId xmlns:a16="http://schemas.microsoft.com/office/drawing/2014/main" id="{28016A7A-2677-86C3-CEB2-0552545E20EC}"/>
                </a:ext>
              </a:extLst>
            </p:cNvPr>
            <p:cNvSpPr>
              <a:spLocks/>
            </p:cNvSpPr>
            <p:nvPr/>
          </p:nvSpPr>
          <p:spPr bwMode="auto">
            <a:xfrm>
              <a:off x="966" y="1533"/>
              <a:ext cx="1518" cy="1173"/>
            </a:xfrm>
            <a:custGeom>
              <a:avLst/>
              <a:gdLst>
                <a:gd name="T0" fmla="*/ 0 w 1518"/>
                <a:gd name="T1" fmla="*/ 1173 h 1173"/>
                <a:gd name="T2" fmla="*/ 0 w 1518"/>
                <a:gd name="T3" fmla="*/ 0 h 1173"/>
                <a:gd name="T4" fmla="*/ 1518 w 1518"/>
                <a:gd name="T5" fmla="*/ 0 h 1173"/>
              </a:gdLst>
              <a:ahLst/>
              <a:cxnLst>
                <a:cxn ang="0">
                  <a:pos x="T0" y="T1"/>
                </a:cxn>
                <a:cxn ang="0">
                  <a:pos x="T2" y="T3"/>
                </a:cxn>
                <a:cxn ang="0">
                  <a:pos x="T4" y="T5"/>
                </a:cxn>
              </a:cxnLst>
              <a:rect l="0" t="0" r="r" b="b"/>
              <a:pathLst>
                <a:path w="1518" h="1173">
                  <a:moveTo>
                    <a:pt x="0" y="1173"/>
                  </a:moveTo>
                  <a:lnTo>
                    <a:pt x="0" y="0"/>
                  </a:lnTo>
                  <a:lnTo>
                    <a:pt x="1518" y="0"/>
                  </a:lnTo>
                </a:path>
              </a:pathLst>
            </a:custGeom>
            <a:noFill/>
            <a:ln w="25400">
              <a:solidFill>
                <a:srgbClr val="000000"/>
              </a:solidFill>
              <a:prstDash val="sysDot"/>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3" name="Line 35">
              <a:extLst>
                <a:ext uri="{FF2B5EF4-FFF2-40B4-BE49-F238E27FC236}">
                  <a16:creationId xmlns:a16="http://schemas.microsoft.com/office/drawing/2014/main" id="{E94FCA88-9D26-71CB-563C-CFAA3C9E7EF4}"/>
                </a:ext>
              </a:extLst>
            </p:cNvPr>
            <p:cNvSpPr>
              <a:spLocks noChangeShapeType="1"/>
            </p:cNvSpPr>
            <p:nvPr/>
          </p:nvSpPr>
          <p:spPr bwMode="auto">
            <a:xfrm flipV="1">
              <a:off x="974" y="3046"/>
              <a:ext cx="0" cy="423"/>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4" name="Oval 36">
              <a:extLst>
                <a:ext uri="{FF2B5EF4-FFF2-40B4-BE49-F238E27FC236}">
                  <a16:creationId xmlns:a16="http://schemas.microsoft.com/office/drawing/2014/main" id="{3D5A2061-4F7C-78C9-CA06-2FFE874D1C01}"/>
                </a:ext>
              </a:extLst>
            </p:cNvPr>
            <p:cNvSpPr>
              <a:spLocks noChangeArrowheads="1"/>
            </p:cNvSpPr>
            <p:nvPr/>
          </p:nvSpPr>
          <p:spPr bwMode="auto">
            <a:xfrm>
              <a:off x="793" y="2709"/>
              <a:ext cx="324" cy="325"/>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5" name="Text Box 37">
              <a:extLst>
                <a:ext uri="{FF2B5EF4-FFF2-40B4-BE49-F238E27FC236}">
                  <a16:creationId xmlns:a16="http://schemas.microsoft.com/office/drawing/2014/main" id="{90109A25-CF51-AFB7-D4D0-21975724163A}"/>
                </a:ext>
              </a:extLst>
            </p:cNvPr>
            <p:cNvSpPr txBox="1">
              <a:spLocks noChangeArrowheads="1"/>
            </p:cNvSpPr>
            <p:nvPr/>
          </p:nvSpPr>
          <p:spPr bwMode="auto">
            <a:xfrm>
              <a:off x="780" y="2800"/>
              <a:ext cx="356"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PT</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86" name="Freeform 38">
              <a:extLst>
                <a:ext uri="{FF2B5EF4-FFF2-40B4-BE49-F238E27FC236}">
                  <a16:creationId xmlns:a16="http://schemas.microsoft.com/office/drawing/2014/main" id="{3029E03E-BF96-451C-C5E5-736B9A8F48BD}"/>
                </a:ext>
              </a:extLst>
            </p:cNvPr>
            <p:cNvSpPr>
              <a:spLocks/>
            </p:cNvSpPr>
            <p:nvPr/>
          </p:nvSpPr>
          <p:spPr bwMode="auto">
            <a:xfrm>
              <a:off x="2174" y="3433"/>
              <a:ext cx="167" cy="201"/>
            </a:xfrm>
            <a:custGeom>
              <a:avLst/>
              <a:gdLst>
                <a:gd name="T0" fmla="*/ 167 w 167"/>
                <a:gd name="T1" fmla="*/ 60 h 201"/>
                <a:gd name="T2" fmla="*/ 127 w 167"/>
                <a:gd name="T3" fmla="*/ 195 h 201"/>
                <a:gd name="T4" fmla="*/ 60 w 167"/>
                <a:gd name="T5" fmla="*/ 0 h 201"/>
                <a:gd name="T6" fmla="*/ 53 w 167"/>
                <a:gd name="T7" fmla="*/ 201 h 201"/>
                <a:gd name="T8" fmla="*/ 6 w 167"/>
                <a:gd name="T9" fmla="*/ 20 h 201"/>
                <a:gd name="T10" fmla="*/ 0 w 167"/>
                <a:gd name="T11" fmla="*/ 141 h 201"/>
              </a:gdLst>
              <a:ahLst/>
              <a:cxnLst>
                <a:cxn ang="0">
                  <a:pos x="T0" y="T1"/>
                </a:cxn>
                <a:cxn ang="0">
                  <a:pos x="T2" y="T3"/>
                </a:cxn>
                <a:cxn ang="0">
                  <a:pos x="T4" y="T5"/>
                </a:cxn>
                <a:cxn ang="0">
                  <a:pos x="T6" y="T7"/>
                </a:cxn>
                <a:cxn ang="0">
                  <a:pos x="T8" y="T9"/>
                </a:cxn>
                <a:cxn ang="0">
                  <a:pos x="T10" y="T11"/>
                </a:cxn>
              </a:cxnLst>
              <a:rect l="0" t="0" r="r" b="b"/>
              <a:pathLst>
                <a:path w="167" h="201">
                  <a:moveTo>
                    <a:pt x="167" y="60"/>
                  </a:moveTo>
                  <a:lnTo>
                    <a:pt x="127" y="195"/>
                  </a:lnTo>
                  <a:lnTo>
                    <a:pt x="60" y="0"/>
                  </a:lnTo>
                  <a:lnTo>
                    <a:pt x="53" y="201"/>
                  </a:lnTo>
                  <a:lnTo>
                    <a:pt x="6" y="20"/>
                  </a:lnTo>
                  <a:lnTo>
                    <a:pt x="0" y="141"/>
                  </a:lnTo>
                </a:path>
              </a:pathLst>
            </a:custGeom>
            <a:noFill/>
            <a:ln w="254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7" name="Freeform 39">
              <a:extLst>
                <a:ext uri="{FF2B5EF4-FFF2-40B4-BE49-F238E27FC236}">
                  <a16:creationId xmlns:a16="http://schemas.microsoft.com/office/drawing/2014/main" id="{48882194-C8CE-76AA-0383-A0B8CAC4BB54}"/>
                </a:ext>
              </a:extLst>
            </p:cNvPr>
            <p:cNvSpPr>
              <a:spLocks/>
            </p:cNvSpPr>
            <p:nvPr/>
          </p:nvSpPr>
          <p:spPr bwMode="auto">
            <a:xfrm>
              <a:off x="905" y="3487"/>
              <a:ext cx="1255" cy="161"/>
            </a:xfrm>
            <a:custGeom>
              <a:avLst/>
              <a:gdLst>
                <a:gd name="T0" fmla="*/ 1255 w 1255"/>
                <a:gd name="T1" fmla="*/ 74 h 161"/>
                <a:gd name="T2" fmla="*/ 926 w 1255"/>
                <a:gd name="T3" fmla="*/ 53 h 161"/>
                <a:gd name="T4" fmla="*/ 624 w 1255"/>
                <a:gd name="T5" fmla="*/ 94 h 161"/>
                <a:gd name="T6" fmla="*/ 416 w 1255"/>
                <a:gd name="T7" fmla="*/ 161 h 161"/>
                <a:gd name="T8" fmla="*/ 268 w 1255"/>
                <a:gd name="T9" fmla="*/ 0 h 161"/>
                <a:gd name="T10" fmla="*/ 0 w 1255"/>
                <a:gd name="T11" fmla="*/ 27 h 161"/>
              </a:gdLst>
              <a:ahLst/>
              <a:cxnLst>
                <a:cxn ang="0">
                  <a:pos x="T0" y="T1"/>
                </a:cxn>
                <a:cxn ang="0">
                  <a:pos x="T2" y="T3"/>
                </a:cxn>
                <a:cxn ang="0">
                  <a:pos x="T4" y="T5"/>
                </a:cxn>
                <a:cxn ang="0">
                  <a:pos x="T6" y="T7"/>
                </a:cxn>
                <a:cxn ang="0">
                  <a:pos x="T8" y="T9"/>
                </a:cxn>
                <a:cxn ang="0">
                  <a:pos x="T10" y="T11"/>
                </a:cxn>
              </a:cxnLst>
              <a:rect l="0" t="0" r="r" b="b"/>
              <a:pathLst>
                <a:path w="1255" h="161">
                  <a:moveTo>
                    <a:pt x="1255" y="74"/>
                  </a:moveTo>
                  <a:lnTo>
                    <a:pt x="926" y="53"/>
                  </a:lnTo>
                  <a:lnTo>
                    <a:pt x="624" y="94"/>
                  </a:lnTo>
                  <a:lnTo>
                    <a:pt x="416" y="161"/>
                  </a:lnTo>
                  <a:lnTo>
                    <a:pt x="268" y="0"/>
                  </a:lnTo>
                  <a:lnTo>
                    <a:pt x="0" y="27"/>
                  </a:lnTo>
                </a:path>
              </a:pathLst>
            </a:custGeom>
            <a:noFill/>
            <a:ln w="635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8" name="Text Box 40">
              <a:extLst>
                <a:ext uri="{FF2B5EF4-FFF2-40B4-BE49-F238E27FC236}">
                  <a16:creationId xmlns:a16="http://schemas.microsoft.com/office/drawing/2014/main" id="{9D8E6498-2620-6805-8C83-EA695B4A9990}"/>
                </a:ext>
              </a:extLst>
            </p:cNvPr>
            <p:cNvSpPr txBox="1">
              <a:spLocks noChangeArrowheads="1"/>
            </p:cNvSpPr>
            <p:nvPr/>
          </p:nvSpPr>
          <p:spPr bwMode="auto">
            <a:xfrm>
              <a:off x="2051" y="1295"/>
              <a:ext cx="0"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endParaRPr lang="en-US" altLang="en-US" sz="2400" dirty="0">
                <a:latin typeface="Times New Roman" panose="02020603050405020304" pitchFamily="18" charset="0"/>
              </a:endParaRPr>
            </a:p>
          </p:txBody>
        </p:sp>
        <p:sp>
          <p:nvSpPr>
            <p:cNvPr id="78889" name="Oval 41">
              <a:extLst>
                <a:ext uri="{FF2B5EF4-FFF2-40B4-BE49-F238E27FC236}">
                  <a16:creationId xmlns:a16="http://schemas.microsoft.com/office/drawing/2014/main" id="{E84A4CD8-8004-5CAA-A7E6-2C2A8E914807}"/>
                </a:ext>
              </a:extLst>
            </p:cNvPr>
            <p:cNvSpPr>
              <a:spLocks noChangeArrowheads="1"/>
            </p:cNvSpPr>
            <p:nvPr/>
          </p:nvSpPr>
          <p:spPr bwMode="auto">
            <a:xfrm>
              <a:off x="2404" y="1961"/>
              <a:ext cx="324" cy="324"/>
            </a:xfrm>
            <a:prstGeom prst="ellipse">
              <a:avLst/>
            </a:prstGeom>
            <a:noFill/>
            <a:ln w="63500">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90" name="Text Box 42">
              <a:extLst>
                <a:ext uri="{FF2B5EF4-FFF2-40B4-BE49-F238E27FC236}">
                  <a16:creationId xmlns:a16="http://schemas.microsoft.com/office/drawing/2014/main" id="{E4AB0F28-8298-403A-7E4B-2603417DB3DF}"/>
                </a:ext>
              </a:extLst>
            </p:cNvPr>
            <p:cNvSpPr txBox="1">
              <a:spLocks noChangeArrowheads="1"/>
            </p:cNvSpPr>
            <p:nvPr/>
          </p:nvSpPr>
          <p:spPr bwMode="auto">
            <a:xfrm>
              <a:off x="2412" y="2044"/>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808080"/>
                  </a:solidFill>
                  <a:latin typeface="Arial" panose="020B0604020202020204" pitchFamily="34" charset="0"/>
                </a:rPr>
                <a:t>PT</a:t>
              </a:r>
            </a:p>
            <a:p>
              <a:pPr algn="ctr"/>
              <a:endParaRPr lang="en-US" altLang="en-US" sz="1400" b="1" dirty="0">
                <a:solidFill>
                  <a:srgbClr val="80808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92" name="Text Box 44">
              <a:extLst>
                <a:ext uri="{FF2B5EF4-FFF2-40B4-BE49-F238E27FC236}">
                  <a16:creationId xmlns:a16="http://schemas.microsoft.com/office/drawing/2014/main" id="{CCC660E5-F2C7-FF81-9B72-CC415E1C7C0E}"/>
                </a:ext>
              </a:extLst>
            </p:cNvPr>
            <p:cNvSpPr txBox="1">
              <a:spLocks noChangeArrowheads="1"/>
            </p:cNvSpPr>
            <p:nvPr/>
          </p:nvSpPr>
          <p:spPr bwMode="auto">
            <a:xfrm>
              <a:off x="3470" y="890"/>
              <a:ext cx="2529" cy="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altLang="en-US" sz="2800" i="1" dirty="0">
                  <a:solidFill>
                    <a:srgbClr val="FF3300"/>
                  </a:solidFill>
                  <a:latin typeface="Arial" panose="020B0604020202020204" pitchFamily="34" charset="0"/>
                </a:rPr>
                <a:t>Input u =</a:t>
              </a:r>
            </a:p>
            <a:p>
              <a:pPr algn="ctr"/>
              <a:r>
                <a:rPr lang="en-US" altLang="en-US" sz="2800" i="1" dirty="0">
                  <a:solidFill>
                    <a:srgbClr val="FF3300"/>
                  </a:solidFill>
                  <a:latin typeface="Arial" panose="020B0604020202020204" pitchFamily="34" charset="0"/>
                </a:rPr>
                <a:t>Want open valve (80%)</a:t>
              </a:r>
              <a:endParaRPr lang="en-US" altLang="en-US" dirty="0">
                <a:solidFill>
                  <a:srgbClr val="FF3300"/>
                </a:solidFill>
                <a:latin typeface="Times New Roman" panose="02020603050405020304" pitchFamily="18" charset="0"/>
              </a:endParaRPr>
            </a:p>
          </p:txBody>
        </p:sp>
        <p:sp>
          <p:nvSpPr>
            <p:cNvPr id="78894" name="Line 46">
              <a:extLst>
                <a:ext uri="{FF2B5EF4-FFF2-40B4-BE49-F238E27FC236}">
                  <a16:creationId xmlns:a16="http://schemas.microsoft.com/office/drawing/2014/main" id="{441A67C5-E869-ADF6-1743-5716B06B5ABA}"/>
                </a:ext>
              </a:extLst>
            </p:cNvPr>
            <p:cNvSpPr>
              <a:spLocks noChangeShapeType="1"/>
            </p:cNvSpPr>
            <p:nvPr/>
          </p:nvSpPr>
          <p:spPr bwMode="auto">
            <a:xfrm>
              <a:off x="4000" y="2764"/>
              <a:ext cx="1024"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900" name="Line 52">
              <a:extLst>
                <a:ext uri="{FF2B5EF4-FFF2-40B4-BE49-F238E27FC236}">
                  <a16:creationId xmlns:a16="http://schemas.microsoft.com/office/drawing/2014/main" id="{ECEFCAB8-B422-C581-4080-4333098E4887}"/>
                </a:ext>
              </a:extLst>
            </p:cNvPr>
            <p:cNvSpPr>
              <a:spLocks noChangeShapeType="1"/>
            </p:cNvSpPr>
            <p:nvPr/>
          </p:nvSpPr>
          <p:spPr bwMode="auto">
            <a:xfrm flipH="1">
              <a:off x="3515" y="1480"/>
              <a:ext cx="272" cy="181"/>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444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9D2A-A458-BFAE-BEFE-EDA30A126D02}"/>
              </a:ext>
            </a:extLst>
          </p:cNvPr>
          <p:cNvSpPr>
            <a:spLocks noGrp="1"/>
          </p:cNvSpPr>
          <p:nvPr>
            <p:ph type="title"/>
          </p:nvPr>
        </p:nvSpPr>
        <p:spPr/>
        <p:txBody>
          <a:bodyPr/>
          <a:lstStyle/>
          <a:p>
            <a:r>
              <a:rPr lang="nb-NO"/>
              <a:t>Workshop </a:t>
            </a:r>
            <a:r>
              <a:rPr lang="en-US" sz="1800" b="1" i="0">
                <a:solidFill>
                  <a:srgbClr val="000000"/>
                </a:solidFill>
                <a:effectLst/>
                <a:latin typeface="Aptos" panose="020B0004020202020204" pitchFamily="34" charset="0"/>
              </a:rPr>
              <a:t>on “Multivariable control Using Decomposition and Simple Elements" </a:t>
            </a:r>
            <a:endParaRPr lang="en-US"/>
          </a:p>
        </p:txBody>
      </p:sp>
      <p:sp>
        <p:nvSpPr>
          <p:cNvPr id="3" name="Content Placeholder 2">
            <a:extLst>
              <a:ext uri="{FF2B5EF4-FFF2-40B4-BE49-F238E27FC236}">
                <a16:creationId xmlns:a16="http://schemas.microsoft.com/office/drawing/2014/main" id="{5300CD68-2CA2-833E-E0DF-4B52A4DA0E18}"/>
              </a:ext>
            </a:extLst>
          </p:cNvPr>
          <p:cNvSpPr>
            <a:spLocks noGrp="1"/>
          </p:cNvSpPr>
          <p:nvPr>
            <p:ph idx="1"/>
          </p:nvPr>
        </p:nvSpPr>
        <p:spPr/>
        <p:txBody>
          <a:bodyPr>
            <a:normAutofit fontScale="85000" lnSpcReduction="20000"/>
          </a:bodyPr>
          <a:lstStyle/>
          <a:p>
            <a:pPr marL="0" indent="0">
              <a:buNone/>
            </a:pPr>
            <a:r>
              <a:rPr lang="en-US" b="1" i="0">
                <a:solidFill>
                  <a:schemeClr val="tx1"/>
                </a:solidFill>
                <a:effectLst/>
                <a:latin typeface="Times New Roman" panose="02020603050405020304" pitchFamily="18" charset="0"/>
                <a:cs typeface="Times New Roman" panose="02020603050405020304" pitchFamily="18" charset="0"/>
              </a:rPr>
              <a:t>How can you control a complex plant effectively using simple elements with a minimal amount of modelling? How can you put optimization into the control layer? </a:t>
            </a:r>
          </a:p>
          <a:p>
            <a:pPr marL="0" indent="0">
              <a:buNone/>
            </a:pPr>
            <a:r>
              <a:rPr lang="en-US" b="0" i="0">
                <a:solidFill>
                  <a:schemeClr val="tx1"/>
                </a:solidFill>
                <a:effectLst/>
                <a:latin typeface="Times New Roman" panose="02020603050405020304" pitchFamily="18" charset="0"/>
                <a:cs typeface="Times New Roman" panose="02020603050405020304" pitchFamily="18" charset="0"/>
              </a:rPr>
              <a:t>Industry has been using simple and effective “advanced regulatory control” (ARC) schemes for almost 100 years, yet they remain poorly understood and therefore underused. The objective of the workshop is to provide a systematic approach for designing such control systems. The target audience includes both practicing control engineers as well as PhD students and teachers from academia.</a:t>
            </a:r>
          </a:p>
          <a:p>
            <a:pPr marL="0" indent="0">
              <a:buNone/>
            </a:pPr>
            <a:r>
              <a:rPr lang="en-US" b="0" i="0">
                <a:solidFill>
                  <a:schemeClr val="tx1"/>
                </a:solidFill>
                <a:effectLst/>
                <a:latin typeface="Times New Roman" panose="02020603050405020304" pitchFamily="18" charset="0"/>
                <a:cs typeface="Times New Roman" panose="02020603050405020304" pitchFamily="18" charset="0"/>
              </a:rPr>
              <a:t>The workshop explores the standard advanced control elements commonly used in industry for designing advanced control systems. These elements include cascade, ratio, feedforward, decoupling, selectors, split range, and more, collectively referred to as "advanced regulatory control" (ARC). Numerous examples are provided, with a particular focus on process control. I emphasize the shortcomings of model-based optimization methods, such as model predictive control (MPC), and challenge the view that MPC can solve all control problems, while ARC solutions are outdated, ad-hoc and difficult to understand. On the contrary, decomposing the control systems into simple ARC elements is very powerful and allows for designing control systems for complex processes with only limited information. With the knowledge of the control elements presented in the workshop, participants should be able to understand most industrial ARC solutions (which can be a challenge!) and propose alternatives and improvements. </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607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26DF70-7D13-1F3B-68F7-DE7767B44EC5}"/>
              </a:ext>
            </a:extLst>
          </p:cNvPr>
          <p:cNvSpPr>
            <a:spLocks noGrp="1"/>
          </p:cNvSpPr>
          <p:nvPr>
            <p:ph type="dt" sz="half" idx="10"/>
          </p:nvPr>
        </p:nvSpPr>
        <p:spPr bwMode="auto">
          <a:xfrm>
            <a:off x="693420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a:p>
            <a:r>
              <a:rPr lang="nn-NO" altLang="en-US"/>
              <a:t> </a:t>
            </a:r>
          </a:p>
        </p:txBody>
      </p:sp>
      <p:sp>
        <p:nvSpPr>
          <p:cNvPr id="3" name="Footer Placeholder 4">
            <a:extLst>
              <a:ext uri="{FF2B5EF4-FFF2-40B4-BE49-F238E27FC236}">
                <a16:creationId xmlns:a16="http://schemas.microsoft.com/office/drawing/2014/main" id="{7593B732-2D16-1B9F-A82F-59EADD4F53C8}"/>
              </a:ext>
            </a:extLst>
          </p:cNvPr>
          <p:cNvSpPr>
            <a:spLocks noGrp="1"/>
          </p:cNvSpPr>
          <p:nvPr>
            <p:ph type="ftr" sz="quarter" idx="11"/>
          </p:nvPr>
        </p:nvSpPr>
        <p:spPr bwMode="auto">
          <a:xfrm>
            <a:off x="914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nn-NO"/>
            </a:defPPr>
            <a:lvl1pPr algn="l" rtl="0" eaLnBrk="0" fontAlgn="base" hangingPunct="0">
              <a:spcBef>
                <a:spcPct val="0"/>
              </a:spcBef>
              <a:spcAft>
                <a:spcPct val="0"/>
              </a:spcAft>
              <a:defRPr sz="1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panose="02020603050405020304" pitchFamily="18" charset="0"/>
                <a:ea typeface="+mn-ea"/>
                <a:cs typeface="+mn-cs"/>
              </a:defRPr>
            </a:lvl5pPr>
            <a:lvl6pPr marL="2286000" algn="l" defTabSz="914400" rtl="0" eaLnBrk="1" latinLnBrk="0" hangingPunct="1">
              <a:defRPr sz="3600" kern="1200">
                <a:solidFill>
                  <a:schemeClr val="tx1"/>
                </a:solidFill>
                <a:latin typeface="Times" panose="02020603050405020304" pitchFamily="18" charset="0"/>
                <a:ea typeface="+mn-ea"/>
                <a:cs typeface="+mn-cs"/>
              </a:defRPr>
            </a:lvl6pPr>
            <a:lvl7pPr marL="2743200" algn="l" defTabSz="914400" rtl="0" eaLnBrk="1" latinLnBrk="0" hangingPunct="1">
              <a:defRPr sz="3600" kern="1200">
                <a:solidFill>
                  <a:schemeClr val="tx1"/>
                </a:solidFill>
                <a:latin typeface="Times" panose="02020603050405020304" pitchFamily="18" charset="0"/>
                <a:ea typeface="+mn-ea"/>
                <a:cs typeface="+mn-cs"/>
              </a:defRPr>
            </a:lvl7pPr>
            <a:lvl8pPr marL="3200400" algn="l" defTabSz="914400" rtl="0" eaLnBrk="1" latinLnBrk="0" hangingPunct="1">
              <a:defRPr sz="3600" kern="1200">
                <a:solidFill>
                  <a:schemeClr val="tx1"/>
                </a:solidFill>
                <a:latin typeface="Times" panose="02020603050405020304" pitchFamily="18" charset="0"/>
                <a:ea typeface="+mn-ea"/>
                <a:cs typeface="+mn-cs"/>
              </a:defRPr>
            </a:lvl8pPr>
            <a:lvl9pPr marL="3657600" algn="l" defTabSz="914400" rtl="0" eaLnBrk="1" latinLnBrk="0" hangingPunct="1">
              <a:defRPr sz="3600" kern="1200">
                <a:solidFill>
                  <a:schemeClr val="tx1"/>
                </a:solidFill>
                <a:latin typeface="Times" panose="02020603050405020304" pitchFamily="18" charset="0"/>
                <a:ea typeface="+mn-ea"/>
                <a:cs typeface="+mn-cs"/>
              </a:defRPr>
            </a:lvl9pPr>
          </a:lstStyle>
          <a:p>
            <a:endParaRPr lang="nn-NO" altLang="en-US"/>
          </a:p>
        </p:txBody>
      </p:sp>
      <p:sp>
        <p:nvSpPr>
          <p:cNvPr id="78857" name="Rectangle 9">
            <a:extLst>
              <a:ext uri="{FF2B5EF4-FFF2-40B4-BE49-F238E27FC236}">
                <a16:creationId xmlns:a16="http://schemas.microsoft.com/office/drawing/2014/main" id="{1A9F6DD5-60EE-534A-40B3-BF35560D6DE8}"/>
              </a:ext>
            </a:extLst>
          </p:cNvPr>
          <p:cNvSpPr>
            <a:spLocks noGrp="1" noChangeArrowheads="1"/>
          </p:cNvSpPr>
          <p:nvPr>
            <p:ph type="title"/>
          </p:nvPr>
        </p:nvSpPr>
        <p:spPr>
          <a:xfrm>
            <a:off x="2208213" y="260350"/>
            <a:ext cx="7391400" cy="609600"/>
          </a:xfrm>
          <a:noFill/>
          <a:ln/>
        </p:spPr>
        <p:txBody>
          <a:bodyPr vert="horz" lIns="98709" tIns="49355" rIns="98709" bIns="49355" rtlCol="0" anchor="ctr">
            <a:normAutofit/>
          </a:bodyPr>
          <a:lstStyle/>
          <a:p>
            <a:r>
              <a:rPr lang="en-US" altLang="en-US" sz="3200"/>
              <a:t>Anti slug-control  - control structure</a:t>
            </a:r>
          </a:p>
        </p:txBody>
      </p:sp>
      <p:sp>
        <p:nvSpPr>
          <p:cNvPr id="78881" name="Text Box 33">
            <a:extLst>
              <a:ext uri="{FF2B5EF4-FFF2-40B4-BE49-F238E27FC236}">
                <a16:creationId xmlns:a16="http://schemas.microsoft.com/office/drawing/2014/main" id="{1EFBB94B-0682-7929-8DCF-A33E6E94EB48}"/>
              </a:ext>
            </a:extLst>
          </p:cNvPr>
          <p:cNvSpPr txBox="1">
            <a:spLocks noChangeArrowheads="1"/>
          </p:cNvSpPr>
          <p:nvPr/>
        </p:nvSpPr>
        <p:spPr bwMode="auto">
          <a:xfrm>
            <a:off x="1685926" y="6289675"/>
            <a:ext cx="20637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endParaRPr lang="en-US" altLang="en-US" sz="2400">
              <a:latin typeface="Times New Roman" panose="02020603050405020304" pitchFamily="18" charset="0"/>
            </a:endParaRPr>
          </a:p>
        </p:txBody>
      </p:sp>
      <p:sp>
        <p:nvSpPr>
          <p:cNvPr id="78896" name="Rectangle 48">
            <a:extLst>
              <a:ext uri="{FF2B5EF4-FFF2-40B4-BE49-F238E27FC236}">
                <a16:creationId xmlns:a16="http://schemas.microsoft.com/office/drawing/2014/main" id="{43E7D603-F0F0-7E7F-EAB7-B559A4465EBB}"/>
              </a:ext>
            </a:extLst>
          </p:cNvPr>
          <p:cNvSpPr>
            <a:spLocks noChangeArrowheads="1"/>
          </p:cNvSpPr>
          <p:nvPr/>
        </p:nvSpPr>
        <p:spPr bwMode="auto">
          <a:xfrm>
            <a:off x="334963" y="1341438"/>
            <a:ext cx="9067801"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709" tIns="49355" rIns="98709" bIns="49355"/>
          <a:lstStyle>
            <a:lvl1pPr marL="342900" indent="-3429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562100" indent="-228600">
              <a:spcBef>
                <a:spcPct val="20000"/>
              </a:spcBef>
              <a:buChar char="–"/>
              <a:defRPr sz="1600">
                <a:solidFill>
                  <a:schemeClr val="tx1"/>
                </a:solidFill>
                <a:latin typeface="Times" panose="02020603050405020304" pitchFamily="18" charset="0"/>
              </a:defRPr>
            </a:lvl4pPr>
            <a:lvl5pPr marL="1981200" indent="-228600">
              <a:spcBef>
                <a:spcPct val="20000"/>
              </a:spcBef>
              <a:buChar char="•"/>
              <a:defRPr sz="1600">
                <a:solidFill>
                  <a:schemeClr val="tx1"/>
                </a:solidFill>
                <a:latin typeface="Times" panose="02020603050405020304" pitchFamily="18" charset="0"/>
              </a:defRPr>
            </a:lvl5pPr>
            <a:lvl6pPr marL="24384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8956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3528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100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endParaRPr lang="en-US" altLang="en-US"/>
          </a:p>
        </p:txBody>
      </p:sp>
      <p:grpSp>
        <p:nvGrpSpPr>
          <p:cNvPr id="78902" name="Group 54">
            <a:extLst>
              <a:ext uri="{FF2B5EF4-FFF2-40B4-BE49-F238E27FC236}">
                <a16:creationId xmlns:a16="http://schemas.microsoft.com/office/drawing/2014/main" id="{A626BA1B-D2F3-C9F2-D8C6-1BEEC1E67A47}"/>
              </a:ext>
            </a:extLst>
          </p:cNvPr>
          <p:cNvGrpSpPr>
            <a:grpSpLocks/>
          </p:cNvGrpSpPr>
          <p:nvPr/>
        </p:nvGrpSpPr>
        <p:grpSpPr bwMode="auto">
          <a:xfrm>
            <a:off x="2830514" y="1349425"/>
            <a:ext cx="6986588" cy="3965575"/>
            <a:chOff x="780" y="1150"/>
            <a:chExt cx="4401" cy="2498"/>
          </a:xfrm>
        </p:grpSpPr>
        <p:sp>
          <p:nvSpPr>
            <p:cNvPr id="78858" name="Line 10">
              <a:extLst>
                <a:ext uri="{FF2B5EF4-FFF2-40B4-BE49-F238E27FC236}">
                  <a16:creationId xmlns:a16="http://schemas.microsoft.com/office/drawing/2014/main" id="{8D8132E1-EB81-160B-B8D9-D92599E2350F}"/>
                </a:ext>
              </a:extLst>
            </p:cNvPr>
            <p:cNvSpPr>
              <a:spLocks noChangeShapeType="1"/>
            </p:cNvSpPr>
            <p:nvPr/>
          </p:nvSpPr>
          <p:spPr bwMode="auto">
            <a:xfrm flipH="1">
              <a:off x="4593" y="265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59" name="Oval 11">
              <a:extLst>
                <a:ext uri="{FF2B5EF4-FFF2-40B4-BE49-F238E27FC236}">
                  <a16:creationId xmlns:a16="http://schemas.microsoft.com/office/drawing/2014/main" id="{129D383C-EACB-476E-2E53-5D2E6CF6AD2D}"/>
                </a:ext>
              </a:extLst>
            </p:cNvPr>
            <p:cNvSpPr>
              <a:spLocks noChangeArrowheads="1"/>
            </p:cNvSpPr>
            <p:nvPr/>
          </p:nvSpPr>
          <p:spPr bwMode="auto">
            <a:xfrm>
              <a:off x="3886" y="2155"/>
              <a:ext cx="247" cy="622"/>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0" name="Oval 12">
              <a:extLst>
                <a:ext uri="{FF2B5EF4-FFF2-40B4-BE49-F238E27FC236}">
                  <a16:creationId xmlns:a16="http://schemas.microsoft.com/office/drawing/2014/main" id="{04E358F4-A11F-1531-2AF9-D3570A7A8479}"/>
                </a:ext>
              </a:extLst>
            </p:cNvPr>
            <p:cNvSpPr>
              <a:spLocks noChangeArrowheads="1"/>
            </p:cNvSpPr>
            <p:nvPr/>
          </p:nvSpPr>
          <p:spPr bwMode="auto">
            <a:xfrm>
              <a:off x="4888" y="2150"/>
              <a:ext cx="248" cy="622"/>
            </a:xfrm>
            <a:prstGeom prst="ellipse">
              <a:avLst/>
            </a:prstGeom>
            <a:noFill/>
            <a:ln w="508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1" name="Line 13">
              <a:extLst>
                <a:ext uri="{FF2B5EF4-FFF2-40B4-BE49-F238E27FC236}">
                  <a16:creationId xmlns:a16="http://schemas.microsoft.com/office/drawing/2014/main" id="{7D23CF88-AAFA-1F5D-522C-93FB423240A2}"/>
                </a:ext>
              </a:extLst>
            </p:cNvPr>
            <p:cNvSpPr>
              <a:spLocks noChangeShapeType="1"/>
            </p:cNvSpPr>
            <p:nvPr/>
          </p:nvSpPr>
          <p:spPr bwMode="auto">
            <a:xfrm>
              <a:off x="4006" y="2155"/>
              <a:ext cx="1025"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2" name="Rectangle 14">
              <a:extLst>
                <a:ext uri="{FF2B5EF4-FFF2-40B4-BE49-F238E27FC236}">
                  <a16:creationId xmlns:a16="http://schemas.microsoft.com/office/drawing/2014/main" id="{3FC7FB56-DEC1-D704-E9F1-59241CBA7ABA}"/>
                </a:ext>
              </a:extLst>
            </p:cNvPr>
            <p:cNvSpPr>
              <a:spLocks noChangeArrowheads="1"/>
            </p:cNvSpPr>
            <p:nvPr/>
          </p:nvSpPr>
          <p:spPr bwMode="auto">
            <a:xfrm>
              <a:off x="4031" y="2170"/>
              <a:ext cx="1008" cy="59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3" name="Line 15">
              <a:extLst>
                <a:ext uri="{FF2B5EF4-FFF2-40B4-BE49-F238E27FC236}">
                  <a16:creationId xmlns:a16="http://schemas.microsoft.com/office/drawing/2014/main" id="{4B97776E-3300-B39A-829D-B5D83DBAA2C7}"/>
                </a:ext>
              </a:extLst>
            </p:cNvPr>
            <p:cNvSpPr>
              <a:spLocks noChangeShapeType="1"/>
            </p:cNvSpPr>
            <p:nvPr/>
          </p:nvSpPr>
          <p:spPr bwMode="auto">
            <a:xfrm>
              <a:off x="2752" y="2189"/>
              <a:ext cx="147" cy="0"/>
            </a:xfrm>
            <a:prstGeom prst="line">
              <a:avLst/>
            </a:prstGeom>
            <a:noFill/>
            <a:ln w="25400">
              <a:solidFill>
                <a:srgbClr val="808080"/>
              </a:solidFill>
              <a:prstDash val="sysDot"/>
              <a:round/>
              <a:headEnd type="triangl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4" name="Freeform 16">
              <a:extLst>
                <a:ext uri="{FF2B5EF4-FFF2-40B4-BE49-F238E27FC236}">
                  <a16:creationId xmlns:a16="http://schemas.microsoft.com/office/drawing/2014/main" id="{94A64905-37CC-5285-66F1-31948AD3CFEC}"/>
                </a:ext>
              </a:extLst>
            </p:cNvPr>
            <p:cNvSpPr>
              <a:spLocks/>
            </p:cNvSpPr>
            <p:nvPr/>
          </p:nvSpPr>
          <p:spPr bwMode="auto">
            <a:xfrm>
              <a:off x="2642" y="1374"/>
              <a:ext cx="716" cy="279"/>
            </a:xfrm>
            <a:custGeom>
              <a:avLst/>
              <a:gdLst>
                <a:gd name="T0" fmla="*/ 716 w 716"/>
                <a:gd name="T1" fmla="*/ 279 h 279"/>
                <a:gd name="T2" fmla="*/ 716 w 716"/>
                <a:gd name="T3" fmla="*/ 0 h 279"/>
                <a:gd name="T4" fmla="*/ 0 w 716"/>
                <a:gd name="T5" fmla="*/ 0 h 279"/>
              </a:gdLst>
              <a:ahLst/>
              <a:cxnLst>
                <a:cxn ang="0">
                  <a:pos x="T0" y="T1"/>
                </a:cxn>
                <a:cxn ang="0">
                  <a:pos x="T2" y="T3"/>
                </a:cxn>
                <a:cxn ang="0">
                  <a:pos x="T4" y="T5"/>
                </a:cxn>
              </a:cxnLst>
              <a:rect l="0" t="0" r="r" b="b"/>
              <a:pathLst>
                <a:path w="716" h="279">
                  <a:moveTo>
                    <a:pt x="716" y="279"/>
                  </a:moveTo>
                  <a:lnTo>
                    <a:pt x="716" y="0"/>
                  </a:lnTo>
                  <a:lnTo>
                    <a:pt x="0" y="0"/>
                  </a:lnTo>
                </a:path>
              </a:pathLst>
            </a:custGeom>
            <a:noFill/>
            <a:ln w="25400">
              <a:solidFill>
                <a:srgbClr val="000000"/>
              </a:solidFill>
              <a:prstDash val="sysDot"/>
              <a:round/>
              <a:headEnd type="triangle" w="sm" len="sm"/>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5" name="Text Box 17">
              <a:extLst>
                <a:ext uri="{FF2B5EF4-FFF2-40B4-BE49-F238E27FC236}">
                  <a16:creationId xmlns:a16="http://schemas.microsoft.com/office/drawing/2014/main" id="{CB87586D-8F37-9838-AC42-3A6E87A3A1C9}"/>
                </a:ext>
              </a:extLst>
            </p:cNvPr>
            <p:cNvSpPr txBox="1">
              <a:spLocks noChangeArrowheads="1"/>
            </p:cNvSpPr>
            <p:nvPr/>
          </p:nvSpPr>
          <p:spPr bwMode="auto">
            <a:xfrm>
              <a:off x="4151" y="2275"/>
              <a:ext cx="103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i="1">
                  <a:solidFill>
                    <a:srgbClr val="00006E"/>
                  </a:solidFill>
                  <a:latin typeface="Arial" panose="020B0604020202020204" pitchFamily="34" charset="0"/>
                </a:rPr>
                <a:t>Slug-catcher</a:t>
              </a:r>
              <a:endParaRPr lang="en-US" altLang="en-US" sz="2400">
                <a:latin typeface="Times New Roman" panose="02020603050405020304" pitchFamily="18" charset="0"/>
              </a:endParaRPr>
            </a:p>
          </p:txBody>
        </p:sp>
        <p:sp>
          <p:nvSpPr>
            <p:cNvPr id="78866" name="Line 18">
              <a:extLst>
                <a:ext uri="{FF2B5EF4-FFF2-40B4-BE49-F238E27FC236}">
                  <a16:creationId xmlns:a16="http://schemas.microsoft.com/office/drawing/2014/main" id="{A44339BE-65FF-CD92-B6EF-359D4116E75C}"/>
                </a:ext>
              </a:extLst>
            </p:cNvPr>
            <p:cNvSpPr>
              <a:spLocks noChangeShapeType="1"/>
            </p:cNvSpPr>
            <p:nvPr/>
          </p:nvSpPr>
          <p:spPr bwMode="auto">
            <a:xfrm>
              <a:off x="2338" y="3487"/>
              <a:ext cx="400" cy="121"/>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7" name="Line 19">
              <a:extLst>
                <a:ext uri="{FF2B5EF4-FFF2-40B4-BE49-F238E27FC236}">
                  <a16:creationId xmlns:a16="http://schemas.microsoft.com/office/drawing/2014/main" id="{011B7211-FB13-13A3-3D79-1E71068D2BA0}"/>
                </a:ext>
              </a:extLst>
            </p:cNvPr>
            <p:cNvSpPr>
              <a:spLocks noChangeShapeType="1"/>
            </p:cNvSpPr>
            <p:nvPr/>
          </p:nvSpPr>
          <p:spPr bwMode="auto">
            <a:xfrm>
              <a:off x="2913" y="1884"/>
              <a:ext cx="0" cy="158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8" name="Freeform 20">
              <a:extLst>
                <a:ext uri="{FF2B5EF4-FFF2-40B4-BE49-F238E27FC236}">
                  <a16:creationId xmlns:a16="http://schemas.microsoft.com/office/drawing/2014/main" id="{AF4ED689-C937-7F8C-775B-0A013E964202}"/>
                </a:ext>
              </a:extLst>
            </p:cNvPr>
            <p:cNvSpPr>
              <a:spLocks/>
            </p:cNvSpPr>
            <p:nvPr/>
          </p:nvSpPr>
          <p:spPr bwMode="auto">
            <a:xfrm>
              <a:off x="2736" y="3403"/>
              <a:ext cx="181" cy="210"/>
            </a:xfrm>
            <a:custGeom>
              <a:avLst/>
              <a:gdLst>
                <a:gd name="T0" fmla="*/ 0 w 181"/>
                <a:gd name="T1" fmla="*/ 201 h 210"/>
                <a:gd name="T2" fmla="*/ 68 w 181"/>
                <a:gd name="T3" fmla="*/ 208 h 210"/>
                <a:gd name="T4" fmla="*/ 148 w 181"/>
                <a:gd name="T5" fmla="*/ 169 h 210"/>
                <a:gd name="T6" fmla="*/ 179 w 181"/>
                <a:gd name="T7" fmla="*/ 83 h 210"/>
                <a:gd name="T8" fmla="*/ 176 w 181"/>
                <a:gd name="T9" fmla="*/ 0 h 210"/>
              </a:gdLst>
              <a:ahLst/>
              <a:cxnLst>
                <a:cxn ang="0">
                  <a:pos x="T0" y="T1"/>
                </a:cxn>
                <a:cxn ang="0">
                  <a:pos x="T2" y="T3"/>
                </a:cxn>
                <a:cxn ang="0">
                  <a:pos x="T4" y="T5"/>
                </a:cxn>
                <a:cxn ang="0">
                  <a:pos x="T6" y="T7"/>
                </a:cxn>
                <a:cxn ang="0">
                  <a:pos x="T8" y="T9"/>
                </a:cxn>
              </a:cxnLst>
              <a:rect l="0" t="0" r="r" b="b"/>
              <a:pathLst>
                <a:path w="181" h="210">
                  <a:moveTo>
                    <a:pt x="0" y="201"/>
                  </a:moveTo>
                  <a:cubicBezTo>
                    <a:pt x="0" y="201"/>
                    <a:pt x="52" y="210"/>
                    <a:pt x="68" y="208"/>
                  </a:cubicBezTo>
                  <a:cubicBezTo>
                    <a:pt x="90" y="203"/>
                    <a:pt x="134" y="186"/>
                    <a:pt x="148" y="169"/>
                  </a:cubicBezTo>
                  <a:cubicBezTo>
                    <a:pt x="163" y="152"/>
                    <a:pt x="175" y="105"/>
                    <a:pt x="179" y="83"/>
                  </a:cubicBezTo>
                  <a:cubicBezTo>
                    <a:pt x="181" y="63"/>
                    <a:pt x="176" y="0"/>
                    <a:pt x="176" y="0"/>
                  </a:cubicBezTo>
                </a:path>
              </a:pathLst>
            </a:custGeom>
            <a:noFill/>
            <a:ln w="762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69" name="Text Box 21">
              <a:extLst>
                <a:ext uri="{FF2B5EF4-FFF2-40B4-BE49-F238E27FC236}">
                  <a16:creationId xmlns:a16="http://schemas.microsoft.com/office/drawing/2014/main" id="{4DFD63E8-C054-3E54-8FB7-AE83297995B4}"/>
                </a:ext>
              </a:extLst>
            </p:cNvPr>
            <p:cNvSpPr txBox="1">
              <a:spLocks noChangeArrowheads="1"/>
            </p:cNvSpPr>
            <p:nvPr/>
          </p:nvSpPr>
          <p:spPr bwMode="auto">
            <a:xfrm>
              <a:off x="2285" y="1261"/>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PIC</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70" name="Oval 22">
              <a:extLst>
                <a:ext uri="{FF2B5EF4-FFF2-40B4-BE49-F238E27FC236}">
                  <a16:creationId xmlns:a16="http://schemas.microsoft.com/office/drawing/2014/main" id="{B661D8C6-650D-D426-8774-BC43ABF586C9}"/>
                </a:ext>
              </a:extLst>
            </p:cNvPr>
            <p:cNvSpPr>
              <a:spLocks noChangeArrowheads="1"/>
            </p:cNvSpPr>
            <p:nvPr/>
          </p:nvSpPr>
          <p:spPr bwMode="auto">
            <a:xfrm>
              <a:off x="2253" y="1160"/>
              <a:ext cx="394" cy="397"/>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1" name="Rectangle 23">
              <a:extLst>
                <a:ext uri="{FF2B5EF4-FFF2-40B4-BE49-F238E27FC236}">
                  <a16:creationId xmlns:a16="http://schemas.microsoft.com/office/drawing/2014/main" id="{55BB95FF-2A37-D6F8-02C2-5EA4DD6F49DA}"/>
                </a:ext>
              </a:extLst>
            </p:cNvPr>
            <p:cNvSpPr>
              <a:spLocks noChangeArrowheads="1"/>
            </p:cNvSpPr>
            <p:nvPr/>
          </p:nvSpPr>
          <p:spPr bwMode="auto">
            <a:xfrm>
              <a:off x="2235" y="1150"/>
              <a:ext cx="425" cy="412"/>
            </a:xfrm>
            <a:prstGeom prst="rect">
              <a:avLst/>
            </a:prstGeom>
            <a:noFill/>
            <a:ln w="635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2" name="Freeform 24">
              <a:extLst>
                <a:ext uri="{FF2B5EF4-FFF2-40B4-BE49-F238E27FC236}">
                  <a16:creationId xmlns:a16="http://schemas.microsoft.com/office/drawing/2014/main" id="{E099544F-6411-5CBC-2A28-0B584E4F3066}"/>
                </a:ext>
              </a:extLst>
            </p:cNvPr>
            <p:cNvSpPr>
              <a:spLocks/>
            </p:cNvSpPr>
            <p:nvPr/>
          </p:nvSpPr>
          <p:spPr bwMode="auto">
            <a:xfrm>
              <a:off x="3361" y="1918"/>
              <a:ext cx="517" cy="543"/>
            </a:xfrm>
            <a:custGeom>
              <a:avLst/>
              <a:gdLst>
                <a:gd name="T0" fmla="*/ 517 w 517"/>
                <a:gd name="T1" fmla="*/ 504 h 504"/>
                <a:gd name="T2" fmla="*/ 0 w 517"/>
                <a:gd name="T3" fmla="*/ 504 h 504"/>
                <a:gd name="T4" fmla="*/ 0 w 517"/>
                <a:gd name="T5" fmla="*/ 0 h 504"/>
              </a:gdLst>
              <a:ahLst/>
              <a:cxnLst>
                <a:cxn ang="0">
                  <a:pos x="T0" y="T1"/>
                </a:cxn>
                <a:cxn ang="0">
                  <a:pos x="T2" y="T3"/>
                </a:cxn>
                <a:cxn ang="0">
                  <a:pos x="T4" y="T5"/>
                </a:cxn>
              </a:cxnLst>
              <a:rect l="0" t="0" r="r" b="b"/>
              <a:pathLst>
                <a:path w="517" h="504">
                  <a:moveTo>
                    <a:pt x="517" y="504"/>
                  </a:moveTo>
                  <a:lnTo>
                    <a:pt x="0" y="504"/>
                  </a:lnTo>
                  <a:lnTo>
                    <a:pt x="0" y="0"/>
                  </a:lnTo>
                </a:path>
              </a:pathLst>
            </a:custGeom>
            <a:noFill/>
            <a:ln w="76200">
              <a:solidFill>
                <a:srgbClr val="000000"/>
              </a:solidFill>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3" name="Oval 25">
              <a:extLst>
                <a:ext uri="{FF2B5EF4-FFF2-40B4-BE49-F238E27FC236}">
                  <a16:creationId xmlns:a16="http://schemas.microsoft.com/office/drawing/2014/main" id="{3A0D409A-152C-4A73-4C47-EF02C1801C01}"/>
                </a:ext>
              </a:extLst>
            </p:cNvPr>
            <p:cNvSpPr>
              <a:spLocks noChangeArrowheads="1"/>
            </p:cNvSpPr>
            <p:nvPr/>
          </p:nvSpPr>
          <p:spPr bwMode="auto">
            <a:xfrm>
              <a:off x="3246" y="1687"/>
              <a:ext cx="234" cy="209"/>
            </a:xfrm>
            <a:prstGeom prst="ellipse">
              <a:avLst/>
            </a:prstGeom>
            <a:solidFill>
              <a:srgbClr val="FFFFFF"/>
            </a:solidFill>
            <a:ln w="635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4" name="Rectangle 26">
              <a:extLst>
                <a:ext uri="{FF2B5EF4-FFF2-40B4-BE49-F238E27FC236}">
                  <a16:creationId xmlns:a16="http://schemas.microsoft.com/office/drawing/2014/main" id="{0E77243A-A456-A706-2A06-66CD989A1D26}"/>
                </a:ext>
              </a:extLst>
            </p:cNvPr>
            <p:cNvSpPr>
              <a:spLocks noChangeArrowheads="1"/>
            </p:cNvSpPr>
            <p:nvPr/>
          </p:nvSpPr>
          <p:spPr bwMode="auto">
            <a:xfrm>
              <a:off x="3235" y="1784"/>
              <a:ext cx="290" cy="136"/>
            </a:xfrm>
            <a:prstGeom prst="rect">
              <a:avLst/>
            </a:prstGeom>
            <a:solidFill>
              <a:srgbClr val="FFFFFF"/>
            </a:solidFill>
            <a:ln>
              <a:noFill/>
            </a:ln>
            <a:effectLst/>
            <a:extLst>
              <a:ext uri="{91240B29-F687-4F45-9708-019B960494DF}">
                <a14:hiddenLine xmlns:a14="http://schemas.microsoft.com/office/drawing/2010/main" w="635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5" name="Line 27">
              <a:extLst>
                <a:ext uri="{FF2B5EF4-FFF2-40B4-BE49-F238E27FC236}">
                  <a16:creationId xmlns:a16="http://schemas.microsoft.com/office/drawing/2014/main" id="{8B09F9C7-A423-792C-3362-CDDBBBB2AA49}"/>
                </a:ext>
              </a:extLst>
            </p:cNvPr>
            <p:cNvSpPr>
              <a:spLocks noChangeShapeType="1"/>
            </p:cNvSpPr>
            <p:nvPr/>
          </p:nvSpPr>
          <p:spPr bwMode="auto">
            <a:xfrm>
              <a:off x="3251" y="1775"/>
              <a:ext cx="221"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6" name="Line 28">
              <a:extLst>
                <a:ext uri="{FF2B5EF4-FFF2-40B4-BE49-F238E27FC236}">
                  <a16:creationId xmlns:a16="http://schemas.microsoft.com/office/drawing/2014/main" id="{45FDE9E0-ACF6-D0EA-0059-CFD9D082C367}"/>
                </a:ext>
              </a:extLst>
            </p:cNvPr>
            <p:cNvSpPr>
              <a:spLocks noChangeShapeType="1"/>
            </p:cNvSpPr>
            <p:nvPr/>
          </p:nvSpPr>
          <p:spPr bwMode="auto">
            <a:xfrm flipV="1">
              <a:off x="3361" y="1787"/>
              <a:ext cx="0" cy="31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7" name="Line 29">
              <a:extLst>
                <a:ext uri="{FF2B5EF4-FFF2-40B4-BE49-F238E27FC236}">
                  <a16:creationId xmlns:a16="http://schemas.microsoft.com/office/drawing/2014/main" id="{03EE06D6-2FFA-15FC-8E5F-FE9A17D6EAB3}"/>
                </a:ext>
              </a:extLst>
            </p:cNvPr>
            <p:cNvSpPr>
              <a:spLocks noChangeShapeType="1"/>
            </p:cNvSpPr>
            <p:nvPr/>
          </p:nvSpPr>
          <p:spPr bwMode="auto">
            <a:xfrm>
              <a:off x="2898" y="1894"/>
              <a:ext cx="466" cy="0"/>
            </a:xfrm>
            <a:prstGeom prst="line">
              <a:avLst/>
            </a:prstGeom>
            <a:noFill/>
            <a:ln w="63500">
              <a:solidFill>
                <a:srgbClr val="00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8" name="Line 30">
              <a:extLst>
                <a:ext uri="{FF2B5EF4-FFF2-40B4-BE49-F238E27FC236}">
                  <a16:creationId xmlns:a16="http://schemas.microsoft.com/office/drawing/2014/main" id="{5F9DC54A-8DFC-E6C0-CCB8-A9E06FB57775}"/>
                </a:ext>
              </a:extLst>
            </p:cNvPr>
            <p:cNvSpPr>
              <a:spLocks noChangeShapeType="1"/>
            </p:cNvSpPr>
            <p:nvPr/>
          </p:nvSpPr>
          <p:spPr bwMode="auto">
            <a:xfrm>
              <a:off x="1835" y="1336"/>
              <a:ext cx="397" cy="0"/>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79" name="Text Box 31">
              <a:extLst>
                <a:ext uri="{FF2B5EF4-FFF2-40B4-BE49-F238E27FC236}">
                  <a16:creationId xmlns:a16="http://schemas.microsoft.com/office/drawing/2014/main" id="{784B1025-CE73-7982-D68D-65FCBD7C8CA0}"/>
                </a:ext>
              </a:extLst>
            </p:cNvPr>
            <p:cNvSpPr txBox="1">
              <a:spLocks noChangeArrowheads="1"/>
            </p:cNvSpPr>
            <p:nvPr/>
          </p:nvSpPr>
          <p:spPr bwMode="auto">
            <a:xfrm>
              <a:off x="1955" y="1185"/>
              <a:ext cx="170"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en-US" sz="1600">
                  <a:solidFill>
                    <a:srgbClr val="000000"/>
                  </a:solidFill>
                  <a:latin typeface="Arial" panose="020B0604020202020204" pitchFamily="34" charset="0"/>
                </a:rPr>
                <a:t>SP</a:t>
              </a:r>
              <a:endParaRPr lang="en-US" altLang="en-US" sz="2400">
                <a:latin typeface="Times New Roman" panose="02020603050405020304" pitchFamily="18" charset="0"/>
              </a:endParaRPr>
            </a:p>
          </p:txBody>
        </p:sp>
        <p:sp>
          <p:nvSpPr>
            <p:cNvPr id="78882" name="Freeform 34">
              <a:extLst>
                <a:ext uri="{FF2B5EF4-FFF2-40B4-BE49-F238E27FC236}">
                  <a16:creationId xmlns:a16="http://schemas.microsoft.com/office/drawing/2014/main" id="{28016A7A-2677-86C3-CEB2-0552545E20EC}"/>
                </a:ext>
              </a:extLst>
            </p:cNvPr>
            <p:cNvSpPr>
              <a:spLocks/>
            </p:cNvSpPr>
            <p:nvPr/>
          </p:nvSpPr>
          <p:spPr bwMode="auto">
            <a:xfrm>
              <a:off x="966" y="1533"/>
              <a:ext cx="1518" cy="1173"/>
            </a:xfrm>
            <a:custGeom>
              <a:avLst/>
              <a:gdLst>
                <a:gd name="T0" fmla="*/ 0 w 1518"/>
                <a:gd name="T1" fmla="*/ 1173 h 1173"/>
                <a:gd name="T2" fmla="*/ 0 w 1518"/>
                <a:gd name="T3" fmla="*/ 0 h 1173"/>
                <a:gd name="T4" fmla="*/ 1518 w 1518"/>
                <a:gd name="T5" fmla="*/ 0 h 1173"/>
              </a:gdLst>
              <a:ahLst/>
              <a:cxnLst>
                <a:cxn ang="0">
                  <a:pos x="T0" y="T1"/>
                </a:cxn>
                <a:cxn ang="0">
                  <a:pos x="T2" y="T3"/>
                </a:cxn>
                <a:cxn ang="0">
                  <a:pos x="T4" y="T5"/>
                </a:cxn>
              </a:cxnLst>
              <a:rect l="0" t="0" r="r" b="b"/>
              <a:pathLst>
                <a:path w="1518" h="1173">
                  <a:moveTo>
                    <a:pt x="0" y="1173"/>
                  </a:moveTo>
                  <a:lnTo>
                    <a:pt x="0" y="0"/>
                  </a:lnTo>
                  <a:lnTo>
                    <a:pt x="1518" y="0"/>
                  </a:lnTo>
                </a:path>
              </a:pathLst>
            </a:custGeom>
            <a:noFill/>
            <a:ln w="25400">
              <a:solidFill>
                <a:srgbClr val="000000"/>
              </a:solidFill>
              <a:prstDash val="sysDot"/>
              <a:round/>
              <a:headEnd type="none" w="med" len="med"/>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3" name="Line 35">
              <a:extLst>
                <a:ext uri="{FF2B5EF4-FFF2-40B4-BE49-F238E27FC236}">
                  <a16:creationId xmlns:a16="http://schemas.microsoft.com/office/drawing/2014/main" id="{E94FCA88-9D26-71CB-563C-CFAA3C9E7EF4}"/>
                </a:ext>
              </a:extLst>
            </p:cNvPr>
            <p:cNvSpPr>
              <a:spLocks noChangeShapeType="1"/>
            </p:cNvSpPr>
            <p:nvPr/>
          </p:nvSpPr>
          <p:spPr bwMode="auto">
            <a:xfrm flipV="1">
              <a:off x="974" y="3046"/>
              <a:ext cx="0" cy="423"/>
            </a:xfrm>
            <a:prstGeom prst="line">
              <a:avLst/>
            </a:prstGeom>
            <a:noFill/>
            <a:ln w="25400">
              <a:solidFill>
                <a:srgbClr val="0000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4" name="Oval 36">
              <a:extLst>
                <a:ext uri="{FF2B5EF4-FFF2-40B4-BE49-F238E27FC236}">
                  <a16:creationId xmlns:a16="http://schemas.microsoft.com/office/drawing/2014/main" id="{3D5A2061-4F7C-78C9-CA06-2FFE874D1C01}"/>
                </a:ext>
              </a:extLst>
            </p:cNvPr>
            <p:cNvSpPr>
              <a:spLocks noChangeArrowheads="1"/>
            </p:cNvSpPr>
            <p:nvPr/>
          </p:nvSpPr>
          <p:spPr bwMode="auto">
            <a:xfrm>
              <a:off x="793" y="2709"/>
              <a:ext cx="324" cy="325"/>
            </a:xfrm>
            <a:prstGeom prst="ellipse">
              <a:avLst/>
            </a:prstGeom>
            <a:noFill/>
            <a:ln w="635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5" name="Text Box 37">
              <a:extLst>
                <a:ext uri="{FF2B5EF4-FFF2-40B4-BE49-F238E27FC236}">
                  <a16:creationId xmlns:a16="http://schemas.microsoft.com/office/drawing/2014/main" id="{90109A25-CF51-AFB7-D4D0-21975724163A}"/>
                </a:ext>
              </a:extLst>
            </p:cNvPr>
            <p:cNvSpPr txBox="1">
              <a:spLocks noChangeArrowheads="1"/>
            </p:cNvSpPr>
            <p:nvPr/>
          </p:nvSpPr>
          <p:spPr bwMode="auto">
            <a:xfrm>
              <a:off x="780" y="2800"/>
              <a:ext cx="356"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000000"/>
                  </a:solidFill>
                  <a:latin typeface="Arial" panose="020B0604020202020204" pitchFamily="34" charset="0"/>
                </a:rPr>
                <a:t>PT</a:t>
              </a:r>
            </a:p>
            <a:p>
              <a:pPr algn="ctr"/>
              <a:endParaRPr lang="en-US" altLang="en-US" sz="1400" b="1" dirty="0">
                <a:solidFill>
                  <a:srgbClr val="00000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86" name="Freeform 38">
              <a:extLst>
                <a:ext uri="{FF2B5EF4-FFF2-40B4-BE49-F238E27FC236}">
                  <a16:creationId xmlns:a16="http://schemas.microsoft.com/office/drawing/2014/main" id="{3029E03E-BF96-451C-C5E5-736B9A8F48BD}"/>
                </a:ext>
              </a:extLst>
            </p:cNvPr>
            <p:cNvSpPr>
              <a:spLocks/>
            </p:cNvSpPr>
            <p:nvPr/>
          </p:nvSpPr>
          <p:spPr bwMode="auto">
            <a:xfrm>
              <a:off x="2174" y="3433"/>
              <a:ext cx="167" cy="201"/>
            </a:xfrm>
            <a:custGeom>
              <a:avLst/>
              <a:gdLst>
                <a:gd name="T0" fmla="*/ 167 w 167"/>
                <a:gd name="T1" fmla="*/ 60 h 201"/>
                <a:gd name="T2" fmla="*/ 127 w 167"/>
                <a:gd name="T3" fmla="*/ 195 h 201"/>
                <a:gd name="T4" fmla="*/ 60 w 167"/>
                <a:gd name="T5" fmla="*/ 0 h 201"/>
                <a:gd name="T6" fmla="*/ 53 w 167"/>
                <a:gd name="T7" fmla="*/ 201 h 201"/>
                <a:gd name="T8" fmla="*/ 6 w 167"/>
                <a:gd name="T9" fmla="*/ 20 h 201"/>
                <a:gd name="T10" fmla="*/ 0 w 167"/>
                <a:gd name="T11" fmla="*/ 141 h 201"/>
              </a:gdLst>
              <a:ahLst/>
              <a:cxnLst>
                <a:cxn ang="0">
                  <a:pos x="T0" y="T1"/>
                </a:cxn>
                <a:cxn ang="0">
                  <a:pos x="T2" y="T3"/>
                </a:cxn>
                <a:cxn ang="0">
                  <a:pos x="T4" y="T5"/>
                </a:cxn>
                <a:cxn ang="0">
                  <a:pos x="T6" y="T7"/>
                </a:cxn>
                <a:cxn ang="0">
                  <a:pos x="T8" y="T9"/>
                </a:cxn>
                <a:cxn ang="0">
                  <a:pos x="T10" y="T11"/>
                </a:cxn>
              </a:cxnLst>
              <a:rect l="0" t="0" r="r" b="b"/>
              <a:pathLst>
                <a:path w="167" h="201">
                  <a:moveTo>
                    <a:pt x="167" y="60"/>
                  </a:moveTo>
                  <a:lnTo>
                    <a:pt x="127" y="195"/>
                  </a:lnTo>
                  <a:lnTo>
                    <a:pt x="60" y="0"/>
                  </a:lnTo>
                  <a:lnTo>
                    <a:pt x="53" y="201"/>
                  </a:lnTo>
                  <a:lnTo>
                    <a:pt x="6" y="20"/>
                  </a:lnTo>
                  <a:lnTo>
                    <a:pt x="0" y="141"/>
                  </a:lnTo>
                </a:path>
              </a:pathLst>
            </a:custGeom>
            <a:noFill/>
            <a:ln w="254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7" name="Freeform 39">
              <a:extLst>
                <a:ext uri="{FF2B5EF4-FFF2-40B4-BE49-F238E27FC236}">
                  <a16:creationId xmlns:a16="http://schemas.microsoft.com/office/drawing/2014/main" id="{48882194-C8CE-76AA-0383-A0B8CAC4BB54}"/>
                </a:ext>
              </a:extLst>
            </p:cNvPr>
            <p:cNvSpPr>
              <a:spLocks/>
            </p:cNvSpPr>
            <p:nvPr/>
          </p:nvSpPr>
          <p:spPr bwMode="auto">
            <a:xfrm>
              <a:off x="905" y="3487"/>
              <a:ext cx="1255" cy="161"/>
            </a:xfrm>
            <a:custGeom>
              <a:avLst/>
              <a:gdLst>
                <a:gd name="T0" fmla="*/ 1255 w 1255"/>
                <a:gd name="T1" fmla="*/ 74 h 161"/>
                <a:gd name="T2" fmla="*/ 926 w 1255"/>
                <a:gd name="T3" fmla="*/ 53 h 161"/>
                <a:gd name="T4" fmla="*/ 624 w 1255"/>
                <a:gd name="T5" fmla="*/ 94 h 161"/>
                <a:gd name="T6" fmla="*/ 416 w 1255"/>
                <a:gd name="T7" fmla="*/ 161 h 161"/>
                <a:gd name="T8" fmla="*/ 268 w 1255"/>
                <a:gd name="T9" fmla="*/ 0 h 161"/>
                <a:gd name="T10" fmla="*/ 0 w 1255"/>
                <a:gd name="T11" fmla="*/ 27 h 161"/>
              </a:gdLst>
              <a:ahLst/>
              <a:cxnLst>
                <a:cxn ang="0">
                  <a:pos x="T0" y="T1"/>
                </a:cxn>
                <a:cxn ang="0">
                  <a:pos x="T2" y="T3"/>
                </a:cxn>
                <a:cxn ang="0">
                  <a:pos x="T4" y="T5"/>
                </a:cxn>
                <a:cxn ang="0">
                  <a:pos x="T6" y="T7"/>
                </a:cxn>
                <a:cxn ang="0">
                  <a:pos x="T8" y="T9"/>
                </a:cxn>
                <a:cxn ang="0">
                  <a:pos x="T10" y="T11"/>
                </a:cxn>
              </a:cxnLst>
              <a:rect l="0" t="0" r="r" b="b"/>
              <a:pathLst>
                <a:path w="1255" h="161">
                  <a:moveTo>
                    <a:pt x="1255" y="74"/>
                  </a:moveTo>
                  <a:lnTo>
                    <a:pt x="926" y="53"/>
                  </a:lnTo>
                  <a:lnTo>
                    <a:pt x="624" y="94"/>
                  </a:lnTo>
                  <a:lnTo>
                    <a:pt x="416" y="161"/>
                  </a:lnTo>
                  <a:lnTo>
                    <a:pt x="268" y="0"/>
                  </a:lnTo>
                  <a:lnTo>
                    <a:pt x="0" y="27"/>
                  </a:lnTo>
                </a:path>
              </a:pathLst>
            </a:custGeom>
            <a:noFill/>
            <a:ln w="63500">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88" name="Text Box 40">
              <a:extLst>
                <a:ext uri="{FF2B5EF4-FFF2-40B4-BE49-F238E27FC236}">
                  <a16:creationId xmlns:a16="http://schemas.microsoft.com/office/drawing/2014/main" id="{9D8E6498-2620-6805-8C83-EA695B4A9990}"/>
                </a:ext>
              </a:extLst>
            </p:cNvPr>
            <p:cNvSpPr txBox="1">
              <a:spLocks noChangeArrowheads="1"/>
            </p:cNvSpPr>
            <p:nvPr/>
          </p:nvSpPr>
          <p:spPr bwMode="auto">
            <a:xfrm>
              <a:off x="2051" y="1295"/>
              <a:ext cx="0"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endParaRPr lang="en-US" altLang="en-US" sz="2400" dirty="0">
                <a:latin typeface="Times New Roman" panose="02020603050405020304" pitchFamily="18" charset="0"/>
              </a:endParaRPr>
            </a:p>
          </p:txBody>
        </p:sp>
        <p:sp>
          <p:nvSpPr>
            <p:cNvPr id="78889" name="Oval 41">
              <a:extLst>
                <a:ext uri="{FF2B5EF4-FFF2-40B4-BE49-F238E27FC236}">
                  <a16:creationId xmlns:a16="http://schemas.microsoft.com/office/drawing/2014/main" id="{E84A4CD8-8004-5CAA-A7E6-2C2A8E914807}"/>
                </a:ext>
              </a:extLst>
            </p:cNvPr>
            <p:cNvSpPr>
              <a:spLocks noChangeArrowheads="1"/>
            </p:cNvSpPr>
            <p:nvPr/>
          </p:nvSpPr>
          <p:spPr bwMode="auto">
            <a:xfrm>
              <a:off x="2404" y="1961"/>
              <a:ext cx="324" cy="324"/>
            </a:xfrm>
            <a:prstGeom prst="ellipse">
              <a:avLst/>
            </a:prstGeom>
            <a:noFill/>
            <a:ln w="63500">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8890" name="Text Box 42">
              <a:extLst>
                <a:ext uri="{FF2B5EF4-FFF2-40B4-BE49-F238E27FC236}">
                  <a16:creationId xmlns:a16="http://schemas.microsoft.com/office/drawing/2014/main" id="{E4AB0F28-8298-403A-7E4B-2603417DB3DF}"/>
                </a:ext>
              </a:extLst>
            </p:cNvPr>
            <p:cNvSpPr txBox="1">
              <a:spLocks noChangeArrowheads="1"/>
            </p:cNvSpPr>
            <p:nvPr/>
          </p:nvSpPr>
          <p:spPr bwMode="auto">
            <a:xfrm>
              <a:off x="2412" y="2044"/>
              <a:ext cx="357"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6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400" b="1" dirty="0">
                  <a:solidFill>
                    <a:srgbClr val="808080"/>
                  </a:solidFill>
                  <a:latin typeface="Arial" panose="020B0604020202020204" pitchFamily="34" charset="0"/>
                </a:rPr>
                <a:t>PT</a:t>
              </a:r>
            </a:p>
            <a:p>
              <a:pPr algn="ctr"/>
              <a:endParaRPr lang="en-US" altLang="en-US" sz="1400" b="1" dirty="0">
                <a:solidFill>
                  <a:srgbClr val="808080"/>
                </a:solidFill>
                <a:latin typeface="Arial" panose="020B0604020202020204" pitchFamily="34" charset="0"/>
              </a:endParaRPr>
            </a:p>
            <a:p>
              <a:pPr algn="ctr"/>
              <a:endParaRPr lang="en-US" altLang="en-US" sz="2400" dirty="0">
                <a:latin typeface="Times New Roman" panose="02020603050405020304" pitchFamily="18" charset="0"/>
              </a:endParaRPr>
            </a:p>
          </p:txBody>
        </p:sp>
        <p:sp>
          <p:nvSpPr>
            <p:cNvPr id="78894" name="Line 46">
              <a:extLst>
                <a:ext uri="{FF2B5EF4-FFF2-40B4-BE49-F238E27FC236}">
                  <a16:creationId xmlns:a16="http://schemas.microsoft.com/office/drawing/2014/main" id="{441A67C5-E869-ADF6-1743-5716B06B5ABA}"/>
                </a:ext>
              </a:extLst>
            </p:cNvPr>
            <p:cNvSpPr>
              <a:spLocks noChangeShapeType="1"/>
            </p:cNvSpPr>
            <p:nvPr/>
          </p:nvSpPr>
          <p:spPr bwMode="auto">
            <a:xfrm>
              <a:off x="4000" y="2764"/>
              <a:ext cx="1024" cy="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4" name="Oval 36">
            <a:extLst>
              <a:ext uri="{FF2B5EF4-FFF2-40B4-BE49-F238E27FC236}">
                <a16:creationId xmlns:a16="http://schemas.microsoft.com/office/drawing/2014/main" id="{F2D675A0-0FAC-C797-484B-6A5FC6C41067}"/>
              </a:ext>
            </a:extLst>
          </p:cNvPr>
          <p:cNvSpPr>
            <a:spLocks noChangeArrowheads="1"/>
          </p:cNvSpPr>
          <p:nvPr/>
        </p:nvSpPr>
        <p:spPr bwMode="auto">
          <a:xfrm>
            <a:off x="7427913" y="1466132"/>
            <a:ext cx="674686" cy="631006"/>
          </a:xfrm>
          <a:prstGeom prst="ellipse">
            <a:avLst/>
          </a:prstGeom>
          <a:noFill/>
          <a:ln w="635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nb-NO" dirty="0"/>
              <a:t>VPC</a:t>
            </a:r>
            <a:endParaRPr lang="en-US" dirty="0"/>
          </a:p>
        </p:txBody>
      </p:sp>
      <p:cxnSp>
        <p:nvCxnSpPr>
          <p:cNvPr id="6" name="Straight Arrow Connector 5">
            <a:extLst>
              <a:ext uri="{FF2B5EF4-FFF2-40B4-BE49-F238E27FC236}">
                <a16:creationId xmlns:a16="http://schemas.microsoft.com/office/drawing/2014/main" id="{700759C9-EBFF-C45F-CE83-3C624E696529}"/>
              </a:ext>
            </a:extLst>
          </p:cNvPr>
          <p:cNvCxnSpPr>
            <a:cxnSpLocks/>
            <a:endCxn id="4" idx="2"/>
          </p:cNvCxnSpPr>
          <p:nvPr/>
        </p:nvCxnSpPr>
        <p:spPr>
          <a:xfrm flipV="1">
            <a:off x="6923089" y="1781635"/>
            <a:ext cx="504824" cy="13331"/>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1B74A46-EC94-9B2E-510D-11565B696FF3}"/>
              </a:ext>
            </a:extLst>
          </p:cNvPr>
          <p:cNvCxnSpPr>
            <a:cxnSpLocks/>
            <a:endCxn id="4" idx="6"/>
          </p:cNvCxnSpPr>
          <p:nvPr/>
        </p:nvCxnSpPr>
        <p:spPr>
          <a:xfrm flipH="1">
            <a:off x="8102599" y="1765350"/>
            <a:ext cx="528640" cy="16285"/>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DD84983-79F9-37E4-8BA9-94FFEC22BFF1}"/>
              </a:ext>
            </a:extLst>
          </p:cNvPr>
          <p:cNvSpPr txBox="1"/>
          <p:nvPr/>
        </p:nvSpPr>
        <p:spPr>
          <a:xfrm>
            <a:off x="8743433" y="1623057"/>
            <a:ext cx="923651" cy="369332"/>
          </a:xfrm>
          <a:prstGeom prst="rect">
            <a:avLst/>
          </a:prstGeom>
          <a:noFill/>
        </p:spPr>
        <p:txBody>
          <a:bodyPr wrap="none" rtlCol="0">
            <a:spAutoFit/>
          </a:bodyPr>
          <a:lstStyle/>
          <a:p>
            <a:r>
              <a:rPr lang="nb-NO" dirty="0">
                <a:solidFill>
                  <a:srgbClr val="FF0000"/>
                </a:solidFill>
              </a:rPr>
              <a:t>SP=80%</a:t>
            </a:r>
            <a:endParaRPr lang="en-US" dirty="0">
              <a:solidFill>
                <a:srgbClr val="FF0000"/>
              </a:solidFill>
            </a:endParaRPr>
          </a:p>
        </p:txBody>
      </p:sp>
      <p:cxnSp>
        <p:nvCxnSpPr>
          <p:cNvPr id="12" name="Straight Arrow Connector 11">
            <a:extLst>
              <a:ext uri="{FF2B5EF4-FFF2-40B4-BE49-F238E27FC236}">
                <a16:creationId xmlns:a16="http://schemas.microsoft.com/office/drawing/2014/main" id="{E76DAFC9-F3DD-29FC-03B1-ADE35FEB7333}"/>
              </a:ext>
            </a:extLst>
          </p:cNvPr>
          <p:cNvCxnSpPr>
            <a:cxnSpLocks/>
            <a:endCxn id="78878" idx="0"/>
          </p:cNvCxnSpPr>
          <p:nvPr/>
        </p:nvCxnSpPr>
        <p:spPr>
          <a:xfrm flipH="1">
            <a:off x="4505326" y="1131145"/>
            <a:ext cx="6351" cy="513555"/>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F3E4382-D4D7-0CBF-44B8-606F6377E365}"/>
              </a:ext>
            </a:extLst>
          </p:cNvPr>
          <p:cNvCxnSpPr>
            <a:cxnSpLocks/>
          </p:cNvCxnSpPr>
          <p:nvPr/>
        </p:nvCxnSpPr>
        <p:spPr>
          <a:xfrm flipH="1">
            <a:off x="4511677" y="1131145"/>
            <a:ext cx="3249612" cy="0"/>
          </a:xfrm>
          <a:prstGeom prst="straightConnector1">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14F607C-8237-6076-C9BA-94767FE5448A}"/>
              </a:ext>
            </a:extLst>
          </p:cNvPr>
          <p:cNvCxnSpPr>
            <a:cxnSpLocks/>
          </p:cNvCxnSpPr>
          <p:nvPr/>
        </p:nvCxnSpPr>
        <p:spPr>
          <a:xfrm flipH="1">
            <a:off x="7748799" y="1191718"/>
            <a:ext cx="12490" cy="243487"/>
          </a:xfrm>
          <a:prstGeom prst="straightConnector1">
            <a:avLst/>
          </a:prstGeom>
          <a:ln>
            <a:solidFill>
              <a:srgbClr val="FF0000"/>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E3DB7EC-F25E-B949-4049-BCE86E27877E}"/>
              </a:ext>
            </a:extLst>
          </p:cNvPr>
          <p:cNvSpPr txBox="1"/>
          <p:nvPr/>
        </p:nvSpPr>
        <p:spPr>
          <a:xfrm>
            <a:off x="7935914" y="942458"/>
            <a:ext cx="4288418" cy="584775"/>
          </a:xfrm>
          <a:prstGeom prst="rect">
            <a:avLst/>
          </a:prstGeom>
          <a:noFill/>
        </p:spPr>
        <p:txBody>
          <a:bodyPr wrap="none" rtlCol="0">
            <a:spAutoFit/>
          </a:bodyPr>
          <a:lstStyle/>
          <a:p>
            <a:r>
              <a:rPr lang="nb-NO" sz="1600" dirty="0"/>
              <a:t>VPC: </a:t>
            </a:r>
            <a:r>
              <a:rPr lang="nb-NO" sz="1600" dirty="0" err="1"/>
              <a:t>Cannot</a:t>
            </a:r>
            <a:r>
              <a:rPr lang="nb-NO" sz="1600" dirty="0"/>
              <a:t> be </a:t>
            </a:r>
            <a:r>
              <a:rPr lang="nb-NO" sz="1600" dirty="0" err="1"/>
              <a:t>too</a:t>
            </a:r>
            <a:r>
              <a:rPr lang="nb-NO" sz="1600" dirty="0"/>
              <a:t> fast </a:t>
            </a:r>
            <a:r>
              <a:rPr lang="nb-NO" sz="1600" dirty="0" err="1"/>
              <a:t>because</a:t>
            </a:r>
            <a:r>
              <a:rPr lang="nb-NO" sz="1600" dirty="0"/>
              <a:t> of </a:t>
            </a:r>
          </a:p>
          <a:p>
            <a:r>
              <a:rPr lang="nb-NO" sz="1600" dirty="0"/>
              <a:t>inverse </a:t>
            </a:r>
            <a:r>
              <a:rPr lang="nb-NO" sz="1600" dirty="0" err="1"/>
              <a:t>response</a:t>
            </a:r>
            <a:r>
              <a:rPr lang="nb-NO" sz="1600" dirty="0"/>
              <a:t>  </a:t>
            </a:r>
            <a:r>
              <a:rPr lang="nb-NO" sz="1600" dirty="0" err="1"/>
              <a:t>caused</a:t>
            </a:r>
            <a:r>
              <a:rPr lang="nb-NO" sz="1600" dirty="0"/>
              <a:t> by underlying </a:t>
            </a:r>
            <a:r>
              <a:rPr lang="nb-NO" sz="1600" dirty="0" err="1"/>
              <a:t>instability</a:t>
            </a:r>
            <a:endParaRPr lang="en-US" sz="1600" dirty="0"/>
          </a:p>
        </p:txBody>
      </p:sp>
    </p:spTree>
    <p:extLst>
      <p:ext uri="{BB962C8B-B14F-4D97-AF65-F5344CB8AC3E}">
        <p14:creationId xmlns:p14="http://schemas.microsoft.com/office/powerpoint/2010/main" val="17154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24AD-F1AF-FA64-DB02-74C2BBF7540D}"/>
              </a:ext>
            </a:extLst>
          </p:cNvPr>
          <p:cNvSpPr>
            <a:spLocks noGrp="1"/>
          </p:cNvSpPr>
          <p:nvPr>
            <p:ph type="title"/>
          </p:nvPr>
        </p:nvSpPr>
        <p:spPr>
          <a:xfrm>
            <a:off x="429453" y="-28574"/>
            <a:ext cx="10972800" cy="1143000"/>
          </a:xfrm>
        </p:spPr>
        <p:txBody>
          <a:bodyPr/>
          <a:lstStyle/>
          <a:p>
            <a:r>
              <a:rPr lang="nb-NO" dirty="0"/>
              <a:t>«Transformed inputs» v</a:t>
            </a:r>
            <a:endParaRPr lang="en-US" dirty="0"/>
          </a:p>
        </p:txBody>
      </p:sp>
      <p:sp>
        <p:nvSpPr>
          <p:cNvPr id="3" name="Content Placeholder 2">
            <a:extLst>
              <a:ext uri="{FF2B5EF4-FFF2-40B4-BE49-F238E27FC236}">
                <a16:creationId xmlns:a16="http://schemas.microsoft.com/office/drawing/2014/main" id="{C790AA55-0173-3321-24A6-7A709F169280}"/>
              </a:ext>
            </a:extLst>
          </p:cNvPr>
          <p:cNvSpPr>
            <a:spLocks noGrp="1"/>
          </p:cNvSpPr>
          <p:nvPr>
            <p:ph idx="1"/>
          </p:nvPr>
        </p:nvSpPr>
        <p:spPr>
          <a:xfrm>
            <a:off x="429452" y="1045366"/>
            <a:ext cx="11333089" cy="4525963"/>
          </a:xfrm>
        </p:spPr>
        <p:txBody>
          <a:bodyPr/>
          <a:lstStyle/>
          <a:p>
            <a:r>
              <a:rPr lang="nb-NO" dirty="0" err="1"/>
              <a:t>Combining</a:t>
            </a:r>
            <a:r>
              <a:rPr lang="nb-NO" dirty="0"/>
              <a:t> </a:t>
            </a:r>
            <a:r>
              <a:rPr lang="nb-NO" dirty="0" err="1"/>
              <a:t>feedforward</a:t>
            </a:r>
            <a:r>
              <a:rPr lang="nb-NO" dirty="0"/>
              <a:t> </a:t>
            </a:r>
            <a:r>
              <a:rPr lang="nb-NO" dirty="0" err="1"/>
              <a:t>with</a:t>
            </a:r>
            <a:r>
              <a:rPr lang="nb-NO" dirty="0"/>
              <a:t> feedback in an </a:t>
            </a:r>
            <a:r>
              <a:rPr lang="nb-NO" dirty="0" err="1"/>
              <a:t>extremely</a:t>
            </a:r>
            <a:r>
              <a:rPr lang="nb-NO" dirty="0"/>
              <a:t> simple </a:t>
            </a:r>
            <a:r>
              <a:rPr lang="nb-NO" dirty="0" err="1"/>
              <a:t>way</a:t>
            </a:r>
            <a:endParaRPr lang="nb-NO" dirty="0"/>
          </a:p>
          <a:p>
            <a:r>
              <a:rPr lang="nb-NO" dirty="0"/>
              <a:t>Most </a:t>
            </a:r>
            <a:r>
              <a:rPr lang="nb-NO" dirty="0" err="1"/>
              <a:t>effective</a:t>
            </a:r>
            <a:r>
              <a:rPr lang="nb-NO" dirty="0"/>
              <a:t> for </a:t>
            </a:r>
            <a:r>
              <a:rPr lang="nb-NO" dirty="0" err="1"/>
              <a:t>static</a:t>
            </a:r>
            <a:r>
              <a:rPr lang="nb-NO" dirty="0"/>
              <a:t> </a:t>
            </a:r>
            <a:r>
              <a:rPr lang="nb-NO" dirty="0" err="1"/>
              <a:t>feedforward</a:t>
            </a:r>
            <a:endParaRPr lang="nb-NO" dirty="0"/>
          </a:p>
          <a:p>
            <a:pPr lvl="1"/>
            <a:r>
              <a:rPr lang="nb-NO" dirty="0" err="1"/>
              <a:t>Dynamic</a:t>
            </a:r>
            <a:r>
              <a:rPr lang="nb-NO" dirty="0"/>
              <a:t> </a:t>
            </a:r>
            <a:r>
              <a:rPr lang="nb-NO" dirty="0" err="1"/>
              <a:t>generalzation</a:t>
            </a:r>
            <a:r>
              <a:rPr lang="nb-NO" dirty="0"/>
              <a:t> (= «feedback </a:t>
            </a:r>
            <a:r>
              <a:rPr lang="nb-NO" dirty="0" err="1"/>
              <a:t>linearization</a:t>
            </a:r>
            <a:r>
              <a:rPr lang="nb-NO" dirty="0"/>
              <a:t>») </a:t>
            </a:r>
            <a:r>
              <a:rPr lang="nb-NO" dirty="0" err="1"/>
              <a:t>usually</a:t>
            </a:r>
            <a:r>
              <a:rPr lang="nb-NO" dirty="0"/>
              <a:t> </a:t>
            </a:r>
            <a:r>
              <a:rPr lang="nb-NO" dirty="0" err="1"/>
              <a:t>unrealistic</a:t>
            </a:r>
            <a:r>
              <a:rPr lang="nb-NO" dirty="0"/>
              <a:t> </a:t>
            </a:r>
            <a:r>
              <a:rPr lang="nb-NO" dirty="0" err="1"/>
              <a:t>because</a:t>
            </a:r>
            <a:r>
              <a:rPr lang="nb-NO" dirty="0"/>
              <a:t> of </a:t>
            </a:r>
            <a:r>
              <a:rPr lang="nb-NO" dirty="0" err="1"/>
              <a:t>many</a:t>
            </a:r>
            <a:r>
              <a:rPr lang="nb-NO" dirty="0"/>
              <a:t> derivatives</a:t>
            </a:r>
          </a:p>
          <a:p>
            <a:pPr marL="457200" indent="-457200">
              <a:buFont typeface="+mj-lt"/>
              <a:buAutoNum type="arabicPeriod"/>
            </a:pPr>
            <a:r>
              <a:rPr lang="nb-NO" dirty="0" err="1"/>
              <a:t>Static</a:t>
            </a:r>
            <a:r>
              <a:rPr lang="nb-NO" dirty="0"/>
              <a:t> </a:t>
            </a:r>
            <a:r>
              <a:rPr lang="nb-NO" dirty="0" err="1"/>
              <a:t>model</a:t>
            </a:r>
            <a:r>
              <a:rPr lang="nb-NO" dirty="0"/>
              <a:t>: y =f(</a:t>
            </a:r>
            <a:r>
              <a:rPr lang="nb-NO" dirty="0" err="1"/>
              <a:t>u,d</a:t>
            </a:r>
            <a:r>
              <a:rPr lang="nb-NO" dirty="0"/>
              <a:t>)</a:t>
            </a:r>
          </a:p>
          <a:p>
            <a:pPr marL="457200" indent="-457200">
              <a:buFont typeface="+mj-lt"/>
              <a:buAutoNum type="arabicPeriod"/>
            </a:pPr>
            <a:r>
              <a:rPr lang="nb-NO" dirty="0"/>
              <a:t>Select transformed inputs (= controller outputs):  </a:t>
            </a:r>
            <a:r>
              <a:rPr lang="nb-NO" dirty="0">
                <a:highlight>
                  <a:srgbClr val="FFFF00"/>
                </a:highlight>
              </a:rPr>
              <a:t>v = f(</a:t>
            </a:r>
            <a:r>
              <a:rPr lang="nb-NO" dirty="0" err="1">
                <a:highlight>
                  <a:srgbClr val="FFFF00"/>
                </a:highlight>
              </a:rPr>
              <a:t>u,d</a:t>
            </a:r>
            <a:r>
              <a:rPr lang="nb-NO" dirty="0">
                <a:highlight>
                  <a:srgbClr val="FFFF00"/>
                </a:highlight>
              </a:rPr>
              <a:t>)</a:t>
            </a:r>
          </a:p>
          <a:p>
            <a:pPr marL="457200" indent="-457200">
              <a:buFont typeface="+mj-lt"/>
              <a:buAutoNum type="arabicPeriod"/>
            </a:pPr>
            <a:r>
              <a:rPr lang="en-US" dirty="0"/>
              <a:t>Invert to get physical inputs:  u = f</a:t>
            </a:r>
            <a:r>
              <a:rPr lang="en-US" baseline="30000" dirty="0"/>
              <a:t>-1</a:t>
            </a:r>
            <a:r>
              <a:rPr lang="en-US" dirty="0"/>
              <a:t>(</a:t>
            </a:r>
            <a:r>
              <a:rPr lang="en-US" dirty="0" err="1"/>
              <a:t>v,d</a:t>
            </a:r>
            <a:r>
              <a:rPr lang="en-US" dirty="0"/>
              <a:t>)</a:t>
            </a:r>
          </a:p>
          <a:p>
            <a:pPr marL="457200" indent="-457200">
              <a:buFont typeface="+mj-lt"/>
              <a:buAutoNum type="arabicPeriod"/>
            </a:pPr>
            <a:r>
              <a:rPr lang="en-US" dirty="0">
                <a:highlight>
                  <a:srgbClr val="FFFF00"/>
                </a:highlight>
              </a:rPr>
              <a:t>Then response from v to y is: y= I v (linear, decoupled, perfect disturbance rejection)</a:t>
            </a:r>
          </a:p>
        </p:txBody>
      </p:sp>
      <p:grpSp>
        <p:nvGrpSpPr>
          <p:cNvPr id="4" name="Group 3">
            <a:extLst>
              <a:ext uri="{FF2B5EF4-FFF2-40B4-BE49-F238E27FC236}">
                <a16:creationId xmlns:a16="http://schemas.microsoft.com/office/drawing/2014/main" id="{8ABB66E0-0F9D-EB6C-BA33-9D150F77C348}"/>
              </a:ext>
            </a:extLst>
          </p:cNvPr>
          <p:cNvGrpSpPr/>
          <p:nvPr/>
        </p:nvGrpSpPr>
        <p:grpSpPr>
          <a:xfrm>
            <a:off x="2732368" y="4309745"/>
            <a:ext cx="5113337" cy="1444625"/>
            <a:chOff x="5807199" y="655638"/>
            <a:chExt cx="5113337" cy="1444625"/>
          </a:xfrm>
        </p:grpSpPr>
        <p:grpSp>
          <p:nvGrpSpPr>
            <p:cNvPr id="5" name="Group 48">
              <a:extLst>
                <a:ext uri="{FF2B5EF4-FFF2-40B4-BE49-F238E27FC236}">
                  <a16:creationId xmlns:a16="http://schemas.microsoft.com/office/drawing/2014/main" id="{B1A52DAE-0974-8A15-D439-B31B60F8E5A9}"/>
                </a:ext>
              </a:extLst>
            </p:cNvPr>
            <p:cNvGrpSpPr>
              <a:grpSpLocks/>
            </p:cNvGrpSpPr>
            <p:nvPr/>
          </p:nvGrpSpPr>
          <p:grpSpPr bwMode="auto">
            <a:xfrm>
              <a:off x="5807199" y="692150"/>
              <a:ext cx="5113337" cy="1408113"/>
              <a:chOff x="204714" y="23113"/>
              <a:chExt cx="10085696" cy="3244892"/>
            </a:xfrm>
          </p:grpSpPr>
          <p:sp>
            <p:nvSpPr>
              <p:cNvPr id="7" name="Rectangle 6">
                <a:extLst>
                  <a:ext uri="{FF2B5EF4-FFF2-40B4-BE49-F238E27FC236}">
                    <a16:creationId xmlns:a16="http://schemas.microsoft.com/office/drawing/2014/main" id="{694BE5E2-6587-C31A-BD5A-E751C99067A3}"/>
                  </a:ext>
                </a:extLst>
              </p:cNvPr>
              <p:cNvSpPr/>
              <p:nvPr/>
            </p:nvSpPr>
            <p:spPr>
              <a:xfrm>
                <a:off x="2305769" y="831593"/>
                <a:ext cx="1678340" cy="1243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200" dirty="0" err="1">
                    <a:solidFill>
                      <a:schemeClr val="tx1"/>
                    </a:solidFill>
                  </a:rPr>
                  <a:t>FeedbackController</a:t>
                </a:r>
                <a:endParaRPr lang="nb-NO" sz="1200" dirty="0">
                  <a:solidFill>
                    <a:schemeClr val="tx1"/>
                  </a:solidFill>
                </a:endParaRPr>
              </a:p>
            </p:txBody>
          </p:sp>
          <p:sp>
            <p:nvSpPr>
              <p:cNvPr id="8" name="Rectangle 7">
                <a:extLst>
                  <a:ext uri="{FF2B5EF4-FFF2-40B4-BE49-F238E27FC236}">
                    <a16:creationId xmlns:a16="http://schemas.microsoft.com/office/drawing/2014/main" id="{18838591-1C67-6F16-A45C-67107E2E7210}"/>
                  </a:ext>
                </a:extLst>
              </p:cNvPr>
              <p:cNvSpPr/>
              <p:nvPr/>
            </p:nvSpPr>
            <p:spPr>
              <a:xfrm>
                <a:off x="4898429" y="901099"/>
                <a:ext cx="1816114" cy="11194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200" dirty="0" err="1">
                    <a:solidFill>
                      <a:schemeClr val="tx1"/>
                    </a:solidFill>
                  </a:rPr>
                  <a:t>Calculation</a:t>
                </a:r>
                <a:r>
                  <a:rPr lang="nb-NO" sz="1200" dirty="0">
                    <a:solidFill>
                      <a:schemeClr val="tx1"/>
                    </a:solidFill>
                  </a:rPr>
                  <a:t> </a:t>
                </a:r>
                <a:r>
                  <a:rPr lang="nb-NO" sz="1200" dirty="0" err="1">
                    <a:solidFill>
                      <a:schemeClr val="tx1"/>
                    </a:solidFill>
                  </a:rPr>
                  <a:t>block</a:t>
                </a:r>
                <a:r>
                  <a:rPr lang="nb-NO" sz="1200" dirty="0">
                    <a:solidFill>
                      <a:schemeClr val="tx1"/>
                    </a:solidFill>
                  </a:rPr>
                  <a:t> (</a:t>
                </a:r>
                <a:r>
                  <a:rPr lang="nb-NO" sz="1200" dirty="0" err="1">
                    <a:solidFill>
                      <a:schemeClr val="tx1"/>
                    </a:solidFill>
                  </a:rPr>
                  <a:t>static</a:t>
                </a:r>
                <a:r>
                  <a:rPr lang="nb-NO" sz="1200" dirty="0">
                    <a:solidFill>
                      <a:schemeClr val="tx1"/>
                    </a:solidFill>
                  </a:rPr>
                  <a:t> FF)</a:t>
                </a:r>
              </a:p>
            </p:txBody>
          </p:sp>
          <p:cxnSp>
            <p:nvCxnSpPr>
              <p:cNvPr id="9" name="Straight Arrow Connector 8">
                <a:extLst>
                  <a:ext uri="{FF2B5EF4-FFF2-40B4-BE49-F238E27FC236}">
                    <a16:creationId xmlns:a16="http://schemas.microsoft.com/office/drawing/2014/main" id="{90499DEC-6E0A-23FD-CCB5-B93BB8955B84}"/>
                  </a:ext>
                </a:extLst>
              </p:cNvPr>
              <p:cNvCxnSpPr>
                <a:cxnSpLocks/>
                <a:stCxn id="7" idx="3"/>
                <a:endCxn id="8" idx="1"/>
              </p:cNvCxnSpPr>
              <p:nvPr/>
            </p:nvCxnSpPr>
            <p:spPr>
              <a:xfrm>
                <a:off x="3984110" y="1453500"/>
                <a:ext cx="914320" cy="7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6D6DC9-7140-C10B-ECB2-F43C06017847}"/>
                  </a:ext>
                </a:extLst>
              </p:cNvPr>
              <p:cNvCxnSpPr>
                <a:cxnSpLocks/>
                <a:stCxn id="8" idx="3"/>
              </p:cNvCxnSpPr>
              <p:nvPr/>
            </p:nvCxnSpPr>
            <p:spPr>
              <a:xfrm>
                <a:off x="6714544" y="1460817"/>
                <a:ext cx="7514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2B02F44-E16F-376D-5129-A1CF287D6BA2}"/>
                  </a:ext>
                </a:extLst>
              </p:cNvPr>
              <p:cNvSpPr/>
              <p:nvPr/>
            </p:nvSpPr>
            <p:spPr>
              <a:xfrm>
                <a:off x="7491089" y="893783"/>
                <a:ext cx="1681472" cy="11194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500" dirty="0">
                    <a:solidFill>
                      <a:schemeClr val="tx1"/>
                    </a:solidFill>
                  </a:rPr>
                  <a:t>Process</a:t>
                </a:r>
              </a:p>
            </p:txBody>
          </p:sp>
          <p:cxnSp>
            <p:nvCxnSpPr>
              <p:cNvPr id="12" name="Straight Arrow Connector 11">
                <a:extLst>
                  <a:ext uri="{FF2B5EF4-FFF2-40B4-BE49-F238E27FC236}">
                    <a16:creationId xmlns:a16="http://schemas.microsoft.com/office/drawing/2014/main" id="{A36ECD06-3782-4899-EB70-16249AB085D3}"/>
                  </a:ext>
                </a:extLst>
              </p:cNvPr>
              <p:cNvCxnSpPr/>
              <p:nvPr/>
            </p:nvCxnSpPr>
            <p:spPr>
              <a:xfrm>
                <a:off x="8258242" y="151154"/>
                <a:ext cx="0" cy="680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F13D7F-D6E7-F9A8-EAB3-3CF036B911A6}"/>
                  </a:ext>
                </a:extLst>
              </p:cNvPr>
              <p:cNvCxnSpPr>
                <a:stCxn id="11" idx="3"/>
              </p:cNvCxnSpPr>
              <p:nvPr/>
            </p:nvCxnSpPr>
            <p:spPr>
              <a:xfrm>
                <a:off x="9172561" y="1453500"/>
                <a:ext cx="1117849" cy="7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B5D6E7-6A67-E989-D627-56DC9EFB2A21}"/>
                  </a:ext>
                </a:extLst>
              </p:cNvPr>
              <p:cNvCxnSpPr/>
              <p:nvPr/>
            </p:nvCxnSpPr>
            <p:spPr>
              <a:xfrm>
                <a:off x="204714" y="1460817"/>
                <a:ext cx="9957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29C6DE-9DA1-44B4-62FB-1AA2149FB4D0}"/>
                  </a:ext>
                </a:extLst>
              </p:cNvPr>
              <p:cNvCxnSpPr>
                <a:cxnSpLocks/>
                <a:endCxn id="7" idx="1"/>
              </p:cNvCxnSpPr>
              <p:nvPr/>
            </p:nvCxnSpPr>
            <p:spPr>
              <a:xfrm>
                <a:off x="1200446" y="1453500"/>
                <a:ext cx="110532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CE5C8C-7363-98DD-7832-173EEB5F3C60}"/>
                  </a:ext>
                </a:extLst>
              </p:cNvPr>
              <p:cNvCxnSpPr/>
              <p:nvPr/>
            </p:nvCxnSpPr>
            <p:spPr>
              <a:xfrm>
                <a:off x="9729921" y="1453500"/>
                <a:ext cx="0" cy="13023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C10BB2-DACF-B8A2-F1E5-FA4884A993EA}"/>
                  </a:ext>
                </a:extLst>
              </p:cNvPr>
              <p:cNvCxnSpPr>
                <a:cxnSpLocks/>
              </p:cNvCxnSpPr>
              <p:nvPr/>
            </p:nvCxnSpPr>
            <p:spPr>
              <a:xfrm flipH="1">
                <a:off x="1200446" y="2730237"/>
                <a:ext cx="8529475" cy="25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5E521A2-DE52-832A-4021-C6A33BC0A9A9}"/>
                  </a:ext>
                </a:extLst>
              </p:cNvPr>
              <p:cNvCxnSpPr/>
              <p:nvPr/>
            </p:nvCxnSpPr>
            <p:spPr>
              <a:xfrm flipV="1">
                <a:off x="1200446" y="1460817"/>
                <a:ext cx="0" cy="1295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1DDF68-BF4F-C8E3-EFE1-BB04FA366833}"/>
                  </a:ext>
                </a:extLst>
              </p:cNvPr>
              <p:cNvCxnSpPr>
                <a:cxnSpLocks/>
              </p:cNvCxnSpPr>
              <p:nvPr/>
            </p:nvCxnSpPr>
            <p:spPr>
              <a:xfrm>
                <a:off x="586724" y="2075407"/>
                <a:ext cx="306861" cy="36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29">
                <a:extLst>
                  <a:ext uri="{FF2B5EF4-FFF2-40B4-BE49-F238E27FC236}">
                    <a16:creationId xmlns:a16="http://schemas.microsoft.com/office/drawing/2014/main" id="{32E3F7FF-5A3C-A198-F0A1-FB22FF0F506A}"/>
                  </a:ext>
                </a:extLst>
              </p:cNvPr>
              <p:cNvSpPr txBox="1">
                <a:spLocks noChangeArrowheads="1"/>
              </p:cNvSpPr>
              <p:nvPr/>
            </p:nvSpPr>
            <p:spPr bwMode="auto">
              <a:xfrm>
                <a:off x="248272" y="420557"/>
                <a:ext cx="980025" cy="85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r>
                  <a:rPr lang="nb-NO" altLang="nb-NO" sz="1800" baseline="-25000"/>
                  <a:t>s</a:t>
                </a:r>
              </a:p>
            </p:txBody>
          </p:sp>
          <p:sp>
            <p:nvSpPr>
              <p:cNvPr id="21" name="TextBox 31">
                <a:extLst>
                  <a:ext uri="{FF2B5EF4-FFF2-40B4-BE49-F238E27FC236}">
                    <a16:creationId xmlns:a16="http://schemas.microsoft.com/office/drawing/2014/main" id="{68F91C58-A59E-A6B8-E45B-5DF1E59DFB0E}"/>
                  </a:ext>
                </a:extLst>
              </p:cNvPr>
              <p:cNvSpPr txBox="1">
                <a:spLocks noChangeArrowheads="1"/>
              </p:cNvSpPr>
              <p:nvPr/>
            </p:nvSpPr>
            <p:spPr bwMode="auto">
              <a:xfrm>
                <a:off x="2386744" y="1990890"/>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endParaRPr lang="nb-NO" altLang="nb-NO" sz="1800" baseline="-25000"/>
              </a:p>
              <a:p>
                <a:pPr>
                  <a:spcBef>
                    <a:spcPct val="0"/>
                  </a:spcBef>
                  <a:buFontTx/>
                  <a:buNone/>
                </a:pPr>
                <a:endParaRPr lang="nb-NO" altLang="nb-NO" sz="1800" baseline="-25000"/>
              </a:p>
            </p:txBody>
          </p:sp>
          <p:sp>
            <p:nvSpPr>
              <p:cNvPr id="22" name="TextBox 34">
                <a:extLst>
                  <a:ext uri="{FF2B5EF4-FFF2-40B4-BE49-F238E27FC236}">
                    <a16:creationId xmlns:a16="http://schemas.microsoft.com/office/drawing/2014/main" id="{0F0DC45F-12C7-C8D0-435A-8CD1B0AE5391}"/>
                  </a:ext>
                </a:extLst>
              </p:cNvPr>
              <p:cNvSpPr txBox="1">
                <a:spLocks noChangeArrowheads="1"/>
              </p:cNvSpPr>
              <p:nvPr/>
            </p:nvSpPr>
            <p:spPr bwMode="auto">
              <a:xfrm>
                <a:off x="4245494" y="725900"/>
                <a:ext cx="582407" cy="63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baseline="-25000"/>
                  <a:t>V</a:t>
                </a:r>
              </a:p>
            </p:txBody>
          </p:sp>
          <p:cxnSp>
            <p:nvCxnSpPr>
              <p:cNvPr id="23" name="Straight Arrow Connector 22">
                <a:extLst>
                  <a:ext uri="{FF2B5EF4-FFF2-40B4-BE49-F238E27FC236}">
                    <a16:creationId xmlns:a16="http://schemas.microsoft.com/office/drawing/2014/main" id="{84194C26-2463-B57B-5940-0A927D858F39}"/>
                  </a:ext>
                </a:extLst>
              </p:cNvPr>
              <p:cNvCxnSpPr/>
              <p:nvPr/>
            </p:nvCxnSpPr>
            <p:spPr>
              <a:xfrm flipH="1">
                <a:off x="5737599" y="491372"/>
                <a:ext cx="2520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C5D6EC-0DAE-7345-A000-33A4B38DA452}"/>
                  </a:ext>
                </a:extLst>
              </p:cNvPr>
              <p:cNvCxnSpPr>
                <a:cxnSpLocks/>
                <a:endCxn id="8" idx="0"/>
              </p:cNvCxnSpPr>
              <p:nvPr/>
            </p:nvCxnSpPr>
            <p:spPr>
              <a:xfrm>
                <a:off x="5737599" y="491372"/>
                <a:ext cx="68887" cy="409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39">
                <a:extLst>
                  <a:ext uri="{FF2B5EF4-FFF2-40B4-BE49-F238E27FC236}">
                    <a16:creationId xmlns:a16="http://schemas.microsoft.com/office/drawing/2014/main" id="{04CCF0CA-9C55-1057-BF57-FD718CE4B750}"/>
                  </a:ext>
                </a:extLst>
              </p:cNvPr>
              <p:cNvSpPr txBox="1">
                <a:spLocks noChangeArrowheads="1"/>
              </p:cNvSpPr>
              <p:nvPr/>
            </p:nvSpPr>
            <p:spPr bwMode="auto">
              <a:xfrm>
                <a:off x="8404746" y="23113"/>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d</a:t>
                </a:r>
                <a:endParaRPr lang="nb-NO" altLang="nb-NO" sz="1800" baseline="-25000"/>
              </a:p>
              <a:p>
                <a:pPr>
                  <a:spcBef>
                    <a:spcPct val="0"/>
                  </a:spcBef>
                  <a:buFontTx/>
                  <a:buNone/>
                </a:pPr>
                <a:endParaRPr lang="nb-NO" altLang="nb-NO" sz="1800" baseline="-25000"/>
              </a:p>
            </p:txBody>
          </p:sp>
          <p:sp>
            <p:nvSpPr>
              <p:cNvPr id="26" name="TextBox 40">
                <a:extLst>
                  <a:ext uri="{FF2B5EF4-FFF2-40B4-BE49-F238E27FC236}">
                    <a16:creationId xmlns:a16="http://schemas.microsoft.com/office/drawing/2014/main" id="{2F93E19A-808F-CA06-E588-30245644ADB1}"/>
                  </a:ext>
                </a:extLst>
              </p:cNvPr>
              <p:cNvSpPr txBox="1">
                <a:spLocks noChangeArrowheads="1"/>
              </p:cNvSpPr>
              <p:nvPr/>
            </p:nvSpPr>
            <p:spPr bwMode="auto">
              <a:xfrm>
                <a:off x="6904056" y="689758"/>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dirty="0"/>
                  <a:t>u</a:t>
                </a:r>
                <a:endParaRPr lang="nb-NO" altLang="nb-NO" sz="1800" baseline="-25000" dirty="0"/>
              </a:p>
              <a:p>
                <a:pPr>
                  <a:spcBef>
                    <a:spcPct val="0"/>
                  </a:spcBef>
                  <a:buFontTx/>
                  <a:buNone/>
                </a:pPr>
                <a:endParaRPr lang="nb-NO" altLang="nb-NO" sz="1800" baseline="-25000" dirty="0"/>
              </a:p>
            </p:txBody>
          </p:sp>
          <p:sp>
            <p:nvSpPr>
              <p:cNvPr id="27" name="TextBox 41">
                <a:extLst>
                  <a:ext uri="{FF2B5EF4-FFF2-40B4-BE49-F238E27FC236}">
                    <a16:creationId xmlns:a16="http://schemas.microsoft.com/office/drawing/2014/main" id="{C466974D-859D-E706-27AB-63042BC6C4D0}"/>
                  </a:ext>
                </a:extLst>
              </p:cNvPr>
              <p:cNvSpPr txBox="1">
                <a:spLocks noChangeArrowheads="1"/>
              </p:cNvSpPr>
              <p:nvPr/>
            </p:nvSpPr>
            <p:spPr bwMode="auto">
              <a:xfrm>
                <a:off x="9530798" y="618689"/>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endParaRPr lang="nb-NO" altLang="nb-NO" sz="1800" baseline="-25000"/>
              </a:p>
              <a:p>
                <a:pPr>
                  <a:spcBef>
                    <a:spcPct val="0"/>
                  </a:spcBef>
                  <a:buFontTx/>
                  <a:buNone/>
                </a:pPr>
                <a:endParaRPr lang="nb-NO" altLang="nb-NO" sz="1800" baseline="-25000"/>
              </a:p>
            </p:txBody>
          </p:sp>
        </p:grpSp>
        <p:sp>
          <p:nvSpPr>
            <p:cNvPr id="6" name="Rectangle 30">
              <a:extLst>
                <a:ext uri="{FF2B5EF4-FFF2-40B4-BE49-F238E27FC236}">
                  <a16:creationId xmlns:a16="http://schemas.microsoft.com/office/drawing/2014/main" id="{7DD4EA87-BF54-ED99-43D7-57926F26C13A}"/>
                </a:ext>
              </a:extLst>
            </p:cNvPr>
            <p:cNvSpPr>
              <a:spLocks noChangeArrowheads="1"/>
            </p:cNvSpPr>
            <p:nvPr/>
          </p:nvSpPr>
          <p:spPr bwMode="auto">
            <a:xfrm>
              <a:off x="8109074" y="655638"/>
              <a:ext cx="2371725" cy="1084262"/>
            </a:xfrm>
            <a:prstGeom prst="rect">
              <a:avLst/>
            </a:prstGeom>
            <a:noFill/>
            <a:ln w="12700" algn="ctr">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marL="16383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endParaRPr lang="nb-NO" altLang="nb-NO"/>
            </a:p>
          </p:txBody>
        </p:sp>
      </p:grpSp>
      <p:sp>
        <p:nvSpPr>
          <p:cNvPr id="29" name="TextBox 28">
            <a:extLst>
              <a:ext uri="{FF2B5EF4-FFF2-40B4-BE49-F238E27FC236}">
                <a16:creationId xmlns:a16="http://schemas.microsoft.com/office/drawing/2014/main" id="{C7FB50CF-8330-39A1-E385-C6D6E529F915}"/>
              </a:ext>
            </a:extLst>
          </p:cNvPr>
          <p:cNvSpPr txBox="1"/>
          <p:nvPr/>
        </p:nvSpPr>
        <p:spPr>
          <a:xfrm>
            <a:off x="3921472" y="5801000"/>
            <a:ext cx="2931252" cy="369332"/>
          </a:xfrm>
          <a:prstGeom prst="rect">
            <a:avLst/>
          </a:prstGeom>
          <a:noFill/>
        </p:spPr>
        <p:txBody>
          <a:bodyPr wrap="none" rtlCol="0">
            <a:spAutoFit/>
          </a:bodyPr>
          <a:lstStyle/>
          <a:p>
            <a:r>
              <a:rPr lang="nb-NO" dirty="0" err="1">
                <a:highlight>
                  <a:srgbClr val="FFFF00"/>
                </a:highlight>
              </a:rPr>
              <a:t>Looks</a:t>
            </a:r>
            <a:r>
              <a:rPr lang="nb-NO" dirty="0">
                <a:highlight>
                  <a:srgbClr val="FFFF00"/>
                </a:highlight>
              </a:rPr>
              <a:t> like </a:t>
            </a:r>
            <a:r>
              <a:rPr lang="nb-NO" dirty="0" err="1">
                <a:highlight>
                  <a:srgbClr val="FFFF00"/>
                </a:highlight>
              </a:rPr>
              <a:t>magic</a:t>
            </a:r>
            <a:r>
              <a:rPr lang="nb-NO" dirty="0">
                <a:highlight>
                  <a:srgbClr val="FFFF00"/>
                </a:highlight>
              </a:rPr>
              <a:t> </a:t>
            </a:r>
            <a:r>
              <a:rPr lang="nb-NO" dirty="0" err="1">
                <a:highlight>
                  <a:srgbClr val="FFFF00"/>
                </a:highlight>
              </a:rPr>
              <a:t>but</a:t>
            </a:r>
            <a:r>
              <a:rPr lang="nb-NO" dirty="0">
                <a:highlight>
                  <a:srgbClr val="FFFF00"/>
                </a:highlight>
              </a:rPr>
              <a:t> ut </a:t>
            </a:r>
            <a:r>
              <a:rPr lang="nb-NO" dirty="0" err="1">
                <a:highlight>
                  <a:srgbClr val="FFFF00"/>
                </a:highlight>
              </a:rPr>
              <a:t>works</a:t>
            </a:r>
            <a:endParaRPr lang="en-US" dirty="0">
              <a:highlight>
                <a:srgbClr val="FFFF00"/>
              </a:highlight>
            </a:endParaRPr>
          </a:p>
        </p:txBody>
      </p:sp>
      <p:sp>
        <p:nvSpPr>
          <p:cNvPr id="31" name="TextBox 30">
            <a:extLst>
              <a:ext uri="{FF2B5EF4-FFF2-40B4-BE49-F238E27FC236}">
                <a16:creationId xmlns:a16="http://schemas.microsoft.com/office/drawing/2014/main" id="{B6FC3DB9-1B4B-735E-6AFF-F0D96DA08EF9}"/>
              </a:ext>
            </a:extLst>
          </p:cNvPr>
          <p:cNvSpPr txBox="1"/>
          <p:nvPr/>
        </p:nvSpPr>
        <p:spPr>
          <a:xfrm>
            <a:off x="485756" y="6491380"/>
            <a:ext cx="9802684" cy="307777"/>
          </a:xfrm>
          <a:prstGeom prst="rect">
            <a:avLst/>
          </a:prstGeom>
          <a:noFill/>
        </p:spPr>
        <p:txBody>
          <a:bodyPr wrap="none" rtlCol="0">
            <a:spAutoFit/>
          </a:bodyPr>
          <a:lstStyle/>
          <a:p>
            <a:r>
              <a:rPr lang="nb-NO" sz="1400" dirty="0">
                <a:solidFill>
                  <a:schemeClr val="bg1"/>
                </a:solidFill>
              </a:rPr>
              <a:t>S. Skogestad, C. Zotica, N. Alsop., «Transformed inputs for </a:t>
            </a:r>
            <a:r>
              <a:rPr lang="nb-NO" sz="1400" dirty="0" err="1">
                <a:solidFill>
                  <a:schemeClr val="bg1"/>
                </a:solidFill>
              </a:rPr>
              <a:t>linearization</a:t>
            </a:r>
            <a:r>
              <a:rPr lang="nb-NO" sz="1400" dirty="0">
                <a:solidFill>
                  <a:schemeClr val="bg1"/>
                </a:solidFill>
              </a:rPr>
              <a:t>, </a:t>
            </a:r>
            <a:r>
              <a:rPr lang="nb-NO" sz="1400" dirty="0" err="1">
                <a:solidFill>
                  <a:schemeClr val="bg1"/>
                </a:solidFill>
              </a:rPr>
              <a:t>decoupling</a:t>
            </a:r>
            <a:r>
              <a:rPr lang="nb-NO" sz="1400" dirty="0">
                <a:solidFill>
                  <a:schemeClr val="bg1"/>
                </a:solidFill>
              </a:rPr>
              <a:t> and </a:t>
            </a:r>
            <a:r>
              <a:rPr lang="nb-NO" sz="1400" dirty="0" err="1">
                <a:solidFill>
                  <a:schemeClr val="bg1"/>
                </a:solidFill>
              </a:rPr>
              <a:t>feedforward</a:t>
            </a:r>
            <a:r>
              <a:rPr lang="nb-NO" sz="1400" dirty="0">
                <a:solidFill>
                  <a:schemeClr val="bg1"/>
                </a:solidFill>
              </a:rPr>
              <a:t> control», J. </a:t>
            </a:r>
            <a:r>
              <a:rPr lang="nb-NO" sz="1400" dirty="0" err="1">
                <a:solidFill>
                  <a:schemeClr val="bg1"/>
                </a:solidFill>
              </a:rPr>
              <a:t>Proc</a:t>
            </a:r>
            <a:r>
              <a:rPr lang="nb-NO" sz="1400" dirty="0">
                <a:solidFill>
                  <a:schemeClr val="bg1"/>
                </a:solidFill>
              </a:rPr>
              <a:t>. Control, 2023</a:t>
            </a:r>
            <a:endParaRPr lang="en-US" sz="1400" dirty="0">
              <a:solidFill>
                <a:schemeClr val="bg1"/>
              </a:solidFill>
            </a:endParaRPr>
          </a:p>
        </p:txBody>
      </p:sp>
    </p:spTree>
    <p:extLst>
      <p:ext uri="{BB962C8B-B14F-4D97-AF65-F5344CB8AC3E}">
        <p14:creationId xmlns:p14="http://schemas.microsoft.com/office/powerpoint/2010/main" val="33333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495E-9AD3-51CC-6C84-E6EC1A5F08F5}"/>
              </a:ext>
            </a:extLst>
          </p:cNvPr>
          <p:cNvSpPr>
            <a:spLocks noGrp="1"/>
          </p:cNvSpPr>
          <p:nvPr>
            <p:ph type="title"/>
          </p:nvPr>
        </p:nvSpPr>
        <p:spPr>
          <a:xfrm>
            <a:off x="801190" y="539750"/>
            <a:ext cx="10766924" cy="1143000"/>
          </a:xfrm>
        </p:spPr>
        <p:txBody>
          <a:bodyPr>
            <a:normAutofit fontScale="90000"/>
          </a:bodyPr>
          <a:lstStyle/>
          <a:p>
            <a:pPr>
              <a:defRPr/>
            </a:pPr>
            <a:r>
              <a:rPr lang="nb-NO" dirty="0" err="1"/>
              <a:t>Example</a:t>
            </a:r>
            <a:r>
              <a:rPr lang="nb-NO" dirty="0"/>
              <a:t> </a:t>
            </a:r>
            <a:r>
              <a:rPr lang="nb-NO" dirty="0" err="1"/>
              <a:t>decoupling</a:t>
            </a:r>
            <a:r>
              <a:rPr lang="nb-NO" dirty="0"/>
              <a:t>: </a:t>
            </a:r>
            <a:r>
              <a:rPr lang="nb-NO" dirty="0" err="1"/>
              <a:t>Mixing</a:t>
            </a:r>
            <a:r>
              <a:rPr lang="nb-NO" dirty="0"/>
              <a:t> of hot (u</a:t>
            </a:r>
            <a:r>
              <a:rPr lang="nb-NO" baseline="-25000" dirty="0"/>
              <a:t>1</a:t>
            </a:r>
            <a:r>
              <a:rPr lang="nb-NO" dirty="0"/>
              <a:t>) and </a:t>
            </a:r>
            <a:r>
              <a:rPr lang="nb-NO" dirty="0" err="1"/>
              <a:t>cold</a:t>
            </a:r>
            <a:r>
              <a:rPr lang="nb-NO" dirty="0"/>
              <a:t> (u</a:t>
            </a:r>
            <a:r>
              <a:rPr lang="nb-NO" baseline="-25000" dirty="0"/>
              <a:t>2</a:t>
            </a:r>
            <a:r>
              <a:rPr lang="nb-NO" dirty="0"/>
              <a:t>) water</a:t>
            </a:r>
          </a:p>
        </p:txBody>
      </p:sp>
      <p:sp>
        <p:nvSpPr>
          <p:cNvPr id="4" name="AutoShape 50">
            <a:extLst>
              <a:ext uri="{FF2B5EF4-FFF2-40B4-BE49-F238E27FC236}">
                <a16:creationId xmlns:a16="http://schemas.microsoft.com/office/drawing/2014/main" id="{275A4D6D-8600-BD30-7561-47FEB1D4ED30}"/>
              </a:ext>
            </a:extLst>
          </p:cNvPr>
          <p:cNvSpPr>
            <a:spLocks noChangeArrowheads="1"/>
          </p:cNvSpPr>
          <p:nvPr/>
        </p:nvSpPr>
        <p:spPr bwMode="auto">
          <a:xfrm rot="5400000">
            <a:off x="3063081" y="2116932"/>
            <a:ext cx="161925" cy="277812"/>
          </a:xfrm>
          <a:prstGeom prst="flowChartCollate">
            <a:avLst/>
          </a:prstGeom>
          <a:noFill/>
          <a:ln w="9525">
            <a:solidFill>
              <a:schemeClr val="tx1"/>
            </a:solidFill>
            <a:miter lim="800000"/>
            <a:headEnd/>
            <a:tailEnd/>
          </a:ln>
          <a:effec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nb-NO" altLang="nb-NO" sz="1350"/>
          </a:p>
        </p:txBody>
      </p:sp>
      <p:sp>
        <p:nvSpPr>
          <p:cNvPr id="5" name="AutoShape 50">
            <a:extLst>
              <a:ext uri="{FF2B5EF4-FFF2-40B4-BE49-F238E27FC236}">
                <a16:creationId xmlns:a16="http://schemas.microsoft.com/office/drawing/2014/main" id="{4F4E290C-CB66-8D0D-1AFA-F31571E0B0D7}"/>
              </a:ext>
            </a:extLst>
          </p:cNvPr>
          <p:cNvSpPr>
            <a:spLocks noChangeArrowheads="1"/>
          </p:cNvSpPr>
          <p:nvPr/>
        </p:nvSpPr>
        <p:spPr bwMode="auto">
          <a:xfrm rot="5400000">
            <a:off x="3072606" y="2693195"/>
            <a:ext cx="161925" cy="277812"/>
          </a:xfrm>
          <a:prstGeom prst="flowChartCollate">
            <a:avLst/>
          </a:prstGeom>
          <a:noFill/>
          <a:ln w="9525">
            <a:solidFill>
              <a:schemeClr val="tx1"/>
            </a:solidFill>
            <a:miter lim="800000"/>
            <a:headEnd/>
            <a:tailEnd/>
          </a:ln>
          <a:effec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endParaRPr lang="nb-NO" altLang="nb-NO" sz="1350"/>
          </a:p>
        </p:txBody>
      </p:sp>
      <p:cxnSp>
        <p:nvCxnSpPr>
          <p:cNvPr id="7" name="Straight Arrow Connector 6">
            <a:extLst>
              <a:ext uri="{FF2B5EF4-FFF2-40B4-BE49-F238E27FC236}">
                <a16:creationId xmlns:a16="http://schemas.microsoft.com/office/drawing/2014/main" id="{4B14DD50-3C2C-DF65-7597-E141938F4EFF}"/>
              </a:ext>
            </a:extLst>
          </p:cNvPr>
          <p:cNvCxnSpPr>
            <a:endCxn id="5" idx="2"/>
          </p:cNvCxnSpPr>
          <p:nvPr/>
        </p:nvCxnSpPr>
        <p:spPr>
          <a:xfrm>
            <a:off x="2481263" y="2832100"/>
            <a:ext cx="533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FAE8481-CC37-0C73-12DA-F30A80D4E30D}"/>
              </a:ext>
            </a:extLst>
          </p:cNvPr>
          <p:cNvCxnSpPr/>
          <p:nvPr/>
        </p:nvCxnSpPr>
        <p:spPr>
          <a:xfrm>
            <a:off x="2471738" y="2265363"/>
            <a:ext cx="533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5CA502F-F5AF-0A8F-E627-26E3B9EA4B14}"/>
              </a:ext>
            </a:extLst>
          </p:cNvPr>
          <p:cNvCxnSpPr>
            <a:stCxn id="4" idx="0"/>
          </p:cNvCxnSpPr>
          <p:nvPr/>
        </p:nvCxnSpPr>
        <p:spPr>
          <a:xfrm flipV="1">
            <a:off x="3282950" y="2255838"/>
            <a:ext cx="3984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A6D767-0748-45EE-A13C-0E902337B455}"/>
              </a:ext>
            </a:extLst>
          </p:cNvPr>
          <p:cNvCxnSpPr/>
          <p:nvPr/>
        </p:nvCxnSpPr>
        <p:spPr>
          <a:xfrm flipV="1">
            <a:off x="3292475" y="2828925"/>
            <a:ext cx="3984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2EC259-6A0A-A3E5-E40C-77187441DF5F}"/>
              </a:ext>
            </a:extLst>
          </p:cNvPr>
          <p:cNvCxnSpPr>
            <a:cxnSpLocks/>
          </p:cNvCxnSpPr>
          <p:nvPr/>
        </p:nvCxnSpPr>
        <p:spPr>
          <a:xfrm>
            <a:off x="3697288" y="2235200"/>
            <a:ext cx="0" cy="6016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59C7C30-F6FC-5075-16A1-752AD1F40DAB}"/>
              </a:ext>
            </a:extLst>
          </p:cNvPr>
          <p:cNvCxnSpPr>
            <a:cxnSpLocks/>
          </p:cNvCxnSpPr>
          <p:nvPr/>
        </p:nvCxnSpPr>
        <p:spPr>
          <a:xfrm>
            <a:off x="3714750" y="2522538"/>
            <a:ext cx="852488" cy="142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50E83B37-9F4A-7CBC-152A-547AECA6F370}"/>
              </a:ext>
            </a:extLst>
          </p:cNvPr>
          <p:cNvSpPr>
            <a:spLocks noGrp="1"/>
          </p:cNvSpPr>
          <p:nvPr>
            <p:ph idx="1"/>
          </p:nvPr>
        </p:nvSpPr>
        <p:spPr>
          <a:xfrm>
            <a:off x="5338763" y="2057400"/>
            <a:ext cx="6229350" cy="3675063"/>
          </a:xfrm>
        </p:spPr>
        <p:txBody>
          <a:bodyPr>
            <a:normAutofit fontScale="70000" lnSpcReduction="20000"/>
          </a:bodyPr>
          <a:lstStyle/>
          <a:p>
            <a:pPr>
              <a:defRPr/>
            </a:pPr>
            <a:r>
              <a:rPr lang="nb-NO" dirty="0" err="1"/>
              <a:t>Want</a:t>
            </a:r>
            <a:r>
              <a:rPr lang="nb-NO" dirty="0"/>
              <a:t> to control</a:t>
            </a:r>
          </a:p>
          <a:p>
            <a:pPr marL="342900" lvl="1" indent="0">
              <a:buFontTx/>
              <a:buNone/>
              <a:defRPr/>
            </a:pPr>
            <a:r>
              <a:rPr lang="nb-NO" dirty="0"/>
              <a:t>	y</a:t>
            </a:r>
            <a:r>
              <a:rPr lang="nb-NO" baseline="-25000" dirty="0"/>
              <a:t>1</a:t>
            </a:r>
            <a:r>
              <a:rPr lang="nb-NO" dirty="0"/>
              <a:t> = </a:t>
            </a:r>
            <a:r>
              <a:rPr lang="nb-NO" dirty="0" err="1"/>
              <a:t>Temperature</a:t>
            </a:r>
            <a:r>
              <a:rPr lang="nb-NO" dirty="0"/>
              <a:t> T</a:t>
            </a:r>
          </a:p>
          <a:p>
            <a:pPr marL="342900" lvl="1" indent="0">
              <a:buFontTx/>
              <a:buNone/>
              <a:defRPr/>
            </a:pPr>
            <a:r>
              <a:rPr lang="nb-NO" dirty="0"/>
              <a:t>	y</a:t>
            </a:r>
            <a:r>
              <a:rPr lang="nb-NO" baseline="-25000" dirty="0"/>
              <a:t>2</a:t>
            </a:r>
            <a:r>
              <a:rPr lang="nb-NO" dirty="0"/>
              <a:t> = total </a:t>
            </a:r>
            <a:r>
              <a:rPr lang="nb-NO" dirty="0" err="1"/>
              <a:t>flow</a:t>
            </a:r>
            <a:r>
              <a:rPr lang="nb-NO" dirty="0"/>
              <a:t> F</a:t>
            </a:r>
          </a:p>
          <a:p>
            <a:pPr>
              <a:defRPr/>
            </a:pPr>
            <a:r>
              <a:rPr lang="nb-NO" dirty="0"/>
              <a:t>Inputs, u=</a:t>
            </a:r>
            <a:r>
              <a:rPr lang="nb-NO" dirty="0" err="1"/>
              <a:t>flowrates</a:t>
            </a:r>
            <a:endParaRPr lang="nb-NO" dirty="0"/>
          </a:p>
          <a:p>
            <a:pPr>
              <a:defRPr/>
            </a:pPr>
            <a:r>
              <a:rPr lang="nb-NO" dirty="0"/>
              <a:t>May </a:t>
            </a:r>
            <a:r>
              <a:rPr lang="nb-NO" dirty="0" err="1"/>
              <a:t>use</a:t>
            </a:r>
            <a:r>
              <a:rPr lang="nb-NO" dirty="0"/>
              <a:t> </a:t>
            </a:r>
            <a:r>
              <a:rPr lang="nb-NO" dirty="0" err="1"/>
              <a:t>two</a:t>
            </a:r>
            <a:r>
              <a:rPr lang="nb-NO" dirty="0"/>
              <a:t> SISO PI-</a:t>
            </a:r>
            <a:r>
              <a:rPr lang="nb-NO" dirty="0" err="1"/>
              <a:t>controllers</a:t>
            </a:r>
            <a:endParaRPr lang="nb-NO" dirty="0"/>
          </a:p>
          <a:p>
            <a:pPr marL="342900" lvl="1" indent="0">
              <a:buFontTx/>
              <a:buNone/>
              <a:defRPr/>
            </a:pPr>
            <a:r>
              <a:rPr lang="nb-NO" dirty="0"/>
              <a:t>	TC</a:t>
            </a:r>
          </a:p>
          <a:p>
            <a:pPr marL="342900" lvl="1" indent="0">
              <a:buFontTx/>
              <a:buNone/>
              <a:defRPr/>
            </a:pPr>
            <a:r>
              <a:rPr lang="nb-NO" dirty="0"/>
              <a:t>	FC</a:t>
            </a:r>
          </a:p>
          <a:p>
            <a:pPr>
              <a:defRPr/>
            </a:pPr>
            <a:r>
              <a:rPr lang="nb-NO" dirty="0"/>
              <a:t>Insight: </a:t>
            </a:r>
            <a:r>
              <a:rPr lang="nb-NO" dirty="0" err="1"/>
              <a:t>Get</a:t>
            </a:r>
            <a:r>
              <a:rPr lang="nb-NO" dirty="0"/>
              <a:t> </a:t>
            </a:r>
            <a:r>
              <a:rPr lang="nb-NO" dirty="0" err="1"/>
              <a:t>decoupled</a:t>
            </a:r>
            <a:r>
              <a:rPr lang="nb-NO" dirty="0"/>
              <a:t> </a:t>
            </a:r>
            <a:r>
              <a:rPr lang="nb-NO" dirty="0" err="1"/>
              <a:t>response</a:t>
            </a:r>
            <a:r>
              <a:rPr lang="nb-NO" dirty="0"/>
              <a:t> </a:t>
            </a:r>
            <a:r>
              <a:rPr lang="nb-NO" dirty="0" err="1"/>
              <a:t>with</a:t>
            </a:r>
            <a:r>
              <a:rPr lang="nb-NO" dirty="0"/>
              <a:t> transformed inputs</a:t>
            </a:r>
          </a:p>
          <a:p>
            <a:pPr marL="342900" lvl="1" indent="0">
              <a:buFontTx/>
              <a:buNone/>
              <a:defRPr/>
            </a:pPr>
            <a:r>
              <a:rPr lang="nb-NO" dirty="0"/>
              <a:t>	TC </a:t>
            </a:r>
            <a:r>
              <a:rPr lang="nb-NO" dirty="0" err="1"/>
              <a:t>sets</a:t>
            </a:r>
            <a:r>
              <a:rPr lang="nb-NO" dirty="0"/>
              <a:t> </a:t>
            </a:r>
            <a:r>
              <a:rPr lang="nb-NO" dirty="0" err="1"/>
              <a:t>flow</a:t>
            </a:r>
            <a:r>
              <a:rPr lang="nb-NO" dirty="0"/>
              <a:t> ratio, </a:t>
            </a:r>
            <a:r>
              <a:rPr lang="nb-NO" sz="2600" dirty="0">
                <a:highlight>
                  <a:srgbClr val="FFFF00"/>
                </a:highlight>
              </a:rPr>
              <a:t>v</a:t>
            </a:r>
            <a:r>
              <a:rPr lang="nb-NO" sz="2600" baseline="-25000" dirty="0">
                <a:highlight>
                  <a:srgbClr val="FFFF00"/>
                </a:highlight>
              </a:rPr>
              <a:t>1</a:t>
            </a:r>
            <a:r>
              <a:rPr lang="nb-NO" sz="2600" dirty="0">
                <a:highlight>
                  <a:srgbClr val="FFFF00"/>
                </a:highlight>
              </a:rPr>
              <a:t> = u</a:t>
            </a:r>
            <a:r>
              <a:rPr lang="nb-NO" sz="2600" baseline="-25000" dirty="0">
                <a:highlight>
                  <a:srgbClr val="FFFF00"/>
                </a:highlight>
              </a:rPr>
              <a:t>1</a:t>
            </a:r>
            <a:r>
              <a:rPr lang="nb-NO" sz="2600" dirty="0">
                <a:highlight>
                  <a:srgbClr val="FFFF00"/>
                </a:highlight>
              </a:rPr>
              <a:t>/u</a:t>
            </a:r>
            <a:r>
              <a:rPr lang="nb-NO" sz="2600" baseline="-25000" dirty="0">
                <a:highlight>
                  <a:srgbClr val="FFFF00"/>
                </a:highlight>
              </a:rPr>
              <a:t>2</a:t>
            </a:r>
          </a:p>
          <a:p>
            <a:pPr marL="342900" lvl="1" indent="0">
              <a:buFontTx/>
              <a:buNone/>
              <a:defRPr/>
            </a:pPr>
            <a:r>
              <a:rPr lang="nb-NO" dirty="0"/>
              <a:t>	FC </a:t>
            </a:r>
            <a:r>
              <a:rPr lang="nb-NO" dirty="0" err="1"/>
              <a:t>sets</a:t>
            </a:r>
            <a:r>
              <a:rPr lang="nb-NO" dirty="0"/>
              <a:t> </a:t>
            </a:r>
            <a:r>
              <a:rPr lang="nb-NO" dirty="0" err="1"/>
              <a:t>flow</a:t>
            </a:r>
            <a:r>
              <a:rPr lang="nb-NO" dirty="0"/>
              <a:t> sum, </a:t>
            </a:r>
            <a:r>
              <a:rPr lang="nb-NO" sz="2600" dirty="0">
                <a:highlight>
                  <a:srgbClr val="FFFF00"/>
                </a:highlight>
              </a:rPr>
              <a:t>v</a:t>
            </a:r>
            <a:r>
              <a:rPr lang="nb-NO" sz="2600" baseline="-25000" dirty="0">
                <a:highlight>
                  <a:srgbClr val="FFFF00"/>
                </a:highlight>
              </a:rPr>
              <a:t>2</a:t>
            </a:r>
            <a:r>
              <a:rPr lang="nb-NO" sz="2600" dirty="0">
                <a:highlight>
                  <a:srgbClr val="FFFF00"/>
                </a:highlight>
              </a:rPr>
              <a:t> = u</a:t>
            </a:r>
            <a:r>
              <a:rPr lang="nb-NO" sz="2600" baseline="-25000" dirty="0">
                <a:highlight>
                  <a:srgbClr val="FFFF00"/>
                </a:highlight>
              </a:rPr>
              <a:t>1</a:t>
            </a:r>
            <a:r>
              <a:rPr lang="nb-NO" sz="2600" dirty="0">
                <a:highlight>
                  <a:srgbClr val="FFFF00"/>
                </a:highlight>
              </a:rPr>
              <a:t> + u</a:t>
            </a:r>
            <a:r>
              <a:rPr lang="nb-NO" sz="2600" baseline="-25000" dirty="0">
                <a:highlight>
                  <a:srgbClr val="FFFF00"/>
                </a:highlight>
              </a:rPr>
              <a:t>2</a:t>
            </a:r>
          </a:p>
          <a:p>
            <a:pPr>
              <a:defRPr/>
            </a:pPr>
            <a:r>
              <a:rPr lang="nb-NO" dirty="0" err="1"/>
              <a:t>Decoupler</a:t>
            </a:r>
            <a:r>
              <a:rPr lang="nb-NO" dirty="0"/>
              <a:t>: </a:t>
            </a:r>
            <a:r>
              <a:rPr lang="nb-NO" dirty="0" err="1"/>
              <a:t>Need</a:t>
            </a:r>
            <a:r>
              <a:rPr lang="nb-NO" dirty="0"/>
              <a:t> «</a:t>
            </a:r>
            <a:r>
              <a:rPr lang="nb-NO" dirty="0" err="1"/>
              <a:t>static</a:t>
            </a:r>
            <a:r>
              <a:rPr lang="nb-NO" dirty="0"/>
              <a:t> </a:t>
            </a:r>
            <a:r>
              <a:rPr lang="nb-NO" dirty="0" err="1"/>
              <a:t>calculation</a:t>
            </a:r>
            <a:r>
              <a:rPr lang="nb-NO" dirty="0"/>
              <a:t> </a:t>
            </a:r>
            <a:r>
              <a:rPr lang="nb-NO" dirty="0" err="1"/>
              <a:t>block</a:t>
            </a:r>
            <a:r>
              <a:rPr lang="nb-NO" dirty="0"/>
              <a:t>» to </a:t>
            </a:r>
            <a:r>
              <a:rPr lang="nb-NO" dirty="0" err="1"/>
              <a:t>solve</a:t>
            </a:r>
            <a:r>
              <a:rPr lang="nb-NO" dirty="0"/>
              <a:t> for inputs</a:t>
            </a:r>
          </a:p>
          <a:p>
            <a:pPr indent="0">
              <a:lnSpc>
                <a:spcPct val="107000"/>
              </a:lnSpc>
              <a:spcBef>
                <a:spcPts val="450"/>
              </a:spcBef>
              <a:buFontTx/>
              <a:buNone/>
              <a:defRPr/>
            </a:pPr>
            <a:r>
              <a:rPr lang="en-US" sz="1650" dirty="0">
                <a:latin typeface="Calibri" panose="020F0502020204030204" pitchFamily="34" charset="0"/>
                <a:ea typeface="Calibri" panose="020F0502020204030204" pitchFamily="34" charset="0"/>
                <a:cs typeface="Times New Roman" panose="02020603050405020304" pitchFamily="18" charset="0"/>
              </a:rPr>
              <a:t> 	</a:t>
            </a:r>
            <a:r>
              <a:rPr lang="en-US" sz="2600" dirty="0">
                <a:ea typeface="Calibri" panose="020F0502020204030204" pitchFamily="34" charset="0"/>
                <a:cs typeface="Times New Roman" panose="02020603050405020304" pitchFamily="18" charset="0"/>
              </a:rPr>
              <a:t>	u</a:t>
            </a:r>
            <a:r>
              <a:rPr lang="en-US" sz="2600" baseline="-25000" dirty="0">
                <a:ea typeface="Calibri" panose="020F0502020204030204" pitchFamily="34" charset="0"/>
                <a:cs typeface="Times New Roman" panose="02020603050405020304" pitchFamily="18" charset="0"/>
              </a:rPr>
              <a:t>1</a:t>
            </a:r>
            <a:r>
              <a:rPr lang="en-US" sz="2600" dirty="0">
                <a:ea typeface="Calibri" panose="020F0502020204030204" pitchFamily="34" charset="0"/>
                <a:cs typeface="Times New Roman" panose="02020603050405020304" pitchFamily="18" charset="0"/>
              </a:rPr>
              <a:t> = v</a:t>
            </a:r>
            <a:r>
              <a:rPr lang="en-US" sz="2600" baseline="-25000" dirty="0">
                <a:ea typeface="Calibri" panose="020F0502020204030204" pitchFamily="34" charset="0"/>
                <a:cs typeface="Times New Roman" panose="02020603050405020304" pitchFamily="18" charset="0"/>
              </a:rPr>
              <a:t>1</a:t>
            </a:r>
            <a:r>
              <a:rPr lang="en-US" sz="2600" dirty="0">
                <a:ea typeface="Calibri" panose="020F0502020204030204" pitchFamily="34" charset="0"/>
                <a:cs typeface="Times New Roman" panose="02020603050405020304" pitchFamily="18" charset="0"/>
              </a:rPr>
              <a:t> v</a:t>
            </a:r>
            <a:r>
              <a:rPr lang="en-US" sz="2600" baseline="-25000" dirty="0">
                <a:ea typeface="Calibri" panose="020F0502020204030204" pitchFamily="34" charset="0"/>
                <a:cs typeface="Times New Roman" panose="02020603050405020304" pitchFamily="18" charset="0"/>
              </a:rPr>
              <a:t>2</a:t>
            </a:r>
            <a:r>
              <a:rPr lang="en-US" sz="2600" dirty="0">
                <a:ea typeface="Calibri" panose="020F0502020204030204" pitchFamily="34" charset="0"/>
                <a:cs typeface="Times New Roman" panose="02020603050405020304" pitchFamily="18" charset="0"/>
              </a:rPr>
              <a:t> / (1+ v</a:t>
            </a:r>
            <a:r>
              <a:rPr lang="en-US" sz="2600" baseline="-25000" dirty="0">
                <a:ea typeface="Calibri" panose="020F0502020204030204" pitchFamily="34" charset="0"/>
                <a:cs typeface="Times New Roman" panose="02020603050405020304" pitchFamily="18" charset="0"/>
              </a:rPr>
              <a:t>1</a:t>
            </a:r>
            <a:r>
              <a:rPr lang="en-US" sz="2600" dirty="0">
                <a:ea typeface="Calibri" panose="020F0502020204030204" pitchFamily="34" charset="0"/>
                <a:cs typeface="Times New Roman" panose="02020603050405020304" pitchFamily="18" charset="0"/>
              </a:rPr>
              <a:t>)  </a:t>
            </a:r>
          </a:p>
          <a:p>
            <a:pPr indent="0">
              <a:lnSpc>
                <a:spcPct val="107000"/>
              </a:lnSpc>
              <a:spcBef>
                <a:spcPts val="450"/>
              </a:spcBef>
              <a:buFontTx/>
              <a:buNone/>
              <a:defRPr/>
            </a:pPr>
            <a:r>
              <a:rPr lang="en-US" sz="2600" dirty="0">
                <a:ea typeface="Calibri" panose="020F0502020204030204" pitchFamily="34" charset="0"/>
                <a:cs typeface="Times New Roman" panose="02020603050405020304" pitchFamily="18" charset="0"/>
              </a:rPr>
              <a:t>		u</a:t>
            </a:r>
            <a:r>
              <a:rPr lang="en-US" sz="2600" baseline="-25000" dirty="0">
                <a:ea typeface="Calibri" panose="020F0502020204030204" pitchFamily="34" charset="0"/>
                <a:cs typeface="Times New Roman" panose="02020603050405020304" pitchFamily="18" charset="0"/>
              </a:rPr>
              <a:t>2</a:t>
            </a:r>
            <a:r>
              <a:rPr lang="en-US" sz="2600" dirty="0">
                <a:ea typeface="Calibri" panose="020F0502020204030204" pitchFamily="34" charset="0"/>
                <a:cs typeface="Times New Roman" panose="02020603050405020304" pitchFamily="18" charset="0"/>
              </a:rPr>
              <a:t> = v</a:t>
            </a:r>
            <a:r>
              <a:rPr lang="en-US" sz="2600" baseline="-25000" dirty="0">
                <a:ea typeface="Calibri" panose="020F0502020204030204" pitchFamily="34" charset="0"/>
                <a:cs typeface="Times New Roman" panose="02020603050405020304" pitchFamily="18" charset="0"/>
              </a:rPr>
              <a:t>2 </a:t>
            </a:r>
            <a:r>
              <a:rPr lang="en-US" sz="2600" dirty="0">
                <a:ea typeface="Calibri" panose="020F0502020204030204" pitchFamily="34" charset="0"/>
                <a:cs typeface="Times New Roman" panose="02020603050405020304" pitchFamily="18" charset="0"/>
              </a:rPr>
              <a:t>/ (1 + v</a:t>
            </a:r>
            <a:r>
              <a:rPr lang="en-US" sz="2600" baseline="-25000" dirty="0">
                <a:ea typeface="Calibri" panose="020F0502020204030204" pitchFamily="34" charset="0"/>
                <a:cs typeface="Times New Roman" panose="02020603050405020304" pitchFamily="18" charset="0"/>
              </a:rPr>
              <a:t>1</a:t>
            </a:r>
            <a:r>
              <a:rPr lang="en-US" sz="2600" dirty="0">
                <a:ea typeface="Calibri" panose="020F0502020204030204" pitchFamily="34" charset="0"/>
                <a:cs typeface="Times New Roman" panose="02020603050405020304" pitchFamily="18" charset="0"/>
              </a:rPr>
              <a:t>)</a:t>
            </a:r>
            <a:endParaRPr lang="nb-NO" sz="2600" dirty="0">
              <a:ea typeface="Calibri" panose="020F0502020204030204" pitchFamily="34" charset="0"/>
              <a:cs typeface="Times New Roman" panose="02020603050405020304" pitchFamily="18" charset="0"/>
            </a:endParaRPr>
          </a:p>
          <a:p>
            <a:pPr lvl="1">
              <a:defRPr/>
            </a:pPr>
            <a:endParaRPr lang="nb-NO" dirty="0"/>
          </a:p>
        </p:txBody>
      </p:sp>
      <p:sp>
        <p:nvSpPr>
          <p:cNvPr id="49164" name="TextBox 19">
            <a:extLst>
              <a:ext uri="{FF2B5EF4-FFF2-40B4-BE49-F238E27FC236}">
                <a16:creationId xmlns:a16="http://schemas.microsoft.com/office/drawing/2014/main" id="{A6CCFDBD-A2B3-6956-495C-E048A6D48101}"/>
              </a:ext>
            </a:extLst>
          </p:cNvPr>
          <p:cNvSpPr txBox="1">
            <a:spLocks noChangeArrowheads="1"/>
          </p:cNvSpPr>
          <p:nvPr/>
        </p:nvSpPr>
        <p:spPr bwMode="auto">
          <a:xfrm>
            <a:off x="4468813" y="2235200"/>
            <a:ext cx="327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T</a:t>
            </a:r>
          </a:p>
          <a:p>
            <a:pPr>
              <a:spcBef>
                <a:spcPct val="0"/>
              </a:spcBef>
              <a:buFontTx/>
              <a:buNone/>
            </a:pPr>
            <a:r>
              <a:rPr lang="nb-NO" altLang="nb-NO" sz="1800"/>
              <a:t>F</a:t>
            </a:r>
          </a:p>
        </p:txBody>
      </p:sp>
      <p:sp>
        <p:nvSpPr>
          <p:cNvPr id="49165" name="TextBox 20">
            <a:extLst>
              <a:ext uri="{FF2B5EF4-FFF2-40B4-BE49-F238E27FC236}">
                <a16:creationId xmlns:a16="http://schemas.microsoft.com/office/drawing/2014/main" id="{1A586057-B55D-FF76-ABB4-31AE1E2698C6}"/>
              </a:ext>
            </a:extLst>
          </p:cNvPr>
          <p:cNvSpPr txBox="1">
            <a:spLocks noChangeArrowheads="1"/>
          </p:cNvSpPr>
          <p:nvPr/>
        </p:nvSpPr>
        <p:spPr bwMode="auto">
          <a:xfrm>
            <a:off x="2970213" y="2243138"/>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u</a:t>
            </a:r>
            <a:r>
              <a:rPr lang="nb-NO" altLang="nb-NO" sz="1800" baseline="-25000"/>
              <a:t>1</a:t>
            </a:r>
            <a:endParaRPr lang="nb-NO" altLang="nb-NO" sz="1800"/>
          </a:p>
        </p:txBody>
      </p:sp>
      <p:sp>
        <p:nvSpPr>
          <p:cNvPr id="49166" name="TextBox 21">
            <a:extLst>
              <a:ext uri="{FF2B5EF4-FFF2-40B4-BE49-F238E27FC236}">
                <a16:creationId xmlns:a16="http://schemas.microsoft.com/office/drawing/2014/main" id="{ECAF6BB1-1253-97DA-4F52-350C1008BE79}"/>
              </a:ext>
            </a:extLst>
          </p:cNvPr>
          <p:cNvSpPr txBox="1">
            <a:spLocks noChangeArrowheads="1"/>
          </p:cNvSpPr>
          <p:nvPr/>
        </p:nvSpPr>
        <p:spPr bwMode="auto">
          <a:xfrm>
            <a:off x="2954338" y="2863850"/>
            <a:ext cx="377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u</a:t>
            </a:r>
            <a:r>
              <a:rPr lang="nb-NO" altLang="nb-NO" sz="1800" baseline="-25000"/>
              <a:t>2</a:t>
            </a:r>
            <a:endParaRPr lang="nb-NO" altLang="nb-NO" sz="1800"/>
          </a:p>
        </p:txBody>
      </p:sp>
      <p:grpSp>
        <p:nvGrpSpPr>
          <p:cNvPr id="25" name="Group 24">
            <a:extLst>
              <a:ext uri="{FF2B5EF4-FFF2-40B4-BE49-F238E27FC236}">
                <a16:creationId xmlns:a16="http://schemas.microsoft.com/office/drawing/2014/main" id="{CC24ED1E-42E7-0967-103B-8DF6A90FC764}"/>
              </a:ext>
            </a:extLst>
          </p:cNvPr>
          <p:cNvGrpSpPr>
            <a:grpSpLocks/>
          </p:cNvGrpSpPr>
          <p:nvPr/>
        </p:nvGrpSpPr>
        <p:grpSpPr bwMode="auto">
          <a:xfrm>
            <a:off x="1524000" y="3597275"/>
            <a:ext cx="3956050" cy="1714500"/>
            <a:chOff x="4631509" y="4087000"/>
            <a:chExt cx="5273764" cy="2286000"/>
          </a:xfrm>
        </p:grpSpPr>
        <p:pic>
          <p:nvPicPr>
            <p:cNvPr id="49168" name="Picture 25">
              <a:extLst>
                <a:ext uri="{FF2B5EF4-FFF2-40B4-BE49-F238E27FC236}">
                  <a16:creationId xmlns:a16="http://schemas.microsoft.com/office/drawing/2014/main" id="{69073A70-3AF4-F9D1-DA30-CC2C1A7F9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509" y="4087000"/>
              <a:ext cx="30861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a:extLst>
                <a:ext uri="{FF2B5EF4-FFF2-40B4-BE49-F238E27FC236}">
                  <a16:creationId xmlns:a16="http://schemas.microsoft.com/office/drawing/2014/main" id="{8532D794-677A-D444-7993-C7357DBA323D}"/>
                </a:ext>
              </a:extLst>
            </p:cNvPr>
            <p:cNvCxnSpPr>
              <a:cxnSpLocks/>
            </p:cNvCxnSpPr>
            <p:nvPr/>
          </p:nvCxnSpPr>
          <p:spPr>
            <a:xfrm>
              <a:off x="8322297" y="4503984"/>
              <a:ext cx="0" cy="982133"/>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62E8EC2-7ACB-DC13-3FFE-E12B7BE52FCD}"/>
                </a:ext>
              </a:extLst>
            </p:cNvPr>
            <p:cNvCxnSpPr>
              <a:cxnSpLocks/>
            </p:cNvCxnSpPr>
            <p:nvPr/>
          </p:nvCxnSpPr>
          <p:spPr>
            <a:xfrm>
              <a:off x="7839786" y="4963300"/>
              <a:ext cx="981953"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1F7FB3A-2C1E-C5E2-20D4-585DB997251E}"/>
                </a:ext>
              </a:extLst>
            </p:cNvPr>
            <p:cNvSpPr txBox="1"/>
            <p:nvPr/>
          </p:nvSpPr>
          <p:spPr>
            <a:xfrm>
              <a:off x="7839786" y="4156851"/>
              <a:ext cx="1153372" cy="429683"/>
            </a:xfrm>
            <a:prstGeom prst="rect">
              <a:avLst/>
            </a:prstGeom>
            <a:noFill/>
            <a:ln w="28575">
              <a:noFill/>
            </a:ln>
          </p:spPr>
          <p:txBody>
            <a:bodyPr>
              <a:spAutoFit/>
            </a:bodyPr>
            <a:lstStyle/>
            <a:p>
              <a:pPr>
                <a:defRPr/>
              </a:pPr>
              <a:r>
                <a:rPr lang="nb-NO" sz="1500" dirty="0">
                  <a:solidFill>
                    <a:schemeClr val="accent1">
                      <a:lumMod val="75000"/>
                    </a:schemeClr>
                  </a:solidFill>
                </a:rPr>
                <a:t>v</a:t>
              </a:r>
              <a:r>
                <a:rPr lang="nb-NO" sz="1500" baseline="-25000" dirty="0">
                  <a:solidFill>
                    <a:schemeClr val="accent1">
                      <a:lumMod val="75000"/>
                    </a:schemeClr>
                  </a:solidFill>
                </a:rPr>
                <a:t>2</a:t>
              </a:r>
              <a:r>
                <a:rPr lang="nb-NO" sz="1500" dirty="0">
                  <a:solidFill>
                    <a:schemeClr val="accent1">
                      <a:lumMod val="75000"/>
                    </a:schemeClr>
                  </a:solidFill>
                </a:rPr>
                <a:t>=sum</a:t>
              </a:r>
            </a:p>
          </p:txBody>
        </p:sp>
        <p:sp>
          <p:nvSpPr>
            <p:cNvPr id="30" name="TextBox 29">
              <a:extLst>
                <a:ext uri="{FF2B5EF4-FFF2-40B4-BE49-F238E27FC236}">
                  <a16:creationId xmlns:a16="http://schemas.microsoft.com/office/drawing/2014/main" id="{4B9DA8C4-61B4-4DFC-20FB-FAA658E385A5}"/>
                </a:ext>
              </a:extLst>
            </p:cNvPr>
            <p:cNvSpPr txBox="1"/>
            <p:nvPr/>
          </p:nvSpPr>
          <p:spPr>
            <a:xfrm>
              <a:off x="8773065" y="4717767"/>
              <a:ext cx="1132208" cy="431800"/>
            </a:xfrm>
            <a:prstGeom prst="rect">
              <a:avLst/>
            </a:prstGeom>
            <a:noFill/>
            <a:ln w="28575">
              <a:noFill/>
            </a:ln>
          </p:spPr>
          <p:txBody>
            <a:bodyPr>
              <a:spAutoFit/>
            </a:bodyPr>
            <a:lstStyle/>
            <a:p>
              <a:pPr>
                <a:defRPr/>
              </a:pPr>
              <a:r>
                <a:rPr lang="nb-NO" sz="1500" dirty="0">
                  <a:solidFill>
                    <a:schemeClr val="accent1">
                      <a:lumMod val="75000"/>
                    </a:schemeClr>
                  </a:solidFill>
                </a:rPr>
                <a:t>v</a:t>
              </a:r>
              <a:r>
                <a:rPr lang="nb-NO" sz="1500" baseline="-25000" dirty="0">
                  <a:solidFill>
                    <a:schemeClr val="accent1">
                      <a:lumMod val="75000"/>
                    </a:schemeClr>
                  </a:solidFill>
                </a:rPr>
                <a:t>1</a:t>
              </a:r>
              <a:r>
                <a:rPr lang="nb-NO" sz="1500" dirty="0">
                  <a:solidFill>
                    <a:schemeClr val="accent1">
                      <a:lumMod val="75000"/>
                    </a:schemeClr>
                  </a:solidFill>
                </a:rPr>
                <a:t>=ratio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29F533-1B2B-145E-E54D-E3ABC45D6C17}"/>
              </a:ext>
            </a:extLst>
          </p:cNvPr>
          <p:cNvSpPr txBox="1">
            <a:spLocks noRot="1" noChangeAspect="1" noMove="1" noResize="1" noEditPoints="1" noAdjustHandles="1" noChangeArrowheads="1" noChangeShapeType="1" noTextEdit="1"/>
          </p:cNvSpPr>
          <p:nvPr/>
        </p:nvSpPr>
        <p:spPr>
          <a:xfrm>
            <a:off x="2346928" y="2356723"/>
            <a:ext cx="7498144" cy="4833054"/>
          </a:xfrm>
          <a:prstGeom prst="rect">
            <a:avLst/>
          </a:prstGeom>
          <a:blipFill>
            <a:blip r:embed="rId3"/>
            <a:stretch>
              <a:fillRect l="-488" t="-379"/>
            </a:stretch>
          </a:blipFill>
        </p:spPr>
        <p:txBody>
          <a:bodyPr/>
          <a:lstStyle/>
          <a:p>
            <a:pPr>
              <a:defRPr/>
            </a:pPr>
            <a:r>
              <a:rPr lang="nb-NO" dirty="0">
                <a:noFill/>
              </a:rPr>
              <a:t> </a:t>
            </a:r>
          </a:p>
        </p:txBody>
      </p:sp>
      <p:pic>
        <p:nvPicPr>
          <p:cNvPr id="55300" name="Picture 22">
            <a:extLst>
              <a:ext uri="{FF2B5EF4-FFF2-40B4-BE49-F238E27FC236}">
                <a16:creationId xmlns:a16="http://schemas.microsoft.com/office/drawing/2014/main" id="{FDECF05B-5EA2-1126-518F-D88CB1E77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699" y="925513"/>
            <a:ext cx="18669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24">
            <a:extLst>
              <a:ext uri="{FF2B5EF4-FFF2-40B4-BE49-F238E27FC236}">
                <a16:creationId xmlns:a16="http://schemas.microsoft.com/office/drawing/2014/main" id="{0E35D325-27EE-D669-1AEA-64C3C64AF87D}"/>
              </a:ext>
            </a:extLst>
          </p:cNvPr>
          <p:cNvSpPr txBox="1">
            <a:spLocks noChangeArrowheads="1"/>
          </p:cNvSpPr>
          <p:nvPr/>
        </p:nvSpPr>
        <p:spPr bwMode="auto">
          <a:xfrm>
            <a:off x="841626" y="-7185"/>
            <a:ext cx="106415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b="1" dirty="0">
                <a:highlight>
                  <a:srgbClr val="FFFF00"/>
                </a:highlight>
              </a:rPr>
              <a:t>TRANSFORMED INPUTS v=f(</a:t>
            </a:r>
            <a:r>
              <a:rPr lang="nb-NO" altLang="nb-NO" b="1" dirty="0" err="1">
                <a:highlight>
                  <a:srgbClr val="FFFF00"/>
                </a:highlight>
              </a:rPr>
              <a:t>u,d</a:t>
            </a:r>
            <a:r>
              <a:rPr lang="nb-NO" altLang="nb-NO" b="1" dirty="0">
                <a:highlight>
                  <a:srgbClr val="FFFF00"/>
                </a:highlight>
              </a:rPr>
              <a:t>): GENERAL APPROACH FOR COMBINED FEEDBACK,</a:t>
            </a:r>
          </a:p>
          <a:p>
            <a:pPr>
              <a:spcBef>
                <a:spcPct val="0"/>
              </a:spcBef>
              <a:buFontTx/>
              <a:buNone/>
            </a:pPr>
            <a:r>
              <a:rPr lang="nb-NO" altLang="nb-NO" b="1" dirty="0">
                <a:highlight>
                  <a:srgbClr val="FFFF00"/>
                </a:highlight>
              </a:rPr>
              <a:t>FEEDFORWARD,  DECOUPLING AND LINEARIZATION</a:t>
            </a:r>
          </a:p>
          <a:p>
            <a:pPr>
              <a:spcBef>
                <a:spcPct val="0"/>
              </a:spcBef>
              <a:buFontTx/>
              <a:buNone/>
            </a:pPr>
            <a:r>
              <a:rPr lang="nb-NO" altLang="nb-NO" b="1" dirty="0"/>
              <a:t> </a:t>
            </a:r>
            <a:r>
              <a:rPr lang="nb-NO" altLang="nb-NO" b="1" dirty="0" err="1"/>
              <a:t>Example</a:t>
            </a:r>
            <a:r>
              <a:rPr lang="nb-NO" altLang="nb-NO" b="1" dirty="0"/>
              <a:t>: </a:t>
            </a:r>
            <a:r>
              <a:rPr lang="nb-NO" altLang="nb-NO" b="1" dirty="0" err="1"/>
              <a:t>Mixing</a:t>
            </a:r>
            <a:r>
              <a:rPr lang="nb-NO" altLang="nb-NO" b="1" dirty="0"/>
              <a:t> of hot and </a:t>
            </a:r>
            <a:r>
              <a:rPr lang="nb-NO" altLang="nb-NO" b="1" dirty="0" err="1"/>
              <a:t>cold</a:t>
            </a:r>
            <a:r>
              <a:rPr lang="nb-NO" altLang="nb-NO" b="1" dirty="0"/>
              <a:t> water</a:t>
            </a:r>
          </a:p>
          <a:p>
            <a:pPr>
              <a:spcBef>
                <a:spcPct val="0"/>
              </a:spcBef>
              <a:buFontTx/>
              <a:buNone/>
            </a:pPr>
            <a:endParaRPr lang="nb-NO" altLang="nb-NO" dirty="0"/>
          </a:p>
        </p:txBody>
      </p:sp>
      <p:pic>
        <p:nvPicPr>
          <p:cNvPr id="55302" name="Picture 26">
            <a:extLst>
              <a:ext uri="{FF2B5EF4-FFF2-40B4-BE49-F238E27FC236}">
                <a16:creationId xmlns:a16="http://schemas.microsoft.com/office/drawing/2014/main" id="{48D33B90-3B40-1A08-F332-62E6777EB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9336" y="2046288"/>
            <a:ext cx="109378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A5843BA-0F07-2871-7AE6-A66225C153BC}"/>
              </a:ext>
            </a:extLst>
          </p:cNvPr>
          <p:cNvGrpSpPr/>
          <p:nvPr/>
        </p:nvGrpSpPr>
        <p:grpSpPr>
          <a:xfrm>
            <a:off x="5807199" y="655638"/>
            <a:ext cx="5113337" cy="1444625"/>
            <a:chOff x="5807199" y="655638"/>
            <a:chExt cx="5113337" cy="1444625"/>
          </a:xfrm>
        </p:grpSpPr>
        <p:grpSp>
          <p:nvGrpSpPr>
            <p:cNvPr id="55298" name="Group 48">
              <a:extLst>
                <a:ext uri="{FF2B5EF4-FFF2-40B4-BE49-F238E27FC236}">
                  <a16:creationId xmlns:a16="http://schemas.microsoft.com/office/drawing/2014/main" id="{EB91DC72-597D-A1D6-8F08-795699A4063E}"/>
                </a:ext>
              </a:extLst>
            </p:cNvPr>
            <p:cNvGrpSpPr>
              <a:grpSpLocks/>
            </p:cNvGrpSpPr>
            <p:nvPr/>
          </p:nvGrpSpPr>
          <p:grpSpPr bwMode="auto">
            <a:xfrm>
              <a:off x="5807199" y="692150"/>
              <a:ext cx="5113337" cy="1408113"/>
              <a:chOff x="204714" y="23113"/>
              <a:chExt cx="10085696" cy="3244892"/>
            </a:xfrm>
          </p:grpSpPr>
          <p:sp>
            <p:nvSpPr>
              <p:cNvPr id="4" name="Rectangle 3">
                <a:extLst>
                  <a:ext uri="{FF2B5EF4-FFF2-40B4-BE49-F238E27FC236}">
                    <a16:creationId xmlns:a16="http://schemas.microsoft.com/office/drawing/2014/main" id="{22C1F884-81C8-A2F6-8E71-B0BC5ED1AEAD}"/>
                  </a:ext>
                </a:extLst>
              </p:cNvPr>
              <p:cNvSpPr/>
              <p:nvPr/>
            </p:nvSpPr>
            <p:spPr>
              <a:xfrm>
                <a:off x="2305769" y="831593"/>
                <a:ext cx="1678340" cy="1243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200" dirty="0">
                    <a:solidFill>
                      <a:schemeClr val="tx1"/>
                    </a:solidFill>
                  </a:rPr>
                  <a:t>Controller</a:t>
                </a:r>
              </a:p>
            </p:txBody>
          </p:sp>
          <p:sp>
            <p:nvSpPr>
              <p:cNvPr id="7" name="Rectangle 6">
                <a:extLst>
                  <a:ext uri="{FF2B5EF4-FFF2-40B4-BE49-F238E27FC236}">
                    <a16:creationId xmlns:a16="http://schemas.microsoft.com/office/drawing/2014/main" id="{CA90C594-84F0-B24F-0C07-F4D9781BDF11}"/>
                  </a:ext>
                </a:extLst>
              </p:cNvPr>
              <p:cNvSpPr/>
              <p:nvPr/>
            </p:nvSpPr>
            <p:spPr>
              <a:xfrm>
                <a:off x="4898429" y="901099"/>
                <a:ext cx="1816114" cy="11194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200" dirty="0" err="1">
                    <a:solidFill>
                      <a:schemeClr val="tx1"/>
                    </a:solidFill>
                  </a:rPr>
                  <a:t>Calculation</a:t>
                </a:r>
                <a:r>
                  <a:rPr lang="nb-NO" sz="1200" dirty="0">
                    <a:solidFill>
                      <a:schemeClr val="tx1"/>
                    </a:solidFill>
                  </a:rPr>
                  <a:t> </a:t>
                </a:r>
                <a:r>
                  <a:rPr lang="nb-NO" sz="1200" dirty="0" err="1">
                    <a:solidFill>
                      <a:schemeClr val="tx1"/>
                    </a:solidFill>
                  </a:rPr>
                  <a:t>block</a:t>
                </a:r>
                <a:r>
                  <a:rPr lang="nb-NO" sz="1200" dirty="0">
                    <a:solidFill>
                      <a:schemeClr val="tx1"/>
                    </a:solidFill>
                  </a:rPr>
                  <a:t> (</a:t>
                </a:r>
                <a:r>
                  <a:rPr lang="nb-NO" sz="1200" dirty="0" err="1">
                    <a:solidFill>
                      <a:schemeClr val="tx1"/>
                    </a:solidFill>
                  </a:rPr>
                  <a:t>static</a:t>
                </a:r>
                <a:r>
                  <a:rPr lang="nb-NO" sz="1200" dirty="0">
                    <a:solidFill>
                      <a:schemeClr val="tx1"/>
                    </a:solidFill>
                  </a:rPr>
                  <a:t>)</a:t>
                </a:r>
              </a:p>
            </p:txBody>
          </p:sp>
          <p:cxnSp>
            <p:nvCxnSpPr>
              <p:cNvPr id="9" name="Straight Arrow Connector 8">
                <a:extLst>
                  <a:ext uri="{FF2B5EF4-FFF2-40B4-BE49-F238E27FC236}">
                    <a16:creationId xmlns:a16="http://schemas.microsoft.com/office/drawing/2014/main" id="{4BB5AA69-323D-2560-09C6-6060608D8CEE}"/>
                  </a:ext>
                </a:extLst>
              </p:cNvPr>
              <p:cNvCxnSpPr>
                <a:cxnSpLocks/>
                <a:stCxn id="4" idx="3"/>
                <a:endCxn id="7" idx="1"/>
              </p:cNvCxnSpPr>
              <p:nvPr/>
            </p:nvCxnSpPr>
            <p:spPr>
              <a:xfrm>
                <a:off x="3984110" y="1453500"/>
                <a:ext cx="914320" cy="7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1AD2F5-AF9A-E8FE-EEC6-384DD4DB2F37}"/>
                  </a:ext>
                </a:extLst>
              </p:cNvPr>
              <p:cNvCxnSpPr>
                <a:cxnSpLocks/>
                <a:stCxn id="7" idx="3"/>
              </p:cNvCxnSpPr>
              <p:nvPr/>
            </p:nvCxnSpPr>
            <p:spPr>
              <a:xfrm>
                <a:off x="6714544" y="1460817"/>
                <a:ext cx="7514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DC3D83-C866-B852-4DB3-D6BEFFE078DC}"/>
                  </a:ext>
                </a:extLst>
              </p:cNvPr>
              <p:cNvSpPr/>
              <p:nvPr/>
            </p:nvSpPr>
            <p:spPr>
              <a:xfrm>
                <a:off x="7491089" y="893783"/>
                <a:ext cx="1681472" cy="11194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500" dirty="0">
                    <a:solidFill>
                      <a:schemeClr val="tx1"/>
                    </a:solidFill>
                  </a:rPr>
                  <a:t>Process</a:t>
                </a:r>
              </a:p>
            </p:txBody>
          </p:sp>
          <p:cxnSp>
            <p:nvCxnSpPr>
              <p:cNvPr id="14" name="Straight Arrow Connector 13">
                <a:extLst>
                  <a:ext uri="{FF2B5EF4-FFF2-40B4-BE49-F238E27FC236}">
                    <a16:creationId xmlns:a16="http://schemas.microsoft.com/office/drawing/2014/main" id="{2FB39B53-DA6F-5731-ACAD-B0C6DD4C036C}"/>
                  </a:ext>
                </a:extLst>
              </p:cNvPr>
              <p:cNvCxnSpPr/>
              <p:nvPr/>
            </p:nvCxnSpPr>
            <p:spPr>
              <a:xfrm>
                <a:off x="8258242" y="151154"/>
                <a:ext cx="0" cy="680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EDB9AE-9D59-B583-734E-F16D38F19235}"/>
                  </a:ext>
                </a:extLst>
              </p:cNvPr>
              <p:cNvCxnSpPr>
                <a:stCxn id="12" idx="3"/>
              </p:cNvCxnSpPr>
              <p:nvPr/>
            </p:nvCxnSpPr>
            <p:spPr>
              <a:xfrm>
                <a:off x="9172561" y="1453500"/>
                <a:ext cx="1117849" cy="7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144139-80C6-2125-A93F-1E95EB443EFF}"/>
                  </a:ext>
                </a:extLst>
              </p:cNvPr>
              <p:cNvCxnSpPr/>
              <p:nvPr/>
            </p:nvCxnSpPr>
            <p:spPr>
              <a:xfrm>
                <a:off x="204714" y="1460817"/>
                <a:ext cx="9957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4B49EC-81DD-F2BF-1B35-8E8E2FA8A432}"/>
                  </a:ext>
                </a:extLst>
              </p:cNvPr>
              <p:cNvCxnSpPr>
                <a:cxnSpLocks/>
                <a:endCxn id="4" idx="1"/>
              </p:cNvCxnSpPr>
              <p:nvPr/>
            </p:nvCxnSpPr>
            <p:spPr>
              <a:xfrm>
                <a:off x="1200446" y="1453500"/>
                <a:ext cx="110532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40142A-4481-947F-86AC-4C75B83DFD3D}"/>
                  </a:ext>
                </a:extLst>
              </p:cNvPr>
              <p:cNvCxnSpPr/>
              <p:nvPr/>
            </p:nvCxnSpPr>
            <p:spPr>
              <a:xfrm>
                <a:off x="9729921" y="1453500"/>
                <a:ext cx="0" cy="13023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80882D-5142-1C91-C0D2-9CC59E5F11D2}"/>
                  </a:ext>
                </a:extLst>
              </p:cNvPr>
              <p:cNvCxnSpPr>
                <a:cxnSpLocks/>
              </p:cNvCxnSpPr>
              <p:nvPr/>
            </p:nvCxnSpPr>
            <p:spPr>
              <a:xfrm flipH="1">
                <a:off x="1200446" y="2730237"/>
                <a:ext cx="8529475" cy="25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DCB954-82A7-8AA8-218D-06063AE7A45E}"/>
                  </a:ext>
                </a:extLst>
              </p:cNvPr>
              <p:cNvCxnSpPr/>
              <p:nvPr/>
            </p:nvCxnSpPr>
            <p:spPr>
              <a:xfrm flipV="1">
                <a:off x="1200446" y="1460817"/>
                <a:ext cx="0" cy="12950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354046-9591-5DC3-4808-84BFE2B495EC}"/>
                  </a:ext>
                </a:extLst>
              </p:cNvPr>
              <p:cNvCxnSpPr>
                <a:cxnSpLocks/>
              </p:cNvCxnSpPr>
              <p:nvPr/>
            </p:nvCxnSpPr>
            <p:spPr>
              <a:xfrm>
                <a:off x="586724" y="2075407"/>
                <a:ext cx="306861" cy="36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319" name="TextBox 29">
                <a:extLst>
                  <a:ext uri="{FF2B5EF4-FFF2-40B4-BE49-F238E27FC236}">
                    <a16:creationId xmlns:a16="http://schemas.microsoft.com/office/drawing/2014/main" id="{881E35DE-49C4-4830-3552-4BFF78FAC6C7}"/>
                  </a:ext>
                </a:extLst>
              </p:cNvPr>
              <p:cNvSpPr txBox="1">
                <a:spLocks noChangeArrowheads="1"/>
              </p:cNvSpPr>
              <p:nvPr/>
            </p:nvSpPr>
            <p:spPr bwMode="auto">
              <a:xfrm>
                <a:off x="248272" y="420557"/>
                <a:ext cx="980025" cy="85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r>
                  <a:rPr lang="nb-NO" altLang="nb-NO" sz="1800" baseline="-25000"/>
                  <a:t>s</a:t>
                </a:r>
              </a:p>
            </p:txBody>
          </p:sp>
          <p:sp>
            <p:nvSpPr>
              <p:cNvPr id="55320" name="TextBox 31">
                <a:extLst>
                  <a:ext uri="{FF2B5EF4-FFF2-40B4-BE49-F238E27FC236}">
                    <a16:creationId xmlns:a16="http://schemas.microsoft.com/office/drawing/2014/main" id="{D229AEDF-063C-452E-1D01-CA7228A6A0EE}"/>
                  </a:ext>
                </a:extLst>
              </p:cNvPr>
              <p:cNvSpPr txBox="1">
                <a:spLocks noChangeArrowheads="1"/>
              </p:cNvSpPr>
              <p:nvPr/>
            </p:nvSpPr>
            <p:spPr bwMode="auto">
              <a:xfrm>
                <a:off x="2386744" y="1990890"/>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endParaRPr lang="nb-NO" altLang="nb-NO" sz="1800" baseline="-25000"/>
              </a:p>
              <a:p>
                <a:pPr>
                  <a:spcBef>
                    <a:spcPct val="0"/>
                  </a:spcBef>
                  <a:buFontTx/>
                  <a:buNone/>
                </a:pPr>
                <a:endParaRPr lang="nb-NO" altLang="nb-NO" sz="1800" baseline="-25000"/>
              </a:p>
            </p:txBody>
          </p:sp>
          <p:sp>
            <p:nvSpPr>
              <p:cNvPr id="55321" name="TextBox 34">
                <a:extLst>
                  <a:ext uri="{FF2B5EF4-FFF2-40B4-BE49-F238E27FC236}">
                    <a16:creationId xmlns:a16="http://schemas.microsoft.com/office/drawing/2014/main" id="{9884EE69-78F9-F3B9-1074-DB61DD1B62D0}"/>
                  </a:ext>
                </a:extLst>
              </p:cNvPr>
              <p:cNvSpPr txBox="1">
                <a:spLocks noChangeArrowheads="1"/>
              </p:cNvSpPr>
              <p:nvPr/>
            </p:nvSpPr>
            <p:spPr bwMode="auto">
              <a:xfrm>
                <a:off x="4245494" y="725900"/>
                <a:ext cx="582407" cy="63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baseline="-25000"/>
                  <a:t>V</a:t>
                </a:r>
              </a:p>
            </p:txBody>
          </p:sp>
          <p:cxnSp>
            <p:nvCxnSpPr>
              <p:cNvPr id="37" name="Straight Arrow Connector 36">
                <a:extLst>
                  <a:ext uri="{FF2B5EF4-FFF2-40B4-BE49-F238E27FC236}">
                    <a16:creationId xmlns:a16="http://schemas.microsoft.com/office/drawing/2014/main" id="{428A8B31-085A-9D64-E0A8-99762997A761}"/>
                  </a:ext>
                </a:extLst>
              </p:cNvPr>
              <p:cNvCxnSpPr/>
              <p:nvPr/>
            </p:nvCxnSpPr>
            <p:spPr>
              <a:xfrm flipH="1">
                <a:off x="5737599" y="491372"/>
                <a:ext cx="2520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A6A5519-DA64-B949-F138-F9139DADF1EA}"/>
                  </a:ext>
                </a:extLst>
              </p:cNvPr>
              <p:cNvCxnSpPr>
                <a:cxnSpLocks/>
                <a:endCxn id="7" idx="0"/>
              </p:cNvCxnSpPr>
              <p:nvPr/>
            </p:nvCxnSpPr>
            <p:spPr>
              <a:xfrm>
                <a:off x="5737599" y="491372"/>
                <a:ext cx="68887" cy="409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324" name="TextBox 39">
                <a:extLst>
                  <a:ext uri="{FF2B5EF4-FFF2-40B4-BE49-F238E27FC236}">
                    <a16:creationId xmlns:a16="http://schemas.microsoft.com/office/drawing/2014/main" id="{C263B27F-DFDD-081B-4E61-C7D510ADBBC0}"/>
                  </a:ext>
                </a:extLst>
              </p:cNvPr>
              <p:cNvSpPr txBox="1">
                <a:spLocks noChangeArrowheads="1"/>
              </p:cNvSpPr>
              <p:nvPr/>
            </p:nvSpPr>
            <p:spPr bwMode="auto">
              <a:xfrm>
                <a:off x="8404746" y="23113"/>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d</a:t>
                </a:r>
                <a:endParaRPr lang="nb-NO" altLang="nb-NO" sz="1800" baseline="-25000"/>
              </a:p>
              <a:p>
                <a:pPr>
                  <a:spcBef>
                    <a:spcPct val="0"/>
                  </a:spcBef>
                  <a:buFontTx/>
                  <a:buNone/>
                </a:pPr>
                <a:endParaRPr lang="nb-NO" altLang="nb-NO" sz="1800" baseline="-25000"/>
              </a:p>
            </p:txBody>
          </p:sp>
          <p:sp>
            <p:nvSpPr>
              <p:cNvPr id="55325" name="TextBox 40">
                <a:extLst>
                  <a:ext uri="{FF2B5EF4-FFF2-40B4-BE49-F238E27FC236}">
                    <a16:creationId xmlns:a16="http://schemas.microsoft.com/office/drawing/2014/main" id="{3C9B18FA-5E2C-568B-1899-5924236C764B}"/>
                  </a:ext>
                </a:extLst>
              </p:cNvPr>
              <p:cNvSpPr txBox="1">
                <a:spLocks noChangeArrowheads="1"/>
              </p:cNvSpPr>
              <p:nvPr/>
            </p:nvSpPr>
            <p:spPr bwMode="auto">
              <a:xfrm>
                <a:off x="6904056" y="689758"/>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u</a:t>
                </a:r>
                <a:endParaRPr lang="nb-NO" altLang="nb-NO" sz="1800" baseline="-25000"/>
              </a:p>
              <a:p>
                <a:pPr>
                  <a:spcBef>
                    <a:spcPct val="0"/>
                  </a:spcBef>
                  <a:buFontTx/>
                  <a:buNone/>
                </a:pPr>
                <a:endParaRPr lang="nb-NO" altLang="nb-NO" sz="1800" baseline="-25000"/>
              </a:p>
            </p:txBody>
          </p:sp>
          <p:sp>
            <p:nvSpPr>
              <p:cNvPr id="55326" name="TextBox 41">
                <a:extLst>
                  <a:ext uri="{FF2B5EF4-FFF2-40B4-BE49-F238E27FC236}">
                    <a16:creationId xmlns:a16="http://schemas.microsoft.com/office/drawing/2014/main" id="{147E34B4-5C44-6880-1EA0-095BBD95A617}"/>
                  </a:ext>
                </a:extLst>
              </p:cNvPr>
              <p:cNvSpPr txBox="1">
                <a:spLocks noChangeArrowheads="1"/>
              </p:cNvSpPr>
              <p:nvPr/>
            </p:nvSpPr>
            <p:spPr bwMode="auto">
              <a:xfrm>
                <a:off x="9530798" y="618689"/>
                <a:ext cx="591891" cy="12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t>y</a:t>
                </a:r>
                <a:endParaRPr lang="nb-NO" altLang="nb-NO" sz="1800" baseline="-25000"/>
              </a:p>
              <a:p>
                <a:pPr>
                  <a:spcBef>
                    <a:spcPct val="0"/>
                  </a:spcBef>
                  <a:buFontTx/>
                  <a:buNone/>
                </a:pPr>
                <a:endParaRPr lang="nb-NO" altLang="nb-NO" sz="1800" baseline="-25000"/>
              </a:p>
            </p:txBody>
          </p:sp>
        </p:grpSp>
        <p:sp>
          <p:nvSpPr>
            <p:cNvPr id="55303" name="Rectangle 30">
              <a:extLst>
                <a:ext uri="{FF2B5EF4-FFF2-40B4-BE49-F238E27FC236}">
                  <a16:creationId xmlns:a16="http://schemas.microsoft.com/office/drawing/2014/main" id="{F89CB512-E747-380A-A2EA-D6ACAAF9BCA5}"/>
                </a:ext>
              </a:extLst>
            </p:cNvPr>
            <p:cNvSpPr>
              <a:spLocks noChangeArrowheads="1"/>
            </p:cNvSpPr>
            <p:nvPr/>
          </p:nvSpPr>
          <p:spPr bwMode="auto">
            <a:xfrm>
              <a:off x="8109074" y="655638"/>
              <a:ext cx="2371725" cy="1084262"/>
            </a:xfrm>
            <a:prstGeom prst="rect">
              <a:avLst/>
            </a:prstGeom>
            <a:noFill/>
            <a:ln w="12700" algn="ctr">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lstStyle>
              <a:lvl1pPr marL="1638300" indent="-304800">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buFontTx/>
                <a:buNone/>
              </a:pPr>
              <a:endParaRPr lang="nb-NO" altLang="nb-NO"/>
            </a:p>
          </p:txBody>
        </p:sp>
      </p:grpSp>
      <p:sp>
        <p:nvSpPr>
          <p:cNvPr id="55304" name="TextBox 2">
            <a:extLst>
              <a:ext uri="{FF2B5EF4-FFF2-40B4-BE49-F238E27FC236}">
                <a16:creationId xmlns:a16="http://schemas.microsoft.com/office/drawing/2014/main" id="{511D7A62-7082-2DCE-82FB-010C5388048D}"/>
              </a:ext>
            </a:extLst>
          </p:cNvPr>
          <p:cNvSpPr txBox="1">
            <a:spLocks noChangeArrowheads="1"/>
          </p:cNvSpPr>
          <p:nvPr/>
        </p:nvSpPr>
        <p:spPr bwMode="auto">
          <a:xfrm>
            <a:off x="5359524" y="3522663"/>
            <a:ext cx="1608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600">
                <a:solidFill>
                  <a:srgbClr val="FF0000"/>
                </a:solidFill>
              </a:rPr>
              <a:t>Generalized ratio</a:t>
            </a:r>
          </a:p>
        </p:txBody>
      </p:sp>
      <p:sp>
        <p:nvSpPr>
          <p:cNvPr id="55305" name="TextBox 4">
            <a:extLst>
              <a:ext uri="{FF2B5EF4-FFF2-40B4-BE49-F238E27FC236}">
                <a16:creationId xmlns:a16="http://schemas.microsoft.com/office/drawing/2014/main" id="{8CF438E1-D1D1-58D2-D5DB-A54D4C345917}"/>
              </a:ext>
            </a:extLst>
          </p:cNvPr>
          <p:cNvSpPr txBox="1">
            <a:spLocks noChangeArrowheads="1"/>
          </p:cNvSpPr>
          <p:nvPr/>
        </p:nvSpPr>
        <p:spPr bwMode="auto">
          <a:xfrm flipH="1">
            <a:off x="3203699" y="6237288"/>
            <a:ext cx="294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400">
                <a:solidFill>
                  <a:srgbClr val="FF0000"/>
                </a:solidFill>
              </a:rPr>
              <a:t>Decoupler with feedforward: </a:t>
            </a:r>
          </a:p>
        </p:txBody>
      </p:sp>
      <p:sp>
        <p:nvSpPr>
          <p:cNvPr id="3" name="TextBox 2">
            <a:extLst>
              <a:ext uri="{FF2B5EF4-FFF2-40B4-BE49-F238E27FC236}">
                <a16:creationId xmlns:a16="http://schemas.microsoft.com/office/drawing/2014/main" id="{92A60CE9-2D12-648C-73D1-A8C133E4FD02}"/>
              </a:ext>
            </a:extLst>
          </p:cNvPr>
          <p:cNvSpPr txBox="1"/>
          <p:nvPr/>
        </p:nvSpPr>
        <p:spPr>
          <a:xfrm>
            <a:off x="8003467" y="4573195"/>
            <a:ext cx="2029979" cy="400110"/>
          </a:xfrm>
          <a:prstGeom prst="rect">
            <a:avLst/>
          </a:prstGeom>
          <a:noFill/>
        </p:spPr>
        <p:txBody>
          <a:bodyPr wrap="none" rtlCol="0">
            <a:spAutoFit/>
          </a:bodyPr>
          <a:lstStyle/>
          <a:p>
            <a:r>
              <a:rPr lang="nb-NO" dirty="0">
                <a:highlight>
                  <a:srgbClr val="FFFF00"/>
                </a:highlight>
              </a:rPr>
              <a:t>It’s </a:t>
            </a:r>
            <a:r>
              <a:rPr lang="nb-NO" dirty="0" err="1">
                <a:highlight>
                  <a:srgbClr val="FFFF00"/>
                </a:highlight>
              </a:rPr>
              <a:t>almost</a:t>
            </a:r>
            <a:r>
              <a:rPr lang="nb-NO" dirty="0">
                <a:highlight>
                  <a:srgbClr val="FFFF00"/>
                </a:highlight>
              </a:rPr>
              <a:t> </a:t>
            </a:r>
            <a:r>
              <a:rPr lang="nb-NO" dirty="0" err="1">
                <a:highlight>
                  <a:srgbClr val="FFFF00"/>
                </a:highlight>
              </a:rPr>
              <a:t>magic</a:t>
            </a:r>
            <a:r>
              <a:rPr lang="nb-NO" dirty="0">
                <a:highlight>
                  <a:srgbClr val="FFFF00"/>
                </a:highlight>
              </a:rPr>
              <a:t>!</a:t>
            </a:r>
            <a:endParaRPr lang="en-US" dirty="0">
              <a:highlight>
                <a:srgbClr val="FFFF00"/>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noGrp="1"/>
          </p:cNvSpPr>
          <p:nvPr/>
        </p:nvSpPr>
        <p:spPr bwMode="auto">
          <a:xfrm>
            <a:off x="8458200" y="6243638"/>
            <a:ext cx="1905000" cy="457200"/>
          </a:xfrm>
          <a:prstGeom prst="rect">
            <a:avLst/>
          </a:prstGeom>
          <a:noFill/>
          <a:ln>
            <a:miter lim="800000"/>
            <a:headEnd/>
            <a:tailEnd/>
          </a:ln>
        </p:spPr>
        <p:txBody>
          <a:bodyPr/>
          <a:lstStyle/>
          <a:p>
            <a:pPr algn="r">
              <a:defRPr/>
            </a:pPr>
            <a:endParaRPr lang="nn-NO" sz="1400"/>
          </a:p>
          <a:p>
            <a:pPr algn="r">
              <a:defRPr/>
            </a:pPr>
            <a:r>
              <a:rPr lang="nn-NO" sz="1400"/>
              <a:t> </a:t>
            </a:r>
          </a:p>
          <a:p>
            <a:pPr algn="r">
              <a:defRPr/>
            </a:pPr>
            <a:endParaRPr lang="nn-NO" sz="1400"/>
          </a:p>
        </p:txBody>
      </p:sp>
      <p:sp>
        <p:nvSpPr>
          <p:cNvPr id="5" name="Footer Placeholder 4"/>
          <p:cNvSpPr txBox="1">
            <a:spLocks noGrp="1"/>
          </p:cNvSpPr>
          <p:nvPr/>
        </p:nvSpPr>
        <p:spPr bwMode="auto">
          <a:xfrm>
            <a:off x="2438400" y="6248400"/>
            <a:ext cx="2895600" cy="457200"/>
          </a:xfrm>
          <a:prstGeom prst="rect">
            <a:avLst/>
          </a:prstGeom>
          <a:noFill/>
          <a:ln>
            <a:miter lim="800000"/>
            <a:headEnd/>
            <a:tailEnd/>
          </a:ln>
        </p:spPr>
        <p:txBody>
          <a:bodyPr/>
          <a:lstStyle/>
          <a:p>
            <a:pPr>
              <a:defRPr/>
            </a:pPr>
            <a:endParaRPr lang="nn-NO" sz="1400"/>
          </a:p>
          <a:p>
            <a:pPr>
              <a:defRPr/>
            </a:pPr>
            <a:endParaRPr lang="nn-NO" sz="1400"/>
          </a:p>
        </p:txBody>
      </p:sp>
      <p:sp>
        <p:nvSpPr>
          <p:cNvPr id="13316" name="Rectangle 2"/>
          <p:cNvSpPr>
            <a:spLocks noGrp="1" noChangeArrowheads="1"/>
          </p:cNvSpPr>
          <p:nvPr>
            <p:ph type="title" idx="4294967295"/>
          </p:nvPr>
        </p:nvSpPr>
        <p:spPr>
          <a:xfrm>
            <a:off x="609600" y="3017832"/>
            <a:ext cx="10676709" cy="1143000"/>
          </a:xfrm>
        </p:spPr>
        <p:txBody>
          <a:bodyPr/>
          <a:lstStyle/>
          <a:p>
            <a:r>
              <a:rPr lang="en-US" altLang="nb-NO" sz="3200" dirty="0"/>
              <a:t>How we design a control system for a complete chemical plant?</a:t>
            </a:r>
          </a:p>
        </p:txBody>
      </p:sp>
      <p:sp>
        <p:nvSpPr>
          <p:cNvPr id="13317" name="Rectangle 3"/>
          <p:cNvSpPr>
            <a:spLocks noGrp="1" noChangeArrowheads="1"/>
          </p:cNvSpPr>
          <p:nvPr>
            <p:ph type="body" idx="4294967295"/>
          </p:nvPr>
        </p:nvSpPr>
        <p:spPr>
          <a:xfrm>
            <a:off x="609600" y="4343395"/>
            <a:ext cx="10972800" cy="4525963"/>
          </a:xfrm>
        </p:spPr>
        <p:txBody>
          <a:bodyPr/>
          <a:lstStyle/>
          <a:p>
            <a:r>
              <a:rPr lang="en-US" altLang="nb-NO" dirty="0"/>
              <a:t>Where do we start?</a:t>
            </a:r>
          </a:p>
          <a:p>
            <a:r>
              <a:rPr lang="en-US" altLang="nb-NO" dirty="0"/>
              <a:t>What should we control? and why?</a:t>
            </a:r>
          </a:p>
          <a:p>
            <a:r>
              <a:rPr lang="en-US" altLang="nb-NO" dirty="0"/>
              <a:t>etc.</a:t>
            </a:r>
          </a:p>
          <a:p>
            <a:r>
              <a:rPr lang="en-US" altLang="nb-NO" dirty="0"/>
              <a:t>etc.</a:t>
            </a:r>
          </a:p>
        </p:txBody>
      </p:sp>
      <p:pic>
        <p:nvPicPr>
          <p:cNvPr id="3" name="Picture 2">
            <a:extLst>
              <a:ext uri="{FF2B5EF4-FFF2-40B4-BE49-F238E27FC236}">
                <a16:creationId xmlns:a16="http://schemas.microsoft.com/office/drawing/2014/main" id="{F030F8F6-B913-0777-811C-79AE6CC4DB32}"/>
              </a:ext>
            </a:extLst>
          </p:cNvPr>
          <p:cNvPicPr>
            <a:picLocks noChangeAspect="1"/>
          </p:cNvPicPr>
          <p:nvPr/>
        </p:nvPicPr>
        <p:blipFill>
          <a:blip r:embed="rId3"/>
          <a:stretch>
            <a:fillRect/>
          </a:stretch>
        </p:blipFill>
        <p:spPr>
          <a:xfrm>
            <a:off x="801384" y="152400"/>
            <a:ext cx="2988997" cy="2697805"/>
          </a:xfrm>
          <a:prstGeom prst="rect">
            <a:avLst/>
          </a:prstGeom>
        </p:spPr>
      </p:pic>
      <p:sp>
        <p:nvSpPr>
          <p:cNvPr id="6" name="TextBox 5">
            <a:extLst>
              <a:ext uri="{FF2B5EF4-FFF2-40B4-BE49-F238E27FC236}">
                <a16:creationId xmlns:a16="http://schemas.microsoft.com/office/drawing/2014/main" id="{62759E03-7552-DD58-87DC-90C59DE2B71C}"/>
              </a:ext>
            </a:extLst>
          </p:cNvPr>
          <p:cNvSpPr txBox="1"/>
          <p:nvPr/>
        </p:nvSpPr>
        <p:spPr>
          <a:xfrm>
            <a:off x="4433005" y="1407276"/>
            <a:ext cx="4220066" cy="584775"/>
          </a:xfrm>
          <a:prstGeom prst="rect">
            <a:avLst/>
          </a:prstGeom>
          <a:noFill/>
        </p:spPr>
        <p:txBody>
          <a:bodyPr wrap="none" rtlCol="0">
            <a:spAutoFit/>
          </a:bodyPr>
          <a:lstStyle/>
          <a:p>
            <a:r>
              <a:rPr lang="nb-NO" sz="3200" b="1" dirty="0"/>
              <a:t>Sigurd at </a:t>
            </a:r>
            <a:r>
              <a:rPr lang="nb-NO" sz="3200" b="1" dirty="0" err="1"/>
              <a:t>Caltech</a:t>
            </a:r>
            <a:r>
              <a:rPr lang="nb-NO" sz="3200" b="1" dirty="0"/>
              <a:t> (1984)</a:t>
            </a:r>
            <a:endParaRPr lang="en-US" sz="3200" b="1" dirty="0"/>
          </a:p>
        </p:txBody>
      </p:sp>
    </p:spTree>
    <p:extLst>
      <p:ext uri="{BB962C8B-B14F-4D97-AF65-F5344CB8AC3E}">
        <p14:creationId xmlns:p14="http://schemas.microsoft.com/office/powerpoint/2010/main" val="2296578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1726-20DC-6775-0C6E-1435FD882A5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59AE316-3FE7-49E1-236F-98DF6F70AF62}"/>
              </a:ext>
            </a:extLst>
          </p:cNvPr>
          <p:cNvPicPr>
            <a:picLocks noGrp="1" noChangeAspect="1"/>
          </p:cNvPicPr>
          <p:nvPr>
            <p:ph idx="1"/>
          </p:nvPr>
        </p:nvPicPr>
        <p:blipFill>
          <a:blip r:embed="rId2"/>
          <a:stretch>
            <a:fillRect/>
          </a:stretch>
        </p:blipFill>
        <p:spPr>
          <a:xfrm>
            <a:off x="3184504" y="1992294"/>
            <a:ext cx="7723144" cy="4748013"/>
          </a:xfrm>
        </p:spPr>
      </p:pic>
      <p:pic>
        <p:nvPicPr>
          <p:cNvPr id="7" name="Picture 6">
            <a:extLst>
              <a:ext uri="{FF2B5EF4-FFF2-40B4-BE49-F238E27FC236}">
                <a16:creationId xmlns:a16="http://schemas.microsoft.com/office/drawing/2014/main" id="{BC3B70E4-7747-65EE-76B4-A6889E7A5630}"/>
              </a:ext>
            </a:extLst>
          </p:cNvPr>
          <p:cNvPicPr>
            <a:picLocks noChangeAspect="1"/>
          </p:cNvPicPr>
          <p:nvPr/>
        </p:nvPicPr>
        <p:blipFill>
          <a:blip r:embed="rId3"/>
          <a:stretch>
            <a:fillRect/>
          </a:stretch>
        </p:blipFill>
        <p:spPr>
          <a:xfrm>
            <a:off x="169460" y="-17012"/>
            <a:ext cx="5344236" cy="187062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18BDD3-849A-E35F-D6A2-5BCCF9C1E960}"/>
                  </a:ext>
                </a:extLst>
              </p:cNvPr>
              <p:cNvSpPr txBox="1"/>
              <p:nvPr/>
            </p:nvSpPr>
            <p:spPr>
              <a:xfrm>
                <a:off x="7683544" y="192156"/>
                <a:ext cx="4193840" cy="2031325"/>
              </a:xfrm>
              <a:prstGeom prst="rect">
                <a:avLst/>
              </a:prstGeom>
              <a:noFill/>
            </p:spPr>
            <p:txBody>
              <a:bodyPr wrap="none" rtlCol="0">
                <a:spAutoFit/>
              </a:bodyPr>
              <a:lstStyle/>
              <a:p>
                <a:r>
                  <a:rPr lang="nb-NO" sz="1400" dirty="0">
                    <a:solidFill>
                      <a:srgbClr val="0070C0"/>
                    </a:solidFill>
                  </a:rPr>
                  <a:t>A1: </a:t>
                </a:r>
                <a:r>
                  <a:rPr lang="nb-NO" sz="1400" dirty="0" err="1">
                    <a:solidFill>
                      <a:srgbClr val="0070C0"/>
                    </a:solidFill>
                  </a:rPr>
                  <a:t>Benzene</a:t>
                </a:r>
                <a:endParaRPr lang="nb-NO" sz="1400" dirty="0">
                  <a:solidFill>
                    <a:srgbClr val="0070C0"/>
                  </a:solidFill>
                </a:endParaRPr>
              </a:p>
              <a:p>
                <a:r>
                  <a:rPr lang="nb-NO" sz="1400" dirty="0">
                    <a:solidFill>
                      <a:srgbClr val="0070C0"/>
                    </a:solidFill>
                  </a:rPr>
                  <a:t>A2: </a:t>
                </a:r>
                <a:r>
                  <a:rPr lang="nb-NO" sz="1400" dirty="0" err="1">
                    <a:solidFill>
                      <a:srgbClr val="0070C0"/>
                    </a:solidFill>
                  </a:rPr>
                  <a:t>Ethylene</a:t>
                </a:r>
                <a:r>
                  <a:rPr lang="nb-NO" sz="1400" dirty="0">
                    <a:solidFill>
                      <a:srgbClr val="0070C0"/>
                    </a:solidFill>
                  </a:rPr>
                  <a:t> </a:t>
                </a:r>
              </a:p>
              <a:p>
                <a:r>
                  <a:rPr lang="nb-NO" sz="1400" dirty="0">
                    <a:solidFill>
                      <a:srgbClr val="0070C0"/>
                    </a:solidFill>
                  </a:rPr>
                  <a:t>B: </a:t>
                </a:r>
                <a:r>
                  <a:rPr lang="nb-NO" sz="1400" dirty="0" err="1">
                    <a:solidFill>
                      <a:srgbClr val="0070C0"/>
                    </a:solidFill>
                  </a:rPr>
                  <a:t>Ethylbenzene</a:t>
                </a:r>
                <a:r>
                  <a:rPr lang="nb-NO" sz="1400" dirty="0">
                    <a:solidFill>
                      <a:srgbClr val="0070C0"/>
                    </a:solidFill>
                  </a:rPr>
                  <a:t> (</a:t>
                </a:r>
                <a:r>
                  <a:rPr lang="nb-NO" sz="1400" dirty="0" err="1">
                    <a:solidFill>
                      <a:srgbClr val="0070C0"/>
                    </a:solidFill>
                  </a:rPr>
                  <a:t>product</a:t>
                </a:r>
                <a:r>
                  <a:rPr lang="nb-NO" sz="1400" dirty="0">
                    <a:solidFill>
                      <a:srgbClr val="0070C0"/>
                    </a:solidFill>
                  </a:rPr>
                  <a:t>)</a:t>
                </a:r>
              </a:p>
              <a:p>
                <a:r>
                  <a:rPr lang="nb-NO" sz="1400" dirty="0">
                    <a:solidFill>
                      <a:srgbClr val="0070C0"/>
                    </a:solidFill>
                  </a:rPr>
                  <a:t>C: </a:t>
                </a:r>
                <a:r>
                  <a:rPr lang="nb-NO" sz="1400" dirty="0" err="1">
                    <a:solidFill>
                      <a:srgbClr val="0070C0"/>
                    </a:solidFill>
                  </a:rPr>
                  <a:t>Diethylbenzene</a:t>
                </a:r>
                <a:r>
                  <a:rPr lang="nb-NO" sz="1400" dirty="0">
                    <a:solidFill>
                      <a:srgbClr val="0070C0"/>
                    </a:solidFill>
                  </a:rPr>
                  <a:t> (</a:t>
                </a:r>
                <a:r>
                  <a:rPr lang="nb-NO" sz="1400" dirty="0" err="1">
                    <a:solidFill>
                      <a:srgbClr val="0070C0"/>
                    </a:solidFill>
                  </a:rPr>
                  <a:t>undersired</a:t>
                </a:r>
                <a:r>
                  <a:rPr lang="nb-NO" sz="1400" dirty="0">
                    <a:solidFill>
                      <a:srgbClr val="0070C0"/>
                    </a:solidFill>
                  </a:rPr>
                  <a:t>, </a:t>
                </a:r>
                <a:r>
                  <a:rPr lang="nb-NO" sz="1400" dirty="0" err="1">
                    <a:solidFill>
                      <a:srgbClr val="0070C0"/>
                    </a:solidFill>
                  </a:rPr>
                  <a:t>recycled</a:t>
                </a:r>
                <a:r>
                  <a:rPr lang="nb-NO" sz="1400" dirty="0">
                    <a:solidFill>
                      <a:srgbClr val="0070C0"/>
                    </a:solidFill>
                  </a:rPr>
                  <a:t> to </a:t>
                </a:r>
                <a:r>
                  <a:rPr lang="nb-NO" sz="1400" dirty="0" err="1">
                    <a:solidFill>
                      <a:srgbClr val="0070C0"/>
                    </a:solidFill>
                  </a:rPr>
                  <a:t>extinction</a:t>
                </a:r>
                <a:r>
                  <a:rPr lang="nb-NO" sz="1400" dirty="0">
                    <a:solidFill>
                      <a:srgbClr val="0070C0"/>
                    </a:solidFill>
                  </a:rPr>
                  <a:t>)</a:t>
                </a:r>
              </a:p>
              <a:p>
                <a:r>
                  <a:rPr lang="nb-NO" sz="1400" dirty="0">
                    <a:solidFill>
                      <a:srgbClr val="0070C0"/>
                    </a:solidFill>
                  </a:rPr>
                  <a:t>A1+A2 </a:t>
                </a:r>
                <a14:m>
                  <m:oMath xmlns:m="http://schemas.openxmlformats.org/officeDocument/2006/math">
                    <m:r>
                      <a:rPr lang="nb-NO" sz="1400" b="0" i="1" smtClean="0">
                        <a:solidFill>
                          <a:srgbClr val="0070C0"/>
                        </a:solidFill>
                        <a:latin typeface="Cambria Math" panose="02040503050406030204" pitchFamily="18" charset="0"/>
                      </a:rPr>
                      <m:t>→</m:t>
                    </m:r>
                  </m:oMath>
                </a14:m>
                <a:r>
                  <a:rPr lang="nb-NO" sz="1400" dirty="0">
                    <a:solidFill>
                      <a:srgbClr val="0070C0"/>
                    </a:solidFill>
                  </a:rPr>
                  <a:t>B</a:t>
                </a:r>
              </a:p>
              <a:p>
                <a:r>
                  <a:rPr lang="nb-NO" sz="1400" dirty="0">
                    <a:solidFill>
                      <a:srgbClr val="0070C0"/>
                    </a:solidFill>
                  </a:rPr>
                  <a:t>B + A2 </a:t>
                </a:r>
                <a14:m>
                  <m:oMath xmlns:m="http://schemas.openxmlformats.org/officeDocument/2006/math">
                    <m:r>
                      <a:rPr lang="nb-NO" sz="1400" b="0" i="1" smtClean="0">
                        <a:solidFill>
                          <a:srgbClr val="0070C0"/>
                        </a:solidFill>
                        <a:latin typeface="Cambria Math" panose="02040503050406030204" pitchFamily="18" charset="0"/>
                      </a:rPr>
                      <m:t>→ </m:t>
                    </m:r>
                  </m:oMath>
                </a14:m>
                <a:r>
                  <a:rPr lang="nb-NO" sz="1400" dirty="0">
                    <a:solidFill>
                      <a:srgbClr val="0070C0"/>
                    </a:solidFill>
                  </a:rPr>
                  <a:t>C</a:t>
                </a:r>
              </a:p>
              <a:p>
                <a:r>
                  <a:rPr lang="nb-NO" sz="1400" dirty="0">
                    <a:solidFill>
                      <a:srgbClr val="0070C0"/>
                    </a:solidFill>
                  </a:rPr>
                  <a:t>C + A1 </a:t>
                </a:r>
                <a14:m>
                  <m:oMath xmlns:m="http://schemas.openxmlformats.org/officeDocument/2006/math">
                    <m:r>
                      <a:rPr lang="nb-NO" sz="1400" b="0" i="1" smtClean="0">
                        <a:solidFill>
                          <a:srgbClr val="0070C0"/>
                        </a:solidFill>
                        <a:latin typeface="Cambria Math" panose="02040503050406030204" pitchFamily="18" charset="0"/>
                      </a:rPr>
                      <m:t>→</m:t>
                    </m:r>
                    <m:r>
                      <a:rPr lang="nb-NO" sz="1400" b="0" i="0" smtClean="0">
                        <a:solidFill>
                          <a:srgbClr val="0070C0"/>
                        </a:solidFill>
                        <a:latin typeface="Cambria Math" panose="02040503050406030204" pitchFamily="18" charset="0"/>
                      </a:rPr>
                      <m:t>2</m:t>
                    </m:r>
                    <m:r>
                      <m:rPr>
                        <m:sty m:val="p"/>
                      </m:rPr>
                      <a:rPr lang="nb-NO" sz="1400" b="0" i="0" smtClean="0">
                        <a:solidFill>
                          <a:srgbClr val="0070C0"/>
                        </a:solidFill>
                        <a:latin typeface="Cambria Math" panose="02040503050406030204" pitchFamily="18" charset="0"/>
                      </a:rPr>
                      <m:t>B</m:t>
                    </m:r>
                  </m:oMath>
                </a14:m>
                <a:endParaRPr lang="nb-NO" sz="1400" dirty="0">
                  <a:solidFill>
                    <a:srgbClr val="0070C0"/>
                  </a:solidFill>
                </a:endParaRPr>
              </a:p>
              <a:p>
                <a:endParaRPr lang="en-US" sz="1400" dirty="0"/>
              </a:p>
              <a:p>
                <a:endParaRPr lang="en-US" sz="1400" dirty="0">
                  <a:solidFill>
                    <a:srgbClr val="0070C0"/>
                  </a:solidFill>
                </a:endParaRPr>
              </a:p>
            </p:txBody>
          </p:sp>
        </mc:Choice>
        <mc:Fallback xmlns="">
          <p:sp>
            <p:nvSpPr>
              <p:cNvPr id="3" name="TextBox 2">
                <a:extLst>
                  <a:ext uri="{FF2B5EF4-FFF2-40B4-BE49-F238E27FC236}">
                    <a16:creationId xmlns:a16="http://schemas.microsoft.com/office/drawing/2014/main" id="{5F18BDD3-849A-E35F-D6A2-5BCCF9C1E960}"/>
                  </a:ext>
                </a:extLst>
              </p:cNvPr>
              <p:cNvSpPr txBox="1">
                <a:spLocks noRot="1" noChangeAspect="1" noMove="1" noResize="1" noEditPoints="1" noAdjustHandles="1" noChangeArrowheads="1" noChangeShapeType="1" noTextEdit="1"/>
              </p:cNvSpPr>
              <p:nvPr/>
            </p:nvSpPr>
            <p:spPr>
              <a:xfrm>
                <a:off x="7683544" y="192156"/>
                <a:ext cx="4193840" cy="2031325"/>
              </a:xfrm>
              <a:prstGeom prst="rect">
                <a:avLst/>
              </a:prstGeom>
              <a:blipFill>
                <a:blip r:embed="rId4"/>
                <a:stretch>
                  <a:fillRect l="-436" t="-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36CAAA7-0654-86DE-EF0B-B9EEAB45A99B}"/>
                  </a:ext>
                </a:extLst>
              </p:cNvPr>
              <p:cNvSpPr txBox="1"/>
              <p:nvPr/>
            </p:nvSpPr>
            <p:spPr>
              <a:xfrm>
                <a:off x="4537128" y="3460127"/>
                <a:ext cx="689612" cy="646331"/>
              </a:xfrm>
              <a:prstGeom prst="rect">
                <a:avLst/>
              </a:prstGeom>
              <a:noFill/>
            </p:spPr>
            <p:txBody>
              <a:bodyPr wrap="none" rtlCol="0">
                <a:spAutoFit/>
              </a:bodyPr>
              <a:lstStyle/>
              <a:p>
                <a:r>
                  <a:rPr lang="nb-NO" sz="900" dirty="0">
                    <a:solidFill>
                      <a:srgbClr val="0070C0"/>
                    </a:solidFill>
                    <a:highlight>
                      <a:srgbClr val="FFFF00"/>
                    </a:highlight>
                  </a:rPr>
                  <a:t>A1+A2 </a:t>
                </a:r>
                <a14:m>
                  <m:oMath xmlns:m="http://schemas.openxmlformats.org/officeDocument/2006/math">
                    <m:r>
                      <a:rPr lang="nb-NO" sz="900" b="0" i="1" smtClean="0">
                        <a:solidFill>
                          <a:srgbClr val="0070C0"/>
                        </a:solidFill>
                        <a:highlight>
                          <a:srgbClr val="FFFF00"/>
                        </a:highlight>
                        <a:latin typeface="Cambria Math" panose="02040503050406030204" pitchFamily="18" charset="0"/>
                      </a:rPr>
                      <m:t>→</m:t>
                    </m:r>
                  </m:oMath>
                </a14:m>
                <a:r>
                  <a:rPr lang="nb-NO" sz="900" dirty="0">
                    <a:solidFill>
                      <a:srgbClr val="0070C0"/>
                    </a:solidFill>
                    <a:highlight>
                      <a:srgbClr val="FFFF00"/>
                    </a:highlight>
                  </a:rPr>
                  <a:t>B</a:t>
                </a:r>
              </a:p>
              <a:p>
                <a:r>
                  <a:rPr lang="nb-NO" sz="900" dirty="0">
                    <a:solidFill>
                      <a:srgbClr val="0070C0"/>
                    </a:solidFill>
                    <a:highlight>
                      <a:srgbClr val="FFFF00"/>
                    </a:highlight>
                  </a:rPr>
                  <a:t>B + A2 </a:t>
                </a:r>
                <a14:m>
                  <m:oMath xmlns:m="http://schemas.openxmlformats.org/officeDocument/2006/math">
                    <m:r>
                      <a:rPr lang="nb-NO" sz="900" b="0" i="1" smtClean="0">
                        <a:solidFill>
                          <a:srgbClr val="0070C0"/>
                        </a:solidFill>
                        <a:highlight>
                          <a:srgbClr val="FFFF00"/>
                        </a:highlight>
                        <a:latin typeface="Cambria Math" panose="02040503050406030204" pitchFamily="18" charset="0"/>
                      </a:rPr>
                      <m:t>→ </m:t>
                    </m:r>
                  </m:oMath>
                </a14:m>
                <a:r>
                  <a:rPr lang="nb-NO" sz="900" dirty="0">
                    <a:solidFill>
                      <a:srgbClr val="0070C0"/>
                    </a:solidFill>
                    <a:highlight>
                      <a:srgbClr val="FFFF00"/>
                    </a:highlight>
                  </a:rPr>
                  <a:t>C</a:t>
                </a:r>
              </a:p>
              <a:p>
                <a:endParaRPr lang="en-US" dirty="0"/>
              </a:p>
            </p:txBody>
          </p:sp>
        </mc:Choice>
        <mc:Fallback xmlns="">
          <p:sp>
            <p:nvSpPr>
              <p:cNvPr id="4" name="TextBox 3">
                <a:extLst>
                  <a:ext uri="{FF2B5EF4-FFF2-40B4-BE49-F238E27FC236}">
                    <a16:creationId xmlns:a16="http://schemas.microsoft.com/office/drawing/2014/main" id="{B36CAAA7-0654-86DE-EF0B-B9EEAB45A99B}"/>
                  </a:ext>
                </a:extLst>
              </p:cNvPr>
              <p:cNvSpPr txBox="1">
                <a:spLocks noRot="1" noChangeAspect="1" noMove="1" noResize="1" noEditPoints="1" noAdjustHandles="1" noChangeArrowheads="1" noChangeShapeType="1" noTextEdit="1"/>
              </p:cNvSpPr>
              <p:nvPr/>
            </p:nvSpPr>
            <p:spPr>
              <a:xfrm>
                <a:off x="4537128" y="3460127"/>
                <a:ext cx="689612"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71ACDD-06AF-5738-C87E-3F28391B9B38}"/>
                  </a:ext>
                </a:extLst>
              </p:cNvPr>
              <p:cNvSpPr txBox="1"/>
              <p:nvPr/>
            </p:nvSpPr>
            <p:spPr>
              <a:xfrm>
                <a:off x="5644127" y="4260704"/>
                <a:ext cx="1537252" cy="230832"/>
              </a:xfrm>
              <a:prstGeom prst="rect">
                <a:avLst/>
              </a:prstGeom>
              <a:noFill/>
            </p:spPr>
            <p:txBody>
              <a:bodyPr wrap="square">
                <a:spAutoFit/>
              </a:bodyPr>
              <a:lstStyle/>
              <a:p>
                <a:r>
                  <a:rPr lang="nb-NO" sz="900" dirty="0">
                    <a:solidFill>
                      <a:srgbClr val="0070C0"/>
                    </a:solidFill>
                    <a:highlight>
                      <a:srgbClr val="FFFF00"/>
                    </a:highlight>
                  </a:rPr>
                  <a:t>C + A1 </a:t>
                </a:r>
                <a14:m>
                  <m:oMath xmlns:m="http://schemas.openxmlformats.org/officeDocument/2006/math">
                    <m:r>
                      <a:rPr lang="nb-NO" sz="900" b="0" i="1" smtClean="0">
                        <a:solidFill>
                          <a:srgbClr val="0070C0"/>
                        </a:solidFill>
                        <a:highlight>
                          <a:srgbClr val="FFFF00"/>
                        </a:highlight>
                        <a:latin typeface="Cambria Math" panose="02040503050406030204" pitchFamily="18" charset="0"/>
                      </a:rPr>
                      <m:t>→</m:t>
                    </m:r>
                    <m:r>
                      <a:rPr lang="nb-NO" sz="900" b="0" i="0" smtClean="0">
                        <a:solidFill>
                          <a:srgbClr val="0070C0"/>
                        </a:solidFill>
                        <a:highlight>
                          <a:srgbClr val="FFFF00"/>
                        </a:highlight>
                        <a:latin typeface="Cambria Math" panose="02040503050406030204" pitchFamily="18" charset="0"/>
                      </a:rPr>
                      <m:t>2</m:t>
                    </m:r>
                    <m:r>
                      <m:rPr>
                        <m:sty m:val="p"/>
                      </m:rPr>
                      <a:rPr lang="nb-NO" sz="900" b="0" i="0" smtClean="0">
                        <a:solidFill>
                          <a:srgbClr val="0070C0"/>
                        </a:solidFill>
                        <a:highlight>
                          <a:srgbClr val="FFFF00"/>
                        </a:highlight>
                        <a:latin typeface="Cambria Math" panose="02040503050406030204" pitchFamily="18" charset="0"/>
                      </a:rPr>
                      <m:t>B</m:t>
                    </m:r>
                  </m:oMath>
                </a14:m>
                <a:endParaRPr lang="nb-NO" sz="900" dirty="0">
                  <a:solidFill>
                    <a:srgbClr val="0070C0"/>
                  </a:solidFill>
                  <a:highlight>
                    <a:srgbClr val="FFFF00"/>
                  </a:highlight>
                </a:endParaRPr>
              </a:p>
            </p:txBody>
          </p:sp>
        </mc:Choice>
        <mc:Fallback xmlns="">
          <p:sp>
            <p:nvSpPr>
              <p:cNvPr id="6" name="TextBox 5">
                <a:extLst>
                  <a:ext uri="{FF2B5EF4-FFF2-40B4-BE49-F238E27FC236}">
                    <a16:creationId xmlns:a16="http://schemas.microsoft.com/office/drawing/2014/main" id="{8371ACDD-06AF-5738-C87E-3F28391B9B38}"/>
                  </a:ext>
                </a:extLst>
              </p:cNvPr>
              <p:cNvSpPr txBox="1">
                <a:spLocks noRot="1" noChangeAspect="1" noMove="1" noResize="1" noEditPoints="1" noAdjustHandles="1" noChangeArrowheads="1" noChangeShapeType="1" noTextEdit="1"/>
              </p:cNvSpPr>
              <p:nvPr/>
            </p:nvSpPr>
            <p:spPr>
              <a:xfrm>
                <a:off x="5644127" y="4260704"/>
                <a:ext cx="1537252" cy="230832"/>
              </a:xfrm>
              <a:prstGeom prst="rect">
                <a:avLst/>
              </a:prstGeom>
              <a:blipFill>
                <a:blip r:embed="rId6"/>
                <a:stretch>
                  <a:fillRect b="-1052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A9C4EFB-20CE-E24E-F236-FFAEF0825AD7}"/>
              </a:ext>
            </a:extLst>
          </p:cNvPr>
          <p:cNvSpPr txBox="1"/>
          <p:nvPr/>
        </p:nvSpPr>
        <p:spPr>
          <a:xfrm>
            <a:off x="8719290" y="2136084"/>
            <a:ext cx="1647054" cy="369332"/>
          </a:xfrm>
          <a:prstGeom prst="rect">
            <a:avLst/>
          </a:prstGeom>
          <a:noFill/>
        </p:spPr>
        <p:txBody>
          <a:bodyPr wrap="none" rtlCol="0">
            <a:spAutoFit/>
          </a:bodyPr>
          <a:lstStyle/>
          <a:p>
            <a:r>
              <a:rPr lang="nb-NO" dirty="0">
                <a:solidFill>
                  <a:srgbClr val="0070C0"/>
                </a:solidFill>
                <a:highlight>
                  <a:srgbClr val="FFFF00"/>
                </a:highlight>
              </a:rPr>
              <a:t>A1, A2 (</a:t>
            </a:r>
            <a:r>
              <a:rPr lang="nb-NO" dirty="0" err="1">
                <a:solidFill>
                  <a:srgbClr val="0070C0"/>
                </a:solidFill>
                <a:highlight>
                  <a:srgbClr val="FFFF00"/>
                </a:highlight>
              </a:rPr>
              <a:t>recycle</a:t>
            </a:r>
            <a:r>
              <a:rPr lang="nb-NO" dirty="0">
                <a:solidFill>
                  <a:srgbClr val="0070C0"/>
                </a:solidFill>
                <a:highlight>
                  <a:srgbClr val="FFFF00"/>
                </a:highlight>
              </a:rPr>
              <a:t>)</a:t>
            </a:r>
            <a:endParaRPr lang="en-US" dirty="0">
              <a:solidFill>
                <a:srgbClr val="0070C0"/>
              </a:solidFill>
              <a:highlight>
                <a:srgbClr val="FFFF00"/>
              </a:highlight>
            </a:endParaRPr>
          </a:p>
        </p:txBody>
      </p:sp>
      <p:sp>
        <p:nvSpPr>
          <p:cNvPr id="9" name="TextBox 8">
            <a:extLst>
              <a:ext uri="{FF2B5EF4-FFF2-40B4-BE49-F238E27FC236}">
                <a16:creationId xmlns:a16="http://schemas.microsoft.com/office/drawing/2014/main" id="{1B02B473-CDF1-400F-F783-632020941E10}"/>
              </a:ext>
            </a:extLst>
          </p:cNvPr>
          <p:cNvSpPr txBox="1"/>
          <p:nvPr/>
        </p:nvSpPr>
        <p:spPr>
          <a:xfrm>
            <a:off x="10351822" y="3500251"/>
            <a:ext cx="1242135" cy="369332"/>
          </a:xfrm>
          <a:prstGeom prst="rect">
            <a:avLst/>
          </a:prstGeom>
          <a:noFill/>
        </p:spPr>
        <p:txBody>
          <a:bodyPr wrap="none" rtlCol="0">
            <a:spAutoFit/>
          </a:bodyPr>
          <a:lstStyle/>
          <a:p>
            <a:r>
              <a:rPr lang="nb-NO" dirty="0">
                <a:solidFill>
                  <a:srgbClr val="0070C0"/>
                </a:solidFill>
                <a:highlight>
                  <a:srgbClr val="FFFF00"/>
                </a:highlight>
              </a:rPr>
              <a:t>B (</a:t>
            </a:r>
            <a:r>
              <a:rPr lang="nb-NO" dirty="0" err="1">
                <a:solidFill>
                  <a:srgbClr val="0070C0"/>
                </a:solidFill>
                <a:highlight>
                  <a:srgbClr val="FFFF00"/>
                </a:highlight>
              </a:rPr>
              <a:t>product</a:t>
            </a:r>
            <a:r>
              <a:rPr lang="nb-NO" dirty="0">
                <a:solidFill>
                  <a:srgbClr val="0070C0"/>
                </a:solidFill>
                <a:highlight>
                  <a:srgbClr val="FFFF00"/>
                </a:highlight>
              </a:rPr>
              <a:t>)</a:t>
            </a:r>
            <a:endParaRPr lang="en-US" dirty="0">
              <a:solidFill>
                <a:srgbClr val="0070C0"/>
              </a:solidFill>
              <a:highlight>
                <a:srgbClr val="FFFF00"/>
              </a:highlight>
            </a:endParaRPr>
          </a:p>
        </p:txBody>
      </p:sp>
      <p:sp>
        <p:nvSpPr>
          <p:cNvPr id="10" name="TextBox 9">
            <a:extLst>
              <a:ext uri="{FF2B5EF4-FFF2-40B4-BE49-F238E27FC236}">
                <a16:creationId xmlns:a16="http://schemas.microsoft.com/office/drawing/2014/main" id="{8F5C0F5B-3D40-1E0F-5667-EAB07F326D4E}"/>
              </a:ext>
            </a:extLst>
          </p:cNvPr>
          <p:cNvSpPr txBox="1"/>
          <p:nvPr/>
        </p:nvSpPr>
        <p:spPr>
          <a:xfrm>
            <a:off x="9592777" y="6031416"/>
            <a:ext cx="1159741" cy="369332"/>
          </a:xfrm>
          <a:prstGeom prst="rect">
            <a:avLst/>
          </a:prstGeom>
          <a:noFill/>
        </p:spPr>
        <p:txBody>
          <a:bodyPr wrap="none" rtlCol="0">
            <a:spAutoFit/>
          </a:bodyPr>
          <a:lstStyle/>
          <a:p>
            <a:r>
              <a:rPr lang="nb-NO" dirty="0">
                <a:solidFill>
                  <a:srgbClr val="0070C0"/>
                </a:solidFill>
                <a:highlight>
                  <a:srgbClr val="FFFF00"/>
                </a:highlight>
              </a:rPr>
              <a:t>C (</a:t>
            </a:r>
            <a:r>
              <a:rPr lang="nb-NO" dirty="0" err="1">
                <a:solidFill>
                  <a:srgbClr val="0070C0"/>
                </a:solidFill>
                <a:highlight>
                  <a:srgbClr val="FFFF00"/>
                </a:highlight>
              </a:rPr>
              <a:t>recycle</a:t>
            </a:r>
            <a:r>
              <a:rPr lang="nb-NO" dirty="0">
                <a:solidFill>
                  <a:srgbClr val="0070C0"/>
                </a:solidFill>
                <a:highlight>
                  <a:srgbClr val="FFFF00"/>
                </a:highlight>
              </a:rPr>
              <a:t>)</a:t>
            </a:r>
            <a:endParaRPr lang="en-US" dirty="0">
              <a:solidFill>
                <a:srgbClr val="0070C0"/>
              </a:solidFill>
              <a:highlight>
                <a:srgbClr val="FFFF00"/>
              </a:highlight>
            </a:endParaRPr>
          </a:p>
        </p:txBody>
      </p:sp>
      <p:sp>
        <p:nvSpPr>
          <p:cNvPr id="11" name="TextBox 10">
            <a:extLst>
              <a:ext uri="{FF2B5EF4-FFF2-40B4-BE49-F238E27FC236}">
                <a16:creationId xmlns:a16="http://schemas.microsoft.com/office/drawing/2014/main" id="{C6DBCC66-3432-CF40-24AE-B07558044B5C}"/>
              </a:ext>
            </a:extLst>
          </p:cNvPr>
          <p:cNvSpPr txBox="1"/>
          <p:nvPr/>
        </p:nvSpPr>
        <p:spPr>
          <a:xfrm>
            <a:off x="2282352" y="3921792"/>
            <a:ext cx="993221" cy="369332"/>
          </a:xfrm>
          <a:prstGeom prst="rect">
            <a:avLst/>
          </a:prstGeom>
          <a:noFill/>
        </p:spPr>
        <p:txBody>
          <a:bodyPr wrap="none" rtlCol="0">
            <a:spAutoFit/>
          </a:bodyPr>
          <a:lstStyle/>
          <a:p>
            <a:r>
              <a:rPr lang="nb-NO" dirty="0">
                <a:solidFill>
                  <a:srgbClr val="0070C0"/>
                </a:solidFill>
                <a:highlight>
                  <a:srgbClr val="FFFF00"/>
                </a:highlight>
              </a:rPr>
              <a:t>A2(</a:t>
            </a:r>
            <a:r>
              <a:rPr lang="nb-NO" dirty="0" err="1">
                <a:solidFill>
                  <a:srgbClr val="0070C0"/>
                </a:solidFill>
                <a:highlight>
                  <a:srgbClr val="FFFF00"/>
                </a:highlight>
              </a:rPr>
              <a:t>feed</a:t>
            </a:r>
            <a:r>
              <a:rPr lang="nb-NO" dirty="0">
                <a:solidFill>
                  <a:srgbClr val="0070C0"/>
                </a:solidFill>
                <a:highlight>
                  <a:srgbClr val="FFFF00"/>
                </a:highlight>
              </a:rPr>
              <a:t>)</a:t>
            </a:r>
            <a:endParaRPr lang="en-US" dirty="0">
              <a:solidFill>
                <a:srgbClr val="0070C0"/>
              </a:solidFill>
              <a:highlight>
                <a:srgbClr val="FFFF00"/>
              </a:highlight>
            </a:endParaRPr>
          </a:p>
        </p:txBody>
      </p:sp>
      <p:sp>
        <p:nvSpPr>
          <p:cNvPr id="12" name="TextBox 11">
            <a:extLst>
              <a:ext uri="{FF2B5EF4-FFF2-40B4-BE49-F238E27FC236}">
                <a16:creationId xmlns:a16="http://schemas.microsoft.com/office/drawing/2014/main" id="{8161656F-9F5C-14F9-912F-1F2F7E50F1E4}"/>
              </a:ext>
            </a:extLst>
          </p:cNvPr>
          <p:cNvSpPr txBox="1"/>
          <p:nvPr/>
        </p:nvSpPr>
        <p:spPr>
          <a:xfrm>
            <a:off x="2239868" y="2775474"/>
            <a:ext cx="993221" cy="369332"/>
          </a:xfrm>
          <a:prstGeom prst="rect">
            <a:avLst/>
          </a:prstGeom>
          <a:noFill/>
        </p:spPr>
        <p:txBody>
          <a:bodyPr wrap="none" rtlCol="0">
            <a:spAutoFit/>
          </a:bodyPr>
          <a:lstStyle/>
          <a:p>
            <a:r>
              <a:rPr lang="nb-NO" dirty="0">
                <a:solidFill>
                  <a:srgbClr val="0070C0"/>
                </a:solidFill>
                <a:highlight>
                  <a:srgbClr val="FFFF00"/>
                </a:highlight>
              </a:rPr>
              <a:t>A1(</a:t>
            </a:r>
            <a:r>
              <a:rPr lang="nb-NO" dirty="0" err="1">
                <a:solidFill>
                  <a:srgbClr val="0070C0"/>
                </a:solidFill>
                <a:highlight>
                  <a:srgbClr val="FFFF00"/>
                </a:highlight>
              </a:rPr>
              <a:t>feed</a:t>
            </a:r>
            <a:r>
              <a:rPr lang="nb-NO" dirty="0">
                <a:solidFill>
                  <a:srgbClr val="0070C0"/>
                </a:solidFill>
                <a:highlight>
                  <a:srgbClr val="FFFF00"/>
                </a:highlight>
              </a:rPr>
              <a:t>)</a:t>
            </a:r>
            <a:endParaRPr lang="en-US" dirty="0">
              <a:solidFill>
                <a:srgbClr val="0070C0"/>
              </a:solidFill>
              <a:highlight>
                <a:srgbClr val="FFFF00"/>
              </a:highlight>
            </a:endParaRPr>
          </a:p>
        </p:txBody>
      </p:sp>
      <p:cxnSp>
        <p:nvCxnSpPr>
          <p:cNvPr id="13" name="Straight Connector 12">
            <a:extLst>
              <a:ext uri="{FF2B5EF4-FFF2-40B4-BE49-F238E27FC236}">
                <a16:creationId xmlns:a16="http://schemas.microsoft.com/office/drawing/2014/main" id="{9D834574-90BD-317E-8310-D6886C3BD25E}"/>
              </a:ext>
            </a:extLst>
          </p:cNvPr>
          <p:cNvCxnSpPr/>
          <p:nvPr/>
        </p:nvCxnSpPr>
        <p:spPr>
          <a:xfrm flipH="1">
            <a:off x="3181629" y="2945150"/>
            <a:ext cx="112217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2CB1B24-F78E-2A24-F08B-1A5548C73B7B}"/>
              </a:ext>
            </a:extLst>
          </p:cNvPr>
          <p:cNvCxnSpPr>
            <a:cxnSpLocks/>
          </p:cNvCxnSpPr>
          <p:nvPr/>
        </p:nvCxnSpPr>
        <p:spPr>
          <a:xfrm flipH="1">
            <a:off x="3248045" y="4109384"/>
            <a:ext cx="71348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1803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txBox="1">
            <a:spLocks noGrp="1"/>
          </p:cNvSpPr>
          <p:nvPr/>
        </p:nvSpPr>
        <p:spPr bwMode="auto">
          <a:xfrm>
            <a:off x="8458200" y="6243638"/>
            <a:ext cx="1905000" cy="457200"/>
          </a:xfrm>
          <a:prstGeom prst="rect">
            <a:avLst/>
          </a:prstGeom>
          <a:noFill/>
          <a:ln>
            <a:miter lim="800000"/>
            <a:headEnd/>
            <a:tailEnd/>
          </a:ln>
        </p:spPr>
        <p:txBody>
          <a:bodyPr/>
          <a:lstStyle/>
          <a:p>
            <a:pPr algn="r">
              <a:defRPr/>
            </a:pPr>
            <a:endParaRPr lang="nn-NO" sz="1400"/>
          </a:p>
          <a:p>
            <a:pPr algn="r">
              <a:defRPr/>
            </a:pPr>
            <a:r>
              <a:rPr lang="nn-NO" sz="1400"/>
              <a:t> </a:t>
            </a:r>
          </a:p>
          <a:p>
            <a:pPr algn="r">
              <a:defRPr/>
            </a:pPr>
            <a:endParaRPr lang="nn-NO" sz="1400"/>
          </a:p>
        </p:txBody>
      </p:sp>
      <p:sp>
        <p:nvSpPr>
          <p:cNvPr id="4" name="Footer Placeholder 4"/>
          <p:cNvSpPr txBox="1">
            <a:spLocks noGrp="1"/>
          </p:cNvSpPr>
          <p:nvPr/>
        </p:nvSpPr>
        <p:spPr bwMode="auto">
          <a:xfrm>
            <a:off x="2438400" y="6248400"/>
            <a:ext cx="2895600" cy="457200"/>
          </a:xfrm>
          <a:prstGeom prst="rect">
            <a:avLst/>
          </a:prstGeom>
          <a:noFill/>
          <a:ln>
            <a:miter lim="800000"/>
            <a:headEnd/>
            <a:tailEnd/>
          </a:ln>
        </p:spPr>
        <p:txBody>
          <a:bodyPr/>
          <a:lstStyle/>
          <a:p>
            <a:pPr>
              <a:defRPr/>
            </a:pPr>
            <a:endParaRPr lang="nn-NO" sz="1400"/>
          </a:p>
          <a:p>
            <a:pPr>
              <a:defRPr/>
            </a:pPr>
            <a:endParaRPr lang="nn-NO" sz="1400"/>
          </a:p>
        </p:txBody>
      </p:sp>
      <p:sp>
        <p:nvSpPr>
          <p:cNvPr id="19460" name="Rectangle 2"/>
          <p:cNvSpPr>
            <a:spLocks noGrp="1" noChangeArrowheads="1"/>
          </p:cNvSpPr>
          <p:nvPr>
            <p:ph type="body" idx="4294967295"/>
          </p:nvPr>
        </p:nvSpPr>
        <p:spPr>
          <a:xfrm>
            <a:off x="729465" y="909638"/>
            <a:ext cx="8687656" cy="5562600"/>
          </a:xfrm>
        </p:spPr>
        <p:txBody>
          <a:bodyPr/>
          <a:lstStyle/>
          <a:p>
            <a:pPr marL="0" indent="0">
              <a:buNone/>
            </a:pPr>
            <a:r>
              <a:rPr lang="en-US" altLang="nb-NO" dirty="0"/>
              <a:t>Alan Foss (“Critique of chemical process control theory”, </a:t>
            </a:r>
            <a:r>
              <a:rPr lang="en-US" altLang="nb-NO" dirty="0" err="1"/>
              <a:t>AIChE</a:t>
            </a:r>
            <a:r>
              <a:rPr lang="en-US" altLang="nb-NO" dirty="0"/>
              <a:t> Journal,1973):</a:t>
            </a:r>
          </a:p>
          <a:p>
            <a:endParaRPr lang="en-US" altLang="nb-NO" dirty="0"/>
          </a:p>
          <a:p>
            <a:pPr>
              <a:buFontTx/>
              <a:buNone/>
            </a:pPr>
            <a:r>
              <a:rPr lang="en-US" altLang="nb-NO" sz="1800" i="1" dirty="0"/>
              <a:t>The central issue to be resolved ... is the determination of </a:t>
            </a:r>
            <a:r>
              <a:rPr lang="en-US" altLang="nb-NO" sz="1800" i="1" dirty="0">
                <a:highlight>
                  <a:srgbClr val="FFFF00"/>
                </a:highlight>
              </a:rPr>
              <a:t>control system structure*</a:t>
            </a:r>
            <a:r>
              <a:rPr lang="en-US" altLang="nb-NO" sz="1800" i="1" dirty="0"/>
              <a:t>. </a:t>
            </a:r>
            <a:r>
              <a:rPr lang="en-US" altLang="nb-NO" sz="1800" b="1" i="1" dirty="0">
                <a:solidFill>
                  <a:srgbClr val="FF3300"/>
                </a:solidFill>
              </a:rPr>
              <a:t>Which variables should be measured, which inputs should be manipulated and which links should be made between the two sets?</a:t>
            </a:r>
          </a:p>
          <a:p>
            <a:pPr>
              <a:buFontTx/>
              <a:buNone/>
            </a:pPr>
            <a:r>
              <a:rPr lang="en-US" altLang="nb-NO" sz="1800" i="1" dirty="0"/>
              <a:t> There is more than a suspicion that the work of a genius is needed here, for without it the control configuration problem will likely remain in a primitive, hazily stated and wholly unmanageable form. </a:t>
            </a:r>
          </a:p>
          <a:p>
            <a:pPr>
              <a:buFontTx/>
              <a:buNone/>
            </a:pPr>
            <a:r>
              <a:rPr lang="en-US" altLang="nb-NO" sz="1800" i="1" dirty="0"/>
              <a:t>The gap is present indeed, but contrary to the views of many, it is the theoretician who must close it.</a:t>
            </a:r>
          </a:p>
          <a:p>
            <a:pPr>
              <a:buFontTx/>
              <a:buNone/>
            </a:pPr>
            <a:endParaRPr lang="en-US" altLang="nb-NO" dirty="0"/>
          </a:p>
        </p:txBody>
      </p:sp>
      <p:pic>
        <p:nvPicPr>
          <p:cNvPr id="2050" name="Picture 2" descr="Alan Foss">
            <a:extLst>
              <a:ext uri="{FF2B5EF4-FFF2-40B4-BE49-F238E27FC236}">
                <a16:creationId xmlns:a16="http://schemas.microsoft.com/office/drawing/2014/main" id="{0BCC2A0E-BA78-434D-92C8-E56E0B8B2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26" y="1038225"/>
            <a:ext cx="1647825" cy="2400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3E2BE747-6E8F-481A-B472-E213C5AC66B3}"/>
              </a:ext>
            </a:extLst>
          </p:cNvPr>
          <p:cNvSpPr txBox="1">
            <a:spLocks noChangeArrowheads="1"/>
          </p:cNvSpPr>
          <p:nvPr/>
        </p:nvSpPr>
        <p:spPr>
          <a:xfrm>
            <a:off x="530087" y="100012"/>
            <a:ext cx="10972800" cy="1143000"/>
          </a:xfrm>
          <a:prstGeom prst="rect">
            <a:avLst/>
          </a:prstGeom>
        </p:spPr>
        <p:txBody>
          <a:bodyPr>
            <a:normAutofit fontScale="97500"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altLang="nb-NO" sz="3500" b="0" dirty="0">
                <a:solidFill>
                  <a:srgbClr val="FF0000"/>
                </a:solidFill>
                <a:latin typeface="+mn-lt"/>
              </a:rPr>
              <a:t>Control system structure*</a:t>
            </a:r>
            <a:br>
              <a:rPr lang="en-US" altLang="nb-NO" sz="3800" dirty="0"/>
            </a:br>
            <a:endParaRPr lang="en-US" altLang="nb-NO" sz="3800" dirty="0"/>
          </a:p>
        </p:txBody>
      </p:sp>
      <p:sp>
        <p:nvSpPr>
          <p:cNvPr id="2" name="TextBox 1">
            <a:extLst>
              <a:ext uri="{FF2B5EF4-FFF2-40B4-BE49-F238E27FC236}">
                <a16:creationId xmlns:a16="http://schemas.microsoft.com/office/drawing/2014/main" id="{B6188672-1E94-FC9C-AC9B-8B405663A11A}"/>
              </a:ext>
            </a:extLst>
          </p:cNvPr>
          <p:cNvSpPr txBox="1"/>
          <p:nvPr/>
        </p:nvSpPr>
        <p:spPr>
          <a:xfrm>
            <a:off x="729465" y="5383658"/>
            <a:ext cx="7521611" cy="523220"/>
          </a:xfrm>
          <a:prstGeom prst="rect">
            <a:avLst/>
          </a:prstGeom>
          <a:noFill/>
        </p:spPr>
        <p:txBody>
          <a:bodyPr wrap="none" rtlCol="0">
            <a:spAutoFit/>
          </a:bodyPr>
          <a:lstStyle/>
          <a:p>
            <a:r>
              <a:rPr lang="en-US" sz="2000" dirty="0"/>
              <a:t>*</a:t>
            </a:r>
            <a:r>
              <a:rPr lang="en-US" sz="2800" dirty="0"/>
              <a:t>Current terminology: </a:t>
            </a:r>
            <a:r>
              <a:rPr lang="en-US" sz="2800" dirty="0">
                <a:highlight>
                  <a:srgbClr val="FFFF00"/>
                </a:highlight>
              </a:rPr>
              <a:t>Control system architecture</a:t>
            </a:r>
            <a:endParaRPr lang="en-US" sz="2000" dirty="0">
              <a:highlight>
                <a:srgbClr val="FFFF00"/>
              </a:highlight>
            </a:endParaRPr>
          </a:p>
        </p:txBody>
      </p:sp>
      <p:sp>
        <p:nvSpPr>
          <p:cNvPr id="7" name="Rectangle 6">
            <a:extLst>
              <a:ext uri="{FF2B5EF4-FFF2-40B4-BE49-F238E27FC236}">
                <a16:creationId xmlns:a16="http://schemas.microsoft.com/office/drawing/2014/main" id="{D9EF505F-7706-C4FD-1032-E40B02970CF2}"/>
              </a:ext>
            </a:extLst>
          </p:cNvPr>
          <p:cNvSpPr/>
          <p:nvPr/>
        </p:nvSpPr>
        <p:spPr>
          <a:xfrm>
            <a:off x="530087" y="3071973"/>
            <a:ext cx="8887034" cy="14281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69965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Alan Foss">
            <a:extLst>
              <a:ext uri="{FF2B5EF4-FFF2-40B4-BE49-F238E27FC236}">
                <a16:creationId xmlns:a16="http://schemas.microsoft.com/office/drawing/2014/main" id="{A31B5CE5-8690-4DF4-D794-64A2E697D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26" y="1028700"/>
            <a:ext cx="1647825" cy="24003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p:cNvSpPr txBox="1">
            <a:spLocks noGrp="1"/>
          </p:cNvSpPr>
          <p:nvPr/>
        </p:nvSpPr>
        <p:spPr bwMode="auto">
          <a:xfrm>
            <a:off x="8458200" y="6243638"/>
            <a:ext cx="1905000" cy="457200"/>
          </a:xfrm>
          <a:prstGeom prst="rect">
            <a:avLst/>
          </a:prstGeom>
          <a:noFill/>
          <a:ln>
            <a:miter lim="800000"/>
            <a:headEnd/>
            <a:tailEnd/>
          </a:ln>
        </p:spPr>
        <p:txBody>
          <a:bodyPr/>
          <a:lstStyle/>
          <a:p>
            <a:pPr algn="r">
              <a:defRPr/>
            </a:pPr>
            <a:endParaRPr lang="nn-NO" sz="1400"/>
          </a:p>
          <a:p>
            <a:pPr algn="r">
              <a:defRPr/>
            </a:pPr>
            <a:r>
              <a:rPr lang="nn-NO" sz="1400"/>
              <a:t> </a:t>
            </a:r>
          </a:p>
          <a:p>
            <a:pPr algn="r">
              <a:defRPr/>
            </a:pPr>
            <a:endParaRPr lang="nn-NO" sz="1400"/>
          </a:p>
        </p:txBody>
      </p:sp>
      <p:sp>
        <p:nvSpPr>
          <p:cNvPr id="4" name="Footer Placeholder 4"/>
          <p:cNvSpPr txBox="1">
            <a:spLocks noGrp="1"/>
          </p:cNvSpPr>
          <p:nvPr/>
        </p:nvSpPr>
        <p:spPr bwMode="auto">
          <a:xfrm>
            <a:off x="2438400" y="6248400"/>
            <a:ext cx="2895600" cy="457200"/>
          </a:xfrm>
          <a:prstGeom prst="rect">
            <a:avLst/>
          </a:prstGeom>
          <a:noFill/>
          <a:ln>
            <a:miter lim="800000"/>
            <a:headEnd/>
            <a:tailEnd/>
          </a:ln>
        </p:spPr>
        <p:txBody>
          <a:bodyPr/>
          <a:lstStyle/>
          <a:p>
            <a:pPr>
              <a:defRPr/>
            </a:pPr>
            <a:endParaRPr lang="nn-NO" sz="1400"/>
          </a:p>
          <a:p>
            <a:pPr>
              <a:defRPr/>
            </a:pPr>
            <a:endParaRPr lang="nn-NO" sz="1400"/>
          </a:p>
        </p:txBody>
      </p:sp>
      <p:pic>
        <p:nvPicPr>
          <p:cNvPr id="7" name="Picture 2" descr="Bilderesultat for einstein">
            <a:extLst>
              <a:ext uri="{FF2B5EF4-FFF2-40B4-BE49-F238E27FC236}">
                <a16:creationId xmlns:a16="http://schemas.microsoft.com/office/drawing/2014/main" id="{34636118-35C2-42AC-9F95-0381D8996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3243" y="1905137"/>
            <a:ext cx="1952625" cy="2333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D5A45C1-8CB8-4041-C2DA-56CDDFDA89E0}"/>
              </a:ext>
            </a:extLst>
          </p:cNvPr>
          <p:cNvSpPr txBox="1">
            <a:spLocks noChangeArrowheads="1"/>
          </p:cNvSpPr>
          <p:nvPr/>
        </p:nvSpPr>
        <p:spPr>
          <a:xfrm>
            <a:off x="729465" y="909638"/>
            <a:ext cx="8687656" cy="556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nb-NO" dirty="0"/>
              <a:t>Alan Foss (“Critique of chemical process control theory”, AIChE Journal,1973):</a:t>
            </a:r>
          </a:p>
          <a:p>
            <a:endParaRPr lang="en-US" altLang="nb-NO" dirty="0"/>
          </a:p>
          <a:p>
            <a:pPr>
              <a:buFontTx/>
              <a:buNone/>
            </a:pPr>
            <a:r>
              <a:rPr lang="en-US" altLang="nb-NO" sz="1800" i="1" dirty="0"/>
              <a:t>The central issue to be resolved ... is the determination of control system structure*. </a:t>
            </a:r>
            <a:r>
              <a:rPr lang="en-US" altLang="nb-NO" sz="1800" b="1" i="1" dirty="0">
                <a:solidFill>
                  <a:srgbClr val="FF3300"/>
                </a:solidFill>
              </a:rPr>
              <a:t>Which variables should be measured, which inputs should be manipulated and which links should be made between the two sets?</a:t>
            </a:r>
          </a:p>
          <a:p>
            <a:pPr>
              <a:buFontTx/>
              <a:buNone/>
            </a:pPr>
            <a:r>
              <a:rPr lang="en-US" altLang="nb-NO" sz="1800" i="1" dirty="0"/>
              <a:t> There is more than a suspicion that </a:t>
            </a:r>
            <a:r>
              <a:rPr lang="en-US" altLang="nb-NO" sz="1800" i="1" dirty="0">
                <a:highlight>
                  <a:srgbClr val="FFFF00"/>
                </a:highlight>
              </a:rPr>
              <a:t>the work of a genius is needed here</a:t>
            </a:r>
            <a:r>
              <a:rPr lang="en-US" altLang="nb-NO" sz="1800" i="1" dirty="0"/>
              <a:t>, for without it the control configuration problem will likely remain in a primitive, hazily stated and wholly unmanageable form. </a:t>
            </a:r>
          </a:p>
          <a:p>
            <a:pPr>
              <a:buFontTx/>
              <a:buNone/>
            </a:pPr>
            <a:r>
              <a:rPr lang="en-US" altLang="nb-NO" sz="1800" i="1" dirty="0"/>
              <a:t>The gap [between theory and practice] is present indeed, but contrary to the views of many, it is the theoretician who must close it.</a:t>
            </a:r>
          </a:p>
          <a:p>
            <a:pPr>
              <a:buFontTx/>
              <a:buNone/>
            </a:pPr>
            <a:endParaRPr lang="en-US" altLang="nb-NO" dirty="0"/>
          </a:p>
        </p:txBody>
      </p:sp>
      <p:sp>
        <p:nvSpPr>
          <p:cNvPr id="8" name="Rectangle 3">
            <a:extLst>
              <a:ext uri="{FF2B5EF4-FFF2-40B4-BE49-F238E27FC236}">
                <a16:creationId xmlns:a16="http://schemas.microsoft.com/office/drawing/2014/main" id="{C711A88A-A313-DE08-88EC-822C47E0DD13}"/>
              </a:ext>
            </a:extLst>
          </p:cNvPr>
          <p:cNvSpPr txBox="1">
            <a:spLocks noChangeArrowheads="1"/>
          </p:cNvSpPr>
          <p:nvPr/>
        </p:nvSpPr>
        <p:spPr>
          <a:xfrm>
            <a:off x="530087" y="100012"/>
            <a:ext cx="10972800" cy="1143000"/>
          </a:xfrm>
          <a:prstGeom prst="rect">
            <a:avLst/>
          </a:prstGeom>
        </p:spPr>
        <p:txBody>
          <a:bodyPr>
            <a:normAutofit fontScale="97500"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altLang="nb-NO" sz="3500" b="0" dirty="0">
                <a:solidFill>
                  <a:srgbClr val="FF0000"/>
                </a:solidFill>
                <a:latin typeface="+mn-lt"/>
              </a:rPr>
              <a:t>Control system structure*</a:t>
            </a:r>
            <a:br>
              <a:rPr lang="en-US" altLang="nb-NO" sz="3800" dirty="0"/>
            </a:br>
            <a:endParaRPr lang="en-US" altLang="nb-NO" sz="3800" dirty="0"/>
          </a:p>
        </p:txBody>
      </p:sp>
      <p:sp>
        <p:nvSpPr>
          <p:cNvPr id="6" name="TextBox 5">
            <a:extLst>
              <a:ext uri="{FF2B5EF4-FFF2-40B4-BE49-F238E27FC236}">
                <a16:creationId xmlns:a16="http://schemas.microsoft.com/office/drawing/2014/main" id="{98EA3302-37EA-70FF-5BEB-02D0E3822FB4}"/>
              </a:ext>
            </a:extLst>
          </p:cNvPr>
          <p:cNvSpPr txBox="1"/>
          <p:nvPr/>
        </p:nvSpPr>
        <p:spPr>
          <a:xfrm>
            <a:off x="729465" y="5383658"/>
            <a:ext cx="5518306" cy="400110"/>
          </a:xfrm>
          <a:prstGeom prst="rect">
            <a:avLst/>
          </a:prstGeom>
          <a:noFill/>
        </p:spPr>
        <p:txBody>
          <a:bodyPr wrap="none" rtlCol="0">
            <a:spAutoFit/>
          </a:bodyPr>
          <a:lstStyle/>
          <a:p>
            <a:r>
              <a:rPr lang="en-US" sz="2000" dirty="0"/>
              <a:t>*Current terminology: </a:t>
            </a:r>
            <a:r>
              <a:rPr lang="en-US" sz="2000" dirty="0">
                <a:highlight>
                  <a:srgbClr val="FFFF00"/>
                </a:highlight>
              </a:rPr>
              <a:t>Control system architecture</a:t>
            </a:r>
          </a:p>
        </p:txBody>
      </p:sp>
    </p:spTree>
    <p:extLst>
      <p:ext uri="{BB962C8B-B14F-4D97-AF65-F5344CB8AC3E}">
        <p14:creationId xmlns:p14="http://schemas.microsoft.com/office/powerpoint/2010/main" val="26630177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noAutofit/>
          </a:bodyPr>
          <a:lstStyle/>
          <a:p>
            <a:r>
              <a:rPr lang="en-US" altLang="nb-NO" dirty="0"/>
              <a:t>Main objectives of a control system</a:t>
            </a:r>
          </a:p>
        </p:txBody>
      </p:sp>
      <p:sp>
        <p:nvSpPr>
          <p:cNvPr id="27653" name="Rectangle 3"/>
          <p:cNvSpPr>
            <a:spLocks noGrp="1" noChangeArrowheads="1"/>
          </p:cNvSpPr>
          <p:nvPr>
            <p:ph idx="1"/>
          </p:nvPr>
        </p:nvSpPr>
        <p:spPr/>
        <p:txBody>
          <a:bodyPr>
            <a:normAutofit/>
          </a:bodyPr>
          <a:lstStyle/>
          <a:p>
            <a:pPr marL="381000" indent="-381000">
              <a:lnSpc>
                <a:spcPct val="90000"/>
              </a:lnSpc>
              <a:buFontTx/>
              <a:buAutoNum type="arabicPeriod"/>
            </a:pPr>
            <a:endParaRPr lang="en-US" altLang="nb-NO" dirty="0"/>
          </a:p>
          <a:p>
            <a:pPr marL="381000" indent="-381000">
              <a:lnSpc>
                <a:spcPct val="90000"/>
              </a:lnSpc>
              <a:buFontTx/>
              <a:buAutoNum type="arabicPeriod"/>
            </a:pPr>
            <a:r>
              <a:rPr lang="en-US" altLang="nb-NO" dirty="0"/>
              <a:t>Economics: Implementation of acceptable (near-optimal) operation</a:t>
            </a:r>
          </a:p>
          <a:p>
            <a:pPr marL="381000" indent="-381000">
              <a:lnSpc>
                <a:spcPct val="90000"/>
              </a:lnSpc>
              <a:buFontTx/>
              <a:buAutoNum type="arabicPeriod"/>
            </a:pPr>
            <a:r>
              <a:rPr lang="en-US" altLang="nb-NO" dirty="0"/>
              <a:t>Regulation: Stable operation </a:t>
            </a:r>
          </a:p>
        </p:txBody>
      </p:sp>
      <p:sp>
        <p:nvSpPr>
          <p:cNvPr id="849924" name="Rectangle 4"/>
          <p:cNvSpPr>
            <a:spLocks noChangeArrowheads="1"/>
          </p:cNvSpPr>
          <p:nvPr/>
        </p:nvSpPr>
        <p:spPr bwMode="auto">
          <a:xfrm>
            <a:off x="2640013" y="3489158"/>
            <a:ext cx="7772400" cy="289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spcBef>
                <a:spcPct val="20000"/>
              </a:spcBef>
              <a:buChar char="•"/>
              <a:defRPr sz="2000">
                <a:solidFill>
                  <a:schemeClr val="tx1"/>
                </a:solidFill>
                <a:latin typeface="Times" panose="02020603050405020304" pitchFamily="18" charset="0"/>
              </a:defRPr>
            </a:lvl1pPr>
            <a:lvl2pPr marL="800100" indent="-342900">
              <a:spcBef>
                <a:spcPct val="20000"/>
              </a:spcBef>
              <a:buChar char="–"/>
              <a:defRPr>
                <a:solidFill>
                  <a:schemeClr val="tx1"/>
                </a:solidFill>
                <a:latin typeface="Times" panose="02020603050405020304" pitchFamily="18" charset="0"/>
              </a:defRPr>
            </a:lvl2pPr>
            <a:lvl3pPr marL="1219200" indent="-3048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nSpc>
                <a:spcPct val="90000"/>
              </a:lnSpc>
              <a:buFontTx/>
              <a:buNone/>
            </a:pPr>
            <a:r>
              <a:rPr lang="en-US" altLang="nb-NO" dirty="0">
                <a:latin typeface="+mn-lt"/>
              </a:rPr>
              <a:t>ARE THESE OBJECTIVES CONFLICTING?</a:t>
            </a:r>
          </a:p>
          <a:p>
            <a:pPr>
              <a:lnSpc>
                <a:spcPct val="90000"/>
              </a:lnSpc>
              <a:buFontTx/>
              <a:buNone/>
            </a:pPr>
            <a:endParaRPr lang="en-US" altLang="nb-NO" dirty="0">
              <a:latin typeface="+mn-lt"/>
            </a:endParaRPr>
          </a:p>
          <a:p>
            <a:pPr>
              <a:lnSpc>
                <a:spcPct val="90000"/>
              </a:lnSpc>
            </a:pPr>
            <a:r>
              <a:rPr lang="en-US" altLang="nb-NO" dirty="0">
                <a:solidFill>
                  <a:srgbClr val="FF0000"/>
                </a:solidFill>
                <a:latin typeface="+mn-lt"/>
              </a:rPr>
              <a:t>Usually NOT</a:t>
            </a:r>
            <a:r>
              <a:rPr lang="en-US" altLang="nb-NO" dirty="0">
                <a:latin typeface="+mn-lt"/>
              </a:rPr>
              <a:t> </a:t>
            </a:r>
          </a:p>
          <a:p>
            <a:pPr lvl="1">
              <a:lnSpc>
                <a:spcPct val="90000"/>
              </a:lnSpc>
            </a:pPr>
            <a:r>
              <a:rPr lang="en-US" altLang="nb-NO" dirty="0">
                <a:latin typeface="+mn-lt"/>
              </a:rPr>
              <a:t>Different time scales</a:t>
            </a:r>
          </a:p>
          <a:p>
            <a:pPr lvl="2">
              <a:lnSpc>
                <a:spcPct val="90000"/>
              </a:lnSpc>
            </a:pPr>
            <a:r>
              <a:rPr lang="en-US" altLang="nb-NO" dirty="0">
                <a:latin typeface="+mn-lt"/>
              </a:rPr>
              <a:t>Stabilization </a:t>
            </a:r>
            <a:r>
              <a:rPr lang="en-US" altLang="nb-NO" dirty="0">
                <a:latin typeface="+mn-lt"/>
                <a:sym typeface="Wingdings" panose="05000000000000000000" pitchFamily="2" charset="2"/>
              </a:rPr>
              <a:t></a:t>
            </a:r>
            <a:r>
              <a:rPr lang="en-US" altLang="nb-NO" dirty="0">
                <a:latin typeface="+mn-lt"/>
              </a:rPr>
              <a:t> fast time scale</a:t>
            </a:r>
          </a:p>
          <a:p>
            <a:pPr lvl="1">
              <a:lnSpc>
                <a:spcPct val="90000"/>
              </a:lnSpc>
            </a:pPr>
            <a:r>
              <a:rPr lang="en-US" altLang="nb-NO" dirty="0">
                <a:latin typeface="+mn-lt"/>
              </a:rPr>
              <a:t>Stabilization doesn’t “use up” any degrees of freedom</a:t>
            </a:r>
          </a:p>
          <a:p>
            <a:pPr lvl="2">
              <a:lnSpc>
                <a:spcPct val="90000"/>
              </a:lnSpc>
            </a:pPr>
            <a:r>
              <a:rPr lang="en-US" altLang="nb-NO" dirty="0">
                <a:latin typeface="+mn-lt"/>
              </a:rPr>
              <a:t>Reference value (</a:t>
            </a:r>
            <a:r>
              <a:rPr lang="en-US" altLang="nb-NO" dirty="0" err="1">
                <a:latin typeface="+mn-lt"/>
              </a:rPr>
              <a:t>setpoint</a:t>
            </a:r>
            <a:r>
              <a:rPr lang="en-US" altLang="nb-NO" dirty="0">
                <a:latin typeface="+mn-lt"/>
              </a:rPr>
              <a:t>) available for layer above</a:t>
            </a:r>
          </a:p>
          <a:p>
            <a:pPr lvl="2">
              <a:lnSpc>
                <a:spcPct val="90000"/>
              </a:lnSpc>
            </a:pPr>
            <a:r>
              <a:rPr lang="en-US" altLang="nb-NO" dirty="0">
                <a:latin typeface="+mn-lt"/>
              </a:rPr>
              <a:t>But it “uses up” part of the time window (frequency range)</a:t>
            </a:r>
          </a:p>
          <a:p>
            <a:pPr lvl="1">
              <a:lnSpc>
                <a:spcPct val="90000"/>
              </a:lnSpc>
            </a:pPr>
            <a:endParaRPr lang="en-US" altLang="nb-NO"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24">
                                            <p:txEl>
                                              <p:pRg st="0" end="0"/>
                                            </p:txEl>
                                          </p:spTgt>
                                        </p:tgtEl>
                                        <p:attrNameLst>
                                          <p:attrName>style.visibility</p:attrName>
                                        </p:attrNameLst>
                                      </p:cBhvr>
                                      <p:to>
                                        <p:strVal val="visible"/>
                                      </p:to>
                                    </p:set>
                                    <p:animEffect transition="in" filter="fade">
                                      <p:cBhvr>
                                        <p:cTn id="7" dur="500"/>
                                        <p:tgtEl>
                                          <p:spTgt spid="84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49924">
                                            <p:txEl>
                                              <p:pRg st="2" end="2"/>
                                            </p:txEl>
                                          </p:spTgt>
                                        </p:tgtEl>
                                        <p:attrNameLst>
                                          <p:attrName>style.visibility</p:attrName>
                                        </p:attrNameLst>
                                      </p:cBhvr>
                                      <p:to>
                                        <p:strVal val="visible"/>
                                      </p:to>
                                    </p:set>
                                    <p:animEffect transition="in" filter="fade">
                                      <p:cBhvr>
                                        <p:cTn id="12" dur="500"/>
                                        <p:tgtEl>
                                          <p:spTgt spid="84992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49924">
                                            <p:txEl>
                                              <p:pRg st="3" end="3"/>
                                            </p:txEl>
                                          </p:spTgt>
                                        </p:tgtEl>
                                        <p:attrNameLst>
                                          <p:attrName>style.visibility</p:attrName>
                                        </p:attrNameLst>
                                      </p:cBhvr>
                                      <p:to>
                                        <p:strVal val="visible"/>
                                      </p:to>
                                    </p:set>
                                    <p:animEffect transition="in" filter="fade">
                                      <p:cBhvr>
                                        <p:cTn id="15" dur="500"/>
                                        <p:tgtEl>
                                          <p:spTgt spid="84992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49924">
                                            <p:txEl>
                                              <p:pRg st="4" end="4"/>
                                            </p:txEl>
                                          </p:spTgt>
                                        </p:tgtEl>
                                        <p:attrNameLst>
                                          <p:attrName>style.visibility</p:attrName>
                                        </p:attrNameLst>
                                      </p:cBhvr>
                                      <p:to>
                                        <p:strVal val="visible"/>
                                      </p:to>
                                    </p:set>
                                    <p:animEffect transition="in" filter="fade">
                                      <p:cBhvr>
                                        <p:cTn id="18" dur="500"/>
                                        <p:tgtEl>
                                          <p:spTgt spid="84992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49924">
                                            <p:txEl>
                                              <p:pRg st="5" end="5"/>
                                            </p:txEl>
                                          </p:spTgt>
                                        </p:tgtEl>
                                        <p:attrNameLst>
                                          <p:attrName>style.visibility</p:attrName>
                                        </p:attrNameLst>
                                      </p:cBhvr>
                                      <p:to>
                                        <p:strVal val="visible"/>
                                      </p:to>
                                    </p:set>
                                    <p:animEffect transition="in" filter="fade">
                                      <p:cBhvr>
                                        <p:cTn id="23" dur="500"/>
                                        <p:tgtEl>
                                          <p:spTgt spid="84992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49924">
                                            <p:txEl>
                                              <p:pRg st="6" end="6"/>
                                            </p:txEl>
                                          </p:spTgt>
                                        </p:tgtEl>
                                        <p:attrNameLst>
                                          <p:attrName>style.visibility</p:attrName>
                                        </p:attrNameLst>
                                      </p:cBhvr>
                                      <p:to>
                                        <p:strVal val="visible"/>
                                      </p:to>
                                    </p:set>
                                    <p:animEffect transition="in" filter="fade">
                                      <p:cBhvr>
                                        <p:cTn id="26" dur="500"/>
                                        <p:tgtEl>
                                          <p:spTgt spid="84992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49924">
                                            <p:txEl>
                                              <p:pRg st="7" end="7"/>
                                            </p:txEl>
                                          </p:spTgt>
                                        </p:tgtEl>
                                        <p:attrNameLst>
                                          <p:attrName>style.visibility</p:attrName>
                                        </p:attrNameLst>
                                      </p:cBhvr>
                                      <p:to>
                                        <p:strVal val="visible"/>
                                      </p:to>
                                    </p:set>
                                    <p:animEffect transition="in" filter="fade">
                                      <p:cBhvr>
                                        <p:cTn id="29" dur="500"/>
                                        <p:tgtEl>
                                          <p:spTgt spid="8499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14FD-59FC-1C56-8433-85AA696108FD}"/>
              </a:ext>
            </a:extLst>
          </p:cNvPr>
          <p:cNvSpPr>
            <a:spLocks noGrp="1"/>
          </p:cNvSpPr>
          <p:nvPr>
            <p:ph type="title"/>
          </p:nvPr>
        </p:nvSpPr>
        <p:spPr/>
        <p:txBody>
          <a:bodyPr>
            <a:normAutofit/>
          </a:bodyPr>
          <a:lstStyle/>
          <a:p>
            <a:r>
              <a:rPr lang="nb-NO" dirty="0" err="1"/>
              <a:t>Two</a:t>
            </a:r>
            <a:r>
              <a:rPr lang="nb-NO" dirty="0"/>
              <a:t> fundamental </a:t>
            </a:r>
            <a:r>
              <a:rPr lang="nb-NO" dirty="0" err="1"/>
              <a:t>ways</a:t>
            </a:r>
            <a:r>
              <a:rPr lang="nb-NO" dirty="0"/>
              <a:t> of </a:t>
            </a:r>
            <a:r>
              <a:rPr lang="nb-NO" dirty="0" err="1"/>
              <a:t>decomposing</a:t>
            </a:r>
            <a:r>
              <a:rPr lang="nb-NO" dirty="0"/>
              <a:t> </a:t>
            </a:r>
            <a:r>
              <a:rPr lang="nb-NO" dirty="0" err="1"/>
              <a:t>the</a:t>
            </a:r>
            <a:r>
              <a:rPr lang="nb-NO" dirty="0"/>
              <a:t> controller</a:t>
            </a:r>
          </a:p>
        </p:txBody>
      </p:sp>
      <p:sp>
        <p:nvSpPr>
          <p:cNvPr id="3" name="Content Placeholder 2">
            <a:extLst>
              <a:ext uri="{FF2B5EF4-FFF2-40B4-BE49-F238E27FC236}">
                <a16:creationId xmlns:a16="http://schemas.microsoft.com/office/drawing/2014/main" id="{F710ABF3-BC1D-03C1-F7CB-BB624B9BD257}"/>
              </a:ext>
            </a:extLst>
          </p:cNvPr>
          <p:cNvSpPr>
            <a:spLocks noGrp="1"/>
          </p:cNvSpPr>
          <p:nvPr>
            <p:ph sz="half" idx="1"/>
          </p:nvPr>
        </p:nvSpPr>
        <p:spPr>
          <a:xfrm>
            <a:off x="178702" y="2225181"/>
            <a:ext cx="4388002" cy="2070655"/>
          </a:xfrm>
        </p:spPr>
        <p:txBody>
          <a:bodyPr>
            <a:normAutofit fontScale="85000" lnSpcReduction="10000"/>
          </a:bodyPr>
          <a:lstStyle/>
          <a:p>
            <a:r>
              <a:rPr lang="en-US" dirty="0"/>
              <a:t>Vertical (hierarchical; cascade)</a:t>
            </a:r>
          </a:p>
          <a:p>
            <a:r>
              <a:rPr lang="en-US" dirty="0"/>
              <a:t>Based on </a:t>
            </a:r>
            <a:r>
              <a:rPr lang="en-US" dirty="0">
                <a:highlight>
                  <a:srgbClr val="FFFF00"/>
                </a:highlight>
              </a:rPr>
              <a:t>time scale separation</a:t>
            </a:r>
          </a:p>
          <a:p>
            <a:r>
              <a:rPr lang="en-US" dirty="0"/>
              <a:t>Decision: Selection of CVs that connect layers</a:t>
            </a:r>
          </a:p>
        </p:txBody>
      </p:sp>
      <p:sp>
        <p:nvSpPr>
          <p:cNvPr id="4" name="Content Placeholder 3">
            <a:extLst>
              <a:ext uri="{FF2B5EF4-FFF2-40B4-BE49-F238E27FC236}">
                <a16:creationId xmlns:a16="http://schemas.microsoft.com/office/drawing/2014/main" id="{9E6EBB1C-2138-D8DC-3D75-01225DCE921A}"/>
              </a:ext>
            </a:extLst>
          </p:cNvPr>
          <p:cNvSpPr>
            <a:spLocks noGrp="1"/>
          </p:cNvSpPr>
          <p:nvPr>
            <p:ph sz="half" idx="2"/>
          </p:nvPr>
        </p:nvSpPr>
        <p:spPr>
          <a:xfrm>
            <a:off x="7784667" y="2405469"/>
            <a:ext cx="3896793" cy="3394472"/>
          </a:xfrm>
        </p:spPr>
        <p:txBody>
          <a:bodyPr>
            <a:normAutofit fontScale="85000" lnSpcReduction="10000"/>
          </a:bodyPr>
          <a:lstStyle/>
          <a:p>
            <a:r>
              <a:rPr lang="en-US" dirty="0"/>
              <a:t>Horizontal </a:t>
            </a:r>
            <a:r>
              <a:rPr lang="en-US" dirty="0">
                <a:highlight>
                  <a:srgbClr val="FFFF00"/>
                </a:highlight>
              </a:rPr>
              <a:t>(decentralized)</a:t>
            </a:r>
          </a:p>
          <a:p>
            <a:r>
              <a:rPr lang="en-US" dirty="0"/>
              <a:t>Usually based on distance</a:t>
            </a:r>
          </a:p>
          <a:p>
            <a:r>
              <a:rPr lang="en-US" dirty="0"/>
              <a:t>Decision: Pairing of MVs and CVs within layers</a:t>
            </a:r>
          </a:p>
          <a:p>
            <a:endParaRPr lang="nb-NO" dirty="0"/>
          </a:p>
        </p:txBody>
      </p:sp>
      <p:sp>
        <p:nvSpPr>
          <p:cNvPr id="16" name="TextBox 15">
            <a:extLst>
              <a:ext uri="{FF2B5EF4-FFF2-40B4-BE49-F238E27FC236}">
                <a16:creationId xmlns:a16="http://schemas.microsoft.com/office/drawing/2014/main" id="{0056245D-B13A-8E21-F7E6-60FD43E784B4}"/>
              </a:ext>
            </a:extLst>
          </p:cNvPr>
          <p:cNvSpPr txBox="1"/>
          <p:nvPr/>
        </p:nvSpPr>
        <p:spPr>
          <a:xfrm>
            <a:off x="42548" y="5850794"/>
            <a:ext cx="6372225" cy="507831"/>
          </a:xfrm>
          <a:prstGeom prst="rect">
            <a:avLst/>
          </a:prstGeom>
          <a:noFill/>
        </p:spPr>
        <p:txBody>
          <a:bodyPr wrap="square" rtlCol="0">
            <a:spAutoFit/>
          </a:bodyPr>
          <a:lstStyle/>
          <a:p>
            <a:r>
              <a:rPr lang="nb-NO" sz="1350" dirty="0"/>
              <a:t>In </a:t>
            </a:r>
            <a:r>
              <a:rPr lang="nb-NO" sz="1350" dirty="0" err="1"/>
              <a:t>addition</a:t>
            </a:r>
            <a:r>
              <a:rPr lang="nb-NO" sz="1350" dirty="0"/>
              <a:t>: </a:t>
            </a:r>
            <a:r>
              <a:rPr lang="nb-NO" sz="1350" dirty="0" err="1"/>
              <a:t>Decomposition</a:t>
            </a:r>
            <a:r>
              <a:rPr lang="nb-NO" sz="1350" dirty="0"/>
              <a:t> of controller </a:t>
            </a:r>
            <a:r>
              <a:rPr lang="nb-NO" sz="1350" dirty="0" err="1"/>
              <a:t>into</a:t>
            </a:r>
            <a:r>
              <a:rPr lang="nb-NO" sz="1350" dirty="0"/>
              <a:t> </a:t>
            </a:r>
            <a:r>
              <a:rPr lang="nb-NO" sz="1350" dirty="0" err="1"/>
              <a:t>smaller</a:t>
            </a:r>
            <a:r>
              <a:rPr lang="nb-NO" sz="1350" dirty="0"/>
              <a:t> elements (</a:t>
            </a:r>
            <a:r>
              <a:rPr lang="nb-NO" sz="1350" dirty="0" err="1"/>
              <a:t>blocks</a:t>
            </a:r>
            <a:r>
              <a:rPr lang="nb-NO" sz="1350" dirty="0"/>
              <a:t>): </a:t>
            </a:r>
          </a:p>
          <a:p>
            <a:r>
              <a:rPr lang="nb-NO" sz="1350" dirty="0" err="1"/>
              <a:t>Feedforward</a:t>
            </a:r>
            <a:r>
              <a:rPr lang="nb-NO" sz="1350" dirty="0"/>
              <a:t> element, nonlinear element, estimators (soft sensors), </a:t>
            </a:r>
            <a:r>
              <a:rPr lang="nb-NO" sz="1350" dirty="0" err="1"/>
              <a:t>switching</a:t>
            </a:r>
            <a:r>
              <a:rPr lang="nb-NO" sz="1350" dirty="0"/>
              <a:t> elements</a:t>
            </a:r>
          </a:p>
        </p:txBody>
      </p:sp>
      <p:pic>
        <p:nvPicPr>
          <p:cNvPr id="18" name="Bilde 5">
            <a:extLst>
              <a:ext uri="{FF2B5EF4-FFF2-40B4-BE49-F238E27FC236}">
                <a16:creationId xmlns:a16="http://schemas.microsoft.com/office/drawing/2014/main" id="{BE7DA4BD-3596-284B-0D27-DD194F0CE71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289" y="1300082"/>
            <a:ext cx="2739788" cy="4374187"/>
          </a:xfrm>
          <a:prstGeom prst="rect">
            <a:avLst/>
          </a:prstGeom>
        </p:spPr>
      </p:pic>
      <p:sp>
        <p:nvSpPr>
          <p:cNvPr id="19" name="Text Box 7">
            <a:extLst>
              <a:ext uri="{FF2B5EF4-FFF2-40B4-BE49-F238E27FC236}">
                <a16:creationId xmlns:a16="http://schemas.microsoft.com/office/drawing/2014/main" id="{D16B276B-4A08-FA23-6238-0310C2582B3E}"/>
              </a:ext>
            </a:extLst>
          </p:cNvPr>
          <p:cNvSpPr txBox="1">
            <a:spLocks noChangeArrowheads="1"/>
          </p:cNvSpPr>
          <p:nvPr/>
        </p:nvSpPr>
        <p:spPr bwMode="auto">
          <a:xfrm>
            <a:off x="5980983" y="5667438"/>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nb-NO" dirty="0">
                <a:solidFill>
                  <a:srgbClr val="FF0066"/>
                </a:solidFill>
              </a:rPr>
              <a:t>PROCESS</a:t>
            </a:r>
          </a:p>
        </p:txBody>
      </p:sp>
      <p:sp>
        <p:nvSpPr>
          <p:cNvPr id="5" name="TextBox 4">
            <a:extLst>
              <a:ext uri="{FF2B5EF4-FFF2-40B4-BE49-F238E27FC236}">
                <a16:creationId xmlns:a16="http://schemas.microsoft.com/office/drawing/2014/main" id="{FFA35BB8-F197-3594-DA68-6BD86170F896}"/>
              </a:ext>
            </a:extLst>
          </p:cNvPr>
          <p:cNvSpPr txBox="1"/>
          <p:nvPr/>
        </p:nvSpPr>
        <p:spPr>
          <a:xfrm>
            <a:off x="880110" y="6426545"/>
            <a:ext cx="5583644" cy="369332"/>
          </a:xfrm>
          <a:prstGeom prst="rect">
            <a:avLst/>
          </a:prstGeom>
          <a:noFill/>
        </p:spPr>
        <p:txBody>
          <a:bodyPr wrap="none" rtlCol="0">
            <a:spAutoFit/>
          </a:bodyPr>
          <a:lstStyle/>
          <a:p>
            <a:r>
              <a:rPr lang="nb-NO" dirty="0">
                <a:solidFill>
                  <a:schemeClr val="bg1"/>
                </a:solidFill>
              </a:rPr>
              <a:t>CV = </a:t>
            </a:r>
            <a:r>
              <a:rPr lang="nb-NO" dirty="0" err="1">
                <a:solidFill>
                  <a:schemeClr val="bg1"/>
                </a:solidFill>
              </a:rPr>
              <a:t>controlled</a:t>
            </a:r>
            <a:r>
              <a:rPr lang="nb-NO" dirty="0">
                <a:solidFill>
                  <a:schemeClr val="bg1"/>
                </a:solidFill>
              </a:rPr>
              <a:t> variable            MV = manipulated variable</a:t>
            </a:r>
            <a:endParaRPr lang="en-US" dirty="0">
              <a:solidFill>
                <a:schemeClr val="bg1"/>
              </a:solidFill>
            </a:endParaRPr>
          </a:p>
        </p:txBody>
      </p:sp>
      <p:sp>
        <p:nvSpPr>
          <p:cNvPr id="6" name="TextBox 5">
            <a:extLst>
              <a:ext uri="{FF2B5EF4-FFF2-40B4-BE49-F238E27FC236}">
                <a16:creationId xmlns:a16="http://schemas.microsoft.com/office/drawing/2014/main" id="{356ECF50-A300-5796-8096-00DB6F80EC79}"/>
              </a:ext>
            </a:extLst>
          </p:cNvPr>
          <p:cNvSpPr txBox="1"/>
          <p:nvPr/>
        </p:nvSpPr>
        <p:spPr>
          <a:xfrm>
            <a:off x="6662058" y="5316589"/>
            <a:ext cx="391454" cy="261610"/>
          </a:xfrm>
          <a:prstGeom prst="rect">
            <a:avLst/>
          </a:prstGeom>
          <a:noFill/>
        </p:spPr>
        <p:txBody>
          <a:bodyPr wrap="none" rtlCol="0">
            <a:spAutoFit/>
          </a:bodyPr>
          <a:lstStyle/>
          <a:p>
            <a:r>
              <a:rPr lang="nb-NO" sz="1100" b="1" dirty="0"/>
              <a:t>MV</a:t>
            </a:r>
            <a:endParaRPr lang="en-US" sz="1100" b="1" dirty="0"/>
          </a:p>
        </p:txBody>
      </p:sp>
    </p:spTree>
    <p:extLst>
      <p:ext uri="{BB962C8B-B14F-4D97-AF65-F5344CB8AC3E}">
        <p14:creationId xmlns:p14="http://schemas.microsoft.com/office/powerpoint/2010/main" val="3708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78373" y="0"/>
            <a:ext cx="5313627" cy="6866626"/>
          </a:xfrm>
          <a:prstGeom prst="rect">
            <a:avLst/>
          </a:prstGeom>
        </p:spPr>
      </p:pic>
      <p:sp>
        <p:nvSpPr>
          <p:cNvPr id="7" name="TextBox 6"/>
          <p:cNvSpPr txBox="1"/>
          <p:nvPr/>
        </p:nvSpPr>
        <p:spPr>
          <a:xfrm>
            <a:off x="8966923" y="1076265"/>
            <a:ext cx="1496179"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Trondheim</a:t>
            </a:r>
          </a:p>
        </p:txBody>
      </p:sp>
      <p:cxnSp>
        <p:nvCxnSpPr>
          <p:cNvPr id="9" name="Straight Arrow Connector 8"/>
          <p:cNvCxnSpPr/>
          <p:nvPr/>
        </p:nvCxnSpPr>
        <p:spPr>
          <a:xfrm>
            <a:off x="9944100" y="1476375"/>
            <a:ext cx="600075" cy="904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b="17786"/>
          <a:stretch/>
        </p:blipFill>
        <p:spPr>
          <a:xfrm>
            <a:off x="842777" y="3246368"/>
            <a:ext cx="5828659" cy="3194655"/>
          </a:xfrm>
          <a:prstGeom prst="rect">
            <a:avLst/>
          </a:prstGeom>
        </p:spPr>
      </p:pic>
      <p:cxnSp>
        <p:nvCxnSpPr>
          <p:cNvPr id="3" name="Straight Connector 2"/>
          <p:cNvCxnSpPr/>
          <p:nvPr/>
        </p:nvCxnSpPr>
        <p:spPr>
          <a:xfrm>
            <a:off x="10682343" y="1317956"/>
            <a:ext cx="1434353"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752220" y="981397"/>
            <a:ext cx="1364476" cy="369332"/>
          </a:xfrm>
          <a:prstGeom prst="rect">
            <a:avLst/>
          </a:prstGeom>
          <a:noFill/>
        </p:spPr>
        <p:txBody>
          <a:bodyPr wrap="none" rtlCol="0">
            <a:spAutoFit/>
          </a:bodyPr>
          <a:lstStyle/>
          <a:p>
            <a:r>
              <a:rPr lang="nb-NO" dirty="0"/>
              <a:t>Arctic </a:t>
            </a:r>
            <a:r>
              <a:rPr lang="nb-NO" dirty="0" err="1"/>
              <a:t>circle</a:t>
            </a:r>
            <a:endParaRPr lang="nb-NO" dirty="0"/>
          </a:p>
        </p:txBody>
      </p:sp>
      <p:pic>
        <p:nvPicPr>
          <p:cNvPr id="10" name="Picture 19" descr="290px-Geirangerfjord_from_Flydalsjuvet">
            <a:extLst>
              <a:ext uri="{FF2B5EF4-FFF2-40B4-BE49-F238E27FC236}">
                <a16:creationId xmlns:a16="http://schemas.microsoft.com/office/drawing/2014/main" id="{39F552C7-221E-4A29-A2D6-05705EB17F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380" y="-79583"/>
            <a:ext cx="3608508" cy="27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53988C-AE24-45D9-9015-F446932FD674}"/>
              </a:ext>
            </a:extLst>
          </p:cNvPr>
          <p:cNvSpPr txBox="1"/>
          <p:nvPr/>
        </p:nvSpPr>
        <p:spPr>
          <a:xfrm>
            <a:off x="4010693" y="2288104"/>
            <a:ext cx="1607941" cy="369332"/>
          </a:xfrm>
          <a:prstGeom prst="rect">
            <a:avLst/>
          </a:prstGeom>
          <a:noFill/>
        </p:spPr>
        <p:txBody>
          <a:bodyPr wrap="none" rtlCol="0">
            <a:spAutoFit/>
          </a:bodyPr>
          <a:lstStyle/>
          <a:p>
            <a:r>
              <a:rPr lang="nb-NO" dirty="0">
                <a:solidFill>
                  <a:schemeClr val="bg1"/>
                </a:solidFill>
              </a:rPr>
              <a:t>Geiranger fjord</a:t>
            </a:r>
          </a:p>
        </p:txBody>
      </p:sp>
      <p:sp>
        <p:nvSpPr>
          <p:cNvPr id="13" name="TextBox 12">
            <a:extLst>
              <a:ext uri="{FF2B5EF4-FFF2-40B4-BE49-F238E27FC236}">
                <a16:creationId xmlns:a16="http://schemas.microsoft.com/office/drawing/2014/main" id="{16E79CC2-969D-4ADB-9808-9D8E80132910}"/>
              </a:ext>
            </a:extLst>
          </p:cNvPr>
          <p:cNvSpPr txBox="1"/>
          <p:nvPr/>
        </p:nvSpPr>
        <p:spPr>
          <a:xfrm>
            <a:off x="1508603" y="6071691"/>
            <a:ext cx="1198983" cy="369332"/>
          </a:xfrm>
          <a:prstGeom prst="rect">
            <a:avLst/>
          </a:prstGeom>
          <a:noFill/>
        </p:spPr>
        <p:txBody>
          <a:bodyPr wrap="none" rtlCol="0">
            <a:spAutoFit/>
          </a:bodyPr>
          <a:lstStyle/>
          <a:p>
            <a:r>
              <a:rPr lang="nb-NO" dirty="0">
                <a:solidFill>
                  <a:schemeClr val="bg1"/>
                </a:solidFill>
              </a:rPr>
              <a:t>Trondheim</a:t>
            </a:r>
          </a:p>
        </p:txBody>
      </p:sp>
      <p:cxnSp>
        <p:nvCxnSpPr>
          <p:cNvPr id="15" name="Straight Arrow Connector 14">
            <a:extLst>
              <a:ext uri="{FF2B5EF4-FFF2-40B4-BE49-F238E27FC236}">
                <a16:creationId xmlns:a16="http://schemas.microsoft.com/office/drawing/2014/main" id="{9E772B12-C16B-4F3A-BC45-BAE07F7F6691}"/>
              </a:ext>
            </a:extLst>
          </p:cNvPr>
          <p:cNvCxnSpPr>
            <a:cxnSpLocks/>
          </p:cNvCxnSpPr>
          <p:nvPr/>
        </p:nvCxnSpPr>
        <p:spPr>
          <a:xfrm>
            <a:off x="7483354" y="2366442"/>
            <a:ext cx="2575893" cy="5268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0" descr="midnattsol">
            <a:extLst>
              <a:ext uri="{FF2B5EF4-FFF2-40B4-BE49-F238E27FC236}">
                <a16:creationId xmlns:a16="http://schemas.microsoft.com/office/drawing/2014/main" id="{8F65B9A9-F994-4181-940E-EBFC7ED91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54" y="227490"/>
            <a:ext cx="3470061" cy="27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0942908-EC70-DDAA-79CD-D4665D26CA1A}"/>
              </a:ext>
            </a:extLst>
          </p:cNvPr>
          <p:cNvSpPr txBox="1"/>
          <p:nvPr/>
        </p:nvSpPr>
        <p:spPr>
          <a:xfrm>
            <a:off x="176354" y="2468270"/>
            <a:ext cx="3226781" cy="523220"/>
          </a:xfrm>
          <a:prstGeom prst="rect">
            <a:avLst/>
          </a:prstGeom>
          <a:noFill/>
        </p:spPr>
        <p:txBody>
          <a:bodyPr wrap="none" rtlCol="0">
            <a:spAutoFit/>
          </a:bodyPr>
          <a:lstStyle/>
          <a:p>
            <a:r>
              <a:rPr lang="nb-NO" sz="2800" dirty="0">
                <a:solidFill>
                  <a:srgbClr val="FFFF00"/>
                </a:solidFill>
              </a:rPr>
              <a:t>Midnight or midday?</a:t>
            </a:r>
            <a:endParaRPr lang="en-US" sz="2800" dirty="0">
              <a:solidFill>
                <a:srgbClr val="FFFF00"/>
              </a:solidFill>
            </a:endParaRPr>
          </a:p>
        </p:txBody>
      </p:sp>
    </p:spTree>
    <p:extLst>
      <p:ext uri="{BB962C8B-B14F-4D97-AF65-F5344CB8AC3E}">
        <p14:creationId xmlns:p14="http://schemas.microsoft.com/office/powerpoint/2010/main" val="21454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12651" y="1422401"/>
            <a:ext cx="6751673" cy="3560756"/>
          </a:xfrm>
        </p:spPr>
        <p:txBody>
          <a:bodyPr>
            <a:normAutofit fontScale="92500"/>
          </a:bodyPr>
          <a:lstStyle/>
          <a:p>
            <a:pPr marL="0" indent="0">
              <a:buNone/>
            </a:pPr>
            <a:r>
              <a:rPr lang="en-US" b="1" dirty="0">
                <a:solidFill>
                  <a:schemeClr val="tx1"/>
                </a:solidFill>
              </a:rPr>
              <a:t>Two objectives for control: Stabilization and economics</a:t>
            </a:r>
          </a:p>
          <a:p>
            <a:r>
              <a:rPr lang="en-US" sz="3000" b="1" dirty="0">
                <a:solidFill>
                  <a:srgbClr val="FF0000"/>
                </a:solidFill>
              </a:rPr>
              <a:t>Supervisory (“advanced”) control layer</a:t>
            </a:r>
          </a:p>
          <a:p>
            <a:pPr marL="0" indent="0">
              <a:buNone/>
            </a:pPr>
            <a:r>
              <a:rPr lang="en-US" b="1" dirty="0">
                <a:solidFill>
                  <a:schemeClr val="tx1"/>
                </a:solidFill>
              </a:rPr>
              <a:t>	 Tasks:</a:t>
            </a:r>
          </a:p>
          <a:p>
            <a:pPr lvl="1"/>
            <a:r>
              <a:rPr lang="en-US" dirty="0"/>
              <a:t>Follow set points for CV1 from economic optimization layer </a:t>
            </a:r>
          </a:p>
          <a:p>
            <a:pPr lvl="1"/>
            <a:r>
              <a:rPr lang="en-US" dirty="0"/>
              <a:t>Switch between active constraints (change CV1)</a:t>
            </a:r>
          </a:p>
          <a:p>
            <a:pPr lvl="1"/>
            <a:r>
              <a:rPr lang="en-US" dirty="0"/>
              <a:t>Look after regulatory layer (avoid that MVs saturate, etc.)</a:t>
            </a:r>
          </a:p>
          <a:p>
            <a:pPr lvl="1"/>
            <a:endParaRPr lang="en-US" dirty="0"/>
          </a:p>
          <a:p>
            <a:r>
              <a:rPr lang="en-US" b="1" dirty="0">
                <a:solidFill>
                  <a:schemeClr val="tx2">
                    <a:lumMod val="60000"/>
                    <a:lumOff val="40000"/>
                  </a:schemeClr>
                </a:solidFill>
              </a:rPr>
              <a:t>Regulatory control (PID layer):</a:t>
            </a:r>
          </a:p>
          <a:p>
            <a:pPr lvl="1"/>
            <a:r>
              <a:rPr lang="en-US" dirty="0"/>
              <a:t>Stable operation (CV2)</a:t>
            </a:r>
          </a:p>
          <a:p>
            <a:pPr lvl="1"/>
            <a:endParaRPr lang="en-US" dirty="0"/>
          </a:p>
          <a:p>
            <a:pPr lvl="2"/>
            <a:endParaRPr lang="en-US" dirty="0"/>
          </a:p>
        </p:txBody>
      </p:sp>
      <p:sp>
        <p:nvSpPr>
          <p:cNvPr id="10" name="Rectangle 2">
            <a:extLst>
              <a:ext uri="{FF2B5EF4-FFF2-40B4-BE49-F238E27FC236}">
                <a16:creationId xmlns:a16="http://schemas.microsoft.com/office/drawing/2014/main" id="{F3ECBD73-A741-44A5-9B00-46953CB8E0C2}"/>
              </a:ext>
            </a:extLst>
          </p:cNvPr>
          <p:cNvSpPr>
            <a:spLocks noGrp="1" noChangeArrowheads="1"/>
          </p:cNvSpPr>
          <p:nvPr>
            <p:ph type="title"/>
          </p:nvPr>
        </p:nvSpPr>
        <p:spPr>
          <a:xfrm>
            <a:off x="212651" y="62123"/>
            <a:ext cx="8229600" cy="1143000"/>
          </a:xfrm>
        </p:spPr>
        <p:txBody>
          <a:bodyPr>
            <a:normAutofit/>
          </a:bodyPr>
          <a:lstStyle/>
          <a:p>
            <a:pPr eaLnBrk="1" hangingPunct="1"/>
            <a:r>
              <a:rPr lang="en-US" altLang="nb-NO" dirty="0"/>
              <a:t>Time scale separation: Control* layers</a:t>
            </a:r>
            <a:endParaRPr lang="en-US" altLang="nb-NO" dirty="0">
              <a:solidFill>
                <a:srgbClr val="00B050"/>
              </a:solidFill>
            </a:endParaRPr>
          </a:p>
        </p:txBody>
      </p:sp>
      <p:sp>
        <p:nvSpPr>
          <p:cNvPr id="4" name="TextBox 3">
            <a:extLst>
              <a:ext uri="{FF2B5EF4-FFF2-40B4-BE49-F238E27FC236}">
                <a16:creationId xmlns:a16="http://schemas.microsoft.com/office/drawing/2014/main" id="{AB0FC634-F7D2-3105-8E2A-6F450574171C}"/>
              </a:ext>
            </a:extLst>
          </p:cNvPr>
          <p:cNvSpPr txBox="1"/>
          <p:nvPr/>
        </p:nvSpPr>
        <p:spPr>
          <a:xfrm>
            <a:off x="880110" y="6426545"/>
            <a:ext cx="2414507" cy="369332"/>
          </a:xfrm>
          <a:prstGeom prst="rect">
            <a:avLst/>
          </a:prstGeom>
          <a:noFill/>
        </p:spPr>
        <p:txBody>
          <a:bodyPr wrap="none" rtlCol="0">
            <a:spAutoFit/>
          </a:bodyPr>
          <a:lstStyle/>
          <a:p>
            <a:r>
              <a:rPr lang="nb-NO" dirty="0">
                <a:solidFill>
                  <a:schemeClr val="bg1"/>
                </a:solidFill>
              </a:rPr>
              <a:t>CV = </a:t>
            </a:r>
            <a:r>
              <a:rPr lang="nb-NO" dirty="0" err="1">
                <a:solidFill>
                  <a:schemeClr val="bg1"/>
                </a:solidFill>
              </a:rPr>
              <a:t>controlled</a:t>
            </a:r>
            <a:r>
              <a:rPr lang="nb-NO" dirty="0">
                <a:solidFill>
                  <a:schemeClr val="bg1"/>
                </a:solidFill>
              </a:rPr>
              <a:t> variable</a:t>
            </a:r>
            <a:endParaRPr lang="en-US" dirty="0">
              <a:solidFill>
                <a:schemeClr val="bg1"/>
              </a:solidFill>
            </a:endParaRPr>
          </a:p>
        </p:txBody>
      </p:sp>
      <p:sp>
        <p:nvSpPr>
          <p:cNvPr id="7" name="TextBox 6">
            <a:extLst>
              <a:ext uri="{FF2B5EF4-FFF2-40B4-BE49-F238E27FC236}">
                <a16:creationId xmlns:a16="http://schemas.microsoft.com/office/drawing/2014/main" id="{A2E8992F-AB07-078A-B6B1-BADE02E3D268}"/>
              </a:ext>
            </a:extLst>
          </p:cNvPr>
          <p:cNvSpPr txBox="1"/>
          <p:nvPr/>
        </p:nvSpPr>
        <p:spPr>
          <a:xfrm>
            <a:off x="122710" y="5998486"/>
            <a:ext cx="5141344" cy="307777"/>
          </a:xfrm>
          <a:prstGeom prst="rect">
            <a:avLst/>
          </a:prstGeom>
          <a:noFill/>
        </p:spPr>
        <p:txBody>
          <a:bodyPr wrap="none" rtlCol="0">
            <a:spAutoFit/>
          </a:bodyPr>
          <a:lstStyle/>
          <a:p>
            <a:r>
              <a:rPr lang="nb-NO" sz="1400" dirty="0"/>
              <a:t>*My </a:t>
            </a:r>
            <a:r>
              <a:rPr lang="nb-NO" sz="1400" dirty="0" err="1"/>
              <a:t>definition</a:t>
            </a:r>
            <a:r>
              <a:rPr lang="nb-NO" sz="1400" dirty="0"/>
              <a:t> of «control» is </a:t>
            </a:r>
            <a:r>
              <a:rPr lang="nb-NO" sz="1400" dirty="0" err="1"/>
              <a:t>that</a:t>
            </a:r>
            <a:r>
              <a:rPr lang="nb-NO" sz="1400" dirty="0"/>
              <a:t> </a:t>
            </a:r>
            <a:r>
              <a:rPr lang="nb-NO" sz="1400" dirty="0" err="1"/>
              <a:t>the</a:t>
            </a:r>
            <a:r>
              <a:rPr lang="nb-NO" sz="1400" dirty="0"/>
              <a:t> </a:t>
            </a:r>
            <a:r>
              <a:rPr lang="nb-NO" sz="1400" dirty="0" err="1"/>
              <a:t>objective</a:t>
            </a:r>
            <a:r>
              <a:rPr lang="nb-NO" sz="1400" dirty="0"/>
              <a:t> is to </a:t>
            </a:r>
            <a:r>
              <a:rPr lang="nb-NO" sz="1400" dirty="0" err="1"/>
              <a:t>track</a:t>
            </a:r>
            <a:r>
              <a:rPr lang="nb-NO" sz="1400" dirty="0"/>
              <a:t> setpoints</a:t>
            </a:r>
          </a:p>
        </p:txBody>
      </p:sp>
      <p:grpSp>
        <p:nvGrpSpPr>
          <p:cNvPr id="14" name="Group 13">
            <a:extLst>
              <a:ext uri="{FF2B5EF4-FFF2-40B4-BE49-F238E27FC236}">
                <a16:creationId xmlns:a16="http://schemas.microsoft.com/office/drawing/2014/main" id="{750CCDD7-F102-FEAE-4DB3-0BD6A23E6589}"/>
              </a:ext>
            </a:extLst>
          </p:cNvPr>
          <p:cNvGrpSpPr/>
          <p:nvPr/>
        </p:nvGrpSpPr>
        <p:grpSpPr>
          <a:xfrm>
            <a:off x="7392144" y="105965"/>
            <a:ext cx="3474330" cy="5892521"/>
            <a:chOff x="7392144" y="105965"/>
            <a:chExt cx="3474330" cy="5892521"/>
          </a:xfrm>
        </p:grpSpPr>
        <p:pic>
          <p:nvPicPr>
            <p:cNvPr id="6" name="Bild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144" y="105965"/>
              <a:ext cx="3474330" cy="5546914"/>
            </a:xfrm>
            <a:prstGeom prst="rect">
              <a:avLst/>
            </a:prstGeom>
          </p:spPr>
        </p:pic>
        <p:sp>
          <p:nvSpPr>
            <p:cNvPr id="8" name="Text Box 7">
              <a:extLst>
                <a:ext uri="{FF2B5EF4-FFF2-40B4-BE49-F238E27FC236}">
                  <a16:creationId xmlns:a16="http://schemas.microsoft.com/office/drawing/2014/main" id="{F7EC62C6-B682-45D7-A06A-E361BD465C01}"/>
                </a:ext>
              </a:extLst>
            </p:cNvPr>
            <p:cNvSpPr txBox="1">
              <a:spLocks noChangeArrowheads="1"/>
            </p:cNvSpPr>
            <p:nvPr/>
          </p:nvSpPr>
          <p:spPr bwMode="auto">
            <a:xfrm>
              <a:off x="8798217" y="5631773"/>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nb-NO" dirty="0">
                  <a:solidFill>
                    <a:srgbClr val="FF0066"/>
                  </a:solidFill>
                </a:rPr>
                <a:t>PROCESS</a:t>
              </a:r>
            </a:p>
          </p:txBody>
        </p:sp>
        <p:sp>
          <p:nvSpPr>
            <p:cNvPr id="12" name="TextBox 11">
              <a:extLst>
                <a:ext uri="{FF2B5EF4-FFF2-40B4-BE49-F238E27FC236}">
                  <a16:creationId xmlns:a16="http://schemas.microsoft.com/office/drawing/2014/main" id="{5FDDCA6B-4A29-EF82-CEA1-22A7AE6DAF91}"/>
                </a:ext>
              </a:extLst>
            </p:cNvPr>
            <p:cNvSpPr txBox="1"/>
            <p:nvPr/>
          </p:nvSpPr>
          <p:spPr>
            <a:xfrm>
              <a:off x="9459725" y="4055632"/>
              <a:ext cx="789575" cy="307777"/>
            </a:xfrm>
            <a:prstGeom prst="rect">
              <a:avLst/>
            </a:prstGeom>
            <a:noFill/>
          </p:spPr>
          <p:txBody>
            <a:bodyPr wrap="none" rtlCol="0">
              <a:spAutoFit/>
            </a:bodyPr>
            <a:lstStyle/>
            <a:p>
              <a:r>
                <a:rPr lang="nb-NO" sz="1400" dirty="0"/>
                <a:t>setpoint</a:t>
              </a:r>
              <a:endParaRPr lang="en-US" sz="1400" dirty="0"/>
            </a:p>
          </p:txBody>
        </p:sp>
        <p:sp>
          <p:nvSpPr>
            <p:cNvPr id="13" name="TextBox 12">
              <a:extLst>
                <a:ext uri="{FF2B5EF4-FFF2-40B4-BE49-F238E27FC236}">
                  <a16:creationId xmlns:a16="http://schemas.microsoft.com/office/drawing/2014/main" id="{D32A5236-F305-4210-74E4-2BCD73C26304}"/>
                </a:ext>
              </a:extLst>
            </p:cNvPr>
            <p:cNvSpPr txBox="1"/>
            <p:nvPr/>
          </p:nvSpPr>
          <p:spPr>
            <a:xfrm>
              <a:off x="9449092" y="2893599"/>
              <a:ext cx="789575" cy="307777"/>
            </a:xfrm>
            <a:prstGeom prst="rect">
              <a:avLst/>
            </a:prstGeom>
            <a:noFill/>
          </p:spPr>
          <p:txBody>
            <a:bodyPr wrap="none" rtlCol="0">
              <a:spAutoFit/>
            </a:bodyPr>
            <a:lstStyle/>
            <a:p>
              <a:r>
                <a:rPr lang="nb-NO" sz="1400" dirty="0"/>
                <a:t>setpoint</a:t>
              </a:r>
              <a:endParaRPr lang="en-US" sz="1400" dirty="0"/>
            </a:p>
          </p:txBody>
        </p:sp>
      </p:grpSp>
      <p:sp>
        <p:nvSpPr>
          <p:cNvPr id="2" name="TextBox 1">
            <a:extLst>
              <a:ext uri="{FF2B5EF4-FFF2-40B4-BE49-F238E27FC236}">
                <a16:creationId xmlns:a16="http://schemas.microsoft.com/office/drawing/2014/main" id="{23BBB5FF-2B32-6DB4-A32B-46CEF35FDB81}"/>
              </a:ext>
            </a:extLst>
          </p:cNvPr>
          <p:cNvSpPr txBox="1"/>
          <p:nvPr/>
        </p:nvSpPr>
        <p:spPr>
          <a:xfrm>
            <a:off x="9548950" y="5217671"/>
            <a:ext cx="391454" cy="261610"/>
          </a:xfrm>
          <a:prstGeom prst="rect">
            <a:avLst/>
          </a:prstGeom>
          <a:noFill/>
        </p:spPr>
        <p:txBody>
          <a:bodyPr wrap="none" rtlCol="0">
            <a:spAutoFit/>
          </a:bodyPr>
          <a:lstStyle/>
          <a:p>
            <a:r>
              <a:rPr lang="nb-NO" sz="1100" b="1" dirty="0"/>
              <a:t>MV</a:t>
            </a:r>
            <a:endParaRPr lang="en-US" sz="1100" b="1" dirty="0"/>
          </a:p>
        </p:txBody>
      </p:sp>
    </p:spTree>
    <p:extLst>
      <p:ext uri="{BB962C8B-B14F-4D97-AF65-F5344CB8AC3E}">
        <p14:creationId xmlns:p14="http://schemas.microsoft.com/office/powerpoint/2010/main" val="15926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FF2E-E6AC-4BDE-B9B8-C2127C6C43C7}"/>
              </a:ext>
            </a:extLst>
          </p:cNvPr>
          <p:cNvSpPr>
            <a:spLocks noGrp="1"/>
          </p:cNvSpPr>
          <p:nvPr>
            <p:ph type="title"/>
          </p:nvPr>
        </p:nvSpPr>
        <p:spPr>
          <a:xfrm>
            <a:off x="609600" y="152847"/>
            <a:ext cx="10972800" cy="502603"/>
          </a:xfrm>
        </p:spPr>
        <p:txBody>
          <a:bodyPr>
            <a:normAutofit fontScale="90000"/>
          </a:bodyPr>
          <a:lstStyle/>
          <a:p>
            <a:r>
              <a:rPr lang="nb-NO" dirty="0"/>
              <a:t>«Advanced» control</a:t>
            </a:r>
          </a:p>
        </p:txBody>
      </p:sp>
      <p:sp>
        <p:nvSpPr>
          <p:cNvPr id="3" name="Content Placeholder 2">
            <a:extLst>
              <a:ext uri="{FF2B5EF4-FFF2-40B4-BE49-F238E27FC236}">
                <a16:creationId xmlns:a16="http://schemas.microsoft.com/office/drawing/2014/main" id="{5B3D3D9D-7187-48EA-BEEC-DF17BC3582F0}"/>
              </a:ext>
            </a:extLst>
          </p:cNvPr>
          <p:cNvSpPr>
            <a:spLocks noGrp="1"/>
          </p:cNvSpPr>
          <p:nvPr>
            <p:ph idx="1"/>
          </p:nvPr>
        </p:nvSpPr>
        <p:spPr>
          <a:xfrm>
            <a:off x="284480" y="918132"/>
            <a:ext cx="6671125" cy="5417353"/>
          </a:xfrm>
        </p:spPr>
        <p:txBody>
          <a:bodyPr>
            <a:normAutofit/>
          </a:bodyPr>
          <a:lstStyle/>
          <a:p>
            <a:r>
              <a:rPr lang="nb-NO" dirty="0" err="1"/>
              <a:t>Mainly</a:t>
            </a:r>
            <a:r>
              <a:rPr lang="nb-NO" dirty="0"/>
              <a:t> used in </a:t>
            </a:r>
            <a:r>
              <a:rPr lang="nb-NO" dirty="0" err="1"/>
              <a:t>the</a:t>
            </a:r>
            <a:r>
              <a:rPr lang="nb-NO" dirty="0"/>
              <a:t> «</a:t>
            </a:r>
            <a:r>
              <a:rPr lang="nb-NO" dirty="0" err="1"/>
              <a:t>supervisory</a:t>
            </a:r>
            <a:r>
              <a:rPr lang="nb-NO" dirty="0"/>
              <a:t>» control </a:t>
            </a:r>
            <a:r>
              <a:rPr lang="nb-NO" dirty="0" err="1"/>
              <a:t>layer</a:t>
            </a:r>
            <a:endParaRPr lang="nb-NO" dirty="0"/>
          </a:p>
          <a:p>
            <a:r>
              <a:rPr lang="nb-NO" dirty="0" err="1"/>
              <a:t>Two</a:t>
            </a:r>
            <a:r>
              <a:rPr lang="nb-NO" dirty="0"/>
              <a:t> </a:t>
            </a:r>
            <a:r>
              <a:rPr lang="nb-NO" dirty="0" err="1"/>
              <a:t>main</a:t>
            </a:r>
            <a:r>
              <a:rPr lang="nb-NO" dirty="0"/>
              <a:t> </a:t>
            </a:r>
            <a:r>
              <a:rPr lang="nb-NO" dirty="0" err="1"/>
              <a:t>options</a:t>
            </a:r>
            <a:endParaRPr lang="nb-NO" dirty="0"/>
          </a:p>
          <a:p>
            <a:pPr marL="914400" lvl="1" indent="-457200">
              <a:buFont typeface="+mj-lt"/>
              <a:buAutoNum type="arabicPeriod"/>
            </a:pPr>
            <a:r>
              <a:rPr lang="nb-NO" b="1" dirty="0">
                <a:solidFill>
                  <a:srgbClr val="FF0000"/>
                </a:solidFill>
              </a:rPr>
              <a:t>Standard «Advanced </a:t>
            </a:r>
            <a:r>
              <a:rPr lang="nb-NO" b="1" dirty="0" err="1">
                <a:solidFill>
                  <a:srgbClr val="FF0000"/>
                </a:solidFill>
              </a:rPr>
              <a:t>regulatory</a:t>
            </a:r>
            <a:r>
              <a:rPr lang="nb-NO" b="1" dirty="0">
                <a:solidFill>
                  <a:srgbClr val="FF0000"/>
                </a:solidFill>
              </a:rPr>
              <a:t> control» (ARC) elements</a:t>
            </a:r>
          </a:p>
          <a:p>
            <a:pPr lvl="2"/>
            <a:r>
              <a:rPr lang="nb-NO" dirty="0"/>
              <a:t>This </a:t>
            </a:r>
            <a:r>
              <a:rPr lang="nb-NO" dirty="0" err="1"/>
              <a:t>option</a:t>
            </a:r>
            <a:r>
              <a:rPr lang="nb-NO" dirty="0"/>
              <a:t> is </a:t>
            </a:r>
            <a:r>
              <a:rPr lang="nb-NO" dirty="0" err="1"/>
              <a:t>preferred</a:t>
            </a:r>
            <a:r>
              <a:rPr lang="nb-NO" dirty="0"/>
              <a:t> </a:t>
            </a:r>
            <a:r>
              <a:rPr lang="nb-NO" dirty="0" err="1"/>
              <a:t>if</a:t>
            </a:r>
            <a:r>
              <a:rPr lang="nb-NO" dirty="0"/>
              <a:t> it </a:t>
            </a:r>
            <a:r>
              <a:rPr lang="nb-NO" dirty="0" err="1"/>
              <a:t>gives</a:t>
            </a:r>
            <a:r>
              <a:rPr lang="nb-NO" dirty="0"/>
              <a:t> </a:t>
            </a:r>
            <a:r>
              <a:rPr lang="nb-NO" dirty="0" err="1"/>
              <a:t>acceptable</a:t>
            </a:r>
            <a:r>
              <a:rPr lang="nb-NO" dirty="0"/>
              <a:t> </a:t>
            </a:r>
            <a:r>
              <a:rPr lang="nb-NO" dirty="0" err="1"/>
              <a:t>performance</a:t>
            </a:r>
            <a:endParaRPr lang="nb-NO" dirty="0"/>
          </a:p>
          <a:p>
            <a:pPr marL="914400" lvl="2" indent="0">
              <a:buNone/>
            </a:pPr>
            <a:endParaRPr lang="nb-NO" dirty="0"/>
          </a:p>
          <a:p>
            <a:pPr marL="914400" lvl="1" indent="-457200">
              <a:buFont typeface="+mj-lt"/>
              <a:buAutoNum type="arabicPeriod"/>
            </a:pPr>
            <a:r>
              <a:rPr lang="nb-NO" b="1" dirty="0">
                <a:solidFill>
                  <a:srgbClr val="FF0000"/>
                </a:solidFill>
              </a:rPr>
              <a:t>Model </a:t>
            </a:r>
            <a:r>
              <a:rPr lang="nb-NO" b="1" dirty="0" err="1">
                <a:solidFill>
                  <a:srgbClr val="FF0000"/>
                </a:solidFill>
              </a:rPr>
              <a:t>predictive</a:t>
            </a:r>
            <a:r>
              <a:rPr lang="nb-NO" b="1" dirty="0">
                <a:solidFill>
                  <a:srgbClr val="FF0000"/>
                </a:solidFill>
              </a:rPr>
              <a:t> control (MPC)</a:t>
            </a:r>
          </a:p>
          <a:p>
            <a:pPr lvl="2"/>
            <a:r>
              <a:rPr lang="nb-NO" dirty="0" err="1"/>
              <a:t>Requires</a:t>
            </a:r>
            <a:r>
              <a:rPr lang="nb-NO" dirty="0"/>
              <a:t> a lot more </a:t>
            </a:r>
            <a:r>
              <a:rPr lang="nb-NO" dirty="0" err="1"/>
              <a:t>effort</a:t>
            </a:r>
            <a:r>
              <a:rPr lang="nb-NO" dirty="0"/>
              <a:t> to </a:t>
            </a:r>
            <a:r>
              <a:rPr lang="nb-NO" dirty="0" err="1"/>
              <a:t>implement</a:t>
            </a:r>
            <a:r>
              <a:rPr lang="nb-NO" dirty="0"/>
              <a:t> and </a:t>
            </a:r>
            <a:r>
              <a:rPr lang="nb-NO" dirty="0" err="1"/>
              <a:t>maintain</a:t>
            </a:r>
            <a:endParaRPr lang="nb-NO" dirty="0"/>
          </a:p>
          <a:p>
            <a:endParaRPr lang="nb-NO" dirty="0"/>
          </a:p>
          <a:p>
            <a:pPr lvl="1"/>
            <a:r>
              <a:rPr lang="nb-NO" b="1" dirty="0" err="1">
                <a:solidFill>
                  <a:srgbClr val="FF0000"/>
                </a:solidFill>
              </a:rPr>
              <a:t>What</a:t>
            </a:r>
            <a:r>
              <a:rPr lang="nb-NO" b="1" dirty="0">
                <a:solidFill>
                  <a:srgbClr val="FF0000"/>
                </a:solidFill>
              </a:rPr>
              <a:t> </a:t>
            </a:r>
            <a:r>
              <a:rPr lang="nb-NO" b="1" dirty="0" err="1">
                <a:solidFill>
                  <a:srgbClr val="FF0000"/>
                </a:solidFill>
              </a:rPr>
              <a:t>about</a:t>
            </a:r>
            <a:r>
              <a:rPr lang="nb-NO" b="1" dirty="0">
                <a:solidFill>
                  <a:srgbClr val="FF0000"/>
                </a:solidFill>
              </a:rPr>
              <a:t> </a:t>
            </a:r>
            <a:r>
              <a:rPr lang="nb-NO" b="1" dirty="0" err="1">
                <a:solidFill>
                  <a:srgbClr val="FF0000"/>
                </a:solidFill>
              </a:rPr>
              <a:t>machine</a:t>
            </a:r>
            <a:r>
              <a:rPr lang="nb-NO" b="1" dirty="0">
                <a:solidFill>
                  <a:srgbClr val="FF0000"/>
                </a:solidFill>
              </a:rPr>
              <a:t> </a:t>
            </a:r>
            <a:r>
              <a:rPr lang="nb-NO" b="1" dirty="0" err="1">
                <a:solidFill>
                  <a:srgbClr val="FF0000"/>
                </a:solidFill>
              </a:rPr>
              <a:t>learning</a:t>
            </a:r>
            <a:r>
              <a:rPr lang="nb-NO" b="1" dirty="0">
                <a:solidFill>
                  <a:srgbClr val="FF0000"/>
                </a:solidFill>
              </a:rPr>
              <a:t> (AI)?</a:t>
            </a:r>
          </a:p>
          <a:p>
            <a:pPr lvl="2"/>
            <a:r>
              <a:rPr lang="nb-NO" dirty="0"/>
              <a:t>No, it </a:t>
            </a:r>
            <a:r>
              <a:rPr lang="nb-NO" dirty="0" err="1"/>
              <a:t>requires</a:t>
            </a:r>
            <a:r>
              <a:rPr lang="nb-NO" dirty="0"/>
              <a:t> </a:t>
            </a:r>
            <a:r>
              <a:rPr lang="nb-NO" dirty="0" err="1"/>
              <a:t>way</a:t>
            </a:r>
            <a:r>
              <a:rPr lang="nb-NO" dirty="0"/>
              <a:t> </a:t>
            </a:r>
            <a:r>
              <a:rPr lang="nb-NO" dirty="0" err="1"/>
              <a:t>too</a:t>
            </a:r>
            <a:r>
              <a:rPr lang="nb-NO" dirty="0"/>
              <a:t> </a:t>
            </a:r>
            <a:r>
              <a:rPr lang="nb-NO" dirty="0" err="1"/>
              <a:t>much</a:t>
            </a:r>
            <a:r>
              <a:rPr lang="nb-NO" dirty="0"/>
              <a:t> data - </a:t>
            </a:r>
            <a:r>
              <a:rPr lang="nb-NO" dirty="0" err="1"/>
              <a:t>would</a:t>
            </a:r>
            <a:r>
              <a:rPr lang="nb-NO" dirty="0"/>
              <a:t> </a:t>
            </a:r>
            <a:r>
              <a:rPr lang="nb-NO" dirty="0" err="1"/>
              <a:t>take</a:t>
            </a:r>
            <a:r>
              <a:rPr lang="nb-NO" dirty="0"/>
              <a:t> </a:t>
            </a:r>
            <a:r>
              <a:rPr lang="nb-NO" dirty="0" err="1"/>
              <a:t>years</a:t>
            </a:r>
            <a:r>
              <a:rPr lang="nb-NO" dirty="0"/>
              <a:t> to </a:t>
            </a:r>
            <a:r>
              <a:rPr lang="nb-NO" dirty="0" err="1"/>
              <a:t>learn</a:t>
            </a:r>
            <a:endParaRPr lang="nb-NO" dirty="0"/>
          </a:p>
          <a:p>
            <a:pPr marL="457200" lvl="1" indent="0">
              <a:buNone/>
            </a:pPr>
            <a:endParaRPr lang="nb-NO" dirty="0"/>
          </a:p>
        </p:txBody>
      </p:sp>
      <p:grpSp>
        <p:nvGrpSpPr>
          <p:cNvPr id="4" name="Group 3">
            <a:extLst>
              <a:ext uri="{FF2B5EF4-FFF2-40B4-BE49-F238E27FC236}">
                <a16:creationId xmlns:a16="http://schemas.microsoft.com/office/drawing/2014/main" id="{FBEA6EBE-072A-2AA3-D6E4-5A5ABB446EA2}"/>
              </a:ext>
            </a:extLst>
          </p:cNvPr>
          <p:cNvGrpSpPr/>
          <p:nvPr/>
        </p:nvGrpSpPr>
        <p:grpSpPr>
          <a:xfrm>
            <a:off x="7392144" y="105965"/>
            <a:ext cx="3474330" cy="5892521"/>
            <a:chOff x="7392144" y="105965"/>
            <a:chExt cx="3474330" cy="5892521"/>
          </a:xfrm>
        </p:grpSpPr>
        <p:pic>
          <p:nvPicPr>
            <p:cNvPr id="5" name="Bilde 5">
              <a:extLst>
                <a:ext uri="{FF2B5EF4-FFF2-40B4-BE49-F238E27FC236}">
                  <a16:creationId xmlns:a16="http://schemas.microsoft.com/office/drawing/2014/main" id="{3864F35D-9017-6DE6-A887-A6EBF31C861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144" y="105965"/>
              <a:ext cx="3474330" cy="5546914"/>
            </a:xfrm>
            <a:prstGeom prst="rect">
              <a:avLst/>
            </a:prstGeom>
          </p:spPr>
        </p:pic>
        <p:sp>
          <p:nvSpPr>
            <p:cNvPr id="6" name="Text Box 7">
              <a:extLst>
                <a:ext uri="{FF2B5EF4-FFF2-40B4-BE49-F238E27FC236}">
                  <a16:creationId xmlns:a16="http://schemas.microsoft.com/office/drawing/2014/main" id="{33E7AC82-254C-4873-7071-9467C9FB6681}"/>
                </a:ext>
              </a:extLst>
            </p:cNvPr>
            <p:cNvSpPr txBox="1">
              <a:spLocks noChangeArrowheads="1"/>
            </p:cNvSpPr>
            <p:nvPr/>
          </p:nvSpPr>
          <p:spPr bwMode="auto">
            <a:xfrm>
              <a:off x="8798217" y="5631773"/>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nb-NO" dirty="0">
                  <a:solidFill>
                    <a:srgbClr val="FF0066"/>
                  </a:solidFill>
                </a:rPr>
                <a:t>PROCESS</a:t>
              </a:r>
            </a:p>
          </p:txBody>
        </p:sp>
        <p:sp>
          <p:nvSpPr>
            <p:cNvPr id="7" name="TextBox 6">
              <a:extLst>
                <a:ext uri="{FF2B5EF4-FFF2-40B4-BE49-F238E27FC236}">
                  <a16:creationId xmlns:a16="http://schemas.microsoft.com/office/drawing/2014/main" id="{5FA8AF20-04F9-1E0D-4189-23EB61688B99}"/>
                </a:ext>
              </a:extLst>
            </p:cNvPr>
            <p:cNvSpPr txBox="1"/>
            <p:nvPr/>
          </p:nvSpPr>
          <p:spPr>
            <a:xfrm>
              <a:off x="9459725" y="4055632"/>
              <a:ext cx="789575" cy="307777"/>
            </a:xfrm>
            <a:prstGeom prst="rect">
              <a:avLst/>
            </a:prstGeom>
            <a:noFill/>
          </p:spPr>
          <p:txBody>
            <a:bodyPr wrap="none" rtlCol="0">
              <a:spAutoFit/>
            </a:bodyPr>
            <a:lstStyle/>
            <a:p>
              <a:r>
                <a:rPr lang="nb-NO" sz="1400" dirty="0"/>
                <a:t>setpoint</a:t>
              </a:r>
              <a:endParaRPr lang="en-US" sz="1400" dirty="0"/>
            </a:p>
          </p:txBody>
        </p:sp>
        <p:sp>
          <p:nvSpPr>
            <p:cNvPr id="8" name="TextBox 7">
              <a:extLst>
                <a:ext uri="{FF2B5EF4-FFF2-40B4-BE49-F238E27FC236}">
                  <a16:creationId xmlns:a16="http://schemas.microsoft.com/office/drawing/2014/main" id="{6CC5ECD8-EC72-C3E3-4C9A-46511A08573F}"/>
                </a:ext>
              </a:extLst>
            </p:cNvPr>
            <p:cNvSpPr txBox="1"/>
            <p:nvPr/>
          </p:nvSpPr>
          <p:spPr>
            <a:xfrm>
              <a:off x="9449092" y="2893599"/>
              <a:ext cx="789575" cy="307777"/>
            </a:xfrm>
            <a:prstGeom prst="rect">
              <a:avLst/>
            </a:prstGeom>
            <a:noFill/>
          </p:spPr>
          <p:txBody>
            <a:bodyPr wrap="none" rtlCol="0">
              <a:spAutoFit/>
            </a:bodyPr>
            <a:lstStyle/>
            <a:p>
              <a:r>
                <a:rPr lang="nb-NO" sz="1400" dirty="0"/>
                <a:t>setpoint</a:t>
              </a:r>
              <a:endParaRPr lang="en-US" sz="1400" dirty="0"/>
            </a:p>
          </p:txBody>
        </p:sp>
      </p:grpSp>
    </p:spTree>
    <p:extLst>
      <p:ext uri="{BB962C8B-B14F-4D97-AF65-F5344CB8AC3E}">
        <p14:creationId xmlns:p14="http://schemas.microsoft.com/office/powerpoint/2010/main" val="162151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F3ECBD73-A741-44A5-9B00-46953CB8E0C2}"/>
              </a:ext>
            </a:extLst>
          </p:cNvPr>
          <p:cNvSpPr>
            <a:spLocks noGrp="1" noChangeArrowheads="1"/>
          </p:cNvSpPr>
          <p:nvPr>
            <p:ph type="title"/>
          </p:nvPr>
        </p:nvSpPr>
        <p:spPr>
          <a:xfrm>
            <a:off x="311367" y="105965"/>
            <a:ext cx="8229600" cy="1143000"/>
          </a:xfrm>
        </p:spPr>
        <p:txBody>
          <a:bodyPr>
            <a:normAutofit/>
          </a:bodyPr>
          <a:lstStyle/>
          <a:p>
            <a:pPr eaLnBrk="1" hangingPunct="1"/>
            <a:r>
              <a:rPr lang="en-US" altLang="nb-NO" sz="3100" dirty="0"/>
              <a:t>Combine control and optimization into one layer?</a:t>
            </a:r>
            <a:endParaRPr lang="en-US" altLang="nb-NO" dirty="0">
              <a:solidFill>
                <a:srgbClr val="00B050"/>
              </a:solidFill>
            </a:endParaRPr>
          </a:p>
        </p:txBody>
      </p:sp>
      <p:sp>
        <p:nvSpPr>
          <p:cNvPr id="4" name="TextBox 3">
            <a:extLst>
              <a:ext uri="{FF2B5EF4-FFF2-40B4-BE49-F238E27FC236}">
                <a16:creationId xmlns:a16="http://schemas.microsoft.com/office/drawing/2014/main" id="{AB0FC634-F7D2-3105-8E2A-6F450574171C}"/>
              </a:ext>
            </a:extLst>
          </p:cNvPr>
          <p:cNvSpPr txBox="1"/>
          <p:nvPr/>
        </p:nvSpPr>
        <p:spPr>
          <a:xfrm>
            <a:off x="880110" y="6307010"/>
            <a:ext cx="2874954" cy="646331"/>
          </a:xfrm>
          <a:prstGeom prst="rect">
            <a:avLst/>
          </a:prstGeom>
          <a:noFill/>
        </p:spPr>
        <p:txBody>
          <a:bodyPr wrap="none" rtlCol="0">
            <a:spAutoFit/>
          </a:bodyPr>
          <a:lstStyle/>
          <a:p>
            <a:r>
              <a:rPr lang="nb-NO" dirty="0">
                <a:solidFill>
                  <a:schemeClr val="bg1"/>
                </a:solidFill>
              </a:rPr>
              <a:t>CV = </a:t>
            </a:r>
            <a:r>
              <a:rPr lang="nb-NO" dirty="0" err="1">
                <a:solidFill>
                  <a:schemeClr val="bg1"/>
                </a:solidFill>
              </a:rPr>
              <a:t>controlled</a:t>
            </a:r>
            <a:r>
              <a:rPr lang="nb-NO" dirty="0">
                <a:solidFill>
                  <a:schemeClr val="bg1"/>
                </a:solidFill>
              </a:rPr>
              <a:t> variable</a:t>
            </a:r>
          </a:p>
          <a:p>
            <a:r>
              <a:rPr lang="nb-NO" dirty="0">
                <a:solidFill>
                  <a:schemeClr val="bg1"/>
                </a:solidFill>
              </a:rPr>
              <a:t>RTO = real-time </a:t>
            </a:r>
            <a:r>
              <a:rPr lang="nb-NO" dirty="0" err="1">
                <a:solidFill>
                  <a:schemeClr val="bg1"/>
                </a:solidFill>
              </a:rPr>
              <a:t>optimization</a:t>
            </a:r>
            <a:endParaRPr lang="en-US" dirty="0">
              <a:solidFill>
                <a:schemeClr val="bg1"/>
              </a:solidFill>
            </a:endParaRPr>
          </a:p>
        </p:txBody>
      </p:sp>
      <p:grpSp>
        <p:nvGrpSpPr>
          <p:cNvPr id="9" name="Group 8">
            <a:extLst>
              <a:ext uri="{FF2B5EF4-FFF2-40B4-BE49-F238E27FC236}">
                <a16:creationId xmlns:a16="http://schemas.microsoft.com/office/drawing/2014/main" id="{8F66F2B1-6215-D6EB-0C2F-71AC58671C31}"/>
              </a:ext>
            </a:extLst>
          </p:cNvPr>
          <p:cNvGrpSpPr/>
          <p:nvPr/>
        </p:nvGrpSpPr>
        <p:grpSpPr>
          <a:xfrm>
            <a:off x="7392144" y="105965"/>
            <a:ext cx="3474330" cy="5892521"/>
            <a:chOff x="7392144" y="105965"/>
            <a:chExt cx="3474330" cy="5892521"/>
          </a:xfrm>
        </p:grpSpPr>
        <p:pic>
          <p:nvPicPr>
            <p:cNvPr id="11" name="Bilde 5">
              <a:extLst>
                <a:ext uri="{FF2B5EF4-FFF2-40B4-BE49-F238E27FC236}">
                  <a16:creationId xmlns:a16="http://schemas.microsoft.com/office/drawing/2014/main" id="{6C8D6BDC-CD34-CA96-7AE7-0EA37F53B52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144" y="105965"/>
              <a:ext cx="3474330" cy="5546914"/>
            </a:xfrm>
            <a:prstGeom prst="rect">
              <a:avLst/>
            </a:prstGeom>
          </p:spPr>
        </p:pic>
        <p:sp>
          <p:nvSpPr>
            <p:cNvPr id="12" name="Text Box 7">
              <a:extLst>
                <a:ext uri="{FF2B5EF4-FFF2-40B4-BE49-F238E27FC236}">
                  <a16:creationId xmlns:a16="http://schemas.microsoft.com/office/drawing/2014/main" id="{B3CEB910-5EBE-AE67-F890-25CE21C97295}"/>
                </a:ext>
              </a:extLst>
            </p:cNvPr>
            <p:cNvSpPr txBox="1">
              <a:spLocks noChangeArrowheads="1"/>
            </p:cNvSpPr>
            <p:nvPr/>
          </p:nvSpPr>
          <p:spPr bwMode="auto">
            <a:xfrm>
              <a:off x="8798217" y="5631773"/>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nb-NO" dirty="0">
                  <a:solidFill>
                    <a:srgbClr val="FF0066"/>
                  </a:solidFill>
                </a:rPr>
                <a:t>PROCESS</a:t>
              </a:r>
            </a:p>
          </p:txBody>
        </p:sp>
        <p:sp>
          <p:nvSpPr>
            <p:cNvPr id="13" name="TextBox 12">
              <a:extLst>
                <a:ext uri="{FF2B5EF4-FFF2-40B4-BE49-F238E27FC236}">
                  <a16:creationId xmlns:a16="http://schemas.microsoft.com/office/drawing/2014/main" id="{609BD62A-B69D-919D-4F1A-1C350885D5CD}"/>
                </a:ext>
              </a:extLst>
            </p:cNvPr>
            <p:cNvSpPr txBox="1"/>
            <p:nvPr/>
          </p:nvSpPr>
          <p:spPr>
            <a:xfrm>
              <a:off x="9459725" y="4055632"/>
              <a:ext cx="789575" cy="307777"/>
            </a:xfrm>
            <a:prstGeom prst="rect">
              <a:avLst/>
            </a:prstGeom>
            <a:noFill/>
          </p:spPr>
          <p:txBody>
            <a:bodyPr wrap="none" rtlCol="0">
              <a:spAutoFit/>
            </a:bodyPr>
            <a:lstStyle/>
            <a:p>
              <a:r>
                <a:rPr lang="nb-NO" sz="1400" dirty="0"/>
                <a:t>setpoint</a:t>
              </a:r>
              <a:endParaRPr lang="en-US" sz="1400" dirty="0"/>
            </a:p>
          </p:txBody>
        </p:sp>
        <p:sp>
          <p:nvSpPr>
            <p:cNvPr id="14" name="TextBox 13">
              <a:extLst>
                <a:ext uri="{FF2B5EF4-FFF2-40B4-BE49-F238E27FC236}">
                  <a16:creationId xmlns:a16="http://schemas.microsoft.com/office/drawing/2014/main" id="{DF123E82-7D8C-AED0-C1E2-92007DBD4F99}"/>
                </a:ext>
              </a:extLst>
            </p:cNvPr>
            <p:cNvSpPr txBox="1"/>
            <p:nvPr/>
          </p:nvSpPr>
          <p:spPr>
            <a:xfrm>
              <a:off x="9449092" y="2893599"/>
              <a:ext cx="789575" cy="307777"/>
            </a:xfrm>
            <a:prstGeom prst="rect">
              <a:avLst/>
            </a:prstGeom>
            <a:noFill/>
          </p:spPr>
          <p:txBody>
            <a:bodyPr wrap="none" rtlCol="0">
              <a:spAutoFit/>
            </a:bodyPr>
            <a:lstStyle/>
            <a:p>
              <a:r>
                <a:rPr lang="nb-NO" sz="1400" dirty="0"/>
                <a:t>setpoint</a:t>
              </a:r>
              <a:endParaRPr lang="en-US" sz="1400" dirty="0"/>
            </a:p>
          </p:txBody>
        </p:sp>
      </p:grpSp>
      <p:sp>
        <p:nvSpPr>
          <p:cNvPr id="15" name="TextBox 14">
            <a:extLst>
              <a:ext uri="{FF2B5EF4-FFF2-40B4-BE49-F238E27FC236}">
                <a16:creationId xmlns:a16="http://schemas.microsoft.com/office/drawing/2014/main" id="{6F881B93-30E6-E581-E70D-9EBC93780CE5}"/>
              </a:ext>
            </a:extLst>
          </p:cNvPr>
          <p:cNvSpPr txBox="1"/>
          <p:nvPr/>
        </p:nvSpPr>
        <p:spPr>
          <a:xfrm>
            <a:off x="7074261" y="1931416"/>
            <a:ext cx="1090107" cy="646331"/>
          </a:xfrm>
          <a:prstGeom prst="rect">
            <a:avLst/>
          </a:prstGeom>
          <a:noFill/>
        </p:spPr>
        <p:txBody>
          <a:bodyPr wrap="none" rtlCol="0">
            <a:spAutoFit/>
          </a:bodyPr>
          <a:lstStyle/>
          <a:p>
            <a:r>
              <a:rPr lang="nb-NO" dirty="0" err="1"/>
              <a:t>Economic</a:t>
            </a:r>
            <a:endParaRPr lang="nb-NO" dirty="0"/>
          </a:p>
          <a:p>
            <a:r>
              <a:rPr lang="nb-NO" dirty="0"/>
              <a:t> </a:t>
            </a:r>
            <a:r>
              <a:rPr lang="nb-NO" dirty="0" err="1"/>
              <a:t>cost</a:t>
            </a:r>
            <a:r>
              <a:rPr lang="nb-NO" dirty="0"/>
              <a:t> J</a:t>
            </a:r>
            <a:endParaRPr lang="en-US" dirty="0"/>
          </a:p>
        </p:txBody>
      </p:sp>
      <p:sp>
        <p:nvSpPr>
          <p:cNvPr id="18" name="Rectangle 17">
            <a:extLst>
              <a:ext uri="{FF2B5EF4-FFF2-40B4-BE49-F238E27FC236}">
                <a16:creationId xmlns:a16="http://schemas.microsoft.com/office/drawing/2014/main" id="{C7163CB0-8C38-4C82-5AC8-8D4E9BD447AA}"/>
              </a:ext>
            </a:extLst>
          </p:cNvPr>
          <p:cNvSpPr/>
          <p:nvPr/>
        </p:nvSpPr>
        <p:spPr>
          <a:xfrm>
            <a:off x="7128387" y="1678575"/>
            <a:ext cx="3474330" cy="3699670"/>
          </a:xfrm>
          <a:prstGeom prst="rect">
            <a:avLst/>
          </a:prstGeom>
          <a:solidFill>
            <a:srgbClr val="FFFF99">
              <a:alpha val="72941"/>
            </a:srgbClr>
          </a:solid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4D9B42D-676B-AAF8-AB62-EDF8A4E9B7F9}"/>
              </a:ext>
            </a:extLst>
          </p:cNvPr>
          <p:cNvSpPr txBox="1"/>
          <p:nvPr/>
        </p:nvSpPr>
        <p:spPr>
          <a:xfrm>
            <a:off x="10656843" y="2254581"/>
            <a:ext cx="1497013" cy="1200329"/>
          </a:xfrm>
          <a:prstGeom prst="rect">
            <a:avLst/>
          </a:prstGeom>
          <a:noFill/>
        </p:spPr>
        <p:txBody>
          <a:bodyPr wrap="none" rtlCol="0">
            <a:spAutoFit/>
          </a:bodyPr>
          <a:lstStyle/>
          <a:p>
            <a:r>
              <a:rPr lang="nb-NO" sz="3600" b="1" dirty="0"/>
              <a:t>EMPC</a:t>
            </a:r>
          </a:p>
          <a:p>
            <a:r>
              <a:rPr lang="nb-NO" b="1" dirty="0"/>
              <a:t>(</a:t>
            </a:r>
            <a:r>
              <a:rPr lang="nb-NO" b="1" dirty="0" err="1"/>
              <a:t>no</a:t>
            </a:r>
            <a:r>
              <a:rPr lang="nb-NO" b="1" dirty="0"/>
              <a:t> setpoints,</a:t>
            </a:r>
          </a:p>
          <a:p>
            <a:r>
              <a:rPr lang="nb-NO" b="1" dirty="0"/>
              <a:t>CV1, CV2)</a:t>
            </a:r>
            <a:endParaRPr lang="en-US" b="1" dirty="0"/>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27644295-E695-2445-83D3-FF728C70B475}"/>
                  </a:ext>
                </a:extLst>
              </p:cNvPr>
              <p:cNvSpPr txBox="1"/>
              <p:nvPr/>
            </p:nvSpPr>
            <p:spPr>
              <a:xfrm>
                <a:off x="311367" y="1747623"/>
                <a:ext cx="6267293" cy="3492879"/>
              </a:xfrm>
              <a:prstGeom prst="rect">
                <a:avLst/>
              </a:prstGeom>
              <a:noFill/>
            </p:spPr>
            <p:txBody>
              <a:bodyPr wrap="none" rtlCol="0">
                <a:spAutoFit/>
              </a:bodyPr>
              <a:lstStyle/>
              <a:p>
                <a:r>
                  <a:rPr lang="nb-NO" dirty="0"/>
                  <a:t>J</a:t>
                </a:r>
                <a:r>
                  <a:rPr lang="nb-NO" baseline="-25000" dirty="0"/>
                  <a:t>EMPC</a:t>
                </a:r>
                <a:r>
                  <a:rPr lang="nb-NO" dirty="0"/>
                  <a:t> = J + </a:t>
                </a:r>
                <a:r>
                  <a:rPr lang="nb-NO" dirty="0" err="1"/>
                  <a:t>J</a:t>
                </a:r>
                <a:r>
                  <a:rPr lang="nb-NO" baseline="-25000" dirty="0" err="1"/>
                  <a:t>control</a:t>
                </a:r>
                <a:endParaRPr lang="nb-NO" baseline="-25000" dirty="0"/>
              </a:p>
              <a:p>
                <a:r>
                  <a:rPr lang="nb-NO" dirty="0"/>
                  <a:t>   </a:t>
                </a:r>
                <a:r>
                  <a:rPr lang="nb-NO" sz="1600" dirty="0" err="1"/>
                  <a:t>Penalize</a:t>
                </a:r>
                <a:r>
                  <a:rPr lang="nb-NO" sz="1600" dirty="0"/>
                  <a:t> input </a:t>
                </a:r>
                <a:r>
                  <a:rPr lang="nb-NO" sz="1600" dirty="0" err="1"/>
                  <a:t>usage</a:t>
                </a:r>
                <a:r>
                  <a:rPr lang="nb-NO" dirty="0"/>
                  <a:t>, </a:t>
                </a:r>
                <a:r>
                  <a:rPr lang="nb-NO" dirty="0" err="1"/>
                  <a:t>J</a:t>
                </a:r>
                <a:r>
                  <a:rPr lang="nb-NO" baseline="-25000" dirty="0" err="1"/>
                  <a:t>control</a:t>
                </a:r>
                <a:r>
                  <a:rPr lang="nb-NO" dirty="0"/>
                  <a:t> = </a:t>
                </a:r>
                <a14:m>
                  <m:oMath xmlns:m="http://schemas.openxmlformats.org/officeDocument/2006/math">
                    <m:r>
                      <m:rPr>
                        <m:sty m:val="p"/>
                      </m:rPr>
                      <a:rPr lang="nb-NO" b="0" i="0" smtClean="0">
                        <a:latin typeface="Cambria Math" panose="02040503050406030204" pitchFamily="18" charset="0"/>
                      </a:rPr>
                      <m:t>ΣΔ</m:t>
                    </m:r>
                    <m:sSubSup>
                      <m:sSubSupPr>
                        <m:ctrlPr>
                          <a:rPr lang="nb-NO" b="0" i="1" smtClean="0">
                            <a:latin typeface="Cambria Math" panose="02040503050406030204" pitchFamily="18" charset="0"/>
                          </a:rPr>
                        </m:ctrlPr>
                      </m:sSubSupPr>
                      <m:e>
                        <m:r>
                          <a:rPr lang="nb-NO" b="0" i="1" smtClean="0">
                            <a:latin typeface="Cambria Math" panose="02040503050406030204" pitchFamily="18" charset="0"/>
                          </a:rPr>
                          <m:t>𝑢</m:t>
                        </m:r>
                      </m:e>
                      <m:sub>
                        <m:r>
                          <a:rPr lang="nb-NO" b="0" i="1" smtClean="0">
                            <a:latin typeface="Cambria Math" panose="02040503050406030204" pitchFamily="18" charset="0"/>
                          </a:rPr>
                          <m:t>𝑖</m:t>
                        </m:r>
                      </m:sub>
                      <m:sup>
                        <m:r>
                          <a:rPr lang="nb-NO" b="0" i="1" smtClean="0">
                            <a:latin typeface="Cambria Math" panose="02040503050406030204" pitchFamily="18" charset="0"/>
                          </a:rPr>
                          <m:t>2</m:t>
                        </m:r>
                      </m:sup>
                    </m:sSubSup>
                  </m:oMath>
                </a14:m>
                <a:endParaRPr lang="nb-NO" baseline="-25000" dirty="0"/>
              </a:p>
              <a:p>
                <a:endParaRPr lang="nb-NO" dirty="0"/>
              </a:p>
              <a:p>
                <a:r>
                  <a:rPr lang="nb-NO" sz="2000" b="1" dirty="0"/>
                  <a:t>NO, </a:t>
                </a:r>
                <a:r>
                  <a:rPr lang="nb-NO" sz="2000" b="1" dirty="0" err="1"/>
                  <a:t>combining</a:t>
                </a:r>
                <a:r>
                  <a:rPr lang="nb-NO" sz="2000" b="1" dirty="0"/>
                  <a:t> </a:t>
                </a:r>
                <a:r>
                  <a:rPr lang="nb-NO" sz="2000" b="1" dirty="0" err="1"/>
                  <a:t>layers</a:t>
                </a:r>
                <a:r>
                  <a:rPr lang="nb-NO" sz="2000" b="1" dirty="0"/>
                  <a:t> is </a:t>
                </a:r>
                <a:r>
                  <a:rPr lang="nb-NO" sz="2000" b="1" dirty="0" err="1"/>
                  <a:t>generally</a:t>
                </a:r>
                <a:r>
                  <a:rPr lang="nb-NO" sz="2000" b="1" dirty="0"/>
                  <a:t> not a </a:t>
                </a:r>
                <a:r>
                  <a:rPr lang="nb-NO" sz="2000" b="1" dirty="0" err="1"/>
                  <a:t>good</a:t>
                </a:r>
                <a:r>
                  <a:rPr lang="nb-NO" sz="2000" b="1" dirty="0"/>
                  <a:t> </a:t>
                </a:r>
                <a:r>
                  <a:rPr lang="nb-NO" sz="2000" b="1" dirty="0" err="1"/>
                  <a:t>idea</a:t>
                </a:r>
                <a:r>
                  <a:rPr lang="nb-NO" sz="2000" b="1" dirty="0"/>
                  <a:t>!</a:t>
                </a:r>
              </a:p>
              <a:p>
                <a:r>
                  <a:rPr lang="nb-NO" sz="2000" b="1" dirty="0"/>
                  <a:t>(</a:t>
                </a:r>
                <a:r>
                  <a:rPr lang="nb-NO" sz="2000" b="1" dirty="0" err="1"/>
                  <a:t>the</a:t>
                </a:r>
                <a:r>
                  <a:rPr lang="nb-NO" sz="2000" b="1" dirty="0"/>
                  <a:t> </a:t>
                </a:r>
                <a:r>
                  <a:rPr lang="nb-NO" sz="2000" b="1" dirty="0" err="1"/>
                  <a:t>good</a:t>
                </a:r>
                <a:r>
                  <a:rPr lang="nb-NO" sz="2000" b="1" dirty="0"/>
                  <a:t> </a:t>
                </a:r>
                <a:r>
                  <a:rPr lang="nb-NO" sz="2000" b="1" dirty="0" err="1"/>
                  <a:t>idea</a:t>
                </a:r>
                <a:r>
                  <a:rPr lang="nb-NO" sz="2000" b="1" dirty="0"/>
                  <a:t> is to separate </a:t>
                </a:r>
                <a:r>
                  <a:rPr lang="nb-NO" sz="2000" b="1" dirty="0" err="1"/>
                  <a:t>them</a:t>
                </a:r>
                <a:r>
                  <a:rPr lang="nb-NO" sz="2000" b="1" dirty="0"/>
                  <a:t>!)</a:t>
                </a:r>
              </a:p>
              <a:p>
                <a:endParaRPr lang="nb-NO" dirty="0"/>
              </a:p>
              <a:p>
                <a:r>
                  <a:rPr lang="nb-NO" dirty="0"/>
                  <a:t>One </a:t>
                </a:r>
                <a:r>
                  <a:rPr lang="nb-NO" dirty="0" err="1"/>
                  <a:t>layer</a:t>
                </a:r>
                <a:r>
                  <a:rPr lang="nb-NO" dirty="0"/>
                  <a:t> (EMPC) is optimal </a:t>
                </a:r>
                <a:r>
                  <a:rPr lang="nb-NO" dirty="0" err="1"/>
                  <a:t>theoreretically</a:t>
                </a:r>
                <a:r>
                  <a:rPr lang="nb-NO" dirty="0"/>
                  <a:t>, </a:t>
                </a:r>
                <a:r>
                  <a:rPr lang="nb-NO" dirty="0" err="1"/>
                  <a:t>but</a:t>
                </a:r>
                <a:endParaRPr lang="nb-NO" dirty="0"/>
              </a:p>
              <a:p>
                <a:pPr marL="285750" indent="-285750">
                  <a:buFont typeface="Arial" panose="020B0604020202020204" pitchFamily="34" charset="0"/>
                  <a:buChar char="•"/>
                </a:pPr>
                <a:r>
                  <a:rPr lang="nb-NO" dirty="0" err="1"/>
                  <a:t>Need</a:t>
                </a:r>
                <a:r>
                  <a:rPr lang="nb-NO" dirty="0"/>
                  <a:t> </a:t>
                </a:r>
                <a:r>
                  <a:rPr lang="nb-NO" dirty="0" err="1"/>
                  <a:t>detailed</a:t>
                </a:r>
                <a:r>
                  <a:rPr lang="nb-NO" dirty="0"/>
                  <a:t> </a:t>
                </a:r>
                <a:r>
                  <a:rPr lang="nb-NO" dirty="0" err="1"/>
                  <a:t>dynamic</a:t>
                </a:r>
                <a:r>
                  <a:rPr lang="nb-NO" dirty="0"/>
                  <a:t> </a:t>
                </a:r>
                <a:r>
                  <a:rPr lang="nb-NO" dirty="0" err="1"/>
                  <a:t>model</a:t>
                </a:r>
                <a:r>
                  <a:rPr lang="nb-NO" dirty="0"/>
                  <a:t> of </a:t>
                </a:r>
                <a:r>
                  <a:rPr lang="nb-NO" dirty="0" err="1"/>
                  <a:t>everything</a:t>
                </a:r>
                <a:endParaRPr lang="nb-NO" dirty="0"/>
              </a:p>
              <a:p>
                <a:pPr marL="285750" indent="-285750">
                  <a:buFont typeface="Arial" panose="020B0604020202020204" pitchFamily="34" charset="0"/>
                  <a:buChar char="•"/>
                </a:pPr>
                <a:r>
                  <a:rPr lang="nb-NO" dirty="0"/>
                  <a:t>Tuning </a:t>
                </a:r>
                <a:r>
                  <a:rPr lang="nb-NO" dirty="0" err="1"/>
                  <a:t>difficult</a:t>
                </a:r>
                <a:r>
                  <a:rPr lang="nb-NO" dirty="0"/>
                  <a:t> and </a:t>
                </a:r>
                <a:r>
                  <a:rPr lang="nb-NO" dirty="0" err="1"/>
                  <a:t>indirect</a:t>
                </a:r>
                <a:endParaRPr lang="nb-NO" dirty="0"/>
              </a:p>
              <a:p>
                <a:pPr marL="285750" indent="-285750">
                  <a:buFont typeface="Arial" panose="020B0604020202020204" pitchFamily="34" charset="0"/>
                  <a:buChar char="•"/>
                </a:pPr>
                <a:r>
                  <a:rPr lang="nb-NO" dirty="0" err="1"/>
                  <a:t>Slow</a:t>
                </a:r>
                <a:r>
                  <a:rPr lang="nb-NO" dirty="0"/>
                  <a:t>! (or at </a:t>
                </a:r>
                <a:r>
                  <a:rPr lang="nb-NO" dirty="0" err="1"/>
                  <a:t>least</a:t>
                </a:r>
                <a:r>
                  <a:rPr lang="nb-NO" dirty="0"/>
                  <a:t> </a:t>
                </a:r>
                <a:r>
                  <a:rPr lang="nb-NO" dirty="0" err="1"/>
                  <a:t>difficult</a:t>
                </a:r>
                <a:r>
                  <a:rPr lang="nb-NO" dirty="0"/>
                  <a:t> to speed up parts of </a:t>
                </a:r>
                <a:r>
                  <a:rPr lang="nb-NO" dirty="0" err="1"/>
                  <a:t>the</a:t>
                </a:r>
                <a:r>
                  <a:rPr lang="nb-NO" dirty="0"/>
                  <a:t> control)</a:t>
                </a:r>
              </a:p>
              <a:p>
                <a:pPr marL="285750" indent="-285750">
                  <a:buFont typeface="Arial" panose="020B0604020202020204" pitchFamily="34" charset="0"/>
                  <a:buChar char="•"/>
                </a:pPr>
                <a:r>
                  <a:rPr lang="nb-NO" err="1"/>
                  <a:t>Robustness</a:t>
                </a:r>
                <a:r>
                  <a:rPr lang="nb-NO"/>
                  <a:t> could be poor</a:t>
                </a:r>
                <a:endParaRPr lang="nb-NO" dirty="0"/>
              </a:p>
              <a:p>
                <a:pPr marL="285750" indent="-285750">
                  <a:buFont typeface="Arial" panose="020B0604020202020204" pitchFamily="34" charset="0"/>
                  <a:buChar char="•"/>
                </a:pPr>
                <a:r>
                  <a:rPr lang="nb-NO" dirty="0" err="1"/>
                  <a:t>Implementation</a:t>
                </a:r>
                <a:r>
                  <a:rPr lang="nb-NO" dirty="0"/>
                  <a:t> and </a:t>
                </a:r>
                <a:r>
                  <a:rPr lang="nb-NO" dirty="0" err="1"/>
                  <a:t>maintainance</a:t>
                </a:r>
                <a:r>
                  <a:rPr lang="nb-NO" dirty="0"/>
                  <a:t> </a:t>
                </a:r>
                <a:r>
                  <a:rPr lang="nb-NO" dirty="0" err="1"/>
                  <a:t>costly</a:t>
                </a:r>
                <a:r>
                  <a:rPr lang="nb-NO" dirty="0"/>
                  <a:t> and time </a:t>
                </a:r>
                <a:r>
                  <a:rPr lang="nb-NO" dirty="0" err="1"/>
                  <a:t>consuming</a:t>
                </a:r>
                <a:endParaRPr lang="nb-NO" dirty="0"/>
              </a:p>
            </p:txBody>
          </p:sp>
        </mc:Choice>
        <mc:Fallback>
          <p:sp>
            <p:nvSpPr>
              <p:cNvPr id="21" name="TextBox 20">
                <a:extLst>
                  <a:ext uri="{FF2B5EF4-FFF2-40B4-BE49-F238E27FC236}">
                    <a16:creationId xmlns:a16="http://schemas.microsoft.com/office/drawing/2014/main" id="{27644295-E695-2445-83D3-FF728C70B475}"/>
                  </a:ext>
                </a:extLst>
              </p:cNvPr>
              <p:cNvSpPr txBox="1">
                <a:spLocks noRot="1" noChangeAspect="1" noMove="1" noResize="1" noEditPoints="1" noAdjustHandles="1" noChangeArrowheads="1" noChangeShapeType="1" noTextEdit="1"/>
              </p:cNvSpPr>
              <p:nvPr/>
            </p:nvSpPr>
            <p:spPr>
              <a:xfrm>
                <a:off x="311367" y="1747623"/>
                <a:ext cx="6267293" cy="3492879"/>
              </a:xfrm>
              <a:prstGeom prst="rect">
                <a:avLst/>
              </a:prstGeom>
              <a:blipFill>
                <a:blip r:embed="rId3"/>
                <a:stretch>
                  <a:fillRect l="-973" t="-1047" r="-195" b="-1920"/>
                </a:stretch>
              </a:blipFill>
            </p:spPr>
            <p:txBody>
              <a:bodyPr/>
              <a:lstStyle/>
              <a:p>
                <a:r>
                  <a:rPr lang="en-US">
                    <a:noFill/>
                  </a:rPr>
                  <a:t> </a:t>
                </a:r>
              </a:p>
            </p:txBody>
          </p:sp>
        </mc:Fallback>
      </mc:AlternateContent>
      <p:sp>
        <p:nvSpPr>
          <p:cNvPr id="2" name="Rectangle 2">
            <a:extLst>
              <a:ext uri="{FF2B5EF4-FFF2-40B4-BE49-F238E27FC236}">
                <a16:creationId xmlns:a16="http://schemas.microsoft.com/office/drawing/2014/main" id="{D7EFE816-B620-8FB3-F694-477C736B225D}"/>
              </a:ext>
            </a:extLst>
          </p:cNvPr>
          <p:cNvSpPr txBox="1">
            <a:spLocks noChangeArrowheads="1"/>
          </p:cNvSpPr>
          <p:nvPr/>
        </p:nvSpPr>
        <p:spPr>
          <a:xfrm>
            <a:off x="311367" y="905823"/>
            <a:ext cx="8229600" cy="646331"/>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US" altLang="nb-NO" dirty="0"/>
              <a:t>EMPC: </a:t>
            </a:r>
            <a:r>
              <a:rPr lang="en-US" altLang="nb-NO" sz="2800" dirty="0"/>
              <a:t>Economic model predictive “control”’</a:t>
            </a:r>
            <a:endParaRPr lang="en-US" altLang="nb-NO" dirty="0">
              <a:solidFill>
                <a:srgbClr val="00B050"/>
              </a:solidFill>
            </a:endParaRPr>
          </a:p>
        </p:txBody>
      </p:sp>
      <p:sp>
        <p:nvSpPr>
          <p:cNvPr id="3" name="TextBox 2">
            <a:extLst>
              <a:ext uri="{FF2B5EF4-FFF2-40B4-BE49-F238E27FC236}">
                <a16:creationId xmlns:a16="http://schemas.microsoft.com/office/drawing/2014/main" id="{E19DE142-6538-661D-C64F-216733513CEB}"/>
              </a:ext>
            </a:extLst>
          </p:cNvPr>
          <p:cNvSpPr txBox="1"/>
          <p:nvPr/>
        </p:nvSpPr>
        <p:spPr>
          <a:xfrm>
            <a:off x="100037" y="5631773"/>
            <a:ext cx="5235151" cy="923330"/>
          </a:xfrm>
          <a:prstGeom prst="rect">
            <a:avLst/>
          </a:prstGeom>
          <a:noFill/>
        </p:spPr>
        <p:txBody>
          <a:bodyPr wrap="none" rtlCol="0">
            <a:spAutoFit/>
          </a:bodyPr>
          <a:lstStyle/>
          <a:p>
            <a:r>
              <a:rPr lang="en-GB" altLang="nb-NO" dirty="0"/>
              <a:t>Typical economic cost function:</a:t>
            </a:r>
          </a:p>
          <a:p>
            <a:r>
              <a:rPr lang="en-GB" altLang="nb-NO" sz="1800" dirty="0">
                <a:latin typeface="+mn-lt"/>
              </a:rPr>
              <a:t>	J [$/s] = cost feed + cost energy – value products </a:t>
            </a:r>
            <a:endParaRPr lang="en-US" altLang="nb-NO" sz="1800" dirty="0">
              <a:latin typeface="+mn-lt"/>
            </a:endParaRPr>
          </a:p>
          <a:p>
            <a:endParaRPr lang="en-US" dirty="0"/>
          </a:p>
        </p:txBody>
      </p:sp>
    </p:spTree>
    <p:extLst>
      <p:ext uri="{BB962C8B-B14F-4D97-AF65-F5344CB8AC3E}">
        <p14:creationId xmlns:p14="http://schemas.microsoft.com/office/powerpoint/2010/main" val="30946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FC634-F7D2-3105-8E2A-6F450574171C}"/>
              </a:ext>
            </a:extLst>
          </p:cNvPr>
          <p:cNvSpPr txBox="1"/>
          <p:nvPr/>
        </p:nvSpPr>
        <p:spPr>
          <a:xfrm>
            <a:off x="880110" y="6307010"/>
            <a:ext cx="2874954" cy="646331"/>
          </a:xfrm>
          <a:prstGeom prst="rect">
            <a:avLst/>
          </a:prstGeom>
          <a:noFill/>
        </p:spPr>
        <p:txBody>
          <a:bodyPr wrap="none" rtlCol="0">
            <a:spAutoFit/>
          </a:bodyPr>
          <a:lstStyle/>
          <a:p>
            <a:r>
              <a:rPr lang="nb-NO" dirty="0">
                <a:solidFill>
                  <a:schemeClr val="bg1"/>
                </a:solidFill>
              </a:rPr>
              <a:t>CV = </a:t>
            </a:r>
            <a:r>
              <a:rPr lang="nb-NO" dirty="0" err="1">
                <a:solidFill>
                  <a:schemeClr val="bg1"/>
                </a:solidFill>
              </a:rPr>
              <a:t>controlled</a:t>
            </a:r>
            <a:r>
              <a:rPr lang="nb-NO" dirty="0">
                <a:solidFill>
                  <a:schemeClr val="bg1"/>
                </a:solidFill>
              </a:rPr>
              <a:t> variable</a:t>
            </a:r>
          </a:p>
          <a:p>
            <a:r>
              <a:rPr lang="nb-NO" dirty="0">
                <a:solidFill>
                  <a:schemeClr val="bg1"/>
                </a:solidFill>
              </a:rPr>
              <a:t>RTO = real-time </a:t>
            </a:r>
            <a:r>
              <a:rPr lang="nb-NO" dirty="0" err="1">
                <a:solidFill>
                  <a:schemeClr val="bg1"/>
                </a:solidFill>
              </a:rPr>
              <a:t>optimization</a:t>
            </a:r>
            <a:endParaRPr lang="en-US" dirty="0">
              <a:solidFill>
                <a:schemeClr val="bg1"/>
              </a:solidFill>
            </a:endParaRPr>
          </a:p>
        </p:txBody>
      </p:sp>
      <p:sp>
        <p:nvSpPr>
          <p:cNvPr id="7" name="TextBox 6">
            <a:extLst>
              <a:ext uri="{FF2B5EF4-FFF2-40B4-BE49-F238E27FC236}">
                <a16:creationId xmlns:a16="http://schemas.microsoft.com/office/drawing/2014/main" id="{A2E8992F-AB07-078A-B6B1-BADE02E3D268}"/>
              </a:ext>
            </a:extLst>
          </p:cNvPr>
          <p:cNvSpPr txBox="1"/>
          <p:nvPr/>
        </p:nvSpPr>
        <p:spPr>
          <a:xfrm>
            <a:off x="382772" y="1678575"/>
            <a:ext cx="6427732" cy="4893647"/>
          </a:xfrm>
          <a:prstGeom prst="rect">
            <a:avLst/>
          </a:prstGeom>
          <a:noFill/>
        </p:spPr>
        <p:txBody>
          <a:bodyPr wrap="square" rtlCol="0">
            <a:spAutoFit/>
          </a:bodyPr>
          <a:lstStyle/>
          <a:p>
            <a:r>
              <a:rPr lang="nb-NO" sz="2400" dirty="0" err="1"/>
              <a:t>Another</a:t>
            </a:r>
            <a:r>
              <a:rPr lang="nb-NO" sz="2400" dirty="0"/>
              <a:t> </a:t>
            </a:r>
            <a:r>
              <a:rPr lang="nb-NO" sz="2400" dirty="0" err="1"/>
              <a:t>thing</a:t>
            </a:r>
            <a:r>
              <a:rPr lang="nb-NO" sz="2400" dirty="0"/>
              <a:t>: EMPC is not </a:t>
            </a:r>
            <a:r>
              <a:rPr lang="nb-NO" sz="2400" dirty="0" err="1"/>
              <a:t>even</a:t>
            </a:r>
            <a:r>
              <a:rPr lang="nb-NO" sz="2400" dirty="0"/>
              <a:t> control (for me).</a:t>
            </a:r>
          </a:p>
          <a:p>
            <a:r>
              <a:rPr lang="nb-NO" sz="2400" dirty="0"/>
              <a:t>My </a:t>
            </a:r>
            <a:r>
              <a:rPr lang="nb-NO" sz="2400" dirty="0" err="1"/>
              <a:t>definition</a:t>
            </a:r>
            <a:r>
              <a:rPr lang="nb-NO" sz="2400" dirty="0"/>
              <a:t> of «control» is </a:t>
            </a:r>
            <a:r>
              <a:rPr lang="nb-NO" sz="2400" dirty="0" err="1"/>
              <a:t>that</a:t>
            </a:r>
            <a:r>
              <a:rPr lang="nb-NO" sz="2400" dirty="0"/>
              <a:t> </a:t>
            </a:r>
            <a:r>
              <a:rPr lang="nb-NO" sz="2400" dirty="0" err="1"/>
              <a:t>the</a:t>
            </a:r>
            <a:r>
              <a:rPr lang="nb-NO" sz="2400" dirty="0"/>
              <a:t> </a:t>
            </a:r>
            <a:r>
              <a:rPr lang="nb-NO" sz="2400" dirty="0" err="1"/>
              <a:t>objective</a:t>
            </a:r>
            <a:r>
              <a:rPr lang="nb-NO" sz="2400" dirty="0"/>
              <a:t> is to </a:t>
            </a:r>
            <a:r>
              <a:rPr lang="nb-NO" sz="2400" dirty="0" err="1"/>
              <a:t>track</a:t>
            </a:r>
            <a:r>
              <a:rPr lang="nb-NO" sz="2400" dirty="0"/>
              <a:t> setpoints</a:t>
            </a:r>
          </a:p>
          <a:p>
            <a:endParaRPr lang="nb-NO" sz="2400" dirty="0"/>
          </a:p>
          <a:p>
            <a:pPr marL="285750" indent="-285750">
              <a:buFont typeface="Arial" panose="020B0604020202020204" pitchFamily="34" charset="0"/>
              <a:buChar char="•"/>
            </a:pPr>
            <a:r>
              <a:rPr lang="nb-NO" sz="2400" dirty="0"/>
              <a:t>I </a:t>
            </a:r>
            <a:r>
              <a:rPr lang="nb-NO" sz="2400" dirty="0" err="1"/>
              <a:t>would</a:t>
            </a:r>
            <a:r>
              <a:rPr lang="nb-NO" sz="2400" dirty="0"/>
              <a:t> </a:t>
            </a:r>
            <a:r>
              <a:rPr lang="nb-NO" sz="2400" dirty="0" err="1"/>
              <a:t>call</a:t>
            </a:r>
            <a:r>
              <a:rPr lang="nb-NO" sz="2400" dirty="0"/>
              <a:t> «</a:t>
            </a:r>
            <a:r>
              <a:rPr lang="nb-NO" sz="2400" dirty="0" err="1"/>
              <a:t>Economic</a:t>
            </a:r>
            <a:r>
              <a:rPr lang="nb-NO" sz="2400" dirty="0"/>
              <a:t> MPC»  for «</a:t>
            </a:r>
            <a:r>
              <a:rPr lang="nb-NO" sz="2400" dirty="0" err="1"/>
              <a:t>Dynamic</a:t>
            </a:r>
            <a:r>
              <a:rPr lang="nb-NO" sz="2400" dirty="0"/>
              <a:t> </a:t>
            </a:r>
            <a:r>
              <a:rPr lang="nb-NO" sz="2400" dirty="0" err="1"/>
              <a:t>economic</a:t>
            </a:r>
            <a:r>
              <a:rPr lang="nb-NO" sz="2400" dirty="0"/>
              <a:t> </a:t>
            </a:r>
            <a:r>
              <a:rPr lang="nb-NO" sz="2400" dirty="0" err="1"/>
              <a:t>optimization</a:t>
            </a:r>
            <a:r>
              <a:rPr lang="nb-NO" sz="2400" dirty="0"/>
              <a:t>» or «</a:t>
            </a:r>
            <a:r>
              <a:rPr lang="nb-NO" sz="2400" dirty="0" err="1"/>
              <a:t>Dynamic</a:t>
            </a:r>
            <a:r>
              <a:rPr lang="nb-NO" sz="2400" dirty="0"/>
              <a:t> RTO»</a:t>
            </a:r>
          </a:p>
          <a:p>
            <a:pPr marL="342900" indent="-342900">
              <a:buFont typeface="Arial" panose="020B0604020202020204" pitchFamily="34" charset="0"/>
              <a:buChar char="•"/>
            </a:pPr>
            <a:r>
              <a:rPr lang="nb-NO" sz="2400" dirty="0"/>
              <a:t>I </a:t>
            </a:r>
            <a:r>
              <a:rPr lang="nb-NO" sz="2400" dirty="0" err="1"/>
              <a:t>would</a:t>
            </a:r>
            <a:r>
              <a:rPr lang="nb-NO" sz="2400" dirty="0"/>
              <a:t> not </a:t>
            </a:r>
            <a:r>
              <a:rPr lang="nb-NO" sz="2400" dirty="0" err="1"/>
              <a:t>even</a:t>
            </a:r>
            <a:r>
              <a:rPr lang="nb-NO" sz="2400" dirty="0"/>
              <a:t> </a:t>
            </a:r>
            <a:r>
              <a:rPr lang="nb-NO" sz="2400" dirty="0" err="1"/>
              <a:t>call</a:t>
            </a:r>
            <a:r>
              <a:rPr lang="nb-NO" sz="2400" dirty="0"/>
              <a:t> it «</a:t>
            </a:r>
            <a:r>
              <a:rPr lang="nb-NO" sz="2400" dirty="0" err="1"/>
              <a:t>optimizing</a:t>
            </a:r>
            <a:r>
              <a:rPr lang="nb-NO" sz="2400" dirty="0"/>
              <a:t> control»</a:t>
            </a:r>
          </a:p>
          <a:p>
            <a:pPr marL="800100" lvl="1" indent="-342900">
              <a:buFont typeface="Courier New" panose="02070309020205020404" pitchFamily="49" charset="0"/>
              <a:buChar char="o"/>
            </a:pPr>
            <a:r>
              <a:rPr lang="en-US" sz="2400" dirty="0"/>
              <a:t>I use this term when the setpoints are directly related to economics,</a:t>
            </a:r>
          </a:p>
          <a:p>
            <a:pPr marL="800100" lvl="1" indent="-342900">
              <a:buFont typeface="Courier New" panose="02070309020205020404" pitchFamily="49" charset="0"/>
              <a:buChar char="o"/>
            </a:pPr>
            <a:r>
              <a:rPr lang="en-US" sz="2400" dirty="0"/>
              <a:t>like control cost gradient to zero (J</a:t>
            </a:r>
            <a:r>
              <a:rPr lang="en-US" sz="2400" baseline="-25000" dirty="0"/>
              <a:t>u</a:t>
            </a:r>
            <a:r>
              <a:rPr lang="en-US" sz="2400" dirty="0"/>
              <a:t>=0) </a:t>
            </a:r>
          </a:p>
          <a:p>
            <a:r>
              <a:rPr lang="nb-NO" sz="2400" b="1" dirty="0" err="1"/>
              <a:t>Conclusing</a:t>
            </a:r>
            <a:r>
              <a:rPr lang="nb-NO" sz="2400" b="1" dirty="0"/>
              <a:t> EMPC: </a:t>
            </a:r>
            <a:r>
              <a:rPr lang="nb-NO" sz="2400" b="1" dirty="0" err="1"/>
              <a:t>Use</a:t>
            </a:r>
            <a:r>
              <a:rPr lang="nb-NO" sz="2400" b="1" dirty="0"/>
              <a:t> </a:t>
            </a:r>
            <a:r>
              <a:rPr lang="nb-NO" sz="2400" b="1" dirty="0" err="1"/>
              <a:t>only</a:t>
            </a:r>
            <a:r>
              <a:rPr lang="nb-NO" sz="2400" b="1" dirty="0"/>
              <a:t> </a:t>
            </a:r>
            <a:r>
              <a:rPr lang="nb-NO" sz="2400" b="1" dirty="0" err="1"/>
              <a:t>when</a:t>
            </a:r>
            <a:r>
              <a:rPr lang="nb-NO" sz="2400" b="1" dirty="0"/>
              <a:t> </a:t>
            </a:r>
            <a:r>
              <a:rPr lang="nb-NO" sz="2400" b="1" dirty="0" err="1"/>
              <a:t>economics</a:t>
            </a:r>
            <a:r>
              <a:rPr lang="nb-NO" sz="2400" b="1" dirty="0"/>
              <a:t> </a:t>
            </a:r>
            <a:r>
              <a:rPr lang="nb-NO" sz="2400" b="1" dirty="0" err="1"/>
              <a:t>are</a:t>
            </a:r>
            <a:r>
              <a:rPr lang="nb-NO" sz="2400" b="1" dirty="0"/>
              <a:t>  </a:t>
            </a:r>
            <a:r>
              <a:rPr lang="nb-NO" sz="2400" b="1" dirty="0" err="1"/>
              <a:t>truly</a:t>
            </a:r>
            <a:r>
              <a:rPr lang="nb-NO" sz="2400" b="1" dirty="0"/>
              <a:t> </a:t>
            </a:r>
            <a:r>
              <a:rPr lang="nb-NO" sz="2400" b="1" dirty="0" err="1"/>
              <a:t>dynamic</a:t>
            </a:r>
            <a:r>
              <a:rPr lang="nb-NO" sz="2400" b="1" dirty="0"/>
              <a:t> (batch, </a:t>
            </a:r>
            <a:r>
              <a:rPr lang="nb-NO" sz="2400" b="1" dirty="0" err="1"/>
              <a:t>frequent</a:t>
            </a:r>
            <a:r>
              <a:rPr lang="nb-NO" sz="2400" b="1" dirty="0"/>
              <a:t> grade </a:t>
            </a:r>
            <a:r>
              <a:rPr lang="nb-NO" sz="2400" b="1" dirty="0" err="1"/>
              <a:t>change</a:t>
            </a:r>
            <a:r>
              <a:rPr lang="nb-NO" sz="2400" b="1" dirty="0"/>
              <a:t>)</a:t>
            </a:r>
            <a:endParaRPr lang="en-US" sz="2400" dirty="0"/>
          </a:p>
          <a:p>
            <a:pPr marL="800100" lvl="1" indent="-342900">
              <a:buFont typeface="Courier New" panose="02070309020205020404" pitchFamily="49" charset="0"/>
              <a:buChar char="o"/>
            </a:pPr>
            <a:endParaRPr lang="en-US" sz="2400" dirty="0"/>
          </a:p>
        </p:txBody>
      </p:sp>
      <p:grpSp>
        <p:nvGrpSpPr>
          <p:cNvPr id="9" name="Group 8">
            <a:extLst>
              <a:ext uri="{FF2B5EF4-FFF2-40B4-BE49-F238E27FC236}">
                <a16:creationId xmlns:a16="http://schemas.microsoft.com/office/drawing/2014/main" id="{8F66F2B1-6215-D6EB-0C2F-71AC58671C31}"/>
              </a:ext>
            </a:extLst>
          </p:cNvPr>
          <p:cNvGrpSpPr/>
          <p:nvPr/>
        </p:nvGrpSpPr>
        <p:grpSpPr>
          <a:xfrm>
            <a:off x="7392144" y="105965"/>
            <a:ext cx="3474330" cy="5892521"/>
            <a:chOff x="7392144" y="105965"/>
            <a:chExt cx="3474330" cy="5892521"/>
          </a:xfrm>
        </p:grpSpPr>
        <p:pic>
          <p:nvPicPr>
            <p:cNvPr id="11" name="Bilde 5">
              <a:extLst>
                <a:ext uri="{FF2B5EF4-FFF2-40B4-BE49-F238E27FC236}">
                  <a16:creationId xmlns:a16="http://schemas.microsoft.com/office/drawing/2014/main" id="{6C8D6BDC-CD34-CA96-7AE7-0EA37F53B52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2144" y="105965"/>
              <a:ext cx="3474330" cy="5546914"/>
            </a:xfrm>
            <a:prstGeom prst="rect">
              <a:avLst/>
            </a:prstGeom>
          </p:spPr>
        </p:pic>
        <p:sp>
          <p:nvSpPr>
            <p:cNvPr id="12" name="Text Box 7">
              <a:extLst>
                <a:ext uri="{FF2B5EF4-FFF2-40B4-BE49-F238E27FC236}">
                  <a16:creationId xmlns:a16="http://schemas.microsoft.com/office/drawing/2014/main" id="{B3CEB910-5EBE-AE67-F890-25CE21C97295}"/>
                </a:ext>
              </a:extLst>
            </p:cNvPr>
            <p:cNvSpPr txBox="1">
              <a:spLocks noChangeArrowheads="1"/>
            </p:cNvSpPr>
            <p:nvPr/>
          </p:nvSpPr>
          <p:spPr bwMode="auto">
            <a:xfrm>
              <a:off x="8798217" y="5631773"/>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nb-NO" dirty="0">
                  <a:solidFill>
                    <a:srgbClr val="FF0066"/>
                  </a:solidFill>
                </a:rPr>
                <a:t>PROCESS</a:t>
              </a:r>
            </a:p>
          </p:txBody>
        </p:sp>
        <p:sp>
          <p:nvSpPr>
            <p:cNvPr id="13" name="TextBox 12">
              <a:extLst>
                <a:ext uri="{FF2B5EF4-FFF2-40B4-BE49-F238E27FC236}">
                  <a16:creationId xmlns:a16="http://schemas.microsoft.com/office/drawing/2014/main" id="{609BD62A-B69D-919D-4F1A-1C350885D5CD}"/>
                </a:ext>
              </a:extLst>
            </p:cNvPr>
            <p:cNvSpPr txBox="1"/>
            <p:nvPr/>
          </p:nvSpPr>
          <p:spPr>
            <a:xfrm>
              <a:off x="9459725" y="4055632"/>
              <a:ext cx="789575" cy="307777"/>
            </a:xfrm>
            <a:prstGeom prst="rect">
              <a:avLst/>
            </a:prstGeom>
            <a:noFill/>
          </p:spPr>
          <p:txBody>
            <a:bodyPr wrap="none" rtlCol="0">
              <a:spAutoFit/>
            </a:bodyPr>
            <a:lstStyle/>
            <a:p>
              <a:r>
                <a:rPr lang="nb-NO" sz="1400" dirty="0"/>
                <a:t>setpoint</a:t>
              </a:r>
              <a:endParaRPr lang="en-US" sz="1400" dirty="0"/>
            </a:p>
          </p:txBody>
        </p:sp>
        <p:sp>
          <p:nvSpPr>
            <p:cNvPr id="14" name="TextBox 13">
              <a:extLst>
                <a:ext uri="{FF2B5EF4-FFF2-40B4-BE49-F238E27FC236}">
                  <a16:creationId xmlns:a16="http://schemas.microsoft.com/office/drawing/2014/main" id="{DF123E82-7D8C-AED0-C1E2-92007DBD4F99}"/>
                </a:ext>
              </a:extLst>
            </p:cNvPr>
            <p:cNvSpPr txBox="1"/>
            <p:nvPr/>
          </p:nvSpPr>
          <p:spPr>
            <a:xfrm>
              <a:off x="9449092" y="2893599"/>
              <a:ext cx="789575" cy="307777"/>
            </a:xfrm>
            <a:prstGeom prst="rect">
              <a:avLst/>
            </a:prstGeom>
            <a:noFill/>
          </p:spPr>
          <p:txBody>
            <a:bodyPr wrap="none" rtlCol="0">
              <a:spAutoFit/>
            </a:bodyPr>
            <a:lstStyle/>
            <a:p>
              <a:r>
                <a:rPr lang="nb-NO" sz="1400" dirty="0"/>
                <a:t>setpoint</a:t>
              </a:r>
              <a:endParaRPr lang="en-US" sz="1400" dirty="0"/>
            </a:p>
          </p:txBody>
        </p:sp>
      </p:grpSp>
      <p:sp>
        <p:nvSpPr>
          <p:cNvPr id="15" name="TextBox 14">
            <a:extLst>
              <a:ext uri="{FF2B5EF4-FFF2-40B4-BE49-F238E27FC236}">
                <a16:creationId xmlns:a16="http://schemas.microsoft.com/office/drawing/2014/main" id="{6F881B93-30E6-E581-E70D-9EBC93780CE5}"/>
              </a:ext>
            </a:extLst>
          </p:cNvPr>
          <p:cNvSpPr txBox="1"/>
          <p:nvPr/>
        </p:nvSpPr>
        <p:spPr>
          <a:xfrm>
            <a:off x="7074261" y="1931416"/>
            <a:ext cx="1090107" cy="646331"/>
          </a:xfrm>
          <a:prstGeom prst="rect">
            <a:avLst/>
          </a:prstGeom>
          <a:noFill/>
        </p:spPr>
        <p:txBody>
          <a:bodyPr wrap="none" rtlCol="0">
            <a:spAutoFit/>
          </a:bodyPr>
          <a:lstStyle/>
          <a:p>
            <a:r>
              <a:rPr lang="nb-NO" dirty="0" err="1"/>
              <a:t>Economic</a:t>
            </a:r>
            <a:endParaRPr lang="nb-NO" dirty="0"/>
          </a:p>
          <a:p>
            <a:r>
              <a:rPr lang="nb-NO" dirty="0"/>
              <a:t> </a:t>
            </a:r>
            <a:r>
              <a:rPr lang="nb-NO" dirty="0" err="1"/>
              <a:t>cost</a:t>
            </a:r>
            <a:r>
              <a:rPr lang="nb-NO" dirty="0"/>
              <a:t> J</a:t>
            </a:r>
            <a:endParaRPr lang="en-US" dirty="0"/>
          </a:p>
        </p:txBody>
      </p:sp>
      <p:sp>
        <p:nvSpPr>
          <p:cNvPr id="18" name="Rectangle 17">
            <a:extLst>
              <a:ext uri="{FF2B5EF4-FFF2-40B4-BE49-F238E27FC236}">
                <a16:creationId xmlns:a16="http://schemas.microsoft.com/office/drawing/2014/main" id="{C7163CB0-8C38-4C82-5AC8-8D4E9BD447AA}"/>
              </a:ext>
            </a:extLst>
          </p:cNvPr>
          <p:cNvSpPr/>
          <p:nvPr/>
        </p:nvSpPr>
        <p:spPr>
          <a:xfrm>
            <a:off x="7128387" y="1678575"/>
            <a:ext cx="3474330" cy="2529631"/>
          </a:xfrm>
          <a:prstGeom prst="rect">
            <a:avLst/>
          </a:prstGeom>
          <a:solidFill>
            <a:srgbClr val="FFFF00">
              <a:alpha val="6000"/>
            </a:srgbClr>
          </a:solid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BDC49C2D-CBCD-C42E-1575-56908DE11231}"/>
              </a:ext>
            </a:extLst>
          </p:cNvPr>
          <p:cNvSpPr>
            <a:spLocks noGrp="1" noChangeArrowheads="1"/>
          </p:cNvSpPr>
          <p:nvPr>
            <p:ph type="title"/>
          </p:nvPr>
        </p:nvSpPr>
        <p:spPr>
          <a:xfrm>
            <a:off x="311367" y="105965"/>
            <a:ext cx="8229600" cy="1143000"/>
          </a:xfrm>
        </p:spPr>
        <p:txBody>
          <a:bodyPr>
            <a:normAutofit/>
          </a:bodyPr>
          <a:lstStyle/>
          <a:p>
            <a:pPr eaLnBrk="1" hangingPunct="1"/>
            <a:r>
              <a:rPr lang="en-US" altLang="nb-NO" sz="3100" dirty="0"/>
              <a:t>Combine control and optimization into one layer?</a:t>
            </a:r>
            <a:endParaRPr lang="en-US" altLang="nb-NO" dirty="0">
              <a:solidFill>
                <a:srgbClr val="00B050"/>
              </a:solidFill>
            </a:endParaRPr>
          </a:p>
        </p:txBody>
      </p:sp>
      <p:sp>
        <p:nvSpPr>
          <p:cNvPr id="16" name="Rectangle 2">
            <a:extLst>
              <a:ext uri="{FF2B5EF4-FFF2-40B4-BE49-F238E27FC236}">
                <a16:creationId xmlns:a16="http://schemas.microsoft.com/office/drawing/2014/main" id="{BD345856-5BE1-4522-CF77-16571FA1F1BA}"/>
              </a:ext>
            </a:extLst>
          </p:cNvPr>
          <p:cNvSpPr txBox="1">
            <a:spLocks noChangeArrowheads="1"/>
          </p:cNvSpPr>
          <p:nvPr/>
        </p:nvSpPr>
        <p:spPr>
          <a:xfrm>
            <a:off x="311367" y="905823"/>
            <a:ext cx="8229600" cy="646331"/>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US" altLang="nb-NO" dirty="0"/>
              <a:t>EMPC: </a:t>
            </a:r>
            <a:r>
              <a:rPr lang="en-US" altLang="nb-NO" sz="2800" dirty="0"/>
              <a:t>Economic model predictive “control”</a:t>
            </a:r>
            <a:endParaRPr lang="en-US" altLang="nb-NO" dirty="0">
              <a:solidFill>
                <a:srgbClr val="00B050"/>
              </a:solidFill>
            </a:endParaRPr>
          </a:p>
        </p:txBody>
      </p:sp>
      <p:sp>
        <p:nvSpPr>
          <p:cNvPr id="3" name="TextBox 2">
            <a:extLst>
              <a:ext uri="{FF2B5EF4-FFF2-40B4-BE49-F238E27FC236}">
                <a16:creationId xmlns:a16="http://schemas.microsoft.com/office/drawing/2014/main" id="{4612452B-645A-C614-8DF3-72D1F8714D61}"/>
              </a:ext>
            </a:extLst>
          </p:cNvPr>
          <p:cNvSpPr txBox="1"/>
          <p:nvPr/>
        </p:nvSpPr>
        <p:spPr>
          <a:xfrm>
            <a:off x="10656843" y="2254581"/>
            <a:ext cx="1301959" cy="923330"/>
          </a:xfrm>
          <a:prstGeom prst="rect">
            <a:avLst/>
          </a:prstGeom>
          <a:noFill/>
        </p:spPr>
        <p:txBody>
          <a:bodyPr wrap="none" rtlCol="0">
            <a:spAutoFit/>
          </a:bodyPr>
          <a:lstStyle/>
          <a:p>
            <a:r>
              <a:rPr lang="nb-NO" sz="3600" b="1" dirty="0"/>
              <a:t>EMPC</a:t>
            </a:r>
          </a:p>
          <a:p>
            <a:r>
              <a:rPr lang="nb-NO" b="1" dirty="0"/>
              <a:t>(</a:t>
            </a:r>
            <a:r>
              <a:rPr lang="nb-NO" b="1" dirty="0" err="1"/>
              <a:t>no</a:t>
            </a:r>
            <a:r>
              <a:rPr lang="nb-NO" b="1" dirty="0"/>
              <a:t> CV1)</a:t>
            </a:r>
            <a:endParaRPr lang="en-US" b="1" dirty="0"/>
          </a:p>
        </p:txBody>
      </p:sp>
    </p:spTree>
    <p:extLst>
      <p:ext uri="{BB962C8B-B14F-4D97-AF65-F5344CB8AC3E}">
        <p14:creationId xmlns:p14="http://schemas.microsoft.com/office/powerpoint/2010/main" val="28098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3239-4083-8A14-51B6-AA22D90492AC}"/>
              </a:ext>
            </a:extLst>
          </p:cNvPr>
          <p:cNvSpPr>
            <a:spLocks noGrp="1"/>
          </p:cNvSpPr>
          <p:nvPr>
            <p:ph type="title"/>
          </p:nvPr>
        </p:nvSpPr>
        <p:spPr/>
        <p:txBody>
          <a:bodyPr/>
          <a:lstStyle/>
          <a:p>
            <a:r>
              <a:rPr lang="nb-NO" dirty="0" err="1"/>
              <a:t>What</a:t>
            </a:r>
            <a:r>
              <a:rPr lang="nb-NO" dirty="0"/>
              <a:t> </a:t>
            </a:r>
            <a:r>
              <a:rPr lang="nb-NO" dirty="0" err="1"/>
              <a:t>about</a:t>
            </a:r>
            <a:r>
              <a:rPr lang="nb-NO" dirty="0"/>
              <a:t> «</a:t>
            </a:r>
            <a:r>
              <a:rPr lang="nb-NO" dirty="0" err="1"/>
              <a:t>conventional</a:t>
            </a:r>
            <a:r>
              <a:rPr lang="nb-NO" dirty="0"/>
              <a:t>» MPC and RTO?</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95A32C-0032-55F6-D077-570BF819C225}"/>
                  </a:ext>
                </a:extLst>
              </p:cNvPr>
              <p:cNvSpPr>
                <a:spLocks noGrp="1"/>
              </p:cNvSpPr>
              <p:nvPr>
                <p:ph idx="1"/>
              </p:nvPr>
            </p:nvSpPr>
            <p:spPr>
              <a:xfrm>
                <a:off x="609600" y="1600201"/>
                <a:ext cx="9818670" cy="4525963"/>
              </a:xfrm>
            </p:spPr>
            <p:txBody>
              <a:bodyPr>
                <a:normAutofit/>
              </a:bodyPr>
              <a:lstStyle/>
              <a:p>
                <a:r>
                  <a:rPr lang="nb-NO" dirty="0"/>
                  <a:t>Yes, </a:t>
                </a:r>
                <a:r>
                  <a:rPr lang="nb-NO" dirty="0" err="1"/>
                  <a:t>it’s</a:t>
                </a:r>
                <a:r>
                  <a:rPr lang="nb-NO" dirty="0"/>
                  <a:t> OK</a:t>
                </a:r>
              </a:p>
              <a:p>
                <a:r>
                  <a:rPr lang="nb-NO" dirty="0"/>
                  <a:t>Has </a:t>
                </a:r>
                <a:r>
                  <a:rPr lang="nb-NO" dirty="0" err="1"/>
                  <a:t>been</a:t>
                </a:r>
                <a:r>
                  <a:rPr lang="nb-NO" dirty="0"/>
                  <a:t> </a:t>
                </a:r>
                <a:r>
                  <a:rPr lang="nb-NO" dirty="0" err="1"/>
                  <a:t>around</a:t>
                </a:r>
                <a:r>
                  <a:rPr lang="nb-NO" dirty="0"/>
                  <a:t> for more </a:t>
                </a:r>
                <a:r>
                  <a:rPr lang="nb-NO" dirty="0" err="1"/>
                  <a:t>than</a:t>
                </a:r>
                <a:r>
                  <a:rPr lang="nb-NO" dirty="0"/>
                  <a:t> 50 </a:t>
                </a:r>
                <a:r>
                  <a:rPr lang="nb-NO" dirty="0" err="1"/>
                  <a:t>years</a:t>
                </a:r>
                <a:r>
                  <a:rPr lang="nb-NO" dirty="0"/>
                  <a:t> (</a:t>
                </a:r>
                <a:r>
                  <a:rPr lang="nb-NO" dirty="0" err="1"/>
                  <a:t>since</a:t>
                </a:r>
                <a:r>
                  <a:rPr lang="nb-NO" dirty="0"/>
                  <a:t> 1970s)</a:t>
                </a:r>
              </a:p>
              <a:p>
                <a:r>
                  <a:rPr lang="nb-NO" dirty="0" err="1"/>
                  <a:t>But</a:t>
                </a:r>
                <a:r>
                  <a:rPr lang="nb-NO" dirty="0"/>
                  <a:t> </a:t>
                </a:r>
                <a:r>
                  <a:rPr lang="nb-NO" dirty="0" err="1"/>
                  <a:t>the</a:t>
                </a:r>
                <a:r>
                  <a:rPr lang="nb-NO" dirty="0"/>
                  <a:t> </a:t>
                </a:r>
                <a:r>
                  <a:rPr lang="nb-NO" dirty="0" err="1"/>
                  <a:t>expected</a:t>
                </a:r>
                <a:r>
                  <a:rPr lang="nb-NO" dirty="0"/>
                  <a:t> </a:t>
                </a:r>
                <a:r>
                  <a:rPr lang="nb-NO" dirty="0" err="1"/>
                  <a:t>growth</a:t>
                </a:r>
                <a:r>
                  <a:rPr lang="nb-NO" dirty="0"/>
                  <a:t> never </a:t>
                </a:r>
                <a:r>
                  <a:rPr lang="nb-NO" dirty="0" err="1"/>
                  <a:t>came</a:t>
                </a:r>
                <a:r>
                  <a:rPr lang="nb-NO" dirty="0"/>
                  <a:t>:</a:t>
                </a:r>
              </a:p>
              <a:p>
                <a:pPr lvl="1"/>
                <a:r>
                  <a:rPr lang="nb-NO" dirty="0"/>
                  <a:t>MPC is still used </a:t>
                </a:r>
                <a:r>
                  <a:rPr lang="nb-NO" dirty="0" err="1"/>
                  <a:t>mostly</a:t>
                </a:r>
                <a:r>
                  <a:rPr lang="nb-NO" dirty="0"/>
                  <a:t> in </a:t>
                </a:r>
                <a:r>
                  <a:rPr lang="nb-NO" dirty="0" err="1"/>
                  <a:t>large-scale</a:t>
                </a:r>
                <a:r>
                  <a:rPr lang="nb-NO" dirty="0"/>
                  <a:t> plants </a:t>
                </a:r>
              </a:p>
              <a:p>
                <a:pPr lvl="2"/>
                <a:r>
                  <a:rPr lang="nb-NO" dirty="0" err="1"/>
                  <a:t>petrochemical</a:t>
                </a:r>
                <a:r>
                  <a:rPr lang="nb-NO" dirty="0"/>
                  <a:t> (</a:t>
                </a:r>
                <a:r>
                  <a:rPr lang="nb-NO" dirty="0" err="1"/>
                  <a:t>ammonia</a:t>
                </a:r>
                <a:r>
                  <a:rPr lang="nb-NO" dirty="0"/>
                  <a:t>) and </a:t>
                </a:r>
                <a:r>
                  <a:rPr lang="nb-NO" dirty="0" err="1"/>
                  <a:t>refineries</a:t>
                </a:r>
                <a:endParaRPr lang="nb-NO" dirty="0"/>
              </a:p>
              <a:p>
                <a:r>
                  <a:rPr lang="nb-NO" dirty="0" err="1"/>
                  <a:t>Also</a:t>
                </a:r>
                <a:r>
                  <a:rPr lang="nb-NO" dirty="0"/>
                  <a:t>: MPC is not </a:t>
                </a:r>
                <a:r>
                  <a:rPr lang="nb-NO" dirty="0" err="1"/>
                  <a:t>realistic</a:t>
                </a:r>
                <a:r>
                  <a:rPr lang="nb-NO" dirty="0"/>
                  <a:t> for a </a:t>
                </a:r>
                <a:r>
                  <a:rPr lang="nb-NO" dirty="0" err="1"/>
                  <a:t>new</a:t>
                </a:r>
                <a:r>
                  <a:rPr lang="nb-NO" dirty="0"/>
                  <a:t> plant (</a:t>
                </a:r>
                <a:r>
                  <a:rPr lang="nb-NO" dirty="0" err="1"/>
                  <a:t>need</a:t>
                </a:r>
                <a:r>
                  <a:rPr lang="nb-NO" dirty="0"/>
                  <a:t> </a:t>
                </a:r>
                <a:r>
                  <a:rPr lang="nb-NO" dirty="0" err="1"/>
                  <a:t>model</a:t>
                </a:r>
                <a:r>
                  <a:rPr lang="nb-NO" dirty="0"/>
                  <a:t>)</a:t>
                </a:r>
              </a:p>
              <a:p>
                <a:endParaRPr lang="nb-NO" dirty="0"/>
              </a:p>
              <a:p>
                <a:r>
                  <a:rPr lang="nb-NO" dirty="0" err="1"/>
                  <a:t>Conclusion</a:t>
                </a:r>
                <a:r>
                  <a:rPr lang="nb-NO" dirty="0"/>
                  <a:t>: MPC is far from </a:t>
                </a:r>
                <a:r>
                  <a:rPr lang="nb-NO" dirty="0" err="1"/>
                  <a:t>replacing</a:t>
                </a:r>
                <a:r>
                  <a:rPr lang="nb-NO" dirty="0"/>
                  <a:t> PID as </a:t>
                </a:r>
                <a:r>
                  <a:rPr lang="nb-NO" dirty="0" err="1"/>
                  <a:t>some</a:t>
                </a:r>
                <a:r>
                  <a:rPr lang="nb-NO" dirty="0"/>
                  <a:t> </a:t>
                </a:r>
                <a:r>
                  <a:rPr lang="nb-NO" dirty="0" err="1"/>
                  <a:t>expected</a:t>
                </a:r>
                <a:r>
                  <a:rPr lang="nb-NO" dirty="0"/>
                  <a:t> in </a:t>
                </a:r>
                <a:r>
                  <a:rPr lang="nb-NO" dirty="0" err="1"/>
                  <a:t>the</a:t>
                </a:r>
                <a:r>
                  <a:rPr lang="nb-NO" dirty="0"/>
                  <a:t> 1990s</a:t>
                </a:r>
              </a:p>
              <a:p>
                <a:pPr marL="457200" lvl="1" indent="0">
                  <a:buNone/>
                </a:pPr>
                <a:endParaRPr lang="nb-NO" sz="2800" b="0" i="1" dirty="0">
                  <a:latin typeface="Cambria Math" panose="02040503050406030204" pitchFamily="18" charset="0"/>
                </a:endParaRPr>
              </a:p>
              <a:p>
                <a:pPr marL="457200" lvl="1" indent="0">
                  <a:buNone/>
                </a:pPr>
                <a14:m>
                  <m:oMath xmlns:m="http://schemas.openxmlformats.org/officeDocument/2006/math">
                    <m:r>
                      <a:rPr lang="nb-NO" sz="2800" b="0" i="1" smtClean="0">
                        <a:latin typeface="Cambria Math" panose="02040503050406030204" pitchFamily="18" charset="0"/>
                      </a:rPr>
                      <m:t>⇒ </m:t>
                    </m:r>
                  </m:oMath>
                </a14:m>
                <a:r>
                  <a:rPr lang="nb-NO" sz="2800" dirty="0" err="1"/>
                  <a:t>Need</a:t>
                </a:r>
                <a:r>
                  <a:rPr lang="nb-NO" sz="2800" dirty="0"/>
                  <a:t> </a:t>
                </a:r>
                <a:r>
                  <a:rPr lang="nb-NO" sz="2800" dirty="0" err="1"/>
                  <a:t>something</a:t>
                </a:r>
                <a:r>
                  <a:rPr lang="nb-NO" sz="2800" dirty="0"/>
                  <a:t> </a:t>
                </a:r>
                <a:r>
                  <a:rPr lang="nb-NO" sz="2800" dirty="0" err="1"/>
                  <a:t>else</a:t>
                </a:r>
                <a:r>
                  <a:rPr lang="nb-NO" sz="2800" dirty="0"/>
                  <a:t> </a:t>
                </a:r>
                <a:r>
                  <a:rPr lang="nb-NO" sz="2800" dirty="0" err="1"/>
                  <a:t>than</a:t>
                </a:r>
                <a:r>
                  <a:rPr lang="nb-NO" sz="2800" dirty="0"/>
                  <a:t> </a:t>
                </a:r>
                <a:r>
                  <a:rPr lang="nb-NO" sz="2800" dirty="0" err="1"/>
                  <a:t>conventional</a:t>
                </a:r>
                <a:r>
                  <a:rPr lang="nb-NO" sz="2800" dirty="0"/>
                  <a:t> RTO/MPC!</a:t>
                </a:r>
                <a:endParaRPr lang="en-US" sz="2800" dirty="0"/>
              </a:p>
            </p:txBody>
          </p:sp>
        </mc:Choice>
        <mc:Fallback xmlns="">
          <p:sp>
            <p:nvSpPr>
              <p:cNvPr id="3" name="Content Placeholder 2">
                <a:extLst>
                  <a:ext uri="{FF2B5EF4-FFF2-40B4-BE49-F238E27FC236}">
                    <a16:creationId xmlns:a16="http://schemas.microsoft.com/office/drawing/2014/main" id="{3695A32C-0032-55F6-D077-570BF819C225}"/>
                  </a:ext>
                </a:extLst>
              </p:cNvPr>
              <p:cNvSpPr>
                <a:spLocks noGrp="1" noRot="1" noChangeAspect="1" noMove="1" noResize="1" noEditPoints="1" noAdjustHandles="1" noChangeArrowheads="1" noChangeShapeType="1" noTextEdit="1"/>
              </p:cNvSpPr>
              <p:nvPr>
                <p:ph idx="1"/>
              </p:nvPr>
            </p:nvSpPr>
            <p:spPr>
              <a:xfrm>
                <a:off x="609600" y="1600201"/>
                <a:ext cx="9818670" cy="4525963"/>
              </a:xfrm>
              <a:blipFill>
                <a:blip r:embed="rId2"/>
                <a:stretch>
                  <a:fillRect l="-807" t="-1078" b="-40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D141D37-0494-2E2C-DC18-B89DA5616188}"/>
              </a:ext>
            </a:extLst>
          </p:cNvPr>
          <p:cNvSpPr txBox="1"/>
          <p:nvPr/>
        </p:nvSpPr>
        <p:spPr>
          <a:xfrm>
            <a:off x="880110" y="6307010"/>
            <a:ext cx="3262240" cy="646331"/>
          </a:xfrm>
          <a:prstGeom prst="rect">
            <a:avLst/>
          </a:prstGeom>
          <a:noFill/>
        </p:spPr>
        <p:txBody>
          <a:bodyPr wrap="none" rtlCol="0">
            <a:spAutoFit/>
          </a:bodyPr>
          <a:lstStyle/>
          <a:p>
            <a:r>
              <a:rPr lang="nb-NO" dirty="0">
                <a:solidFill>
                  <a:schemeClr val="bg1"/>
                </a:solidFill>
              </a:rPr>
              <a:t>MPC = </a:t>
            </a:r>
            <a:r>
              <a:rPr lang="nb-NO" dirty="0" err="1">
                <a:solidFill>
                  <a:schemeClr val="bg1"/>
                </a:solidFill>
              </a:rPr>
              <a:t>model</a:t>
            </a:r>
            <a:r>
              <a:rPr lang="nb-NO" dirty="0">
                <a:solidFill>
                  <a:schemeClr val="bg1"/>
                </a:solidFill>
              </a:rPr>
              <a:t> </a:t>
            </a:r>
            <a:r>
              <a:rPr lang="nb-NO" dirty="0" err="1">
                <a:solidFill>
                  <a:schemeClr val="bg1"/>
                </a:solidFill>
              </a:rPr>
              <a:t>predictive</a:t>
            </a:r>
            <a:r>
              <a:rPr lang="nb-NO" dirty="0">
                <a:solidFill>
                  <a:schemeClr val="bg1"/>
                </a:solidFill>
              </a:rPr>
              <a:t> control</a:t>
            </a:r>
          </a:p>
          <a:p>
            <a:r>
              <a:rPr lang="nb-NO" dirty="0">
                <a:solidFill>
                  <a:schemeClr val="bg1"/>
                </a:solidFill>
              </a:rPr>
              <a:t>RTO = real-time </a:t>
            </a:r>
            <a:r>
              <a:rPr lang="nb-NO" dirty="0" err="1">
                <a:solidFill>
                  <a:schemeClr val="bg1"/>
                </a:solidFill>
              </a:rPr>
              <a:t>optimization</a:t>
            </a:r>
            <a:endParaRPr lang="en-US" dirty="0">
              <a:solidFill>
                <a:schemeClr val="bg1"/>
              </a:solidFill>
            </a:endParaRPr>
          </a:p>
        </p:txBody>
      </p:sp>
    </p:spTree>
    <p:extLst>
      <p:ext uri="{BB962C8B-B14F-4D97-AF65-F5344CB8AC3E}">
        <p14:creationId xmlns:p14="http://schemas.microsoft.com/office/powerpoint/2010/main" val="158460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ED52-C0F1-B8E7-C5BF-511FA98C50A1}"/>
              </a:ext>
            </a:extLst>
          </p:cNvPr>
          <p:cNvSpPr>
            <a:spLocks noGrp="1"/>
          </p:cNvSpPr>
          <p:nvPr>
            <p:ph type="title"/>
          </p:nvPr>
        </p:nvSpPr>
        <p:spPr/>
        <p:txBody>
          <a:bodyPr>
            <a:normAutofit/>
          </a:bodyPr>
          <a:lstStyle/>
          <a:p>
            <a:r>
              <a:rPr lang="nb-NO" dirty="0"/>
              <a:t>A more fundamental problem </a:t>
            </a:r>
            <a:r>
              <a:rPr lang="nb-NO" dirty="0" err="1"/>
              <a:t>with</a:t>
            </a:r>
            <a:r>
              <a:rPr lang="nb-NO" dirty="0"/>
              <a:t> MPC / EMPC</a:t>
            </a:r>
            <a:endParaRPr lang="en-US" dirty="0"/>
          </a:p>
        </p:txBody>
      </p:sp>
      <p:sp>
        <p:nvSpPr>
          <p:cNvPr id="3" name="Content Placeholder 2">
            <a:extLst>
              <a:ext uri="{FF2B5EF4-FFF2-40B4-BE49-F238E27FC236}">
                <a16:creationId xmlns:a16="http://schemas.microsoft.com/office/drawing/2014/main" id="{9BEFDFEF-9E9F-83E1-69DF-3B2806C1D9E9}"/>
              </a:ext>
            </a:extLst>
          </p:cNvPr>
          <p:cNvSpPr>
            <a:spLocks noGrp="1"/>
          </p:cNvSpPr>
          <p:nvPr>
            <p:ph idx="1"/>
          </p:nvPr>
        </p:nvSpPr>
        <p:spPr/>
        <p:txBody>
          <a:bodyPr/>
          <a:lstStyle/>
          <a:p>
            <a:r>
              <a:rPr lang="nb-NO" sz="3600" dirty="0"/>
              <a:t>All </a:t>
            </a:r>
            <a:r>
              <a:rPr lang="nb-NO" sz="3600" dirty="0" err="1"/>
              <a:t>claimed</a:t>
            </a:r>
            <a:r>
              <a:rPr lang="nb-NO" sz="3600" dirty="0"/>
              <a:t> </a:t>
            </a:r>
            <a:r>
              <a:rPr lang="nb-NO" sz="3600" dirty="0" err="1"/>
              <a:t>stability</a:t>
            </a:r>
            <a:r>
              <a:rPr lang="nb-NO" sz="3600" dirty="0"/>
              <a:t> </a:t>
            </a:r>
            <a:r>
              <a:rPr lang="nb-NO" sz="3600" dirty="0" err="1"/>
              <a:t>results</a:t>
            </a:r>
            <a:r>
              <a:rPr lang="nb-NO" sz="3600" dirty="0"/>
              <a:t> </a:t>
            </a:r>
            <a:r>
              <a:rPr lang="nb-NO" sz="3600" dirty="0" err="1"/>
              <a:t>are</a:t>
            </a:r>
            <a:r>
              <a:rPr lang="nb-NO" sz="3600" dirty="0"/>
              <a:t> «</a:t>
            </a:r>
            <a:r>
              <a:rPr lang="nb-NO" sz="3600" dirty="0" err="1"/>
              <a:t>wrong</a:t>
            </a:r>
            <a:r>
              <a:rPr lang="nb-NO" sz="3600" dirty="0"/>
              <a:t>»</a:t>
            </a:r>
            <a:endParaRPr lang="nb-NO" sz="3600" i="1" dirty="0"/>
          </a:p>
          <a:p>
            <a:r>
              <a:rPr lang="nb-NO" i="1" dirty="0" err="1"/>
              <a:t>They</a:t>
            </a:r>
            <a:r>
              <a:rPr lang="nb-NO" i="1" dirty="0"/>
              <a:t> </a:t>
            </a:r>
            <a:r>
              <a:rPr lang="nb-NO" i="1" dirty="0" err="1"/>
              <a:t>assume</a:t>
            </a:r>
            <a:r>
              <a:rPr lang="nb-NO" i="1" dirty="0"/>
              <a:t> </a:t>
            </a:r>
            <a:r>
              <a:rPr lang="nb-NO" i="1" dirty="0" err="1"/>
              <a:t>that</a:t>
            </a:r>
            <a:r>
              <a:rPr lang="nb-NO" i="1" dirty="0"/>
              <a:t> </a:t>
            </a:r>
            <a:r>
              <a:rPr lang="nb-NO" i="1" dirty="0" err="1"/>
              <a:t>we</a:t>
            </a:r>
            <a:r>
              <a:rPr lang="nb-NO" i="1" dirty="0"/>
              <a:t> </a:t>
            </a:r>
            <a:r>
              <a:rPr lang="nb-NO" i="1" dirty="0" err="1"/>
              <a:t>can</a:t>
            </a:r>
            <a:r>
              <a:rPr lang="nb-NO" i="1" dirty="0"/>
              <a:t> </a:t>
            </a:r>
            <a:r>
              <a:rPr lang="nb-NO" i="1" dirty="0" err="1"/>
              <a:t>measure</a:t>
            </a:r>
            <a:r>
              <a:rPr lang="nb-NO" i="1" dirty="0"/>
              <a:t> all </a:t>
            </a:r>
            <a:r>
              <a:rPr lang="nb-NO" i="1" dirty="0" err="1"/>
              <a:t>states</a:t>
            </a:r>
            <a:r>
              <a:rPr lang="nb-NO" i="1" dirty="0"/>
              <a:t> </a:t>
            </a:r>
            <a:r>
              <a:rPr lang="nb-NO" i="1" dirty="0" err="1"/>
              <a:t>perfectly</a:t>
            </a:r>
            <a:endParaRPr lang="nb-NO" i="1" dirty="0"/>
          </a:p>
          <a:p>
            <a:r>
              <a:rPr lang="nb-NO" dirty="0"/>
              <a:t>… or </a:t>
            </a:r>
            <a:r>
              <a:rPr lang="nb-NO" dirty="0" err="1"/>
              <a:t>estimate</a:t>
            </a:r>
            <a:r>
              <a:rPr lang="nb-NO" dirty="0"/>
              <a:t> </a:t>
            </a:r>
            <a:r>
              <a:rPr lang="nb-NO" dirty="0" err="1"/>
              <a:t>them</a:t>
            </a:r>
            <a:r>
              <a:rPr lang="nb-NO" dirty="0"/>
              <a:t> </a:t>
            </a:r>
            <a:r>
              <a:rPr lang="nb-NO" dirty="0" err="1"/>
              <a:t>with</a:t>
            </a:r>
            <a:r>
              <a:rPr lang="nb-NO" dirty="0"/>
              <a:t> a separate estimator </a:t>
            </a:r>
            <a:r>
              <a:rPr lang="nb-NO" dirty="0" err="1"/>
              <a:t>block</a:t>
            </a:r>
            <a:r>
              <a:rPr lang="nb-NO" dirty="0"/>
              <a:t> (LQG)</a:t>
            </a:r>
            <a:endParaRPr lang="en-US" dirty="0"/>
          </a:p>
        </p:txBody>
      </p:sp>
    </p:spTree>
    <p:extLst>
      <p:ext uri="{BB962C8B-B14F-4D97-AF65-F5344CB8AC3E}">
        <p14:creationId xmlns:p14="http://schemas.microsoft.com/office/powerpoint/2010/main" val="172554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F13579-9A0A-40BC-868F-67F812F0F2D1}"/>
              </a:ext>
            </a:extLst>
          </p:cNvPr>
          <p:cNvSpPr txBox="1"/>
          <p:nvPr/>
        </p:nvSpPr>
        <p:spPr>
          <a:xfrm>
            <a:off x="586470" y="303077"/>
            <a:ext cx="6917663" cy="2123658"/>
          </a:xfrm>
          <a:prstGeom prst="rect">
            <a:avLst/>
          </a:prstGeom>
          <a:noFill/>
        </p:spPr>
        <p:txBody>
          <a:bodyPr wrap="none" rtlCol="0">
            <a:spAutoFit/>
          </a:bodyPr>
          <a:lstStyle/>
          <a:p>
            <a:r>
              <a:rPr lang="nb-NO" sz="2800" dirty="0"/>
              <a:t>John Doyle (1985):</a:t>
            </a:r>
          </a:p>
          <a:p>
            <a:r>
              <a:rPr lang="nb-NO" sz="2800" b="1" i="1" dirty="0" err="1"/>
              <a:t>There</a:t>
            </a:r>
            <a:r>
              <a:rPr lang="nb-NO" sz="2800" b="1" i="1" dirty="0"/>
              <a:t> </a:t>
            </a:r>
            <a:r>
              <a:rPr lang="nb-NO" sz="2800" b="1" i="1" dirty="0" err="1"/>
              <a:t>are</a:t>
            </a:r>
            <a:r>
              <a:rPr lang="nb-NO" sz="2800" b="1" i="1" dirty="0"/>
              <a:t> </a:t>
            </a:r>
            <a:r>
              <a:rPr lang="nb-NO" sz="2800" b="1" i="1" dirty="0" err="1"/>
              <a:t>two</a:t>
            </a:r>
            <a:r>
              <a:rPr lang="nb-NO" sz="2800" b="1" i="1" dirty="0"/>
              <a:t> </a:t>
            </a:r>
            <a:r>
              <a:rPr lang="nb-NO" sz="2800" b="1" i="1" dirty="0" err="1"/>
              <a:t>ways</a:t>
            </a:r>
            <a:r>
              <a:rPr lang="nb-NO" sz="2800" b="1" i="1" dirty="0"/>
              <a:t> a </a:t>
            </a:r>
            <a:r>
              <a:rPr lang="nb-NO" sz="2800" b="1" i="1" dirty="0" err="1"/>
              <a:t>theorem</a:t>
            </a:r>
            <a:r>
              <a:rPr lang="nb-NO" sz="2800" b="1" i="1" dirty="0"/>
              <a:t> </a:t>
            </a:r>
            <a:r>
              <a:rPr lang="nb-NO" sz="2800" b="1" i="1" dirty="0" err="1"/>
              <a:t>can</a:t>
            </a:r>
            <a:r>
              <a:rPr lang="nb-NO" sz="2800" b="1" i="1" dirty="0"/>
              <a:t> be </a:t>
            </a:r>
            <a:r>
              <a:rPr lang="nb-NO" sz="2800" b="1" i="1" dirty="0" err="1"/>
              <a:t>wrong</a:t>
            </a:r>
            <a:r>
              <a:rPr lang="nb-NO" sz="2800" b="1" i="1" dirty="0"/>
              <a:t> </a:t>
            </a:r>
          </a:p>
          <a:p>
            <a:r>
              <a:rPr lang="nb-NO" sz="1600" b="1" i="1" dirty="0"/>
              <a:t>(from an engineering </a:t>
            </a:r>
            <a:r>
              <a:rPr lang="nb-NO" sz="1600" b="1" i="1" dirty="0" err="1"/>
              <a:t>point</a:t>
            </a:r>
            <a:r>
              <a:rPr lang="nb-NO" sz="1600" b="1" i="1" dirty="0"/>
              <a:t> of </a:t>
            </a:r>
            <a:r>
              <a:rPr lang="nb-NO" sz="1600" b="1" i="1" dirty="0" err="1"/>
              <a:t>view</a:t>
            </a:r>
            <a:r>
              <a:rPr lang="nb-NO" sz="1600" b="1" i="1" dirty="0"/>
              <a:t>):</a:t>
            </a:r>
          </a:p>
          <a:p>
            <a:pPr marL="285750" indent="-285750">
              <a:buFont typeface="Arial" panose="020B0604020202020204" pitchFamily="34" charset="0"/>
              <a:buChar char="•"/>
            </a:pPr>
            <a:r>
              <a:rPr lang="nb-NO" sz="2800" b="1" i="1" dirty="0" err="1"/>
              <a:t>Either</a:t>
            </a:r>
            <a:r>
              <a:rPr lang="nb-NO" sz="2800" b="1" i="1" dirty="0"/>
              <a:t> </a:t>
            </a:r>
            <a:r>
              <a:rPr lang="nb-NO" sz="2800" b="1" i="1" dirty="0" err="1"/>
              <a:t>it’s</a:t>
            </a:r>
            <a:r>
              <a:rPr lang="nb-NO" sz="2800" b="1" i="1" dirty="0"/>
              <a:t> </a:t>
            </a:r>
            <a:r>
              <a:rPr lang="nb-NO" sz="2800" b="1" i="1" dirty="0" err="1"/>
              <a:t>simply</a:t>
            </a:r>
            <a:r>
              <a:rPr lang="nb-NO" sz="2800" b="1" i="1" dirty="0"/>
              <a:t> </a:t>
            </a:r>
            <a:r>
              <a:rPr lang="nb-NO" sz="2800" b="1" i="1" dirty="0" err="1"/>
              <a:t>wrong</a:t>
            </a:r>
            <a:endParaRPr lang="nb-NO" sz="2800" b="1" i="1" dirty="0"/>
          </a:p>
          <a:p>
            <a:pPr marL="285750" indent="-285750">
              <a:buFont typeface="Arial" panose="020B0604020202020204" pitchFamily="34" charset="0"/>
              <a:buChar char="•"/>
            </a:pPr>
            <a:r>
              <a:rPr lang="nb-NO" sz="2800" b="1" i="1" dirty="0"/>
              <a:t>Or </a:t>
            </a:r>
            <a:r>
              <a:rPr lang="nb-NO" sz="2800" b="1" i="1" dirty="0" err="1"/>
              <a:t>the</a:t>
            </a:r>
            <a:r>
              <a:rPr lang="nb-NO" sz="2800" b="1" i="1" dirty="0"/>
              <a:t> </a:t>
            </a:r>
            <a:r>
              <a:rPr lang="nb-NO" sz="2800" b="1" i="1" dirty="0" err="1">
                <a:solidFill>
                  <a:srgbClr val="FF0000"/>
                </a:solidFill>
              </a:rPr>
              <a:t>assumptions</a:t>
            </a:r>
            <a:r>
              <a:rPr lang="nb-NO" sz="2800" b="1" i="1" dirty="0"/>
              <a:t> make </a:t>
            </a:r>
            <a:r>
              <a:rPr lang="nb-NO" sz="2800" b="1" i="1" dirty="0" err="1"/>
              <a:t>no</a:t>
            </a:r>
            <a:r>
              <a:rPr lang="nb-NO" sz="2800" b="1" i="1" dirty="0"/>
              <a:t> </a:t>
            </a:r>
            <a:r>
              <a:rPr lang="nb-NO" sz="2800" b="1" i="1" dirty="0" err="1"/>
              <a:t>sense</a:t>
            </a:r>
            <a:endParaRPr lang="nb-NO" sz="2800" b="1" i="1" dirty="0"/>
          </a:p>
        </p:txBody>
      </p:sp>
      <p:pic>
        <p:nvPicPr>
          <p:cNvPr id="7" name="Picture 6">
            <a:extLst>
              <a:ext uri="{FF2B5EF4-FFF2-40B4-BE49-F238E27FC236}">
                <a16:creationId xmlns:a16="http://schemas.microsoft.com/office/drawing/2014/main" id="{9315411F-4454-4FFB-B4E8-CA58190FD868}"/>
              </a:ext>
            </a:extLst>
          </p:cNvPr>
          <p:cNvPicPr>
            <a:picLocks noChangeAspect="1"/>
          </p:cNvPicPr>
          <p:nvPr/>
        </p:nvPicPr>
        <p:blipFill>
          <a:blip r:embed="rId2"/>
          <a:stretch>
            <a:fillRect/>
          </a:stretch>
        </p:blipFill>
        <p:spPr>
          <a:xfrm>
            <a:off x="7504133" y="303077"/>
            <a:ext cx="1239981" cy="1292008"/>
          </a:xfrm>
          <a:prstGeom prst="rect">
            <a:avLst/>
          </a:prstGeom>
        </p:spPr>
      </p:pic>
      <p:sp>
        <p:nvSpPr>
          <p:cNvPr id="4" name="TextBox 3">
            <a:extLst>
              <a:ext uri="{FF2B5EF4-FFF2-40B4-BE49-F238E27FC236}">
                <a16:creationId xmlns:a16="http://schemas.microsoft.com/office/drawing/2014/main" id="{F33FEF19-D5CA-43A1-A6E5-B4FDB3253EA5}"/>
              </a:ext>
            </a:extLst>
          </p:cNvPr>
          <p:cNvSpPr txBox="1"/>
          <p:nvPr/>
        </p:nvSpPr>
        <p:spPr>
          <a:xfrm>
            <a:off x="1013717" y="3105143"/>
            <a:ext cx="9697826" cy="3231654"/>
          </a:xfrm>
          <a:prstGeom prst="rect">
            <a:avLst/>
          </a:prstGeom>
          <a:noFill/>
        </p:spPr>
        <p:txBody>
          <a:bodyPr wrap="square" rtlCol="0">
            <a:spAutoFit/>
          </a:bodyPr>
          <a:lstStyle/>
          <a:p>
            <a:r>
              <a:rPr lang="nb-NO" sz="2400" b="1" dirty="0" err="1"/>
              <a:t>Fact</a:t>
            </a:r>
            <a:r>
              <a:rPr lang="nb-NO" sz="2400" b="1" dirty="0"/>
              <a:t>: </a:t>
            </a:r>
          </a:p>
          <a:p>
            <a:r>
              <a:rPr lang="nb-NO" sz="2400" b="1" dirty="0" err="1"/>
              <a:t>Essentially</a:t>
            </a:r>
            <a:r>
              <a:rPr lang="nb-NO" sz="2400" b="1" dirty="0"/>
              <a:t> all </a:t>
            </a:r>
            <a:r>
              <a:rPr lang="nb-NO" sz="2400" b="1" dirty="0" err="1"/>
              <a:t>stability</a:t>
            </a:r>
            <a:r>
              <a:rPr lang="nb-NO" sz="2400" b="1" dirty="0"/>
              <a:t> and </a:t>
            </a:r>
            <a:r>
              <a:rPr lang="nb-NO" sz="2400" b="1" dirty="0" err="1"/>
              <a:t>convergence</a:t>
            </a:r>
            <a:r>
              <a:rPr lang="nb-NO" sz="2400" b="1" dirty="0"/>
              <a:t> </a:t>
            </a:r>
            <a:r>
              <a:rPr lang="nb-NO" sz="2400" b="1" dirty="0" err="1"/>
              <a:t>results</a:t>
            </a:r>
            <a:r>
              <a:rPr lang="nb-NO" sz="2400" b="1" dirty="0"/>
              <a:t> for optimal control, MPC and nonlinear control </a:t>
            </a:r>
            <a:r>
              <a:rPr lang="nb-NO" sz="2400" b="1" dirty="0" err="1">
                <a:solidFill>
                  <a:srgbClr val="FF0000"/>
                </a:solidFill>
              </a:rPr>
              <a:t>assume</a:t>
            </a:r>
            <a:r>
              <a:rPr lang="nb-NO" sz="2400" b="1" dirty="0">
                <a:solidFill>
                  <a:srgbClr val="FF0000"/>
                </a:solidFill>
              </a:rPr>
              <a:t> </a:t>
            </a:r>
            <a:r>
              <a:rPr lang="nb-NO" sz="2400" b="1" dirty="0"/>
              <a:t>full </a:t>
            </a:r>
            <a:r>
              <a:rPr lang="nb-NO" sz="2400" b="1" dirty="0" err="1"/>
              <a:t>state</a:t>
            </a:r>
            <a:r>
              <a:rPr lang="nb-NO" sz="2400" b="1" dirty="0"/>
              <a:t> </a:t>
            </a:r>
            <a:r>
              <a:rPr lang="nb-NO" sz="2400" b="1" dirty="0" err="1"/>
              <a:t>information</a:t>
            </a:r>
            <a:r>
              <a:rPr lang="nb-NO" sz="2400" b="1" dirty="0"/>
              <a:t>, </a:t>
            </a:r>
            <a:r>
              <a:rPr lang="nb-NO" sz="2400" b="1" dirty="0" err="1"/>
              <a:t>that</a:t>
            </a:r>
            <a:r>
              <a:rPr lang="nb-NO" sz="2400" b="1" dirty="0"/>
              <a:t> is, </a:t>
            </a:r>
            <a:r>
              <a:rPr lang="nb-NO" sz="2400" b="1" dirty="0" err="1"/>
              <a:t>perfect</a:t>
            </a:r>
            <a:r>
              <a:rPr lang="nb-NO" sz="2400" b="1" dirty="0"/>
              <a:t> </a:t>
            </a:r>
            <a:r>
              <a:rPr lang="nb-NO" sz="2400" b="1" dirty="0" err="1"/>
              <a:t>measurement</a:t>
            </a:r>
            <a:r>
              <a:rPr lang="nb-NO" sz="2400" b="1" dirty="0"/>
              <a:t> of </a:t>
            </a:r>
            <a:r>
              <a:rPr lang="nb-NO" sz="2400" b="1"/>
              <a:t>all states (LQ-control)</a:t>
            </a:r>
          </a:p>
          <a:p>
            <a:endParaRPr lang="nb-NO" sz="2400" b="1"/>
          </a:p>
          <a:p>
            <a:r>
              <a:rPr lang="nb-NO" sz="2400" b="1"/>
              <a:t>Or they assume that one can simply add a Kalman filter for any unmeasured states (LQG)</a:t>
            </a:r>
            <a:endParaRPr lang="nb-NO" sz="2400" b="1" dirty="0"/>
          </a:p>
          <a:p>
            <a:endParaRPr lang="nb-NO" dirty="0"/>
          </a:p>
          <a:p>
            <a:endParaRPr lang="nb-NO" dirty="0"/>
          </a:p>
        </p:txBody>
      </p:sp>
    </p:spTree>
    <p:extLst>
      <p:ext uri="{BB962C8B-B14F-4D97-AF65-F5344CB8AC3E}">
        <p14:creationId xmlns:p14="http://schemas.microsoft.com/office/powerpoint/2010/main" val="7937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A17AE-1B53-425A-8FBA-010AC06B2C71}"/>
              </a:ext>
            </a:extLst>
          </p:cNvPr>
          <p:cNvSpPr>
            <a:spLocks noGrp="1"/>
          </p:cNvSpPr>
          <p:nvPr>
            <p:ph type="dt" sz="half" idx="10"/>
          </p:nvPr>
        </p:nvSpPr>
        <p:spPr bwMode="auto">
          <a:xfrm>
            <a:off x="6934200" y="624363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n-NO"/>
            </a:defPPr>
            <a:lvl1pPr algn="r" rtl="0" eaLnBrk="0" fontAlgn="base" hangingPunct="0">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nn-NO"/>
          </a:p>
          <a:p>
            <a:pPr>
              <a:defRPr/>
            </a:pPr>
            <a:r>
              <a:rPr lang="nn-NO"/>
              <a:t> </a:t>
            </a:r>
          </a:p>
        </p:txBody>
      </p:sp>
      <p:sp>
        <p:nvSpPr>
          <p:cNvPr id="3" name="Footer Placeholder 2">
            <a:extLst>
              <a:ext uri="{FF2B5EF4-FFF2-40B4-BE49-F238E27FC236}">
                <a16:creationId xmlns:a16="http://schemas.microsoft.com/office/drawing/2014/main" id="{CBB072B6-3459-4750-941A-2D1CADB1CD59}"/>
              </a:ext>
            </a:extLst>
          </p:cNvPr>
          <p:cNvSpPr>
            <a:spLocks noGrp="1"/>
          </p:cNvSpPr>
          <p:nvPr>
            <p:ph type="ftr" sz="quarter" idx="11"/>
          </p:nvPr>
        </p:nvSpPr>
        <p:spPr bwMode="auto">
          <a:xfrm>
            <a:off x="914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nn-NO"/>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nn-NO"/>
          </a:p>
        </p:txBody>
      </p:sp>
      <p:pic>
        <p:nvPicPr>
          <p:cNvPr id="6" name="Picture 5">
            <a:extLst>
              <a:ext uri="{FF2B5EF4-FFF2-40B4-BE49-F238E27FC236}">
                <a16:creationId xmlns:a16="http://schemas.microsoft.com/office/drawing/2014/main" id="{3F569348-1583-483C-870E-24DFF73F0D30}"/>
              </a:ext>
            </a:extLst>
          </p:cNvPr>
          <p:cNvPicPr>
            <a:picLocks noChangeAspect="1"/>
          </p:cNvPicPr>
          <p:nvPr/>
        </p:nvPicPr>
        <p:blipFill>
          <a:blip r:embed="rId2"/>
          <a:stretch>
            <a:fillRect/>
          </a:stretch>
        </p:blipFill>
        <p:spPr>
          <a:xfrm>
            <a:off x="1263339" y="301083"/>
            <a:ext cx="7766361" cy="684607"/>
          </a:xfrm>
          <a:prstGeom prst="rect">
            <a:avLst/>
          </a:prstGeom>
        </p:spPr>
      </p:pic>
      <p:pic>
        <p:nvPicPr>
          <p:cNvPr id="7" name="Picture 6">
            <a:extLst>
              <a:ext uri="{FF2B5EF4-FFF2-40B4-BE49-F238E27FC236}">
                <a16:creationId xmlns:a16="http://schemas.microsoft.com/office/drawing/2014/main" id="{515A96A3-BED8-463A-9423-026937FABA04}"/>
              </a:ext>
            </a:extLst>
          </p:cNvPr>
          <p:cNvPicPr>
            <a:picLocks noChangeAspect="1"/>
          </p:cNvPicPr>
          <p:nvPr/>
        </p:nvPicPr>
        <p:blipFill>
          <a:blip r:embed="rId3"/>
          <a:stretch>
            <a:fillRect/>
          </a:stretch>
        </p:blipFill>
        <p:spPr>
          <a:xfrm>
            <a:off x="1125815" y="1001448"/>
            <a:ext cx="8617852" cy="4470916"/>
          </a:xfrm>
          <a:prstGeom prst="rect">
            <a:avLst/>
          </a:prstGeom>
        </p:spPr>
      </p:pic>
      <p:pic>
        <p:nvPicPr>
          <p:cNvPr id="4" name="Picture 3">
            <a:extLst>
              <a:ext uri="{FF2B5EF4-FFF2-40B4-BE49-F238E27FC236}">
                <a16:creationId xmlns:a16="http://schemas.microsoft.com/office/drawing/2014/main" id="{3DDC10B9-DAE5-457B-82BF-D9808EA33769}"/>
              </a:ext>
            </a:extLst>
          </p:cNvPr>
          <p:cNvPicPr>
            <a:picLocks noChangeAspect="1"/>
          </p:cNvPicPr>
          <p:nvPr/>
        </p:nvPicPr>
        <p:blipFill>
          <a:blip r:embed="rId4"/>
          <a:stretch>
            <a:fillRect/>
          </a:stretch>
        </p:blipFill>
        <p:spPr>
          <a:xfrm>
            <a:off x="9029700" y="1209872"/>
            <a:ext cx="2527691" cy="2633748"/>
          </a:xfrm>
          <a:prstGeom prst="rect">
            <a:avLst/>
          </a:prstGeom>
        </p:spPr>
      </p:pic>
      <p:sp>
        <p:nvSpPr>
          <p:cNvPr id="5" name="TextBox 4">
            <a:extLst>
              <a:ext uri="{FF2B5EF4-FFF2-40B4-BE49-F238E27FC236}">
                <a16:creationId xmlns:a16="http://schemas.microsoft.com/office/drawing/2014/main" id="{DD639093-E0A9-4C3F-BFE6-4DF57E5A490E}"/>
              </a:ext>
            </a:extLst>
          </p:cNvPr>
          <p:cNvSpPr txBox="1"/>
          <p:nvPr/>
        </p:nvSpPr>
        <p:spPr>
          <a:xfrm>
            <a:off x="1209401" y="5712431"/>
            <a:ext cx="6587765" cy="646331"/>
          </a:xfrm>
          <a:prstGeom prst="rect">
            <a:avLst/>
          </a:prstGeom>
          <a:solidFill>
            <a:srgbClr val="FFFF00"/>
          </a:solidFill>
        </p:spPr>
        <p:txBody>
          <a:bodyPr wrap="none" rtlCol="0">
            <a:spAutoFit/>
          </a:bodyPr>
          <a:lstStyle/>
          <a:p>
            <a:r>
              <a:rPr lang="nb-NO" b="1" dirty="0" err="1"/>
              <a:t>Practical</a:t>
            </a:r>
            <a:r>
              <a:rPr lang="nb-NO" b="1" dirty="0"/>
              <a:t> «</a:t>
            </a:r>
            <a:r>
              <a:rPr lang="nb-NO" b="1"/>
              <a:t>Solution» for some cases: </a:t>
            </a:r>
            <a:r>
              <a:rPr lang="nb-NO" b="1" dirty="0"/>
              <a:t>Loop transfer </a:t>
            </a:r>
            <a:r>
              <a:rPr lang="nb-NO" b="1" dirty="0" err="1"/>
              <a:t>recovery</a:t>
            </a:r>
            <a:r>
              <a:rPr lang="nb-NO" b="1" dirty="0"/>
              <a:t> (LTR). </a:t>
            </a:r>
          </a:p>
          <a:p>
            <a:r>
              <a:rPr lang="nb-NO" dirty="0" err="1"/>
              <a:t>Artificial</a:t>
            </a:r>
            <a:r>
              <a:rPr lang="nb-NO" dirty="0"/>
              <a:t> </a:t>
            </a:r>
            <a:r>
              <a:rPr lang="nb-NO" dirty="0" err="1"/>
              <a:t>small</a:t>
            </a:r>
            <a:r>
              <a:rPr lang="nb-NO" dirty="0"/>
              <a:t> </a:t>
            </a:r>
            <a:r>
              <a:rPr lang="nb-NO" dirty="0" err="1"/>
              <a:t>weight</a:t>
            </a:r>
            <a:r>
              <a:rPr lang="nb-NO" dirty="0"/>
              <a:t> </a:t>
            </a:r>
            <a:r>
              <a:rPr lang="nb-NO" dirty="0" err="1"/>
              <a:t>on</a:t>
            </a:r>
            <a:r>
              <a:rPr lang="nb-NO" dirty="0"/>
              <a:t> </a:t>
            </a:r>
            <a:r>
              <a:rPr lang="nb-NO" dirty="0" err="1"/>
              <a:t>measurement</a:t>
            </a:r>
            <a:r>
              <a:rPr lang="nb-NO" dirty="0"/>
              <a:t> </a:t>
            </a:r>
            <a:r>
              <a:rPr lang="nb-NO" dirty="0" err="1"/>
              <a:t>noise</a:t>
            </a:r>
            <a:r>
              <a:rPr lang="nb-NO" dirty="0"/>
              <a:t> to make estimator fast</a:t>
            </a:r>
          </a:p>
        </p:txBody>
      </p:sp>
    </p:spTree>
    <p:extLst>
      <p:ext uri="{BB962C8B-B14F-4D97-AF65-F5344CB8AC3E}">
        <p14:creationId xmlns:p14="http://schemas.microsoft.com/office/powerpoint/2010/main" val="24750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0B7E-52BB-E6C4-58AA-04B7F560238D}"/>
            </a:ext>
          </a:extLst>
        </p:cNvPr>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07FDDC2D-0CED-24A1-00CB-999731CB6937}"/>
              </a:ext>
            </a:extLst>
          </p:cNvPr>
          <p:cNvCxnSpPr>
            <a:cxnSpLocks/>
          </p:cNvCxnSpPr>
          <p:nvPr/>
        </p:nvCxnSpPr>
        <p:spPr>
          <a:xfrm>
            <a:off x="9171488" y="582958"/>
            <a:ext cx="0" cy="5045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2D68C00-42D6-3B7B-5EB4-2BFA13E8F93F}"/>
              </a:ext>
            </a:extLst>
          </p:cNvPr>
          <p:cNvSpPr>
            <a:spLocks noGrp="1"/>
          </p:cNvSpPr>
          <p:nvPr>
            <p:ph type="title"/>
          </p:nvPr>
        </p:nvSpPr>
        <p:spPr/>
        <p:txBody>
          <a:bodyPr/>
          <a:lstStyle/>
          <a:p>
            <a:r>
              <a:rPr lang="nb-NO"/>
              <a:t>Doyle counterexample</a:t>
            </a:r>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479C3E1-4F8A-8AFC-1F1C-AD47B2C2454A}"/>
                  </a:ext>
                </a:extLst>
              </p:cNvPr>
              <p:cNvSpPr txBox="1"/>
              <p:nvPr/>
            </p:nvSpPr>
            <p:spPr>
              <a:xfrm>
                <a:off x="1874853" y="1339296"/>
                <a:ext cx="2998257" cy="142430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nb-NO" sz="3200" b="0" i="1" smtClean="0">
                          <a:latin typeface="Cambria Math" panose="02040503050406030204" pitchFamily="18" charset="0"/>
                        </a:rPr>
                        <m:t>𝑦</m:t>
                      </m:r>
                      <m:r>
                        <a:rPr lang="nb-NO" sz="3200" b="0" i="1" smtClean="0">
                          <a:latin typeface="Cambria Math" panose="02040503050406030204" pitchFamily="18" charset="0"/>
                        </a:rPr>
                        <m:t>=</m:t>
                      </m:r>
                      <m:f>
                        <m:fPr>
                          <m:ctrlPr>
                            <a:rPr lang="nb-NO" sz="3200" b="0" i="1" smtClean="0">
                              <a:latin typeface="Cambria Math" panose="02040503050406030204" pitchFamily="18" charset="0"/>
                            </a:rPr>
                          </m:ctrlPr>
                        </m:fPr>
                        <m:num>
                          <m:r>
                            <a:rPr lang="nb-NO" sz="3200" b="0" i="1" smtClean="0">
                              <a:latin typeface="Cambria Math" panose="02040503050406030204" pitchFamily="18" charset="0"/>
                            </a:rPr>
                            <m:t>1</m:t>
                          </m:r>
                        </m:num>
                        <m:den>
                          <m:sSup>
                            <m:sSupPr>
                              <m:ctrlPr>
                                <a:rPr lang="nb-NO" sz="3200" b="0" i="1" smtClean="0">
                                  <a:latin typeface="Cambria Math" panose="02040503050406030204" pitchFamily="18" charset="0"/>
                                </a:rPr>
                              </m:ctrlPr>
                            </m:sSupPr>
                            <m:e>
                              <m:r>
                                <a:rPr lang="nb-NO" sz="3200" b="0" i="1" smtClean="0">
                                  <a:latin typeface="Cambria Math" panose="02040503050406030204" pitchFamily="18" charset="0"/>
                                </a:rPr>
                                <m:t>(</m:t>
                              </m:r>
                              <m:r>
                                <a:rPr lang="nb-NO" sz="3200" b="0" i="1" smtClean="0">
                                  <a:latin typeface="Cambria Math" panose="02040503050406030204" pitchFamily="18" charset="0"/>
                                </a:rPr>
                                <m:t>𝑠</m:t>
                              </m:r>
                              <m:r>
                                <a:rPr lang="nb-NO" sz="3200" b="0" i="1" smtClean="0">
                                  <a:latin typeface="Cambria Math" panose="02040503050406030204" pitchFamily="18" charset="0"/>
                                </a:rPr>
                                <m:t>−1)</m:t>
                              </m:r>
                            </m:e>
                            <m:sup>
                              <m:r>
                                <a:rPr lang="nb-NO" sz="3200" b="0" i="1" smtClean="0">
                                  <a:latin typeface="Cambria Math" panose="02040503050406030204" pitchFamily="18" charset="0"/>
                                </a:rPr>
                                <m:t>2</m:t>
                              </m:r>
                            </m:sup>
                          </m:sSup>
                        </m:den>
                      </m:f>
                      <m:r>
                        <a:rPr lang="nb-NO" sz="3200" b="0" i="1" smtClean="0">
                          <a:latin typeface="Cambria Math" panose="02040503050406030204" pitchFamily="18" charset="0"/>
                        </a:rPr>
                        <m:t> </m:t>
                      </m:r>
                      <m:r>
                        <a:rPr lang="nb-NO" sz="3200" b="0" i="1" smtClean="0">
                          <a:latin typeface="Cambria Math" panose="02040503050406030204" pitchFamily="18" charset="0"/>
                        </a:rPr>
                        <m:t>𝑢</m:t>
                      </m:r>
                    </m:oMath>
                  </m:oMathPara>
                </a14:m>
                <a:endParaRPr lang="en-US" sz="3200"/>
              </a:p>
              <a:p>
                <a:endParaRPr lang="en-US"/>
              </a:p>
            </p:txBody>
          </p:sp>
        </mc:Choice>
        <mc:Fallback>
          <p:sp>
            <p:nvSpPr>
              <p:cNvPr id="3" name="TextBox 2">
                <a:extLst>
                  <a:ext uri="{FF2B5EF4-FFF2-40B4-BE49-F238E27FC236}">
                    <a16:creationId xmlns:a16="http://schemas.microsoft.com/office/drawing/2014/main" id="{F479C3E1-4F8A-8AFC-1F1C-AD47B2C2454A}"/>
                  </a:ext>
                </a:extLst>
              </p:cNvPr>
              <p:cNvSpPr txBox="1">
                <a:spLocks noRot="1" noChangeAspect="1" noMove="1" noResize="1" noEditPoints="1" noAdjustHandles="1" noChangeArrowheads="1" noChangeShapeType="1" noTextEdit="1"/>
              </p:cNvSpPr>
              <p:nvPr/>
            </p:nvSpPr>
            <p:spPr>
              <a:xfrm>
                <a:off x="1874853" y="1339296"/>
                <a:ext cx="2998257" cy="1424301"/>
              </a:xfrm>
              <a:prstGeom prst="rect">
                <a:avLst/>
              </a:prstGeom>
              <a:blipFill>
                <a:blip r:embed="rId2"/>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555B0EB1-D607-6BD8-F6C5-766EB2930119}"/>
              </a:ext>
            </a:extLst>
          </p:cNvPr>
          <p:cNvSpPr/>
          <p:nvPr/>
        </p:nvSpPr>
        <p:spPr>
          <a:xfrm>
            <a:off x="8670472" y="1077686"/>
            <a:ext cx="14478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3600"/>
              <a:t>G(s) </a:t>
            </a:r>
            <a:endParaRPr lang="en-US" sz="3600"/>
          </a:p>
        </p:txBody>
      </p:sp>
      <p:cxnSp>
        <p:nvCxnSpPr>
          <p:cNvPr id="7" name="Straight Arrow Connector 6">
            <a:extLst>
              <a:ext uri="{FF2B5EF4-FFF2-40B4-BE49-F238E27FC236}">
                <a16:creationId xmlns:a16="http://schemas.microsoft.com/office/drawing/2014/main" id="{057B646C-C058-FE8D-74C2-F0A0A75AA8A2}"/>
              </a:ext>
            </a:extLst>
          </p:cNvPr>
          <p:cNvCxnSpPr>
            <a:cxnSpLocks/>
          </p:cNvCxnSpPr>
          <p:nvPr/>
        </p:nvCxnSpPr>
        <p:spPr>
          <a:xfrm flipV="1">
            <a:off x="7380514" y="1534886"/>
            <a:ext cx="1289958" cy="108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02F3C0C-E3D6-50BA-11C2-25C93D13F4F6}"/>
              </a:ext>
            </a:extLst>
          </p:cNvPr>
          <p:cNvCxnSpPr/>
          <p:nvPr/>
        </p:nvCxnSpPr>
        <p:spPr>
          <a:xfrm flipV="1">
            <a:off x="10134598" y="1545771"/>
            <a:ext cx="974272" cy="108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02C3966-7F41-05EE-D8F1-067C911C545C}"/>
              </a:ext>
            </a:extLst>
          </p:cNvPr>
          <p:cNvSpPr txBox="1"/>
          <p:nvPr/>
        </p:nvSpPr>
        <p:spPr>
          <a:xfrm>
            <a:off x="8711293" y="160307"/>
            <a:ext cx="441146" cy="523220"/>
          </a:xfrm>
          <a:prstGeom prst="rect">
            <a:avLst/>
          </a:prstGeom>
          <a:noFill/>
        </p:spPr>
        <p:txBody>
          <a:bodyPr wrap="none" rtlCol="0">
            <a:spAutoFit/>
          </a:bodyPr>
          <a:lstStyle/>
          <a:p>
            <a:r>
              <a:rPr lang="nb-NO" sz="2800" i="1"/>
              <a:t>w</a:t>
            </a:r>
            <a:endParaRPr lang="en-US" sz="2800" i="1"/>
          </a:p>
        </p:txBody>
      </p:sp>
      <p:sp>
        <p:nvSpPr>
          <p:cNvPr id="16" name="TextBox 15">
            <a:extLst>
              <a:ext uri="{FF2B5EF4-FFF2-40B4-BE49-F238E27FC236}">
                <a16:creationId xmlns:a16="http://schemas.microsoft.com/office/drawing/2014/main" id="{1C1090EC-08FE-7485-9B68-A8AF0B0590FB}"/>
              </a:ext>
            </a:extLst>
          </p:cNvPr>
          <p:cNvSpPr txBox="1"/>
          <p:nvPr/>
        </p:nvSpPr>
        <p:spPr>
          <a:xfrm>
            <a:off x="7351446" y="1077686"/>
            <a:ext cx="373820" cy="523220"/>
          </a:xfrm>
          <a:prstGeom prst="rect">
            <a:avLst/>
          </a:prstGeom>
          <a:noFill/>
        </p:spPr>
        <p:txBody>
          <a:bodyPr wrap="none" rtlCol="0">
            <a:spAutoFit/>
          </a:bodyPr>
          <a:lstStyle/>
          <a:p>
            <a:r>
              <a:rPr lang="nb-NO" sz="2800" i="1"/>
              <a:t>u</a:t>
            </a:r>
            <a:endParaRPr lang="en-US" sz="2800" i="1"/>
          </a:p>
        </p:txBody>
      </p:sp>
      <p:sp>
        <p:nvSpPr>
          <p:cNvPr id="17" name="TextBox 16">
            <a:extLst>
              <a:ext uri="{FF2B5EF4-FFF2-40B4-BE49-F238E27FC236}">
                <a16:creationId xmlns:a16="http://schemas.microsoft.com/office/drawing/2014/main" id="{3FD1AD47-71A2-63BA-E444-7724AE4641D7}"/>
              </a:ext>
            </a:extLst>
          </p:cNvPr>
          <p:cNvSpPr txBox="1"/>
          <p:nvPr/>
        </p:nvSpPr>
        <p:spPr>
          <a:xfrm>
            <a:off x="10476516" y="930917"/>
            <a:ext cx="344966" cy="523220"/>
          </a:xfrm>
          <a:prstGeom prst="rect">
            <a:avLst/>
          </a:prstGeom>
          <a:noFill/>
        </p:spPr>
        <p:txBody>
          <a:bodyPr wrap="none" rtlCol="0">
            <a:spAutoFit/>
          </a:bodyPr>
          <a:lstStyle/>
          <a:p>
            <a:r>
              <a:rPr lang="nb-NO" sz="2800" i="1"/>
              <a:t>y</a:t>
            </a:r>
            <a:endParaRPr lang="en-US" sz="2800" i="1"/>
          </a:p>
        </p:txBody>
      </p:sp>
      <p:sp>
        <p:nvSpPr>
          <p:cNvPr id="19" name="TextBox 18">
            <a:extLst>
              <a:ext uri="{FF2B5EF4-FFF2-40B4-BE49-F238E27FC236}">
                <a16:creationId xmlns:a16="http://schemas.microsoft.com/office/drawing/2014/main" id="{FF05F385-DBF1-6640-9DFF-9E00294979A5}"/>
              </a:ext>
            </a:extLst>
          </p:cNvPr>
          <p:cNvSpPr txBox="1"/>
          <p:nvPr/>
        </p:nvSpPr>
        <p:spPr>
          <a:xfrm>
            <a:off x="166739" y="2742261"/>
            <a:ext cx="7594638" cy="1969770"/>
          </a:xfrm>
          <a:prstGeom prst="rect">
            <a:avLst/>
          </a:prstGeom>
          <a:noFill/>
        </p:spPr>
        <p:txBody>
          <a:bodyPr wrap="square">
            <a:spAutoFit/>
          </a:bodyPr>
          <a:lstStyle/>
          <a:p>
            <a:pPr>
              <a:buNone/>
            </a:pPr>
            <a:r>
              <a:rPr lang="en-US" sz="1800">
                <a:solidFill>
                  <a:srgbClr val="000000"/>
                </a:solidFill>
                <a:effectLst/>
                <a:latin typeface="Arial" panose="020B0604020202020204" pitchFamily="34" charset="0"/>
                <a:ea typeface="Times New Roman" panose="02020603050405020304" pitchFamily="18" charset="0"/>
              </a:rPr>
              <a:t>					</a:t>
            </a:r>
            <a:r>
              <a:rPr lang="de-DE" sz="1800">
                <a:solidFill>
                  <a:srgbClr val="000000"/>
                </a:solidFill>
                <a:effectLst/>
                <a:latin typeface="Arial" panose="020B0604020202020204" pitchFamily="34" charset="0"/>
                <a:ea typeface="Times New Roman" panose="02020603050405020304" pitchFamily="18" charset="0"/>
              </a:rPr>
              <a:t>GML	GM			PM	wc		DM=PM/wc</a:t>
            </a:r>
            <a:endParaRPr lang="en-US" sz="3200">
              <a:effectLst/>
              <a:latin typeface="Times New Roman" panose="02020603050405020304" pitchFamily="18" charset="0"/>
              <a:ea typeface="Times New Roman" panose="02020603050405020304" pitchFamily="18" charset="0"/>
            </a:endParaRPr>
          </a:p>
          <a:p>
            <a:pPr>
              <a:buNone/>
            </a:pPr>
            <a:r>
              <a:rPr lang="en-US" sz="1800">
                <a:solidFill>
                  <a:srgbClr val="000000"/>
                </a:solidFill>
                <a:effectLst/>
                <a:latin typeface="Arial" panose="020B0604020202020204" pitchFamily="34" charset="0"/>
                <a:ea typeface="Times New Roman" panose="02020603050405020304" pitchFamily="18" charset="0"/>
              </a:rPr>
              <a:t>LQG Doyle (w=1)		0.92		1.06		 	9	1.19		0.132	</a:t>
            </a:r>
            <a:endParaRPr lang="en-US" sz="3200">
              <a:effectLst/>
              <a:latin typeface="Times New Roman" panose="02020603050405020304" pitchFamily="18" charset="0"/>
              <a:ea typeface="Times New Roman" panose="02020603050405020304" pitchFamily="18" charset="0"/>
            </a:endParaRPr>
          </a:p>
          <a:p>
            <a:pPr>
              <a:buNone/>
            </a:pPr>
            <a:r>
              <a:rPr lang="en-US" sz="1800">
                <a:solidFill>
                  <a:srgbClr val="000000"/>
                </a:solidFill>
                <a:effectLst/>
                <a:latin typeface="Arial" panose="020B0604020202020204" pitchFamily="34" charset="0"/>
                <a:ea typeface="Times New Roman" panose="02020603050405020304" pitchFamily="18" charset="0"/>
              </a:rPr>
              <a:t>LQG Doyle (w</a:t>
            </a:r>
            <a:r>
              <a:rPr lang="en-US" sz="1800">
                <a:solidFill>
                  <a:srgbClr val="000000"/>
                </a:solidFill>
                <a:effectLst/>
                <a:highlight>
                  <a:srgbClr val="00FF00"/>
                </a:highlight>
                <a:latin typeface="Arial" panose="020B0604020202020204" pitchFamily="34" charset="0"/>
                <a:ea typeface="Times New Roman" panose="02020603050405020304" pitchFamily="18" charset="0"/>
              </a:rPr>
              <a:t>=1e12</a:t>
            </a:r>
            <a:r>
              <a:rPr lang="en-US" sz="1800">
                <a:solidFill>
                  <a:srgbClr val="000000"/>
                </a:solidFill>
                <a:effectLst/>
                <a:latin typeface="Arial" panose="020B0604020202020204" pitchFamily="34" charset="0"/>
                <a:ea typeface="Times New Roman" panose="02020603050405020304" pitchFamily="18" charset="0"/>
              </a:rPr>
              <a:t>)	0.904	</a:t>
            </a:r>
            <a:r>
              <a:rPr lang="en-US" sz="1800">
                <a:solidFill>
                  <a:srgbClr val="000000"/>
                </a:solidFill>
                <a:effectLst/>
                <a:highlight>
                  <a:srgbClr val="00FF00"/>
                </a:highlight>
                <a:latin typeface="Arial" panose="020B0604020202020204" pitchFamily="34" charset="0"/>
                <a:ea typeface="Times New Roman" panose="02020603050405020304" pitchFamily="18" charset="0"/>
              </a:rPr>
              <a:t>1.0000007</a:t>
            </a:r>
            <a:r>
              <a:rPr lang="en-US" sz="1800">
                <a:solidFill>
                  <a:srgbClr val="000000"/>
                </a:solidFill>
                <a:effectLst/>
                <a:latin typeface="Arial" panose="020B0604020202020204" pitchFamily="34" charset="0"/>
                <a:ea typeface="Times New Roman" panose="02020603050405020304" pitchFamily="18" charset="0"/>
              </a:rPr>
              <a:t>	18	3.97		0.252 </a:t>
            </a:r>
          </a:p>
          <a:p>
            <a:r>
              <a:rPr lang="en-US">
                <a:solidFill>
                  <a:srgbClr val="000000"/>
                </a:solidFill>
                <a:latin typeface="Arial" panose="020B0604020202020204" pitchFamily="34" charset="0"/>
                <a:ea typeface="Times New Roman" panose="02020603050405020304" pitchFamily="18" charset="0"/>
              </a:rPr>
              <a:t>SIMC-PID (tauc=</a:t>
            </a:r>
            <a:r>
              <a:rPr lang="en-US">
                <a:solidFill>
                  <a:srgbClr val="000000"/>
                </a:solidFill>
                <a:highlight>
                  <a:srgbClr val="FFFF00"/>
                </a:highlight>
                <a:latin typeface="Arial" panose="020B0604020202020204" pitchFamily="34" charset="0"/>
                <a:ea typeface="Times New Roman" panose="02020603050405020304" pitchFamily="18" charset="0"/>
              </a:rPr>
              <a:t>0.1</a:t>
            </a:r>
            <a:r>
              <a:rPr lang="en-US">
                <a:solidFill>
                  <a:srgbClr val="000000"/>
                </a:solidFill>
                <a:latin typeface="Arial" panose="020B0604020202020204" pitchFamily="34" charset="0"/>
                <a:ea typeface="Times New Roman" panose="02020603050405020304" pitchFamily="18" charset="0"/>
              </a:rPr>
              <a:t>)	0.333	infinity		46	</a:t>
            </a:r>
            <a:r>
              <a:rPr lang="en-US">
                <a:solidFill>
                  <a:srgbClr val="000000"/>
                </a:solidFill>
                <a:highlight>
                  <a:srgbClr val="FFFF00"/>
                </a:highlight>
                <a:latin typeface="Arial" panose="020B0604020202020204" pitchFamily="34" charset="0"/>
                <a:ea typeface="Times New Roman" panose="02020603050405020304" pitchFamily="18" charset="0"/>
              </a:rPr>
              <a:t>10.4</a:t>
            </a:r>
            <a:r>
              <a:rPr lang="en-US">
                <a:solidFill>
                  <a:srgbClr val="000000"/>
                </a:solidFill>
                <a:latin typeface="Arial" panose="020B0604020202020204" pitchFamily="34" charset="0"/>
                <a:ea typeface="Times New Roman" panose="02020603050405020304" pitchFamily="18" charset="0"/>
              </a:rPr>
              <a:t>		0.0774   </a:t>
            </a:r>
            <a:endParaRPr lang="en-US" sz="3200">
              <a:latin typeface="Times New Roman" panose="02020603050405020304" pitchFamily="18" charset="0"/>
              <a:ea typeface="Times New Roman" panose="02020603050405020304" pitchFamily="18" charset="0"/>
            </a:endParaRPr>
          </a:p>
          <a:p>
            <a:pPr>
              <a:buNone/>
            </a:pPr>
            <a:r>
              <a:rPr lang="en-US" sz="1800">
                <a:solidFill>
                  <a:srgbClr val="000000"/>
                </a:solidFill>
                <a:effectLst/>
                <a:latin typeface="Arial" panose="020B0604020202020204" pitchFamily="34" charset="0"/>
                <a:ea typeface="Times New Roman" panose="02020603050405020304" pitchFamily="18" charset="0"/>
              </a:rPr>
              <a:t>  </a:t>
            </a:r>
          </a:p>
          <a:p>
            <a:pPr>
              <a:buNone/>
            </a:pPr>
            <a:endParaRPr lang="en-US" sz="320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B981C65B-5F60-6179-5AC7-FA12F82D9328}"/>
              </a:ext>
            </a:extLst>
          </p:cNvPr>
          <p:cNvSpPr txBox="1"/>
          <p:nvPr/>
        </p:nvSpPr>
        <p:spPr>
          <a:xfrm>
            <a:off x="7979229" y="2257185"/>
            <a:ext cx="4212771" cy="2554545"/>
          </a:xfrm>
          <a:prstGeom prst="rect">
            <a:avLst/>
          </a:prstGeom>
          <a:noFill/>
        </p:spPr>
        <p:txBody>
          <a:bodyPr wrap="square">
            <a:spAutoFit/>
          </a:bodyPr>
          <a:lstStyle/>
          <a:p>
            <a:pPr>
              <a:buNone/>
            </a:pPr>
            <a:r>
              <a:rPr lang="en-US" sz="1600">
                <a:solidFill>
                  <a:srgbClr val="000000"/>
                </a:solidFill>
                <a:effectLst/>
                <a:latin typeface="Arial" panose="020B0604020202020204" pitchFamily="34" charset="0"/>
                <a:ea typeface="Times New Roman" panose="02020603050405020304" pitchFamily="18" charset="0"/>
              </a:rPr>
              <a:t>%Process</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A=[1 1; 0 1]; B=[0;1]; C=[1 0]; D=0;</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SYS=ss(A,B,C,D),  G=tf(SYS)</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s=tf('s'); Gd=G*s;</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highlight>
                  <a:srgbClr val="FFFF00"/>
                </a:highlight>
                <a:latin typeface="Arial" panose="020B0604020202020204" pitchFamily="34" charset="0"/>
                <a:ea typeface="Times New Roman" panose="02020603050405020304" pitchFamily="18" charset="0"/>
              </a:rPr>
              <a:t>%</a:t>
            </a:r>
            <a:r>
              <a:rPr lang="en-US" sz="1600">
                <a:solidFill>
                  <a:srgbClr val="000000"/>
                </a:solidFill>
                <a:highlight>
                  <a:srgbClr val="FFFF00"/>
                </a:highlight>
                <a:latin typeface="Arial" panose="020B0604020202020204" pitchFamily="34" charset="0"/>
                <a:ea typeface="Times New Roman" panose="02020603050405020304" pitchFamily="18" charset="0"/>
              </a:rPr>
              <a:t> </a:t>
            </a:r>
            <a:r>
              <a:rPr lang="en-US" sz="1600">
                <a:solidFill>
                  <a:srgbClr val="000000"/>
                </a:solidFill>
                <a:effectLst/>
                <a:highlight>
                  <a:srgbClr val="FFFF00"/>
                </a:highlight>
                <a:latin typeface="Arial" panose="020B0604020202020204" pitchFamily="34" charset="0"/>
                <a:ea typeface="Times New Roman" panose="02020603050405020304" pitchFamily="18" charset="0"/>
              </a:rPr>
              <a:t>LQG from Doyle</a:t>
            </a:r>
            <a:r>
              <a:rPr lang="en-US" sz="1600">
                <a:solidFill>
                  <a:srgbClr val="000000"/>
                </a:solidFill>
                <a:effectLst/>
                <a:latin typeface="Arial" panose="020B0604020202020204" pitchFamily="34" charset="0"/>
                <a:ea typeface="Times New Roman" panose="02020603050405020304" pitchFamily="18" charset="0"/>
              </a:rPr>
              <a:t> with sw=1</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q=1; Q=[1 1; 1 1]; QXU = blkdiag(q*Q,1); </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highlight>
                  <a:srgbClr val="00FF00"/>
                </a:highlight>
                <a:latin typeface="Arial" panose="020B0604020202020204" pitchFamily="34" charset="0"/>
                <a:ea typeface="Times New Roman" panose="02020603050405020304" pitchFamily="18" charset="0"/>
              </a:rPr>
              <a:t>sw=1</a:t>
            </a:r>
            <a:r>
              <a:rPr lang="en-US" sz="1600">
                <a:solidFill>
                  <a:srgbClr val="000000"/>
                </a:solidFill>
                <a:effectLst/>
                <a:latin typeface="Arial" panose="020B0604020202020204" pitchFamily="34" charset="0"/>
                <a:ea typeface="Times New Roman" panose="02020603050405020304" pitchFamily="18" charset="0"/>
              </a:rPr>
              <a:t>; QW=[1 1;1 1]; QWV = blkdiag(sw*QW,1); </a:t>
            </a:r>
            <a:endParaRPr lang="en-US" sz="1600">
              <a:effectLst/>
              <a:latin typeface="Times New Roman" panose="02020603050405020304" pitchFamily="18" charset="0"/>
              <a:ea typeface="Times New Roman" panose="02020603050405020304" pitchFamily="18" charset="0"/>
            </a:endParaRPr>
          </a:p>
          <a:p>
            <a:pPr>
              <a:buNone/>
            </a:pPr>
            <a:r>
              <a:rPr lang="en-US" sz="1600">
                <a:solidFill>
                  <a:srgbClr val="000000"/>
                </a:solidFill>
                <a:effectLst/>
                <a:latin typeface="Arial" panose="020B0604020202020204" pitchFamily="34" charset="0"/>
                <a:ea typeface="Times New Roman" panose="02020603050405020304" pitchFamily="18" charset="0"/>
              </a:rPr>
              <a:t>KLQG = lqg(SYS,QXU,QWV); C=tf(KLQG)</a:t>
            </a:r>
            <a:endParaRPr lang="en-US" sz="160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C7D7BE3F-0213-5162-8E1F-9F17C939464E}"/>
              </a:ext>
            </a:extLst>
          </p:cNvPr>
          <p:cNvSpPr txBox="1"/>
          <p:nvPr/>
        </p:nvSpPr>
        <p:spPr>
          <a:xfrm>
            <a:off x="5506965" y="5041650"/>
            <a:ext cx="6685035" cy="1477328"/>
          </a:xfrm>
          <a:prstGeom prst="rect">
            <a:avLst/>
          </a:prstGeom>
          <a:noFill/>
        </p:spPr>
        <p:txBody>
          <a:bodyPr wrap="none" rtlCol="0">
            <a:spAutoFit/>
          </a:bodyPr>
          <a:lstStyle/>
          <a:p>
            <a:r>
              <a:rPr lang="nb-NO"/>
              <a:t>%Note: The SIMC-PID is tuned for double integrating process</a:t>
            </a:r>
            <a:endParaRPr lang="en-US"/>
          </a:p>
          <a:p>
            <a:r>
              <a:rPr lang="en-US"/>
              <a:t>tauc=0.1; Kc=1/(4*tauc^2); taui=4*tauc ; taud=4*tauc ; tauf=tauc/10;</a:t>
            </a:r>
          </a:p>
          <a:p>
            <a:r>
              <a:rPr lang="en-US"/>
              <a:t>cpid = Kc*(1+1/(taui*s))*(taud*s+1)/(tauf*s+1);</a:t>
            </a:r>
          </a:p>
          <a:p>
            <a:endParaRPr lang="en-US"/>
          </a:p>
          <a:p>
            <a:endParaRPr lang="en-US"/>
          </a:p>
        </p:txBody>
      </p:sp>
    </p:spTree>
    <p:extLst>
      <p:ext uri="{BB962C8B-B14F-4D97-AF65-F5344CB8AC3E}">
        <p14:creationId xmlns:p14="http://schemas.microsoft.com/office/powerpoint/2010/main" val="28601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08FF-6DFF-4A2F-B00D-90226A9A3128}"/>
              </a:ext>
            </a:extLst>
          </p:cNvPr>
          <p:cNvSpPr>
            <a:spLocks noGrp="1"/>
          </p:cNvSpPr>
          <p:nvPr>
            <p:ph type="title"/>
          </p:nvPr>
        </p:nvSpPr>
        <p:spPr/>
        <p:txBody>
          <a:bodyPr>
            <a:normAutofit/>
          </a:bodyPr>
          <a:lstStyle/>
          <a:p>
            <a:r>
              <a:rPr lang="en-US" dirty="0"/>
              <a:t>“Advanced control”</a:t>
            </a:r>
            <a:endParaRPr lang="nb-NO" dirty="0"/>
          </a:p>
        </p:txBody>
      </p:sp>
      <p:sp>
        <p:nvSpPr>
          <p:cNvPr id="3" name="Content Placeholder 2">
            <a:extLst>
              <a:ext uri="{FF2B5EF4-FFF2-40B4-BE49-F238E27FC236}">
                <a16:creationId xmlns:a16="http://schemas.microsoft.com/office/drawing/2014/main" id="{836090D3-C01D-4550-8AEB-09288314F3C6}"/>
              </a:ext>
            </a:extLst>
          </p:cNvPr>
          <p:cNvSpPr>
            <a:spLocks noGrp="1"/>
          </p:cNvSpPr>
          <p:nvPr>
            <p:ph idx="1"/>
          </p:nvPr>
        </p:nvSpPr>
        <p:spPr/>
        <p:txBody>
          <a:bodyPr>
            <a:normAutofit/>
          </a:bodyPr>
          <a:lstStyle/>
          <a:p>
            <a:r>
              <a:rPr lang="en-US" dirty="0"/>
              <a:t>Would like: Feedback solutions that can be implemented with minimum need for models</a:t>
            </a:r>
          </a:p>
          <a:p>
            <a:endParaRPr lang="en-US" dirty="0"/>
          </a:p>
          <a:p>
            <a:r>
              <a:rPr lang="en-US" b="1" dirty="0"/>
              <a:t> “Classical advanced regulatory control“ (ARC) based on single-loop PIDs?</a:t>
            </a:r>
          </a:p>
          <a:p>
            <a:pPr lvl="1"/>
            <a:r>
              <a:rPr lang="en-US" sz="2600" dirty="0">
                <a:highlight>
                  <a:srgbClr val="FFFF00"/>
                </a:highlight>
              </a:rPr>
              <a:t>YES!</a:t>
            </a:r>
          </a:p>
          <a:p>
            <a:pPr lvl="1"/>
            <a:r>
              <a:rPr lang="en-US" dirty="0"/>
              <a:t>Extensively used by industry</a:t>
            </a:r>
          </a:p>
          <a:p>
            <a:pPr lvl="1"/>
            <a:r>
              <a:rPr lang="en-US" dirty="0"/>
              <a:t>Problem for engineers: Lack of design methods</a:t>
            </a:r>
          </a:p>
          <a:p>
            <a:pPr lvl="2"/>
            <a:r>
              <a:rPr lang="en-US" dirty="0"/>
              <a:t>Has been around since 1930’s</a:t>
            </a:r>
          </a:p>
          <a:p>
            <a:pPr lvl="2"/>
            <a:r>
              <a:rPr lang="en-US" dirty="0"/>
              <a:t>But almost completely neglected by academic researchers</a:t>
            </a:r>
          </a:p>
          <a:p>
            <a:pPr lvl="1"/>
            <a:r>
              <a:rPr lang="en-US" dirty="0"/>
              <a:t>Main fundamental limitation: Based on single-loop (need to choose pairing)</a:t>
            </a:r>
          </a:p>
          <a:p>
            <a:pPr lvl="2"/>
            <a:endParaRPr lang="en-US" dirty="0"/>
          </a:p>
          <a:p>
            <a:endParaRPr lang="en-US" dirty="0"/>
          </a:p>
        </p:txBody>
      </p:sp>
      <p:sp>
        <p:nvSpPr>
          <p:cNvPr id="5" name="TextBox 4">
            <a:extLst>
              <a:ext uri="{FF2B5EF4-FFF2-40B4-BE49-F238E27FC236}">
                <a16:creationId xmlns:a16="http://schemas.microsoft.com/office/drawing/2014/main" id="{6FCFE45A-A15C-C519-5D3B-A35202E2879D}"/>
              </a:ext>
            </a:extLst>
          </p:cNvPr>
          <p:cNvSpPr txBox="1"/>
          <p:nvPr/>
        </p:nvSpPr>
        <p:spPr>
          <a:xfrm>
            <a:off x="711200" y="6398696"/>
            <a:ext cx="6096000" cy="369332"/>
          </a:xfrm>
          <a:prstGeom prst="rect">
            <a:avLst/>
          </a:prstGeom>
          <a:noFill/>
        </p:spPr>
        <p:txBody>
          <a:bodyPr wrap="square">
            <a:spAutoFit/>
          </a:bodyPr>
          <a:lstStyle/>
          <a:p>
            <a:r>
              <a:rPr lang="nb-NO" dirty="0">
                <a:solidFill>
                  <a:srgbClr val="FFFF00"/>
                </a:solidFill>
              </a:rPr>
              <a:t>ARC = Advanced </a:t>
            </a:r>
            <a:r>
              <a:rPr lang="nb-NO" dirty="0" err="1">
                <a:solidFill>
                  <a:srgbClr val="FFFF00"/>
                </a:solidFill>
              </a:rPr>
              <a:t>regulatory</a:t>
            </a:r>
            <a:r>
              <a:rPr lang="nb-NO" dirty="0">
                <a:solidFill>
                  <a:srgbClr val="FFFF00"/>
                </a:solidFill>
              </a:rPr>
              <a:t> control</a:t>
            </a:r>
            <a:endParaRPr lang="en-US" dirty="0">
              <a:solidFill>
                <a:srgbClr val="FFFF00"/>
              </a:solidFill>
            </a:endParaRPr>
          </a:p>
        </p:txBody>
      </p:sp>
    </p:spTree>
    <p:extLst>
      <p:ext uri="{BB962C8B-B14F-4D97-AF65-F5344CB8AC3E}">
        <p14:creationId xmlns:p14="http://schemas.microsoft.com/office/powerpoint/2010/main" val="351079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8143-9944-4E7A-99E8-F073839DF05D}"/>
              </a:ext>
            </a:extLst>
          </p:cNvPr>
          <p:cNvSpPr>
            <a:spLocks noGrp="1"/>
          </p:cNvSpPr>
          <p:nvPr>
            <p:ph type="title"/>
          </p:nvPr>
        </p:nvSpPr>
        <p:spPr/>
        <p:txBody>
          <a:bodyPr/>
          <a:lstStyle/>
          <a:p>
            <a:r>
              <a:rPr lang="nb-NO" dirty="0" err="1"/>
              <a:t>About</a:t>
            </a:r>
            <a:r>
              <a:rPr lang="nb-NO" dirty="0"/>
              <a:t> Sigurd Skogestad</a:t>
            </a:r>
          </a:p>
        </p:txBody>
      </p:sp>
      <p:sp>
        <p:nvSpPr>
          <p:cNvPr id="3" name="Content Placeholder 2">
            <a:extLst>
              <a:ext uri="{FF2B5EF4-FFF2-40B4-BE49-F238E27FC236}">
                <a16:creationId xmlns:a16="http://schemas.microsoft.com/office/drawing/2014/main" id="{EE1994D3-8571-4C90-9FDD-226C36C00D36}"/>
              </a:ext>
            </a:extLst>
          </p:cNvPr>
          <p:cNvSpPr>
            <a:spLocks noGrp="1"/>
          </p:cNvSpPr>
          <p:nvPr>
            <p:ph idx="1"/>
          </p:nvPr>
        </p:nvSpPr>
        <p:spPr>
          <a:xfrm>
            <a:off x="400050" y="1417638"/>
            <a:ext cx="10972800" cy="4525963"/>
          </a:xfrm>
        </p:spPr>
        <p:txBody>
          <a:bodyPr>
            <a:normAutofit fontScale="70000" lnSpcReduction="20000"/>
          </a:bodyPr>
          <a:lstStyle/>
          <a:p>
            <a:pPr marL="0" indent="0">
              <a:buNone/>
            </a:pPr>
            <a:endParaRPr lang="nb-NO" dirty="0"/>
          </a:p>
          <a:p>
            <a:pPr marL="0" indent="0">
              <a:buNone/>
            </a:pPr>
            <a:r>
              <a:rPr lang="en-US" dirty="0"/>
              <a:t>•</a:t>
            </a:r>
            <a:r>
              <a:rPr lang="nn-NO" dirty="0"/>
              <a:t>1955: Born in Flekkefjord, Norway</a:t>
            </a:r>
          </a:p>
          <a:p>
            <a:pPr marL="0" indent="0">
              <a:buNone/>
            </a:pPr>
            <a:r>
              <a:rPr lang="en-US" dirty="0"/>
              <a:t>•1974-1978: MS (</a:t>
            </a:r>
            <a:r>
              <a:rPr lang="en-US" dirty="0" err="1"/>
              <a:t>Siv.ing</a:t>
            </a:r>
            <a:r>
              <a:rPr lang="en-US" dirty="0"/>
              <a:t>.) studies in chemical engineering at NTNU</a:t>
            </a:r>
          </a:p>
          <a:p>
            <a:pPr marL="0" indent="0">
              <a:buNone/>
            </a:pPr>
            <a:r>
              <a:rPr lang="en-US" dirty="0"/>
              <a:t>• 1979: Military service (FFI)</a:t>
            </a:r>
          </a:p>
          <a:p>
            <a:pPr marL="0" indent="0">
              <a:buNone/>
            </a:pPr>
            <a:r>
              <a:rPr lang="en-US" dirty="0"/>
              <a:t>•1980-1983: Worked at Norsk Hydro F-</a:t>
            </a:r>
            <a:r>
              <a:rPr lang="en-US" dirty="0" err="1"/>
              <a:t>senter</a:t>
            </a:r>
            <a:r>
              <a:rPr lang="en-US" dirty="0"/>
              <a:t> (process simulation)</a:t>
            </a:r>
          </a:p>
          <a:p>
            <a:pPr marL="0" indent="0">
              <a:buNone/>
            </a:pPr>
            <a:r>
              <a:rPr lang="en-US" dirty="0"/>
              <a:t>•1983-1987: PhD student at Caltech (supervisor: Manfred Morari)</a:t>
            </a:r>
          </a:p>
          <a:p>
            <a:pPr marL="0" indent="0">
              <a:buNone/>
            </a:pPr>
            <a:r>
              <a:rPr lang="en-US" dirty="0"/>
              <a:t>•1987-present: Professor of chemical engineering at NTNU</a:t>
            </a:r>
          </a:p>
          <a:p>
            <a:pPr marL="0" indent="0">
              <a:buNone/>
            </a:pPr>
            <a:r>
              <a:rPr lang="en-US" dirty="0"/>
              <a:t>• 1994-95: Visiting Professor UC Berkeley</a:t>
            </a:r>
          </a:p>
          <a:p>
            <a:pPr marL="0" indent="0">
              <a:buNone/>
            </a:pPr>
            <a:r>
              <a:rPr lang="en-US" dirty="0"/>
              <a:t>• 2001-02: Visiting Professor UC Santa Barbara</a:t>
            </a:r>
          </a:p>
          <a:p>
            <a:pPr marL="0" indent="0">
              <a:buNone/>
            </a:pPr>
            <a:r>
              <a:rPr lang="nb-NO" dirty="0"/>
              <a:t>•1999-2009: Head of </a:t>
            </a:r>
            <a:r>
              <a:rPr lang="nb-NO" dirty="0" err="1"/>
              <a:t>ChE</a:t>
            </a:r>
            <a:r>
              <a:rPr lang="nb-NO" dirty="0"/>
              <a:t> Department, NTNU</a:t>
            </a:r>
          </a:p>
          <a:p>
            <a:pPr marL="0" indent="0">
              <a:buNone/>
            </a:pPr>
            <a:r>
              <a:rPr lang="en-US" dirty="0"/>
              <a:t>•</a:t>
            </a:r>
            <a:r>
              <a:rPr lang="en-US"/>
              <a:t>2015-.2023: </a:t>
            </a:r>
            <a:r>
              <a:rPr lang="en-US" dirty="0"/>
              <a:t>Director SUBPRO (Subsea research center at NTNU)</a:t>
            </a:r>
          </a:p>
          <a:p>
            <a:pPr marL="0" indent="0">
              <a:buNone/>
            </a:pPr>
            <a:endParaRPr lang="en-US" dirty="0"/>
          </a:p>
          <a:p>
            <a:endParaRPr lang="en-US" b="1" dirty="0"/>
          </a:p>
          <a:p>
            <a:pPr marL="0" indent="0">
              <a:buNone/>
            </a:pPr>
            <a:r>
              <a:rPr lang="en-US" b="1" dirty="0"/>
              <a:t>Non-professional interests:</a:t>
            </a:r>
          </a:p>
          <a:p>
            <a:r>
              <a:rPr lang="en-US" b="1" dirty="0"/>
              <a:t> mountain skiing (cross country) </a:t>
            </a:r>
          </a:p>
          <a:p>
            <a:r>
              <a:rPr lang="en-US" b="1" dirty="0"/>
              <a:t>orienteering (running around with a map) </a:t>
            </a:r>
          </a:p>
          <a:p>
            <a:r>
              <a:rPr lang="en-US" b="1" dirty="0"/>
              <a:t>grouse hunting</a:t>
            </a:r>
            <a:endParaRPr lang="en-US" dirty="0"/>
          </a:p>
          <a:p>
            <a:endParaRPr lang="nb-NO" dirty="0"/>
          </a:p>
        </p:txBody>
      </p:sp>
      <p:pic>
        <p:nvPicPr>
          <p:cNvPr id="9" name="Content Placeholder 4">
            <a:extLst>
              <a:ext uri="{FF2B5EF4-FFF2-40B4-BE49-F238E27FC236}">
                <a16:creationId xmlns:a16="http://schemas.microsoft.com/office/drawing/2014/main" id="{034D08A3-8395-4E18-94E3-5432D1018429}"/>
              </a:ext>
            </a:extLst>
          </p:cNvPr>
          <p:cNvPicPr>
            <a:picLocks noChangeAspect="1"/>
          </p:cNvPicPr>
          <p:nvPr/>
        </p:nvPicPr>
        <p:blipFill>
          <a:blip r:embed="rId2"/>
          <a:stretch>
            <a:fillRect/>
          </a:stretch>
        </p:blipFill>
        <p:spPr>
          <a:xfrm>
            <a:off x="7249420" y="-395922"/>
            <a:ext cx="3087653" cy="6687303"/>
          </a:xfrm>
          <a:prstGeom prst="rect">
            <a:avLst/>
          </a:prstGeom>
        </p:spPr>
      </p:pic>
      <p:sp>
        <p:nvSpPr>
          <p:cNvPr id="4" name="TextBox 3">
            <a:extLst>
              <a:ext uri="{FF2B5EF4-FFF2-40B4-BE49-F238E27FC236}">
                <a16:creationId xmlns:a16="http://schemas.microsoft.com/office/drawing/2014/main" id="{9E7E27C8-F1C7-4087-8C26-173F73E2A62B}"/>
              </a:ext>
            </a:extLst>
          </p:cNvPr>
          <p:cNvSpPr txBox="1"/>
          <p:nvPr/>
        </p:nvSpPr>
        <p:spPr>
          <a:xfrm>
            <a:off x="9115124" y="5603145"/>
            <a:ext cx="915635" cy="523220"/>
          </a:xfrm>
          <a:prstGeom prst="rect">
            <a:avLst/>
          </a:prstGeom>
          <a:noFill/>
        </p:spPr>
        <p:txBody>
          <a:bodyPr wrap="none" rtlCol="0">
            <a:spAutoFit/>
          </a:bodyPr>
          <a:lstStyle/>
          <a:p>
            <a:r>
              <a:rPr lang="nb-NO" sz="2800" dirty="0">
                <a:solidFill>
                  <a:schemeClr val="bg1"/>
                </a:solidFill>
              </a:rPr>
              <a:t>1973</a:t>
            </a:r>
          </a:p>
        </p:txBody>
      </p:sp>
    </p:spTree>
    <p:extLst>
      <p:ext uri="{BB962C8B-B14F-4D97-AF65-F5344CB8AC3E}">
        <p14:creationId xmlns:p14="http://schemas.microsoft.com/office/powerpoint/2010/main" val="9471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4653-459D-B549-DD1B-9C800379B225}"/>
              </a:ext>
            </a:extLst>
          </p:cNvPr>
          <p:cNvSpPr>
            <a:spLocks noGrp="1"/>
          </p:cNvSpPr>
          <p:nvPr>
            <p:ph type="title"/>
          </p:nvPr>
        </p:nvSpPr>
        <p:spPr>
          <a:xfrm>
            <a:off x="85344" y="274638"/>
            <a:ext cx="12106656" cy="1143000"/>
          </a:xfrm>
        </p:spPr>
        <p:txBody>
          <a:bodyPr>
            <a:normAutofit fontScale="90000"/>
          </a:bodyPr>
          <a:lstStyle/>
          <a:p>
            <a:pPr algn="ctr"/>
            <a:r>
              <a:rPr lang="nb-NO" dirty="0"/>
              <a:t>QUIZ</a:t>
            </a:r>
            <a:br>
              <a:rPr lang="nb-NO" dirty="0"/>
            </a:br>
            <a:r>
              <a:rPr lang="nb-NO" dirty="0" err="1"/>
              <a:t>What</a:t>
            </a:r>
            <a:r>
              <a:rPr lang="nb-NO" dirty="0"/>
              <a:t> </a:t>
            </a:r>
            <a:r>
              <a:rPr lang="nb-NO" dirty="0" err="1"/>
              <a:t>are</a:t>
            </a:r>
            <a:r>
              <a:rPr lang="nb-NO" dirty="0"/>
              <a:t> </a:t>
            </a:r>
            <a:r>
              <a:rPr lang="nb-NO" dirty="0" err="1"/>
              <a:t>the</a:t>
            </a:r>
            <a:r>
              <a:rPr lang="nb-NO" dirty="0"/>
              <a:t> </a:t>
            </a:r>
            <a:r>
              <a:rPr lang="nb-NO" dirty="0" err="1"/>
              <a:t>three</a:t>
            </a:r>
            <a:r>
              <a:rPr lang="nb-NO" dirty="0"/>
              <a:t> most </a:t>
            </a:r>
            <a:r>
              <a:rPr lang="nb-NO" dirty="0" err="1"/>
              <a:t>important</a:t>
            </a:r>
            <a:r>
              <a:rPr lang="nb-NO" dirty="0"/>
              <a:t> </a:t>
            </a:r>
            <a:r>
              <a:rPr lang="nb-NO" dirty="0" err="1"/>
              <a:t>inventions</a:t>
            </a:r>
            <a:r>
              <a:rPr lang="nb-NO" dirty="0"/>
              <a:t> of </a:t>
            </a:r>
            <a:r>
              <a:rPr lang="nb-NO" dirty="0" err="1"/>
              <a:t>process</a:t>
            </a:r>
            <a:r>
              <a:rPr lang="nb-NO" dirty="0"/>
              <a:t> control?</a:t>
            </a:r>
            <a:endParaRPr lang="en-US" dirty="0"/>
          </a:p>
        </p:txBody>
      </p:sp>
      <p:sp>
        <p:nvSpPr>
          <p:cNvPr id="3" name="Content Placeholder 2">
            <a:extLst>
              <a:ext uri="{FF2B5EF4-FFF2-40B4-BE49-F238E27FC236}">
                <a16:creationId xmlns:a16="http://schemas.microsoft.com/office/drawing/2014/main" id="{AED9E895-5B8B-24AF-81AB-7FDBA6801DC4}"/>
              </a:ext>
            </a:extLst>
          </p:cNvPr>
          <p:cNvSpPr>
            <a:spLocks noGrp="1"/>
          </p:cNvSpPr>
          <p:nvPr>
            <p:ph idx="1"/>
          </p:nvPr>
        </p:nvSpPr>
        <p:spPr/>
        <p:txBody>
          <a:bodyPr/>
          <a:lstStyle/>
          <a:p>
            <a:r>
              <a:rPr lang="nb-NO" dirty="0"/>
              <a:t>Hint 1: </a:t>
            </a:r>
            <a:r>
              <a:rPr lang="nb-NO" dirty="0" err="1"/>
              <a:t>According</a:t>
            </a:r>
            <a:r>
              <a:rPr lang="nb-NO" dirty="0"/>
              <a:t> to Sigurd Skogestad</a:t>
            </a:r>
          </a:p>
          <a:p>
            <a:r>
              <a:rPr lang="en-US" dirty="0"/>
              <a:t>Hint 2: All were in use around 1940</a:t>
            </a:r>
          </a:p>
          <a:p>
            <a:pPr>
              <a:spcBef>
                <a:spcPts val="0"/>
              </a:spcBef>
            </a:pPr>
            <a:endParaRPr lang="en-US" dirty="0"/>
          </a:p>
          <a:p>
            <a:pPr marL="0" indent="0">
              <a:spcBef>
                <a:spcPts val="0"/>
              </a:spcBef>
              <a:buNone/>
            </a:pPr>
            <a:r>
              <a:rPr lang="en-US" sz="3600" dirty="0">
                <a:latin typeface="+mn-lt"/>
              </a:rPr>
              <a:t>SOLUTION</a:t>
            </a:r>
          </a:p>
          <a:p>
            <a:pPr marL="742950" indent="-742950">
              <a:spcBef>
                <a:spcPts val="0"/>
              </a:spcBef>
              <a:buFont typeface="+mj-lt"/>
              <a:buAutoNum type="arabicPeriod"/>
            </a:pPr>
            <a:r>
              <a:rPr lang="en-US" sz="3600" dirty="0">
                <a:latin typeface="+mn-lt"/>
              </a:rPr>
              <a:t>PID controller, in particular, I-action</a:t>
            </a:r>
          </a:p>
          <a:p>
            <a:pPr marL="742950" indent="-742950">
              <a:spcBef>
                <a:spcPts val="0"/>
              </a:spcBef>
              <a:buFont typeface="+mj-lt"/>
              <a:buAutoNum type="arabicPeriod"/>
            </a:pPr>
            <a:r>
              <a:rPr lang="en-US" sz="3600" dirty="0">
                <a:latin typeface="+mn-lt"/>
              </a:rPr>
              <a:t>Cascade control</a:t>
            </a:r>
          </a:p>
          <a:p>
            <a:pPr marL="742950" indent="-742950">
              <a:spcBef>
                <a:spcPts val="0"/>
              </a:spcBef>
              <a:buFont typeface="+mj-lt"/>
              <a:buAutoNum type="arabicPeriod"/>
            </a:pPr>
            <a:r>
              <a:rPr lang="en-US" sz="3600" dirty="0">
                <a:latin typeface="+mn-lt"/>
              </a:rPr>
              <a:t>Ratio control</a:t>
            </a:r>
          </a:p>
          <a:p>
            <a:pPr marL="742950" indent="-742950">
              <a:buFont typeface="+mj-lt"/>
              <a:buAutoNum type="arabicPeriod"/>
            </a:pPr>
            <a:endParaRPr lang="en-US" sz="3600" dirty="0">
              <a:latin typeface="+mn-lt"/>
            </a:endParaRPr>
          </a:p>
        </p:txBody>
      </p:sp>
      <p:sp>
        <p:nvSpPr>
          <p:cNvPr id="4" name="TextBox 3">
            <a:extLst>
              <a:ext uri="{FF2B5EF4-FFF2-40B4-BE49-F238E27FC236}">
                <a16:creationId xmlns:a16="http://schemas.microsoft.com/office/drawing/2014/main" id="{160FDF46-B384-EAAD-AC30-440C0E6C6D13}"/>
              </a:ext>
            </a:extLst>
          </p:cNvPr>
          <p:cNvSpPr txBox="1"/>
          <p:nvPr/>
        </p:nvSpPr>
        <p:spPr>
          <a:xfrm>
            <a:off x="467833" y="5541389"/>
            <a:ext cx="8373639" cy="584775"/>
          </a:xfrm>
          <a:prstGeom prst="rect">
            <a:avLst/>
          </a:prstGeom>
          <a:noFill/>
        </p:spPr>
        <p:txBody>
          <a:bodyPr wrap="none" rtlCol="0">
            <a:spAutoFit/>
          </a:bodyPr>
          <a:lstStyle/>
          <a:p>
            <a:r>
              <a:rPr lang="nb-NO" sz="3200" dirty="0">
                <a:highlight>
                  <a:srgbClr val="FFFF00"/>
                </a:highlight>
              </a:rPr>
              <a:t>None of </a:t>
            </a:r>
            <a:r>
              <a:rPr lang="nb-NO" sz="3200" dirty="0" err="1">
                <a:highlight>
                  <a:srgbClr val="FFFF00"/>
                </a:highlight>
              </a:rPr>
              <a:t>these</a:t>
            </a:r>
            <a:r>
              <a:rPr lang="nb-NO" sz="3200" dirty="0">
                <a:highlight>
                  <a:srgbClr val="FFFF00"/>
                </a:highlight>
              </a:rPr>
              <a:t> </a:t>
            </a:r>
            <a:r>
              <a:rPr lang="nb-NO" sz="3200" dirty="0" err="1">
                <a:highlight>
                  <a:srgbClr val="FFFF00"/>
                </a:highlight>
              </a:rPr>
              <a:t>are</a:t>
            </a:r>
            <a:r>
              <a:rPr lang="nb-NO" sz="3200" dirty="0">
                <a:highlight>
                  <a:srgbClr val="FFFF00"/>
                </a:highlight>
              </a:rPr>
              <a:t> </a:t>
            </a:r>
            <a:r>
              <a:rPr lang="nb-NO" sz="3200" dirty="0" err="1">
                <a:highlight>
                  <a:srgbClr val="FFFF00"/>
                </a:highlight>
              </a:rPr>
              <a:t>easily</a:t>
            </a:r>
            <a:r>
              <a:rPr lang="nb-NO" sz="3200" dirty="0">
                <a:highlight>
                  <a:srgbClr val="FFFF00"/>
                </a:highlight>
              </a:rPr>
              <a:t> </a:t>
            </a:r>
            <a:r>
              <a:rPr lang="nb-NO" sz="3200" dirty="0" err="1">
                <a:highlight>
                  <a:srgbClr val="FFFF00"/>
                </a:highlight>
              </a:rPr>
              <a:t>implemented</a:t>
            </a:r>
            <a:r>
              <a:rPr lang="nb-NO" sz="3200" dirty="0">
                <a:highlight>
                  <a:srgbClr val="FFFF00"/>
                </a:highlight>
              </a:rPr>
              <a:t> </a:t>
            </a:r>
            <a:r>
              <a:rPr lang="nb-NO" sz="3200" dirty="0" err="1">
                <a:highlight>
                  <a:srgbClr val="FFFF00"/>
                </a:highlight>
              </a:rPr>
              <a:t>using</a:t>
            </a:r>
            <a:r>
              <a:rPr lang="nb-NO" sz="3200" dirty="0">
                <a:highlight>
                  <a:srgbClr val="FFFF00"/>
                </a:highlight>
              </a:rPr>
              <a:t> MPC</a:t>
            </a:r>
            <a:endParaRPr lang="en-US" sz="3200" dirty="0">
              <a:highlight>
                <a:srgbClr val="FFFF00"/>
              </a:highlight>
            </a:endParaRPr>
          </a:p>
        </p:txBody>
      </p:sp>
    </p:spTree>
    <p:extLst>
      <p:ext uri="{BB962C8B-B14F-4D97-AF65-F5344CB8AC3E}">
        <p14:creationId xmlns:p14="http://schemas.microsoft.com/office/powerpoint/2010/main" val="16578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AECD-0F7A-F182-72E9-F91F9DC6F511}"/>
              </a:ext>
            </a:extLst>
          </p:cNvPr>
          <p:cNvSpPr>
            <a:spLocks noGrp="1"/>
          </p:cNvSpPr>
          <p:nvPr>
            <p:ph type="title"/>
          </p:nvPr>
        </p:nvSpPr>
        <p:spPr/>
        <p:txBody>
          <a:bodyPr/>
          <a:lstStyle/>
          <a:p>
            <a:r>
              <a:rPr lang="nb-NO" dirty="0"/>
              <a:t>Ratio control</a:t>
            </a:r>
            <a:endParaRPr lang="en-US" dirty="0"/>
          </a:p>
        </p:txBody>
      </p:sp>
      <p:sp>
        <p:nvSpPr>
          <p:cNvPr id="3" name="Content Placeholder 2">
            <a:extLst>
              <a:ext uri="{FF2B5EF4-FFF2-40B4-BE49-F238E27FC236}">
                <a16:creationId xmlns:a16="http://schemas.microsoft.com/office/drawing/2014/main" id="{51C99612-5FD9-09DF-C999-49E61A0DB1AD}"/>
              </a:ext>
            </a:extLst>
          </p:cNvPr>
          <p:cNvSpPr>
            <a:spLocks noGrp="1"/>
          </p:cNvSpPr>
          <p:nvPr>
            <p:ph idx="1"/>
          </p:nvPr>
        </p:nvSpPr>
        <p:spPr/>
        <p:txBody>
          <a:bodyPr/>
          <a:lstStyle/>
          <a:p>
            <a:r>
              <a:rPr lang="nb-NO" dirty="0" err="1"/>
              <a:t>Feedforward</a:t>
            </a:r>
            <a:r>
              <a:rPr lang="nb-NO" dirty="0"/>
              <a:t> control </a:t>
            </a:r>
            <a:r>
              <a:rPr lang="nb-NO" dirty="0" err="1"/>
              <a:t>without</a:t>
            </a:r>
            <a:r>
              <a:rPr lang="nb-NO" dirty="0"/>
              <a:t> a </a:t>
            </a:r>
            <a:r>
              <a:rPr lang="nb-NO" dirty="0" err="1"/>
              <a:t>model</a:t>
            </a:r>
            <a:r>
              <a:rPr lang="nb-NO" dirty="0"/>
              <a:t> y=f(</a:t>
            </a:r>
            <a:r>
              <a:rPr lang="nb-NO" dirty="0" err="1"/>
              <a:t>u,d</a:t>
            </a:r>
            <a:r>
              <a:rPr lang="nb-NO" dirty="0"/>
              <a:t>)</a:t>
            </a:r>
          </a:p>
          <a:p>
            <a:r>
              <a:rPr lang="nb-NO" dirty="0"/>
              <a:t>Just </a:t>
            </a:r>
            <a:r>
              <a:rPr lang="nb-NO" dirty="0" err="1"/>
              <a:t>process</a:t>
            </a:r>
            <a:r>
              <a:rPr lang="nb-NO" dirty="0"/>
              <a:t> </a:t>
            </a:r>
            <a:r>
              <a:rPr lang="nb-NO" dirty="0" err="1"/>
              <a:t>insight</a:t>
            </a:r>
            <a:endParaRPr lang="nb-NO" dirty="0"/>
          </a:p>
          <a:p>
            <a:r>
              <a:rPr lang="nb-NO" dirty="0" err="1"/>
              <a:t>Example</a:t>
            </a:r>
            <a:r>
              <a:rPr lang="nb-NO" dirty="0"/>
              <a:t>: Food </a:t>
            </a:r>
            <a:r>
              <a:rPr lang="nb-NO" dirty="0" err="1"/>
              <a:t>recipe</a:t>
            </a:r>
            <a:r>
              <a:rPr lang="nb-NO" dirty="0"/>
              <a:t> </a:t>
            </a:r>
          </a:p>
          <a:p>
            <a:pPr lvl="1"/>
            <a:r>
              <a:rPr lang="nb-NO" dirty="0"/>
              <a:t>1 part </a:t>
            </a:r>
            <a:r>
              <a:rPr lang="nb-NO" dirty="0" err="1"/>
              <a:t>sugar</a:t>
            </a:r>
            <a:endParaRPr lang="nb-NO" dirty="0"/>
          </a:p>
          <a:p>
            <a:pPr lvl="1"/>
            <a:r>
              <a:rPr lang="nb-NO" dirty="0"/>
              <a:t>3 parts </a:t>
            </a:r>
            <a:r>
              <a:rPr lang="nb-NO" dirty="0" err="1"/>
              <a:t>milk</a:t>
            </a:r>
            <a:endParaRPr lang="nb-NO" dirty="0"/>
          </a:p>
          <a:p>
            <a:pPr lvl="1"/>
            <a:r>
              <a:rPr lang="nb-NO" dirty="0"/>
              <a:t>3 parts </a:t>
            </a:r>
            <a:r>
              <a:rPr lang="nb-NO" dirty="0" err="1"/>
              <a:t>coffee</a:t>
            </a:r>
            <a:endParaRPr lang="nb-NO" dirty="0"/>
          </a:p>
          <a:p>
            <a:pPr lvl="1"/>
            <a:r>
              <a:rPr lang="nb-NO" dirty="0"/>
              <a:t>MIX</a:t>
            </a:r>
          </a:p>
        </p:txBody>
      </p:sp>
    </p:spTree>
    <p:extLst>
      <p:ext uri="{BB962C8B-B14F-4D97-AF65-F5344CB8AC3E}">
        <p14:creationId xmlns:p14="http://schemas.microsoft.com/office/powerpoint/2010/main" val="2740565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altLang="nb-NO"/>
              <a:t>Usually: Combine ratio (feedforward) with feedback</a:t>
            </a:r>
          </a:p>
        </p:txBody>
      </p:sp>
      <p:sp>
        <p:nvSpPr>
          <p:cNvPr id="20483" name="Content Placeholder 2"/>
          <p:cNvSpPr>
            <a:spLocks noGrp="1"/>
          </p:cNvSpPr>
          <p:nvPr>
            <p:ph idx="1"/>
          </p:nvPr>
        </p:nvSpPr>
        <p:spPr>
          <a:xfrm>
            <a:off x="914400" y="1855788"/>
            <a:ext cx="10078720" cy="4525962"/>
          </a:xfrm>
        </p:spPr>
        <p:txBody>
          <a:bodyPr>
            <a:normAutofit/>
          </a:bodyPr>
          <a:lstStyle/>
          <a:p>
            <a:pPr marL="457200" lvl="1" indent="0">
              <a:buNone/>
            </a:pPr>
            <a:r>
              <a:rPr lang="en-US" altLang="nb-NO" sz="2800" b="1" i="1" dirty="0"/>
              <a:t>Example cake baking</a:t>
            </a:r>
            <a:r>
              <a:rPr lang="en-US" altLang="nb-NO" sz="2800" i="1" dirty="0"/>
              <a:t>: Use recipe (ratio control = feedforward), but a good cook adjusts the ratio to get desired result (feedback)</a:t>
            </a:r>
          </a:p>
        </p:txBody>
      </p:sp>
      <p:pic>
        <p:nvPicPr>
          <p:cNvPr id="3" name="Picture 2">
            <a:extLst>
              <a:ext uri="{FF2B5EF4-FFF2-40B4-BE49-F238E27FC236}">
                <a16:creationId xmlns:a16="http://schemas.microsoft.com/office/drawing/2014/main" id="{3FC185A3-F3C1-2F6F-9F9F-E95E74B95182}"/>
              </a:ext>
            </a:extLst>
          </p:cNvPr>
          <p:cNvPicPr>
            <a:picLocks noChangeAspect="1"/>
          </p:cNvPicPr>
          <p:nvPr/>
        </p:nvPicPr>
        <p:blipFill>
          <a:blip r:embed="rId2"/>
          <a:stretch>
            <a:fillRect/>
          </a:stretch>
        </p:blipFill>
        <p:spPr>
          <a:xfrm>
            <a:off x="4874895" y="2872581"/>
            <a:ext cx="2686050" cy="2695575"/>
          </a:xfrm>
          <a:prstGeom prst="rect">
            <a:avLst/>
          </a:prstGeom>
        </p:spPr>
      </p:pic>
    </p:spTree>
    <p:extLst>
      <p:ext uri="{BB962C8B-B14F-4D97-AF65-F5344CB8AC3E}">
        <p14:creationId xmlns:p14="http://schemas.microsoft.com/office/powerpoint/2010/main" val="2313860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26DC-291A-91FC-758E-90FC922A9E71}"/>
              </a:ext>
            </a:extLst>
          </p:cNvPr>
          <p:cNvSpPr>
            <a:spLocks noGrp="1"/>
          </p:cNvSpPr>
          <p:nvPr>
            <p:ph type="title"/>
          </p:nvPr>
        </p:nvSpPr>
        <p:spPr>
          <a:xfrm>
            <a:off x="337890" y="30186"/>
            <a:ext cx="10515600" cy="1325563"/>
          </a:xfrm>
        </p:spPr>
        <p:txBody>
          <a:bodyPr/>
          <a:lstStyle/>
          <a:p>
            <a:r>
              <a:rPr lang="nb-NO" dirty="0"/>
              <a:t>Ratio control </a:t>
            </a:r>
            <a:r>
              <a:rPr lang="nb-NO" dirty="0" err="1"/>
              <a:t>combined</a:t>
            </a:r>
            <a:r>
              <a:rPr lang="nb-NO" dirty="0"/>
              <a:t> </a:t>
            </a:r>
            <a:r>
              <a:rPr lang="nb-NO" dirty="0" err="1"/>
              <a:t>with</a:t>
            </a:r>
            <a:r>
              <a:rPr lang="nb-NO" dirty="0"/>
              <a:t> feedback</a:t>
            </a:r>
            <a:endParaRPr lang="en-US" dirty="0"/>
          </a:p>
        </p:txBody>
      </p:sp>
      <p:sp>
        <p:nvSpPr>
          <p:cNvPr id="4" name="TextBox 3">
            <a:extLst>
              <a:ext uri="{FF2B5EF4-FFF2-40B4-BE49-F238E27FC236}">
                <a16:creationId xmlns:a16="http://schemas.microsoft.com/office/drawing/2014/main" id="{855592C2-9146-9E9B-2BAB-3305AA4E4632}"/>
              </a:ext>
            </a:extLst>
          </p:cNvPr>
          <p:cNvSpPr txBox="1"/>
          <p:nvPr/>
        </p:nvSpPr>
        <p:spPr>
          <a:xfrm>
            <a:off x="7313855" y="1424644"/>
            <a:ext cx="4299045" cy="1538883"/>
          </a:xfrm>
          <a:prstGeom prst="rect">
            <a:avLst/>
          </a:prstGeom>
          <a:noFill/>
        </p:spPr>
        <p:txBody>
          <a:bodyPr wrap="square" rtlCol="0">
            <a:spAutoFit/>
          </a:bodyPr>
          <a:lstStyle/>
          <a:p>
            <a:endPar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34066" indent="-434066">
              <a:buFont typeface="Arial" panose="020B0604020202020204" pitchFamily="34" charset="0"/>
              <a:buChar char="•"/>
            </a:pP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correct ratio setpoint is found by feedback control </a:t>
            </a:r>
            <a:r>
              <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(VC) </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based on keeping the measured controlled variable y at its desired setpoint y</a:t>
            </a:r>
            <a:r>
              <a:rPr lang="en-US" sz="16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891266" lvl="1" indent="-434066">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So also here </a:t>
            </a:r>
            <a:r>
              <a:rPr lang="en-US" sz="1400" b="1" dirty="0">
                <a:solidFill>
                  <a:srgbClr val="000000"/>
                </a:solidFill>
                <a:latin typeface="Times New Roman" panose="02020603050405020304" pitchFamily="18" charset="0"/>
                <a:cs typeface="Times New Roman" panose="02020603050405020304" pitchFamily="18" charset="0"/>
              </a:rPr>
              <a:t>no model </a:t>
            </a:r>
            <a:r>
              <a:rPr lang="en-US" sz="1400" dirty="0">
                <a:solidFill>
                  <a:srgbClr val="000000"/>
                </a:solidFill>
                <a:latin typeface="Times New Roman" panose="02020603050405020304" pitchFamily="18" charset="0"/>
                <a:cs typeface="Times New Roman" panose="02020603050405020304" pitchFamily="18" charset="0"/>
              </a:rPr>
              <a:t>is needed (just data)</a:t>
            </a:r>
            <a:endParaRPr lang="en-US" sz="1400" dirty="0"/>
          </a:p>
        </p:txBody>
      </p:sp>
      <p:grpSp>
        <p:nvGrpSpPr>
          <p:cNvPr id="5" name="Group 4">
            <a:extLst>
              <a:ext uri="{FF2B5EF4-FFF2-40B4-BE49-F238E27FC236}">
                <a16:creationId xmlns:a16="http://schemas.microsoft.com/office/drawing/2014/main" id="{4D9E8131-00AB-4BF8-8FA3-0773D90CAEDE}"/>
              </a:ext>
            </a:extLst>
          </p:cNvPr>
          <p:cNvGrpSpPr/>
          <p:nvPr/>
        </p:nvGrpSpPr>
        <p:grpSpPr>
          <a:xfrm>
            <a:off x="669014" y="1330146"/>
            <a:ext cx="5791200" cy="4197707"/>
            <a:chOff x="763816" y="8979870"/>
            <a:chExt cx="11809484" cy="9695855"/>
          </a:xfrm>
        </p:grpSpPr>
        <p:grpSp>
          <p:nvGrpSpPr>
            <p:cNvPr id="6" name="Group 5">
              <a:extLst>
                <a:ext uri="{FF2B5EF4-FFF2-40B4-BE49-F238E27FC236}">
                  <a16:creationId xmlns:a16="http://schemas.microsoft.com/office/drawing/2014/main" id="{F9BC0E79-6EB6-6905-04C8-7A268E8576B9}"/>
                </a:ext>
              </a:extLst>
            </p:cNvPr>
            <p:cNvGrpSpPr/>
            <p:nvPr/>
          </p:nvGrpSpPr>
          <p:grpSpPr>
            <a:xfrm>
              <a:off x="763816" y="8979870"/>
              <a:ext cx="11809484" cy="9695855"/>
              <a:chOff x="4003920" y="14296937"/>
              <a:chExt cx="11809484" cy="9695855"/>
            </a:xfrm>
          </p:grpSpPr>
          <p:pic>
            <p:nvPicPr>
              <p:cNvPr id="8" name="Picture 7">
                <a:extLst>
                  <a:ext uri="{FF2B5EF4-FFF2-40B4-BE49-F238E27FC236}">
                    <a16:creationId xmlns:a16="http://schemas.microsoft.com/office/drawing/2014/main" id="{BE295266-E358-8A52-A196-3A34AD3CAB9B}"/>
                  </a:ext>
                </a:extLst>
              </p:cNvPr>
              <p:cNvPicPr>
                <a:picLocks noChangeAspect="1"/>
              </p:cNvPicPr>
              <p:nvPr/>
            </p:nvPicPr>
            <p:blipFill>
              <a:blip r:embed="rId2"/>
              <a:stretch>
                <a:fillRect/>
              </a:stretch>
            </p:blipFill>
            <p:spPr>
              <a:xfrm>
                <a:off x="4003920" y="14296937"/>
                <a:ext cx="11809484" cy="9695855"/>
              </a:xfrm>
              <a:prstGeom prst="rect">
                <a:avLst/>
              </a:prstGeom>
            </p:spPr>
          </p:pic>
          <p:sp>
            <p:nvSpPr>
              <p:cNvPr id="9" name="TextBox 8">
                <a:extLst>
                  <a:ext uri="{FF2B5EF4-FFF2-40B4-BE49-F238E27FC236}">
                    <a16:creationId xmlns:a16="http://schemas.microsoft.com/office/drawing/2014/main" id="{8F15C80C-7A5D-66CA-CFA4-C85C20876736}"/>
                  </a:ext>
                </a:extLst>
              </p:cNvPr>
              <p:cNvSpPr txBox="1"/>
              <p:nvPr/>
            </p:nvSpPr>
            <p:spPr>
              <a:xfrm>
                <a:off x="6970713" y="18362264"/>
                <a:ext cx="801890" cy="782923"/>
              </a:xfrm>
              <a:prstGeom prst="rect">
                <a:avLst/>
              </a:prstGeom>
              <a:noFill/>
            </p:spPr>
            <p:txBody>
              <a:bodyPr wrap="square" rtlCol="0">
                <a:spAutoFit/>
              </a:bodyPr>
              <a:lstStyle/>
              <a:p>
                <a:r>
                  <a:rPr lang="nb-NO" sz="1400" dirty="0"/>
                  <a:t>F</a:t>
                </a:r>
                <a:r>
                  <a:rPr lang="nb-NO" sz="1400" baseline="-25000" dirty="0"/>
                  <a:t>1</a:t>
                </a:r>
                <a:endParaRPr lang="en-US" sz="1400" baseline="-25000" dirty="0"/>
              </a:p>
            </p:txBody>
          </p:sp>
          <p:sp>
            <p:nvSpPr>
              <p:cNvPr id="10" name="TextBox 9">
                <a:extLst>
                  <a:ext uri="{FF2B5EF4-FFF2-40B4-BE49-F238E27FC236}">
                    <a16:creationId xmlns:a16="http://schemas.microsoft.com/office/drawing/2014/main" id="{1B76231D-F79B-8878-0D89-80C2A78574A2}"/>
                  </a:ext>
                </a:extLst>
              </p:cNvPr>
              <p:cNvSpPr txBox="1"/>
              <p:nvPr/>
            </p:nvSpPr>
            <p:spPr>
              <a:xfrm>
                <a:off x="14456267" y="18361943"/>
                <a:ext cx="801890" cy="782923"/>
              </a:xfrm>
              <a:prstGeom prst="rect">
                <a:avLst/>
              </a:prstGeom>
              <a:noFill/>
            </p:spPr>
            <p:txBody>
              <a:bodyPr wrap="square" rtlCol="0">
                <a:spAutoFit/>
              </a:bodyPr>
              <a:lstStyle/>
              <a:p>
                <a:r>
                  <a:rPr lang="nb-NO" sz="1400" dirty="0"/>
                  <a:t>F</a:t>
                </a:r>
                <a:r>
                  <a:rPr lang="nb-NO" sz="1400" baseline="-25000" dirty="0"/>
                  <a:t>2</a:t>
                </a:r>
                <a:endParaRPr lang="en-US" sz="1400" baseline="-25000" dirty="0"/>
              </a:p>
            </p:txBody>
          </p:sp>
        </p:grpSp>
        <p:sp>
          <p:nvSpPr>
            <p:cNvPr id="7" name="TextBox 6">
              <a:extLst>
                <a:ext uri="{FF2B5EF4-FFF2-40B4-BE49-F238E27FC236}">
                  <a16:creationId xmlns:a16="http://schemas.microsoft.com/office/drawing/2014/main" id="{A255C3EE-1B4F-20ED-EAA9-27DD8F9989B6}"/>
                </a:ext>
              </a:extLst>
            </p:cNvPr>
            <p:cNvSpPr txBox="1"/>
            <p:nvPr/>
          </p:nvSpPr>
          <p:spPr>
            <a:xfrm>
              <a:off x="5897475" y="16013221"/>
              <a:ext cx="1612203" cy="781991"/>
            </a:xfrm>
            <a:prstGeom prst="rect">
              <a:avLst/>
            </a:prstGeom>
            <a:noFill/>
          </p:spPr>
          <p:txBody>
            <a:bodyPr wrap="none" rtlCol="0">
              <a:spAutoFit/>
            </a:bodyPr>
            <a:lstStyle/>
            <a:p>
              <a:r>
                <a:rPr lang="nb-NO" sz="1600" dirty="0" err="1">
                  <a:latin typeface="Times New Roman" panose="02020603050405020304" pitchFamily="18" charset="0"/>
                  <a:cs typeface="Times New Roman" panose="02020603050405020304" pitchFamily="18" charset="0"/>
                </a:rPr>
                <a:t>Mixing</a:t>
              </a:r>
              <a:endParaRPr lang="en-US" sz="1600"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3AB2EF94-D47B-3F54-0254-9D83D0596B4F}"/>
              </a:ext>
            </a:extLst>
          </p:cNvPr>
          <p:cNvSpPr txBox="1"/>
          <p:nvPr/>
        </p:nvSpPr>
        <p:spPr>
          <a:xfrm>
            <a:off x="866119" y="5923129"/>
            <a:ext cx="5534682" cy="1015663"/>
          </a:xfrm>
          <a:prstGeom prst="rect">
            <a:avLst/>
          </a:prstGeom>
          <a:noFill/>
        </p:spPr>
        <p:txBody>
          <a:bodyPr wrap="square" rtlCol="0">
            <a:spAutoFit/>
          </a:bodyPr>
          <a:lstStyle/>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Typical ratio control scheme (solid red lines) with outer feedback loop (dashed red lines) to set the correct ratio. </a:t>
            </a: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the figure, y is viscosity, but generally it can be any </a:t>
            </a:r>
            <a:r>
              <a:rPr lang="en-US" sz="1400"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intensive</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variable</a:t>
            </a:r>
          </a:p>
          <a:p>
            <a:endParaRPr lang="en-US" dirty="0"/>
          </a:p>
        </p:txBody>
      </p:sp>
    </p:spTree>
    <p:extLst>
      <p:ext uri="{BB962C8B-B14F-4D97-AF65-F5344CB8AC3E}">
        <p14:creationId xmlns:p14="http://schemas.microsoft.com/office/powerpoint/2010/main" val="856340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AC64-54CE-6A94-C19F-A09F008EF339}"/>
              </a:ext>
            </a:extLst>
          </p:cNvPr>
          <p:cNvSpPr>
            <a:spLocks noGrp="1"/>
          </p:cNvSpPr>
          <p:nvPr>
            <p:ph type="title"/>
          </p:nvPr>
        </p:nvSpPr>
        <p:spPr/>
        <p:txBody>
          <a:bodyPr>
            <a:normAutofit fontScale="90000"/>
          </a:bodyPr>
          <a:lstStyle/>
          <a:p>
            <a:pPr>
              <a:spcAft>
                <a:spcPts val="760"/>
              </a:spcAft>
            </a:pPr>
            <a:br>
              <a:rPr lang="en-US" sz="4400" b="1" dirty="0">
                <a:solidFill>
                  <a:srgbClr val="000000"/>
                </a:solidFill>
                <a:ea typeface="Calibri" panose="020F0502020204030204" pitchFamily="34" charset="0"/>
                <a:cs typeface="Arial" panose="020B0604020202020204" pitchFamily="34" charset="0"/>
              </a:rPr>
            </a:br>
            <a:r>
              <a:rPr lang="en-US" sz="4400" b="1" dirty="0">
                <a:solidFill>
                  <a:srgbClr val="000000"/>
                </a:solidFill>
                <a:ea typeface="Calibri" panose="020F0502020204030204" pitchFamily="34" charset="0"/>
                <a:cs typeface="Arial" panose="020B0604020202020204" pitchFamily="34" charset="0"/>
              </a:rPr>
              <a:t>When should we use ratio control? </a:t>
            </a:r>
            <a:br>
              <a:rPr lang="en-US" sz="4400" b="1" dirty="0">
                <a:solidFill>
                  <a:srgbClr val="000000"/>
                </a:solidFill>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F186F6D-43A9-BDDD-630C-C14BD8700D73}"/>
              </a:ext>
            </a:extLst>
          </p:cNvPr>
          <p:cNvSpPr>
            <a:spLocks noGrp="1"/>
          </p:cNvSpPr>
          <p:nvPr>
            <p:ph idx="1"/>
          </p:nvPr>
        </p:nvSpPr>
        <p:spPr>
          <a:xfrm>
            <a:off x="609600" y="1578190"/>
            <a:ext cx="10972800" cy="4525963"/>
          </a:xfrm>
        </p:spPr>
        <p:txBody>
          <a:bodyPr>
            <a:normAutofit fontScale="70000" lnSpcReduction="20000"/>
          </a:bodyPr>
          <a:lstStyle/>
          <a:p>
            <a:pPr marL="0" indent="0">
              <a:spcAft>
                <a:spcPts val="760"/>
              </a:spcAft>
              <a:buNone/>
            </a:pPr>
            <a:r>
              <a:rPr lang="en-US" sz="3038" dirty="0">
                <a:solidFill>
                  <a:srgbClr val="000000"/>
                </a:solidFill>
                <a:ea typeface="Calibri" panose="020F0502020204030204" pitchFamily="34" charset="0"/>
                <a:cs typeface="Arial" panose="020B0604020202020204" pitchFamily="34" charset="0"/>
              </a:rPr>
              <a:t>Answer: When fixing the ratio of all </a:t>
            </a:r>
            <a:r>
              <a:rPr lang="en-US" sz="3038" b="1" dirty="0">
                <a:solidFill>
                  <a:schemeClr val="accent1"/>
                </a:solidFill>
                <a:ea typeface="Calibri" panose="020F0502020204030204" pitchFamily="34" charset="0"/>
                <a:cs typeface="Arial" panose="020B0604020202020204" pitchFamily="34" charset="0"/>
              </a:rPr>
              <a:t>extensive</a:t>
            </a:r>
            <a:r>
              <a:rPr lang="en-US" sz="3038" dirty="0">
                <a:solidFill>
                  <a:srgbClr val="000000"/>
                </a:solidFill>
                <a:ea typeface="Calibri" panose="020F0502020204030204" pitchFamily="34" charset="0"/>
                <a:cs typeface="Arial" panose="020B0604020202020204" pitchFamily="34" charset="0"/>
              </a:rPr>
              <a:t> variables (e.g., F</a:t>
            </a:r>
            <a:r>
              <a:rPr lang="en-US" sz="3038" baseline="-25000" dirty="0">
                <a:solidFill>
                  <a:srgbClr val="000000"/>
                </a:solidFill>
                <a:ea typeface="Calibri" panose="020F0502020204030204" pitchFamily="34" charset="0"/>
                <a:cs typeface="Arial" panose="020B0604020202020204" pitchFamily="34" charset="0"/>
              </a:rPr>
              <a:t>2</a:t>
            </a:r>
            <a:r>
              <a:rPr lang="en-US" sz="3038" dirty="0">
                <a:solidFill>
                  <a:srgbClr val="000000"/>
                </a:solidFill>
                <a:ea typeface="Calibri" panose="020F0502020204030204" pitchFamily="34" charset="0"/>
                <a:cs typeface="Arial" panose="020B0604020202020204" pitchFamily="34" charset="0"/>
              </a:rPr>
              <a:t>/F</a:t>
            </a:r>
            <a:r>
              <a:rPr lang="en-US" sz="3038" baseline="-25000" dirty="0">
                <a:solidFill>
                  <a:srgbClr val="000000"/>
                </a:solidFill>
                <a:ea typeface="Calibri" panose="020F0502020204030204" pitchFamily="34" charset="0"/>
                <a:cs typeface="Arial" panose="020B0604020202020204" pitchFamily="34" charset="0"/>
              </a:rPr>
              <a:t>1</a:t>
            </a:r>
            <a:r>
              <a:rPr lang="en-US" sz="3038" dirty="0">
                <a:solidFill>
                  <a:srgbClr val="000000"/>
                </a:solidFill>
                <a:ea typeface="Calibri" panose="020F0502020204030204" pitchFamily="34" charset="0"/>
                <a:cs typeface="Arial" panose="020B0604020202020204" pitchFamily="34" charset="0"/>
              </a:rPr>
              <a:t>) gives constant </a:t>
            </a:r>
            <a:r>
              <a:rPr lang="en-US" sz="3038" b="1" dirty="0">
                <a:solidFill>
                  <a:schemeClr val="accent1"/>
                </a:solidFill>
                <a:ea typeface="Calibri" panose="020F0502020204030204" pitchFamily="34" charset="0"/>
                <a:cs typeface="Arial" panose="020B0604020202020204" pitchFamily="34" charset="0"/>
              </a:rPr>
              <a:t>intensive</a:t>
            </a:r>
            <a:r>
              <a:rPr lang="en-US" sz="3038" dirty="0">
                <a:solidFill>
                  <a:srgbClr val="000000"/>
                </a:solidFill>
                <a:ea typeface="Calibri" panose="020F0502020204030204" pitchFamily="34" charset="0"/>
                <a:cs typeface="Arial" panose="020B0604020202020204" pitchFamily="34" charset="0"/>
              </a:rPr>
              <a:t> variables (y).</a:t>
            </a:r>
          </a:p>
          <a:p>
            <a:pPr marL="0" indent="0">
              <a:spcAft>
                <a:spcPts val="760"/>
              </a:spcAft>
              <a:buNone/>
            </a:pPr>
            <a:r>
              <a:rPr lang="en-US" sz="3038" dirty="0">
                <a:solidFill>
                  <a:srgbClr val="000000"/>
                </a:solidFill>
                <a:ea typeface="Calibri" panose="020F0502020204030204" pitchFamily="34" charset="0"/>
                <a:cs typeface="Arial" panose="020B0604020202020204" pitchFamily="34" charset="0"/>
              </a:rPr>
              <a:t>The use of ratio control assumes the </a:t>
            </a:r>
          </a:p>
          <a:p>
            <a:pPr marL="999782" lvl="1" indent="-542582">
              <a:spcAft>
                <a:spcPts val="760"/>
              </a:spcAft>
            </a:pPr>
            <a:r>
              <a:rPr lang="en-US" sz="2638" b="1" dirty="0">
                <a:solidFill>
                  <a:srgbClr val="FF0000"/>
                </a:solidFill>
                <a:ea typeface="Calibri" panose="020F0502020204030204" pitchFamily="34" charset="0"/>
                <a:cs typeface="Arial" panose="020B0604020202020204" pitchFamily="34" charset="0"/>
              </a:rPr>
              <a:t>Scaling or scale-up property: </a:t>
            </a:r>
            <a:r>
              <a:rPr lang="en-US" sz="2638" dirty="0">
                <a:solidFill>
                  <a:srgbClr val="FF0000"/>
                </a:solidFill>
                <a:ea typeface="Calibri" panose="020F0502020204030204" pitchFamily="34" charset="0"/>
                <a:cs typeface="Arial" panose="020B0604020202020204" pitchFamily="34" charset="0"/>
              </a:rPr>
              <a:t>We get the same steady-state solution if we increase all extensive variables (flows and heat rates) by the same factor compared to a basis</a:t>
            </a:r>
            <a:r>
              <a:rPr lang="en-US" sz="2638" dirty="0">
                <a:solidFill>
                  <a:srgbClr val="000000"/>
                </a:solidFill>
                <a:ea typeface="Calibri" panose="020F0502020204030204" pitchFamily="34" charset="0"/>
                <a:cs typeface="Arial" panose="020B0604020202020204" pitchFamily="34" charset="0"/>
              </a:rPr>
              <a:t>. (Reklaitis, 1981)</a:t>
            </a:r>
          </a:p>
          <a:p>
            <a:pPr marL="0" indent="0">
              <a:spcAft>
                <a:spcPts val="760"/>
              </a:spcAft>
              <a:buNone/>
            </a:pPr>
            <a:r>
              <a:rPr lang="en-US" sz="3038" dirty="0">
                <a:solidFill>
                  <a:srgbClr val="000000"/>
                </a:solidFill>
                <a:ea typeface="Calibri" panose="020F0502020204030204" pitchFamily="34" charset="0"/>
                <a:cs typeface="Arial" panose="020B0604020202020204" pitchFamily="34" charset="0"/>
              </a:rPr>
              <a:t>For this to hold we must assume constant process efficiencies (Skogestad, 2009):   </a:t>
            </a:r>
          </a:p>
          <a:p>
            <a:pPr marL="976648" lvl="1" indent="-542582">
              <a:spcAft>
                <a:spcPts val="760"/>
              </a:spcAft>
              <a:buFont typeface="Arial" panose="020B0604020202020204" pitchFamily="34" charset="0"/>
              <a:buChar char="•"/>
            </a:pPr>
            <a:r>
              <a:rPr lang="en-US" sz="3038" b="1" dirty="0">
                <a:solidFill>
                  <a:srgbClr val="FF0000"/>
                </a:solidFill>
                <a:ea typeface="Calibri" panose="020F0502020204030204" pitchFamily="34" charset="0"/>
                <a:cs typeface="Arial" panose="020B0604020202020204" pitchFamily="34" charset="0"/>
              </a:rPr>
              <a:t>The scaling property </a:t>
            </a:r>
            <a:r>
              <a:rPr lang="en-US" sz="3038" dirty="0">
                <a:solidFill>
                  <a:srgbClr val="FF0000"/>
                </a:solidFill>
                <a:ea typeface="Calibri" panose="020F0502020204030204" pitchFamily="34" charset="0"/>
                <a:cs typeface="Arial" panose="020B0604020202020204" pitchFamily="34" charset="0"/>
              </a:rPr>
              <a:t>holds if the process efficiencies are independent of the throughput. </a:t>
            </a:r>
          </a:p>
          <a:p>
            <a:pPr>
              <a:spcAft>
                <a:spcPts val="760"/>
              </a:spcAft>
            </a:pPr>
            <a:r>
              <a:rPr lang="en-US" sz="3038" dirty="0">
                <a:solidFill>
                  <a:srgbClr val="000000"/>
                </a:solidFill>
                <a:ea typeface="Calibri" panose="020F0502020204030204" pitchFamily="34" charset="0"/>
                <a:cs typeface="Arial" panose="020B0604020202020204" pitchFamily="34" charset="0"/>
              </a:rPr>
              <a:t>Similar to the use in thermodynamics, the scaling property holds for equilibrium systems. The scaling property (and thus the use of ratio control) applies to many process units, including </a:t>
            </a:r>
            <a:endParaRPr lang="en-US" sz="3038" dirty="0">
              <a:ea typeface="Calibri" panose="020F0502020204030204" pitchFamily="34" charset="0"/>
              <a:cs typeface="Arial" panose="020B0604020202020204" pitchFamily="34" charset="0"/>
            </a:endParaRPr>
          </a:p>
          <a:p>
            <a:pPr marL="759615" lvl="1" indent="-325549">
              <a:buFont typeface="Symbol" panose="05050102010706020507" pitchFamily="18" charset="2"/>
              <a:buChar char=""/>
            </a:pPr>
            <a:r>
              <a:rPr lang="en-US" sz="3418" b="1" dirty="0">
                <a:solidFill>
                  <a:srgbClr val="000000"/>
                </a:solidFill>
                <a:ea typeface="Calibri" panose="020F0502020204030204" pitchFamily="34" charset="0"/>
                <a:cs typeface="Arial" panose="020B0604020202020204" pitchFamily="34" charset="0"/>
              </a:rPr>
              <a:t>Mixing </a:t>
            </a:r>
            <a:endParaRPr lang="en-US" sz="3418" b="1" dirty="0">
              <a:ea typeface="Calibri" panose="020F0502020204030204" pitchFamily="34" charset="0"/>
              <a:cs typeface="Arial" panose="020B0604020202020204" pitchFamily="34" charset="0"/>
            </a:endParaRPr>
          </a:p>
          <a:p>
            <a:pPr marL="759615" lvl="1" indent="-325549">
              <a:buFont typeface="Symbol" panose="05050102010706020507" pitchFamily="18" charset="2"/>
              <a:buChar char=""/>
            </a:pPr>
            <a:r>
              <a:rPr lang="en-US" sz="3418" dirty="0">
                <a:solidFill>
                  <a:srgbClr val="000000"/>
                </a:solidFill>
                <a:ea typeface="Calibri" panose="020F0502020204030204" pitchFamily="34" charset="0"/>
                <a:cs typeface="Arial" panose="020B0604020202020204" pitchFamily="34" charset="0"/>
              </a:rPr>
              <a:t>Equilibrium reactors</a:t>
            </a:r>
            <a:endParaRPr lang="en-US" sz="3418" dirty="0">
              <a:ea typeface="Calibri" panose="020F0502020204030204" pitchFamily="34" charset="0"/>
              <a:cs typeface="Arial" panose="020B0604020202020204" pitchFamily="34" charset="0"/>
            </a:endParaRPr>
          </a:p>
          <a:p>
            <a:pPr marL="759615" lvl="1" indent="-325549">
              <a:spcAft>
                <a:spcPts val="760"/>
              </a:spcAft>
              <a:buFont typeface="Symbol" panose="05050102010706020507" pitchFamily="18" charset="2"/>
              <a:buChar char=""/>
            </a:pPr>
            <a:r>
              <a:rPr lang="en-US" sz="3418" dirty="0">
                <a:solidFill>
                  <a:srgbClr val="000000"/>
                </a:solidFill>
                <a:ea typeface="Calibri" panose="020F0502020204030204" pitchFamily="34" charset="0"/>
                <a:cs typeface="Arial" panose="020B0604020202020204" pitchFamily="34" charset="0"/>
              </a:rPr>
              <a:t>Equilibrium flash and equilibrium distillation</a:t>
            </a:r>
          </a:p>
          <a:p>
            <a:endParaRPr lang="en-US" dirty="0"/>
          </a:p>
        </p:txBody>
      </p:sp>
      <p:pic>
        <p:nvPicPr>
          <p:cNvPr id="4" name="Picture 3">
            <a:extLst>
              <a:ext uri="{FF2B5EF4-FFF2-40B4-BE49-F238E27FC236}">
                <a16:creationId xmlns:a16="http://schemas.microsoft.com/office/drawing/2014/main" id="{8D1079F4-F109-0AE1-3E4F-183A30285431}"/>
              </a:ext>
            </a:extLst>
          </p:cNvPr>
          <p:cNvPicPr>
            <a:picLocks noChangeAspect="1"/>
          </p:cNvPicPr>
          <p:nvPr/>
        </p:nvPicPr>
        <p:blipFill>
          <a:blip r:embed="rId2"/>
          <a:stretch>
            <a:fillRect/>
          </a:stretch>
        </p:blipFill>
        <p:spPr>
          <a:xfrm>
            <a:off x="8998196" y="230188"/>
            <a:ext cx="2355604" cy="1121894"/>
          </a:xfrm>
          <a:prstGeom prst="rect">
            <a:avLst/>
          </a:prstGeom>
        </p:spPr>
      </p:pic>
      <p:sp>
        <p:nvSpPr>
          <p:cNvPr id="5" name="TextBox 4">
            <a:extLst>
              <a:ext uri="{FF2B5EF4-FFF2-40B4-BE49-F238E27FC236}">
                <a16:creationId xmlns:a16="http://schemas.microsoft.com/office/drawing/2014/main" id="{A049048A-1284-C166-ABAD-04CA5E86D77C}"/>
              </a:ext>
            </a:extLst>
          </p:cNvPr>
          <p:cNvSpPr txBox="1"/>
          <p:nvPr/>
        </p:nvSpPr>
        <p:spPr>
          <a:xfrm>
            <a:off x="1191477" y="6430326"/>
            <a:ext cx="3632726" cy="646331"/>
          </a:xfrm>
          <a:prstGeom prst="rect">
            <a:avLst/>
          </a:prstGeom>
          <a:noFill/>
        </p:spPr>
        <p:txBody>
          <a:bodyPr wrap="none" rtlCol="0">
            <a:spAutoFit/>
          </a:bodyPr>
          <a:lstStyle/>
          <a:p>
            <a:r>
              <a:rPr lang="en-US" sz="900" dirty="0">
                <a:solidFill>
                  <a:schemeClr val="bg1"/>
                </a:solidFill>
                <a:ea typeface="Calibri" panose="020F0502020204030204" pitchFamily="34" charset="0"/>
                <a:cs typeface="Times New Roman" panose="02020603050405020304" pitchFamily="18" charset="0"/>
              </a:rPr>
              <a:t>G.V. Reklaitis, </a:t>
            </a:r>
            <a:r>
              <a:rPr lang="en-US" sz="900" i="1" dirty="0">
                <a:solidFill>
                  <a:schemeClr val="bg1"/>
                </a:solidFill>
                <a:ea typeface="Calibri" panose="020F0502020204030204" pitchFamily="34" charset="0"/>
                <a:cs typeface="Times New Roman" panose="02020603050405020304" pitchFamily="18" charset="0"/>
              </a:rPr>
              <a:t>Introduction to material &amp; energy balances</a:t>
            </a:r>
            <a:r>
              <a:rPr lang="en-US" sz="900" dirty="0">
                <a:solidFill>
                  <a:schemeClr val="bg1"/>
                </a:solidFill>
                <a:ea typeface="Calibri" panose="020F0502020204030204" pitchFamily="34" charset="0"/>
                <a:cs typeface="Times New Roman" panose="02020603050405020304" pitchFamily="18" charset="0"/>
              </a:rPr>
              <a:t>. Wiley (1983)</a:t>
            </a:r>
          </a:p>
          <a:p>
            <a:r>
              <a:rPr lang="en-US" sz="900" dirty="0">
                <a:solidFill>
                  <a:schemeClr val="bg1"/>
                </a:solidFill>
                <a:ea typeface="Calibri" panose="020F0502020204030204" pitchFamily="34" charset="0"/>
                <a:cs typeface="Times New Roman" panose="02020603050405020304" pitchFamily="18" charset="0"/>
              </a:rPr>
              <a:t>S. Skogestad. </a:t>
            </a:r>
            <a:r>
              <a:rPr lang="en-US" sz="900" i="1" dirty="0">
                <a:solidFill>
                  <a:schemeClr val="bg1"/>
                </a:solidFill>
                <a:ea typeface="Calibri" panose="020F0502020204030204" pitchFamily="34" charset="0"/>
                <a:cs typeface="Times New Roman" panose="02020603050405020304" pitchFamily="18" charset="0"/>
              </a:rPr>
              <a:t>Chemical end energy process engineering</a:t>
            </a:r>
            <a:r>
              <a:rPr lang="en-US" sz="900" dirty="0">
                <a:solidFill>
                  <a:schemeClr val="bg1"/>
                </a:solidFill>
                <a:ea typeface="Calibri" panose="020F0502020204030204" pitchFamily="34" charset="0"/>
                <a:cs typeface="Times New Roman" panose="02020603050405020304" pitchFamily="18" charset="0"/>
              </a:rPr>
              <a:t>, CRC press (2009)</a:t>
            </a:r>
          </a:p>
          <a:p>
            <a:endParaRPr lang="en-US" dirty="0"/>
          </a:p>
        </p:txBody>
      </p:sp>
    </p:spTree>
    <p:extLst>
      <p:ext uri="{BB962C8B-B14F-4D97-AF65-F5344CB8AC3E}">
        <p14:creationId xmlns:p14="http://schemas.microsoft.com/office/powerpoint/2010/main" val="3980537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D024-1E12-DA2F-18FD-D3E8909850D3}"/>
              </a:ext>
            </a:extLst>
          </p:cNvPr>
          <p:cNvSpPr>
            <a:spLocks noGrp="1"/>
          </p:cNvSpPr>
          <p:nvPr>
            <p:ph type="title"/>
          </p:nvPr>
        </p:nvSpPr>
        <p:spPr/>
        <p:txBody>
          <a:bodyPr>
            <a:normAutofit fontScale="90000"/>
          </a:bodyPr>
          <a:lstStyle/>
          <a:p>
            <a:pPr lvl="1">
              <a:spcAft>
                <a:spcPts val="760"/>
              </a:spcAft>
            </a:pPr>
            <a:br>
              <a:rPr lang="en-US" sz="3418" dirty="0">
                <a:solidFill>
                  <a:srgbClr val="000000"/>
                </a:solidFill>
                <a:ea typeface="Calibri" panose="020F0502020204030204" pitchFamily="34" charset="0"/>
                <a:cs typeface="Arial" panose="020B0604020202020204" pitchFamily="34" charset="0"/>
              </a:rPr>
            </a:br>
            <a:r>
              <a:rPr lang="en-US" sz="4400" b="1" dirty="0">
                <a:solidFill>
                  <a:srgbClr val="000000"/>
                </a:solidFill>
                <a:latin typeface="+mj-lt"/>
                <a:ea typeface="Calibri" panose="020F0502020204030204" pitchFamily="34" charset="0"/>
                <a:cs typeface="Arial" panose="020B0604020202020204" pitchFamily="34" charset="0"/>
              </a:rPr>
              <a:t>Cases where ratio control should </a:t>
            </a:r>
            <a:r>
              <a:rPr lang="en-US" sz="4400" b="1" u="sng" dirty="0">
                <a:solidFill>
                  <a:srgbClr val="000000"/>
                </a:solidFill>
                <a:latin typeface="+mj-lt"/>
                <a:ea typeface="Calibri" panose="020F0502020204030204" pitchFamily="34" charset="0"/>
                <a:cs typeface="Arial" panose="020B0604020202020204" pitchFamily="34" charset="0"/>
              </a:rPr>
              <a:t>not</a:t>
            </a:r>
            <a:r>
              <a:rPr lang="en-US" sz="4400" b="1" dirty="0">
                <a:solidFill>
                  <a:srgbClr val="000000"/>
                </a:solidFill>
                <a:latin typeface="+mj-lt"/>
                <a:ea typeface="Calibri" panose="020F0502020204030204" pitchFamily="34" charset="0"/>
                <a:cs typeface="Arial" panose="020B0604020202020204" pitchFamily="34" charset="0"/>
              </a:rPr>
              <a:t> be used:</a:t>
            </a:r>
            <a:br>
              <a:rPr lang="en-US" sz="3418" b="1" dirty="0">
                <a:solidFill>
                  <a:srgbClr val="000000"/>
                </a:solidFill>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986D2F1-37DD-1097-84B2-C22B038D3F47}"/>
              </a:ext>
            </a:extLst>
          </p:cNvPr>
          <p:cNvSpPr>
            <a:spLocks noGrp="1"/>
          </p:cNvSpPr>
          <p:nvPr>
            <p:ph idx="1"/>
          </p:nvPr>
        </p:nvSpPr>
        <p:spPr/>
        <p:txBody>
          <a:bodyPr>
            <a:normAutofit fontScale="92500" lnSpcReduction="10000"/>
          </a:bodyPr>
          <a:lstStyle/>
          <a:p>
            <a:pPr marL="325549" indent="-325549">
              <a:buFont typeface="Symbol" panose="05050102010706020507" pitchFamily="18" charset="2"/>
              <a:buChar char=""/>
            </a:pPr>
            <a:r>
              <a:rPr lang="en-US" sz="3038" dirty="0">
                <a:solidFill>
                  <a:srgbClr val="000000"/>
                </a:solidFill>
                <a:ea typeface="Calibri" panose="020F0502020204030204" pitchFamily="34" charset="0"/>
                <a:cs typeface="Arial" panose="020B0604020202020204" pitchFamily="34" charset="0"/>
              </a:rPr>
              <a:t>Heat exchangers (because the area is fixed during operation)</a:t>
            </a:r>
          </a:p>
          <a:p>
            <a:pPr marL="976648" lvl="1" indent="-542582">
              <a:buFont typeface="Courier New" panose="02070309020205020404" pitchFamily="49" charset="0"/>
              <a:buChar char="o"/>
            </a:pPr>
            <a:r>
              <a:rPr lang="en-US" sz="2279" dirty="0">
                <a:solidFill>
                  <a:srgbClr val="000000"/>
                </a:solidFill>
                <a:ea typeface="Calibri" panose="020F0502020204030204" pitchFamily="34" charset="0"/>
                <a:cs typeface="Arial" panose="020B0604020202020204" pitchFamily="34" charset="0"/>
              </a:rPr>
              <a:t>This means, for example, that we should not fix the ratio between hot and cold flow.</a:t>
            </a:r>
          </a:p>
          <a:p>
            <a:pPr marL="976648" lvl="1" indent="-542582">
              <a:buFont typeface="Courier New" panose="02070309020205020404" pitchFamily="49" charset="0"/>
              <a:buChar char="o"/>
            </a:pPr>
            <a:r>
              <a:rPr lang="en-US" sz="2279" dirty="0">
                <a:solidFill>
                  <a:srgbClr val="000000"/>
                </a:solidFill>
                <a:ea typeface="Calibri" panose="020F0502020204030204" pitchFamily="34" charset="0"/>
                <a:cs typeface="Arial" panose="020B0604020202020204" pitchFamily="34" charset="0"/>
              </a:rPr>
              <a:t>For the scaling property to hold for a heat exchanger, we would need to increase the heat transfer area </a:t>
            </a:r>
            <a:r>
              <a:rPr lang="en-US" sz="2279" i="1" dirty="0">
                <a:solidFill>
                  <a:srgbClr val="000000"/>
                </a:solidFill>
                <a:ea typeface="Calibri" panose="020F0502020204030204" pitchFamily="34" charset="0"/>
                <a:cs typeface="Arial" panose="020B0604020202020204" pitchFamily="34" charset="0"/>
              </a:rPr>
              <a:t>A </a:t>
            </a:r>
            <a:r>
              <a:rPr lang="en-US" sz="2279" dirty="0">
                <a:solidFill>
                  <a:srgbClr val="000000"/>
                </a:solidFill>
                <a:ea typeface="Calibri" panose="020F0502020204030204" pitchFamily="34" charset="0"/>
                <a:cs typeface="Arial" panose="020B0604020202020204" pitchFamily="34" charset="0"/>
              </a:rPr>
              <a:t>proportionally to the flow rates. This is reasonable during design but not during operation.</a:t>
            </a:r>
          </a:p>
          <a:p>
            <a:pPr marL="325549" indent="-325549">
              <a:buFont typeface="Symbol" panose="05050102010706020507" pitchFamily="18" charset="2"/>
              <a:buChar char=""/>
            </a:pPr>
            <a:r>
              <a:rPr lang="en-US" sz="3038" dirty="0">
                <a:solidFill>
                  <a:srgbClr val="000000"/>
                </a:solidFill>
                <a:ea typeface="Calibri" panose="020F0502020204030204" pitchFamily="34" charset="0"/>
                <a:cs typeface="Arial" panose="020B0604020202020204" pitchFamily="34" charset="0"/>
              </a:rPr>
              <a:t>Non-equilibrium reactors (because the volume is fixed)</a:t>
            </a:r>
          </a:p>
          <a:p>
            <a:pPr marL="976648" lvl="1" indent="-542582">
              <a:buFont typeface="Courier New" panose="02070309020205020404" pitchFamily="49" charset="0"/>
              <a:buChar char="o"/>
            </a:pPr>
            <a:r>
              <a:rPr lang="en-US" sz="2279" dirty="0">
                <a:solidFill>
                  <a:srgbClr val="000000"/>
                </a:solidFill>
                <a:ea typeface="Calibri" panose="020F0502020204030204" pitchFamily="34" charset="0"/>
                <a:cs typeface="Arial" panose="020B0604020202020204" pitchFamily="34" charset="0"/>
              </a:rPr>
              <a:t>Extent of reaction depends on kinetics and reactor volume</a:t>
            </a:r>
            <a:endParaRPr lang="en-US" sz="3038" dirty="0">
              <a:ea typeface="Calibri" panose="020F0502020204030204" pitchFamily="34" charset="0"/>
              <a:cs typeface="Arial" panose="020B0604020202020204" pitchFamily="34" charset="0"/>
            </a:endParaRPr>
          </a:p>
          <a:p>
            <a:pPr marL="325549" indent="-325549">
              <a:buFont typeface="Symbol" panose="05050102010706020507" pitchFamily="18" charset="2"/>
              <a:buChar char=""/>
            </a:pPr>
            <a:r>
              <a:rPr lang="en-US" sz="3038" dirty="0">
                <a:solidFill>
                  <a:srgbClr val="000000"/>
                </a:solidFill>
                <a:ea typeface="Calibri" panose="020F0502020204030204" pitchFamily="34" charset="0"/>
                <a:cs typeface="Arial" panose="020B0604020202020204" pitchFamily="34" charset="0"/>
              </a:rPr>
              <a:t>Compressors with varying thermodynamic efficiency</a:t>
            </a:r>
          </a:p>
          <a:p>
            <a:pPr lvl="1">
              <a:buFont typeface="Courier New" panose="02070309020205020404" pitchFamily="49" charset="0"/>
              <a:buChar char="o"/>
            </a:pPr>
            <a:r>
              <a:rPr lang="en-US" sz="2300" dirty="0">
                <a:solidFill>
                  <a:srgbClr val="000000"/>
                </a:solidFill>
                <a:ea typeface="Calibri" panose="020F0502020204030204" pitchFamily="34" charset="0"/>
                <a:cs typeface="Arial" panose="020B0604020202020204" pitchFamily="34" charset="0"/>
              </a:rPr>
              <a:t>    This includes most real compressors</a:t>
            </a:r>
          </a:p>
          <a:p>
            <a:pPr marL="325549" indent="-325549">
              <a:buFont typeface="Symbol" panose="05050102010706020507" pitchFamily="18" charset="2"/>
              <a:buChar char=""/>
            </a:pPr>
            <a:r>
              <a:rPr lang="en-US" sz="3038" dirty="0">
                <a:solidFill>
                  <a:srgbClr val="000000"/>
                </a:solidFill>
                <a:ea typeface="Calibri" panose="020F0502020204030204" pitchFamily="34" charset="0"/>
                <a:cs typeface="Arial" panose="020B0604020202020204" pitchFamily="34" charset="0"/>
              </a:rPr>
              <a:t>Mixing processes where one feed stream is fixed</a:t>
            </a:r>
            <a:endParaRPr lang="en-US" sz="3038" dirty="0">
              <a:ea typeface="Calibri" panose="020F0502020204030204" pitchFamily="34" charset="0"/>
              <a:cs typeface="Arial" panose="020B0604020202020204" pitchFamily="34" charset="0"/>
            </a:endParaRPr>
          </a:p>
          <a:p>
            <a:pPr marL="325549" indent="-325549">
              <a:spcAft>
                <a:spcPts val="760"/>
              </a:spcAft>
              <a:buFont typeface="Symbol" panose="05050102010706020507" pitchFamily="18" charset="2"/>
              <a:buChar char=""/>
            </a:pPr>
            <a:r>
              <a:rPr lang="en-US" sz="3038" dirty="0">
                <a:solidFill>
                  <a:srgbClr val="000000"/>
                </a:solidFill>
                <a:ea typeface="Calibri" panose="020F0502020204030204" pitchFamily="34" charset="0"/>
                <a:cs typeface="Arial" panose="020B0604020202020204" pitchFamily="34" charset="0"/>
              </a:rPr>
              <a:t>Distillation with a fixed stream (e.g. </a:t>
            </a:r>
            <a:r>
              <a:rPr lang="en-US" sz="2638" dirty="0">
                <a:solidFill>
                  <a:srgbClr val="000000"/>
                </a:solidFill>
                <a:ea typeface="Calibri" panose="020F0502020204030204" pitchFamily="34" charset="0"/>
                <a:cs typeface="Arial" panose="020B0604020202020204" pitchFamily="34" charset="0"/>
              </a:rPr>
              <a:t>heat input)</a:t>
            </a:r>
          </a:p>
          <a:p>
            <a:endParaRPr lang="en-US" dirty="0"/>
          </a:p>
        </p:txBody>
      </p:sp>
    </p:spTree>
    <p:extLst>
      <p:ext uri="{BB962C8B-B14F-4D97-AF65-F5344CB8AC3E}">
        <p14:creationId xmlns:p14="http://schemas.microsoft.com/office/powerpoint/2010/main" val="3379572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0C6F-CA99-4B45-62D0-A29B8B06E65C}"/>
              </a:ext>
            </a:extLst>
          </p:cNvPr>
          <p:cNvSpPr>
            <a:spLocks noGrp="1"/>
          </p:cNvSpPr>
          <p:nvPr>
            <p:ph type="title"/>
          </p:nvPr>
        </p:nvSpPr>
        <p:spPr>
          <a:xfrm>
            <a:off x="609600" y="274638"/>
            <a:ext cx="10972800" cy="457198"/>
          </a:xfrm>
        </p:spPr>
        <p:txBody>
          <a:bodyPr>
            <a:normAutofit fontScale="90000"/>
          </a:bodyPr>
          <a:lstStyle/>
          <a:p>
            <a:r>
              <a:rPr lang="nb-NO" dirty="0"/>
              <a:t>Intro….</a:t>
            </a:r>
            <a:endParaRPr lang="en-US" dirty="0"/>
          </a:p>
        </p:txBody>
      </p:sp>
      <p:sp>
        <p:nvSpPr>
          <p:cNvPr id="3" name="Content Placeholder 2">
            <a:extLst>
              <a:ext uri="{FF2B5EF4-FFF2-40B4-BE49-F238E27FC236}">
                <a16:creationId xmlns:a16="http://schemas.microsoft.com/office/drawing/2014/main" id="{BE3B3ED6-9DBE-4C86-C050-D2ABD607A25E}"/>
              </a:ext>
            </a:extLst>
          </p:cNvPr>
          <p:cNvSpPr>
            <a:spLocks noGrp="1"/>
          </p:cNvSpPr>
          <p:nvPr>
            <p:ph idx="1"/>
          </p:nvPr>
        </p:nvSpPr>
        <p:spPr>
          <a:xfrm>
            <a:off x="408432" y="886969"/>
            <a:ext cx="10972800" cy="5385815"/>
          </a:xfrm>
        </p:spPr>
        <p:txBody>
          <a:bodyPr>
            <a:normAutofit fontScale="70000" lnSpcReduction="20000"/>
          </a:bodyPr>
          <a:lstStyle/>
          <a:p>
            <a:pPr marL="72000">
              <a:lnSpc>
                <a:spcPct val="120000"/>
              </a:lnSpc>
              <a:spcBef>
                <a:spcPts val="0"/>
              </a:spcBef>
            </a:pPr>
            <a:r>
              <a:rPr lang="en-US" sz="2100" dirty="0">
                <a:effectLst/>
                <a:latin typeface="Times New Roman" panose="02020603050405020304" pitchFamily="18" charset="0"/>
                <a:ea typeface="Times New Roman" panose="02020603050405020304" pitchFamily="18" charset="0"/>
                <a:cs typeface="Arial" panose="020B0604020202020204" pitchFamily="34" charset="0"/>
              </a:rPr>
              <a:t>How can you control a complex plant effectively using simple elements with a minimal amount of modelling? </a:t>
            </a:r>
          </a:p>
          <a:p>
            <a:pPr marL="72000">
              <a:lnSpc>
                <a:spcPct val="120000"/>
              </a:lnSpc>
              <a:spcBef>
                <a:spcPts val="0"/>
              </a:spcBef>
            </a:pPr>
            <a:r>
              <a:rPr lang="en-US" sz="2100" dirty="0">
                <a:effectLst/>
                <a:latin typeface="Times New Roman" panose="02020603050405020304" pitchFamily="18" charset="0"/>
                <a:ea typeface="Times New Roman" panose="02020603050405020304" pitchFamily="18" charset="0"/>
                <a:cs typeface="Arial" panose="020B0604020202020204" pitchFamily="34" charset="0"/>
              </a:rPr>
              <a:t>How can you put optimization into the control layer?</a:t>
            </a:r>
            <a:endParaRPr lang="en-US" sz="2100" dirty="0">
              <a:latin typeface="Times New Roman" panose="02020603050405020304" pitchFamily="18" charset="0"/>
              <a:ea typeface="Times New Roman" panose="02020603050405020304" pitchFamily="18" charset="0"/>
              <a:cs typeface="Arial" panose="020B0604020202020204" pitchFamily="34" charset="0"/>
            </a:endParaRPr>
          </a:p>
          <a:p>
            <a:pPr marL="72000">
              <a:lnSpc>
                <a:spcPct val="120000"/>
              </a:lnSpc>
              <a:spcBef>
                <a:spcPts val="0"/>
              </a:spcBef>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indent="0">
              <a:lnSpc>
                <a:spcPct val="120000"/>
              </a:lnSpc>
              <a:spcBef>
                <a:spcPts val="0"/>
              </a:spcBef>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Industry has been using simple and effective as “advanced regulatory control” (ARC) schemes based on PID controllers for almost 100 years. The objective of my work is to provide a systematic approach for designing such control systems. </a:t>
            </a:r>
            <a:endParaRPr lang="en-US" sz="1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main competitor to ARC is MPC (model predictive control), but the costs of implementing and maintaining MPC solutions are high. Moreover, in most cases ARC solutions (including cascade, ratio, split range and selector control) are more flexible and easier to tune. The main problem right now is that the knowledge and competence about ARC strategies is very low, especially in academia, but also in industry the knowledge is dying out. The result is that people turn off good ARC applications, simply because they don't understand what they are doing.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reason for the lack of training and knowledge is that there has a been belief in academia since the 1980s, that ARC solutions (and PID control) are old-fashioned and will soon be replaced by MPC. However, MPC has now been around for 50 years, and yet the use of MPC is far from increasing as expected. The latest hype is that, if MPC is too complex, then machine learning is the solution. No, it is not, because or the lack of rich data (with sufficiently large input excitations) in most control applications, in particular in process control. </a:t>
            </a:r>
          </a:p>
          <a:p>
            <a:pPr marL="0" indent="0">
              <a:lnSpc>
                <a:spcPct val="107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In summary, there is a need to change the mindset of people, both in academia and industry, People need to realize that ARC solutions should be a central part of the future. MPC of course has its place, but mainly as an improvement for large-scale applications that can afford the effort.</a:t>
            </a:r>
          </a:p>
          <a:p>
            <a:pPr marL="0" indent="0">
              <a:lnSpc>
                <a:spcPct val="107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The talk will emphasize the above points and in addition present a systematic approach to ARC methods based on my recent paper (which is open access).</a:t>
            </a:r>
          </a:p>
          <a:p>
            <a:pPr marL="0" indent="0">
              <a:lnSpc>
                <a:spcPct val="107000"/>
              </a:lnSpc>
              <a:spcAft>
                <a:spcPts val="800"/>
              </a:spcAft>
              <a:buNone/>
            </a:pPr>
            <a:r>
              <a:rPr lang="en-US" sz="1400" b="1" i="0" dirty="0">
                <a:solidFill>
                  <a:srgbClr val="000000"/>
                </a:solidFill>
                <a:effectLst/>
                <a:latin typeface="Times New Roman" panose="02020603050405020304" pitchFamily="18" charset="0"/>
              </a:rPr>
              <a:t>Reference: Sigurd Skogestad, </a:t>
            </a:r>
            <a:r>
              <a:rPr lang="en-US" sz="1400" b="1" i="0" dirty="0">
                <a:solidFill>
                  <a:srgbClr val="000000"/>
                </a:solidFill>
                <a:effectLst/>
                <a:latin typeface="Times New Roman" panose="02020603050405020304" pitchFamily="18" charset="0"/>
                <a:hlinkClick r:id="rId2"/>
              </a:rPr>
              <a:t>''Advanced control using decomposition and simple elements''.</a:t>
            </a:r>
            <a:br>
              <a:rPr lang="en-US" sz="1400" b="1" i="0" dirty="0">
                <a:solidFill>
                  <a:srgbClr val="000000"/>
                </a:solidFill>
                <a:effectLst/>
                <a:latin typeface="Times New Roman" panose="02020603050405020304" pitchFamily="18" charset="0"/>
              </a:rPr>
            </a:br>
            <a:r>
              <a:rPr lang="en-US" sz="1400" b="1" i="0" dirty="0">
                <a:solidFill>
                  <a:srgbClr val="000000"/>
                </a:solidFill>
                <a:effectLst/>
                <a:latin typeface="Times New Roman" panose="02020603050405020304" pitchFamily="18" charset="0"/>
              </a:rPr>
              <a:t>Published in: Annual Reviews in Control, vol. 56 (2023), Article 100903 (44 pages).</a:t>
            </a:r>
          </a:p>
          <a:p>
            <a:pPr marL="0" indent="0">
              <a:lnSpc>
                <a:spcPct val="107000"/>
              </a:lnSpc>
              <a:spcAft>
                <a:spcPts val="800"/>
              </a:spcAft>
              <a:buNone/>
            </a:pPr>
            <a:endParaRPr lang="en-US" sz="1400" b="1" dirty="0">
              <a:solidFill>
                <a:srgbClr val="000000"/>
              </a:solidFill>
              <a:latin typeface="Times New Roman" panose="02020603050405020304" pitchFamily="18" charset="0"/>
            </a:endParaRPr>
          </a:p>
          <a:p>
            <a:pPr marL="0" indent="0">
              <a:lnSpc>
                <a:spcPct val="107000"/>
              </a:lnSpc>
              <a:spcAft>
                <a:spcPts val="800"/>
              </a:spcAft>
              <a:buNone/>
            </a:pPr>
            <a:r>
              <a:rPr lang="en-GB" sz="1400" u="sng" dirty="0">
                <a:solidFill>
                  <a:srgbClr val="0563C1"/>
                </a:solidFill>
                <a:effectLst/>
                <a:latin typeface="Calibri" panose="020F0502020204030204" pitchFamily="34" charset="0"/>
                <a:ea typeface="Calibri" panose="020F0502020204030204" pitchFamily="34" charset="0"/>
                <a:hlinkClick r:id="rId3"/>
              </a:rPr>
              <a:t>Sigurd Skogestad</a:t>
            </a:r>
            <a:r>
              <a:rPr lang="en-GB" sz="1400" dirty="0">
                <a:effectLst/>
                <a:latin typeface="Calibri" panose="020F0502020204030204" pitchFamily="34" charset="0"/>
                <a:ea typeface="Calibri" panose="020F0502020204030204" pitchFamily="34" charset="0"/>
              </a:rPr>
              <a:t> is a Professor in chemical engineering at the Norwegian University of Science and Technology (NTNU) in Trondheim. He received his PhD </a:t>
            </a:r>
            <a:r>
              <a:rPr lang="en-GB" sz="1400" dirty="0">
                <a:latin typeface="Calibri" panose="020F0502020204030204" pitchFamily="34" charset="0"/>
                <a:ea typeface="Calibri" panose="020F0502020204030204" pitchFamily="34" charset="0"/>
              </a:rPr>
              <a:t>from </a:t>
            </a:r>
            <a:r>
              <a:rPr lang="en-GB" sz="1400" dirty="0" err="1">
                <a:latin typeface="Calibri" panose="020F0502020204030204" pitchFamily="34" charset="0"/>
                <a:ea typeface="Calibri" panose="020F0502020204030204" pitchFamily="34" charset="0"/>
              </a:rPr>
              <a:t>Caltrech</a:t>
            </a:r>
            <a:r>
              <a:rPr lang="en-GB" sz="1400" dirty="0">
                <a:latin typeface="Calibri" panose="020F0502020204030204" pitchFamily="34" charset="0"/>
                <a:ea typeface="Calibri" panose="020F0502020204030204" pitchFamily="34" charset="0"/>
              </a:rPr>
              <a:t> in 1987 and </a:t>
            </a:r>
            <a:r>
              <a:rPr lang="en-GB" sz="1400" dirty="0">
                <a:effectLst/>
                <a:latin typeface="Calibri" panose="020F0502020204030204" pitchFamily="34" charset="0"/>
                <a:ea typeface="Calibri" panose="020F0502020204030204" pitchFamily="34" charset="0"/>
              </a:rPr>
              <a:t> he is the principal author together with Ian Postlethwaite of the book "Multivariable feedback control" published by Wiley in 1996 (first edition) and 2005 (second edition). The goal of his research is to develop simple yet rigorous methods to solve problems of engineering significance. Research interests include the use of feedback as a tool to (1) reduce uncertainty (including robust control), (2) change the system dynamics (including stabilization), and (3) generally make systema more well-behaved (including self-optimizing control). Other interests include limitations on performance in linear systems, control structure design and plantwide control, interactions between process design and control, and distillation column design, control and dynamics. His other main interests are mountain skiing (cross country), orienteering (running around with a map) and grouse hunting.</a:t>
            </a:r>
            <a:endParaRPr lang="en-US" sz="1400" dirty="0">
              <a:effectLst/>
              <a:latin typeface="Calibri" panose="020F0502020204030204" pitchFamily="34" charset="0"/>
              <a:ea typeface="Calibri" panose="020F0502020204030204" pitchFamily="34" charset="0"/>
            </a:endParaRPr>
          </a:p>
          <a:p>
            <a:pPr marL="0" indent="0">
              <a:lnSpc>
                <a:spcPct val="107000"/>
              </a:lnSpc>
              <a:spcAft>
                <a:spcPts val="800"/>
              </a:spcAft>
              <a:buNone/>
            </a:pPr>
            <a:endParaRPr lang="en-US" sz="1400" b="1" i="0" dirty="0">
              <a:solidFill>
                <a:srgbClr val="000000"/>
              </a:solidFill>
              <a:effectLst/>
              <a:latin typeface="Times New Roman" panose="02020603050405020304" pitchFamily="18" charset="0"/>
            </a:endParaRPr>
          </a:p>
          <a:p>
            <a:pPr>
              <a:lnSpc>
                <a:spcPct val="107000"/>
              </a:lnSpc>
              <a:spcAft>
                <a:spcPts val="800"/>
              </a:spcAft>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135408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C60E-C809-B37A-5A97-CEBEBFE2FED7}"/>
              </a:ext>
            </a:extLst>
          </p:cNvPr>
          <p:cNvSpPr>
            <a:spLocks noGrp="1"/>
          </p:cNvSpPr>
          <p:nvPr>
            <p:ph type="title"/>
          </p:nvPr>
        </p:nvSpPr>
        <p:spPr>
          <a:xfrm>
            <a:off x="15283" y="24305"/>
            <a:ext cx="8722317" cy="584774"/>
          </a:xfrm>
        </p:spPr>
        <p:txBody>
          <a:bodyPr>
            <a:normAutofit fontScale="90000"/>
          </a:bodyPr>
          <a:lstStyle/>
          <a:p>
            <a:r>
              <a:rPr lang="nb-NO" sz="4000" dirty="0"/>
              <a:t>ARC: Standard Advanced control elements</a:t>
            </a:r>
            <a:endParaRPr lang="en-US" sz="4000" dirty="0"/>
          </a:p>
        </p:txBody>
      </p:sp>
      <p:sp>
        <p:nvSpPr>
          <p:cNvPr id="10" name="TextBox 9">
            <a:extLst>
              <a:ext uri="{FF2B5EF4-FFF2-40B4-BE49-F238E27FC236}">
                <a16:creationId xmlns:a16="http://schemas.microsoft.com/office/drawing/2014/main" id="{904B6ED4-8C5C-2AE5-9B77-E1991093945F}"/>
              </a:ext>
            </a:extLst>
          </p:cNvPr>
          <p:cNvSpPr txBox="1"/>
          <p:nvPr/>
        </p:nvSpPr>
        <p:spPr>
          <a:xfrm>
            <a:off x="7935454" y="83218"/>
            <a:ext cx="4449091" cy="523220"/>
          </a:xfrm>
          <a:prstGeom prst="rect">
            <a:avLst/>
          </a:prstGeom>
          <a:noFill/>
        </p:spPr>
        <p:txBody>
          <a:bodyPr wrap="square" rtlCol="0">
            <a:spAutoFit/>
          </a:bodyPr>
          <a:lstStyle/>
          <a:p>
            <a:r>
              <a:rPr lang="nb-NO" sz="1400" dirty="0" err="1">
                <a:solidFill>
                  <a:srgbClr val="FF0000"/>
                </a:solidFill>
              </a:rPr>
              <a:t>Each</a:t>
            </a:r>
            <a:r>
              <a:rPr lang="nb-NO" sz="1400" dirty="0">
                <a:solidFill>
                  <a:srgbClr val="FF0000"/>
                </a:solidFill>
              </a:rPr>
              <a:t> element links a </a:t>
            </a:r>
            <a:r>
              <a:rPr lang="nb-NO" sz="1400" dirty="0" err="1">
                <a:solidFill>
                  <a:srgbClr val="FF0000"/>
                </a:solidFill>
              </a:rPr>
              <a:t>subset</a:t>
            </a:r>
            <a:r>
              <a:rPr lang="nb-NO" sz="1400" dirty="0">
                <a:solidFill>
                  <a:srgbClr val="FF0000"/>
                </a:solidFill>
              </a:rPr>
              <a:t> of inputs </a:t>
            </a:r>
            <a:r>
              <a:rPr lang="nb-NO" sz="1400" dirty="0" err="1">
                <a:solidFill>
                  <a:srgbClr val="FF0000"/>
                </a:solidFill>
              </a:rPr>
              <a:t>with</a:t>
            </a:r>
            <a:r>
              <a:rPr lang="nb-NO" sz="1400" dirty="0">
                <a:solidFill>
                  <a:srgbClr val="FF0000"/>
                </a:solidFill>
              </a:rPr>
              <a:t> a  </a:t>
            </a:r>
            <a:r>
              <a:rPr lang="nb-NO" sz="1400" dirty="0" err="1">
                <a:solidFill>
                  <a:srgbClr val="FF0000"/>
                </a:solidFill>
              </a:rPr>
              <a:t>subset</a:t>
            </a:r>
            <a:r>
              <a:rPr lang="nb-NO" sz="1400" dirty="0">
                <a:solidFill>
                  <a:srgbClr val="FF0000"/>
                </a:solidFill>
              </a:rPr>
              <a:t> of outputs. </a:t>
            </a:r>
            <a:r>
              <a:rPr lang="nb-NO" sz="1400" dirty="0" err="1">
                <a:solidFill>
                  <a:srgbClr val="FF0000"/>
                </a:solidFill>
              </a:rPr>
              <a:t>Results</a:t>
            </a:r>
            <a:r>
              <a:rPr lang="nb-NO" sz="1400" dirty="0">
                <a:solidFill>
                  <a:srgbClr val="FF0000"/>
                </a:solidFill>
              </a:rPr>
              <a:t> in simple </a:t>
            </a:r>
            <a:r>
              <a:rPr lang="nb-NO" sz="1400" dirty="0" err="1">
                <a:solidFill>
                  <a:srgbClr val="FF0000"/>
                </a:solidFill>
              </a:rPr>
              <a:t>local</a:t>
            </a:r>
            <a:r>
              <a:rPr lang="nb-NO" sz="1400" dirty="0">
                <a:solidFill>
                  <a:srgbClr val="FF0000"/>
                </a:solidFill>
              </a:rPr>
              <a:t> design and tuning</a:t>
            </a:r>
            <a:endParaRPr lang="en-US" sz="1400" dirty="0">
              <a:solidFill>
                <a:srgbClr val="FF0000"/>
              </a:solidFill>
            </a:endParaRPr>
          </a:p>
        </p:txBody>
      </p:sp>
      <p:sp>
        <p:nvSpPr>
          <p:cNvPr id="3" name="Slide Number Placeholder 2">
            <a:extLst>
              <a:ext uri="{FF2B5EF4-FFF2-40B4-BE49-F238E27FC236}">
                <a16:creationId xmlns:a16="http://schemas.microsoft.com/office/drawing/2014/main" id="{51A9761E-49C1-339E-3E6B-AC6834FD1B4A}"/>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B3ABC3-70F9-45C4-BADA-66D770171CDA}" type="slidenum">
              <a:rPr lang="en-US" smtClean="0"/>
              <a:pPr/>
              <a:t>57</a:t>
            </a:fld>
            <a:endParaRPr lang="en-US"/>
          </a:p>
        </p:txBody>
      </p:sp>
      <p:sp>
        <p:nvSpPr>
          <p:cNvPr id="6" name="TextBox 5">
            <a:extLst>
              <a:ext uri="{FF2B5EF4-FFF2-40B4-BE49-F238E27FC236}">
                <a16:creationId xmlns:a16="http://schemas.microsoft.com/office/drawing/2014/main" id="{06F9C7E9-A40B-3185-64A8-6579C4E3D327}"/>
              </a:ext>
            </a:extLst>
          </p:cNvPr>
          <p:cNvSpPr txBox="1"/>
          <p:nvPr/>
        </p:nvSpPr>
        <p:spPr>
          <a:xfrm>
            <a:off x="4376441" y="6415446"/>
            <a:ext cx="5492493" cy="461665"/>
          </a:xfrm>
          <a:prstGeom prst="rect">
            <a:avLst/>
          </a:prstGeom>
          <a:noFill/>
        </p:spPr>
        <p:txBody>
          <a:bodyPr wrap="square" rtlCol="0">
            <a:spAutoFit/>
          </a:bodyPr>
          <a:lstStyle/>
          <a:p>
            <a:r>
              <a:rPr lang="en-US" sz="1200" b="1" i="0" dirty="0">
                <a:solidFill>
                  <a:srgbClr val="FFFF00"/>
                </a:solidFill>
                <a:effectLst/>
                <a:latin typeface="Times New Roman" panose="02020603050405020304" pitchFamily="18" charset="0"/>
              </a:rPr>
              <a:t>Sigurd Skogestad, </a:t>
            </a:r>
            <a:r>
              <a:rPr lang="en-US" sz="1200" b="1" i="0" dirty="0">
                <a:solidFill>
                  <a:srgbClr val="FFFF00"/>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''Advanced control using decomposition and simple elements''.</a:t>
            </a:r>
            <a:br>
              <a:rPr lang="en-US" sz="1200" b="1" i="0" dirty="0">
                <a:solidFill>
                  <a:srgbClr val="FFFF00"/>
                </a:solidFill>
                <a:effectLst/>
                <a:latin typeface="Times New Roman" panose="02020603050405020304" pitchFamily="18" charset="0"/>
              </a:rPr>
            </a:br>
            <a:r>
              <a:rPr lang="en-US" sz="1200" b="1" i="0" dirty="0">
                <a:solidFill>
                  <a:srgbClr val="FFFF00"/>
                </a:solidFill>
                <a:effectLst/>
                <a:latin typeface="Times New Roman" panose="02020603050405020304" pitchFamily="18" charset="0"/>
              </a:rPr>
              <a:t>Annual Reviews in Control, vol. 56 (2023), Article 100903 (44 pages).</a:t>
            </a:r>
          </a:p>
        </p:txBody>
      </p:sp>
      <p:grpSp>
        <p:nvGrpSpPr>
          <p:cNvPr id="8" name="Group 7">
            <a:extLst>
              <a:ext uri="{FF2B5EF4-FFF2-40B4-BE49-F238E27FC236}">
                <a16:creationId xmlns:a16="http://schemas.microsoft.com/office/drawing/2014/main" id="{66B81461-59E8-56A8-24D2-4D1EAB9F3193}"/>
              </a:ext>
            </a:extLst>
          </p:cNvPr>
          <p:cNvGrpSpPr/>
          <p:nvPr/>
        </p:nvGrpSpPr>
        <p:grpSpPr>
          <a:xfrm>
            <a:off x="362486" y="661360"/>
            <a:ext cx="11648839" cy="5748277"/>
            <a:chOff x="362486" y="661360"/>
            <a:chExt cx="11648839" cy="5748277"/>
          </a:xfrm>
        </p:grpSpPr>
        <p:pic>
          <p:nvPicPr>
            <p:cNvPr id="9" name="Picture 8">
              <a:extLst>
                <a:ext uri="{FF2B5EF4-FFF2-40B4-BE49-F238E27FC236}">
                  <a16:creationId xmlns:a16="http://schemas.microsoft.com/office/drawing/2014/main" id="{80D58573-A898-0561-A359-FBE9C04BBA33}"/>
                </a:ext>
              </a:extLst>
            </p:cNvPr>
            <p:cNvPicPr>
              <a:picLocks noChangeAspect="1"/>
            </p:cNvPicPr>
            <p:nvPr/>
          </p:nvPicPr>
          <p:blipFill>
            <a:blip r:embed="rId4"/>
            <a:stretch>
              <a:fillRect/>
            </a:stretch>
          </p:blipFill>
          <p:spPr>
            <a:xfrm>
              <a:off x="6288029" y="727775"/>
              <a:ext cx="5541485" cy="4382958"/>
            </a:xfrm>
            <a:prstGeom prst="rect">
              <a:avLst/>
            </a:prstGeom>
          </p:spPr>
        </p:pic>
        <p:pic>
          <p:nvPicPr>
            <p:cNvPr id="4" name="Picture 3">
              <a:extLst>
                <a:ext uri="{FF2B5EF4-FFF2-40B4-BE49-F238E27FC236}">
                  <a16:creationId xmlns:a16="http://schemas.microsoft.com/office/drawing/2014/main" id="{6C2974B1-545F-13E3-F451-185DC74707F2}"/>
                </a:ext>
              </a:extLst>
            </p:cNvPr>
            <p:cNvPicPr>
              <a:picLocks noChangeAspect="1"/>
            </p:cNvPicPr>
            <p:nvPr/>
          </p:nvPicPr>
          <p:blipFill>
            <a:blip r:embed="rId5"/>
            <a:stretch>
              <a:fillRect/>
            </a:stretch>
          </p:blipFill>
          <p:spPr>
            <a:xfrm>
              <a:off x="362486" y="661360"/>
              <a:ext cx="5443179" cy="1569661"/>
            </a:xfrm>
            <a:prstGeom prst="rect">
              <a:avLst/>
            </a:prstGeom>
          </p:spPr>
        </p:pic>
        <p:pic>
          <p:nvPicPr>
            <p:cNvPr id="7" name="Picture 6">
              <a:extLst>
                <a:ext uri="{FF2B5EF4-FFF2-40B4-BE49-F238E27FC236}">
                  <a16:creationId xmlns:a16="http://schemas.microsoft.com/office/drawing/2014/main" id="{33734642-2FDF-AD65-1674-DD05F7C16C40}"/>
                </a:ext>
              </a:extLst>
            </p:cNvPr>
            <p:cNvPicPr>
              <a:picLocks noChangeAspect="1"/>
            </p:cNvPicPr>
            <p:nvPr/>
          </p:nvPicPr>
          <p:blipFill>
            <a:blip r:embed="rId6"/>
            <a:stretch>
              <a:fillRect/>
            </a:stretch>
          </p:blipFill>
          <p:spPr>
            <a:xfrm>
              <a:off x="362486" y="2205969"/>
              <a:ext cx="5157323" cy="2306120"/>
            </a:xfrm>
            <a:prstGeom prst="rect">
              <a:avLst/>
            </a:prstGeom>
          </p:spPr>
        </p:pic>
        <p:pic>
          <p:nvPicPr>
            <p:cNvPr id="11" name="Picture 10">
              <a:extLst>
                <a:ext uri="{FF2B5EF4-FFF2-40B4-BE49-F238E27FC236}">
                  <a16:creationId xmlns:a16="http://schemas.microsoft.com/office/drawing/2014/main" id="{15A31B38-FC2B-17C7-6970-045B111C7DB8}"/>
                </a:ext>
              </a:extLst>
            </p:cNvPr>
            <p:cNvPicPr>
              <a:picLocks noChangeAspect="1"/>
            </p:cNvPicPr>
            <p:nvPr/>
          </p:nvPicPr>
          <p:blipFill>
            <a:blip r:embed="rId7"/>
            <a:stretch>
              <a:fillRect/>
            </a:stretch>
          </p:blipFill>
          <p:spPr>
            <a:xfrm>
              <a:off x="427930" y="4544098"/>
              <a:ext cx="5189845" cy="1865539"/>
            </a:xfrm>
            <a:prstGeom prst="rect">
              <a:avLst/>
            </a:prstGeom>
          </p:spPr>
        </p:pic>
        <p:pic>
          <p:nvPicPr>
            <p:cNvPr id="12" name="Picture 11">
              <a:extLst>
                <a:ext uri="{FF2B5EF4-FFF2-40B4-BE49-F238E27FC236}">
                  <a16:creationId xmlns:a16="http://schemas.microsoft.com/office/drawing/2014/main" id="{EE60B440-B898-A5CA-08D6-01DFFAA1D5E8}"/>
                </a:ext>
              </a:extLst>
            </p:cNvPr>
            <p:cNvPicPr>
              <a:picLocks noChangeAspect="1"/>
            </p:cNvPicPr>
            <p:nvPr/>
          </p:nvPicPr>
          <p:blipFill>
            <a:blip r:embed="rId8"/>
            <a:stretch>
              <a:fillRect/>
            </a:stretch>
          </p:blipFill>
          <p:spPr>
            <a:xfrm>
              <a:off x="6518832" y="5514640"/>
              <a:ext cx="5492493" cy="377059"/>
            </a:xfrm>
            <a:prstGeom prst="rect">
              <a:avLst/>
            </a:prstGeom>
          </p:spPr>
        </p:pic>
      </p:grpSp>
      <p:sp>
        <p:nvSpPr>
          <p:cNvPr id="5" name="TextBox 4">
            <a:extLst>
              <a:ext uri="{FF2B5EF4-FFF2-40B4-BE49-F238E27FC236}">
                <a16:creationId xmlns:a16="http://schemas.microsoft.com/office/drawing/2014/main" id="{CAF39909-2C61-1D75-5C7F-C6B8DD498C3D}"/>
              </a:ext>
            </a:extLst>
          </p:cNvPr>
          <p:cNvSpPr txBox="1"/>
          <p:nvPr/>
        </p:nvSpPr>
        <p:spPr>
          <a:xfrm>
            <a:off x="795536" y="6490643"/>
            <a:ext cx="5492493" cy="276999"/>
          </a:xfrm>
          <a:prstGeom prst="rect">
            <a:avLst/>
          </a:prstGeom>
          <a:noFill/>
        </p:spPr>
        <p:txBody>
          <a:bodyPr wrap="square" rtlCol="0">
            <a:spAutoFit/>
          </a:bodyPr>
          <a:lstStyle/>
          <a:p>
            <a:r>
              <a:rPr lang="nb-NO" sz="1200" b="1" dirty="0">
                <a:solidFill>
                  <a:schemeClr val="bg1"/>
                </a:solidFill>
                <a:latin typeface="Times New Roman" panose="02020603050405020304" pitchFamily="18" charset="0"/>
              </a:rPr>
              <a:t>A</a:t>
            </a:r>
            <a:r>
              <a:rPr lang="en-US" sz="1200" b="1" dirty="0">
                <a:solidFill>
                  <a:schemeClr val="bg1"/>
                </a:solidFill>
                <a:latin typeface="Times New Roman" panose="02020603050405020304" pitchFamily="18" charset="0"/>
              </a:rPr>
              <a:t>RC = advanced </a:t>
            </a:r>
            <a:r>
              <a:rPr lang="en-US" sz="1200" b="1" dirty="0" err="1">
                <a:solidFill>
                  <a:schemeClr val="bg1"/>
                </a:solidFill>
                <a:latin typeface="Times New Roman" panose="02020603050405020304" pitchFamily="18" charset="0"/>
              </a:rPr>
              <a:t>reguklatory</a:t>
            </a:r>
            <a:r>
              <a:rPr lang="en-US" sz="1200" b="1" dirty="0">
                <a:solidFill>
                  <a:schemeClr val="bg1"/>
                </a:solidFill>
                <a:latin typeface="Times New Roman" panose="02020603050405020304" pitchFamily="18" charset="0"/>
              </a:rPr>
              <a:t> control</a:t>
            </a:r>
            <a:endParaRPr lang="en-US" sz="1200" b="1" i="0" dirty="0">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8158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3" name="Rectangle 3">
            <a:extLst>
              <a:ext uri="{FF2B5EF4-FFF2-40B4-BE49-F238E27FC236}">
                <a16:creationId xmlns:a16="http://schemas.microsoft.com/office/drawing/2014/main" id="{757D3638-A54A-4D7C-96F6-A639C4BD9555}"/>
              </a:ext>
            </a:extLst>
          </p:cNvPr>
          <p:cNvSpPr>
            <a:spLocks noGrp="1" noChangeArrowheads="1"/>
          </p:cNvSpPr>
          <p:nvPr>
            <p:ph type="body" idx="1"/>
          </p:nvPr>
        </p:nvSpPr>
        <p:spPr>
          <a:xfrm>
            <a:off x="609600" y="1331505"/>
            <a:ext cx="10972800" cy="5216768"/>
          </a:xfrm>
        </p:spPr>
        <p:txBody>
          <a:bodyPr>
            <a:normAutofit/>
          </a:bodyPr>
          <a:lstStyle/>
          <a:p>
            <a:pPr marL="0" indent="0">
              <a:buNone/>
            </a:pPr>
            <a:r>
              <a:rPr lang="en-US" altLang="nb-NO" sz="1800" dirty="0"/>
              <a:t>E1. Cascade control</a:t>
            </a:r>
          </a:p>
          <a:p>
            <a:r>
              <a:rPr lang="en-US" altLang="nb-NO" sz="1800" dirty="0">
                <a:solidFill>
                  <a:srgbClr val="FF0000"/>
                </a:solidFill>
              </a:rPr>
              <a:t>Have Extra output (state) measurements </a:t>
            </a:r>
            <a:endParaRPr lang="en-US" altLang="nb-NO" sz="1800" dirty="0">
              <a:solidFill>
                <a:srgbClr val="FF0000"/>
              </a:solidFill>
              <a:highlight>
                <a:srgbClr val="FFFF00"/>
              </a:highlight>
            </a:endParaRPr>
          </a:p>
          <a:p>
            <a:pPr marL="0" indent="0">
              <a:buNone/>
            </a:pPr>
            <a:r>
              <a:rPr lang="en-US" altLang="nb-NO" sz="1800" dirty="0"/>
              <a:t>E2. Ratio control</a:t>
            </a:r>
          </a:p>
          <a:p>
            <a:r>
              <a:rPr lang="en-US" altLang="nb-NO" sz="1800" dirty="0">
                <a:solidFill>
                  <a:srgbClr val="FF0000"/>
                </a:solidFill>
              </a:rPr>
              <a:t>“Feedforward” for mixing process </a:t>
            </a:r>
          </a:p>
          <a:p>
            <a:pPr marL="0" indent="0">
              <a:buNone/>
            </a:pPr>
            <a:r>
              <a:rPr lang="en-US" altLang="nb-NO" sz="1800" dirty="0"/>
              <a:t>E12. Decoupling elements</a:t>
            </a:r>
          </a:p>
          <a:p>
            <a:r>
              <a:rPr lang="en-US" altLang="nb-NO" sz="1800" dirty="0">
                <a:solidFill>
                  <a:srgbClr val="FF0000"/>
                </a:solidFill>
              </a:rPr>
              <a:t>Have interactive process</a:t>
            </a:r>
          </a:p>
          <a:p>
            <a:pPr marL="0" indent="0">
              <a:buNone/>
            </a:pPr>
            <a:r>
              <a:rPr lang="en-US" altLang="nb-NO" sz="1800" dirty="0"/>
              <a:t>E13. Linearization elements / Adaptive gain</a:t>
            </a:r>
          </a:p>
          <a:p>
            <a:r>
              <a:rPr lang="en-US" altLang="nb-NO" sz="1800" dirty="0">
                <a:solidFill>
                  <a:srgbClr val="FF0000"/>
                </a:solidFill>
              </a:rPr>
              <a:t>Have Nonlinear process</a:t>
            </a:r>
          </a:p>
          <a:p>
            <a:pPr marL="0" indent="0">
              <a:buNone/>
            </a:pPr>
            <a:r>
              <a:rPr lang="en-US" altLang="nb-NO" sz="1800" dirty="0"/>
              <a:t>E5-E7. Split-range control  (or  multiple controllers or  VPC)</a:t>
            </a:r>
          </a:p>
          <a:p>
            <a:r>
              <a:rPr lang="en-US" altLang="nb-NO" sz="1800" dirty="0">
                <a:solidFill>
                  <a:srgbClr val="FF0000"/>
                </a:solidFill>
              </a:rPr>
              <a:t>Need extra inputs (MV) to handle all conditions (steady state)  (</a:t>
            </a:r>
            <a:r>
              <a:rPr lang="en-US" altLang="nb-NO" sz="1800" dirty="0">
                <a:solidFill>
                  <a:srgbClr val="FF0000"/>
                </a:solidFill>
                <a:highlight>
                  <a:srgbClr val="FFFF00"/>
                </a:highlight>
              </a:rPr>
              <a:t>MV-MV switching)</a:t>
            </a:r>
          </a:p>
          <a:p>
            <a:pPr marL="0" indent="0">
              <a:buNone/>
            </a:pPr>
            <a:r>
              <a:rPr lang="en-US" altLang="nb-NO" sz="1800" dirty="0"/>
              <a:t>E3. Valve position control (VPC) (Input resetting/Midranging control)</a:t>
            </a:r>
          </a:p>
          <a:p>
            <a:r>
              <a:rPr lang="en-US" altLang="nb-NO" sz="1800" dirty="0">
                <a:solidFill>
                  <a:srgbClr val="FF0000"/>
                </a:solidFill>
              </a:rPr>
              <a:t>Have extra inputs dynamically </a:t>
            </a:r>
          </a:p>
          <a:p>
            <a:pPr marL="0" indent="0">
              <a:buNone/>
            </a:pPr>
            <a:r>
              <a:rPr lang="en-US" altLang="nb-NO" sz="1800" dirty="0">
                <a:solidFill>
                  <a:schemeClr val="tx1"/>
                </a:solidFill>
              </a:rPr>
              <a:t>E4. Selectors</a:t>
            </a:r>
          </a:p>
          <a:p>
            <a:r>
              <a:rPr lang="en-US" altLang="nb-NO" sz="1800" dirty="0">
                <a:solidFill>
                  <a:srgbClr val="FF0000"/>
                </a:solidFill>
              </a:rPr>
              <a:t>Have changes in active constraints (</a:t>
            </a:r>
            <a:r>
              <a:rPr lang="en-US" altLang="nb-NO" sz="1800" dirty="0">
                <a:solidFill>
                  <a:srgbClr val="FF0000"/>
                </a:solidFill>
                <a:highlight>
                  <a:srgbClr val="FFFF00"/>
                </a:highlight>
              </a:rPr>
              <a:t>CV-CV switching</a:t>
            </a:r>
            <a:r>
              <a:rPr lang="en-US" altLang="nb-NO" sz="1800" dirty="0">
                <a:solidFill>
                  <a:srgbClr val="FF0000"/>
                </a:solidFill>
              </a:rPr>
              <a:t>)</a:t>
            </a:r>
          </a:p>
          <a:p>
            <a:endParaRPr lang="en-US" altLang="nb-NO" sz="1800" dirty="0"/>
          </a:p>
        </p:txBody>
      </p:sp>
      <p:sp>
        <p:nvSpPr>
          <p:cNvPr id="13" name="Right Brace 12">
            <a:extLst>
              <a:ext uri="{FF2B5EF4-FFF2-40B4-BE49-F238E27FC236}">
                <a16:creationId xmlns:a16="http://schemas.microsoft.com/office/drawing/2014/main" id="{CF3EE5B8-5C54-4BEB-BA21-2F3F659BF336}"/>
              </a:ext>
            </a:extLst>
          </p:cNvPr>
          <p:cNvSpPr/>
          <p:nvPr/>
        </p:nvSpPr>
        <p:spPr>
          <a:xfrm>
            <a:off x="4542692" y="2142432"/>
            <a:ext cx="395767" cy="18405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TextBox 7">
            <a:extLst>
              <a:ext uri="{FF2B5EF4-FFF2-40B4-BE49-F238E27FC236}">
                <a16:creationId xmlns:a16="http://schemas.microsoft.com/office/drawing/2014/main" id="{19E8608C-CEFA-4BC0-BAD4-78F183679E03}"/>
              </a:ext>
            </a:extLst>
          </p:cNvPr>
          <p:cNvSpPr txBox="1"/>
          <p:nvPr/>
        </p:nvSpPr>
        <p:spPr>
          <a:xfrm>
            <a:off x="5064369" y="2754916"/>
            <a:ext cx="6978192" cy="615553"/>
          </a:xfrm>
          <a:prstGeom prst="rect">
            <a:avLst/>
          </a:prstGeom>
          <a:noFill/>
        </p:spPr>
        <p:txBody>
          <a:bodyPr wrap="none" rtlCol="0">
            <a:spAutoFit/>
          </a:bodyPr>
          <a:lstStyle/>
          <a:p>
            <a:r>
              <a:rPr lang="nb-NO" dirty="0" err="1"/>
              <a:t>Often</a:t>
            </a:r>
            <a:r>
              <a:rPr lang="nb-NO" dirty="0"/>
              <a:t> </a:t>
            </a:r>
            <a:r>
              <a:rPr lang="nb-NO" dirty="0" err="1"/>
              <a:t>static</a:t>
            </a:r>
            <a:r>
              <a:rPr lang="nb-NO" dirty="0"/>
              <a:t> nonlinear «</a:t>
            </a:r>
            <a:r>
              <a:rPr lang="nb-NO" dirty="0" err="1"/>
              <a:t>function</a:t>
            </a:r>
            <a:r>
              <a:rPr lang="nb-NO" dirty="0"/>
              <a:t> </a:t>
            </a:r>
            <a:r>
              <a:rPr lang="nb-NO" dirty="0" err="1"/>
              <a:t>block</a:t>
            </a:r>
            <a:r>
              <a:rPr lang="nb-NO" dirty="0"/>
              <a:t>»</a:t>
            </a:r>
          </a:p>
          <a:p>
            <a:r>
              <a:rPr lang="nb-NO" sz="1600" dirty="0"/>
              <a:t>One unifying </a:t>
            </a:r>
            <a:r>
              <a:rPr lang="nb-NO" sz="1600" dirty="0" err="1"/>
              <a:t>approach</a:t>
            </a:r>
            <a:r>
              <a:rPr lang="nb-NO" sz="1600" dirty="0"/>
              <a:t> is «</a:t>
            </a:r>
            <a:r>
              <a:rPr lang="nb-NO" sz="1600" dirty="0">
                <a:solidFill>
                  <a:srgbClr val="FF0000"/>
                </a:solidFill>
              </a:rPr>
              <a:t>Transformed inputs</a:t>
            </a:r>
            <a:r>
              <a:rPr lang="nb-NO" sz="1600" dirty="0"/>
              <a:t>» </a:t>
            </a:r>
            <a:r>
              <a:rPr lang="nb-NO" sz="1600" dirty="0">
                <a:highlight>
                  <a:srgbClr val="FFFF00"/>
                </a:highlight>
              </a:rPr>
              <a:t>(</a:t>
            </a:r>
            <a:r>
              <a:rPr lang="nb-NO" sz="1600" dirty="0" err="1">
                <a:highlight>
                  <a:srgbClr val="FFFF00"/>
                </a:highlight>
              </a:rPr>
              <a:t>similar</a:t>
            </a:r>
            <a:r>
              <a:rPr lang="nb-NO" sz="1600" dirty="0">
                <a:highlight>
                  <a:srgbClr val="FFFF00"/>
                </a:highlight>
              </a:rPr>
              <a:t> to feedback </a:t>
            </a:r>
            <a:r>
              <a:rPr lang="nb-NO" sz="1600" dirty="0" err="1">
                <a:highlight>
                  <a:srgbClr val="FFFF00"/>
                </a:highlight>
              </a:rPr>
              <a:t>linearization</a:t>
            </a:r>
            <a:r>
              <a:rPr lang="nb-NO" sz="1600" dirty="0">
                <a:highlight>
                  <a:srgbClr val="FFFF00"/>
                </a:highlight>
              </a:rPr>
              <a:t>)</a:t>
            </a:r>
            <a:endParaRPr lang="nb-NO" dirty="0">
              <a:highlight>
                <a:srgbClr val="FFFF00"/>
              </a:highlight>
            </a:endParaRPr>
          </a:p>
        </p:txBody>
      </p:sp>
      <p:sp>
        <p:nvSpPr>
          <p:cNvPr id="11" name="Rectangle 2">
            <a:extLst>
              <a:ext uri="{FF2B5EF4-FFF2-40B4-BE49-F238E27FC236}">
                <a16:creationId xmlns:a16="http://schemas.microsoft.com/office/drawing/2014/main" id="{2E16ADE0-23D1-4165-AF3B-1F55354C9404}"/>
              </a:ext>
            </a:extLst>
          </p:cNvPr>
          <p:cNvSpPr>
            <a:spLocks noGrp="1" noChangeArrowheads="1"/>
          </p:cNvSpPr>
          <p:nvPr>
            <p:ph type="title"/>
          </p:nvPr>
        </p:nvSpPr>
        <p:spPr>
          <a:xfrm>
            <a:off x="609600" y="274638"/>
            <a:ext cx="11693236" cy="1143000"/>
          </a:xfrm>
        </p:spPr>
        <p:txBody>
          <a:bodyPr>
            <a:normAutofit/>
          </a:bodyPr>
          <a:lstStyle/>
          <a:p>
            <a:r>
              <a:rPr lang="en-US" altLang="nb-NO" sz="3400" dirty="0"/>
              <a:t>Common ARC elements </a:t>
            </a:r>
          </a:p>
        </p:txBody>
      </p:sp>
      <p:sp>
        <p:nvSpPr>
          <p:cNvPr id="2" name="TextBox 1">
            <a:extLst>
              <a:ext uri="{FF2B5EF4-FFF2-40B4-BE49-F238E27FC236}">
                <a16:creationId xmlns:a16="http://schemas.microsoft.com/office/drawing/2014/main" id="{195FA2A2-FDED-58C2-17C0-0C493118E158}"/>
              </a:ext>
            </a:extLst>
          </p:cNvPr>
          <p:cNvSpPr txBox="1"/>
          <p:nvPr/>
        </p:nvSpPr>
        <p:spPr>
          <a:xfrm>
            <a:off x="721474" y="6347326"/>
            <a:ext cx="3831492" cy="584775"/>
          </a:xfrm>
          <a:prstGeom prst="rect">
            <a:avLst/>
          </a:prstGeom>
          <a:noFill/>
        </p:spPr>
        <p:txBody>
          <a:bodyPr wrap="square">
            <a:spAutoFit/>
          </a:bodyPr>
          <a:lstStyle/>
          <a:p>
            <a:r>
              <a:rPr lang="nb-NO" sz="1600" dirty="0">
                <a:solidFill>
                  <a:srgbClr val="FFFF00"/>
                </a:solidFill>
              </a:rPr>
              <a:t>ARC = Advanced </a:t>
            </a:r>
            <a:r>
              <a:rPr lang="nb-NO" sz="1600" dirty="0" err="1">
                <a:solidFill>
                  <a:srgbClr val="FFFF00"/>
                </a:solidFill>
              </a:rPr>
              <a:t>regulatory</a:t>
            </a:r>
            <a:r>
              <a:rPr lang="nb-NO" sz="1600" dirty="0">
                <a:solidFill>
                  <a:srgbClr val="FFFF00"/>
                </a:solidFill>
              </a:rPr>
              <a:t> control</a:t>
            </a:r>
          </a:p>
          <a:p>
            <a:r>
              <a:rPr lang="nb-NO" sz="1600" dirty="0">
                <a:solidFill>
                  <a:srgbClr val="FFFF00"/>
                </a:solidFill>
              </a:rPr>
              <a:t>VPC = </a:t>
            </a:r>
            <a:r>
              <a:rPr lang="nb-NO" sz="1600" dirty="0" err="1">
                <a:solidFill>
                  <a:srgbClr val="FFFF00"/>
                </a:solidFill>
              </a:rPr>
              <a:t>Valve</a:t>
            </a:r>
            <a:r>
              <a:rPr lang="nb-NO" sz="1600" dirty="0">
                <a:solidFill>
                  <a:srgbClr val="FFFF00"/>
                </a:solidFill>
              </a:rPr>
              <a:t> </a:t>
            </a:r>
            <a:r>
              <a:rPr lang="nb-NO" sz="1600" dirty="0" err="1">
                <a:solidFill>
                  <a:srgbClr val="FFFF00"/>
                </a:solidFill>
              </a:rPr>
              <a:t>position</a:t>
            </a:r>
            <a:r>
              <a:rPr lang="nb-NO" sz="1600" dirty="0">
                <a:solidFill>
                  <a:srgbClr val="FFFF00"/>
                </a:solidFill>
              </a:rPr>
              <a:t> control</a:t>
            </a:r>
          </a:p>
        </p:txBody>
      </p:sp>
      <p:sp>
        <p:nvSpPr>
          <p:cNvPr id="3" name="TextBox 2">
            <a:extLst>
              <a:ext uri="{FF2B5EF4-FFF2-40B4-BE49-F238E27FC236}">
                <a16:creationId xmlns:a16="http://schemas.microsoft.com/office/drawing/2014/main" id="{AD1C1494-E7A6-1257-2784-9FD3C3A00FE2}"/>
              </a:ext>
            </a:extLst>
          </p:cNvPr>
          <p:cNvSpPr txBox="1"/>
          <p:nvPr/>
        </p:nvSpPr>
        <p:spPr>
          <a:xfrm>
            <a:off x="5001618" y="6322607"/>
            <a:ext cx="3831492" cy="584775"/>
          </a:xfrm>
          <a:prstGeom prst="rect">
            <a:avLst/>
          </a:prstGeom>
          <a:noFill/>
        </p:spPr>
        <p:txBody>
          <a:bodyPr wrap="square">
            <a:spAutoFit/>
          </a:bodyPr>
          <a:lstStyle/>
          <a:p>
            <a:r>
              <a:rPr lang="nb-NO" sz="1600" dirty="0">
                <a:solidFill>
                  <a:srgbClr val="FFFF00"/>
                </a:solidFill>
              </a:rPr>
              <a:t>CV = </a:t>
            </a:r>
            <a:r>
              <a:rPr lang="nb-NO" sz="1600" dirty="0" err="1">
                <a:solidFill>
                  <a:srgbClr val="FFFF00"/>
                </a:solidFill>
              </a:rPr>
              <a:t>Controlled</a:t>
            </a:r>
            <a:r>
              <a:rPr lang="nb-NO" sz="1600" dirty="0">
                <a:solidFill>
                  <a:srgbClr val="FFFF00"/>
                </a:solidFill>
              </a:rPr>
              <a:t> variable</a:t>
            </a:r>
          </a:p>
          <a:p>
            <a:r>
              <a:rPr lang="nb-NO" sz="1600" dirty="0">
                <a:solidFill>
                  <a:srgbClr val="FFFF00"/>
                </a:solidFill>
              </a:rPr>
              <a:t>MV = manipulated variable</a:t>
            </a:r>
            <a:endParaRPr lang="en-US" sz="1600" dirty="0">
              <a:solidFill>
                <a:srgbClr val="FFFF00"/>
              </a:solidFill>
            </a:endParaRPr>
          </a:p>
        </p:txBody>
      </p:sp>
      <p:grpSp>
        <p:nvGrpSpPr>
          <p:cNvPr id="9" name="Group 8">
            <a:extLst>
              <a:ext uri="{FF2B5EF4-FFF2-40B4-BE49-F238E27FC236}">
                <a16:creationId xmlns:a16="http://schemas.microsoft.com/office/drawing/2014/main" id="{60728DF9-4FBD-B8BF-3587-068438F06F86}"/>
              </a:ext>
            </a:extLst>
          </p:cNvPr>
          <p:cNvGrpSpPr/>
          <p:nvPr/>
        </p:nvGrpSpPr>
        <p:grpSpPr>
          <a:xfrm>
            <a:off x="6180773" y="450488"/>
            <a:ext cx="4903788" cy="2304428"/>
            <a:chOff x="6180773" y="450488"/>
            <a:chExt cx="4903788" cy="2304428"/>
          </a:xfrm>
        </p:grpSpPr>
        <p:pic>
          <p:nvPicPr>
            <p:cNvPr id="5" name="Picture 4">
              <a:extLst>
                <a:ext uri="{FF2B5EF4-FFF2-40B4-BE49-F238E27FC236}">
                  <a16:creationId xmlns:a16="http://schemas.microsoft.com/office/drawing/2014/main" id="{E57C804C-C5C2-3852-C07E-C078385A15AD}"/>
                </a:ext>
              </a:extLst>
            </p:cNvPr>
            <p:cNvPicPr>
              <a:picLocks noChangeAspect="1"/>
            </p:cNvPicPr>
            <p:nvPr/>
          </p:nvPicPr>
          <p:blipFill>
            <a:blip r:embed="rId3"/>
            <a:stretch>
              <a:fillRect/>
            </a:stretch>
          </p:blipFill>
          <p:spPr>
            <a:xfrm>
              <a:off x="6180773" y="937911"/>
              <a:ext cx="4903788" cy="1817005"/>
            </a:xfrm>
            <a:prstGeom prst="rect">
              <a:avLst/>
            </a:prstGeom>
          </p:spPr>
        </p:pic>
        <p:pic>
          <p:nvPicPr>
            <p:cNvPr id="7" name="Picture 6">
              <a:extLst>
                <a:ext uri="{FF2B5EF4-FFF2-40B4-BE49-F238E27FC236}">
                  <a16:creationId xmlns:a16="http://schemas.microsoft.com/office/drawing/2014/main" id="{8EC278BE-E1B2-CF53-CD61-08A81C5DDFAD}"/>
                </a:ext>
              </a:extLst>
            </p:cNvPr>
            <p:cNvPicPr>
              <a:picLocks noChangeAspect="1"/>
            </p:cNvPicPr>
            <p:nvPr/>
          </p:nvPicPr>
          <p:blipFill>
            <a:blip r:embed="rId4"/>
            <a:stretch>
              <a:fillRect/>
            </a:stretch>
          </p:blipFill>
          <p:spPr>
            <a:xfrm>
              <a:off x="6326906" y="450488"/>
              <a:ext cx="4687287" cy="705167"/>
            </a:xfrm>
            <a:prstGeom prst="rect">
              <a:avLst/>
            </a:prstGeom>
          </p:spPr>
        </p:pic>
      </p:grpSp>
    </p:spTree>
    <p:extLst>
      <p:ext uri="{BB962C8B-B14F-4D97-AF65-F5344CB8AC3E}">
        <p14:creationId xmlns:p14="http://schemas.microsoft.com/office/powerpoint/2010/main" val="35491008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9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29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A38-1A2A-4E5B-BB56-115F2B81322A}"/>
              </a:ext>
            </a:extLst>
          </p:cNvPr>
          <p:cNvSpPr>
            <a:spLocks noGrp="1"/>
          </p:cNvSpPr>
          <p:nvPr>
            <p:ph type="title"/>
          </p:nvPr>
        </p:nvSpPr>
        <p:spPr/>
        <p:txBody>
          <a:bodyPr/>
          <a:lstStyle/>
          <a:p>
            <a:r>
              <a:rPr lang="nb-NO" dirty="0"/>
              <a:t>How design standard ARC elements?</a:t>
            </a:r>
          </a:p>
        </p:txBody>
      </p:sp>
      <p:sp>
        <p:nvSpPr>
          <p:cNvPr id="3" name="Content Placeholder 2">
            <a:extLst>
              <a:ext uri="{FF2B5EF4-FFF2-40B4-BE49-F238E27FC236}">
                <a16:creationId xmlns:a16="http://schemas.microsoft.com/office/drawing/2014/main" id="{5CC508E9-7D85-4BF2-8C99-BBE6EC29319C}"/>
              </a:ext>
            </a:extLst>
          </p:cNvPr>
          <p:cNvSpPr>
            <a:spLocks noGrp="1"/>
          </p:cNvSpPr>
          <p:nvPr>
            <p:ph idx="1"/>
          </p:nvPr>
        </p:nvSpPr>
        <p:spPr/>
        <p:txBody>
          <a:bodyPr/>
          <a:lstStyle/>
          <a:p>
            <a:r>
              <a:rPr lang="nb-NO" dirty="0" err="1"/>
              <a:t>Industrial</a:t>
            </a:r>
            <a:r>
              <a:rPr lang="nb-NO" dirty="0"/>
              <a:t> </a:t>
            </a:r>
            <a:r>
              <a:rPr lang="nb-NO" dirty="0" err="1"/>
              <a:t>literature</a:t>
            </a:r>
            <a:r>
              <a:rPr lang="nb-NO" dirty="0"/>
              <a:t> (e.g., Shinskey). </a:t>
            </a:r>
          </a:p>
          <a:p>
            <a:pPr marL="0" indent="0">
              <a:buNone/>
            </a:pPr>
            <a:r>
              <a:rPr lang="nb-NO" dirty="0"/>
              <a:t>	</a:t>
            </a:r>
            <a:r>
              <a:rPr lang="nb-NO" dirty="0" err="1"/>
              <a:t>Many</a:t>
            </a:r>
            <a:r>
              <a:rPr lang="nb-NO" dirty="0"/>
              <a:t> </a:t>
            </a:r>
            <a:r>
              <a:rPr lang="nb-NO" dirty="0" err="1"/>
              <a:t>nice</a:t>
            </a:r>
            <a:r>
              <a:rPr lang="nb-NO" dirty="0"/>
              <a:t> </a:t>
            </a:r>
            <a:r>
              <a:rPr lang="nb-NO" dirty="0" err="1"/>
              <a:t>ideas</a:t>
            </a:r>
            <a:r>
              <a:rPr lang="nb-NO" dirty="0"/>
              <a:t>. </a:t>
            </a:r>
            <a:r>
              <a:rPr lang="nb-NO" dirty="0" err="1"/>
              <a:t>But</a:t>
            </a:r>
            <a:r>
              <a:rPr lang="nb-NO" dirty="0"/>
              <a:t> not </a:t>
            </a:r>
            <a:r>
              <a:rPr lang="nb-NO" dirty="0" err="1"/>
              <a:t>systematic</a:t>
            </a:r>
            <a:r>
              <a:rPr lang="nb-NO" dirty="0"/>
              <a:t>. </a:t>
            </a:r>
            <a:r>
              <a:rPr lang="nb-NO" dirty="0" err="1"/>
              <a:t>Difficult</a:t>
            </a:r>
            <a:r>
              <a:rPr lang="nb-NO" dirty="0"/>
              <a:t> to understand </a:t>
            </a:r>
            <a:r>
              <a:rPr lang="nb-NO" dirty="0" err="1"/>
              <a:t>reasoning</a:t>
            </a:r>
            <a:endParaRPr lang="nb-NO" dirty="0"/>
          </a:p>
          <a:p>
            <a:endParaRPr lang="nb-NO" dirty="0"/>
          </a:p>
          <a:p>
            <a:r>
              <a:rPr lang="nb-NO" dirty="0"/>
              <a:t>Academia:  Very little work</a:t>
            </a:r>
          </a:p>
          <a:p>
            <a:pPr lvl="1"/>
            <a:r>
              <a:rPr lang="nb-NO" dirty="0"/>
              <a:t>I </a:t>
            </a:r>
            <a:r>
              <a:rPr lang="nb-NO" dirty="0" err="1"/>
              <a:t>feel</a:t>
            </a:r>
            <a:r>
              <a:rPr lang="nb-NO" dirty="0"/>
              <a:t> </a:t>
            </a:r>
            <a:r>
              <a:rPr lang="nb-NO" dirty="0" err="1"/>
              <a:t>alone</a:t>
            </a:r>
            <a:endParaRPr lang="nb-NO" dirty="0"/>
          </a:p>
          <a:p>
            <a:endParaRPr lang="nb-NO" dirty="0"/>
          </a:p>
        </p:txBody>
      </p:sp>
      <p:pic>
        <p:nvPicPr>
          <p:cNvPr id="6" name="Picture 5">
            <a:extLst>
              <a:ext uri="{FF2B5EF4-FFF2-40B4-BE49-F238E27FC236}">
                <a16:creationId xmlns:a16="http://schemas.microsoft.com/office/drawing/2014/main" id="{D1511572-E08F-C008-FA6D-C6C5803BF649}"/>
              </a:ext>
            </a:extLst>
          </p:cNvPr>
          <p:cNvPicPr>
            <a:picLocks noChangeAspect="1"/>
          </p:cNvPicPr>
          <p:nvPr/>
        </p:nvPicPr>
        <p:blipFill>
          <a:blip r:embed="rId2"/>
          <a:stretch>
            <a:fillRect/>
          </a:stretch>
        </p:blipFill>
        <p:spPr>
          <a:xfrm>
            <a:off x="4049459" y="3429000"/>
            <a:ext cx="7218650" cy="2523744"/>
          </a:xfrm>
          <a:prstGeom prst="rect">
            <a:avLst/>
          </a:prstGeom>
        </p:spPr>
      </p:pic>
    </p:spTree>
    <p:extLst>
      <p:ext uri="{BB962C8B-B14F-4D97-AF65-F5344CB8AC3E}">
        <p14:creationId xmlns:p14="http://schemas.microsoft.com/office/powerpoint/2010/main" val="333910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13386-1393-47CF-B730-72CCF00A748A}"/>
              </a:ext>
            </a:extLst>
          </p:cNvPr>
          <p:cNvSpPr>
            <a:spLocks noGrp="1"/>
          </p:cNvSpPr>
          <p:nvPr>
            <p:ph type="title"/>
          </p:nvPr>
        </p:nvSpPr>
        <p:spPr>
          <a:xfrm>
            <a:off x="146218" y="2621595"/>
            <a:ext cx="5791200" cy="1143000"/>
          </a:xfrm>
        </p:spPr>
        <p:txBody>
          <a:bodyPr>
            <a:normAutofit fontScale="90000"/>
          </a:bodyPr>
          <a:lstStyle/>
          <a:p>
            <a:r>
              <a:rPr lang="en-US" dirty="0"/>
              <a:t>“The goal of my research is to develop simple yet rigorous methods to solve problems of engineering significance” </a:t>
            </a:r>
            <a:endParaRPr lang="nb-NO" dirty="0"/>
          </a:p>
        </p:txBody>
      </p:sp>
      <p:pic>
        <p:nvPicPr>
          <p:cNvPr id="4" name="Picture 3">
            <a:extLst>
              <a:ext uri="{FF2B5EF4-FFF2-40B4-BE49-F238E27FC236}">
                <a16:creationId xmlns:a16="http://schemas.microsoft.com/office/drawing/2014/main" id="{B1108F46-D2ED-4069-94B0-1A4E4A337030}"/>
              </a:ext>
            </a:extLst>
          </p:cNvPr>
          <p:cNvPicPr>
            <a:picLocks noChangeAspect="1"/>
          </p:cNvPicPr>
          <p:nvPr/>
        </p:nvPicPr>
        <p:blipFill>
          <a:blip r:embed="rId2"/>
          <a:stretch>
            <a:fillRect/>
          </a:stretch>
        </p:blipFill>
        <p:spPr>
          <a:xfrm>
            <a:off x="6989838" y="274637"/>
            <a:ext cx="5202162" cy="5714983"/>
          </a:xfrm>
          <a:prstGeom prst="rect">
            <a:avLst/>
          </a:prstGeom>
        </p:spPr>
      </p:pic>
      <p:pic>
        <p:nvPicPr>
          <p:cNvPr id="5" name="Picture 4">
            <a:extLst>
              <a:ext uri="{FF2B5EF4-FFF2-40B4-BE49-F238E27FC236}">
                <a16:creationId xmlns:a16="http://schemas.microsoft.com/office/drawing/2014/main" id="{16611389-C560-8B9D-8794-2C5057BB7C68}"/>
              </a:ext>
            </a:extLst>
          </p:cNvPr>
          <p:cNvPicPr>
            <a:picLocks noChangeAspect="1"/>
          </p:cNvPicPr>
          <p:nvPr/>
        </p:nvPicPr>
        <p:blipFill>
          <a:blip r:embed="rId3"/>
          <a:stretch>
            <a:fillRect/>
          </a:stretch>
        </p:blipFill>
        <p:spPr>
          <a:xfrm>
            <a:off x="6254583" y="0"/>
            <a:ext cx="6036222" cy="6858000"/>
          </a:xfrm>
          <a:prstGeom prst="rect">
            <a:avLst/>
          </a:prstGeom>
        </p:spPr>
      </p:pic>
      <p:cxnSp>
        <p:nvCxnSpPr>
          <p:cNvPr id="7" name="Connector: Curved 6">
            <a:extLst>
              <a:ext uri="{FF2B5EF4-FFF2-40B4-BE49-F238E27FC236}">
                <a16:creationId xmlns:a16="http://schemas.microsoft.com/office/drawing/2014/main" id="{B4DF0A1F-7CA2-EF39-ECD3-517BADCDBD65}"/>
              </a:ext>
            </a:extLst>
          </p:cNvPr>
          <p:cNvCxnSpPr/>
          <p:nvPr/>
        </p:nvCxnSpPr>
        <p:spPr>
          <a:xfrm rot="10800000" flipV="1">
            <a:off x="5696374" y="1903307"/>
            <a:ext cx="459405" cy="419946"/>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32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E36C-85EE-7AE5-DD50-0517A51B149C}"/>
              </a:ext>
            </a:extLst>
          </p:cNvPr>
          <p:cNvSpPr>
            <a:spLocks noGrp="1"/>
          </p:cNvSpPr>
          <p:nvPr>
            <p:ph type="title"/>
          </p:nvPr>
        </p:nvSpPr>
        <p:spPr/>
        <p:txBody>
          <a:bodyPr>
            <a:normAutofit fontScale="90000"/>
          </a:bodyPr>
          <a:lstStyle/>
          <a:p>
            <a:r>
              <a:rPr lang="nb-NO" dirty="0" err="1"/>
              <a:t>Constraint</a:t>
            </a:r>
            <a:r>
              <a:rPr lang="nb-NO" dirty="0"/>
              <a:t> switching </a:t>
            </a:r>
            <a:br>
              <a:rPr lang="nb-NO" dirty="0"/>
            </a:br>
            <a:r>
              <a:rPr lang="nb-NO" sz="4000" dirty="0"/>
              <a:t>(</a:t>
            </a:r>
            <a:r>
              <a:rPr lang="nb-NO" sz="4000" dirty="0" err="1"/>
              <a:t>because</a:t>
            </a:r>
            <a:r>
              <a:rPr lang="nb-NO" sz="4000" dirty="0"/>
              <a:t> it is optimal at steady </a:t>
            </a:r>
            <a:r>
              <a:rPr lang="nb-NO" sz="4000" dirty="0" err="1"/>
              <a:t>state</a:t>
            </a:r>
            <a:r>
              <a:rPr lang="nb-NO" sz="4000" dirty="0"/>
              <a:t>)</a:t>
            </a:r>
            <a:endParaRPr lang="nb-NO" dirty="0"/>
          </a:p>
        </p:txBody>
      </p:sp>
      <p:sp>
        <p:nvSpPr>
          <p:cNvPr id="3" name="Content Placeholder 2">
            <a:extLst>
              <a:ext uri="{FF2B5EF4-FFF2-40B4-BE49-F238E27FC236}">
                <a16:creationId xmlns:a16="http://schemas.microsoft.com/office/drawing/2014/main" id="{87650D50-C595-CBE4-7104-A0FC36ED67E9}"/>
              </a:ext>
            </a:extLst>
          </p:cNvPr>
          <p:cNvSpPr>
            <a:spLocks noGrp="1"/>
          </p:cNvSpPr>
          <p:nvPr>
            <p:ph idx="1"/>
          </p:nvPr>
        </p:nvSpPr>
        <p:spPr>
          <a:xfrm>
            <a:off x="1398494" y="1988840"/>
            <a:ext cx="6281682" cy="4525963"/>
          </a:xfrm>
        </p:spPr>
        <p:txBody>
          <a:bodyPr>
            <a:normAutofit fontScale="92500" lnSpcReduction="10000"/>
          </a:bodyPr>
          <a:lstStyle/>
          <a:p>
            <a:r>
              <a:rPr lang="nb-NO" dirty="0"/>
              <a:t>CV-CV switching</a:t>
            </a:r>
          </a:p>
          <a:p>
            <a:pPr lvl="1"/>
            <a:r>
              <a:rPr lang="nb-NO" sz="2000" dirty="0"/>
              <a:t>Control </a:t>
            </a:r>
            <a:r>
              <a:rPr lang="nb-NO" sz="2000" dirty="0" err="1"/>
              <a:t>one</a:t>
            </a:r>
            <a:r>
              <a:rPr lang="nb-NO" sz="2000" dirty="0"/>
              <a:t> CV at a time</a:t>
            </a:r>
          </a:p>
          <a:p>
            <a:pPr lvl="1"/>
            <a:r>
              <a:rPr lang="nb-NO" sz="2000" dirty="0" err="1">
                <a:highlight>
                  <a:srgbClr val="FFFF00"/>
                </a:highlight>
              </a:rPr>
              <a:t>Use</a:t>
            </a:r>
            <a:r>
              <a:rPr lang="nb-NO" sz="2000" dirty="0">
                <a:highlight>
                  <a:srgbClr val="FFFF00"/>
                </a:highlight>
              </a:rPr>
              <a:t> </a:t>
            </a:r>
            <a:r>
              <a:rPr lang="nb-NO" sz="2000" dirty="0" err="1">
                <a:highlight>
                  <a:srgbClr val="FFFF00"/>
                </a:highlight>
              </a:rPr>
              <a:t>selectors</a:t>
            </a:r>
            <a:endParaRPr lang="nb-NO" sz="2000" dirty="0">
              <a:highlight>
                <a:srgbClr val="FFFF00"/>
              </a:highlight>
            </a:endParaRPr>
          </a:p>
          <a:p>
            <a:endParaRPr lang="nb-NO" dirty="0"/>
          </a:p>
          <a:p>
            <a:r>
              <a:rPr lang="nb-NO" dirty="0"/>
              <a:t>MV-MV switching</a:t>
            </a:r>
          </a:p>
          <a:p>
            <a:pPr lvl="1"/>
            <a:r>
              <a:rPr lang="nb-NO" sz="2000" dirty="0" err="1"/>
              <a:t>Use</a:t>
            </a:r>
            <a:r>
              <a:rPr lang="nb-NO" sz="2000" dirty="0"/>
              <a:t> </a:t>
            </a:r>
            <a:r>
              <a:rPr lang="nb-NO" sz="2000" dirty="0" err="1"/>
              <a:t>one</a:t>
            </a:r>
            <a:r>
              <a:rPr lang="nb-NO" sz="2000" dirty="0"/>
              <a:t> MV at a time</a:t>
            </a:r>
          </a:p>
          <a:p>
            <a:pPr lvl="1"/>
            <a:r>
              <a:rPr lang="nb-NO" sz="2000" dirty="0" err="1">
                <a:highlight>
                  <a:srgbClr val="FFFF00"/>
                </a:highlight>
              </a:rPr>
              <a:t>Use</a:t>
            </a:r>
            <a:r>
              <a:rPr lang="nb-NO" sz="2000" dirty="0">
                <a:highlight>
                  <a:srgbClr val="FFFF00"/>
                </a:highlight>
              </a:rPr>
              <a:t> </a:t>
            </a:r>
            <a:r>
              <a:rPr lang="nb-NO" sz="2000" dirty="0" err="1">
                <a:highlight>
                  <a:srgbClr val="FFFF00"/>
                </a:highlight>
              </a:rPr>
              <a:t>split</a:t>
            </a:r>
            <a:r>
              <a:rPr lang="nb-NO" sz="2000" dirty="0">
                <a:highlight>
                  <a:srgbClr val="FFFF00"/>
                </a:highlight>
              </a:rPr>
              <a:t> range control</a:t>
            </a:r>
            <a:r>
              <a:rPr lang="nb-NO" sz="2000">
                <a:highlight>
                  <a:srgbClr val="FFFF00"/>
                </a:highlight>
              </a:rPr>
              <a:t>, </a:t>
            </a:r>
            <a:r>
              <a:rPr lang="nb-NO">
                <a:highlight>
                  <a:srgbClr val="FFFF00"/>
                </a:highlight>
              </a:rPr>
              <a:t>split parallel control</a:t>
            </a:r>
            <a:r>
              <a:rPr lang="nb-NO" sz="2000">
                <a:highlight>
                  <a:srgbClr val="FFFF00"/>
                </a:highlight>
              </a:rPr>
              <a:t> </a:t>
            </a:r>
            <a:r>
              <a:rPr lang="nb-NO" sz="2000" dirty="0">
                <a:highlight>
                  <a:srgbClr val="FFFF00"/>
                </a:highlight>
              </a:rPr>
              <a:t>or VPC</a:t>
            </a:r>
          </a:p>
          <a:p>
            <a:endParaRPr lang="nb-NO" dirty="0"/>
          </a:p>
          <a:p>
            <a:r>
              <a:rPr lang="nb-NO" dirty="0"/>
              <a:t>MV-CV switching</a:t>
            </a:r>
          </a:p>
          <a:p>
            <a:pPr lvl="1"/>
            <a:r>
              <a:rPr lang="nb-NO" sz="2000" dirty="0"/>
              <a:t>MV </a:t>
            </a:r>
            <a:r>
              <a:rPr lang="nb-NO" sz="2000" dirty="0" err="1"/>
              <a:t>saturates</a:t>
            </a:r>
            <a:r>
              <a:rPr lang="nb-NO" sz="2000" dirty="0"/>
              <a:t> so must </a:t>
            </a:r>
            <a:r>
              <a:rPr lang="nb-NO" sz="2000" dirty="0" err="1"/>
              <a:t>give</a:t>
            </a:r>
            <a:r>
              <a:rPr lang="nb-NO" sz="2000" dirty="0"/>
              <a:t> up CV</a:t>
            </a:r>
          </a:p>
          <a:p>
            <a:pPr lvl="1"/>
            <a:r>
              <a:rPr lang="nb-NO" sz="2000" dirty="0" err="1"/>
              <a:t>Two</a:t>
            </a:r>
            <a:r>
              <a:rPr lang="nb-NO" sz="2000" dirty="0"/>
              <a:t> </a:t>
            </a:r>
            <a:r>
              <a:rPr lang="nb-NO" sz="2000" dirty="0" err="1"/>
              <a:t>alterntaives</a:t>
            </a:r>
            <a:r>
              <a:rPr lang="nb-NO" sz="2000" dirty="0"/>
              <a:t>:</a:t>
            </a:r>
          </a:p>
          <a:p>
            <a:pPr lvl="2"/>
            <a:r>
              <a:rPr lang="nb-NO" sz="1600" dirty="0"/>
              <a:t>Simple («do </a:t>
            </a:r>
            <a:r>
              <a:rPr lang="nb-NO" sz="1600" dirty="0" err="1"/>
              <a:t>nothing</a:t>
            </a:r>
            <a:r>
              <a:rPr lang="nb-NO" sz="1600" dirty="0"/>
              <a:t>»). If </a:t>
            </a:r>
            <a:r>
              <a:rPr lang="nb-NO" sz="1600" dirty="0" err="1"/>
              <a:t>we</a:t>
            </a:r>
            <a:r>
              <a:rPr lang="nb-NO" sz="1600" dirty="0"/>
              <a:t> </a:t>
            </a:r>
            <a:r>
              <a:rPr lang="nb-NO" sz="1600" dirty="0" err="1"/>
              <a:t>followed</a:t>
            </a:r>
            <a:r>
              <a:rPr lang="nb-NO" sz="1600" dirty="0"/>
              <a:t> input </a:t>
            </a:r>
            <a:r>
              <a:rPr lang="nb-NO" sz="1600" dirty="0" err="1"/>
              <a:t>saturation</a:t>
            </a:r>
            <a:r>
              <a:rPr lang="nb-NO" sz="1600" dirty="0"/>
              <a:t> </a:t>
            </a:r>
            <a:r>
              <a:rPr lang="nb-NO" sz="1600" dirty="0" err="1"/>
              <a:t>rule</a:t>
            </a:r>
            <a:r>
              <a:rPr lang="nb-NO" sz="1600" dirty="0"/>
              <a:t> </a:t>
            </a:r>
          </a:p>
          <a:p>
            <a:pPr lvl="2"/>
            <a:r>
              <a:rPr lang="nb-NO" sz="1600" dirty="0" err="1"/>
              <a:t>Complex</a:t>
            </a:r>
            <a:r>
              <a:rPr lang="nb-NO" sz="1600" dirty="0"/>
              <a:t> (</a:t>
            </a:r>
            <a:r>
              <a:rPr lang="nb-NO" sz="1600" dirty="0" err="1"/>
              <a:t>repairing</a:t>
            </a:r>
            <a:r>
              <a:rPr lang="nb-NO" sz="1600" dirty="0"/>
              <a:t> of loops)</a:t>
            </a:r>
            <a:r>
              <a:rPr lang="nb-NO" sz="1400" dirty="0"/>
              <a:t>. </a:t>
            </a:r>
            <a:r>
              <a:rPr lang="nb-NO" sz="1400" dirty="0" err="1"/>
              <a:t>Need</a:t>
            </a:r>
            <a:r>
              <a:rPr lang="nb-NO" sz="1400" dirty="0"/>
              <a:t> to </a:t>
            </a:r>
            <a:r>
              <a:rPr lang="nb-NO" sz="1400" dirty="0" err="1"/>
              <a:t>combine</a:t>
            </a:r>
            <a:r>
              <a:rPr lang="nb-NO" sz="1400" dirty="0"/>
              <a:t> MV-MV and CV-CV switching</a:t>
            </a:r>
            <a:endParaRPr lang="nb-NO" sz="1600" dirty="0"/>
          </a:p>
        </p:txBody>
      </p:sp>
      <p:grpSp>
        <p:nvGrpSpPr>
          <p:cNvPr id="4" name="Group 3">
            <a:extLst>
              <a:ext uri="{FF2B5EF4-FFF2-40B4-BE49-F238E27FC236}">
                <a16:creationId xmlns:a16="http://schemas.microsoft.com/office/drawing/2014/main" id="{7B5A4344-10CC-F52A-3B60-A11D06260303}"/>
              </a:ext>
            </a:extLst>
          </p:cNvPr>
          <p:cNvGrpSpPr/>
          <p:nvPr/>
        </p:nvGrpSpPr>
        <p:grpSpPr>
          <a:xfrm>
            <a:off x="8252289" y="3551100"/>
            <a:ext cx="1619309" cy="519431"/>
            <a:chOff x="8690994" y="907627"/>
            <a:chExt cx="2159078" cy="692574"/>
          </a:xfrm>
        </p:grpSpPr>
        <p:sp>
          <p:nvSpPr>
            <p:cNvPr id="5" name="Rectangle 4">
              <a:extLst>
                <a:ext uri="{FF2B5EF4-FFF2-40B4-BE49-F238E27FC236}">
                  <a16:creationId xmlns:a16="http://schemas.microsoft.com/office/drawing/2014/main" id="{9EDA8DEC-A19A-13F0-64D0-9E8860CC7137}"/>
                </a:ext>
              </a:extLst>
            </p:cNvPr>
            <p:cNvSpPr/>
            <p:nvPr/>
          </p:nvSpPr>
          <p:spPr>
            <a:xfrm>
              <a:off x="9191413" y="907627"/>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6" name="Straight Arrow Connector 5">
              <a:extLst>
                <a:ext uri="{FF2B5EF4-FFF2-40B4-BE49-F238E27FC236}">
                  <a16:creationId xmlns:a16="http://schemas.microsoft.com/office/drawing/2014/main" id="{099A8F6C-629F-081A-65AD-7EFAFD9973ED}"/>
                </a:ext>
              </a:extLst>
            </p:cNvPr>
            <p:cNvCxnSpPr/>
            <p:nvPr/>
          </p:nvCxnSpPr>
          <p:spPr>
            <a:xfrm>
              <a:off x="8690994" y="100667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EC6D44A-512E-B47C-256B-7ABE44EF72D9}"/>
                </a:ext>
              </a:extLst>
            </p:cNvPr>
            <p:cNvCxnSpPr/>
            <p:nvPr/>
          </p:nvCxnSpPr>
          <p:spPr>
            <a:xfrm>
              <a:off x="8690994" y="1177255"/>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487A3BA-09D0-7FE9-D20E-DFAADF15F573}"/>
                </a:ext>
              </a:extLst>
            </p:cNvPr>
            <p:cNvCxnSpPr/>
            <p:nvPr/>
          </p:nvCxnSpPr>
          <p:spPr>
            <a:xfrm>
              <a:off x="8690994" y="133105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D2B86AD-D6B5-C172-FDDE-11D610D62D04}"/>
                </a:ext>
              </a:extLst>
            </p:cNvPr>
            <p:cNvCxnSpPr/>
            <p:nvPr/>
          </p:nvCxnSpPr>
          <p:spPr>
            <a:xfrm>
              <a:off x="8690994" y="149324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2D53C35-6276-C76F-AFB6-AC9E50A247FB}"/>
                </a:ext>
              </a:extLst>
            </p:cNvPr>
            <p:cNvCxnSpPr/>
            <p:nvPr/>
          </p:nvCxnSpPr>
          <p:spPr>
            <a:xfrm>
              <a:off x="10349653" y="1205249"/>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126411B1-F98F-AE8F-56AF-C8D08621BC67}"/>
              </a:ext>
            </a:extLst>
          </p:cNvPr>
          <p:cNvGrpSpPr/>
          <p:nvPr/>
        </p:nvGrpSpPr>
        <p:grpSpPr>
          <a:xfrm>
            <a:off x="8233475" y="2249883"/>
            <a:ext cx="1220528" cy="389573"/>
            <a:chOff x="8063279" y="889729"/>
            <a:chExt cx="2169828" cy="692574"/>
          </a:xfrm>
        </p:grpSpPr>
        <p:sp>
          <p:nvSpPr>
            <p:cNvPr id="12" name="Rectangle 11">
              <a:extLst>
                <a:ext uri="{FF2B5EF4-FFF2-40B4-BE49-F238E27FC236}">
                  <a16:creationId xmlns:a16="http://schemas.microsoft.com/office/drawing/2014/main" id="{88781ED7-226F-72F9-4087-4EF8CE177551}"/>
                </a:ext>
              </a:extLst>
            </p:cNvPr>
            <p:cNvSpPr/>
            <p:nvPr/>
          </p:nvSpPr>
          <p:spPr>
            <a:xfrm>
              <a:off x="8563698" y="889729"/>
              <a:ext cx="1158240"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013" dirty="0">
                  <a:solidFill>
                    <a:srgbClr val="FF0000"/>
                  </a:solidFill>
                </a:rPr>
                <a:t>Process</a:t>
              </a:r>
            </a:p>
          </p:txBody>
        </p:sp>
        <p:cxnSp>
          <p:nvCxnSpPr>
            <p:cNvPr id="13" name="Straight Arrow Connector 12">
              <a:extLst>
                <a:ext uri="{FF2B5EF4-FFF2-40B4-BE49-F238E27FC236}">
                  <a16:creationId xmlns:a16="http://schemas.microsoft.com/office/drawing/2014/main" id="{031E1C74-0AA1-CF27-4698-6853657E58CD}"/>
                </a:ext>
              </a:extLst>
            </p:cNvPr>
            <p:cNvCxnSpPr/>
            <p:nvPr/>
          </p:nvCxnSpPr>
          <p:spPr>
            <a:xfrm>
              <a:off x="9721938" y="105589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BA6C39F-1D6F-4B34-92C8-67A0D6F0C2EC}"/>
                </a:ext>
              </a:extLst>
            </p:cNvPr>
            <p:cNvCxnSpPr/>
            <p:nvPr/>
          </p:nvCxnSpPr>
          <p:spPr>
            <a:xfrm>
              <a:off x="9721938" y="134381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0C2494-1CB4-7E06-DAC7-3C099B29294E}"/>
                </a:ext>
              </a:extLst>
            </p:cNvPr>
            <p:cNvCxnSpPr/>
            <p:nvPr/>
          </p:nvCxnSpPr>
          <p:spPr>
            <a:xfrm>
              <a:off x="9732688" y="147761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04089DE-1BF8-788E-22EC-50F866E39C24}"/>
                </a:ext>
              </a:extLst>
            </p:cNvPr>
            <p:cNvCxnSpPr/>
            <p:nvPr/>
          </p:nvCxnSpPr>
          <p:spPr>
            <a:xfrm>
              <a:off x="8063279" y="1282397"/>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46E7B15-5A88-76DD-0D5D-CA4AFAA3081A}"/>
                </a:ext>
              </a:extLst>
            </p:cNvPr>
            <p:cNvCxnSpPr/>
            <p:nvPr/>
          </p:nvCxnSpPr>
          <p:spPr>
            <a:xfrm>
              <a:off x="9721938" y="1187351"/>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BA8316F2-0821-9F08-373A-99C85FCB1782}"/>
              </a:ext>
            </a:extLst>
          </p:cNvPr>
          <p:cNvGrpSpPr/>
          <p:nvPr/>
        </p:nvGrpSpPr>
        <p:grpSpPr>
          <a:xfrm>
            <a:off x="8252288" y="5141999"/>
            <a:ext cx="1293321" cy="363248"/>
            <a:chOff x="8148486" y="776718"/>
            <a:chExt cx="2185289" cy="692574"/>
          </a:xfrm>
        </p:grpSpPr>
        <p:sp>
          <p:nvSpPr>
            <p:cNvPr id="19" name="Rectangle 18">
              <a:extLst>
                <a:ext uri="{FF2B5EF4-FFF2-40B4-BE49-F238E27FC236}">
                  <a16:creationId xmlns:a16="http://schemas.microsoft.com/office/drawing/2014/main" id="{9AD3991F-2A37-D626-6D55-6F26F225F8FA}"/>
                </a:ext>
              </a:extLst>
            </p:cNvPr>
            <p:cNvSpPr/>
            <p:nvPr/>
          </p:nvSpPr>
          <p:spPr>
            <a:xfrm>
              <a:off x="8592316" y="776718"/>
              <a:ext cx="1230289"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20" name="Straight Arrow Connector 19">
              <a:extLst>
                <a:ext uri="{FF2B5EF4-FFF2-40B4-BE49-F238E27FC236}">
                  <a16:creationId xmlns:a16="http://schemas.microsoft.com/office/drawing/2014/main" id="{D750AB79-6378-EE3E-459B-25AE274AAC56}"/>
                </a:ext>
              </a:extLst>
            </p:cNvPr>
            <p:cNvCxnSpPr/>
            <p:nvPr/>
          </p:nvCxnSpPr>
          <p:spPr>
            <a:xfrm>
              <a:off x="8148486" y="1036357"/>
              <a:ext cx="5004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CE8054E-BCBC-6B71-F79A-3B37590C7A00}"/>
                </a:ext>
              </a:extLst>
            </p:cNvPr>
            <p:cNvCxnSpPr/>
            <p:nvPr/>
          </p:nvCxnSpPr>
          <p:spPr>
            <a:xfrm>
              <a:off x="9833356" y="104133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2" name="TextBox 21">
            <a:extLst>
              <a:ext uri="{FF2B5EF4-FFF2-40B4-BE49-F238E27FC236}">
                <a16:creationId xmlns:a16="http://schemas.microsoft.com/office/drawing/2014/main" id="{F9D40D3B-8217-0958-747E-5B450D5D5CE8}"/>
              </a:ext>
            </a:extLst>
          </p:cNvPr>
          <p:cNvSpPr txBox="1"/>
          <p:nvPr/>
        </p:nvSpPr>
        <p:spPr>
          <a:xfrm>
            <a:off x="8519906" y="4475985"/>
            <a:ext cx="184731" cy="300082"/>
          </a:xfrm>
          <a:prstGeom prst="rect">
            <a:avLst/>
          </a:prstGeom>
          <a:noFill/>
        </p:spPr>
        <p:txBody>
          <a:bodyPr wrap="none" rtlCol="0">
            <a:spAutoFit/>
          </a:bodyPr>
          <a:lstStyle/>
          <a:p>
            <a:endParaRPr lang="nb-NO" sz="1350" dirty="0"/>
          </a:p>
        </p:txBody>
      </p:sp>
      <p:sp>
        <p:nvSpPr>
          <p:cNvPr id="23" name="TextBox 22">
            <a:extLst>
              <a:ext uri="{FF2B5EF4-FFF2-40B4-BE49-F238E27FC236}">
                <a16:creationId xmlns:a16="http://schemas.microsoft.com/office/drawing/2014/main" id="{9B44086A-2926-020A-C118-ABB97C47FF53}"/>
              </a:ext>
            </a:extLst>
          </p:cNvPr>
          <p:cNvSpPr txBox="1"/>
          <p:nvPr/>
        </p:nvSpPr>
        <p:spPr>
          <a:xfrm>
            <a:off x="8515633" y="4283352"/>
            <a:ext cx="184731" cy="300082"/>
          </a:xfrm>
          <a:prstGeom prst="rect">
            <a:avLst/>
          </a:prstGeom>
          <a:noFill/>
        </p:spPr>
        <p:txBody>
          <a:bodyPr wrap="none" rtlCol="0">
            <a:spAutoFit/>
          </a:bodyPr>
          <a:lstStyle/>
          <a:p>
            <a:endParaRPr lang="nb-NO" sz="1350" dirty="0"/>
          </a:p>
        </p:txBody>
      </p:sp>
      <p:grpSp>
        <p:nvGrpSpPr>
          <p:cNvPr id="24" name="Group 23">
            <a:extLst>
              <a:ext uri="{FF2B5EF4-FFF2-40B4-BE49-F238E27FC236}">
                <a16:creationId xmlns:a16="http://schemas.microsoft.com/office/drawing/2014/main" id="{21B7E8A8-CB9A-7174-5CCC-6BE6911AD7D3}"/>
              </a:ext>
            </a:extLst>
          </p:cNvPr>
          <p:cNvGrpSpPr/>
          <p:nvPr/>
        </p:nvGrpSpPr>
        <p:grpSpPr>
          <a:xfrm>
            <a:off x="8244050" y="5724236"/>
            <a:ext cx="1301563" cy="504401"/>
            <a:chOff x="8154848" y="158071"/>
            <a:chExt cx="2199214" cy="961697"/>
          </a:xfrm>
        </p:grpSpPr>
        <p:grpSp>
          <p:nvGrpSpPr>
            <p:cNvPr id="25" name="Group 24">
              <a:extLst>
                <a:ext uri="{FF2B5EF4-FFF2-40B4-BE49-F238E27FC236}">
                  <a16:creationId xmlns:a16="http://schemas.microsoft.com/office/drawing/2014/main" id="{79585DDA-7872-93DF-E642-4CB6E14B0154}"/>
                </a:ext>
              </a:extLst>
            </p:cNvPr>
            <p:cNvGrpSpPr/>
            <p:nvPr/>
          </p:nvGrpSpPr>
          <p:grpSpPr>
            <a:xfrm>
              <a:off x="8184233" y="285068"/>
              <a:ext cx="2169829" cy="692574"/>
              <a:chOff x="8163946" y="776718"/>
              <a:chExt cx="2169829" cy="692574"/>
            </a:xfrm>
          </p:grpSpPr>
          <p:sp>
            <p:nvSpPr>
              <p:cNvPr id="30" name="Rectangle 29">
                <a:extLst>
                  <a:ext uri="{FF2B5EF4-FFF2-40B4-BE49-F238E27FC236}">
                    <a16:creationId xmlns:a16="http://schemas.microsoft.com/office/drawing/2014/main" id="{26324774-0DEE-FB2B-4E78-EC53E685638B}"/>
                  </a:ext>
                </a:extLst>
              </p:cNvPr>
              <p:cNvSpPr/>
              <p:nvPr/>
            </p:nvSpPr>
            <p:spPr>
              <a:xfrm>
                <a:off x="8592313" y="776718"/>
                <a:ext cx="1230292" cy="6925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rgbClr val="FF0000"/>
                    </a:solidFill>
                  </a:rPr>
                  <a:t>Process</a:t>
                </a:r>
              </a:p>
            </p:txBody>
          </p:sp>
          <p:cxnSp>
            <p:nvCxnSpPr>
              <p:cNvPr id="31" name="Straight Arrow Connector 30">
                <a:extLst>
                  <a:ext uri="{FF2B5EF4-FFF2-40B4-BE49-F238E27FC236}">
                    <a16:creationId xmlns:a16="http://schemas.microsoft.com/office/drawing/2014/main" id="{8F2113A8-6A9C-0A1C-9C88-A0DFDA0C0D20}"/>
                  </a:ext>
                </a:extLst>
              </p:cNvPr>
              <p:cNvCxnSpPr/>
              <p:nvPr/>
            </p:nvCxnSpPr>
            <p:spPr>
              <a:xfrm>
                <a:off x="8163946" y="1297494"/>
                <a:ext cx="500419"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FA95426-3E10-7DF4-4C66-96A58FD89C12}"/>
                  </a:ext>
                </a:extLst>
              </p:cNvPr>
              <p:cNvCxnSpPr/>
              <p:nvPr/>
            </p:nvCxnSpPr>
            <p:spPr>
              <a:xfrm>
                <a:off x="8163947" y="1007228"/>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8C4BAF3-B535-8D7B-2CE5-76F02986CFEA}"/>
                  </a:ext>
                </a:extLst>
              </p:cNvPr>
              <p:cNvCxnSpPr/>
              <p:nvPr/>
            </p:nvCxnSpPr>
            <p:spPr>
              <a:xfrm>
                <a:off x="9833356" y="1041333"/>
                <a:ext cx="5004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417C0D1-BC05-FE41-F931-590219FBECA9}"/>
                  </a:ext>
                </a:extLst>
              </p:cNvPr>
              <p:cNvCxnSpPr/>
              <p:nvPr/>
            </p:nvCxnSpPr>
            <p:spPr>
              <a:xfrm>
                <a:off x="9833356" y="1296093"/>
                <a:ext cx="500419"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C31D3B8A-346B-EA10-9265-FE0FB2F74867}"/>
                </a:ext>
              </a:extLst>
            </p:cNvPr>
            <p:cNvSpPr txBox="1"/>
            <p:nvPr/>
          </p:nvSpPr>
          <p:spPr>
            <a:xfrm>
              <a:off x="8182670" y="525348"/>
              <a:ext cx="312135" cy="572140"/>
            </a:xfrm>
            <a:prstGeom prst="rect">
              <a:avLst/>
            </a:prstGeom>
            <a:noFill/>
          </p:spPr>
          <p:txBody>
            <a:bodyPr wrap="none" rtlCol="0">
              <a:spAutoFit/>
            </a:bodyPr>
            <a:lstStyle/>
            <a:p>
              <a:endParaRPr lang="nb-NO" sz="1350" dirty="0"/>
            </a:p>
          </p:txBody>
        </p:sp>
        <p:sp>
          <p:nvSpPr>
            <p:cNvPr id="27" name="TextBox 26">
              <a:extLst>
                <a:ext uri="{FF2B5EF4-FFF2-40B4-BE49-F238E27FC236}">
                  <a16:creationId xmlns:a16="http://schemas.microsoft.com/office/drawing/2014/main" id="{B02ECC92-E060-C496-5970-924AE536FF2F}"/>
                </a:ext>
              </a:extLst>
            </p:cNvPr>
            <p:cNvSpPr txBox="1"/>
            <p:nvPr/>
          </p:nvSpPr>
          <p:spPr>
            <a:xfrm>
              <a:off x="8154848" y="158071"/>
              <a:ext cx="312135" cy="572140"/>
            </a:xfrm>
            <a:prstGeom prst="rect">
              <a:avLst/>
            </a:prstGeom>
            <a:noFill/>
          </p:spPr>
          <p:txBody>
            <a:bodyPr wrap="none" rtlCol="0">
              <a:spAutoFit/>
            </a:bodyPr>
            <a:lstStyle/>
            <a:p>
              <a:endParaRPr lang="nb-NO" sz="1350" dirty="0"/>
            </a:p>
          </p:txBody>
        </p:sp>
        <p:sp>
          <p:nvSpPr>
            <p:cNvPr id="28" name="TextBox 27">
              <a:extLst>
                <a:ext uri="{FF2B5EF4-FFF2-40B4-BE49-F238E27FC236}">
                  <a16:creationId xmlns:a16="http://schemas.microsoft.com/office/drawing/2014/main" id="{4BFBC94E-7B6F-0998-6BD8-F2E464550F61}"/>
                </a:ext>
              </a:extLst>
            </p:cNvPr>
            <p:cNvSpPr txBox="1"/>
            <p:nvPr/>
          </p:nvSpPr>
          <p:spPr>
            <a:xfrm>
              <a:off x="9894610" y="547628"/>
              <a:ext cx="312135" cy="572140"/>
            </a:xfrm>
            <a:prstGeom prst="rect">
              <a:avLst/>
            </a:prstGeom>
            <a:noFill/>
          </p:spPr>
          <p:txBody>
            <a:bodyPr wrap="none" rtlCol="0">
              <a:spAutoFit/>
            </a:bodyPr>
            <a:lstStyle/>
            <a:p>
              <a:endParaRPr lang="nb-NO" sz="1350" dirty="0"/>
            </a:p>
          </p:txBody>
        </p:sp>
        <p:sp>
          <p:nvSpPr>
            <p:cNvPr id="29" name="TextBox 28">
              <a:extLst>
                <a:ext uri="{FF2B5EF4-FFF2-40B4-BE49-F238E27FC236}">
                  <a16:creationId xmlns:a16="http://schemas.microsoft.com/office/drawing/2014/main" id="{BA12E3DF-EB0C-948E-5526-104BF1991CC9}"/>
                </a:ext>
              </a:extLst>
            </p:cNvPr>
            <p:cNvSpPr txBox="1"/>
            <p:nvPr/>
          </p:nvSpPr>
          <p:spPr>
            <a:xfrm>
              <a:off x="9887388" y="180352"/>
              <a:ext cx="312135" cy="572140"/>
            </a:xfrm>
            <a:prstGeom prst="rect">
              <a:avLst/>
            </a:prstGeom>
            <a:noFill/>
          </p:spPr>
          <p:txBody>
            <a:bodyPr wrap="none" rtlCol="0">
              <a:spAutoFit/>
            </a:bodyPr>
            <a:lstStyle/>
            <a:p>
              <a:endParaRPr lang="nb-NO" sz="1350" dirty="0"/>
            </a:p>
          </p:txBody>
        </p:sp>
      </p:grpSp>
    </p:spTree>
    <p:extLst>
      <p:ext uri="{BB962C8B-B14F-4D97-AF65-F5344CB8AC3E}">
        <p14:creationId xmlns:p14="http://schemas.microsoft.com/office/powerpoint/2010/main" val="93972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EDFC-7C57-6A5B-AA1E-95B7FB9178BE}"/>
              </a:ext>
            </a:extLst>
          </p:cNvPr>
          <p:cNvSpPr>
            <a:spLocks noGrp="1"/>
          </p:cNvSpPr>
          <p:nvPr>
            <p:ph type="title"/>
          </p:nvPr>
        </p:nvSpPr>
        <p:spPr/>
        <p:txBody>
          <a:bodyPr>
            <a:normAutofit fontScale="90000"/>
          </a:bodyPr>
          <a:lstStyle/>
          <a:p>
            <a:r>
              <a:rPr lang="nb-NO" dirty="0" err="1"/>
              <a:t>Example</a:t>
            </a:r>
            <a:r>
              <a:rPr lang="nb-NO" dirty="0"/>
              <a:t> adaptive cruise control: </a:t>
            </a:r>
            <a:br>
              <a:rPr lang="nb-NO" dirty="0"/>
            </a:br>
            <a:r>
              <a:rPr lang="nb-NO" dirty="0"/>
              <a:t>CV-CV </a:t>
            </a:r>
            <a:r>
              <a:rPr lang="nb-NO" dirty="0" err="1"/>
              <a:t>switch</a:t>
            </a:r>
            <a:r>
              <a:rPr lang="nb-NO" dirty="0"/>
              <a:t> (min-</a:t>
            </a:r>
            <a:r>
              <a:rPr lang="nb-NO" dirty="0" err="1"/>
              <a:t>selector</a:t>
            </a:r>
            <a:r>
              <a:rPr lang="nb-NO" dirty="0"/>
              <a:t>) </a:t>
            </a:r>
            <a:r>
              <a:rPr lang="nb-NO" dirty="0" err="1"/>
              <a:t>followed</a:t>
            </a:r>
            <a:r>
              <a:rPr lang="nb-NO" dirty="0"/>
              <a:t> by MV-MV </a:t>
            </a:r>
            <a:r>
              <a:rPr lang="nb-NO" dirty="0" err="1"/>
              <a:t>switch</a:t>
            </a:r>
            <a:r>
              <a:rPr lang="nb-NO" dirty="0"/>
              <a:t> (</a:t>
            </a:r>
            <a:r>
              <a:rPr lang="nb-NO" dirty="0" err="1"/>
              <a:t>split</a:t>
            </a:r>
            <a:r>
              <a:rPr lang="nb-NO" dirty="0"/>
              <a:t> range control)</a:t>
            </a:r>
            <a:endParaRPr lang="en-US" dirty="0"/>
          </a:p>
        </p:txBody>
      </p:sp>
      <p:pic>
        <p:nvPicPr>
          <p:cNvPr id="4" name="Picture 3">
            <a:extLst>
              <a:ext uri="{FF2B5EF4-FFF2-40B4-BE49-F238E27FC236}">
                <a16:creationId xmlns:a16="http://schemas.microsoft.com/office/drawing/2014/main" id="{D5974713-D01E-BD05-A38F-7C851141B443}"/>
              </a:ext>
            </a:extLst>
          </p:cNvPr>
          <p:cNvPicPr>
            <a:picLocks noChangeAspect="1"/>
          </p:cNvPicPr>
          <p:nvPr/>
        </p:nvPicPr>
        <p:blipFill>
          <a:blip r:embed="rId2"/>
          <a:stretch>
            <a:fillRect/>
          </a:stretch>
        </p:blipFill>
        <p:spPr>
          <a:xfrm>
            <a:off x="1408872" y="2132495"/>
            <a:ext cx="9677400" cy="3267075"/>
          </a:xfrm>
          <a:prstGeom prst="rect">
            <a:avLst/>
          </a:prstGeom>
        </p:spPr>
      </p:pic>
      <p:sp>
        <p:nvSpPr>
          <p:cNvPr id="3" name="Slide Number Placeholder 2">
            <a:extLst>
              <a:ext uri="{FF2B5EF4-FFF2-40B4-BE49-F238E27FC236}">
                <a16:creationId xmlns:a16="http://schemas.microsoft.com/office/drawing/2014/main" id="{C5DBD021-35D4-FD77-EEFD-1E17B7A274A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EDB02-4F68-4150-B145-D9EB3E2B4B16}" type="slidenum">
              <a:rPr lang="en-US" smtClean="0"/>
              <a:pPr/>
              <a:t>61</a:t>
            </a:fld>
            <a:endParaRPr lang="en-US"/>
          </a:p>
        </p:txBody>
      </p:sp>
    </p:spTree>
    <p:extLst>
      <p:ext uri="{BB962C8B-B14F-4D97-AF65-F5344CB8AC3E}">
        <p14:creationId xmlns:p14="http://schemas.microsoft.com/office/powerpoint/2010/main" val="3844778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208A2C-7205-5ABE-98FD-F1C73E67ED4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EDB02-4F68-4150-B145-D9EB3E2B4B16}" type="slidenum">
              <a:rPr lang="en-US" smtClean="0"/>
              <a:pPr/>
              <a:t>62</a:t>
            </a:fld>
            <a:endParaRPr lang="en-US"/>
          </a:p>
        </p:txBody>
      </p:sp>
      <p:cxnSp>
        <p:nvCxnSpPr>
          <p:cNvPr id="7" name="Straight Connector 6">
            <a:extLst>
              <a:ext uri="{FF2B5EF4-FFF2-40B4-BE49-F238E27FC236}">
                <a16:creationId xmlns:a16="http://schemas.microsoft.com/office/drawing/2014/main" id="{E53A983E-A5CB-BF16-D121-9BEDB84C6350}"/>
              </a:ext>
            </a:extLst>
          </p:cNvPr>
          <p:cNvCxnSpPr>
            <a:cxnSpLocks/>
          </p:cNvCxnSpPr>
          <p:nvPr/>
        </p:nvCxnSpPr>
        <p:spPr>
          <a:xfrm>
            <a:off x="821140" y="2507774"/>
            <a:ext cx="17349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8A02938-4AF0-264A-FAFB-1E463F682920}"/>
              </a:ext>
            </a:extLst>
          </p:cNvPr>
          <p:cNvGrpSpPr/>
          <p:nvPr/>
        </p:nvGrpSpPr>
        <p:grpSpPr>
          <a:xfrm>
            <a:off x="8553315" y="1697457"/>
            <a:ext cx="325273" cy="193341"/>
            <a:chOff x="5355609" y="1381837"/>
            <a:chExt cx="325273" cy="193341"/>
          </a:xfrm>
          <a:scene3d>
            <a:camera prst="orthographicFront">
              <a:rot lat="600000" lon="1800000" rev="0"/>
            </a:camera>
            <a:lightRig rig="threePt" dir="t"/>
          </a:scene3d>
        </p:grpSpPr>
        <p:sp>
          <p:nvSpPr>
            <p:cNvPr id="9" name="Isosceles Triangle 8">
              <a:extLst>
                <a:ext uri="{FF2B5EF4-FFF2-40B4-BE49-F238E27FC236}">
                  <a16:creationId xmlns:a16="http://schemas.microsoft.com/office/drawing/2014/main" id="{5F52449C-28C2-D198-745F-7709634EACE1}"/>
                </a:ext>
              </a:extLst>
            </p:cNvPr>
            <p:cNvSpPr/>
            <p:nvPr/>
          </p:nvSpPr>
          <p:spPr>
            <a:xfrm rot="16200000">
              <a:off x="5513697" y="139207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65649A69-6B56-D7BB-CAF3-D5B20AE96DFD}"/>
                </a:ext>
              </a:extLst>
            </p:cNvPr>
            <p:cNvSpPr/>
            <p:nvPr/>
          </p:nvSpPr>
          <p:spPr>
            <a:xfrm rot="5201770">
              <a:off x="5345373" y="140799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4698B0DE-892C-54A2-3A01-F471B7A832C2}"/>
              </a:ext>
            </a:extLst>
          </p:cNvPr>
          <p:cNvCxnSpPr>
            <a:cxnSpLocks/>
          </p:cNvCxnSpPr>
          <p:nvPr/>
        </p:nvCxnSpPr>
        <p:spPr>
          <a:xfrm flipV="1">
            <a:off x="1685002" y="2288483"/>
            <a:ext cx="160351" cy="5256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6592CFA-59F1-2EDB-779C-F1BD3AE112AD}"/>
              </a:ext>
            </a:extLst>
          </p:cNvPr>
          <p:cNvGrpSpPr/>
          <p:nvPr/>
        </p:nvGrpSpPr>
        <p:grpSpPr>
          <a:xfrm>
            <a:off x="2573421" y="1975559"/>
            <a:ext cx="557351" cy="968991"/>
            <a:chOff x="5247564" y="3050275"/>
            <a:chExt cx="557351" cy="968991"/>
          </a:xfrm>
        </p:grpSpPr>
        <p:cxnSp>
          <p:nvCxnSpPr>
            <p:cNvPr id="16" name="Straight Connector 15">
              <a:extLst>
                <a:ext uri="{FF2B5EF4-FFF2-40B4-BE49-F238E27FC236}">
                  <a16:creationId xmlns:a16="http://schemas.microsoft.com/office/drawing/2014/main" id="{D5B3E861-006C-05F2-705C-7FFCD3B4C734}"/>
                </a:ext>
              </a:extLst>
            </p:cNvPr>
            <p:cNvCxnSpPr>
              <a:cxnSpLocks/>
            </p:cNvCxnSpPr>
            <p:nvPr/>
          </p:nvCxnSpPr>
          <p:spPr>
            <a:xfrm>
              <a:off x="5247564" y="3050275"/>
              <a:ext cx="0" cy="968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8E6DAD-C6B8-5507-2B38-35CFEC2AACCC}"/>
                </a:ext>
              </a:extLst>
            </p:cNvPr>
            <p:cNvCxnSpPr>
              <a:cxnSpLocks/>
            </p:cNvCxnSpPr>
            <p:nvPr/>
          </p:nvCxnSpPr>
          <p:spPr>
            <a:xfrm>
              <a:off x="5796888" y="3275463"/>
              <a:ext cx="0" cy="539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9E2AFF-23FF-8862-6E55-CB489F383002}"/>
                </a:ext>
              </a:extLst>
            </p:cNvPr>
            <p:cNvCxnSpPr>
              <a:cxnSpLocks/>
            </p:cNvCxnSpPr>
            <p:nvPr/>
          </p:nvCxnSpPr>
          <p:spPr>
            <a:xfrm>
              <a:off x="5247564" y="3050275"/>
              <a:ext cx="549324" cy="225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FA91C6-21AF-785C-C1AD-41EAD1C8C350}"/>
                </a:ext>
              </a:extLst>
            </p:cNvPr>
            <p:cNvCxnSpPr>
              <a:cxnSpLocks/>
            </p:cNvCxnSpPr>
            <p:nvPr/>
          </p:nvCxnSpPr>
          <p:spPr>
            <a:xfrm flipV="1">
              <a:off x="5247564" y="3814549"/>
              <a:ext cx="557351" cy="204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305E0720-1852-A21C-A05E-438C6258A33A}"/>
              </a:ext>
            </a:extLst>
          </p:cNvPr>
          <p:cNvCxnSpPr>
            <a:cxnSpLocks/>
          </p:cNvCxnSpPr>
          <p:nvPr/>
        </p:nvCxnSpPr>
        <p:spPr>
          <a:xfrm>
            <a:off x="3122745" y="2507774"/>
            <a:ext cx="1734972" cy="0"/>
          </a:xfrm>
          <a:prstGeom prst="line">
            <a:avLst/>
          </a:prstGeom>
          <a:ln w="285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8EFE41-6B16-456D-895F-F26817E8EDD8}"/>
              </a:ext>
            </a:extLst>
          </p:cNvPr>
          <p:cNvSpPr txBox="1"/>
          <p:nvPr/>
        </p:nvSpPr>
        <p:spPr>
          <a:xfrm>
            <a:off x="855734" y="2408218"/>
            <a:ext cx="381836" cy="369332"/>
          </a:xfrm>
          <a:prstGeom prst="rect">
            <a:avLst/>
          </a:prstGeom>
          <a:noFill/>
        </p:spPr>
        <p:txBody>
          <a:bodyPr wrap="none" rtlCol="0">
            <a:spAutoFit/>
          </a:bodyPr>
          <a:lstStyle/>
          <a:p>
            <a:r>
              <a:rPr lang="nb-NO" i="1" dirty="0"/>
              <a:t>p</a:t>
            </a:r>
            <a:r>
              <a:rPr lang="nb-NO" i="1" baseline="-25000" dirty="0"/>
              <a:t>0</a:t>
            </a:r>
            <a:endParaRPr lang="en-US" i="1" baseline="-25000" dirty="0"/>
          </a:p>
        </p:txBody>
      </p:sp>
      <p:sp>
        <p:nvSpPr>
          <p:cNvPr id="36" name="TextBox 35">
            <a:extLst>
              <a:ext uri="{FF2B5EF4-FFF2-40B4-BE49-F238E27FC236}">
                <a16:creationId xmlns:a16="http://schemas.microsoft.com/office/drawing/2014/main" id="{64E81382-9130-28D1-8A51-DC1B689690B4}"/>
              </a:ext>
            </a:extLst>
          </p:cNvPr>
          <p:cNvSpPr txBox="1"/>
          <p:nvPr/>
        </p:nvSpPr>
        <p:spPr>
          <a:xfrm>
            <a:off x="2174294" y="2507430"/>
            <a:ext cx="369012" cy="369332"/>
          </a:xfrm>
          <a:prstGeom prst="rect">
            <a:avLst/>
          </a:prstGeom>
          <a:noFill/>
        </p:spPr>
        <p:txBody>
          <a:bodyPr wrap="none" rtlCol="0">
            <a:spAutoFit/>
          </a:bodyPr>
          <a:lstStyle/>
          <a:p>
            <a:r>
              <a:rPr lang="nb-NO" i="1" dirty="0"/>
              <a:t>F</a:t>
            </a:r>
            <a:r>
              <a:rPr lang="nb-NO" i="1" baseline="-25000" dirty="0"/>
              <a:t>0</a:t>
            </a:r>
            <a:endParaRPr lang="en-US" i="1" baseline="-25000" dirty="0"/>
          </a:p>
        </p:txBody>
      </p:sp>
      <p:sp>
        <p:nvSpPr>
          <p:cNvPr id="37" name="TextBox 36">
            <a:extLst>
              <a:ext uri="{FF2B5EF4-FFF2-40B4-BE49-F238E27FC236}">
                <a16:creationId xmlns:a16="http://schemas.microsoft.com/office/drawing/2014/main" id="{FBB8059F-1C92-4DDD-9BEB-93F57A0F24B9}"/>
              </a:ext>
            </a:extLst>
          </p:cNvPr>
          <p:cNvSpPr txBox="1"/>
          <p:nvPr/>
        </p:nvSpPr>
        <p:spPr>
          <a:xfrm>
            <a:off x="4417916" y="2449227"/>
            <a:ext cx="290464" cy="369332"/>
          </a:xfrm>
          <a:prstGeom prst="rect">
            <a:avLst/>
          </a:prstGeom>
          <a:noFill/>
        </p:spPr>
        <p:txBody>
          <a:bodyPr wrap="none" rtlCol="0">
            <a:spAutoFit/>
          </a:bodyPr>
          <a:lstStyle/>
          <a:p>
            <a:r>
              <a:rPr lang="nb-NO" i="1" dirty="0"/>
              <a:t>F</a:t>
            </a:r>
            <a:endParaRPr lang="en-US" i="1" baseline="-25000" dirty="0"/>
          </a:p>
        </p:txBody>
      </p:sp>
      <p:sp>
        <p:nvSpPr>
          <p:cNvPr id="41" name="TextBox 40">
            <a:extLst>
              <a:ext uri="{FF2B5EF4-FFF2-40B4-BE49-F238E27FC236}">
                <a16:creationId xmlns:a16="http://schemas.microsoft.com/office/drawing/2014/main" id="{7AE3873F-25C1-EFDD-8CC1-3FC1D6295814}"/>
              </a:ext>
            </a:extLst>
          </p:cNvPr>
          <p:cNvSpPr txBox="1"/>
          <p:nvPr/>
        </p:nvSpPr>
        <p:spPr>
          <a:xfrm>
            <a:off x="3579778" y="2435215"/>
            <a:ext cx="306494" cy="369332"/>
          </a:xfrm>
          <a:prstGeom prst="rect">
            <a:avLst/>
          </a:prstGeom>
          <a:noFill/>
        </p:spPr>
        <p:txBody>
          <a:bodyPr wrap="none" rtlCol="0">
            <a:spAutoFit/>
          </a:bodyPr>
          <a:lstStyle/>
          <a:p>
            <a:r>
              <a:rPr lang="nb-NO" i="1" dirty="0"/>
              <a:t>p</a:t>
            </a:r>
            <a:endParaRPr lang="en-US" i="1" baseline="-25000" dirty="0"/>
          </a:p>
        </p:txBody>
      </p:sp>
      <p:sp>
        <p:nvSpPr>
          <p:cNvPr id="42" name="TextBox 41">
            <a:extLst>
              <a:ext uri="{FF2B5EF4-FFF2-40B4-BE49-F238E27FC236}">
                <a16:creationId xmlns:a16="http://schemas.microsoft.com/office/drawing/2014/main" id="{6360E75F-D0D7-9994-5D4F-2B47B032A612}"/>
              </a:ext>
            </a:extLst>
          </p:cNvPr>
          <p:cNvSpPr txBox="1"/>
          <p:nvPr/>
        </p:nvSpPr>
        <p:spPr>
          <a:xfrm>
            <a:off x="626724" y="-89848"/>
            <a:ext cx="4872213" cy="584775"/>
          </a:xfrm>
          <a:prstGeom prst="rect">
            <a:avLst/>
          </a:prstGeom>
          <a:noFill/>
        </p:spPr>
        <p:txBody>
          <a:bodyPr wrap="square" rtlCol="0">
            <a:spAutoFit/>
          </a:bodyPr>
          <a:lstStyle/>
          <a:p>
            <a:pPr algn="ctr"/>
            <a:r>
              <a:rPr lang="nb-NO" sz="3200" dirty="0"/>
              <a:t>QUIZ </a:t>
            </a:r>
            <a:r>
              <a:rPr lang="nb-NO" sz="2800" dirty="0" err="1"/>
              <a:t>Compressor</a:t>
            </a:r>
            <a:r>
              <a:rPr lang="nb-NO" sz="2800" dirty="0"/>
              <a:t> control</a:t>
            </a:r>
            <a:endParaRPr lang="en-US" sz="3200" dirty="0"/>
          </a:p>
        </p:txBody>
      </p:sp>
      <p:sp>
        <p:nvSpPr>
          <p:cNvPr id="2" name="TextBox 1">
            <a:extLst>
              <a:ext uri="{FF2B5EF4-FFF2-40B4-BE49-F238E27FC236}">
                <a16:creationId xmlns:a16="http://schemas.microsoft.com/office/drawing/2014/main" id="{6D168C6A-CF18-2008-0CB6-FD529588D856}"/>
              </a:ext>
            </a:extLst>
          </p:cNvPr>
          <p:cNvSpPr txBox="1"/>
          <p:nvPr/>
        </p:nvSpPr>
        <p:spPr>
          <a:xfrm>
            <a:off x="916072" y="3148606"/>
            <a:ext cx="4533485" cy="2308324"/>
          </a:xfrm>
          <a:prstGeom prst="rect">
            <a:avLst/>
          </a:prstGeom>
          <a:noFill/>
        </p:spPr>
        <p:txBody>
          <a:bodyPr wrap="none" rtlCol="0">
            <a:spAutoFit/>
          </a:bodyPr>
          <a:lstStyle/>
          <a:p>
            <a:r>
              <a:rPr lang="nb-NO" dirty="0" err="1"/>
              <a:t>Suggest</a:t>
            </a:r>
            <a:r>
              <a:rPr lang="nb-NO" dirty="0"/>
              <a:t> a </a:t>
            </a:r>
            <a:r>
              <a:rPr lang="nb-NO" dirty="0" err="1"/>
              <a:t>solution</a:t>
            </a:r>
            <a:r>
              <a:rPr lang="nb-NO" dirty="0"/>
              <a:t> </a:t>
            </a:r>
            <a:r>
              <a:rPr lang="nb-NO" dirty="0" err="1"/>
              <a:t>which</a:t>
            </a:r>
            <a:r>
              <a:rPr lang="nb-NO" dirty="0"/>
              <a:t> </a:t>
            </a:r>
            <a:r>
              <a:rPr lang="nb-NO" dirty="0" err="1"/>
              <a:t>achieves</a:t>
            </a:r>
            <a:endParaRPr lang="nb-NO" dirty="0"/>
          </a:p>
          <a:p>
            <a:pPr marL="285750" indent="-285750">
              <a:buFont typeface="Arial" panose="020B0604020202020204" pitchFamily="34" charset="0"/>
              <a:buChar char="•"/>
            </a:pPr>
            <a:r>
              <a:rPr lang="nb-NO" i="1" dirty="0"/>
              <a:t>p&lt; </a:t>
            </a:r>
            <a:r>
              <a:rPr lang="nb-NO" i="1" dirty="0" err="1"/>
              <a:t>p</a:t>
            </a:r>
            <a:r>
              <a:rPr lang="nb-NO" i="1" baseline="-25000" dirty="0" err="1"/>
              <a:t>max</a:t>
            </a:r>
            <a:r>
              <a:rPr lang="nb-NO" i="1" dirty="0"/>
              <a:t>= 37 bar    (</a:t>
            </a:r>
            <a:r>
              <a:rPr lang="nb-NO" i="1" dirty="0" err="1"/>
              <a:t>max</a:t>
            </a:r>
            <a:r>
              <a:rPr lang="nb-NO" i="1" dirty="0"/>
              <a:t> </a:t>
            </a:r>
            <a:r>
              <a:rPr lang="nb-NO" i="1" dirty="0" err="1"/>
              <a:t>delivery</a:t>
            </a:r>
            <a:r>
              <a:rPr lang="nb-NO" i="1" dirty="0"/>
              <a:t> </a:t>
            </a:r>
            <a:r>
              <a:rPr lang="nb-NO" i="1" dirty="0" err="1"/>
              <a:t>pressure</a:t>
            </a:r>
            <a:r>
              <a:rPr lang="nb-NO" i="1" dirty="0"/>
              <a:t>)</a:t>
            </a:r>
          </a:p>
          <a:p>
            <a:pPr marL="285750" indent="-285750">
              <a:buFont typeface="Arial" panose="020B0604020202020204" pitchFamily="34" charset="0"/>
              <a:buChar char="•"/>
            </a:pPr>
            <a:r>
              <a:rPr lang="nb-NO" i="1" dirty="0"/>
              <a:t>P</a:t>
            </a:r>
            <a:r>
              <a:rPr lang="nb-NO" i="1" baseline="-25000" dirty="0"/>
              <a:t>0</a:t>
            </a:r>
            <a:r>
              <a:rPr lang="nb-NO" i="1" dirty="0"/>
              <a:t> &gt; </a:t>
            </a:r>
            <a:r>
              <a:rPr lang="nb-NO" i="1" dirty="0" err="1"/>
              <a:t>p</a:t>
            </a:r>
            <a:r>
              <a:rPr lang="nb-NO" sz="1600" i="1" baseline="-25000" dirty="0" err="1"/>
              <a:t>min</a:t>
            </a:r>
            <a:r>
              <a:rPr lang="nb-NO" i="1" dirty="0"/>
              <a:t> = 30 bar  (min. </a:t>
            </a:r>
            <a:r>
              <a:rPr lang="nb-NO" i="1" dirty="0" err="1"/>
              <a:t>suction</a:t>
            </a:r>
            <a:r>
              <a:rPr lang="nb-NO" i="1" dirty="0"/>
              <a:t> </a:t>
            </a:r>
            <a:r>
              <a:rPr lang="nb-NO" i="1" dirty="0" err="1"/>
              <a:t>pressure</a:t>
            </a:r>
            <a:r>
              <a:rPr lang="nb-NO" i="1" dirty="0"/>
              <a:t>)</a:t>
            </a:r>
          </a:p>
          <a:p>
            <a:pPr marL="285750" indent="-285750">
              <a:buFont typeface="Arial" panose="020B0604020202020204" pitchFamily="34" charset="0"/>
              <a:buChar char="•"/>
            </a:pPr>
            <a:r>
              <a:rPr lang="nb-NO" i="1" dirty="0"/>
              <a:t>F &lt; </a:t>
            </a:r>
            <a:r>
              <a:rPr lang="nb-NO" i="1" dirty="0" err="1"/>
              <a:t>F</a:t>
            </a:r>
            <a:r>
              <a:rPr lang="nb-NO" i="1" baseline="-25000" dirty="0" err="1"/>
              <a:t>max</a:t>
            </a:r>
            <a:r>
              <a:rPr lang="nb-NO" i="1" dirty="0"/>
              <a:t> = 19 t/h   (</a:t>
            </a:r>
            <a:r>
              <a:rPr lang="nb-NO" i="1" dirty="0" err="1"/>
              <a:t>max</a:t>
            </a:r>
            <a:r>
              <a:rPr lang="nb-NO" i="1" dirty="0"/>
              <a:t>. </a:t>
            </a:r>
            <a:r>
              <a:rPr lang="nb-NO" i="1" dirty="0" err="1"/>
              <a:t>production</a:t>
            </a:r>
            <a:r>
              <a:rPr lang="nb-NO" i="1" dirty="0"/>
              <a:t> rate)</a:t>
            </a:r>
          </a:p>
          <a:p>
            <a:pPr marL="285750" indent="-285750">
              <a:buFont typeface="Arial" panose="020B0604020202020204" pitchFamily="34" charset="0"/>
              <a:buChar char="•"/>
            </a:pPr>
            <a:r>
              <a:rPr lang="nb-NO" i="1" dirty="0"/>
              <a:t>F</a:t>
            </a:r>
            <a:r>
              <a:rPr lang="nb-NO" i="1" baseline="-25000" dirty="0"/>
              <a:t>0</a:t>
            </a:r>
            <a:r>
              <a:rPr lang="nb-NO" i="1" dirty="0"/>
              <a:t> &gt; </a:t>
            </a:r>
            <a:r>
              <a:rPr lang="nb-NO" i="1" dirty="0" err="1"/>
              <a:t>F</a:t>
            </a:r>
            <a:r>
              <a:rPr lang="nb-NO" i="1" baseline="-25000" dirty="0" err="1"/>
              <a:t>min</a:t>
            </a:r>
            <a:r>
              <a:rPr lang="nb-NO" i="1" dirty="0"/>
              <a:t> = 10 t/h  (min. </a:t>
            </a:r>
            <a:r>
              <a:rPr lang="nb-NO" i="1" dirty="0" err="1"/>
              <a:t>through</a:t>
            </a:r>
            <a:r>
              <a:rPr lang="nb-NO" i="1" dirty="0"/>
              <a:t> </a:t>
            </a:r>
            <a:r>
              <a:rPr lang="nb-NO" i="1" dirty="0" err="1"/>
              <a:t>compressor</a:t>
            </a:r>
            <a:endParaRPr lang="nb-NO" i="1" dirty="0"/>
          </a:p>
          <a:p>
            <a:r>
              <a:rPr lang="nb-NO" i="1" dirty="0"/>
              <a:t>                                      to </a:t>
            </a:r>
            <a:r>
              <a:rPr lang="nb-NO" i="1" dirty="0" err="1"/>
              <a:t>avoid</a:t>
            </a:r>
            <a:r>
              <a:rPr lang="nb-NO" i="1" dirty="0"/>
              <a:t> </a:t>
            </a:r>
            <a:r>
              <a:rPr lang="nb-NO" i="1" dirty="0" err="1"/>
              <a:t>surge</a:t>
            </a:r>
            <a:r>
              <a:rPr lang="nb-NO" i="1" dirty="0"/>
              <a:t>)</a:t>
            </a:r>
          </a:p>
          <a:p>
            <a:endParaRPr lang="nb-NO" dirty="0"/>
          </a:p>
          <a:p>
            <a:endParaRPr lang="en-US" dirty="0"/>
          </a:p>
        </p:txBody>
      </p:sp>
      <p:cxnSp>
        <p:nvCxnSpPr>
          <p:cNvPr id="31" name="Straight Connector 30">
            <a:extLst>
              <a:ext uri="{FF2B5EF4-FFF2-40B4-BE49-F238E27FC236}">
                <a16:creationId xmlns:a16="http://schemas.microsoft.com/office/drawing/2014/main" id="{55807D11-FB32-DFE0-6C40-6F4B4C6D3DD6}"/>
              </a:ext>
            </a:extLst>
          </p:cNvPr>
          <p:cNvCxnSpPr>
            <a:cxnSpLocks/>
          </p:cNvCxnSpPr>
          <p:nvPr/>
        </p:nvCxnSpPr>
        <p:spPr>
          <a:xfrm flipV="1">
            <a:off x="9652699" y="1808392"/>
            <a:ext cx="7502" cy="8611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C895ADC-16C4-9FA4-8167-2A237B6A429B}"/>
              </a:ext>
            </a:extLst>
          </p:cNvPr>
          <p:cNvCxnSpPr>
            <a:cxnSpLocks/>
          </p:cNvCxnSpPr>
          <p:nvPr/>
        </p:nvCxnSpPr>
        <p:spPr>
          <a:xfrm>
            <a:off x="1846320" y="2277882"/>
            <a:ext cx="56943" cy="36057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4194578-EAB2-F774-5B92-D7C46A30EE89}"/>
              </a:ext>
            </a:extLst>
          </p:cNvPr>
          <p:cNvCxnSpPr>
            <a:cxnSpLocks/>
          </p:cNvCxnSpPr>
          <p:nvPr/>
        </p:nvCxnSpPr>
        <p:spPr>
          <a:xfrm flipH="1" flipV="1">
            <a:off x="2015662" y="2288483"/>
            <a:ext cx="91780" cy="5256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ABA5E2-9DB9-4AB6-EF62-7D2FDD538FF6}"/>
              </a:ext>
            </a:extLst>
          </p:cNvPr>
          <p:cNvCxnSpPr>
            <a:cxnSpLocks/>
          </p:cNvCxnSpPr>
          <p:nvPr/>
        </p:nvCxnSpPr>
        <p:spPr>
          <a:xfrm flipH="1">
            <a:off x="1903263" y="2278917"/>
            <a:ext cx="107523" cy="34771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FF87468-DDBA-C959-5FED-BB43D4647F8D}"/>
              </a:ext>
            </a:extLst>
          </p:cNvPr>
          <p:cNvSpPr txBox="1"/>
          <p:nvPr/>
        </p:nvSpPr>
        <p:spPr>
          <a:xfrm>
            <a:off x="1618150" y="2746092"/>
            <a:ext cx="513282" cy="369332"/>
          </a:xfrm>
          <a:prstGeom prst="rect">
            <a:avLst/>
          </a:prstGeom>
          <a:noFill/>
        </p:spPr>
        <p:txBody>
          <a:bodyPr wrap="none" rtlCol="0">
            <a:spAutoFit/>
          </a:bodyPr>
          <a:lstStyle/>
          <a:p>
            <a:r>
              <a:rPr lang="nb-NO" b="1" dirty="0">
                <a:solidFill>
                  <a:srgbClr val="0070C0"/>
                </a:solidFill>
              </a:rPr>
              <a:t>CW</a:t>
            </a:r>
            <a:endParaRPr lang="en-US" b="1" dirty="0">
              <a:solidFill>
                <a:srgbClr val="0070C0"/>
              </a:solidFill>
            </a:endParaRPr>
          </a:p>
        </p:txBody>
      </p:sp>
      <p:cxnSp>
        <p:nvCxnSpPr>
          <p:cNvPr id="56" name="Straight Connector 55">
            <a:extLst>
              <a:ext uri="{FF2B5EF4-FFF2-40B4-BE49-F238E27FC236}">
                <a16:creationId xmlns:a16="http://schemas.microsoft.com/office/drawing/2014/main" id="{B667D844-A3DF-38C2-D9F7-CF2281250A5D}"/>
              </a:ext>
            </a:extLst>
          </p:cNvPr>
          <p:cNvCxnSpPr>
            <a:cxnSpLocks/>
          </p:cNvCxnSpPr>
          <p:nvPr/>
        </p:nvCxnSpPr>
        <p:spPr>
          <a:xfrm>
            <a:off x="6845639" y="2654506"/>
            <a:ext cx="17349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2948387-7E59-8ECD-B710-AAB53924B830}"/>
              </a:ext>
            </a:extLst>
          </p:cNvPr>
          <p:cNvCxnSpPr>
            <a:cxnSpLocks/>
          </p:cNvCxnSpPr>
          <p:nvPr/>
        </p:nvCxnSpPr>
        <p:spPr>
          <a:xfrm flipV="1">
            <a:off x="7709501" y="2435215"/>
            <a:ext cx="160351" cy="5256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FBC967B-241D-AA0B-0E5B-AB816901F1F4}"/>
              </a:ext>
            </a:extLst>
          </p:cNvPr>
          <p:cNvGrpSpPr/>
          <p:nvPr/>
        </p:nvGrpSpPr>
        <p:grpSpPr>
          <a:xfrm>
            <a:off x="8597920" y="2122291"/>
            <a:ext cx="557351" cy="968991"/>
            <a:chOff x="5247564" y="3050275"/>
            <a:chExt cx="557351" cy="968991"/>
          </a:xfrm>
        </p:grpSpPr>
        <p:cxnSp>
          <p:nvCxnSpPr>
            <p:cNvPr id="59" name="Straight Connector 58">
              <a:extLst>
                <a:ext uri="{FF2B5EF4-FFF2-40B4-BE49-F238E27FC236}">
                  <a16:creationId xmlns:a16="http://schemas.microsoft.com/office/drawing/2014/main" id="{534BDC48-286B-0CE4-8DA5-93A569D02653}"/>
                </a:ext>
              </a:extLst>
            </p:cNvPr>
            <p:cNvCxnSpPr>
              <a:cxnSpLocks/>
            </p:cNvCxnSpPr>
            <p:nvPr/>
          </p:nvCxnSpPr>
          <p:spPr>
            <a:xfrm>
              <a:off x="5247564" y="3050275"/>
              <a:ext cx="0" cy="9689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18C697-F5FA-C16C-023D-961C8EBE88FB}"/>
                </a:ext>
              </a:extLst>
            </p:cNvPr>
            <p:cNvCxnSpPr>
              <a:cxnSpLocks/>
            </p:cNvCxnSpPr>
            <p:nvPr/>
          </p:nvCxnSpPr>
          <p:spPr>
            <a:xfrm>
              <a:off x="5796888" y="3275463"/>
              <a:ext cx="0" cy="539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A7E134-EE36-A652-34B5-3C1AF9687CA1}"/>
                </a:ext>
              </a:extLst>
            </p:cNvPr>
            <p:cNvCxnSpPr>
              <a:cxnSpLocks/>
            </p:cNvCxnSpPr>
            <p:nvPr/>
          </p:nvCxnSpPr>
          <p:spPr>
            <a:xfrm>
              <a:off x="5247564" y="3050275"/>
              <a:ext cx="549324" cy="225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8144B4-936E-B3CB-C94D-86D603092899}"/>
                </a:ext>
              </a:extLst>
            </p:cNvPr>
            <p:cNvCxnSpPr>
              <a:cxnSpLocks/>
            </p:cNvCxnSpPr>
            <p:nvPr/>
          </p:nvCxnSpPr>
          <p:spPr>
            <a:xfrm flipV="1">
              <a:off x="5247564" y="3814549"/>
              <a:ext cx="557351" cy="204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C4FDB280-4C4B-51DD-687E-B62AB119A19C}"/>
              </a:ext>
            </a:extLst>
          </p:cNvPr>
          <p:cNvCxnSpPr>
            <a:cxnSpLocks/>
          </p:cNvCxnSpPr>
          <p:nvPr/>
        </p:nvCxnSpPr>
        <p:spPr>
          <a:xfrm>
            <a:off x="9147244" y="2654506"/>
            <a:ext cx="1734972" cy="0"/>
          </a:xfrm>
          <a:prstGeom prst="line">
            <a:avLst/>
          </a:prstGeom>
          <a:ln w="285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42E040E-3E9C-211F-9812-FA4E4F53EA8C}"/>
              </a:ext>
            </a:extLst>
          </p:cNvPr>
          <p:cNvSpPr txBox="1"/>
          <p:nvPr/>
        </p:nvSpPr>
        <p:spPr>
          <a:xfrm>
            <a:off x="6989874" y="2580980"/>
            <a:ext cx="381836" cy="369332"/>
          </a:xfrm>
          <a:prstGeom prst="rect">
            <a:avLst/>
          </a:prstGeom>
          <a:noFill/>
        </p:spPr>
        <p:txBody>
          <a:bodyPr wrap="none" rtlCol="0">
            <a:spAutoFit/>
          </a:bodyPr>
          <a:lstStyle/>
          <a:p>
            <a:r>
              <a:rPr lang="nb-NO" i="1" dirty="0"/>
              <a:t>p</a:t>
            </a:r>
            <a:r>
              <a:rPr lang="nb-NO" i="1" baseline="-25000" dirty="0"/>
              <a:t>0</a:t>
            </a:r>
            <a:endParaRPr lang="en-US" i="1" baseline="-25000" dirty="0"/>
          </a:p>
        </p:txBody>
      </p:sp>
      <p:sp>
        <p:nvSpPr>
          <p:cNvPr id="65" name="TextBox 64">
            <a:extLst>
              <a:ext uri="{FF2B5EF4-FFF2-40B4-BE49-F238E27FC236}">
                <a16:creationId xmlns:a16="http://schemas.microsoft.com/office/drawing/2014/main" id="{37F0C5B3-2565-B079-5A8F-821865FFED1B}"/>
              </a:ext>
            </a:extLst>
          </p:cNvPr>
          <p:cNvSpPr txBox="1"/>
          <p:nvPr/>
        </p:nvSpPr>
        <p:spPr>
          <a:xfrm>
            <a:off x="8190648" y="2605907"/>
            <a:ext cx="369012" cy="369332"/>
          </a:xfrm>
          <a:prstGeom prst="rect">
            <a:avLst/>
          </a:prstGeom>
          <a:noFill/>
        </p:spPr>
        <p:txBody>
          <a:bodyPr wrap="none" rtlCol="0">
            <a:spAutoFit/>
          </a:bodyPr>
          <a:lstStyle/>
          <a:p>
            <a:r>
              <a:rPr lang="nb-NO" i="1" dirty="0"/>
              <a:t>F</a:t>
            </a:r>
            <a:r>
              <a:rPr lang="nb-NO" i="1" baseline="-25000" dirty="0"/>
              <a:t>0</a:t>
            </a:r>
            <a:endParaRPr lang="en-US" i="1" baseline="-25000" dirty="0"/>
          </a:p>
        </p:txBody>
      </p:sp>
      <p:sp>
        <p:nvSpPr>
          <p:cNvPr id="66" name="TextBox 65">
            <a:extLst>
              <a:ext uri="{FF2B5EF4-FFF2-40B4-BE49-F238E27FC236}">
                <a16:creationId xmlns:a16="http://schemas.microsoft.com/office/drawing/2014/main" id="{6B32F4C9-EFC0-0A79-5D57-C384DEA02A28}"/>
              </a:ext>
            </a:extLst>
          </p:cNvPr>
          <p:cNvSpPr txBox="1"/>
          <p:nvPr/>
        </p:nvSpPr>
        <p:spPr>
          <a:xfrm>
            <a:off x="10428618" y="2671533"/>
            <a:ext cx="290464" cy="369332"/>
          </a:xfrm>
          <a:prstGeom prst="rect">
            <a:avLst/>
          </a:prstGeom>
          <a:noFill/>
        </p:spPr>
        <p:txBody>
          <a:bodyPr wrap="none" rtlCol="0">
            <a:spAutoFit/>
          </a:bodyPr>
          <a:lstStyle/>
          <a:p>
            <a:r>
              <a:rPr lang="nb-NO" i="1" dirty="0"/>
              <a:t>F</a:t>
            </a:r>
            <a:endParaRPr lang="en-US" i="1" baseline="-25000" dirty="0"/>
          </a:p>
        </p:txBody>
      </p:sp>
      <p:sp>
        <p:nvSpPr>
          <p:cNvPr id="67" name="TextBox 66">
            <a:extLst>
              <a:ext uri="{FF2B5EF4-FFF2-40B4-BE49-F238E27FC236}">
                <a16:creationId xmlns:a16="http://schemas.microsoft.com/office/drawing/2014/main" id="{F06E6088-3C1A-29E1-E46C-2D73CB59FE90}"/>
              </a:ext>
            </a:extLst>
          </p:cNvPr>
          <p:cNvSpPr txBox="1"/>
          <p:nvPr/>
        </p:nvSpPr>
        <p:spPr>
          <a:xfrm>
            <a:off x="9906761" y="2623878"/>
            <a:ext cx="303288" cy="369332"/>
          </a:xfrm>
          <a:prstGeom prst="rect">
            <a:avLst/>
          </a:prstGeom>
          <a:noFill/>
        </p:spPr>
        <p:txBody>
          <a:bodyPr wrap="none" rtlCol="0">
            <a:spAutoFit/>
          </a:bodyPr>
          <a:lstStyle/>
          <a:p>
            <a:r>
              <a:rPr lang="nb-NO" i="1" dirty="0"/>
              <a:t>p</a:t>
            </a:r>
            <a:endParaRPr lang="en-US" i="1" baseline="-25000" dirty="0"/>
          </a:p>
        </p:txBody>
      </p:sp>
      <p:cxnSp>
        <p:nvCxnSpPr>
          <p:cNvPr id="68" name="Straight Connector 67">
            <a:extLst>
              <a:ext uri="{FF2B5EF4-FFF2-40B4-BE49-F238E27FC236}">
                <a16:creationId xmlns:a16="http://schemas.microsoft.com/office/drawing/2014/main" id="{149BA26D-1040-90BC-9116-78B8D5D11ECC}"/>
              </a:ext>
            </a:extLst>
          </p:cNvPr>
          <p:cNvCxnSpPr>
            <a:cxnSpLocks/>
          </p:cNvCxnSpPr>
          <p:nvPr/>
        </p:nvCxnSpPr>
        <p:spPr>
          <a:xfrm>
            <a:off x="7870819" y="2424614"/>
            <a:ext cx="56943" cy="36057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E574EEA-6814-781B-4698-5DBCCFF32554}"/>
              </a:ext>
            </a:extLst>
          </p:cNvPr>
          <p:cNvCxnSpPr>
            <a:cxnSpLocks/>
          </p:cNvCxnSpPr>
          <p:nvPr/>
        </p:nvCxnSpPr>
        <p:spPr>
          <a:xfrm flipH="1" flipV="1">
            <a:off x="8040161" y="2435215"/>
            <a:ext cx="91780" cy="5256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F33B79A-A678-47E4-CE19-E1EA26E917FE}"/>
              </a:ext>
            </a:extLst>
          </p:cNvPr>
          <p:cNvCxnSpPr>
            <a:cxnSpLocks/>
          </p:cNvCxnSpPr>
          <p:nvPr/>
        </p:nvCxnSpPr>
        <p:spPr>
          <a:xfrm flipH="1">
            <a:off x="7927762" y="2425649"/>
            <a:ext cx="107523" cy="34771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E578C0-CF20-22B4-B6E9-FE68739996C9}"/>
              </a:ext>
            </a:extLst>
          </p:cNvPr>
          <p:cNvSpPr txBox="1"/>
          <p:nvPr/>
        </p:nvSpPr>
        <p:spPr>
          <a:xfrm>
            <a:off x="7642649" y="2892824"/>
            <a:ext cx="513282" cy="369332"/>
          </a:xfrm>
          <a:prstGeom prst="rect">
            <a:avLst/>
          </a:prstGeom>
          <a:noFill/>
        </p:spPr>
        <p:txBody>
          <a:bodyPr wrap="none" rtlCol="0">
            <a:spAutoFit/>
          </a:bodyPr>
          <a:lstStyle/>
          <a:p>
            <a:r>
              <a:rPr lang="nb-NO" dirty="0">
                <a:solidFill>
                  <a:srgbClr val="0070C0"/>
                </a:solidFill>
              </a:rPr>
              <a:t>CW</a:t>
            </a:r>
            <a:endParaRPr lang="en-US" dirty="0">
              <a:solidFill>
                <a:srgbClr val="0070C0"/>
              </a:solidFill>
            </a:endParaRPr>
          </a:p>
        </p:txBody>
      </p:sp>
      <p:cxnSp>
        <p:nvCxnSpPr>
          <p:cNvPr id="76" name="Straight Connector 75">
            <a:extLst>
              <a:ext uri="{FF2B5EF4-FFF2-40B4-BE49-F238E27FC236}">
                <a16:creationId xmlns:a16="http://schemas.microsoft.com/office/drawing/2014/main" id="{F8942D8A-5479-0A8A-AF8F-3F2AB06B2D0F}"/>
              </a:ext>
            </a:extLst>
          </p:cNvPr>
          <p:cNvCxnSpPr>
            <a:cxnSpLocks/>
          </p:cNvCxnSpPr>
          <p:nvPr/>
        </p:nvCxnSpPr>
        <p:spPr>
          <a:xfrm flipV="1">
            <a:off x="7597922" y="1795263"/>
            <a:ext cx="0" cy="870941"/>
          </a:xfrm>
          <a:prstGeom prst="line">
            <a:avLst/>
          </a:prstGeom>
          <a:ln w="28575">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81BB668-82C5-440F-5EF8-63D49023D100}"/>
              </a:ext>
            </a:extLst>
          </p:cNvPr>
          <p:cNvCxnSpPr>
            <a:cxnSpLocks/>
          </p:cNvCxnSpPr>
          <p:nvPr/>
        </p:nvCxnSpPr>
        <p:spPr>
          <a:xfrm flipH="1" flipV="1">
            <a:off x="8856123" y="1808911"/>
            <a:ext cx="793152" cy="2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103CEF6-4B54-EC79-F144-0A19A74390CA}"/>
              </a:ext>
            </a:extLst>
          </p:cNvPr>
          <p:cNvCxnSpPr>
            <a:cxnSpLocks/>
          </p:cNvCxnSpPr>
          <p:nvPr/>
        </p:nvCxnSpPr>
        <p:spPr>
          <a:xfrm flipH="1" flipV="1">
            <a:off x="7597922" y="1802087"/>
            <a:ext cx="966273" cy="9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B34549B-6A81-8D89-C93B-E0DBF6AEAF44}"/>
              </a:ext>
            </a:extLst>
          </p:cNvPr>
          <p:cNvGrpSpPr/>
          <p:nvPr/>
        </p:nvGrpSpPr>
        <p:grpSpPr>
          <a:xfrm>
            <a:off x="10371104" y="1027058"/>
            <a:ext cx="411844" cy="374973"/>
            <a:chOff x="5892699" y="1917722"/>
            <a:chExt cx="411844" cy="374973"/>
          </a:xfrm>
        </p:grpSpPr>
        <p:sp>
          <p:nvSpPr>
            <p:cNvPr id="91" name="Oval 90">
              <a:extLst>
                <a:ext uri="{FF2B5EF4-FFF2-40B4-BE49-F238E27FC236}">
                  <a16:creationId xmlns:a16="http://schemas.microsoft.com/office/drawing/2014/main" id="{134F4E01-F19C-922C-1EA0-5A4485121DEE}"/>
                </a:ext>
              </a:extLst>
            </p:cNvPr>
            <p:cNvSpPr/>
            <p:nvPr/>
          </p:nvSpPr>
          <p:spPr>
            <a:xfrm>
              <a:off x="5893610" y="1923363"/>
              <a:ext cx="410933"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94" name="TextBox 93">
              <a:extLst>
                <a:ext uri="{FF2B5EF4-FFF2-40B4-BE49-F238E27FC236}">
                  <a16:creationId xmlns:a16="http://schemas.microsoft.com/office/drawing/2014/main" id="{55F59056-EAC9-3DA7-E605-72EC7CF0E85A}"/>
                </a:ext>
              </a:extLst>
            </p:cNvPr>
            <p:cNvSpPr txBox="1"/>
            <p:nvPr/>
          </p:nvSpPr>
          <p:spPr>
            <a:xfrm>
              <a:off x="5892699" y="1917722"/>
              <a:ext cx="411844" cy="369332"/>
            </a:xfrm>
            <a:prstGeom prst="rect">
              <a:avLst/>
            </a:prstGeom>
            <a:noFill/>
          </p:spPr>
          <p:txBody>
            <a:bodyPr wrap="none" rtlCol="0">
              <a:spAutoFit/>
            </a:bodyPr>
            <a:lstStyle/>
            <a:p>
              <a:r>
                <a:rPr lang="nb-NO" dirty="0"/>
                <a:t>FC</a:t>
              </a:r>
              <a:endParaRPr lang="en-US" dirty="0"/>
            </a:p>
          </p:txBody>
        </p:sp>
      </p:grpSp>
      <p:grpSp>
        <p:nvGrpSpPr>
          <p:cNvPr id="97" name="Group 96">
            <a:extLst>
              <a:ext uri="{FF2B5EF4-FFF2-40B4-BE49-F238E27FC236}">
                <a16:creationId xmlns:a16="http://schemas.microsoft.com/office/drawing/2014/main" id="{004C8351-E7DA-BA56-DA0E-E9CEF3B28ACC}"/>
              </a:ext>
            </a:extLst>
          </p:cNvPr>
          <p:cNvGrpSpPr/>
          <p:nvPr/>
        </p:nvGrpSpPr>
        <p:grpSpPr>
          <a:xfrm>
            <a:off x="7012035" y="1994242"/>
            <a:ext cx="429398" cy="381815"/>
            <a:chOff x="5893610" y="1923363"/>
            <a:chExt cx="429398" cy="381815"/>
          </a:xfrm>
        </p:grpSpPr>
        <p:sp>
          <p:nvSpPr>
            <p:cNvPr id="98" name="Oval 97">
              <a:extLst>
                <a:ext uri="{FF2B5EF4-FFF2-40B4-BE49-F238E27FC236}">
                  <a16:creationId xmlns:a16="http://schemas.microsoft.com/office/drawing/2014/main" id="{EBDA0E2D-6DFC-D0F6-3741-C561E87EA886}"/>
                </a:ext>
              </a:extLst>
            </p:cNvPr>
            <p:cNvSpPr/>
            <p:nvPr/>
          </p:nvSpPr>
          <p:spPr>
            <a:xfrm>
              <a:off x="5893610" y="1923363"/>
              <a:ext cx="410933"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99" name="TextBox 98">
              <a:extLst>
                <a:ext uri="{FF2B5EF4-FFF2-40B4-BE49-F238E27FC236}">
                  <a16:creationId xmlns:a16="http://schemas.microsoft.com/office/drawing/2014/main" id="{74C31304-F37A-9389-CDD8-4169EFDDA033}"/>
                </a:ext>
              </a:extLst>
            </p:cNvPr>
            <p:cNvSpPr txBox="1"/>
            <p:nvPr/>
          </p:nvSpPr>
          <p:spPr>
            <a:xfrm>
              <a:off x="5896288" y="1935846"/>
              <a:ext cx="426720" cy="369332"/>
            </a:xfrm>
            <a:prstGeom prst="rect">
              <a:avLst/>
            </a:prstGeom>
            <a:noFill/>
          </p:spPr>
          <p:txBody>
            <a:bodyPr wrap="none" rtlCol="0">
              <a:spAutoFit/>
            </a:bodyPr>
            <a:lstStyle/>
            <a:p>
              <a:r>
                <a:rPr lang="nb-NO" dirty="0"/>
                <a:t>PC</a:t>
              </a:r>
              <a:endParaRPr lang="en-US" dirty="0"/>
            </a:p>
          </p:txBody>
        </p:sp>
      </p:grpSp>
      <p:grpSp>
        <p:nvGrpSpPr>
          <p:cNvPr id="100" name="Group 99">
            <a:extLst>
              <a:ext uri="{FF2B5EF4-FFF2-40B4-BE49-F238E27FC236}">
                <a16:creationId xmlns:a16="http://schemas.microsoft.com/office/drawing/2014/main" id="{B45EFD93-D3D5-5117-D421-A51A469B451B}"/>
              </a:ext>
            </a:extLst>
          </p:cNvPr>
          <p:cNvGrpSpPr/>
          <p:nvPr/>
        </p:nvGrpSpPr>
        <p:grpSpPr>
          <a:xfrm>
            <a:off x="9883735" y="2044113"/>
            <a:ext cx="429398" cy="381815"/>
            <a:chOff x="5893610" y="1923363"/>
            <a:chExt cx="429398" cy="381815"/>
          </a:xfrm>
        </p:grpSpPr>
        <p:sp>
          <p:nvSpPr>
            <p:cNvPr id="101" name="Oval 100">
              <a:extLst>
                <a:ext uri="{FF2B5EF4-FFF2-40B4-BE49-F238E27FC236}">
                  <a16:creationId xmlns:a16="http://schemas.microsoft.com/office/drawing/2014/main" id="{6C576D6C-732F-F366-8E38-A649AB6DC2D0}"/>
                </a:ext>
              </a:extLst>
            </p:cNvPr>
            <p:cNvSpPr/>
            <p:nvPr/>
          </p:nvSpPr>
          <p:spPr>
            <a:xfrm>
              <a:off x="5893610" y="1923363"/>
              <a:ext cx="410933"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02" name="TextBox 101">
              <a:extLst>
                <a:ext uri="{FF2B5EF4-FFF2-40B4-BE49-F238E27FC236}">
                  <a16:creationId xmlns:a16="http://schemas.microsoft.com/office/drawing/2014/main" id="{CD5363CE-2803-D242-C83F-FA5473C19AC3}"/>
                </a:ext>
              </a:extLst>
            </p:cNvPr>
            <p:cNvSpPr txBox="1"/>
            <p:nvPr/>
          </p:nvSpPr>
          <p:spPr>
            <a:xfrm>
              <a:off x="5896288" y="1935846"/>
              <a:ext cx="426720" cy="369332"/>
            </a:xfrm>
            <a:prstGeom prst="rect">
              <a:avLst/>
            </a:prstGeom>
            <a:noFill/>
          </p:spPr>
          <p:txBody>
            <a:bodyPr wrap="none" rtlCol="0">
              <a:spAutoFit/>
            </a:bodyPr>
            <a:lstStyle/>
            <a:p>
              <a:r>
                <a:rPr lang="nb-NO" dirty="0"/>
                <a:t>PC</a:t>
              </a:r>
              <a:endParaRPr lang="en-US" dirty="0"/>
            </a:p>
          </p:txBody>
        </p:sp>
      </p:grpSp>
      <p:grpSp>
        <p:nvGrpSpPr>
          <p:cNvPr id="103" name="Group 102">
            <a:extLst>
              <a:ext uri="{FF2B5EF4-FFF2-40B4-BE49-F238E27FC236}">
                <a16:creationId xmlns:a16="http://schemas.microsoft.com/office/drawing/2014/main" id="{F2BA2262-FA02-0E43-5B0F-433757693F97}"/>
              </a:ext>
            </a:extLst>
          </p:cNvPr>
          <p:cNvGrpSpPr/>
          <p:nvPr/>
        </p:nvGrpSpPr>
        <p:grpSpPr>
          <a:xfrm>
            <a:off x="8115430" y="2019516"/>
            <a:ext cx="414522" cy="381815"/>
            <a:chOff x="5893610" y="1923363"/>
            <a:chExt cx="414522" cy="381815"/>
          </a:xfrm>
        </p:grpSpPr>
        <p:sp>
          <p:nvSpPr>
            <p:cNvPr id="104" name="Oval 103">
              <a:extLst>
                <a:ext uri="{FF2B5EF4-FFF2-40B4-BE49-F238E27FC236}">
                  <a16:creationId xmlns:a16="http://schemas.microsoft.com/office/drawing/2014/main" id="{B86D47C1-0956-CF9F-37A5-4188EA9AF62D}"/>
                </a:ext>
              </a:extLst>
            </p:cNvPr>
            <p:cNvSpPr/>
            <p:nvPr/>
          </p:nvSpPr>
          <p:spPr>
            <a:xfrm>
              <a:off x="5893610" y="1923363"/>
              <a:ext cx="410933"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05" name="TextBox 104">
              <a:extLst>
                <a:ext uri="{FF2B5EF4-FFF2-40B4-BE49-F238E27FC236}">
                  <a16:creationId xmlns:a16="http://schemas.microsoft.com/office/drawing/2014/main" id="{BD991B86-6773-6ECF-5762-4EEAC34B0476}"/>
                </a:ext>
              </a:extLst>
            </p:cNvPr>
            <p:cNvSpPr txBox="1"/>
            <p:nvPr/>
          </p:nvSpPr>
          <p:spPr>
            <a:xfrm>
              <a:off x="5896288" y="1935846"/>
              <a:ext cx="411844" cy="369332"/>
            </a:xfrm>
            <a:prstGeom prst="rect">
              <a:avLst/>
            </a:prstGeom>
            <a:noFill/>
          </p:spPr>
          <p:txBody>
            <a:bodyPr wrap="none" rtlCol="0">
              <a:spAutoFit/>
            </a:bodyPr>
            <a:lstStyle/>
            <a:p>
              <a:r>
                <a:rPr lang="nb-NO" dirty="0"/>
                <a:t>FC</a:t>
              </a:r>
              <a:endParaRPr lang="en-US" dirty="0"/>
            </a:p>
          </p:txBody>
        </p:sp>
      </p:grpSp>
      <p:sp>
        <p:nvSpPr>
          <p:cNvPr id="106" name="TextBox 105">
            <a:extLst>
              <a:ext uri="{FF2B5EF4-FFF2-40B4-BE49-F238E27FC236}">
                <a16:creationId xmlns:a16="http://schemas.microsoft.com/office/drawing/2014/main" id="{50F42C44-E1D1-AE84-78FD-B5B20DFD0D87}"/>
              </a:ext>
            </a:extLst>
          </p:cNvPr>
          <p:cNvSpPr txBox="1"/>
          <p:nvPr/>
        </p:nvSpPr>
        <p:spPr>
          <a:xfrm>
            <a:off x="8238503" y="1087732"/>
            <a:ext cx="966272" cy="369332"/>
          </a:xfrm>
          <a:prstGeom prst="rect">
            <a:avLst/>
          </a:prstGeom>
          <a:noFill/>
          <a:ln w="38100">
            <a:solidFill>
              <a:srgbClr val="FF0000"/>
            </a:solidFill>
          </a:ln>
        </p:spPr>
        <p:txBody>
          <a:bodyPr wrap="square" rtlCol="0">
            <a:spAutoFit/>
          </a:bodyPr>
          <a:lstStyle/>
          <a:p>
            <a:pPr algn="ctr"/>
            <a:r>
              <a:rPr lang="nb-NO" dirty="0"/>
              <a:t>MAX </a:t>
            </a:r>
            <a:endParaRPr lang="en-US" dirty="0"/>
          </a:p>
        </p:txBody>
      </p:sp>
      <p:cxnSp>
        <p:nvCxnSpPr>
          <p:cNvPr id="107" name="Straight Connector 106">
            <a:extLst>
              <a:ext uri="{FF2B5EF4-FFF2-40B4-BE49-F238E27FC236}">
                <a16:creationId xmlns:a16="http://schemas.microsoft.com/office/drawing/2014/main" id="{5AD626EC-C317-75E3-827D-427B0FE1DC01}"/>
              </a:ext>
            </a:extLst>
          </p:cNvPr>
          <p:cNvCxnSpPr>
            <a:cxnSpLocks/>
          </p:cNvCxnSpPr>
          <p:nvPr/>
        </p:nvCxnSpPr>
        <p:spPr>
          <a:xfrm flipH="1">
            <a:off x="7199657" y="1297637"/>
            <a:ext cx="1038846"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64B5642-150E-DD83-A6B9-D70760972969}"/>
              </a:ext>
            </a:extLst>
          </p:cNvPr>
          <p:cNvCxnSpPr>
            <a:cxnSpLocks/>
          </p:cNvCxnSpPr>
          <p:nvPr/>
        </p:nvCxnSpPr>
        <p:spPr>
          <a:xfrm>
            <a:off x="9184459" y="1368900"/>
            <a:ext cx="903982" cy="6073"/>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FFB4916-9599-E86D-D955-A22ED4D1A2F3}"/>
              </a:ext>
            </a:extLst>
          </p:cNvPr>
          <p:cNvCxnSpPr>
            <a:cxnSpLocks/>
          </p:cNvCxnSpPr>
          <p:nvPr/>
        </p:nvCxnSpPr>
        <p:spPr>
          <a:xfrm>
            <a:off x="9195185" y="1207009"/>
            <a:ext cx="1175919" cy="15072"/>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26E6233-98D2-8C3C-A32D-F48A660DF47B}"/>
              </a:ext>
            </a:extLst>
          </p:cNvPr>
          <p:cNvCxnSpPr>
            <a:cxnSpLocks/>
            <a:stCxn id="94" idx="2"/>
            <a:endCxn id="66" idx="0"/>
          </p:cNvCxnSpPr>
          <p:nvPr/>
        </p:nvCxnSpPr>
        <p:spPr>
          <a:xfrm flipH="1">
            <a:off x="10573850" y="1396390"/>
            <a:ext cx="3176" cy="1275143"/>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5CB8149-1887-5136-85AA-C31C87D693A1}"/>
              </a:ext>
            </a:extLst>
          </p:cNvPr>
          <p:cNvCxnSpPr>
            <a:cxnSpLocks/>
          </p:cNvCxnSpPr>
          <p:nvPr/>
        </p:nvCxnSpPr>
        <p:spPr>
          <a:xfrm>
            <a:off x="8321564" y="2385865"/>
            <a:ext cx="0" cy="2836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533BF4C-51A0-099E-974F-7E724B73B528}"/>
              </a:ext>
            </a:extLst>
          </p:cNvPr>
          <p:cNvCxnSpPr>
            <a:cxnSpLocks/>
          </p:cNvCxnSpPr>
          <p:nvPr/>
        </p:nvCxnSpPr>
        <p:spPr>
          <a:xfrm>
            <a:off x="7211544" y="2367665"/>
            <a:ext cx="0" cy="2836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53B4523-F811-E1D4-C73C-FF96EC2DD393}"/>
              </a:ext>
            </a:extLst>
          </p:cNvPr>
          <p:cNvCxnSpPr>
            <a:cxnSpLocks/>
          </p:cNvCxnSpPr>
          <p:nvPr/>
        </p:nvCxnSpPr>
        <p:spPr>
          <a:xfrm>
            <a:off x="10079852" y="2376764"/>
            <a:ext cx="0" cy="2836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11496D1-7DAE-730D-3D1D-1CD368310DA1}"/>
              </a:ext>
            </a:extLst>
          </p:cNvPr>
          <p:cNvCxnSpPr>
            <a:cxnSpLocks/>
          </p:cNvCxnSpPr>
          <p:nvPr/>
        </p:nvCxnSpPr>
        <p:spPr>
          <a:xfrm>
            <a:off x="8325112" y="1443329"/>
            <a:ext cx="0" cy="557094"/>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01142DA-3E6D-EA97-11A1-9E52055CA689}"/>
              </a:ext>
            </a:extLst>
          </p:cNvPr>
          <p:cNvCxnSpPr>
            <a:cxnSpLocks/>
          </p:cNvCxnSpPr>
          <p:nvPr/>
        </p:nvCxnSpPr>
        <p:spPr>
          <a:xfrm flipV="1">
            <a:off x="8705980" y="1470792"/>
            <a:ext cx="0" cy="3325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CAF6B20-A42D-272E-CA9A-599327EB2C62}"/>
              </a:ext>
            </a:extLst>
          </p:cNvPr>
          <p:cNvCxnSpPr>
            <a:cxnSpLocks/>
          </p:cNvCxnSpPr>
          <p:nvPr/>
        </p:nvCxnSpPr>
        <p:spPr>
          <a:xfrm>
            <a:off x="7199657" y="1297637"/>
            <a:ext cx="0" cy="67154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533BD52-DE9B-8608-B2D0-FB1C2850A9F3}"/>
              </a:ext>
            </a:extLst>
          </p:cNvPr>
          <p:cNvCxnSpPr>
            <a:cxnSpLocks/>
          </p:cNvCxnSpPr>
          <p:nvPr/>
        </p:nvCxnSpPr>
        <p:spPr>
          <a:xfrm>
            <a:off x="10088441" y="1361325"/>
            <a:ext cx="0" cy="671540"/>
          </a:xfrm>
          <a:prstGeom prst="line">
            <a:avLst/>
          </a:prstGeom>
          <a:ln w="285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63F1912-F579-6F00-AB3C-E9D2E23F0F7E}"/>
              </a:ext>
            </a:extLst>
          </p:cNvPr>
          <p:cNvCxnSpPr>
            <a:cxnSpLocks/>
          </p:cNvCxnSpPr>
          <p:nvPr/>
        </p:nvCxnSpPr>
        <p:spPr>
          <a:xfrm flipH="1">
            <a:off x="6639768" y="2178908"/>
            <a:ext cx="372267"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1DDE284-9805-8379-09B6-8279519FD319}"/>
              </a:ext>
            </a:extLst>
          </p:cNvPr>
          <p:cNvCxnSpPr>
            <a:cxnSpLocks/>
          </p:cNvCxnSpPr>
          <p:nvPr/>
        </p:nvCxnSpPr>
        <p:spPr>
          <a:xfrm flipH="1">
            <a:off x="7741628" y="2222602"/>
            <a:ext cx="372267"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6D6E657-1DD8-64AA-0441-739D542366CB}"/>
              </a:ext>
            </a:extLst>
          </p:cNvPr>
          <p:cNvCxnSpPr>
            <a:cxnSpLocks/>
          </p:cNvCxnSpPr>
          <p:nvPr/>
        </p:nvCxnSpPr>
        <p:spPr>
          <a:xfrm flipV="1">
            <a:off x="10313133" y="2236546"/>
            <a:ext cx="674654" cy="2411"/>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8C5EA51-BF17-B4F1-04DA-8C25C2291FD3}"/>
              </a:ext>
            </a:extLst>
          </p:cNvPr>
          <p:cNvCxnSpPr>
            <a:cxnSpLocks/>
          </p:cNvCxnSpPr>
          <p:nvPr/>
        </p:nvCxnSpPr>
        <p:spPr>
          <a:xfrm>
            <a:off x="10783772" y="1222754"/>
            <a:ext cx="555478"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3A4C7BF4-012B-F5AC-59CC-66997158923C}"/>
              </a:ext>
            </a:extLst>
          </p:cNvPr>
          <p:cNvSpPr txBox="1"/>
          <p:nvPr/>
        </p:nvSpPr>
        <p:spPr>
          <a:xfrm>
            <a:off x="6039861" y="1825491"/>
            <a:ext cx="734496" cy="646331"/>
          </a:xfrm>
          <a:prstGeom prst="rect">
            <a:avLst/>
          </a:prstGeom>
          <a:noFill/>
        </p:spPr>
        <p:txBody>
          <a:bodyPr wrap="none" rtlCol="0">
            <a:spAutoFit/>
          </a:bodyPr>
          <a:lstStyle/>
          <a:p>
            <a:r>
              <a:rPr lang="nb-NO" i="1" dirty="0" err="1"/>
              <a:t>p</a:t>
            </a:r>
            <a:r>
              <a:rPr lang="nb-NO" i="1" baseline="-25000" dirty="0" err="1"/>
              <a:t>min</a:t>
            </a:r>
            <a:r>
              <a:rPr lang="nb-NO" i="1" dirty="0"/>
              <a:t>=</a:t>
            </a:r>
          </a:p>
          <a:p>
            <a:r>
              <a:rPr lang="nb-NO" i="1" dirty="0"/>
              <a:t>30bar</a:t>
            </a:r>
            <a:endParaRPr lang="en-US" dirty="0"/>
          </a:p>
        </p:txBody>
      </p:sp>
      <p:sp>
        <p:nvSpPr>
          <p:cNvPr id="145" name="TextBox 144">
            <a:extLst>
              <a:ext uri="{FF2B5EF4-FFF2-40B4-BE49-F238E27FC236}">
                <a16:creationId xmlns:a16="http://schemas.microsoft.com/office/drawing/2014/main" id="{AB34D641-8462-1B9C-B31D-3EC914E3AE66}"/>
              </a:ext>
            </a:extLst>
          </p:cNvPr>
          <p:cNvSpPr txBox="1"/>
          <p:nvPr/>
        </p:nvSpPr>
        <p:spPr>
          <a:xfrm>
            <a:off x="10882216" y="851744"/>
            <a:ext cx="756938" cy="646331"/>
          </a:xfrm>
          <a:prstGeom prst="rect">
            <a:avLst/>
          </a:prstGeom>
          <a:noFill/>
        </p:spPr>
        <p:txBody>
          <a:bodyPr wrap="none" rtlCol="0">
            <a:spAutoFit/>
          </a:bodyPr>
          <a:lstStyle/>
          <a:p>
            <a:r>
              <a:rPr lang="nb-NO" i="1" dirty="0" err="1"/>
              <a:t>F</a:t>
            </a:r>
            <a:r>
              <a:rPr lang="nb-NO" i="1" baseline="-25000" dirty="0" err="1"/>
              <a:t>max</a:t>
            </a:r>
            <a:r>
              <a:rPr lang="nb-NO" i="1" dirty="0"/>
              <a:t>=</a:t>
            </a:r>
          </a:p>
          <a:p>
            <a:r>
              <a:rPr lang="nb-NO" i="1" dirty="0"/>
              <a:t>19 t/h</a:t>
            </a:r>
            <a:endParaRPr lang="en-US" dirty="0"/>
          </a:p>
        </p:txBody>
      </p:sp>
      <p:sp>
        <p:nvSpPr>
          <p:cNvPr id="146" name="TextBox 145">
            <a:extLst>
              <a:ext uri="{FF2B5EF4-FFF2-40B4-BE49-F238E27FC236}">
                <a16:creationId xmlns:a16="http://schemas.microsoft.com/office/drawing/2014/main" id="{CB497E5B-442E-71B1-5D98-5B2B5EC39DDF}"/>
              </a:ext>
            </a:extLst>
          </p:cNvPr>
          <p:cNvSpPr txBox="1"/>
          <p:nvPr/>
        </p:nvSpPr>
        <p:spPr>
          <a:xfrm>
            <a:off x="10955764" y="1976881"/>
            <a:ext cx="734496" cy="646331"/>
          </a:xfrm>
          <a:prstGeom prst="rect">
            <a:avLst/>
          </a:prstGeom>
          <a:noFill/>
        </p:spPr>
        <p:txBody>
          <a:bodyPr wrap="none" rtlCol="0">
            <a:spAutoFit/>
          </a:bodyPr>
          <a:lstStyle/>
          <a:p>
            <a:r>
              <a:rPr lang="nb-NO" i="1" dirty="0" err="1"/>
              <a:t>p</a:t>
            </a:r>
            <a:r>
              <a:rPr lang="nb-NO" i="1" baseline="-25000" dirty="0" err="1"/>
              <a:t>max</a:t>
            </a:r>
            <a:r>
              <a:rPr lang="nb-NO" i="1" dirty="0"/>
              <a:t>=</a:t>
            </a:r>
          </a:p>
          <a:p>
            <a:r>
              <a:rPr lang="nb-NO" i="1" dirty="0"/>
              <a:t>37bar</a:t>
            </a:r>
            <a:endParaRPr lang="en-US" dirty="0"/>
          </a:p>
        </p:txBody>
      </p:sp>
      <p:sp>
        <p:nvSpPr>
          <p:cNvPr id="149" name="TextBox 148">
            <a:extLst>
              <a:ext uri="{FF2B5EF4-FFF2-40B4-BE49-F238E27FC236}">
                <a16:creationId xmlns:a16="http://schemas.microsoft.com/office/drawing/2014/main" id="{B8E2CB5E-CAE0-0113-63DE-5956D32BCEAC}"/>
              </a:ext>
            </a:extLst>
          </p:cNvPr>
          <p:cNvSpPr txBox="1"/>
          <p:nvPr/>
        </p:nvSpPr>
        <p:spPr>
          <a:xfrm>
            <a:off x="8684839" y="1393814"/>
            <a:ext cx="276038" cy="369332"/>
          </a:xfrm>
          <a:prstGeom prst="rect">
            <a:avLst/>
          </a:prstGeom>
          <a:noFill/>
        </p:spPr>
        <p:txBody>
          <a:bodyPr wrap="none" rtlCol="0">
            <a:spAutoFit/>
          </a:bodyPr>
          <a:lstStyle/>
          <a:p>
            <a:r>
              <a:rPr lang="nb-NO" dirty="0"/>
              <a:t>z</a:t>
            </a:r>
            <a:endParaRPr lang="en-US" dirty="0"/>
          </a:p>
        </p:txBody>
      </p:sp>
      <p:sp>
        <p:nvSpPr>
          <p:cNvPr id="3" name="TextBox 2">
            <a:extLst>
              <a:ext uri="{FF2B5EF4-FFF2-40B4-BE49-F238E27FC236}">
                <a16:creationId xmlns:a16="http://schemas.microsoft.com/office/drawing/2014/main" id="{CEE4D5BA-BA6D-8892-C813-4E3BD2D7FEAF}"/>
              </a:ext>
            </a:extLst>
          </p:cNvPr>
          <p:cNvSpPr txBox="1"/>
          <p:nvPr/>
        </p:nvSpPr>
        <p:spPr>
          <a:xfrm>
            <a:off x="7789676" y="153899"/>
            <a:ext cx="2389827" cy="584775"/>
          </a:xfrm>
          <a:prstGeom prst="rect">
            <a:avLst/>
          </a:prstGeom>
          <a:noFill/>
        </p:spPr>
        <p:txBody>
          <a:bodyPr wrap="square" rtlCol="0">
            <a:spAutoFit/>
          </a:bodyPr>
          <a:lstStyle/>
          <a:p>
            <a:pPr algn="ctr"/>
            <a:r>
              <a:rPr lang="nb-NO" sz="3200" dirty="0"/>
              <a:t>SOLUTION</a:t>
            </a:r>
            <a:endParaRPr lang="en-US" sz="3200" dirty="0"/>
          </a:p>
        </p:txBody>
      </p:sp>
      <p:sp>
        <p:nvSpPr>
          <p:cNvPr id="5" name="TextBox 4">
            <a:extLst>
              <a:ext uri="{FF2B5EF4-FFF2-40B4-BE49-F238E27FC236}">
                <a16:creationId xmlns:a16="http://schemas.microsoft.com/office/drawing/2014/main" id="{5E5B9BE4-2AB1-AE72-B7E7-36C00817D66A}"/>
              </a:ext>
            </a:extLst>
          </p:cNvPr>
          <p:cNvSpPr txBox="1"/>
          <p:nvPr/>
        </p:nvSpPr>
        <p:spPr>
          <a:xfrm>
            <a:off x="626724" y="5456930"/>
            <a:ext cx="4534446" cy="646331"/>
          </a:xfrm>
          <a:prstGeom prst="rect">
            <a:avLst/>
          </a:prstGeom>
          <a:noFill/>
        </p:spPr>
        <p:txBody>
          <a:bodyPr wrap="none" rtlCol="0">
            <a:spAutoFit/>
          </a:bodyPr>
          <a:lstStyle/>
          <a:p>
            <a:r>
              <a:rPr lang="nb-NO" dirty="0"/>
              <a:t>All </a:t>
            </a:r>
            <a:r>
              <a:rPr lang="nb-NO" dirty="0" err="1"/>
              <a:t>these</a:t>
            </a:r>
            <a:r>
              <a:rPr lang="nb-NO" dirty="0"/>
              <a:t> 4 </a:t>
            </a:r>
            <a:r>
              <a:rPr lang="nb-NO" dirty="0" err="1"/>
              <a:t>constraints</a:t>
            </a:r>
            <a:r>
              <a:rPr lang="nb-NO" dirty="0"/>
              <a:t> </a:t>
            </a:r>
            <a:r>
              <a:rPr lang="nb-NO" dirty="0" err="1"/>
              <a:t>are</a:t>
            </a:r>
            <a:r>
              <a:rPr lang="nb-NO" dirty="0"/>
              <a:t> </a:t>
            </a:r>
            <a:r>
              <a:rPr lang="nb-NO" dirty="0" err="1"/>
              <a:t>satisfied</a:t>
            </a:r>
            <a:r>
              <a:rPr lang="nb-NO" dirty="0"/>
              <a:t> by a </a:t>
            </a:r>
            <a:r>
              <a:rPr lang="nb-NO" dirty="0" err="1"/>
              <a:t>large</a:t>
            </a:r>
            <a:r>
              <a:rPr lang="nb-NO" dirty="0"/>
              <a:t> z</a:t>
            </a:r>
          </a:p>
          <a:p>
            <a:r>
              <a:rPr lang="nb-NO" dirty="0"/>
              <a:t>-&gt; MAX-</a:t>
            </a:r>
            <a:r>
              <a:rPr lang="nb-NO" dirty="0" err="1"/>
              <a:t>selector</a:t>
            </a:r>
            <a:endParaRPr lang="en-US" dirty="0"/>
          </a:p>
        </p:txBody>
      </p:sp>
      <p:grpSp>
        <p:nvGrpSpPr>
          <p:cNvPr id="6" name="Group 5">
            <a:extLst>
              <a:ext uri="{FF2B5EF4-FFF2-40B4-BE49-F238E27FC236}">
                <a16:creationId xmlns:a16="http://schemas.microsoft.com/office/drawing/2014/main" id="{124FD580-1BEC-645B-5A43-EB028AED9EC4}"/>
              </a:ext>
            </a:extLst>
          </p:cNvPr>
          <p:cNvGrpSpPr/>
          <p:nvPr/>
        </p:nvGrpSpPr>
        <p:grpSpPr>
          <a:xfrm>
            <a:off x="2585508" y="1646219"/>
            <a:ext cx="325273" cy="193341"/>
            <a:chOff x="5355609" y="1381837"/>
            <a:chExt cx="325273" cy="193341"/>
          </a:xfrm>
          <a:scene3d>
            <a:camera prst="orthographicFront">
              <a:rot lat="600000" lon="1800000" rev="0"/>
            </a:camera>
            <a:lightRig rig="threePt" dir="t"/>
          </a:scene3d>
        </p:grpSpPr>
        <p:sp>
          <p:nvSpPr>
            <p:cNvPr id="8" name="Isosceles Triangle 7">
              <a:extLst>
                <a:ext uri="{FF2B5EF4-FFF2-40B4-BE49-F238E27FC236}">
                  <a16:creationId xmlns:a16="http://schemas.microsoft.com/office/drawing/2014/main" id="{66390635-3AD5-68C3-87CB-60CF8F36D21C}"/>
                </a:ext>
              </a:extLst>
            </p:cNvPr>
            <p:cNvSpPr/>
            <p:nvPr/>
          </p:nvSpPr>
          <p:spPr>
            <a:xfrm rot="16200000">
              <a:off x="5513697" y="139207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1E4DF917-FB42-063B-295B-83116E03915C}"/>
                </a:ext>
              </a:extLst>
            </p:cNvPr>
            <p:cNvSpPr/>
            <p:nvPr/>
          </p:nvSpPr>
          <p:spPr>
            <a:xfrm rot="5201770">
              <a:off x="5345373" y="140799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5ACE28BC-6BB1-FE4A-A66B-14DA0FD77F1A}"/>
              </a:ext>
            </a:extLst>
          </p:cNvPr>
          <p:cNvCxnSpPr>
            <a:cxnSpLocks/>
          </p:cNvCxnSpPr>
          <p:nvPr/>
        </p:nvCxnSpPr>
        <p:spPr>
          <a:xfrm flipH="1" flipV="1">
            <a:off x="2888316" y="1726851"/>
            <a:ext cx="793152" cy="2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D70020-69EB-AF3B-367A-F36E90D659D7}"/>
              </a:ext>
            </a:extLst>
          </p:cNvPr>
          <p:cNvCxnSpPr>
            <a:cxnSpLocks/>
          </p:cNvCxnSpPr>
          <p:nvPr/>
        </p:nvCxnSpPr>
        <p:spPr>
          <a:xfrm flipH="1" flipV="1">
            <a:off x="1630115" y="1750849"/>
            <a:ext cx="966273" cy="9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95A14A-22B6-45A3-9327-774163E90073}"/>
              </a:ext>
            </a:extLst>
          </p:cNvPr>
          <p:cNvSpPr txBox="1"/>
          <p:nvPr/>
        </p:nvSpPr>
        <p:spPr>
          <a:xfrm>
            <a:off x="2270696" y="1036494"/>
            <a:ext cx="966272" cy="369332"/>
          </a:xfrm>
          <a:prstGeom prst="rect">
            <a:avLst/>
          </a:prstGeom>
          <a:noFill/>
          <a:ln w="38100">
            <a:solidFill>
              <a:srgbClr val="FF0000"/>
            </a:solidFill>
          </a:ln>
        </p:spPr>
        <p:txBody>
          <a:bodyPr wrap="square" rtlCol="0">
            <a:spAutoFit/>
          </a:bodyPr>
          <a:lstStyle/>
          <a:p>
            <a:pPr algn="ctr"/>
            <a:r>
              <a:rPr lang="nb-NO" dirty="0"/>
              <a:t>MAX </a:t>
            </a:r>
            <a:endParaRPr lang="en-US" dirty="0"/>
          </a:p>
        </p:txBody>
      </p:sp>
      <p:cxnSp>
        <p:nvCxnSpPr>
          <p:cNvPr id="19" name="Straight Connector 18">
            <a:extLst>
              <a:ext uri="{FF2B5EF4-FFF2-40B4-BE49-F238E27FC236}">
                <a16:creationId xmlns:a16="http://schemas.microsoft.com/office/drawing/2014/main" id="{727FA494-5C82-0579-F8A8-BC1A386E7545}"/>
              </a:ext>
            </a:extLst>
          </p:cNvPr>
          <p:cNvCxnSpPr>
            <a:cxnSpLocks/>
          </p:cNvCxnSpPr>
          <p:nvPr/>
        </p:nvCxnSpPr>
        <p:spPr>
          <a:xfrm>
            <a:off x="3216652" y="1245744"/>
            <a:ext cx="464816"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49F5B9-CE4E-22BA-AFB4-CE8A1FF975DE}"/>
              </a:ext>
            </a:extLst>
          </p:cNvPr>
          <p:cNvCxnSpPr>
            <a:cxnSpLocks/>
          </p:cNvCxnSpPr>
          <p:nvPr/>
        </p:nvCxnSpPr>
        <p:spPr>
          <a:xfrm>
            <a:off x="2357305" y="1392091"/>
            <a:ext cx="0" cy="557094"/>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6535C3-092B-EF09-2EF8-26E5AED13889}"/>
              </a:ext>
            </a:extLst>
          </p:cNvPr>
          <p:cNvCxnSpPr>
            <a:cxnSpLocks/>
          </p:cNvCxnSpPr>
          <p:nvPr/>
        </p:nvCxnSpPr>
        <p:spPr>
          <a:xfrm flipV="1">
            <a:off x="2738173" y="1419554"/>
            <a:ext cx="0" cy="3325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C9A6A0-302A-C2E2-79BF-5FA14635BBA0}"/>
              </a:ext>
            </a:extLst>
          </p:cNvPr>
          <p:cNvSpPr txBox="1"/>
          <p:nvPr/>
        </p:nvSpPr>
        <p:spPr>
          <a:xfrm>
            <a:off x="2717032" y="1342576"/>
            <a:ext cx="276038" cy="369332"/>
          </a:xfrm>
          <a:prstGeom prst="rect">
            <a:avLst/>
          </a:prstGeom>
          <a:noFill/>
        </p:spPr>
        <p:txBody>
          <a:bodyPr wrap="none" rtlCol="0">
            <a:spAutoFit/>
          </a:bodyPr>
          <a:lstStyle/>
          <a:p>
            <a:r>
              <a:rPr lang="nb-NO" dirty="0"/>
              <a:t>z</a:t>
            </a:r>
            <a:endParaRPr lang="en-US" dirty="0"/>
          </a:p>
        </p:txBody>
      </p:sp>
      <p:sp>
        <p:nvSpPr>
          <p:cNvPr id="24" name="TextBox 23">
            <a:extLst>
              <a:ext uri="{FF2B5EF4-FFF2-40B4-BE49-F238E27FC236}">
                <a16:creationId xmlns:a16="http://schemas.microsoft.com/office/drawing/2014/main" id="{DAE3AA65-8839-8D83-AFAA-163E57DDA2A2}"/>
              </a:ext>
            </a:extLst>
          </p:cNvPr>
          <p:cNvSpPr txBox="1"/>
          <p:nvPr/>
        </p:nvSpPr>
        <p:spPr>
          <a:xfrm>
            <a:off x="3690764" y="1029950"/>
            <a:ext cx="883575" cy="369332"/>
          </a:xfrm>
          <a:prstGeom prst="rect">
            <a:avLst/>
          </a:prstGeom>
          <a:noFill/>
        </p:spPr>
        <p:txBody>
          <a:bodyPr wrap="none" rtlCol="0">
            <a:spAutoFit/>
          </a:bodyPr>
          <a:lstStyle/>
          <a:p>
            <a:r>
              <a:rPr lang="nb-NO" dirty="0" err="1"/>
              <a:t>Zmin</a:t>
            </a:r>
            <a:r>
              <a:rPr lang="nb-NO" dirty="0"/>
              <a:t>=0</a:t>
            </a:r>
            <a:endParaRPr lang="en-US" dirty="0"/>
          </a:p>
        </p:txBody>
      </p:sp>
      <p:grpSp>
        <p:nvGrpSpPr>
          <p:cNvPr id="26" name="Group 25">
            <a:extLst>
              <a:ext uri="{FF2B5EF4-FFF2-40B4-BE49-F238E27FC236}">
                <a16:creationId xmlns:a16="http://schemas.microsoft.com/office/drawing/2014/main" id="{99024DDC-B7DE-EB5D-2E34-4534DF4F98FC}"/>
              </a:ext>
            </a:extLst>
          </p:cNvPr>
          <p:cNvGrpSpPr/>
          <p:nvPr/>
        </p:nvGrpSpPr>
        <p:grpSpPr>
          <a:xfrm>
            <a:off x="8553315" y="1697457"/>
            <a:ext cx="325273" cy="193341"/>
            <a:chOff x="5355609" y="1381837"/>
            <a:chExt cx="325273" cy="193341"/>
          </a:xfrm>
          <a:scene3d>
            <a:camera prst="orthographicFront">
              <a:rot lat="600000" lon="1800000" rev="0"/>
            </a:camera>
            <a:lightRig rig="threePt" dir="t"/>
          </a:scene3d>
        </p:grpSpPr>
        <p:sp>
          <p:nvSpPr>
            <p:cNvPr id="27" name="Isosceles Triangle 26">
              <a:extLst>
                <a:ext uri="{FF2B5EF4-FFF2-40B4-BE49-F238E27FC236}">
                  <a16:creationId xmlns:a16="http://schemas.microsoft.com/office/drawing/2014/main" id="{30E02BEA-F8E8-2402-32BF-394277CFC0C0}"/>
                </a:ext>
              </a:extLst>
            </p:cNvPr>
            <p:cNvSpPr/>
            <p:nvPr/>
          </p:nvSpPr>
          <p:spPr>
            <a:xfrm rot="16200000">
              <a:off x="5513697" y="139207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A341CBBF-FB96-875C-3904-53E0CF72FB36}"/>
                </a:ext>
              </a:extLst>
            </p:cNvPr>
            <p:cNvSpPr/>
            <p:nvPr/>
          </p:nvSpPr>
          <p:spPr>
            <a:xfrm rot="5201770">
              <a:off x="5345373" y="1407993"/>
              <a:ext cx="177421" cy="156949"/>
            </a:xfrm>
            <a:prstGeom prst="triangle">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1F631286-A690-8BAC-FF24-2463F9FDE8ED}"/>
              </a:ext>
            </a:extLst>
          </p:cNvPr>
          <p:cNvCxnSpPr>
            <a:cxnSpLocks/>
          </p:cNvCxnSpPr>
          <p:nvPr/>
        </p:nvCxnSpPr>
        <p:spPr>
          <a:xfrm flipH="1" flipV="1">
            <a:off x="8856123" y="1808911"/>
            <a:ext cx="793152" cy="2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EAF5CF0-5B37-4144-790F-EED1355D03AC}"/>
              </a:ext>
            </a:extLst>
          </p:cNvPr>
          <p:cNvSpPr txBox="1"/>
          <p:nvPr/>
        </p:nvSpPr>
        <p:spPr>
          <a:xfrm>
            <a:off x="8238503" y="1087732"/>
            <a:ext cx="966272" cy="369332"/>
          </a:xfrm>
          <a:prstGeom prst="rect">
            <a:avLst/>
          </a:prstGeom>
          <a:noFill/>
          <a:ln w="38100">
            <a:solidFill>
              <a:srgbClr val="FF0000"/>
            </a:solidFill>
          </a:ln>
        </p:spPr>
        <p:txBody>
          <a:bodyPr wrap="square" rtlCol="0">
            <a:spAutoFit/>
          </a:bodyPr>
          <a:lstStyle/>
          <a:p>
            <a:pPr algn="ctr"/>
            <a:r>
              <a:rPr lang="nb-NO" dirty="0"/>
              <a:t>MAX </a:t>
            </a:r>
            <a:endParaRPr lang="en-US" dirty="0"/>
          </a:p>
        </p:txBody>
      </p:sp>
      <p:cxnSp>
        <p:nvCxnSpPr>
          <p:cNvPr id="38" name="Straight Connector 37">
            <a:extLst>
              <a:ext uri="{FF2B5EF4-FFF2-40B4-BE49-F238E27FC236}">
                <a16:creationId xmlns:a16="http://schemas.microsoft.com/office/drawing/2014/main" id="{E39BFD98-1B28-5D6F-B14B-2C959D39A49F}"/>
              </a:ext>
            </a:extLst>
          </p:cNvPr>
          <p:cNvCxnSpPr>
            <a:cxnSpLocks/>
          </p:cNvCxnSpPr>
          <p:nvPr/>
        </p:nvCxnSpPr>
        <p:spPr>
          <a:xfrm>
            <a:off x="9184459" y="1296982"/>
            <a:ext cx="464816"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149041-11EA-A4EB-F06F-5EB2F648C9BB}"/>
              </a:ext>
            </a:extLst>
          </p:cNvPr>
          <p:cNvCxnSpPr>
            <a:cxnSpLocks/>
          </p:cNvCxnSpPr>
          <p:nvPr/>
        </p:nvCxnSpPr>
        <p:spPr>
          <a:xfrm>
            <a:off x="8325112" y="1443329"/>
            <a:ext cx="0" cy="557094"/>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814B94-9DAA-43A4-33D7-14522D8F13AB}"/>
              </a:ext>
            </a:extLst>
          </p:cNvPr>
          <p:cNvCxnSpPr>
            <a:cxnSpLocks/>
          </p:cNvCxnSpPr>
          <p:nvPr/>
        </p:nvCxnSpPr>
        <p:spPr>
          <a:xfrm flipV="1">
            <a:off x="8705980" y="1470792"/>
            <a:ext cx="0" cy="332558"/>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0A8333A-4CF4-8737-71E6-E0309AA13092}"/>
              </a:ext>
            </a:extLst>
          </p:cNvPr>
          <p:cNvSpPr txBox="1"/>
          <p:nvPr/>
        </p:nvSpPr>
        <p:spPr>
          <a:xfrm>
            <a:off x="8684839" y="1393814"/>
            <a:ext cx="276038" cy="369332"/>
          </a:xfrm>
          <a:prstGeom prst="rect">
            <a:avLst/>
          </a:prstGeom>
          <a:noFill/>
        </p:spPr>
        <p:txBody>
          <a:bodyPr wrap="none" rtlCol="0">
            <a:spAutoFit/>
          </a:bodyPr>
          <a:lstStyle/>
          <a:p>
            <a:r>
              <a:rPr lang="nb-NO" dirty="0"/>
              <a:t>z</a:t>
            </a:r>
            <a:endParaRPr lang="en-US" dirty="0"/>
          </a:p>
        </p:txBody>
      </p:sp>
      <p:sp>
        <p:nvSpPr>
          <p:cNvPr id="46" name="TextBox 45">
            <a:extLst>
              <a:ext uri="{FF2B5EF4-FFF2-40B4-BE49-F238E27FC236}">
                <a16:creationId xmlns:a16="http://schemas.microsoft.com/office/drawing/2014/main" id="{38295EFC-6837-A9F1-2035-0B20915994C1}"/>
              </a:ext>
            </a:extLst>
          </p:cNvPr>
          <p:cNvSpPr txBox="1"/>
          <p:nvPr/>
        </p:nvSpPr>
        <p:spPr>
          <a:xfrm>
            <a:off x="9594639" y="1123259"/>
            <a:ext cx="883575" cy="369332"/>
          </a:xfrm>
          <a:prstGeom prst="rect">
            <a:avLst/>
          </a:prstGeom>
          <a:noFill/>
        </p:spPr>
        <p:txBody>
          <a:bodyPr wrap="none" rtlCol="0">
            <a:spAutoFit/>
          </a:bodyPr>
          <a:lstStyle/>
          <a:p>
            <a:r>
              <a:rPr lang="nb-NO" dirty="0" err="1"/>
              <a:t>Zmin</a:t>
            </a:r>
            <a:r>
              <a:rPr lang="nb-NO" dirty="0"/>
              <a:t>=0</a:t>
            </a:r>
            <a:endParaRPr lang="en-US" dirty="0"/>
          </a:p>
        </p:txBody>
      </p:sp>
      <p:cxnSp>
        <p:nvCxnSpPr>
          <p:cNvPr id="47" name="Straight Connector 46">
            <a:extLst>
              <a:ext uri="{FF2B5EF4-FFF2-40B4-BE49-F238E27FC236}">
                <a16:creationId xmlns:a16="http://schemas.microsoft.com/office/drawing/2014/main" id="{9ECA2587-BB64-9CDB-1041-1B543FBA61B2}"/>
              </a:ext>
            </a:extLst>
          </p:cNvPr>
          <p:cNvCxnSpPr>
            <a:cxnSpLocks/>
          </p:cNvCxnSpPr>
          <p:nvPr/>
        </p:nvCxnSpPr>
        <p:spPr>
          <a:xfrm flipV="1">
            <a:off x="3640699" y="1750849"/>
            <a:ext cx="0" cy="794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1A2F2F04-9C8B-97DE-4B8E-6A36D89CF98E}"/>
              </a:ext>
            </a:extLst>
          </p:cNvPr>
          <p:cNvGrpSpPr/>
          <p:nvPr/>
        </p:nvGrpSpPr>
        <p:grpSpPr>
          <a:xfrm>
            <a:off x="2135856" y="1930736"/>
            <a:ext cx="414522" cy="381815"/>
            <a:chOff x="5893610" y="1923363"/>
            <a:chExt cx="414522" cy="381815"/>
          </a:xfrm>
        </p:grpSpPr>
        <p:sp>
          <p:nvSpPr>
            <p:cNvPr id="87" name="Oval 86">
              <a:extLst>
                <a:ext uri="{FF2B5EF4-FFF2-40B4-BE49-F238E27FC236}">
                  <a16:creationId xmlns:a16="http://schemas.microsoft.com/office/drawing/2014/main" id="{1EDEA16E-6481-9D9A-50CE-89DB4E0B6826}"/>
                </a:ext>
              </a:extLst>
            </p:cNvPr>
            <p:cNvSpPr/>
            <p:nvPr/>
          </p:nvSpPr>
          <p:spPr>
            <a:xfrm>
              <a:off x="5893610" y="1923363"/>
              <a:ext cx="410933"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88" name="TextBox 87">
              <a:extLst>
                <a:ext uri="{FF2B5EF4-FFF2-40B4-BE49-F238E27FC236}">
                  <a16:creationId xmlns:a16="http://schemas.microsoft.com/office/drawing/2014/main" id="{05DFD1A6-B2CB-E3A6-442D-D2360EDC257A}"/>
                </a:ext>
              </a:extLst>
            </p:cNvPr>
            <p:cNvSpPr txBox="1"/>
            <p:nvPr/>
          </p:nvSpPr>
          <p:spPr>
            <a:xfrm>
              <a:off x="5896288" y="1935846"/>
              <a:ext cx="411844" cy="369332"/>
            </a:xfrm>
            <a:prstGeom prst="rect">
              <a:avLst/>
            </a:prstGeom>
            <a:noFill/>
          </p:spPr>
          <p:txBody>
            <a:bodyPr wrap="none" rtlCol="0">
              <a:spAutoFit/>
            </a:bodyPr>
            <a:lstStyle/>
            <a:p>
              <a:r>
                <a:rPr lang="nb-NO" dirty="0"/>
                <a:t>FC</a:t>
              </a:r>
              <a:endParaRPr lang="en-US" dirty="0"/>
            </a:p>
          </p:txBody>
        </p:sp>
      </p:grpSp>
      <p:cxnSp>
        <p:nvCxnSpPr>
          <p:cNvPr id="80" name="Straight Connector 79">
            <a:extLst>
              <a:ext uri="{FF2B5EF4-FFF2-40B4-BE49-F238E27FC236}">
                <a16:creationId xmlns:a16="http://schemas.microsoft.com/office/drawing/2014/main" id="{6E33B682-AA60-288D-337A-6E966BEB4987}"/>
              </a:ext>
            </a:extLst>
          </p:cNvPr>
          <p:cNvCxnSpPr>
            <a:cxnSpLocks/>
          </p:cNvCxnSpPr>
          <p:nvPr/>
        </p:nvCxnSpPr>
        <p:spPr>
          <a:xfrm flipH="1">
            <a:off x="1762054" y="2160456"/>
            <a:ext cx="372267" cy="0"/>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58F04E2-A6C6-1EF8-5126-4ABBFFAD3AC7}"/>
              </a:ext>
            </a:extLst>
          </p:cNvPr>
          <p:cNvCxnSpPr>
            <a:cxnSpLocks/>
          </p:cNvCxnSpPr>
          <p:nvPr/>
        </p:nvCxnSpPr>
        <p:spPr>
          <a:xfrm>
            <a:off x="2345538" y="2305965"/>
            <a:ext cx="0" cy="232889"/>
          </a:xfrm>
          <a:prstGeom prst="line">
            <a:avLst/>
          </a:prstGeom>
          <a:ln w="285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E23C93B-23B2-B5E0-3F5F-88F8C226AA2B}"/>
              </a:ext>
            </a:extLst>
          </p:cNvPr>
          <p:cNvCxnSpPr>
            <a:cxnSpLocks/>
          </p:cNvCxnSpPr>
          <p:nvPr/>
        </p:nvCxnSpPr>
        <p:spPr>
          <a:xfrm flipV="1">
            <a:off x="2596388" y="2110568"/>
            <a:ext cx="0" cy="794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D99DC33-EB58-B594-C157-02879793E305}"/>
              </a:ext>
            </a:extLst>
          </p:cNvPr>
          <p:cNvCxnSpPr>
            <a:cxnSpLocks/>
          </p:cNvCxnSpPr>
          <p:nvPr/>
        </p:nvCxnSpPr>
        <p:spPr>
          <a:xfrm flipV="1">
            <a:off x="1659056" y="1729123"/>
            <a:ext cx="0" cy="794412"/>
          </a:xfrm>
          <a:prstGeom prst="line">
            <a:avLst/>
          </a:prstGeom>
          <a:ln w="28575">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2DDA1BE-2D11-AC00-78AB-EC7FB7D44DDA}"/>
              </a:ext>
            </a:extLst>
          </p:cNvPr>
          <p:cNvSpPr txBox="1"/>
          <p:nvPr/>
        </p:nvSpPr>
        <p:spPr>
          <a:xfrm>
            <a:off x="7513231" y="1863163"/>
            <a:ext cx="694421" cy="615553"/>
          </a:xfrm>
          <a:prstGeom prst="rect">
            <a:avLst/>
          </a:prstGeom>
          <a:noFill/>
        </p:spPr>
        <p:txBody>
          <a:bodyPr wrap="none" rtlCol="0">
            <a:spAutoFit/>
          </a:bodyPr>
          <a:lstStyle/>
          <a:p>
            <a:r>
              <a:rPr lang="nb-NO" i="1" dirty="0" err="1"/>
              <a:t>F</a:t>
            </a:r>
            <a:r>
              <a:rPr lang="nb-NO" i="1" baseline="-25000" dirty="0" err="1"/>
              <a:t>min</a:t>
            </a:r>
            <a:r>
              <a:rPr lang="nb-NO" i="1" dirty="0"/>
              <a:t>=</a:t>
            </a:r>
          </a:p>
          <a:p>
            <a:r>
              <a:rPr lang="nb-NO" sz="1600" i="1" dirty="0"/>
              <a:t>10 t/h</a:t>
            </a:r>
            <a:endParaRPr lang="en-US" sz="1600" dirty="0"/>
          </a:p>
        </p:txBody>
      </p:sp>
      <p:sp>
        <p:nvSpPr>
          <p:cNvPr id="51" name="TextBox 50">
            <a:extLst>
              <a:ext uri="{FF2B5EF4-FFF2-40B4-BE49-F238E27FC236}">
                <a16:creationId xmlns:a16="http://schemas.microsoft.com/office/drawing/2014/main" id="{C80F6027-6E4A-39BD-82AF-EED1C5E25D95}"/>
              </a:ext>
            </a:extLst>
          </p:cNvPr>
          <p:cNvSpPr txBox="1"/>
          <p:nvPr/>
        </p:nvSpPr>
        <p:spPr>
          <a:xfrm>
            <a:off x="1649239" y="1799111"/>
            <a:ext cx="694421" cy="615553"/>
          </a:xfrm>
          <a:prstGeom prst="rect">
            <a:avLst/>
          </a:prstGeom>
          <a:noFill/>
        </p:spPr>
        <p:txBody>
          <a:bodyPr wrap="none" rtlCol="0">
            <a:spAutoFit/>
          </a:bodyPr>
          <a:lstStyle/>
          <a:p>
            <a:r>
              <a:rPr lang="nb-NO" i="1" dirty="0" err="1"/>
              <a:t>F</a:t>
            </a:r>
            <a:r>
              <a:rPr lang="nb-NO" i="1" baseline="-25000" dirty="0" err="1"/>
              <a:t>min</a:t>
            </a:r>
            <a:r>
              <a:rPr lang="nb-NO" i="1" dirty="0"/>
              <a:t>=</a:t>
            </a:r>
          </a:p>
          <a:p>
            <a:r>
              <a:rPr lang="nb-NO" sz="1600" i="1" dirty="0"/>
              <a:t>10 t/h</a:t>
            </a:r>
            <a:endParaRPr lang="en-US" sz="1600" dirty="0"/>
          </a:p>
        </p:txBody>
      </p:sp>
    </p:spTree>
    <p:extLst>
      <p:ext uri="{BB962C8B-B14F-4D97-AF65-F5344CB8AC3E}">
        <p14:creationId xmlns:p14="http://schemas.microsoft.com/office/powerpoint/2010/main" val="24219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2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3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3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71" grpId="0"/>
      <p:bldP spid="106" grpId="0" animBg="1"/>
      <p:bldP spid="144" grpId="0"/>
      <p:bldP spid="145" grpId="0"/>
      <p:bldP spid="146" grpId="0"/>
      <p:bldP spid="149" grpId="0"/>
      <p:bldP spid="3" grpId="0"/>
      <p:bldP spid="5" grpId="0"/>
      <p:bldP spid="17" grpId="0" animBg="1"/>
      <p:bldP spid="23" grpId="0"/>
      <p:bldP spid="24" grpId="0"/>
      <p:bldP spid="33" grpId="0" animBg="1"/>
      <p:bldP spid="43" grpId="0"/>
      <p:bldP spid="46" grpId="0"/>
      <p:bldP spid="50" grpId="0"/>
      <p:bldP spid="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E778-F0AA-5D1B-E305-1BEB9465F5B9}"/>
              </a:ext>
            </a:extLst>
          </p:cNvPr>
          <p:cNvSpPr>
            <a:spLocks noGrp="1"/>
          </p:cNvSpPr>
          <p:nvPr>
            <p:ph type="title"/>
          </p:nvPr>
        </p:nvSpPr>
        <p:spPr>
          <a:xfrm>
            <a:off x="449317" y="365125"/>
            <a:ext cx="10904483" cy="1325563"/>
          </a:xfrm>
        </p:spPr>
        <p:txBody>
          <a:bodyPr/>
          <a:lstStyle/>
          <a:p>
            <a:r>
              <a:rPr lang="nb-NO"/>
              <a:t>Cow case study </a:t>
            </a:r>
            <a:r>
              <a:rPr lang="nb-NO" sz="2800"/>
              <a:t>(Norway, outdoor 15C to -20C)</a:t>
            </a:r>
            <a:endParaRPr lang="en-US"/>
          </a:p>
        </p:txBody>
      </p:sp>
      <p:pic>
        <p:nvPicPr>
          <p:cNvPr id="6" name="Picture 5">
            <a:extLst>
              <a:ext uri="{FF2B5EF4-FFF2-40B4-BE49-F238E27FC236}">
                <a16:creationId xmlns:a16="http://schemas.microsoft.com/office/drawing/2014/main" id="{EBD9BEF3-1505-0D0C-0D55-23B8014AD87C}"/>
              </a:ext>
            </a:extLst>
          </p:cNvPr>
          <p:cNvPicPr>
            <a:picLocks noChangeAspect="1"/>
          </p:cNvPicPr>
          <p:nvPr/>
        </p:nvPicPr>
        <p:blipFill>
          <a:blip r:embed="rId3"/>
          <a:stretch>
            <a:fillRect/>
          </a:stretch>
        </p:blipFill>
        <p:spPr>
          <a:xfrm>
            <a:off x="4626782" y="1713836"/>
            <a:ext cx="7164123" cy="4589655"/>
          </a:xfrm>
          <a:prstGeom prst="rect">
            <a:avLst/>
          </a:prstGeom>
        </p:spPr>
      </p:pic>
      <p:sp>
        <p:nvSpPr>
          <p:cNvPr id="7" name="Oval 113">
            <a:extLst>
              <a:ext uri="{FF2B5EF4-FFF2-40B4-BE49-F238E27FC236}">
                <a16:creationId xmlns:a16="http://schemas.microsoft.com/office/drawing/2014/main" id="{5F8DEB88-999C-887A-0CC4-D85FA63AB0B0}"/>
              </a:ext>
            </a:extLst>
          </p:cNvPr>
          <p:cNvSpPr>
            <a:spLocks noChangeAspect="1" noChangeArrowheads="1"/>
          </p:cNvSpPr>
          <p:nvPr/>
        </p:nvSpPr>
        <p:spPr bwMode="auto">
          <a:xfrm>
            <a:off x="7147461" y="3067430"/>
            <a:ext cx="324188" cy="324188"/>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en-US" sz="1000" dirty="0">
                <a:latin typeface="Segoe UI Semilight" panose="020B0402040204020203" pitchFamily="34" charset="0"/>
                <a:cs typeface="Segoe UI Semilight" panose="020B0402040204020203" pitchFamily="34" charset="0"/>
              </a:rPr>
              <a:t>C</a:t>
            </a:r>
            <a:r>
              <a:rPr lang="en-US" sz="1000" noProof="0">
                <a:latin typeface="Segoe UI Semilight" panose="020B0402040204020203" pitchFamily="34" charset="0"/>
                <a:cs typeface="Segoe UI Semilight" panose="020B0402040204020203" pitchFamily="34" charset="0"/>
              </a:rPr>
              <a:t>T</a:t>
            </a:r>
            <a:endParaRPr lang="en-US" sz="1000" noProof="0" dirty="0">
              <a:latin typeface="Segoe UI Semilight" panose="020B0402040204020203" pitchFamily="34" charset="0"/>
              <a:cs typeface="Segoe UI Semilight" panose="020B0402040204020203" pitchFamily="34" charset="0"/>
            </a:endParaRPr>
          </a:p>
        </p:txBody>
      </p:sp>
      <p:sp>
        <p:nvSpPr>
          <p:cNvPr id="8" name="Oval 113">
            <a:extLst>
              <a:ext uri="{FF2B5EF4-FFF2-40B4-BE49-F238E27FC236}">
                <a16:creationId xmlns:a16="http://schemas.microsoft.com/office/drawing/2014/main" id="{9E5FAF69-417F-5E74-CC04-921EA29677C1}"/>
              </a:ext>
            </a:extLst>
          </p:cNvPr>
          <p:cNvSpPr>
            <a:spLocks noChangeAspect="1" noChangeArrowheads="1"/>
          </p:cNvSpPr>
          <p:nvPr/>
        </p:nvSpPr>
        <p:spPr bwMode="auto">
          <a:xfrm>
            <a:off x="10364310" y="3684475"/>
            <a:ext cx="324188" cy="324188"/>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en-US" sz="1000" noProof="0" dirty="0">
                <a:latin typeface="Segoe UI Semilight" panose="020B0402040204020203" pitchFamily="34" charset="0"/>
                <a:cs typeface="Segoe UI Semilight" panose="020B0402040204020203" pitchFamily="34" charset="0"/>
              </a:rPr>
              <a:t>TT</a:t>
            </a:r>
          </a:p>
        </p:txBody>
      </p:sp>
      <p:sp>
        <p:nvSpPr>
          <p:cNvPr id="9" name="Speech Bubble: Rectangle with Corners Rounded 8">
            <a:extLst>
              <a:ext uri="{FF2B5EF4-FFF2-40B4-BE49-F238E27FC236}">
                <a16:creationId xmlns:a16="http://schemas.microsoft.com/office/drawing/2014/main" id="{0E90DC5E-FF55-22F5-0F9D-3D4F905CD999}"/>
              </a:ext>
            </a:extLst>
          </p:cNvPr>
          <p:cNvSpPr/>
          <p:nvPr/>
        </p:nvSpPr>
        <p:spPr>
          <a:xfrm>
            <a:off x="7762226" y="1933074"/>
            <a:ext cx="893234" cy="229705"/>
          </a:xfrm>
          <a:prstGeom prst="wedgeRoundRectCallout">
            <a:avLst>
              <a:gd name="adj1" fmla="val 44918"/>
              <a:gd name="adj2" fmla="val 368001"/>
              <a:gd name="adj3" fmla="val 16667"/>
            </a:avLst>
          </a:prstGeom>
          <a:solidFill>
            <a:schemeClr val="accent2">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0" dirty="0">
                <a:solidFill>
                  <a:schemeClr val="bg1"/>
                </a:solidFill>
                <a:latin typeface="Segoe UI Semilight" panose="020B0402040204020203" pitchFamily="34" charset="0"/>
                <a:cs typeface="Segoe UI Semilight" panose="020B0402040204020203" pitchFamily="34" charset="0"/>
              </a:rPr>
              <a:t>Fan: u</a:t>
            </a:r>
            <a:r>
              <a:rPr lang="en-US" sz="900" baseline="-25000" noProof="0" dirty="0">
                <a:solidFill>
                  <a:schemeClr val="bg1"/>
                </a:solidFill>
                <a:latin typeface="Segoe UI Semilight" panose="020B0402040204020203" pitchFamily="34" charset="0"/>
                <a:cs typeface="Segoe UI Semilight" panose="020B0402040204020203" pitchFamily="34" charset="0"/>
              </a:rPr>
              <a:t>1</a:t>
            </a:r>
          </a:p>
        </p:txBody>
      </p:sp>
      <p:sp>
        <p:nvSpPr>
          <p:cNvPr id="10" name="Speech Bubble: Rectangle with Corners Rounded 9">
            <a:extLst>
              <a:ext uri="{FF2B5EF4-FFF2-40B4-BE49-F238E27FC236}">
                <a16:creationId xmlns:a16="http://schemas.microsoft.com/office/drawing/2014/main" id="{D26FED47-71C0-D8F4-AE53-D92C43285CED}"/>
              </a:ext>
            </a:extLst>
          </p:cNvPr>
          <p:cNvSpPr/>
          <p:nvPr/>
        </p:nvSpPr>
        <p:spPr>
          <a:xfrm>
            <a:off x="9471076" y="2354598"/>
            <a:ext cx="893234" cy="229705"/>
          </a:xfrm>
          <a:prstGeom prst="wedgeRoundRectCallout">
            <a:avLst>
              <a:gd name="adj1" fmla="val -55319"/>
              <a:gd name="adj2" fmla="val 508986"/>
              <a:gd name="adj3" fmla="val 16667"/>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0" dirty="0">
                <a:solidFill>
                  <a:schemeClr val="bg1"/>
                </a:solidFill>
                <a:latin typeface="Segoe UI Semilight" panose="020B0402040204020203" pitchFamily="34" charset="0"/>
                <a:cs typeface="Segoe UI Semilight" panose="020B0402040204020203" pitchFamily="34" charset="0"/>
              </a:rPr>
              <a:t>Heater: u</a:t>
            </a:r>
            <a:r>
              <a:rPr lang="en-US" sz="900" baseline="-25000" noProof="0" dirty="0">
                <a:solidFill>
                  <a:schemeClr val="bg1"/>
                </a:solidFill>
                <a:latin typeface="Segoe UI Semilight" panose="020B0402040204020203" pitchFamily="34" charset="0"/>
                <a:cs typeface="Segoe UI Semilight" panose="020B0402040204020203" pitchFamily="34" charset="0"/>
              </a:rPr>
              <a:t>2</a:t>
            </a:r>
          </a:p>
        </p:txBody>
      </p:sp>
      <p:sp>
        <p:nvSpPr>
          <p:cNvPr id="11" name="Speech Bubble: Rectangle with Corners Rounded 10">
            <a:extLst>
              <a:ext uri="{FF2B5EF4-FFF2-40B4-BE49-F238E27FC236}">
                <a16:creationId xmlns:a16="http://schemas.microsoft.com/office/drawing/2014/main" id="{77586B70-F9D8-E1B8-E62D-7B21629DED3B}"/>
              </a:ext>
            </a:extLst>
          </p:cNvPr>
          <p:cNvSpPr/>
          <p:nvPr/>
        </p:nvSpPr>
        <p:spPr>
          <a:xfrm>
            <a:off x="10688497" y="2412289"/>
            <a:ext cx="990511" cy="324188"/>
          </a:xfrm>
          <a:prstGeom prst="wedgeRoundRectCallout">
            <a:avLst>
              <a:gd name="adj1" fmla="val -60127"/>
              <a:gd name="adj2" fmla="val 350328"/>
              <a:gd name="adj3" fmla="val 16667"/>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0" dirty="0">
                <a:solidFill>
                  <a:schemeClr val="bg1"/>
                </a:solidFill>
                <a:latin typeface="Segoe UI Semilight" panose="020B0402040204020203" pitchFamily="34" charset="0"/>
                <a:cs typeface="Segoe UI Semilight" panose="020B0402040204020203" pitchFamily="34" charset="0"/>
              </a:rPr>
              <a:t>Temperature transmitter</a:t>
            </a:r>
            <a:endParaRPr lang="en-US" sz="900" baseline="-25000" noProof="0" dirty="0">
              <a:solidFill>
                <a:schemeClr val="bg1"/>
              </a:solidFill>
              <a:latin typeface="Segoe UI Semilight" panose="020B0402040204020203" pitchFamily="34" charset="0"/>
              <a:cs typeface="Segoe UI Semilight" panose="020B0402040204020203" pitchFamily="34" charset="0"/>
            </a:endParaRPr>
          </a:p>
        </p:txBody>
      </p:sp>
      <p:sp>
        <p:nvSpPr>
          <p:cNvPr id="12" name="Speech Bubble: Rectangle with Corners Rounded 11">
            <a:extLst>
              <a:ext uri="{FF2B5EF4-FFF2-40B4-BE49-F238E27FC236}">
                <a16:creationId xmlns:a16="http://schemas.microsoft.com/office/drawing/2014/main" id="{5ACBD8B8-9E0F-F5A1-F27F-C70F1302096C}"/>
              </a:ext>
            </a:extLst>
          </p:cNvPr>
          <p:cNvSpPr/>
          <p:nvPr/>
        </p:nvSpPr>
        <p:spPr>
          <a:xfrm>
            <a:off x="6058418" y="2088101"/>
            <a:ext cx="990511" cy="324188"/>
          </a:xfrm>
          <a:prstGeom prst="wedgeRoundRectCallout">
            <a:avLst>
              <a:gd name="adj1" fmla="val 67769"/>
              <a:gd name="adj2" fmla="val 273937"/>
              <a:gd name="adj3" fmla="val 16667"/>
            </a:avLst>
          </a:prstGeom>
          <a:solidFill>
            <a:schemeClr val="accent6">
              <a:lumMod val="5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900" noProof="0" dirty="0">
                <a:solidFill>
                  <a:schemeClr val="bg1"/>
                </a:solidFill>
                <a:latin typeface="Segoe UI Semilight" panose="020B0402040204020203" pitchFamily="34" charset="0"/>
                <a:cs typeface="Segoe UI Semilight" panose="020B0402040204020203" pitchFamily="34" charset="0"/>
              </a:rPr>
              <a:t>CO</a:t>
            </a:r>
            <a:r>
              <a:rPr lang="en-US" sz="900" baseline="-25000" noProof="0" dirty="0">
                <a:solidFill>
                  <a:schemeClr val="bg1"/>
                </a:solidFill>
                <a:latin typeface="Segoe UI Semilight" panose="020B0402040204020203" pitchFamily="34" charset="0"/>
                <a:cs typeface="Segoe UI Semilight" panose="020B0402040204020203" pitchFamily="34" charset="0"/>
              </a:rPr>
              <a:t>2</a:t>
            </a:r>
            <a:r>
              <a:rPr lang="en-US" sz="900" noProof="0" dirty="0">
                <a:solidFill>
                  <a:schemeClr val="bg1"/>
                </a:solidFill>
                <a:latin typeface="Segoe UI Semilight" panose="020B0402040204020203" pitchFamily="34" charset="0"/>
                <a:cs typeface="Segoe UI Semilight" panose="020B0402040204020203" pitchFamily="34" charset="0"/>
              </a:rPr>
              <a:t> transmitter</a:t>
            </a:r>
            <a:endParaRPr lang="en-US" sz="900" baseline="-25000" noProof="0" dirty="0">
              <a:solidFill>
                <a:schemeClr val="bg1"/>
              </a:solidFill>
              <a:latin typeface="Segoe UI Semilight" panose="020B0402040204020203"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id="{2F55E135-3F95-025D-2512-8162F9295E8C}"/>
              </a:ext>
            </a:extLst>
          </p:cNvPr>
          <p:cNvSpPr txBox="1"/>
          <p:nvPr/>
        </p:nvSpPr>
        <p:spPr>
          <a:xfrm>
            <a:off x="228600" y="2354598"/>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t>y1=C (CO2) less than 1000 ppm</a:t>
            </a:r>
          </a:p>
          <a:p>
            <a:pPr marL="285750" indent="-285750">
              <a:buFont typeface="Arial" panose="020B0604020202020204" pitchFamily="34" charset="0"/>
              <a:buChar char="•"/>
            </a:pPr>
            <a:r>
              <a:rPr lang="nb-NO"/>
              <a:t>y2=T between 5C and 20C</a:t>
            </a:r>
          </a:p>
          <a:p>
            <a:pPr marL="285750" indent="-285750">
              <a:buFont typeface="Arial" panose="020B0604020202020204" pitchFamily="34" charset="0"/>
              <a:buChar char="•"/>
            </a:pPr>
            <a:r>
              <a:rPr lang="nb-NO"/>
              <a:t>Not too much draft or noise from fan</a:t>
            </a:r>
          </a:p>
          <a:p>
            <a:pPr marL="742950" lvl="1" indent="-285750">
              <a:buFont typeface="Arial" panose="020B0604020202020204" pitchFamily="34" charset="0"/>
              <a:buChar char="•"/>
            </a:pPr>
            <a:r>
              <a:rPr lang="nb-NO"/>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t>y1=C above 3000 ppm (poor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p:sp>
        <p:nvSpPr>
          <p:cNvPr id="14" name="TextBox 13">
            <a:extLst>
              <a:ext uri="{FF2B5EF4-FFF2-40B4-BE49-F238E27FC236}">
                <a16:creationId xmlns:a16="http://schemas.microsoft.com/office/drawing/2014/main" id="{D864B3DB-A631-FAE8-C7F3-3C82C09BDBE4}"/>
              </a:ext>
            </a:extLst>
          </p:cNvPr>
          <p:cNvSpPr txBox="1"/>
          <p:nvPr/>
        </p:nvSpPr>
        <p:spPr>
          <a:xfrm>
            <a:off x="9755027" y="6417249"/>
            <a:ext cx="1623586" cy="307777"/>
          </a:xfrm>
          <a:prstGeom prst="rect">
            <a:avLst/>
          </a:prstGeom>
          <a:noFill/>
        </p:spPr>
        <p:txBody>
          <a:bodyPr wrap="none" rtlCol="0">
            <a:spAutoFit/>
          </a:bodyPr>
          <a:lstStyle/>
          <a:p>
            <a:r>
              <a:rPr lang="nb-NO" sz="1400"/>
              <a:t>M.Adlouni / Gemini</a:t>
            </a:r>
            <a:endParaRPr lang="en-US" sz="1400"/>
          </a:p>
        </p:txBody>
      </p:sp>
      <p:sp>
        <p:nvSpPr>
          <p:cNvPr id="3" name="TextBox 2">
            <a:extLst>
              <a:ext uri="{FF2B5EF4-FFF2-40B4-BE49-F238E27FC236}">
                <a16:creationId xmlns:a16="http://schemas.microsoft.com/office/drawing/2014/main" id="{07B04AF6-12E4-D407-96D7-8762C8B08399}"/>
              </a:ext>
            </a:extLst>
          </p:cNvPr>
          <p:cNvSpPr txBox="1"/>
          <p:nvPr/>
        </p:nvSpPr>
        <p:spPr>
          <a:xfrm>
            <a:off x="6189426" y="5247698"/>
            <a:ext cx="5911426" cy="1477328"/>
          </a:xfrm>
          <a:prstGeom prst="rect">
            <a:avLst/>
          </a:prstGeom>
          <a:solidFill>
            <a:schemeClr val="bg1"/>
          </a:solidFill>
        </p:spPr>
        <p:txBody>
          <a:bodyPr wrap="none" rtlCol="0">
            <a:spAutoFit/>
          </a:bodyPr>
          <a:lstStyle/>
          <a:p>
            <a:r>
              <a:rPr lang="nb-NO"/>
              <a:t>Disturbances:</a:t>
            </a:r>
          </a:p>
          <a:p>
            <a:pPr marL="342900" indent="-342900">
              <a:buAutoNum type="arabicPeriod"/>
            </a:pPr>
            <a:r>
              <a:rPr lang="nb-NO"/>
              <a:t>Number of cows (they generate CO2 and heat)</a:t>
            </a:r>
          </a:p>
          <a:p>
            <a:pPr marL="800100" lvl="1" indent="-342900">
              <a:buFont typeface="Arial" panose="020B0604020202020204" pitchFamily="34" charset="0"/>
              <a:buChar char="•"/>
            </a:pPr>
            <a:r>
              <a:rPr lang="nb-NO"/>
              <a:t>Because of heat from cows it’s always colder outside</a:t>
            </a:r>
          </a:p>
          <a:p>
            <a:pPr marL="342900" indent="-342900">
              <a:buAutoNum type="arabicPeriod"/>
            </a:pPr>
            <a:r>
              <a:rPr lang="nb-NO"/>
              <a:t>Outdoor temperature (between 15C and -20C)</a:t>
            </a:r>
          </a:p>
          <a:p>
            <a:pPr marL="800100" lvl="1" indent="-342900">
              <a:buFont typeface="Arial" panose="020B0604020202020204" pitchFamily="34" charset="0"/>
              <a:buChar char="•"/>
            </a:pPr>
            <a:r>
              <a:rPr lang="nb-NO"/>
              <a:t>The cows are outside in the summer</a:t>
            </a:r>
            <a:endParaRPr lang="en-US"/>
          </a:p>
        </p:txBody>
      </p:sp>
    </p:spTree>
    <p:extLst>
      <p:ext uri="{BB962C8B-B14F-4D97-AF65-F5344CB8AC3E}">
        <p14:creationId xmlns:p14="http://schemas.microsoft.com/office/powerpoint/2010/main" val="39380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3A949-798F-1DDA-BD5E-4C63CDDC0B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711519-B99E-A259-9776-A64078652731}"/>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41C11A8C-F36E-F4F9-1483-5561C5686A9F}"/>
              </a:ext>
            </a:extLst>
          </p:cNvPr>
          <p:cNvSpPr>
            <a:spLocks noChangeShapeType="1"/>
          </p:cNvSpPr>
          <p:nvPr/>
        </p:nvSpPr>
        <p:spPr bwMode="auto">
          <a:xfrm flipH="1">
            <a:off x="8381330" y="2818665"/>
            <a:ext cx="0" cy="147600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A4D57BD3-5455-00B0-550A-A61A39C04652}"/>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70074A14-D35B-A189-ABD5-DAD362771E3D}"/>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DFEF8EB8-ED88-ED2F-D869-1561DFA12CF0}"/>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9C1D213C-52A8-4C49-6DCF-C3E48C558C8B}"/>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26" name="TextBox 25">
            <a:extLst>
              <a:ext uri="{FF2B5EF4-FFF2-40B4-BE49-F238E27FC236}">
                <a16:creationId xmlns:a16="http://schemas.microsoft.com/office/drawing/2014/main" id="{18B2474A-8D8D-E48F-212E-1DE47C0518CF}"/>
              </a:ext>
            </a:extLst>
          </p:cNvPr>
          <p:cNvSpPr txBox="1"/>
          <p:nvPr/>
        </p:nvSpPr>
        <p:spPr>
          <a:xfrm>
            <a:off x="7985418" y="1915859"/>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C0EC46CE-81FA-7CE4-D113-7C822EF68DFF}"/>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highlight>
                  <a:srgbClr val="FFFF00"/>
                </a:highlight>
                <a:latin typeface="Segoe UI Semilight" panose="020B0402040204020203" pitchFamily="34" charset="0"/>
                <a:cs typeface="Segoe UI Semilight" panose="020B0402040204020203" pitchFamily="34" charset="0"/>
              </a:rPr>
              <a:t>MAX</a:t>
            </a:r>
          </a:p>
        </p:txBody>
      </p:sp>
      <p:sp>
        <p:nvSpPr>
          <p:cNvPr id="29" name="Line 9">
            <a:extLst>
              <a:ext uri="{FF2B5EF4-FFF2-40B4-BE49-F238E27FC236}">
                <a16:creationId xmlns:a16="http://schemas.microsoft.com/office/drawing/2014/main" id="{FCE383A5-1119-53AD-49C7-739260FDE482}"/>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0" name="Oval 21">
            <a:extLst>
              <a:ext uri="{FF2B5EF4-FFF2-40B4-BE49-F238E27FC236}">
                <a16:creationId xmlns:a16="http://schemas.microsoft.com/office/drawing/2014/main" id="{809606E0-B408-1544-7D61-7D7B58B6E057}"/>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8803478F-9086-B41C-1612-A00EDF12FEEC}"/>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7CCBB071-A8DB-F9E0-BEE3-EF174FBC0DDA}"/>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8" name="TextBox 37">
            <a:extLst>
              <a:ext uri="{FF2B5EF4-FFF2-40B4-BE49-F238E27FC236}">
                <a16:creationId xmlns:a16="http://schemas.microsoft.com/office/drawing/2014/main" id="{83981A2E-70FB-3AB7-4037-A33DE90F55FB}"/>
              </a:ext>
            </a:extLst>
          </p:cNvPr>
          <p:cNvSpPr txBox="1"/>
          <p:nvPr/>
        </p:nvSpPr>
        <p:spPr>
          <a:xfrm>
            <a:off x="6634772" y="2133833"/>
            <a:ext cx="1420582" cy="369332"/>
          </a:xfrm>
          <a:prstGeom prst="rect">
            <a:avLst/>
          </a:prstGeom>
          <a:noFill/>
        </p:spPr>
        <p:txBody>
          <a:bodyPr wrap="none" rtlCol="0">
            <a:spAutoFit/>
          </a:bodyPr>
          <a:lstStyle/>
          <a:p>
            <a:r>
              <a:rPr lang="nb-NO">
                <a:highlight>
                  <a:srgbClr val="FFFF00"/>
                </a:highlight>
              </a:rPr>
              <a:t>SP=1000ppm</a:t>
            </a:r>
            <a:endParaRPr lang="en-US">
              <a:highlight>
                <a:srgbClr val="FFFF00"/>
              </a:highlight>
            </a:endParaRPr>
          </a:p>
        </p:txBody>
      </p:sp>
      <p:sp>
        <p:nvSpPr>
          <p:cNvPr id="3" name="TextBox 2">
            <a:extLst>
              <a:ext uri="{FF2B5EF4-FFF2-40B4-BE49-F238E27FC236}">
                <a16:creationId xmlns:a16="http://schemas.microsoft.com/office/drawing/2014/main" id="{7DEC4947-D05B-92AD-ABEC-98729E761781}"/>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FFFF00"/>
                </a:highlight>
              </a:rPr>
              <a:t>y1=C (CO2) less than 1000 ppm</a:t>
            </a:r>
          </a:p>
          <a:p>
            <a:pPr marL="285750" indent="-285750">
              <a:buFont typeface="Arial" panose="020B0604020202020204" pitchFamily="34" charset="0"/>
              <a:buChar char="•"/>
            </a:pPr>
            <a:r>
              <a:rPr lang="nb-NO"/>
              <a:t>y2=T between 5C 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t>y1=C above 3000 ppm (poor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6720D3F-2DF7-A433-EED3-8D731A279EBC}"/>
                  </a:ext>
                </a:extLst>
              </p:cNvPr>
              <p:cNvSpPr txBox="1"/>
              <p:nvPr/>
            </p:nvSpPr>
            <p:spPr>
              <a:xfrm>
                <a:off x="4916040" y="715327"/>
                <a:ext cx="7472174" cy="369332"/>
              </a:xfrm>
              <a:prstGeom prst="rect">
                <a:avLst/>
              </a:prstGeom>
              <a:noFill/>
            </p:spPr>
            <p:txBody>
              <a:bodyPr wrap="none" rtlCol="0">
                <a:spAutoFit/>
              </a:bodyPr>
              <a:lstStyle/>
              <a:p>
                <a:r>
                  <a:rPr lang="nb-NO"/>
                  <a:t>Lower CO2 (less than 1000ppm) is satisfied by </a:t>
                </a:r>
                <a:r>
                  <a:rPr lang="nb-NO">
                    <a:solidFill>
                      <a:srgbClr val="FF0000"/>
                    </a:solidFill>
                  </a:rPr>
                  <a:t>large</a:t>
                </a:r>
                <a:r>
                  <a:rPr lang="nb-NO"/>
                  <a:t> fan speed </a:t>
                </a:r>
                <a14:m>
                  <m:oMath xmlns:m="http://schemas.openxmlformats.org/officeDocument/2006/math">
                    <m:r>
                      <a:rPr lang="nb-NO" b="0" i="1" smtClean="0">
                        <a:latin typeface="Cambria Math" panose="02040503050406030204" pitchFamily="18" charset="0"/>
                      </a:rPr>
                      <m:t>⇒</m:t>
                    </m:r>
                  </m:oMath>
                </a14:m>
                <a:r>
                  <a:rPr lang="nb-NO"/>
                  <a:t> </a:t>
                </a:r>
                <a:r>
                  <a:rPr lang="nb-NO">
                    <a:solidFill>
                      <a:srgbClr val="FF0000"/>
                    </a:solidFill>
                    <a:highlight>
                      <a:srgbClr val="FFFF00"/>
                    </a:highlight>
                  </a:rPr>
                  <a:t>MAX</a:t>
                </a:r>
                <a:r>
                  <a:rPr lang="nb-NO"/>
                  <a:t>-selector</a:t>
                </a:r>
                <a:endParaRPr lang="en-US"/>
              </a:p>
            </p:txBody>
          </p:sp>
        </mc:Choice>
        <mc:Fallback xmlns="">
          <p:sp>
            <p:nvSpPr>
              <p:cNvPr id="9" name="TextBox 8">
                <a:extLst>
                  <a:ext uri="{FF2B5EF4-FFF2-40B4-BE49-F238E27FC236}">
                    <a16:creationId xmlns:a16="http://schemas.microsoft.com/office/drawing/2014/main" id="{76720D3F-2DF7-A433-EED3-8D731A279EBC}"/>
                  </a:ext>
                </a:extLst>
              </p:cNvPr>
              <p:cNvSpPr txBox="1">
                <a:spLocks noRot="1" noChangeAspect="1" noMove="1" noResize="1" noEditPoints="1" noAdjustHandles="1" noChangeArrowheads="1" noChangeShapeType="1" noTextEdit="1"/>
              </p:cNvSpPr>
              <p:nvPr/>
            </p:nvSpPr>
            <p:spPr>
              <a:xfrm>
                <a:off x="4916040" y="715327"/>
                <a:ext cx="7472174" cy="369332"/>
              </a:xfrm>
              <a:prstGeom prst="rect">
                <a:avLst/>
              </a:prstGeom>
              <a:blipFill>
                <a:blip r:embed="rId3"/>
                <a:stretch>
                  <a:fillRect l="-653" t="-8197" r="-979" b="-24590"/>
                </a:stretch>
              </a:blipFill>
            </p:spPr>
            <p:txBody>
              <a:bodyPr/>
              <a:lstStyle/>
              <a:p>
                <a:r>
                  <a:rPr lang="en-US">
                    <a:noFill/>
                  </a:rPr>
                  <a:t> </a:t>
                </a:r>
              </a:p>
            </p:txBody>
          </p:sp>
        </mc:Fallback>
      </mc:AlternateContent>
    </p:spTree>
    <p:extLst>
      <p:ext uri="{BB962C8B-B14F-4D97-AF65-F5344CB8AC3E}">
        <p14:creationId xmlns:p14="http://schemas.microsoft.com/office/powerpoint/2010/main" val="1878663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3FDF-BBAE-5604-CCA3-3B830286F2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6BAF4A-3FE5-E487-5EA6-E2AF179521BC}"/>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4426E457-36CC-7C34-11E3-8809D153D18E}"/>
              </a:ext>
            </a:extLst>
          </p:cNvPr>
          <p:cNvSpPr>
            <a:spLocks noChangeShapeType="1"/>
          </p:cNvSpPr>
          <p:nvPr/>
        </p:nvSpPr>
        <p:spPr bwMode="auto">
          <a:xfrm flipH="1">
            <a:off x="8381330" y="2818665"/>
            <a:ext cx="0" cy="147600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710E689F-FAAA-649E-4078-BCAB1532BA02}"/>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FFA5ABE7-C0E8-78FB-9046-874D1D10616B}"/>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A83BE31D-A009-D17D-267E-A7CFE5419665}"/>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947FECBD-7F77-11EC-5AAF-71D1A1D8B845}"/>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75DDE877-4920-9A9A-6125-30AF93113CBA}"/>
              </a:ext>
            </a:extLst>
          </p:cNvPr>
          <p:cNvSpPr>
            <a:spLocks noChangeShapeType="1"/>
          </p:cNvSpPr>
          <p:nvPr/>
        </p:nvSpPr>
        <p:spPr bwMode="auto">
          <a:xfrm flipV="1">
            <a:off x="9521376" y="2204543"/>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5E677C33-D9E6-B4DC-AE31-057F260C183B}"/>
              </a:ext>
            </a:extLst>
          </p:cNvPr>
          <p:cNvSpPr txBox="1"/>
          <p:nvPr/>
        </p:nvSpPr>
        <p:spPr>
          <a:xfrm>
            <a:off x="7916430" y="1499138"/>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7" name="Rectangle 22">
            <a:extLst>
              <a:ext uri="{FF2B5EF4-FFF2-40B4-BE49-F238E27FC236}">
                <a16:creationId xmlns:a16="http://schemas.microsoft.com/office/drawing/2014/main" id="{9B821A78-4F29-229C-64AF-6E410B8E8C70}"/>
              </a:ext>
            </a:extLst>
          </p:cNvPr>
          <p:cNvSpPr>
            <a:spLocks noChangeArrowheads="1"/>
          </p:cNvSpPr>
          <p:nvPr/>
        </p:nvSpPr>
        <p:spPr bwMode="auto">
          <a:xfrm>
            <a:off x="8185035" y="205466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highlight>
                  <a:srgbClr val="FFFF00"/>
                </a:highlight>
                <a:latin typeface="Segoe UI Semilight" panose="020B0402040204020203" pitchFamily="34" charset="0"/>
                <a:cs typeface="Segoe UI Semilight" panose="020B0402040204020203" pitchFamily="34" charset="0"/>
              </a:rPr>
              <a:t>MIN</a:t>
            </a:r>
          </a:p>
        </p:txBody>
      </p:sp>
      <p:sp>
        <p:nvSpPr>
          <p:cNvPr id="28" name="Rectangle 22">
            <a:extLst>
              <a:ext uri="{FF2B5EF4-FFF2-40B4-BE49-F238E27FC236}">
                <a16:creationId xmlns:a16="http://schemas.microsoft.com/office/drawing/2014/main" id="{C9AC09A1-287B-75B2-2B11-2234BC76918F}"/>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29" name="Line 9">
            <a:extLst>
              <a:ext uri="{FF2B5EF4-FFF2-40B4-BE49-F238E27FC236}">
                <a16:creationId xmlns:a16="http://schemas.microsoft.com/office/drawing/2014/main" id="{BDB114D6-EAC9-DBD3-80C2-B326BE0D4D14}"/>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0" name="Oval 21">
            <a:extLst>
              <a:ext uri="{FF2B5EF4-FFF2-40B4-BE49-F238E27FC236}">
                <a16:creationId xmlns:a16="http://schemas.microsoft.com/office/drawing/2014/main" id="{3D47FDC9-8936-04B2-5307-CDAE27BA1F4E}"/>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27C33246-CE98-1CCD-DB65-562FE1B0CA95}"/>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3887894C-2D79-B642-9D2A-750D18827B71}"/>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88620B0F-64AD-F589-859E-14C6A962827E}"/>
              </a:ext>
            </a:extLst>
          </p:cNvPr>
          <p:cNvSpPr>
            <a:spLocks noChangeShapeType="1"/>
          </p:cNvSpPr>
          <p:nvPr/>
        </p:nvSpPr>
        <p:spPr bwMode="auto">
          <a:xfrm>
            <a:off x="8366233" y="179669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CADF7904-CF51-4400-3B37-07648D8B5ECB}"/>
              </a:ext>
            </a:extLst>
          </p:cNvPr>
          <p:cNvSpPr>
            <a:spLocks noChangeArrowheads="1"/>
          </p:cNvSpPr>
          <p:nvPr/>
        </p:nvSpPr>
        <p:spPr bwMode="auto">
          <a:xfrm rot="-21600000">
            <a:off x="8839684" y="196103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8AB39E73-62C7-2EA1-1B95-410116A9A7BA}"/>
              </a:ext>
            </a:extLst>
          </p:cNvPr>
          <p:cNvSpPr>
            <a:spLocks noChangeShapeType="1"/>
          </p:cNvSpPr>
          <p:nvPr/>
        </p:nvSpPr>
        <p:spPr bwMode="auto">
          <a:xfrm rot="10800000" flipV="1">
            <a:off x="8582884" y="21940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FDF01C68-A274-BD00-10B6-D7DC3ACBB88D}"/>
              </a:ext>
            </a:extLst>
          </p:cNvPr>
          <p:cNvSpPr>
            <a:spLocks noChangeShapeType="1"/>
          </p:cNvSpPr>
          <p:nvPr/>
        </p:nvSpPr>
        <p:spPr bwMode="auto">
          <a:xfrm rot="10800000" flipV="1">
            <a:off x="9287078" y="220454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0D22E820-ACAB-D13A-DB7F-41332ED65D9C}"/>
              </a:ext>
            </a:extLst>
          </p:cNvPr>
          <p:cNvSpPr txBox="1"/>
          <p:nvPr/>
        </p:nvSpPr>
        <p:spPr>
          <a:xfrm>
            <a:off x="8673472" y="1699570"/>
            <a:ext cx="764953" cy="369332"/>
          </a:xfrm>
          <a:prstGeom prst="rect">
            <a:avLst/>
          </a:prstGeom>
          <a:noFill/>
        </p:spPr>
        <p:txBody>
          <a:bodyPr wrap="none" rtlCol="0">
            <a:spAutoFit/>
          </a:bodyPr>
          <a:lstStyle/>
          <a:p>
            <a:r>
              <a:rPr lang="nb-NO">
                <a:highlight>
                  <a:srgbClr val="FFFF00"/>
                </a:highlight>
              </a:rPr>
              <a:t>SP=5C</a:t>
            </a:r>
            <a:endParaRPr lang="en-US">
              <a:highlight>
                <a:srgbClr val="FFFF00"/>
              </a:highlight>
            </a:endParaRPr>
          </a:p>
        </p:txBody>
      </p:sp>
      <p:sp>
        <p:nvSpPr>
          <p:cNvPr id="38" name="TextBox 37">
            <a:extLst>
              <a:ext uri="{FF2B5EF4-FFF2-40B4-BE49-F238E27FC236}">
                <a16:creationId xmlns:a16="http://schemas.microsoft.com/office/drawing/2014/main" id="{5D72BDEA-611B-642F-36A7-4461ACA53EC7}"/>
              </a:ext>
            </a:extLst>
          </p:cNvPr>
          <p:cNvSpPr txBox="1"/>
          <p:nvPr/>
        </p:nvSpPr>
        <p:spPr>
          <a:xfrm>
            <a:off x="6634772" y="2133833"/>
            <a:ext cx="1420582" cy="369332"/>
          </a:xfrm>
          <a:prstGeom prst="rect">
            <a:avLst/>
          </a:prstGeom>
          <a:noFill/>
        </p:spPr>
        <p:txBody>
          <a:bodyPr wrap="none" rtlCol="0">
            <a:spAutoFit/>
          </a:bodyPr>
          <a:lstStyle/>
          <a:p>
            <a:r>
              <a:rPr lang="nb-NO"/>
              <a:t>SP=1000ppm</a:t>
            </a:r>
            <a:endParaRPr lang="en-US"/>
          </a:p>
        </p:txBody>
      </p:sp>
      <p:sp>
        <p:nvSpPr>
          <p:cNvPr id="41" name="TextBox 40">
            <a:extLst>
              <a:ext uri="{FF2B5EF4-FFF2-40B4-BE49-F238E27FC236}">
                <a16:creationId xmlns:a16="http://schemas.microsoft.com/office/drawing/2014/main" id="{88827656-9DBE-BCD0-3113-0B5B2824EADF}"/>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FFFF00"/>
                </a:highlight>
              </a:rPr>
              <a:t> 5C </a:t>
            </a:r>
            <a:r>
              <a:rPr lang="nb-NO"/>
              <a:t>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t>y1=C above 3000 ppm (poor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highlight>
                  <a:srgbClr val="FFFF00"/>
                </a:highlight>
              </a:rPr>
              <a:t>u1=fan (cheap)</a:t>
            </a:r>
          </a:p>
          <a:p>
            <a:pPr marL="285750" indent="-285750">
              <a:buFont typeface="Arial" panose="020B0604020202020204" pitchFamily="34" charset="0"/>
              <a:buChar char="•"/>
            </a:pPr>
            <a:r>
              <a:rPr lang="nb-NO"/>
              <a:t>u2=heater (expensive)</a:t>
            </a: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3218252-B5B7-FD93-99AD-55D78E34F74E}"/>
                  </a:ext>
                </a:extLst>
              </p:cNvPr>
              <p:cNvSpPr txBox="1"/>
              <p:nvPr/>
            </p:nvSpPr>
            <p:spPr>
              <a:xfrm>
                <a:off x="4916040" y="715327"/>
                <a:ext cx="7165359" cy="646331"/>
              </a:xfrm>
              <a:prstGeom prst="rect">
                <a:avLst/>
              </a:prstGeom>
              <a:noFill/>
            </p:spPr>
            <p:txBody>
              <a:bodyPr wrap="none" rtlCol="0">
                <a:spAutoFit/>
              </a:bodyPr>
              <a:lstStyle/>
              <a:p>
                <a:r>
                  <a:rPr lang="nb-NO"/>
                  <a:t>Winter: T (inside) may drop to 5C.</a:t>
                </a:r>
              </a:p>
              <a:p>
                <a:r>
                  <a:rPr lang="nb-NO"/>
                  <a:t>Control: Higher T (above 5C) is satisfied by </a:t>
                </a:r>
                <a:r>
                  <a:rPr lang="nb-NO">
                    <a:solidFill>
                      <a:srgbClr val="FF0000"/>
                    </a:solidFill>
                  </a:rPr>
                  <a:t>small</a:t>
                </a:r>
                <a:r>
                  <a:rPr lang="nb-NO"/>
                  <a:t> fan speed </a:t>
                </a:r>
                <a14:m>
                  <m:oMath xmlns:m="http://schemas.openxmlformats.org/officeDocument/2006/math">
                    <m:r>
                      <a:rPr lang="nb-NO" b="0" i="1" smtClean="0">
                        <a:latin typeface="Cambria Math" panose="02040503050406030204" pitchFamily="18" charset="0"/>
                      </a:rPr>
                      <m:t>⇒</m:t>
                    </m:r>
                  </m:oMath>
                </a14:m>
                <a:r>
                  <a:rPr lang="nb-NO"/>
                  <a:t> </a:t>
                </a:r>
                <a:r>
                  <a:rPr lang="nb-NO">
                    <a:solidFill>
                      <a:srgbClr val="FF0000"/>
                    </a:solidFill>
                    <a:highlight>
                      <a:srgbClr val="FFFF00"/>
                    </a:highlight>
                  </a:rPr>
                  <a:t>MIN</a:t>
                </a:r>
                <a:r>
                  <a:rPr lang="nb-NO"/>
                  <a:t>-selector</a:t>
                </a:r>
                <a:endParaRPr lang="en-US"/>
              </a:p>
            </p:txBody>
          </p:sp>
        </mc:Choice>
        <mc:Fallback xmlns="">
          <p:sp>
            <p:nvSpPr>
              <p:cNvPr id="43" name="TextBox 42">
                <a:extLst>
                  <a:ext uri="{FF2B5EF4-FFF2-40B4-BE49-F238E27FC236}">
                    <a16:creationId xmlns:a16="http://schemas.microsoft.com/office/drawing/2014/main" id="{13218252-B5B7-FD93-99AD-55D78E34F74E}"/>
                  </a:ext>
                </a:extLst>
              </p:cNvPr>
              <p:cNvSpPr txBox="1">
                <a:spLocks noRot="1" noChangeAspect="1" noMove="1" noResize="1" noEditPoints="1" noAdjustHandles="1" noChangeArrowheads="1" noChangeShapeType="1" noTextEdit="1"/>
              </p:cNvSpPr>
              <p:nvPr/>
            </p:nvSpPr>
            <p:spPr>
              <a:xfrm>
                <a:off x="4916040" y="715327"/>
                <a:ext cx="7165359" cy="646331"/>
              </a:xfrm>
              <a:prstGeom prst="rect">
                <a:avLst/>
              </a:prstGeom>
              <a:blipFill>
                <a:blip r:embed="rId3"/>
                <a:stretch>
                  <a:fillRect l="-680" t="-4717" r="-255" b="-14151"/>
                </a:stretch>
              </a:blipFill>
            </p:spPr>
            <p:txBody>
              <a:bodyPr/>
              <a:lstStyle/>
              <a:p>
                <a:r>
                  <a:rPr lang="en-US">
                    <a:noFill/>
                  </a:rPr>
                  <a:t> </a:t>
                </a:r>
              </a:p>
            </p:txBody>
          </p:sp>
        </mc:Fallback>
      </mc:AlternateContent>
    </p:spTree>
    <p:extLst>
      <p:ext uri="{BB962C8B-B14F-4D97-AF65-F5344CB8AC3E}">
        <p14:creationId xmlns:p14="http://schemas.microsoft.com/office/powerpoint/2010/main" val="416325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6563-A658-ADF7-2DD0-E25D79CA38D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70B886D-3856-1A01-3E76-FE917DC833C7}"/>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7EB4B4E2-E047-C809-892A-D975C74478E4}"/>
              </a:ext>
            </a:extLst>
          </p:cNvPr>
          <p:cNvSpPr>
            <a:spLocks noChangeShapeType="1"/>
          </p:cNvSpPr>
          <p:nvPr/>
        </p:nvSpPr>
        <p:spPr bwMode="auto">
          <a:xfrm>
            <a:off x="8366224" y="2781641"/>
            <a:ext cx="0" cy="1522635"/>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6FC6F5CB-0401-0B72-9223-A4D7D836420E}"/>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C6CD89A8-1A38-5DF6-712A-89E0C68F1B09}"/>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79EAB253-9627-0531-68B6-0A2542020C63}"/>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A790B4D3-A04E-7E9E-7F29-66E1E2CB5974}"/>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1C623804-84C9-FD56-A364-4F07E6A4F42B}"/>
              </a:ext>
            </a:extLst>
          </p:cNvPr>
          <p:cNvSpPr>
            <a:spLocks noChangeShapeType="1"/>
          </p:cNvSpPr>
          <p:nvPr/>
        </p:nvSpPr>
        <p:spPr bwMode="auto">
          <a:xfrm flipV="1">
            <a:off x="9521376" y="2204543"/>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064E838D-25E4-2F6B-341A-6152D6384352}"/>
              </a:ext>
            </a:extLst>
          </p:cNvPr>
          <p:cNvSpPr txBox="1"/>
          <p:nvPr/>
        </p:nvSpPr>
        <p:spPr>
          <a:xfrm>
            <a:off x="7916430" y="1499138"/>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9F7BB5FE-BBAC-E91F-C8CC-6C97683AA58D}"/>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30" name="Oval 21">
            <a:extLst>
              <a:ext uri="{FF2B5EF4-FFF2-40B4-BE49-F238E27FC236}">
                <a16:creationId xmlns:a16="http://schemas.microsoft.com/office/drawing/2014/main" id="{534C4FEB-55E1-191D-9E7E-3B95CD0E0757}"/>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4A47E154-A91C-3FF1-E698-AFCE37B52454}"/>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EE8CFEEE-8CA1-B4E0-652C-B7DC2E656338}"/>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BCE63655-5202-BF9B-000E-89676AEFD911}"/>
              </a:ext>
            </a:extLst>
          </p:cNvPr>
          <p:cNvSpPr>
            <a:spLocks noChangeShapeType="1"/>
          </p:cNvSpPr>
          <p:nvPr/>
        </p:nvSpPr>
        <p:spPr bwMode="auto">
          <a:xfrm>
            <a:off x="8366233" y="179669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6519BD4C-D374-C22A-B3EC-1C5EA2682191}"/>
              </a:ext>
            </a:extLst>
          </p:cNvPr>
          <p:cNvSpPr>
            <a:spLocks noChangeArrowheads="1"/>
          </p:cNvSpPr>
          <p:nvPr/>
        </p:nvSpPr>
        <p:spPr bwMode="auto">
          <a:xfrm rot="-21600000">
            <a:off x="8839684" y="196103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F655F220-A82E-61C2-B8FE-72F8DA4B14D3}"/>
              </a:ext>
            </a:extLst>
          </p:cNvPr>
          <p:cNvSpPr>
            <a:spLocks noChangeShapeType="1"/>
          </p:cNvSpPr>
          <p:nvPr/>
        </p:nvSpPr>
        <p:spPr bwMode="auto">
          <a:xfrm rot="10800000" flipV="1">
            <a:off x="8582884" y="21940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DCB842F9-596F-5926-17D0-E3F6DA816E52}"/>
              </a:ext>
            </a:extLst>
          </p:cNvPr>
          <p:cNvSpPr>
            <a:spLocks noChangeShapeType="1"/>
          </p:cNvSpPr>
          <p:nvPr/>
        </p:nvSpPr>
        <p:spPr bwMode="auto">
          <a:xfrm rot="10800000" flipV="1">
            <a:off x="9287078" y="220454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9DA0465C-D65E-A4AA-B126-662EEBA3B249}"/>
              </a:ext>
            </a:extLst>
          </p:cNvPr>
          <p:cNvSpPr txBox="1"/>
          <p:nvPr/>
        </p:nvSpPr>
        <p:spPr>
          <a:xfrm>
            <a:off x="8673472" y="1699570"/>
            <a:ext cx="764953" cy="369332"/>
          </a:xfrm>
          <a:prstGeom prst="rect">
            <a:avLst/>
          </a:prstGeom>
          <a:noFill/>
        </p:spPr>
        <p:txBody>
          <a:bodyPr wrap="none" rtlCol="0">
            <a:spAutoFit/>
          </a:bodyPr>
          <a:lstStyle/>
          <a:p>
            <a:r>
              <a:rPr lang="nb-NO">
                <a:highlight>
                  <a:srgbClr val="FFFF00"/>
                </a:highlight>
              </a:rPr>
              <a:t>SP=5C</a:t>
            </a:r>
            <a:endParaRPr lang="en-US">
              <a:highlight>
                <a:srgbClr val="FFFF00"/>
              </a:highlight>
            </a:endParaRPr>
          </a:p>
        </p:txBody>
      </p:sp>
      <p:sp>
        <p:nvSpPr>
          <p:cNvPr id="38" name="TextBox 37">
            <a:extLst>
              <a:ext uri="{FF2B5EF4-FFF2-40B4-BE49-F238E27FC236}">
                <a16:creationId xmlns:a16="http://schemas.microsoft.com/office/drawing/2014/main" id="{39A5C205-4AE7-BE69-CA44-3AFF3642E2A1}"/>
              </a:ext>
            </a:extLst>
          </p:cNvPr>
          <p:cNvSpPr txBox="1"/>
          <p:nvPr/>
        </p:nvSpPr>
        <p:spPr>
          <a:xfrm>
            <a:off x="6634772" y="2133833"/>
            <a:ext cx="1420582" cy="369332"/>
          </a:xfrm>
          <a:prstGeom prst="rect">
            <a:avLst/>
          </a:prstGeom>
          <a:noFill/>
        </p:spPr>
        <p:txBody>
          <a:bodyPr wrap="none" rtlCol="0">
            <a:spAutoFit/>
          </a:bodyPr>
          <a:lstStyle/>
          <a:p>
            <a:r>
              <a:rPr lang="nb-NO"/>
              <a:t>SP=1000ppm</a:t>
            </a:r>
            <a:endParaRPr lang="en-US"/>
          </a:p>
        </p:txBody>
      </p:sp>
      <p:sp>
        <p:nvSpPr>
          <p:cNvPr id="3" name="Oval 21">
            <a:extLst>
              <a:ext uri="{FF2B5EF4-FFF2-40B4-BE49-F238E27FC236}">
                <a16:creationId xmlns:a16="http://schemas.microsoft.com/office/drawing/2014/main" id="{C1214BC6-D935-F618-6D05-D08460AAB3A2}"/>
              </a:ext>
            </a:extLst>
          </p:cNvPr>
          <p:cNvSpPr>
            <a:spLocks noChangeArrowheads="1"/>
          </p:cNvSpPr>
          <p:nvPr/>
        </p:nvSpPr>
        <p:spPr bwMode="auto">
          <a:xfrm rot="-21600000">
            <a:off x="8582175" y="405260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4" name="TextBox 3">
            <a:extLst>
              <a:ext uri="{FF2B5EF4-FFF2-40B4-BE49-F238E27FC236}">
                <a16:creationId xmlns:a16="http://schemas.microsoft.com/office/drawing/2014/main" id="{AB012F20-E9AC-303D-D7C0-2180EDEE7109}"/>
              </a:ext>
            </a:extLst>
          </p:cNvPr>
          <p:cNvSpPr txBox="1"/>
          <p:nvPr/>
        </p:nvSpPr>
        <p:spPr>
          <a:xfrm>
            <a:off x="8415963" y="3791138"/>
            <a:ext cx="764953" cy="369332"/>
          </a:xfrm>
          <a:prstGeom prst="rect">
            <a:avLst/>
          </a:prstGeom>
          <a:noFill/>
        </p:spPr>
        <p:txBody>
          <a:bodyPr wrap="none" rtlCol="0">
            <a:spAutoFit/>
          </a:bodyPr>
          <a:lstStyle/>
          <a:p>
            <a:r>
              <a:rPr lang="nb-NO">
                <a:highlight>
                  <a:srgbClr val="FFFF00"/>
                </a:highlight>
              </a:rPr>
              <a:t>SP=4C</a:t>
            </a:r>
            <a:endParaRPr lang="en-US">
              <a:highlight>
                <a:srgbClr val="FFFF00"/>
              </a:highlight>
            </a:endParaRPr>
          </a:p>
        </p:txBody>
      </p:sp>
      <p:sp>
        <p:nvSpPr>
          <p:cNvPr id="6" name="Line 9">
            <a:extLst>
              <a:ext uri="{FF2B5EF4-FFF2-40B4-BE49-F238E27FC236}">
                <a16:creationId xmlns:a16="http://schemas.microsoft.com/office/drawing/2014/main" id="{F0AF7FA2-D000-0FBA-B1F5-55D64B966F37}"/>
              </a:ext>
            </a:extLst>
          </p:cNvPr>
          <p:cNvSpPr>
            <a:spLocks noChangeShapeType="1"/>
          </p:cNvSpPr>
          <p:nvPr/>
        </p:nvSpPr>
        <p:spPr bwMode="auto">
          <a:xfrm rot="10800000" flipV="1">
            <a:off x="8993822" y="4272460"/>
            <a:ext cx="540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9" name="Line 9">
            <a:extLst>
              <a:ext uri="{FF2B5EF4-FFF2-40B4-BE49-F238E27FC236}">
                <a16:creationId xmlns:a16="http://schemas.microsoft.com/office/drawing/2014/main" id="{692B4165-8611-3E6E-37C5-5026F0B20619}"/>
              </a:ext>
            </a:extLst>
          </p:cNvPr>
          <p:cNvSpPr>
            <a:spLocks noChangeShapeType="1"/>
          </p:cNvSpPr>
          <p:nvPr/>
        </p:nvSpPr>
        <p:spPr bwMode="auto">
          <a:xfrm rot="10800000" flipH="1" flipV="1">
            <a:off x="8798252" y="4484878"/>
            <a:ext cx="0" cy="28484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TextBox 9">
            <a:extLst>
              <a:ext uri="{FF2B5EF4-FFF2-40B4-BE49-F238E27FC236}">
                <a16:creationId xmlns:a16="http://schemas.microsoft.com/office/drawing/2014/main" id="{3A3C6BE0-2240-E28F-5B7E-79E0AC338AF3}"/>
              </a:ext>
            </a:extLst>
          </p:cNvPr>
          <p:cNvSpPr txBox="1"/>
          <p:nvPr/>
        </p:nvSpPr>
        <p:spPr>
          <a:xfrm>
            <a:off x="8461715" y="4469665"/>
            <a:ext cx="423514" cy="369332"/>
          </a:xfrm>
          <a:prstGeom prst="rect">
            <a:avLst/>
          </a:prstGeom>
          <a:noFill/>
        </p:spPr>
        <p:txBody>
          <a:bodyPr wrap="none" rtlCol="0">
            <a:spAutoFit/>
          </a:bodyPr>
          <a:lstStyle/>
          <a:p>
            <a:r>
              <a:rPr lang="nb-NO"/>
              <a:t>u2</a:t>
            </a:r>
            <a:endParaRPr lang="en-US"/>
          </a:p>
        </p:txBody>
      </p:sp>
      <p:sp>
        <p:nvSpPr>
          <p:cNvPr id="17" name="Rectangle 22">
            <a:extLst>
              <a:ext uri="{FF2B5EF4-FFF2-40B4-BE49-F238E27FC236}">
                <a16:creationId xmlns:a16="http://schemas.microsoft.com/office/drawing/2014/main" id="{73B16487-4009-4C26-F886-6F02D79A286D}"/>
              </a:ext>
            </a:extLst>
          </p:cNvPr>
          <p:cNvSpPr>
            <a:spLocks noChangeArrowheads="1"/>
          </p:cNvSpPr>
          <p:nvPr/>
        </p:nvSpPr>
        <p:spPr bwMode="auto">
          <a:xfrm>
            <a:off x="8185035" y="205466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9" name="Line 9">
            <a:extLst>
              <a:ext uri="{FF2B5EF4-FFF2-40B4-BE49-F238E27FC236}">
                <a16:creationId xmlns:a16="http://schemas.microsoft.com/office/drawing/2014/main" id="{92507328-1C1F-528C-834A-32BC2C17772A}"/>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6" name="TextBox 15">
            <a:extLst>
              <a:ext uri="{FF2B5EF4-FFF2-40B4-BE49-F238E27FC236}">
                <a16:creationId xmlns:a16="http://schemas.microsoft.com/office/drawing/2014/main" id="{D55DA26E-4FEB-FD45-51A3-9418E938FF3E}"/>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FFFF00"/>
                </a:highlight>
              </a:rPr>
              <a:t> 5C </a:t>
            </a:r>
            <a:r>
              <a:rPr lang="nb-NO"/>
              <a:t>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t>y1=C above 3000 ppm (poor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highlight>
                  <a:srgbClr val="FFFF00"/>
                </a:highlight>
              </a:rPr>
              <a:t>u2=heater (expensive)</a:t>
            </a:r>
            <a:endParaRPr lang="en-US">
              <a:highlight>
                <a:srgbClr val="FFFF00"/>
              </a:highlight>
            </a:endParaRPr>
          </a:p>
        </p:txBody>
      </p:sp>
      <p:sp>
        <p:nvSpPr>
          <p:cNvPr id="24" name="TextBox 23">
            <a:extLst>
              <a:ext uri="{FF2B5EF4-FFF2-40B4-BE49-F238E27FC236}">
                <a16:creationId xmlns:a16="http://schemas.microsoft.com/office/drawing/2014/main" id="{541D1EF1-58EB-BC5C-4569-E11756D6C4C5}"/>
              </a:ext>
            </a:extLst>
          </p:cNvPr>
          <p:cNvSpPr txBox="1"/>
          <p:nvPr/>
        </p:nvSpPr>
        <p:spPr>
          <a:xfrm>
            <a:off x="4916040" y="715327"/>
            <a:ext cx="7279109" cy="646331"/>
          </a:xfrm>
          <a:prstGeom prst="rect">
            <a:avLst/>
          </a:prstGeom>
          <a:noFill/>
        </p:spPr>
        <p:txBody>
          <a:bodyPr wrap="none" rtlCol="0">
            <a:spAutoFit/>
          </a:bodyPr>
          <a:lstStyle/>
          <a:p>
            <a:r>
              <a:rPr lang="nb-NO"/>
              <a:t>Winter (colder): Cannot reduce fan more because CO2 &gt; 1000 ppm.</a:t>
            </a:r>
          </a:p>
          <a:p>
            <a:r>
              <a:rPr lang="nb-NO"/>
              <a:t>Start heater. Use </a:t>
            </a:r>
            <a:r>
              <a:rPr lang="nb-NO">
                <a:highlight>
                  <a:srgbClr val="FFFF00"/>
                </a:highlight>
              </a:rPr>
              <a:t>split parallell control </a:t>
            </a:r>
            <a:r>
              <a:rPr lang="nb-NO"/>
              <a:t>(could use split range control instead)</a:t>
            </a:r>
          </a:p>
        </p:txBody>
      </p:sp>
    </p:spTree>
    <p:extLst>
      <p:ext uri="{BB962C8B-B14F-4D97-AF65-F5344CB8AC3E}">
        <p14:creationId xmlns:p14="http://schemas.microsoft.com/office/powerpoint/2010/main" val="1475122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DA7DC-772D-1607-6093-F2DC5D702F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3EDDC1-4C84-40F1-5A8F-87FDAE45CB7D}"/>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65B8CB62-82B6-0C5B-0C95-7CFBC54A43F8}"/>
              </a:ext>
            </a:extLst>
          </p:cNvPr>
          <p:cNvSpPr>
            <a:spLocks noChangeShapeType="1"/>
          </p:cNvSpPr>
          <p:nvPr/>
        </p:nvSpPr>
        <p:spPr bwMode="auto">
          <a:xfrm flipH="1">
            <a:off x="8381330" y="3301257"/>
            <a:ext cx="8552" cy="993407"/>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85FAD363-C4A9-B4ED-2253-15F97AF832F2}"/>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83E4134B-C8F6-2FDC-0DC5-750570455007}"/>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58BB455F-5F1F-015F-7D55-FEFD35FE27D7}"/>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DEFDC989-221C-7F84-6096-082E67A83139}"/>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3D6CA2C6-5848-E603-022A-F306B7C660F3}"/>
              </a:ext>
            </a:extLst>
          </p:cNvPr>
          <p:cNvSpPr>
            <a:spLocks noChangeShapeType="1"/>
          </p:cNvSpPr>
          <p:nvPr/>
        </p:nvSpPr>
        <p:spPr bwMode="auto">
          <a:xfrm flipV="1">
            <a:off x="9521376" y="2204543"/>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9F098FF8-2A9E-E252-42DB-DC390313C66C}"/>
              </a:ext>
            </a:extLst>
          </p:cNvPr>
          <p:cNvSpPr txBox="1"/>
          <p:nvPr/>
        </p:nvSpPr>
        <p:spPr>
          <a:xfrm>
            <a:off x="7916430" y="1499138"/>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ECE9A05A-2C1F-DD6E-50CD-48E35279EDEB}"/>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30" name="Oval 21">
            <a:extLst>
              <a:ext uri="{FF2B5EF4-FFF2-40B4-BE49-F238E27FC236}">
                <a16:creationId xmlns:a16="http://schemas.microsoft.com/office/drawing/2014/main" id="{4B4A139F-E93C-B204-1845-37B262ED7182}"/>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7D5CA9FC-EE32-058B-1005-53960C311645}"/>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B6A0EAC5-9C5E-50FC-2C1D-A357E9F1F3C4}"/>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5991FC12-B85E-2529-0A44-041C25705F43}"/>
              </a:ext>
            </a:extLst>
          </p:cNvPr>
          <p:cNvSpPr>
            <a:spLocks noChangeShapeType="1"/>
          </p:cNvSpPr>
          <p:nvPr/>
        </p:nvSpPr>
        <p:spPr bwMode="auto">
          <a:xfrm>
            <a:off x="8366233" y="179669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774FB1EC-62D0-C09C-AD97-B2B476439860}"/>
              </a:ext>
            </a:extLst>
          </p:cNvPr>
          <p:cNvSpPr>
            <a:spLocks noChangeArrowheads="1"/>
          </p:cNvSpPr>
          <p:nvPr/>
        </p:nvSpPr>
        <p:spPr bwMode="auto">
          <a:xfrm rot="-21600000">
            <a:off x="8839684" y="196103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BF4F99A3-8AB5-9337-913C-AD91FA541447}"/>
              </a:ext>
            </a:extLst>
          </p:cNvPr>
          <p:cNvSpPr>
            <a:spLocks noChangeShapeType="1"/>
          </p:cNvSpPr>
          <p:nvPr/>
        </p:nvSpPr>
        <p:spPr bwMode="auto">
          <a:xfrm rot="10800000" flipV="1">
            <a:off x="8582884" y="21940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E0055768-6507-4D39-DE88-F55FB32FC88C}"/>
              </a:ext>
            </a:extLst>
          </p:cNvPr>
          <p:cNvSpPr>
            <a:spLocks noChangeShapeType="1"/>
          </p:cNvSpPr>
          <p:nvPr/>
        </p:nvSpPr>
        <p:spPr bwMode="auto">
          <a:xfrm rot="10800000" flipV="1">
            <a:off x="9287078" y="220454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36AD5B53-1B44-1B00-49FD-72A4F5005361}"/>
              </a:ext>
            </a:extLst>
          </p:cNvPr>
          <p:cNvSpPr txBox="1"/>
          <p:nvPr/>
        </p:nvSpPr>
        <p:spPr>
          <a:xfrm>
            <a:off x="8673472" y="1699570"/>
            <a:ext cx="764953" cy="369332"/>
          </a:xfrm>
          <a:prstGeom prst="rect">
            <a:avLst/>
          </a:prstGeom>
          <a:noFill/>
        </p:spPr>
        <p:txBody>
          <a:bodyPr wrap="none" rtlCol="0">
            <a:spAutoFit/>
          </a:bodyPr>
          <a:lstStyle/>
          <a:p>
            <a:r>
              <a:rPr lang="nb-NO"/>
              <a:t>SP=5C</a:t>
            </a:r>
            <a:endParaRPr lang="en-US"/>
          </a:p>
        </p:txBody>
      </p:sp>
      <p:sp>
        <p:nvSpPr>
          <p:cNvPr id="38" name="TextBox 37">
            <a:extLst>
              <a:ext uri="{FF2B5EF4-FFF2-40B4-BE49-F238E27FC236}">
                <a16:creationId xmlns:a16="http://schemas.microsoft.com/office/drawing/2014/main" id="{F2802E94-C527-F64D-8D91-285AF5D4A04E}"/>
              </a:ext>
            </a:extLst>
          </p:cNvPr>
          <p:cNvSpPr txBox="1"/>
          <p:nvPr/>
        </p:nvSpPr>
        <p:spPr>
          <a:xfrm>
            <a:off x="6634772" y="2133833"/>
            <a:ext cx="1420582" cy="369332"/>
          </a:xfrm>
          <a:prstGeom prst="rect">
            <a:avLst/>
          </a:prstGeom>
          <a:noFill/>
        </p:spPr>
        <p:txBody>
          <a:bodyPr wrap="none" rtlCol="0">
            <a:spAutoFit/>
          </a:bodyPr>
          <a:lstStyle/>
          <a:p>
            <a:r>
              <a:rPr lang="nb-NO"/>
              <a:t>SP=1000ppm</a:t>
            </a:r>
            <a:endParaRPr lang="en-US"/>
          </a:p>
        </p:txBody>
      </p:sp>
      <p:sp>
        <p:nvSpPr>
          <p:cNvPr id="3" name="Oval 21">
            <a:extLst>
              <a:ext uri="{FF2B5EF4-FFF2-40B4-BE49-F238E27FC236}">
                <a16:creationId xmlns:a16="http://schemas.microsoft.com/office/drawing/2014/main" id="{0D257BEB-AC64-98E0-8976-C2D5331F54A4}"/>
              </a:ext>
            </a:extLst>
          </p:cNvPr>
          <p:cNvSpPr>
            <a:spLocks noChangeArrowheads="1"/>
          </p:cNvSpPr>
          <p:nvPr/>
        </p:nvSpPr>
        <p:spPr bwMode="auto">
          <a:xfrm rot="-21600000">
            <a:off x="8582175" y="405260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4" name="TextBox 3">
            <a:extLst>
              <a:ext uri="{FF2B5EF4-FFF2-40B4-BE49-F238E27FC236}">
                <a16:creationId xmlns:a16="http://schemas.microsoft.com/office/drawing/2014/main" id="{860F4286-124D-67CF-FE99-FBA1CFED987A}"/>
              </a:ext>
            </a:extLst>
          </p:cNvPr>
          <p:cNvSpPr txBox="1"/>
          <p:nvPr/>
        </p:nvSpPr>
        <p:spPr>
          <a:xfrm>
            <a:off x="8415963" y="3791138"/>
            <a:ext cx="764953" cy="369332"/>
          </a:xfrm>
          <a:prstGeom prst="rect">
            <a:avLst/>
          </a:prstGeom>
          <a:noFill/>
        </p:spPr>
        <p:txBody>
          <a:bodyPr wrap="none" rtlCol="0">
            <a:spAutoFit/>
          </a:bodyPr>
          <a:lstStyle/>
          <a:p>
            <a:r>
              <a:rPr lang="nb-NO"/>
              <a:t>SP=4C</a:t>
            </a:r>
            <a:endParaRPr lang="en-US"/>
          </a:p>
        </p:txBody>
      </p:sp>
      <p:sp>
        <p:nvSpPr>
          <p:cNvPr id="6" name="Line 9">
            <a:extLst>
              <a:ext uri="{FF2B5EF4-FFF2-40B4-BE49-F238E27FC236}">
                <a16:creationId xmlns:a16="http://schemas.microsoft.com/office/drawing/2014/main" id="{3AB8667B-7FAA-3FEB-44BD-9FA67C903DF3}"/>
              </a:ext>
            </a:extLst>
          </p:cNvPr>
          <p:cNvSpPr>
            <a:spLocks noChangeShapeType="1"/>
          </p:cNvSpPr>
          <p:nvPr/>
        </p:nvSpPr>
        <p:spPr bwMode="auto">
          <a:xfrm rot="10800000" flipV="1">
            <a:off x="8993822" y="4272460"/>
            <a:ext cx="540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9" name="Line 9">
            <a:extLst>
              <a:ext uri="{FF2B5EF4-FFF2-40B4-BE49-F238E27FC236}">
                <a16:creationId xmlns:a16="http://schemas.microsoft.com/office/drawing/2014/main" id="{77A67327-795A-3DA3-8D19-D5583A9BA2DF}"/>
              </a:ext>
            </a:extLst>
          </p:cNvPr>
          <p:cNvSpPr>
            <a:spLocks noChangeShapeType="1"/>
          </p:cNvSpPr>
          <p:nvPr/>
        </p:nvSpPr>
        <p:spPr bwMode="auto">
          <a:xfrm rot="10800000" flipH="1" flipV="1">
            <a:off x="8798252" y="4484878"/>
            <a:ext cx="0" cy="28484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TextBox 9">
            <a:extLst>
              <a:ext uri="{FF2B5EF4-FFF2-40B4-BE49-F238E27FC236}">
                <a16:creationId xmlns:a16="http://schemas.microsoft.com/office/drawing/2014/main" id="{6BE01EBA-FB59-DB72-B39C-5BF76F6BFF5C}"/>
              </a:ext>
            </a:extLst>
          </p:cNvPr>
          <p:cNvSpPr txBox="1"/>
          <p:nvPr/>
        </p:nvSpPr>
        <p:spPr>
          <a:xfrm>
            <a:off x="8461715" y="4469665"/>
            <a:ext cx="423514" cy="369332"/>
          </a:xfrm>
          <a:prstGeom prst="rect">
            <a:avLst/>
          </a:prstGeom>
          <a:noFill/>
        </p:spPr>
        <p:txBody>
          <a:bodyPr wrap="none" rtlCol="0">
            <a:spAutoFit/>
          </a:bodyPr>
          <a:lstStyle/>
          <a:p>
            <a:r>
              <a:rPr lang="nb-NO"/>
              <a:t>u2</a:t>
            </a:r>
            <a:endParaRPr lang="en-US"/>
          </a:p>
        </p:txBody>
      </p:sp>
      <p:sp>
        <p:nvSpPr>
          <p:cNvPr id="13" name="Oval 21">
            <a:extLst>
              <a:ext uri="{FF2B5EF4-FFF2-40B4-BE49-F238E27FC236}">
                <a16:creationId xmlns:a16="http://schemas.microsoft.com/office/drawing/2014/main" id="{FCC4BF26-E592-E8C5-5A53-EEC043915D88}"/>
              </a:ext>
            </a:extLst>
          </p:cNvPr>
          <p:cNvSpPr>
            <a:spLocks noChangeArrowheads="1"/>
          </p:cNvSpPr>
          <p:nvPr/>
        </p:nvSpPr>
        <p:spPr bwMode="auto">
          <a:xfrm rot="-21600000">
            <a:off x="8844937" y="289645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14" name="TextBox 13">
            <a:extLst>
              <a:ext uri="{FF2B5EF4-FFF2-40B4-BE49-F238E27FC236}">
                <a16:creationId xmlns:a16="http://schemas.microsoft.com/office/drawing/2014/main" id="{B9FDB50D-30E9-C096-469C-42EC14643FFB}"/>
              </a:ext>
            </a:extLst>
          </p:cNvPr>
          <p:cNvSpPr txBox="1"/>
          <p:nvPr/>
        </p:nvSpPr>
        <p:spPr>
          <a:xfrm>
            <a:off x="8678725" y="2634992"/>
            <a:ext cx="764953" cy="369332"/>
          </a:xfrm>
          <a:prstGeom prst="rect">
            <a:avLst/>
          </a:prstGeom>
          <a:noFill/>
        </p:spPr>
        <p:txBody>
          <a:bodyPr wrap="none" rtlCol="0">
            <a:spAutoFit/>
          </a:bodyPr>
          <a:lstStyle/>
          <a:p>
            <a:r>
              <a:rPr lang="nb-NO">
                <a:highlight>
                  <a:srgbClr val="FFFF00"/>
                </a:highlight>
              </a:rPr>
              <a:t>SP=0C</a:t>
            </a:r>
            <a:endParaRPr lang="en-US">
              <a:highlight>
                <a:srgbClr val="FFFF00"/>
              </a:highlight>
            </a:endParaRPr>
          </a:p>
        </p:txBody>
      </p:sp>
      <p:sp>
        <p:nvSpPr>
          <p:cNvPr id="17" name="Rectangle 22">
            <a:extLst>
              <a:ext uri="{FF2B5EF4-FFF2-40B4-BE49-F238E27FC236}">
                <a16:creationId xmlns:a16="http://schemas.microsoft.com/office/drawing/2014/main" id="{72DA434D-407C-2FB5-775B-FE88435EEA91}"/>
              </a:ext>
            </a:extLst>
          </p:cNvPr>
          <p:cNvSpPr>
            <a:spLocks noChangeArrowheads="1"/>
          </p:cNvSpPr>
          <p:nvPr/>
        </p:nvSpPr>
        <p:spPr bwMode="auto">
          <a:xfrm>
            <a:off x="8185035" y="205466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8" name="Rectangle 22">
            <a:extLst>
              <a:ext uri="{FF2B5EF4-FFF2-40B4-BE49-F238E27FC236}">
                <a16:creationId xmlns:a16="http://schemas.microsoft.com/office/drawing/2014/main" id="{84CF9A9B-85EB-8C65-E18B-BD8BEE8117D0}"/>
              </a:ext>
            </a:extLst>
          </p:cNvPr>
          <p:cNvSpPr>
            <a:spLocks noChangeArrowheads="1"/>
          </p:cNvSpPr>
          <p:nvPr/>
        </p:nvSpPr>
        <p:spPr bwMode="auto">
          <a:xfrm>
            <a:off x="8195544" y="304264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highlight>
                  <a:srgbClr val="FFFF00"/>
                </a:highlight>
                <a:latin typeface="Segoe UI Semilight" panose="020B0402040204020203" pitchFamily="34" charset="0"/>
                <a:cs typeface="Segoe UI Semilight" panose="020B0402040204020203" pitchFamily="34" charset="0"/>
              </a:rPr>
              <a:t>MIN</a:t>
            </a:r>
          </a:p>
        </p:txBody>
      </p:sp>
      <p:sp>
        <p:nvSpPr>
          <p:cNvPr id="19" name="Line 9">
            <a:extLst>
              <a:ext uri="{FF2B5EF4-FFF2-40B4-BE49-F238E27FC236}">
                <a16:creationId xmlns:a16="http://schemas.microsoft.com/office/drawing/2014/main" id="{AFD04A75-B514-8809-9CFC-F5A822346214}"/>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0" name="Line 9">
            <a:extLst>
              <a:ext uri="{FF2B5EF4-FFF2-40B4-BE49-F238E27FC236}">
                <a16:creationId xmlns:a16="http://schemas.microsoft.com/office/drawing/2014/main" id="{9EC137EB-A850-1D22-D300-9B1A3D086E4E}"/>
              </a:ext>
            </a:extLst>
          </p:cNvPr>
          <p:cNvSpPr>
            <a:spLocks noChangeShapeType="1"/>
          </p:cNvSpPr>
          <p:nvPr/>
        </p:nvSpPr>
        <p:spPr bwMode="auto">
          <a:xfrm>
            <a:off x="8389882" y="2805689"/>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1" name="Line 9">
            <a:extLst>
              <a:ext uri="{FF2B5EF4-FFF2-40B4-BE49-F238E27FC236}">
                <a16:creationId xmlns:a16="http://schemas.microsoft.com/office/drawing/2014/main" id="{DF93CFDF-50B4-F25D-19B6-952CA3CBCF2B}"/>
              </a:ext>
            </a:extLst>
          </p:cNvPr>
          <p:cNvSpPr>
            <a:spLocks noChangeShapeType="1"/>
          </p:cNvSpPr>
          <p:nvPr/>
        </p:nvSpPr>
        <p:spPr bwMode="auto">
          <a:xfrm rot="10800000" flipV="1">
            <a:off x="8601273" y="3158362"/>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2" name="Line 9">
            <a:extLst>
              <a:ext uri="{FF2B5EF4-FFF2-40B4-BE49-F238E27FC236}">
                <a16:creationId xmlns:a16="http://schemas.microsoft.com/office/drawing/2014/main" id="{0889E154-5B96-3AAB-B721-6A7F5F654AA6}"/>
              </a:ext>
            </a:extLst>
          </p:cNvPr>
          <p:cNvSpPr>
            <a:spLocks noChangeShapeType="1"/>
          </p:cNvSpPr>
          <p:nvPr/>
        </p:nvSpPr>
        <p:spPr bwMode="auto">
          <a:xfrm rot="10800000" flipV="1">
            <a:off x="9273937" y="3121577"/>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5" name="TextBox 24">
            <a:extLst>
              <a:ext uri="{FF2B5EF4-FFF2-40B4-BE49-F238E27FC236}">
                <a16:creationId xmlns:a16="http://schemas.microsoft.com/office/drawing/2014/main" id="{A9519799-3F38-5FB1-A508-487D60F5D948}"/>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C0C0C0"/>
                </a:highlight>
              </a:rPr>
              <a:t> 5C </a:t>
            </a:r>
            <a:r>
              <a:rPr lang="nb-NO"/>
              <a:t>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highlight>
                  <a:srgbClr val="FFFF00"/>
                </a:highlight>
              </a:rPr>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t>y1=C above 3000 ppm (poor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051E178-FFD4-0780-C2FC-B5117DBFEB8C}"/>
                  </a:ext>
                </a:extLst>
              </p:cNvPr>
              <p:cNvSpPr txBox="1"/>
              <p:nvPr/>
            </p:nvSpPr>
            <p:spPr>
              <a:xfrm>
                <a:off x="4363773" y="292992"/>
                <a:ext cx="7638373" cy="923330"/>
              </a:xfrm>
              <a:prstGeom prst="rect">
                <a:avLst/>
              </a:prstGeom>
              <a:noFill/>
            </p:spPr>
            <p:txBody>
              <a:bodyPr wrap="none" rtlCol="0">
                <a:spAutoFit/>
              </a:bodyPr>
              <a:lstStyle/>
              <a:p>
                <a:r>
                  <a:rPr lang="nb-NO"/>
                  <a:t>Winter (even colder outide): Heater at max and T drops to 0C. </a:t>
                </a:r>
              </a:p>
              <a:p>
                <a:r>
                  <a:rPr lang="nb-NO"/>
                  <a:t>To avoid freezing unhappy cows: reduce fan speed and accept CO2 &gt; 1000 ppm</a:t>
                </a:r>
              </a:p>
              <a:p>
                <a:r>
                  <a:rPr lang="nb-NO"/>
                  <a:t>Recall: Higher T (above 0C) is satisfied by </a:t>
                </a:r>
                <a:r>
                  <a:rPr lang="nb-NO">
                    <a:solidFill>
                      <a:srgbClr val="FF0000"/>
                    </a:solidFill>
                  </a:rPr>
                  <a:t>small</a:t>
                </a:r>
                <a:r>
                  <a:rPr lang="nb-NO"/>
                  <a:t> fan speed </a:t>
                </a:r>
                <a14:m>
                  <m:oMath xmlns:m="http://schemas.openxmlformats.org/officeDocument/2006/math">
                    <m:r>
                      <a:rPr lang="nb-NO" b="0" i="1" smtClean="0">
                        <a:latin typeface="Cambria Math" panose="02040503050406030204" pitchFamily="18" charset="0"/>
                      </a:rPr>
                      <m:t>⇒</m:t>
                    </m:r>
                  </m:oMath>
                </a14:m>
                <a:r>
                  <a:rPr lang="nb-NO"/>
                  <a:t> </a:t>
                </a:r>
                <a:r>
                  <a:rPr lang="nb-NO">
                    <a:solidFill>
                      <a:srgbClr val="FF0000"/>
                    </a:solidFill>
                    <a:highlight>
                      <a:srgbClr val="FFFF00"/>
                    </a:highlight>
                  </a:rPr>
                  <a:t>MIN</a:t>
                </a:r>
                <a:r>
                  <a:rPr lang="nb-NO">
                    <a:highlight>
                      <a:srgbClr val="FFFF00"/>
                    </a:highlight>
                  </a:rPr>
                  <a:t>-</a:t>
                </a:r>
                <a:r>
                  <a:rPr lang="nb-NO"/>
                  <a:t>selector</a:t>
                </a:r>
                <a:endParaRPr lang="en-US"/>
              </a:p>
            </p:txBody>
          </p:sp>
        </mc:Choice>
        <mc:Fallback xmlns="">
          <p:sp>
            <p:nvSpPr>
              <p:cNvPr id="39" name="TextBox 38">
                <a:extLst>
                  <a:ext uri="{FF2B5EF4-FFF2-40B4-BE49-F238E27FC236}">
                    <a16:creationId xmlns:a16="http://schemas.microsoft.com/office/drawing/2014/main" id="{A051E178-FFD4-0780-C2FC-B5117DBFEB8C}"/>
                  </a:ext>
                </a:extLst>
              </p:cNvPr>
              <p:cNvSpPr txBox="1">
                <a:spLocks noRot="1" noChangeAspect="1" noMove="1" noResize="1" noEditPoints="1" noAdjustHandles="1" noChangeArrowheads="1" noChangeShapeType="1" noTextEdit="1"/>
              </p:cNvSpPr>
              <p:nvPr/>
            </p:nvSpPr>
            <p:spPr>
              <a:xfrm>
                <a:off x="4363773" y="292992"/>
                <a:ext cx="7638373" cy="923330"/>
              </a:xfrm>
              <a:prstGeom prst="rect">
                <a:avLst/>
              </a:prstGeom>
              <a:blipFill>
                <a:blip r:embed="rId3"/>
                <a:stretch>
                  <a:fillRect l="-718" t="-3289" b="-9211"/>
                </a:stretch>
              </a:blipFill>
            </p:spPr>
            <p:txBody>
              <a:bodyPr/>
              <a:lstStyle/>
              <a:p>
                <a:r>
                  <a:rPr lang="en-US">
                    <a:noFill/>
                  </a:rPr>
                  <a:t> </a:t>
                </a:r>
              </a:p>
            </p:txBody>
          </p:sp>
        </mc:Fallback>
      </mc:AlternateContent>
    </p:spTree>
    <p:extLst>
      <p:ext uri="{BB962C8B-B14F-4D97-AF65-F5344CB8AC3E}">
        <p14:creationId xmlns:p14="http://schemas.microsoft.com/office/powerpoint/2010/main" val="262733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B977-DB82-23C9-9805-A49C0A1719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D6D890-3C41-8EC6-A930-7DA7E30F1995}"/>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AC8B5486-34CE-FF7F-0379-3145C232C02F}"/>
              </a:ext>
            </a:extLst>
          </p:cNvPr>
          <p:cNvSpPr>
            <a:spLocks noChangeShapeType="1"/>
          </p:cNvSpPr>
          <p:nvPr/>
        </p:nvSpPr>
        <p:spPr bwMode="auto">
          <a:xfrm flipH="1">
            <a:off x="8388480" y="3749755"/>
            <a:ext cx="0" cy="51517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CA6C6CAD-C7B5-E9CD-2857-1FB17A5CE7A6}"/>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6CACACBC-A6A2-32E5-4A4F-18900EC8FC3E}"/>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DC2C5403-E3B1-F86D-6DF2-8E8FA42BEA5D}"/>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7F302913-3F16-0BD8-92A3-C6CA9EE4A0B0}"/>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A563D1F2-C808-08DC-AD2F-3ABF7C61AC7B}"/>
              </a:ext>
            </a:extLst>
          </p:cNvPr>
          <p:cNvSpPr>
            <a:spLocks noChangeShapeType="1"/>
          </p:cNvSpPr>
          <p:nvPr/>
        </p:nvSpPr>
        <p:spPr bwMode="auto">
          <a:xfrm flipV="1">
            <a:off x="9521376" y="2204543"/>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67A875F1-B81B-5DFE-F727-BEBD373F2535}"/>
              </a:ext>
            </a:extLst>
          </p:cNvPr>
          <p:cNvSpPr txBox="1"/>
          <p:nvPr/>
        </p:nvSpPr>
        <p:spPr>
          <a:xfrm>
            <a:off x="7916430" y="1499138"/>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EB2DB0A3-C693-8C54-2D69-1144B59D7F9C}"/>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30" name="Oval 21">
            <a:extLst>
              <a:ext uri="{FF2B5EF4-FFF2-40B4-BE49-F238E27FC236}">
                <a16:creationId xmlns:a16="http://schemas.microsoft.com/office/drawing/2014/main" id="{CE271511-D61C-FDDF-7905-0764E00DE3DA}"/>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8D8C0AF3-A6CA-AD6D-9B2F-86AE0317BE7A}"/>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E8C147D6-DC40-E277-32B0-3413E22CDBBC}"/>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9BA30469-3817-C938-5EE0-EA6A4D97EF21}"/>
              </a:ext>
            </a:extLst>
          </p:cNvPr>
          <p:cNvSpPr>
            <a:spLocks noChangeShapeType="1"/>
          </p:cNvSpPr>
          <p:nvPr/>
        </p:nvSpPr>
        <p:spPr bwMode="auto">
          <a:xfrm>
            <a:off x="8366233" y="179669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3007B600-1ABF-531E-4EA8-B51DAAF0E641}"/>
              </a:ext>
            </a:extLst>
          </p:cNvPr>
          <p:cNvSpPr>
            <a:spLocks noChangeArrowheads="1"/>
          </p:cNvSpPr>
          <p:nvPr/>
        </p:nvSpPr>
        <p:spPr bwMode="auto">
          <a:xfrm rot="-21600000">
            <a:off x="8839684" y="196103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EFDBADD2-FA3F-3265-02A3-BA1004BA1D27}"/>
              </a:ext>
            </a:extLst>
          </p:cNvPr>
          <p:cNvSpPr>
            <a:spLocks noChangeShapeType="1"/>
          </p:cNvSpPr>
          <p:nvPr/>
        </p:nvSpPr>
        <p:spPr bwMode="auto">
          <a:xfrm rot="10800000" flipV="1">
            <a:off x="8582884" y="21940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A620B00A-4418-DF3F-9324-FB1118F99F1C}"/>
              </a:ext>
            </a:extLst>
          </p:cNvPr>
          <p:cNvSpPr>
            <a:spLocks noChangeShapeType="1"/>
          </p:cNvSpPr>
          <p:nvPr/>
        </p:nvSpPr>
        <p:spPr bwMode="auto">
          <a:xfrm rot="10800000" flipV="1">
            <a:off x="9287078" y="220454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79BA500E-3367-D8A5-8B76-4759CF524B00}"/>
              </a:ext>
            </a:extLst>
          </p:cNvPr>
          <p:cNvSpPr txBox="1"/>
          <p:nvPr/>
        </p:nvSpPr>
        <p:spPr>
          <a:xfrm>
            <a:off x="8673472" y="1699570"/>
            <a:ext cx="764953" cy="369332"/>
          </a:xfrm>
          <a:prstGeom prst="rect">
            <a:avLst/>
          </a:prstGeom>
          <a:noFill/>
        </p:spPr>
        <p:txBody>
          <a:bodyPr wrap="none" rtlCol="0">
            <a:spAutoFit/>
          </a:bodyPr>
          <a:lstStyle/>
          <a:p>
            <a:r>
              <a:rPr lang="nb-NO"/>
              <a:t>SP=5C</a:t>
            </a:r>
            <a:endParaRPr lang="en-US"/>
          </a:p>
        </p:txBody>
      </p:sp>
      <p:sp>
        <p:nvSpPr>
          <p:cNvPr id="38" name="TextBox 37">
            <a:extLst>
              <a:ext uri="{FF2B5EF4-FFF2-40B4-BE49-F238E27FC236}">
                <a16:creationId xmlns:a16="http://schemas.microsoft.com/office/drawing/2014/main" id="{0DBF0178-D42D-7293-A6A0-556A316ABF75}"/>
              </a:ext>
            </a:extLst>
          </p:cNvPr>
          <p:cNvSpPr txBox="1"/>
          <p:nvPr/>
        </p:nvSpPr>
        <p:spPr>
          <a:xfrm>
            <a:off x="6634772" y="2133833"/>
            <a:ext cx="1420582" cy="369332"/>
          </a:xfrm>
          <a:prstGeom prst="rect">
            <a:avLst/>
          </a:prstGeom>
          <a:noFill/>
        </p:spPr>
        <p:txBody>
          <a:bodyPr wrap="none" rtlCol="0">
            <a:spAutoFit/>
          </a:bodyPr>
          <a:lstStyle/>
          <a:p>
            <a:r>
              <a:rPr lang="nb-NO"/>
              <a:t>SP=1000ppm</a:t>
            </a:r>
            <a:endParaRPr lang="en-US"/>
          </a:p>
        </p:txBody>
      </p:sp>
      <p:sp>
        <p:nvSpPr>
          <p:cNvPr id="3" name="Oval 21">
            <a:extLst>
              <a:ext uri="{FF2B5EF4-FFF2-40B4-BE49-F238E27FC236}">
                <a16:creationId xmlns:a16="http://schemas.microsoft.com/office/drawing/2014/main" id="{63B7F28A-F4AB-BC37-961A-B5D5233932BE}"/>
              </a:ext>
            </a:extLst>
          </p:cNvPr>
          <p:cNvSpPr>
            <a:spLocks noChangeArrowheads="1"/>
          </p:cNvSpPr>
          <p:nvPr/>
        </p:nvSpPr>
        <p:spPr bwMode="auto">
          <a:xfrm rot="-21600000">
            <a:off x="8582175" y="405260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6" name="Line 9">
            <a:extLst>
              <a:ext uri="{FF2B5EF4-FFF2-40B4-BE49-F238E27FC236}">
                <a16:creationId xmlns:a16="http://schemas.microsoft.com/office/drawing/2014/main" id="{6E2D9DF9-1400-E95D-FFC6-246C7860B410}"/>
              </a:ext>
            </a:extLst>
          </p:cNvPr>
          <p:cNvSpPr>
            <a:spLocks noChangeShapeType="1"/>
          </p:cNvSpPr>
          <p:nvPr/>
        </p:nvSpPr>
        <p:spPr bwMode="auto">
          <a:xfrm rot="10800000" flipV="1">
            <a:off x="8993822" y="4272460"/>
            <a:ext cx="540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9" name="Line 9">
            <a:extLst>
              <a:ext uri="{FF2B5EF4-FFF2-40B4-BE49-F238E27FC236}">
                <a16:creationId xmlns:a16="http://schemas.microsoft.com/office/drawing/2014/main" id="{C930C673-3B1F-5F04-10DC-27D2882A0925}"/>
              </a:ext>
            </a:extLst>
          </p:cNvPr>
          <p:cNvSpPr>
            <a:spLocks noChangeShapeType="1"/>
          </p:cNvSpPr>
          <p:nvPr/>
        </p:nvSpPr>
        <p:spPr bwMode="auto">
          <a:xfrm rot="10800000" flipH="1" flipV="1">
            <a:off x="8798252" y="4484878"/>
            <a:ext cx="0" cy="28484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TextBox 9">
            <a:extLst>
              <a:ext uri="{FF2B5EF4-FFF2-40B4-BE49-F238E27FC236}">
                <a16:creationId xmlns:a16="http://schemas.microsoft.com/office/drawing/2014/main" id="{DA30FBD2-DAEC-9764-E89E-4FBAA0B11DB0}"/>
              </a:ext>
            </a:extLst>
          </p:cNvPr>
          <p:cNvSpPr txBox="1"/>
          <p:nvPr/>
        </p:nvSpPr>
        <p:spPr>
          <a:xfrm>
            <a:off x="8461715" y="4469665"/>
            <a:ext cx="423514" cy="369332"/>
          </a:xfrm>
          <a:prstGeom prst="rect">
            <a:avLst/>
          </a:prstGeom>
          <a:noFill/>
        </p:spPr>
        <p:txBody>
          <a:bodyPr wrap="none" rtlCol="0">
            <a:spAutoFit/>
          </a:bodyPr>
          <a:lstStyle/>
          <a:p>
            <a:r>
              <a:rPr lang="nb-NO"/>
              <a:t>u2</a:t>
            </a:r>
            <a:endParaRPr lang="en-US"/>
          </a:p>
        </p:txBody>
      </p:sp>
      <p:sp>
        <p:nvSpPr>
          <p:cNvPr id="13" name="Oval 21">
            <a:extLst>
              <a:ext uri="{FF2B5EF4-FFF2-40B4-BE49-F238E27FC236}">
                <a16:creationId xmlns:a16="http://schemas.microsoft.com/office/drawing/2014/main" id="{7409EEFA-9158-5C96-270D-DC40CC6F0ABC}"/>
              </a:ext>
            </a:extLst>
          </p:cNvPr>
          <p:cNvSpPr>
            <a:spLocks noChangeArrowheads="1"/>
          </p:cNvSpPr>
          <p:nvPr/>
        </p:nvSpPr>
        <p:spPr bwMode="auto">
          <a:xfrm rot="-21600000">
            <a:off x="8844937" y="289645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14" name="TextBox 13">
            <a:extLst>
              <a:ext uri="{FF2B5EF4-FFF2-40B4-BE49-F238E27FC236}">
                <a16:creationId xmlns:a16="http://schemas.microsoft.com/office/drawing/2014/main" id="{F587DFCB-FE03-BF54-7334-27AA845812DB}"/>
              </a:ext>
            </a:extLst>
          </p:cNvPr>
          <p:cNvSpPr txBox="1"/>
          <p:nvPr/>
        </p:nvSpPr>
        <p:spPr>
          <a:xfrm>
            <a:off x="8678725" y="2634992"/>
            <a:ext cx="764953" cy="369332"/>
          </a:xfrm>
          <a:prstGeom prst="rect">
            <a:avLst/>
          </a:prstGeom>
          <a:noFill/>
        </p:spPr>
        <p:txBody>
          <a:bodyPr wrap="none" rtlCol="0">
            <a:spAutoFit/>
          </a:bodyPr>
          <a:lstStyle/>
          <a:p>
            <a:r>
              <a:rPr lang="nb-NO"/>
              <a:t>SP=0C</a:t>
            </a:r>
            <a:endParaRPr lang="en-US"/>
          </a:p>
        </p:txBody>
      </p:sp>
      <p:sp>
        <p:nvSpPr>
          <p:cNvPr id="17" name="Rectangle 22">
            <a:extLst>
              <a:ext uri="{FF2B5EF4-FFF2-40B4-BE49-F238E27FC236}">
                <a16:creationId xmlns:a16="http://schemas.microsoft.com/office/drawing/2014/main" id="{982A7A4D-6F48-C631-7AF6-87DABDF1038D}"/>
              </a:ext>
            </a:extLst>
          </p:cNvPr>
          <p:cNvSpPr>
            <a:spLocks noChangeArrowheads="1"/>
          </p:cNvSpPr>
          <p:nvPr/>
        </p:nvSpPr>
        <p:spPr bwMode="auto">
          <a:xfrm>
            <a:off x="8185035" y="205466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8" name="Rectangle 22">
            <a:extLst>
              <a:ext uri="{FF2B5EF4-FFF2-40B4-BE49-F238E27FC236}">
                <a16:creationId xmlns:a16="http://schemas.microsoft.com/office/drawing/2014/main" id="{14BAB016-B422-823C-4B92-6C40CC309237}"/>
              </a:ext>
            </a:extLst>
          </p:cNvPr>
          <p:cNvSpPr>
            <a:spLocks noChangeArrowheads="1"/>
          </p:cNvSpPr>
          <p:nvPr/>
        </p:nvSpPr>
        <p:spPr bwMode="auto">
          <a:xfrm>
            <a:off x="8195544" y="304264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9" name="Line 9">
            <a:extLst>
              <a:ext uri="{FF2B5EF4-FFF2-40B4-BE49-F238E27FC236}">
                <a16:creationId xmlns:a16="http://schemas.microsoft.com/office/drawing/2014/main" id="{BB153FF1-36CC-93A0-FBF0-E2EB1382D369}"/>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0" name="Line 9">
            <a:extLst>
              <a:ext uri="{FF2B5EF4-FFF2-40B4-BE49-F238E27FC236}">
                <a16:creationId xmlns:a16="http://schemas.microsoft.com/office/drawing/2014/main" id="{90E550F8-0B00-4584-4B64-2C9D9E5581AA}"/>
              </a:ext>
            </a:extLst>
          </p:cNvPr>
          <p:cNvSpPr>
            <a:spLocks noChangeShapeType="1"/>
          </p:cNvSpPr>
          <p:nvPr/>
        </p:nvSpPr>
        <p:spPr bwMode="auto">
          <a:xfrm>
            <a:off x="8389882" y="2805689"/>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1" name="Line 9">
            <a:extLst>
              <a:ext uri="{FF2B5EF4-FFF2-40B4-BE49-F238E27FC236}">
                <a16:creationId xmlns:a16="http://schemas.microsoft.com/office/drawing/2014/main" id="{8C1DC4F8-A46E-CC12-43BC-C1493E34F762}"/>
              </a:ext>
            </a:extLst>
          </p:cNvPr>
          <p:cNvSpPr>
            <a:spLocks noChangeShapeType="1"/>
          </p:cNvSpPr>
          <p:nvPr/>
        </p:nvSpPr>
        <p:spPr bwMode="auto">
          <a:xfrm rot="10800000" flipV="1">
            <a:off x="8601273" y="3158362"/>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2" name="Line 9">
            <a:extLst>
              <a:ext uri="{FF2B5EF4-FFF2-40B4-BE49-F238E27FC236}">
                <a16:creationId xmlns:a16="http://schemas.microsoft.com/office/drawing/2014/main" id="{70D082B6-7B67-0547-41A0-DAC6B8071E4D}"/>
              </a:ext>
            </a:extLst>
          </p:cNvPr>
          <p:cNvSpPr>
            <a:spLocks noChangeShapeType="1"/>
          </p:cNvSpPr>
          <p:nvPr/>
        </p:nvSpPr>
        <p:spPr bwMode="auto">
          <a:xfrm rot="10800000" flipV="1">
            <a:off x="9273937" y="3121577"/>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 name="Oval 21">
            <a:extLst>
              <a:ext uri="{FF2B5EF4-FFF2-40B4-BE49-F238E27FC236}">
                <a16:creationId xmlns:a16="http://schemas.microsoft.com/office/drawing/2014/main" id="{04FAF4FB-ECA7-77F3-F734-279223A90D38}"/>
              </a:ext>
            </a:extLst>
          </p:cNvPr>
          <p:cNvSpPr>
            <a:spLocks noChangeArrowheads="1"/>
          </p:cNvSpPr>
          <p:nvPr/>
        </p:nvSpPr>
        <p:spPr bwMode="auto">
          <a:xfrm rot="-21600000">
            <a:off x="7309457" y="343396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16" name="Line 9">
            <a:extLst>
              <a:ext uri="{FF2B5EF4-FFF2-40B4-BE49-F238E27FC236}">
                <a16:creationId xmlns:a16="http://schemas.microsoft.com/office/drawing/2014/main" id="{250ECD77-2828-BE67-D0E5-9FE47DABB28A}"/>
              </a:ext>
            </a:extLst>
          </p:cNvPr>
          <p:cNvSpPr>
            <a:spLocks noChangeShapeType="1"/>
          </p:cNvSpPr>
          <p:nvPr/>
        </p:nvSpPr>
        <p:spPr bwMode="auto">
          <a:xfrm flipV="1">
            <a:off x="7755901" y="3660232"/>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4" name="Line 9">
            <a:extLst>
              <a:ext uri="{FF2B5EF4-FFF2-40B4-BE49-F238E27FC236}">
                <a16:creationId xmlns:a16="http://schemas.microsoft.com/office/drawing/2014/main" id="{A389F9C3-03A2-EBF8-767D-177616731A6A}"/>
              </a:ext>
            </a:extLst>
          </p:cNvPr>
          <p:cNvSpPr>
            <a:spLocks noChangeShapeType="1"/>
          </p:cNvSpPr>
          <p:nvPr/>
        </p:nvSpPr>
        <p:spPr bwMode="auto">
          <a:xfrm flipV="1">
            <a:off x="7049909" y="3641278"/>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5" name="TextBox 24">
            <a:extLst>
              <a:ext uri="{FF2B5EF4-FFF2-40B4-BE49-F238E27FC236}">
                <a16:creationId xmlns:a16="http://schemas.microsoft.com/office/drawing/2014/main" id="{68AEDBBE-CFA7-F554-138B-18016B3FE572}"/>
              </a:ext>
            </a:extLst>
          </p:cNvPr>
          <p:cNvSpPr txBox="1"/>
          <p:nvPr/>
        </p:nvSpPr>
        <p:spPr>
          <a:xfrm>
            <a:off x="6661044" y="3106045"/>
            <a:ext cx="1420582" cy="369332"/>
          </a:xfrm>
          <a:prstGeom prst="rect">
            <a:avLst/>
          </a:prstGeom>
          <a:noFill/>
        </p:spPr>
        <p:txBody>
          <a:bodyPr wrap="none" rtlCol="0">
            <a:spAutoFit/>
          </a:bodyPr>
          <a:lstStyle/>
          <a:p>
            <a:r>
              <a:rPr lang="nb-NO">
                <a:highlight>
                  <a:srgbClr val="FFFF00"/>
                </a:highlight>
              </a:rPr>
              <a:t>SP=3000ppm</a:t>
            </a:r>
            <a:endParaRPr lang="en-US">
              <a:highlight>
                <a:srgbClr val="FFFF00"/>
              </a:highlight>
            </a:endParaRPr>
          </a:p>
        </p:txBody>
      </p:sp>
      <p:sp>
        <p:nvSpPr>
          <p:cNvPr id="27" name="Rectangle 22">
            <a:extLst>
              <a:ext uri="{FF2B5EF4-FFF2-40B4-BE49-F238E27FC236}">
                <a16:creationId xmlns:a16="http://schemas.microsoft.com/office/drawing/2014/main" id="{F6030057-6FB0-9D8D-A54F-C92BF664EA51}"/>
              </a:ext>
            </a:extLst>
          </p:cNvPr>
          <p:cNvSpPr>
            <a:spLocks noChangeArrowheads="1"/>
          </p:cNvSpPr>
          <p:nvPr/>
        </p:nvSpPr>
        <p:spPr bwMode="auto">
          <a:xfrm>
            <a:off x="8201349" y="3533818"/>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highlight>
                  <a:srgbClr val="FFFF00"/>
                </a:highlight>
                <a:latin typeface="Segoe UI Semilight" panose="020B0402040204020203" pitchFamily="34" charset="0"/>
                <a:cs typeface="Segoe UI Semilight" panose="020B0402040204020203" pitchFamily="34" charset="0"/>
              </a:rPr>
              <a:t>MAX</a:t>
            </a:r>
          </a:p>
        </p:txBody>
      </p:sp>
      <p:sp>
        <p:nvSpPr>
          <p:cNvPr id="29" name="TextBox 28">
            <a:extLst>
              <a:ext uri="{FF2B5EF4-FFF2-40B4-BE49-F238E27FC236}">
                <a16:creationId xmlns:a16="http://schemas.microsoft.com/office/drawing/2014/main" id="{70954290-BC21-6755-C3A0-83698F16445B}"/>
              </a:ext>
            </a:extLst>
          </p:cNvPr>
          <p:cNvSpPr txBox="1"/>
          <p:nvPr/>
        </p:nvSpPr>
        <p:spPr>
          <a:xfrm>
            <a:off x="8415963" y="3791138"/>
            <a:ext cx="764953" cy="369332"/>
          </a:xfrm>
          <a:prstGeom prst="rect">
            <a:avLst/>
          </a:prstGeom>
          <a:noFill/>
        </p:spPr>
        <p:txBody>
          <a:bodyPr wrap="none" rtlCol="0">
            <a:spAutoFit/>
          </a:bodyPr>
          <a:lstStyle/>
          <a:p>
            <a:r>
              <a:rPr lang="nb-NO"/>
              <a:t>SP=4C</a:t>
            </a:r>
            <a:endParaRPr lang="en-US"/>
          </a:p>
        </p:txBody>
      </p:sp>
      <p:sp>
        <p:nvSpPr>
          <p:cNvPr id="39" name="Line 9">
            <a:extLst>
              <a:ext uri="{FF2B5EF4-FFF2-40B4-BE49-F238E27FC236}">
                <a16:creationId xmlns:a16="http://schemas.microsoft.com/office/drawing/2014/main" id="{91651726-F4B9-392C-2272-1814442DA317}"/>
              </a:ext>
            </a:extLst>
          </p:cNvPr>
          <p:cNvSpPr>
            <a:spLocks noChangeShapeType="1"/>
          </p:cNvSpPr>
          <p:nvPr/>
        </p:nvSpPr>
        <p:spPr bwMode="auto">
          <a:xfrm>
            <a:off x="8384625" y="329705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2" name="TextBox 41">
            <a:extLst>
              <a:ext uri="{FF2B5EF4-FFF2-40B4-BE49-F238E27FC236}">
                <a16:creationId xmlns:a16="http://schemas.microsoft.com/office/drawing/2014/main" id="{BFF9F0CB-6B41-2F28-7182-046CCAD77E15}"/>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C0C0C0"/>
                </a:highlight>
              </a:rPr>
              <a:t> 5C </a:t>
            </a:r>
            <a:r>
              <a:rPr lang="nb-NO"/>
              <a:t>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highlight>
                  <a:srgbClr val="C0C0C0"/>
                </a:highlight>
              </a:rPr>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highlight>
                  <a:srgbClr val="FFFF00"/>
                </a:highlight>
              </a:rPr>
              <a:t>y1=C above 3000 ppm </a:t>
            </a:r>
            <a:r>
              <a:rPr lang="nb-NO"/>
              <a:t>(poor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E5CCF6F-186B-42EE-B06E-4458AF893DF4}"/>
                  </a:ext>
                </a:extLst>
              </p:cNvPr>
              <p:cNvSpPr txBox="1"/>
              <p:nvPr/>
            </p:nvSpPr>
            <p:spPr>
              <a:xfrm>
                <a:off x="4916040" y="715327"/>
                <a:ext cx="7355603" cy="646331"/>
              </a:xfrm>
              <a:prstGeom prst="rect">
                <a:avLst/>
              </a:prstGeom>
              <a:noFill/>
            </p:spPr>
            <p:txBody>
              <a:bodyPr wrap="none" rtlCol="0">
                <a:spAutoFit/>
              </a:bodyPr>
              <a:lstStyle/>
              <a:p>
                <a:r>
                  <a:rPr lang="nb-NO"/>
                  <a:t>Winter (even colder outside): CO2 reaches unacepptable level (3000ppm) </a:t>
                </a:r>
              </a:p>
              <a:p>
                <a:r>
                  <a:rPr lang="nb-NO"/>
                  <a:t>Recall: Lower CO2 is satisfied by </a:t>
                </a:r>
                <a:r>
                  <a:rPr lang="nb-NO">
                    <a:solidFill>
                      <a:srgbClr val="FF0000"/>
                    </a:solidFill>
                  </a:rPr>
                  <a:t>large</a:t>
                </a:r>
                <a:r>
                  <a:rPr lang="nb-NO"/>
                  <a:t> fan speed </a:t>
                </a:r>
                <a14:m>
                  <m:oMath xmlns:m="http://schemas.openxmlformats.org/officeDocument/2006/math">
                    <m:r>
                      <a:rPr lang="nb-NO" b="0" i="1" smtClean="0">
                        <a:latin typeface="Cambria Math" panose="02040503050406030204" pitchFamily="18" charset="0"/>
                      </a:rPr>
                      <m:t>⇒</m:t>
                    </m:r>
                  </m:oMath>
                </a14:m>
                <a:r>
                  <a:rPr lang="nb-NO"/>
                  <a:t> </a:t>
                </a:r>
                <a:r>
                  <a:rPr lang="nb-NO">
                    <a:solidFill>
                      <a:srgbClr val="FF0000"/>
                    </a:solidFill>
                    <a:highlight>
                      <a:srgbClr val="FFFF00"/>
                    </a:highlight>
                  </a:rPr>
                  <a:t>MAX</a:t>
                </a:r>
                <a:r>
                  <a:rPr lang="nb-NO"/>
                  <a:t>-selector</a:t>
                </a:r>
                <a:endParaRPr lang="en-US"/>
              </a:p>
            </p:txBody>
          </p:sp>
        </mc:Choice>
        <mc:Fallback xmlns="">
          <p:sp>
            <p:nvSpPr>
              <p:cNvPr id="43" name="TextBox 42">
                <a:extLst>
                  <a:ext uri="{FF2B5EF4-FFF2-40B4-BE49-F238E27FC236}">
                    <a16:creationId xmlns:a16="http://schemas.microsoft.com/office/drawing/2014/main" id="{0E5CCF6F-186B-42EE-B06E-4458AF893DF4}"/>
                  </a:ext>
                </a:extLst>
              </p:cNvPr>
              <p:cNvSpPr txBox="1">
                <a:spLocks noRot="1" noChangeAspect="1" noMove="1" noResize="1" noEditPoints="1" noAdjustHandles="1" noChangeArrowheads="1" noChangeShapeType="1" noTextEdit="1"/>
              </p:cNvSpPr>
              <p:nvPr/>
            </p:nvSpPr>
            <p:spPr>
              <a:xfrm>
                <a:off x="4916040" y="715327"/>
                <a:ext cx="7355603" cy="646331"/>
              </a:xfrm>
              <a:prstGeom prst="rect">
                <a:avLst/>
              </a:prstGeom>
              <a:blipFill>
                <a:blip r:embed="rId3"/>
                <a:stretch>
                  <a:fillRect l="-663"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942042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E578-7E09-F12D-9CC0-9B00616D4D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C60DA9-B0CE-2A28-9CEF-83456CDBF0A5}"/>
              </a:ext>
            </a:extLst>
          </p:cNvPr>
          <p:cNvPicPr>
            <a:picLocks noChangeAspect="1"/>
          </p:cNvPicPr>
          <p:nvPr/>
        </p:nvPicPr>
        <p:blipFill>
          <a:blip r:embed="rId2"/>
          <a:stretch>
            <a:fillRect/>
          </a:stretch>
        </p:blipFill>
        <p:spPr>
          <a:xfrm>
            <a:off x="5663292" y="3502473"/>
            <a:ext cx="4696830" cy="3008998"/>
          </a:xfrm>
          <a:prstGeom prst="rect">
            <a:avLst/>
          </a:prstGeom>
        </p:spPr>
      </p:pic>
      <p:sp>
        <p:nvSpPr>
          <p:cNvPr id="8" name="Line 9">
            <a:extLst>
              <a:ext uri="{FF2B5EF4-FFF2-40B4-BE49-F238E27FC236}">
                <a16:creationId xmlns:a16="http://schemas.microsoft.com/office/drawing/2014/main" id="{61B01F8D-219D-C771-C804-7644D00F05E3}"/>
              </a:ext>
            </a:extLst>
          </p:cNvPr>
          <p:cNvSpPr>
            <a:spLocks noChangeShapeType="1"/>
          </p:cNvSpPr>
          <p:nvPr/>
        </p:nvSpPr>
        <p:spPr bwMode="auto">
          <a:xfrm flipH="1">
            <a:off x="8388480" y="3749755"/>
            <a:ext cx="0" cy="51517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EF679D8B-F922-9DFC-C65D-8EBD172181AB}"/>
              </a:ext>
            </a:extLst>
          </p:cNvPr>
          <p:cNvSpPr>
            <a:spLocks noChangeArrowheads="1"/>
          </p:cNvSpPr>
          <p:nvPr/>
        </p:nvSpPr>
        <p:spPr bwMode="auto">
          <a:xfrm rot="-21600000">
            <a:off x="6842882"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2D792F3B-65E1-623B-3EB0-308AB1A00200}"/>
              </a:ext>
            </a:extLst>
          </p:cNvPr>
          <p:cNvSpPr>
            <a:spLocks noChangeArrowheads="1"/>
          </p:cNvSpPr>
          <p:nvPr/>
        </p:nvSpPr>
        <p:spPr bwMode="auto">
          <a:xfrm rot="-21600000">
            <a:off x="9312816" y="436136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71C5E6C4-EDA6-BC26-65C7-E41FF96001C4}"/>
              </a:ext>
            </a:extLst>
          </p:cNvPr>
          <p:cNvSpPr>
            <a:spLocks noChangeShapeType="1"/>
          </p:cNvSpPr>
          <p:nvPr/>
        </p:nvSpPr>
        <p:spPr bwMode="auto">
          <a:xfrm flipV="1">
            <a:off x="7027349" y="2664371"/>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4D6DFCE8-3996-27D9-7FFF-8EA6BD6AB5B3}"/>
              </a:ext>
            </a:extLst>
          </p:cNvPr>
          <p:cNvSpPr txBox="1"/>
          <p:nvPr/>
        </p:nvSpPr>
        <p:spPr>
          <a:xfrm>
            <a:off x="8011707" y="3992037"/>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B1C32FC1-2C5C-7A49-A41A-F5C1217F8FD5}"/>
              </a:ext>
            </a:extLst>
          </p:cNvPr>
          <p:cNvSpPr>
            <a:spLocks noChangeShapeType="1"/>
          </p:cNvSpPr>
          <p:nvPr/>
        </p:nvSpPr>
        <p:spPr bwMode="auto">
          <a:xfrm flipV="1">
            <a:off x="9521376" y="2204543"/>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E5464A1D-15B3-3DEB-E600-1DF791679308}"/>
              </a:ext>
            </a:extLst>
          </p:cNvPr>
          <p:cNvSpPr txBox="1"/>
          <p:nvPr/>
        </p:nvSpPr>
        <p:spPr>
          <a:xfrm>
            <a:off x="7916430" y="1499138"/>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2A7B4552-5EF2-F098-21C1-709AB07561BE}"/>
              </a:ext>
            </a:extLst>
          </p:cNvPr>
          <p:cNvSpPr>
            <a:spLocks noChangeArrowheads="1"/>
          </p:cNvSpPr>
          <p:nvPr/>
        </p:nvSpPr>
        <p:spPr bwMode="auto">
          <a:xfrm>
            <a:off x="8182960" y="2553725"/>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30" name="Oval 21">
            <a:extLst>
              <a:ext uri="{FF2B5EF4-FFF2-40B4-BE49-F238E27FC236}">
                <a16:creationId xmlns:a16="http://schemas.microsoft.com/office/drawing/2014/main" id="{3F4D5997-8B33-D430-1575-1137E7CFBF40}"/>
              </a:ext>
            </a:extLst>
          </p:cNvPr>
          <p:cNvSpPr>
            <a:spLocks noChangeArrowheads="1"/>
          </p:cNvSpPr>
          <p:nvPr/>
        </p:nvSpPr>
        <p:spPr bwMode="auto">
          <a:xfrm rot="-21600000">
            <a:off x="7283185" y="246174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A0F744DC-E4D3-348B-1AC9-0741505A882A}"/>
              </a:ext>
            </a:extLst>
          </p:cNvPr>
          <p:cNvSpPr>
            <a:spLocks noChangeShapeType="1"/>
          </p:cNvSpPr>
          <p:nvPr/>
        </p:nvSpPr>
        <p:spPr bwMode="auto">
          <a:xfrm flipV="1">
            <a:off x="7729629" y="2664371"/>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2943EAA0-2968-154D-B553-969CDD19B896}"/>
              </a:ext>
            </a:extLst>
          </p:cNvPr>
          <p:cNvSpPr>
            <a:spLocks noChangeShapeType="1"/>
          </p:cNvSpPr>
          <p:nvPr/>
        </p:nvSpPr>
        <p:spPr bwMode="auto">
          <a:xfrm flipV="1">
            <a:off x="7023637" y="2669066"/>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FD0D672F-3199-68E6-75DE-0F028B036A5A}"/>
              </a:ext>
            </a:extLst>
          </p:cNvPr>
          <p:cNvSpPr>
            <a:spLocks noChangeShapeType="1"/>
          </p:cNvSpPr>
          <p:nvPr/>
        </p:nvSpPr>
        <p:spPr bwMode="auto">
          <a:xfrm>
            <a:off x="8366233" y="179669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19E00990-592A-D4F7-C8CD-A19ECE5D860C}"/>
              </a:ext>
            </a:extLst>
          </p:cNvPr>
          <p:cNvSpPr>
            <a:spLocks noChangeArrowheads="1"/>
          </p:cNvSpPr>
          <p:nvPr/>
        </p:nvSpPr>
        <p:spPr bwMode="auto">
          <a:xfrm rot="-21600000">
            <a:off x="8839684" y="196103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68F32F54-8CCC-BFA8-B9C5-50B78BEFC861}"/>
              </a:ext>
            </a:extLst>
          </p:cNvPr>
          <p:cNvSpPr>
            <a:spLocks noChangeShapeType="1"/>
          </p:cNvSpPr>
          <p:nvPr/>
        </p:nvSpPr>
        <p:spPr bwMode="auto">
          <a:xfrm rot="10800000" flipV="1">
            <a:off x="8582884" y="21940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3231E9C6-26FA-2D09-C28A-7E770558E232}"/>
              </a:ext>
            </a:extLst>
          </p:cNvPr>
          <p:cNvSpPr>
            <a:spLocks noChangeShapeType="1"/>
          </p:cNvSpPr>
          <p:nvPr/>
        </p:nvSpPr>
        <p:spPr bwMode="auto">
          <a:xfrm rot="10800000" flipV="1">
            <a:off x="9287078" y="220454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1061C765-D8AC-6C59-F33E-7A6052811AB2}"/>
              </a:ext>
            </a:extLst>
          </p:cNvPr>
          <p:cNvSpPr txBox="1"/>
          <p:nvPr/>
        </p:nvSpPr>
        <p:spPr>
          <a:xfrm>
            <a:off x="8673472" y="1699570"/>
            <a:ext cx="764953" cy="369332"/>
          </a:xfrm>
          <a:prstGeom prst="rect">
            <a:avLst/>
          </a:prstGeom>
          <a:noFill/>
        </p:spPr>
        <p:txBody>
          <a:bodyPr wrap="none" rtlCol="0">
            <a:spAutoFit/>
          </a:bodyPr>
          <a:lstStyle/>
          <a:p>
            <a:r>
              <a:rPr lang="nb-NO"/>
              <a:t>SP=5C</a:t>
            </a:r>
            <a:endParaRPr lang="en-US"/>
          </a:p>
        </p:txBody>
      </p:sp>
      <p:sp>
        <p:nvSpPr>
          <p:cNvPr id="38" name="TextBox 37">
            <a:extLst>
              <a:ext uri="{FF2B5EF4-FFF2-40B4-BE49-F238E27FC236}">
                <a16:creationId xmlns:a16="http://schemas.microsoft.com/office/drawing/2014/main" id="{A461900D-CC99-EF24-85B4-40676C8F8B6A}"/>
              </a:ext>
            </a:extLst>
          </p:cNvPr>
          <p:cNvSpPr txBox="1"/>
          <p:nvPr/>
        </p:nvSpPr>
        <p:spPr>
          <a:xfrm>
            <a:off x="6634772" y="2133833"/>
            <a:ext cx="1420582" cy="369332"/>
          </a:xfrm>
          <a:prstGeom prst="rect">
            <a:avLst/>
          </a:prstGeom>
          <a:noFill/>
        </p:spPr>
        <p:txBody>
          <a:bodyPr wrap="none" rtlCol="0">
            <a:spAutoFit/>
          </a:bodyPr>
          <a:lstStyle/>
          <a:p>
            <a:r>
              <a:rPr lang="nb-NO"/>
              <a:t>SP=1000ppm</a:t>
            </a:r>
            <a:endParaRPr lang="en-US"/>
          </a:p>
        </p:txBody>
      </p:sp>
      <p:sp>
        <p:nvSpPr>
          <p:cNvPr id="3" name="Oval 21">
            <a:extLst>
              <a:ext uri="{FF2B5EF4-FFF2-40B4-BE49-F238E27FC236}">
                <a16:creationId xmlns:a16="http://schemas.microsoft.com/office/drawing/2014/main" id="{5B120E96-BE89-4558-9D22-276078753F68}"/>
              </a:ext>
            </a:extLst>
          </p:cNvPr>
          <p:cNvSpPr>
            <a:spLocks noChangeArrowheads="1"/>
          </p:cNvSpPr>
          <p:nvPr/>
        </p:nvSpPr>
        <p:spPr bwMode="auto">
          <a:xfrm rot="-21600000">
            <a:off x="8582175" y="405260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6" name="Line 9">
            <a:extLst>
              <a:ext uri="{FF2B5EF4-FFF2-40B4-BE49-F238E27FC236}">
                <a16:creationId xmlns:a16="http://schemas.microsoft.com/office/drawing/2014/main" id="{3AE97384-37C0-4A35-C7E1-894C86A2FEF0}"/>
              </a:ext>
            </a:extLst>
          </p:cNvPr>
          <p:cNvSpPr>
            <a:spLocks noChangeShapeType="1"/>
          </p:cNvSpPr>
          <p:nvPr/>
        </p:nvSpPr>
        <p:spPr bwMode="auto">
          <a:xfrm rot="10800000" flipV="1">
            <a:off x="8993822" y="4272460"/>
            <a:ext cx="540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9" name="Line 9">
            <a:extLst>
              <a:ext uri="{FF2B5EF4-FFF2-40B4-BE49-F238E27FC236}">
                <a16:creationId xmlns:a16="http://schemas.microsoft.com/office/drawing/2014/main" id="{329BA248-1DF4-0F9B-9B2A-A29B197CD28C}"/>
              </a:ext>
            </a:extLst>
          </p:cNvPr>
          <p:cNvSpPr>
            <a:spLocks noChangeShapeType="1"/>
          </p:cNvSpPr>
          <p:nvPr/>
        </p:nvSpPr>
        <p:spPr bwMode="auto">
          <a:xfrm rot="10800000" flipH="1" flipV="1">
            <a:off x="8798252" y="4484878"/>
            <a:ext cx="0" cy="28484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TextBox 9">
            <a:extLst>
              <a:ext uri="{FF2B5EF4-FFF2-40B4-BE49-F238E27FC236}">
                <a16:creationId xmlns:a16="http://schemas.microsoft.com/office/drawing/2014/main" id="{77F01A99-DC8F-3D66-BAF3-914716E8BD6A}"/>
              </a:ext>
            </a:extLst>
          </p:cNvPr>
          <p:cNvSpPr txBox="1"/>
          <p:nvPr/>
        </p:nvSpPr>
        <p:spPr>
          <a:xfrm>
            <a:off x="8461715" y="4469665"/>
            <a:ext cx="423514" cy="369332"/>
          </a:xfrm>
          <a:prstGeom prst="rect">
            <a:avLst/>
          </a:prstGeom>
          <a:noFill/>
        </p:spPr>
        <p:txBody>
          <a:bodyPr wrap="none" rtlCol="0">
            <a:spAutoFit/>
          </a:bodyPr>
          <a:lstStyle/>
          <a:p>
            <a:r>
              <a:rPr lang="nb-NO"/>
              <a:t>u2</a:t>
            </a:r>
            <a:endParaRPr lang="en-US"/>
          </a:p>
        </p:txBody>
      </p:sp>
      <p:sp>
        <p:nvSpPr>
          <p:cNvPr id="13" name="Oval 21">
            <a:extLst>
              <a:ext uri="{FF2B5EF4-FFF2-40B4-BE49-F238E27FC236}">
                <a16:creationId xmlns:a16="http://schemas.microsoft.com/office/drawing/2014/main" id="{16780468-24A7-E166-8183-13E2510F4BB7}"/>
              </a:ext>
            </a:extLst>
          </p:cNvPr>
          <p:cNvSpPr>
            <a:spLocks noChangeArrowheads="1"/>
          </p:cNvSpPr>
          <p:nvPr/>
        </p:nvSpPr>
        <p:spPr bwMode="auto">
          <a:xfrm rot="-21600000">
            <a:off x="8844937" y="289645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14" name="TextBox 13">
            <a:extLst>
              <a:ext uri="{FF2B5EF4-FFF2-40B4-BE49-F238E27FC236}">
                <a16:creationId xmlns:a16="http://schemas.microsoft.com/office/drawing/2014/main" id="{8EFD84EB-9675-258E-967F-1C5483C6FDAA}"/>
              </a:ext>
            </a:extLst>
          </p:cNvPr>
          <p:cNvSpPr txBox="1"/>
          <p:nvPr/>
        </p:nvSpPr>
        <p:spPr>
          <a:xfrm>
            <a:off x="8678725" y="2634992"/>
            <a:ext cx="764953" cy="369332"/>
          </a:xfrm>
          <a:prstGeom prst="rect">
            <a:avLst/>
          </a:prstGeom>
          <a:noFill/>
        </p:spPr>
        <p:txBody>
          <a:bodyPr wrap="none" rtlCol="0">
            <a:spAutoFit/>
          </a:bodyPr>
          <a:lstStyle/>
          <a:p>
            <a:r>
              <a:rPr lang="nb-NO"/>
              <a:t>SP=0C</a:t>
            </a:r>
            <a:endParaRPr lang="en-US"/>
          </a:p>
        </p:txBody>
      </p:sp>
      <p:sp>
        <p:nvSpPr>
          <p:cNvPr id="17" name="Rectangle 22">
            <a:extLst>
              <a:ext uri="{FF2B5EF4-FFF2-40B4-BE49-F238E27FC236}">
                <a16:creationId xmlns:a16="http://schemas.microsoft.com/office/drawing/2014/main" id="{B2C4A5E2-6B50-B202-2F4C-81E827774D5A}"/>
              </a:ext>
            </a:extLst>
          </p:cNvPr>
          <p:cNvSpPr>
            <a:spLocks noChangeArrowheads="1"/>
          </p:cNvSpPr>
          <p:nvPr/>
        </p:nvSpPr>
        <p:spPr bwMode="auto">
          <a:xfrm>
            <a:off x="8185035" y="205466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8" name="Rectangle 22">
            <a:extLst>
              <a:ext uri="{FF2B5EF4-FFF2-40B4-BE49-F238E27FC236}">
                <a16:creationId xmlns:a16="http://schemas.microsoft.com/office/drawing/2014/main" id="{A384DE06-52B3-2BC5-E44E-D4A0669BBE7D}"/>
              </a:ext>
            </a:extLst>
          </p:cNvPr>
          <p:cNvSpPr>
            <a:spLocks noChangeArrowheads="1"/>
          </p:cNvSpPr>
          <p:nvPr/>
        </p:nvSpPr>
        <p:spPr bwMode="auto">
          <a:xfrm>
            <a:off x="8195544" y="3042647"/>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9" name="Line 9">
            <a:extLst>
              <a:ext uri="{FF2B5EF4-FFF2-40B4-BE49-F238E27FC236}">
                <a16:creationId xmlns:a16="http://schemas.microsoft.com/office/drawing/2014/main" id="{70E92784-3180-CF1E-0191-B09E546974E6}"/>
              </a:ext>
            </a:extLst>
          </p:cNvPr>
          <p:cNvSpPr>
            <a:spLocks noChangeShapeType="1"/>
          </p:cNvSpPr>
          <p:nvPr/>
        </p:nvSpPr>
        <p:spPr bwMode="auto">
          <a:xfrm>
            <a:off x="8371489" y="2306443"/>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0" name="Line 9">
            <a:extLst>
              <a:ext uri="{FF2B5EF4-FFF2-40B4-BE49-F238E27FC236}">
                <a16:creationId xmlns:a16="http://schemas.microsoft.com/office/drawing/2014/main" id="{E3AD6EE9-2099-DE50-5E2A-BD960E89A87A}"/>
              </a:ext>
            </a:extLst>
          </p:cNvPr>
          <p:cNvSpPr>
            <a:spLocks noChangeShapeType="1"/>
          </p:cNvSpPr>
          <p:nvPr/>
        </p:nvSpPr>
        <p:spPr bwMode="auto">
          <a:xfrm>
            <a:off x="8389882" y="2805689"/>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1" name="Line 9">
            <a:extLst>
              <a:ext uri="{FF2B5EF4-FFF2-40B4-BE49-F238E27FC236}">
                <a16:creationId xmlns:a16="http://schemas.microsoft.com/office/drawing/2014/main" id="{2B1BA903-7086-9443-EC86-BFA63B9527E9}"/>
              </a:ext>
            </a:extLst>
          </p:cNvPr>
          <p:cNvSpPr>
            <a:spLocks noChangeShapeType="1"/>
          </p:cNvSpPr>
          <p:nvPr/>
        </p:nvSpPr>
        <p:spPr bwMode="auto">
          <a:xfrm rot="10800000" flipV="1">
            <a:off x="8601273" y="3158362"/>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2" name="Line 9">
            <a:extLst>
              <a:ext uri="{FF2B5EF4-FFF2-40B4-BE49-F238E27FC236}">
                <a16:creationId xmlns:a16="http://schemas.microsoft.com/office/drawing/2014/main" id="{BC71EC6E-CF8E-A031-F565-58FF73531904}"/>
              </a:ext>
            </a:extLst>
          </p:cNvPr>
          <p:cNvSpPr>
            <a:spLocks noChangeShapeType="1"/>
          </p:cNvSpPr>
          <p:nvPr/>
        </p:nvSpPr>
        <p:spPr bwMode="auto">
          <a:xfrm rot="10800000" flipV="1">
            <a:off x="9273937" y="3121577"/>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 name="Oval 21">
            <a:extLst>
              <a:ext uri="{FF2B5EF4-FFF2-40B4-BE49-F238E27FC236}">
                <a16:creationId xmlns:a16="http://schemas.microsoft.com/office/drawing/2014/main" id="{2FAECA7A-91D4-C2A3-6085-AAD6425CA70A}"/>
              </a:ext>
            </a:extLst>
          </p:cNvPr>
          <p:cNvSpPr>
            <a:spLocks noChangeArrowheads="1"/>
          </p:cNvSpPr>
          <p:nvPr/>
        </p:nvSpPr>
        <p:spPr bwMode="auto">
          <a:xfrm rot="-21600000">
            <a:off x="7309457" y="343396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16" name="Line 9">
            <a:extLst>
              <a:ext uri="{FF2B5EF4-FFF2-40B4-BE49-F238E27FC236}">
                <a16:creationId xmlns:a16="http://schemas.microsoft.com/office/drawing/2014/main" id="{4EF9A772-3CD1-603E-5168-1CDB58950E83}"/>
              </a:ext>
            </a:extLst>
          </p:cNvPr>
          <p:cNvSpPr>
            <a:spLocks noChangeShapeType="1"/>
          </p:cNvSpPr>
          <p:nvPr/>
        </p:nvSpPr>
        <p:spPr bwMode="auto">
          <a:xfrm flipV="1">
            <a:off x="7755901" y="3660232"/>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4" name="Line 9">
            <a:extLst>
              <a:ext uri="{FF2B5EF4-FFF2-40B4-BE49-F238E27FC236}">
                <a16:creationId xmlns:a16="http://schemas.microsoft.com/office/drawing/2014/main" id="{75C79328-F013-94BE-714A-8293A96369C1}"/>
              </a:ext>
            </a:extLst>
          </p:cNvPr>
          <p:cNvSpPr>
            <a:spLocks noChangeShapeType="1"/>
          </p:cNvSpPr>
          <p:nvPr/>
        </p:nvSpPr>
        <p:spPr bwMode="auto">
          <a:xfrm flipV="1">
            <a:off x="7049909" y="3641278"/>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5" name="TextBox 24">
            <a:extLst>
              <a:ext uri="{FF2B5EF4-FFF2-40B4-BE49-F238E27FC236}">
                <a16:creationId xmlns:a16="http://schemas.microsoft.com/office/drawing/2014/main" id="{7563F757-A5DF-751F-71EC-1C5285FEB3A5}"/>
              </a:ext>
            </a:extLst>
          </p:cNvPr>
          <p:cNvSpPr txBox="1"/>
          <p:nvPr/>
        </p:nvSpPr>
        <p:spPr>
          <a:xfrm>
            <a:off x="6661044" y="3106045"/>
            <a:ext cx="1420582" cy="369332"/>
          </a:xfrm>
          <a:prstGeom prst="rect">
            <a:avLst/>
          </a:prstGeom>
          <a:noFill/>
        </p:spPr>
        <p:txBody>
          <a:bodyPr wrap="none" rtlCol="0">
            <a:spAutoFit/>
          </a:bodyPr>
          <a:lstStyle/>
          <a:p>
            <a:r>
              <a:rPr lang="nb-NO"/>
              <a:t>SP=3000ppm</a:t>
            </a:r>
            <a:endParaRPr lang="en-US"/>
          </a:p>
        </p:txBody>
      </p:sp>
      <p:sp>
        <p:nvSpPr>
          <p:cNvPr id="27" name="Rectangle 22">
            <a:extLst>
              <a:ext uri="{FF2B5EF4-FFF2-40B4-BE49-F238E27FC236}">
                <a16:creationId xmlns:a16="http://schemas.microsoft.com/office/drawing/2014/main" id="{037CC5AE-F822-2792-C584-DC036AF3FC06}"/>
              </a:ext>
            </a:extLst>
          </p:cNvPr>
          <p:cNvSpPr>
            <a:spLocks noChangeArrowheads="1"/>
          </p:cNvSpPr>
          <p:nvPr/>
        </p:nvSpPr>
        <p:spPr bwMode="auto">
          <a:xfrm>
            <a:off x="8201349" y="3533818"/>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highlight>
                  <a:srgbClr val="FFFF00"/>
                </a:highlight>
                <a:latin typeface="Segoe UI Semilight" panose="020B0402040204020203" pitchFamily="34" charset="0"/>
                <a:cs typeface="Segoe UI Semilight" panose="020B0402040204020203" pitchFamily="34" charset="0"/>
              </a:rPr>
              <a:t>MAX</a:t>
            </a:r>
          </a:p>
        </p:txBody>
      </p:sp>
      <p:sp>
        <p:nvSpPr>
          <p:cNvPr id="29" name="TextBox 28">
            <a:extLst>
              <a:ext uri="{FF2B5EF4-FFF2-40B4-BE49-F238E27FC236}">
                <a16:creationId xmlns:a16="http://schemas.microsoft.com/office/drawing/2014/main" id="{1E813292-C788-0DF4-6B0C-7DBC253A94FF}"/>
              </a:ext>
            </a:extLst>
          </p:cNvPr>
          <p:cNvSpPr txBox="1"/>
          <p:nvPr/>
        </p:nvSpPr>
        <p:spPr>
          <a:xfrm>
            <a:off x="8415963" y="3791138"/>
            <a:ext cx="764953" cy="369332"/>
          </a:xfrm>
          <a:prstGeom prst="rect">
            <a:avLst/>
          </a:prstGeom>
          <a:noFill/>
        </p:spPr>
        <p:txBody>
          <a:bodyPr wrap="none" rtlCol="0">
            <a:spAutoFit/>
          </a:bodyPr>
          <a:lstStyle/>
          <a:p>
            <a:r>
              <a:rPr lang="nb-NO"/>
              <a:t>SP=4C</a:t>
            </a:r>
            <a:endParaRPr lang="en-US"/>
          </a:p>
        </p:txBody>
      </p:sp>
      <p:sp>
        <p:nvSpPr>
          <p:cNvPr id="39" name="Line 9">
            <a:extLst>
              <a:ext uri="{FF2B5EF4-FFF2-40B4-BE49-F238E27FC236}">
                <a16:creationId xmlns:a16="http://schemas.microsoft.com/office/drawing/2014/main" id="{338AC7E4-12B9-DE73-6AB0-3AE87BB0A6B9}"/>
              </a:ext>
            </a:extLst>
          </p:cNvPr>
          <p:cNvSpPr>
            <a:spLocks noChangeShapeType="1"/>
          </p:cNvSpPr>
          <p:nvPr/>
        </p:nvSpPr>
        <p:spPr bwMode="auto">
          <a:xfrm>
            <a:off x="8384625" y="3297051"/>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 name="Oval 21">
            <a:extLst>
              <a:ext uri="{FF2B5EF4-FFF2-40B4-BE49-F238E27FC236}">
                <a16:creationId xmlns:a16="http://schemas.microsoft.com/office/drawing/2014/main" id="{354BFB45-507C-FD21-DF2D-42A8AE31CD2A}"/>
              </a:ext>
            </a:extLst>
          </p:cNvPr>
          <p:cNvSpPr>
            <a:spLocks noChangeArrowheads="1"/>
          </p:cNvSpPr>
          <p:nvPr/>
        </p:nvSpPr>
        <p:spPr bwMode="auto">
          <a:xfrm rot="-21600000">
            <a:off x="8852820" y="3464017"/>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41" name="TextBox 40">
            <a:extLst>
              <a:ext uri="{FF2B5EF4-FFF2-40B4-BE49-F238E27FC236}">
                <a16:creationId xmlns:a16="http://schemas.microsoft.com/office/drawing/2014/main" id="{FDB8C5CA-1591-E27F-87AA-C8878C198E5C}"/>
              </a:ext>
            </a:extLst>
          </p:cNvPr>
          <p:cNvSpPr txBox="1"/>
          <p:nvPr/>
        </p:nvSpPr>
        <p:spPr>
          <a:xfrm>
            <a:off x="8686608" y="3202554"/>
            <a:ext cx="881973" cy="369332"/>
          </a:xfrm>
          <a:prstGeom prst="rect">
            <a:avLst/>
          </a:prstGeom>
          <a:noFill/>
        </p:spPr>
        <p:txBody>
          <a:bodyPr wrap="none" rtlCol="0">
            <a:spAutoFit/>
          </a:bodyPr>
          <a:lstStyle/>
          <a:p>
            <a:r>
              <a:rPr lang="nb-NO">
                <a:highlight>
                  <a:srgbClr val="FFFF00"/>
                </a:highlight>
              </a:rPr>
              <a:t>SP=20C</a:t>
            </a:r>
            <a:endParaRPr lang="en-US">
              <a:highlight>
                <a:srgbClr val="FFFF00"/>
              </a:highlight>
            </a:endParaRPr>
          </a:p>
        </p:txBody>
      </p:sp>
      <p:sp>
        <p:nvSpPr>
          <p:cNvPr id="42" name="Line 9">
            <a:extLst>
              <a:ext uri="{FF2B5EF4-FFF2-40B4-BE49-F238E27FC236}">
                <a16:creationId xmlns:a16="http://schemas.microsoft.com/office/drawing/2014/main" id="{8DBA7242-DD9C-E7CE-95C7-7314B97706E3}"/>
              </a:ext>
            </a:extLst>
          </p:cNvPr>
          <p:cNvSpPr>
            <a:spLocks noChangeShapeType="1"/>
          </p:cNvSpPr>
          <p:nvPr/>
        </p:nvSpPr>
        <p:spPr bwMode="auto">
          <a:xfrm rot="10800000" flipV="1">
            <a:off x="9268681" y="3683883"/>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3" name="Line 9">
            <a:extLst>
              <a:ext uri="{FF2B5EF4-FFF2-40B4-BE49-F238E27FC236}">
                <a16:creationId xmlns:a16="http://schemas.microsoft.com/office/drawing/2014/main" id="{C647C520-837A-A2C9-4D98-37D095B56AB9}"/>
              </a:ext>
            </a:extLst>
          </p:cNvPr>
          <p:cNvSpPr>
            <a:spLocks noChangeShapeType="1"/>
          </p:cNvSpPr>
          <p:nvPr/>
        </p:nvSpPr>
        <p:spPr bwMode="auto">
          <a:xfrm rot="10800000" flipV="1">
            <a:off x="8611780" y="365760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5" name="TextBox 44">
            <a:extLst>
              <a:ext uri="{FF2B5EF4-FFF2-40B4-BE49-F238E27FC236}">
                <a16:creationId xmlns:a16="http://schemas.microsoft.com/office/drawing/2014/main" id="{63B57C36-0EAF-33EB-B6F6-D123F0A1F08F}"/>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C0C0C0"/>
                </a:highlight>
              </a:rPr>
              <a:t> 5C </a:t>
            </a:r>
            <a:r>
              <a:rPr lang="nb-NO"/>
              <a:t>and </a:t>
            </a:r>
            <a:r>
              <a:rPr lang="nb-NO">
                <a:highlight>
                  <a:srgbClr val="FFFF00"/>
                </a:highlight>
              </a:rPr>
              <a:t>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highlight>
                  <a:srgbClr val="C0C0C0"/>
                </a:highlight>
              </a:rPr>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highlight>
                  <a:srgbClr val="C0C0C0"/>
                </a:highlight>
              </a:rPr>
              <a:t>y1=C above 3000 ppm </a:t>
            </a:r>
            <a:r>
              <a:rPr lang="nb-NO"/>
              <a:t>(poor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0F66326-6972-6D20-E03C-80AA9515094C}"/>
                  </a:ext>
                </a:extLst>
              </p:cNvPr>
              <p:cNvSpPr txBox="1"/>
              <p:nvPr/>
            </p:nvSpPr>
            <p:spPr>
              <a:xfrm>
                <a:off x="4916040" y="715327"/>
                <a:ext cx="7114192" cy="646331"/>
              </a:xfrm>
              <a:prstGeom prst="rect">
                <a:avLst/>
              </a:prstGeom>
              <a:noFill/>
            </p:spPr>
            <p:txBody>
              <a:bodyPr wrap="none" rtlCol="0">
                <a:spAutoFit/>
              </a:bodyPr>
              <a:lstStyle/>
              <a:p>
                <a:r>
                  <a:rPr lang="nb-NO"/>
                  <a:t>Lower T (below 20C) is satisfied by </a:t>
                </a:r>
                <a:r>
                  <a:rPr lang="nb-NO">
                    <a:solidFill>
                      <a:srgbClr val="FF0000"/>
                    </a:solidFill>
                  </a:rPr>
                  <a:t>large</a:t>
                </a:r>
                <a:r>
                  <a:rPr lang="nb-NO"/>
                  <a:t> fan speed </a:t>
                </a:r>
                <a14:m>
                  <m:oMath xmlns:m="http://schemas.openxmlformats.org/officeDocument/2006/math">
                    <m:r>
                      <a:rPr lang="nb-NO" b="0" i="1" smtClean="0">
                        <a:latin typeface="Cambria Math" panose="02040503050406030204" pitchFamily="18" charset="0"/>
                      </a:rPr>
                      <m:t>⇒</m:t>
                    </m:r>
                  </m:oMath>
                </a14:m>
                <a:r>
                  <a:rPr lang="nb-NO"/>
                  <a:t> </a:t>
                </a:r>
                <a:r>
                  <a:rPr lang="nb-NO">
                    <a:solidFill>
                      <a:srgbClr val="FF0000"/>
                    </a:solidFill>
                  </a:rPr>
                  <a:t>MAX</a:t>
                </a:r>
                <a:r>
                  <a:rPr lang="nb-NO"/>
                  <a:t>-selector</a:t>
                </a:r>
              </a:p>
              <a:p>
                <a:r>
                  <a:rPr lang="nb-NO"/>
                  <a:t>(Consistent with large fan speed (MAX-selector) to keep CO2 &lt; 3000ppm!)</a:t>
                </a:r>
                <a:endParaRPr lang="en-US"/>
              </a:p>
            </p:txBody>
          </p:sp>
        </mc:Choice>
        <mc:Fallback xmlns="">
          <p:sp>
            <p:nvSpPr>
              <p:cNvPr id="46" name="TextBox 45">
                <a:extLst>
                  <a:ext uri="{FF2B5EF4-FFF2-40B4-BE49-F238E27FC236}">
                    <a16:creationId xmlns:a16="http://schemas.microsoft.com/office/drawing/2014/main" id="{90F66326-6972-6D20-E03C-80AA9515094C}"/>
                  </a:ext>
                </a:extLst>
              </p:cNvPr>
              <p:cNvSpPr txBox="1">
                <a:spLocks noRot="1" noChangeAspect="1" noMove="1" noResize="1" noEditPoints="1" noAdjustHandles="1" noChangeArrowheads="1" noChangeShapeType="1" noTextEdit="1"/>
              </p:cNvSpPr>
              <p:nvPr/>
            </p:nvSpPr>
            <p:spPr>
              <a:xfrm>
                <a:off x="4916040" y="715327"/>
                <a:ext cx="7114192" cy="646331"/>
              </a:xfrm>
              <a:prstGeom prst="rect">
                <a:avLst/>
              </a:prstGeom>
              <a:blipFill>
                <a:blip r:embed="rId3"/>
                <a:stretch>
                  <a:fillRect l="-686"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306332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4144-1461-D408-C0D2-2BF648F895B3}"/>
              </a:ext>
            </a:extLst>
          </p:cNvPr>
          <p:cNvSpPr>
            <a:spLocks noGrp="1"/>
          </p:cNvSpPr>
          <p:nvPr>
            <p:ph type="title"/>
          </p:nvPr>
        </p:nvSpPr>
        <p:spPr/>
        <p:txBody>
          <a:bodyPr/>
          <a:lstStyle/>
          <a:p>
            <a:r>
              <a:rPr lang="nb-NO" dirty="0"/>
              <a:t>My </a:t>
            </a:r>
            <a:r>
              <a:rPr lang="nb-NO" dirty="0" err="1"/>
              <a:t>research</a:t>
            </a:r>
            <a:r>
              <a:rPr lang="nb-NO" dirty="0"/>
              <a:t> </a:t>
            </a:r>
            <a:r>
              <a:rPr lang="nb-NO" dirty="0" err="1"/>
              <a:t>focus</a:t>
            </a:r>
            <a:endParaRPr lang="en-US" dirty="0"/>
          </a:p>
        </p:txBody>
      </p:sp>
      <p:sp>
        <p:nvSpPr>
          <p:cNvPr id="3" name="Content Placeholder 2">
            <a:extLst>
              <a:ext uri="{FF2B5EF4-FFF2-40B4-BE49-F238E27FC236}">
                <a16:creationId xmlns:a16="http://schemas.microsoft.com/office/drawing/2014/main" id="{A6D6D5D3-CE8D-944A-8909-BC1A45E88A5B}"/>
              </a:ext>
            </a:extLst>
          </p:cNvPr>
          <p:cNvSpPr>
            <a:spLocks noGrp="1"/>
          </p:cNvSpPr>
          <p:nvPr>
            <p:ph idx="1"/>
          </p:nvPr>
        </p:nvSpPr>
        <p:spPr/>
        <p:txBody>
          <a:bodyPr/>
          <a:lstStyle/>
          <a:p>
            <a:r>
              <a:rPr lang="nb-NO" dirty="0"/>
              <a:t>Control for </a:t>
            </a:r>
            <a:r>
              <a:rPr lang="nb-NO" dirty="0" err="1"/>
              <a:t>economic</a:t>
            </a:r>
            <a:r>
              <a:rPr lang="nb-NO" dirty="0"/>
              <a:t> </a:t>
            </a:r>
            <a:r>
              <a:rPr lang="nb-NO" dirty="0" err="1"/>
              <a:t>optimization</a:t>
            </a:r>
            <a:endParaRPr lang="nb-NO" dirty="0"/>
          </a:p>
          <a:p>
            <a:pPr lvl="1"/>
            <a:r>
              <a:rPr lang="nb-NO" dirty="0"/>
              <a:t>Control of </a:t>
            </a:r>
            <a:r>
              <a:rPr lang="nb-NO" dirty="0" err="1"/>
              <a:t>changing</a:t>
            </a:r>
            <a:r>
              <a:rPr lang="nb-NO" dirty="0"/>
              <a:t> </a:t>
            </a:r>
            <a:r>
              <a:rPr lang="nb-NO" dirty="0" err="1"/>
              <a:t>active</a:t>
            </a:r>
            <a:r>
              <a:rPr lang="nb-NO" dirty="0"/>
              <a:t> </a:t>
            </a:r>
            <a:r>
              <a:rPr lang="nb-NO" dirty="0" err="1"/>
              <a:t>constraints</a:t>
            </a:r>
            <a:endParaRPr lang="nb-NO" dirty="0"/>
          </a:p>
          <a:p>
            <a:r>
              <a:rPr lang="nb-NO" dirty="0"/>
              <a:t>Control for </a:t>
            </a:r>
            <a:r>
              <a:rPr lang="nb-NO" dirty="0" err="1"/>
              <a:t>linearization</a:t>
            </a:r>
            <a:r>
              <a:rPr lang="nb-NO" dirty="0"/>
              <a:t>, </a:t>
            </a:r>
            <a:r>
              <a:rPr lang="nb-NO" dirty="0" err="1"/>
              <a:t>stabilization</a:t>
            </a:r>
            <a:r>
              <a:rPr lang="nb-NO" dirty="0"/>
              <a:t> and </a:t>
            </a:r>
            <a:r>
              <a:rPr lang="nb-NO" dirty="0" err="1"/>
              <a:t>robustness</a:t>
            </a:r>
            <a:endParaRPr lang="nb-NO" dirty="0"/>
          </a:p>
          <a:p>
            <a:r>
              <a:rPr lang="nb-NO" dirty="0" err="1"/>
              <a:t>Keep</a:t>
            </a:r>
            <a:r>
              <a:rPr lang="nb-NO" dirty="0"/>
              <a:t> it simple!</a:t>
            </a:r>
          </a:p>
          <a:p>
            <a:pPr lvl="1"/>
            <a:r>
              <a:rPr lang="nb-NO" dirty="0"/>
              <a:t>Make </a:t>
            </a:r>
            <a:r>
              <a:rPr lang="nb-NO" dirty="0" err="1"/>
              <a:t>use</a:t>
            </a:r>
            <a:r>
              <a:rPr lang="nb-NO" dirty="0"/>
              <a:t> of </a:t>
            </a:r>
            <a:r>
              <a:rPr lang="nb-NO" dirty="0" err="1"/>
              <a:t>the</a:t>
            </a:r>
            <a:r>
              <a:rPr lang="nb-NO" dirty="0"/>
              <a:t> </a:t>
            </a:r>
            <a:r>
              <a:rPr lang="nb-NO" dirty="0" err="1"/>
              <a:t>magic</a:t>
            </a:r>
            <a:r>
              <a:rPr lang="nb-NO" dirty="0"/>
              <a:t> of feedback</a:t>
            </a:r>
            <a:endParaRPr lang="en-US" dirty="0"/>
          </a:p>
          <a:p>
            <a:endParaRPr lang="nb-NO" dirty="0"/>
          </a:p>
        </p:txBody>
      </p:sp>
    </p:spTree>
    <p:extLst>
      <p:ext uri="{BB962C8B-B14F-4D97-AF65-F5344CB8AC3E}">
        <p14:creationId xmlns:p14="http://schemas.microsoft.com/office/powerpoint/2010/main" val="23819420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25CF-62A0-2EFA-6F0B-2F1DBF2672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4DA739-2637-4C21-E8BE-D9FCC41636D8}"/>
              </a:ext>
            </a:extLst>
          </p:cNvPr>
          <p:cNvPicPr>
            <a:picLocks noChangeAspect="1"/>
          </p:cNvPicPr>
          <p:nvPr/>
        </p:nvPicPr>
        <p:blipFill>
          <a:blip r:embed="rId2"/>
          <a:stretch>
            <a:fillRect/>
          </a:stretch>
        </p:blipFill>
        <p:spPr>
          <a:xfrm>
            <a:off x="5663292" y="2853249"/>
            <a:ext cx="4696830" cy="3008998"/>
          </a:xfrm>
          <a:prstGeom prst="rect">
            <a:avLst/>
          </a:prstGeom>
        </p:spPr>
      </p:pic>
      <p:sp>
        <p:nvSpPr>
          <p:cNvPr id="8" name="Line 9">
            <a:extLst>
              <a:ext uri="{FF2B5EF4-FFF2-40B4-BE49-F238E27FC236}">
                <a16:creationId xmlns:a16="http://schemas.microsoft.com/office/drawing/2014/main" id="{889CCB3E-1712-4A1B-23A6-942FBD4E14FE}"/>
              </a:ext>
            </a:extLst>
          </p:cNvPr>
          <p:cNvSpPr>
            <a:spLocks noChangeShapeType="1"/>
          </p:cNvSpPr>
          <p:nvPr/>
        </p:nvSpPr>
        <p:spPr bwMode="auto">
          <a:xfrm flipH="1">
            <a:off x="8388480" y="3100531"/>
            <a:ext cx="0" cy="51517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1" name="Oval 21">
            <a:extLst>
              <a:ext uri="{FF2B5EF4-FFF2-40B4-BE49-F238E27FC236}">
                <a16:creationId xmlns:a16="http://schemas.microsoft.com/office/drawing/2014/main" id="{CE15E701-7360-B17B-4C08-C237F003CFD5}"/>
              </a:ext>
            </a:extLst>
          </p:cNvPr>
          <p:cNvSpPr>
            <a:spLocks noChangeArrowheads="1"/>
          </p:cNvSpPr>
          <p:nvPr/>
        </p:nvSpPr>
        <p:spPr bwMode="auto">
          <a:xfrm rot="-21600000">
            <a:off x="6842882" y="371214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CI</a:t>
            </a:r>
          </a:p>
        </p:txBody>
      </p:sp>
      <p:sp>
        <p:nvSpPr>
          <p:cNvPr id="12" name="Oval 21">
            <a:extLst>
              <a:ext uri="{FF2B5EF4-FFF2-40B4-BE49-F238E27FC236}">
                <a16:creationId xmlns:a16="http://schemas.microsoft.com/office/drawing/2014/main" id="{D0E827C4-D624-685A-897D-E413E2F98233}"/>
              </a:ext>
            </a:extLst>
          </p:cNvPr>
          <p:cNvSpPr>
            <a:spLocks noChangeArrowheads="1"/>
          </p:cNvSpPr>
          <p:nvPr/>
        </p:nvSpPr>
        <p:spPr bwMode="auto">
          <a:xfrm rot="-21600000">
            <a:off x="9312816" y="371214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TI</a:t>
            </a:r>
          </a:p>
        </p:txBody>
      </p:sp>
      <p:sp>
        <p:nvSpPr>
          <p:cNvPr id="23" name="Line 9">
            <a:extLst>
              <a:ext uri="{FF2B5EF4-FFF2-40B4-BE49-F238E27FC236}">
                <a16:creationId xmlns:a16="http://schemas.microsoft.com/office/drawing/2014/main" id="{B89DCAF3-FD72-05B0-CE9C-9E3FFA4785E8}"/>
              </a:ext>
            </a:extLst>
          </p:cNvPr>
          <p:cNvSpPr>
            <a:spLocks noChangeShapeType="1"/>
          </p:cNvSpPr>
          <p:nvPr/>
        </p:nvSpPr>
        <p:spPr bwMode="auto">
          <a:xfrm flipV="1">
            <a:off x="7027349" y="2015147"/>
            <a:ext cx="0" cy="1708402"/>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 name="TextBox 1">
            <a:extLst>
              <a:ext uri="{FF2B5EF4-FFF2-40B4-BE49-F238E27FC236}">
                <a16:creationId xmlns:a16="http://schemas.microsoft.com/office/drawing/2014/main" id="{C6AC0598-08D7-1496-D593-6397F77EB55D}"/>
              </a:ext>
            </a:extLst>
          </p:cNvPr>
          <p:cNvSpPr txBox="1"/>
          <p:nvPr/>
        </p:nvSpPr>
        <p:spPr>
          <a:xfrm>
            <a:off x="8011707" y="3342813"/>
            <a:ext cx="423514" cy="369332"/>
          </a:xfrm>
          <a:prstGeom prst="rect">
            <a:avLst/>
          </a:prstGeom>
          <a:noFill/>
        </p:spPr>
        <p:txBody>
          <a:bodyPr wrap="none" rtlCol="0">
            <a:spAutoFit/>
          </a:bodyPr>
          <a:lstStyle/>
          <a:p>
            <a:r>
              <a:rPr lang="nb-NO"/>
              <a:t>u1</a:t>
            </a:r>
            <a:endParaRPr lang="en-US"/>
          </a:p>
        </p:txBody>
      </p:sp>
      <p:sp>
        <p:nvSpPr>
          <p:cNvPr id="7" name="Line 9">
            <a:extLst>
              <a:ext uri="{FF2B5EF4-FFF2-40B4-BE49-F238E27FC236}">
                <a16:creationId xmlns:a16="http://schemas.microsoft.com/office/drawing/2014/main" id="{F5140FC5-FCD9-56EC-914B-C8C1959F2A72}"/>
              </a:ext>
            </a:extLst>
          </p:cNvPr>
          <p:cNvSpPr>
            <a:spLocks noChangeShapeType="1"/>
          </p:cNvSpPr>
          <p:nvPr/>
        </p:nvSpPr>
        <p:spPr bwMode="auto">
          <a:xfrm flipV="1">
            <a:off x="9521376" y="1555319"/>
            <a:ext cx="0" cy="2156823"/>
          </a:xfrm>
          <a:prstGeom prst="line">
            <a:avLst/>
          </a:prstGeom>
          <a:noFill/>
          <a:ln w="22225">
            <a:solidFill>
              <a:srgbClr val="FF0000"/>
            </a:solidFill>
            <a:prstDash val="solid"/>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6" name="TextBox 25">
            <a:extLst>
              <a:ext uri="{FF2B5EF4-FFF2-40B4-BE49-F238E27FC236}">
                <a16:creationId xmlns:a16="http://schemas.microsoft.com/office/drawing/2014/main" id="{0FBAA2A5-6BA5-6602-E940-905C0B0BBDFB}"/>
              </a:ext>
            </a:extLst>
          </p:cNvPr>
          <p:cNvSpPr txBox="1"/>
          <p:nvPr/>
        </p:nvSpPr>
        <p:spPr>
          <a:xfrm>
            <a:off x="7916430" y="849914"/>
            <a:ext cx="899605" cy="369332"/>
          </a:xfrm>
          <a:prstGeom prst="rect">
            <a:avLst/>
          </a:prstGeom>
          <a:noFill/>
        </p:spPr>
        <p:txBody>
          <a:bodyPr wrap="none" rtlCol="0">
            <a:spAutoFit/>
          </a:bodyPr>
          <a:lstStyle/>
          <a:p>
            <a:r>
              <a:rPr lang="nb-NO"/>
              <a:t>u</a:t>
            </a:r>
            <a:r>
              <a:rPr lang="nb-NO" baseline="-25000"/>
              <a:t>1</a:t>
            </a:r>
            <a:r>
              <a:rPr lang="nb-NO"/>
              <a:t>=50%</a:t>
            </a:r>
            <a:endParaRPr lang="en-US"/>
          </a:p>
        </p:txBody>
      </p:sp>
      <p:sp>
        <p:nvSpPr>
          <p:cNvPr id="28" name="Rectangle 22">
            <a:extLst>
              <a:ext uri="{FF2B5EF4-FFF2-40B4-BE49-F238E27FC236}">
                <a16:creationId xmlns:a16="http://schemas.microsoft.com/office/drawing/2014/main" id="{90DD0306-8E6E-A138-C0DD-1A46C2BAD96F}"/>
              </a:ext>
            </a:extLst>
          </p:cNvPr>
          <p:cNvSpPr>
            <a:spLocks noChangeArrowheads="1"/>
          </p:cNvSpPr>
          <p:nvPr/>
        </p:nvSpPr>
        <p:spPr bwMode="auto">
          <a:xfrm>
            <a:off x="8182960" y="1904501"/>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30" name="Oval 21">
            <a:extLst>
              <a:ext uri="{FF2B5EF4-FFF2-40B4-BE49-F238E27FC236}">
                <a16:creationId xmlns:a16="http://schemas.microsoft.com/office/drawing/2014/main" id="{0C5CD1F5-7FE9-A26A-5C61-C88E313211BF}"/>
              </a:ext>
            </a:extLst>
          </p:cNvPr>
          <p:cNvSpPr>
            <a:spLocks noChangeArrowheads="1"/>
          </p:cNvSpPr>
          <p:nvPr/>
        </p:nvSpPr>
        <p:spPr bwMode="auto">
          <a:xfrm rot="-21600000">
            <a:off x="7283185" y="1812525"/>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31" name="Line 9">
            <a:extLst>
              <a:ext uri="{FF2B5EF4-FFF2-40B4-BE49-F238E27FC236}">
                <a16:creationId xmlns:a16="http://schemas.microsoft.com/office/drawing/2014/main" id="{82BFC109-A310-0600-2B5B-3A325B548331}"/>
              </a:ext>
            </a:extLst>
          </p:cNvPr>
          <p:cNvSpPr>
            <a:spLocks noChangeShapeType="1"/>
          </p:cNvSpPr>
          <p:nvPr/>
        </p:nvSpPr>
        <p:spPr bwMode="auto">
          <a:xfrm flipV="1">
            <a:off x="7729629" y="2015147"/>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2" name="Line 9">
            <a:extLst>
              <a:ext uri="{FF2B5EF4-FFF2-40B4-BE49-F238E27FC236}">
                <a16:creationId xmlns:a16="http://schemas.microsoft.com/office/drawing/2014/main" id="{385B4CDC-3703-ADC2-2452-A428B2765C5F}"/>
              </a:ext>
            </a:extLst>
          </p:cNvPr>
          <p:cNvSpPr>
            <a:spLocks noChangeShapeType="1"/>
          </p:cNvSpPr>
          <p:nvPr/>
        </p:nvSpPr>
        <p:spPr bwMode="auto">
          <a:xfrm flipV="1">
            <a:off x="7023637" y="2019842"/>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3" name="Line 9">
            <a:extLst>
              <a:ext uri="{FF2B5EF4-FFF2-40B4-BE49-F238E27FC236}">
                <a16:creationId xmlns:a16="http://schemas.microsoft.com/office/drawing/2014/main" id="{8093B93C-7064-B8D0-3AD6-76F76895F089}"/>
              </a:ext>
            </a:extLst>
          </p:cNvPr>
          <p:cNvSpPr>
            <a:spLocks noChangeShapeType="1"/>
          </p:cNvSpPr>
          <p:nvPr/>
        </p:nvSpPr>
        <p:spPr bwMode="auto">
          <a:xfrm>
            <a:off x="8366233" y="1147467"/>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 name="Oval 21">
            <a:extLst>
              <a:ext uri="{FF2B5EF4-FFF2-40B4-BE49-F238E27FC236}">
                <a16:creationId xmlns:a16="http://schemas.microsoft.com/office/drawing/2014/main" id="{22DDEE8D-A1F4-41A7-7FE1-00400B14D4A8}"/>
              </a:ext>
            </a:extLst>
          </p:cNvPr>
          <p:cNvSpPr>
            <a:spLocks noChangeArrowheads="1"/>
          </p:cNvSpPr>
          <p:nvPr/>
        </p:nvSpPr>
        <p:spPr bwMode="auto">
          <a:xfrm rot="-21600000">
            <a:off x="8839684" y="1311809"/>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35" name="Line 9">
            <a:extLst>
              <a:ext uri="{FF2B5EF4-FFF2-40B4-BE49-F238E27FC236}">
                <a16:creationId xmlns:a16="http://schemas.microsoft.com/office/drawing/2014/main" id="{27307470-C6A2-E66A-F2E5-9BB4D9123EC2}"/>
              </a:ext>
            </a:extLst>
          </p:cNvPr>
          <p:cNvSpPr>
            <a:spLocks noChangeShapeType="1"/>
          </p:cNvSpPr>
          <p:nvPr/>
        </p:nvSpPr>
        <p:spPr bwMode="auto">
          <a:xfrm rot="10800000" flipV="1">
            <a:off x="8582884" y="1544814"/>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6" name="Line 9">
            <a:extLst>
              <a:ext uri="{FF2B5EF4-FFF2-40B4-BE49-F238E27FC236}">
                <a16:creationId xmlns:a16="http://schemas.microsoft.com/office/drawing/2014/main" id="{E603D265-5FB3-C82F-1591-0ED84DE0F1AA}"/>
              </a:ext>
            </a:extLst>
          </p:cNvPr>
          <p:cNvSpPr>
            <a:spLocks noChangeShapeType="1"/>
          </p:cNvSpPr>
          <p:nvPr/>
        </p:nvSpPr>
        <p:spPr bwMode="auto">
          <a:xfrm rot="10800000" flipV="1">
            <a:off x="9287078" y="1555320"/>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7" name="TextBox 36">
            <a:extLst>
              <a:ext uri="{FF2B5EF4-FFF2-40B4-BE49-F238E27FC236}">
                <a16:creationId xmlns:a16="http://schemas.microsoft.com/office/drawing/2014/main" id="{44C3F1AD-5DC6-F165-54B5-770B149D00C7}"/>
              </a:ext>
            </a:extLst>
          </p:cNvPr>
          <p:cNvSpPr txBox="1"/>
          <p:nvPr/>
        </p:nvSpPr>
        <p:spPr>
          <a:xfrm>
            <a:off x="8673472" y="1050346"/>
            <a:ext cx="764953" cy="369332"/>
          </a:xfrm>
          <a:prstGeom prst="rect">
            <a:avLst/>
          </a:prstGeom>
          <a:noFill/>
        </p:spPr>
        <p:txBody>
          <a:bodyPr wrap="none" rtlCol="0">
            <a:spAutoFit/>
          </a:bodyPr>
          <a:lstStyle/>
          <a:p>
            <a:r>
              <a:rPr lang="nb-NO"/>
              <a:t>SP=5C</a:t>
            </a:r>
            <a:endParaRPr lang="en-US"/>
          </a:p>
        </p:txBody>
      </p:sp>
      <p:sp>
        <p:nvSpPr>
          <p:cNvPr id="38" name="TextBox 37">
            <a:extLst>
              <a:ext uri="{FF2B5EF4-FFF2-40B4-BE49-F238E27FC236}">
                <a16:creationId xmlns:a16="http://schemas.microsoft.com/office/drawing/2014/main" id="{542D6AB2-A1C1-E0B5-BEFF-E0877612384C}"/>
              </a:ext>
            </a:extLst>
          </p:cNvPr>
          <p:cNvSpPr txBox="1"/>
          <p:nvPr/>
        </p:nvSpPr>
        <p:spPr>
          <a:xfrm>
            <a:off x="6634772" y="1484609"/>
            <a:ext cx="1420582" cy="369332"/>
          </a:xfrm>
          <a:prstGeom prst="rect">
            <a:avLst/>
          </a:prstGeom>
          <a:noFill/>
        </p:spPr>
        <p:txBody>
          <a:bodyPr wrap="none" rtlCol="0">
            <a:spAutoFit/>
          </a:bodyPr>
          <a:lstStyle/>
          <a:p>
            <a:r>
              <a:rPr lang="nb-NO"/>
              <a:t>SP=1000ppm</a:t>
            </a:r>
            <a:endParaRPr lang="en-US"/>
          </a:p>
        </p:txBody>
      </p:sp>
      <p:sp>
        <p:nvSpPr>
          <p:cNvPr id="3" name="Oval 21">
            <a:extLst>
              <a:ext uri="{FF2B5EF4-FFF2-40B4-BE49-F238E27FC236}">
                <a16:creationId xmlns:a16="http://schemas.microsoft.com/office/drawing/2014/main" id="{ACB47495-E3A1-CE2A-B8CC-B2815B25425A}"/>
              </a:ext>
            </a:extLst>
          </p:cNvPr>
          <p:cNvSpPr>
            <a:spLocks noChangeArrowheads="1"/>
          </p:cNvSpPr>
          <p:nvPr/>
        </p:nvSpPr>
        <p:spPr bwMode="auto">
          <a:xfrm rot="-21600000">
            <a:off x="8582175" y="3403377"/>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6" name="Line 9">
            <a:extLst>
              <a:ext uri="{FF2B5EF4-FFF2-40B4-BE49-F238E27FC236}">
                <a16:creationId xmlns:a16="http://schemas.microsoft.com/office/drawing/2014/main" id="{F833D9CE-E691-9A2F-1828-478687DD34FB}"/>
              </a:ext>
            </a:extLst>
          </p:cNvPr>
          <p:cNvSpPr>
            <a:spLocks noChangeShapeType="1"/>
          </p:cNvSpPr>
          <p:nvPr/>
        </p:nvSpPr>
        <p:spPr bwMode="auto">
          <a:xfrm rot="10800000" flipV="1">
            <a:off x="8993822" y="3623236"/>
            <a:ext cx="540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9" name="Line 9">
            <a:extLst>
              <a:ext uri="{FF2B5EF4-FFF2-40B4-BE49-F238E27FC236}">
                <a16:creationId xmlns:a16="http://schemas.microsoft.com/office/drawing/2014/main" id="{AB49D0AC-A3D8-4387-5525-50E7C8508E0F}"/>
              </a:ext>
            </a:extLst>
          </p:cNvPr>
          <p:cNvSpPr>
            <a:spLocks noChangeShapeType="1"/>
          </p:cNvSpPr>
          <p:nvPr/>
        </p:nvSpPr>
        <p:spPr bwMode="auto">
          <a:xfrm rot="10800000" flipH="1" flipV="1">
            <a:off x="8798252" y="3835654"/>
            <a:ext cx="0" cy="284841"/>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TextBox 9">
            <a:extLst>
              <a:ext uri="{FF2B5EF4-FFF2-40B4-BE49-F238E27FC236}">
                <a16:creationId xmlns:a16="http://schemas.microsoft.com/office/drawing/2014/main" id="{A3B2BC8D-8732-70EF-99B9-EDD9D793F7AD}"/>
              </a:ext>
            </a:extLst>
          </p:cNvPr>
          <p:cNvSpPr txBox="1"/>
          <p:nvPr/>
        </p:nvSpPr>
        <p:spPr>
          <a:xfrm>
            <a:off x="8461715" y="3820441"/>
            <a:ext cx="423514" cy="369332"/>
          </a:xfrm>
          <a:prstGeom prst="rect">
            <a:avLst/>
          </a:prstGeom>
          <a:noFill/>
        </p:spPr>
        <p:txBody>
          <a:bodyPr wrap="none" rtlCol="0">
            <a:spAutoFit/>
          </a:bodyPr>
          <a:lstStyle/>
          <a:p>
            <a:r>
              <a:rPr lang="nb-NO"/>
              <a:t>u2</a:t>
            </a:r>
            <a:endParaRPr lang="en-US"/>
          </a:p>
        </p:txBody>
      </p:sp>
      <p:sp>
        <p:nvSpPr>
          <p:cNvPr id="13" name="Oval 21">
            <a:extLst>
              <a:ext uri="{FF2B5EF4-FFF2-40B4-BE49-F238E27FC236}">
                <a16:creationId xmlns:a16="http://schemas.microsoft.com/office/drawing/2014/main" id="{0BBF901A-649E-41BA-12D8-F01B04665227}"/>
              </a:ext>
            </a:extLst>
          </p:cNvPr>
          <p:cNvSpPr>
            <a:spLocks noChangeArrowheads="1"/>
          </p:cNvSpPr>
          <p:nvPr/>
        </p:nvSpPr>
        <p:spPr bwMode="auto">
          <a:xfrm rot="-21600000">
            <a:off x="8844937" y="2247231"/>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14" name="TextBox 13">
            <a:extLst>
              <a:ext uri="{FF2B5EF4-FFF2-40B4-BE49-F238E27FC236}">
                <a16:creationId xmlns:a16="http://schemas.microsoft.com/office/drawing/2014/main" id="{7650F43C-E841-5B5A-1A77-A16C2E36B085}"/>
              </a:ext>
            </a:extLst>
          </p:cNvPr>
          <p:cNvSpPr txBox="1"/>
          <p:nvPr/>
        </p:nvSpPr>
        <p:spPr>
          <a:xfrm>
            <a:off x="8678725" y="1985768"/>
            <a:ext cx="764953" cy="369332"/>
          </a:xfrm>
          <a:prstGeom prst="rect">
            <a:avLst/>
          </a:prstGeom>
          <a:noFill/>
        </p:spPr>
        <p:txBody>
          <a:bodyPr wrap="none" rtlCol="0">
            <a:spAutoFit/>
          </a:bodyPr>
          <a:lstStyle/>
          <a:p>
            <a:r>
              <a:rPr lang="nb-NO"/>
              <a:t>SP=0C</a:t>
            </a:r>
            <a:endParaRPr lang="en-US"/>
          </a:p>
        </p:txBody>
      </p:sp>
      <p:sp>
        <p:nvSpPr>
          <p:cNvPr id="17" name="Rectangle 22">
            <a:extLst>
              <a:ext uri="{FF2B5EF4-FFF2-40B4-BE49-F238E27FC236}">
                <a16:creationId xmlns:a16="http://schemas.microsoft.com/office/drawing/2014/main" id="{1B6850C7-E4C1-7BBC-E559-0D08D40CC647}"/>
              </a:ext>
            </a:extLst>
          </p:cNvPr>
          <p:cNvSpPr>
            <a:spLocks noChangeArrowheads="1"/>
          </p:cNvSpPr>
          <p:nvPr/>
        </p:nvSpPr>
        <p:spPr bwMode="auto">
          <a:xfrm>
            <a:off x="8185035" y="1405443"/>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8" name="Rectangle 22">
            <a:extLst>
              <a:ext uri="{FF2B5EF4-FFF2-40B4-BE49-F238E27FC236}">
                <a16:creationId xmlns:a16="http://schemas.microsoft.com/office/drawing/2014/main" id="{9749BC61-1372-350E-7158-8F6ACB5CCA25}"/>
              </a:ext>
            </a:extLst>
          </p:cNvPr>
          <p:cNvSpPr>
            <a:spLocks noChangeArrowheads="1"/>
          </p:cNvSpPr>
          <p:nvPr/>
        </p:nvSpPr>
        <p:spPr bwMode="auto">
          <a:xfrm>
            <a:off x="8195544" y="2393423"/>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MIN</a:t>
            </a:r>
          </a:p>
        </p:txBody>
      </p:sp>
      <p:sp>
        <p:nvSpPr>
          <p:cNvPr id="19" name="Line 9">
            <a:extLst>
              <a:ext uri="{FF2B5EF4-FFF2-40B4-BE49-F238E27FC236}">
                <a16:creationId xmlns:a16="http://schemas.microsoft.com/office/drawing/2014/main" id="{795C3613-9FD3-0C94-F03A-C0D9C4DE0EFF}"/>
              </a:ext>
            </a:extLst>
          </p:cNvPr>
          <p:cNvSpPr>
            <a:spLocks noChangeShapeType="1"/>
          </p:cNvSpPr>
          <p:nvPr/>
        </p:nvSpPr>
        <p:spPr bwMode="auto">
          <a:xfrm>
            <a:off x="8371489" y="1657219"/>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0" name="Line 9">
            <a:extLst>
              <a:ext uri="{FF2B5EF4-FFF2-40B4-BE49-F238E27FC236}">
                <a16:creationId xmlns:a16="http://schemas.microsoft.com/office/drawing/2014/main" id="{51204AB8-30E6-87FB-25A9-DED50250052B}"/>
              </a:ext>
            </a:extLst>
          </p:cNvPr>
          <p:cNvSpPr>
            <a:spLocks noChangeShapeType="1"/>
          </p:cNvSpPr>
          <p:nvPr/>
        </p:nvSpPr>
        <p:spPr bwMode="auto">
          <a:xfrm>
            <a:off x="8389882" y="2156465"/>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1" name="Line 9">
            <a:extLst>
              <a:ext uri="{FF2B5EF4-FFF2-40B4-BE49-F238E27FC236}">
                <a16:creationId xmlns:a16="http://schemas.microsoft.com/office/drawing/2014/main" id="{481F55B3-9F00-1AE0-415F-4F7022324166}"/>
              </a:ext>
            </a:extLst>
          </p:cNvPr>
          <p:cNvSpPr>
            <a:spLocks noChangeShapeType="1"/>
          </p:cNvSpPr>
          <p:nvPr/>
        </p:nvSpPr>
        <p:spPr bwMode="auto">
          <a:xfrm rot="10800000" flipV="1">
            <a:off x="8601273" y="2509138"/>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2" name="Line 9">
            <a:extLst>
              <a:ext uri="{FF2B5EF4-FFF2-40B4-BE49-F238E27FC236}">
                <a16:creationId xmlns:a16="http://schemas.microsoft.com/office/drawing/2014/main" id="{583A5912-0285-33B7-5404-E57B6D9DC4A8}"/>
              </a:ext>
            </a:extLst>
          </p:cNvPr>
          <p:cNvSpPr>
            <a:spLocks noChangeShapeType="1"/>
          </p:cNvSpPr>
          <p:nvPr/>
        </p:nvSpPr>
        <p:spPr bwMode="auto">
          <a:xfrm rot="10800000" flipV="1">
            <a:off x="9273937" y="2472353"/>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 name="Oval 21">
            <a:extLst>
              <a:ext uri="{FF2B5EF4-FFF2-40B4-BE49-F238E27FC236}">
                <a16:creationId xmlns:a16="http://schemas.microsoft.com/office/drawing/2014/main" id="{B72715F0-05B3-CB7E-35E1-EEADDC4B8441}"/>
              </a:ext>
            </a:extLst>
          </p:cNvPr>
          <p:cNvSpPr>
            <a:spLocks noChangeArrowheads="1"/>
          </p:cNvSpPr>
          <p:nvPr/>
        </p:nvSpPr>
        <p:spPr bwMode="auto">
          <a:xfrm rot="-21600000">
            <a:off x="7309457" y="2784737"/>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CC</a:t>
            </a:r>
          </a:p>
        </p:txBody>
      </p:sp>
      <p:sp>
        <p:nvSpPr>
          <p:cNvPr id="16" name="Line 9">
            <a:extLst>
              <a:ext uri="{FF2B5EF4-FFF2-40B4-BE49-F238E27FC236}">
                <a16:creationId xmlns:a16="http://schemas.microsoft.com/office/drawing/2014/main" id="{14C4D677-9DB0-6DF9-E985-FBE0D76D17AE}"/>
              </a:ext>
            </a:extLst>
          </p:cNvPr>
          <p:cNvSpPr>
            <a:spLocks noChangeShapeType="1"/>
          </p:cNvSpPr>
          <p:nvPr/>
        </p:nvSpPr>
        <p:spPr bwMode="auto">
          <a:xfrm flipV="1">
            <a:off x="7755901" y="3011008"/>
            <a:ext cx="468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4" name="Line 9">
            <a:extLst>
              <a:ext uri="{FF2B5EF4-FFF2-40B4-BE49-F238E27FC236}">
                <a16:creationId xmlns:a16="http://schemas.microsoft.com/office/drawing/2014/main" id="{9EB22141-BFB1-F480-9D54-94F94B4BDE9C}"/>
              </a:ext>
            </a:extLst>
          </p:cNvPr>
          <p:cNvSpPr>
            <a:spLocks noChangeShapeType="1"/>
          </p:cNvSpPr>
          <p:nvPr/>
        </p:nvSpPr>
        <p:spPr bwMode="auto">
          <a:xfrm flipV="1">
            <a:off x="7049909" y="2992054"/>
            <a:ext cx="275349" cy="4499"/>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5" name="TextBox 24">
            <a:extLst>
              <a:ext uri="{FF2B5EF4-FFF2-40B4-BE49-F238E27FC236}">
                <a16:creationId xmlns:a16="http://schemas.microsoft.com/office/drawing/2014/main" id="{2D15AB02-C04B-6B5D-A37C-D1DA224F6A0C}"/>
              </a:ext>
            </a:extLst>
          </p:cNvPr>
          <p:cNvSpPr txBox="1"/>
          <p:nvPr/>
        </p:nvSpPr>
        <p:spPr>
          <a:xfrm>
            <a:off x="6661044" y="2456821"/>
            <a:ext cx="1420582" cy="369332"/>
          </a:xfrm>
          <a:prstGeom prst="rect">
            <a:avLst/>
          </a:prstGeom>
          <a:noFill/>
        </p:spPr>
        <p:txBody>
          <a:bodyPr wrap="none" rtlCol="0">
            <a:spAutoFit/>
          </a:bodyPr>
          <a:lstStyle/>
          <a:p>
            <a:r>
              <a:rPr lang="nb-NO"/>
              <a:t>SP=3000ppm</a:t>
            </a:r>
            <a:endParaRPr lang="en-US"/>
          </a:p>
        </p:txBody>
      </p:sp>
      <p:sp>
        <p:nvSpPr>
          <p:cNvPr id="27" name="Rectangle 22">
            <a:extLst>
              <a:ext uri="{FF2B5EF4-FFF2-40B4-BE49-F238E27FC236}">
                <a16:creationId xmlns:a16="http://schemas.microsoft.com/office/drawing/2014/main" id="{84327ACB-48AA-7A39-85EC-89B00DA3F54E}"/>
              </a:ext>
            </a:extLst>
          </p:cNvPr>
          <p:cNvSpPr>
            <a:spLocks noChangeArrowheads="1"/>
          </p:cNvSpPr>
          <p:nvPr/>
        </p:nvSpPr>
        <p:spPr bwMode="auto">
          <a:xfrm>
            <a:off x="8201349" y="2884594"/>
            <a:ext cx="395287" cy="247282"/>
          </a:xfrm>
          <a:prstGeom prst="rect">
            <a:avLst/>
          </a:prstGeom>
          <a:solidFill>
            <a:schemeClr val="bg1"/>
          </a:solidFill>
          <a:ln w="254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54000" anchor="ctr"/>
          <a:lstStyle/>
          <a:p>
            <a:pPr algn="ctr">
              <a:lnSpc>
                <a:spcPct val="100000"/>
              </a:lnSpc>
            </a:pPr>
            <a:r>
              <a:rPr lang="nb-NO" sz="1400" noProof="1">
                <a:latin typeface="Segoe UI Semilight" panose="020B0402040204020203" pitchFamily="34" charset="0"/>
                <a:cs typeface="Segoe UI Semilight" panose="020B0402040204020203" pitchFamily="34" charset="0"/>
              </a:rPr>
              <a:t>MAX</a:t>
            </a:r>
          </a:p>
        </p:txBody>
      </p:sp>
      <p:sp>
        <p:nvSpPr>
          <p:cNvPr id="29" name="TextBox 28">
            <a:extLst>
              <a:ext uri="{FF2B5EF4-FFF2-40B4-BE49-F238E27FC236}">
                <a16:creationId xmlns:a16="http://schemas.microsoft.com/office/drawing/2014/main" id="{1833AE1D-0CDE-0AC9-08F2-AC86EA87A0CD}"/>
              </a:ext>
            </a:extLst>
          </p:cNvPr>
          <p:cNvSpPr txBox="1"/>
          <p:nvPr/>
        </p:nvSpPr>
        <p:spPr>
          <a:xfrm>
            <a:off x="8415963" y="3141914"/>
            <a:ext cx="764953" cy="369332"/>
          </a:xfrm>
          <a:prstGeom prst="rect">
            <a:avLst/>
          </a:prstGeom>
          <a:noFill/>
        </p:spPr>
        <p:txBody>
          <a:bodyPr wrap="none" rtlCol="0">
            <a:spAutoFit/>
          </a:bodyPr>
          <a:lstStyle/>
          <a:p>
            <a:r>
              <a:rPr lang="nb-NO"/>
              <a:t>SP=4C</a:t>
            </a:r>
            <a:endParaRPr lang="en-US"/>
          </a:p>
        </p:txBody>
      </p:sp>
      <p:sp>
        <p:nvSpPr>
          <p:cNvPr id="39" name="Line 9">
            <a:extLst>
              <a:ext uri="{FF2B5EF4-FFF2-40B4-BE49-F238E27FC236}">
                <a16:creationId xmlns:a16="http://schemas.microsoft.com/office/drawing/2014/main" id="{153CF503-A30A-22B8-5159-6E611297C868}"/>
              </a:ext>
            </a:extLst>
          </p:cNvPr>
          <p:cNvSpPr>
            <a:spLocks noChangeShapeType="1"/>
          </p:cNvSpPr>
          <p:nvPr/>
        </p:nvSpPr>
        <p:spPr bwMode="auto">
          <a:xfrm>
            <a:off x="8384625" y="2647827"/>
            <a:ext cx="0" cy="247282"/>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 name="Oval 21">
            <a:extLst>
              <a:ext uri="{FF2B5EF4-FFF2-40B4-BE49-F238E27FC236}">
                <a16:creationId xmlns:a16="http://schemas.microsoft.com/office/drawing/2014/main" id="{578DB35D-E714-4E8B-591F-24F4247F21B6}"/>
              </a:ext>
            </a:extLst>
          </p:cNvPr>
          <p:cNvSpPr>
            <a:spLocks noChangeArrowheads="1"/>
          </p:cNvSpPr>
          <p:nvPr/>
        </p:nvSpPr>
        <p:spPr bwMode="auto">
          <a:xfrm rot="-21600000">
            <a:off x="8852820" y="2814793"/>
            <a:ext cx="432000" cy="432000"/>
          </a:xfrm>
          <a:prstGeom prst="ellipse">
            <a:avLst/>
          </a:prstGeom>
          <a:solidFill>
            <a:schemeClr val="bg1"/>
          </a:solidFill>
          <a:ln w="25400">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nb-NO" sz="1600" b="1" noProof="1">
                <a:latin typeface="Segoe UI Semilight" panose="020B0402040204020203" pitchFamily="34" charset="0"/>
                <a:cs typeface="Segoe UI Semilight" panose="020B0402040204020203" pitchFamily="34" charset="0"/>
              </a:rPr>
              <a:t>TC</a:t>
            </a:r>
          </a:p>
        </p:txBody>
      </p:sp>
      <p:sp>
        <p:nvSpPr>
          <p:cNvPr id="41" name="TextBox 40">
            <a:extLst>
              <a:ext uri="{FF2B5EF4-FFF2-40B4-BE49-F238E27FC236}">
                <a16:creationId xmlns:a16="http://schemas.microsoft.com/office/drawing/2014/main" id="{CA24D4C8-EADD-858E-9AAC-16A9E8AAA08D}"/>
              </a:ext>
            </a:extLst>
          </p:cNvPr>
          <p:cNvSpPr txBox="1"/>
          <p:nvPr/>
        </p:nvSpPr>
        <p:spPr>
          <a:xfrm>
            <a:off x="8686608" y="2553330"/>
            <a:ext cx="881973" cy="369332"/>
          </a:xfrm>
          <a:prstGeom prst="rect">
            <a:avLst/>
          </a:prstGeom>
          <a:noFill/>
        </p:spPr>
        <p:txBody>
          <a:bodyPr wrap="none" rtlCol="0">
            <a:spAutoFit/>
          </a:bodyPr>
          <a:lstStyle/>
          <a:p>
            <a:r>
              <a:rPr lang="nb-NO"/>
              <a:t>SP=20C</a:t>
            </a:r>
            <a:endParaRPr lang="en-US"/>
          </a:p>
        </p:txBody>
      </p:sp>
      <p:sp>
        <p:nvSpPr>
          <p:cNvPr id="42" name="Line 9">
            <a:extLst>
              <a:ext uri="{FF2B5EF4-FFF2-40B4-BE49-F238E27FC236}">
                <a16:creationId xmlns:a16="http://schemas.microsoft.com/office/drawing/2014/main" id="{E54E2D1F-04C9-2486-D923-E0F2302349ED}"/>
              </a:ext>
            </a:extLst>
          </p:cNvPr>
          <p:cNvSpPr>
            <a:spLocks noChangeShapeType="1"/>
          </p:cNvSpPr>
          <p:nvPr/>
        </p:nvSpPr>
        <p:spPr bwMode="auto">
          <a:xfrm rot="10800000" flipV="1">
            <a:off x="9268681" y="3034659"/>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3" name="Line 9">
            <a:extLst>
              <a:ext uri="{FF2B5EF4-FFF2-40B4-BE49-F238E27FC236}">
                <a16:creationId xmlns:a16="http://schemas.microsoft.com/office/drawing/2014/main" id="{AE05B655-D5B9-F585-4FA0-60BA8ADF53BA}"/>
              </a:ext>
            </a:extLst>
          </p:cNvPr>
          <p:cNvSpPr>
            <a:spLocks noChangeShapeType="1"/>
          </p:cNvSpPr>
          <p:nvPr/>
        </p:nvSpPr>
        <p:spPr bwMode="auto">
          <a:xfrm rot="10800000" flipV="1">
            <a:off x="8611780" y="3008380"/>
            <a:ext cx="252000" cy="0"/>
          </a:xfrm>
          <a:prstGeom prst="line">
            <a:avLst/>
          </a:prstGeom>
          <a:noFill/>
          <a:ln w="22225">
            <a:solidFill>
              <a:srgbClr val="FF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5" name="TextBox 44">
            <a:extLst>
              <a:ext uri="{FF2B5EF4-FFF2-40B4-BE49-F238E27FC236}">
                <a16:creationId xmlns:a16="http://schemas.microsoft.com/office/drawing/2014/main" id="{E6116224-56F0-6718-D231-DDD7266E5BB4}"/>
              </a:ext>
            </a:extLst>
          </p:cNvPr>
          <p:cNvSpPr txBox="1"/>
          <p:nvPr/>
        </p:nvSpPr>
        <p:spPr>
          <a:xfrm>
            <a:off x="228600" y="2362481"/>
            <a:ext cx="4188904" cy="4247317"/>
          </a:xfrm>
          <a:prstGeom prst="rect">
            <a:avLst/>
          </a:prstGeom>
          <a:noFill/>
        </p:spPr>
        <p:txBody>
          <a:bodyPr wrap="none" rtlCol="0">
            <a:spAutoFit/>
          </a:bodyPr>
          <a:lstStyle/>
          <a:p>
            <a:r>
              <a:rPr lang="nb-NO"/>
              <a:t>Happy cows</a:t>
            </a:r>
          </a:p>
          <a:p>
            <a:pPr marL="285750" indent="-285750">
              <a:buFont typeface="Arial" panose="020B0604020202020204" pitchFamily="34" charset="0"/>
              <a:buChar char="•"/>
            </a:pPr>
            <a:r>
              <a:rPr lang="nb-NO">
                <a:highlight>
                  <a:srgbClr val="C0C0C0"/>
                </a:highlight>
              </a:rPr>
              <a:t>y1=C (CO2) less than 1000 ppm</a:t>
            </a:r>
          </a:p>
          <a:p>
            <a:pPr marL="285750" indent="-285750">
              <a:buFont typeface="Arial" panose="020B0604020202020204" pitchFamily="34" charset="0"/>
              <a:buChar char="•"/>
            </a:pPr>
            <a:r>
              <a:rPr lang="nb-NO"/>
              <a:t>y2=T between</a:t>
            </a:r>
            <a:r>
              <a:rPr lang="nb-NO">
                <a:highlight>
                  <a:srgbClr val="C0C0C0"/>
                </a:highlight>
              </a:rPr>
              <a:t> 5C and 20C</a:t>
            </a:r>
          </a:p>
          <a:p>
            <a:pPr marL="285750" indent="-285750">
              <a:buFont typeface="Arial" panose="020B0604020202020204" pitchFamily="34" charset="0"/>
              <a:buChar char="•"/>
            </a:pPr>
            <a:r>
              <a:rPr lang="nb-NO">
                <a:highlight>
                  <a:srgbClr val="C0C0C0"/>
                </a:highlight>
              </a:rPr>
              <a:t>Not too much draft or noise from fan</a:t>
            </a:r>
          </a:p>
          <a:p>
            <a:pPr marL="742950" lvl="1" indent="-285750">
              <a:buFont typeface="Arial" panose="020B0604020202020204" pitchFamily="34" charset="0"/>
              <a:buChar char="•"/>
            </a:pPr>
            <a:r>
              <a:rPr lang="nb-NO">
                <a:highlight>
                  <a:srgbClr val="C0C0C0"/>
                </a:highlight>
              </a:rPr>
              <a:t>50% fan speed is good</a:t>
            </a:r>
          </a:p>
          <a:p>
            <a:pPr marL="285750" indent="-285750">
              <a:buFont typeface="Arial" panose="020B0604020202020204" pitchFamily="34" charset="0"/>
              <a:buChar char="•"/>
            </a:pPr>
            <a:endParaRPr lang="nb-NO"/>
          </a:p>
          <a:p>
            <a:r>
              <a:rPr lang="nb-NO"/>
              <a:t>Unhappy cows</a:t>
            </a:r>
          </a:p>
          <a:p>
            <a:pPr marL="285750" indent="-285750">
              <a:buFont typeface="Arial" panose="020B0604020202020204" pitchFamily="34" charset="0"/>
              <a:buChar char="•"/>
            </a:pPr>
            <a:r>
              <a:rPr lang="nb-NO">
                <a:highlight>
                  <a:srgbClr val="C0C0C0"/>
                </a:highlight>
              </a:rPr>
              <a:t>y2=T less than 0C</a:t>
            </a:r>
          </a:p>
          <a:p>
            <a:pPr marL="285750" indent="-285750">
              <a:buFont typeface="Arial" panose="020B0604020202020204" pitchFamily="34" charset="0"/>
              <a:buChar char="•"/>
            </a:pPr>
            <a:endParaRPr lang="nb-NO"/>
          </a:p>
          <a:p>
            <a:r>
              <a:rPr lang="nb-NO"/>
              <a:t>Even more unhappy</a:t>
            </a:r>
          </a:p>
          <a:p>
            <a:pPr marL="285750" indent="-285750">
              <a:buFont typeface="Arial" panose="020B0604020202020204" pitchFamily="34" charset="0"/>
              <a:buChar char="•"/>
            </a:pPr>
            <a:r>
              <a:rPr lang="nb-NO">
                <a:highlight>
                  <a:srgbClr val="C0C0C0"/>
                </a:highlight>
              </a:rPr>
              <a:t>y1=C above 3000 ppm </a:t>
            </a:r>
            <a:r>
              <a:rPr lang="nb-NO"/>
              <a:t>(poor air quality)</a:t>
            </a:r>
          </a:p>
          <a:p>
            <a:pPr marL="285750" indent="-285750">
              <a:buFont typeface="Arial" panose="020B0604020202020204" pitchFamily="34" charset="0"/>
              <a:buChar char="•"/>
            </a:pPr>
            <a:endParaRPr lang="nb-NO"/>
          </a:p>
          <a:p>
            <a:r>
              <a:rPr lang="nb-NO"/>
              <a:t>MVs</a:t>
            </a:r>
          </a:p>
          <a:p>
            <a:pPr marL="285750" indent="-285750">
              <a:buFont typeface="Arial" panose="020B0604020202020204" pitchFamily="34" charset="0"/>
              <a:buChar char="•"/>
            </a:pPr>
            <a:r>
              <a:rPr lang="nb-NO"/>
              <a:t>u1=fan (cheap)</a:t>
            </a:r>
          </a:p>
          <a:p>
            <a:pPr marL="285750" indent="-285750">
              <a:buFont typeface="Arial" panose="020B0604020202020204" pitchFamily="34" charset="0"/>
              <a:buChar char="•"/>
            </a:pPr>
            <a:r>
              <a:rPr lang="nb-NO"/>
              <a:t>u2=heater (expensive)</a:t>
            </a:r>
            <a:endParaRPr lang="en-US"/>
          </a:p>
        </p:txBody>
      </p:sp>
      <p:sp>
        <p:nvSpPr>
          <p:cNvPr id="40" name="TextBox 39">
            <a:extLst>
              <a:ext uri="{FF2B5EF4-FFF2-40B4-BE49-F238E27FC236}">
                <a16:creationId xmlns:a16="http://schemas.microsoft.com/office/drawing/2014/main" id="{312BCB95-9F1A-6F81-C740-ACAA7FB65585}"/>
              </a:ext>
            </a:extLst>
          </p:cNvPr>
          <p:cNvSpPr txBox="1"/>
          <p:nvPr/>
        </p:nvSpPr>
        <p:spPr>
          <a:xfrm>
            <a:off x="1514139" y="285050"/>
            <a:ext cx="5120633" cy="830997"/>
          </a:xfrm>
          <a:prstGeom prst="rect">
            <a:avLst/>
          </a:prstGeom>
          <a:noFill/>
        </p:spPr>
        <p:txBody>
          <a:bodyPr wrap="none" rtlCol="0">
            <a:spAutoFit/>
          </a:bodyPr>
          <a:lstStyle/>
          <a:p>
            <a:r>
              <a:rPr lang="nb-NO" sz="2400"/>
              <a:t>FINAL OPTIMAL CONTROL STRUCTURE: </a:t>
            </a:r>
          </a:p>
          <a:p>
            <a:r>
              <a:rPr lang="nb-NO" sz="2400"/>
              <a:t>4 TCs, 2 CCs, 4 selectors</a:t>
            </a:r>
            <a:endParaRPr lang="en-US" sz="2400"/>
          </a:p>
        </p:txBody>
      </p:sp>
      <p:sp>
        <p:nvSpPr>
          <p:cNvPr id="44" name="TextBox 43">
            <a:extLst>
              <a:ext uri="{FF2B5EF4-FFF2-40B4-BE49-F238E27FC236}">
                <a16:creationId xmlns:a16="http://schemas.microsoft.com/office/drawing/2014/main" id="{291B6AEC-7822-D4B6-3BBD-3B5BDAB81B84}"/>
              </a:ext>
            </a:extLst>
          </p:cNvPr>
          <p:cNvSpPr txBox="1"/>
          <p:nvPr/>
        </p:nvSpPr>
        <p:spPr>
          <a:xfrm>
            <a:off x="6397830" y="5995780"/>
            <a:ext cx="2948756" cy="523220"/>
          </a:xfrm>
          <a:prstGeom prst="rect">
            <a:avLst/>
          </a:prstGeom>
          <a:noFill/>
        </p:spPr>
        <p:txBody>
          <a:bodyPr wrap="none" rtlCol="0">
            <a:spAutoFit/>
          </a:bodyPr>
          <a:lstStyle/>
          <a:p>
            <a:r>
              <a:rPr lang="nb-NO" sz="1400"/>
              <a:t>If extreme cold: Use blankets for cows</a:t>
            </a:r>
          </a:p>
          <a:p>
            <a:r>
              <a:rPr lang="nb-NO" sz="1400"/>
              <a:t>If very hot: Spray water on cows</a:t>
            </a:r>
            <a:endParaRPr lang="en-US" sz="1400"/>
          </a:p>
        </p:txBody>
      </p:sp>
    </p:spTree>
    <p:extLst>
      <p:ext uri="{BB962C8B-B14F-4D97-AF65-F5344CB8AC3E}">
        <p14:creationId xmlns:p14="http://schemas.microsoft.com/office/powerpoint/2010/main" val="2226166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9609-6F95-4528-B7C8-F57F75DBD85B}"/>
              </a:ext>
            </a:extLst>
          </p:cNvPr>
          <p:cNvSpPr>
            <a:spLocks noGrp="1"/>
          </p:cNvSpPr>
          <p:nvPr>
            <p:ph type="title"/>
          </p:nvPr>
        </p:nvSpPr>
        <p:spPr/>
        <p:txBody>
          <a:bodyPr>
            <a:normAutofit/>
          </a:bodyPr>
          <a:lstStyle/>
          <a:p>
            <a:r>
              <a:rPr lang="nb-NO" dirty="0" err="1"/>
              <a:t>Conclusion</a:t>
            </a:r>
            <a:r>
              <a:rPr lang="nb-NO" dirty="0"/>
              <a:t>. The </a:t>
            </a:r>
            <a:r>
              <a:rPr lang="nb-NO" dirty="0" err="1"/>
              <a:t>future</a:t>
            </a:r>
            <a:r>
              <a:rPr lang="nb-NO" dirty="0"/>
              <a:t> of </a:t>
            </a:r>
            <a:r>
              <a:rPr lang="nb-NO" dirty="0" err="1"/>
              <a:t>process</a:t>
            </a:r>
            <a:r>
              <a:rPr lang="nb-NO" dirty="0"/>
              <a:t> control </a:t>
            </a:r>
          </a:p>
        </p:txBody>
      </p:sp>
      <p:sp>
        <p:nvSpPr>
          <p:cNvPr id="3" name="Content Placeholder 2">
            <a:extLst>
              <a:ext uri="{FF2B5EF4-FFF2-40B4-BE49-F238E27FC236}">
                <a16:creationId xmlns:a16="http://schemas.microsoft.com/office/drawing/2014/main" id="{03CFF328-3F22-41EF-82C5-1B20FB4456FB}"/>
              </a:ext>
            </a:extLst>
          </p:cNvPr>
          <p:cNvSpPr>
            <a:spLocks noGrp="1"/>
          </p:cNvSpPr>
          <p:nvPr>
            <p:ph idx="1"/>
          </p:nvPr>
        </p:nvSpPr>
        <p:spPr/>
        <p:txBody>
          <a:bodyPr>
            <a:normAutofit fontScale="92500" lnSpcReduction="20000"/>
          </a:bodyPr>
          <a:lstStyle/>
          <a:p>
            <a:pPr marL="0" indent="0">
              <a:buNone/>
            </a:pPr>
            <a:r>
              <a:rPr lang="nb-NO" dirty="0"/>
              <a:t>1. </a:t>
            </a:r>
            <a:r>
              <a:rPr lang="nb-NO" b="1" dirty="0"/>
              <a:t>«Advanced regulatory control» (ARC) or «Advanced PID»:</a:t>
            </a:r>
          </a:p>
          <a:p>
            <a:pPr lvl="1"/>
            <a:r>
              <a:rPr lang="nb-NO" dirty="0"/>
              <a:t>Works </a:t>
            </a:r>
            <a:r>
              <a:rPr lang="nb-NO" dirty="0" err="1"/>
              <a:t>very</a:t>
            </a:r>
            <a:r>
              <a:rPr lang="nb-NO" dirty="0"/>
              <a:t> </a:t>
            </a:r>
            <a:r>
              <a:rPr lang="nb-NO" dirty="0" err="1"/>
              <a:t>well</a:t>
            </a:r>
            <a:r>
              <a:rPr lang="nb-NO" dirty="0"/>
              <a:t> in </a:t>
            </a:r>
            <a:r>
              <a:rPr lang="nb-NO" dirty="0" err="1"/>
              <a:t>many</a:t>
            </a:r>
            <a:r>
              <a:rPr lang="nb-NO" dirty="0"/>
              <a:t> cases</a:t>
            </a:r>
          </a:p>
          <a:p>
            <a:pPr lvl="1"/>
            <a:r>
              <a:rPr lang="nb-NO" dirty="0"/>
              <a:t>Optimization by feedback (</a:t>
            </a:r>
            <a:r>
              <a:rPr lang="nb-NO" dirty="0" err="1"/>
              <a:t>active</a:t>
            </a:r>
            <a:r>
              <a:rPr lang="nb-NO" dirty="0"/>
              <a:t> </a:t>
            </a:r>
            <a:r>
              <a:rPr lang="nb-NO" dirty="0" err="1"/>
              <a:t>constraint</a:t>
            </a:r>
            <a:r>
              <a:rPr lang="nb-NO" dirty="0"/>
              <a:t> </a:t>
            </a:r>
            <a:r>
              <a:rPr lang="nb-NO" dirty="0" err="1"/>
              <a:t>switching</a:t>
            </a:r>
            <a:r>
              <a:rPr lang="nb-NO" dirty="0"/>
              <a:t>)</a:t>
            </a:r>
          </a:p>
          <a:p>
            <a:pPr lvl="1"/>
            <a:r>
              <a:rPr lang="nb-NO" dirty="0" err="1"/>
              <a:t>Need</a:t>
            </a:r>
            <a:r>
              <a:rPr lang="nb-NO" dirty="0"/>
              <a:t> to pair input and output.</a:t>
            </a:r>
          </a:p>
          <a:p>
            <a:pPr lvl="2"/>
            <a:r>
              <a:rPr lang="nb-NO" dirty="0" err="1"/>
              <a:t>Advantage</a:t>
            </a:r>
            <a:r>
              <a:rPr lang="nb-NO" dirty="0"/>
              <a:t>: The </a:t>
            </a:r>
            <a:r>
              <a:rPr lang="nb-NO" dirty="0" err="1"/>
              <a:t>engineer</a:t>
            </a:r>
            <a:r>
              <a:rPr lang="nb-NO" dirty="0"/>
              <a:t> </a:t>
            </a:r>
            <a:r>
              <a:rPr lang="nb-NO" dirty="0" err="1"/>
              <a:t>can</a:t>
            </a:r>
            <a:r>
              <a:rPr lang="nb-NO" dirty="0"/>
              <a:t> </a:t>
            </a:r>
            <a:r>
              <a:rPr lang="nb-NO" dirty="0" err="1"/>
              <a:t>specify</a:t>
            </a:r>
            <a:r>
              <a:rPr lang="nb-NO" dirty="0"/>
              <a:t> </a:t>
            </a:r>
            <a:r>
              <a:rPr lang="nb-NO" dirty="0" err="1"/>
              <a:t>directly</a:t>
            </a:r>
            <a:r>
              <a:rPr lang="nb-NO" dirty="0"/>
              <a:t> </a:t>
            </a:r>
            <a:r>
              <a:rPr lang="nb-NO" dirty="0" err="1"/>
              <a:t>the</a:t>
            </a:r>
            <a:r>
              <a:rPr lang="nb-NO" dirty="0"/>
              <a:t> </a:t>
            </a:r>
            <a:r>
              <a:rPr lang="nb-NO" dirty="0" err="1"/>
              <a:t>solution</a:t>
            </a:r>
            <a:endParaRPr lang="nb-NO" dirty="0"/>
          </a:p>
          <a:p>
            <a:pPr lvl="2"/>
            <a:r>
              <a:rPr lang="nb-NO" dirty="0"/>
              <a:t>Problem: </a:t>
            </a:r>
            <a:r>
              <a:rPr lang="nb-NO" dirty="0" err="1"/>
              <a:t>Unique</a:t>
            </a:r>
            <a:r>
              <a:rPr lang="nb-NO" dirty="0"/>
              <a:t> </a:t>
            </a:r>
            <a:r>
              <a:rPr lang="nb-NO" dirty="0" err="1"/>
              <a:t>pairing</a:t>
            </a:r>
            <a:r>
              <a:rPr lang="nb-NO" dirty="0"/>
              <a:t> </a:t>
            </a:r>
            <a:r>
              <a:rPr lang="nb-NO" dirty="0" err="1"/>
              <a:t>may</a:t>
            </a:r>
            <a:r>
              <a:rPr lang="nb-NO" dirty="0"/>
              <a:t> not be </a:t>
            </a:r>
            <a:r>
              <a:rPr lang="nb-NO" dirty="0" err="1"/>
              <a:t>possible</a:t>
            </a:r>
            <a:r>
              <a:rPr lang="nb-NO" dirty="0"/>
              <a:t> for </a:t>
            </a:r>
            <a:r>
              <a:rPr lang="nb-NO" dirty="0" err="1"/>
              <a:t>complex</a:t>
            </a:r>
            <a:r>
              <a:rPr lang="nb-NO" dirty="0"/>
              <a:t> cases</a:t>
            </a:r>
          </a:p>
          <a:p>
            <a:pPr lvl="1"/>
            <a:r>
              <a:rPr lang="nb-NO" dirty="0" err="1"/>
              <a:t>Need</a:t>
            </a:r>
            <a:r>
              <a:rPr lang="nb-NO" dirty="0"/>
              <a:t> </a:t>
            </a:r>
            <a:r>
              <a:rPr lang="nb-NO" dirty="0" err="1"/>
              <a:t>model</a:t>
            </a:r>
            <a:r>
              <a:rPr lang="nb-NO" dirty="0"/>
              <a:t> </a:t>
            </a:r>
            <a:r>
              <a:rPr lang="nb-NO" dirty="0" err="1"/>
              <a:t>only</a:t>
            </a:r>
            <a:r>
              <a:rPr lang="nb-NO" dirty="0"/>
              <a:t> for parts of </a:t>
            </a:r>
            <a:r>
              <a:rPr lang="nb-NO" dirty="0" err="1"/>
              <a:t>the</a:t>
            </a:r>
            <a:r>
              <a:rPr lang="nb-NO" dirty="0"/>
              <a:t> </a:t>
            </a:r>
            <a:r>
              <a:rPr lang="nb-NO" dirty="0" err="1"/>
              <a:t>process</a:t>
            </a:r>
            <a:r>
              <a:rPr lang="nb-NO" dirty="0"/>
              <a:t> (for tuning)</a:t>
            </a:r>
          </a:p>
          <a:p>
            <a:pPr lvl="1"/>
            <a:r>
              <a:rPr lang="nb-NO" dirty="0"/>
              <a:t>Challenge: </a:t>
            </a:r>
            <a:r>
              <a:rPr lang="nb-NO" dirty="0" err="1"/>
              <a:t>Need</a:t>
            </a:r>
            <a:r>
              <a:rPr lang="nb-NO" dirty="0"/>
              <a:t> </a:t>
            </a:r>
            <a:r>
              <a:rPr lang="nb-NO" dirty="0" err="1"/>
              <a:t>better</a:t>
            </a:r>
            <a:r>
              <a:rPr lang="nb-NO" dirty="0"/>
              <a:t> </a:t>
            </a:r>
            <a:r>
              <a:rPr lang="nb-NO" dirty="0" err="1"/>
              <a:t>teaching</a:t>
            </a:r>
            <a:r>
              <a:rPr lang="nb-NO" dirty="0"/>
              <a:t> and design </a:t>
            </a:r>
            <a:r>
              <a:rPr lang="nb-NO" dirty="0" err="1"/>
              <a:t>methods</a:t>
            </a:r>
            <a:endParaRPr lang="nb-NO" dirty="0"/>
          </a:p>
          <a:p>
            <a:pPr lvl="1"/>
            <a:endParaRPr lang="nb-NO" dirty="0"/>
          </a:p>
          <a:p>
            <a:pPr marL="0" indent="0">
              <a:buNone/>
            </a:pPr>
            <a:r>
              <a:rPr lang="nb-NO" dirty="0"/>
              <a:t>2. </a:t>
            </a:r>
            <a:r>
              <a:rPr lang="nb-NO" b="1" dirty="0"/>
              <a:t>MPC </a:t>
            </a:r>
            <a:r>
              <a:rPr lang="nb-NO" b="1" dirty="0" err="1"/>
              <a:t>may</a:t>
            </a:r>
            <a:r>
              <a:rPr lang="nb-NO" b="1" dirty="0"/>
              <a:t> be </a:t>
            </a:r>
            <a:r>
              <a:rPr lang="nb-NO" b="1" dirty="0" err="1"/>
              <a:t>better</a:t>
            </a:r>
            <a:r>
              <a:rPr lang="nb-NO" b="1" dirty="0"/>
              <a:t> (and </a:t>
            </a:r>
            <a:r>
              <a:rPr lang="nb-NO" b="1" dirty="0" err="1"/>
              <a:t>simpler</a:t>
            </a:r>
            <a:r>
              <a:rPr lang="nb-NO" b="1" dirty="0"/>
              <a:t>) for </a:t>
            </a:r>
            <a:r>
              <a:rPr lang="nb-NO" b="1" dirty="0" err="1"/>
              <a:t>some</a:t>
            </a:r>
            <a:r>
              <a:rPr lang="nb-NO" b="1" dirty="0"/>
              <a:t> </a:t>
            </a:r>
            <a:r>
              <a:rPr lang="nb-NO" b="1" dirty="0" err="1"/>
              <a:t>complex</a:t>
            </a:r>
            <a:r>
              <a:rPr lang="nb-NO" b="1" dirty="0"/>
              <a:t> multivariable cases</a:t>
            </a:r>
          </a:p>
          <a:p>
            <a:pPr lvl="1"/>
            <a:r>
              <a:rPr lang="nb-NO" dirty="0" err="1"/>
              <a:t>But</a:t>
            </a:r>
            <a:r>
              <a:rPr lang="nb-NO" dirty="0"/>
              <a:t> </a:t>
            </a:r>
            <a:r>
              <a:rPr lang="nb-NO" dirty="0" err="1"/>
              <a:t>combine</a:t>
            </a:r>
            <a:r>
              <a:rPr lang="nb-NO" dirty="0"/>
              <a:t> </a:t>
            </a:r>
            <a:r>
              <a:rPr lang="nb-NO" dirty="0" err="1"/>
              <a:t>with</a:t>
            </a:r>
            <a:r>
              <a:rPr lang="nb-NO" dirty="0"/>
              <a:t> </a:t>
            </a:r>
            <a:r>
              <a:rPr lang="nb-NO" dirty="0" err="1"/>
              <a:t>lower-layer</a:t>
            </a:r>
            <a:r>
              <a:rPr lang="nb-NO" dirty="0"/>
              <a:t> PID (</a:t>
            </a:r>
            <a:r>
              <a:rPr lang="nb-NO" dirty="0" err="1"/>
              <a:t>cascade</a:t>
            </a:r>
            <a:r>
              <a:rPr lang="nb-NO" dirty="0"/>
              <a:t> and ratio control)</a:t>
            </a:r>
          </a:p>
          <a:p>
            <a:pPr lvl="1"/>
            <a:r>
              <a:rPr lang="nb-NO" dirty="0"/>
              <a:t>Main </a:t>
            </a:r>
            <a:r>
              <a:rPr lang="nb-NO" dirty="0" err="1"/>
              <a:t>challenge</a:t>
            </a:r>
            <a:r>
              <a:rPr lang="nb-NO" dirty="0"/>
              <a:t> MPC: </a:t>
            </a:r>
            <a:r>
              <a:rPr lang="nb-NO" dirty="0" err="1"/>
              <a:t>Need</a:t>
            </a:r>
            <a:r>
              <a:rPr lang="nb-NO" dirty="0"/>
              <a:t> </a:t>
            </a:r>
            <a:r>
              <a:rPr lang="nb-NO" dirty="0" err="1"/>
              <a:t>dynamic</a:t>
            </a:r>
            <a:r>
              <a:rPr lang="nb-NO" dirty="0"/>
              <a:t> </a:t>
            </a:r>
            <a:r>
              <a:rPr lang="nb-NO" dirty="0" err="1"/>
              <a:t>model</a:t>
            </a:r>
            <a:r>
              <a:rPr lang="nb-NO" dirty="0"/>
              <a:t> for </a:t>
            </a:r>
            <a:r>
              <a:rPr lang="nb-NO" dirty="0" err="1"/>
              <a:t>whole</a:t>
            </a:r>
            <a:r>
              <a:rPr lang="nb-NO" dirty="0"/>
              <a:t> </a:t>
            </a:r>
            <a:r>
              <a:rPr lang="nb-NO" dirty="0" err="1"/>
              <a:t>process</a:t>
            </a:r>
            <a:r>
              <a:rPr lang="nb-NO" dirty="0"/>
              <a:t> (</a:t>
            </a:r>
            <a:r>
              <a:rPr lang="nb-NO" dirty="0" err="1"/>
              <a:t>costly</a:t>
            </a:r>
            <a:r>
              <a:rPr lang="nb-NO" dirty="0"/>
              <a:t>)</a:t>
            </a:r>
          </a:p>
          <a:p>
            <a:pPr lvl="1"/>
            <a:r>
              <a:rPr lang="nb-NO" dirty="0" err="1"/>
              <a:t>Other</a:t>
            </a:r>
            <a:r>
              <a:rPr lang="nb-NO" dirty="0"/>
              <a:t> </a:t>
            </a:r>
            <a:r>
              <a:rPr lang="nb-NO" dirty="0" err="1"/>
              <a:t>challenge</a:t>
            </a:r>
            <a:r>
              <a:rPr lang="nb-NO" dirty="0"/>
              <a:t>: Tuning </a:t>
            </a:r>
            <a:r>
              <a:rPr lang="nb-NO" dirty="0" err="1"/>
              <a:t>may</a:t>
            </a:r>
            <a:r>
              <a:rPr lang="nb-NO" dirty="0"/>
              <a:t> be </a:t>
            </a:r>
            <a:r>
              <a:rPr lang="nb-NO" dirty="0" err="1"/>
              <a:t>difficult</a:t>
            </a:r>
            <a:r>
              <a:rPr lang="nb-NO" dirty="0"/>
              <a:t> </a:t>
            </a:r>
          </a:p>
          <a:p>
            <a:pPr lvl="1"/>
            <a:endParaRPr lang="nb-NO" dirty="0"/>
          </a:p>
          <a:p>
            <a:pPr marL="0" indent="0">
              <a:buNone/>
            </a:pPr>
            <a:r>
              <a:rPr lang="nb-NO" dirty="0"/>
              <a:t>(3.= </a:t>
            </a:r>
            <a:r>
              <a:rPr lang="nb-NO" b="1" dirty="0"/>
              <a:t>Machine </a:t>
            </a:r>
            <a:r>
              <a:rPr lang="nb-NO" b="1" dirty="0" err="1"/>
              <a:t>learning</a:t>
            </a:r>
            <a:r>
              <a:rPr lang="nb-NO" dirty="0"/>
              <a:t>: NO, not </a:t>
            </a:r>
            <a:r>
              <a:rPr lang="nb-NO" dirty="0" err="1"/>
              <a:t>enough</a:t>
            </a:r>
            <a:r>
              <a:rPr lang="nb-NO" dirty="0"/>
              <a:t> relevant data )</a:t>
            </a:r>
          </a:p>
          <a:p>
            <a:pPr lvl="1"/>
            <a:endParaRPr lang="nb-NO" dirty="0"/>
          </a:p>
        </p:txBody>
      </p:sp>
    </p:spTree>
    <p:extLst>
      <p:ext uri="{BB962C8B-B14F-4D97-AF65-F5344CB8AC3E}">
        <p14:creationId xmlns:p14="http://schemas.microsoft.com/office/powerpoint/2010/main" val="93121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6F980-DD7C-73FF-CC19-853F274A98C2}"/>
              </a:ext>
            </a:extLst>
          </p:cNvPr>
          <p:cNvPicPr>
            <a:picLocks noChangeAspect="1"/>
          </p:cNvPicPr>
          <p:nvPr/>
        </p:nvPicPr>
        <p:blipFill>
          <a:blip r:embed="rId3"/>
          <a:stretch>
            <a:fillRect/>
          </a:stretch>
        </p:blipFill>
        <p:spPr>
          <a:xfrm>
            <a:off x="482885" y="47640"/>
            <a:ext cx="5613115" cy="6285591"/>
          </a:xfrm>
          <a:prstGeom prst="rect">
            <a:avLst/>
          </a:prstGeom>
        </p:spPr>
      </p:pic>
      <p:pic>
        <p:nvPicPr>
          <p:cNvPr id="7" name="Picture 6">
            <a:extLst>
              <a:ext uri="{FF2B5EF4-FFF2-40B4-BE49-F238E27FC236}">
                <a16:creationId xmlns:a16="http://schemas.microsoft.com/office/drawing/2014/main" id="{8BE3175D-3FE4-23B3-C179-2C60B156E212}"/>
              </a:ext>
            </a:extLst>
          </p:cNvPr>
          <p:cNvPicPr>
            <a:picLocks noChangeAspect="1"/>
          </p:cNvPicPr>
          <p:nvPr/>
        </p:nvPicPr>
        <p:blipFill>
          <a:blip r:embed="rId4"/>
          <a:stretch>
            <a:fillRect/>
          </a:stretch>
        </p:blipFill>
        <p:spPr>
          <a:xfrm>
            <a:off x="6006261" y="271836"/>
            <a:ext cx="5824129" cy="2646024"/>
          </a:xfrm>
          <a:prstGeom prst="rect">
            <a:avLst/>
          </a:prstGeom>
        </p:spPr>
      </p:pic>
      <p:sp>
        <p:nvSpPr>
          <p:cNvPr id="8" name="TextBox 7">
            <a:extLst>
              <a:ext uri="{FF2B5EF4-FFF2-40B4-BE49-F238E27FC236}">
                <a16:creationId xmlns:a16="http://schemas.microsoft.com/office/drawing/2014/main" id="{686B6EFC-6930-D8A9-FBC1-D576DE40D17A}"/>
              </a:ext>
            </a:extLst>
          </p:cNvPr>
          <p:cNvSpPr txBox="1"/>
          <p:nvPr/>
        </p:nvSpPr>
        <p:spPr>
          <a:xfrm>
            <a:off x="6200452" y="3071274"/>
            <a:ext cx="5435746" cy="3108543"/>
          </a:xfrm>
          <a:prstGeom prst="rect">
            <a:avLst/>
          </a:prstGeom>
          <a:noFill/>
        </p:spPr>
        <p:txBody>
          <a:bodyPr wrap="square" rtlCol="0">
            <a:spAutoFit/>
          </a:bodyPr>
          <a:lstStyle/>
          <a:p>
            <a:pPr algn="l"/>
            <a:r>
              <a:rPr lang="en-US" sz="2800" b="0" i="1" u="none" strike="noStrike" baseline="0" dirty="0">
                <a:latin typeface="CharisSIL"/>
              </a:rPr>
              <a:t>In summary, ‘‘PID control’’ researchers are recommended</a:t>
            </a:r>
          </a:p>
          <a:p>
            <a:pPr algn="l"/>
            <a:r>
              <a:rPr lang="en-US" sz="2800" b="0" i="1" u="none" strike="noStrike" baseline="0" dirty="0">
                <a:latin typeface="CharisSIL"/>
              </a:rPr>
              <a:t>to switch their attention to ‘‘advanced PID control’’, that is, the</a:t>
            </a:r>
          </a:p>
          <a:p>
            <a:pPr algn="l"/>
            <a:r>
              <a:rPr lang="en-US" sz="2800" b="0" i="1" u="none" strike="noStrike" baseline="0" dirty="0">
                <a:latin typeface="CharisSIL"/>
              </a:rPr>
              <a:t>interconnection of the PID controller with the other advanced control</a:t>
            </a:r>
          </a:p>
          <a:p>
            <a:pPr algn="l"/>
            <a:r>
              <a:rPr lang="en-US" sz="2800" b="0" i="1" u="none" strike="noStrike" baseline="0" dirty="0">
                <a:latin typeface="CharisSIL"/>
              </a:rPr>
              <a:t>elements.</a:t>
            </a:r>
            <a:endParaRPr lang="en-US" sz="2800" i="1" dirty="0"/>
          </a:p>
        </p:txBody>
      </p:sp>
      <p:sp>
        <p:nvSpPr>
          <p:cNvPr id="9" name="TextBox 8">
            <a:extLst>
              <a:ext uri="{FF2B5EF4-FFF2-40B4-BE49-F238E27FC236}">
                <a16:creationId xmlns:a16="http://schemas.microsoft.com/office/drawing/2014/main" id="{7C0F70D2-9105-97F4-F08B-52B104309E73}"/>
              </a:ext>
            </a:extLst>
          </p:cNvPr>
          <p:cNvSpPr txBox="1"/>
          <p:nvPr/>
        </p:nvSpPr>
        <p:spPr>
          <a:xfrm>
            <a:off x="842131" y="6415446"/>
            <a:ext cx="5492493" cy="461665"/>
          </a:xfrm>
          <a:prstGeom prst="rect">
            <a:avLst/>
          </a:prstGeom>
          <a:noFill/>
        </p:spPr>
        <p:txBody>
          <a:bodyPr wrap="square" rtlCol="0">
            <a:spAutoFit/>
          </a:bodyPr>
          <a:lstStyle/>
          <a:p>
            <a:r>
              <a:rPr lang="en-US" sz="1200" b="1" i="0" dirty="0">
                <a:solidFill>
                  <a:schemeClr val="bg1"/>
                </a:solidFill>
                <a:effectLst/>
                <a:latin typeface="Times New Roman" panose="02020603050405020304" pitchFamily="18" charset="0"/>
              </a:rPr>
              <a:t>Sigurd Skogestad, </a:t>
            </a:r>
            <a:r>
              <a:rPr lang="en-US" sz="1200" b="1" i="0" dirty="0">
                <a:solidFill>
                  <a:schemeClr val="bg1"/>
                </a:solidFill>
                <a:effectLst/>
                <a:latin typeface="Times New Roman" panose="02020603050405020304" pitchFamily="18" charset="0"/>
                <a:hlinkClick r:id="rId5">
                  <a:extLst>
                    <a:ext uri="{A12FA001-AC4F-418D-AE19-62706E023703}">
                      <ahyp:hlinkClr xmlns:ahyp="http://schemas.microsoft.com/office/drawing/2018/hyperlinkcolor" val="tx"/>
                    </a:ext>
                  </a:extLst>
                </a:hlinkClick>
              </a:rPr>
              <a:t>''Advanced control using decomposition and simple elements''.</a:t>
            </a:r>
            <a:br>
              <a:rPr lang="en-US" sz="1200" b="1" i="0" dirty="0">
                <a:solidFill>
                  <a:schemeClr val="bg1"/>
                </a:solidFill>
                <a:effectLst/>
                <a:latin typeface="Times New Roman" panose="02020603050405020304" pitchFamily="18" charset="0"/>
              </a:rPr>
            </a:br>
            <a:r>
              <a:rPr lang="en-US" sz="1200" b="1" i="0" dirty="0">
                <a:solidFill>
                  <a:schemeClr val="bg1"/>
                </a:solidFill>
                <a:effectLst/>
                <a:latin typeface="Times New Roman" panose="02020603050405020304" pitchFamily="18" charset="0"/>
              </a:rPr>
              <a:t>Annual Reviews in Control, vol. 56 (2023), Article 100903 </a:t>
            </a:r>
          </a:p>
        </p:txBody>
      </p:sp>
    </p:spTree>
    <p:extLst>
      <p:ext uri="{BB962C8B-B14F-4D97-AF65-F5344CB8AC3E}">
        <p14:creationId xmlns:p14="http://schemas.microsoft.com/office/powerpoint/2010/main" val="12517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C:\Users\skoge\Desktop\Fish-Against-the-Flow.jpg">
            <a:extLst>
              <a:ext uri="{FF2B5EF4-FFF2-40B4-BE49-F238E27FC236}">
                <a16:creationId xmlns:a16="http://schemas.microsoft.com/office/drawing/2014/main" id="{D50B8C3C-9DE8-496F-81D8-63D8FF6C7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920" y="1274764"/>
            <a:ext cx="7551738"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Notched Right Arrow 4">
            <a:extLst>
              <a:ext uri="{FF2B5EF4-FFF2-40B4-BE49-F238E27FC236}">
                <a16:creationId xmlns:a16="http://schemas.microsoft.com/office/drawing/2014/main" id="{27127404-FF9F-45E8-9847-36A8908E89D3}"/>
              </a:ext>
            </a:extLst>
          </p:cNvPr>
          <p:cNvSpPr>
            <a:spLocks noChangeArrowheads="1"/>
          </p:cNvSpPr>
          <p:nvPr/>
        </p:nvSpPr>
        <p:spPr bwMode="auto">
          <a:xfrm>
            <a:off x="7751764" y="49212"/>
            <a:ext cx="2897186" cy="1201739"/>
          </a:xfrm>
          <a:prstGeom prst="notchedRightArrow">
            <a:avLst>
              <a:gd name="adj1" fmla="val 50000"/>
              <a:gd name="adj2" fmla="val 49955"/>
            </a:avLst>
          </a:prstGeom>
          <a:solidFill>
            <a:schemeClr val="tx2">
              <a:lumMod val="40000"/>
              <a:lumOff val="60000"/>
            </a:schemeClr>
          </a:solidFill>
          <a:ln w="9525" algn="ctr">
            <a:solidFill>
              <a:schemeClr val="tx1"/>
            </a:solidFill>
            <a:round/>
            <a:headEnd/>
            <a:tailEnd/>
          </a:ln>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Arial" panose="020B0604020202020204" pitchFamily="34" charset="0"/>
              </a:rPr>
              <a:t>Optimal centralized</a:t>
            </a:r>
          </a:p>
          <a:p>
            <a:pPr>
              <a:spcBef>
                <a:spcPct val="0"/>
              </a:spcBef>
              <a:buFontTx/>
              <a:buNone/>
            </a:pPr>
            <a:r>
              <a:rPr lang="en-US" altLang="nb-NO" sz="1800" dirty="0">
                <a:latin typeface="Arial" panose="020B0604020202020204" pitchFamily="34" charset="0"/>
              </a:rPr>
              <a:t>Solution (</a:t>
            </a:r>
            <a:r>
              <a:rPr lang="en-US" altLang="nb-NO" sz="1800" b="1" dirty="0">
                <a:latin typeface="Arial" panose="020B0604020202020204" pitchFamily="34" charset="0"/>
              </a:rPr>
              <a:t>EMPC</a:t>
            </a:r>
            <a:r>
              <a:rPr lang="en-US" altLang="nb-NO" sz="1800" dirty="0">
                <a:latin typeface="Arial" panose="020B0604020202020204" pitchFamily="34" charset="0"/>
              </a:rPr>
              <a:t>)</a:t>
            </a:r>
          </a:p>
        </p:txBody>
      </p:sp>
      <p:sp>
        <p:nvSpPr>
          <p:cNvPr id="14342" name="TextBox 5">
            <a:extLst>
              <a:ext uri="{FF2B5EF4-FFF2-40B4-BE49-F238E27FC236}">
                <a16:creationId xmlns:a16="http://schemas.microsoft.com/office/drawing/2014/main" id="{9CA82F12-548C-47BB-98A8-D6FCFFF4E930}"/>
              </a:ext>
            </a:extLst>
          </p:cNvPr>
          <p:cNvSpPr txBox="1">
            <a:spLocks noChangeArrowheads="1"/>
          </p:cNvSpPr>
          <p:nvPr/>
        </p:nvSpPr>
        <p:spPr bwMode="auto">
          <a:xfrm>
            <a:off x="6153642" y="3167422"/>
            <a:ext cx="1988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2400" b="1" dirty="0">
                <a:latin typeface="Arial" panose="020B0604020202020204" pitchFamily="34" charset="0"/>
              </a:rPr>
              <a:t>Sigurd (me)</a:t>
            </a:r>
          </a:p>
        </p:txBody>
      </p:sp>
      <p:sp>
        <p:nvSpPr>
          <p:cNvPr id="14343" name="Rectangle 6">
            <a:extLst>
              <a:ext uri="{FF2B5EF4-FFF2-40B4-BE49-F238E27FC236}">
                <a16:creationId xmlns:a16="http://schemas.microsoft.com/office/drawing/2014/main" id="{6C100AE1-C096-487A-98B9-EB4374A5CC8A}"/>
              </a:ext>
            </a:extLst>
          </p:cNvPr>
          <p:cNvSpPr>
            <a:spLocks noChangeArrowheads="1"/>
          </p:cNvSpPr>
          <p:nvPr/>
        </p:nvSpPr>
        <p:spPr bwMode="auto">
          <a:xfrm>
            <a:off x="9013031" y="972345"/>
            <a:ext cx="71438" cy="438150"/>
          </a:xfrm>
          <a:prstGeom prst="rect">
            <a:avLst/>
          </a:prstGeom>
          <a:solidFill>
            <a:schemeClr val="accent1"/>
          </a:solidFill>
          <a:ln w="9525" algn="ctr">
            <a:solidFill>
              <a:schemeClr val="tx1"/>
            </a:solidFill>
            <a:round/>
            <a:headEnd/>
            <a:tailEnd/>
          </a:ln>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14344" name="TextBox 7">
            <a:extLst>
              <a:ext uri="{FF2B5EF4-FFF2-40B4-BE49-F238E27FC236}">
                <a16:creationId xmlns:a16="http://schemas.microsoft.com/office/drawing/2014/main" id="{1B7E091E-24BC-4A31-B807-795E241DC0E8}"/>
              </a:ext>
            </a:extLst>
          </p:cNvPr>
          <p:cNvSpPr txBox="1">
            <a:spLocks noChangeArrowheads="1"/>
          </p:cNvSpPr>
          <p:nvPr/>
        </p:nvSpPr>
        <p:spPr bwMode="auto">
          <a:xfrm>
            <a:off x="139699" y="604540"/>
            <a:ext cx="72326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2400" b="1" dirty="0">
                <a:latin typeface="Arial" panose="020B0604020202020204" pitchFamily="34" charset="0"/>
              </a:rPr>
              <a:t>Academic process control community fish pond</a:t>
            </a:r>
          </a:p>
        </p:txBody>
      </p:sp>
      <p:sp>
        <p:nvSpPr>
          <p:cNvPr id="9" name="Notched Right Arrow 4">
            <a:extLst>
              <a:ext uri="{FF2B5EF4-FFF2-40B4-BE49-F238E27FC236}">
                <a16:creationId xmlns:a16="http://schemas.microsoft.com/office/drawing/2014/main" id="{D79A3C59-9674-4BCA-BCC4-D9330B103289}"/>
              </a:ext>
            </a:extLst>
          </p:cNvPr>
          <p:cNvSpPr>
            <a:spLocks noChangeArrowheads="1"/>
          </p:cNvSpPr>
          <p:nvPr/>
        </p:nvSpPr>
        <p:spPr bwMode="auto">
          <a:xfrm rot="10800000">
            <a:off x="139699" y="2708938"/>
            <a:ext cx="2331271" cy="871802"/>
          </a:xfrm>
          <a:prstGeom prst="notchedRightArrow">
            <a:avLst>
              <a:gd name="adj1" fmla="val 50000"/>
              <a:gd name="adj2" fmla="val 4995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dirty="0">
              <a:latin typeface="Arial" panose="020B0604020202020204" pitchFamily="34" charset="0"/>
            </a:endParaRPr>
          </a:p>
        </p:txBody>
      </p:sp>
      <p:sp>
        <p:nvSpPr>
          <p:cNvPr id="4" name="TextBox 3">
            <a:extLst>
              <a:ext uri="{FF2B5EF4-FFF2-40B4-BE49-F238E27FC236}">
                <a16:creationId xmlns:a16="http://schemas.microsoft.com/office/drawing/2014/main" id="{53464BE6-8649-4549-9376-DD9FEA961404}"/>
              </a:ext>
            </a:extLst>
          </p:cNvPr>
          <p:cNvSpPr txBox="1"/>
          <p:nvPr/>
        </p:nvSpPr>
        <p:spPr>
          <a:xfrm>
            <a:off x="289433" y="2812481"/>
            <a:ext cx="2244012" cy="646331"/>
          </a:xfrm>
          <a:prstGeom prst="rect">
            <a:avLst/>
          </a:prstGeom>
          <a:noFill/>
        </p:spPr>
        <p:txBody>
          <a:bodyPr wrap="none" rtlCol="0">
            <a:spAutoFit/>
          </a:bodyPr>
          <a:lstStyle/>
          <a:p>
            <a:r>
              <a:rPr lang="nb-NO" dirty="0"/>
              <a:t>Simple </a:t>
            </a:r>
            <a:r>
              <a:rPr lang="nb-NO" dirty="0" err="1"/>
              <a:t>solutions</a:t>
            </a:r>
            <a:r>
              <a:rPr lang="nb-NO" dirty="0"/>
              <a:t> </a:t>
            </a:r>
            <a:r>
              <a:rPr lang="nb-NO" dirty="0" err="1"/>
              <a:t>that</a:t>
            </a:r>
            <a:r>
              <a:rPr lang="nb-NO" dirty="0"/>
              <a:t> </a:t>
            </a:r>
          </a:p>
          <a:p>
            <a:r>
              <a:rPr lang="nb-NO" dirty="0"/>
              <a:t>work (</a:t>
            </a:r>
            <a:r>
              <a:rPr lang="nb-NO" b="1" dirty="0"/>
              <a:t>ARC</a:t>
            </a:r>
            <a:r>
              <a:rPr lang="nb-NO" dirty="0"/>
              <a:t> =  PID++)</a:t>
            </a:r>
          </a:p>
        </p:txBody>
      </p:sp>
      <p:sp>
        <p:nvSpPr>
          <p:cNvPr id="3" name="TextBox 2">
            <a:extLst>
              <a:ext uri="{FF2B5EF4-FFF2-40B4-BE49-F238E27FC236}">
                <a16:creationId xmlns:a16="http://schemas.microsoft.com/office/drawing/2014/main" id="{EA0481F5-C760-73DD-C810-2ED95445FFB2}"/>
              </a:ext>
            </a:extLst>
          </p:cNvPr>
          <p:cNvSpPr txBox="1"/>
          <p:nvPr/>
        </p:nvSpPr>
        <p:spPr>
          <a:xfrm>
            <a:off x="2641517" y="5769151"/>
            <a:ext cx="6158674" cy="584775"/>
          </a:xfrm>
          <a:prstGeom prst="rect">
            <a:avLst/>
          </a:prstGeom>
          <a:noFill/>
        </p:spPr>
        <p:txBody>
          <a:bodyPr wrap="none" rtlCol="0">
            <a:spAutoFit/>
          </a:bodyPr>
          <a:lstStyle/>
          <a:p>
            <a:r>
              <a:rPr lang="nb-NO" sz="3200" dirty="0">
                <a:solidFill>
                  <a:srgbClr val="FFFF00"/>
                </a:solidFill>
              </a:rPr>
              <a:t>Please </a:t>
            </a:r>
            <a:r>
              <a:rPr lang="nb-NO" sz="3200" dirty="0" err="1">
                <a:solidFill>
                  <a:srgbClr val="FFFF00"/>
                </a:solidFill>
              </a:rPr>
              <a:t>join</a:t>
            </a:r>
            <a:r>
              <a:rPr lang="nb-NO" sz="3200" dirty="0">
                <a:solidFill>
                  <a:srgbClr val="FFFF00"/>
                </a:solidFill>
              </a:rPr>
              <a:t> me, </a:t>
            </a:r>
            <a:r>
              <a:rPr lang="nb-NO" sz="3200" dirty="0" err="1">
                <a:solidFill>
                  <a:srgbClr val="FFFF00"/>
                </a:solidFill>
              </a:rPr>
              <a:t>we</a:t>
            </a:r>
            <a:r>
              <a:rPr lang="nb-NO" sz="3200" dirty="0">
                <a:solidFill>
                  <a:srgbClr val="FFFF00"/>
                </a:solidFill>
              </a:rPr>
              <a:t> feel a little alone</a:t>
            </a:r>
            <a:endParaRPr lang="en-US" sz="3200" dirty="0">
              <a:solidFill>
                <a:srgbClr val="FFFF00"/>
              </a:solidFill>
            </a:endParaRPr>
          </a:p>
        </p:txBody>
      </p:sp>
      <p:sp>
        <p:nvSpPr>
          <p:cNvPr id="8" name="TextBox 5">
            <a:extLst>
              <a:ext uri="{FF2B5EF4-FFF2-40B4-BE49-F238E27FC236}">
                <a16:creationId xmlns:a16="http://schemas.microsoft.com/office/drawing/2014/main" id="{A6CFB408-608A-DF65-299E-84987F8BF874}"/>
              </a:ext>
            </a:extLst>
          </p:cNvPr>
          <p:cNvSpPr txBox="1">
            <a:spLocks noChangeArrowheads="1"/>
          </p:cNvSpPr>
          <p:nvPr/>
        </p:nvSpPr>
        <p:spPr bwMode="auto">
          <a:xfrm>
            <a:off x="5711682" y="5139539"/>
            <a:ext cx="2131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400" b="1" dirty="0">
                <a:latin typeface="Arial" panose="020B0604020202020204" pitchFamily="34" charset="0"/>
              </a:rPr>
              <a:t>Jose Luis</a:t>
            </a:r>
            <a:endParaRPr lang="en-US" altLang="nb-NO" sz="2400" b="1" dirty="0">
              <a:latin typeface="Arial" panose="020B0604020202020204" pitchFamily="34" charset="0"/>
            </a:endParaRPr>
          </a:p>
        </p:txBody>
      </p:sp>
      <p:pic>
        <p:nvPicPr>
          <p:cNvPr id="11" name="Picture 10">
            <a:extLst>
              <a:ext uri="{FF2B5EF4-FFF2-40B4-BE49-F238E27FC236}">
                <a16:creationId xmlns:a16="http://schemas.microsoft.com/office/drawing/2014/main" id="{42958A1F-73C2-74B6-3592-EEB7ED1D175F}"/>
              </a:ext>
            </a:extLst>
          </p:cNvPr>
          <p:cNvPicPr>
            <a:picLocks noChangeAspect="1"/>
          </p:cNvPicPr>
          <p:nvPr/>
        </p:nvPicPr>
        <p:blipFill>
          <a:blip r:embed="rId3"/>
          <a:stretch>
            <a:fillRect/>
          </a:stretch>
        </p:blipFill>
        <p:spPr>
          <a:xfrm>
            <a:off x="7645324" y="4123950"/>
            <a:ext cx="1998749" cy="825940"/>
          </a:xfrm>
          <a:prstGeom prst="rect">
            <a:avLst/>
          </a:prstGeom>
        </p:spPr>
      </p:pic>
      <p:pic>
        <p:nvPicPr>
          <p:cNvPr id="12" name="Picture 11">
            <a:extLst>
              <a:ext uri="{FF2B5EF4-FFF2-40B4-BE49-F238E27FC236}">
                <a16:creationId xmlns:a16="http://schemas.microsoft.com/office/drawing/2014/main" id="{92DDAFC0-0CC1-D12A-FE47-C6727D04B15D}"/>
              </a:ext>
            </a:extLst>
          </p:cNvPr>
          <p:cNvPicPr>
            <a:picLocks noChangeAspect="1"/>
          </p:cNvPicPr>
          <p:nvPr/>
        </p:nvPicPr>
        <p:blipFill>
          <a:blip r:embed="rId3"/>
          <a:stretch>
            <a:fillRect/>
          </a:stretch>
        </p:blipFill>
        <p:spPr>
          <a:xfrm>
            <a:off x="4011207" y="2892454"/>
            <a:ext cx="1998749" cy="584775"/>
          </a:xfrm>
          <a:prstGeom prst="rect">
            <a:avLst/>
          </a:prstGeom>
        </p:spPr>
      </p:pic>
    </p:spTree>
    <p:extLst>
      <p:ext uri="{BB962C8B-B14F-4D97-AF65-F5344CB8AC3E}">
        <p14:creationId xmlns:p14="http://schemas.microsoft.com/office/powerpoint/2010/main" val="25931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9" grpId="0" animBg="1"/>
      <p:bldP spid="4"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3867DC-4F80-6DD4-23ED-2A933CC34B45}"/>
              </a:ext>
            </a:extLst>
          </p:cNvPr>
          <p:cNvPicPr>
            <a:picLocks noChangeAspect="1"/>
          </p:cNvPicPr>
          <p:nvPr/>
        </p:nvPicPr>
        <p:blipFill>
          <a:blip r:embed="rId2"/>
          <a:stretch>
            <a:fillRect/>
          </a:stretch>
        </p:blipFill>
        <p:spPr>
          <a:xfrm>
            <a:off x="2448285" y="55480"/>
            <a:ext cx="6625371" cy="5577828"/>
          </a:xfrm>
          <a:prstGeom prst="rect">
            <a:avLst/>
          </a:prstGeom>
        </p:spPr>
      </p:pic>
    </p:spTree>
    <p:extLst>
      <p:ext uri="{BB962C8B-B14F-4D97-AF65-F5344CB8AC3E}">
        <p14:creationId xmlns:p14="http://schemas.microsoft.com/office/powerpoint/2010/main" val="325686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D728-24E8-1204-267E-54F97D4B7BBF}"/>
              </a:ext>
            </a:extLst>
          </p:cNvPr>
          <p:cNvSpPr>
            <a:spLocks noGrp="1"/>
          </p:cNvSpPr>
          <p:nvPr>
            <p:ph type="title"/>
          </p:nvPr>
        </p:nvSpPr>
        <p:spPr>
          <a:xfrm>
            <a:off x="2207568" y="274639"/>
            <a:ext cx="8229600" cy="457199"/>
          </a:xfrm>
        </p:spPr>
        <p:txBody>
          <a:bodyPr>
            <a:normAutofit fontScale="90000"/>
          </a:bodyPr>
          <a:lstStyle/>
          <a:p>
            <a:r>
              <a:rPr lang="nb-NO" dirty="0"/>
              <a:t>NOTE</a:t>
            </a:r>
            <a:endParaRPr lang="en-US" dirty="0"/>
          </a:p>
        </p:txBody>
      </p:sp>
      <p:sp>
        <p:nvSpPr>
          <p:cNvPr id="3" name="Content Placeholder 2">
            <a:extLst>
              <a:ext uri="{FF2B5EF4-FFF2-40B4-BE49-F238E27FC236}">
                <a16:creationId xmlns:a16="http://schemas.microsoft.com/office/drawing/2014/main" id="{AB70B45F-97B4-3874-0661-071D137B68EE}"/>
              </a:ext>
            </a:extLst>
          </p:cNvPr>
          <p:cNvSpPr>
            <a:spLocks noGrp="1"/>
          </p:cNvSpPr>
          <p:nvPr>
            <p:ph idx="1"/>
          </p:nvPr>
        </p:nvSpPr>
        <p:spPr>
          <a:xfrm>
            <a:off x="1703513" y="836713"/>
            <a:ext cx="7370214" cy="1224136"/>
          </a:xfrm>
        </p:spPr>
        <p:txBody>
          <a:bodyPr>
            <a:normAutofit fontScale="92500"/>
          </a:bodyPr>
          <a:lstStyle/>
          <a:p>
            <a:r>
              <a:rPr lang="nb-NO" sz="2000" dirty="0"/>
              <a:t>«</a:t>
            </a:r>
            <a:r>
              <a:rPr lang="nb-NO" sz="2000" dirty="0" err="1"/>
              <a:t>That</a:t>
            </a:r>
            <a:r>
              <a:rPr lang="nb-NO" sz="2000" dirty="0"/>
              <a:t> </a:t>
            </a:r>
            <a:r>
              <a:rPr lang="nb-NO" sz="2000" dirty="0" err="1"/>
              <a:t>something</a:t>
            </a:r>
            <a:r>
              <a:rPr lang="nb-NO" sz="2000" dirty="0"/>
              <a:t> </a:t>
            </a:r>
            <a:r>
              <a:rPr lang="nb-NO" sz="2000" dirty="0" err="1"/>
              <a:t>works</a:t>
            </a:r>
            <a:r>
              <a:rPr lang="nb-NO" sz="2000" dirty="0"/>
              <a:t> </a:t>
            </a:r>
            <a:r>
              <a:rPr lang="nb-NO" sz="2000" dirty="0" err="1"/>
              <a:t>doesn’t</a:t>
            </a:r>
            <a:r>
              <a:rPr lang="nb-NO" sz="2000" dirty="0"/>
              <a:t> </a:t>
            </a:r>
            <a:r>
              <a:rPr lang="nb-NO" sz="2000" dirty="0" err="1"/>
              <a:t>mean</a:t>
            </a:r>
            <a:r>
              <a:rPr lang="nb-NO" sz="2000" dirty="0"/>
              <a:t> </a:t>
            </a:r>
            <a:r>
              <a:rPr lang="nb-NO" sz="2000" dirty="0" err="1"/>
              <a:t>that</a:t>
            </a:r>
            <a:r>
              <a:rPr lang="nb-NO" sz="2000" dirty="0"/>
              <a:t> it </a:t>
            </a:r>
            <a:r>
              <a:rPr lang="nb-NO" sz="2000" dirty="0" err="1"/>
              <a:t>couldn’t</a:t>
            </a:r>
            <a:r>
              <a:rPr lang="nb-NO" sz="2000" dirty="0"/>
              <a:t> be </a:t>
            </a:r>
            <a:r>
              <a:rPr lang="nb-NO" sz="2000" dirty="0" err="1"/>
              <a:t>much</a:t>
            </a:r>
            <a:r>
              <a:rPr lang="nb-NO" sz="2000" dirty="0"/>
              <a:t> </a:t>
            </a:r>
            <a:r>
              <a:rPr lang="nb-NO" sz="2000" dirty="0" err="1"/>
              <a:t>better</a:t>
            </a:r>
            <a:r>
              <a:rPr lang="nb-NO" sz="2000" dirty="0"/>
              <a:t> or </a:t>
            </a:r>
            <a:r>
              <a:rPr lang="nb-NO" sz="2000" dirty="0" err="1"/>
              <a:t>simpler</a:t>
            </a:r>
            <a:r>
              <a:rPr lang="nb-NO" sz="2000" dirty="0"/>
              <a:t> (PID), or </a:t>
            </a:r>
            <a:r>
              <a:rPr lang="nb-NO" sz="2000" dirty="0" err="1"/>
              <a:t>even</a:t>
            </a:r>
            <a:r>
              <a:rPr lang="nb-NO" sz="2000" dirty="0"/>
              <a:t> </a:t>
            </a:r>
            <a:r>
              <a:rPr lang="nb-NO" sz="2000" dirty="0" err="1"/>
              <a:t>both</a:t>
            </a:r>
            <a:r>
              <a:rPr lang="nb-NO" sz="2000" dirty="0"/>
              <a:t> </a:t>
            </a:r>
            <a:r>
              <a:rPr lang="nb-NO" sz="2000" dirty="0" err="1"/>
              <a:t>better</a:t>
            </a:r>
            <a:r>
              <a:rPr lang="nb-NO" sz="2000" dirty="0"/>
              <a:t> and </a:t>
            </a:r>
            <a:r>
              <a:rPr lang="nb-NO" sz="2000" dirty="0" err="1"/>
              <a:t>simpler</a:t>
            </a:r>
            <a:r>
              <a:rPr lang="nb-NO" sz="2000" dirty="0"/>
              <a:t> at </a:t>
            </a:r>
            <a:r>
              <a:rPr lang="nb-NO" sz="2000" dirty="0" err="1"/>
              <a:t>the</a:t>
            </a:r>
            <a:r>
              <a:rPr lang="nb-NO" sz="2000" dirty="0"/>
              <a:t> same time». </a:t>
            </a:r>
          </a:p>
          <a:p>
            <a:r>
              <a:rPr lang="nb-NO" sz="2000" dirty="0" err="1"/>
              <a:t>Example</a:t>
            </a:r>
            <a:r>
              <a:rPr lang="nb-NO" sz="2000" dirty="0"/>
              <a:t>: Sensor in </a:t>
            </a:r>
            <a:r>
              <a:rPr lang="nb-NO" sz="2000" dirty="0" err="1"/>
              <a:t>wrong</a:t>
            </a:r>
            <a:r>
              <a:rPr lang="nb-NO" sz="2000" dirty="0"/>
              <a:t> </a:t>
            </a:r>
            <a:r>
              <a:rPr lang="nb-NO" sz="2000" dirty="0" err="1"/>
              <a:t>room</a:t>
            </a:r>
            <a:endParaRPr lang="en-US" sz="2000" dirty="0"/>
          </a:p>
        </p:txBody>
      </p:sp>
      <p:pic>
        <p:nvPicPr>
          <p:cNvPr id="9" name="Picture 8">
            <a:extLst>
              <a:ext uri="{FF2B5EF4-FFF2-40B4-BE49-F238E27FC236}">
                <a16:creationId xmlns:a16="http://schemas.microsoft.com/office/drawing/2014/main" id="{4224AE86-07A9-95B6-F2E2-FB2B200976E5}"/>
              </a:ext>
            </a:extLst>
          </p:cNvPr>
          <p:cNvPicPr>
            <a:picLocks noChangeAspect="1"/>
          </p:cNvPicPr>
          <p:nvPr/>
        </p:nvPicPr>
        <p:blipFill>
          <a:blip r:embed="rId2"/>
          <a:stretch>
            <a:fillRect/>
          </a:stretch>
        </p:blipFill>
        <p:spPr>
          <a:xfrm>
            <a:off x="9236287" y="2855888"/>
            <a:ext cx="1742393" cy="629381"/>
          </a:xfrm>
          <a:prstGeom prst="rect">
            <a:avLst/>
          </a:prstGeom>
        </p:spPr>
      </p:pic>
      <p:pic>
        <p:nvPicPr>
          <p:cNvPr id="11" name="Picture 10">
            <a:extLst>
              <a:ext uri="{FF2B5EF4-FFF2-40B4-BE49-F238E27FC236}">
                <a16:creationId xmlns:a16="http://schemas.microsoft.com/office/drawing/2014/main" id="{C17C9ACE-B37F-8358-A5AF-A4122664342D}"/>
              </a:ext>
            </a:extLst>
          </p:cNvPr>
          <p:cNvPicPr>
            <a:picLocks noChangeAspect="1"/>
          </p:cNvPicPr>
          <p:nvPr/>
        </p:nvPicPr>
        <p:blipFill>
          <a:blip r:embed="rId3"/>
          <a:stretch>
            <a:fillRect/>
          </a:stretch>
        </p:blipFill>
        <p:spPr>
          <a:xfrm>
            <a:off x="8975286" y="2257052"/>
            <a:ext cx="2197795" cy="575482"/>
          </a:xfrm>
          <a:prstGeom prst="rect">
            <a:avLst/>
          </a:prstGeom>
        </p:spPr>
      </p:pic>
      <p:pic>
        <p:nvPicPr>
          <p:cNvPr id="13" name="Picture 12">
            <a:extLst>
              <a:ext uri="{FF2B5EF4-FFF2-40B4-BE49-F238E27FC236}">
                <a16:creationId xmlns:a16="http://schemas.microsoft.com/office/drawing/2014/main" id="{61C3EB9C-1823-E442-07DD-A3DC3073369E}"/>
              </a:ext>
            </a:extLst>
          </p:cNvPr>
          <p:cNvPicPr>
            <a:picLocks noChangeAspect="1"/>
          </p:cNvPicPr>
          <p:nvPr/>
        </p:nvPicPr>
        <p:blipFill>
          <a:blip r:embed="rId4"/>
          <a:stretch>
            <a:fillRect/>
          </a:stretch>
        </p:blipFill>
        <p:spPr>
          <a:xfrm>
            <a:off x="9763487" y="4061501"/>
            <a:ext cx="1538288" cy="476250"/>
          </a:xfrm>
          <a:prstGeom prst="rect">
            <a:avLst/>
          </a:prstGeom>
        </p:spPr>
      </p:pic>
      <p:pic>
        <p:nvPicPr>
          <p:cNvPr id="15" name="Picture 14">
            <a:extLst>
              <a:ext uri="{FF2B5EF4-FFF2-40B4-BE49-F238E27FC236}">
                <a16:creationId xmlns:a16="http://schemas.microsoft.com/office/drawing/2014/main" id="{9077813C-21B8-D451-3039-3BE6ED7D1E2D}"/>
              </a:ext>
            </a:extLst>
          </p:cNvPr>
          <p:cNvPicPr>
            <a:picLocks noChangeAspect="1"/>
          </p:cNvPicPr>
          <p:nvPr/>
        </p:nvPicPr>
        <p:blipFill>
          <a:blip r:embed="rId5"/>
          <a:stretch>
            <a:fillRect/>
          </a:stretch>
        </p:blipFill>
        <p:spPr>
          <a:xfrm>
            <a:off x="9073727" y="4602382"/>
            <a:ext cx="2450015" cy="599012"/>
          </a:xfrm>
          <a:prstGeom prst="rect">
            <a:avLst/>
          </a:prstGeom>
        </p:spPr>
      </p:pic>
      <p:pic>
        <p:nvPicPr>
          <p:cNvPr id="18" name="Picture 17">
            <a:extLst>
              <a:ext uri="{FF2B5EF4-FFF2-40B4-BE49-F238E27FC236}">
                <a16:creationId xmlns:a16="http://schemas.microsoft.com/office/drawing/2014/main" id="{A8FCFF6F-A2EC-30EE-4DE3-F2D65CC3B5E0}"/>
              </a:ext>
            </a:extLst>
          </p:cNvPr>
          <p:cNvPicPr>
            <a:picLocks noChangeAspect="1"/>
          </p:cNvPicPr>
          <p:nvPr/>
        </p:nvPicPr>
        <p:blipFill>
          <a:blip r:embed="rId6"/>
          <a:stretch>
            <a:fillRect/>
          </a:stretch>
        </p:blipFill>
        <p:spPr>
          <a:xfrm>
            <a:off x="9171067" y="5528593"/>
            <a:ext cx="2352675" cy="476250"/>
          </a:xfrm>
          <a:prstGeom prst="rect">
            <a:avLst/>
          </a:prstGeom>
        </p:spPr>
      </p:pic>
      <p:pic>
        <p:nvPicPr>
          <p:cNvPr id="20" name="Picture 19">
            <a:extLst>
              <a:ext uri="{FF2B5EF4-FFF2-40B4-BE49-F238E27FC236}">
                <a16:creationId xmlns:a16="http://schemas.microsoft.com/office/drawing/2014/main" id="{491ED61A-82F4-2647-0178-BBC0614B38F3}"/>
              </a:ext>
            </a:extLst>
          </p:cNvPr>
          <p:cNvPicPr>
            <a:picLocks noChangeAspect="1"/>
          </p:cNvPicPr>
          <p:nvPr/>
        </p:nvPicPr>
        <p:blipFill>
          <a:blip r:embed="rId7"/>
          <a:stretch>
            <a:fillRect/>
          </a:stretch>
        </p:blipFill>
        <p:spPr>
          <a:xfrm>
            <a:off x="10893058" y="998823"/>
            <a:ext cx="1261367" cy="899916"/>
          </a:xfrm>
          <a:prstGeom prst="rect">
            <a:avLst/>
          </a:prstGeom>
        </p:spPr>
      </p:pic>
      <p:sp>
        <p:nvSpPr>
          <p:cNvPr id="4" name="TextBox 3">
            <a:extLst>
              <a:ext uri="{FF2B5EF4-FFF2-40B4-BE49-F238E27FC236}">
                <a16:creationId xmlns:a16="http://schemas.microsoft.com/office/drawing/2014/main" id="{12903EC3-77CC-D223-39A0-2D66FB205BC3}"/>
              </a:ext>
            </a:extLst>
          </p:cNvPr>
          <p:cNvSpPr txBox="1"/>
          <p:nvPr/>
        </p:nvSpPr>
        <p:spPr>
          <a:xfrm>
            <a:off x="9336337" y="4130349"/>
            <a:ext cx="330540" cy="338554"/>
          </a:xfrm>
          <a:prstGeom prst="rect">
            <a:avLst/>
          </a:prstGeom>
          <a:noFill/>
        </p:spPr>
        <p:txBody>
          <a:bodyPr wrap="square" rtlCol="0">
            <a:spAutoFit/>
          </a:bodyPr>
          <a:lstStyle/>
          <a:p>
            <a:r>
              <a:rPr lang="nb-NO" sz="1600" i="1" dirty="0"/>
              <a:t>G</a:t>
            </a:r>
            <a:endParaRPr lang="en-US" sz="1600" i="1" dirty="0"/>
          </a:p>
        </p:txBody>
      </p:sp>
      <p:pic>
        <p:nvPicPr>
          <p:cNvPr id="14" name="Picture 13">
            <a:extLst>
              <a:ext uri="{FF2B5EF4-FFF2-40B4-BE49-F238E27FC236}">
                <a16:creationId xmlns:a16="http://schemas.microsoft.com/office/drawing/2014/main" id="{DC2159F1-556C-A78E-CA61-E699AFB705CD}"/>
              </a:ext>
            </a:extLst>
          </p:cNvPr>
          <p:cNvPicPr>
            <a:picLocks noChangeAspect="1"/>
          </p:cNvPicPr>
          <p:nvPr/>
        </p:nvPicPr>
        <p:blipFill>
          <a:blip r:embed="rId8"/>
          <a:stretch>
            <a:fillRect/>
          </a:stretch>
        </p:blipFill>
        <p:spPr>
          <a:xfrm>
            <a:off x="4348511" y="2077409"/>
            <a:ext cx="4298270" cy="1918008"/>
          </a:xfrm>
          <a:prstGeom prst="rect">
            <a:avLst/>
          </a:prstGeom>
        </p:spPr>
      </p:pic>
      <p:pic>
        <p:nvPicPr>
          <p:cNvPr id="19" name="Picture 18">
            <a:extLst>
              <a:ext uri="{FF2B5EF4-FFF2-40B4-BE49-F238E27FC236}">
                <a16:creationId xmlns:a16="http://schemas.microsoft.com/office/drawing/2014/main" id="{5574AC4A-B821-A3EC-4D69-C83273C54C4C}"/>
              </a:ext>
            </a:extLst>
          </p:cNvPr>
          <p:cNvPicPr>
            <a:picLocks noChangeAspect="1"/>
          </p:cNvPicPr>
          <p:nvPr/>
        </p:nvPicPr>
        <p:blipFill>
          <a:blip r:embed="rId9"/>
          <a:stretch>
            <a:fillRect/>
          </a:stretch>
        </p:blipFill>
        <p:spPr>
          <a:xfrm>
            <a:off x="4357437" y="4114064"/>
            <a:ext cx="4380150" cy="1953787"/>
          </a:xfrm>
          <a:prstGeom prst="rect">
            <a:avLst/>
          </a:prstGeom>
        </p:spPr>
      </p:pic>
      <p:sp>
        <p:nvSpPr>
          <p:cNvPr id="16" name="TextBox 15">
            <a:extLst>
              <a:ext uri="{FF2B5EF4-FFF2-40B4-BE49-F238E27FC236}">
                <a16:creationId xmlns:a16="http://schemas.microsoft.com/office/drawing/2014/main" id="{383E6124-A29E-8AC3-53BB-5F1EA0A246B8}"/>
              </a:ext>
            </a:extLst>
          </p:cNvPr>
          <p:cNvSpPr txBox="1"/>
          <p:nvPr/>
        </p:nvSpPr>
        <p:spPr>
          <a:xfrm>
            <a:off x="4882656" y="4247429"/>
            <a:ext cx="3320589" cy="538609"/>
          </a:xfrm>
          <a:prstGeom prst="rect">
            <a:avLst/>
          </a:prstGeom>
          <a:noFill/>
        </p:spPr>
        <p:txBody>
          <a:bodyPr wrap="none" rtlCol="0">
            <a:spAutoFit/>
          </a:bodyPr>
          <a:lstStyle/>
          <a:p>
            <a:r>
              <a:rPr lang="nb-NO">
                <a:solidFill>
                  <a:srgbClr val="FF0000"/>
                </a:solidFill>
              </a:rPr>
              <a:t>IT WORKS </a:t>
            </a:r>
            <a:r>
              <a:rPr lang="nb-NO" sz="1400">
                <a:solidFill>
                  <a:srgbClr val="FF0000"/>
                </a:solidFill>
              </a:rPr>
              <a:t>BY THE MAGIC OF FEEDBACK!</a:t>
            </a:r>
            <a:endParaRPr lang="nb-NO" dirty="0">
              <a:solidFill>
                <a:srgbClr val="FF0000"/>
              </a:solidFill>
            </a:endParaRPr>
          </a:p>
          <a:p>
            <a:r>
              <a:rPr lang="nb-NO" sz="1100" dirty="0" err="1">
                <a:solidFill>
                  <a:srgbClr val="FF0000"/>
                </a:solidFill>
              </a:rPr>
              <a:t>But</a:t>
            </a:r>
            <a:r>
              <a:rPr lang="nb-NO" sz="1100" dirty="0">
                <a:solidFill>
                  <a:srgbClr val="FF0000"/>
                </a:solidFill>
              </a:rPr>
              <a:t> it </a:t>
            </a:r>
            <a:r>
              <a:rPr lang="nb-NO" sz="1100" dirty="0" err="1">
                <a:solidFill>
                  <a:srgbClr val="FF0000"/>
                </a:solidFill>
              </a:rPr>
              <a:t>could</a:t>
            </a:r>
            <a:r>
              <a:rPr lang="nb-NO" sz="1100" dirty="0">
                <a:solidFill>
                  <a:srgbClr val="FF0000"/>
                </a:solidFill>
              </a:rPr>
              <a:t> be </a:t>
            </a:r>
            <a:r>
              <a:rPr lang="nb-NO" sz="1100" dirty="0" err="1">
                <a:solidFill>
                  <a:srgbClr val="FF0000"/>
                </a:solidFill>
              </a:rPr>
              <a:t>much</a:t>
            </a:r>
            <a:r>
              <a:rPr lang="nb-NO" sz="1100" dirty="0">
                <a:solidFill>
                  <a:srgbClr val="FF0000"/>
                </a:solidFill>
              </a:rPr>
              <a:t> </a:t>
            </a:r>
            <a:r>
              <a:rPr lang="nb-NO" sz="1100" dirty="0" err="1">
                <a:solidFill>
                  <a:srgbClr val="FF0000"/>
                </a:solidFill>
              </a:rPr>
              <a:t>better</a:t>
            </a:r>
            <a:endParaRPr lang="en-US" sz="1100" dirty="0">
              <a:solidFill>
                <a:srgbClr val="FF0000"/>
              </a:solidFill>
            </a:endParaRPr>
          </a:p>
        </p:txBody>
      </p:sp>
      <p:grpSp>
        <p:nvGrpSpPr>
          <p:cNvPr id="25" name="Group 24">
            <a:extLst>
              <a:ext uri="{FF2B5EF4-FFF2-40B4-BE49-F238E27FC236}">
                <a16:creationId xmlns:a16="http://schemas.microsoft.com/office/drawing/2014/main" id="{4A0FD421-C0CD-F2D0-9866-4F6519556372}"/>
              </a:ext>
            </a:extLst>
          </p:cNvPr>
          <p:cNvGrpSpPr/>
          <p:nvPr/>
        </p:nvGrpSpPr>
        <p:grpSpPr>
          <a:xfrm>
            <a:off x="447040" y="2465173"/>
            <a:ext cx="3617973" cy="1096555"/>
            <a:chOff x="447040" y="2465173"/>
            <a:chExt cx="3617973" cy="1096555"/>
          </a:xfrm>
        </p:grpSpPr>
        <p:pic>
          <p:nvPicPr>
            <p:cNvPr id="7" name="Picture 6">
              <a:extLst>
                <a:ext uri="{FF2B5EF4-FFF2-40B4-BE49-F238E27FC236}">
                  <a16:creationId xmlns:a16="http://schemas.microsoft.com/office/drawing/2014/main" id="{FAC950D1-86CE-5E56-A954-9C010E4C7D30}"/>
                </a:ext>
              </a:extLst>
            </p:cNvPr>
            <p:cNvPicPr>
              <a:picLocks noChangeAspect="1"/>
            </p:cNvPicPr>
            <p:nvPr/>
          </p:nvPicPr>
          <p:blipFill>
            <a:blip r:embed="rId10"/>
            <a:stretch>
              <a:fillRect/>
            </a:stretch>
          </p:blipFill>
          <p:spPr>
            <a:xfrm>
              <a:off x="447040" y="2465173"/>
              <a:ext cx="3617973" cy="1096555"/>
            </a:xfrm>
            <a:prstGeom prst="rect">
              <a:avLst/>
            </a:prstGeom>
          </p:spPr>
        </p:pic>
        <p:sp>
          <p:nvSpPr>
            <p:cNvPr id="21" name="TextBox 20">
              <a:extLst>
                <a:ext uri="{FF2B5EF4-FFF2-40B4-BE49-F238E27FC236}">
                  <a16:creationId xmlns:a16="http://schemas.microsoft.com/office/drawing/2014/main" id="{5EF9DC3E-B101-EE72-DB9C-5854592C7D36}"/>
                </a:ext>
              </a:extLst>
            </p:cNvPr>
            <p:cNvSpPr txBox="1"/>
            <p:nvPr/>
          </p:nvSpPr>
          <p:spPr>
            <a:xfrm>
              <a:off x="3334991" y="2866828"/>
              <a:ext cx="327334" cy="307777"/>
            </a:xfrm>
            <a:prstGeom prst="rect">
              <a:avLst/>
            </a:prstGeom>
            <a:noFill/>
          </p:spPr>
          <p:txBody>
            <a:bodyPr wrap="none" rtlCol="0">
              <a:spAutoFit/>
            </a:bodyPr>
            <a:lstStyle/>
            <a:p>
              <a:r>
                <a:rPr lang="nb-NO" sz="1400" dirty="0">
                  <a:solidFill>
                    <a:srgbClr val="00B050"/>
                  </a:solidFill>
                </a:rPr>
                <a:t>y</a:t>
              </a:r>
              <a:r>
                <a:rPr lang="nb-NO" sz="1400" baseline="-25000" dirty="0">
                  <a:solidFill>
                    <a:srgbClr val="00B050"/>
                  </a:solidFill>
                </a:rPr>
                <a:t>2</a:t>
              </a:r>
              <a:endParaRPr lang="en-US" sz="1400" baseline="-25000" dirty="0">
                <a:solidFill>
                  <a:srgbClr val="00B050"/>
                </a:solidFill>
              </a:endParaRPr>
            </a:p>
          </p:txBody>
        </p:sp>
        <p:sp>
          <p:nvSpPr>
            <p:cNvPr id="22" name="TextBox 21">
              <a:extLst>
                <a:ext uri="{FF2B5EF4-FFF2-40B4-BE49-F238E27FC236}">
                  <a16:creationId xmlns:a16="http://schemas.microsoft.com/office/drawing/2014/main" id="{6FB454AE-4009-96BC-EDAE-CC7D68FA0A18}"/>
                </a:ext>
              </a:extLst>
            </p:cNvPr>
            <p:cNvSpPr txBox="1"/>
            <p:nvPr/>
          </p:nvSpPr>
          <p:spPr>
            <a:xfrm>
              <a:off x="1229786" y="2866829"/>
              <a:ext cx="327334" cy="307777"/>
            </a:xfrm>
            <a:prstGeom prst="rect">
              <a:avLst/>
            </a:prstGeom>
            <a:noFill/>
          </p:spPr>
          <p:txBody>
            <a:bodyPr wrap="none" rtlCol="0">
              <a:spAutoFit/>
            </a:bodyPr>
            <a:lstStyle/>
            <a:p>
              <a:r>
                <a:rPr lang="nb-NO" sz="1400" dirty="0">
                  <a:solidFill>
                    <a:schemeClr val="accent1"/>
                  </a:solidFill>
                </a:rPr>
                <a:t>y</a:t>
              </a:r>
              <a:r>
                <a:rPr lang="nb-NO" sz="1400" baseline="-25000" dirty="0">
                  <a:solidFill>
                    <a:schemeClr val="accent1"/>
                  </a:solidFill>
                </a:rPr>
                <a:t>1</a:t>
              </a:r>
              <a:endParaRPr lang="en-US" sz="1400" baseline="-25000" dirty="0">
                <a:solidFill>
                  <a:schemeClr val="accent1"/>
                </a:solidFill>
              </a:endParaRPr>
            </a:p>
          </p:txBody>
        </p:sp>
      </p:grpSp>
      <p:grpSp>
        <p:nvGrpSpPr>
          <p:cNvPr id="26" name="Group 25">
            <a:extLst>
              <a:ext uri="{FF2B5EF4-FFF2-40B4-BE49-F238E27FC236}">
                <a16:creationId xmlns:a16="http://schemas.microsoft.com/office/drawing/2014/main" id="{0864C480-8499-B3D1-193E-9B24CC513425}"/>
              </a:ext>
            </a:extLst>
          </p:cNvPr>
          <p:cNvGrpSpPr/>
          <p:nvPr/>
        </p:nvGrpSpPr>
        <p:grpSpPr>
          <a:xfrm>
            <a:off x="605338" y="4247429"/>
            <a:ext cx="3678568" cy="1241196"/>
            <a:chOff x="605338" y="4247429"/>
            <a:chExt cx="3678568" cy="1241196"/>
          </a:xfrm>
        </p:grpSpPr>
        <p:pic>
          <p:nvPicPr>
            <p:cNvPr id="10" name="Picture 9">
              <a:extLst>
                <a:ext uri="{FF2B5EF4-FFF2-40B4-BE49-F238E27FC236}">
                  <a16:creationId xmlns:a16="http://schemas.microsoft.com/office/drawing/2014/main" id="{7DD651A1-FDC1-7D69-12B6-FF2EF7B91337}"/>
                </a:ext>
              </a:extLst>
            </p:cNvPr>
            <p:cNvPicPr>
              <a:picLocks noChangeAspect="1"/>
            </p:cNvPicPr>
            <p:nvPr/>
          </p:nvPicPr>
          <p:blipFill>
            <a:blip r:embed="rId11"/>
            <a:stretch>
              <a:fillRect/>
            </a:stretch>
          </p:blipFill>
          <p:spPr>
            <a:xfrm>
              <a:off x="605338" y="4247429"/>
              <a:ext cx="3678568" cy="1241196"/>
            </a:xfrm>
            <a:prstGeom prst="rect">
              <a:avLst/>
            </a:prstGeom>
          </p:spPr>
        </p:pic>
        <p:sp>
          <p:nvSpPr>
            <p:cNvPr id="23" name="TextBox 22">
              <a:extLst>
                <a:ext uri="{FF2B5EF4-FFF2-40B4-BE49-F238E27FC236}">
                  <a16:creationId xmlns:a16="http://schemas.microsoft.com/office/drawing/2014/main" id="{FC69E109-4D04-C20B-20B6-742FC20BE4BB}"/>
                </a:ext>
              </a:extLst>
            </p:cNvPr>
            <p:cNvSpPr txBox="1"/>
            <p:nvPr/>
          </p:nvSpPr>
          <p:spPr>
            <a:xfrm>
              <a:off x="1376179" y="4868027"/>
              <a:ext cx="327334" cy="307777"/>
            </a:xfrm>
            <a:prstGeom prst="rect">
              <a:avLst/>
            </a:prstGeom>
            <a:noFill/>
          </p:spPr>
          <p:txBody>
            <a:bodyPr wrap="none" rtlCol="0">
              <a:spAutoFit/>
            </a:bodyPr>
            <a:lstStyle/>
            <a:p>
              <a:r>
                <a:rPr lang="nb-NO" sz="1400" dirty="0">
                  <a:solidFill>
                    <a:schemeClr val="accent1"/>
                  </a:solidFill>
                </a:rPr>
                <a:t>y</a:t>
              </a:r>
              <a:r>
                <a:rPr lang="nb-NO" sz="1400" baseline="-25000" dirty="0">
                  <a:solidFill>
                    <a:schemeClr val="accent1"/>
                  </a:solidFill>
                </a:rPr>
                <a:t>1</a:t>
              </a:r>
              <a:endParaRPr lang="en-US" sz="1400" baseline="-25000" dirty="0">
                <a:solidFill>
                  <a:schemeClr val="accent1"/>
                </a:solidFill>
              </a:endParaRPr>
            </a:p>
          </p:txBody>
        </p:sp>
        <p:sp>
          <p:nvSpPr>
            <p:cNvPr id="24" name="TextBox 23">
              <a:extLst>
                <a:ext uri="{FF2B5EF4-FFF2-40B4-BE49-F238E27FC236}">
                  <a16:creationId xmlns:a16="http://schemas.microsoft.com/office/drawing/2014/main" id="{DEB39064-BC4E-33A4-5A99-40AEE21F1162}"/>
                </a:ext>
              </a:extLst>
            </p:cNvPr>
            <p:cNvSpPr txBox="1"/>
            <p:nvPr/>
          </p:nvSpPr>
          <p:spPr>
            <a:xfrm>
              <a:off x="3420725" y="4891718"/>
              <a:ext cx="327334" cy="307777"/>
            </a:xfrm>
            <a:prstGeom prst="rect">
              <a:avLst/>
            </a:prstGeom>
            <a:noFill/>
          </p:spPr>
          <p:txBody>
            <a:bodyPr wrap="none" rtlCol="0">
              <a:spAutoFit/>
            </a:bodyPr>
            <a:lstStyle/>
            <a:p>
              <a:r>
                <a:rPr lang="nb-NO" sz="1400" dirty="0">
                  <a:solidFill>
                    <a:srgbClr val="00B050"/>
                  </a:solidFill>
                </a:rPr>
                <a:t>y</a:t>
              </a:r>
              <a:r>
                <a:rPr lang="nb-NO" sz="1400" baseline="-25000" dirty="0">
                  <a:solidFill>
                    <a:srgbClr val="00B050"/>
                  </a:solidFill>
                </a:rPr>
                <a:t>2</a:t>
              </a:r>
              <a:endParaRPr lang="en-US" sz="1400" baseline="-25000" dirty="0">
                <a:solidFill>
                  <a:srgbClr val="00B050"/>
                </a:solidFill>
              </a:endParaRPr>
            </a:p>
          </p:txBody>
        </p:sp>
      </p:grpSp>
      <p:sp>
        <p:nvSpPr>
          <p:cNvPr id="5" name="TextBox 4">
            <a:extLst>
              <a:ext uri="{FF2B5EF4-FFF2-40B4-BE49-F238E27FC236}">
                <a16:creationId xmlns:a16="http://schemas.microsoft.com/office/drawing/2014/main" id="{9C275ABD-90B0-5468-F654-50EFF7D50AF8}"/>
              </a:ext>
            </a:extLst>
          </p:cNvPr>
          <p:cNvSpPr txBox="1"/>
          <p:nvPr/>
        </p:nvSpPr>
        <p:spPr>
          <a:xfrm>
            <a:off x="889388" y="6444861"/>
            <a:ext cx="3110467" cy="276999"/>
          </a:xfrm>
          <a:prstGeom prst="rect">
            <a:avLst/>
          </a:prstGeom>
          <a:noFill/>
        </p:spPr>
        <p:txBody>
          <a:bodyPr wrap="none" rtlCol="0">
            <a:spAutoFit/>
          </a:bodyPr>
          <a:lstStyle/>
          <a:p>
            <a:r>
              <a:rPr lang="nb-NO" sz="1200" dirty="0">
                <a:solidFill>
                  <a:schemeClr val="bg1"/>
                </a:solidFill>
              </a:rPr>
              <a:t>y = </a:t>
            </a:r>
            <a:r>
              <a:rPr lang="nb-NO" sz="1200" dirty="0" err="1">
                <a:solidFill>
                  <a:schemeClr val="bg1"/>
                </a:solidFill>
              </a:rPr>
              <a:t>temperature</a:t>
            </a:r>
            <a:r>
              <a:rPr lang="nb-NO" sz="1200" dirty="0">
                <a:solidFill>
                  <a:schemeClr val="bg1"/>
                </a:solidFill>
              </a:rPr>
              <a:t> = output = </a:t>
            </a:r>
            <a:r>
              <a:rPr lang="nb-NO" sz="1200" dirty="0" err="1">
                <a:solidFill>
                  <a:schemeClr val="bg1"/>
                </a:solidFill>
              </a:rPr>
              <a:t>controlled</a:t>
            </a:r>
            <a:r>
              <a:rPr lang="nb-NO" sz="1200" dirty="0">
                <a:solidFill>
                  <a:schemeClr val="bg1"/>
                </a:solidFill>
              </a:rPr>
              <a:t> variable </a:t>
            </a:r>
            <a:endParaRPr lang="en-US" sz="1200" dirty="0">
              <a:solidFill>
                <a:schemeClr val="bg1"/>
              </a:solidFill>
            </a:endParaRPr>
          </a:p>
        </p:txBody>
      </p:sp>
    </p:spTree>
    <p:extLst>
      <p:ext uri="{BB962C8B-B14F-4D97-AF65-F5344CB8AC3E}">
        <p14:creationId xmlns:p14="http://schemas.microsoft.com/office/powerpoint/2010/main" val="18308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108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DE9E-6E3B-45E9-B4CE-B535D6EE5D74}"/>
              </a:ext>
            </a:extLst>
          </p:cNvPr>
          <p:cNvSpPr>
            <a:spLocks noGrp="1"/>
          </p:cNvSpPr>
          <p:nvPr>
            <p:ph type="title"/>
          </p:nvPr>
        </p:nvSpPr>
        <p:spPr/>
        <p:txBody>
          <a:bodyPr>
            <a:normAutofit fontScale="90000"/>
          </a:bodyPr>
          <a:lstStyle/>
          <a:p>
            <a:r>
              <a:rPr lang="nb-NO" dirty="0" err="1"/>
              <a:t>October</a:t>
            </a:r>
            <a:r>
              <a:rPr lang="nb-NO" dirty="0"/>
              <a:t> 1984</a:t>
            </a:r>
            <a:br>
              <a:rPr lang="nb-NO" dirty="0"/>
            </a:br>
            <a:r>
              <a:rPr lang="nb-NO" dirty="0"/>
              <a:t>Robust control </a:t>
            </a:r>
            <a:r>
              <a:rPr lang="nb-NO" dirty="0" err="1"/>
              <a:t>takes</a:t>
            </a:r>
            <a:r>
              <a:rPr lang="nb-NO" dirty="0"/>
              <a:t> </a:t>
            </a:r>
            <a:r>
              <a:rPr lang="nb-NO" dirty="0" err="1"/>
              <a:t>off</a:t>
            </a:r>
            <a:r>
              <a:rPr lang="nb-NO" dirty="0"/>
              <a:t>!</a:t>
            </a:r>
          </a:p>
        </p:txBody>
      </p:sp>
      <p:pic>
        <p:nvPicPr>
          <p:cNvPr id="4" name="Content Placeholder 3">
            <a:extLst>
              <a:ext uri="{FF2B5EF4-FFF2-40B4-BE49-F238E27FC236}">
                <a16:creationId xmlns:a16="http://schemas.microsoft.com/office/drawing/2014/main" id="{00CD40FB-8120-4287-B156-3CA231929A58}"/>
              </a:ext>
            </a:extLst>
          </p:cNvPr>
          <p:cNvPicPr>
            <a:picLocks noGrp="1" noChangeAspect="1"/>
          </p:cNvPicPr>
          <p:nvPr>
            <p:ph idx="1"/>
          </p:nvPr>
        </p:nvPicPr>
        <p:blipFill>
          <a:blip r:embed="rId2"/>
          <a:stretch>
            <a:fillRect/>
          </a:stretch>
        </p:blipFill>
        <p:spPr>
          <a:xfrm rot="5592573">
            <a:off x="5076263" y="815426"/>
            <a:ext cx="6405379" cy="5047053"/>
          </a:xfrm>
          <a:prstGeom prst="rect">
            <a:avLst/>
          </a:prstGeom>
        </p:spPr>
      </p:pic>
      <p:pic>
        <p:nvPicPr>
          <p:cNvPr id="5" name="Picture 4" descr="skann0023">
            <a:extLst>
              <a:ext uri="{FF2B5EF4-FFF2-40B4-BE49-F238E27FC236}">
                <a16:creationId xmlns:a16="http://schemas.microsoft.com/office/drawing/2014/main" id="{FF420579-C643-42DD-979C-AE71EA1C7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4" y="1531435"/>
            <a:ext cx="6145976" cy="46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57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8F80-D9B3-4DF4-9493-89867A1014D9}"/>
              </a:ext>
            </a:extLst>
          </p:cNvPr>
          <p:cNvSpPr>
            <a:spLocks noGrp="1"/>
          </p:cNvSpPr>
          <p:nvPr>
            <p:ph type="title"/>
          </p:nvPr>
        </p:nvSpPr>
        <p:spPr/>
        <p:txBody>
          <a:bodyPr/>
          <a:lstStyle/>
          <a:p>
            <a:endParaRPr lang="nb-NO"/>
          </a:p>
        </p:txBody>
      </p:sp>
      <p:pic>
        <p:nvPicPr>
          <p:cNvPr id="4" name="Content Placeholder 3">
            <a:extLst>
              <a:ext uri="{FF2B5EF4-FFF2-40B4-BE49-F238E27FC236}">
                <a16:creationId xmlns:a16="http://schemas.microsoft.com/office/drawing/2014/main" id="{276206A4-0A45-45F8-9ACD-128D30A39996}"/>
              </a:ext>
            </a:extLst>
          </p:cNvPr>
          <p:cNvPicPr>
            <a:picLocks noGrp="1" noChangeAspect="1"/>
          </p:cNvPicPr>
          <p:nvPr>
            <p:ph idx="1"/>
          </p:nvPr>
        </p:nvPicPr>
        <p:blipFill>
          <a:blip r:embed="rId2"/>
          <a:stretch>
            <a:fillRect/>
          </a:stretch>
        </p:blipFill>
        <p:spPr>
          <a:xfrm>
            <a:off x="374649" y="185543"/>
            <a:ext cx="9305925" cy="2381250"/>
          </a:xfrm>
          <a:prstGeom prst="rect">
            <a:avLst/>
          </a:prstGeom>
        </p:spPr>
      </p:pic>
      <p:pic>
        <p:nvPicPr>
          <p:cNvPr id="5" name="Picture 4">
            <a:extLst>
              <a:ext uri="{FF2B5EF4-FFF2-40B4-BE49-F238E27FC236}">
                <a16:creationId xmlns:a16="http://schemas.microsoft.com/office/drawing/2014/main" id="{9943B3DE-092F-44BF-AB80-A9D1BB59374F}"/>
              </a:ext>
            </a:extLst>
          </p:cNvPr>
          <p:cNvPicPr>
            <a:picLocks noChangeAspect="1"/>
          </p:cNvPicPr>
          <p:nvPr/>
        </p:nvPicPr>
        <p:blipFill>
          <a:blip r:embed="rId3"/>
          <a:stretch>
            <a:fillRect/>
          </a:stretch>
        </p:blipFill>
        <p:spPr>
          <a:xfrm>
            <a:off x="1052744" y="2690618"/>
            <a:ext cx="1695450" cy="2124075"/>
          </a:xfrm>
          <a:prstGeom prst="rect">
            <a:avLst/>
          </a:prstGeom>
        </p:spPr>
      </p:pic>
      <p:pic>
        <p:nvPicPr>
          <p:cNvPr id="6" name="Picture 5">
            <a:extLst>
              <a:ext uri="{FF2B5EF4-FFF2-40B4-BE49-F238E27FC236}">
                <a16:creationId xmlns:a16="http://schemas.microsoft.com/office/drawing/2014/main" id="{AA8F2A09-60A2-462A-8B82-A25C75E0BD46}"/>
              </a:ext>
            </a:extLst>
          </p:cNvPr>
          <p:cNvPicPr>
            <a:picLocks noChangeAspect="1"/>
          </p:cNvPicPr>
          <p:nvPr/>
        </p:nvPicPr>
        <p:blipFill>
          <a:blip r:embed="rId4"/>
          <a:stretch>
            <a:fillRect/>
          </a:stretch>
        </p:blipFill>
        <p:spPr>
          <a:xfrm>
            <a:off x="2659333" y="2490593"/>
            <a:ext cx="1866900" cy="2324100"/>
          </a:xfrm>
          <a:prstGeom prst="rect">
            <a:avLst/>
          </a:prstGeom>
        </p:spPr>
      </p:pic>
      <p:pic>
        <p:nvPicPr>
          <p:cNvPr id="7" name="Picture 6">
            <a:extLst>
              <a:ext uri="{FF2B5EF4-FFF2-40B4-BE49-F238E27FC236}">
                <a16:creationId xmlns:a16="http://schemas.microsoft.com/office/drawing/2014/main" id="{628A0D16-E097-4900-B113-47F15F04EA20}"/>
              </a:ext>
            </a:extLst>
          </p:cNvPr>
          <p:cNvPicPr>
            <a:picLocks noChangeAspect="1"/>
          </p:cNvPicPr>
          <p:nvPr/>
        </p:nvPicPr>
        <p:blipFill>
          <a:blip r:embed="rId5"/>
          <a:stretch>
            <a:fillRect/>
          </a:stretch>
        </p:blipFill>
        <p:spPr>
          <a:xfrm>
            <a:off x="4526233" y="2666805"/>
            <a:ext cx="1828800" cy="2171700"/>
          </a:xfrm>
          <a:prstGeom prst="rect">
            <a:avLst/>
          </a:prstGeom>
        </p:spPr>
      </p:pic>
      <p:pic>
        <p:nvPicPr>
          <p:cNvPr id="8" name="Picture 7">
            <a:extLst>
              <a:ext uri="{FF2B5EF4-FFF2-40B4-BE49-F238E27FC236}">
                <a16:creationId xmlns:a16="http://schemas.microsoft.com/office/drawing/2014/main" id="{9E82C4D4-1CB6-400D-B719-4C5B104ECB9F}"/>
              </a:ext>
            </a:extLst>
          </p:cNvPr>
          <p:cNvPicPr>
            <a:picLocks noChangeAspect="1"/>
          </p:cNvPicPr>
          <p:nvPr/>
        </p:nvPicPr>
        <p:blipFill>
          <a:blip r:embed="rId6"/>
          <a:stretch>
            <a:fillRect/>
          </a:stretch>
        </p:blipFill>
        <p:spPr>
          <a:xfrm>
            <a:off x="7246936" y="3597882"/>
            <a:ext cx="4867275" cy="2714625"/>
          </a:xfrm>
          <a:prstGeom prst="rect">
            <a:avLst/>
          </a:prstGeom>
        </p:spPr>
      </p:pic>
      <p:pic>
        <p:nvPicPr>
          <p:cNvPr id="3" name="Picture 2">
            <a:extLst>
              <a:ext uri="{FF2B5EF4-FFF2-40B4-BE49-F238E27FC236}">
                <a16:creationId xmlns:a16="http://schemas.microsoft.com/office/drawing/2014/main" id="{B5EB0128-19F5-4ADD-945D-678C667C1439}"/>
              </a:ext>
            </a:extLst>
          </p:cNvPr>
          <p:cNvPicPr>
            <a:picLocks noChangeAspect="1"/>
          </p:cNvPicPr>
          <p:nvPr/>
        </p:nvPicPr>
        <p:blipFill>
          <a:blip r:embed="rId7"/>
          <a:stretch>
            <a:fillRect/>
          </a:stretch>
        </p:blipFill>
        <p:spPr>
          <a:xfrm>
            <a:off x="9669733" y="1214243"/>
            <a:ext cx="2295525" cy="2438400"/>
          </a:xfrm>
          <a:prstGeom prst="rect">
            <a:avLst/>
          </a:prstGeom>
        </p:spPr>
      </p:pic>
    </p:spTree>
    <p:extLst>
      <p:ext uri="{BB962C8B-B14F-4D97-AF65-F5344CB8AC3E}">
        <p14:creationId xmlns:p14="http://schemas.microsoft.com/office/powerpoint/2010/main" val="265500541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Egendefinert utform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gendefinert utform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6853</Words>
  <Application>Microsoft Office PowerPoint</Application>
  <PresentationFormat>Widescreen</PresentationFormat>
  <Paragraphs>996</Paragraphs>
  <Slides>76</Slides>
  <Notes>20</Notes>
  <HiddenSlides>18</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76</vt:i4>
      </vt:variant>
    </vt:vector>
  </HeadingPairs>
  <TitlesOfParts>
    <vt:vector size="92" baseType="lpstr">
      <vt:lpstr>Aptos</vt:lpstr>
      <vt:lpstr>Arial</vt:lpstr>
      <vt:lpstr>Calibri</vt:lpstr>
      <vt:lpstr>Calibri Light</vt:lpstr>
      <vt:lpstr>Cambria Math</vt:lpstr>
      <vt:lpstr>CharisSIL</vt:lpstr>
      <vt:lpstr>Courier New</vt:lpstr>
      <vt:lpstr>Segoe UI</vt:lpstr>
      <vt:lpstr>Segoe UI Semilight</vt:lpstr>
      <vt:lpstr>Symbol</vt:lpstr>
      <vt:lpstr>Times</vt:lpstr>
      <vt:lpstr>Times New Roman</vt:lpstr>
      <vt:lpstr>Office-tema</vt:lpstr>
      <vt:lpstr>2_Egendefinert utforming</vt:lpstr>
      <vt:lpstr>1_Egendefinert utforming</vt:lpstr>
      <vt:lpstr>Egendefinert utforming</vt:lpstr>
      <vt:lpstr>Advanced control for the future using the magic of feedback and simple elements*</vt:lpstr>
      <vt:lpstr>Abstract</vt:lpstr>
      <vt:lpstr>Workshop on “Multivariable control Using Decomposition and Simple Elements" </vt:lpstr>
      <vt:lpstr>PowerPoint Presentation</vt:lpstr>
      <vt:lpstr>About Sigurd Skogestad</vt:lpstr>
      <vt:lpstr>“The goal of my research is to develop simple yet rigorous methods to solve problems of engineering significance” </vt:lpstr>
      <vt:lpstr>My research focus</vt:lpstr>
      <vt:lpstr>October 1984 Robust control takes off!</vt:lpstr>
      <vt:lpstr>PowerPoint Presentation</vt:lpstr>
      <vt:lpstr>Robust control</vt:lpstr>
      <vt:lpstr>PowerPoint Presentation</vt:lpstr>
      <vt:lpstr>PowerPoint Presentation</vt:lpstr>
      <vt:lpstr>What is control? Generating actions u from measurements w (data) to stay at setpoint ys</vt:lpstr>
      <vt:lpstr>Feedforward  versus feedback Example: Setpoint response</vt:lpstr>
      <vt:lpstr>Feedback is needed / used for </vt:lpstr>
      <vt:lpstr>Linearizing effect of feedback</vt:lpstr>
      <vt:lpstr>The negative feedback amplifier</vt:lpstr>
      <vt:lpstr>PowerPoint Presentation</vt:lpstr>
      <vt:lpstr>Linearization of valve using cascade control</vt:lpstr>
      <vt:lpstr>No, it moves to the time constant of the slave loop  – OK - if we we have time scale separation between master and slave</vt:lpstr>
      <vt:lpstr>Stabilization</vt:lpstr>
      <vt:lpstr>Stabilization of the grid using P-control. Early 1930s</vt:lpstr>
      <vt:lpstr>PowerPoint Presentation</vt:lpstr>
      <vt:lpstr>Stabilization using feedback: Instability moves to input (RHP-zero)</vt:lpstr>
      <vt:lpstr>PowerPoint Presentation</vt:lpstr>
      <vt:lpstr>PowerPoint Presentation</vt:lpstr>
      <vt:lpstr>Anti slug-control  - control structure</vt:lpstr>
      <vt:lpstr>PowerPoint Presentation</vt:lpstr>
      <vt:lpstr>Anti slug-control  - control structure</vt:lpstr>
      <vt:lpstr>Anti slug-control  - control structure</vt:lpstr>
      <vt:lpstr>«Transformed inputs» v</vt:lpstr>
      <vt:lpstr>Example decoupling: Mixing of hot (u1) and cold (u2) water</vt:lpstr>
      <vt:lpstr>PowerPoint Presentation</vt:lpstr>
      <vt:lpstr>How we design a control system for a complete chemical plant?</vt:lpstr>
      <vt:lpstr>PowerPoint Presentation</vt:lpstr>
      <vt:lpstr>PowerPoint Presentation</vt:lpstr>
      <vt:lpstr>PowerPoint Presentation</vt:lpstr>
      <vt:lpstr>Main objectives of a control system</vt:lpstr>
      <vt:lpstr>Two fundamental ways of decomposing the controller</vt:lpstr>
      <vt:lpstr>Time scale separation: Control* layers</vt:lpstr>
      <vt:lpstr>«Advanced» control</vt:lpstr>
      <vt:lpstr>Combine control and optimization into one layer?</vt:lpstr>
      <vt:lpstr>Combine control and optimization into one layer?</vt:lpstr>
      <vt:lpstr>What about «conventional» MPC and RTO?</vt:lpstr>
      <vt:lpstr>A more fundamental problem with MPC / EMPC</vt:lpstr>
      <vt:lpstr>PowerPoint Presentation</vt:lpstr>
      <vt:lpstr>PowerPoint Presentation</vt:lpstr>
      <vt:lpstr>Doyle counterexample</vt:lpstr>
      <vt:lpstr>“Advanced control”</vt:lpstr>
      <vt:lpstr>QUIZ What are the three most important inventions of process control?</vt:lpstr>
      <vt:lpstr>Ratio control</vt:lpstr>
      <vt:lpstr>Usually: Combine ratio (feedforward) with feedback</vt:lpstr>
      <vt:lpstr>Ratio control combined with feedback</vt:lpstr>
      <vt:lpstr> When should we use ratio control?  </vt:lpstr>
      <vt:lpstr> Cases where ratio control should not be used: </vt:lpstr>
      <vt:lpstr>Intro….</vt:lpstr>
      <vt:lpstr>ARC: Standard Advanced control elements</vt:lpstr>
      <vt:lpstr>Common ARC elements </vt:lpstr>
      <vt:lpstr>How design standard ARC elements?</vt:lpstr>
      <vt:lpstr>Constraint switching  (because it is optimal at steady state)</vt:lpstr>
      <vt:lpstr>Example adaptive cruise control:  CV-CV switch (min-selector) followed by MV-MV switch (split range control)</vt:lpstr>
      <vt:lpstr>PowerPoint Presentation</vt:lpstr>
      <vt:lpstr>Cow case study (Norway, outdoor 15C to -20C)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The future of process control </vt:lpstr>
      <vt:lpstr>PowerPoint Presentation</vt:lpstr>
      <vt:lpstr>PowerPoint Presentation</vt:lpstr>
      <vt:lpstr>PowerPoint Presentation</vt:lpstr>
      <vt:lpstr>NOTE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structures with embedded knowledge through input transformations (Nonlinear input transformations for disturbance rejection, decoupling and linearization)</dc:title>
  <dc:creator>Sigurd Skogestad</dc:creator>
  <cp:lastModifiedBy>Sigurd Skogestad</cp:lastModifiedBy>
  <cp:revision>265</cp:revision>
  <cp:lastPrinted>2024-04-25T18:10:38Z</cp:lastPrinted>
  <dcterms:created xsi:type="dcterms:W3CDTF">2020-09-28T17:02:05Z</dcterms:created>
  <dcterms:modified xsi:type="dcterms:W3CDTF">2025-11-09T16:14:46Z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7c3c65-c754-49fd-9431-de67f4812c51_Enabled">
    <vt:lpwstr>true</vt:lpwstr>
  </property>
  <property fmtid="{D5CDD505-2E9C-101B-9397-08002B2CF9AE}" pid="3" name="MSIP_Label_6b7c3c65-c754-49fd-9431-de67f4812c51_SetDate">
    <vt:lpwstr>2021-01-07T16:44:00Z</vt:lpwstr>
  </property>
  <property fmtid="{D5CDD505-2E9C-101B-9397-08002B2CF9AE}" pid="4" name="MSIP_Label_6b7c3c65-c754-49fd-9431-de67f4812c51_Method">
    <vt:lpwstr>Privileged</vt:lpwstr>
  </property>
  <property fmtid="{D5CDD505-2E9C-101B-9397-08002B2CF9AE}" pid="5" name="MSIP_Label_6b7c3c65-c754-49fd-9431-de67f4812c51_Name">
    <vt:lpwstr>Private</vt:lpwstr>
  </property>
  <property fmtid="{D5CDD505-2E9C-101B-9397-08002B2CF9AE}" pid="6" name="MSIP_Label_6b7c3c65-c754-49fd-9431-de67f4812c51_SiteId">
    <vt:lpwstr>09a10672-822f-4467-a5ba-5bb375967c05</vt:lpwstr>
  </property>
  <property fmtid="{D5CDD505-2E9C-101B-9397-08002B2CF9AE}" pid="7" name="MSIP_Label_6b7c3c65-c754-49fd-9431-de67f4812c51_ActionId">
    <vt:lpwstr>1a15c6b9-5b07-4289-bf56-feb9f653152a</vt:lpwstr>
  </property>
  <property fmtid="{D5CDD505-2E9C-101B-9397-08002B2CF9AE}" pid="8" name="MSIP_Label_6b7c3c65-c754-49fd-9431-de67f4812c51_ContentBits">
    <vt:lpwstr>0</vt:lpwstr>
  </property>
</Properties>
</file>