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770" r:id="rId3"/>
    <p:sldId id="1762" r:id="rId4"/>
    <p:sldId id="1753" r:id="rId5"/>
    <p:sldId id="1774" r:id="rId6"/>
    <p:sldId id="17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49C8-9373-4638-AC6F-FA9652DBBCA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BBD4-2746-422E-8BA3-EA6CA3F93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B9CF5-CADC-47C8-90B6-0047F2E1BB8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03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044810F-A58A-5586-EB2E-3640DA59C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05993-1AFF-49F4-BB3E-47D8AD7E4509}" type="slidenum">
              <a:rPr lang="nb-NO" altLang="nb-NO" smtClean="0"/>
              <a:pPr>
                <a:spcBef>
                  <a:spcPct val="0"/>
                </a:spcBef>
              </a:pPr>
              <a:t>5</a:t>
            </a:fld>
            <a:endParaRPr lang="nb-NO" altLang="nb-NO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07295A6-0156-4EDE-0E9D-B3162AA07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7C0FB80-C501-FB00-ECD4-63E99858A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0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C90-0380-9304-5B19-829FF489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872BB-F609-EDBE-41F3-143B586D8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AC08-0830-7978-EBFB-1711377E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32F0-EB27-B967-CE5C-E30BCFD7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F46A-2C5C-D692-04F4-3E60ADFB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3687-5328-1DAE-BD2C-5E7AEDA2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1B313-133D-DE57-5B02-17F04E5BE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0DCD-9E4D-9F09-EBE5-C223ADA7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0B88-018E-60B7-E873-B3A8F46F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E717-5AC4-D91E-F21D-136B3BD5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26948-6530-A9C1-3B24-2FC55217A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A1B-1DA5-D6D4-D192-CB4F65DA2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2D38-55E6-B6AE-BF44-CE18AB11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1B16-B731-9E50-A813-8E6EF2A0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4AA8-F89C-19F7-B8A3-F019F490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2307-D724-68C7-612E-3E49577B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F693-3CDC-24BE-D452-370289A7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1F913-9A6A-278F-C866-3D6E0C00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2AD5-9552-75D3-E50B-71C22BAF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DC0D3-FE41-3E73-31B1-44BE2DEC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FD74-9B3A-99D4-4F6E-6712809A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94F18-ED40-3168-F95C-E2B1B47D4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89C4-9DB0-BF38-A0B9-0B7B3CAF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163F4-2758-FAA2-6194-CEF8EBE4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6F1FA-CB19-2E0A-E841-A272A415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61ED-E7B8-97C4-58F3-ED73B91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62AB-E2AC-48F2-97F9-7CD2E89D7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29542-BC93-5BC0-40F1-D2CE4759F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286DF-A197-F32E-56A5-AEB657B9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6DEDF-587C-E6B6-1CA2-D20C7C8C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6FB7-AA96-B97F-CBC8-8746A97D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EC4B-EE03-4F07-F088-CAC9D61E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68C6-D53D-D439-0CCA-384C9E46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2B791-043C-CF4B-4261-808FBBE5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AC763-8E21-688E-3FFA-86EF0180A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54E9A-91D9-DA78-FB8F-B809A687E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E6FC4-C00B-4316-C917-3C66E464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70AFB-0F52-F5F5-3ED9-578F727E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33DFD-237A-DF0B-B5A6-5B567756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6DCE-BD6D-0278-50AD-C7E7C3B6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6F361-40FE-00B1-F139-5E8260A1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E62E6-AE6B-8A30-9CC0-2C820F86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87346-CFC4-8E34-6418-583E214F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C82F6-2787-C904-55CB-4638DBF2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FA990-2FC1-D85B-10AC-1BB0684A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77263-10D8-D4A8-3387-A5B1961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DA32-BD00-E5EB-A62A-417E26A9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2C5D-CEA4-11A3-D7D4-CCE4B2D8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46005-3654-06B0-4CC3-F4877A83F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4AF64-0F0D-1161-7F99-70914A95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57639-CF29-688A-24C9-500DE822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986B-ABDF-60B3-7204-968476EA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B3DB-DCE4-2027-6E56-DB8858A0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1C935-5B5D-1A80-5F23-6D01D201F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07657-3C53-FD3A-FA7B-B53E4FEF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29A76-0EE4-2A0A-156D-C8A93C9E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CA0E8-A189-D720-3D2C-5DEB5BF2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7F4C6-E6EE-4E98-65FD-EBFEC72B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628A6-CA1A-62EF-FFC7-42ADB23D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44ED-C726-86FC-ABF8-C3E2D5143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F680-1479-9422-185F-CB70E617E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3A55C-BA71-41F6-A07A-F86D8F693A6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F676-5D39-E2D2-B52B-75CB2107C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53E18-F5D6-F366-85D6-0F29CF01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67B02-6BC0-4B73-AA25-5889664A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A09E-9DEA-CADF-0639-C5061491E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Negative feedback </a:t>
            </a:r>
            <a:r>
              <a:rPr lang="nb-NO" dirty="0" err="1"/>
              <a:t>amplifier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0B74E-3813-C0F8-B8BE-012CFAC1A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Sigurd Skogestad</a:t>
            </a:r>
          </a:p>
          <a:p>
            <a:r>
              <a:rPr lang="nb-NO" dirty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A445-E0AE-C96D-7A04-D97B6A7A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Linearizing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of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B3FD-42F5-A699-57B9-91EB8EB5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226A-931D-12DC-69D8-16C25FBD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38962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The negative feedback </a:t>
            </a:r>
            <a:r>
              <a:rPr lang="nb-NO" dirty="0" err="1"/>
              <a:t>amplifier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696A-B25D-EA66-97A4-429F8CFA3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600201"/>
            <a:ext cx="6122894" cy="4525963"/>
          </a:xfrm>
        </p:spPr>
        <p:txBody>
          <a:bodyPr/>
          <a:lstStyle/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Amplification was required to send telephone signals across the US in the 1920s and it required 12 amplifications on the way, so they better be fairly accurate.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original idea of all engineers is to think feedforward (Bell Labs)</a:t>
            </a:r>
            <a:endParaRPr lang="nb-NO" dirty="0"/>
          </a:p>
          <a:p>
            <a:r>
              <a:rPr lang="nb-NO" dirty="0"/>
              <a:t>Y = BAD y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C1767-3DE8-ED43-6EF0-96D78539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2" y="487362"/>
            <a:ext cx="5295900" cy="60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7FE57-0A7F-F4E0-D5C9-CFC8D6F7C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139" y="2455774"/>
            <a:ext cx="1921337" cy="973226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C95EB40F-9277-3779-3540-D8C04F54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33" y="3915662"/>
            <a:ext cx="34099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FEF00-EEF4-1794-00C3-7C066BF2F908}"/>
              </a:ext>
            </a:extLst>
          </p:cNvPr>
          <p:cNvSpPr txBox="1"/>
          <p:nvPr/>
        </p:nvSpPr>
        <p:spPr>
          <a:xfrm>
            <a:off x="6642847" y="274638"/>
            <a:ext cx="500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Harold Black (</a:t>
            </a:r>
            <a:r>
              <a:rPr lang="nb-NO" dirty="0" err="1"/>
              <a:t>on</a:t>
            </a:r>
            <a:r>
              <a:rPr lang="nb-NO" dirty="0"/>
              <a:t> a New York </a:t>
            </a:r>
            <a:r>
              <a:rPr lang="nb-NO" dirty="0" err="1"/>
              <a:t>ferry</a:t>
            </a:r>
            <a:r>
              <a:rPr lang="nb-NO" dirty="0"/>
              <a:t>, 02 August 1927):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23C0F-B0CA-1CBE-5050-8767EC39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144" y="376241"/>
            <a:ext cx="5324475" cy="58197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FEBE2A-F2E8-989E-BCB8-1B917E628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964"/>
            <a:ext cx="3912030" cy="607330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7F2EB-DF4D-3907-4157-A9F03475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77" y="3101985"/>
            <a:ext cx="4114800" cy="25325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95E5113-A02D-D4CF-3625-902BDD3F3FB2}"/>
              </a:ext>
            </a:extLst>
          </p:cNvPr>
          <p:cNvGrpSpPr/>
          <p:nvPr/>
        </p:nvGrpSpPr>
        <p:grpSpPr>
          <a:xfrm>
            <a:off x="9066685" y="674618"/>
            <a:ext cx="3226200" cy="3876677"/>
            <a:chOff x="8429180" y="426616"/>
            <a:chExt cx="3762820" cy="44674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CD8575-A1C1-C570-0A97-9A0C8C48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1501" y="426616"/>
              <a:ext cx="3400499" cy="44674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CFA05F-978A-A1E7-FE29-CC9498C3816C}"/>
                </a:ext>
              </a:extLst>
            </p:cNvPr>
            <p:cNvSpPr txBox="1"/>
            <p:nvPr/>
          </p:nvSpPr>
          <p:spPr>
            <a:xfrm>
              <a:off x="8540065" y="3024519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>
                  <a:solidFill>
                    <a:srgbClr val="FF0000"/>
                  </a:solidFill>
                </a:rPr>
                <a:t>100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099766-23A4-2C17-E7EF-A82C06CEF7F5}"/>
                </a:ext>
              </a:extLst>
            </p:cNvPr>
            <p:cNvSpPr txBox="1"/>
            <p:nvPr/>
          </p:nvSpPr>
          <p:spPr>
            <a:xfrm>
              <a:off x="8503998" y="1828663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>
                  <a:solidFill>
                    <a:srgbClr val="FF0000"/>
                  </a:solidFill>
                </a:rPr>
                <a:t>1000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8AAD00-AA7B-4BB9-1FD8-0B22F0821131}"/>
                </a:ext>
              </a:extLst>
            </p:cNvPr>
            <p:cNvSpPr txBox="1"/>
            <p:nvPr/>
          </p:nvSpPr>
          <p:spPr>
            <a:xfrm>
              <a:off x="8429180" y="626498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>
                  <a:solidFill>
                    <a:srgbClr val="FF0000"/>
                  </a:solidFill>
                </a:rPr>
                <a:t>10000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3CCD4-6120-DDFD-46F3-F5467746C5DB}"/>
                </a:ext>
              </a:extLst>
            </p:cNvPr>
            <p:cNvSpPr txBox="1"/>
            <p:nvPr/>
          </p:nvSpPr>
          <p:spPr>
            <a:xfrm>
              <a:off x="8612200" y="4237440"/>
              <a:ext cx="383649" cy="30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>
                  <a:solidFill>
                    <a:srgbClr val="FF0000"/>
                  </a:solidFill>
                </a:rPr>
                <a:t>10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7A9DEE-DE24-2B2D-36EB-1ED36EB5F35D}"/>
                  </a:ext>
                </a:extLst>
              </p:cNvPr>
              <p:cNvSpPr txBox="1"/>
              <p:nvPr/>
            </p:nvSpPr>
            <p:spPr>
              <a:xfrm>
                <a:off x="9388072" y="4643074"/>
                <a:ext cx="2781835" cy="2132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200" b="0" dirty="0">
                    <a:solidFill>
                      <a:srgbClr val="FF0000"/>
                    </a:solidFill>
                  </a:rPr>
                  <a:t>Bad </a:t>
                </a:r>
                <a:r>
                  <a:rPr lang="nb-NO" sz="1200" b="0" dirty="0" err="1">
                    <a:solidFill>
                      <a:srgbClr val="FF0000"/>
                    </a:solidFill>
                  </a:rPr>
                  <a:t>amplifier</a:t>
                </a:r>
                <a:r>
                  <a:rPr lang="nb-NO" sz="1200" b="0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nb-NO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≈10000</m:t>
                    </m:r>
                  </m:oMath>
                </a14:m>
                <a:r>
                  <a:rPr lang="nb-NO" sz="1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nb-NO" sz="1200" b="0" dirty="0" err="1">
                    <a:solidFill>
                      <a:srgbClr val="FF0000"/>
                    </a:solidFill>
                  </a:rPr>
                  <a:t>Accurate</a:t>
                </a:r>
                <a:r>
                  <a:rPr lang="nb-NO" sz="1200" b="0" dirty="0">
                    <a:solidFill>
                      <a:srgbClr val="FF0000"/>
                    </a:solidFill>
                  </a:rPr>
                  <a:t> </a:t>
                </a:r>
                <a:r>
                  <a:rPr lang="nb-NO" sz="1200" b="0" dirty="0" err="1">
                    <a:solidFill>
                      <a:srgbClr val="FF0000"/>
                    </a:solidFill>
                  </a:rPr>
                  <a:t>resistance</a:t>
                </a:r>
                <a:r>
                  <a:rPr lang="nb-NO" sz="1200" b="0" dirty="0">
                    <a:solidFill>
                      <a:srgbClr val="FF0000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≈0.01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en-US" sz="1200" dirty="0">
                    <a:solidFill>
                      <a:srgbClr val="FF0000"/>
                    </a:solidFill>
                  </a:rPr>
                  <a:t>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𝜇𝛽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≈100≫1</m:t>
                      </m:r>
                    </m:oMath>
                  </m:oMathPara>
                </a14:m>
                <a:endParaRPr lang="nb-NO" sz="1200" b="0" dirty="0">
                  <a:solidFill>
                    <a:srgbClr val="FF0000"/>
                  </a:solidFill>
                </a:endParaRPr>
              </a:p>
              <a:p>
                <a:r>
                  <a:rPr lang="en-US" sz="1200" dirty="0">
                    <a:solidFill>
                      <a:srgbClr val="FF0000"/>
                    </a:solidFill>
                  </a:rPr>
                  <a:t>Resulting amplification (negative feedback)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𝜇𝛽</m:t>
                          </m:r>
                        </m:den>
                      </m:f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nb-NO" sz="1200" b="0" dirty="0">
                  <a:solidFill>
                    <a:srgbClr val="FF0000"/>
                  </a:solidFill>
                </a:endParaRPr>
              </a:p>
              <a:p>
                <a:endParaRPr lang="en-US" sz="12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7A9DEE-DE24-2B2D-36EB-1ED36EB5F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72" y="4643074"/>
                <a:ext cx="2781835" cy="2132315"/>
              </a:xfrm>
              <a:prstGeom prst="rect">
                <a:avLst/>
              </a:prstGeom>
              <a:blipFill>
                <a:blip r:embed="rId7"/>
                <a:stretch>
                  <a:fillRect l="-3289" t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6247568-442E-1774-EAC5-FCAB405533FC}"/>
              </a:ext>
            </a:extLst>
          </p:cNvPr>
          <p:cNvSpPr txBox="1"/>
          <p:nvPr/>
        </p:nvSpPr>
        <p:spPr>
          <a:xfrm>
            <a:off x="10078742" y="376241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Experiment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106BC-BBAC-00D4-8E0B-28C56356743F}"/>
              </a:ext>
            </a:extLst>
          </p:cNvPr>
          <p:cNvSpPr txBox="1"/>
          <p:nvPr/>
        </p:nvSpPr>
        <p:spPr>
          <a:xfrm>
            <a:off x="1120588" y="6472795"/>
            <a:ext cx="868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Proving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that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Black’s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invention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worked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also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initiated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idea</a:t>
            </a:r>
            <a:r>
              <a:rPr lang="nb-NO" dirty="0">
                <a:solidFill>
                  <a:schemeClr val="bg1"/>
                </a:solidFill>
              </a:rPr>
              <a:t> of </a:t>
            </a:r>
            <a:r>
              <a:rPr lang="nb-NO" dirty="0" err="1">
                <a:solidFill>
                  <a:schemeClr val="bg1"/>
                </a:solidFill>
              </a:rPr>
              <a:t>freqyency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analysis</a:t>
            </a:r>
            <a:r>
              <a:rPr lang="nb-NO" dirty="0">
                <a:solidFill>
                  <a:schemeClr val="bg1"/>
                </a:solidFill>
              </a:rPr>
              <a:t>( Nyquist)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1889B7E-0C9B-9D4E-2BEF-41364A4BE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/>
              <a:t>Linearization</a:t>
            </a:r>
            <a:r>
              <a:rPr lang="nb-NO" dirty="0"/>
              <a:t> of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</a:t>
            </a:r>
            <a:endParaRPr lang="en-US" altLang="nb-NO" dirty="0"/>
          </a:p>
        </p:txBody>
      </p:sp>
      <p:sp>
        <p:nvSpPr>
          <p:cNvPr id="26628" name="Line 6">
            <a:extLst>
              <a:ext uri="{FF2B5EF4-FFF2-40B4-BE49-F238E27FC236}">
                <a16:creationId xmlns:a16="http://schemas.microsoft.com/office/drawing/2014/main" id="{DE4488B5-2479-B930-B2EC-FA55E3B6C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21427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7">
            <a:extLst>
              <a:ext uri="{FF2B5EF4-FFF2-40B4-BE49-F238E27FC236}">
                <a16:creationId xmlns:a16="http://schemas.microsoft.com/office/drawing/2014/main" id="{54A319A6-233E-98E5-879B-8549524BE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1" y="4366797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8">
            <a:extLst>
              <a:ext uri="{FF2B5EF4-FFF2-40B4-BE49-F238E27FC236}">
                <a16:creationId xmlns:a16="http://schemas.microsoft.com/office/drawing/2014/main" id="{94C31647-2CE8-4CD4-6F94-80B05EE2F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225" y="321427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9">
            <a:extLst>
              <a:ext uri="{FF2B5EF4-FFF2-40B4-BE49-F238E27FC236}">
                <a16:creationId xmlns:a16="http://schemas.microsoft.com/office/drawing/2014/main" id="{16D3C93B-DA6D-633C-BE9F-BA1209308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343017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0">
            <a:extLst>
              <a:ext uri="{FF2B5EF4-FFF2-40B4-BE49-F238E27FC236}">
                <a16:creationId xmlns:a16="http://schemas.microsoft.com/office/drawing/2014/main" id="{74E7F5F4-8E87-F380-4B8F-AB642D34A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1" y="3430172"/>
            <a:ext cx="9366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1">
            <a:extLst>
              <a:ext uri="{FF2B5EF4-FFF2-40B4-BE49-F238E27FC236}">
                <a16:creationId xmlns:a16="http://schemas.microsoft.com/office/drawing/2014/main" id="{67B0637A-3B68-9529-84F2-9F21B8C29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226" y="328570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2">
            <a:extLst>
              <a:ext uri="{FF2B5EF4-FFF2-40B4-BE49-F238E27FC236}">
                <a16:creationId xmlns:a16="http://schemas.microsoft.com/office/drawing/2014/main" id="{783CB3A1-B9F5-6DF8-F624-664BF1537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8688" y="328571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DE2B795F-ED1D-BE87-EC53-1072139A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226" y="429377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5BDDAD59-025E-9793-6D3E-8055AB7AC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8689" y="3574634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5">
            <a:extLst>
              <a:ext uri="{FF2B5EF4-FFF2-40B4-BE49-F238E27FC236}">
                <a16:creationId xmlns:a16="http://schemas.microsoft.com/office/drawing/2014/main" id="{430178C1-96C1-0163-F77D-21CDFAC97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4" y="3357148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LC</a:t>
            </a:r>
          </a:p>
        </p:txBody>
      </p:sp>
      <p:sp>
        <p:nvSpPr>
          <p:cNvPr id="26638" name="Text Box 16">
            <a:extLst>
              <a:ext uri="{FF2B5EF4-FFF2-40B4-BE49-F238E27FC236}">
                <a16:creationId xmlns:a16="http://schemas.microsoft.com/office/drawing/2014/main" id="{07E9A41C-8C8B-1CBC-B152-1121B0ED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6" y="3214273"/>
            <a:ext cx="7477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y=H</a:t>
            </a:r>
          </a:p>
        </p:txBody>
      </p:sp>
      <p:sp>
        <p:nvSpPr>
          <p:cNvPr id="26639" name="Line 17">
            <a:extLst>
              <a:ext uri="{FF2B5EF4-FFF2-40B4-BE49-F238E27FC236}">
                <a16:creationId xmlns:a16="http://schemas.microsoft.com/office/drawing/2014/main" id="{45E87038-EAE4-2031-94BE-AFC264162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950" y="2998372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8">
            <a:extLst>
              <a:ext uri="{FF2B5EF4-FFF2-40B4-BE49-F238E27FC236}">
                <a16:creationId xmlns:a16="http://schemas.microsoft.com/office/drawing/2014/main" id="{41B4A1F8-F403-BC08-E9FF-456C2D10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294598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H</a:t>
            </a:r>
            <a:r>
              <a:rPr lang="en-US" altLang="nb-NO" sz="1800" baseline="-25000"/>
              <a:t>s</a:t>
            </a:r>
          </a:p>
        </p:txBody>
      </p:sp>
      <p:sp>
        <p:nvSpPr>
          <p:cNvPr id="26641" name="Line 19">
            <a:extLst>
              <a:ext uri="{FF2B5EF4-FFF2-40B4-BE49-F238E27FC236}">
                <a16:creationId xmlns:a16="http://schemas.microsoft.com/office/drawing/2014/main" id="{283228F3-37FE-0DF3-8C59-8AD30300C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5800" y="314283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20">
            <a:extLst>
              <a:ext uri="{FF2B5EF4-FFF2-40B4-BE49-F238E27FC236}">
                <a16:creationId xmlns:a16="http://schemas.microsoft.com/office/drawing/2014/main" id="{3CC6A925-4F12-A696-FC3F-860670D00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314283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21">
            <a:extLst>
              <a:ext uri="{FF2B5EF4-FFF2-40B4-BE49-F238E27FC236}">
                <a16:creationId xmlns:a16="http://schemas.microsoft.com/office/drawing/2014/main" id="{43C45104-1026-B0CE-64B4-0F7E82D3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4" y="2853909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in</a:t>
            </a:r>
          </a:p>
        </p:txBody>
      </p:sp>
      <p:sp>
        <p:nvSpPr>
          <p:cNvPr id="26644" name="Line 22">
            <a:extLst>
              <a:ext uri="{FF2B5EF4-FFF2-40B4-BE49-F238E27FC236}">
                <a16:creationId xmlns:a16="http://schemas.microsoft.com/office/drawing/2014/main" id="{CF80D231-FC48-63F4-7C59-A58909DE1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4222334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23">
            <a:extLst>
              <a:ext uri="{FF2B5EF4-FFF2-40B4-BE49-F238E27FC236}">
                <a16:creationId xmlns:a16="http://schemas.microsoft.com/office/drawing/2014/main" id="{1D350E5A-909D-8EB2-0A0D-CF081DD38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4870034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Text Box 24">
            <a:extLst>
              <a:ext uri="{FF2B5EF4-FFF2-40B4-BE49-F238E27FC236}">
                <a16:creationId xmlns:a16="http://schemas.microsoft.com/office/drawing/2014/main" id="{05B96E8D-57F2-69BD-1A36-5A4A7C90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997034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out</a:t>
            </a:r>
          </a:p>
        </p:txBody>
      </p:sp>
      <p:sp>
        <p:nvSpPr>
          <p:cNvPr id="26647" name="AutoShape 25">
            <a:extLst>
              <a:ext uri="{FF2B5EF4-FFF2-40B4-BE49-F238E27FC236}">
                <a16:creationId xmlns:a16="http://schemas.microsoft.com/office/drawing/2014/main" id="{418BFCDC-62C3-268F-BAF1-54AEDB65F2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70338" y="4677947"/>
            <a:ext cx="215900" cy="371475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26648" name="Line 26">
            <a:extLst>
              <a:ext uri="{FF2B5EF4-FFF2-40B4-BE49-F238E27FC236}">
                <a16:creationId xmlns:a16="http://schemas.microsoft.com/office/drawing/2014/main" id="{73202398-66D2-0229-1EFB-633AF06C2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8288" y="3861972"/>
            <a:ext cx="1905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Text Box 27">
            <a:extLst>
              <a:ext uri="{FF2B5EF4-FFF2-40B4-BE49-F238E27FC236}">
                <a16:creationId xmlns:a16="http://schemas.microsoft.com/office/drawing/2014/main" id="{61F4F272-35CF-8C71-AF40-E740FE77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9" y="3857209"/>
            <a:ext cx="1258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MV=z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valve position</a:t>
            </a: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66B24BE1-7C9C-4211-FBCF-7E97B77A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2487197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WITHOUT CASCADE</a:t>
            </a:r>
          </a:p>
        </p:txBody>
      </p:sp>
      <p:sp>
        <p:nvSpPr>
          <p:cNvPr id="26672" name="Text Box 53">
            <a:extLst>
              <a:ext uri="{FF2B5EF4-FFF2-40B4-BE49-F238E27FC236}">
                <a16:creationId xmlns:a16="http://schemas.microsoft.com/office/drawing/2014/main" id="{D636AAA2-9E56-2AD5-EDCA-00C6B6CF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4" y="2485609"/>
            <a:ext cx="34305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WITH CASCADE (2 controllers)</a:t>
            </a:r>
          </a:p>
        </p:txBody>
      </p:sp>
      <p:sp>
        <p:nvSpPr>
          <p:cNvPr id="26680" name="Text Box 61">
            <a:extLst>
              <a:ext uri="{FF2B5EF4-FFF2-40B4-BE49-F238E27FC236}">
                <a16:creationId xmlns:a16="http://schemas.microsoft.com/office/drawing/2014/main" id="{EABB74C2-375F-7014-57D9-81B8369A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4601747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0000"/>
                </a:solidFill>
              </a:rPr>
              <a:t>measured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0000"/>
                </a:solidFill>
              </a:rPr>
              <a:t>flow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2C6E82-306B-85A1-1DF2-B0FB6DC39509}"/>
              </a:ext>
            </a:extLst>
          </p:cNvPr>
          <p:cNvGrpSpPr>
            <a:grpSpLocks/>
          </p:cNvGrpSpPr>
          <p:nvPr/>
        </p:nvGrpSpPr>
        <p:grpSpPr bwMode="auto">
          <a:xfrm>
            <a:off x="5808664" y="2952335"/>
            <a:ext cx="4319587" cy="2492375"/>
            <a:chOff x="4284663" y="4032250"/>
            <a:chExt cx="4319587" cy="2492375"/>
          </a:xfrm>
        </p:grpSpPr>
        <p:sp>
          <p:nvSpPr>
            <p:cNvPr id="46113" name="Line 31">
              <a:extLst>
                <a:ext uri="{FF2B5EF4-FFF2-40B4-BE49-F238E27FC236}">
                  <a16:creationId xmlns:a16="http://schemas.microsoft.com/office/drawing/2014/main" id="{AB85094B-61CF-EF26-7FD5-8B541B1B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4392613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Line 32">
              <a:extLst>
                <a:ext uri="{FF2B5EF4-FFF2-40B4-BE49-F238E27FC236}">
                  <a16:creationId xmlns:a16="http://schemas.microsoft.com/office/drawing/2014/main" id="{DEEEA25B-6BA7-F22A-968F-4C481B1B7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5545138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Line 33">
              <a:extLst>
                <a:ext uri="{FF2B5EF4-FFF2-40B4-BE49-F238E27FC236}">
                  <a16:creationId xmlns:a16="http://schemas.microsoft.com/office/drawing/2014/main" id="{A9885C57-2038-DA47-5B73-BF023A835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675" y="4392613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Line 34">
              <a:extLst>
                <a:ext uri="{FF2B5EF4-FFF2-40B4-BE49-F238E27FC236}">
                  <a16:creationId xmlns:a16="http://schemas.microsoft.com/office/drawing/2014/main" id="{0CD27809-D050-F46C-4D24-84A1C5E3A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46085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Line 35">
              <a:extLst>
                <a:ext uri="{FF2B5EF4-FFF2-40B4-BE49-F238E27FC236}">
                  <a16:creationId xmlns:a16="http://schemas.microsoft.com/office/drawing/2014/main" id="{D6EBADF1-20E0-60F2-B440-1DAB1107F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4608513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Line 36">
              <a:extLst>
                <a:ext uri="{FF2B5EF4-FFF2-40B4-BE49-F238E27FC236}">
                  <a16:creationId xmlns:a16="http://schemas.microsoft.com/office/drawing/2014/main" id="{A8D15EA1-3168-FA7B-7596-03A604CE2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675" y="4464050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Line 37">
              <a:extLst>
                <a:ext uri="{FF2B5EF4-FFF2-40B4-BE49-F238E27FC236}">
                  <a16:creationId xmlns:a16="http://schemas.microsoft.com/office/drawing/2014/main" id="{99ED2E1A-FEFB-5DEA-9518-C3F865BF8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3138" y="4464050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Line 38">
              <a:extLst>
                <a:ext uri="{FF2B5EF4-FFF2-40B4-BE49-F238E27FC236}">
                  <a16:creationId xmlns:a16="http://schemas.microsoft.com/office/drawing/2014/main" id="{8F367252-58B3-5BB2-26E5-3CCD2A3FE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675" y="547211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Line 39">
              <a:extLst>
                <a:ext uri="{FF2B5EF4-FFF2-40B4-BE49-F238E27FC236}">
                  <a16:creationId xmlns:a16="http://schemas.microsoft.com/office/drawing/2014/main" id="{8D5D1A22-5472-85D9-3A0A-0F1404EE4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3138" y="475297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0">
              <a:extLst>
                <a:ext uri="{FF2B5EF4-FFF2-40B4-BE49-F238E27FC236}">
                  <a16:creationId xmlns:a16="http://schemas.microsoft.com/office/drawing/2014/main" id="{5D2F50E7-D035-AC74-3580-281C6CF2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913" y="4535488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/>
                <a:t>LC</a:t>
              </a:r>
            </a:p>
          </p:txBody>
        </p:sp>
        <p:sp>
          <p:nvSpPr>
            <p:cNvPr id="46123" name="Line 42">
              <a:extLst>
                <a:ext uri="{FF2B5EF4-FFF2-40B4-BE49-F238E27FC236}">
                  <a16:creationId xmlns:a16="http://schemas.microsoft.com/office/drawing/2014/main" id="{F6DBE0CE-BCF0-29D9-615E-A359573BD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400" y="41767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Text Box 43">
              <a:extLst>
                <a:ext uri="{FF2B5EF4-FFF2-40B4-BE49-F238E27FC236}">
                  <a16:creationId xmlns:a16="http://schemas.microsoft.com/office/drawing/2014/main" id="{961C4858-7F9F-7BF8-7CC8-E96A9830B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50" y="4124325"/>
              <a:ext cx="425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/>
                <a:t>H</a:t>
              </a:r>
              <a:r>
                <a:rPr lang="en-US" altLang="nb-NO" sz="1800" baseline="-25000"/>
                <a:t>s</a:t>
              </a:r>
            </a:p>
          </p:txBody>
        </p:sp>
        <p:sp>
          <p:nvSpPr>
            <p:cNvPr id="46125" name="Line 44">
              <a:extLst>
                <a:ext uri="{FF2B5EF4-FFF2-40B4-BE49-F238E27FC236}">
                  <a16:creationId xmlns:a16="http://schemas.microsoft.com/office/drawing/2014/main" id="{6024495B-E07C-DE98-6D00-A29E840A5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250" y="4321175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Line 45">
              <a:extLst>
                <a:ext uri="{FF2B5EF4-FFF2-40B4-BE49-F238E27FC236}">
                  <a16:creationId xmlns:a16="http://schemas.microsoft.com/office/drawing/2014/main" id="{5BD66D18-4525-28A4-CF6C-E5B0CA604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950" y="4321175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Text Box 46">
              <a:extLst>
                <a:ext uri="{FF2B5EF4-FFF2-40B4-BE49-F238E27FC236}">
                  <a16:creationId xmlns:a16="http://schemas.microsoft.com/office/drawing/2014/main" id="{7D24E47D-228F-2996-A45A-4FAAECAC4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663" y="4032250"/>
              <a:ext cx="6873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in</a:t>
              </a:r>
            </a:p>
          </p:txBody>
        </p:sp>
        <p:sp>
          <p:nvSpPr>
            <p:cNvPr id="46128" name="Line 47">
              <a:extLst>
                <a:ext uri="{FF2B5EF4-FFF2-40B4-BE49-F238E27FC236}">
                  <a16:creationId xmlns:a16="http://schemas.microsoft.com/office/drawing/2014/main" id="{D3502225-F10F-0B7B-5825-743B65810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5400675"/>
              <a:ext cx="31750" cy="836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Line 48">
              <a:extLst>
                <a:ext uri="{FF2B5EF4-FFF2-40B4-BE49-F238E27FC236}">
                  <a16:creationId xmlns:a16="http://schemas.microsoft.com/office/drawing/2014/main" id="{BC0D3610-C230-6FC9-C264-9B1D03B77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9750" y="6210300"/>
              <a:ext cx="2984500" cy="26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Text Box 49">
              <a:extLst>
                <a:ext uri="{FF2B5EF4-FFF2-40B4-BE49-F238E27FC236}">
                  <a16:creationId xmlns:a16="http://schemas.microsoft.com/office/drawing/2014/main" id="{01995D0E-B028-0FDF-61E1-EAEF50077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500" y="6219825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out</a:t>
              </a:r>
            </a:p>
          </p:txBody>
        </p:sp>
        <p:sp>
          <p:nvSpPr>
            <p:cNvPr id="46131" name="AutoShape 50">
              <a:extLst>
                <a:ext uri="{FF2B5EF4-FFF2-40B4-BE49-F238E27FC236}">
                  <a16:creationId xmlns:a16="http://schemas.microsoft.com/office/drawing/2014/main" id="{02ACF51E-2449-899C-1CC0-03EFD7C84A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554788" y="6015037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46132" name="Text Box 52">
              <a:extLst>
                <a:ext uri="{FF2B5EF4-FFF2-40B4-BE49-F238E27FC236}">
                  <a16:creationId xmlns:a16="http://schemas.microsoft.com/office/drawing/2014/main" id="{AB9EF1AF-A072-7B54-A1B4-159912FF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588" y="5006975"/>
              <a:ext cx="863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/>
                <a:t>MV=q</a:t>
              </a:r>
              <a:r>
                <a:rPr lang="en-US" altLang="nb-NO" sz="1800" baseline="-25000"/>
                <a:t>s</a:t>
              </a:r>
            </a:p>
          </p:txBody>
        </p:sp>
        <p:sp>
          <p:nvSpPr>
            <p:cNvPr id="46133" name="Line 54">
              <a:extLst>
                <a:ext uri="{FF2B5EF4-FFF2-40B4-BE49-F238E27FC236}">
                  <a16:creationId xmlns:a16="http://schemas.microsoft.com/office/drawing/2014/main" id="{4B20A832-A04F-ACAE-E332-D9AD90B0B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609282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Line 55">
              <a:extLst>
                <a:ext uri="{FF2B5EF4-FFF2-40B4-BE49-F238E27FC236}">
                  <a16:creationId xmlns:a16="http://schemas.microsoft.com/office/drawing/2014/main" id="{D3159942-2137-9D01-89F2-05E81613C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2450" y="609282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56">
              <a:extLst>
                <a:ext uri="{FF2B5EF4-FFF2-40B4-BE49-F238E27FC236}">
                  <a16:creationId xmlns:a16="http://schemas.microsoft.com/office/drawing/2014/main" id="{589D0CBC-4DBD-2558-A694-8B8C6444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5" y="5373688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66"/>
                  </a:solidFill>
                </a:rPr>
                <a:t>FC</a:t>
              </a:r>
            </a:p>
          </p:txBody>
        </p:sp>
        <p:sp>
          <p:nvSpPr>
            <p:cNvPr id="46136" name="Line 57">
              <a:extLst>
                <a:ext uri="{FF2B5EF4-FFF2-40B4-BE49-F238E27FC236}">
                  <a16:creationId xmlns:a16="http://schemas.microsoft.com/office/drawing/2014/main" id="{93FAE387-2E9E-7239-0191-8003BCBCE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59563" y="5878513"/>
              <a:ext cx="1587" cy="28733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58">
              <a:extLst>
                <a:ext uri="{FF2B5EF4-FFF2-40B4-BE49-F238E27FC236}">
                  <a16:creationId xmlns:a16="http://schemas.microsoft.com/office/drawing/2014/main" id="{F8ABBA1A-7D7B-9DC2-9F15-E6CE42303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57975" y="5084763"/>
              <a:ext cx="1588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59">
              <a:extLst>
                <a:ext uri="{FF2B5EF4-FFF2-40B4-BE49-F238E27FC236}">
                  <a16:creationId xmlns:a16="http://schemas.microsoft.com/office/drawing/2014/main" id="{DC3424AF-95B2-7A26-FE56-837BD7C45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2450" y="5589588"/>
              <a:ext cx="0" cy="6477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60">
              <a:extLst>
                <a:ext uri="{FF2B5EF4-FFF2-40B4-BE49-F238E27FC236}">
                  <a16:creationId xmlns:a16="http://schemas.microsoft.com/office/drawing/2014/main" id="{45D54DEA-A318-5CEC-47BD-3B4BE451A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7050" y="5589588"/>
              <a:ext cx="1295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Text Box 62">
              <a:extLst>
                <a:ext uri="{FF2B5EF4-FFF2-40B4-BE49-F238E27FC236}">
                  <a16:creationId xmlns:a16="http://schemas.microsoft.com/office/drawing/2014/main" id="{6A506D47-DB05-6A90-CC8F-DC2FBE829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047" y="5300663"/>
              <a:ext cx="6479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</a:rPr>
                <a:t>y</a:t>
              </a:r>
              <a:r>
                <a:rPr lang="en-US" altLang="nb-NO" sz="1800" baseline="-25000">
                  <a:solidFill>
                    <a:srgbClr val="FF0000"/>
                  </a:solidFill>
                </a:rPr>
                <a:t>2</a:t>
              </a:r>
              <a:r>
                <a:rPr lang="en-US" altLang="nb-NO" sz="1800">
                  <a:solidFill>
                    <a:srgbClr val="FF0000"/>
                  </a:solidFill>
                </a:rPr>
                <a:t>=q</a:t>
              </a:r>
            </a:p>
          </p:txBody>
        </p:sp>
        <p:sp>
          <p:nvSpPr>
            <p:cNvPr id="46141" name="Text Box 87">
              <a:extLst>
                <a:ext uri="{FF2B5EF4-FFF2-40B4-BE49-F238E27FC236}">
                  <a16:creationId xmlns:a16="http://schemas.microsoft.com/office/drawing/2014/main" id="{FCBB27B0-0DF4-0572-82C2-AF6918A2E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588" y="5734050"/>
              <a:ext cx="8659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</a:rPr>
                <a:t>MV</a:t>
              </a:r>
              <a:r>
                <a:rPr lang="en-US" altLang="nb-NO" sz="1800" baseline="-25000">
                  <a:solidFill>
                    <a:srgbClr val="FF0000"/>
                  </a:solidFill>
                </a:rPr>
                <a:t>2</a:t>
              </a:r>
              <a:r>
                <a:rPr lang="en-US" altLang="nb-NO" sz="1800">
                  <a:solidFill>
                    <a:srgbClr val="FF0000"/>
                  </a:solidFill>
                </a:rPr>
                <a:t>=z</a:t>
              </a:r>
              <a:endParaRPr lang="en-US" altLang="nb-NO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46142" name="TextBox 1">
              <a:extLst>
                <a:ext uri="{FF2B5EF4-FFF2-40B4-BE49-F238E27FC236}">
                  <a16:creationId xmlns:a16="http://schemas.microsoft.com/office/drawing/2014/main" id="{84BF645E-6164-8137-8A97-C9F1103F0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00" y="4968875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1800"/>
            </a:p>
          </p:txBody>
        </p:sp>
        <p:sp>
          <p:nvSpPr>
            <p:cNvPr id="46143" name="TextBox 2">
              <a:extLst>
                <a:ext uri="{FF2B5EF4-FFF2-40B4-BE49-F238E27FC236}">
                  <a16:creationId xmlns:a16="http://schemas.microsoft.com/office/drawing/2014/main" id="{54917FB9-A416-6855-37AB-F29A6DEBD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505" y="4826472"/>
              <a:ext cx="537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/>
                <a:t>master</a:t>
              </a:r>
            </a:p>
          </p:txBody>
        </p:sp>
        <p:sp>
          <p:nvSpPr>
            <p:cNvPr id="46144" name="TextBox 60">
              <a:extLst>
                <a:ext uri="{FF2B5EF4-FFF2-40B4-BE49-F238E27FC236}">
                  <a16:creationId xmlns:a16="http://schemas.microsoft.com/office/drawing/2014/main" id="{98EB2160-9AF2-8099-D103-827639AF1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339" y="5661248"/>
              <a:ext cx="45397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>
                  <a:solidFill>
                    <a:srgbClr val="C00000"/>
                  </a:solidFill>
                </a:rPr>
                <a:t>slave</a:t>
              </a:r>
            </a:p>
          </p:txBody>
        </p:sp>
      </p:grpSp>
      <p:sp>
        <p:nvSpPr>
          <p:cNvPr id="63" name="Text Box 61">
            <a:extLst>
              <a:ext uri="{FF2B5EF4-FFF2-40B4-BE49-F238E27FC236}">
                <a16:creationId xmlns:a16="http://schemas.microsoft.com/office/drawing/2014/main" id="{BCEFC35A-F005-8407-F434-03CF6942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2858672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measured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level</a:t>
            </a:r>
          </a:p>
        </p:txBody>
      </p:sp>
      <p:sp>
        <p:nvSpPr>
          <p:cNvPr id="65" name="Text Box 61">
            <a:extLst>
              <a:ext uri="{FF2B5EF4-FFF2-40B4-BE49-F238E27FC236}">
                <a16:creationId xmlns:a16="http://schemas.microsoft.com/office/drawing/2014/main" id="{09210516-161B-2BD2-F53F-0036735B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925347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measured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/>
              <a:t>level</a:t>
            </a:r>
          </a:p>
        </p:txBody>
      </p:sp>
      <p:sp>
        <p:nvSpPr>
          <p:cNvPr id="66" name="Text Box 16">
            <a:extLst>
              <a:ext uri="{FF2B5EF4-FFF2-40B4-BE49-F238E27FC236}">
                <a16:creationId xmlns:a16="http://schemas.microsoft.com/office/drawing/2014/main" id="{5257A8B1-5DE6-348E-0422-00AA2360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3317459"/>
            <a:ext cx="747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/>
              <a:t>y=H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BABEC-9D1D-7E8C-704A-422AAB18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7521"/>
            <a:ext cx="10972800" cy="716379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Benefits: 1.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distrurbance</a:t>
            </a:r>
            <a:r>
              <a:rPr lang="nb-NO" dirty="0"/>
              <a:t> </a:t>
            </a:r>
            <a:r>
              <a:rPr lang="nb-NO" dirty="0" err="1"/>
              <a:t>rejection</a:t>
            </a:r>
            <a:r>
              <a:rPr lang="nb-NO" dirty="0"/>
              <a:t>,  2. </a:t>
            </a:r>
            <a:r>
              <a:rPr lang="nb-NO" dirty="0" err="1"/>
              <a:t>Linearization</a:t>
            </a:r>
            <a:endParaRPr lang="nb-NO" dirty="0"/>
          </a:p>
          <a:p>
            <a:r>
              <a:rPr lang="nb-NO" dirty="0" err="1">
                <a:highlight>
                  <a:srgbClr val="FFFF00"/>
                </a:highlight>
              </a:rPr>
              <a:t>Does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nonlinearity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disappear</a:t>
            </a:r>
            <a:r>
              <a:rPr lang="nb-NO" dirty="0">
                <a:highlight>
                  <a:srgbClr val="FFFF00"/>
                </a:highlight>
              </a:rPr>
              <a:t>?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30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/>
      <p:bldP spid="26640" grpId="0"/>
      <p:bldP spid="26643" grpId="0"/>
      <p:bldP spid="26646" grpId="0"/>
      <p:bldP spid="26647" grpId="0" animBg="1"/>
      <p:bldP spid="26649" grpId="0"/>
      <p:bldP spid="26650" grpId="0"/>
      <p:bldP spid="26672" grpId="0"/>
      <p:bldP spid="26680" grpId="0"/>
      <p:bldP spid="63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>
            <a:extLst>
              <a:ext uri="{FF2B5EF4-FFF2-40B4-BE49-F238E27FC236}">
                <a16:creationId xmlns:a16="http://schemas.microsoft.com/office/drawing/2014/main" id="{686D0B39-B068-4726-A652-85AD9F239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705" y="239669"/>
            <a:ext cx="11256264" cy="1325563"/>
          </a:xfrm>
        </p:spPr>
        <p:txBody>
          <a:bodyPr>
            <a:normAutofit fontScale="90000"/>
          </a:bodyPr>
          <a:lstStyle/>
          <a:p>
            <a:r>
              <a:rPr lang="nb-NO" altLang="nb-NO" dirty="0"/>
              <a:t>No, it </a:t>
            </a:r>
            <a:r>
              <a:rPr lang="nb-NO" altLang="nb-NO" dirty="0" err="1"/>
              <a:t>moves</a:t>
            </a:r>
            <a:r>
              <a:rPr lang="nb-NO" altLang="nb-NO" dirty="0"/>
              <a:t> to </a:t>
            </a:r>
            <a:r>
              <a:rPr lang="nb-NO" altLang="nb-NO" dirty="0" err="1"/>
              <a:t>the</a:t>
            </a:r>
            <a:r>
              <a:rPr lang="nb-NO" altLang="nb-NO" dirty="0"/>
              <a:t> time </a:t>
            </a:r>
            <a:r>
              <a:rPr lang="nb-NO" altLang="nb-NO" dirty="0" err="1"/>
              <a:t>constant</a:t>
            </a:r>
            <a:r>
              <a:rPr lang="nb-NO" altLang="nb-NO" dirty="0"/>
              <a:t> for slave loop </a:t>
            </a:r>
            <a:br>
              <a:rPr lang="nb-NO" altLang="nb-NO" dirty="0"/>
            </a:br>
            <a:r>
              <a:rPr lang="nb-NO" altLang="nb-NO" sz="3600" dirty="0"/>
              <a:t>– OK </a:t>
            </a:r>
            <a:r>
              <a:rPr lang="nb-NO" altLang="nb-NO" sz="3600" dirty="0" err="1"/>
              <a:t>if</a:t>
            </a:r>
            <a:r>
              <a:rPr lang="nb-NO" altLang="nb-NO" sz="3600" dirty="0"/>
              <a:t> </a:t>
            </a:r>
            <a:r>
              <a:rPr lang="nb-NO" altLang="nb-NO" sz="3600" dirty="0" err="1"/>
              <a:t>we</a:t>
            </a:r>
            <a:r>
              <a:rPr lang="nb-NO" altLang="nb-NO" sz="3600" dirty="0"/>
              <a:t> </a:t>
            </a:r>
            <a:r>
              <a:rPr lang="nb-NO" altLang="nb-NO" sz="3600" dirty="0" err="1"/>
              <a:t>we</a:t>
            </a:r>
            <a:r>
              <a:rPr lang="nb-NO" altLang="nb-NO" sz="3600" dirty="0"/>
              <a:t> have time </a:t>
            </a:r>
            <a:r>
              <a:rPr lang="nb-NO" altLang="nb-NO" sz="3600" dirty="0" err="1"/>
              <a:t>scale</a:t>
            </a:r>
            <a:r>
              <a:rPr lang="nb-NO" altLang="nb-NO" sz="3600" dirty="0"/>
              <a:t> </a:t>
            </a:r>
            <a:r>
              <a:rPr lang="nb-NO" altLang="nb-NO" sz="3600" dirty="0" err="1"/>
              <a:t>separation</a:t>
            </a:r>
            <a:r>
              <a:rPr lang="nb-NO" altLang="nb-NO" sz="3600" dirty="0"/>
              <a:t> </a:t>
            </a:r>
            <a:r>
              <a:rPr lang="nb-NO" altLang="nb-NO" sz="3600" dirty="0" err="1"/>
              <a:t>between</a:t>
            </a:r>
            <a:r>
              <a:rPr lang="nb-NO" altLang="nb-NO" sz="3600" dirty="0"/>
              <a:t> master and slave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5D1A9-24CF-9F44-9811-516DDCB16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705" y="1746377"/>
                <a:ext cx="7952217" cy="44226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nb-NO" sz="2600" dirty="0"/>
                  <a:t> </a:t>
                </a:r>
                <a:r>
                  <a:rPr lang="nb-NO" sz="2200" dirty="0"/>
                  <a:t>Nonlinear </a:t>
                </a:r>
                <a:r>
                  <a:rPr lang="nb-NO" sz="2200" dirty="0" err="1"/>
                  <a:t>valve</a:t>
                </a:r>
                <a:r>
                  <a:rPr lang="nb-NO" sz="2200" dirty="0"/>
                  <a:t> </a:t>
                </a:r>
                <a:r>
                  <a:rPr lang="nb-NO" sz="2200" dirty="0" err="1"/>
                  <a:t>with</a:t>
                </a:r>
                <a:r>
                  <a:rPr lang="nb-NO" sz="2200" dirty="0"/>
                  <a:t> </a:t>
                </a:r>
                <a:r>
                  <a:rPr lang="nb-NO" sz="2200" dirty="0" err="1"/>
                  <a:t>varying</a:t>
                </a:r>
                <a:r>
                  <a:rPr lang="nb-NO" sz="2200" dirty="0"/>
                  <a:t> </a:t>
                </a:r>
                <a:r>
                  <a:rPr lang="nb-NO" sz="2200" dirty="0" err="1"/>
                  <a:t>gain</a:t>
                </a:r>
                <a:r>
                  <a:rPr lang="nb-NO" sz="2200" dirty="0"/>
                  <a:t> k</a:t>
                </a:r>
                <a:r>
                  <a:rPr lang="nb-NO" sz="2200" baseline="-25000" dirty="0"/>
                  <a:t>2</a:t>
                </a:r>
                <a:r>
                  <a:rPr lang="nb-NO" sz="2200" dirty="0"/>
                  <a:t>: </a:t>
                </a:r>
                <a:r>
                  <a:rPr lang="nb-NO" sz="2200" dirty="0">
                    <a:highlight>
                      <a:srgbClr val="FFFF00"/>
                    </a:highlight>
                  </a:rPr>
                  <a:t>G</a:t>
                </a:r>
                <a:r>
                  <a:rPr lang="nb-NO" sz="2200" baseline="-25000" dirty="0">
                    <a:highlight>
                      <a:srgbClr val="FFFF00"/>
                    </a:highlight>
                  </a:rPr>
                  <a:t>2</a:t>
                </a:r>
                <a:r>
                  <a:rPr lang="nb-NO" sz="2200" dirty="0">
                    <a:highlight>
                      <a:srgbClr val="FFFF00"/>
                    </a:highlight>
                  </a:rPr>
                  <a:t>(s)= k</a:t>
                </a:r>
                <a:r>
                  <a:rPr lang="nb-NO" sz="2200" baseline="-25000" dirty="0">
                    <a:highlight>
                      <a:srgbClr val="FFFF00"/>
                    </a:highlight>
                  </a:rPr>
                  <a:t>2</a:t>
                </a:r>
                <a:r>
                  <a:rPr lang="nb-NO" sz="2200" dirty="0">
                    <a:highlight>
                      <a:srgbClr val="FFFF00"/>
                    </a:highlight>
                  </a:rPr>
                  <a:t>(z) / (</a:t>
                </a:r>
                <a14:m>
                  <m:oMath xmlns:m="http://schemas.openxmlformats.org/officeDocument/2006/math">
                    <m:r>
                      <a:rPr lang="nb-NO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nb-NO" sz="2200" b="0" i="1" baseline="-2500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b-NO" sz="22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s+1)</a:t>
                </a:r>
              </a:p>
              <a:p>
                <a:pPr lvl="1">
                  <a:defRPr/>
                </a:pPr>
                <a:r>
                  <a:rPr lang="nb-NO" sz="2200" dirty="0">
                    <a:cs typeface="Times New Roman" panose="02020603050405020304" pitchFamily="18" charset="0"/>
                  </a:rPr>
                  <a:t>Slave (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flow</a:t>
                </a:r>
                <a:r>
                  <a:rPr lang="nb-NO" sz="2200" dirty="0">
                    <a:cs typeface="Times New Roman" panose="02020603050405020304" pitchFamily="18" charset="0"/>
                  </a:rPr>
                  <a:t>) controller K</a:t>
                </a:r>
                <a:r>
                  <a:rPr lang="nb-NO" sz="22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cs typeface="Times New Roman" panose="02020603050405020304" pitchFamily="18" charset="0"/>
                  </a:rPr>
                  <a:t>: PI-controller 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with</a:t>
                </a:r>
                <a:r>
                  <a:rPr lang="nb-NO" sz="2200" dirty="0"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gain</a:t>
                </a:r>
                <a:r>
                  <a:rPr lang="nb-NO" sz="2200" dirty="0">
                    <a:cs typeface="Times New Roman" panose="02020603050405020304" pitchFamily="18" charset="0"/>
                  </a:rPr>
                  <a:t> K</a:t>
                </a:r>
                <a:r>
                  <a:rPr lang="nb-NO" sz="2200" baseline="-25000" dirty="0">
                    <a:cs typeface="Times New Roman" panose="02020603050405020304" pitchFamily="18" charset="0"/>
                  </a:rPr>
                  <a:t>c2</a:t>
                </a:r>
                <a:r>
                  <a:rPr lang="nb-NO" sz="2200" dirty="0">
                    <a:cs typeface="Times New Roman" panose="02020603050405020304" pitchFamily="18" charset="0"/>
                  </a:rPr>
                  <a:t> and integral time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nb-NO" sz="2200" baseline="-25000" dirty="0">
                    <a:cs typeface="Times New Roman" panose="02020603050405020304" pitchFamily="18" charset="0"/>
                  </a:rPr>
                  <a:t>I</a:t>
                </a:r>
                <a:r>
                  <a:rPr lang="nb-NO" sz="2200" dirty="0">
                    <a:cs typeface="Times New Roman" panose="02020603050405020304" pitchFamily="18" charset="0"/>
                  </a:rPr>
                  <a:t>=</a:t>
                </a:r>
                <a:r>
                  <a:rPr lang="el-GR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200" dirty="0">
                    <a:cs typeface="Times New Roman" panose="02020603050405020304" pitchFamily="18" charset="0"/>
                  </a:rPr>
                  <a:t> (SIMC-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rule</a:t>
                </a:r>
                <a:r>
                  <a:rPr lang="nb-NO" sz="2200" dirty="0">
                    <a:cs typeface="Times New Roman" panose="02020603050405020304" pitchFamily="18" charset="0"/>
                  </a:rPr>
                  <a:t>). 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Get</a:t>
                </a:r>
                <a:endParaRPr lang="nb-NO" sz="2200" dirty="0">
                  <a:cs typeface="Times New Roman" panose="02020603050405020304" pitchFamily="18" charset="0"/>
                </a:endParaRPr>
              </a:p>
              <a:p>
                <a:pPr marL="2286000" lvl="5" indent="0">
                  <a:buNone/>
                  <a:defRPr/>
                </a:pPr>
                <a:r>
                  <a:rPr lang="nb-NO" sz="16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nb-NO" sz="1600" dirty="0">
                  <a:cs typeface="Times New Roman" panose="02020603050405020304" pitchFamily="18" charset="0"/>
                </a:endParaRPr>
              </a:p>
              <a:p>
                <a:pPr lvl="1">
                  <a:defRPr/>
                </a:pPr>
                <a:r>
                  <a:rPr lang="nb-NO" sz="2200" dirty="0">
                    <a:cs typeface="Times New Roman" panose="02020603050405020304" pitchFamily="18" charset="0"/>
                  </a:rPr>
                  <a:t>With slave controller: Transfer 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function</a:t>
                </a:r>
                <a:r>
                  <a:rPr lang="nb-NO" sz="2200" dirty="0">
                    <a:cs typeface="Times New Roman" panose="02020603050405020304" pitchFamily="18" charset="0"/>
                  </a:rPr>
                  <a:t> T</a:t>
                </a:r>
                <a:r>
                  <a:rPr lang="nb-NO" sz="22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cs typeface="Times New Roman" panose="02020603050405020304" pitchFamily="18" charset="0"/>
                  </a:rPr>
                  <a:t> from y</a:t>
                </a:r>
                <a:r>
                  <a:rPr lang="nb-NO" sz="2200" baseline="-25000" dirty="0">
                    <a:cs typeface="Times New Roman" panose="02020603050405020304" pitchFamily="18" charset="0"/>
                  </a:rPr>
                  <a:t>2s</a:t>
                </a:r>
                <a:r>
                  <a:rPr lang="nb-NO" sz="2200" dirty="0">
                    <a:cs typeface="Times New Roman" panose="02020603050405020304" pitchFamily="18" charset="0"/>
                  </a:rPr>
                  <a:t> to y</a:t>
                </a:r>
                <a:r>
                  <a:rPr lang="nb-NO" sz="22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cs typeface="Times New Roman" panose="02020603050405020304" pitchFamily="18" charset="0"/>
                  </a:rPr>
                  <a:t> (as </a:t>
                </a:r>
                <a:r>
                  <a:rPr lang="nb-NO" sz="2200" dirty="0" err="1">
                    <a:cs typeface="Times New Roman" panose="02020603050405020304" pitchFamily="18" charset="0"/>
                  </a:rPr>
                  <a:t>seen</a:t>
                </a:r>
                <a:r>
                  <a:rPr lang="nb-NO" sz="2200" dirty="0">
                    <a:cs typeface="Times New Roman" panose="02020603050405020304" pitchFamily="18" charset="0"/>
                  </a:rPr>
                  <a:t> from master loop):</a:t>
                </a:r>
              </a:p>
              <a:p>
                <a:pPr marL="0" indent="0" algn="ctr">
                  <a:buNone/>
                  <a:defRPr/>
                </a:pPr>
                <a:r>
                  <a:rPr lang="nb-NO" sz="2600" dirty="0">
                    <a:cs typeface="Times New Roman" panose="02020603050405020304" pitchFamily="18" charset="0"/>
                  </a:rPr>
                  <a:t>T</a:t>
                </a:r>
                <a:r>
                  <a:rPr lang="nb-NO" sz="26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600" dirty="0">
                    <a:cs typeface="Times New Roman" panose="02020603050405020304" pitchFamily="18" charset="0"/>
                  </a:rPr>
                  <a:t> = L</a:t>
                </a:r>
                <a:r>
                  <a:rPr lang="nb-NO" sz="26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600" dirty="0">
                    <a:cs typeface="Times New Roman" panose="02020603050405020304" pitchFamily="18" charset="0"/>
                  </a:rPr>
                  <a:t>/(1+L</a:t>
                </a:r>
                <a:r>
                  <a:rPr lang="nb-NO" sz="26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nb-NO" sz="2600" dirty="0">
                    <a:cs typeface="Times New Roman" panose="02020603050405020304" pitchFamily="18" charset="0"/>
                  </a:rPr>
                  <a:t>) = 1/(</a:t>
                </a:r>
                <a14:m>
                  <m:oMath xmlns:m="http://schemas.openxmlformats.org/officeDocument/2006/math">
                    <m:r>
                      <a:rPr lang="nb-NO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nb-NO" sz="2600" baseline="-25000" dirty="0">
                    <a:cs typeface="Times New Roman" panose="02020603050405020304" pitchFamily="18" charset="0"/>
                  </a:rPr>
                  <a:t>C2</a:t>
                </a:r>
                <a:r>
                  <a:rPr lang="nb-NO" sz="2600" dirty="0">
                    <a:cs typeface="Times New Roman" panose="02020603050405020304" pitchFamily="18" charset="0"/>
                  </a:rPr>
                  <a:t> s + 1), </a:t>
                </a:r>
                <a:r>
                  <a:rPr lang="nb-NO" sz="2600" dirty="0" err="1">
                    <a:cs typeface="Times New Roman" panose="02020603050405020304" pitchFamily="18" charset="0"/>
                  </a:rPr>
                  <a:t>where</a:t>
                </a:r>
                <a:r>
                  <a:rPr lang="nb-NO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nb-NO" sz="2600" baseline="-250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C2</a:t>
                </a:r>
                <a:r>
                  <a:rPr lang="nb-NO" sz="26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nb-NO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6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/(k</a:t>
                </a:r>
                <a:r>
                  <a:rPr lang="nb-NO" sz="2600" baseline="-250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2</a:t>
                </a:r>
                <a:r>
                  <a:rPr lang="nb-NO" sz="26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K</a:t>
                </a:r>
                <a:r>
                  <a:rPr lang="nb-NO" sz="2600" baseline="-250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c2</a:t>
                </a:r>
                <a:r>
                  <a:rPr lang="nb-NO" sz="2600" dirty="0"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defRPr/>
                </a:pPr>
                <a:r>
                  <a:rPr lang="nb-NO" sz="2200" dirty="0" err="1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Linearization</a:t>
                </a:r>
                <a:r>
                  <a:rPr lang="nb-NO" sz="2200" dirty="0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: </a:t>
                </a:r>
                <a:r>
                  <a:rPr lang="nb-NO" sz="2200" dirty="0" err="1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Gain</a:t>
                </a:r>
                <a:r>
                  <a:rPr lang="nb-NO" sz="2200" dirty="0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for T</a:t>
                </a:r>
                <a:r>
                  <a:rPr lang="nb-NO" sz="2200" baseline="-25000" dirty="0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is </a:t>
                </a:r>
                <a:r>
                  <a:rPr lang="nb-NO" sz="2200" dirty="0" err="1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always</a:t>
                </a:r>
                <a:r>
                  <a:rPr lang="nb-NO" sz="2200" dirty="0">
                    <a:solidFill>
                      <a:schemeClr val="tx1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1 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independent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of k</a:t>
                </a:r>
                <a:r>
                  <a:rPr lang="nb-NO" sz="22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because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of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intergal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action in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the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inner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(slave) loop</a:t>
                </a:r>
              </a:p>
              <a:p>
                <a:pPr>
                  <a:defRPr/>
                </a:pP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But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Gain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variation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in k</a:t>
                </a:r>
                <a:r>
                  <a:rPr lang="nb-NO" sz="22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(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inner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loop) translates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into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variation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in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closed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-loop time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constant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nb-NO" sz="22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C2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This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may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effect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b-NO" sz="22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the</a:t>
                </a:r>
                <a:r>
                  <a:rPr lang="nb-NO" sz="2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master loop</a:t>
                </a:r>
              </a:p>
              <a:p>
                <a:pPr marL="1371600" lvl="3" indent="0">
                  <a:buNone/>
                  <a:defRPr/>
                </a:pPr>
                <a:endParaRPr lang="nb-NO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5D1A9-24CF-9F44-9811-516DDCB16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705" y="1746377"/>
                <a:ext cx="7952217" cy="4422691"/>
              </a:xfrm>
              <a:blipFill>
                <a:blip r:embed="rId2"/>
                <a:stretch>
                  <a:fillRect l="-920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0D7C3-B656-4CFB-798E-3DF199BE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B3ABC3-70F9-45C4-BADA-66D770171CD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D6D57E-8A98-A31F-22CA-2D4E020A5FFF}"/>
              </a:ext>
            </a:extLst>
          </p:cNvPr>
          <p:cNvGrpSpPr/>
          <p:nvPr/>
        </p:nvGrpSpPr>
        <p:grpSpPr>
          <a:xfrm>
            <a:off x="9395886" y="1987889"/>
            <a:ext cx="1820552" cy="1646696"/>
            <a:chOff x="7195230" y="2048849"/>
            <a:chExt cx="1820552" cy="16466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A2FF1C-854F-A582-34A0-E69DBBB2A9B5}"/>
                </a:ext>
              </a:extLst>
            </p:cNvPr>
            <p:cNvGrpSpPr/>
            <p:nvPr/>
          </p:nvGrpSpPr>
          <p:grpSpPr>
            <a:xfrm>
              <a:off x="7195230" y="2048849"/>
              <a:ext cx="1727200" cy="1298575"/>
              <a:chOff x="6877050" y="4292600"/>
              <a:chExt cx="1727200" cy="1298575"/>
            </a:xfrm>
          </p:grpSpPr>
          <p:sp>
            <p:nvSpPr>
              <p:cNvPr id="7" name="Line 14">
                <a:extLst>
                  <a:ext uri="{FF2B5EF4-FFF2-40B4-BE49-F238E27FC236}">
                    <a16:creationId xmlns:a16="http://schemas.microsoft.com/office/drawing/2014/main" id="{F454C541-7046-1427-5E42-FB441F9D6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950" y="5373688"/>
                <a:ext cx="1511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15">
                <a:extLst>
                  <a:ext uri="{FF2B5EF4-FFF2-40B4-BE49-F238E27FC236}">
                    <a16:creationId xmlns:a16="http://schemas.microsoft.com/office/drawing/2014/main" id="{636C35C6-9ACD-7CE9-5672-63C2EBDE5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2950" y="4365625"/>
                <a:ext cx="0" cy="10080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7">
                <a:extLst>
                  <a:ext uri="{FF2B5EF4-FFF2-40B4-BE49-F238E27FC236}">
                    <a16:creationId xmlns:a16="http://schemas.microsoft.com/office/drawing/2014/main" id="{1D769DB8-2CEF-CDE8-6D3D-DF469F9B0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2950" y="4292600"/>
                <a:ext cx="404813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200"/>
                  <a:t>f(z)</a:t>
                </a:r>
              </a:p>
            </p:txBody>
          </p:sp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5C3B0DE9-D823-FE4A-F14E-E981F220D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950" y="53467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000"/>
                  <a:t>0</a:t>
                </a:r>
              </a:p>
            </p:txBody>
          </p:sp>
          <p:sp>
            <p:nvSpPr>
              <p:cNvPr id="11" name="Text Box 19">
                <a:extLst>
                  <a:ext uri="{FF2B5EF4-FFF2-40B4-BE49-F238E27FC236}">
                    <a16:creationId xmlns:a16="http://schemas.microsoft.com/office/drawing/2014/main" id="{5F3DC9AD-532B-C057-F3C9-A39988E5E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2450" y="4724400"/>
                <a:ext cx="1841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b-NO" sz="1800"/>
              </a:p>
            </p:txBody>
          </p:sp>
          <p:sp>
            <p:nvSpPr>
              <p:cNvPr id="12" name="Text Box 20">
                <a:extLst>
                  <a:ext uri="{FF2B5EF4-FFF2-40B4-BE49-F238E27FC236}">
                    <a16:creationId xmlns:a16="http://schemas.microsoft.com/office/drawing/2014/main" id="{3C195095-0EF5-36E6-2CFB-89B859F301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9913" y="53467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000"/>
                  <a:t>1</a:t>
                </a:r>
              </a:p>
            </p:txBody>
          </p:sp>
          <p:sp>
            <p:nvSpPr>
              <p:cNvPr id="13" name="Text Box 21">
                <a:extLst>
                  <a:ext uri="{FF2B5EF4-FFF2-40B4-BE49-F238E27FC236}">
                    <a16:creationId xmlns:a16="http://schemas.microsoft.com/office/drawing/2014/main" id="{231BBD14-0F91-0772-DCA0-05126488C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7050" y="5229225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000"/>
                  <a:t>0</a:t>
                </a:r>
              </a:p>
            </p:txBody>
          </p:sp>
          <p:sp>
            <p:nvSpPr>
              <p:cNvPr id="14" name="Text Box 22">
                <a:extLst>
                  <a:ext uri="{FF2B5EF4-FFF2-40B4-BE49-F238E27FC236}">
                    <a16:creationId xmlns:a16="http://schemas.microsoft.com/office/drawing/2014/main" id="{E1D513AA-48B1-D595-6E58-59CA82B5D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7050" y="4508500"/>
                <a:ext cx="254000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000"/>
                  <a:t>1</a:t>
                </a:r>
              </a:p>
            </p:txBody>
          </p:sp>
          <p:sp>
            <p:nvSpPr>
              <p:cNvPr id="15" name="Line 23">
                <a:extLst>
                  <a:ext uri="{FF2B5EF4-FFF2-40B4-BE49-F238E27FC236}">
                    <a16:creationId xmlns:a16="http://schemas.microsoft.com/office/drawing/2014/main" id="{E8A7E401-AE52-5D81-FE3D-F9FF7E55B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950" y="4581525"/>
                <a:ext cx="12239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4">
                <a:extLst>
                  <a:ext uri="{FF2B5EF4-FFF2-40B4-BE49-F238E27FC236}">
                    <a16:creationId xmlns:a16="http://schemas.microsoft.com/office/drawing/2014/main" id="{E20FCB13-5B26-739D-E152-AB82A84DB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6913" y="4581525"/>
                <a:ext cx="0" cy="7921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5">
                <a:extLst>
                  <a:ext uri="{FF2B5EF4-FFF2-40B4-BE49-F238E27FC236}">
                    <a16:creationId xmlns:a16="http://schemas.microsoft.com/office/drawing/2014/main" id="{816DE9E1-C7B1-79F1-243D-2616DA4D1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2950" y="4581525"/>
                <a:ext cx="1223963" cy="7921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174FB6C9-185D-1959-DC22-7804B88357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920000">
                <a:off x="7380288" y="4724400"/>
                <a:ext cx="7620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900" dirty="0"/>
                  <a:t>linear valve</a:t>
                </a:r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88E2F63-A595-5B8C-E2A1-8D4A77C21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950" y="4581525"/>
                <a:ext cx="1223963" cy="792163"/>
              </a:xfrm>
              <a:custGeom>
                <a:avLst/>
                <a:gdLst>
                  <a:gd name="T0" fmla="*/ 0 w 771"/>
                  <a:gd name="T1" fmla="*/ 2147483647 h 499"/>
                  <a:gd name="T2" fmla="*/ 2147483647 w 771"/>
                  <a:gd name="T3" fmla="*/ 2147483647 h 499"/>
                  <a:gd name="T4" fmla="*/ 2147483647 w 771"/>
                  <a:gd name="T5" fmla="*/ 2147483647 h 499"/>
                  <a:gd name="T6" fmla="*/ 2147483647 w 771"/>
                  <a:gd name="T7" fmla="*/ 2147483647 h 499"/>
                  <a:gd name="T8" fmla="*/ 2147483647 w 771"/>
                  <a:gd name="T9" fmla="*/ 2147483647 h 499"/>
                  <a:gd name="T10" fmla="*/ 2147483647 w 771"/>
                  <a:gd name="T11" fmla="*/ 0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1" h="499">
                    <a:moveTo>
                      <a:pt x="0" y="499"/>
                    </a:moveTo>
                    <a:cubicBezTo>
                      <a:pt x="15" y="450"/>
                      <a:pt x="30" y="401"/>
                      <a:pt x="45" y="363"/>
                    </a:cubicBezTo>
                    <a:cubicBezTo>
                      <a:pt x="60" y="325"/>
                      <a:pt x="67" y="310"/>
                      <a:pt x="90" y="272"/>
                    </a:cubicBezTo>
                    <a:cubicBezTo>
                      <a:pt x="113" y="234"/>
                      <a:pt x="136" y="166"/>
                      <a:pt x="181" y="136"/>
                    </a:cubicBezTo>
                    <a:cubicBezTo>
                      <a:pt x="226" y="106"/>
                      <a:pt x="264" y="113"/>
                      <a:pt x="362" y="90"/>
                    </a:cubicBezTo>
                    <a:cubicBezTo>
                      <a:pt x="460" y="67"/>
                      <a:pt x="703" y="15"/>
                      <a:pt x="771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853A6A75-B9D7-FDF2-AAD0-CECAAB0A6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950" y="4581525"/>
                <a:ext cx="1223963" cy="792163"/>
              </a:xfrm>
              <a:custGeom>
                <a:avLst/>
                <a:gdLst>
                  <a:gd name="T0" fmla="*/ 0 w 771"/>
                  <a:gd name="T1" fmla="*/ 2147483647 h 499"/>
                  <a:gd name="T2" fmla="*/ 2147483647 w 771"/>
                  <a:gd name="T3" fmla="*/ 2147483647 h 499"/>
                  <a:gd name="T4" fmla="*/ 2147483647 w 771"/>
                  <a:gd name="T5" fmla="*/ 2147483647 h 499"/>
                  <a:gd name="T6" fmla="*/ 2147483647 w 771"/>
                  <a:gd name="T7" fmla="*/ 2147483647 h 499"/>
                  <a:gd name="T8" fmla="*/ 2147483647 w 771"/>
                  <a:gd name="T9" fmla="*/ 0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1" h="499">
                    <a:moveTo>
                      <a:pt x="0" y="499"/>
                    </a:moveTo>
                    <a:cubicBezTo>
                      <a:pt x="86" y="483"/>
                      <a:pt x="173" y="468"/>
                      <a:pt x="226" y="453"/>
                    </a:cubicBezTo>
                    <a:cubicBezTo>
                      <a:pt x="279" y="438"/>
                      <a:pt x="287" y="431"/>
                      <a:pt x="317" y="408"/>
                    </a:cubicBezTo>
                    <a:cubicBezTo>
                      <a:pt x="347" y="385"/>
                      <a:pt x="332" y="385"/>
                      <a:pt x="408" y="317"/>
                    </a:cubicBezTo>
                    <a:cubicBezTo>
                      <a:pt x="484" y="249"/>
                      <a:pt x="710" y="53"/>
                      <a:pt x="771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CE1735-8063-7A51-210E-5B16ECEC327D}"/>
                </a:ext>
              </a:extLst>
            </p:cNvPr>
            <p:cNvSpPr txBox="1"/>
            <p:nvPr/>
          </p:nvSpPr>
          <p:spPr>
            <a:xfrm>
              <a:off x="7364368" y="3387768"/>
              <a:ext cx="165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k</a:t>
              </a:r>
              <a:r>
                <a:rPr lang="nb-NO" sz="1400" baseline="-25000" dirty="0"/>
                <a:t>2</a:t>
              </a:r>
              <a:r>
                <a:rPr lang="nb-NO" sz="1400" dirty="0"/>
                <a:t>(z) = </a:t>
              </a:r>
              <a:r>
                <a:rPr lang="nb-NO" sz="1400" dirty="0" err="1"/>
                <a:t>slope</a:t>
              </a:r>
              <a:r>
                <a:rPr lang="nb-NO" sz="1400" dirty="0"/>
                <a:t> = </a:t>
              </a:r>
              <a:r>
                <a:rPr lang="nb-NO" sz="1400" dirty="0" err="1"/>
                <a:t>df</a:t>
              </a:r>
              <a:r>
                <a:rPr lang="nb-NO" sz="1400" dirty="0"/>
                <a:t>/</a:t>
              </a:r>
              <a:r>
                <a:rPr lang="nb-NO" sz="1400" dirty="0" err="1"/>
                <a:t>dz</a:t>
              </a:r>
              <a:endParaRPr lang="nb-NO" sz="1400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B7BEF38-3368-7DF2-C232-32D6A06D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39" y="3957384"/>
            <a:ext cx="3353825" cy="8059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9F1374-D0CA-5D1C-595E-7FCC224BC689}"/>
              </a:ext>
            </a:extLst>
          </p:cNvPr>
          <p:cNvSpPr txBox="1"/>
          <p:nvPr/>
        </p:nvSpPr>
        <p:spPr>
          <a:xfrm>
            <a:off x="8831956" y="4819406"/>
            <a:ext cx="3171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FF0000"/>
                </a:solidFill>
              </a:rPr>
              <a:t>G</a:t>
            </a:r>
            <a:r>
              <a:rPr lang="nb-NO" sz="1200" b="1" baseline="-25000" dirty="0">
                <a:solidFill>
                  <a:srgbClr val="FF0000"/>
                </a:solidFill>
              </a:rPr>
              <a:t>1</a:t>
            </a:r>
            <a:r>
              <a:rPr lang="nb-NO" sz="1200" b="1" dirty="0">
                <a:solidFill>
                  <a:srgbClr val="FF0000"/>
                </a:solidFill>
              </a:rPr>
              <a:t>T</a:t>
            </a:r>
            <a:r>
              <a:rPr lang="nb-NO" sz="1200" b="1" baseline="-25000" dirty="0">
                <a:solidFill>
                  <a:srgbClr val="FF0000"/>
                </a:solidFill>
              </a:rPr>
              <a:t>2</a:t>
            </a:r>
            <a:r>
              <a:rPr lang="nb-NO" sz="1200" dirty="0"/>
              <a:t> = «Process» for tuning master controller K</a:t>
            </a:r>
            <a:r>
              <a:rPr lang="nb-NO" sz="1200" baseline="-25000" dirty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140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72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Cambria Math</vt:lpstr>
      <vt:lpstr>Times New Roman</vt:lpstr>
      <vt:lpstr>Office Theme</vt:lpstr>
      <vt:lpstr>Negative feedback amplifier</vt:lpstr>
      <vt:lpstr>Linearizing effect of feedback</vt:lpstr>
      <vt:lpstr>The negative feedback amplifier</vt:lpstr>
      <vt:lpstr>PowerPoint Presentation</vt:lpstr>
      <vt:lpstr>Linearization of valve using cascade control</vt:lpstr>
      <vt:lpstr>No, it moves to the time constant for slave loop  – OK if we we have time scale separation between master and slave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Sigurd Skogestad</dc:creator>
  <cp:lastModifiedBy>Sigurd Skogestad</cp:lastModifiedBy>
  <cp:revision>1</cp:revision>
  <dcterms:created xsi:type="dcterms:W3CDTF">2024-11-15T12:16:18Z</dcterms:created>
  <dcterms:modified xsi:type="dcterms:W3CDTF">2024-11-15T12:17:39Z</dcterms:modified>
</cp:coreProperties>
</file>