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3" r:id="rId4"/>
    <p:sldId id="258" r:id="rId5"/>
    <p:sldId id="266" r:id="rId6"/>
    <p:sldId id="265" r:id="rId7"/>
    <p:sldId id="260" r:id="rId8"/>
    <p:sldId id="261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23FDE-FB5A-4D04-802F-34039D4542A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2A994-8AC0-41DF-88A1-2292C025C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92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2A994-8AC0-41DF-88A1-2292C025CB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88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3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65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6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0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2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2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9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7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5EE4-E826-4332-97DB-540A34484CC9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3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35EE4-E826-4332-97DB-540A34484CC9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D6EB7-668C-4B95-B224-6773C027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772400" cy="1470025"/>
          </a:xfrm>
        </p:spPr>
        <p:txBody>
          <a:bodyPr>
            <a:normAutofit/>
          </a:bodyPr>
          <a:lstStyle/>
          <a:p>
            <a:r>
              <a:rPr lang="nb-NO" dirty="0" err="1" smtClean="0"/>
              <a:t>Plantwide</a:t>
            </a:r>
            <a:r>
              <a:rPr lang="nb-NO" dirty="0" smtClean="0"/>
              <a:t> </a:t>
            </a:r>
            <a:r>
              <a:rPr lang="nb-NO" dirty="0" err="1" smtClean="0"/>
              <a:t>process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200" dirty="0" err="1" smtClean="0"/>
              <a:t>with</a:t>
            </a:r>
            <a:r>
              <a:rPr lang="nb-NO" sz="2200" dirty="0" smtClean="0"/>
              <a:t> </a:t>
            </a:r>
            <a:r>
              <a:rPr lang="nb-NO" sz="2200" dirty="0" err="1" smtClean="0"/>
              <a:t>focus</a:t>
            </a:r>
            <a:r>
              <a:rPr lang="nb-NO" sz="2200" dirty="0" smtClean="0"/>
              <a:t> </a:t>
            </a:r>
            <a:r>
              <a:rPr lang="nb-NO" sz="2200" dirty="0" err="1" smtClean="0"/>
              <a:t>on</a:t>
            </a:r>
            <a:r>
              <a:rPr lang="nb-NO" sz="2200" dirty="0" smtClean="0"/>
              <a:t> </a:t>
            </a:r>
            <a:r>
              <a:rPr lang="nb-NO" sz="2200" dirty="0" err="1" smtClean="0"/>
              <a:t>selecting</a:t>
            </a:r>
            <a:r>
              <a:rPr lang="nb-NO" sz="2200" dirty="0" smtClean="0"/>
              <a:t> </a:t>
            </a:r>
            <a:r>
              <a:rPr lang="nb-NO" sz="2200" dirty="0" err="1" smtClean="0"/>
              <a:t>economic</a:t>
            </a:r>
            <a:r>
              <a:rPr lang="nb-NO" sz="2200" dirty="0" smtClean="0"/>
              <a:t> </a:t>
            </a:r>
            <a:r>
              <a:rPr lang="nb-NO" sz="2200" dirty="0" err="1" smtClean="0"/>
              <a:t>controlled</a:t>
            </a:r>
            <a:r>
              <a:rPr lang="nb-NO" sz="2200" dirty="0" smtClean="0"/>
              <a:t> variables («</a:t>
            </a:r>
            <a:r>
              <a:rPr lang="nb-NO" sz="2200" dirty="0" err="1" smtClean="0"/>
              <a:t>self-optimizing</a:t>
            </a:r>
            <a:r>
              <a:rPr lang="nb-NO" sz="2200" dirty="0" smtClean="0"/>
              <a:t> </a:t>
            </a:r>
            <a:r>
              <a:rPr lang="nb-NO" sz="2200" dirty="0" err="1" smtClean="0"/>
              <a:t>control</a:t>
            </a:r>
            <a:r>
              <a:rPr lang="nb-NO" sz="2200" dirty="0" smtClean="0"/>
              <a:t>»)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Sigurd Skogestad, NTNU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Johannes Jäschke, NTNU</a:t>
            </a:r>
          </a:p>
          <a:p>
            <a:endParaRPr lang="en-US" dirty="0" smtClean="0"/>
          </a:p>
          <a:p>
            <a:r>
              <a:rPr lang="en-US" dirty="0" smtClean="0"/>
              <a:t>RPI, </a:t>
            </a:r>
            <a:r>
              <a:rPr lang="en-US" dirty="0" smtClean="0"/>
              <a:t>20-22 </a:t>
            </a:r>
            <a:r>
              <a:rPr lang="en-US" dirty="0" smtClean="0"/>
              <a:t>May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53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Find active constraints + self-optimizing variables (CV1). </a:t>
            </a:r>
            <a:r>
              <a:rPr lang="en-US" sz="2200" i="1" dirty="0" smtClean="0">
                <a:solidFill>
                  <a:srgbClr val="FF0000"/>
                </a:solidFill>
              </a:rPr>
              <a:t>(Economic optimal operation)</a:t>
            </a:r>
            <a:endParaRPr lang="en-US" sz="22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Locate throughput manipulator (TPM)</a:t>
            </a:r>
          </a:p>
          <a:p>
            <a:pPr marL="1314450" lvl="2" indent="-514350"/>
            <a:r>
              <a:rPr lang="en-US" sz="2200" dirty="0" smtClean="0"/>
              <a:t>“Gas pedal”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Select stabilizing CV2 + tune regulatory loops</a:t>
            </a:r>
          </a:p>
          <a:p>
            <a:pPr marL="1314450" lvl="2" indent="-514350"/>
            <a:r>
              <a:rPr lang="en-US" sz="2200" dirty="0" smtClean="0"/>
              <a:t>SIMC PID rules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Design supervisory layer (control CV1)</a:t>
            </a:r>
          </a:p>
          <a:p>
            <a:pPr marL="1314450" lvl="2" indent="-514350"/>
            <a:r>
              <a:rPr lang="en-US" sz="2200" dirty="0" smtClean="0"/>
              <a:t>Multi-loop (PID) ++</a:t>
            </a:r>
          </a:p>
          <a:p>
            <a:pPr marL="1314450" lvl="2" indent="-514350"/>
            <a:r>
              <a:rPr lang="en-US" sz="2200" dirty="0" smtClean="0"/>
              <a:t>MPC</a:t>
            </a:r>
          </a:p>
          <a:p>
            <a:pPr marL="8001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447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Plantwide process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Part 1 (Tue AM): Plantwide control</a:t>
            </a:r>
          </a:p>
          <a:p>
            <a:r>
              <a:rPr lang="en-US" sz="2400" dirty="0" smtClean="0"/>
              <a:t>Part 2 (Tue PM): More on self-optimizing control. Exercise</a:t>
            </a:r>
          </a:p>
          <a:p>
            <a:r>
              <a:rPr lang="en-US" sz="2400" dirty="0" smtClean="0"/>
              <a:t>Part 3 (Wed AM): Consistent inventory control, TPM location, Structure of regulatory control layer</a:t>
            </a:r>
          </a:p>
          <a:p>
            <a:r>
              <a:rPr lang="en-US" sz="2400" dirty="0" smtClean="0"/>
              <a:t>Part 4 (Wed PM): PID tuning</a:t>
            </a:r>
          </a:p>
          <a:p>
            <a:r>
              <a:rPr lang="en-US" sz="2400" dirty="0" smtClean="0"/>
              <a:t>Part 5 (Thu AM): “Advanced” control and case studies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8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Part 1: Plantwide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b-NO" dirty="0" err="1" smtClean="0"/>
              <a:t>Introduction</a:t>
            </a:r>
            <a:r>
              <a:rPr lang="nb-NO" dirty="0" smtClean="0"/>
              <a:t> </a:t>
            </a:r>
            <a:r>
              <a:rPr lang="nb-NO" dirty="0"/>
              <a:t>to </a:t>
            </a:r>
            <a:r>
              <a:rPr lang="nb-NO" dirty="0" err="1"/>
              <a:t>plantwide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 (</a:t>
            </a:r>
            <a:r>
              <a:rPr lang="nb-NO" dirty="0" err="1"/>
              <a:t>what</a:t>
            </a:r>
            <a:r>
              <a:rPr lang="nb-NO" dirty="0"/>
              <a:t> </a:t>
            </a:r>
            <a:r>
              <a:rPr lang="nb-NO" dirty="0" err="1"/>
              <a:t>should</a:t>
            </a:r>
            <a:r>
              <a:rPr lang="nb-NO" dirty="0"/>
              <a:t> </a:t>
            </a:r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really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?) 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err="1" smtClean="0"/>
              <a:t>Introduction</a:t>
            </a:r>
            <a:r>
              <a:rPr lang="nb-NO" dirty="0"/>
              <a:t>. </a:t>
            </a:r>
          </a:p>
          <a:p>
            <a:pPr lvl="1"/>
            <a:r>
              <a:rPr lang="nb-NO" dirty="0" err="1" smtClean="0"/>
              <a:t>Objective</a:t>
            </a:r>
            <a:r>
              <a:rPr lang="nb-NO" dirty="0"/>
              <a:t>: </a:t>
            </a:r>
            <a:r>
              <a:rPr lang="nb-NO" dirty="0" err="1"/>
              <a:t>Put</a:t>
            </a:r>
            <a:r>
              <a:rPr lang="nb-NO" dirty="0"/>
              <a:t> </a:t>
            </a:r>
            <a:r>
              <a:rPr lang="nb-NO" dirty="0" err="1"/>
              <a:t>controllers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flow</a:t>
            </a:r>
            <a:r>
              <a:rPr lang="nb-NO" dirty="0"/>
              <a:t> </a:t>
            </a:r>
            <a:r>
              <a:rPr lang="nb-NO" dirty="0" err="1"/>
              <a:t>sheet</a:t>
            </a:r>
            <a:r>
              <a:rPr lang="nb-NO" dirty="0"/>
              <a:t> (make P&amp;ID)</a:t>
            </a:r>
          </a:p>
          <a:p>
            <a:pPr lvl="1"/>
            <a:r>
              <a:rPr lang="nb-NO" dirty="0" err="1" smtClean="0"/>
              <a:t>Two</a:t>
            </a:r>
            <a:r>
              <a:rPr lang="nb-NO" dirty="0" smtClean="0"/>
              <a:t> </a:t>
            </a:r>
            <a:r>
              <a:rPr lang="nb-NO" dirty="0" err="1"/>
              <a:t>main</a:t>
            </a:r>
            <a:r>
              <a:rPr lang="nb-NO" dirty="0"/>
              <a:t> </a:t>
            </a:r>
            <a:r>
              <a:rPr lang="nb-NO" dirty="0" err="1"/>
              <a:t>objectives</a:t>
            </a:r>
            <a:r>
              <a:rPr lang="nb-NO" dirty="0"/>
              <a:t> for </a:t>
            </a:r>
            <a:r>
              <a:rPr lang="nb-NO" dirty="0" err="1"/>
              <a:t>control</a:t>
            </a:r>
            <a:r>
              <a:rPr lang="nb-NO" dirty="0"/>
              <a:t>: Longer-term </a:t>
            </a:r>
            <a:r>
              <a:rPr lang="nb-NO" dirty="0" err="1"/>
              <a:t>economics</a:t>
            </a:r>
            <a:r>
              <a:rPr lang="nb-NO" dirty="0"/>
              <a:t> (CV1) and </a:t>
            </a:r>
            <a:r>
              <a:rPr lang="nb-NO" dirty="0" err="1"/>
              <a:t>shorter</a:t>
            </a:r>
            <a:r>
              <a:rPr lang="nb-NO" dirty="0"/>
              <a:t>-term </a:t>
            </a:r>
            <a:r>
              <a:rPr lang="nb-NO" dirty="0" err="1"/>
              <a:t>stability</a:t>
            </a:r>
            <a:r>
              <a:rPr lang="nb-NO" dirty="0"/>
              <a:t> (CV2)</a:t>
            </a:r>
          </a:p>
          <a:p>
            <a:pPr lvl="1"/>
            <a:r>
              <a:rPr lang="nb-NO" dirty="0" err="1" smtClean="0"/>
              <a:t>Regulatory</a:t>
            </a:r>
            <a:r>
              <a:rPr lang="nb-NO" dirty="0" smtClean="0"/>
              <a:t> </a:t>
            </a:r>
            <a:r>
              <a:rPr lang="nb-NO" dirty="0"/>
              <a:t>(</a:t>
            </a:r>
            <a:r>
              <a:rPr lang="nb-NO" dirty="0" err="1"/>
              <a:t>basic</a:t>
            </a:r>
            <a:r>
              <a:rPr lang="nb-NO" dirty="0"/>
              <a:t>) and </a:t>
            </a:r>
            <a:r>
              <a:rPr lang="nb-NO" dirty="0" err="1"/>
              <a:t>supervisory</a:t>
            </a:r>
            <a:r>
              <a:rPr lang="nb-NO" dirty="0"/>
              <a:t> (</a:t>
            </a:r>
            <a:r>
              <a:rPr lang="nb-NO" dirty="0" err="1"/>
              <a:t>advanced</a:t>
            </a:r>
            <a:r>
              <a:rPr lang="nb-NO" dirty="0"/>
              <a:t>) </a:t>
            </a:r>
            <a:r>
              <a:rPr lang="nb-NO" dirty="0" err="1"/>
              <a:t>control</a:t>
            </a:r>
            <a:r>
              <a:rPr lang="nb-NO" dirty="0"/>
              <a:t> </a:t>
            </a:r>
            <a:r>
              <a:rPr lang="nb-NO" dirty="0" err="1"/>
              <a:t>layer</a:t>
            </a:r>
            <a:r>
              <a:rPr lang="nb-NO" dirty="0"/>
              <a:t> 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Optimal </a:t>
            </a:r>
            <a:r>
              <a:rPr lang="nb-NO" dirty="0" err="1"/>
              <a:t>operation</a:t>
            </a:r>
            <a:r>
              <a:rPr lang="nb-NO" dirty="0"/>
              <a:t> (</a:t>
            </a:r>
            <a:r>
              <a:rPr lang="nb-NO" dirty="0" err="1"/>
              <a:t>economics</a:t>
            </a:r>
            <a:r>
              <a:rPr lang="nb-NO" dirty="0"/>
              <a:t>)</a:t>
            </a:r>
          </a:p>
          <a:p>
            <a:pPr lvl="1"/>
            <a:r>
              <a:rPr lang="nb-NO" dirty="0" err="1" smtClean="0"/>
              <a:t>Define</a:t>
            </a:r>
            <a:r>
              <a:rPr lang="nb-NO" dirty="0" smtClean="0"/>
              <a:t> </a:t>
            </a:r>
            <a:r>
              <a:rPr lang="nb-NO" dirty="0" err="1" smtClean="0"/>
              <a:t>cost</a:t>
            </a:r>
            <a:r>
              <a:rPr lang="nb-NO" dirty="0" smtClean="0"/>
              <a:t> J and </a:t>
            </a:r>
            <a:r>
              <a:rPr lang="nb-NO" dirty="0" err="1" smtClean="0"/>
              <a:t>constraints</a:t>
            </a:r>
            <a:endParaRPr lang="nb-NO" dirty="0" smtClean="0"/>
          </a:p>
          <a:p>
            <a:pPr lvl="1"/>
            <a:r>
              <a:rPr lang="nb-NO" dirty="0" smtClean="0"/>
              <a:t>Active </a:t>
            </a:r>
            <a:r>
              <a:rPr lang="nb-NO" dirty="0" err="1" smtClean="0"/>
              <a:t>constraints</a:t>
            </a:r>
            <a:r>
              <a:rPr lang="nb-NO" dirty="0" smtClean="0"/>
              <a:t> (as a </a:t>
            </a:r>
            <a:r>
              <a:rPr lang="nb-NO" dirty="0" err="1" smtClean="0"/>
              <a:t>function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disturbances</a:t>
            </a:r>
            <a:r>
              <a:rPr lang="nb-NO" dirty="0" smtClean="0"/>
              <a:t>)</a:t>
            </a:r>
            <a:endParaRPr lang="nb-NO" dirty="0"/>
          </a:p>
          <a:p>
            <a:pPr lvl="1"/>
            <a:r>
              <a:rPr lang="nb-NO" dirty="0" err="1" smtClean="0"/>
              <a:t>Selection</a:t>
            </a:r>
            <a:r>
              <a:rPr lang="nb-NO" dirty="0" smtClean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economic</a:t>
            </a:r>
            <a:r>
              <a:rPr lang="nb-NO" dirty="0"/>
              <a:t> </a:t>
            </a:r>
            <a:r>
              <a:rPr lang="nb-NO" dirty="0" err="1"/>
              <a:t>controlled</a:t>
            </a:r>
            <a:r>
              <a:rPr lang="nb-NO" dirty="0"/>
              <a:t> variables (CV1). </a:t>
            </a:r>
            <a:r>
              <a:rPr lang="nb-NO" dirty="0" err="1"/>
              <a:t>Self-optimizing</a:t>
            </a:r>
            <a:r>
              <a:rPr lang="nb-NO" dirty="0"/>
              <a:t> variables.</a:t>
            </a:r>
          </a:p>
          <a:p>
            <a:pPr marL="0" indent="0">
              <a:buNone/>
            </a:pPr>
            <a:endParaRPr lang="nb-NO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1" y="0"/>
            <a:ext cx="1141787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Tue AM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15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 2: Self-optimizing control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b-NO" sz="3800" dirty="0" smtClean="0"/>
          </a:p>
          <a:p>
            <a:pPr lvl="1"/>
            <a:r>
              <a:rPr lang="nb-NO" sz="3800" dirty="0"/>
              <a:t>	</a:t>
            </a:r>
            <a:r>
              <a:rPr lang="nb-NO" sz="3800" dirty="0" smtClean="0"/>
              <a:t>Ideal CV1 = Gradient (J</a:t>
            </a:r>
            <a:r>
              <a:rPr lang="nb-NO" sz="3800" baseline="-25000" dirty="0" smtClean="0"/>
              <a:t>u</a:t>
            </a:r>
            <a:r>
              <a:rPr lang="nb-NO" sz="3800" dirty="0" smtClean="0"/>
              <a:t>)</a:t>
            </a:r>
          </a:p>
          <a:p>
            <a:pPr lvl="1"/>
            <a:r>
              <a:rPr lang="nb-NO" sz="3800" dirty="0"/>
              <a:t> </a:t>
            </a:r>
            <a:r>
              <a:rPr lang="nb-NO" sz="3800" dirty="0" smtClean="0"/>
              <a:t> Nullspace </a:t>
            </a:r>
            <a:r>
              <a:rPr lang="nb-NO" sz="3800" dirty="0" err="1" smtClean="0"/>
              <a:t>method</a:t>
            </a:r>
            <a:endParaRPr lang="nb-NO" sz="3800" dirty="0" smtClean="0"/>
          </a:p>
          <a:p>
            <a:pPr lvl="1"/>
            <a:r>
              <a:rPr lang="nb-NO" sz="3800" dirty="0"/>
              <a:t>	</a:t>
            </a:r>
            <a:r>
              <a:rPr lang="nb-NO" sz="3800" dirty="0" err="1" smtClean="0"/>
              <a:t>Exact</a:t>
            </a:r>
            <a:r>
              <a:rPr lang="nb-NO" sz="3800" dirty="0" smtClean="0"/>
              <a:t> </a:t>
            </a:r>
            <a:r>
              <a:rPr lang="nb-NO" sz="3800" dirty="0" err="1" smtClean="0"/>
              <a:t>local</a:t>
            </a:r>
            <a:r>
              <a:rPr lang="nb-NO" sz="3800" dirty="0" smtClean="0"/>
              <a:t> </a:t>
            </a:r>
            <a:r>
              <a:rPr lang="nb-NO" sz="3800" dirty="0" err="1" smtClean="0"/>
              <a:t>method</a:t>
            </a:r>
            <a:endParaRPr lang="nb-NO" sz="3800" dirty="0" smtClean="0"/>
          </a:p>
          <a:p>
            <a:pPr lvl="1"/>
            <a:r>
              <a:rPr lang="nb-NO" sz="3800" dirty="0"/>
              <a:t>	L</a:t>
            </a:r>
            <a:r>
              <a:rPr lang="nb-NO" sz="3800" dirty="0" smtClean="0"/>
              <a:t>ink to </a:t>
            </a:r>
            <a:r>
              <a:rPr lang="nb-NO" sz="3800" dirty="0" err="1" smtClean="0"/>
              <a:t>other</a:t>
            </a:r>
            <a:r>
              <a:rPr lang="nb-NO" sz="3800" dirty="0" smtClean="0"/>
              <a:t> </a:t>
            </a:r>
            <a:r>
              <a:rPr lang="nb-NO" sz="3800" dirty="0" err="1" smtClean="0"/>
              <a:t>approaches</a:t>
            </a:r>
            <a:endParaRPr lang="nb-NO" sz="3800" dirty="0" smtClean="0"/>
          </a:p>
          <a:p>
            <a:pPr lvl="1"/>
            <a:r>
              <a:rPr lang="nb-NO" sz="3800" dirty="0"/>
              <a:t>	</a:t>
            </a:r>
            <a:r>
              <a:rPr lang="nb-NO" sz="3800" dirty="0" err="1" smtClean="0"/>
              <a:t>Examples</a:t>
            </a:r>
            <a:r>
              <a:rPr lang="nb-NO" sz="3800" dirty="0" smtClean="0"/>
              <a:t>, </a:t>
            </a:r>
            <a:r>
              <a:rPr lang="nb-NO" sz="3800" dirty="0" err="1" smtClean="0"/>
              <a:t>exercises</a:t>
            </a:r>
            <a:endParaRPr lang="nb-NO" sz="3800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 </a:t>
            </a:r>
            <a:endParaRPr lang="nb-NO" dirty="0"/>
          </a:p>
        </p:txBody>
      </p:sp>
      <p:sp>
        <p:nvSpPr>
          <p:cNvPr id="4" name="TextBox 3"/>
          <p:cNvSpPr txBox="1"/>
          <p:nvPr/>
        </p:nvSpPr>
        <p:spPr>
          <a:xfrm>
            <a:off x="-1" y="0"/>
            <a:ext cx="112255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Tue PM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89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 3: </a:t>
            </a:r>
            <a:r>
              <a:rPr lang="nb-NO" dirty="0" err="1"/>
              <a:t>Regulatory</a:t>
            </a:r>
            <a:r>
              <a:rPr lang="nb-NO" dirty="0"/>
              <a:t> («</a:t>
            </a:r>
            <a:r>
              <a:rPr lang="nb-NO" dirty="0" err="1" smtClean="0"/>
              <a:t>stabilizing</a:t>
            </a:r>
            <a:r>
              <a:rPr lang="nb-NO" dirty="0"/>
              <a:t>») </a:t>
            </a:r>
            <a:r>
              <a:rPr lang="nb-NO" dirty="0" err="1"/>
              <a:t>control</a:t>
            </a:r>
            <a:r>
              <a:rPr lang="nb-NO" dirty="0"/>
              <a:t/>
            </a:r>
            <a:br>
              <a:rPr lang="nb-NO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dirty="0" smtClean="0"/>
              <a:t>Inventory (</a:t>
            </a:r>
            <a:r>
              <a:rPr lang="nb-NO" dirty="0" err="1" smtClean="0"/>
              <a:t>level</a:t>
            </a:r>
            <a:r>
              <a:rPr lang="nb-NO" dirty="0" smtClean="0"/>
              <a:t>) </a:t>
            </a:r>
            <a:r>
              <a:rPr lang="nb-NO" dirty="0" err="1" smtClean="0"/>
              <a:t>control</a:t>
            </a:r>
            <a:r>
              <a:rPr lang="nb-NO" dirty="0" smtClean="0"/>
              <a:t> </a:t>
            </a:r>
            <a:r>
              <a:rPr lang="nb-NO" dirty="0" err="1" smtClean="0"/>
              <a:t>structure</a:t>
            </a:r>
            <a:endParaRPr lang="nb-NO" dirty="0" smtClean="0"/>
          </a:p>
          <a:p>
            <a:pPr lvl="1"/>
            <a:r>
              <a:rPr lang="nb-NO" dirty="0" smtClean="0"/>
              <a:t>Location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throughput</a:t>
            </a:r>
            <a:r>
              <a:rPr lang="nb-NO" dirty="0" smtClean="0"/>
              <a:t> manipulator</a:t>
            </a:r>
          </a:p>
          <a:p>
            <a:pPr lvl="1"/>
            <a:r>
              <a:rPr lang="nb-NO" dirty="0" err="1" smtClean="0"/>
              <a:t>Consistency</a:t>
            </a:r>
            <a:r>
              <a:rPr lang="nb-NO" dirty="0" smtClean="0"/>
              <a:t> and </a:t>
            </a:r>
            <a:r>
              <a:rPr lang="nb-NO" dirty="0" err="1" smtClean="0"/>
              <a:t>radiating</a:t>
            </a:r>
            <a:r>
              <a:rPr lang="nb-NO" dirty="0" smtClean="0"/>
              <a:t> </a:t>
            </a:r>
            <a:r>
              <a:rPr lang="nb-NO" dirty="0" err="1" smtClean="0"/>
              <a:t>rule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err="1" smtClean="0"/>
              <a:t>Structure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regulatory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r>
              <a:rPr lang="nb-NO" dirty="0" smtClean="0"/>
              <a:t> </a:t>
            </a:r>
            <a:r>
              <a:rPr lang="nb-NO" dirty="0" err="1" smtClean="0"/>
              <a:t>layer</a:t>
            </a:r>
            <a:r>
              <a:rPr lang="nb-NO" dirty="0" smtClean="0"/>
              <a:t> (PID)</a:t>
            </a:r>
          </a:p>
          <a:p>
            <a:pPr lvl="1"/>
            <a:r>
              <a:rPr lang="nb-NO" dirty="0" err="1" smtClean="0"/>
              <a:t>Selection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controlled</a:t>
            </a:r>
            <a:r>
              <a:rPr lang="nb-NO" dirty="0" smtClean="0"/>
              <a:t> variables (CV2) and </a:t>
            </a:r>
            <a:r>
              <a:rPr lang="nb-NO" dirty="0" err="1" smtClean="0"/>
              <a:t>pairing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manipulated</a:t>
            </a:r>
            <a:r>
              <a:rPr lang="nb-NO" dirty="0" smtClean="0"/>
              <a:t> variables (MV2) </a:t>
            </a:r>
          </a:p>
          <a:p>
            <a:pPr lvl="1"/>
            <a:r>
              <a:rPr lang="nb-NO" dirty="0" smtClean="0"/>
              <a:t>Main </a:t>
            </a:r>
            <a:r>
              <a:rPr lang="nb-NO" dirty="0" err="1" smtClean="0"/>
              <a:t>rule</a:t>
            </a:r>
            <a:r>
              <a:rPr lang="nb-NO" dirty="0" smtClean="0"/>
              <a:t>: Control </a:t>
            </a:r>
            <a:r>
              <a:rPr lang="nb-NO" dirty="0" err="1" smtClean="0"/>
              <a:t>drifting</a:t>
            </a:r>
            <a:r>
              <a:rPr lang="nb-NO" dirty="0" smtClean="0"/>
              <a:t> variables and "pair </a:t>
            </a:r>
            <a:r>
              <a:rPr lang="nb-NO" dirty="0" err="1" smtClean="0"/>
              <a:t>close</a:t>
            </a:r>
            <a:r>
              <a:rPr lang="nb-NO" dirty="0" smtClean="0"/>
              <a:t>" </a:t>
            </a:r>
          </a:p>
          <a:p>
            <a:pPr marL="457200" lvl="1" indent="0">
              <a:buNone/>
            </a:pPr>
            <a:endParaRPr lang="nb-NO" dirty="0" smtClean="0"/>
          </a:p>
          <a:p>
            <a:pPr marL="57150" indent="0">
              <a:buNone/>
            </a:pPr>
            <a:r>
              <a:rPr lang="nb-NO" dirty="0" err="1" smtClean="0"/>
              <a:t>Summary</a:t>
            </a:r>
            <a:r>
              <a:rPr lang="nb-NO" dirty="0" smtClean="0"/>
              <a:t>: </a:t>
            </a:r>
            <a:r>
              <a:rPr lang="nb-NO" dirty="0" err="1" smtClean="0"/>
              <a:t>Sigurd’s</a:t>
            </a:r>
            <a:r>
              <a:rPr lang="nb-NO" dirty="0" smtClean="0"/>
              <a:t> </a:t>
            </a:r>
            <a:r>
              <a:rPr lang="nb-NO" dirty="0" err="1" smtClean="0"/>
              <a:t>rules</a:t>
            </a:r>
            <a:r>
              <a:rPr lang="nb-NO" dirty="0" smtClean="0"/>
              <a:t> for </a:t>
            </a:r>
            <a:r>
              <a:rPr lang="nb-NO" dirty="0" err="1" smtClean="0"/>
              <a:t>plantwide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 </a:t>
            </a:r>
            <a:endParaRPr lang="nb-NO" dirty="0"/>
          </a:p>
        </p:txBody>
      </p:sp>
      <p:sp>
        <p:nvSpPr>
          <p:cNvPr id="4" name="TextBox 3"/>
          <p:cNvSpPr txBox="1"/>
          <p:nvPr/>
        </p:nvSpPr>
        <p:spPr>
          <a:xfrm>
            <a:off x="-1" y="0"/>
            <a:ext cx="127304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Wed AM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6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Part 4: PID tuning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b-NO" sz="3600" b="1" dirty="0" smtClean="0"/>
              <a:t>PID </a:t>
            </a:r>
            <a:r>
              <a:rPr lang="nb-NO" sz="3600" b="1" dirty="0" err="1"/>
              <a:t>controller</a:t>
            </a:r>
            <a:r>
              <a:rPr lang="nb-NO" sz="3600" b="1" dirty="0"/>
              <a:t> tuning: It </a:t>
            </a:r>
            <a:r>
              <a:rPr lang="nb-NO" sz="3600" b="1" dirty="0" err="1"/>
              <a:t>pays</a:t>
            </a:r>
            <a:r>
              <a:rPr lang="nb-NO" sz="3600" b="1" dirty="0"/>
              <a:t> </a:t>
            </a:r>
            <a:r>
              <a:rPr lang="nb-NO" sz="3600" b="1" dirty="0" err="1"/>
              <a:t>off</a:t>
            </a:r>
            <a:r>
              <a:rPr lang="nb-NO" sz="3600" b="1" dirty="0"/>
              <a:t> to be </a:t>
            </a:r>
            <a:r>
              <a:rPr lang="nb-NO" sz="3600" b="1" dirty="0" err="1"/>
              <a:t>systematic</a:t>
            </a:r>
            <a:r>
              <a:rPr lang="nb-NO" sz="3600" b="1" dirty="0"/>
              <a:t>!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r>
              <a:rPr lang="nb-NO" dirty="0" err="1" smtClean="0"/>
              <a:t>Derivation</a:t>
            </a:r>
            <a:r>
              <a:rPr lang="nb-NO" dirty="0" smtClean="0"/>
              <a:t> </a:t>
            </a:r>
            <a:r>
              <a:rPr lang="nb-NO" dirty="0"/>
              <a:t>SIMC PID tuning </a:t>
            </a:r>
            <a:r>
              <a:rPr lang="nb-NO" dirty="0" err="1"/>
              <a:t>rules</a:t>
            </a:r>
            <a:endParaRPr lang="nb-NO" dirty="0"/>
          </a:p>
          <a:p>
            <a:pPr lvl="1"/>
            <a:r>
              <a:rPr lang="nb-NO" dirty="0" smtClean="0"/>
              <a:t>Controller </a:t>
            </a:r>
            <a:r>
              <a:rPr lang="nb-NO" dirty="0" err="1"/>
              <a:t>gain</a:t>
            </a:r>
            <a:r>
              <a:rPr lang="nb-NO" dirty="0"/>
              <a:t>, Integral time, derivative time 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r>
              <a:rPr lang="nb-NO" dirty="0" err="1" smtClean="0"/>
              <a:t>Obtaining</a:t>
            </a:r>
            <a:r>
              <a:rPr lang="nb-NO" dirty="0" smtClean="0"/>
              <a:t> </a:t>
            </a:r>
            <a:r>
              <a:rPr lang="nb-NO" dirty="0"/>
              <a:t>first-order </a:t>
            </a:r>
            <a:r>
              <a:rPr lang="nb-NO" dirty="0" err="1"/>
              <a:t>plus</a:t>
            </a:r>
            <a:r>
              <a:rPr lang="nb-NO" dirty="0"/>
              <a:t> </a:t>
            </a:r>
            <a:r>
              <a:rPr lang="nb-NO" dirty="0" err="1"/>
              <a:t>delay</a:t>
            </a:r>
            <a:r>
              <a:rPr lang="nb-NO" dirty="0"/>
              <a:t> </a:t>
            </a:r>
            <a:r>
              <a:rPr lang="nb-NO" dirty="0" err="1"/>
              <a:t>models</a:t>
            </a:r>
            <a:endParaRPr lang="nb-NO" dirty="0"/>
          </a:p>
          <a:p>
            <a:pPr lvl="1"/>
            <a:r>
              <a:rPr lang="nb-NO" dirty="0" smtClean="0"/>
              <a:t>Open-loop </a:t>
            </a:r>
            <a:r>
              <a:rPr lang="nb-NO" dirty="0" err="1"/>
              <a:t>step</a:t>
            </a:r>
            <a:r>
              <a:rPr lang="nb-NO" dirty="0"/>
              <a:t> </a:t>
            </a:r>
            <a:r>
              <a:rPr lang="nb-NO" dirty="0" err="1"/>
              <a:t>response</a:t>
            </a:r>
            <a:endParaRPr lang="nb-NO" dirty="0"/>
          </a:p>
          <a:p>
            <a:pPr lvl="1"/>
            <a:r>
              <a:rPr lang="nb-NO" dirty="0" smtClean="0"/>
              <a:t>From </a:t>
            </a:r>
            <a:r>
              <a:rPr lang="nb-NO" dirty="0" err="1"/>
              <a:t>detailed</a:t>
            </a:r>
            <a:r>
              <a:rPr lang="nb-NO" dirty="0"/>
              <a:t> </a:t>
            </a:r>
            <a:r>
              <a:rPr lang="nb-NO" dirty="0" err="1"/>
              <a:t>model</a:t>
            </a:r>
            <a:r>
              <a:rPr lang="nb-NO" dirty="0"/>
              <a:t> (half </a:t>
            </a:r>
            <a:r>
              <a:rPr lang="nb-NO" dirty="0" err="1"/>
              <a:t>rule</a:t>
            </a:r>
            <a:r>
              <a:rPr lang="nb-NO" dirty="0"/>
              <a:t>)</a:t>
            </a:r>
          </a:p>
          <a:p>
            <a:pPr lvl="1"/>
            <a:r>
              <a:rPr lang="nb-NO" dirty="0" smtClean="0"/>
              <a:t>From </a:t>
            </a:r>
            <a:r>
              <a:rPr lang="nb-NO" dirty="0" err="1"/>
              <a:t>closed</a:t>
            </a:r>
            <a:r>
              <a:rPr lang="nb-NO" dirty="0"/>
              <a:t>-loop </a:t>
            </a:r>
            <a:r>
              <a:rPr lang="nb-NO" dirty="0" err="1"/>
              <a:t>setpoint</a:t>
            </a:r>
            <a:r>
              <a:rPr lang="nb-NO" dirty="0"/>
              <a:t> </a:t>
            </a:r>
            <a:r>
              <a:rPr lang="nb-NO" dirty="0" err="1"/>
              <a:t>response</a:t>
            </a:r>
            <a:endParaRPr lang="nb-NO" dirty="0"/>
          </a:p>
          <a:p>
            <a:endParaRPr lang="nb-NO" dirty="0" smtClean="0"/>
          </a:p>
          <a:p>
            <a:r>
              <a:rPr lang="nb-NO" dirty="0" smtClean="0"/>
              <a:t>Special </a:t>
            </a:r>
            <a:r>
              <a:rPr lang="nb-NO" dirty="0" err="1" smtClean="0"/>
              <a:t>topics</a:t>
            </a:r>
            <a:endParaRPr lang="nb-NO" dirty="0" smtClean="0"/>
          </a:p>
          <a:p>
            <a:pPr lvl="1"/>
            <a:r>
              <a:rPr lang="nb-NO" dirty="0" err="1" smtClean="0"/>
              <a:t>Integrating</a:t>
            </a:r>
            <a:r>
              <a:rPr lang="nb-NO" dirty="0" smtClean="0"/>
              <a:t> </a:t>
            </a:r>
            <a:r>
              <a:rPr lang="nb-NO" dirty="0" err="1"/>
              <a:t>processes</a:t>
            </a:r>
            <a:r>
              <a:rPr lang="nb-NO" dirty="0"/>
              <a:t> (</a:t>
            </a:r>
            <a:r>
              <a:rPr lang="nb-NO" dirty="0" err="1"/>
              <a:t>level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)</a:t>
            </a:r>
          </a:p>
          <a:p>
            <a:pPr lvl="1"/>
            <a:r>
              <a:rPr lang="nb-NO" dirty="0" err="1" smtClean="0"/>
              <a:t>Other</a:t>
            </a:r>
            <a:r>
              <a:rPr lang="nb-NO" dirty="0" smtClean="0"/>
              <a:t> </a:t>
            </a:r>
            <a:r>
              <a:rPr lang="nb-NO" dirty="0" err="1"/>
              <a:t>special</a:t>
            </a:r>
            <a:r>
              <a:rPr lang="nb-NO" dirty="0"/>
              <a:t> </a:t>
            </a:r>
            <a:r>
              <a:rPr lang="nb-NO" dirty="0" err="1"/>
              <a:t>processes</a:t>
            </a:r>
            <a:r>
              <a:rPr lang="nb-NO" dirty="0"/>
              <a:t> and </a:t>
            </a:r>
            <a:r>
              <a:rPr lang="nb-NO" dirty="0" err="1"/>
              <a:t>examples</a:t>
            </a:r>
            <a:endParaRPr lang="nb-NO" dirty="0"/>
          </a:p>
          <a:p>
            <a:pPr lvl="1"/>
            <a:r>
              <a:rPr lang="nb-NO" dirty="0" err="1" smtClean="0"/>
              <a:t>When</a:t>
            </a:r>
            <a:r>
              <a:rPr lang="nb-NO" dirty="0" smtClean="0"/>
              <a:t> </a:t>
            </a:r>
            <a:r>
              <a:rPr lang="nb-NO" dirty="0"/>
              <a:t>do </a:t>
            </a:r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need</a:t>
            </a:r>
            <a:r>
              <a:rPr lang="nb-NO" dirty="0"/>
              <a:t> derivative action?</a:t>
            </a:r>
          </a:p>
          <a:p>
            <a:pPr lvl="1"/>
            <a:r>
              <a:rPr lang="nb-NO" dirty="0" err="1" smtClean="0"/>
              <a:t>Near-optimality</a:t>
            </a:r>
            <a:r>
              <a:rPr lang="nb-NO" dirty="0" smtClean="0"/>
              <a:t> </a:t>
            </a:r>
            <a:r>
              <a:rPr lang="nb-NO" dirty="0" err="1"/>
              <a:t>of</a:t>
            </a:r>
            <a:r>
              <a:rPr lang="nb-NO" dirty="0"/>
              <a:t> SIMC PID tuning </a:t>
            </a:r>
            <a:r>
              <a:rPr lang="nb-NO" dirty="0" err="1"/>
              <a:t>rules</a:t>
            </a:r>
            <a:endParaRPr lang="nb-NO" dirty="0"/>
          </a:p>
          <a:p>
            <a:pPr lvl="1"/>
            <a:r>
              <a:rPr lang="nb-NO" dirty="0" smtClean="0"/>
              <a:t>Non </a:t>
            </a:r>
            <a:r>
              <a:rPr lang="nb-NO" dirty="0"/>
              <a:t>PID-</a:t>
            </a:r>
            <a:r>
              <a:rPr lang="nb-NO" dirty="0" err="1"/>
              <a:t>control</a:t>
            </a:r>
            <a:r>
              <a:rPr lang="nb-NO" dirty="0"/>
              <a:t>: Is </a:t>
            </a:r>
            <a:r>
              <a:rPr lang="nb-NO" dirty="0" err="1"/>
              <a:t>there</a:t>
            </a:r>
            <a:r>
              <a:rPr lang="nb-NO" dirty="0"/>
              <a:t> an </a:t>
            </a:r>
            <a:r>
              <a:rPr lang="nb-NO" dirty="0" err="1"/>
              <a:t>advantage</a:t>
            </a:r>
            <a:r>
              <a:rPr lang="nb-NO" dirty="0"/>
              <a:t> in </a:t>
            </a:r>
            <a:r>
              <a:rPr lang="nb-NO" dirty="0" err="1"/>
              <a:t>using</a:t>
            </a:r>
            <a:r>
              <a:rPr lang="nb-NO" dirty="0"/>
              <a:t> Smith </a:t>
            </a:r>
            <a:r>
              <a:rPr lang="nb-NO" dirty="0" err="1"/>
              <a:t>Predictor</a:t>
            </a:r>
            <a:r>
              <a:rPr lang="nb-NO" dirty="0"/>
              <a:t>? (No</a:t>
            </a:r>
            <a:r>
              <a:rPr lang="nb-NO" dirty="0" smtClean="0"/>
              <a:t>)</a:t>
            </a:r>
          </a:p>
          <a:p>
            <a:pPr lvl="1"/>
            <a:endParaRPr lang="nb-NO" dirty="0"/>
          </a:p>
          <a:p>
            <a:r>
              <a:rPr lang="nb-NO" dirty="0" err="1" smtClean="0"/>
              <a:t>Examples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" y="0"/>
            <a:ext cx="1253805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Wed </a:t>
            </a:r>
            <a:r>
              <a:rPr lang="en-US" sz="2400" dirty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M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4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 5: Advanced control + 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b-NO" sz="3600" dirty="0" smtClean="0"/>
              <a:t>Advanced </a:t>
            </a:r>
            <a:r>
              <a:rPr lang="nb-NO" sz="3600" dirty="0" err="1"/>
              <a:t>control</a:t>
            </a:r>
            <a:r>
              <a:rPr lang="nb-NO" sz="3600" dirty="0"/>
              <a:t> </a:t>
            </a:r>
            <a:r>
              <a:rPr lang="nb-NO" sz="3600" dirty="0" err="1" smtClean="0"/>
              <a:t>layer</a:t>
            </a:r>
            <a:r>
              <a:rPr lang="nb-NO" sz="3600" dirty="0" smtClean="0"/>
              <a:t> (1h)</a:t>
            </a:r>
            <a:endParaRPr lang="nb-NO" sz="3600" dirty="0"/>
          </a:p>
          <a:p>
            <a:r>
              <a:rPr lang="nb-NO" dirty="0"/>
              <a:t>Design </a:t>
            </a:r>
            <a:r>
              <a:rPr lang="nb-NO" dirty="0" err="1"/>
              <a:t>based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simple elements:</a:t>
            </a:r>
          </a:p>
          <a:p>
            <a:pPr marL="857250" lvl="1" indent="-457200"/>
            <a:r>
              <a:rPr lang="nb-NO" dirty="0" smtClean="0"/>
              <a:t>Ratio </a:t>
            </a:r>
            <a:r>
              <a:rPr lang="nb-NO" dirty="0" err="1"/>
              <a:t>control</a:t>
            </a:r>
            <a:endParaRPr lang="nb-NO" dirty="0"/>
          </a:p>
          <a:p>
            <a:pPr marL="857250" lvl="1" indent="-457200"/>
            <a:r>
              <a:rPr lang="nb-NO" dirty="0" err="1" smtClean="0"/>
              <a:t>Cascade</a:t>
            </a:r>
            <a:r>
              <a:rPr lang="nb-NO" dirty="0" smtClean="0"/>
              <a:t> </a:t>
            </a:r>
            <a:r>
              <a:rPr lang="nb-NO" dirty="0" err="1"/>
              <a:t>control</a:t>
            </a:r>
            <a:endParaRPr lang="nb-NO" dirty="0"/>
          </a:p>
          <a:p>
            <a:pPr marL="857250" lvl="1" indent="-457200"/>
            <a:r>
              <a:rPr lang="nb-NO" dirty="0" err="1" smtClean="0"/>
              <a:t>Selectors</a:t>
            </a:r>
            <a:endParaRPr lang="nb-NO" dirty="0"/>
          </a:p>
          <a:p>
            <a:pPr marL="857250" lvl="1" indent="-457200"/>
            <a:r>
              <a:rPr lang="nb-NO" dirty="0" smtClean="0"/>
              <a:t>Input </a:t>
            </a:r>
            <a:r>
              <a:rPr lang="nb-NO" dirty="0"/>
              <a:t>resetting (</a:t>
            </a:r>
            <a:r>
              <a:rPr lang="nb-NO" dirty="0" err="1"/>
              <a:t>valve</a:t>
            </a:r>
            <a:r>
              <a:rPr lang="nb-NO" dirty="0"/>
              <a:t> </a:t>
            </a:r>
            <a:r>
              <a:rPr lang="nb-NO" dirty="0" err="1"/>
              <a:t>position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)</a:t>
            </a:r>
          </a:p>
          <a:p>
            <a:pPr marL="857250" lvl="1" indent="-457200"/>
            <a:r>
              <a:rPr lang="nb-NO" dirty="0" smtClean="0"/>
              <a:t>Split </a:t>
            </a:r>
            <a:r>
              <a:rPr lang="nb-NO" dirty="0"/>
              <a:t>range </a:t>
            </a:r>
            <a:r>
              <a:rPr lang="nb-NO" dirty="0" err="1"/>
              <a:t>control</a:t>
            </a:r>
            <a:endParaRPr lang="nb-NO" dirty="0"/>
          </a:p>
          <a:p>
            <a:pPr marL="857250" lvl="1" indent="-457200"/>
            <a:r>
              <a:rPr lang="nb-NO" dirty="0" err="1" smtClean="0"/>
              <a:t>Decouplers</a:t>
            </a:r>
            <a:r>
              <a:rPr lang="nb-NO" dirty="0" smtClean="0"/>
              <a:t> </a:t>
            </a:r>
            <a:r>
              <a:rPr lang="nb-NO" dirty="0"/>
              <a:t>(</a:t>
            </a:r>
            <a:r>
              <a:rPr lang="nb-NO" dirty="0" err="1"/>
              <a:t>including</a:t>
            </a:r>
            <a:r>
              <a:rPr lang="nb-NO" dirty="0"/>
              <a:t> </a:t>
            </a:r>
            <a:r>
              <a:rPr lang="nb-NO" dirty="0" err="1"/>
              <a:t>phsically</a:t>
            </a:r>
            <a:r>
              <a:rPr lang="nb-NO" dirty="0"/>
              <a:t> </a:t>
            </a:r>
            <a:r>
              <a:rPr lang="nb-NO" dirty="0" err="1"/>
              <a:t>based</a:t>
            </a:r>
            <a:r>
              <a:rPr lang="nb-NO" dirty="0"/>
              <a:t>) </a:t>
            </a:r>
            <a:endParaRPr lang="nb-NO" dirty="0" smtClean="0"/>
          </a:p>
          <a:p>
            <a:pPr marL="857250" lvl="1" indent="-457200"/>
            <a:r>
              <a:rPr lang="nb-NO" dirty="0" err="1" smtClean="0"/>
              <a:t>When</a:t>
            </a:r>
            <a:r>
              <a:rPr lang="nb-NO" dirty="0" smtClean="0"/>
              <a:t> </a:t>
            </a:r>
            <a:r>
              <a:rPr lang="nb-NO" dirty="0" err="1"/>
              <a:t>should</a:t>
            </a:r>
            <a:r>
              <a:rPr lang="nb-NO" dirty="0"/>
              <a:t> </a:t>
            </a:r>
            <a:r>
              <a:rPr lang="nb-NO" dirty="0" err="1"/>
              <a:t>these</a:t>
            </a:r>
            <a:r>
              <a:rPr lang="nb-NO" dirty="0"/>
              <a:t> elements be used?</a:t>
            </a:r>
          </a:p>
          <a:p>
            <a:r>
              <a:rPr lang="nb-NO" dirty="0" err="1"/>
              <a:t>When</a:t>
            </a:r>
            <a:r>
              <a:rPr lang="nb-NO" dirty="0"/>
              <a:t> </a:t>
            </a:r>
            <a:r>
              <a:rPr lang="nb-NO" dirty="0" err="1"/>
              <a:t>use</a:t>
            </a:r>
            <a:r>
              <a:rPr lang="nb-NO" dirty="0"/>
              <a:t> MPC </a:t>
            </a:r>
            <a:r>
              <a:rPr lang="nb-NO" dirty="0" err="1"/>
              <a:t>instead</a:t>
            </a:r>
            <a:r>
              <a:rPr lang="nb-NO" dirty="0"/>
              <a:t>?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Case studies (3h)</a:t>
            </a:r>
            <a:endParaRPr lang="nb-NO" dirty="0"/>
          </a:p>
          <a:p>
            <a:r>
              <a:rPr lang="nb-NO" dirty="0" err="1"/>
              <a:t>Example</a:t>
            </a:r>
            <a:r>
              <a:rPr lang="nb-NO" dirty="0"/>
              <a:t>: </a:t>
            </a:r>
            <a:r>
              <a:rPr lang="nb-NO" dirty="0" err="1"/>
              <a:t>Distillation</a:t>
            </a:r>
            <a:r>
              <a:rPr lang="nb-NO" dirty="0"/>
              <a:t> </a:t>
            </a:r>
            <a:r>
              <a:rPr lang="nb-NO" dirty="0" err="1"/>
              <a:t>column</a:t>
            </a:r>
            <a:r>
              <a:rPr lang="nb-NO" dirty="0"/>
              <a:t> </a:t>
            </a:r>
            <a:r>
              <a:rPr lang="nb-NO" dirty="0" err="1"/>
              <a:t>control</a:t>
            </a:r>
            <a:endParaRPr lang="nb-NO" dirty="0"/>
          </a:p>
          <a:p>
            <a:r>
              <a:rPr lang="nb-NO" dirty="0" err="1"/>
              <a:t>Example</a:t>
            </a:r>
            <a:r>
              <a:rPr lang="nb-NO" dirty="0"/>
              <a:t>: </a:t>
            </a:r>
            <a:r>
              <a:rPr lang="nb-NO" dirty="0" err="1"/>
              <a:t>Plantwide</a:t>
            </a:r>
            <a:r>
              <a:rPr lang="nb-NO" dirty="0"/>
              <a:t> </a:t>
            </a:r>
            <a:r>
              <a:rPr lang="nb-NO" dirty="0" err="1"/>
              <a:t>control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complete</a:t>
            </a:r>
            <a:r>
              <a:rPr lang="nb-NO" dirty="0"/>
              <a:t> plant </a:t>
            </a:r>
            <a:r>
              <a:rPr lang="nb-NO" dirty="0" err="1"/>
              <a:t>Recycle</a:t>
            </a:r>
            <a:r>
              <a:rPr lang="nb-NO" dirty="0"/>
              <a:t> </a:t>
            </a:r>
            <a:r>
              <a:rPr lang="nb-NO" dirty="0" err="1"/>
              <a:t>processes</a:t>
            </a:r>
            <a:r>
              <a:rPr lang="nb-NO" dirty="0"/>
              <a:t>: How to </a:t>
            </a:r>
            <a:r>
              <a:rPr lang="nb-NO" dirty="0" err="1"/>
              <a:t>avoid</a:t>
            </a:r>
            <a:r>
              <a:rPr lang="nb-NO" dirty="0"/>
              <a:t> </a:t>
            </a:r>
            <a:r>
              <a:rPr lang="nb-NO" dirty="0" err="1"/>
              <a:t>snowballing</a:t>
            </a:r>
            <a:endParaRPr lang="nb-NO" dirty="0"/>
          </a:p>
          <a:p>
            <a:endParaRPr lang="nb-NO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1" y="0"/>
            <a:ext cx="1168910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Thu AM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4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387</Words>
  <Application>Microsoft Office PowerPoint</Application>
  <PresentationFormat>On-screen Show (4:3)</PresentationFormat>
  <Paragraphs>93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Plantwide process control with focus on selecting economic controlled variables («self-optimizing control»)</vt:lpstr>
      <vt:lpstr>Course Summary</vt:lpstr>
      <vt:lpstr>Plantwide process control</vt:lpstr>
      <vt:lpstr>Part 1: Plantwide control</vt:lpstr>
      <vt:lpstr>Part 2: Self-optimizing control theory</vt:lpstr>
      <vt:lpstr>Part 3: Regulatory («stabilizing») control </vt:lpstr>
      <vt:lpstr>Part 4: PID tuning</vt:lpstr>
      <vt:lpstr>Part 5: Advanced control + case studies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plantwide process control</dc:title>
  <dc:creator>Sigurd Skogestad</dc:creator>
  <cp:lastModifiedBy>Sigurd Skogestad</cp:lastModifiedBy>
  <cp:revision>14</cp:revision>
  <dcterms:created xsi:type="dcterms:W3CDTF">2014-03-11T09:33:56Z</dcterms:created>
  <dcterms:modified xsi:type="dcterms:W3CDTF">2014-05-23T07:46:22Z</dcterms:modified>
</cp:coreProperties>
</file>