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23FDE-FB5A-4D04-802F-34039D4542A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2A994-8AC0-41DF-88A1-2292C025C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2A994-8AC0-41DF-88A1-2292C025CB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2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5EE4-E826-4332-97DB-540A34484CC9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Practical</a:t>
            </a:r>
            <a:r>
              <a:rPr lang="nb-NO" dirty="0" smtClean="0"/>
              <a:t> </a:t>
            </a:r>
            <a:r>
              <a:rPr lang="nb-NO" dirty="0" err="1" smtClean="0"/>
              <a:t>plantwide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Sigurd Skogestad, NTNU</a:t>
            </a:r>
          </a:p>
          <a:p>
            <a:endParaRPr lang="en-US" dirty="0" smtClean="0"/>
          </a:p>
          <a:p>
            <a:r>
              <a:rPr lang="en-US" dirty="0" smtClean="0"/>
              <a:t>Thailand, April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This </a:t>
            </a:r>
            <a:r>
              <a:rPr lang="nb-NO" dirty="0" err="1" smtClean="0"/>
              <a:t>practically</a:t>
            </a:r>
            <a:r>
              <a:rPr lang="nb-NO" dirty="0" smtClean="0"/>
              <a:t> </a:t>
            </a:r>
            <a:r>
              <a:rPr lang="nb-NO" dirty="0" err="1" smtClean="0"/>
              <a:t>oriented</a:t>
            </a:r>
            <a:r>
              <a:rPr lang="nb-NO" dirty="0" smtClean="0"/>
              <a:t> </a:t>
            </a:r>
            <a:r>
              <a:rPr lang="nb-NO" dirty="0" err="1" smtClean="0"/>
              <a:t>course</a:t>
            </a:r>
            <a:r>
              <a:rPr lang="nb-NO" dirty="0" smtClean="0"/>
              <a:t> shows </a:t>
            </a:r>
            <a:r>
              <a:rPr lang="nb-NO" dirty="0" err="1" smtClean="0"/>
              <a:t>how</a:t>
            </a:r>
            <a:r>
              <a:rPr lang="nb-NO" dirty="0" smtClean="0"/>
              <a:t> to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your</a:t>
            </a:r>
            <a:r>
              <a:rPr lang="nb-NO" dirty="0" smtClean="0"/>
              <a:t> plant for </a:t>
            </a:r>
            <a:r>
              <a:rPr lang="nb-NO" dirty="0" err="1" smtClean="0"/>
              <a:t>improved</a:t>
            </a:r>
            <a:r>
              <a:rPr lang="nb-NO" dirty="0" smtClean="0"/>
              <a:t> </a:t>
            </a:r>
            <a:r>
              <a:rPr lang="nb-NO" dirty="0" err="1" smtClean="0"/>
              <a:t>stability</a:t>
            </a:r>
            <a:r>
              <a:rPr lang="nb-NO" dirty="0" smtClean="0"/>
              <a:t> and </a:t>
            </a:r>
            <a:r>
              <a:rPr lang="nb-NO" dirty="0" err="1" smtClean="0"/>
              <a:t>economics</a:t>
            </a:r>
            <a:r>
              <a:rPr lang="nb-NO" dirty="0" smtClean="0"/>
              <a:t>.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approach</a:t>
            </a:r>
            <a:r>
              <a:rPr lang="nb-NO" dirty="0" smtClean="0"/>
              <a:t> is </a:t>
            </a:r>
            <a:r>
              <a:rPr lang="nb-NO" dirty="0" err="1" smtClean="0"/>
              <a:t>systematic</a:t>
            </a:r>
            <a:r>
              <a:rPr lang="nb-NO" dirty="0" smtClean="0"/>
              <a:t>  and </a:t>
            </a:r>
            <a:r>
              <a:rPr lang="nb-NO" dirty="0" err="1" smtClean="0"/>
              <a:t>based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latest </a:t>
            </a:r>
            <a:r>
              <a:rPr lang="nb-NO" dirty="0" err="1" smtClean="0"/>
              <a:t>methods</a:t>
            </a:r>
            <a:r>
              <a:rPr lang="nb-NO" dirty="0" smtClean="0"/>
              <a:t>, </a:t>
            </a:r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err="1" smtClean="0"/>
              <a:t>uses</a:t>
            </a:r>
            <a:r>
              <a:rPr lang="nb-NO" dirty="0" smtClean="0"/>
              <a:t> a </a:t>
            </a:r>
            <a:r>
              <a:rPr lang="nb-NO" dirty="0" err="1" smtClean="0"/>
              <a:t>limited</a:t>
            </a:r>
            <a:r>
              <a:rPr lang="nb-NO" dirty="0" smtClean="0"/>
              <a:t> </a:t>
            </a:r>
            <a:r>
              <a:rPr lang="nb-NO" dirty="0" err="1" smtClean="0"/>
              <a:t>amount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mathematics</a:t>
            </a:r>
            <a:r>
              <a:rPr lang="nb-NO" dirty="0" smtClean="0"/>
              <a:t>.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will</a:t>
            </a:r>
            <a:r>
              <a:rPr lang="nb-NO" dirty="0" smtClean="0"/>
              <a:t> </a:t>
            </a:r>
            <a:r>
              <a:rPr lang="nb-NO" dirty="0" err="1" smtClean="0"/>
              <a:t>learn</a:t>
            </a:r>
            <a:r>
              <a:rPr lang="nb-NO" dirty="0" smtClean="0"/>
              <a:t> </a:t>
            </a:r>
            <a:r>
              <a:rPr lang="nb-NO" dirty="0" err="1" smtClean="0"/>
              <a:t>what</a:t>
            </a:r>
            <a:r>
              <a:rPr lang="nb-NO" dirty="0" smtClean="0"/>
              <a:t> to </a:t>
            </a:r>
            <a:r>
              <a:rPr lang="nb-NO" dirty="0" err="1" smtClean="0"/>
              <a:t>control</a:t>
            </a:r>
            <a:r>
              <a:rPr lang="nb-NO" dirty="0" smtClean="0"/>
              <a:t>,  </a:t>
            </a:r>
            <a:r>
              <a:rPr lang="nb-NO" dirty="0" err="1" smtClean="0"/>
              <a:t>how</a:t>
            </a:r>
            <a:r>
              <a:rPr lang="nb-NO" dirty="0" smtClean="0"/>
              <a:t> to </a:t>
            </a:r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loops and </a:t>
            </a:r>
            <a:r>
              <a:rPr lang="nb-NO" dirty="0" err="1" smtClean="0"/>
              <a:t>how</a:t>
            </a:r>
            <a:r>
              <a:rPr lang="nb-NO" dirty="0" smtClean="0"/>
              <a:t> to tune </a:t>
            </a:r>
            <a:r>
              <a:rPr lang="nb-NO" dirty="0" err="1" smtClean="0"/>
              <a:t>your</a:t>
            </a:r>
            <a:r>
              <a:rPr lang="nb-NO" dirty="0" smtClean="0"/>
              <a:t> PID </a:t>
            </a:r>
            <a:r>
              <a:rPr lang="nb-NO" dirty="0" err="1" smtClean="0"/>
              <a:t>controllers</a:t>
            </a:r>
            <a:r>
              <a:rPr lang="nb-N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active constraints + self-optimizing variables (CV1). </a:t>
            </a:r>
            <a:r>
              <a:rPr lang="en-US" i="1" dirty="0" smtClean="0">
                <a:solidFill>
                  <a:srgbClr val="FF0000"/>
                </a:solidFill>
              </a:rPr>
              <a:t>(Economic optimal operation)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Locate throughput manipulator (TPM)</a:t>
            </a:r>
          </a:p>
          <a:p>
            <a:pPr marL="1314450" lvl="2" indent="-514350"/>
            <a:r>
              <a:rPr lang="en-US" dirty="0" smtClean="0"/>
              <a:t>“Gas pedal”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stabilizing CV2 + tune regulatory loops</a:t>
            </a:r>
          </a:p>
          <a:p>
            <a:pPr marL="1314450" lvl="2" indent="-514350"/>
            <a:r>
              <a:rPr lang="en-US" dirty="0" smtClean="0"/>
              <a:t>SIMC PID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supervisory layer (control CV1)</a:t>
            </a:r>
          </a:p>
          <a:p>
            <a:pPr marL="1314450" lvl="2" indent="-514350"/>
            <a:r>
              <a:rPr lang="en-US" dirty="0" smtClean="0"/>
              <a:t>Multi-loop (PID) ++</a:t>
            </a:r>
          </a:p>
          <a:p>
            <a:pPr marL="1314450" lvl="2" indent="-514350"/>
            <a:r>
              <a:rPr lang="en-US" dirty="0" smtClean="0"/>
              <a:t>MPC</a:t>
            </a:r>
          </a:p>
          <a:p>
            <a:pPr marL="1314450" lvl="2" indent="-514350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Difficulties: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Optimization! May need to guess active constraints (CV1)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Handling of moving active constraints</a:t>
            </a:r>
          </a:p>
          <a:p>
            <a:pPr marL="1314450" lvl="2" indent="-514350"/>
            <a:r>
              <a:rPr lang="en-US" dirty="0" smtClean="0"/>
              <a:t>Want to avoid reconfiguration of loops</a:t>
            </a:r>
          </a:p>
        </p:txBody>
      </p:sp>
    </p:spTree>
    <p:extLst>
      <p:ext uri="{BB962C8B-B14F-4D97-AF65-F5344CB8AC3E}">
        <p14:creationId xmlns:p14="http://schemas.microsoft.com/office/powerpoint/2010/main" val="365447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(</a:t>
            </a:r>
            <a:r>
              <a:rPr lang="en-US" dirty="0"/>
              <a:t>4</a:t>
            </a:r>
            <a:r>
              <a:rPr lang="en-US" dirty="0" smtClean="0"/>
              <a:t>h): Plantwide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dirty="0" err="1" smtClean="0"/>
              <a:t>Introduction</a:t>
            </a:r>
            <a:r>
              <a:rPr lang="nb-NO" dirty="0" smtClean="0"/>
              <a:t> </a:t>
            </a:r>
            <a:r>
              <a:rPr lang="nb-NO" dirty="0"/>
              <a:t>to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(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really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?)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Part </a:t>
            </a:r>
            <a:r>
              <a:rPr lang="nb-NO" dirty="0"/>
              <a:t>1.1 </a:t>
            </a:r>
            <a:r>
              <a:rPr lang="nb-NO" dirty="0" err="1"/>
              <a:t>Introduction</a:t>
            </a:r>
            <a:r>
              <a:rPr lang="nb-NO" dirty="0"/>
              <a:t>. </a:t>
            </a:r>
          </a:p>
          <a:p>
            <a:pPr lvl="1"/>
            <a:r>
              <a:rPr lang="nb-NO" dirty="0" err="1" smtClean="0"/>
              <a:t>Objective</a:t>
            </a:r>
            <a:r>
              <a:rPr lang="nb-NO" dirty="0"/>
              <a:t>: </a:t>
            </a:r>
            <a:r>
              <a:rPr lang="nb-NO" dirty="0" err="1"/>
              <a:t>Put</a:t>
            </a:r>
            <a:r>
              <a:rPr lang="nb-NO" dirty="0"/>
              <a:t> </a:t>
            </a:r>
            <a:r>
              <a:rPr lang="nb-NO" dirty="0" err="1"/>
              <a:t>controllers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flow</a:t>
            </a:r>
            <a:r>
              <a:rPr lang="nb-NO" dirty="0"/>
              <a:t> </a:t>
            </a:r>
            <a:r>
              <a:rPr lang="nb-NO" dirty="0" err="1"/>
              <a:t>sheet</a:t>
            </a:r>
            <a:r>
              <a:rPr lang="nb-NO" dirty="0"/>
              <a:t> (make P&amp;ID)</a:t>
            </a:r>
          </a:p>
          <a:p>
            <a:pPr lvl="1"/>
            <a:r>
              <a:rPr lang="nb-NO" dirty="0" err="1" smtClean="0"/>
              <a:t>Two</a:t>
            </a:r>
            <a:r>
              <a:rPr lang="nb-NO" dirty="0" smtClean="0"/>
              <a:t> </a:t>
            </a:r>
            <a:r>
              <a:rPr lang="nb-NO" dirty="0" err="1"/>
              <a:t>main</a:t>
            </a:r>
            <a:r>
              <a:rPr lang="nb-NO" dirty="0"/>
              <a:t> </a:t>
            </a:r>
            <a:r>
              <a:rPr lang="nb-NO" dirty="0" err="1"/>
              <a:t>objectives</a:t>
            </a:r>
            <a:r>
              <a:rPr lang="nb-NO" dirty="0"/>
              <a:t> for </a:t>
            </a:r>
            <a:r>
              <a:rPr lang="nb-NO" dirty="0" err="1"/>
              <a:t>control</a:t>
            </a:r>
            <a:r>
              <a:rPr lang="nb-NO" dirty="0"/>
              <a:t>: Longer-term </a:t>
            </a:r>
            <a:r>
              <a:rPr lang="nb-NO" dirty="0" err="1"/>
              <a:t>economics</a:t>
            </a:r>
            <a:r>
              <a:rPr lang="nb-NO" dirty="0"/>
              <a:t> (CV1) and </a:t>
            </a:r>
            <a:r>
              <a:rPr lang="nb-NO" dirty="0" err="1"/>
              <a:t>shorter</a:t>
            </a:r>
            <a:r>
              <a:rPr lang="nb-NO" dirty="0"/>
              <a:t>-term </a:t>
            </a:r>
            <a:r>
              <a:rPr lang="nb-NO" dirty="0" err="1"/>
              <a:t>stability</a:t>
            </a:r>
            <a:r>
              <a:rPr lang="nb-NO" dirty="0"/>
              <a:t> (CV2)</a:t>
            </a:r>
          </a:p>
          <a:p>
            <a:pPr lvl="1"/>
            <a:r>
              <a:rPr lang="nb-NO" dirty="0" err="1" smtClean="0"/>
              <a:t>Regulatory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/>
              <a:t>basic</a:t>
            </a:r>
            <a:r>
              <a:rPr lang="nb-NO" dirty="0"/>
              <a:t>) and </a:t>
            </a:r>
            <a:r>
              <a:rPr lang="nb-NO" dirty="0" err="1"/>
              <a:t>supervisory</a:t>
            </a:r>
            <a:r>
              <a:rPr lang="nb-NO" dirty="0"/>
              <a:t> (</a:t>
            </a:r>
            <a:r>
              <a:rPr lang="nb-NO" dirty="0" err="1"/>
              <a:t>advanced</a:t>
            </a:r>
            <a:r>
              <a:rPr lang="nb-NO" dirty="0"/>
              <a:t>)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Part </a:t>
            </a:r>
            <a:r>
              <a:rPr lang="nb-NO" dirty="0"/>
              <a:t>1.2 Optimal </a:t>
            </a:r>
            <a:r>
              <a:rPr lang="nb-NO" dirty="0" err="1"/>
              <a:t>operation</a:t>
            </a:r>
            <a:r>
              <a:rPr lang="nb-NO" dirty="0"/>
              <a:t> (</a:t>
            </a:r>
            <a:r>
              <a:rPr lang="nb-NO" dirty="0" err="1"/>
              <a:t>economics</a:t>
            </a:r>
            <a:r>
              <a:rPr lang="nb-NO" dirty="0"/>
              <a:t>)</a:t>
            </a:r>
          </a:p>
          <a:p>
            <a:pPr lvl="1"/>
            <a:r>
              <a:rPr lang="nb-NO" dirty="0" smtClean="0"/>
              <a:t>Active </a:t>
            </a:r>
            <a:r>
              <a:rPr lang="nb-NO" dirty="0" err="1"/>
              <a:t>constraints</a:t>
            </a:r>
            <a:endParaRPr lang="nb-NO" dirty="0"/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economic</a:t>
            </a:r>
            <a:r>
              <a:rPr lang="nb-NO" dirty="0"/>
              <a:t> </a:t>
            </a:r>
            <a:r>
              <a:rPr lang="nb-NO" dirty="0" err="1"/>
              <a:t>controlled</a:t>
            </a:r>
            <a:r>
              <a:rPr lang="nb-NO" dirty="0"/>
              <a:t> variables (CV1). </a:t>
            </a:r>
            <a:r>
              <a:rPr lang="nb-NO" dirty="0" err="1"/>
              <a:t>Self-optimizing</a:t>
            </a:r>
            <a:r>
              <a:rPr lang="nb-NO" dirty="0"/>
              <a:t> variables.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Part </a:t>
            </a:r>
            <a:r>
              <a:rPr lang="nb-NO" dirty="0"/>
              <a:t>1.3 -Inventory (</a:t>
            </a:r>
            <a:r>
              <a:rPr lang="nb-NO" dirty="0" err="1"/>
              <a:t>level</a:t>
            </a:r>
            <a:r>
              <a:rPr lang="nb-NO" dirty="0"/>
              <a:t>)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structure</a:t>
            </a:r>
            <a:endParaRPr lang="nb-NO" dirty="0"/>
          </a:p>
          <a:p>
            <a:pPr lvl="1"/>
            <a:r>
              <a:rPr lang="nb-NO" dirty="0" smtClean="0"/>
              <a:t>Location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 smtClean="0"/>
              <a:t>throughput</a:t>
            </a:r>
            <a:r>
              <a:rPr lang="nb-NO" dirty="0" smtClean="0"/>
              <a:t> </a:t>
            </a:r>
            <a:r>
              <a:rPr lang="nb-NO" dirty="0"/>
              <a:t>manipulator</a:t>
            </a:r>
          </a:p>
          <a:p>
            <a:pPr lvl="1"/>
            <a:r>
              <a:rPr lang="nb-NO" dirty="0" err="1" smtClean="0"/>
              <a:t>Consistency</a:t>
            </a:r>
            <a:r>
              <a:rPr lang="nb-NO" dirty="0" smtClean="0"/>
              <a:t> </a:t>
            </a:r>
            <a:r>
              <a:rPr lang="nb-NO" dirty="0"/>
              <a:t>and </a:t>
            </a:r>
            <a:r>
              <a:rPr lang="nb-NO" dirty="0" err="1"/>
              <a:t>radiating</a:t>
            </a:r>
            <a:r>
              <a:rPr lang="nb-NO" dirty="0"/>
              <a:t> </a:t>
            </a:r>
            <a:r>
              <a:rPr lang="nb-NO" dirty="0" err="1"/>
              <a:t>rule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Part </a:t>
            </a:r>
            <a:r>
              <a:rPr lang="nb-NO" dirty="0"/>
              <a:t>1.4  </a:t>
            </a:r>
            <a:r>
              <a:rPr lang="nb-NO" dirty="0" err="1"/>
              <a:t>Structure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regulatory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(PID)</a:t>
            </a:r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controlled</a:t>
            </a:r>
            <a:r>
              <a:rPr lang="nb-NO" dirty="0"/>
              <a:t> variables (CV2) and </a:t>
            </a:r>
            <a:r>
              <a:rPr lang="nb-NO" dirty="0" err="1"/>
              <a:t>pairing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manipulated</a:t>
            </a:r>
            <a:r>
              <a:rPr lang="nb-NO" dirty="0"/>
              <a:t> variables (MV2) </a:t>
            </a:r>
          </a:p>
          <a:p>
            <a:pPr lvl="1"/>
            <a:r>
              <a:rPr lang="nb-NO" dirty="0" smtClean="0"/>
              <a:t>Main </a:t>
            </a:r>
            <a:r>
              <a:rPr lang="nb-NO" dirty="0" err="1"/>
              <a:t>rule</a:t>
            </a:r>
            <a:r>
              <a:rPr lang="nb-NO" dirty="0"/>
              <a:t>: Control </a:t>
            </a:r>
            <a:r>
              <a:rPr lang="nb-NO" dirty="0" err="1"/>
              <a:t>drifting</a:t>
            </a:r>
            <a:r>
              <a:rPr lang="nb-NO" dirty="0"/>
              <a:t> variables and "pair </a:t>
            </a:r>
            <a:r>
              <a:rPr lang="nb-NO" dirty="0" err="1"/>
              <a:t>close</a:t>
            </a:r>
            <a:r>
              <a:rPr lang="nb-NO" dirty="0"/>
              <a:t>" </a:t>
            </a: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marL="57150" indent="0">
              <a:buNone/>
            </a:pPr>
            <a:r>
              <a:rPr lang="nb-NO" dirty="0" err="1" smtClean="0"/>
              <a:t>Summary</a:t>
            </a:r>
            <a:r>
              <a:rPr lang="nb-NO" dirty="0" smtClean="0"/>
              <a:t>: </a:t>
            </a:r>
            <a:r>
              <a:rPr lang="nb-NO" dirty="0" err="1" smtClean="0"/>
              <a:t>Sigurd’s</a:t>
            </a:r>
            <a:r>
              <a:rPr lang="nb-NO" dirty="0" smtClean="0"/>
              <a:t> </a:t>
            </a:r>
            <a:r>
              <a:rPr lang="nb-NO" dirty="0" err="1" smtClean="0"/>
              <a:t>rules</a:t>
            </a:r>
            <a:r>
              <a:rPr lang="nb-NO" dirty="0" smtClean="0"/>
              <a:t> for </a:t>
            </a:r>
            <a:r>
              <a:rPr lang="nb-NO" dirty="0" err="1" smtClean="0"/>
              <a:t>plantwide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41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(4h): PID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sz="3600" dirty="0" smtClean="0"/>
              <a:t>Part </a:t>
            </a:r>
            <a:r>
              <a:rPr lang="nb-NO" sz="3600" dirty="0"/>
              <a:t>2 (4h).  PID </a:t>
            </a:r>
            <a:r>
              <a:rPr lang="nb-NO" sz="3600" dirty="0" err="1"/>
              <a:t>controller</a:t>
            </a:r>
            <a:r>
              <a:rPr lang="nb-NO" sz="3600" dirty="0"/>
              <a:t> tuning: It </a:t>
            </a:r>
            <a:r>
              <a:rPr lang="nb-NO" sz="3600" dirty="0" err="1"/>
              <a:t>pays</a:t>
            </a:r>
            <a:r>
              <a:rPr lang="nb-NO" sz="3600" dirty="0"/>
              <a:t> </a:t>
            </a:r>
            <a:r>
              <a:rPr lang="nb-NO" sz="3600" dirty="0" err="1"/>
              <a:t>off</a:t>
            </a:r>
            <a:r>
              <a:rPr lang="nb-NO" sz="3600" dirty="0"/>
              <a:t> to be </a:t>
            </a:r>
            <a:r>
              <a:rPr lang="nb-NO" sz="3600" dirty="0" err="1"/>
              <a:t>systematic</a:t>
            </a:r>
            <a:r>
              <a:rPr lang="nb-NO" sz="3600" dirty="0"/>
              <a:t>!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 smtClean="0"/>
              <a:t>Derivation</a:t>
            </a:r>
            <a:r>
              <a:rPr lang="nb-NO" dirty="0" smtClean="0"/>
              <a:t> </a:t>
            </a:r>
            <a:r>
              <a:rPr lang="nb-NO" dirty="0"/>
              <a:t>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 smtClean="0"/>
              <a:t>Controller </a:t>
            </a:r>
            <a:r>
              <a:rPr lang="nb-NO" dirty="0" err="1"/>
              <a:t>gain</a:t>
            </a:r>
            <a:r>
              <a:rPr lang="nb-NO" dirty="0"/>
              <a:t>, Integral time, derivative time 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 smtClean="0"/>
              <a:t>Obtaining</a:t>
            </a:r>
            <a:r>
              <a:rPr lang="nb-NO" dirty="0" smtClean="0"/>
              <a:t> </a:t>
            </a:r>
            <a:r>
              <a:rPr lang="nb-NO" dirty="0"/>
              <a:t>first-order </a:t>
            </a:r>
            <a:r>
              <a:rPr lang="nb-NO" dirty="0" err="1"/>
              <a:t>plus</a:t>
            </a:r>
            <a:r>
              <a:rPr lang="nb-NO" dirty="0"/>
              <a:t> </a:t>
            </a:r>
            <a:r>
              <a:rPr lang="nb-NO" dirty="0" err="1"/>
              <a:t>delay</a:t>
            </a:r>
            <a:r>
              <a:rPr lang="nb-NO" dirty="0"/>
              <a:t> </a:t>
            </a:r>
            <a:r>
              <a:rPr lang="nb-NO" dirty="0" err="1"/>
              <a:t>models</a:t>
            </a:r>
            <a:endParaRPr lang="nb-NO" dirty="0"/>
          </a:p>
          <a:p>
            <a:pPr lvl="1"/>
            <a:r>
              <a:rPr lang="nb-NO" dirty="0" smtClean="0"/>
              <a:t>Open-loop </a:t>
            </a:r>
            <a:r>
              <a:rPr lang="nb-NO" dirty="0" err="1"/>
              <a:t>step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pPr lvl="1"/>
            <a:r>
              <a:rPr lang="nb-NO" dirty="0" smtClean="0"/>
              <a:t>From </a:t>
            </a:r>
            <a:r>
              <a:rPr lang="nb-NO" dirty="0" err="1"/>
              <a:t>detailed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(half </a:t>
            </a:r>
            <a:r>
              <a:rPr lang="nb-NO" dirty="0" err="1"/>
              <a:t>rule</a:t>
            </a:r>
            <a:r>
              <a:rPr lang="nb-NO" dirty="0"/>
              <a:t>)</a:t>
            </a:r>
          </a:p>
          <a:p>
            <a:pPr lvl="1"/>
            <a:r>
              <a:rPr lang="nb-NO" dirty="0" smtClean="0"/>
              <a:t>From </a:t>
            </a:r>
            <a:r>
              <a:rPr lang="nb-NO" dirty="0" err="1"/>
              <a:t>closed</a:t>
            </a:r>
            <a:r>
              <a:rPr lang="nb-NO" dirty="0"/>
              <a:t>-loop </a:t>
            </a:r>
            <a:r>
              <a:rPr lang="nb-NO" dirty="0" err="1"/>
              <a:t>setpoint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Special </a:t>
            </a:r>
            <a:r>
              <a:rPr lang="nb-NO" dirty="0" err="1" smtClean="0"/>
              <a:t>topics</a:t>
            </a:r>
            <a:endParaRPr lang="nb-NO" dirty="0" smtClean="0"/>
          </a:p>
          <a:p>
            <a:pPr lvl="1"/>
            <a:r>
              <a:rPr lang="nb-NO" dirty="0" err="1" smtClean="0"/>
              <a:t>Integrating</a:t>
            </a:r>
            <a:r>
              <a:rPr lang="nb-NO" dirty="0" smtClean="0"/>
              <a:t> </a:t>
            </a:r>
            <a:r>
              <a:rPr lang="nb-NO" dirty="0" err="1"/>
              <a:t>processes</a:t>
            </a:r>
            <a:r>
              <a:rPr lang="nb-NO" dirty="0"/>
              <a:t> (</a:t>
            </a:r>
            <a:r>
              <a:rPr lang="nb-NO" dirty="0" err="1"/>
              <a:t>level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lvl="1"/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/>
              <a:t>special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 and </a:t>
            </a:r>
            <a:r>
              <a:rPr lang="nb-NO" dirty="0" err="1"/>
              <a:t>examples</a:t>
            </a:r>
            <a:endParaRPr lang="nb-NO" dirty="0"/>
          </a:p>
          <a:p>
            <a:pPr lvl="1"/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/>
              <a:t>do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need</a:t>
            </a:r>
            <a:r>
              <a:rPr lang="nb-NO" dirty="0"/>
              <a:t> derivative action?</a:t>
            </a:r>
          </a:p>
          <a:p>
            <a:pPr lvl="1"/>
            <a:r>
              <a:rPr lang="nb-NO" dirty="0" err="1" smtClean="0"/>
              <a:t>Near-optimality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 smtClean="0"/>
              <a:t>Non </a:t>
            </a:r>
            <a:r>
              <a:rPr lang="nb-NO" dirty="0"/>
              <a:t>PID-</a:t>
            </a:r>
            <a:r>
              <a:rPr lang="nb-NO" dirty="0" err="1"/>
              <a:t>control</a:t>
            </a:r>
            <a:r>
              <a:rPr lang="nb-NO" dirty="0"/>
              <a:t>: Is </a:t>
            </a:r>
            <a:r>
              <a:rPr lang="nb-NO" dirty="0" err="1"/>
              <a:t>there</a:t>
            </a:r>
            <a:r>
              <a:rPr lang="nb-NO" dirty="0"/>
              <a:t> an </a:t>
            </a:r>
            <a:r>
              <a:rPr lang="nb-NO" dirty="0" err="1"/>
              <a:t>advantage</a:t>
            </a:r>
            <a:r>
              <a:rPr lang="nb-NO" dirty="0"/>
              <a:t> in </a:t>
            </a:r>
            <a:r>
              <a:rPr lang="nb-NO" dirty="0" err="1"/>
              <a:t>using</a:t>
            </a:r>
            <a:r>
              <a:rPr lang="nb-NO" dirty="0"/>
              <a:t> Smith </a:t>
            </a:r>
            <a:r>
              <a:rPr lang="nb-NO" dirty="0" err="1"/>
              <a:t>Predictor</a:t>
            </a:r>
            <a:r>
              <a:rPr lang="nb-NO" dirty="0"/>
              <a:t>? (No</a:t>
            </a:r>
            <a:r>
              <a:rPr lang="nb-NO" dirty="0" smtClean="0"/>
              <a:t>)</a:t>
            </a:r>
          </a:p>
          <a:p>
            <a:pPr lvl="1"/>
            <a:endParaRPr lang="nb-NO" dirty="0"/>
          </a:p>
          <a:p>
            <a:r>
              <a:rPr lang="nb-NO" dirty="0" err="1" smtClean="0"/>
              <a:t>Examples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3 (1h) + Part 4 (3h):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3600" dirty="0" smtClean="0"/>
              <a:t>Part </a:t>
            </a:r>
            <a:r>
              <a:rPr lang="nb-NO" sz="3600" dirty="0"/>
              <a:t>3 (1h). Advanced </a:t>
            </a:r>
            <a:r>
              <a:rPr lang="nb-NO" sz="3600" dirty="0" err="1"/>
              <a:t>control</a:t>
            </a:r>
            <a:r>
              <a:rPr lang="nb-NO" sz="3600" dirty="0"/>
              <a:t> </a:t>
            </a:r>
            <a:r>
              <a:rPr lang="nb-NO" sz="3600" dirty="0" err="1"/>
              <a:t>layer</a:t>
            </a:r>
            <a:endParaRPr lang="nb-NO" sz="3600" dirty="0"/>
          </a:p>
          <a:p>
            <a:r>
              <a:rPr lang="nb-NO" dirty="0"/>
              <a:t>Design </a:t>
            </a:r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simple elements:</a:t>
            </a:r>
          </a:p>
          <a:p>
            <a:pPr marL="857250" lvl="1" indent="-457200"/>
            <a:r>
              <a:rPr lang="nb-NO" dirty="0" smtClean="0"/>
              <a:t>Ratio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Cascade</a:t>
            </a:r>
            <a:r>
              <a:rPr lang="nb-NO" dirty="0" smtClean="0"/>
              <a:t>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Selectors</a:t>
            </a:r>
            <a:endParaRPr lang="nb-NO" dirty="0"/>
          </a:p>
          <a:p>
            <a:pPr marL="857250" lvl="1" indent="-457200"/>
            <a:r>
              <a:rPr lang="nb-NO" dirty="0" smtClean="0"/>
              <a:t>Input </a:t>
            </a:r>
            <a:r>
              <a:rPr lang="nb-NO" dirty="0"/>
              <a:t>resetting (</a:t>
            </a:r>
            <a:r>
              <a:rPr lang="nb-NO" dirty="0" err="1"/>
              <a:t>valve</a:t>
            </a:r>
            <a:r>
              <a:rPr lang="nb-NO" dirty="0"/>
              <a:t> </a:t>
            </a:r>
            <a:r>
              <a:rPr lang="nb-NO" dirty="0" err="1"/>
              <a:t>position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marL="857250" lvl="1" indent="-457200"/>
            <a:r>
              <a:rPr lang="nb-NO" dirty="0" smtClean="0"/>
              <a:t>Split </a:t>
            </a:r>
            <a:r>
              <a:rPr lang="nb-NO" dirty="0"/>
              <a:t>range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Decouplers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/>
              <a:t>including</a:t>
            </a:r>
            <a:r>
              <a:rPr lang="nb-NO" dirty="0"/>
              <a:t> </a:t>
            </a:r>
            <a:r>
              <a:rPr lang="nb-NO" dirty="0" err="1"/>
              <a:t>phsically</a:t>
            </a:r>
            <a:r>
              <a:rPr lang="nb-NO" dirty="0"/>
              <a:t> </a:t>
            </a:r>
            <a:r>
              <a:rPr lang="nb-NO" dirty="0" err="1"/>
              <a:t>based</a:t>
            </a:r>
            <a:r>
              <a:rPr lang="nb-NO" dirty="0"/>
              <a:t>) </a:t>
            </a:r>
            <a:endParaRPr lang="nb-NO" dirty="0" smtClean="0"/>
          </a:p>
          <a:p>
            <a:pPr marL="857250" lvl="1" indent="-457200"/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these</a:t>
            </a:r>
            <a:r>
              <a:rPr lang="nb-NO" dirty="0"/>
              <a:t> elements be used?</a:t>
            </a:r>
          </a:p>
          <a:p>
            <a:r>
              <a:rPr lang="nb-NO" dirty="0" err="1"/>
              <a:t>When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MPC </a:t>
            </a:r>
            <a:r>
              <a:rPr lang="nb-NO" dirty="0" err="1"/>
              <a:t>instead</a:t>
            </a:r>
            <a:r>
              <a:rPr lang="nb-NO" dirty="0"/>
              <a:t>?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Part </a:t>
            </a:r>
            <a:r>
              <a:rPr lang="nb-NO" dirty="0" smtClean="0"/>
              <a:t>4 </a:t>
            </a:r>
            <a:r>
              <a:rPr lang="nb-NO" dirty="0"/>
              <a:t>(3h). Case studies</a:t>
            </a:r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Distillation</a:t>
            </a:r>
            <a:r>
              <a:rPr lang="nb-NO" dirty="0"/>
              <a:t> </a:t>
            </a:r>
            <a:r>
              <a:rPr lang="nb-NO" dirty="0" err="1"/>
              <a:t>column</a:t>
            </a:r>
            <a:r>
              <a:rPr lang="nb-NO" dirty="0"/>
              <a:t> </a:t>
            </a:r>
            <a:r>
              <a:rPr lang="nb-NO" dirty="0" err="1"/>
              <a:t>control</a:t>
            </a:r>
            <a:endParaRPr lang="nb-NO" dirty="0"/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complete</a:t>
            </a:r>
            <a:r>
              <a:rPr lang="nb-NO" dirty="0"/>
              <a:t> plant </a:t>
            </a:r>
            <a:r>
              <a:rPr lang="nb-NO" dirty="0" err="1"/>
              <a:t>Recycle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: How to 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snowballing</a:t>
            </a:r>
            <a:endParaRPr lang="nb-NO" dirty="0"/>
          </a:p>
          <a:p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354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Practical plantwide process control</vt:lpstr>
      <vt:lpstr>Course description</vt:lpstr>
      <vt:lpstr>Course Summary</vt:lpstr>
      <vt:lpstr>Part 1 (4h): Plantwide control</vt:lpstr>
      <vt:lpstr>Part 2 (4h): PID tuning</vt:lpstr>
      <vt:lpstr>Part 3 (1h) + Part 4 (3h): case studies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plantwide process control</dc:title>
  <dc:creator>Sigurd Skogestad</dc:creator>
  <cp:lastModifiedBy>Sigurd Skogestad</cp:lastModifiedBy>
  <cp:revision>6</cp:revision>
  <dcterms:created xsi:type="dcterms:W3CDTF">2014-03-11T09:33:56Z</dcterms:created>
  <dcterms:modified xsi:type="dcterms:W3CDTF">2014-04-01T13:11:46Z</dcterms:modified>
</cp:coreProperties>
</file>