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7" r:id="rId18"/>
    <p:sldId id="273" r:id="rId19"/>
    <p:sldId id="276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D9994-AB7B-4722-9815-D4B1ACEAD50B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2FE588-2425-47F3-A5E8-76C0A240F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273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D9994-AB7B-4722-9815-D4B1ACEAD50B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2FE588-2425-47F3-A5E8-76C0A240F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17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D9994-AB7B-4722-9815-D4B1ACEAD50B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2FE588-2425-47F3-A5E8-76C0A240F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482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D9994-AB7B-4722-9815-D4B1ACEAD50B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2FE588-2425-47F3-A5E8-76C0A240F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016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D9994-AB7B-4722-9815-D4B1ACEAD50B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2FE588-2425-47F3-A5E8-76C0A240F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0653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D9994-AB7B-4722-9815-D4B1ACEAD50B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2FE588-2425-47F3-A5E8-76C0A240F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2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D9994-AB7B-4722-9815-D4B1ACEAD50B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2FE588-2425-47F3-A5E8-76C0A240F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276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D9994-AB7B-4722-9815-D4B1ACEAD50B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2FE588-2425-47F3-A5E8-76C0A240F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012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D9994-AB7B-4722-9815-D4B1ACEAD50B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2FE588-2425-47F3-A5E8-76C0A240F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55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D9994-AB7B-4722-9815-D4B1ACEAD50B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2FE588-2425-47F3-A5E8-76C0A240F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443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CD9994-AB7B-4722-9815-D4B1ACEAD50B}" type="datetimeFigureOut">
              <a:rPr lang="en-US" smtClean="0"/>
              <a:pPr/>
              <a:t>5/31/2014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2FE588-2425-47F3-A5E8-76C0A240F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909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5181600" cy="584775"/>
          </a:xfrm>
          <a:prstGeom prst="rect">
            <a:avLst/>
          </a:prstGeom>
          <a:gradFill>
            <a:gsLst>
              <a:gs pos="1000">
                <a:srgbClr val="0000CC">
                  <a:alpha val="38824"/>
                </a:srgbClr>
              </a:gs>
              <a:gs pos="27000">
                <a:schemeClr val="accent1">
                  <a:tint val="44500"/>
                  <a:satMod val="160000"/>
                </a:schemeClr>
              </a:gs>
              <a:gs pos="78000">
                <a:srgbClr val="D2DDF1">
                  <a:alpha val="40000"/>
                </a:srgbClr>
              </a:gs>
              <a:gs pos="100000">
                <a:srgbClr val="0000CC">
                  <a:alpha val="40000"/>
                </a:srgbClr>
              </a:gs>
            </a:gsLst>
            <a:lin ang="5400000" scaled="0"/>
          </a:gradFill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8288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30268"/>
            <a:ext cx="9144000" cy="338554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Economic Process Design,</a:t>
            </a:r>
            <a:r>
              <a:rPr lang="en-US" sz="1600" b="1" baseline="0" dirty="0" smtClean="0">
                <a:solidFill>
                  <a:schemeClr val="bg1"/>
                </a:solidFill>
              </a:rPr>
              <a:t> Operation and </a:t>
            </a:r>
            <a:r>
              <a:rPr lang="en-US" sz="1600" b="1" baseline="0" dirty="0" err="1" smtClean="0">
                <a:solidFill>
                  <a:schemeClr val="bg1"/>
                </a:solidFill>
              </a:rPr>
              <a:t>Plantwide</a:t>
            </a:r>
            <a:r>
              <a:rPr lang="en-US" sz="1600" b="1" baseline="0" dirty="0" smtClean="0">
                <a:solidFill>
                  <a:schemeClr val="bg1"/>
                </a:solidFill>
              </a:rPr>
              <a:t> Control</a:t>
            </a:r>
            <a:r>
              <a:rPr lang="en-US" sz="1600" b="0" baseline="0" dirty="0" smtClean="0">
                <a:solidFill>
                  <a:schemeClr val="bg1"/>
                </a:solidFill>
              </a:rPr>
              <a:t>           1-5 Jun 2014         IITK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114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33400" y="2895600"/>
            <a:ext cx="7772400" cy="838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>
                  <a:alpha val="42000"/>
                </a:srgbClr>
              </a:gs>
              <a:gs pos="50000">
                <a:schemeClr val="bg1"/>
              </a:gs>
              <a:gs pos="100000">
                <a:srgbClr val="3366FF">
                  <a:alpha val="42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Chemical Process Design: Qualitative Tradeoffs</a:t>
            </a:r>
            <a:endParaRPr lang="en-US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682354" y="2438400"/>
            <a:ext cx="10855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rgbClr val="00FFFF"/>
                    </a:gs>
                    <a:gs pos="50000">
                      <a:srgbClr val="FFFFFF"/>
                    </a:gs>
                    <a:gs pos="100000">
                      <a:srgbClr val="00FF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Module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0" y="184210"/>
            <a:ext cx="9144000" cy="135421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ECONOMIC PROCESS DESIGN, OPERATION </a:t>
            </a:r>
          </a:p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&amp; PLANTWIDE CONTROL </a:t>
            </a:r>
          </a:p>
          <a:p>
            <a:pPr algn="ctr">
              <a:defRPr/>
            </a:pPr>
            <a:r>
              <a:rPr lang="en-US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 Intensive Industrial Short Course</a:t>
            </a:r>
          </a:p>
        </p:txBody>
      </p:sp>
    </p:spTree>
    <p:extLst>
      <p:ext uri="{BB962C8B-B14F-4D97-AF65-F5344CB8AC3E}">
        <p14:creationId xmlns:p14="http://schemas.microsoft.com/office/powerpoint/2010/main" xmlns="" val="160545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Autofit/>
          </a:bodyPr>
          <a:lstStyle/>
          <a:p>
            <a:r>
              <a:rPr lang="en-US" dirty="0" smtClean="0"/>
              <a:t>Designing a Chemical Process</a:t>
            </a:r>
            <a:endParaRPr lang="en-US" dirty="0"/>
          </a:p>
        </p:txBody>
      </p:sp>
      <p:grpSp>
        <p:nvGrpSpPr>
          <p:cNvPr id="90" name="Group 89"/>
          <p:cNvGrpSpPr/>
          <p:nvPr/>
        </p:nvGrpSpPr>
        <p:grpSpPr>
          <a:xfrm>
            <a:off x="457200" y="838200"/>
            <a:ext cx="8298692" cy="5773303"/>
            <a:chOff x="697936" y="1083793"/>
            <a:chExt cx="8298692" cy="5773303"/>
          </a:xfrm>
        </p:grpSpPr>
        <p:grpSp>
          <p:nvGrpSpPr>
            <p:cNvPr id="4" name="Group 3"/>
            <p:cNvGrpSpPr/>
            <p:nvPr/>
          </p:nvGrpSpPr>
          <p:grpSpPr>
            <a:xfrm>
              <a:off x="2151723" y="1280985"/>
              <a:ext cx="3753255" cy="1649832"/>
              <a:chOff x="2151723" y="1280985"/>
              <a:chExt cx="3753255" cy="1649832"/>
            </a:xfrm>
          </p:grpSpPr>
          <p:cxnSp>
            <p:nvCxnSpPr>
              <p:cNvPr id="5" name="Straight Connector 4"/>
              <p:cNvCxnSpPr/>
              <p:nvPr/>
            </p:nvCxnSpPr>
            <p:spPr>
              <a:xfrm flipV="1">
                <a:off x="5904978" y="1284897"/>
                <a:ext cx="0" cy="164592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/>
              <p:nvPr/>
            </p:nvCxnSpPr>
            <p:spPr>
              <a:xfrm flipH="1">
                <a:off x="2151723" y="1280985"/>
                <a:ext cx="37490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/>
            <p:cNvGrpSpPr/>
            <p:nvPr/>
          </p:nvGrpSpPr>
          <p:grpSpPr>
            <a:xfrm>
              <a:off x="697936" y="1083793"/>
              <a:ext cx="3005384" cy="3855266"/>
              <a:chOff x="697936" y="1083793"/>
              <a:chExt cx="3005384" cy="385526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630680" y="3048765"/>
                <a:ext cx="1066800" cy="11430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lowchart: Delay 8"/>
              <p:cNvSpPr/>
              <p:nvPr/>
            </p:nvSpPr>
            <p:spPr>
              <a:xfrm rot="16200000">
                <a:off x="2082350" y="2433634"/>
                <a:ext cx="153163" cy="1077097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990600" y="2133600"/>
                <a:ext cx="11887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983502" y="1283043"/>
                <a:ext cx="11887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oup 11"/>
              <p:cNvGrpSpPr/>
              <p:nvPr/>
            </p:nvGrpSpPr>
            <p:grpSpPr>
              <a:xfrm>
                <a:off x="1209004" y="3505200"/>
                <a:ext cx="1336076" cy="548640"/>
                <a:chOff x="1041053" y="4099560"/>
                <a:chExt cx="1899851" cy="548640"/>
              </a:xfrm>
            </p:grpSpPr>
            <p:cxnSp>
              <p:nvCxnSpPr>
                <p:cNvPr id="21" name="Straight Arrow Connector 20"/>
                <p:cNvCxnSpPr/>
                <p:nvPr/>
              </p:nvCxnSpPr>
              <p:spPr>
                <a:xfrm>
                  <a:off x="1041053" y="4102443"/>
                  <a:ext cx="1899851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Arrow Connector 21"/>
                <p:cNvCxnSpPr/>
                <p:nvPr/>
              </p:nvCxnSpPr>
              <p:spPr>
                <a:xfrm>
                  <a:off x="1041053" y="4648200"/>
                  <a:ext cx="1899851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2483704" y="4373880"/>
                  <a:ext cx="457200" cy="27432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/>
                <p:nvPr/>
              </p:nvCxnSpPr>
              <p:spPr>
                <a:xfrm flipV="1">
                  <a:off x="2483704" y="4099560"/>
                  <a:ext cx="457200" cy="27432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" name="Straight Connector 12"/>
              <p:cNvCxnSpPr/>
              <p:nvPr/>
            </p:nvCxnSpPr>
            <p:spPr>
              <a:xfrm>
                <a:off x="2164080" y="1295400"/>
                <a:ext cx="0" cy="160020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Freeform 13"/>
              <p:cNvSpPr/>
              <p:nvPr/>
            </p:nvSpPr>
            <p:spPr>
              <a:xfrm>
                <a:off x="1620383" y="3124200"/>
                <a:ext cx="1077097" cy="257376"/>
              </a:xfrm>
              <a:custGeom>
                <a:avLst/>
                <a:gdLst>
                  <a:gd name="connsiteX0" fmla="*/ 0 w 1495168"/>
                  <a:gd name="connsiteY0" fmla="*/ 301282 h 514752"/>
                  <a:gd name="connsiteX1" fmla="*/ 444844 w 1495168"/>
                  <a:gd name="connsiteY1" fmla="*/ 4720 h 514752"/>
                  <a:gd name="connsiteX2" fmla="*/ 1050325 w 1495168"/>
                  <a:gd name="connsiteY2" fmla="*/ 511347 h 514752"/>
                  <a:gd name="connsiteX3" fmla="*/ 1495168 w 1495168"/>
                  <a:gd name="connsiteY3" fmla="*/ 239499 h 514752"/>
                  <a:gd name="connsiteX4" fmla="*/ 1495168 w 1495168"/>
                  <a:gd name="connsiteY4" fmla="*/ 239499 h 514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95168" h="514752">
                    <a:moveTo>
                      <a:pt x="0" y="301282"/>
                    </a:moveTo>
                    <a:cubicBezTo>
                      <a:pt x="134895" y="135495"/>
                      <a:pt x="269790" y="-30291"/>
                      <a:pt x="444844" y="4720"/>
                    </a:cubicBezTo>
                    <a:cubicBezTo>
                      <a:pt x="619898" y="39731"/>
                      <a:pt x="875271" y="472217"/>
                      <a:pt x="1050325" y="511347"/>
                    </a:cubicBezTo>
                    <a:cubicBezTo>
                      <a:pt x="1225379" y="550477"/>
                      <a:pt x="1495168" y="239499"/>
                      <a:pt x="1495168" y="239499"/>
                    </a:cubicBezTo>
                    <a:lnTo>
                      <a:pt x="1495168" y="239499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>
                <a:off x="2697480" y="4103268"/>
                <a:ext cx="10058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697936" y="1083793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98854" y="1930052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574731" y="4253816"/>
                <a:ext cx="11015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 + B </a:t>
                </a:r>
                <a:r>
                  <a:rPr lang="en-US" dirty="0">
                    <a:sym typeface="Wingdings" pitchFamily="2" charset="2"/>
                  </a:rPr>
                  <a:t>→</a:t>
                </a:r>
                <a:r>
                  <a:rPr lang="en-US" dirty="0" smtClean="0">
                    <a:sym typeface="Wingdings" pitchFamily="2" charset="2"/>
                  </a:rPr>
                  <a:t> C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590950" y="4569727"/>
                <a:ext cx="11112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  <a:r>
                  <a:rPr lang="en-US" dirty="0" smtClean="0"/>
                  <a:t> + B </a:t>
                </a:r>
                <a:r>
                  <a:rPr lang="en-US" dirty="0">
                    <a:sym typeface="Wingdings" pitchFamily="2" charset="2"/>
                  </a:rPr>
                  <a:t>→</a:t>
                </a:r>
                <a:r>
                  <a:rPr lang="en-US" dirty="0" smtClean="0">
                    <a:sym typeface="Wingdings" pitchFamily="2" charset="2"/>
                  </a:rPr>
                  <a:t> D</a:t>
                </a:r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844452" y="3796616"/>
                <a:ext cx="7088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ABCD</a:t>
                </a:r>
                <a:endParaRPr lang="en-US" dirty="0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3695178" y="1536357"/>
              <a:ext cx="2195186" cy="5220205"/>
              <a:chOff x="3695178" y="1536357"/>
              <a:chExt cx="2195186" cy="5220205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5447614" y="2608754"/>
                <a:ext cx="442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AB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88036" y="6387230"/>
                <a:ext cx="4507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ym typeface="Wingdings" pitchFamily="2" charset="2"/>
                  </a:rPr>
                  <a:t>CD</a:t>
                </a:r>
                <a:endParaRPr lang="en-US" dirty="0"/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3695178" y="1536357"/>
                <a:ext cx="2192294" cy="5169243"/>
                <a:chOff x="3695178" y="1536357"/>
                <a:chExt cx="2192294" cy="5169243"/>
              </a:xfrm>
            </p:grpSpPr>
            <p:grpSp>
              <p:nvGrpSpPr>
                <p:cNvPr id="29" name="Group 28"/>
                <p:cNvGrpSpPr/>
                <p:nvPr/>
              </p:nvGrpSpPr>
              <p:grpSpPr>
                <a:xfrm>
                  <a:off x="3695178" y="1536357"/>
                  <a:ext cx="2192294" cy="5169243"/>
                  <a:chOff x="5486400" y="1536357"/>
                  <a:chExt cx="2192294" cy="5169243"/>
                </a:xfrm>
              </p:grpSpPr>
              <p:sp>
                <p:nvSpPr>
                  <p:cNvPr id="32" name="Rounded Rectangle 31"/>
                  <p:cNvSpPr/>
                  <p:nvPr/>
                </p:nvSpPr>
                <p:spPr>
                  <a:xfrm>
                    <a:off x="5486400" y="2590800"/>
                    <a:ext cx="609600" cy="3276600"/>
                  </a:xfrm>
                  <a:prstGeom prst="roundRect">
                    <a:avLst>
                      <a:gd name="adj" fmla="val 37613"/>
                    </a:avLst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dirty="0" smtClean="0"/>
                      <a:t>22</a:t>
                    </a:r>
                    <a:endParaRPr lang="en-US" dirty="0"/>
                  </a:p>
                </p:txBody>
              </p:sp>
              <p:grpSp>
                <p:nvGrpSpPr>
                  <p:cNvPr id="33" name="Group 32"/>
                  <p:cNvGrpSpPr/>
                  <p:nvPr/>
                </p:nvGrpSpPr>
                <p:grpSpPr>
                  <a:xfrm>
                    <a:off x="6477000" y="2400300"/>
                    <a:ext cx="548640" cy="342900"/>
                    <a:chOff x="6477000" y="2400300"/>
                    <a:chExt cx="548640" cy="342900"/>
                  </a:xfrm>
                </p:grpSpPr>
                <p:sp>
                  <p:nvSpPr>
                    <p:cNvPr id="54" name="Rectangle 53"/>
                    <p:cNvSpPr/>
                    <p:nvPr/>
                  </p:nvSpPr>
                  <p:spPr>
                    <a:xfrm>
                      <a:off x="6477000" y="2400300"/>
                      <a:ext cx="548640" cy="3429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5" name="Freeform 54"/>
                    <p:cNvSpPr/>
                    <p:nvPr/>
                  </p:nvSpPr>
                  <p:spPr>
                    <a:xfrm>
                      <a:off x="6477000" y="2495741"/>
                      <a:ext cx="538548" cy="152018"/>
                    </a:xfrm>
                    <a:custGeom>
                      <a:avLst/>
                      <a:gdLst>
                        <a:gd name="connsiteX0" fmla="*/ 0 w 1495168"/>
                        <a:gd name="connsiteY0" fmla="*/ 301282 h 514752"/>
                        <a:gd name="connsiteX1" fmla="*/ 444844 w 1495168"/>
                        <a:gd name="connsiteY1" fmla="*/ 4720 h 514752"/>
                        <a:gd name="connsiteX2" fmla="*/ 1050325 w 1495168"/>
                        <a:gd name="connsiteY2" fmla="*/ 511347 h 514752"/>
                        <a:gd name="connsiteX3" fmla="*/ 1495168 w 1495168"/>
                        <a:gd name="connsiteY3" fmla="*/ 239499 h 514752"/>
                        <a:gd name="connsiteX4" fmla="*/ 1495168 w 1495168"/>
                        <a:gd name="connsiteY4" fmla="*/ 239499 h 5147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95168" h="514752">
                          <a:moveTo>
                            <a:pt x="0" y="301282"/>
                          </a:moveTo>
                          <a:cubicBezTo>
                            <a:pt x="134895" y="135495"/>
                            <a:pt x="269790" y="-30291"/>
                            <a:pt x="444844" y="4720"/>
                          </a:cubicBezTo>
                          <a:cubicBezTo>
                            <a:pt x="619898" y="39731"/>
                            <a:pt x="875271" y="472217"/>
                            <a:pt x="1050325" y="511347"/>
                          </a:cubicBezTo>
                          <a:cubicBezTo>
                            <a:pt x="1225379" y="550477"/>
                            <a:pt x="1495168" y="239499"/>
                            <a:pt x="1495168" y="239499"/>
                          </a:cubicBezTo>
                          <a:lnTo>
                            <a:pt x="1495168" y="239499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34" name="Straight Connector 33"/>
                  <p:cNvCxnSpPr/>
                  <p:nvPr/>
                </p:nvCxnSpPr>
                <p:spPr>
                  <a:xfrm flipV="1">
                    <a:off x="5799438" y="1914917"/>
                    <a:ext cx="0" cy="67588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Arrow Connector 34"/>
                  <p:cNvCxnSpPr/>
                  <p:nvPr/>
                </p:nvCxnSpPr>
                <p:spPr>
                  <a:xfrm>
                    <a:off x="5799438" y="1914917"/>
                    <a:ext cx="64008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6" name="Group 35"/>
                  <p:cNvGrpSpPr/>
                  <p:nvPr/>
                </p:nvGrpSpPr>
                <p:grpSpPr>
                  <a:xfrm>
                    <a:off x="6400182" y="1536357"/>
                    <a:ext cx="640080" cy="784273"/>
                    <a:chOff x="6400182" y="1536357"/>
                    <a:chExt cx="640080" cy="784273"/>
                  </a:xfrm>
                </p:grpSpPr>
                <p:sp>
                  <p:nvSpPr>
                    <p:cNvPr id="49" name="Oval 48"/>
                    <p:cNvSpPr/>
                    <p:nvPr/>
                  </p:nvSpPr>
                  <p:spPr>
                    <a:xfrm>
                      <a:off x="6425514" y="1600200"/>
                      <a:ext cx="609600" cy="609600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50" name="Group 49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375468" y="1524000"/>
                      <a:chExt cx="741612" cy="784273"/>
                    </a:xfrm>
                  </p:grpSpPr>
                  <p:cxnSp>
                    <p:nvCxnSpPr>
                      <p:cNvPr id="51" name="Straight Connector 50"/>
                      <p:cNvCxnSpPr/>
                      <p:nvPr/>
                    </p:nvCxnSpPr>
                    <p:spPr>
                      <a:xfrm flipH="1">
                        <a:off x="6477000" y="1524000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2" name="Straight Connector 51"/>
                      <p:cNvCxnSpPr/>
                      <p:nvPr/>
                    </p:nvCxnSpPr>
                    <p:spPr>
                      <a:xfrm flipH="1">
                        <a:off x="6375468" y="1917356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3" name="Straight Connector 52"/>
                      <p:cNvCxnSpPr/>
                      <p:nvPr/>
                    </p:nvCxnSpPr>
                    <p:spPr>
                      <a:xfrm>
                        <a:off x="6492240" y="1916976"/>
                        <a:ext cx="5334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37" name="Group 36"/>
                  <p:cNvGrpSpPr/>
                  <p:nvPr/>
                </p:nvGrpSpPr>
                <p:grpSpPr>
                  <a:xfrm>
                    <a:off x="6232542" y="5715000"/>
                    <a:ext cx="640080" cy="784273"/>
                    <a:chOff x="6400182" y="1536357"/>
                    <a:chExt cx="640080" cy="784273"/>
                  </a:xfrm>
                </p:grpSpPr>
                <p:sp>
                  <p:nvSpPr>
                    <p:cNvPr id="44" name="Oval 43"/>
                    <p:cNvSpPr/>
                    <p:nvPr/>
                  </p:nvSpPr>
                  <p:spPr>
                    <a:xfrm>
                      <a:off x="6425514" y="1600200"/>
                      <a:ext cx="609600" cy="609600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45" name="Group 44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375468" y="1524000"/>
                      <a:chExt cx="741612" cy="784273"/>
                    </a:xfrm>
                  </p:grpSpPr>
                  <p:cxnSp>
                    <p:nvCxnSpPr>
                      <p:cNvPr id="46" name="Straight Connector 45"/>
                      <p:cNvCxnSpPr/>
                      <p:nvPr/>
                    </p:nvCxnSpPr>
                    <p:spPr>
                      <a:xfrm flipH="1">
                        <a:off x="6477000" y="1524000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" name="Straight Connector 46"/>
                      <p:cNvCxnSpPr/>
                      <p:nvPr/>
                    </p:nvCxnSpPr>
                    <p:spPr>
                      <a:xfrm flipH="1">
                        <a:off x="6375468" y="1917356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8" name="Straight Connector 47"/>
                      <p:cNvCxnSpPr/>
                      <p:nvPr/>
                    </p:nvCxnSpPr>
                    <p:spPr>
                      <a:xfrm>
                        <a:off x="6492240" y="1916976"/>
                        <a:ext cx="5334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38" name="Straight Connector 37"/>
                  <p:cNvCxnSpPr/>
                  <p:nvPr/>
                </p:nvCxnSpPr>
                <p:spPr>
                  <a:xfrm flipV="1">
                    <a:off x="5799438" y="5874878"/>
                    <a:ext cx="0" cy="8307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Arrow Connector 38"/>
                  <p:cNvCxnSpPr/>
                  <p:nvPr/>
                </p:nvCxnSpPr>
                <p:spPr>
                  <a:xfrm>
                    <a:off x="5799438" y="6096000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Arrow Connector 39"/>
                  <p:cNvCxnSpPr/>
                  <p:nvPr/>
                </p:nvCxnSpPr>
                <p:spPr>
                  <a:xfrm>
                    <a:off x="5778843" y="6693243"/>
                    <a:ext cx="164592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/>
                  <p:cNvCxnSpPr/>
                  <p:nvPr/>
                </p:nvCxnSpPr>
                <p:spPr>
                  <a:xfrm flipV="1">
                    <a:off x="6764038" y="2204477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/>
                  <p:cNvCxnSpPr/>
                  <p:nvPr/>
                </p:nvCxnSpPr>
                <p:spPr>
                  <a:xfrm flipV="1">
                    <a:off x="6746274" y="2743200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Arrow Connector 42"/>
                  <p:cNvCxnSpPr/>
                  <p:nvPr/>
                </p:nvCxnSpPr>
                <p:spPr>
                  <a:xfrm>
                    <a:off x="6096000" y="2926080"/>
                    <a:ext cx="1582694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type="arrow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0" name="Straight Connector 29"/>
                <p:cNvCxnSpPr/>
                <p:nvPr/>
              </p:nvCxnSpPr>
              <p:spPr>
                <a:xfrm flipV="1">
                  <a:off x="4771452" y="5578252"/>
                  <a:ext cx="0" cy="1828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/>
                <p:nvPr/>
              </p:nvCxnSpPr>
              <p:spPr>
                <a:xfrm flipH="1">
                  <a:off x="4309973" y="5590778"/>
                  <a:ext cx="4572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6" name="Group 55"/>
            <p:cNvGrpSpPr/>
            <p:nvPr/>
          </p:nvGrpSpPr>
          <p:grpSpPr>
            <a:xfrm>
              <a:off x="5630370" y="1518646"/>
              <a:ext cx="3366258" cy="5338450"/>
              <a:chOff x="5630370" y="1518646"/>
              <a:chExt cx="3366258" cy="5338450"/>
            </a:xfrm>
          </p:grpSpPr>
          <p:grpSp>
            <p:nvGrpSpPr>
              <p:cNvPr id="57" name="Group 56"/>
              <p:cNvGrpSpPr/>
              <p:nvPr/>
            </p:nvGrpSpPr>
            <p:grpSpPr>
              <a:xfrm>
                <a:off x="5630370" y="1518646"/>
                <a:ext cx="3038924" cy="5170739"/>
                <a:chOff x="5630370" y="1518646"/>
                <a:chExt cx="3038924" cy="5170739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flipV="1">
                  <a:off x="5630370" y="4129065"/>
                  <a:ext cx="0" cy="256032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Arrow Connector 60"/>
                <p:cNvCxnSpPr/>
                <p:nvPr/>
              </p:nvCxnSpPr>
              <p:spPr>
                <a:xfrm>
                  <a:off x="5633541" y="4147854"/>
                  <a:ext cx="82296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2" name="Group 61"/>
                <p:cNvGrpSpPr/>
                <p:nvPr/>
              </p:nvGrpSpPr>
              <p:grpSpPr>
                <a:xfrm>
                  <a:off x="6477000" y="1518646"/>
                  <a:ext cx="2192294" cy="5169243"/>
                  <a:chOff x="6477000" y="1518646"/>
                  <a:chExt cx="2192294" cy="5169243"/>
                </a:xfrm>
              </p:grpSpPr>
              <p:grpSp>
                <p:nvGrpSpPr>
                  <p:cNvPr id="63" name="Group 62"/>
                  <p:cNvGrpSpPr/>
                  <p:nvPr/>
                </p:nvGrpSpPr>
                <p:grpSpPr>
                  <a:xfrm>
                    <a:off x="6477000" y="1518646"/>
                    <a:ext cx="2192294" cy="5169243"/>
                    <a:chOff x="5486400" y="1536357"/>
                    <a:chExt cx="2192294" cy="5169243"/>
                  </a:xfrm>
                </p:grpSpPr>
                <p:sp>
                  <p:nvSpPr>
                    <p:cNvPr id="66" name="Rounded Rectangle 65"/>
                    <p:cNvSpPr/>
                    <p:nvPr/>
                  </p:nvSpPr>
                  <p:spPr>
                    <a:xfrm>
                      <a:off x="5486400" y="2590800"/>
                      <a:ext cx="609600" cy="3276600"/>
                    </a:xfrm>
                    <a:prstGeom prst="roundRect">
                      <a:avLst>
                        <a:gd name="adj" fmla="val 37613"/>
                      </a:avLst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p:txBody>
                </p:sp>
                <p:grpSp>
                  <p:nvGrpSpPr>
                    <p:cNvPr id="67" name="Group 66"/>
                    <p:cNvGrpSpPr/>
                    <p:nvPr/>
                  </p:nvGrpSpPr>
                  <p:grpSpPr>
                    <a:xfrm>
                      <a:off x="6477000" y="2400300"/>
                      <a:ext cx="548640" cy="342900"/>
                      <a:chOff x="6477000" y="2400300"/>
                      <a:chExt cx="548640" cy="342900"/>
                    </a:xfrm>
                  </p:grpSpPr>
                  <p:sp>
                    <p:nvSpPr>
                      <p:cNvPr id="88" name="Rectangle 87"/>
                      <p:cNvSpPr/>
                      <p:nvPr/>
                    </p:nvSpPr>
                    <p:spPr>
                      <a:xfrm>
                        <a:off x="6477000" y="2400300"/>
                        <a:ext cx="548640" cy="3429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89" name="Freeform 88"/>
                      <p:cNvSpPr/>
                      <p:nvPr/>
                    </p:nvSpPr>
                    <p:spPr>
                      <a:xfrm>
                        <a:off x="6477000" y="2495741"/>
                        <a:ext cx="538548" cy="152018"/>
                      </a:xfrm>
                      <a:custGeom>
                        <a:avLst/>
                        <a:gdLst>
                          <a:gd name="connsiteX0" fmla="*/ 0 w 1495168"/>
                          <a:gd name="connsiteY0" fmla="*/ 301282 h 514752"/>
                          <a:gd name="connsiteX1" fmla="*/ 444844 w 1495168"/>
                          <a:gd name="connsiteY1" fmla="*/ 4720 h 514752"/>
                          <a:gd name="connsiteX2" fmla="*/ 1050325 w 1495168"/>
                          <a:gd name="connsiteY2" fmla="*/ 511347 h 514752"/>
                          <a:gd name="connsiteX3" fmla="*/ 1495168 w 1495168"/>
                          <a:gd name="connsiteY3" fmla="*/ 239499 h 514752"/>
                          <a:gd name="connsiteX4" fmla="*/ 1495168 w 1495168"/>
                          <a:gd name="connsiteY4" fmla="*/ 239499 h 5147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495168" h="514752">
                            <a:moveTo>
                              <a:pt x="0" y="301282"/>
                            </a:moveTo>
                            <a:cubicBezTo>
                              <a:pt x="134895" y="135495"/>
                              <a:pt x="269790" y="-30291"/>
                              <a:pt x="444844" y="4720"/>
                            </a:cubicBezTo>
                            <a:cubicBezTo>
                              <a:pt x="619898" y="39731"/>
                              <a:pt x="875271" y="472217"/>
                              <a:pt x="1050325" y="511347"/>
                            </a:cubicBezTo>
                            <a:cubicBezTo>
                              <a:pt x="1225379" y="550477"/>
                              <a:pt x="1495168" y="239499"/>
                              <a:pt x="1495168" y="239499"/>
                            </a:cubicBezTo>
                            <a:lnTo>
                              <a:pt x="1495168" y="239499"/>
                            </a:lnTo>
                          </a:path>
                        </a:pathLst>
                      </a:cu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68" name="Straight Connector 67"/>
                    <p:cNvCxnSpPr/>
                    <p:nvPr/>
                  </p:nvCxnSpPr>
                  <p:spPr>
                    <a:xfrm flipV="1">
                      <a:off x="5799438" y="1914917"/>
                      <a:ext cx="0" cy="67588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Straight Arrow Connector 68"/>
                    <p:cNvCxnSpPr/>
                    <p:nvPr/>
                  </p:nvCxnSpPr>
                  <p:spPr>
                    <a:xfrm>
                      <a:off x="5799438" y="1914917"/>
                      <a:ext cx="64008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0" name="Group 69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83" name="Oval 82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84" name="Group 83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85" name="Straight Connector 84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6" name="Straight Connector 85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7" name="Straight Connector 86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71" name="Group 70"/>
                    <p:cNvGrpSpPr/>
                    <p:nvPr/>
                  </p:nvGrpSpPr>
                  <p:grpSpPr>
                    <a:xfrm>
                      <a:off x="6232542" y="5715000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78" name="Oval 77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79" name="Group 78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80" name="Straight Connector 79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1" name="Straight Connector 80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2" name="Straight Connector 81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72" name="Straight Connector 71"/>
                    <p:cNvCxnSpPr/>
                    <p:nvPr/>
                  </p:nvCxnSpPr>
                  <p:spPr>
                    <a:xfrm flipV="1">
                      <a:off x="5799438" y="5874878"/>
                      <a:ext cx="0" cy="83072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Straight Arrow Connector 72"/>
                    <p:cNvCxnSpPr/>
                    <p:nvPr/>
                  </p:nvCxnSpPr>
                  <p:spPr>
                    <a:xfrm>
                      <a:off x="5799438" y="6096000"/>
                      <a:ext cx="45720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Straight Arrow Connector 73"/>
                    <p:cNvCxnSpPr/>
                    <p:nvPr/>
                  </p:nvCxnSpPr>
                  <p:spPr>
                    <a:xfrm>
                      <a:off x="5778843" y="6693243"/>
                      <a:ext cx="1899851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Straight Connector 74"/>
                    <p:cNvCxnSpPr/>
                    <p:nvPr/>
                  </p:nvCxnSpPr>
                  <p:spPr>
                    <a:xfrm flipV="1">
                      <a:off x="6764038" y="2204477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Straight Connector 75"/>
                    <p:cNvCxnSpPr/>
                    <p:nvPr/>
                  </p:nvCxnSpPr>
                  <p:spPr>
                    <a:xfrm flipV="1">
                      <a:off x="6746274" y="2743200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Straight Arrow Connector 76"/>
                    <p:cNvCxnSpPr/>
                    <p:nvPr/>
                  </p:nvCxnSpPr>
                  <p:spPr>
                    <a:xfrm>
                      <a:off x="6096000" y="2926080"/>
                      <a:ext cx="1582694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headEnd type="arrow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4" name="Straight Connector 63"/>
                  <p:cNvCxnSpPr/>
                  <p:nvPr/>
                </p:nvCxnSpPr>
                <p:spPr>
                  <a:xfrm flipV="1">
                    <a:off x="7553274" y="5559045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Arrow Connector 64"/>
                  <p:cNvCxnSpPr/>
                  <p:nvPr/>
                </p:nvCxnSpPr>
                <p:spPr>
                  <a:xfrm flipH="1">
                    <a:off x="7095327" y="5571571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58" name="TextBox 57"/>
              <p:cNvSpPr txBox="1"/>
              <p:nvPr/>
            </p:nvSpPr>
            <p:spPr>
              <a:xfrm>
                <a:off x="8669294" y="2715156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8669294" y="6487764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en-US" dirty="0"/>
              </a:p>
            </p:txBody>
          </p:sp>
        </p:grpSp>
      </p:grpSp>
      <p:sp>
        <p:nvSpPr>
          <p:cNvPr id="91" name="TextBox 90"/>
          <p:cNvSpPr txBox="1"/>
          <p:nvPr/>
        </p:nvSpPr>
        <p:spPr>
          <a:xfrm>
            <a:off x="2456744" y="2600886"/>
            <a:ext cx="570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CC"/>
                </a:solidFill>
              </a:rPr>
              <a:t>T</a:t>
            </a:r>
            <a:r>
              <a:rPr lang="en-US" baseline="-25000" dirty="0" err="1" smtClean="0">
                <a:solidFill>
                  <a:srgbClr val="0000CC"/>
                </a:solidFill>
              </a:rPr>
              <a:t>Rxr</a:t>
            </a:r>
            <a:endParaRPr lang="en-US" dirty="0" smtClean="0">
              <a:solidFill>
                <a:srgbClr val="0000CC"/>
              </a:solidFill>
            </a:endParaRPr>
          </a:p>
          <a:p>
            <a:r>
              <a:rPr lang="en-US" dirty="0" err="1" smtClean="0">
                <a:solidFill>
                  <a:srgbClr val="0000CC"/>
                </a:solidFill>
              </a:rPr>
              <a:t>V</a:t>
            </a:r>
            <a:r>
              <a:rPr lang="en-US" baseline="-25000" dirty="0" err="1" smtClean="0">
                <a:solidFill>
                  <a:srgbClr val="0000CC"/>
                </a:solidFill>
              </a:rPr>
              <a:t>Rxr</a:t>
            </a:r>
            <a:endParaRPr lang="en-US" dirty="0" smtClean="0">
              <a:solidFill>
                <a:srgbClr val="0000CC"/>
              </a:solidFill>
            </a:endParaRPr>
          </a:p>
          <a:p>
            <a:r>
              <a:rPr lang="en-US" dirty="0" err="1" smtClean="0">
                <a:solidFill>
                  <a:srgbClr val="0000CC"/>
                </a:solidFill>
              </a:rPr>
              <a:t>x</a:t>
            </a:r>
            <a:r>
              <a:rPr lang="en-US" baseline="30000" dirty="0" err="1" smtClean="0">
                <a:solidFill>
                  <a:srgbClr val="0000CC"/>
                </a:solidFill>
              </a:rPr>
              <a:t>B</a:t>
            </a:r>
            <a:r>
              <a:rPr lang="en-US" baseline="-25000" dirty="0" err="1" smtClean="0">
                <a:solidFill>
                  <a:srgbClr val="0000CC"/>
                </a:solidFill>
              </a:rPr>
              <a:t>Rxr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429016" y="2680487"/>
            <a:ext cx="68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x</a:t>
            </a:r>
            <a:r>
              <a:rPr lang="en-US" baseline="30000" dirty="0" smtClean="0">
                <a:solidFill>
                  <a:srgbClr val="0000CC"/>
                </a:solidFill>
              </a:rPr>
              <a:t>C</a:t>
            </a:r>
            <a:r>
              <a:rPr lang="en-US" baseline="-25000" dirty="0" smtClean="0">
                <a:solidFill>
                  <a:srgbClr val="0000CC"/>
                </a:solidFill>
              </a:rPr>
              <a:t>Dist1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155106" y="6074460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x</a:t>
            </a:r>
            <a:r>
              <a:rPr lang="en-US" baseline="30000" dirty="0" smtClean="0">
                <a:solidFill>
                  <a:srgbClr val="0000CC"/>
                </a:solidFill>
              </a:rPr>
              <a:t>B</a:t>
            </a:r>
            <a:r>
              <a:rPr lang="en-US" baseline="-25000" dirty="0" smtClean="0">
                <a:solidFill>
                  <a:srgbClr val="0000CC"/>
                </a:solidFill>
              </a:rPr>
              <a:t>Bot1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854701" y="2753740"/>
            <a:ext cx="69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x</a:t>
            </a:r>
            <a:r>
              <a:rPr lang="en-US" baseline="30000" dirty="0">
                <a:solidFill>
                  <a:srgbClr val="0000CC"/>
                </a:solidFill>
              </a:rPr>
              <a:t>D</a:t>
            </a:r>
            <a:r>
              <a:rPr lang="en-US" baseline="-25000" dirty="0" smtClean="0">
                <a:solidFill>
                  <a:srgbClr val="0000CC"/>
                </a:solidFill>
              </a:rPr>
              <a:t>Dist2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955313" y="602916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x</a:t>
            </a:r>
            <a:r>
              <a:rPr lang="en-US" baseline="30000" dirty="0" smtClean="0">
                <a:solidFill>
                  <a:srgbClr val="0000CC"/>
                </a:solidFill>
              </a:rPr>
              <a:t>C</a:t>
            </a:r>
            <a:r>
              <a:rPr lang="en-US" baseline="-25000" dirty="0" smtClean="0">
                <a:solidFill>
                  <a:srgbClr val="0000CC"/>
                </a:solidFill>
              </a:rPr>
              <a:t>Bot2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56765" y="5377783"/>
            <a:ext cx="2245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 production rate and quality specified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49568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93" grpId="0"/>
      <p:bldP spid="94" grpId="0"/>
      <p:bldP spid="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Design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objectives</a:t>
            </a:r>
          </a:p>
          <a:p>
            <a:pPr lvl="1"/>
            <a:r>
              <a:rPr lang="en-US" dirty="0" smtClean="0"/>
              <a:t>Production rate of desired product</a:t>
            </a:r>
          </a:p>
          <a:p>
            <a:pPr lvl="1"/>
            <a:r>
              <a:rPr lang="en-US" dirty="0" smtClean="0"/>
              <a:t>Product quality guarantees: x</a:t>
            </a:r>
            <a:r>
              <a:rPr lang="en-US" baseline="30000" dirty="0" smtClean="0"/>
              <a:t>B</a:t>
            </a:r>
            <a:r>
              <a:rPr lang="en-US" baseline="-25000" dirty="0" smtClean="0"/>
              <a:t>Dist2</a:t>
            </a:r>
            <a:r>
              <a:rPr lang="en-US" baseline="30000" dirty="0" smtClean="0"/>
              <a:t>MAX</a:t>
            </a:r>
            <a:r>
              <a:rPr lang="en-US" dirty="0" smtClean="0"/>
              <a:t>, x</a:t>
            </a:r>
            <a:r>
              <a:rPr lang="en-US" baseline="30000" dirty="0" smtClean="0"/>
              <a:t>D</a:t>
            </a:r>
            <a:r>
              <a:rPr lang="en-US" baseline="-25000" dirty="0" smtClean="0"/>
              <a:t>Dist2</a:t>
            </a:r>
            <a:r>
              <a:rPr lang="en-US" baseline="30000" dirty="0" smtClean="0"/>
              <a:t>MAX</a:t>
            </a:r>
          </a:p>
          <a:p>
            <a:pPr lvl="1"/>
            <a:endParaRPr lang="en-US" baseline="30000" dirty="0"/>
          </a:p>
          <a:p>
            <a:r>
              <a:rPr lang="en-US" dirty="0" smtClean="0"/>
              <a:t>Economic Design Objective</a:t>
            </a:r>
          </a:p>
          <a:p>
            <a:pPr lvl="1"/>
            <a:r>
              <a:rPr lang="en-US" dirty="0" smtClean="0"/>
              <a:t>Maximize </a:t>
            </a:r>
            <a:r>
              <a:rPr lang="en-US" b="1" dirty="0" smtClean="0"/>
              <a:t>J</a:t>
            </a:r>
            <a:r>
              <a:rPr lang="en-US" dirty="0" smtClean="0"/>
              <a:t> over design variables</a:t>
            </a:r>
          </a:p>
          <a:p>
            <a:pPr lvl="1"/>
            <a:r>
              <a:rPr lang="en-US" dirty="0" smtClean="0"/>
              <a:t>   </a:t>
            </a:r>
            <a:r>
              <a:rPr lang="en-US" b="1" dirty="0" smtClean="0"/>
              <a:t>J</a:t>
            </a:r>
            <a:r>
              <a:rPr lang="en-US" dirty="0" smtClean="0"/>
              <a:t>   = 	[Product Revenue - Raw Material - Energy 		Cost] per year - Capital Cost/3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217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r>
              <a:rPr lang="en-US" dirty="0" smtClean="0"/>
              <a:t>Qualitative Separation Tradeoffs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838200"/>
            <a:ext cx="8298692" cy="5773303"/>
            <a:chOff x="697936" y="1083793"/>
            <a:chExt cx="8298692" cy="5773303"/>
          </a:xfrm>
        </p:grpSpPr>
        <p:grpSp>
          <p:nvGrpSpPr>
            <p:cNvPr id="5" name="Group 4"/>
            <p:cNvGrpSpPr/>
            <p:nvPr/>
          </p:nvGrpSpPr>
          <p:grpSpPr>
            <a:xfrm>
              <a:off x="2151723" y="1280985"/>
              <a:ext cx="3753255" cy="1649832"/>
              <a:chOff x="2151723" y="1280985"/>
              <a:chExt cx="3753255" cy="1649832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 flipV="1">
                <a:off x="5904978" y="1284897"/>
                <a:ext cx="0" cy="164592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flipH="1">
                <a:off x="2151723" y="1280985"/>
                <a:ext cx="37490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>
              <a:off x="697936" y="1083793"/>
              <a:ext cx="3005384" cy="3855266"/>
              <a:chOff x="697936" y="1083793"/>
              <a:chExt cx="3005384" cy="3855266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1630680" y="3048765"/>
                <a:ext cx="1066800" cy="11430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Flowchart: Delay 72"/>
              <p:cNvSpPr/>
              <p:nvPr/>
            </p:nvSpPr>
            <p:spPr>
              <a:xfrm rot="16200000">
                <a:off x="2082350" y="2433634"/>
                <a:ext cx="153163" cy="1077097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74" name="Straight Arrow Connector 73"/>
              <p:cNvCxnSpPr/>
              <p:nvPr/>
            </p:nvCxnSpPr>
            <p:spPr>
              <a:xfrm>
                <a:off x="990600" y="2133600"/>
                <a:ext cx="11887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>
                <a:off x="983502" y="1283043"/>
                <a:ext cx="11887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Group 75"/>
              <p:cNvGrpSpPr/>
              <p:nvPr/>
            </p:nvGrpSpPr>
            <p:grpSpPr>
              <a:xfrm>
                <a:off x="1209004" y="3505200"/>
                <a:ext cx="1336076" cy="548640"/>
                <a:chOff x="1041053" y="4099560"/>
                <a:chExt cx="1899851" cy="548640"/>
              </a:xfrm>
            </p:grpSpPr>
            <p:cxnSp>
              <p:nvCxnSpPr>
                <p:cNvPr id="85" name="Straight Arrow Connector 84"/>
                <p:cNvCxnSpPr/>
                <p:nvPr/>
              </p:nvCxnSpPr>
              <p:spPr>
                <a:xfrm>
                  <a:off x="1041053" y="4102443"/>
                  <a:ext cx="1899851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Arrow Connector 85"/>
                <p:cNvCxnSpPr/>
                <p:nvPr/>
              </p:nvCxnSpPr>
              <p:spPr>
                <a:xfrm>
                  <a:off x="1041053" y="4648200"/>
                  <a:ext cx="1899851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Arrow Connector 86"/>
                <p:cNvCxnSpPr/>
                <p:nvPr/>
              </p:nvCxnSpPr>
              <p:spPr>
                <a:xfrm>
                  <a:off x="2483704" y="4373880"/>
                  <a:ext cx="457200" cy="27432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Arrow Connector 87"/>
                <p:cNvCxnSpPr/>
                <p:nvPr/>
              </p:nvCxnSpPr>
              <p:spPr>
                <a:xfrm flipV="1">
                  <a:off x="2483704" y="4099560"/>
                  <a:ext cx="457200" cy="27432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7" name="Straight Connector 76"/>
              <p:cNvCxnSpPr/>
              <p:nvPr/>
            </p:nvCxnSpPr>
            <p:spPr>
              <a:xfrm>
                <a:off x="2164080" y="1295400"/>
                <a:ext cx="0" cy="160020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Freeform 77"/>
              <p:cNvSpPr/>
              <p:nvPr/>
            </p:nvSpPr>
            <p:spPr>
              <a:xfrm>
                <a:off x="1620383" y="3124200"/>
                <a:ext cx="1077097" cy="257376"/>
              </a:xfrm>
              <a:custGeom>
                <a:avLst/>
                <a:gdLst>
                  <a:gd name="connsiteX0" fmla="*/ 0 w 1495168"/>
                  <a:gd name="connsiteY0" fmla="*/ 301282 h 514752"/>
                  <a:gd name="connsiteX1" fmla="*/ 444844 w 1495168"/>
                  <a:gd name="connsiteY1" fmla="*/ 4720 h 514752"/>
                  <a:gd name="connsiteX2" fmla="*/ 1050325 w 1495168"/>
                  <a:gd name="connsiteY2" fmla="*/ 511347 h 514752"/>
                  <a:gd name="connsiteX3" fmla="*/ 1495168 w 1495168"/>
                  <a:gd name="connsiteY3" fmla="*/ 239499 h 514752"/>
                  <a:gd name="connsiteX4" fmla="*/ 1495168 w 1495168"/>
                  <a:gd name="connsiteY4" fmla="*/ 239499 h 514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95168" h="514752">
                    <a:moveTo>
                      <a:pt x="0" y="301282"/>
                    </a:moveTo>
                    <a:cubicBezTo>
                      <a:pt x="134895" y="135495"/>
                      <a:pt x="269790" y="-30291"/>
                      <a:pt x="444844" y="4720"/>
                    </a:cubicBezTo>
                    <a:cubicBezTo>
                      <a:pt x="619898" y="39731"/>
                      <a:pt x="875271" y="472217"/>
                      <a:pt x="1050325" y="511347"/>
                    </a:cubicBezTo>
                    <a:cubicBezTo>
                      <a:pt x="1225379" y="550477"/>
                      <a:pt x="1495168" y="239499"/>
                      <a:pt x="1495168" y="239499"/>
                    </a:cubicBezTo>
                    <a:lnTo>
                      <a:pt x="1495168" y="239499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9" name="Straight Arrow Connector 78"/>
              <p:cNvCxnSpPr/>
              <p:nvPr/>
            </p:nvCxnSpPr>
            <p:spPr>
              <a:xfrm>
                <a:off x="2697480" y="4103268"/>
                <a:ext cx="10058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697936" y="1083793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98854" y="1930052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1574731" y="4253816"/>
                <a:ext cx="11015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 + B </a:t>
                </a:r>
                <a:r>
                  <a:rPr lang="en-US" dirty="0">
                    <a:sym typeface="Wingdings" pitchFamily="2" charset="2"/>
                  </a:rPr>
                  <a:t>→</a:t>
                </a:r>
                <a:r>
                  <a:rPr lang="en-US" dirty="0" smtClean="0">
                    <a:sym typeface="Wingdings" pitchFamily="2" charset="2"/>
                  </a:rPr>
                  <a:t> C</a:t>
                </a:r>
                <a:endParaRPr lang="en-US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590950" y="4569727"/>
                <a:ext cx="11112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  <a:r>
                  <a:rPr lang="en-US" dirty="0" smtClean="0"/>
                  <a:t> + B </a:t>
                </a:r>
                <a:r>
                  <a:rPr lang="en-US" dirty="0">
                    <a:sym typeface="Wingdings" pitchFamily="2" charset="2"/>
                  </a:rPr>
                  <a:t>→</a:t>
                </a:r>
                <a:r>
                  <a:rPr lang="en-US" dirty="0" smtClean="0">
                    <a:sym typeface="Wingdings" pitchFamily="2" charset="2"/>
                  </a:rPr>
                  <a:t> D</a:t>
                </a:r>
                <a:endParaRPr lang="en-US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844452" y="3796616"/>
                <a:ext cx="7088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ABCD</a:t>
                </a:r>
                <a:endParaRPr lang="en-US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695178" y="1536357"/>
              <a:ext cx="2195186" cy="5220205"/>
              <a:chOff x="3695178" y="1536357"/>
              <a:chExt cx="2195186" cy="5220205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5447614" y="2608754"/>
                <a:ext cx="442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AB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188036" y="6387230"/>
                <a:ext cx="4507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ym typeface="Wingdings" pitchFamily="2" charset="2"/>
                  </a:rPr>
                  <a:t>CD</a:t>
                </a:r>
                <a:endParaRPr lang="en-US" dirty="0"/>
              </a:p>
            </p:txBody>
          </p:sp>
          <p:grpSp>
            <p:nvGrpSpPr>
              <p:cNvPr id="44" name="Group 43"/>
              <p:cNvGrpSpPr/>
              <p:nvPr/>
            </p:nvGrpSpPr>
            <p:grpSpPr>
              <a:xfrm>
                <a:off x="3695178" y="1536357"/>
                <a:ext cx="2192294" cy="5169243"/>
                <a:chOff x="3695178" y="1536357"/>
                <a:chExt cx="2192294" cy="5169243"/>
              </a:xfrm>
            </p:grpSpPr>
            <p:grpSp>
              <p:nvGrpSpPr>
                <p:cNvPr id="45" name="Group 44"/>
                <p:cNvGrpSpPr/>
                <p:nvPr/>
              </p:nvGrpSpPr>
              <p:grpSpPr>
                <a:xfrm>
                  <a:off x="3695178" y="1536357"/>
                  <a:ext cx="2192294" cy="5169243"/>
                  <a:chOff x="5486400" y="1536357"/>
                  <a:chExt cx="2192294" cy="5169243"/>
                </a:xfrm>
              </p:grpSpPr>
              <p:sp>
                <p:nvSpPr>
                  <p:cNvPr id="48" name="Rounded Rectangle 47"/>
                  <p:cNvSpPr/>
                  <p:nvPr/>
                </p:nvSpPr>
                <p:spPr>
                  <a:xfrm>
                    <a:off x="5486400" y="2590800"/>
                    <a:ext cx="609600" cy="3276600"/>
                  </a:xfrm>
                  <a:prstGeom prst="roundRect">
                    <a:avLst>
                      <a:gd name="adj" fmla="val 37613"/>
                    </a:avLst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dirty="0" smtClean="0"/>
                      <a:t>22</a:t>
                    </a:r>
                    <a:endParaRPr lang="en-US" dirty="0"/>
                  </a:p>
                </p:txBody>
              </p:sp>
              <p:grpSp>
                <p:nvGrpSpPr>
                  <p:cNvPr id="49" name="Group 48"/>
                  <p:cNvGrpSpPr/>
                  <p:nvPr/>
                </p:nvGrpSpPr>
                <p:grpSpPr>
                  <a:xfrm>
                    <a:off x="6477000" y="2400300"/>
                    <a:ext cx="548640" cy="342900"/>
                    <a:chOff x="6477000" y="2400300"/>
                    <a:chExt cx="548640" cy="342900"/>
                  </a:xfrm>
                </p:grpSpPr>
                <p:sp>
                  <p:nvSpPr>
                    <p:cNvPr id="70" name="Rectangle 69"/>
                    <p:cNvSpPr/>
                    <p:nvPr/>
                  </p:nvSpPr>
                  <p:spPr>
                    <a:xfrm>
                      <a:off x="6477000" y="2400300"/>
                      <a:ext cx="548640" cy="3429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1" name="Freeform 70"/>
                    <p:cNvSpPr/>
                    <p:nvPr/>
                  </p:nvSpPr>
                  <p:spPr>
                    <a:xfrm>
                      <a:off x="6477000" y="2495741"/>
                      <a:ext cx="538548" cy="152018"/>
                    </a:xfrm>
                    <a:custGeom>
                      <a:avLst/>
                      <a:gdLst>
                        <a:gd name="connsiteX0" fmla="*/ 0 w 1495168"/>
                        <a:gd name="connsiteY0" fmla="*/ 301282 h 514752"/>
                        <a:gd name="connsiteX1" fmla="*/ 444844 w 1495168"/>
                        <a:gd name="connsiteY1" fmla="*/ 4720 h 514752"/>
                        <a:gd name="connsiteX2" fmla="*/ 1050325 w 1495168"/>
                        <a:gd name="connsiteY2" fmla="*/ 511347 h 514752"/>
                        <a:gd name="connsiteX3" fmla="*/ 1495168 w 1495168"/>
                        <a:gd name="connsiteY3" fmla="*/ 239499 h 514752"/>
                        <a:gd name="connsiteX4" fmla="*/ 1495168 w 1495168"/>
                        <a:gd name="connsiteY4" fmla="*/ 239499 h 5147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95168" h="514752">
                          <a:moveTo>
                            <a:pt x="0" y="301282"/>
                          </a:moveTo>
                          <a:cubicBezTo>
                            <a:pt x="134895" y="135495"/>
                            <a:pt x="269790" y="-30291"/>
                            <a:pt x="444844" y="4720"/>
                          </a:cubicBezTo>
                          <a:cubicBezTo>
                            <a:pt x="619898" y="39731"/>
                            <a:pt x="875271" y="472217"/>
                            <a:pt x="1050325" y="511347"/>
                          </a:cubicBezTo>
                          <a:cubicBezTo>
                            <a:pt x="1225379" y="550477"/>
                            <a:pt x="1495168" y="239499"/>
                            <a:pt x="1495168" y="239499"/>
                          </a:cubicBezTo>
                          <a:lnTo>
                            <a:pt x="1495168" y="239499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50" name="Straight Connector 49"/>
                  <p:cNvCxnSpPr/>
                  <p:nvPr/>
                </p:nvCxnSpPr>
                <p:spPr>
                  <a:xfrm flipV="1">
                    <a:off x="5799438" y="1914917"/>
                    <a:ext cx="0" cy="67588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Arrow Connector 50"/>
                  <p:cNvCxnSpPr/>
                  <p:nvPr/>
                </p:nvCxnSpPr>
                <p:spPr>
                  <a:xfrm>
                    <a:off x="5799438" y="1914917"/>
                    <a:ext cx="64008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2" name="Group 51"/>
                  <p:cNvGrpSpPr/>
                  <p:nvPr/>
                </p:nvGrpSpPr>
                <p:grpSpPr>
                  <a:xfrm>
                    <a:off x="6400182" y="1536357"/>
                    <a:ext cx="640080" cy="784273"/>
                    <a:chOff x="6400182" y="1536357"/>
                    <a:chExt cx="640080" cy="784273"/>
                  </a:xfrm>
                </p:grpSpPr>
                <p:sp>
                  <p:nvSpPr>
                    <p:cNvPr id="65" name="Oval 64"/>
                    <p:cNvSpPr/>
                    <p:nvPr/>
                  </p:nvSpPr>
                  <p:spPr>
                    <a:xfrm>
                      <a:off x="6425514" y="1600200"/>
                      <a:ext cx="609600" cy="609600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66" name="Group 65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375468" y="1524000"/>
                      <a:chExt cx="741612" cy="784273"/>
                    </a:xfrm>
                  </p:grpSpPr>
                  <p:cxnSp>
                    <p:nvCxnSpPr>
                      <p:cNvPr id="67" name="Straight Connector 66"/>
                      <p:cNvCxnSpPr/>
                      <p:nvPr/>
                    </p:nvCxnSpPr>
                    <p:spPr>
                      <a:xfrm flipH="1">
                        <a:off x="6477000" y="1524000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8" name="Straight Connector 67"/>
                      <p:cNvCxnSpPr/>
                      <p:nvPr/>
                    </p:nvCxnSpPr>
                    <p:spPr>
                      <a:xfrm flipH="1">
                        <a:off x="6375468" y="1917356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9" name="Straight Connector 68"/>
                      <p:cNvCxnSpPr/>
                      <p:nvPr/>
                    </p:nvCxnSpPr>
                    <p:spPr>
                      <a:xfrm>
                        <a:off x="6492240" y="1916976"/>
                        <a:ext cx="5334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53" name="Group 52"/>
                  <p:cNvGrpSpPr/>
                  <p:nvPr/>
                </p:nvGrpSpPr>
                <p:grpSpPr>
                  <a:xfrm>
                    <a:off x="6232542" y="5715000"/>
                    <a:ext cx="640080" cy="784273"/>
                    <a:chOff x="6400182" y="1536357"/>
                    <a:chExt cx="640080" cy="784273"/>
                  </a:xfrm>
                </p:grpSpPr>
                <p:sp>
                  <p:nvSpPr>
                    <p:cNvPr id="60" name="Oval 59"/>
                    <p:cNvSpPr/>
                    <p:nvPr/>
                  </p:nvSpPr>
                  <p:spPr>
                    <a:xfrm>
                      <a:off x="6425514" y="1600200"/>
                      <a:ext cx="609600" cy="609600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61" name="Group 60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375468" y="1524000"/>
                      <a:chExt cx="741612" cy="784273"/>
                    </a:xfrm>
                  </p:grpSpPr>
                  <p:cxnSp>
                    <p:nvCxnSpPr>
                      <p:cNvPr id="62" name="Straight Connector 61"/>
                      <p:cNvCxnSpPr/>
                      <p:nvPr/>
                    </p:nvCxnSpPr>
                    <p:spPr>
                      <a:xfrm flipH="1">
                        <a:off x="6477000" y="1524000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Straight Connector 62"/>
                      <p:cNvCxnSpPr/>
                      <p:nvPr/>
                    </p:nvCxnSpPr>
                    <p:spPr>
                      <a:xfrm flipH="1">
                        <a:off x="6375468" y="1917356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Straight Connector 63"/>
                      <p:cNvCxnSpPr/>
                      <p:nvPr/>
                    </p:nvCxnSpPr>
                    <p:spPr>
                      <a:xfrm>
                        <a:off x="6492240" y="1916976"/>
                        <a:ext cx="5334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54" name="Straight Connector 53"/>
                  <p:cNvCxnSpPr/>
                  <p:nvPr/>
                </p:nvCxnSpPr>
                <p:spPr>
                  <a:xfrm flipV="1">
                    <a:off x="5799438" y="5874878"/>
                    <a:ext cx="0" cy="8307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Arrow Connector 54"/>
                  <p:cNvCxnSpPr/>
                  <p:nvPr/>
                </p:nvCxnSpPr>
                <p:spPr>
                  <a:xfrm>
                    <a:off x="5799438" y="6096000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Arrow Connector 55"/>
                  <p:cNvCxnSpPr/>
                  <p:nvPr/>
                </p:nvCxnSpPr>
                <p:spPr>
                  <a:xfrm>
                    <a:off x="5778843" y="6693243"/>
                    <a:ext cx="164592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flipV="1">
                    <a:off x="6764038" y="2204477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 flipV="1">
                    <a:off x="6746274" y="2743200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Arrow Connector 58"/>
                  <p:cNvCxnSpPr/>
                  <p:nvPr/>
                </p:nvCxnSpPr>
                <p:spPr>
                  <a:xfrm>
                    <a:off x="6096000" y="2926080"/>
                    <a:ext cx="1582694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type="arrow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6" name="Straight Connector 45"/>
                <p:cNvCxnSpPr/>
                <p:nvPr/>
              </p:nvCxnSpPr>
              <p:spPr>
                <a:xfrm flipV="1">
                  <a:off x="4771452" y="5578252"/>
                  <a:ext cx="0" cy="1828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Arrow Connector 46"/>
                <p:cNvCxnSpPr/>
                <p:nvPr/>
              </p:nvCxnSpPr>
              <p:spPr>
                <a:xfrm flipH="1">
                  <a:off x="4309973" y="5590778"/>
                  <a:ext cx="4572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7"/>
            <p:cNvGrpSpPr/>
            <p:nvPr/>
          </p:nvGrpSpPr>
          <p:grpSpPr>
            <a:xfrm>
              <a:off x="5630370" y="1518646"/>
              <a:ext cx="3366258" cy="5338450"/>
              <a:chOff x="5630370" y="1518646"/>
              <a:chExt cx="3366258" cy="533845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630370" y="1518646"/>
                <a:ext cx="3038924" cy="5170739"/>
                <a:chOff x="5630370" y="1518646"/>
                <a:chExt cx="3038924" cy="5170739"/>
              </a:xfrm>
            </p:grpSpPr>
            <p:cxnSp>
              <p:nvCxnSpPr>
                <p:cNvPr id="12" name="Straight Connector 11"/>
                <p:cNvCxnSpPr/>
                <p:nvPr/>
              </p:nvCxnSpPr>
              <p:spPr>
                <a:xfrm flipV="1">
                  <a:off x="5630370" y="4129065"/>
                  <a:ext cx="0" cy="256032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Arrow Connector 12"/>
                <p:cNvCxnSpPr/>
                <p:nvPr/>
              </p:nvCxnSpPr>
              <p:spPr>
                <a:xfrm>
                  <a:off x="5633541" y="4147854"/>
                  <a:ext cx="82296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oup 13"/>
                <p:cNvGrpSpPr/>
                <p:nvPr/>
              </p:nvGrpSpPr>
              <p:grpSpPr>
                <a:xfrm>
                  <a:off x="6477000" y="1518646"/>
                  <a:ext cx="2192294" cy="5169243"/>
                  <a:chOff x="6477000" y="1518646"/>
                  <a:chExt cx="2192294" cy="5169243"/>
                </a:xfrm>
              </p:grpSpPr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6477000" y="1518646"/>
                    <a:ext cx="2192294" cy="5169243"/>
                    <a:chOff x="5486400" y="1536357"/>
                    <a:chExt cx="2192294" cy="5169243"/>
                  </a:xfrm>
                </p:grpSpPr>
                <p:sp>
                  <p:nvSpPr>
                    <p:cNvPr id="18" name="Rounded Rectangle 17"/>
                    <p:cNvSpPr/>
                    <p:nvPr/>
                  </p:nvSpPr>
                  <p:spPr>
                    <a:xfrm>
                      <a:off x="5486400" y="2590800"/>
                      <a:ext cx="609600" cy="3276600"/>
                    </a:xfrm>
                    <a:prstGeom prst="roundRect">
                      <a:avLst>
                        <a:gd name="adj" fmla="val 37613"/>
                      </a:avLst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p:txBody>
                </p:sp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6477000" y="2400300"/>
                      <a:ext cx="548640" cy="342900"/>
                      <a:chOff x="6477000" y="2400300"/>
                      <a:chExt cx="548640" cy="342900"/>
                    </a:xfrm>
                  </p:grpSpPr>
                  <p:sp>
                    <p:nvSpPr>
                      <p:cNvPr id="40" name="Rectangle 39"/>
                      <p:cNvSpPr/>
                      <p:nvPr/>
                    </p:nvSpPr>
                    <p:spPr>
                      <a:xfrm>
                        <a:off x="6477000" y="2400300"/>
                        <a:ext cx="548640" cy="3429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1" name="Freeform 40"/>
                      <p:cNvSpPr/>
                      <p:nvPr/>
                    </p:nvSpPr>
                    <p:spPr>
                      <a:xfrm>
                        <a:off x="6477000" y="2495741"/>
                        <a:ext cx="538548" cy="152018"/>
                      </a:xfrm>
                      <a:custGeom>
                        <a:avLst/>
                        <a:gdLst>
                          <a:gd name="connsiteX0" fmla="*/ 0 w 1495168"/>
                          <a:gd name="connsiteY0" fmla="*/ 301282 h 514752"/>
                          <a:gd name="connsiteX1" fmla="*/ 444844 w 1495168"/>
                          <a:gd name="connsiteY1" fmla="*/ 4720 h 514752"/>
                          <a:gd name="connsiteX2" fmla="*/ 1050325 w 1495168"/>
                          <a:gd name="connsiteY2" fmla="*/ 511347 h 514752"/>
                          <a:gd name="connsiteX3" fmla="*/ 1495168 w 1495168"/>
                          <a:gd name="connsiteY3" fmla="*/ 239499 h 514752"/>
                          <a:gd name="connsiteX4" fmla="*/ 1495168 w 1495168"/>
                          <a:gd name="connsiteY4" fmla="*/ 239499 h 5147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495168" h="514752">
                            <a:moveTo>
                              <a:pt x="0" y="301282"/>
                            </a:moveTo>
                            <a:cubicBezTo>
                              <a:pt x="134895" y="135495"/>
                              <a:pt x="269790" y="-30291"/>
                              <a:pt x="444844" y="4720"/>
                            </a:cubicBezTo>
                            <a:cubicBezTo>
                              <a:pt x="619898" y="39731"/>
                              <a:pt x="875271" y="472217"/>
                              <a:pt x="1050325" y="511347"/>
                            </a:cubicBezTo>
                            <a:cubicBezTo>
                              <a:pt x="1225379" y="550477"/>
                              <a:pt x="1495168" y="239499"/>
                              <a:pt x="1495168" y="239499"/>
                            </a:cubicBezTo>
                            <a:lnTo>
                              <a:pt x="1495168" y="239499"/>
                            </a:lnTo>
                          </a:path>
                        </a:pathLst>
                      </a:cu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20" name="Straight Connector 19"/>
                    <p:cNvCxnSpPr/>
                    <p:nvPr/>
                  </p:nvCxnSpPr>
                  <p:spPr>
                    <a:xfrm flipV="1">
                      <a:off x="5799438" y="1914917"/>
                      <a:ext cx="0" cy="67588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Straight Arrow Connector 20"/>
                    <p:cNvCxnSpPr/>
                    <p:nvPr/>
                  </p:nvCxnSpPr>
                  <p:spPr>
                    <a:xfrm>
                      <a:off x="5799438" y="1914917"/>
                      <a:ext cx="64008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" name="Group 21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35" name="Oval 34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36" name="Group 35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37" name="Straight Connector 36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" name="Straight Connector 37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" name="Straight Connector 38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23" name="Group 22"/>
                    <p:cNvGrpSpPr/>
                    <p:nvPr/>
                  </p:nvGrpSpPr>
                  <p:grpSpPr>
                    <a:xfrm>
                      <a:off x="6232542" y="5715000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30" name="Oval 29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31" name="Group 30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32" name="Straight Connector 31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3" name="Straight Connector 32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4" name="Straight Connector 33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24" name="Straight Connector 23"/>
                    <p:cNvCxnSpPr/>
                    <p:nvPr/>
                  </p:nvCxnSpPr>
                  <p:spPr>
                    <a:xfrm flipV="1">
                      <a:off x="5799438" y="5874878"/>
                      <a:ext cx="0" cy="83072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Arrow Connector 24"/>
                    <p:cNvCxnSpPr/>
                    <p:nvPr/>
                  </p:nvCxnSpPr>
                  <p:spPr>
                    <a:xfrm>
                      <a:off x="5799438" y="6096000"/>
                      <a:ext cx="45720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Arrow Connector 25"/>
                    <p:cNvCxnSpPr/>
                    <p:nvPr/>
                  </p:nvCxnSpPr>
                  <p:spPr>
                    <a:xfrm>
                      <a:off x="5778843" y="6693243"/>
                      <a:ext cx="1899851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/>
                    <p:cNvCxnSpPr/>
                    <p:nvPr/>
                  </p:nvCxnSpPr>
                  <p:spPr>
                    <a:xfrm flipV="1">
                      <a:off x="6764038" y="2204477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/>
                    <p:cNvCxnSpPr/>
                    <p:nvPr/>
                  </p:nvCxnSpPr>
                  <p:spPr>
                    <a:xfrm flipV="1">
                      <a:off x="6746274" y="2743200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Arrow Connector 28"/>
                    <p:cNvCxnSpPr/>
                    <p:nvPr/>
                  </p:nvCxnSpPr>
                  <p:spPr>
                    <a:xfrm>
                      <a:off x="6096000" y="2926080"/>
                      <a:ext cx="1582694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headEnd type="arrow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" name="Straight Connector 15"/>
                  <p:cNvCxnSpPr/>
                  <p:nvPr/>
                </p:nvCxnSpPr>
                <p:spPr>
                  <a:xfrm flipV="1">
                    <a:off x="7553274" y="5559045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Arrow Connector 16"/>
                  <p:cNvCxnSpPr/>
                  <p:nvPr/>
                </p:nvCxnSpPr>
                <p:spPr>
                  <a:xfrm flipH="1">
                    <a:off x="7095327" y="5571571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" name="TextBox 9"/>
              <p:cNvSpPr txBox="1"/>
              <p:nvPr/>
            </p:nvSpPr>
            <p:spPr>
              <a:xfrm>
                <a:off x="8669294" y="2715156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8669294" y="6487764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en-US" dirty="0"/>
              </a:p>
            </p:txBody>
          </p:sp>
        </p:grpSp>
      </p:grpSp>
      <p:sp>
        <p:nvSpPr>
          <p:cNvPr id="91" name="TextBox 90"/>
          <p:cNvSpPr txBox="1"/>
          <p:nvPr/>
        </p:nvSpPr>
        <p:spPr>
          <a:xfrm>
            <a:off x="7696200" y="2679357"/>
            <a:ext cx="998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baseline="30000" dirty="0" smtClean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Dist2</a:t>
            </a:r>
            <a:r>
              <a:rPr lang="en-US" baseline="30000" dirty="0" smtClean="0">
                <a:solidFill>
                  <a:srgbClr val="FF0000"/>
                </a:solidFill>
              </a:rPr>
              <a:t>MAX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819400" y="5958184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baseline="30000" dirty="0" smtClean="0">
                <a:solidFill>
                  <a:srgbClr val="FF0000"/>
                </a:solidFill>
              </a:rPr>
              <a:t>B</a:t>
            </a:r>
            <a:r>
              <a:rPr lang="en-US" baseline="-25000" dirty="0" smtClean="0">
                <a:solidFill>
                  <a:srgbClr val="FF0000"/>
                </a:solidFill>
              </a:rPr>
              <a:t>Bot1</a:t>
            </a:r>
            <a:r>
              <a:rPr lang="en-US" baseline="30000" dirty="0" smtClean="0">
                <a:solidFill>
                  <a:srgbClr val="FF0000"/>
                </a:solidFill>
              </a:rPr>
              <a:t>MAX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7711205" y="5301604"/>
            <a:ext cx="0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7797452" y="4510845"/>
            <a:ext cx="1078116" cy="541505"/>
            <a:chOff x="7797452" y="4510845"/>
            <a:chExt cx="1078116" cy="541505"/>
          </a:xfrm>
        </p:grpSpPr>
        <p:cxnSp>
          <p:nvCxnSpPr>
            <p:cNvPr id="101" name="Straight Arrow Connector 100"/>
            <p:cNvCxnSpPr/>
            <p:nvPr/>
          </p:nvCxnSpPr>
          <p:spPr>
            <a:xfrm flipH="1" flipV="1">
              <a:off x="8557555" y="4510845"/>
              <a:ext cx="4809" cy="291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7797452" y="4683018"/>
              <a:ext cx="1078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  <a:r>
                <a:rPr lang="en-US" dirty="0" smtClean="0"/>
                <a:t>ptimum</a:t>
              </a:r>
              <a:endParaRPr lang="en-US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7510790" y="4021444"/>
            <a:ext cx="1465569" cy="1617356"/>
            <a:chOff x="7510790" y="4021444"/>
            <a:chExt cx="1465569" cy="1617356"/>
          </a:xfrm>
        </p:grpSpPr>
        <p:cxnSp>
          <p:nvCxnSpPr>
            <p:cNvPr id="94" name="Straight Arrow Connector 93"/>
            <p:cNvCxnSpPr/>
            <p:nvPr/>
          </p:nvCxnSpPr>
          <p:spPr>
            <a:xfrm flipV="1">
              <a:off x="7696199" y="4021444"/>
              <a:ext cx="0" cy="128016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rot="5400000" flipV="1">
              <a:off x="8336279" y="4666622"/>
              <a:ext cx="0" cy="128016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Freeform 98"/>
            <p:cNvSpPr/>
            <p:nvPr/>
          </p:nvSpPr>
          <p:spPr>
            <a:xfrm>
              <a:off x="7837288" y="4515527"/>
              <a:ext cx="939114" cy="327453"/>
            </a:xfrm>
            <a:custGeom>
              <a:avLst/>
              <a:gdLst>
                <a:gd name="connsiteX0" fmla="*/ 0 w 939114"/>
                <a:gd name="connsiteY0" fmla="*/ 290383 h 327453"/>
                <a:gd name="connsiteX1" fmla="*/ 580768 w 939114"/>
                <a:gd name="connsiteY1" fmla="*/ 30891 h 327453"/>
                <a:gd name="connsiteX2" fmla="*/ 803189 w 939114"/>
                <a:gd name="connsiteY2" fmla="*/ 18534 h 327453"/>
                <a:gd name="connsiteX3" fmla="*/ 902043 w 939114"/>
                <a:gd name="connsiteY3" fmla="*/ 154458 h 327453"/>
                <a:gd name="connsiteX4" fmla="*/ 939114 w 939114"/>
                <a:gd name="connsiteY4" fmla="*/ 327453 h 327453"/>
                <a:gd name="connsiteX5" fmla="*/ 939114 w 939114"/>
                <a:gd name="connsiteY5" fmla="*/ 327453 h 327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9114" h="327453">
                  <a:moveTo>
                    <a:pt x="0" y="290383"/>
                  </a:moveTo>
                  <a:cubicBezTo>
                    <a:pt x="223451" y="183291"/>
                    <a:pt x="446903" y="76199"/>
                    <a:pt x="580768" y="30891"/>
                  </a:cubicBezTo>
                  <a:cubicBezTo>
                    <a:pt x="714633" y="-14417"/>
                    <a:pt x="749643" y="-2060"/>
                    <a:pt x="803189" y="18534"/>
                  </a:cubicBezTo>
                  <a:cubicBezTo>
                    <a:pt x="856735" y="39128"/>
                    <a:pt x="879389" y="102972"/>
                    <a:pt x="902043" y="154458"/>
                  </a:cubicBezTo>
                  <a:cubicBezTo>
                    <a:pt x="924697" y="205944"/>
                    <a:pt x="939114" y="327453"/>
                    <a:pt x="939114" y="327453"/>
                  </a:cubicBezTo>
                  <a:lnTo>
                    <a:pt x="939114" y="327453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510790" y="441684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J</a:t>
              </a:r>
              <a:endParaRPr lang="en-US" b="1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848600" y="5269468"/>
              <a:ext cx="1085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og[x</a:t>
              </a:r>
              <a:r>
                <a:rPr lang="en-US" baseline="30000" dirty="0" smtClean="0"/>
                <a:t>C</a:t>
              </a:r>
              <a:r>
                <a:rPr lang="en-US" baseline="-25000" dirty="0" smtClean="0"/>
                <a:t>Bot2</a:t>
              </a:r>
              <a:r>
                <a:rPr lang="en-US" dirty="0" smtClean="0"/>
                <a:t>]</a:t>
              </a:r>
              <a:endParaRPr lang="en-US" dirty="0"/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5955313" y="602916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x</a:t>
            </a:r>
            <a:r>
              <a:rPr lang="en-US" baseline="30000" dirty="0" smtClean="0">
                <a:solidFill>
                  <a:srgbClr val="0000CC"/>
                </a:solidFill>
              </a:rPr>
              <a:t>C</a:t>
            </a:r>
            <a:r>
              <a:rPr lang="en-US" baseline="-25000" dirty="0" smtClean="0">
                <a:solidFill>
                  <a:srgbClr val="0000CC"/>
                </a:solidFill>
              </a:rPr>
              <a:t>Bot2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429016" y="2680487"/>
            <a:ext cx="68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x</a:t>
            </a:r>
            <a:r>
              <a:rPr lang="en-US" baseline="30000" dirty="0" smtClean="0">
                <a:solidFill>
                  <a:srgbClr val="0000CC"/>
                </a:solidFill>
              </a:rPr>
              <a:t>C</a:t>
            </a:r>
            <a:r>
              <a:rPr lang="en-US" baseline="-25000" dirty="0" smtClean="0">
                <a:solidFill>
                  <a:srgbClr val="0000CC"/>
                </a:solidFill>
              </a:rPr>
              <a:t>Dist1</a:t>
            </a:r>
            <a:endParaRPr lang="en-US" dirty="0">
              <a:solidFill>
                <a:srgbClr val="0000CC"/>
              </a:solidFill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4087520" y="2743200"/>
            <a:ext cx="1465569" cy="1145747"/>
            <a:chOff x="4087520" y="2743200"/>
            <a:chExt cx="1465569" cy="1145747"/>
          </a:xfrm>
        </p:grpSpPr>
        <p:cxnSp>
          <p:nvCxnSpPr>
            <p:cNvPr id="112" name="Straight Arrow Connector 111"/>
            <p:cNvCxnSpPr/>
            <p:nvPr/>
          </p:nvCxnSpPr>
          <p:spPr>
            <a:xfrm flipV="1">
              <a:off x="4272929" y="2743200"/>
              <a:ext cx="0" cy="82296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rot="5400000" flipV="1">
              <a:off x="4913009" y="2928963"/>
              <a:ext cx="0" cy="128016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Freeform 113"/>
            <p:cNvSpPr/>
            <p:nvPr/>
          </p:nvSpPr>
          <p:spPr>
            <a:xfrm>
              <a:off x="4414018" y="3179307"/>
              <a:ext cx="939114" cy="327453"/>
            </a:xfrm>
            <a:custGeom>
              <a:avLst/>
              <a:gdLst>
                <a:gd name="connsiteX0" fmla="*/ 0 w 939114"/>
                <a:gd name="connsiteY0" fmla="*/ 290383 h 327453"/>
                <a:gd name="connsiteX1" fmla="*/ 580768 w 939114"/>
                <a:gd name="connsiteY1" fmla="*/ 30891 h 327453"/>
                <a:gd name="connsiteX2" fmla="*/ 803189 w 939114"/>
                <a:gd name="connsiteY2" fmla="*/ 18534 h 327453"/>
                <a:gd name="connsiteX3" fmla="*/ 902043 w 939114"/>
                <a:gd name="connsiteY3" fmla="*/ 154458 h 327453"/>
                <a:gd name="connsiteX4" fmla="*/ 939114 w 939114"/>
                <a:gd name="connsiteY4" fmla="*/ 327453 h 327453"/>
                <a:gd name="connsiteX5" fmla="*/ 939114 w 939114"/>
                <a:gd name="connsiteY5" fmla="*/ 327453 h 327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9114" h="327453">
                  <a:moveTo>
                    <a:pt x="0" y="290383"/>
                  </a:moveTo>
                  <a:cubicBezTo>
                    <a:pt x="223451" y="183291"/>
                    <a:pt x="446903" y="76199"/>
                    <a:pt x="580768" y="30891"/>
                  </a:cubicBezTo>
                  <a:cubicBezTo>
                    <a:pt x="714633" y="-14417"/>
                    <a:pt x="749643" y="-2060"/>
                    <a:pt x="803189" y="18534"/>
                  </a:cubicBezTo>
                  <a:cubicBezTo>
                    <a:pt x="856735" y="39128"/>
                    <a:pt x="879389" y="102972"/>
                    <a:pt x="902043" y="154458"/>
                  </a:cubicBezTo>
                  <a:cubicBezTo>
                    <a:pt x="924697" y="205944"/>
                    <a:pt x="939114" y="327453"/>
                    <a:pt x="939114" y="327453"/>
                  </a:cubicBezTo>
                  <a:lnTo>
                    <a:pt x="939114" y="327453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087520" y="308062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J</a:t>
              </a:r>
              <a:endParaRPr lang="en-US" b="1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343400" y="3519615"/>
              <a:ext cx="1109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log[x</a:t>
              </a:r>
              <a:r>
                <a:rPr lang="en-US" baseline="30000" dirty="0" smtClean="0"/>
                <a:t>C</a:t>
              </a:r>
              <a:r>
                <a:rPr lang="en-US" baseline="-25000" dirty="0" smtClean="0"/>
                <a:t>Dist1</a:t>
              </a:r>
              <a:r>
                <a:rPr lang="en-US" dirty="0" smtClean="0"/>
                <a:t>]</a:t>
              </a:r>
              <a:endParaRPr lang="en-US" dirty="0"/>
            </a:p>
          </p:txBody>
        </p:sp>
      </p:grpSp>
      <p:cxnSp>
        <p:nvCxnSpPr>
          <p:cNvPr id="118" name="Straight Arrow Connector 117"/>
          <p:cNvCxnSpPr/>
          <p:nvPr/>
        </p:nvCxnSpPr>
        <p:spPr>
          <a:xfrm flipH="1">
            <a:off x="5118356" y="2982581"/>
            <a:ext cx="394848" cy="2029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3753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107" grpId="0"/>
      <p:bldP spid="1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640" y="228599"/>
            <a:ext cx="8229600" cy="589005"/>
          </a:xfrm>
        </p:spPr>
        <p:txBody>
          <a:bodyPr/>
          <a:lstStyle/>
          <a:p>
            <a:r>
              <a:rPr lang="en-US" dirty="0" smtClean="0"/>
              <a:t>Qualitative Reactor Trade-Offs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838200"/>
            <a:ext cx="8298692" cy="5773303"/>
            <a:chOff x="697936" y="1083793"/>
            <a:chExt cx="8298692" cy="5773303"/>
          </a:xfrm>
        </p:grpSpPr>
        <p:grpSp>
          <p:nvGrpSpPr>
            <p:cNvPr id="5" name="Group 4"/>
            <p:cNvGrpSpPr/>
            <p:nvPr/>
          </p:nvGrpSpPr>
          <p:grpSpPr>
            <a:xfrm>
              <a:off x="2151723" y="1280985"/>
              <a:ext cx="3753255" cy="1649832"/>
              <a:chOff x="2151723" y="1280985"/>
              <a:chExt cx="3753255" cy="1649832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 flipV="1">
                <a:off x="5904978" y="1284897"/>
                <a:ext cx="0" cy="164592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flipH="1">
                <a:off x="2151723" y="1280985"/>
                <a:ext cx="37490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>
              <a:off x="697936" y="1083793"/>
              <a:ext cx="3005384" cy="3625334"/>
              <a:chOff x="697936" y="1083793"/>
              <a:chExt cx="3005384" cy="3625334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1630680" y="3048765"/>
                <a:ext cx="1066800" cy="11430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Flowchart: Delay 72"/>
              <p:cNvSpPr/>
              <p:nvPr/>
            </p:nvSpPr>
            <p:spPr>
              <a:xfrm rot="16200000">
                <a:off x="2082350" y="2433634"/>
                <a:ext cx="153163" cy="1077097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74" name="Straight Arrow Connector 73"/>
              <p:cNvCxnSpPr/>
              <p:nvPr/>
            </p:nvCxnSpPr>
            <p:spPr>
              <a:xfrm>
                <a:off x="990600" y="2133600"/>
                <a:ext cx="11887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>
                <a:off x="983502" y="1283043"/>
                <a:ext cx="11887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Group 75"/>
              <p:cNvGrpSpPr/>
              <p:nvPr/>
            </p:nvGrpSpPr>
            <p:grpSpPr>
              <a:xfrm>
                <a:off x="1209004" y="3505200"/>
                <a:ext cx="1336076" cy="548640"/>
                <a:chOff x="1041053" y="4099560"/>
                <a:chExt cx="1899851" cy="548640"/>
              </a:xfrm>
            </p:grpSpPr>
            <p:cxnSp>
              <p:nvCxnSpPr>
                <p:cNvPr id="85" name="Straight Arrow Connector 84"/>
                <p:cNvCxnSpPr/>
                <p:nvPr/>
              </p:nvCxnSpPr>
              <p:spPr>
                <a:xfrm>
                  <a:off x="1041053" y="4102443"/>
                  <a:ext cx="1899851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Arrow Connector 85"/>
                <p:cNvCxnSpPr/>
                <p:nvPr/>
              </p:nvCxnSpPr>
              <p:spPr>
                <a:xfrm>
                  <a:off x="1041053" y="4648200"/>
                  <a:ext cx="1899851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Arrow Connector 86"/>
                <p:cNvCxnSpPr/>
                <p:nvPr/>
              </p:nvCxnSpPr>
              <p:spPr>
                <a:xfrm>
                  <a:off x="2483704" y="4373880"/>
                  <a:ext cx="457200" cy="27432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Arrow Connector 87"/>
                <p:cNvCxnSpPr/>
                <p:nvPr/>
              </p:nvCxnSpPr>
              <p:spPr>
                <a:xfrm flipV="1">
                  <a:off x="2483704" y="4099560"/>
                  <a:ext cx="457200" cy="27432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7" name="Straight Connector 76"/>
              <p:cNvCxnSpPr/>
              <p:nvPr/>
            </p:nvCxnSpPr>
            <p:spPr>
              <a:xfrm>
                <a:off x="2164080" y="1295400"/>
                <a:ext cx="0" cy="160020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Freeform 77"/>
              <p:cNvSpPr/>
              <p:nvPr/>
            </p:nvSpPr>
            <p:spPr>
              <a:xfrm>
                <a:off x="1620383" y="3124200"/>
                <a:ext cx="1077097" cy="257376"/>
              </a:xfrm>
              <a:custGeom>
                <a:avLst/>
                <a:gdLst>
                  <a:gd name="connsiteX0" fmla="*/ 0 w 1495168"/>
                  <a:gd name="connsiteY0" fmla="*/ 301282 h 514752"/>
                  <a:gd name="connsiteX1" fmla="*/ 444844 w 1495168"/>
                  <a:gd name="connsiteY1" fmla="*/ 4720 h 514752"/>
                  <a:gd name="connsiteX2" fmla="*/ 1050325 w 1495168"/>
                  <a:gd name="connsiteY2" fmla="*/ 511347 h 514752"/>
                  <a:gd name="connsiteX3" fmla="*/ 1495168 w 1495168"/>
                  <a:gd name="connsiteY3" fmla="*/ 239499 h 514752"/>
                  <a:gd name="connsiteX4" fmla="*/ 1495168 w 1495168"/>
                  <a:gd name="connsiteY4" fmla="*/ 239499 h 514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95168" h="514752">
                    <a:moveTo>
                      <a:pt x="0" y="301282"/>
                    </a:moveTo>
                    <a:cubicBezTo>
                      <a:pt x="134895" y="135495"/>
                      <a:pt x="269790" y="-30291"/>
                      <a:pt x="444844" y="4720"/>
                    </a:cubicBezTo>
                    <a:cubicBezTo>
                      <a:pt x="619898" y="39731"/>
                      <a:pt x="875271" y="472217"/>
                      <a:pt x="1050325" y="511347"/>
                    </a:cubicBezTo>
                    <a:cubicBezTo>
                      <a:pt x="1225379" y="550477"/>
                      <a:pt x="1495168" y="239499"/>
                      <a:pt x="1495168" y="239499"/>
                    </a:cubicBezTo>
                    <a:lnTo>
                      <a:pt x="1495168" y="239499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9" name="Straight Arrow Connector 78"/>
              <p:cNvCxnSpPr/>
              <p:nvPr/>
            </p:nvCxnSpPr>
            <p:spPr>
              <a:xfrm>
                <a:off x="2697480" y="4103268"/>
                <a:ext cx="10058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697936" y="1083793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98854" y="1930052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1574731" y="4131793"/>
                <a:ext cx="11015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 + B </a:t>
                </a:r>
                <a:r>
                  <a:rPr lang="en-US" dirty="0">
                    <a:sym typeface="Wingdings" pitchFamily="2" charset="2"/>
                  </a:rPr>
                  <a:t>→</a:t>
                </a:r>
                <a:r>
                  <a:rPr lang="en-US" dirty="0" smtClean="0">
                    <a:sym typeface="Wingdings" pitchFamily="2" charset="2"/>
                  </a:rPr>
                  <a:t> C</a:t>
                </a:r>
                <a:endParaRPr lang="en-US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578593" y="4339795"/>
                <a:ext cx="11112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  <a:r>
                  <a:rPr lang="en-US" dirty="0" smtClean="0"/>
                  <a:t> + B </a:t>
                </a:r>
                <a:r>
                  <a:rPr lang="en-US" dirty="0">
                    <a:sym typeface="Wingdings" pitchFamily="2" charset="2"/>
                  </a:rPr>
                  <a:t>→</a:t>
                </a:r>
                <a:r>
                  <a:rPr lang="en-US" dirty="0" smtClean="0">
                    <a:sym typeface="Wingdings" pitchFamily="2" charset="2"/>
                  </a:rPr>
                  <a:t> D</a:t>
                </a:r>
                <a:endParaRPr lang="en-US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844452" y="3796616"/>
                <a:ext cx="7088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ABCD</a:t>
                </a:r>
                <a:endParaRPr lang="en-US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695178" y="1536357"/>
              <a:ext cx="2195186" cy="5220205"/>
              <a:chOff x="3695178" y="1536357"/>
              <a:chExt cx="2195186" cy="5220205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5447614" y="2608754"/>
                <a:ext cx="442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AB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188036" y="6387230"/>
                <a:ext cx="4507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ym typeface="Wingdings" pitchFamily="2" charset="2"/>
                  </a:rPr>
                  <a:t>CD</a:t>
                </a:r>
                <a:endParaRPr lang="en-US" dirty="0"/>
              </a:p>
            </p:txBody>
          </p:sp>
          <p:grpSp>
            <p:nvGrpSpPr>
              <p:cNvPr id="44" name="Group 43"/>
              <p:cNvGrpSpPr/>
              <p:nvPr/>
            </p:nvGrpSpPr>
            <p:grpSpPr>
              <a:xfrm>
                <a:off x="3695178" y="1536357"/>
                <a:ext cx="2192294" cy="5169243"/>
                <a:chOff x="3695178" y="1536357"/>
                <a:chExt cx="2192294" cy="5169243"/>
              </a:xfrm>
            </p:grpSpPr>
            <p:grpSp>
              <p:nvGrpSpPr>
                <p:cNvPr id="45" name="Group 44"/>
                <p:cNvGrpSpPr/>
                <p:nvPr/>
              </p:nvGrpSpPr>
              <p:grpSpPr>
                <a:xfrm>
                  <a:off x="3695178" y="1536357"/>
                  <a:ext cx="2192294" cy="5169243"/>
                  <a:chOff x="5486400" y="1536357"/>
                  <a:chExt cx="2192294" cy="5169243"/>
                </a:xfrm>
              </p:grpSpPr>
              <p:sp>
                <p:nvSpPr>
                  <p:cNvPr id="48" name="Rounded Rectangle 47"/>
                  <p:cNvSpPr/>
                  <p:nvPr/>
                </p:nvSpPr>
                <p:spPr>
                  <a:xfrm>
                    <a:off x="5486400" y="2590800"/>
                    <a:ext cx="609600" cy="3276600"/>
                  </a:xfrm>
                  <a:prstGeom prst="roundRect">
                    <a:avLst>
                      <a:gd name="adj" fmla="val 37613"/>
                    </a:avLst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dirty="0" smtClean="0"/>
                      <a:t>22</a:t>
                    </a:r>
                    <a:endParaRPr lang="en-US" dirty="0"/>
                  </a:p>
                </p:txBody>
              </p:sp>
              <p:grpSp>
                <p:nvGrpSpPr>
                  <p:cNvPr id="49" name="Group 48"/>
                  <p:cNvGrpSpPr/>
                  <p:nvPr/>
                </p:nvGrpSpPr>
                <p:grpSpPr>
                  <a:xfrm>
                    <a:off x="6477000" y="2400300"/>
                    <a:ext cx="548640" cy="342900"/>
                    <a:chOff x="6477000" y="2400300"/>
                    <a:chExt cx="548640" cy="342900"/>
                  </a:xfrm>
                </p:grpSpPr>
                <p:sp>
                  <p:nvSpPr>
                    <p:cNvPr id="70" name="Rectangle 69"/>
                    <p:cNvSpPr/>
                    <p:nvPr/>
                  </p:nvSpPr>
                  <p:spPr>
                    <a:xfrm>
                      <a:off x="6477000" y="2400300"/>
                      <a:ext cx="548640" cy="3429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1" name="Freeform 70"/>
                    <p:cNvSpPr/>
                    <p:nvPr/>
                  </p:nvSpPr>
                  <p:spPr>
                    <a:xfrm>
                      <a:off x="6477000" y="2495741"/>
                      <a:ext cx="538548" cy="152018"/>
                    </a:xfrm>
                    <a:custGeom>
                      <a:avLst/>
                      <a:gdLst>
                        <a:gd name="connsiteX0" fmla="*/ 0 w 1495168"/>
                        <a:gd name="connsiteY0" fmla="*/ 301282 h 514752"/>
                        <a:gd name="connsiteX1" fmla="*/ 444844 w 1495168"/>
                        <a:gd name="connsiteY1" fmla="*/ 4720 h 514752"/>
                        <a:gd name="connsiteX2" fmla="*/ 1050325 w 1495168"/>
                        <a:gd name="connsiteY2" fmla="*/ 511347 h 514752"/>
                        <a:gd name="connsiteX3" fmla="*/ 1495168 w 1495168"/>
                        <a:gd name="connsiteY3" fmla="*/ 239499 h 514752"/>
                        <a:gd name="connsiteX4" fmla="*/ 1495168 w 1495168"/>
                        <a:gd name="connsiteY4" fmla="*/ 239499 h 5147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95168" h="514752">
                          <a:moveTo>
                            <a:pt x="0" y="301282"/>
                          </a:moveTo>
                          <a:cubicBezTo>
                            <a:pt x="134895" y="135495"/>
                            <a:pt x="269790" y="-30291"/>
                            <a:pt x="444844" y="4720"/>
                          </a:cubicBezTo>
                          <a:cubicBezTo>
                            <a:pt x="619898" y="39731"/>
                            <a:pt x="875271" y="472217"/>
                            <a:pt x="1050325" y="511347"/>
                          </a:cubicBezTo>
                          <a:cubicBezTo>
                            <a:pt x="1225379" y="550477"/>
                            <a:pt x="1495168" y="239499"/>
                            <a:pt x="1495168" y="239499"/>
                          </a:cubicBezTo>
                          <a:lnTo>
                            <a:pt x="1495168" y="239499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50" name="Straight Connector 49"/>
                  <p:cNvCxnSpPr/>
                  <p:nvPr/>
                </p:nvCxnSpPr>
                <p:spPr>
                  <a:xfrm flipV="1">
                    <a:off x="5799438" y="1914917"/>
                    <a:ext cx="0" cy="67588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Arrow Connector 50"/>
                  <p:cNvCxnSpPr/>
                  <p:nvPr/>
                </p:nvCxnSpPr>
                <p:spPr>
                  <a:xfrm>
                    <a:off x="5799438" y="1914917"/>
                    <a:ext cx="64008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2" name="Group 51"/>
                  <p:cNvGrpSpPr/>
                  <p:nvPr/>
                </p:nvGrpSpPr>
                <p:grpSpPr>
                  <a:xfrm>
                    <a:off x="6400182" y="1536357"/>
                    <a:ext cx="640080" cy="784273"/>
                    <a:chOff x="6400182" y="1536357"/>
                    <a:chExt cx="640080" cy="784273"/>
                  </a:xfrm>
                </p:grpSpPr>
                <p:sp>
                  <p:nvSpPr>
                    <p:cNvPr id="65" name="Oval 64"/>
                    <p:cNvSpPr/>
                    <p:nvPr/>
                  </p:nvSpPr>
                  <p:spPr>
                    <a:xfrm>
                      <a:off x="6425514" y="1600200"/>
                      <a:ext cx="609600" cy="609600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66" name="Group 65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375468" y="1524000"/>
                      <a:chExt cx="741612" cy="784273"/>
                    </a:xfrm>
                  </p:grpSpPr>
                  <p:cxnSp>
                    <p:nvCxnSpPr>
                      <p:cNvPr id="67" name="Straight Connector 66"/>
                      <p:cNvCxnSpPr/>
                      <p:nvPr/>
                    </p:nvCxnSpPr>
                    <p:spPr>
                      <a:xfrm flipH="1">
                        <a:off x="6477000" y="1524000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8" name="Straight Connector 67"/>
                      <p:cNvCxnSpPr/>
                      <p:nvPr/>
                    </p:nvCxnSpPr>
                    <p:spPr>
                      <a:xfrm flipH="1">
                        <a:off x="6375468" y="1917356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9" name="Straight Connector 68"/>
                      <p:cNvCxnSpPr/>
                      <p:nvPr/>
                    </p:nvCxnSpPr>
                    <p:spPr>
                      <a:xfrm>
                        <a:off x="6492240" y="1916976"/>
                        <a:ext cx="5334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53" name="Group 52"/>
                  <p:cNvGrpSpPr/>
                  <p:nvPr/>
                </p:nvGrpSpPr>
                <p:grpSpPr>
                  <a:xfrm>
                    <a:off x="6232542" y="5715000"/>
                    <a:ext cx="640080" cy="784273"/>
                    <a:chOff x="6400182" y="1536357"/>
                    <a:chExt cx="640080" cy="784273"/>
                  </a:xfrm>
                </p:grpSpPr>
                <p:sp>
                  <p:nvSpPr>
                    <p:cNvPr id="60" name="Oval 59"/>
                    <p:cNvSpPr/>
                    <p:nvPr/>
                  </p:nvSpPr>
                  <p:spPr>
                    <a:xfrm>
                      <a:off x="6425514" y="1600200"/>
                      <a:ext cx="609600" cy="609600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61" name="Group 60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375468" y="1524000"/>
                      <a:chExt cx="741612" cy="784273"/>
                    </a:xfrm>
                  </p:grpSpPr>
                  <p:cxnSp>
                    <p:nvCxnSpPr>
                      <p:cNvPr id="62" name="Straight Connector 61"/>
                      <p:cNvCxnSpPr/>
                      <p:nvPr/>
                    </p:nvCxnSpPr>
                    <p:spPr>
                      <a:xfrm flipH="1">
                        <a:off x="6477000" y="1524000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Straight Connector 62"/>
                      <p:cNvCxnSpPr/>
                      <p:nvPr/>
                    </p:nvCxnSpPr>
                    <p:spPr>
                      <a:xfrm flipH="1">
                        <a:off x="6375468" y="1917356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Straight Connector 63"/>
                      <p:cNvCxnSpPr/>
                      <p:nvPr/>
                    </p:nvCxnSpPr>
                    <p:spPr>
                      <a:xfrm>
                        <a:off x="6492240" y="1916976"/>
                        <a:ext cx="5334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54" name="Straight Connector 53"/>
                  <p:cNvCxnSpPr/>
                  <p:nvPr/>
                </p:nvCxnSpPr>
                <p:spPr>
                  <a:xfrm flipV="1">
                    <a:off x="5799438" y="5874878"/>
                    <a:ext cx="0" cy="8307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Arrow Connector 54"/>
                  <p:cNvCxnSpPr/>
                  <p:nvPr/>
                </p:nvCxnSpPr>
                <p:spPr>
                  <a:xfrm>
                    <a:off x="5799438" y="6096000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Arrow Connector 55"/>
                  <p:cNvCxnSpPr/>
                  <p:nvPr/>
                </p:nvCxnSpPr>
                <p:spPr>
                  <a:xfrm>
                    <a:off x="5778843" y="6693243"/>
                    <a:ext cx="164592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flipV="1">
                    <a:off x="6764038" y="2204477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 flipV="1">
                    <a:off x="6746274" y="2743200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Arrow Connector 58"/>
                  <p:cNvCxnSpPr/>
                  <p:nvPr/>
                </p:nvCxnSpPr>
                <p:spPr>
                  <a:xfrm>
                    <a:off x="6096000" y="2926080"/>
                    <a:ext cx="1582694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type="arrow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6" name="Straight Connector 45"/>
                <p:cNvCxnSpPr/>
                <p:nvPr/>
              </p:nvCxnSpPr>
              <p:spPr>
                <a:xfrm flipV="1">
                  <a:off x="4771452" y="5578252"/>
                  <a:ext cx="0" cy="1828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Arrow Connector 46"/>
                <p:cNvCxnSpPr/>
                <p:nvPr/>
              </p:nvCxnSpPr>
              <p:spPr>
                <a:xfrm flipH="1">
                  <a:off x="4309973" y="5590778"/>
                  <a:ext cx="4572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7"/>
            <p:cNvGrpSpPr/>
            <p:nvPr/>
          </p:nvGrpSpPr>
          <p:grpSpPr>
            <a:xfrm>
              <a:off x="5630370" y="1518646"/>
              <a:ext cx="3366258" cy="5338450"/>
              <a:chOff x="5630370" y="1518646"/>
              <a:chExt cx="3366258" cy="533845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630370" y="1518646"/>
                <a:ext cx="3038924" cy="5170739"/>
                <a:chOff x="5630370" y="1518646"/>
                <a:chExt cx="3038924" cy="5170739"/>
              </a:xfrm>
            </p:grpSpPr>
            <p:cxnSp>
              <p:nvCxnSpPr>
                <p:cNvPr id="12" name="Straight Connector 11"/>
                <p:cNvCxnSpPr/>
                <p:nvPr/>
              </p:nvCxnSpPr>
              <p:spPr>
                <a:xfrm flipV="1">
                  <a:off x="5630370" y="4129065"/>
                  <a:ext cx="0" cy="256032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Arrow Connector 12"/>
                <p:cNvCxnSpPr/>
                <p:nvPr/>
              </p:nvCxnSpPr>
              <p:spPr>
                <a:xfrm>
                  <a:off x="5633541" y="4147854"/>
                  <a:ext cx="82296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oup 13"/>
                <p:cNvGrpSpPr/>
                <p:nvPr/>
              </p:nvGrpSpPr>
              <p:grpSpPr>
                <a:xfrm>
                  <a:off x="6477000" y="1518646"/>
                  <a:ext cx="2192294" cy="5169243"/>
                  <a:chOff x="6477000" y="1518646"/>
                  <a:chExt cx="2192294" cy="5169243"/>
                </a:xfrm>
              </p:grpSpPr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6477000" y="1518646"/>
                    <a:ext cx="2192294" cy="5169243"/>
                    <a:chOff x="5486400" y="1536357"/>
                    <a:chExt cx="2192294" cy="5169243"/>
                  </a:xfrm>
                </p:grpSpPr>
                <p:sp>
                  <p:nvSpPr>
                    <p:cNvPr id="18" name="Rounded Rectangle 17"/>
                    <p:cNvSpPr/>
                    <p:nvPr/>
                  </p:nvSpPr>
                  <p:spPr>
                    <a:xfrm>
                      <a:off x="5486400" y="2590800"/>
                      <a:ext cx="609600" cy="3276600"/>
                    </a:xfrm>
                    <a:prstGeom prst="roundRect">
                      <a:avLst>
                        <a:gd name="adj" fmla="val 37613"/>
                      </a:avLst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p:txBody>
                </p:sp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6477000" y="2400300"/>
                      <a:ext cx="548640" cy="342900"/>
                      <a:chOff x="6477000" y="2400300"/>
                      <a:chExt cx="548640" cy="342900"/>
                    </a:xfrm>
                  </p:grpSpPr>
                  <p:sp>
                    <p:nvSpPr>
                      <p:cNvPr id="40" name="Rectangle 39"/>
                      <p:cNvSpPr/>
                      <p:nvPr/>
                    </p:nvSpPr>
                    <p:spPr>
                      <a:xfrm>
                        <a:off x="6477000" y="2400300"/>
                        <a:ext cx="548640" cy="3429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1" name="Freeform 40"/>
                      <p:cNvSpPr/>
                      <p:nvPr/>
                    </p:nvSpPr>
                    <p:spPr>
                      <a:xfrm>
                        <a:off x="6477000" y="2495741"/>
                        <a:ext cx="538548" cy="152018"/>
                      </a:xfrm>
                      <a:custGeom>
                        <a:avLst/>
                        <a:gdLst>
                          <a:gd name="connsiteX0" fmla="*/ 0 w 1495168"/>
                          <a:gd name="connsiteY0" fmla="*/ 301282 h 514752"/>
                          <a:gd name="connsiteX1" fmla="*/ 444844 w 1495168"/>
                          <a:gd name="connsiteY1" fmla="*/ 4720 h 514752"/>
                          <a:gd name="connsiteX2" fmla="*/ 1050325 w 1495168"/>
                          <a:gd name="connsiteY2" fmla="*/ 511347 h 514752"/>
                          <a:gd name="connsiteX3" fmla="*/ 1495168 w 1495168"/>
                          <a:gd name="connsiteY3" fmla="*/ 239499 h 514752"/>
                          <a:gd name="connsiteX4" fmla="*/ 1495168 w 1495168"/>
                          <a:gd name="connsiteY4" fmla="*/ 239499 h 5147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495168" h="514752">
                            <a:moveTo>
                              <a:pt x="0" y="301282"/>
                            </a:moveTo>
                            <a:cubicBezTo>
                              <a:pt x="134895" y="135495"/>
                              <a:pt x="269790" y="-30291"/>
                              <a:pt x="444844" y="4720"/>
                            </a:cubicBezTo>
                            <a:cubicBezTo>
                              <a:pt x="619898" y="39731"/>
                              <a:pt x="875271" y="472217"/>
                              <a:pt x="1050325" y="511347"/>
                            </a:cubicBezTo>
                            <a:cubicBezTo>
                              <a:pt x="1225379" y="550477"/>
                              <a:pt x="1495168" y="239499"/>
                              <a:pt x="1495168" y="239499"/>
                            </a:cubicBezTo>
                            <a:lnTo>
                              <a:pt x="1495168" y="239499"/>
                            </a:lnTo>
                          </a:path>
                        </a:pathLst>
                      </a:cu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20" name="Straight Connector 19"/>
                    <p:cNvCxnSpPr/>
                    <p:nvPr/>
                  </p:nvCxnSpPr>
                  <p:spPr>
                    <a:xfrm flipV="1">
                      <a:off x="5799438" y="1914917"/>
                      <a:ext cx="0" cy="67588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Straight Arrow Connector 20"/>
                    <p:cNvCxnSpPr/>
                    <p:nvPr/>
                  </p:nvCxnSpPr>
                  <p:spPr>
                    <a:xfrm>
                      <a:off x="5799438" y="1914917"/>
                      <a:ext cx="64008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" name="Group 21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35" name="Oval 34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36" name="Group 35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37" name="Straight Connector 36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" name="Straight Connector 37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" name="Straight Connector 38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23" name="Group 22"/>
                    <p:cNvGrpSpPr/>
                    <p:nvPr/>
                  </p:nvGrpSpPr>
                  <p:grpSpPr>
                    <a:xfrm>
                      <a:off x="6232542" y="5715000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30" name="Oval 29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31" name="Group 30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32" name="Straight Connector 31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3" name="Straight Connector 32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4" name="Straight Connector 33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24" name="Straight Connector 23"/>
                    <p:cNvCxnSpPr/>
                    <p:nvPr/>
                  </p:nvCxnSpPr>
                  <p:spPr>
                    <a:xfrm flipV="1">
                      <a:off x="5799438" y="5874878"/>
                      <a:ext cx="0" cy="83072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Arrow Connector 24"/>
                    <p:cNvCxnSpPr/>
                    <p:nvPr/>
                  </p:nvCxnSpPr>
                  <p:spPr>
                    <a:xfrm>
                      <a:off x="5799438" y="6096000"/>
                      <a:ext cx="45720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Arrow Connector 25"/>
                    <p:cNvCxnSpPr/>
                    <p:nvPr/>
                  </p:nvCxnSpPr>
                  <p:spPr>
                    <a:xfrm>
                      <a:off x="5778843" y="6693243"/>
                      <a:ext cx="1899851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/>
                    <p:cNvCxnSpPr/>
                    <p:nvPr/>
                  </p:nvCxnSpPr>
                  <p:spPr>
                    <a:xfrm flipV="1">
                      <a:off x="6764038" y="2204477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/>
                    <p:cNvCxnSpPr/>
                    <p:nvPr/>
                  </p:nvCxnSpPr>
                  <p:spPr>
                    <a:xfrm flipV="1">
                      <a:off x="6746274" y="2743200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Arrow Connector 28"/>
                    <p:cNvCxnSpPr/>
                    <p:nvPr/>
                  </p:nvCxnSpPr>
                  <p:spPr>
                    <a:xfrm>
                      <a:off x="6096000" y="2926080"/>
                      <a:ext cx="1582694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headEnd type="arrow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" name="Straight Connector 15"/>
                  <p:cNvCxnSpPr/>
                  <p:nvPr/>
                </p:nvCxnSpPr>
                <p:spPr>
                  <a:xfrm flipV="1">
                    <a:off x="7553274" y="5559045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Arrow Connector 16"/>
                  <p:cNvCxnSpPr/>
                  <p:nvPr/>
                </p:nvCxnSpPr>
                <p:spPr>
                  <a:xfrm flipH="1">
                    <a:off x="7095327" y="5571571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" name="TextBox 9"/>
              <p:cNvSpPr txBox="1"/>
              <p:nvPr/>
            </p:nvSpPr>
            <p:spPr>
              <a:xfrm>
                <a:off x="8669294" y="2715156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8669294" y="6487764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en-US" dirty="0"/>
              </a:p>
            </p:txBody>
          </p:sp>
        </p:grpSp>
      </p:grpSp>
      <p:grpSp>
        <p:nvGrpSpPr>
          <p:cNvPr id="101" name="Group 100"/>
          <p:cNvGrpSpPr/>
          <p:nvPr/>
        </p:nvGrpSpPr>
        <p:grpSpPr>
          <a:xfrm>
            <a:off x="728990" y="4885678"/>
            <a:ext cx="1727754" cy="1274854"/>
            <a:chOff x="728990" y="4885678"/>
            <a:chExt cx="1727754" cy="1274854"/>
          </a:xfrm>
        </p:grpSpPr>
        <p:cxnSp>
          <p:nvCxnSpPr>
            <p:cNvPr id="92" name="Straight Arrow Connector 91"/>
            <p:cNvCxnSpPr/>
            <p:nvPr/>
          </p:nvCxnSpPr>
          <p:spPr>
            <a:xfrm>
              <a:off x="914400" y="5862763"/>
              <a:ext cx="1542344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923278" y="4885678"/>
              <a:ext cx="0" cy="96581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Freeform 94"/>
            <p:cNvSpPr/>
            <p:nvPr/>
          </p:nvSpPr>
          <p:spPr>
            <a:xfrm>
              <a:off x="1210460" y="5085589"/>
              <a:ext cx="772357" cy="494140"/>
            </a:xfrm>
            <a:custGeom>
              <a:avLst/>
              <a:gdLst>
                <a:gd name="connsiteX0" fmla="*/ 0 w 772357"/>
                <a:gd name="connsiteY0" fmla="*/ 494140 h 494140"/>
                <a:gd name="connsiteX1" fmla="*/ 266330 w 772357"/>
                <a:gd name="connsiteY1" fmla="*/ 94645 h 494140"/>
                <a:gd name="connsiteX2" fmla="*/ 497149 w 772357"/>
                <a:gd name="connsiteY2" fmla="*/ 23623 h 494140"/>
                <a:gd name="connsiteX3" fmla="*/ 772357 w 772357"/>
                <a:gd name="connsiteY3" fmla="*/ 423118 h 494140"/>
                <a:gd name="connsiteX4" fmla="*/ 772357 w 772357"/>
                <a:gd name="connsiteY4" fmla="*/ 423118 h 494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2357" h="494140">
                  <a:moveTo>
                    <a:pt x="0" y="494140"/>
                  </a:moveTo>
                  <a:cubicBezTo>
                    <a:pt x="91736" y="333602"/>
                    <a:pt x="183472" y="173064"/>
                    <a:pt x="266330" y="94645"/>
                  </a:cubicBezTo>
                  <a:cubicBezTo>
                    <a:pt x="349188" y="16226"/>
                    <a:pt x="412811" y="-31122"/>
                    <a:pt x="497149" y="23623"/>
                  </a:cubicBezTo>
                  <a:cubicBezTo>
                    <a:pt x="581487" y="78368"/>
                    <a:pt x="772357" y="423118"/>
                    <a:pt x="772357" y="423118"/>
                  </a:cubicBezTo>
                  <a:lnTo>
                    <a:pt x="772357" y="423118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28990" y="5153476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J</a:t>
              </a:r>
              <a:endParaRPr lang="en-US" b="1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396898" y="5791200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T</a:t>
              </a:r>
              <a:r>
                <a:rPr lang="en-US" baseline="-25000" dirty="0" err="1" smtClean="0"/>
                <a:t>Rxr</a:t>
              </a:r>
              <a:endParaRPr lang="en-US" dirty="0"/>
            </a:p>
          </p:txBody>
        </p:sp>
      </p:grpSp>
      <p:cxnSp>
        <p:nvCxnSpPr>
          <p:cNvPr id="100" name="Straight Arrow Connector 99"/>
          <p:cNvCxnSpPr/>
          <p:nvPr/>
        </p:nvCxnSpPr>
        <p:spPr>
          <a:xfrm>
            <a:off x="1645184" y="4885678"/>
            <a:ext cx="0" cy="19991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1944828" y="1354607"/>
            <a:ext cx="1509614" cy="1157203"/>
            <a:chOff x="1944828" y="1354607"/>
            <a:chExt cx="1509614" cy="1157203"/>
          </a:xfrm>
        </p:grpSpPr>
        <p:cxnSp>
          <p:nvCxnSpPr>
            <p:cNvPr id="103" name="Straight Arrow Connector 102"/>
            <p:cNvCxnSpPr/>
            <p:nvPr/>
          </p:nvCxnSpPr>
          <p:spPr>
            <a:xfrm>
              <a:off x="2143580" y="2232437"/>
              <a:ext cx="1310862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flipV="1">
              <a:off x="2143580" y="1354607"/>
              <a:ext cx="0" cy="87783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reeform 106"/>
            <p:cNvSpPr/>
            <p:nvPr/>
          </p:nvSpPr>
          <p:spPr>
            <a:xfrm>
              <a:off x="2290439" y="1721282"/>
              <a:ext cx="1020932" cy="214050"/>
            </a:xfrm>
            <a:custGeom>
              <a:avLst/>
              <a:gdLst>
                <a:gd name="connsiteX0" fmla="*/ 0 w 1020932"/>
                <a:gd name="connsiteY0" fmla="*/ 214050 h 214050"/>
                <a:gd name="connsiteX1" fmla="*/ 399495 w 1020932"/>
                <a:gd name="connsiteY1" fmla="*/ 27619 h 214050"/>
                <a:gd name="connsiteX2" fmla="*/ 568171 w 1020932"/>
                <a:gd name="connsiteY2" fmla="*/ 986 h 214050"/>
                <a:gd name="connsiteX3" fmla="*/ 710213 w 1020932"/>
                <a:gd name="connsiteY3" fmla="*/ 27619 h 214050"/>
                <a:gd name="connsiteX4" fmla="*/ 1020932 w 1020932"/>
                <a:gd name="connsiteY4" fmla="*/ 151906 h 214050"/>
                <a:gd name="connsiteX5" fmla="*/ 1020932 w 1020932"/>
                <a:gd name="connsiteY5" fmla="*/ 151906 h 214050"/>
                <a:gd name="connsiteX6" fmla="*/ 1020932 w 1020932"/>
                <a:gd name="connsiteY6" fmla="*/ 151906 h 21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0932" h="214050">
                  <a:moveTo>
                    <a:pt x="0" y="214050"/>
                  </a:moveTo>
                  <a:cubicBezTo>
                    <a:pt x="152400" y="138590"/>
                    <a:pt x="304800" y="63130"/>
                    <a:pt x="399495" y="27619"/>
                  </a:cubicBezTo>
                  <a:cubicBezTo>
                    <a:pt x="494190" y="-7892"/>
                    <a:pt x="516385" y="986"/>
                    <a:pt x="568171" y="986"/>
                  </a:cubicBezTo>
                  <a:cubicBezTo>
                    <a:pt x="619957" y="986"/>
                    <a:pt x="634753" y="2466"/>
                    <a:pt x="710213" y="27619"/>
                  </a:cubicBezTo>
                  <a:cubicBezTo>
                    <a:pt x="785673" y="52772"/>
                    <a:pt x="1020932" y="151906"/>
                    <a:pt x="1020932" y="151906"/>
                  </a:cubicBezTo>
                  <a:lnTo>
                    <a:pt x="1020932" y="151906"/>
                  </a:lnTo>
                  <a:lnTo>
                    <a:pt x="1020932" y="151906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587098" y="2142478"/>
              <a:ext cx="5196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V</a:t>
              </a:r>
              <a:r>
                <a:rPr lang="en-US" baseline="-25000" dirty="0" err="1"/>
                <a:t>R</a:t>
              </a:r>
              <a:r>
                <a:rPr lang="en-US" baseline="-25000" dirty="0" err="1" smtClean="0"/>
                <a:t>xr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944828" y="1580907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J</a:t>
              </a:r>
              <a:endParaRPr lang="en-US" b="1" dirty="0"/>
            </a:p>
          </p:txBody>
        </p:sp>
      </p:grpSp>
      <p:cxnSp>
        <p:nvCxnSpPr>
          <p:cNvPr id="111" name="Straight Arrow Connector 110"/>
          <p:cNvCxnSpPr/>
          <p:nvPr/>
        </p:nvCxnSpPr>
        <p:spPr>
          <a:xfrm>
            <a:off x="2846945" y="1539490"/>
            <a:ext cx="0" cy="18310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119"/>
          <p:cNvGrpSpPr/>
          <p:nvPr/>
        </p:nvGrpSpPr>
        <p:grpSpPr>
          <a:xfrm>
            <a:off x="7065435" y="3396767"/>
            <a:ext cx="1773765" cy="1486121"/>
            <a:chOff x="7065435" y="3396767"/>
            <a:chExt cx="1773765" cy="1486121"/>
          </a:xfrm>
        </p:grpSpPr>
        <p:cxnSp>
          <p:nvCxnSpPr>
            <p:cNvPr id="114" name="Straight Arrow Connector 113"/>
            <p:cNvCxnSpPr/>
            <p:nvPr/>
          </p:nvCxnSpPr>
          <p:spPr>
            <a:xfrm>
              <a:off x="7258630" y="4572000"/>
              <a:ext cx="1580570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V="1">
              <a:off x="7258630" y="3396767"/>
              <a:ext cx="0" cy="117523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Freeform 116"/>
            <p:cNvSpPr/>
            <p:nvPr/>
          </p:nvSpPr>
          <p:spPr>
            <a:xfrm flipH="1">
              <a:off x="7478632" y="3620543"/>
              <a:ext cx="1233997" cy="651257"/>
            </a:xfrm>
            <a:custGeom>
              <a:avLst/>
              <a:gdLst>
                <a:gd name="connsiteX0" fmla="*/ 0 w 1233997"/>
                <a:gd name="connsiteY0" fmla="*/ 651257 h 651257"/>
                <a:gd name="connsiteX1" fmla="*/ 150921 w 1233997"/>
                <a:gd name="connsiteY1" fmla="*/ 145230 h 651257"/>
                <a:gd name="connsiteX2" fmla="*/ 381740 w 1233997"/>
                <a:gd name="connsiteY2" fmla="*/ 3187 h 651257"/>
                <a:gd name="connsiteX3" fmla="*/ 683581 w 1233997"/>
                <a:gd name="connsiteY3" fmla="*/ 56453 h 651257"/>
                <a:gd name="connsiteX4" fmla="*/ 896645 w 1233997"/>
                <a:gd name="connsiteY4" fmla="*/ 171863 h 651257"/>
                <a:gd name="connsiteX5" fmla="*/ 1189608 w 1233997"/>
                <a:gd name="connsiteY5" fmla="*/ 322783 h 651257"/>
                <a:gd name="connsiteX6" fmla="*/ 1189608 w 1233997"/>
                <a:gd name="connsiteY6" fmla="*/ 322783 h 651257"/>
                <a:gd name="connsiteX7" fmla="*/ 1233997 w 1233997"/>
                <a:gd name="connsiteY7" fmla="*/ 331661 h 65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33997" h="651257">
                  <a:moveTo>
                    <a:pt x="0" y="651257"/>
                  </a:moveTo>
                  <a:cubicBezTo>
                    <a:pt x="43649" y="452249"/>
                    <a:pt x="87298" y="253242"/>
                    <a:pt x="150921" y="145230"/>
                  </a:cubicBezTo>
                  <a:cubicBezTo>
                    <a:pt x="214544" y="37218"/>
                    <a:pt x="292963" y="17983"/>
                    <a:pt x="381740" y="3187"/>
                  </a:cubicBezTo>
                  <a:cubicBezTo>
                    <a:pt x="470517" y="-11609"/>
                    <a:pt x="597764" y="28340"/>
                    <a:pt x="683581" y="56453"/>
                  </a:cubicBezTo>
                  <a:cubicBezTo>
                    <a:pt x="769398" y="84566"/>
                    <a:pt x="812307" y="127475"/>
                    <a:pt x="896645" y="171863"/>
                  </a:cubicBezTo>
                  <a:cubicBezTo>
                    <a:pt x="980983" y="216251"/>
                    <a:pt x="1189608" y="322783"/>
                    <a:pt x="1189608" y="322783"/>
                  </a:cubicBezTo>
                  <a:lnTo>
                    <a:pt x="1189608" y="322783"/>
                  </a:lnTo>
                  <a:lnTo>
                    <a:pt x="1233997" y="331661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065435" y="3810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J</a:t>
              </a:r>
              <a:endParaRPr lang="en-US" b="1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924800" y="4513556"/>
              <a:ext cx="5709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x</a:t>
              </a:r>
              <a:r>
                <a:rPr lang="en-US" baseline="30000" dirty="0" err="1" smtClean="0"/>
                <a:t>B</a:t>
              </a:r>
              <a:r>
                <a:rPr lang="en-US" baseline="-25000" dirty="0" err="1" smtClean="0"/>
                <a:t>Rxr</a:t>
              </a:r>
              <a:endParaRPr lang="en-US" dirty="0"/>
            </a:p>
          </p:txBody>
        </p:sp>
      </p:grpSp>
      <p:cxnSp>
        <p:nvCxnSpPr>
          <p:cNvPr id="122" name="Straight Arrow Connector 121"/>
          <p:cNvCxnSpPr/>
          <p:nvPr/>
        </p:nvCxnSpPr>
        <p:spPr>
          <a:xfrm>
            <a:off x="8332434" y="3342392"/>
            <a:ext cx="0" cy="28853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456744" y="2600886"/>
            <a:ext cx="570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CC"/>
                </a:solidFill>
              </a:rPr>
              <a:t>T</a:t>
            </a:r>
            <a:r>
              <a:rPr lang="en-US" baseline="-25000" dirty="0" err="1" smtClean="0">
                <a:solidFill>
                  <a:srgbClr val="0000CC"/>
                </a:solidFill>
              </a:rPr>
              <a:t>Rxr</a:t>
            </a:r>
            <a:endParaRPr lang="en-US" dirty="0" smtClean="0">
              <a:solidFill>
                <a:srgbClr val="0000CC"/>
              </a:solidFill>
            </a:endParaRPr>
          </a:p>
          <a:p>
            <a:r>
              <a:rPr lang="en-US" dirty="0" err="1" smtClean="0">
                <a:solidFill>
                  <a:srgbClr val="0000CC"/>
                </a:solidFill>
              </a:rPr>
              <a:t>V</a:t>
            </a:r>
            <a:r>
              <a:rPr lang="en-US" baseline="-25000" dirty="0" err="1" smtClean="0">
                <a:solidFill>
                  <a:srgbClr val="0000CC"/>
                </a:solidFill>
              </a:rPr>
              <a:t>Rxr</a:t>
            </a:r>
            <a:endParaRPr lang="en-US" dirty="0" smtClean="0">
              <a:solidFill>
                <a:srgbClr val="0000CC"/>
              </a:solidFill>
            </a:endParaRPr>
          </a:p>
          <a:p>
            <a:r>
              <a:rPr lang="en-US" dirty="0" err="1" smtClean="0">
                <a:solidFill>
                  <a:srgbClr val="0000CC"/>
                </a:solidFill>
              </a:rPr>
              <a:t>x</a:t>
            </a:r>
            <a:r>
              <a:rPr lang="en-US" baseline="30000" dirty="0" err="1" smtClean="0">
                <a:solidFill>
                  <a:srgbClr val="0000CC"/>
                </a:solidFill>
              </a:rPr>
              <a:t>B</a:t>
            </a:r>
            <a:r>
              <a:rPr lang="en-US" baseline="-25000" dirty="0" err="1" smtClean="0">
                <a:solidFill>
                  <a:srgbClr val="0000CC"/>
                </a:solidFill>
              </a:rPr>
              <a:t>Rxr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94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8816" y="251532"/>
            <a:ext cx="5715000" cy="584775"/>
          </a:xfrm>
        </p:spPr>
        <p:txBody>
          <a:bodyPr/>
          <a:lstStyle/>
          <a:p>
            <a:r>
              <a:rPr lang="en-US" dirty="0" smtClean="0"/>
              <a:t>Qualitative Tradeoffs’ Summary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9628" y="2000435"/>
            <a:ext cx="8167172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i="1" dirty="0" smtClean="0">
                <a:solidFill>
                  <a:srgbClr val="0000CC"/>
                </a:solidFill>
              </a:rPr>
              <a:t>Variable		       Choice			 Comment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T</a:t>
            </a:r>
            <a:r>
              <a:rPr lang="en-US" baseline="-25000" dirty="0" err="1" smtClean="0">
                <a:solidFill>
                  <a:srgbClr val="FF0000"/>
                </a:solidFill>
              </a:rPr>
              <a:t>Rxr</a:t>
            </a:r>
            <a:r>
              <a:rPr lang="en-US" baseline="-25000" dirty="0" smtClean="0">
                <a:solidFill>
                  <a:srgbClr val="FF0000"/>
                </a:solidFill>
              </a:rPr>
              <a:t>		</a:t>
            </a:r>
            <a:r>
              <a:rPr lang="en-US" dirty="0" smtClean="0">
                <a:solidFill>
                  <a:srgbClr val="FF0000"/>
                </a:solidFill>
              </a:rPr>
              <a:t>Optimum Value		Selectivity </a:t>
            </a:r>
            <a:r>
              <a:rPr lang="en-US" dirty="0" err="1" smtClean="0">
                <a:solidFill>
                  <a:srgbClr val="FF0000"/>
                </a:solidFill>
              </a:rPr>
              <a:t>vs</a:t>
            </a:r>
            <a:r>
              <a:rPr lang="en-US" dirty="0" smtClean="0">
                <a:solidFill>
                  <a:srgbClr val="FF0000"/>
                </a:solidFill>
              </a:rPr>
              <a:t> recycle &amp; reactor cost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V</a:t>
            </a:r>
            <a:r>
              <a:rPr lang="en-US" baseline="-25000" dirty="0" err="1" smtClean="0">
                <a:solidFill>
                  <a:srgbClr val="FF0000"/>
                </a:solidFill>
              </a:rPr>
              <a:t>Rxr</a:t>
            </a:r>
            <a:r>
              <a:rPr lang="en-US" dirty="0" smtClean="0">
                <a:solidFill>
                  <a:srgbClr val="FF0000"/>
                </a:solidFill>
              </a:rPr>
              <a:t>		Optimum Value		Reactor cost </a:t>
            </a:r>
            <a:r>
              <a:rPr lang="en-US" dirty="0" err="1" smtClean="0">
                <a:solidFill>
                  <a:srgbClr val="FF0000"/>
                </a:solidFill>
              </a:rPr>
              <a:t>vs</a:t>
            </a:r>
            <a:r>
              <a:rPr lang="en-US" dirty="0" smtClean="0">
                <a:solidFill>
                  <a:srgbClr val="FF0000"/>
                </a:solidFill>
              </a:rPr>
              <a:t> recycle cost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30000" dirty="0" err="1" smtClean="0">
                <a:solidFill>
                  <a:srgbClr val="FF0000"/>
                </a:solidFill>
              </a:rPr>
              <a:t>B</a:t>
            </a:r>
            <a:r>
              <a:rPr lang="en-US" baseline="-25000" dirty="0" err="1" smtClean="0">
                <a:solidFill>
                  <a:srgbClr val="FF0000"/>
                </a:solidFill>
              </a:rPr>
              <a:t>Rxr</a:t>
            </a:r>
            <a:r>
              <a:rPr lang="en-US" dirty="0" smtClean="0">
                <a:solidFill>
                  <a:srgbClr val="FF0000"/>
                </a:solidFill>
              </a:rPr>
              <a:t>		Optimum small value	Selectivity </a:t>
            </a:r>
            <a:r>
              <a:rPr lang="en-US" dirty="0" err="1" smtClean="0">
                <a:solidFill>
                  <a:srgbClr val="FF0000"/>
                </a:solidFill>
              </a:rPr>
              <a:t>vs</a:t>
            </a:r>
            <a:r>
              <a:rPr lang="en-US" dirty="0" smtClean="0">
                <a:solidFill>
                  <a:srgbClr val="FF0000"/>
                </a:solidFill>
              </a:rPr>
              <a:t> recycle cost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    x</a:t>
            </a:r>
            <a:r>
              <a:rPr lang="en-US" baseline="30000" dirty="0" smtClean="0"/>
              <a:t>D</a:t>
            </a:r>
            <a:r>
              <a:rPr lang="en-US" baseline="-25000" dirty="0" smtClean="0"/>
              <a:t>Dist2		</a:t>
            </a:r>
            <a:r>
              <a:rPr lang="en-US" dirty="0" smtClean="0"/>
              <a:t>Maximum allowed		No product giveaway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    x</a:t>
            </a:r>
            <a:r>
              <a:rPr lang="en-US" baseline="30000" dirty="0" smtClean="0"/>
              <a:t>B</a:t>
            </a:r>
            <a:r>
              <a:rPr lang="en-US" baseline="-25000" dirty="0" smtClean="0"/>
              <a:t>Bot1</a:t>
            </a:r>
            <a:r>
              <a:rPr lang="en-US" dirty="0" smtClean="0"/>
              <a:t>		Maximum allowed		No product giveaway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    x</a:t>
            </a:r>
            <a:r>
              <a:rPr lang="en-US" baseline="30000" dirty="0" smtClean="0"/>
              <a:t>C</a:t>
            </a:r>
            <a:r>
              <a:rPr lang="en-US" baseline="-25000" dirty="0" smtClean="0"/>
              <a:t>Bot2</a:t>
            </a:r>
            <a:r>
              <a:rPr lang="en-US" dirty="0" smtClean="0"/>
              <a:t>		Optimum small value	Product loss </a:t>
            </a:r>
            <a:r>
              <a:rPr lang="en-US" dirty="0" err="1" smtClean="0"/>
              <a:t>vs</a:t>
            </a:r>
            <a:r>
              <a:rPr lang="en-US" dirty="0" smtClean="0"/>
              <a:t> product column cost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    x</a:t>
            </a:r>
            <a:r>
              <a:rPr lang="en-US" baseline="30000" dirty="0" smtClean="0"/>
              <a:t>C</a:t>
            </a:r>
            <a:r>
              <a:rPr lang="en-US" baseline="-25000" dirty="0" smtClean="0"/>
              <a:t>Dist1</a:t>
            </a:r>
            <a:r>
              <a:rPr lang="en-US" dirty="0" smtClean="0"/>
              <a:t>		Optimum small value	Recycle </a:t>
            </a:r>
            <a:r>
              <a:rPr lang="en-US" dirty="0" err="1" smtClean="0"/>
              <a:t>vs</a:t>
            </a:r>
            <a:r>
              <a:rPr lang="en-US" dirty="0" smtClean="0"/>
              <a:t> recycle column cost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5361204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Simple qualitative reasoning reveals much about the nature of the design problem and associated trade-offs</a:t>
            </a:r>
          </a:p>
        </p:txBody>
      </p:sp>
    </p:spTree>
    <p:extLst>
      <p:ext uri="{BB962C8B-B14F-4D97-AF65-F5344CB8AC3E}">
        <p14:creationId xmlns:p14="http://schemas.microsoft.com/office/powerpoint/2010/main" xmlns="" val="256759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962" y="304800"/>
            <a:ext cx="8229600" cy="685800"/>
          </a:xfrm>
        </p:spPr>
        <p:txBody>
          <a:bodyPr/>
          <a:lstStyle/>
          <a:p>
            <a:r>
              <a:rPr lang="en-US" dirty="0" smtClean="0"/>
              <a:t>The Overall Design 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1920492"/>
            <a:ext cx="12082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Qualitative</a:t>
            </a:r>
          </a:p>
          <a:p>
            <a:pPr algn="ctr"/>
            <a:r>
              <a:rPr lang="en-US" dirty="0" smtClean="0"/>
              <a:t>Reasoning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20750" y="3925669"/>
            <a:ext cx="118442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Process </a:t>
            </a:r>
          </a:p>
          <a:p>
            <a:pPr algn="ctr"/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3901692"/>
            <a:ext cx="13943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Quantitative</a:t>
            </a:r>
          </a:p>
          <a:p>
            <a:pPr algn="ctr"/>
            <a:r>
              <a:rPr lang="en-US" dirty="0"/>
              <a:t>O</a:t>
            </a:r>
            <a:r>
              <a:rPr lang="en-US" dirty="0" smtClean="0"/>
              <a:t>ptimization</a:t>
            </a:r>
            <a:endParaRPr lang="en-US" dirty="0"/>
          </a:p>
        </p:txBody>
      </p:sp>
      <p:sp>
        <p:nvSpPr>
          <p:cNvPr id="9" name="Up-Down Arrow 8"/>
          <p:cNvSpPr/>
          <p:nvPr/>
        </p:nvSpPr>
        <p:spPr>
          <a:xfrm rot="19136862">
            <a:off x="5228407" y="2568828"/>
            <a:ext cx="381000" cy="1371600"/>
          </a:xfrm>
          <a:prstGeom prst="upDown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Up-Down Arrow 9"/>
          <p:cNvSpPr/>
          <p:nvPr/>
        </p:nvSpPr>
        <p:spPr>
          <a:xfrm rot="5400000">
            <a:off x="4338591" y="3539057"/>
            <a:ext cx="381000" cy="1371600"/>
          </a:xfrm>
          <a:prstGeom prst="upDown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Up-Down Arrow 10"/>
          <p:cNvSpPr/>
          <p:nvPr/>
        </p:nvSpPr>
        <p:spPr>
          <a:xfrm rot="2407013" flipH="1">
            <a:off x="3400720" y="2527170"/>
            <a:ext cx="381000" cy="1371600"/>
          </a:xfrm>
          <a:prstGeom prst="upDown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58547" y="5029200"/>
            <a:ext cx="5174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 smtClean="0"/>
              <a:t>Lectures supplemented with a simulation laboratory</a:t>
            </a:r>
          </a:p>
        </p:txBody>
      </p:sp>
    </p:spTree>
    <p:extLst>
      <p:ext uri="{BB962C8B-B14F-4D97-AF65-F5344CB8AC3E}">
        <p14:creationId xmlns:p14="http://schemas.microsoft.com/office/powerpoint/2010/main" xmlns="" val="177767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5867400" cy="584775"/>
          </a:xfrm>
        </p:spPr>
        <p:txBody>
          <a:bodyPr>
            <a:normAutofit/>
          </a:bodyPr>
          <a:lstStyle/>
          <a:p>
            <a:r>
              <a:rPr lang="en-US" dirty="0" smtClean="0"/>
              <a:t>Need for “Thought Experiments”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To understand the physics of the process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Develop intuitive engineering judgment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Forces one to think, understand  and finally explain the dominant effects in “plain </a:t>
            </a:r>
            <a:r>
              <a:rPr lang="en-US" dirty="0"/>
              <a:t>E</a:t>
            </a:r>
            <a:r>
              <a:rPr lang="en-US" dirty="0" smtClean="0"/>
              <a:t>nglish”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Essential to the making of a good engineer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648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Design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/>
          <a:lstStyle/>
          <a:p>
            <a:r>
              <a:rPr lang="en-US" sz="2400" dirty="0" smtClean="0"/>
              <a:t>Given a process </a:t>
            </a:r>
            <a:r>
              <a:rPr lang="en-US" sz="2400" dirty="0" err="1" smtClean="0"/>
              <a:t>flowsheet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Perform qualitative trade-offs thought experiments</a:t>
            </a:r>
          </a:p>
          <a:p>
            <a:pPr lvl="1"/>
            <a:r>
              <a:rPr lang="en-US" sz="2000" dirty="0" smtClean="0"/>
              <a:t>Obtain “dominant” and “local” design variables</a:t>
            </a:r>
          </a:p>
          <a:p>
            <a:endParaRPr lang="en-US" sz="2400" dirty="0" smtClean="0"/>
          </a:p>
          <a:p>
            <a:r>
              <a:rPr lang="en-US" sz="2400" dirty="0" smtClean="0"/>
              <a:t>Use heuristics to fix “local” design variables</a:t>
            </a:r>
          </a:p>
          <a:p>
            <a:endParaRPr lang="en-US" sz="2400" dirty="0" smtClean="0"/>
          </a:p>
          <a:p>
            <a:r>
              <a:rPr lang="en-US" sz="2400" dirty="0" smtClean="0"/>
              <a:t>Simulate process to quantitatively obtain optimum for dominant design variables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88612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4620" y="1752600"/>
            <a:ext cx="842268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I hear and I forget, I see and I remember, I do and I understand.</a:t>
            </a:r>
          </a:p>
          <a:p>
            <a:pPr algn="r"/>
            <a:r>
              <a:rPr lang="en-US" dirty="0" smtClean="0"/>
              <a:t>Confucius</a:t>
            </a:r>
          </a:p>
          <a:p>
            <a:endParaRPr lang="en-US" dirty="0"/>
          </a:p>
          <a:p>
            <a:r>
              <a:rPr lang="en-US" sz="2200" b="1" dirty="0" smtClean="0"/>
              <a:t>If you can't explain it to a six year old, you don't understand it yourself.</a:t>
            </a:r>
          </a:p>
          <a:p>
            <a:pPr algn="r"/>
            <a:r>
              <a:rPr lang="en-US" dirty="0" smtClean="0"/>
              <a:t>Einstein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772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1600" y="258768"/>
            <a:ext cx="6553200" cy="584775"/>
          </a:xfrm>
        </p:spPr>
        <p:txBody>
          <a:bodyPr/>
          <a:lstStyle/>
          <a:p>
            <a:r>
              <a:rPr lang="en-US" dirty="0" smtClean="0"/>
              <a:t>Qualitative Process Design Exercise </a:t>
            </a:r>
            <a:r>
              <a:rPr lang="en-US" dirty="0"/>
              <a:t>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031774"/>
            <a:ext cx="5410200" cy="4988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90800" y="60960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Butane Isomerization process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057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973" y="198264"/>
            <a:ext cx="8229600" cy="516808"/>
          </a:xfrm>
        </p:spPr>
        <p:txBody>
          <a:bodyPr/>
          <a:lstStyle/>
          <a:p>
            <a:r>
              <a:rPr lang="en-US" dirty="0" smtClean="0"/>
              <a:t>A Typical Chemical Process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97936" y="779897"/>
            <a:ext cx="8298692" cy="5773303"/>
            <a:chOff x="697936" y="1083793"/>
            <a:chExt cx="8298692" cy="5773303"/>
          </a:xfrm>
        </p:grpSpPr>
        <p:grpSp>
          <p:nvGrpSpPr>
            <p:cNvPr id="100" name="Group 99"/>
            <p:cNvGrpSpPr/>
            <p:nvPr/>
          </p:nvGrpSpPr>
          <p:grpSpPr>
            <a:xfrm>
              <a:off x="2151723" y="1280985"/>
              <a:ext cx="3753255" cy="1649832"/>
              <a:chOff x="2151723" y="1280985"/>
              <a:chExt cx="3753255" cy="1649832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flipV="1">
                <a:off x="5904978" y="1284897"/>
                <a:ext cx="0" cy="164592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 flipH="1">
                <a:off x="2151723" y="1280985"/>
                <a:ext cx="37490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95"/>
            <p:cNvGrpSpPr/>
            <p:nvPr/>
          </p:nvGrpSpPr>
          <p:grpSpPr>
            <a:xfrm>
              <a:off x="697936" y="1083793"/>
              <a:ext cx="3005384" cy="3855266"/>
              <a:chOff x="697936" y="1083793"/>
              <a:chExt cx="3005384" cy="3855266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30680" y="3048765"/>
                <a:ext cx="1066800" cy="11430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Flowchart: Delay 4"/>
              <p:cNvSpPr/>
              <p:nvPr/>
            </p:nvSpPr>
            <p:spPr>
              <a:xfrm rot="16200000">
                <a:off x="2082350" y="2433634"/>
                <a:ext cx="153163" cy="1077097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>
                <a:off x="990600" y="2133600"/>
                <a:ext cx="11887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>
                <a:off x="983502" y="1283043"/>
                <a:ext cx="11887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12"/>
              <p:cNvGrpSpPr/>
              <p:nvPr/>
            </p:nvGrpSpPr>
            <p:grpSpPr>
              <a:xfrm>
                <a:off x="1209004" y="3505200"/>
                <a:ext cx="1336076" cy="548640"/>
                <a:chOff x="1041053" y="4099560"/>
                <a:chExt cx="1899851" cy="548640"/>
              </a:xfrm>
            </p:grpSpPr>
            <p:cxnSp>
              <p:nvCxnSpPr>
                <p:cNvPr id="9" name="Straight Arrow Connector 8"/>
                <p:cNvCxnSpPr/>
                <p:nvPr/>
              </p:nvCxnSpPr>
              <p:spPr>
                <a:xfrm>
                  <a:off x="1041053" y="4102443"/>
                  <a:ext cx="1899851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Arrow Connector 9"/>
                <p:cNvCxnSpPr/>
                <p:nvPr/>
              </p:nvCxnSpPr>
              <p:spPr>
                <a:xfrm>
                  <a:off x="1041053" y="4648200"/>
                  <a:ext cx="1899851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Arrow Connector 10"/>
                <p:cNvCxnSpPr/>
                <p:nvPr/>
              </p:nvCxnSpPr>
              <p:spPr>
                <a:xfrm>
                  <a:off x="2483704" y="4373880"/>
                  <a:ext cx="457200" cy="27432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/>
                <p:cNvCxnSpPr/>
                <p:nvPr/>
              </p:nvCxnSpPr>
              <p:spPr>
                <a:xfrm flipV="1">
                  <a:off x="2483704" y="4099560"/>
                  <a:ext cx="457200" cy="27432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" name="Straight Connector 14"/>
              <p:cNvCxnSpPr/>
              <p:nvPr/>
            </p:nvCxnSpPr>
            <p:spPr>
              <a:xfrm>
                <a:off x="2164080" y="1295400"/>
                <a:ext cx="0" cy="160020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Freeform 15"/>
              <p:cNvSpPr/>
              <p:nvPr/>
            </p:nvSpPr>
            <p:spPr>
              <a:xfrm>
                <a:off x="1620383" y="3124200"/>
                <a:ext cx="1077097" cy="257376"/>
              </a:xfrm>
              <a:custGeom>
                <a:avLst/>
                <a:gdLst>
                  <a:gd name="connsiteX0" fmla="*/ 0 w 1495168"/>
                  <a:gd name="connsiteY0" fmla="*/ 301282 h 514752"/>
                  <a:gd name="connsiteX1" fmla="*/ 444844 w 1495168"/>
                  <a:gd name="connsiteY1" fmla="*/ 4720 h 514752"/>
                  <a:gd name="connsiteX2" fmla="*/ 1050325 w 1495168"/>
                  <a:gd name="connsiteY2" fmla="*/ 511347 h 514752"/>
                  <a:gd name="connsiteX3" fmla="*/ 1495168 w 1495168"/>
                  <a:gd name="connsiteY3" fmla="*/ 239499 h 514752"/>
                  <a:gd name="connsiteX4" fmla="*/ 1495168 w 1495168"/>
                  <a:gd name="connsiteY4" fmla="*/ 239499 h 514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95168" h="514752">
                    <a:moveTo>
                      <a:pt x="0" y="301282"/>
                    </a:moveTo>
                    <a:cubicBezTo>
                      <a:pt x="134895" y="135495"/>
                      <a:pt x="269790" y="-30291"/>
                      <a:pt x="444844" y="4720"/>
                    </a:cubicBezTo>
                    <a:cubicBezTo>
                      <a:pt x="619898" y="39731"/>
                      <a:pt x="875271" y="472217"/>
                      <a:pt x="1050325" y="511347"/>
                    </a:cubicBezTo>
                    <a:cubicBezTo>
                      <a:pt x="1225379" y="550477"/>
                      <a:pt x="1495168" y="239499"/>
                      <a:pt x="1495168" y="239499"/>
                    </a:cubicBezTo>
                    <a:lnTo>
                      <a:pt x="1495168" y="239499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1" name="Straight Arrow Connector 50"/>
              <p:cNvCxnSpPr/>
              <p:nvPr/>
            </p:nvCxnSpPr>
            <p:spPr>
              <a:xfrm>
                <a:off x="2697480" y="4103268"/>
                <a:ext cx="10058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697936" y="1083793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98854" y="1930052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1574731" y="4253816"/>
                <a:ext cx="11015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 + B </a:t>
                </a:r>
                <a:r>
                  <a:rPr lang="en-US" dirty="0">
                    <a:sym typeface="Wingdings" pitchFamily="2" charset="2"/>
                  </a:rPr>
                  <a:t>→</a:t>
                </a:r>
                <a:r>
                  <a:rPr lang="en-US" dirty="0" smtClean="0">
                    <a:sym typeface="Wingdings" pitchFamily="2" charset="2"/>
                  </a:rPr>
                  <a:t> C</a:t>
                </a:r>
                <a:endParaRPr lang="en-US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590950" y="4569727"/>
                <a:ext cx="11112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  <a:r>
                  <a:rPr lang="en-US" dirty="0" smtClean="0"/>
                  <a:t> + B </a:t>
                </a:r>
                <a:r>
                  <a:rPr lang="en-US" dirty="0">
                    <a:sym typeface="Wingdings" pitchFamily="2" charset="2"/>
                  </a:rPr>
                  <a:t>→</a:t>
                </a:r>
                <a:r>
                  <a:rPr lang="en-US" dirty="0" smtClean="0">
                    <a:sym typeface="Wingdings" pitchFamily="2" charset="2"/>
                  </a:rPr>
                  <a:t> D</a:t>
                </a:r>
                <a:endParaRPr lang="en-US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844452" y="3796616"/>
                <a:ext cx="7088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ABCD</a:t>
                </a:r>
                <a:endParaRPr lang="en-US" dirty="0"/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3695178" y="1536357"/>
              <a:ext cx="2195186" cy="5220205"/>
              <a:chOff x="3695178" y="1536357"/>
              <a:chExt cx="2195186" cy="5220205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5447614" y="2608754"/>
                <a:ext cx="442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AB</a:t>
                </a:r>
                <a:endParaRPr lang="en-US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5188036" y="6387230"/>
                <a:ext cx="4507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ym typeface="Wingdings" pitchFamily="2" charset="2"/>
                  </a:rPr>
                  <a:t>CD</a:t>
                </a:r>
                <a:endParaRPr lang="en-US" dirty="0"/>
              </a:p>
            </p:txBody>
          </p:sp>
          <p:grpSp>
            <p:nvGrpSpPr>
              <p:cNvPr id="92" name="Group 91"/>
              <p:cNvGrpSpPr/>
              <p:nvPr/>
            </p:nvGrpSpPr>
            <p:grpSpPr>
              <a:xfrm>
                <a:off x="3695178" y="1536357"/>
                <a:ext cx="2192294" cy="5169243"/>
                <a:chOff x="3695178" y="1536357"/>
                <a:chExt cx="2192294" cy="5169243"/>
              </a:xfrm>
            </p:grpSpPr>
            <p:grpSp>
              <p:nvGrpSpPr>
                <p:cNvPr id="52" name="Group 51"/>
                <p:cNvGrpSpPr/>
                <p:nvPr/>
              </p:nvGrpSpPr>
              <p:grpSpPr>
                <a:xfrm>
                  <a:off x="3695178" y="1536357"/>
                  <a:ext cx="2192294" cy="5169243"/>
                  <a:chOff x="5486400" y="1536357"/>
                  <a:chExt cx="2192294" cy="5169243"/>
                </a:xfrm>
              </p:grpSpPr>
              <p:sp>
                <p:nvSpPr>
                  <p:cNvPr id="17" name="Rounded Rectangle 16"/>
                  <p:cNvSpPr/>
                  <p:nvPr/>
                </p:nvSpPr>
                <p:spPr>
                  <a:xfrm>
                    <a:off x="5486400" y="2590800"/>
                    <a:ext cx="609600" cy="3276600"/>
                  </a:xfrm>
                  <a:prstGeom prst="roundRect">
                    <a:avLst>
                      <a:gd name="adj" fmla="val 37613"/>
                    </a:avLst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dirty="0" smtClean="0"/>
                      <a:t>22</a:t>
                    </a:r>
                    <a:endParaRPr lang="en-US" dirty="0"/>
                  </a:p>
                </p:txBody>
              </p:sp>
              <p:grpSp>
                <p:nvGrpSpPr>
                  <p:cNvPr id="21" name="Group 20"/>
                  <p:cNvGrpSpPr/>
                  <p:nvPr/>
                </p:nvGrpSpPr>
                <p:grpSpPr>
                  <a:xfrm>
                    <a:off x="6477000" y="2400300"/>
                    <a:ext cx="548640" cy="342900"/>
                    <a:chOff x="6477000" y="2400300"/>
                    <a:chExt cx="548640" cy="342900"/>
                  </a:xfrm>
                </p:grpSpPr>
                <p:sp>
                  <p:nvSpPr>
                    <p:cNvPr id="19" name="Rectangle 18"/>
                    <p:cNvSpPr/>
                    <p:nvPr/>
                  </p:nvSpPr>
                  <p:spPr>
                    <a:xfrm>
                      <a:off x="6477000" y="2400300"/>
                      <a:ext cx="548640" cy="3429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0" name="Freeform 19"/>
                    <p:cNvSpPr/>
                    <p:nvPr/>
                  </p:nvSpPr>
                  <p:spPr>
                    <a:xfrm>
                      <a:off x="6477000" y="2495741"/>
                      <a:ext cx="538548" cy="152018"/>
                    </a:xfrm>
                    <a:custGeom>
                      <a:avLst/>
                      <a:gdLst>
                        <a:gd name="connsiteX0" fmla="*/ 0 w 1495168"/>
                        <a:gd name="connsiteY0" fmla="*/ 301282 h 514752"/>
                        <a:gd name="connsiteX1" fmla="*/ 444844 w 1495168"/>
                        <a:gd name="connsiteY1" fmla="*/ 4720 h 514752"/>
                        <a:gd name="connsiteX2" fmla="*/ 1050325 w 1495168"/>
                        <a:gd name="connsiteY2" fmla="*/ 511347 h 514752"/>
                        <a:gd name="connsiteX3" fmla="*/ 1495168 w 1495168"/>
                        <a:gd name="connsiteY3" fmla="*/ 239499 h 514752"/>
                        <a:gd name="connsiteX4" fmla="*/ 1495168 w 1495168"/>
                        <a:gd name="connsiteY4" fmla="*/ 239499 h 5147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95168" h="514752">
                          <a:moveTo>
                            <a:pt x="0" y="301282"/>
                          </a:moveTo>
                          <a:cubicBezTo>
                            <a:pt x="134895" y="135495"/>
                            <a:pt x="269790" y="-30291"/>
                            <a:pt x="444844" y="4720"/>
                          </a:cubicBezTo>
                          <a:cubicBezTo>
                            <a:pt x="619898" y="39731"/>
                            <a:pt x="875271" y="472217"/>
                            <a:pt x="1050325" y="511347"/>
                          </a:cubicBezTo>
                          <a:cubicBezTo>
                            <a:pt x="1225379" y="550477"/>
                            <a:pt x="1495168" y="239499"/>
                            <a:pt x="1495168" y="239499"/>
                          </a:cubicBezTo>
                          <a:lnTo>
                            <a:pt x="1495168" y="239499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23" name="Straight Connector 22"/>
                  <p:cNvCxnSpPr/>
                  <p:nvPr/>
                </p:nvCxnSpPr>
                <p:spPr>
                  <a:xfrm flipV="1">
                    <a:off x="5799438" y="1914917"/>
                    <a:ext cx="0" cy="67588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Arrow Connector 24"/>
                  <p:cNvCxnSpPr/>
                  <p:nvPr/>
                </p:nvCxnSpPr>
                <p:spPr>
                  <a:xfrm>
                    <a:off x="5799438" y="1914917"/>
                    <a:ext cx="64008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2" name="Group 31"/>
                  <p:cNvGrpSpPr/>
                  <p:nvPr/>
                </p:nvGrpSpPr>
                <p:grpSpPr>
                  <a:xfrm>
                    <a:off x="6400182" y="1536357"/>
                    <a:ext cx="640080" cy="784273"/>
                    <a:chOff x="6400182" y="1536357"/>
                    <a:chExt cx="640080" cy="784273"/>
                  </a:xfrm>
                </p:grpSpPr>
                <p:sp>
                  <p:nvSpPr>
                    <p:cNvPr id="18" name="Oval 17"/>
                    <p:cNvSpPr/>
                    <p:nvPr/>
                  </p:nvSpPr>
                  <p:spPr>
                    <a:xfrm>
                      <a:off x="6425514" y="1600200"/>
                      <a:ext cx="609600" cy="609600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31" name="Group 30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375468" y="1524000"/>
                      <a:chExt cx="741612" cy="784273"/>
                    </a:xfrm>
                  </p:grpSpPr>
                  <p:cxnSp>
                    <p:nvCxnSpPr>
                      <p:cNvPr id="27" name="Straight Connector 26"/>
                      <p:cNvCxnSpPr/>
                      <p:nvPr/>
                    </p:nvCxnSpPr>
                    <p:spPr>
                      <a:xfrm flipH="1">
                        <a:off x="6477000" y="1524000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Straight Connector 27"/>
                      <p:cNvCxnSpPr/>
                      <p:nvPr/>
                    </p:nvCxnSpPr>
                    <p:spPr>
                      <a:xfrm flipH="1">
                        <a:off x="6375468" y="1917356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" name="Straight Connector 29"/>
                      <p:cNvCxnSpPr/>
                      <p:nvPr/>
                    </p:nvCxnSpPr>
                    <p:spPr>
                      <a:xfrm>
                        <a:off x="6492240" y="1916976"/>
                        <a:ext cx="5334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33" name="Group 32"/>
                  <p:cNvGrpSpPr/>
                  <p:nvPr/>
                </p:nvGrpSpPr>
                <p:grpSpPr>
                  <a:xfrm>
                    <a:off x="6232542" y="5715000"/>
                    <a:ext cx="640080" cy="784273"/>
                    <a:chOff x="6400182" y="1536357"/>
                    <a:chExt cx="640080" cy="784273"/>
                  </a:xfrm>
                </p:grpSpPr>
                <p:sp>
                  <p:nvSpPr>
                    <p:cNvPr id="34" name="Oval 33"/>
                    <p:cNvSpPr/>
                    <p:nvPr/>
                  </p:nvSpPr>
                  <p:spPr>
                    <a:xfrm>
                      <a:off x="6425514" y="1600200"/>
                      <a:ext cx="609600" cy="609600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35" name="Group 34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375468" y="1524000"/>
                      <a:chExt cx="741612" cy="784273"/>
                    </a:xfrm>
                  </p:grpSpPr>
                  <p:cxnSp>
                    <p:nvCxnSpPr>
                      <p:cNvPr id="36" name="Straight Connector 35"/>
                      <p:cNvCxnSpPr/>
                      <p:nvPr/>
                    </p:nvCxnSpPr>
                    <p:spPr>
                      <a:xfrm flipH="1">
                        <a:off x="6477000" y="1524000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/>
                      <p:nvPr/>
                    </p:nvCxnSpPr>
                    <p:spPr>
                      <a:xfrm flipH="1">
                        <a:off x="6375468" y="1917356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" name="Straight Connector 37"/>
                      <p:cNvCxnSpPr/>
                      <p:nvPr/>
                    </p:nvCxnSpPr>
                    <p:spPr>
                      <a:xfrm>
                        <a:off x="6492240" y="1916976"/>
                        <a:ext cx="5334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39" name="Straight Connector 38"/>
                  <p:cNvCxnSpPr/>
                  <p:nvPr/>
                </p:nvCxnSpPr>
                <p:spPr>
                  <a:xfrm flipV="1">
                    <a:off x="5799438" y="5874878"/>
                    <a:ext cx="0" cy="8307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Arrow Connector 40"/>
                  <p:cNvCxnSpPr/>
                  <p:nvPr/>
                </p:nvCxnSpPr>
                <p:spPr>
                  <a:xfrm>
                    <a:off x="5799438" y="6096000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Arrow Connector 41"/>
                  <p:cNvCxnSpPr/>
                  <p:nvPr/>
                </p:nvCxnSpPr>
                <p:spPr>
                  <a:xfrm>
                    <a:off x="5778843" y="6693243"/>
                    <a:ext cx="164592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"/>
                  <p:cNvCxnSpPr/>
                  <p:nvPr/>
                </p:nvCxnSpPr>
                <p:spPr>
                  <a:xfrm flipV="1">
                    <a:off x="6764038" y="2204477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/>
                  <p:cNvCxnSpPr/>
                  <p:nvPr/>
                </p:nvCxnSpPr>
                <p:spPr>
                  <a:xfrm flipV="1">
                    <a:off x="6746274" y="2743200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Arrow Connector 45"/>
                  <p:cNvCxnSpPr/>
                  <p:nvPr/>
                </p:nvCxnSpPr>
                <p:spPr>
                  <a:xfrm>
                    <a:off x="6096000" y="2926080"/>
                    <a:ext cx="1582694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type="arrow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7" name="Straight Connector 86"/>
                <p:cNvCxnSpPr/>
                <p:nvPr/>
              </p:nvCxnSpPr>
              <p:spPr>
                <a:xfrm flipV="1">
                  <a:off x="4771452" y="5578252"/>
                  <a:ext cx="0" cy="1828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Arrow Connector 88"/>
                <p:cNvCxnSpPr/>
                <p:nvPr/>
              </p:nvCxnSpPr>
              <p:spPr>
                <a:xfrm flipH="1">
                  <a:off x="4309973" y="5590778"/>
                  <a:ext cx="4572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9" name="Group 98"/>
            <p:cNvGrpSpPr/>
            <p:nvPr/>
          </p:nvGrpSpPr>
          <p:grpSpPr>
            <a:xfrm>
              <a:off x="5630370" y="1518646"/>
              <a:ext cx="3366258" cy="5338450"/>
              <a:chOff x="5630370" y="1518646"/>
              <a:chExt cx="3366258" cy="5338450"/>
            </a:xfrm>
          </p:grpSpPr>
          <p:grpSp>
            <p:nvGrpSpPr>
              <p:cNvPr id="98" name="Group 97"/>
              <p:cNvGrpSpPr/>
              <p:nvPr/>
            </p:nvGrpSpPr>
            <p:grpSpPr>
              <a:xfrm>
                <a:off x="5630370" y="1518646"/>
                <a:ext cx="3038924" cy="5170739"/>
                <a:chOff x="5630370" y="1518646"/>
                <a:chExt cx="3038924" cy="5170739"/>
              </a:xfrm>
            </p:grpSpPr>
            <p:cxnSp>
              <p:nvCxnSpPr>
                <p:cNvPr id="78" name="Straight Connector 77"/>
                <p:cNvCxnSpPr/>
                <p:nvPr/>
              </p:nvCxnSpPr>
              <p:spPr>
                <a:xfrm flipV="1">
                  <a:off x="5630370" y="4129065"/>
                  <a:ext cx="0" cy="256032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Arrow Connector 78"/>
                <p:cNvCxnSpPr/>
                <p:nvPr/>
              </p:nvCxnSpPr>
              <p:spPr>
                <a:xfrm>
                  <a:off x="5633541" y="4147854"/>
                  <a:ext cx="82296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1" name="Group 90"/>
                <p:cNvGrpSpPr/>
                <p:nvPr/>
              </p:nvGrpSpPr>
              <p:grpSpPr>
                <a:xfrm>
                  <a:off x="6477000" y="1518646"/>
                  <a:ext cx="2192294" cy="5169243"/>
                  <a:chOff x="6477000" y="1518646"/>
                  <a:chExt cx="2192294" cy="5169243"/>
                </a:xfrm>
              </p:grpSpPr>
              <p:grpSp>
                <p:nvGrpSpPr>
                  <p:cNvPr id="53" name="Group 52"/>
                  <p:cNvGrpSpPr/>
                  <p:nvPr/>
                </p:nvGrpSpPr>
                <p:grpSpPr>
                  <a:xfrm>
                    <a:off x="6477000" y="1518646"/>
                    <a:ext cx="2192294" cy="5169243"/>
                    <a:chOff x="5486400" y="1536357"/>
                    <a:chExt cx="2192294" cy="5169243"/>
                  </a:xfrm>
                </p:grpSpPr>
                <p:sp>
                  <p:nvSpPr>
                    <p:cNvPr id="54" name="Rounded Rectangle 53"/>
                    <p:cNvSpPr/>
                    <p:nvPr/>
                  </p:nvSpPr>
                  <p:spPr>
                    <a:xfrm>
                      <a:off x="5486400" y="2590800"/>
                      <a:ext cx="609600" cy="3276600"/>
                    </a:xfrm>
                    <a:prstGeom prst="roundRect">
                      <a:avLst>
                        <a:gd name="adj" fmla="val 37613"/>
                      </a:avLst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p:txBody>
                </p:sp>
                <p:grpSp>
                  <p:nvGrpSpPr>
                    <p:cNvPr id="55" name="Group 54"/>
                    <p:cNvGrpSpPr/>
                    <p:nvPr/>
                  </p:nvGrpSpPr>
                  <p:grpSpPr>
                    <a:xfrm>
                      <a:off x="6477000" y="2400300"/>
                      <a:ext cx="548640" cy="342900"/>
                      <a:chOff x="6477000" y="2400300"/>
                      <a:chExt cx="548640" cy="342900"/>
                    </a:xfrm>
                  </p:grpSpPr>
                  <p:sp>
                    <p:nvSpPr>
                      <p:cNvPr id="76" name="Rectangle 75"/>
                      <p:cNvSpPr/>
                      <p:nvPr/>
                    </p:nvSpPr>
                    <p:spPr>
                      <a:xfrm>
                        <a:off x="6477000" y="2400300"/>
                        <a:ext cx="548640" cy="3429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77" name="Freeform 76"/>
                      <p:cNvSpPr/>
                      <p:nvPr/>
                    </p:nvSpPr>
                    <p:spPr>
                      <a:xfrm>
                        <a:off x="6477000" y="2495741"/>
                        <a:ext cx="538548" cy="152018"/>
                      </a:xfrm>
                      <a:custGeom>
                        <a:avLst/>
                        <a:gdLst>
                          <a:gd name="connsiteX0" fmla="*/ 0 w 1495168"/>
                          <a:gd name="connsiteY0" fmla="*/ 301282 h 514752"/>
                          <a:gd name="connsiteX1" fmla="*/ 444844 w 1495168"/>
                          <a:gd name="connsiteY1" fmla="*/ 4720 h 514752"/>
                          <a:gd name="connsiteX2" fmla="*/ 1050325 w 1495168"/>
                          <a:gd name="connsiteY2" fmla="*/ 511347 h 514752"/>
                          <a:gd name="connsiteX3" fmla="*/ 1495168 w 1495168"/>
                          <a:gd name="connsiteY3" fmla="*/ 239499 h 514752"/>
                          <a:gd name="connsiteX4" fmla="*/ 1495168 w 1495168"/>
                          <a:gd name="connsiteY4" fmla="*/ 239499 h 5147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495168" h="514752">
                            <a:moveTo>
                              <a:pt x="0" y="301282"/>
                            </a:moveTo>
                            <a:cubicBezTo>
                              <a:pt x="134895" y="135495"/>
                              <a:pt x="269790" y="-30291"/>
                              <a:pt x="444844" y="4720"/>
                            </a:cubicBezTo>
                            <a:cubicBezTo>
                              <a:pt x="619898" y="39731"/>
                              <a:pt x="875271" y="472217"/>
                              <a:pt x="1050325" y="511347"/>
                            </a:cubicBezTo>
                            <a:cubicBezTo>
                              <a:pt x="1225379" y="550477"/>
                              <a:pt x="1495168" y="239499"/>
                              <a:pt x="1495168" y="239499"/>
                            </a:cubicBezTo>
                            <a:lnTo>
                              <a:pt x="1495168" y="239499"/>
                            </a:lnTo>
                          </a:path>
                        </a:pathLst>
                      </a:cu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56" name="Straight Connector 55"/>
                    <p:cNvCxnSpPr/>
                    <p:nvPr/>
                  </p:nvCxnSpPr>
                  <p:spPr>
                    <a:xfrm flipV="1">
                      <a:off x="5799438" y="1914917"/>
                      <a:ext cx="0" cy="67588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" name="Straight Arrow Connector 56"/>
                    <p:cNvCxnSpPr/>
                    <p:nvPr/>
                  </p:nvCxnSpPr>
                  <p:spPr>
                    <a:xfrm>
                      <a:off x="5799438" y="1914917"/>
                      <a:ext cx="64008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8" name="Group 57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71" name="Oval 70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72" name="Group 71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73" name="Straight Connector 72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4" name="Straight Connector 73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5" name="Straight Connector 74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59" name="Group 58"/>
                    <p:cNvGrpSpPr/>
                    <p:nvPr/>
                  </p:nvGrpSpPr>
                  <p:grpSpPr>
                    <a:xfrm>
                      <a:off x="6232542" y="5715000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66" name="Oval 65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67" name="Group 66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68" name="Straight Connector 67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9" name="Straight Connector 68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0" name="Straight Connector 69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60" name="Straight Connector 59"/>
                    <p:cNvCxnSpPr/>
                    <p:nvPr/>
                  </p:nvCxnSpPr>
                  <p:spPr>
                    <a:xfrm flipV="1">
                      <a:off x="5799438" y="5874878"/>
                      <a:ext cx="0" cy="83072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Straight Arrow Connector 60"/>
                    <p:cNvCxnSpPr/>
                    <p:nvPr/>
                  </p:nvCxnSpPr>
                  <p:spPr>
                    <a:xfrm>
                      <a:off x="5799438" y="6096000"/>
                      <a:ext cx="45720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Straight Arrow Connector 61"/>
                    <p:cNvCxnSpPr/>
                    <p:nvPr/>
                  </p:nvCxnSpPr>
                  <p:spPr>
                    <a:xfrm>
                      <a:off x="5778843" y="6693243"/>
                      <a:ext cx="1899851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Straight Connector 62"/>
                    <p:cNvCxnSpPr/>
                    <p:nvPr/>
                  </p:nvCxnSpPr>
                  <p:spPr>
                    <a:xfrm flipV="1">
                      <a:off x="6764038" y="2204477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/>
                    <p:cNvCxnSpPr/>
                    <p:nvPr/>
                  </p:nvCxnSpPr>
                  <p:spPr>
                    <a:xfrm flipV="1">
                      <a:off x="6746274" y="2743200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Arrow Connector 64"/>
                    <p:cNvCxnSpPr/>
                    <p:nvPr/>
                  </p:nvCxnSpPr>
                  <p:spPr>
                    <a:xfrm>
                      <a:off x="6096000" y="2926080"/>
                      <a:ext cx="1582694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headEnd type="arrow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8" name="Straight Connector 87"/>
                  <p:cNvCxnSpPr/>
                  <p:nvPr/>
                </p:nvCxnSpPr>
                <p:spPr>
                  <a:xfrm flipV="1">
                    <a:off x="7553274" y="5559045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Arrow Connector 89"/>
                  <p:cNvCxnSpPr/>
                  <p:nvPr/>
                </p:nvCxnSpPr>
                <p:spPr>
                  <a:xfrm flipH="1">
                    <a:off x="7095327" y="5571571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94" name="TextBox 93"/>
              <p:cNvSpPr txBox="1"/>
              <p:nvPr/>
            </p:nvSpPr>
            <p:spPr>
              <a:xfrm>
                <a:off x="8669294" y="2715156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8669294" y="6487764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400080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58768"/>
            <a:ext cx="6553200" cy="584775"/>
          </a:xfrm>
        </p:spPr>
        <p:txBody>
          <a:bodyPr/>
          <a:lstStyle/>
          <a:p>
            <a:r>
              <a:rPr lang="en-US" dirty="0" smtClean="0"/>
              <a:t>Qualitative Process Design Exercise 2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2535" y="869575"/>
            <a:ext cx="6811777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86200" y="6096000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Cumene Process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777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6936105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9200" y="258768"/>
            <a:ext cx="6553200" cy="584775"/>
          </a:xfrm>
        </p:spPr>
        <p:txBody>
          <a:bodyPr/>
          <a:lstStyle/>
          <a:p>
            <a:r>
              <a:rPr lang="en-US" dirty="0" smtClean="0"/>
              <a:t>Qualitative Process Design Exercise 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6096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Styrene Monomer Process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502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Design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Reactor</a:t>
            </a:r>
          </a:p>
          <a:p>
            <a:pPr lvl="1"/>
            <a:r>
              <a:rPr lang="en-US" dirty="0" smtClean="0"/>
              <a:t>How big 		Volume</a:t>
            </a:r>
          </a:p>
          <a:p>
            <a:pPr lvl="1"/>
            <a:r>
              <a:rPr lang="en-US" dirty="0" smtClean="0"/>
              <a:t>How hot		Temperature</a:t>
            </a:r>
          </a:p>
          <a:p>
            <a:pPr lvl="1"/>
            <a:r>
              <a:rPr lang="en-US" dirty="0" smtClean="0"/>
              <a:t>What internal composition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Recycle and Product Columns</a:t>
            </a:r>
          </a:p>
          <a:p>
            <a:pPr lvl="1"/>
            <a:r>
              <a:rPr lang="en-US" dirty="0" smtClean="0"/>
              <a:t>How tall		Height</a:t>
            </a:r>
          </a:p>
          <a:p>
            <a:pPr lvl="1"/>
            <a:r>
              <a:rPr lang="en-US" dirty="0" smtClean="0"/>
              <a:t>How thick		Diameter</a:t>
            </a:r>
          </a:p>
          <a:p>
            <a:pPr lvl="1"/>
            <a:r>
              <a:rPr lang="en-US" dirty="0" smtClean="0"/>
              <a:t>Pressure</a:t>
            </a:r>
          </a:p>
          <a:p>
            <a:pPr lvl="1"/>
            <a:r>
              <a:rPr lang="en-US" dirty="0" smtClean="0"/>
              <a:t>Feed location</a:t>
            </a:r>
          </a:p>
          <a:p>
            <a:pPr lvl="1"/>
            <a:r>
              <a:rPr lang="en-US" dirty="0" err="1" smtClean="0"/>
              <a:t>Reboiler</a:t>
            </a:r>
            <a:r>
              <a:rPr lang="en-US" dirty="0" smtClean="0"/>
              <a:t> and Condenser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901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532"/>
            <a:ext cx="8229600" cy="533400"/>
          </a:xfrm>
        </p:spPr>
        <p:txBody>
          <a:bodyPr/>
          <a:lstStyle/>
          <a:p>
            <a:r>
              <a:rPr lang="en-US" dirty="0" smtClean="0"/>
              <a:t>Reactor Design Issues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28600" y="2299384"/>
            <a:ext cx="2494316" cy="2639675"/>
            <a:chOff x="1209004" y="2299384"/>
            <a:chExt cx="2494316" cy="2639675"/>
          </a:xfrm>
        </p:grpSpPr>
        <p:sp>
          <p:nvSpPr>
            <p:cNvPr id="5" name="Rectangle 4"/>
            <p:cNvSpPr/>
            <p:nvPr/>
          </p:nvSpPr>
          <p:spPr>
            <a:xfrm>
              <a:off x="1630680" y="3048765"/>
              <a:ext cx="1066800" cy="1143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Delay 5"/>
            <p:cNvSpPr/>
            <p:nvPr/>
          </p:nvSpPr>
          <p:spPr>
            <a:xfrm rot="16200000">
              <a:off x="2082350" y="2433634"/>
              <a:ext cx="153163" cy="1077097"/>
            </a:xfrm>
            <a:prstGeom prst="flowChartDelay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209004" y="3505200"/>
              <a:ext cx="1336076" cy="548640"/>
              <a:chOff x="1041053" y="4099560"/>
              <a:chExt cx="1899851" cy="548640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1041053" y="4102443"/>
                <a:ext cx="1899851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1041053" y="4648200"/>
                <a:ext cx="1899851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2483704" y="4373880"/>
                <a:ext cx="457200" cy="2743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V="1">
                <a:off x="2483704" y="4099560"/>
                <a:ext cx="457200" cy="2743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/>
            <p:cNvCxnSpPr/>
            <p:nvPr/>
          </p:nvCxnSpPr>
          <p:spPr>
            <a:xfrm>
              <a:off x="2164080" y="2299384"/>
              <a:ext cx="0" cy="596216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1620383" y="3124200"/>
              <a:ext cx="1077097" cy="257376"/>
            </a:xfrm>
            <a:custGeom>
              <a:avLst/>
              <a:gdLst>
                <a:gd name="connsiteX0" fmla="*/ 0 w 1495168"/>
                <a:gd name="connsiteY0" fmla="*/ 301282 h 514752"/>
                <a:gd name="connsiteX1" fmla="*/ 444844 w 1495168"/>
                <a:gd name="connsiteY1" fmla="*/ 4720 h 514752"/>
                <a:gd name="connsiteX2" fmla="*/ 1050325 w 1495168"/>
                <a:gd name="connsiteY2" fmla="*/ 511347 h 514752"/>
                <a:gd name="connsiteX3" fmla="*/ 1495168 w 1495168"/>
                <a:gd name="connsiteY3" fmla="*/ 239499 h 514752"/>
                <a:gd name="connsiteX4" fmla="*/ 1495168 w 1495168"/>
                <a:gd name="connsiteY4" fmla="*/ 239499 h 514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5168" h="514752">
                  <a:moveTo>
                    <a:pt x="0" y="301282"/>
                  </a:moveTo>
                  <a:cubicBezTo>
                    <a:pt x="134895" y="135495"/>
                    <a:pt x="269790" y="-30291"/>
                    <a:pt x="444844" y="4720"/>
                  </a:cubicBezTo>
                  <a:cubicBezTo>
                    <a:pt x="619898" y="39731"/>
                    <a:pt x="875271" y="472217"/>
                    <a:pt x="1050325" y="511347"/>
                  </a:cubicBezTo>
                  <a:cubicBezTo>
                    <a:pt x="1225379" y="550477"/>
                    <a:pt x="1495168" y="239499"/>
                    <a:pt x="1495168" y="239499"/>
                  </a:cubicBezTo>
                  <a:lnTo>
                    <a:pt x="1495168" y="239499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697480" y="4103268"/>
              <a:ext cx="100584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096564" y="241282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AB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74731" y="4253816"/>
              <a:ext cx="1101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 + B </a:t>
              </a:r>
              <a:r>
                <a:rPr lang="en-US" dirty="0">
                  <a:sym typeface="Wingdings" pitchFamily="2" charset="2"/>
                </a:rPr>
                <a:t>→</a:t>
              </a:r>
              <a:r>
                <a:rPr lang="en-US" dirty="0" smtClean="0">
                  <a:sym typeface="Wingdings" pitchFamily="2" charset="2"/>
                </a:rPr>
                <a:t> C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90950" y="4569727"/>
              <a:ext cx="1111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 + B </a:t>
              </a:r>
              <a:r>
                <a:rPr lang="en-US" dirty="0">
                  <a:sym typeface="Wingdings" pitchFamily="2" charset="2"/>
                </a:rPr>
                <a:t>→</a:t>
              </a:r>
              <a:r>
                <a:rPr lang="en-US" dirty="0" smtClean="0">
                  <a:sym typeface="Wingdings" pitchFamily="2" charset="2"/>
                </a:rPr>
                <a:t> D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44452" y="3796616"/>
              <a:ext cx="708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ABCD</a:t>
              </a:r>
              <a:endParaRPr lang="en-US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351224" y="1560371"/>
            <a:ext cx="5712960" cy="1892826"/>
            <a:chOff x="3351224" y="1560371"/>
            <a:chExt cx="5712960" cy="1892826"/>
          </a:xfrm>
        </p:grpSpPr>
        <p:sp>
          <p:nvSpPr>
            <p:cNvPr id="24" name="TextBox 23"/>
            <p:cNvSpPr txBox="1"/>
            <p:nvPr/>
          </p:nvSpPr>
          <p:spPr>
            <a:xfrm>
              <a:off x="3351224" y="2299384"/>
              <a:ext cx="805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Hotter</a:t>
              </a:r>
              <a:endParaRPr lang="en-US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04804" y="1560371"/>
              <a:ext cx="4759380" cy="18928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All reactions proceed faster</a:t>
              </a:r>
            </a:p>
            <a:p>
              <a:endParaRPr lang="en-US" sz="900" dirty="0"/>
            </a:p>
            <a:p>
              <a:r>
                <a:rPr lang="en-US" dirty="0" smtClean="0"/>
                <a:t>Relative change </a:t>
              </a:r>
            </a:p>
            <a:p>
              <a:r>
                <a:rPr lang="en-US" dirty="0"/>
                <a:t>	</a:t>
              </a:r>
              <a:r>
                <a:rPr lang="en-US" dirty="0" smtClean="0"/>
                <a:t>side reaction rate &gt; main reaction rate</a:t>
              </a:r>
            </a:p>
            <a:p>
              <a:endParaRPr lang="en-US" sz="900" dirty="0" smtClean="0"/>
            </a:p>
            <a:p>
              <a:r>
                <a:rPr lang="en-US" dirty="0" smtClean="0"/>
                <a:t>Higher conversion of reactants (less recycle load)</a:t>
              </a:r>
            </a:p>
            <a:p>
              <a:endParaRPr lang="en-US" sz="900" dirty="0"/>
            </a:p>
            <a:p>
              <a:r>
                <a:rPr lang="en-US" dirty="0" smtClean="0"/>
                <a:t>Produce more junk D per kg C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405785" y="3863370"/>
            <a:ext cx="5715530" cy="784830"/>
            <a:chOff x="3405785" y="3863370"/>
            <a:chExt cx="5715530" cy="784830"/>
          </a:xfrm>
        </p:grpSpPr>
        <p:sp>
          <p:nvSpPr>
            <p:cNvPr id="28" name="TextBox 27"/>
            <p:cNvSpPr txBox="1"/>
            <p:nvPr/>
          </p:nvSpPr>
          <p:spPr>
            <a:xfrm>
              <a:off x="3405785" y="4085660"/>
              <a:ext cx="785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Bigger</a:t>
              </a:r>
              <a:endParaRPr lang="en-US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361935" y="3863370"/>
              <a:ext cx="4759380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Reaction rates not affected</a:t>
              </a:r>
            </a:p>
            <a:p>
              <a:endParaRPr lang="en-US" sz="900" dirty="0"/>
            </a:p>
            <a:p>
              <a:r>
                <a:rPr lang="en-US" dirty="0" smtClean="0"/>
                <a:t>Higher conversion of reactants (less recycle load)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048000" y="5234970"/>
            <a:ext cx="4572000" cy="784830"/>
            <a:chOff x="3048000" y="5234970"/>
            <a:chExt cx="4572000" cy="784830"/>
          </a:xfrm>
        </p:grpSpPr>
        <p:sp>
          <p:nvSpPr>
            <p:cNvPr id="30" name="TextBox 29"/>
            <p:cNvSpPr txBox="1"/>
            <p:nvPr/>
          </p:nvSpPr>
          <p:spPr>
            <a:xfrm>
              <a:off x="3048000" y="5311047"/>
              <a:ext cx="14123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Excess A</a:t>
              </a:r>
            </a:p>
            <a:p>
              <a:pPr algn="ctr"/>
              <a:r>
                <a:rPr lang="en-US" b="1" dirty="0" smtClean="0"/>
                <a:t>Environment</a:t>
              </a:r>
              <a:endParaRPr lang="en-US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11108" y="5234970"/>
              <a:ext cx="3208892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 composition &lt;&lt; A composition</a:t>
              </a:r>
            </a:p>
            <a:p>
              <a:endParaRPr lang="en-US" sz="900" dirty="0" smtClean="0"/>
            </a:p>
            <a:p>
              <a:r>
                <a:rPr lang="en-US" dirty="0" smtClean="0"/>
                <a:t>Suppresses side reaction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73771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8551" y="304800"/>
            <a:ext cx="4159966" cy="533400"/>
          </a:xfrm>
        </p:spPr>
        <p:txBody>
          <a:bodyPr/>
          <a:lstStyle/>
          <a:p>
            <a:r>
              <a:rPr lang="en-US" dirty="0" smtClean="0"/>
              <a:t>Distillation Basics</a:t>
            </a:r>
            <a:endParaRPr lang="en-US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2916545" y="2301229"/>
            <a:ext cx="1354771" cy="1124909"/>
            <a:chOff x="3826829" y="2061076"/>
            <a:chExt cx="1354771" cy="1124909"/>
          </a:xfrm>
        </p:grpSpPr>
        <p:grpSp>
          <p:nvGrpSpPr>
            <p:cNvPr id="50" name="Group 49"/>
            <p:cNvGrpSpPr/>
            <p:nvPr/>
          </p:nvGrpSpPr>
          <p:grpSpPr>
            <a:xfrm>
              <a:off x="3826829" y="2336410"/>
              <a:ext cx="1354771" cy="849575"/>
              <a:chOff x="3826829" y="2170672"/>
              <a:chExt cx="1354771" cy="849575"/>
            </a:xfrm>
          </p:grpSpPr>
          <p:sp>
            <p:nvSpPr>
              <p:cNvPr id="39" name="Rectangle 38"/>
              <p:cNvSpPr/>
              <p:nvPr/>
            </p:nvSpPr>
            <p:spPr>
              <a:xfrm rot="16200000">
                <a:off x="4509556" y="2353791"/>
                <a:ext cx="721888" cy="61102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0" name="Flowchart: Delay 39"/>
              <p:cNvSpPr/>
              <p:nvPr/>
            </p:nvSpPr>
            <p:spPr>
              <a:xfrm rot="16200000">
                <a:off x="4810246" y="1920234"/>
                <a:ext cx="120916" cy="621792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41" name="Group 40"/>
              <p:cNvGrpSpPr>
                <a:grpSpLocks noChangeAspect="1"/>
              </p:cNvGrpSpPr>
              <p:nvPr/>
            </p:nvGrpSpPr>
            <p:grpSpPr>
              <a:xfrm>
                <a:off x="4071238" y="2448204"/>
                <a:ext cx="249342" cy="388607"/>
                <a:chOff x="4441320" y="5715000"/>
                <a:chExt cx="640080" cy="784273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4466652" y="5778843"/>
                  <a:ext cx="609600" cy="6096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3" name="Straight Connector 42"/>
                <p:cNvCxnSpPr/>
                <p:nvPr/>
              </p:nvCxnSpPr>
              <p:spPr>
                <a:xfrm flipH="1">
                  <a:off x="4528952" y="5715000"/>
                  <a:ext cx="552448" cy="3909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flipH="1">
                  <a:off x="4441320" y="6108356"/>
                  <a:ext cx="552448" cy="3909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4542105" y="6107976"/>
                  <a:ext cx="46037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Straight Connector 45"/>
              <p:cNvCxnSpPr/>
              <p:nvPr/>
            </p:nvCxnSpPr>
            <p:spPr>
              <a:xfrm>
                <a:off x="3826829" y="2648936"/>
                <a:ext cx="24440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/>
            </p:nvCxnSpPr>
            <p:spPr>
              <a:xfrm>
                <a:off x="4320580" y="2643112"/>
                <a:ext cx="244409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Arrow Connector 61"/>
            <p:cNvCxnSpPr/>
            <p:nvPr/>
          </p:nvCxnSpPr>
          <p:spPr>
            <a:xfrm flipV="1">
              <a:off x="4884931" y="2061076"/>
              <a:ext cx="0" cy="2743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2906055" y="3950865"/>
            <a:ext cx="1354771" cy="1111538"/>
            <a:chOff x="3816339" y="3710712"/>
            <a:chExt cx="1354771" cy="1111538"/>
          </a:xfrm>
        </p:grpSpPr>
        <p:grpSp>
          <p:nvGrpSpPr>
            <p:cNvPr id="71" name="Group 70"/>
            <p:cNvGrpSpPr/>
            <p:nvPr/>
          </p:nvGrpSpPr>
          <p:grpSpPr>
            <a:xfrm>
              <a:off x="3816339" y="3710712"/>
              <a:ext cx="1354771" cy="837218"/>
              <a:chOff x="3826829" y="2183029"/>
              <a:chExt cx="1354771" cy="837218"/>
            </a:xfrm>
          </p:grpSpPr>
          <p:sp>
            <p:nvSpPr>
              <p:cNvPr id="72" name="Rectangle 71"/>
              <p:cNvSpPr/>
              <p:nvPr/>
            </p:nvSpPr>
            <p:spPr>
              <a:xfrm rot="16200000">
                <a:off x="4509556" y="2353791"/>
                <a:ext cx="721888" cy="61102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3" name="Flowchart: Delay 72"/>
              <p:cNvSpPr/>
              <p:nvPr/>
            </p:nvSpPr>
            <p:spPr>
              <a:xfrm rot="16200000">
                <a:off x="4810246" y="1932591"/>
                <a:ext cx="120916" cy="621792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74" name="Group 73"/>
              <p:cNvGrpSpPr>
                <a:grpSpLocks noChangeAspect="1"/>
              </p:cNvGrpSpPr>
              <p:nvPr/>
            </p:nvGrpSpPr>
            <p:grpSpPr>
              <a:xfrm>
                <a:off x="4071238" y="2448204"/>
                <a:ext cx="249342" cy="388607"/>
                <a:chOff x="4441320" y="5715000"/>
                <a:chExt cx="640080" cy="784273"/>
              </a:xfrm>
            </p:grpSpPr>
            <p:sp>
              <p:nvSpPr>
                <p:cNvPr id="77" name="Oval 76"/>
                <p:cNvSpPr/>
                <p:nvPr/>
              </p:nvSpPr>
              <p:spPr>
                <a:xfrm>
                  <a:off x="4466652" y="5778843"/>
                  <a:ext cx="609600" cy="6096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8" name="Straight Connector 77"/>
                <p:cNvCxnSpPr/>
                <p:nvPr/>
              </p:nvCxnSpPr>
              <p:spPr>
                <a:xfrm flipH="1">
                  <a:off x="4528952" y="5715000"/>
                  <a:ext cx="552448" cy="3909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flipH="1">
                  <a:off x="4441320" y="6108356"/>
                  <a:ext cx="552448" cy="3909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4542105" y="6107976"/>
                  <a:ext cx="46037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" name="Straight Connector 74"/>
              <p:cNvCxnSpPr/>
              <p:nvPr/>
            </p:nvCxnSpPr>
            <p:spPr>
              <a:xfrm>
                <a:off x="3826829" y="2648936"/>
                <a:ext cx="24440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>
                <a:off x="4320580" y="2643112"/>
                <a:ext cx="244409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Arrow Connector 80"/>
            <p:cNvCxnSpPr/>
            <p:nvPr/>
          </p:nvCxnSpPr>
          <p:spPr>
            <a:xfrm>
              <a:off x="4884931" y="4547930"/>
              <a:ext cx="0" cy="2743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/>
        </p:nvGrpSpPr>
        <p:grpSpPr>
          <a:xfrm>
            <a:off x="3200215" y="2449953"/>
            <a:ext cx="2483751" cy="2333431"/>
            <a:chOff x="4110499" y="2209800"/>
            <a:chExt cx="2483751" cy="2333431"/>
          </a:xfrm>
        </p:grpSpPr>
        <p:cxnSp>
          <p:nvCxnSpPr>
            <p:cNvPr id="69" name="Straight Arrow Connector 68"/>
            <p:cNvCxnSpPr/>
            <p:nvPr/>
          </p:nvCxnSpPr>
          <p:spPr>
            <a:xfrm>
              <a:off x="4860363" y="3185985"/>
              <a:ext cx="0" cy="18288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>
              <a:off x="4110499" y="3361449"/>
              <a:ext cx="73152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>
              <a:off x="4872574" y="3513414"/>
              <a:ext cx="0" cy="18288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flipH="1">
              <a:off x="4126972" y="3526206"/>
              <a:ext cx="73152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6553421" y="2209800"/>
              <a:ext cx="0" cy="18288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H="1">
              <a:off x="5803557" y="2385264"/>
              <a:ext cx="73152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6583618" y="4360351"/>
              <a:ext cx="0" cy="18288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H="1">
              <a:off x="5862730" y="4373143"/>
              <a:ext cx="73152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1447800" y="3050904"/>
            <a:ext cx="1749539" cy="1385858"/>
            <a:chOff x="2358084" y="2810751"/>
            <a:chExt cx="1749539" cy="1385858"/>
          </a:xfrm>
        </p:grpSpPr>
        <p:grpSp>
          <p:nvGrpSpPr>
            <p:cNvPr id="37" name="Group 36"/>
            <p:cNvGrpSpPr/>
            <p:nvPr/>
          </p:nvGrpSpPr>
          <p:grpSpPr>
            <a:xfrm>
              <a:off x="3491420" y="3085072"/>
              <a:ext cx="616203" cy="837217"/>
              <a:chOff x="3491420" y="3085072"/>
              <a:chExt cx="616203" cy="837217"/>
            </a:xfrm>
          </p:grpSpPr>
          <p:sp>
            <p:nvSpPr>
              <p:cNvPr id="22" name="Rectangle 21"/>
              <p:cNvSpPr/>
              <p:nvPr/>
            </p:nvSpPr>
            <p:spPr>
              <a:xfrm rot="16200000">
                <a:off x="3441168" y="3255833"/>
                <a:ext cx="721888" cy="61102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3" name="Flowchart: Delay 22"/>
              <p:cNvSpPr/>
              <p:nvPr/>
            </p:nvSpPr>
            <p:spPr>
              <a:xfrm rot="16200000">
                <a:off x="3736474" y="2840018"/>
                <a:ext cx="120916" cy="611023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" name="Group 27"/>
            <p:cNvGrpSpPr>
              <a:grpSpLocks noChangeAspect="1"/>
            </p:cNvGrpSpPr>
            <p:nvPr/>
          </p:nvGrpSpPr>
          <p:grpSpPr>
            <a:xfrm>
              <a:off x="3002850" y="3350246"/>
              <a:ext cx="249342" cy="388607"/>
              <a:chOff x="4441320" y="5715000"/>
              <a:chExt cx="640080" cy="784273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4466652" y="5778843"/>
                <a:ext cx="609600" cy="6096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 flipH="1">
                <a:off x="4528952" y="5715000"/>
                <a:ext cx="552448" cy="39091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>
                <a:off x="4441320" y="6108356"/>
                <a:ext cx="552448" cy="39091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4542105" y="6107976"/>
                <a:ext cx="460374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Straight Connector 31"/>
            <p:cNvCxnSpPr/>
            <p:nvPr/>
          </p:nvCxnSpPr>
          <p:spPr>
            <a:xfrm>
              <a:off x="2758441" y="3550978"/>
              <a:ext cx="24440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3252192" y="3545154"/>
              <a:ext cx="24440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3828346" y="2810751"/>
              <a:ext cx="0" cy="2743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3816339" y="3922289"/>
              <a:ext cx="0" cy="2743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2358084" y="3352800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AB</a:t>
              </a:r>
              <a:endParaRPr lang="en-US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271316" y="1152767"/>
            <a:ext cx="2663759" cy="1894678"/>
            <a:chOff x="5181600" y="912614"/>
            <a:chExt cx="2663759" cy="1894678"/>
          </a:xfrm>
        </p:grpSpPr>
        <p:grpSp>
          <p:nvGrpSpPr>
            <p:cNvPr id="51" name="Group 50"/>
            <p:cNvGrpSpPr/>
            <p:nvPr/>
          </p:nvGrpSpPr>
          <p:grpSpPr>
            <a:xfrm>
              <a:off x="5508818" y="1359243"/>
              <a:ext cx="1349182" cy="849575"/>
              <a:chOff x="3826829" y="2170672"/>
              <a:chExt cx="1349182" cy="849575"/>
            </a:xfrm>
          </p:grpSpPr>
          <p:sp>
            <p:nvSpPr>
              <p:cNvPr id="52" name="Rectangle 51"/>
              <p:cNvSpPr/>
              <p:nvPr/>
            </p:nvSpPr>
            <p:spPr>
              <a:xfrm rot="16200000">
                <a:off x="4509556" y="2353791"/>
                <a:ext cx="721888" cy="61102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3" name="Flowchart: Delay 52"/>
              <p:cNvSpPr/>
              <p:nvPr/>
            </p:nvSpPr>
            <p:spPr>
              <a:xfrm rot="16200000">
                <a:off x="4813459" y="1929378"/>
                <a:ext cx="120916" cy="603504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54" name="Group 53"/>
              <p:cNvGrpSpPr>
                <a:grpSpLocks noChangeAspect="1"/>
              </p:cNvGrpSpPr>
              <p:nvPr/>
            </p:nvGrpSpPr>
            <p:grpSpPr>
              <a:xfrm>
                <a:off x="4071238" y="2448204"/>
                <a:ext cx="249342" cy="388607"/>
                <a:chOff x="4441320" y="5715000"/>
                <a:chExt cx="640080" cy="784273"/>
              </a:xfrm>
            </p:grpSpPr>
            <p:sp>
              <p:nvSpPr>
                <p:cNvPr id="57" name="Oval 56"/>
                <p:cNvSpPr/>
                <p:nvPr/>
              </p:nvSpPr>
              <p:spPr>
                <a:xfrm>
                  <a:off x="4466652" y="5778843"/>
                  <a:ext cx="609600" cy="6096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8" name="Straight Connector 57"/>
                <p:cNvCxnSpPr/>
                <p:nvPr/>
              </p:nvCxnSpPr>
              <p:spPr>
                <a:xfrm flipH="1">
                  <a:off x="4528952" y="5715000"/>
                  <a:ext cx="552448" cy="3909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flipH="1">
                  <a:off x="4441320" y="6108356"/>
                  <a:ext cx="552448" cy="3909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4542105" y="6107976"/>
                  <a:ext cx="46037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" name="Straight Connector 54"/>
              <p:cNvCxnSpPr/>
              <p:nvPr/>
            </p:nvCxnSpPr>
            <p:spPr>
              <a:xfrm>
                <a:off x="3826829" y="2648936"/>
                <a:ext cx="24440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4320580" y="2643112"/>
                <a:ext cx="244409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3" name="Straight Arrow Connector 62"/>
            <p:cNvCxnSpPr/>
            <p:nvPr/>
          </p:nvCxnSpPr>
          <p:spPr>
            <a:xfrm flipV="1">
              <a:off x="6555906" y="1097280"/>
              <a:ext cx="0" cy="2743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5181600" y="1883962"/>
              <a:ext cx="66877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        .</a:t>
              </a:r>
            </a:p>
            <a:p>
              <a:r>
                <a:rPr lang="en-US" b="1" dirty="0" smtClean="0"/>
                <a:t>    .</a:t>
              </a:r>
            </a:p>
            <a:p>
              <a:r>
                <a:rPr lang="en-US" b="1" dirty="0" smtClean="0"/>
                <a:t>.</a:t>
              </a:r>
              <a:endParaRPr lang="en-US" b="1" dirty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>
              <a:off x="6564378" y="1109637"/>
              <a:ext cx="90322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7405815" y="912614"/>
              <a:ext cx="4395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Ab</a:t>
              </a:r>
              <a:endParaRPr lang="en-US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4195116" y="4278753"/>
            <a:ext cx="2706308" cy="1817247"/>
            <a:chOff x="5105400" y="4038600"/>
            <a:chExt cx="2706308" cy="1817247"/>
          </a:xfrm>
        </p:grpSpPr>
        <p:grpSp>
          <p:nvGrpSpPr>
            <p:cNvPr id="82" name="Group 81"/>
            <p:cNvGrpSpPr/>
            <p:nvPr/>
          </p:nvGrpSpPr>
          <p:grpSpPr>
            <a:xfrm>
              <a:off x="5520503" y="4559643"/>
              <a:ext cx="1354771" cy="849575"/>
              <a:chOff x="3826829" y="2170672"/>
              <a:chExt cx="1354771" cy="849575"/>
            </a:xfrm>
          </p:grpSpPr>
          <p:sp>
            <p:nvSpPr>
              <p:cNvPr id="83" name="Rectangle 82"/>
              <p:cNvSpPr/>
              <p:nvPr/>
            </p:nvSpPr>
            <p:spPr>
              <a:xfrm rot="16200000">
                <a:off x="4509556" y="2353791"/>
                <a:ext cx="721888" cy="61102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4" name="Flowchart: Delay 83"/>
              <p:cNvSpPr/>
              <p:nvPr/>
            </p:nvSpPr>
            <p:spPr>
              <a:xfrm rot="16200000">
                <a:off x="4810246" y="1920234"/>
                <a:ext cx="120916" cy="621792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grpSp>
            <p:nvGrpSpPr>
              <p:cNvPr id="85" name="Group 84"/>
              <p:cNvGrpSpPr>
                <a:grpSpLocks noChangeAspect="1"/>
              </p:cNvGrpSpPr>
              <p:nvPr/>
            </p:nvGrpSpPr>
            <p:grpSpPr>
              <a:xfrm>
                <a:off x="4071238" y="2448204"/>
                <a:ext cx="249342" cy="388607"/>
                <a:chOff x="4441320" y="5715000"/>
                <a:chExt cx="640080" cy="784273"/>
              </a:xfrm>
            </p:grpSpPr>
            <p:sp>
              <p:nvSpPr>
                <p:cNvPr id="88" name="Oval 87"/>
                <p:cNvSpPr/>
                <p:nvPr/>
              </p:nvSpPr>
              <p:spPr>
                <a:xfrm>
                  <a:off x="4466652" y="5778843"/>
                  <a:ext cx="609600" cy="6096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9" name="Straight Connector 88"/>
                <p:cNvCxnSpPr/>
                <p:nvPr/>
              </p:nvCxnSpPr>
              <p:spPr>
                <a:xfrm flipH="1">
                  <a:off x="4528952" y="5715000"/>
                  <a:ext cx="552448" cy="3909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flipH="1">
                  <a:off x="4441320" y="6108356"/>
                  <a:ext cx="552448" cy="3909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4542105" y="6107976"/>
                  <a:ext cx="46037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/>
              <p:cNvCxnSpPr/>
              <p:nvPr/>
            </p:nvCxnSpPr>
            <p:spPr>
              <a:xfrm>
                <a:off x="3826829" y="2648936"/>
                <a:ext cx="24440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/>
              <p:nvPr/>
            </p:nvCxnSpPr>
            <p:spPr>
              <a:xfrm>
                <a:off x="4320580" y="2643112"/>
                <a:ext cx="244409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" name="TextBox 91"/>
            <p:cNvSpPr txBox="1"/>
            <p:nvPr/>
          </p:nvSpPr>
          <p:spPr>
            <a:xfrm>
              <a:off x="5105400" y="4038600"/>
              <a:ext cx="66877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.</a:t>
              </a:r>
            </a:p>
            <a:p>
              <a:r>
                <a:rPr lang="en-US" b="1" dirty="0" smtClean="0"/>
                <a:t>    .</a:t>
              </a:r>
            </a:p>
            <a:p>
              <a:r>
                <a:rPr lang="en-US" b="1" dirty="0" smtClean="0"/>
                <a:t>        .</a:t>
              </a:r>
              <a:endParaRPr lang="en-US" b="1" dirty="0"/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>
              <a:off x="6564378" y="5409218"/>
              <a:ext cx="0" cy="2743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6555906" y="5671181"/>
              <a:ext cx="90322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7391400" y="5486515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43555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722"/>
            <a:ext cx="8229600" cy="533400"/>
          </a:xfrm>
        </p:spPr>
        <p:txBody>
          <a:bodyPr>
            <a:noAutofit/>
          </a:bodyPr>
          <a:lstStyle/>
          <a:p>
            <a:r>
              <a:rPr lang="en-US" dirty="0" smtClean="0"/>
              <a:t>Distillation Basics</a:t>
            </a:r>
            <a:endParaRPr lang="en-US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 rot="16200000">
            <a:off x="457200" y="3292475"/>
            <a:ext cx="3505200" cy="914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6600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981200" y="55022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981200" y="16160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rot="10800000">
            <a:off x="2438400" y="169227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rot="10800000">
            <a:off x="2362200" y="55022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" name="Group 71"/>
          <p:cNvGrpSpPr>
            <a:grpSpLocks/>
          </p:cNvGrpSpPr>
          <p:nvPr/>
        </p:nvGrpSpPr>
        <p:grpSpPr bwMode="auto">
          <a:xfrm>
            <a:off x="1752600" y="4664075"/>
            <a:ext cx="914400" cy="685800"/>
            <a:chOff x="1008" y="2736"/>
            <a:chExt cx="576" cy="432"/>
          </a:xfrm>
        </p:grpSpPr>
        <p:grpSp>
          <p:nvGrpSpPr>
            <p:cNvPr id="10" name="Group 17"/>
            <p:cNvGrpSpPr>
              <a:grpSpLocks/>
            </p:cNvGrpSpPr>
            <p:nvPr/>
          </p:nvGrpSpPr>
          <p:grpSpPr bwMode="auto">
            <a:xfrm rot="10800000">
              <a:off x="1008" y="2976"/>
              <a:ext cx="528" cy="192"/>
              <a:chOff x="2256" y="3264"/>
              <a:chExt cx="528" cy="192"/>
            </a:xfrm>
          </p:grpSpPr>
          <p:sp>
            <p:nvSpPr>
              <p:cNvPr id="14" name="Line 15"/>
              <p:cNvSpPr>
                <a:spLocks noChangeShapeType="1"/>
              </p:cNvSpPr>
              <p:nvPr/>
            </p:nvSpPr>
            <p:spPr bwMode="auto">
              <a:xfrm>
                <a:off x="2256" y="3408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>
                <a:off x="2256" y="326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44"/>
            <p:cNvGrpSpPr>
              <a:grpSpLocks/>
            </p:cNvGrpSpPr>
            <p:nvPr/>
          </p:nvGrpSpPr>
          <p:grpSpPr bwMode="auto">
            <a:xfrm>
              <a:off x="1056" y="2736"/>
              <a:ext cx="528" cy="192"/>
              <a:chOff x="3599" y="2640"/>
              <a:chExt cx="528" cy="192"/>
            </a:xfrm>
          </p:grpSpPr>
          <p:sp>
            <p:nvSpPr>
              <p:cNvPr id="12" name="Line 19"/>
              <p:cNvSpPr>
                <a:spLocks noChangeShapeType="1"/>
              </p:cNvSpPr>
              <p:nvPr/>
            </p:nvSpPr>
            <p:spPr bwMode="auto">
              <a:xfrm rot="10800000">
                <a:off x="3599" y="2688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20"/>
              <p:cNvSpPr>
                <a:spLocks noChangeShapeType="1"/>
              </p:cNvSpPr>
              <p:nvPr/>
            </p:nvSpPr>
            <p:spPr bwMode="auto">
              <a:xfrm rot="10800000">
                <a:off x="3600" y="264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" name="Group 72"/>
          <p:cNvGrpSpPr>
            <a:grpSpLocks/>
          </p:cNvGrpSpPr>
          <p:nvPr/>
        </p:nvGrpSpPr>
        <p:grpSpPr bwMode="auto">
          <a:xfrm>
            <a:off x="1752600" y="3902075"/>
            <a:ext cx="914400" cy="685800"/>
            <a:chOff x="1008" y="2736"/>
            <a:chExt cx="576" cy="432"/>
          </a:xfrm>
        </p:grpSpPr>
        <p:grpSp>
          <p:nvGrpSpPr>
            <p:cNvPr id="17" name="Group 73"/>
            <p:cNvGrpSpPr>
              <a:grpSpLocks/>
            </p:cNvGrpSpPr>
            <p:nvPr/>
          </p:nvGrpSpPr>
          <p:grpSpPr bwMode="auto">
            <a:xfrm rot="10800000">
              <a:off x="1008" y="2976"/>
              <a:ext cx="528" cy="192"/>
              <a:chOff x="2256" y="3264"/>
              <a:chExt cx="528" cy="192"/>
            </a:xfrm>
          </p:grpSpPr>
          <p:sp>
            <p:nvSpPr>
              <p:cNvPr id="21" name="Line 74"/>
              <p:cNvSpPr>
                <a:spLocks noChangeShapeType="1"/>
              </p:cNvSpPr>
              <p:nvPr/>
            </p:nvSpPr>
            <p:spPr bwMode="auto">
              <a:xfrm>
                <a:off x="2256" y="3408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75"/>
              <p:cNvSpPr>
                <a:spLocks noChangeShapeType="1"/>
              </p:cNvSpPr>
              <p:nvPr/>
            </p:nvSpPr>
            <p:spPr bwMode="auto">
              <a:xfrm>
                <a:off x="2256" y="326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76"/>
            <p:cNvGrpSpPr>
              <a:grpSpLocks/>
            </p:cNvGrpSpPr>
            <p:nvPr/>
          </p:nvGrpSpPr>
          <p:grpSpPr bwMode="auto">
            <a:xfrm>
              <a:off x="1056" y="2736"/>
              <a:ext cx="528" cy="192"/>
              <a:chOff x="3599" y="2640"/>
              <a:chExt cx="528" cy="192"/>
            </a:xfrm>
          </p:grpSpPr>
          <p:sp>
            <p:nvSpPr>
              <p:cNvPr id="19" name="Line 77"/>
              <p:cNvSpPr>
                <a:spLocks noChangeShapeType="1"/>
              </p:cNvSpPr>
              <p:nvPr/>
            </p:nvSpPr>
            <p:spPr bwMode="auto">
              <a:xfrm rot="10800000">
                <a:off x="3599" y="2688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78"/>
              <p:cNvSpPr>
                <a:spLocks noChangeShapeType="1"/>
              </p:cNvSpPr>
              <p:nvPr/>
            </p:nvSpPr>
            <p:spPr bwMode="auto">
              <a:xfrm rot="10800000">
                <a:off x="3600" y="264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" name="Group 79"/>
          <p:cNvGrpSpPr>
            <a:grpSpLocks/>
          </p:cNvGrpSpPr>
          <p:nvPr/>
        </p:nvGrpSpPr>
        <p:grpSpPr bwMode="auto">
          <a:xfrm>
            <a:off x="1752600" y="3063875"/>
            <a:ext cx="914400" cy="685800"/>
            <a:chOff x="1008" y="2736"/>
            <a:chExt cx="576" cy="432"/>
          </a:xfrm>
        </p:grpSpPr>
        <p:grpSp>
          <p:nvGrpSpPr>
            <p:cNvPr id="24" name="Group 80"/>
            <p:cNvGrpSpPr>
              <a:grpSpLocks/>
            </p:cNvGrpSpPr>
            <p:nvPr/>
          </p:nvGrpSpPr>
          <p:grpSpPr bwMode="auto">
            <a:xfrm rot="10800000">
              <a:off x="1008" y="2976"/>
              <a:ext cx="528" cy="192"/>
              <a:chOff x="2256" y="3264"/>
              <a:chExt cx="528" cy="192"/>
            </a:xfrm>
          </p:grpSpPr>
          <p:sp>
            <p:nvSpPr>
              <p:cNvPr id="28" name="Line 81"/>
              <p:cNvSpPr>
                <a:spLocks noChangeShapeType="1"/>
              </p:cNvSpPr>
              <p:nvPr/>
            </p:nvSpPr>
            <p:spPr bwMode="auto">
              <a:xfrm>
                <a:off x="2256" y="3408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82"/>
              <p:cNvSpPr>
                <a:spLocks noChangeShapeType="1"/>
              </p:cNvSpPr>
              <p:nvPr/>
            </p:nvSpPr>
            <p:spPr bwMode="auto">
              <a:xfrm>
                <a:off x="2256" y="326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" name="Group 83"/>
            <p:cNvGrpSpPr>
              <a:grpSpLocks/>
            </p:cNvGrpSpPr>
            <p:nvPr/>
          </p:nvGrpSpPr>
          <p:grpSpPr bwMode="auto">
            <a:xfrm>
              <a:off x="1056" y="2736"/>
              <a:ext cx="528" cy="192"/>
              <a:chOff x="3599" y="2640"/>
              <a:chExt cx="528" cy="192"/>
            </a:xfrm>
          </p:grpSpPr>
          <p:sp>
            <p:nvSpPr>
              <p:cNvPr id="26" name="Line 84"/>
              <p:cNvSpPr>
                <a:spLocks noChangeShapeType="1"/>
              </p:cNvSpPr>
              <p:nvPr/>
            </p:nvSpPr>
            <p:spPr bwMode="auto">
              <a:xfrm rot="10800000">
                <a:off x="3599" y="2688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85"/>
              <p:cNvSpPr>
                <a:spLocks noChangeShapeType="1"/>
              </p:cNvSpPr>
              <p:nvPr/>
            </p:nvSpPr>
            <p:spPr bwMode="auto">
              <a:xfrm rot="10800000">
                <a:off x="3600" y="264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0" name="Group 86"/>
          <p:cNvGrpSpPr>
            <a:grpSpLocks/>
          </p:cNvGrpSpPr>
          <p:nvPr/>
        </p:nvGrpSpPr>
        <p:grpSpPr bwMode="auto">
          <a:xfrm>
            <a:off x="1752600" y="2225675"/>
            <a:ext cx="914400" cy="685800"/>
            <a:chOff x="1008" y="2736"/>
            <a:chExt cx="576" cy="432"/>
          </a:xfrm>
        </p:grpSpPr>
        <p:grpSp>
          <p:nvGrpSpPr>
            <p:cNvPr id="31" name="Group 87"/>
            <p:cNvGrpSpPr>
              <a:grpSpLocks/>
            </p:cNvGrpSpPr>
            <p:nvPr/>
          </p:nvGrpSpPr>
          <p:grpSpPr bwMode="auto">
            <a:xfrm rot="10800000">
              <a:off x="1008" y="2976"/>
              <a:ext cx="528" cy="192"/>
              <a:chOff x="2256" y="3264"/>
              <a:chExt cx="528" cy="192"/>
            </a:xfrm>
          </p:grpSpPr>
          <p:sp>
            <p:nvSpPr>
              <p:cNvPr id="35" name="Line 88"/>
              <p:cNvSpPr>
                <a:spLocks noChangeShapeType="1"/>
              </p:cNvSpPr>
              <p:nvPr/>
            </p:nvSpPr>
            <p:spPr bwMode="auto">
              <a:xfrm>
                <a:off x="2256" y="3408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89"/>
              <p:cNvSpPr>
                <a:spLocks noChangeShapeType="1"/>
              </p:cNvSpPr>
              <p:nvPr/>
            </p:nvSpPr>
            <p:spPr bwMode="auto">
              <a:xfrm>
                <a:off x="2256" y="326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" name="Group 90"/>
            <p:cNvGrpSpPr>
              <a:grpSpLocks/>
            </p:cNvGrpSpPr>
            <p:nvPr/>
          </p:nvGrpSpPr>
          <p:grpSpPr bwMode="auto">
            <a:xfrm>
              <a:off x="1056" y="2736"/>
              <a:ext cx="528" cy="192"/>
              <a:chOff x="3599" y="2640"/>
              <a:chExt cx="528" cy="192"/>
            </a:xfrm>
          </p:grpSpPr>
          <p:sp>
            <p:nvSpPr>
              <p:cNvPr id="33" name="Line 91"/>
              <p:cNvSpPr>
                <a:spLocks noChangeShapeType="1"/>
              </p:cNvSpPr>
              <p:nvPr/>
            </p:nvSpPr>
            <p:spPr bwMode="auto">
              <a:xfrm rot="10800000">
                <a:off x="3599" y="2688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92"/>
              <p:cNvSpPr>
                <a:spLocks noChangeShapeType="1"/>
              </p:cNvSpPr>
              <p:nvPr/>
            </p:nvSpPr>
            <p:spPr bwMode="auto">
              <a:xfrm rot="10800000">
                <a:off x="3600" y="264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" name="Rectangle 99"/>
          <p:cNvSpPr>
            <a:spLocks noChangeArrowheads="1"/>
          </p:cNvSpPr>
          <p:nvPr/>
        </p:nvSpPr>
        <p:spPr bwMode="auto">
          <a:xfrm>
            <a:off x="3575050" y="1630363"/>
            <a:ext cx="1905000" cy="41910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Text Box 100"/>
          <p:cNvSpPr txBox="1">
            <a:spLocks noChangeArrowheads="1"/>
          </p:cNvSpPr>
          <p:nvPr/>
        </p:nvSpPr>
        <p:spPr bwMode="auto">
          <a:xfrm>
            <a:off x="3482975" y="58578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  <p:sp>
        <p:nvSpPr>
          <p:cNvPr id="39" name="Text Box 101"/>
          <p:cNvSpPr txBox="1">
            <a:spLocks noChangeArrowheads="1"/>
          </p:cNvSpPr>
          <p:nvPr/>
        </p:nvSpPr>
        <p:spPr bwMode="auto">
          <a:xfrm>
            <a:off x="5251450" y="58975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</p:txBody>
      </p:sp>
      <p:sp>
        <p:nvSpPr>
          <p:cNvPr id="40" name="Text Box 102"/>
          <p:cNvSpPr txBox="1">
            <a:spLocks noChangeArrowheads="1"/>
          </p:cNvSpPr>
          <p:nvPr/>
        </p:nvSpPr>
        <p:spPr bwMode="auto">
          <a:xfrm>
            <a:off x="4165600" y="5865813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Conc.</a:t>
            </a:r>
          </a:p>
        </p:txBody>
      </p:sp>
      <p:sp>
        <p:nvSpPr>
          <p:cNvPr id="41" name="Freeform 103"/>
          <p:cNvSpPr>
            <a:spLocks/>
          </p:cNvSpPr>
          <p:nvPr/>
        </p:nvSpPr>
        <p:spPr bwMode="auto">
          <a:xfrm>
            <a:off x="3651250" y="1706563"/>
            <a:ext cx="1524000" cy="3886200"/>
          </a:xfrm>
          <a:custGeom>
            <a:avLst/>
            <a:gdLst>
              <a:gd name="T0" fmla="*/ 0 w 960"/>
              <a:gd name="T1" fmla="*/ 0 h 2448"/>
              <a:gd name="T2" fmla="*/ 288 w 960"/>
              <a:gd name="T3" fmla="*/ 1200 h 2448"/>
              <a:gd name="T4" fmla="*/ 960 w 960"/>
              <a:gd name="T5" fmla="*/ 2448 h 2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2448">
                <a:moveTo>
                  <a:pt x="0" y="0"/>
                </a:moveTo>
                <a:cubicBezTo>
                  <a:pt x="64" y="396"/>
                  <a:pt x="128" y="792"/>
                  <a:pt x="288" y="1200"/>
                </a:cubicBezTo>
                <a:cubicBezTo>
                  <a:pt x="448" y="1608"/>
                  <a:pt x="704" y="2028"/>
                  <a:pt x="960" y="2448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04"/>
          <p:cNvSpPr>
            <a:spLocks/>
          </p:cNvSpPr>
          <p:nvPr/>
        </p:nvSpPr>
        <p:spPr bwMode="auto">
          <a:xfrm>
            <a:off x="3651250" y="1858963"/>
            <a:ext cx="1524000" cy="3886200"/>
          </a:xfrm>
          <a:custGeom>
            <a:avLst/>
            <a:gdLst>
              <a:gd name="T0" fmla="*/ 0 w 960"/>
              <a:gd name="T1" fmla="*/ 2448 h 2448"/>
              <a:gd name="T2" fmla="*/ 624 w 960"/>
              <a:gd name="T3" fmla="*/ 1344 h 2448"/>
              <a:gd name="T4" fmla="*/ 960 w 960"/>
              <a:gd name="T5" fmla="*/ 0 h 2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2448">
                <a:moveTo>
                  <a:pt x="0" y="2448"/>
                </a:moveTo>
                <a:cubicBezTo>
                  <a:pt x="232" y="2100"/>
                  <a:pt x="464" y="1752"/>
                  <a:pt x="624" y="1344"/>
                </a:cubicBezTo>
                <a:cubicBezTo>
                  <a:pt x="784" y="936"/>
                  <a:pt x="872" y="468"/>
                  <a:pt x="960" y="0"/>
                </a:cubicBezTo>
              </a:path>
            </a:pathLst>
          </a:custGeom>
          <a:noFill/>
          <a:ln w="9525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05"/>
          <p:cNvSpPr>
            <a:spLocks noChangeShapeType="1"/>
          </p:cNvSpPr>
          <p:nvPr/>
        </p:nvSpPr>
        <p:spPr bwMode="auto">
          <a:xfrm>
            <a:off x="1143000" y="3673475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08"/>
          <p:cNvSpPr txBox="1">
            <a:spLocks noChangeArrowheads="1"/>
          </p:cNvSpPr>
          <p:nvPr/>
        </p:nvSpPr>
        <p:spPr bwMode="auto">
          <a:xfrm rot="16847319">
            <a:off x="4193382" y="3221831"/>
            <a:ext cx="187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Light component</a:t>
            </a:r>
          </a:p>
        </p:txBody>
      </p:sp>
      <p:sp>
        <p:nvSpPr>
          <p:cNvPr id="45" name="Text Box 109"/>
          <p:cNvSpPr txBox="1">
            <a:spLocks noChangeArrowheads="1"/>
          </p:cNvSpPr>
          <p:nvPr/>
        </p:nvSpPr>
        <p:spPr bwMode="auto">
          <a:xfrm rot="4206343">
            <a:off x="3101182" y="2637631"/>
            <a:ext cx="207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Heavy Component</a:t>
            </a:r>
          </a:p>
        </p:txBody>
      </p:sp>
      <p:sp>
        <p:nvSpPr>
          <p:cNvPr id="46" name="Oval 110"/>
          <p:cNvSpPr>
            <a:spLocks noChangeArrowheads="1"/>
          </p:cNvSpPr>
          <p:nvPr/>
        </p:nvSpPr>
        <p:spPr bwMode="auto">
          <a:xfrm>
            <a:off x="1828800" y="1282700"/>
            <a:ext cx="762000" cy="457200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111"/>
          <p:cNvSpPr>
            <a:spLocks noChangeArrowheads="1"/>
          </p:cNvSpPr>
          <p:nvPr/>
        </p:nvSpPr>
        <p:spPr bwMode="auto">
          <a:xfrm>
            <a:off x="1785938" y="5840413"/>
            <a:ext cx="762000" cy="4572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112"/>
          <p:cNvSpPr txBox="1">
            <a:spLocks noChangeArrowheads="1"/>
          </p:cNvSpPr>
          <p:nvPr/>
        </p:nvSpPr>
        <p:spPr bwMode="auto">
          <a:xfrm>
            <a:off x="685800" y="1311275"/>
            <a:ext cx="1050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Condenser</a:t>
            </a:r>
          </a:p>
        </p:txBody>
      </p:sp>
      <p:sp>
        <p:nvSpPr>
          <p:cNvPr id="49" name="Text Box 113"/>
          <p:cNvSpPr txBox="1">
            <a:spLocks noChangeArrowheads="1"/>
          </p:cNvSpPr>
          <p:nvPr/>
        </p:nvSpPr>
        <p:spPr bwMode="auto">
          <a:xfrm>
            <a:off x="914400" y="5959475"/>
            <a:ext cx="844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Reboiler</a:t>
            </a:r>
          </a:p>
        </p:txBody>
      </p:sp>
      <p:sp>
        <p:nvSpPr>
          <p:cNvPr id="50" name="Line 114"/>
          <p:cNvSpPr>
            <a:spLocks noChangeShapeType="1"/>
          </p:cNvSpPr>
          <p:nvPr/>
        </p:nvSpPr>
        <p:spPr bwMode="auto">
          <a:xfrm flipV="1">
            <a:off x="2438400" y="1006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115"/>
          <p:cNvSpPr>
            <a:spLocks noChangeShapeType="1"/>
          </p:cNvSpPr>
          <p:nvPr/>
        </p:nvSpPr>
        <p:spPr bwMode="auto">
          <a:xfrm>
            <a:off x="2438400" y="100647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116"/>
          <p:cNvSpPr>
            <a:spLocks noChangeShapeType="1"/>
          </p:cNvSpPr>
          <p:nvPr/>
        </p:nvSpPr>
        <p:spPr bwMode="auto">
          <a:xfrm>
            <a:off x="1981200" y="62642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117"/>
          <p:cNvSpPr>
            <a:spLocks noChangeShapeType="1"/>
          </p:cNvSpPr>
          <p:nvPr/>
        </p:nvSpPr>
        <p:spPr bwMode="auto">
          <a:xfrm flipH="1">
            <a:off x="1219200" y="656907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18"/>
          <p:cNvSpPr>
            <a:spLocks noChangeArrowheads="1"/>
          </p:cNvSpPr>
          <p:nvPr/>
        </p:nvSpPr>
        <p:spPr bwMode="auto">
          <a:xfrm>
            <a:off x="3352800" y="1173163"/>
            <a:ext cx="243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Comp. Profile</a:t>
            </a:r>
          </a:p>
        </p:txBody>
      </p:sp>
      <p:sp>
        <p:nvSpPr>
          <p:cNvPr id="55" name="Rectangle 119"/>
          <p:cNvSpPr>
            <a:spLocks noChangeArrowheads="1"/>
          </p:cNvSpPr>
          <p:nvPr/>
        </p:nvSpPr>
        <p:spPr bwMode="auto">
          <a:xfrm>
            <a:off x="6013450" y="1631950"/>
            <a:ext cx="1905000" cy="41910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Text Box 120"/>
          <p:cNvSpPr txBox="1">
            <a:spLocks noChangeArrowheads="1"/>
          </p:cNvSpPr>
          <p:nvPr/>
        </p:nvSpPr>
        <p:spPr bwMode="auto">
          <a:xfrm>
            <a:off x="5715000" y="589915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" name="Text Box 121"/>
          <p:cNvSpPr txBox="1">
            <a:spLocks noChangeArrowheads="1"/>
          </p:cNvSpPr>
          <p:nvPr/>
        </p:nvSpPr>
        <p:spPr bwMode="auto">
          <a:xfrm>
            <a:off x="7689850" y="5899150"/>
            <a:ext cx="407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" name="Text Box 122"/>
          <p:cNvSpPr txBox="1">
            <a:spLocks noChangeArrowheads="1"/>
          </p:cNvSpPr>
          <p:nvPr/>
        </p:nvSpPr>
        <p:spPr bwMode="auto">
          <a:xfrm>
            <a:off x="6248400" y="5929313"/>
            <a:ext cx="1347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Temperature</a:t>
            </a:r>
          </a:p>
        </p:txBody>
      </p:sp>
      <p:sp>
        <p:nvSpPr>
          <p:cNvPr id="59" name="Text Box 127"/>
          <p:cNvSpPr txBox="1">
            <a:spLocks noChangeArrowheads="1"/>
          </p:cNvSpPr>
          <p:nvPr/>
        </p:nvSpPr>
        <p:spPr bwMode="auto">
          <a:xfrm>
            <a:off x="5791200" y="6264275"/>
            <a:ext cx="2590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sz="1400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c:</a:t>
            </a:r>
            <a:r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Condenser T, T</a:t>
            </a:r>
            <a:r>
              <a:rPr lang="en-US" sz="1400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: Reboiler T</a:t>
            </a:r>
          </a:p>
          <a:p>
            <a:pPr algn="ctr"/>
            <a:r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sz="1400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 &lt; T</a:t>
            </a:r>
            <a:r>
              <a:rPr lang="en-US" sz="1400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Freeform 128"/>
          <p:cNvSpPr>
            <a:spLocks/>
          </p:cNvSpPr>
          <p:nvPr/>
        </p:nvSpPr>
        <p:spPr bwMode="auto">
          <a:xfrm>
            <a:off x="6019800" y="1631950"/>
            <a:ext cx="1905000" cy="4191000"/>
          </a:xfrm>
          <a:custGeom>
            <a:avLst/>
            <a:gdLst>
              <a:gd name="T0" fmla="*/ 0 w 1200"/>
              <a:gd name="T1" fmla="*/ 0 h 2640"/>
              <a:gd name="T2" fmla="*/ 384 w 1200"/>
              <a:gd name="T3" fmla="*/ 1392 h 2640"/>
              <a:gd name="T4" fmla="*/ 576 w 1200"/>
              <a:gd name="T5" fmla="*/ 1872 h 2640"/>
              <a:gd name="T6" fmla="*/ 816 w 1200"/>
              <a:gd name="T7" fmla="*/ 2304 h 2640"/>
              <a:gd name="T8" fmla="*/ 1008 w 1200"/>
              <a:gd name="T9" fmla="*/ 2496 h 2640"/>
              <a:gd name="T10" fmla="*/ 1200 w 1200"/>
              <a:gd name="T11" fmla="*/ 2640 h 2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0" h="2640">
                <a:moveTo>
                  <a:pt x="0" y="0"/>
                </a:moveTo>
                <a:cubicBezTo>
                  <a:pt x="144" y="540"/>
                  <a:pt x="288" y="1080"/>
                  <a:pt x="384" y="1392"/>
                </a:cubicBezTo>
                <a:cubicBezTo>
                  <a:pt x="480" y="1704"/>
                  <a:pt x="504" y="1720"/>
                  <a:pt x="576" y="1872"/>
                </a:cubicBezTo>
                <a:cubicBezTo>
                  <a:pt x="648" y="2024"/>
                  <a:pt x="744" y="2200"/>
                  <a:pt x="816" y="2304"/>
                </a:cubicBezTo>
                <a:cubicBezTo>
                  <a:pt x="888" y="2408"/>
                  <a:pt x="944" y="2440"/>
                  <a:pt x="1008" y="2496"/>
                </a:cubicBezTo>
                <a:cubicBezTo>
                  <a:pt x="1072" y="2552"/>
                  <a:pt x="1136" y="2596"/>
                  <a:pt x="1200" y="2640"/>
                </a:cubicBezTo>
              </a:path>
            </a:pathLst>
          </a:custGeom>
          <a:noFill/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Rectangle 129"/>
          <p:cNvSpPr>
            <a:spLocks noChangeArrowheads="1"/>
          </p:cNvSpPr>
          <p:nvPr/>
        </p:nvSpPr>
        <p:spPr bwMode="auto">
          <a:xfrm>
            <a:off x="5715000" y="1250950"/>
            <a:ext cx="243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Temp.  Profile</a:t>
            </a:r>
          </a:p>
        </p:txBody>
      </p:sp>
      <p:sp>
        <p:nvSpPr>
          <p:cNvPr id="62" name="Line 132"/>
          <p:cNvSpPr>
            <a:spLocks noChangeShapeType="1"/>
          </p:cNvSpPr>
          <p:nvPr/>
        </p:nvSpPr>
        <p:spPr bwMode="auto">
          <a:xfrm flipH="1">
            <a:off x="2133600" y="595947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133"/>
          <p:cNvSpPr>
            <a:spLocks noChangeShapeType="1"/>
          </p:cNvSpPr>
          <p:nvPr/>
        </p:nvSpPr>
        <p:spPr bwMode="auto">
          <a:xfrm>
            <a:off x="2133600" y="5959475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134"/>
          <p:cNvSpPr>
            <a:spLocks noChangeShapeType="1"/>
          </p:cNvSpPr>
          <p:nvPr/>
        </p:nvSpPr>
        <p:spPr bwMode="auto">
          <a:xfrm flipH="1">
            <a:off x="2209800" y="60356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135"/>
          <p:cNvSpPr>
            <a:spLocks noChangeShapeType="1"/>
          </p:cNvSpPr>
          <p:nvPr/>
        </p:nvSpPr>
        <p:spPr bwMode="auto">
          <a:xfrm>
            <a:off x="2209800" y="611187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5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97" y="228600"/>
            <a:ext cx="8229600" cy="533400"/>
          </a:xfrm>
        </p:spPr>
        <p:txBody>
          <a:bodyPr/>
          <a:lstStyle/>
          <a:p>
            <a:r>
              <a:rPr lang="en-US" dirty="0" smtClean="0"/>
              <a:t>Distillation Design Basics</a:t>
            </a:r>
            <a:endParaRPr lang="en-US" dirty="0"/>
          </a:p>
        </p:txBody>
      </p:sp>
      <p:grpSp>
        <p:nvGrpSpPr>
          <p:cNvPr id="76" name="Group 75"/>
          <p:cNvGrpSpPr/>
          <p:nvPr/>
        </p:nvGrpSpPr>
        <p:grpSpPr>
          <a:xfrm>
            <a:off x="4038600" y="838200"/>
            <a:ext cx="4772184" cy="377238"/>
            <a:chOff x="4038600" y="918162"/>
            <a:chExt cx="4772184" cy="377238"/>
          </a:xfrm>
        </p:grpSpPr>
        <p:sp>
          <p:nvSpPr>
            <p:cNvPr id="61" name="TextBox 60"/>
            <p:cNvSpPr txBox="1"/>
            <p:nvPr/>
          </p:nvSpPr>
          <p:spPr>
            <a:xfrm>
              <a:off x="4038600" y="926068"/>
              <a:ext cx="14191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R</a:t>
              </a:r>
              <a:r>
                <a:rPr lang="en-US" dirty="0" smtClean="0"/>
                <a:t> increasing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715000" y="918162"/>
              <a:ext cx="3095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 leakage up the top decreases</a:t>
              </a:r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038600" y="1410222"/>
            <a:ext cx="4847200" cy="369332"/>
            <a:chOff x="4038600" y="1524000"/>
            <a:chExt cx="4847200" cy="369332"/>
          </a:xfrm>
        </p:grpSpPr>
        <p:sp>
          <p:nvSpPr>
            <p:cNvPr id="62" name="TextBox 61"/>
            <p:cNvSpPr txBox="1"/>
            <p:nvPr/>
          </p:nvSpPr>
          <p:spPr>
            <a:xfrm>
              <a:off x="4038600" y="1524000"/>
              <a:ext cx="14063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/>
                <a:t>S</a:t>
              </a:r>
              <a:r>
                <a:rPr lang="en-US" dirty="0" smtClean="0"/>
                <a:t> increasing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748403" y="1524000"/>
              <a:ext cx="31373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  <a:r>
                <a:rPr lang="en-US" dirty="0" smtClean="0"/>
                <a:t> leakage in bottoms decreases</a:t>
              </a:r>
              <a:endParaRPr lang="en-US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0" y="1379676"/>
            <a:ext cx="3468072" cy="5338450"/>
            <a:chOff x="159625" y="1379676"/>
            <a:chExt cx="3468072" cy="5338450"/>
          </a:xfrm>
        </p:grpSpPr>
        <p:grpSp>
          <p:nvGrpSpPr>
            <p:cNvPr id="21" name="Group 20"/>
            <p:cNvGrpSpPr/>
            <p:nvPr/>
          </p:nvGrpSpPr>
          <p:grpSpPr>
            <a:xfrm>
              <a:off x="533400" y="1379676"/>
              <a:ext cx="3094297" cy="5338450"/>
              <a:chOff x="6014541" y="1518646"/>
              <a:chExt cx="3094297" cy="5338450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6014541" y="1518646"/>
                <a:ext cx="2654753" cy="5169243"/>
                <a:chOff x="6014541" y="1518646"/>
                <a:chExt cx="2654753" cy="5169243"/>
              </a:xfrm>
            </p:grpSpPr>
            <p:cxnSp>
              <p:nvCxnSpPr>
                <p:cNvPr id="26" name="Straight Arrow Connector 25"/>
                <p:cNvCxnSpPr/>
                <p:nvPr/>
              </p:nvCxnSpPr>
              <p:spPr>
                <a:xfrm>
                  <a:off x="6014541" y="4147854"/>
                  <a:ext cx="4572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7" name="Group 26"/>
                <p:cNvGrpSpPr/>
                <p:nvPr/>
              </p:nvGrpSpPr>
              <p:grpSpPr>
                <a:xfrm>
                  <a:off x="6477000" y="1518646"/>
                  <a:ext cx="2192294" cy="5169243"/>
                  <a:chOff x="6477000" y="1518646"/>
                  <a:chExt cx="2192294" cy="5169243"/>
                </a:xfrm>
              </p:grpSpPr>
              <p:grpSp>
                <p:nvGrpSpPr>
                  <p:cNvPr id="28" name="Group 27"/>
                  <p:cNvGrpSpPr/>
                  <p:nvPr/>
                </p:nvGrpSpPr>
                <p:grpSpPr>
                  <a:xfrm>
                    <a:off x="6477000" y="1518646"/>
                    <a:ext cx="2192294" cy="5169243"/>
                    <a:chOff x="5486400" y="1536357"/>
                    <a:chExt cx="2192294" cy="5169243"/>
                  </a:xfrm>
                </p:grpSpPr>
                <p:sp>
                  <p:nvSpPr>
                    <p:cNvPr id="31" name="Rounded Rectangle 30"/>
                    <p:cNvSpPr/>
                    <p:nvPr/>
                  </p:nvSpPr>
                  <p:spPr>
                    <a:xfrm>
                      <a:off x="5486400" y="2590800"/>
                      <a:ext cx="609600" cy="3276600"/>
                    </a:xfrm>
                    <a:prstGeom prst="roundRect">
                      <a:avLst>
                        <a:gd name="adj" fmla="val 37613"/>
                      </a:avLst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p:txBody>
                </p:sp>
                <p:grpSp>
                  <p:nvGrpSpPr>
                    <p:cNvPr id="32" name="Group 31"/>
                    <p:cNvGrpSpPr/>
                    <p:nvPr/>
                  </p:nvGrpSpPr>
                  <p:grpSpPr>
                    <a:xfrm>
                      <a:off x="6477000" y="2400300"/>
                      <a:ext cx="548640" cy="342900"/>
                      <a:chOff x="6477000" y="2400300"/>
                      <a:chExt cx="548640" cy="342900"/>
                    </a:xfrm>
                  </p:grpSpPr>
                  <p:sp>
                    <p:nvSpPr>
                      <p:cNvPr id="53" name="Rectangle 52"/>
                      <p:cNvSpPr/>
                      <p:nvPr/>
                    </p:nvSpPr>
                    <p:spPr>
                      <a:xfrm>
                        <a:off x="6477000" y="2400300"/>
                        <a:ext cx="548640" cy="3429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4" name="Freeform 53"/>
                      <p:cNvSpPr/>
                      <p:nvPr/>
                    </p:nvSpPr>
                    <p:spPr>
                      <a:xfrm>
                        <a:off x="6477000" y="2495741"/>
                        <a:ext cx="538548" cy="152018"/>
                      </a:xfrm>
                      <a:custGeom>
                        <a:avLst/>
                        <a:gdLst>
                          <a:gd name="connsiteX0" fmla="*/ 0 w 1495168"/>
                          <a:gd name="connsiteY0" fmla="*/ 301282 h 514752"/>
                          <a:gd name="connsiteX1" fmla="*/ 444844 w 1495168"/>
                          <a:gd name="connsiteY1" fmla="*/ 4720 h 514752"/>
                          <a:gd name="connsiteX2" fmla="*/ 1050325 w 1495168"/>
                          <a:gd name="connsiteY2" fmla="*/ 511347 h 514752"/>
                          <a:gd name="connsiteX3" fmla="*/ 1495168 w 1495168"/>
                          <a:gd name="connsiteY3" fmla="*/ 239499 h 514752"/>
                          <a:gd name="connsiteX4" fmla="*/ 1495168 w 1495168"/>
                          <a:gd name="connsiteY4" fmla="*/ 239499 h 5147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495168" h="514752">
                            <a:moveTo>
                              <a:pt x="0" y="301282"/>
                            </a:moveTo>
                            <a:cubicBezTo>
                              <a:pt x="134895" y="135495"/>
                              <a:pt x="269790" y="-30291"/>
                              <a:pt x="444844" y="4720"/>
                            </a:cubicBezTo>
                            <a:cubicBezTo>
                              <a:pt x="619898" y="39731"/>
                              <a:pt x="875271" y="472217"/>
                              <a:pt x="1050325" y="511347"/>
                            </a:cubicBezTo>
                            <a:cubicBezTo>
                              <a:pt x="1225379" y="550477"/>
                              <a:pt x="1495168" y="239499"/>
                              <a:pt x="1495168" y="239499"/>
                            </a:cubicBezTo>
                            <a:lnTo>
                              <a:pt x="1495168" y="239499"/>
                            </a:lnTo>
                          </a:path>
                        </a:pathLst>
                      </a:cu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flipV="1">
                      <a:off x="5799438" y="1914917"/>
                      <a:ext cx="0" cy="67588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Arrow Connector 33"/>
                    <p:cNvCxnSpPr/>
                    <p:nvPr/>
                  </p:nvCxnSpPr>
                  <p:spPr>
                    <a:xfrm>
                      <a:off x="5799438" y="1914917"/>
                      <a:ext cx="64008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5" name="Group 34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48" name="Oval 47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49" name="Group 48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50" name="Straight Connector 49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1" name="Straight Connector 50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Straight Connector 51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36" name="Group 35"/>
                    <p:cNvGrpSpPr/>
                    <p:nvPr/>
                  </p:nvGrpSpPr>
                  <p:grpSpPr>
                    <a:xfrm>
                      <a:off x="6232542" y="5715000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43" name="Oval 42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44" name="Group 43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45" name="Straight Connector 44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6" name="Straight Connector 45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7" name="Straight Connector 46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37" name="Straight Connector 36"/>
                    <p:cNvCxnSpPr/>
                    <p:nvPr/>
                  </p:nvCxnSpPr>
                  <p:spPr>
                    <a:xfrm flipV="1">
                      <a:off x="5799438" y="5874878"/>
                      <a:ext cx="0" cy="83072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Arrow Connector 37"/>
                    <p:cNvCxnSpPr/>
                    <p:nvPr/>
                  </p:nvCxnSpPr>
                  <p:spPr>
                    <a:xfrm>
                      <a:off x="5799438" y="6096000"/>
                      <a:ext cx="45720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Straight Arrow Connector 38"/>
                    <p:cNvCxnSpPr/>
                    <p:nvPr/>
                  </p:nvCxnSpPr>
                  <p:spPr>
                    <a:xfrm>
                      <a:off x="5778843" y="6693243"/>
                      <a:ext cx="1899851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Straight Connector 39"/>
                    <p:cNvCxnSpPr/>
                    <p:nvPr/>
                  </p:nvCxnSpPr>
                  <p:spPr>
                    <a:xfrm flipV="1">
                      <a:off x="6764038" y="2204477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Straight Connector 40"/>
                    <p:cNvCxnSpPr/>
                    <p:nvPr/>
                  </p:nvCxnSpPr>
                  <p:spPr>
                    <a:xfrm flipV="1">
                      <a:off x="6746274" y="2743200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Straight Arrow Connector 41"/>
                    <p:cNvCxnSpPr/>
                    <p:nvPr/>
                  </p:nvCxnSpPr>
                  <p:spPr>
                    <a:xfrm>
                      <a:off x="6096000" y="2926080"/>
                      <a:ext cx="1582694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headEnd type="arrow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" name="Straight Connector 28"/>
                  <p:cNvCxnSpPr/>
                  <p:nvPr/>
                </p:nvCxnSpPr>
                <p:spPr>
                  <a:xfrm flipV="1">
                    <a:off x="7553274" y="5559045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Arrow Connector 29"/>
                  <p:cNvCxnSpPr/>
                  <p:nvPr/>
                </p:nvCxnSpPr>
                <p:spPr>
                  <a:xfrm flipH="1">
                    <a:off x="7095327" y="5571571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3" name="TextBox 22"/>
              <p:cNvSpPr txBox="1"/>
              <p:nvPr/>
            </p:nvSpPr>
            <p:spPr>
              <a:xfrm>
                <a:off x="8669294" y="2715156"/>
                <a:ext cx="4395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Ab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8669294" y="6487764"/>
                <a:ext cx="4203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Ba</a:t>
                </a:r>
                <a:endParaRPr lang="en-US" dirty="0"/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159625" y="3810000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AB</a:t>
              </a:r>
              <a:endParaRPr lang="en-US" dirty="0"/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V="1">
              <a:off x="1300659" y="2434119"/>
              <a:ext cx="0" cy="1554480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lg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238198" y="3026693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CC"/>
                  </a:solidFill>
                </a:rPr>
                <a:t>N</a:t>
              </a:r>
              <a:r>
                <a:rPr lang="en-US" baseline="-25000" dirty="0" smtClean="0">
                  <a:solidFill>
                    <a:srgbClr val="0000CC"/>
                  </a:solidFill>
                </a:rPr>
                <a:t>R</a:t>
              </a:r>
              <a:endParaRPr lang="en-US" dirty="0">
                <a:solidFill>
                  <a:srgbClr val="0000CC"/>
                </a:solidFill>
              </a:endParaRP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V="1">
              <a:off x="1288302" y="4029951"/>
              <a:ext cx="0" cy="1645920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lg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1220244" y="4668245"/>
              <a:ext cx="404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CC"/>
                  </a:solidFill>
                </a:rPr>
                <a:t>N</a:t>
              </a:r>
              <a:r>
                <a:rPr lang="en-US" baseline="-25000" dirty="0">
                  <a:solidFill>
                    <a:srgbClr val="0000CC"/>
                  </a:solidFill>
                </a:rPr>
                <a:t>S</a:t>
              </a:r>
              <a:endParaRPr lang="en-US" dirty="0">
                <a:solidFill>
                  <a:srgbClr val="0000CC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792682" y="2693096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CC"/>
                  </a:solidFill>
                </a:rPr>
                <a:t>L</a:t>
              </a:r>
              <a:endParaRPr lang="en-US" dirty="0">
                <a:solidFill>
                  <a:srgbClr val="0000CC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780156" y="5140095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CC"/>
                  </a:solidFill>
                </a:rPr>
                <a:t>V</a:t>
              </a:r>
              <a:endParaRPr lang="en-US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096309" y="1869510"/>
            <a:ext cx="4714475" cy="646331"/>
            <a:chOff x="4096309" y="2057400"/>
            <a:chExt cx="4714475" cy="646331"/>
          </a:xfrm>
        </p:grpSpPr>
        <p:sp>
          <p:nvSpPr>
            <p:cNvPr id="68" name="TextBox 67"/>
            <p:cNvSpPr txBox="1"/>
            <p:nvPr/>
          </p:nvSpPr>
          <p:spPr>
            <a:xfrm>
              <a:off x="4096309" y="2183497"/>
              <a:ext cx="12845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 increasing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727526" y="2057400"/>
              <a:ext cx="30832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 leakage up the top decreases</a:t>
              </a:r>
            </a:p>
            <a:p>
              <a:r>
                <a:rPr lang="en-US" dirty="0" smtClean="0"/>
                <a:t>A leakage in bottoms increases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4122405" y="2667000"/>
            <a:ext cx="4869195" cy="646331"/>
            <a:chOff x="4122405" y="2895600"/>
            <a:chExt cx="4869195" cy="646331"/>
          </a:xfrm>
        </p:grpSpPr>
        <p:sp>
          <p:nvSpPr>
            <p:cNvPr id="70" name="TextBox 69"/>
            <p:cNvSpPr txBox="1"/>
            <p:nvPr/>
          </p:nvSpPr>
          <p:spPr>
            <a:xfrm>
              <a:off x="4122405" y="3034099"/>
              <a:ext cx="1318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 increasing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748403" y="2895600"/>
              <a:ext cx="32431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  <a:r>
                <a:rPr lang="en-US" dirty="0" smtClean="0"/>
                <a:t> leakage in bottoms decreases</a:t>
              </a:r>
            </a:p>
            <a:p>
              <a:r>
                <a:rPr lang="en-US" dirty="0" smtClean="0"/>
                <a:t>B leakage in top increases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157779" y="3429000"/>
            <a:ext cx="4986221" cy="369332"/>
            <a:chOff x="4157779" y="3733800"/>
            <a:chExt cx="4986221" cy="369332"/>
          </a:xfrm>
        </p:grpSpPr>
        <p:sp>
          <p:nvSpPr>
            <p:cNvPr id="72" name="TextBox 71"/>
            <p:cNvSpPr txBox="1"/>
            <p:nvPr/>
          </p:nvSpPr>
          <p:spPr>
            <a:xfrm>
              <a:off x="4157779" y="3733800"/>
              <a:ext cx="1305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 increasing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65104" y="3733800"/>
              <a:ext cx="3378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Usually, separation more difficult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772422"/>
            <a:ext cx="4038600" cy="311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7266061" y="4819471"/>
            <a:ext cx="1877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column at lowest pressure with a water cooled condenser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883078" y="157513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P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656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r>
              <a:rPr lang="en-US" dirty="0" smtClean="0"/>
              <a:t>Distillation Design Extremes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600200"/>
            <a:ext cx="5410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Total Reflux (N</a:t>
            </a:r>
            <a:r>
              <a:rPr lang="en-US" baseline="-25000" dirty="0" smtClean="0"/>
              <a:t>MIN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Shortest possible tower for desired separation</a:t>
            </a:r>
          </a:p>
          <a:p>
            <a:pPr lvl="1"/>
            <a:r>
              <a:rPr lang="en-US" dirty="0" smtClean="0"/>
              <a:t>Infinite </a:t>
            </a:r>
            <a:r>
              <a:rPr lang="en-US" dirty="0" err="1" smtClean="0"/>
              <a:t>reboiler</a:t>
            </a:r>
            <a:r>
              <a:rPr lang="en-US" dirty="0" smtClean="0"/>
              <a:t> duty for given feed rate</a:t>
            </a:r>
          </a:p>
          <a:p>
            <a:endParaRPr lang="en-US" dirty="0" smtClean="0"/>
          </a:p>
          <a:p>
            <a:r>
              <a:rPr lang="en-US" dirty="0" smtClean="0"/>
              <a:t>Minimum Reflux (L</a:t>
            </a:r>
            <a:r>
              <a:rPr lang="en-US" baseline="-25000" dirty="0" smtClean="0"/>
              <a:t>MIN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Infinitely tall column that gives desired separation</a:t>
            </a:r>
          </a:p>
          <a:p>
            <a:pPr lvl="1"/>
            <a:r>
              <a:rPr lang="en-US" dirty="0" smtClean="0"/>
              <a:t>Minimum </a:t>
            </a:r>
            <a:r>
              <a:rPr lang="en-US" dirty="0" err="1" smtClean="0"/>
              <a:t>reboiler</a:t>
            </a:r>
            <a:r>
              <a:rPr lang="en-US" dirty="0" smtClean="0"/>
              <a:t> duty for given feed rate 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3328" y="990600"/>
            <a:ext cx="3468072" cy="5338450"/>
            <a:chOff x="159625" y="1379676"/>
            <a:chExt cx="3468072" cy="5338450"/>
          </a:xfrm>
        </p:grpSpPr>
        <p:grpSp>
          <p:nvGrpSpPr>
            <p:cNvPr id="5" name="Group 4"/>
            <p:cNvGrpSpPr/>
            <p:nvPr/>
          </p:nvGrpSpPr>
          <p:grpSpPr>
            <a:xfrm>
              <a:off x="533400" y="1379676"/>
              <a:ext cx="3094297" cy="5338450"/>
              <a:chOff x="6014541" y="1518646"/>
              <a:chExt cx="3094297" cy="5338450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6014541" y="1518646"/>
                <a:ext cx="2654753" cy="5169243"/>
                <a:chOff x="6014541" y="1518646"/>
                <a:chExt cx="2654753" cy="5169243"/>
              </a:xfrm>
            </p:grpSpPr>
            <p:cxnSp>
              <p:nvCxnSpPr>
                <p:cNvPr id="16" name="Straight Arrow Connector 15"/>
                <p:cNvCxnSpPr/>
                <p:nvPr/>
              </p:nvCxnSpPr>
              <p:spPr>
                <a:xfrm>
                  <a:off x="6014541" y="4147854"/>
                  <a:ext cx="4572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" name="Group 16"/>
                <p:cNvGrpSpPr/>
                <p:nvPr/>
              </p:nvGrpSpPr>
              <p:grpSpPr>
                <a:xfrm>
                  <a:off x="6477000" y="1518646"/>
                  <a:ext cx="2192294" cy="5169243"/>
                  <a:chOff x="6477000" y="1518646"/>
                  <a:chExt cx="2192294" cy="5169243"/>
                </a:xfrm>
              </p:grpSpPr>
              <p:grpSp>
                <p:nvGrpSpPr>
                  <p:cNvPr id="18" name="Group 17"/>
                  <p:cNvGrpSpPr/>
                  <p:nvPr/>
                </p:nvGrpSpPr>
                <p:grpSpPr>
                  <a:xfrm>
                    <a:off x="6477000" y="1518646"/>
                    <a:ext cx="2192294" cy="5169243"/>
                    <a:chOff x="5486400" y="1536357"/>
                    <a:chExt cx="2192294" cy="5169243"/>
                  </a:xfrm>
                </p:grpSpPr>
                <p:sp>
                  <p:nvSpPr>
                    <p:cNvPr id="21" name="Rounded Rectangle 20"/>
                    <p:cNvSpPr/>
                    <p:nvPr/>
                  </p:nvSpPr>
                  <p:spPr>
                    <a:xfrm>
                      <a:off x="5486400" y="2590800"/>
                      <a:ext cx="609600" cy="3276600"/>
                    </a:xfrm>
                    <a:prstGeom prst="roundRect">
                      <a:avLst>
                        <a:gd name="adj" fmla="val 37613"/>
                      </a:avLst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p:txBody>
                </p:sp>
                <p:grpSp>
                  <p:nvGrpSpPr>
                    <p:cNvPr id="22" name="Group 21"/>
                    <p:cNvGrpSpPr/>
                    <p:nvPr/>
                  </p:nvGrpSpPr>
                  <p:grpSpPr>
                    <a:xfrm>
                      <a:off x="6477000" y="2400300"/>
                      <a:ext cx="548640" cy="342900"/>
                      <a:chOff x="6477000" y="2400300"/>
                      <a:chExt cx="548640" cy="342900"/>
                    </a:xfrm>
                  </p:grpSpPr>
                  <p:sp>
                    <p:nvSpPr>
                      <p:cNvPr id="43" name="Rectangle 42"/>
                      <p:cNvSpPr/>
                      <p:nvPr/>
                    </p:nvSpPr>
                    <p:spPr>
                      <a:xfrm>
                        <a:off x="6477000" y="2400300"/>
                        <a:ext cx="548640" cy="3429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4" name="Freeform 43"/>
                      <p:cNvSpPr/>
                      <p:nvPr/>
                    </p:nvSpPr>
                    <p:spPr>
                      <a:xfrm>
                        <a:off x="6477000" y="2495741"/>
                        <a:ext cx="538548" cy="152018"/>
                      </a:xfrm>
                      <a:custGeom>
                        <a:avLst/>
                        <a:gdLst>
                          <a:gd name="connsiteX0" fmla="*/ 0 w 1495168"/>
                          <a:gd name="connsiteY0" fmla="*/ 301282 h 514752"/>
                          <a:gd name="connsiteX1" fmla="*/ 444844 w 1495168"/>
                          <a:gd name="connsiteY1" fmla="*/ 4720 h 514752"/>
                          <a:gd name="connsiteX2" fmla="*/ 1050325 w 1495168"/>
                          <a:gd name="connsiteY2" fmla="*/ 511347 h 514752"/>
                          <a:gd name="connsiteX3" fmla="*/ 1495168 w 1495168"/>
                          <a:gd name="connsiteY3" fmla="*/ 239499 h 514752"/>
                          <a:gd name="connsiteX4" fmla="*/ 1495168 w 1495168"/>
                          <a:gd name="connsiteY4" fmla="*/ 239499 h 5147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495168" h="514752">
                            <a:moveTo>
                              <a:pt x="0" y="301282"/>
                            </a:moveTo>
                            <a:cubicBezTo>
                              <a:pt x="134895" y="135495"/>
                              <a:pt x="269790" y="-30291"/>
                              <a:pt x="444844" y="4720"/>
                            </a:cubicBezTo>
                            <a:cubicBezTo>
                              <a:pt x="619898" y="39731"/>
                              <a:pt x="875271" y="472217"/>
                              <a:pt x="1050325" y="511347"/>
                            </a:cubicBezTo>
                            <a:cubicBezTo>
                              <a:pt x="1225379" y="550477"/>
                              <a:pt x="1495168" y="239499"/>
                              <a:pt x="1495168" y="239499"/>
                            </a:cubicBezTo>
                            <a:lnTo>
                              <a:pt x="1495168" y="239499"/>
                            </a:lnTo>
                          </a:path>
                        </a:pathLst>
                      </a:cu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23" name="Straight Connector 22"/>
                    <p:cNvCxnSpPr/>
                    <p:nvPr/>
                  </p:nvCxnSpPr>
                  <p:spPr>
                    <a:xfrm flipV="1">
                      <a:off x="5799438" y="1914917"/>
                      <a:ext cx="0" cy="67588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Straight Arrow Connector 23"/>
                    <p:cNvCxnSpPr/>
                    <p:nvPr/>
                  </p:nvCxnSpPr>
                  <p:spPr>
                    <a:xfrm>
                      <a:off x="5799438" y="1914917"/>
                      <a:ext cx="64008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5" name="Group 24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38" name="Oval 37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39" name="Group 38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40" name="Straight Connector 39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1" name="Straight Connector 40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2" name="Straight Connector 41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26" name="Group 25"/>
                    <p:cNvGrpSpPr/>
                    <p:nvPr/>
                  </p:nvGrpSpPr>
                  <p:grpSpPr>
                    <a:xfrm>
                      <a:off x="6232542" y="5715000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33" name="Oval 32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34" name="Group 33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35" name="Straight Connector 34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6" name="Straight Connector 35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7" name="Straight Connector 36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27" name="Straight Connector 26"/>
                    <p:cNvCxnSpPr/>
                    <p:nvPr/>
                  </p:nvCxnSpPr>
                  <p:spPr>
                    <a:xfrm flipV="1">
                      <a:off x="5799438" y="5874878"/>
                      <a:ext cx="0" cy="83072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Arrow Connector 27"/>
                    <p:cNvCxnSpPr/>
                    <p:nvPr/>
                  </p:nvCxnSpPr>
                  <p:spPr>
                    <a:xfrm>
                      <a:off x="5799438" y="6096000"/>
                      <a:ext cx="45720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Arrow Connector 28"/>
                    <p:cNvCxnSpPr/>
                    <p:nvPr/>
                  </p:nvCxnSpPr>
                  <p:spPr>
                    <a:xfrm>
                      <a:off x="5778843" y="6693243"/>
                      <a:ext cx="1899851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 flipV="1">
                      <a:off x="6764038" y="2204477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 flipV="1">
                      <a:off x="6746274" y="2743200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Arrow Connector 31"/>
                    <p:cNvCxnSpPr/>
                    <p:nvPr/>
                  </p:nvCxnSpPr>
                  <p:spPr>
                    <a:xfrm>
                      <a:off x="6096000" y="2926080"/>
                      <a:ext cx="1582694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headEnd type="arrow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9" name="Straight Connector 18"/>
                  <p:cNvCxnSpPr/>
                  <p:nvPr/>
                </p:nvCxnSpPr>
                <p:spPr>
                  <a:xfrm flipV="1">
                    <a:off x="7553274" y="5559045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Arrow Connector 19"/>
                  <p:cNvCxnSpPr/>
                  <p:nvPr/>
                </p:nvCxnSpPr>
                <p:spPr>
                  <a:xfrm flipH="1">
                    <a:off x="7095327" y="5571571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4" name="TextBox 13"/>
              <p:cNvSpPr txBox="1"/>
              <p:nvPr/>
            </p:nvSpPr>
            <p:spPr>
              <a:xfrm>
                <a:off x="8669294" y="2715156"/>
                <a:ext cx="4395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Ab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669294" y="6487764"/>
                <a:ext cx="4203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Ba</a:t>
                </a:r>
                <a:endParaRPr lang="en-US" dirty="0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159625" y="3810000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AB</a:t>
              </a:r>
              <a:endParaRPr lang="en-US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1300659" y="2434119"/>
              <a:ext cx="0" cy="1554480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lg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238198" y="3026693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 smtClean="0"/>
                <a:t>R</a:t>
              </a:r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1288302" y="4029951"/>
              <a:ext cx="0" cy="1645920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lg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220244" y="4668245"/>
              <a:ext cx="404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r>
                <a:rPr lang="en-US" baseline="-25000" dirty="0"/>
                <a:t>S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92682" y="2693096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80156" y="5140095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91559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Distillation Design Economic Trade-off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086600" cy="1295400"/>
          </a:xfrm>
        </p:spPr>
        <p:txBody>
          <a:bodyPr/>
          <a:lstStyle/>
          <a:p>
            <a:r>
              <a:rPr lang="en-US" dirty="0" smtClean="0"/>
              <a:t>Given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Dist</a:t>
            </a:r>
            <a:r>
              <a:rPr lang="en-US" dirty="0" smtClean="0"/>
              <a:t> and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Bot</a:t>
            </a:r>
            <a:endParaRPr lang="en-US" dirty="0" smtClean="0"/>
          </a:p>
          <a:p>
            <a:r>
              <a:rPr lang="en-US" dirty="0" smtClean="0"/>
              <a:t>J = Capital Cost/3 + Yearly Energy Cost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04800" y="3505200"/>
            <a:ext cx="0" cy="2057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04800" y="5562600"/>
            <a:ext cx="4038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634314" y="3517557"/>
            <a:ext cx="3707027" cy="1696242"/>
          </a:xfrm>
          <a:custGeom>
            <a:avLst/>
            <a:gdLst>
              <a:gd name="connsiteX0" fmla="*/ 0 w 3707027"/>
              <a:gd name="connsiteY0" fmla="*/ 0 h 1696242"/>
              <a:gd name="connsiteX1" fmla="*/ 61783 w 3707027"/>
              <a:gd name="connsiteY1" fmla="*/ 840259 h 1696242"/>
              <a:gd name="connsiteX2" fmla="*/ 210064 w 3707027"/>
              <a:gd name="connsiteY2" fmla="*/ 1396313 h 1696242"/>
              <a:gd name="connsiteX3" fmla="*/ 506627 w 3707027"/>
              <a:gd name="connsiteY3" fmla="*/ 1618735 h 1696242"/>
              <a:gd name="connsiteX4" fmla="*/ 741405 w 3707027"/>
              <a:gd name="connsiteY4" fmla="*/ 1668162 h 1696242"/>
              <a:gd name="connsiteX5" fmla="*/ 1025610 w 3707027"/>
              <a:gd name="connsiteY5" fmla="*/ 1692875 h 1696242"/>
              <a:gd name="connsiteX6" fmla="*/ 1507524 w 3707027"/>
              <a:gd name="connsiteY6" fmla="*/ 1594021 h 1696242"/>
              <a:gd name="connsiteX7" fmla="*/ 2693772 w 3707027"/>
              <a:gd name="connsiteY7" fmla="*/ 1248032 h 1696242"/>
              <a:gd name="connsiteX8" fmla="*/ 3707027 w 3707027"/>
              <a:gd name="connsiteY8" fmla="*/ 902043 h 1696242"/>
              <a:gd name="connsiteX9" fmla="*/ 3707027 w 3707027"/>
              <a:gd name="connsiteY9" fmla="*/ 902043 h 1696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07027" h="1696242">
                <a:moveTo>
                  <a:pt x="0" y="0"/>
                </a:moveTo>
                <a:cubicBezTo>
                  <a:pt x="13386" y="303770"/>
                  <a:pt x="26772" y="607540"/>
                  <a:pt x="61783" y="840259"/>
                </a:cubicBezTo>
                <a:cubicBezTo>
                  <a:pt x="96794" y="1072978"/>
                  <a:pt x="135923" y="1266567"/>
                  <a:pt x="210064" y="1396313"/>
                </a:cubicBezTo>
                <a:cubicBezTo>
                  <a:pt x="284205" y="1526059"/>
                  <a:pt x="418070" y="1573427"/>
                  <a:pt x="506627" y="1618735"/>
                </a:cubicBezTo>
                <a:cubicBezTo>
                  <a:pt x="595184" y="1664043"/>
                  <a:pt x="654908" y="1655805"/>
                  <a:pt x="741405" y="1668162"/>
                </a:cubicBezTo>
                <a:cubicBezTo>
                  <a:pt x="827902" y="1680519"/>
                  <a:pt x="897923" y="1705232"/>
                  <a:pt x="1025610" y="1692875"/>
                </a:cubicBezTo>
                <a:cubicBezTo>
                  <a:pt x="1153297" y="1680518"/>
                  <a:pt x="1229497" y="1668162"/>
                  <a:pt x="1507524" y="1594021"/>
                </a:cubicBezTo>
                <a:cubicBezTo>
                  <a:pt x="1785551" y="1519881"/>
                  <a:pt x="2327188" y="1363362"/>
                  <a:pt x="2693772" y="1248032"/>
                </a:cubicBezTo>
                <a:cubicBezTo>
                  <a:pt x="3060356" y="1132702"/>
                  <a:pt x="3707027" y="902043"/>
                  <a:pt x="3707027" y="902043"/>
                </a:cubicBezTo>
                <a:lnTo>
                  <a:pt x="3707027" y="902043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82828" y="3200400"/>
            <a:ext cx="0" cy="2362200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1435" y="5231028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r>
              <a:rPr lang="en-US" baseline="-25000" dirty="0" smtClean="0"/>
              <a:t>MIN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67929" y="5550243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 </a:t>
            </a:r>
            <a:r>
              <a:rPr lang="en-US" b="1" dirty="0">
                <a:sym typeface="Wingdings" pitchFamily="2" charset="2"/>
              </a:rPr>
              <a:t>→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4365678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J</a:t>
            </a:r>
            <a:endParaRPr lang="en-US" b="1" dirty="0"/>
          </a:p>
        </p:txBody>
      </p:sp>
      <p:sp>
        <p:nvSpPr>
          <p:cNvPr id="14" name="Down Arrow 13"/>
          <p:cNvSpPr/>
          <p:nvPr/>
        </p:nvSpPr>
        <p:spPr>
          <a:xfrm>
            <a:off x="1493808" y="4206446"/>
            <a:ext cx="334992" cy="978408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63868" y="3311264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Near Optimum Design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17388" y="3303131"/>
            <a:ext cx="322165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/>
              <a:t>DESIGN RULES OF THUMB</a:t>
            </a:r>
          </a:p>
          <a:p>
            <a:pPr algn="ctr"/>
            <a:endParaRPr lang="en-US" sz="900" dirty="0"/>
          </a:p>
          <a:p>
            <a:pPr algn="ctr">
              <a:spcAft>
                <a:spcPts val="600"/>
              </a:spcAft>
            </a:pPr>
            <a:r>
              <a:rPr lang="en-US" sz="2000" dirty="0" smtClean="0"/>
              <a:t>L ~ 1.2-1.3 L</a:t>
            </a:r>
            <a:r>
              <a:rPr lang="en-US" sz="2000" baseline="-25000" dirty="0" smtClean="0"/>
              <a:t>MIN</a:t>
            </a:r>
            <a:endParaRPr lang="en-US" sz="2000" dirty="0" smtClean="0"/>
          </a:p>
          <a:p>
            <a:pPr algn="ctr">
              <a:spcAft>
                <a:spcPts val="600"/>
              </a:spcAft>
            </a:pPr>
            <a:r>
              <a:rPr lang="en-US" sz="2000" dirty="0" smtClean="0"/>
              <a:t>N ~ 2-3 N</a:t>
            </a:r>
            <a:r>
              <a:rPr lang="en-US" sz="2000" baseline="-25000" dirty="0" smtClean="0"/>
              <a:t>MIN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6643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604</Words>
  <Application>Microsoft Office PowerPoint</Application>
  <PresentationFormat>On-screen Show (4:3)</PresentationFormat>
  <Paragraphs>241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A Typical Chemical Process</vt:lpstr>
      <vt:lpstr>ChE Design Issues</vt:lpstr>
      <vt:lpstr>Reactor Design Issues</vt:lpstr>
      <vt:lpstr>Distillation Basics</vt:lpstr>
      <vt:lpstr>Distillation Basics</vt:lpstr>
      <vt:lpstr>Distillation Design Basics</vt:lpstr>
      <vt:lpstr>Distillation Design Extremes</vt:lpstr>
      <vt:lpstr>Distillation Design Economic Trade-off</vt:lpstr>
      <vt:lpstr>Designing a Chemical Process</vt:lpstr>
      <vt:lpstr>The Process Design Problem</vt:lpstr>
      <vt:lpstr>Qualitative Separation Tradeoffs</vt:lpstr>
      <vt:lpstr>Qualitative Reactor Trade-Offs</vt:lpstr>
      <vt:lpstr>Qualitative Tradeoffs’ Summary</vt:lpstr>
      <vt:lpstr>The Overall Design Approach</vt:lpstr>
      <vt:lpstr>Need for “Thought Experiments”</vt:lpstr>
      <vt:lpstr>The Design Procedure</vt:lpstr>
      <vt:lpstr>Summary</vt:lpstr>
      <vt:lpstr>Qualitative Process Design Exercise 1</vt:lpstr>
      <vt:lpstr>Qualitative Process Design Exercise 2</vt:lpstr>
      <vt:lpstr>Qualitative Process Design Exercise 3</vt:lpstr>
    </vt:vector>
  </TitlesOfParts>
  <Company>SCBE, NTU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Engineering Design: Teaching and Learning</dc:title>
  <dc:creator>Windows User</dc:creator>
  <cp:lastModifiedBy>admin</cp:lastModifiedBy>
  <cp:revision>65</cp:revision>
  <dcterms:created xsi:type="dcterms:W3CDTF">2013-06-03T01:43:25Z</dcterms:created>
  <dcterms:modified xsi:type="dcterms:W3CDTF">2014-05-31T14:33:57Z</dcterms:modified>
</cp:coreProperties>
</file>