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7" r:id="rId9"/>
    <p:sldId id="264" r:id="rId10"/>
    <p:sldId id="265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676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693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913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761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03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744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906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039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386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81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1E79E95-AFE5-406A-9C87-E87559AC5E8D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87077D-117B-4E4B-99D7-1A109DE25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52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7912" y="233776"/>
            <a:ext cx="5175776" cy="584775"/>
          </a:xfrm>
          <a:prstGeom prst="rect">
            <a:avLst/>
          </a:prstGeom>
          <a:gradFill flip="none" rotWithShape="1">
            <a:gsLst>
              <a:gs pos="42000">
                <a:srgbClr val="AEC3E9">
                  <a:alpha val="40000"/>
                </a:srgbClr>
              </a:gs>
              <a:gs pos="0">
                <a:srgbClr val="0000CC">
                  <a:alpha val="41000"/>
                </a:srgbClr>
              </a:gs>
              <a:gs pos="59000">
                <a:schemeClr val="accent1">
                  <a:tint val="44500"/>
                  <a:satMod val="160000"/>
                </a:schemeClr>
              </a:gs>
              <a:gs pos="100000">
                <a:srgbClr val="0000CC">
                  <a:alpha val="39000"/>
                </a:srgbClr>
              </a:gs>
            </a:gsLst>
            <a:lin ang="5400000" scaled="1"/>
            <a:tileRect/>
          </a:gradFill>
          <a:ln w="6350" cap="rnd">
            <a:noFill/>
            <a:bevel/>
          </a:ln>
        </p:spPr>
        <p:txBody>
          <a:bodyPr vert="horz" wrap="none" lIns="91440" tIns="45720" rIns="91440" bIns="45720" rtlCol="0" anchor="ctr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8288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30268"/>
            <a:ext cx="9144000" cy="338554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Economic Process Design,</a:t>
            </a:r>
            <a:r>
              <a:rPr lang="en-US" sz="1600" b="1" baseline="0" dirty="0" smtClean="0">
                <a:solidFill>
                  <a:schemeClr val="bg1"/>
                </a:solidFill>
              </a:rPr>
              <a:t> Operation and </a:t>
            </a:r>
            <a:r>
              <a:rPr lang="en-US" sz="1600" b="1" baseline="0" dirty="0" err="1" smtClean="0">
                <a:solidFill>
                  <a:schemeClr val="bg1"/>
                </a:solidFill>
              </a:rPr>
              <a:t>Plantwide</a:t>
            </a:r>
            <a:r>
              <a:rPr lang="en-US" sz="1600" b="1" baseline="0" dirty="0" smtClean="0">
                <a:solidFill>
                  <a:schemeClr val="bg1"/>
                </a:solidFill>
              </a:rPr>
              <a:t> Control</a:t>
            </a:r>
            <a:r>
              <a:rPr lang="en-US" sz="1600" b="0" baseline="0" dirty="0" smtClean="0">
                <a:solidFill>
                  <a:schemeClr val="bg1"/>
                </a:solidFill>
              </a:rPr>
              <a:t>           1-5 Jun 2014         IITK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280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533400" y="2895600"/>
            <a:ext cx="7772400" cy="838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>
                  <a:alpha val="42000"/>
                </a:srgbClr>
              </a:gs>
              <a:gs pos="50000">
                <a:schemeClr val="bg1"/>
              </a:gs>
              <a:gs pos="100000">
                <a:srgbClr val="3366FF">
                  <a:alpha val="42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The DOF Specification Conundrum</a:t>
            </a:r>
            <a:endParaRPr lang="en-US" sz="2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594991" y="2438400"/>
            <a:ext cx="12602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rgbClr val="00FFFF"/>
                    </a:gs>
                    <a:gs pos="50000">
                      <a:srgbClr val="FFFFFF"/>
                    </a:gs>
                    <a:gs pos="100000">
                      <a:srgbClr val="00FFFF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Module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1.2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196790"/>
            <a:ext cx="9144000" cy="135421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ECONOMIC PROCESS DESIGN, OPERATION </a:t>
            </a:r>
          </a:p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&amp; PLANTWIDE CONTROL </a:t>
            </a:r>
          </a:p>
          <a:p>
            <a:pPr algn="ctr">
              <a:defRPr/>
            </a:pPr>
            <a:r>
              <a:rPr lang="en-US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 Intensive Industrial Short Course</a:t>
            </a:r>
          </a:p>
        </p:txBody>
      </p:sp>
    </p:spTree>
    <p:extLst>
      <p:ext uri="{BB962C8B-B14F-4D97-AF65-F5344CB8AC3E}">
        <p14:creationId xmlns:p14="http://schemas.microsoft.com/office/powerpoint/2010/main" xmlns="" val="35273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Specs Exercise 3</a:t>
            </a:r>
            <a:endParaRPr lang="en-US" dirty="0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219200" y="1371600"/>
            <a:ext cx="6657975" cy="4697413"/>
            <a:chOff x="1177" y="2731"/>
            <a:chExt cx="10483" cy="7397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1177" y="2731"/>
              <a:ext cx="10483" cy="6417"/>
              <a:chOff x="1177" y="4469"/>
              <a:chExt cx="10483" cy="6417"/>
            </a:xfrm>
          </p:grpSpPr>
          <p:grpSp>
            <p:nvGrpSpPr>
              <p:cNvPr id="3076" name="Group 4"/>
              <p:cNvGrpSpPr>
                <a:grpSpLocks/>
              </p:cNvGrpSpPr>
              <p:nvPr/>
            </p:nvGrpSpPr>
            <p:grpSpPr bwMode="auto">
              <a:xfrm>
                <a:off x="1455" y="4469"/>
                <a:ext cx="1148" cy="259"/>
                <a:chOff x="1380" y="4469"/>
                <a:chExt cx="1148" cy="259"/>
              </a:xfrm>
            </p:grpSpPr>
            <p:grpSp>
              <p:nvGrpSpPr>
                <p:cNvPr id="3077" name="Group 5"/>
                <p:cNvGrpSpPr>
                  <a:grpSpLocks/>
                </p:cNvGrpSpPr>
                <p:nvPr/>
              </p:nvGrpSpPr>
              <p:grpSpPr bwMode="auto">
                <a:xfrm>
                  <a:off x="1635" y="4469"/>
                  <a:ext cx="360" cy="259"/>
                  <a:chOff x="6908" y="11220"/>
                  <a:chExt cx="1222" cy="1072"/>
                </a:xfrm>
              </p:grpSpPr>
              <p:sp>
                <p:nvSpPr>
                  <p:cNvPr id="3078" name="Freeform 6"/>
                  <p:cNvSpPr>
                    <a:spLocks/>
                  </p:cNvSpPr>
                  <p:nvPr/>
                </p:nvSpPr>
                <p:spPr bwMode="auto">
                  <a:xfrm>
                    <a:off x="6908" y="11640"/>
                    <a:ext cx="1222" cy="65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788"/>
                      </a:cxn>
                      <a:cxn ang="0">
                        <a:pos x="1579" y="0"/>
                      </a:cxn>
                      <a:cxn ang="0">
                        <a:pos x="1579" y="7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579" h="788">
                        <a:moveTo>
                          <a:pt x="0" y="0"/>
                        </a:moveTo>
                        <a:lnTo>
                          <a:pt x="0" y="788"/>
                        </a:lnTo>
                        <a:lnTo>
                          <a:pt x="1579" y="0"/>
                        </a:lnTo>
                        <a:lnTo>
                          <a:pt x="1579" y="78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grpSp>
                <p:nvGrpSpPr>
                  <p:cNvPr id="3079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6983" y="11220"/>
                    <a:ext cx="1087" cy="750"/>
                    <a:chOff x="7027" y="11051"/>
                    <a:chExt cx="1354" cy="844"/>
                  </a:xfrm>
                </p:grpSpPr>
                <p:sp>
                  <p:nvSpPr>
                    <p:cNvPr id="3080" name="Freeform 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027" y="11220"/>
                      <a:ext cx="1354" cy="675"/>
                    </a:xfrm>
                    <a:custGeom>
                      <a:avLst/>
                      <a:gdLst/>
                      <a:ahLst/>
                      <a:cxnLst>
                        <a:cxn ang="0">
                          <a:pos x="395" y="789"/>
                        </a:cxn>
                        <a:cxn ang="0">
                          <a:pos x="395" y="0"/>
                        </a:cxn>
                        <a:cxn ang="0">
                          <a:pos x="0" y="0"/>
                        </a:cxn>
                        <a:cxn ang="0">
                          <a:pos x="789" y="0"/>
                        </a:cxn>
                      </a:cxnLst>
                      <a:rect l="0" t="0" r="r" b="b"/>
                      <a:pathLst>
                        <a:path w="789" h="789">
                          <a:moveTo>
                            <a:pt x="395" y="789"/>
                          </a:moveTo>
                          <a:lnTo>
                            <a:pt x="395" y="0"/>
                          </a:lnTo>
                          <a:moveTo>
                            <a:pt x="0" y="0"/>
                          </a:moveTo>
                          <a:lnTo>
                            <a:pt x="789" y="0"/>
                          </a:lnTo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3081" name="Arc 9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7529" y="10549"/>
                      <a:ext cx="349" cy="1354"/>
                    </a:xfrm>
                    <a:custGeom>
                      <a:avLst/>
                      <a:gdLst>
                        <a:gd name="G0" fmla="+- 0 0 0"/>
                        <a:gd name="G1" fmla="+- 18607 0 0"/>
                        <a:gd name="G2" fmla="+- 21600 0 0"/>
                        <a:gd name="T0" fmla="*/ 10970 w 21600"/>
                        <a:gd name="T1" fmla="*/ 0 h 37032"/>
                        <a:gd name="T2" fmla="*/ 11272 w 21600"/>
                        <a:gd name="T3" fmla="*/ 37032 h 37032"/>
                        <a:gd name="T4" fmla="*/ 0 w 21600"/>
                        <a:gd name="T5" fmla="*/ 18607 h 370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37032" fill="none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</a:path>
                        <a:path w="21600" h="37032" stroke="0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  <a:lnTo>
                            <a:pt x="0" y="18607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</p:grpSp>
            <p:cxnSp>
              <p:nvCxnSpPr>
                <p:cNvPr id="3082" name="AutoShape 10"/>
                <p:cNvCxnSpPr>
                  <a:cxnSpLocks noChangeShapeType="1"/>
                </p:cNvCxnSpPr>
                <p:nvPr/>
              </p:nvCxnSpPr>
              <p:spPr bwMode="auto">
                <a:xfrm flipH="1">
                  <a:off x="1380" y="4656"/>
                  <a:ext cx="255" cy="0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083" name="AutoShape 11"/>
                <p:cNvCxnSpPr>
                  <a:cxnSpLocks noChangeShapeType="1"/>
                </p:cNvCxnSpPr>
                <p:nvPr/>
              </p:nvCxnSpPr>
              <p:spPr bwMode="auto">
                <a:xfrm>
                  <a:off x="1995" y="4650"/>
                  <a:ext cx="533" cy="0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3084" name="Group 12"/>
              <p:cNvGrpSpPr>
                <a:grpSpLocks/>
              </p:cNvGrpSpPr>
              <p:nvPr/>
            </p:nvGrpSpPr>
            <p:grpSpPr bwMode="auto">
              <a:xfrm>
                <a:off x="6316" y="5198"/>
                <a:ext cx="2262" cy="4815"/>
                <a:chOff x="6316" y="5198"/>
                <a:chExt cx="2262" cy="4815"/>
              </a:xfrm>
            </p:grpSpPr>
            <p:cxnSp>
              <p:nvCxnSpPr>
                <p:cNvPr id="3085" name="AutoShape 13"/>
                <p:cNvCxnSpPr>
                  <a:cxnSpLocks noChangeShapeType="1"/>
                </p:cNvCxnSpPr>
                <p:nvPr/>
              </p:nvCxnSpPr>
              <p:spPr bwMode="auto">
                <a:xfrm>
                  <a:off x="7590" y="6644"/>
                  <a:ext cx="508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grpSp>
              <p:nvGrpSpPr>
                <p:cNvPr id="3086" name="Group 14"/>
                <p:cNvGrpSpPr>
                  <a:grpSpLocks/>
                </p:cNvGrpSpPr>
                <p:nvPr/>
              </p:nvGrpSpPr>
              <p:grpSpPr bwMode="auto">
                <a:xfrm>
                  <a:off x="6316" y="5198"/>
                  <a:ext cx="2262" cy="4815"/>
                  <a:chOff x="5491" y="5198"/>
                  <a:chExt cx="2262" cy="4815"/>
                </a:xfrm>
              </p:grpSpPr>
              <p:grpSp>
                <p:nvGrpSpPr>
                  <p:cNvPr id="3087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6658" y="5198"/>
                    <a:ext cx="1095" cy="630"/>
                    <a:chOff x="8340" y="5218"/>
                    <a:chExt cx="1095" cy="630"/>
                  </a:xfrm>
                </p:grpSpPr>
                <p:grpSp>
                  <p:nvGrpSpPr>
                    <p:cNvPr id="3088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40" y="5387"/>
                      <a:ext cx="735" cy="461"/>
                      <a:chOff x="8010" y="5387"/>
                      <a:chExt cx="735" cy="461"/>
                    </a:xfrm>
                  </p:grpSpPr>
                  <p:sp>
                    <p:nvSpPr>
                      <p:cNvPr id="3089" name="Freeform 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52" y="5401"/>
                        <a:ext cx="432" cy="43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89"/>
                          </a:cxn>
                          <a:cxn ang="0">
                            <a:pos x="1089" y="0"/>
                          </a:cxn>
                          <a:cxn ang="0">
                            <a:pos x="2177" y="1089"/>
                          </a:cxn>
                          <a:cxn ang="0">
                            <a:pos x="2177" y="1089"/>
                          </a:cxn>
                          <a:cxn ang="0">
                            <a:pos x="1089" y="2177"/>
                          </a:cxn>
                          <a:cxn ang="0">
                            <a:pos x="0" y="1089"/>
                          </a:cxn>
                        </a:cxnLst>
                        <a:rect l="0" t="0" r="r" b="b"/>
                        <a:pathLst>
                          <a:path w="2177" h="2177">
                            <a:moveTo>
                              <a:pt x="0" y="1089"/>
                            </a:moveTo>
                            <a:cubicBezTo>
                              <a:pt x="0" y="487"/>
                              <a:pt x="487" y="0"/>
                              <a:pt x="1089" y="0"/>
                            </a:cubicBezTo>
                            <a:cubicBezTo>
                              <a:pt x="1690" y="0"/>
                              <a:pt x="2177" y="487"/>
                              <a:pt x="2177" y="1089"/>
                            </a:cubicBezTo>
                            <a:cubicBezTo>
                              <a:pt x="2177" y="1089"/>
                              <a:pt x="2177" y="1089"/>
                              <a:pt x="2177" y="1089"/>
                            </a:cubicBezTo>
                            <a:cubicBezTo>
                              <a:pt x="2177" y="1690"/>
                              <a:pt x="1690" y="2177"/>
                              <a:pt x="1089" y="2177"/>
                            </a:cubicBezTo>
                            <a:cubicBezTo>
                              <a:pt x="487" y="2177"/>
                              <a:pt x="0" y="1690"/>
                              <a:pt x="0" y="1089"/>
                            </a:cubicBezTo>
                          </a:path>
                        </a:pathLst>
                      </a:custGeom>
                      <a:solidFill>
                        <a:srgbClr val="FFFFFF"/>
                      </a:solidFill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grpSp>
                    <p:nvGrpSpPr>
                      <p:cNvPr id="3090" name="Group 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010" y="5387"/>
                        <a:ext cx="735" cy="461"/>
                        <a:chOff x="8010" y="5387"/>
                        <a:chExt cx="735" cy="461"/>
                      </a:xfrm>
                    </p:grpSpPr>
                    <p:cxnSp>
                      <p:nvCxnSpPr>
                        <p:cNvPr id="3091" name="AutoShape 19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V="1">
                          <a:off x="8010" y="5625"/>
                          <a:ext cx="510" cy="223"/>
                        </a:xfrm>
                        <a:prstGeom prst="straightConnector1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3092" name="AutoShape 20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V="1">
                          <a:off x="8235" y="5387"/>
                          <a:ext cx="510" cy="223"/>
                        </a:xfrm>
                        <a:prstGeom prst="straightConnector1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3093" name="AutoShape 21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 flipV="1">
                          <a:off x="8235" y="5610"/>
                          <a:ext cx="270" cy="0"/>
                        </a:xfrm>
                        <a:prstGeom prst="straightConnector1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</p:grpSp>
                <p:grpSp>
                  <p:nvGrpSpPr>
                    <p:cNvPr id="3094" name="Group 2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075" y="5218"/>
                      <a:ext cx="360" cy="259"/>
                      <a:chOff x="6908" y="11220"/>
                      <a:chExt cx="1222" cy="1072"/>
                    </a:xfrm>
                  </p:grpSpPr>
                  <p:sp>
                    <p:nvSpPr>
                      <p:cNvPr id="3095" name="Freeform 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6908" y="11640"/>
                        <a:ext cx="1222" cy="6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788"/>
                          </a:cxn>
                          <a:cxn ang="0">
                            <a:pos x="1579" y="0"/>
                          </a:cxn>
                          <a:cxn ang="0">
                            <a:pos x="1579" y="788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1579" h="788">
                            <a:moveTo>
                              <a:pt x="0" y="0"/>
                            </a:moveTo>
                            <a:lnTo>
                              <a:pt x="0" y="788"/>
                            </a:lnTo>
                            <a:lnTo>
                              <a:pt x="1579" y="0"/>
                            </a:lnTo>
                            <a:lnTo>
                              <a:pt x="1579" y="78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grpSp>
                    <p:nvGrpSpPr>
                      <p:cNvPr id="3096" name="Group 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983" y="11220"/>
                        <a:ext cx="1087" cy="750"/>
                        <a:chOff x="7027" y="11051"/>
                        <a:chExt cx="1354" cy="844"/>
                      </a:xfrm>
                    </p:grpSpPr>
                    <p:sp>
                      <p:nvSpPr>
                        <p:cNvPr id="3097" name="Freeform 25"/>
                        <p:cNvSpPr>
                          <a:spLocks noEditPoints="1"/>
                        </p:cNvSpPr>
                        <p:nvPr/>
                      </p:nvSpPr>
                      <p:spPr bwMode="auto">
                        <a:xfrm>
                          <a:off x="7027" y="11220"/>
                          <a:ext cx="1354" cy="67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95" y="789"/>
                            </a:cxn>
                            <a:cxn ang="0">
                              <a:pos x="395" y="0"/>
                            </a:cxn>
                            <a:cxn ang="0">
                              <a:pos x="0" y="0"/>
                            </a:cxn>
                            <a:cxn ang="0">
                              <a:pos x="789" y="0"/>
                            </a:cxn>
                          </a:cxnLst>
                          <a:rect l="0" t="0" r="r" b="b"/>
                          <a:pathLst>
                            <a:path w="789" h="789">
                              <a:moveTo>
                                <a:pt x="395" y="789"/>
                              </a:moveTo>
                              <a:lnTo>
                                <a:pt x="395" y="0"/>
                              </a:lnTo>
                              <a:moveTo>
                                <a:pt x="0" y="0"/>
                              </a:moveTo>
                              <a:lnTo>
                                <a:pt x="789" y="0"/>
                              </a:lnTo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sp>
                      <p:nvSpPr>
                        <p:cNvPr id="3098" name="Arc 26"/>
                        <p:cNvSpPr>
                          <a:spLocks/>
                        </p:cNvSpPr>
                        <p:nvPr/>
                      </p:nvSpPr>
                      <p:spPr bwMode="auto">
                        <a:xfrm rot="16200000" flipV="1">
                          <a:off x="7529" y="10549"/>
                          <a:ext cx="349" cy="1354"/>
                        </a:xfrm>
                        <a:custGeom>
                          <a:avLst/>
                          <a:gdLst>
                            <a:gd name="G0" fmla="+- 0 0 0"/>
                            <a:gd name="G1" fmla="+- 18607 0 0"/>
                            <a:gd name="G2" fmla="+- 21600 0 0"/>
                            <a:gd name="T0" fmla="*/ 10970 w 21600"/>
                            <a:gd name="T1" fmla="*/ 0 h 37032"/>
                            <a:gd name="T2" fmla="*/ 11272 w 21600"/>
                            <a:gd name="T3" fmla="*/ 37032 h 37032"/>
                            <a:gd name="T4" fmla="*/ 0 w 21600"/>
                            <a:gd name="T5" fmla="*/ 18607 h 3703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37032" fill="none" extrusionOk="0">
                              <a:moveTo>
                                <a:pt x="10969" y="0"/>
                              </a:moveTo>
                              <a:cubicBezTo>
                                <a:pt x="17557" y="3883"/>
                                <a:pt x="21600" y="10960"/>
                                <a:pt x="21600" y="18607"/>
                              </a:cubicBezTo>
                              <a:cubicBezTo>
                                <a:pt x="21600" y="26127"/>
                                <a:pt x="17687" y="33107"/>
                                <a:pt x="11272" y="37032"/>
                              </a:cubicBezTo>
                            </a:path>
                            <a:path w="21600" h="37032" stroke="0" extrusionOk="0">
                              <a:moveTo>
                                <a:pt x="10969" y="0"/>
                              </a:moveTo>
                              <a:cubicBezTo>
                                <a:pt x="17557" y="3883"/>
                                <a:pt x="21600" y="10960"/>
                                <a:pt x="21600" y="18607"/>
                              </a:cubicBezTo>
                              <a:cubicBezTo>
                                <a:pt x="21600" y="26127"/>
                                <a:pt x="17687" y="33107"/>
                                <a:pt x="11272" y="37032"/>
                              </a:cubicBezTo>
                              <a:lnTo>
                                <a:pt x="0" y="18607"/>
                              </a:lnTo>
                              <a:close/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</p:grpSp>
                </p:grpSp>
              </p:grpSp>
              <p:grpSp>
                <p:nvGrpSpPr>
                  <p:cNvPr id="3099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6405" y="6464"/>
                    <a:ext cx="360" cy="259"/>
                    <a:chOff x="6908" y="11220"/>
                    <a:chExt cx="1222" cy="1072"/>
                  </a:xfrm>
                </p:grpSpPr>
                <p:sp>
                  <p:nvSpPr>
                    <p:cNvPr id="3100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6908" y="11640"/>
                      <a:ext cx="1222" cy="65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788"/>
                        </a:cxn>
                        <a:cxn ang="0">
                          <a:pos x="1579" y="0"/>
                        </a:cxn>
                        <a:cxn ang="0">
                          <a:pos x="1579" y="78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579" h="788">
                          <a:moveTo>
                            <a:pt x="0" y="0"/>
                          </a:moveTo>
                          <a:lnTo>
                            <a:pt x="0" y="788"/>
                          </a:lnTo>
                          <a:lnTo>
                            <a:pt x="1579" y="0"/>
                          </a:lnTo>
                          <a:lnTo>
                            <a:pt x="1579" y="78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grpSp>
                  <p:nvGrpSpPr>
                    <p:cNvPr id="3101" name="Group 2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83" y="11220"/>
                      <a:ext cx="1087" cy="750"/>
                      <a:chOff x="7027" y="11051"/>
                      <a:chExt cx="1354" cy="844"/>
                    </a:xfrm>
                  </p:grpSpPr>
                  <p:sp>
                    <p:nvSpPr>
                      <p:cNvPr id="3102" name="Freeform 30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027" y="11220"/>
                        <a:ext cx="1354" cy="67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95" y="789"/>
                          </a:cxn>
                          <a:cxn ang="0">
                            <a:pos x="395" y="0"/>
                          </a:cxn>
                          <a:cxn ang="0">
                            <a:pos x="0" y="0"/>
                          </a:cxn>
                          <a:cxn ang="0">
                            <a:pos x="789" y="0"/>
                          </a:cxn>
                        </a:cxnLst>
                        <a:rect l="0" t="0" r="r" b="b"/>
                        <a:pathLst>
                          <a:path w="789" h="789">
                            <a:moveTo>
                              <a:pt x="395" y="789"/>
                            </a:moveTo>
                            <a:lnTo>
                              <a:pt x="395" y="0"/>
                            </a:lnTo>
                            <a:moveTo>
                              <a:pt x="0" y="0"/>
                            </a:moveTo>
                            <a:lnTo>
                              <a:pt x="789" y="0"/>
                            </a:lnTo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3103" name="Arc 31"/>
                      <p:cNvSpPr>
                        <a:spLocks/>
                      </p:cNvSpPr>
                      <p:nvPr/>
                    </p:nvSpPr>
                    <p:spPr bwMode="auto">
                      <a:xfrm rot="16200000" flipV="1">
                        <a:off x="7529" y="10549"/>
                        <a:ext cx="349" cy="1354"/>
                      </a:xfrm>
                      <a:custGeom>
                        <a:avLst/>
                        <a:gdLst>
                          <a:gd name="G0" fmla="+- 0 0 0"/>
                          <a:gd name="G1" fmla="+- 18607 0 0"/>
                          <a:gd name="G2" fmla="+- 21600 0 0"/>
                          <a:gd name="T0" fmla="*/ 10970 w 21600"/>
                          <a:gd name="T1" fmla="*/ 0 h 37032"/>
                          <a:gd name="T2" fmla="*/ 11272 w 21600"/>
                          <a:gd name="T3" fmla="*/ 37032 h 37032"/>
                          <a:gd name="T4" fmla="*/ 0 w 21600"/>
                          <a:gd name="T5" fmla="*/ 18607 h 3703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37032" fill="none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</a:path>
                          <a:path w="21600" h="37032" stroke="0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  <a:lnTo>
                              <a:pt x="0" y="18607"/>
                            </a:lnTo>
                            <a:close/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</p:grpSp>
              </p:grpSp>
              <p:grpSp>
                <p:nvGrpSpPr>
                  <p:cNvPr id="3104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7276" y="6464"/>
                    <a:ext cx="360" cy="259"/>
                    <a:chOff x="6908" y="11220"/>
                    <a:chExt cx="1222" cy="1072"/>
                  </a:xfrm>
                </p:grpSpPr>
                <p:sp>
                  <p:nvSpPr>
                    <p:cNvPr id="3105" name="Freeform 33"/>
                    <p:cNvSpPr>
                      <a:spLocks/>
                    </p:cNvSpPr>
                    <p:nvPr/>
                  </p:nvSpPr>
                  <p:spPr bwMode="auto">
                    <a:xfrm>
                      <a:off x="6908" y="11640"/>
                      <a:ext cx="1222" cy="65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788"/>
                        </a:cxn>
                        <a:cxn ang="0">
                          <a:pos x="1579" y="0"/>
                        </a:cxn>
                        <a:cxn ang="0">
                          <a:pos x="1579" y="78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579" h="788">
                          <a:moveTo>
                            <a:pt x="0" y="0"/>
                          </a:moveTo>
                          <a:lnTo>
                            <a:pt x="0" y="788"/>
                          </a:lnTo>
                          <a:lnTo>
                            <a:pt x="1579" y="0"/>
                          </a:lnTo>
                          <a:lnTo>
                            <a:pt x="1579" y="78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grpSp>
                  <p:nvGrpSpPr>
                    <p:cNvPr id="3106" name="Group 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83" y="11220"/>
                      <a:ext cx="1087" cy="750"/>
                      <a:chOff x="7027" y="11051"/>
                      <a:chExt cx="1354" cy="844"/>
                    </a:xfrm>
                  </p:grpSpPr>
                  <p:sp>
                    <p:nvSpPr>
                      <p:cNvPr id="3107" name="Freeform 35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027" y="11220"/>
                        <a:ext cx="1354" cy="67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95" y="789"/>
                          </a:cxn>
                          <a:cxn ang="0">
                            <a:pos x="395" y="0"/>
                          </a:cxn>
                          <a:cxn ang="0">
                            <a:pos x="0" y="0"/>
                          </a:cxn>
                          <a:cxn ang="0">
                            <a:pos x="789" y="0"/>
                          </a:cxn>
                        </a:cxnLst>
                        <a:rect l="0" t="0" r="r" b="b"/>
                        <a:pathLst>
                          <a:path w="789" h="789">
                            <a:moveTo>
                              <a:pt x="395" y="789"/>
                            </a:moveTo>
                            <a:lnTo>
                              <a:pt x="395" y="0"/>
                            </a:lnTo>
                            <a:moveTo>
                              <a:pt x="0" y="0"/>
                            </a:moveTo>
                            <a:lnTo>
                              <a:pt x="789" y="0"/>
                            </a:lnTo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3108" name="Arc 36"/>
                      <p:cNvSpPr>
                        <a:spLocks/>
                      </p:cNvSpPr>
                      <p:nvPr/>
                    </p:nvSpPr>
                    <p:spPr bwMode="auto">
                      <a:xfrm rot="16200000" flipV="1">
                        <a:off x="7529" y="10549"/>
                        <a:ext cx="349" cy="1354"/>
                      </a:xfrm>
                      <a:custGeom>
                        <a:avLst/>
                        <a:gdLst>
                          <a:gd name="G0" fmla="+- 0 0 0"/>
                          <a:gd name="G1" fmla="+- 18607 0 0"/>
                          <a:gd name="G2" fmla="+- 21600 0 0"/>
                          <a:gd name="T0" fmla="*/ 10970 w 21600"/>
                          <a:gd name="T1" fmla="*/ 0 h 37032"/>
                          <a:gd name="T2" fmla="*/ 11272 w 21600"/>
                          <a:gd name="T3" fmla="*/ 37032 h 37032"/>
                          <a:gd name="T4" fmla="*/ 0 w 21600"/>
                          <a:gd name="T5" fmla="*/ 18607 h 3703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37032" fill="none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</a:path>
                          <a:path w="21600" h="37032" stroke="0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  <a:lnTo>
                              <a:pt x="0" y="18607"/>
                            </a:lnTo>
                            <a:close/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</p:grpSp>
              </p:grpSp>
              <p:cxnSp>
                <p:nvCxnSpPr>
                  <p:cNvPr id="3109" name="AutoShape 37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6117" y="6644"/>
                    <a:ext cx="273" cy="0"/>
                  </a:xfrm>
                  <a:prstGeom prst="straightConnector1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grpSp>
                <p:nvGrpSpPr>
                  <p:cNvPr id="3110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6778" y="5813"/>
                    <a:ext cx="475" cy="836"/>
                    <a:chOff x="8460" y="5833"/>
                    <a:chExt cx="475" cy="836"/>
                  </a:xfrm>
                </p:grpSpPr>
                <p:cxnSp>
                  <p:nvCxnSpPr>
                    <p:cNvPr id="3111" name="AutoShape 39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8709" y="6367"/>
                      <a:ext cx="0" cy="302"/>
                    </a:xfrm>
                    <a:prstGeom prst="straightConnector1">
                      <a:avLst/>
                    </a:pr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grpSp>
                  <p:nvGrpSpPr>
                    <p:cNvPr id="3112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460" y="5833"/>
                      <a:ext cx="475" cy="537"/>
                      <a:chOff x="8460" y="5833"/>
                      <a:chExt cx="475" cy="537"/>
                    </a:xfrm>
                  </p:grpSpPr>
                  <p:grpSp>
                    <p:nvGrpSpPr>
                      <p:cNvPr id="3113" name="Group 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460" y="5967"/>
                        <a:ext cx="475" cy="403"/>
                        <a:chOff x="8460" y="6042"/>
                        <a:chExt cx="495" cy="325"/>
                      </a:xfrm>
                    </p:grpSpPr>
                    <p:sp>
                      <p:nvSpPr>
                        <p:cNvPr id="3114" name="AutoShape 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-5400000">
                          <a:off x="8549" y="5961"/>
                          <a:ext cx="325" cy="487"/>
                        </a:xfrm>
                        <a:prstGeom prst="flowChartDelay">
                          <a:avLst/>
                        </a:prstGeom>
                        <a:solidFill>
                          <a:srgbClr val="FFFFFF"/>
                        </a:solidFill>
                        <a:ln w="1587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sp>
                      <p:nvSpPr>
                        <p:cNvPr id="3115" name="Freeform 4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8460" y="6165"/>
                          <a:ext cx="490" cy="9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49"/>
                            </a:cxn>
                            <a:cxn ang="0">
                              <a:pos x="270" y="64"/>
                            </a:cxn>
                            <a:cxn ang="0">
                              <a:pos x="300" y="19"/>
                            </a:cxn>
                            <a:cxn ang="0">
                              <a:pos x="390" y="49"/>
                            </a:cxn>
                            <a:cxn ang="0">
                              <a:pos x="435" y="34"/>
                            </a:cxn>
                          </a:cxnLst>
                          <a:rect l="0" t="0" r="r" b="b"/>
                          <a:pathLst>
                            <a:path w="439" h="64">
                              <a:moveTo>
                                <a:pt x="0" y="49"/>
                              </a:moveTo>
                              <a:cubicBezTo>
                                <a:pt x="112" y="24"/>
                                <a:pt x="174" y="0"/>
                                <a:pt x="270" y="64"/>
                              </a:cubicBezTo>
                              <a:cubicBezTo>
                                <a:pt x="280" y="49"/>
                                <a:pt x="282" y="21"/>
                                <a:pt x="300" y="19"/>
                              </a:cubicBezTo>
                              <a:cubicBezTo>
                                <a:pt x="331" y="15"/>
                                <a:pt x="390" y="49"/>
                                <a:pt x="390" y="49"/>
                              </a:cubicBezTo>
                              <a:cubicBezTo>
                                <a:pt x="439" y="16"/>
                                <a:pt x="435" y="1"/>
                                <a:pt x="435" y="34"/>
                              </a:cubicBezTo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</p:grpSp>
                  <p:cxnSp>
                    <p:nvCxnSpPr>
                      <p:cNvPr id="3116" name="AutoShape 4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709" y="5833"/>
                        <a:ext cx="0" cy="144"/>
                      </a:xfrm>
                      <a:prstGeom prst="straightConnector1">
                        <a:avLst/>
                      </a:pr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</p:grpSp>
              <p:cxnSp>
                <p:nvCxnSpPr>
                  <p:cNvPr id="3117" name="AutoShape 45"/>
                  <p:cNvCxnSpPr>
                    <a:cxnSpLocks noChangeShapeType="1"/>
                  </p:cNvCxnSpPr>
                  <p:nvPr/>
                </p:nvCxnSpPr>
                <p:spPr bwMode="auto">
                  <a:xfrm rot="16200000">
                    <a:off x="5918" y="5485"/>
                    <a:ext cx="778" cy="1009"/>
                  </a:xfrm>
                  <a:prstGeom prst="bentConnector3">
                    <a:avLst>
                      <a:gd name="adj1" fmla="val 99611"/>
                    </a:avLst>
                  </a:prstGeom>
                  <a:noFill/>
                  <a:ln w="158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</p:cxnSp>
              <p:sp>
                <p:nvSpPr>
                  <p:cNvPr id="3118" name="Freeform 46"/>
                  <p:cNvSpPr>
                    <a:spLocks/>
                  </p:cNvSpPr>
                  <p:nvPr/>
                </p:nvSpPr>
                <p:spPr bwMode="auto">
                  <a:xfrm>
                    <a:off x="5497" y="6367"/>
                    <a:ext cx="620" cy="3024"/>
                  </a:xfrm>
                  <a:custGeom>
                    <a:avLst/>
                    <a:gdLst/>
                    <a:ahLst/>
                    <a:cxnLst>
                      <a:cxn ang="0">
                        <a:pos x="0" y="6064"/>
                      </a:cxn>
                      <a:cxn ang="0">
                        <a:pos x="751" y="6376"/>
                      </a:cxn>
                      <a:cxn ang="0">
                        <a:pos x="1270" y="6064"/>
                      </a:cxn>
                      <a:cxn ang="0">
                        <a:pos x="1270" y="6064"/>
                      </a:cxn>
                      <a:cxn ang="0">
                        <a:pos x="1270" y="350"/>
                      </a:cxn>
                      <a:cxn ang="0">
                        <a:pos x="520" y="38"/>
                      </a:cxn>
                      <a:cxn ang="0">
                        <a:pos x="0" y="350"/>
                      </a:cxn>
                      <a:cxn ang="0">
                        <a:pos x="0" y="350"/>
                      </a:cxn>
                      <a:cxn ang="0">
                        <a:pos x="0" y="6064"/>
                      </a:cxn>
                    </a:cxnLst>
                    <a:rect l="0" t="0" r="r" b="b"/>
                    <a:pathLst>
                      <a:path w="1270" h="6414">
                        <a:moveTo>
                          <a:pt x="0" y="6064"/>
                        </a:moveTo>
                        <a:cubicBezTo>
                          <a:pt x="64" y="6274"/>
                          <a:pt x="400" y="6414"/>
                          <a:pt x="751" y="6376"/>
                        </a:cubicBezTo>
                        <a:cubicBezTo>
                          <a:pt x="1015" y="6347"/>
                          <a:pt x="1222" y="6223"/>
                          <a:pt x="1270" y="6064"/>
                        </a:cubicBezTo>
                        <a:lnTo>
                          <a:pt x="1270" y="6064"/>
                        </a:lnTo>
                        <a:lnTo>
                          <a:pt x="1270" y="350"/>
                        </a:lnTo>
                        <a:cubicBezTo>
                          <a:pt x="1206" y="140"/>
                          <a:pt x="870" y="0"/>
                          <a:pt x="520" y="38"/>
                        </a:cubicBezTo>
                        <a:cubicBezTo>
                          <a:pt x="255" y="67"/>
                          <a:pt x="48" y="191"/>
                          <a:pt x="0" y="350"/>
                        </a:cubicBezTo>
                        <a:lnTo>
                          <a:pt x="0" y="350"/>
                        </a:lnTo>
                        <a:lnTo>
                          <a:pt x="0" y="606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cxnSp>
                <p:nvCxnSpPr>
                  <p:cNvPr id="3119" name="AutoShape 47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5491" y="6642"/>
                    <a:ext cx="634" cy="1"/>
                  </a:xfrm>
                  <a:prstGeom prst="straightConnector1">
                    <a:avLst/>
                  </a:prstGeom>
                  <a:noFill/>
                  <a:ln w="1587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grpSp>
                <p:nvGrpSpPr>
                  <p:cNvPr id="31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5787" y="9145"/>
                    <a:ext cx="1406" cy="868"/>
                    <a:chOff x="7470" y="9840"/>
                    <a:chExt cx="1405" cy="868"/>
                  </a:xfrm>
                </p:grpSpPr>
                <p:grpSp>
                  <p:nvGrpSpPr>
                    <p:cNvPr id="3121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80" y="10078"/>
                      <a:ext cx="1095" cy="630"/>
                      <a:chOff x="8340" y="5218"/>
                      <a:chExt cx="1095" cy="630"/>
                    </a:xfrm>
                  </p:grpSpPr>
                  <p:grpSp>
                    <p:nvGrpSpPr>
                      <p:cNvPr id="3122" name="Group 5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340" y="5387"/>
                        <a:ext cx="735" cy="461"/>
                        <a:chOff x="8010" y="5387"/>
                        <a:chExt cx="735" cy="461"/>
                      </a:xfrm>
                    </p:grpSpPr>
                    <p:sp>
                      <p:nvSpPr>
                        <p:cNvPr id="3123" name="Freeform 5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8152" y="5401"/>
                          <a:ext cx="432" cy="432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1089"/>
                            </a:cxn>
                            <a:cxn ang="0">
                              <a:pos x="1089" y="0"/>
                            </a:cxn>
                            <a:cxn ang="0">
                              <a:pos x="2177" y="1089"/>
                            </a:cxn>
                            <a:cxn ang="0">
                              <a:pos x="2177" y="1089"/>
                            </a:cxn>
                            <a:cxn ang="0">
                              <a:pos x="1089" y="2177"/>
                            </a:cxn>
                            <a:cxn ang="0">
                              <a:pos x="0" y="1089"/>
                            </a:cxn>
                          </a:cxnLst>
                          <a:rect l="0" t="0" r="r" b="b"/>
                          <a:pathLst>
                            <a:path w="2177" h="2177">
                              <a:moveTo>
                                <a:pt x="0" y="1089"/>
                              </a:moveTo>
                              <a:cubicBezTo>
                                <a:pt x="0" y="487"/>
                                <a:pt x="487" y="0"/>
                                <a:pt x="1089" y="0"/>
                              </a:cubicBezTo>
                              <a:cubicBezTo>
                                <a:pt x="1690" y="0"/>
                                <a:pt x="2177" y="487"/>
                                <a:pt x="2177" y="1089"/>
                              </a:cubicBezTo>
                              <a:cubicBezTo>
                                <a:pt x="2177" y="1089"/>
                                <a:pt x="2177" y="1089"/>
                                <a:pt x="2177" y="1089"/>
                              </a:cubicBezTo>
                              <a:cubicBezTo>
                                <a:pt x="2177" y="1690"/>
                                <a:pt x="1690" y="2177"/>
                                <a:pt x="1089" y="2177"/>
                              </a:cubicBezTo>
                              <a:cubicBezTo>
                                <a:pt x="487" y="2177"/>
                                <a:pt x="0" y="1690"/>
                                <a:pt x="0" y="1089"/>
                              </a:cubicBez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grpSp>
                      <p:nvGrpSpPr>
                        <p:cNvPr id="3124" name="Group 5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8010" y="5387"/>
                          <a:ext cx="735" cy="461"/>
                          <a:chOff x="8010" y="5387"/>
                          <a:chExt cx="735" cy="461"/>
                        </a:xfrm>
                      </p:grpSpPr>
                      <p:cxnSp>
                        <p:nvCxnSpPr>
                          <p:cNvPr id="3125" name="AutoShape 53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8010" y="5625"/>
                            <a:ext cx="510" cy="223"/>
                          </a:xfrm>
                          <a:prstGeom prst="straightConnector1">
                            <a:avLst/>
                          </a:pr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</p:cxnSp>
                      <p:cxnSp>
                        <p:nvCxnSpPr>
                          <p:cNvPr id="3126" name="AutoShape 54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8235" y="5387"/>
                            <a:ext cx="510" cy="223"/>
                          </a:xfrm>
                          <a:prstGeom prst="straightConnector1">
                            <a:avLst/>
                          </a:pr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</p:cxnSp>
                      <p:cxnSp>
                        <p:nvCxnSpPr>
                          <p:cNvPr id="3127" name="AutoShape 55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 flipV="1">
                            <a:off x="8235" y="5610"/>
                            <a:ext cx="270" cy="0"/>
                          </a:xfrm>
                          <a:prstGeom prst="straightConnector1">
                            <a:avLst/>
                          </a:pr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</p:cxnSp>
                    </p:grpSp>
                  </p:grpSp>
                  <p:grpSp>
                    <p:nvGrpSpPr>
                      <p:cNvPr id="3128" name="Group 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075" y="5218"/>
                        <a:ext cx="360" cy="259"/>
                        <a:chOff x="6908" y="11220"/>
                        <a:chExt cx="1222" cy="1072"/>
                      </a:xfrm>
                    </p:grpSpPr>
                    <p:sp>
                      <p:nvSpPr>
                        <p:cNvPr id="3129" name="Freeform 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6908" y="11640"/>
                          <a:ext cx="1222" cy="652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0" y="788"/>
                            </a:cxn>
                            <a:cxn ang="0">
                              <a:pos x="1579" y="0"/>
                            </a:cxn>
                            <a:cxn ang="0">
                              <a:pos x="1579" y="788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1579" h="788">
                              <a:moveTo>
                                <a:pt x="0" y="0"/>
                              </a:moveTo>
                              <a:lnTo>
                                <a:pt x="0" y="788"/>
                              </a:lnTo>
                              <a:lnTo>
                                <a:pt x="1579" y="0"/>
                              </a:lnTo>
                              <a:lnTo>
                                <a:pt x="1579" y="788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grpSp>
                      <p:nvGrpSpPr>
                        <p:cNvPr id="3130" name="Group 5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983" y="11220"/>
                          <a:ext cx="1087" cy="750"/>
                          <a:chOff x="7027" y="11051"/>
                          <a:chExt cx="1354" cy="844"/>
                        </a:xfrm>
                      </p:grpSpPr>
                      <p:sp>
                        <p:nvSpPr>
                          <p:cNvPr id="3131" name="Freeform 59"/>
                          <p:cNvSpPr>
                            <a:spLocks noEditPoints="1"/>
                          </p:cNvSpPr>
                          <p:nvPr/>
                        </p:nvSpPr>
                        <p:spPr bwMode="auto">
                          <a:xfrm>
                            <a:off x="7027" y="11220"/>
                            <a:ext cx="1354" cy="675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395" y="789"/>
                              </a:cxn>
                              <a:cxn ang="0">
                                <a:pos x="395" y="0"/>
                              </a:cxn>
                              <a:cxn ang="0">
                                <a:pos x="0" y="0"/>
                              </a:cxn>
                              <a:cxn ang="0">
                                <a:pos x="789" y="0"/>
                              </a:cxn>
                            </a:cxnLst>
                            <a:rect l="0" t="0" r="r" b="b"/>
                            <a:pathLst>
                              <a:path w="789" h="789">
                                <a:moveTo>
                                  <a:pt x="395" y="789"/>
                                </a:moveTo>
                                <a:lnTo>
                                  <a:pt x="395" y="0"/>
                                </a:lnTo>
                                <a:moveTo>
                                  <a:pt x="0" y="0"/>
                                </a:moveTo>
                                <a:lnTo>
                                  <a:pt x="789" y="0"/>
                                </a:lnTo>
                              </a:path>
                            </a:pathLst>
                          </a:cu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IN"/>
                          </a:p>
                        </p:txBody>
                      </p:sp>
                      <p:sp>
                        <p:nvSpPr>
                          <p:cNvPr id="3132" name="Arc 60"/>
                          <p:cNvSpPr>
                            <a:spLocks/>
                          </p:cNvSpPr>
                          <p:nvPr/>
                        </p:nvSpPr>
                        <p:spPr bwMode="auto">
                          <a:xfrm rot="16200000" flipV="1">
                            <a:off x="7529" y="10549"/>
                            <a:ext cx="349" cy="1354"/>
                          </a:xfrm>
                          <a:custGeom>
                            <a:avLst/>
                            <a:gdLst>
                              <a:gd name="G0" fmla="+- 0 0 0"/>
                              <a:gd name="G1" fmla="+- 18607 0 0"/>
                              <a:gd name="G2" fmla="+- 21600 0 0"/>
                              <a:gd name="T0" fmla="*/ 10970 w 21600"/>
                              <a:gd name="T1" fmla="*/ 0 h 37032"/>
                              <a:gd name="T2" fmla="*/ 11272 w 21600"/>
                              <a:gd name="T3" fmla="*/ 37032 h 37032"/>
                              <a:gd name="T4" fmla="*/ 0 w 21600"/>
                              <a:gd name="T5" fmla="*/ 18607 h 37032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37032" fill="none" extrusionOk="0">
                                <a:moveTo>
                                  <a:pt x="10969" y="0"/>
                                </a:moveTo>
                                <a:cubicBezTo>
                                  <a:pt x="17557" y="3883"/>
                                  <a:pt x="21600" y="10960"/>
                                  <a:pt x="21600" y="18607"/>
                                </a:cubicBezTo>
                                <a:cubicBezTo>
                                  <a:pt x="21600" y="26127"/>
                                  <a:pt x="17687" y="33107"/>
                                  <a:pt x="11272" y="37032"/>
                                </a:cubicBezTo>
                              </a:path>
                              <a:path w="21600" h="37032" stroke="0" extrusionOk="0">
                                <a:moveTo>
                                  <a:pt x="10969" y="0"/>
                                </a:moveTo>
                                <a:cubicBezTo>
                                  <a:pt x="17557" y="3883"/>
                                  <a:pt x="21600" y="10960"/>
                                  <a:pt x="21600" y="18607"/>
                                </a:cubicBezTo>
                                <a:cubicBezTo>
                                  <a:pt x="21600" y="26127"/>
                                  <a:pt x="17687" y="33107"/>
                                  <a:pt x="11272" y="37032"/>
                                </a:cubicBezTo>
                                <a:lnTo>
                                  <a:pt x="0" y="18607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IN"/>
                          </a:p>
                        </p:txBody>
                      </p:sp>
                    </p:grpSp>
                  </p:grpSp>
                </p:grpSp>
                <p:cxnSp>
                  <p:nvCxnSpPr>
                    <p:cNvPr id="3133" name="AutoShape 6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470" y="10074"/>
                      <a:ext cx="446" cy="403"/>
                    </a:xfrm>
                    <a:prstGeom prst="bentConnector3">
                      <a:avLst>
                        <a:gd name="adj1" fmla="val 2954"/>
                      </a:avLst>
                    </a:prstGeom>
                    <a:noFill/>
                    <a:ln w="158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</p:cxnSp>
                <p:cxnSp>
                  <p:nvCxnSpPr>
                    <p:cNvPr id="3134" name="AutoShape 62"/>
                    <p:cNvCxnSpPr>
                      <a:cxnSpLocks noChangeShapeType="1"/>
                    </p:cNvCxnSpPr>
                    <p:nvPr/>
                  </p:nvCxnSpPr>
                  <p:spPr bwMode="auto">
                    <a:xfrm rot="10800000">
                      <a:off x="7772" y="9840"/>
                      <a:ext cx="360" cy="432"/>
                    </a:xfrm>
                    <a:prstGeom prst="bentConnector3">
                      <a:avLst>
                        <a:gd name="adj1" fmla="val -449"/>
                      </a:avLst>
                    </a:prstGeom>
                    <a:noFill/>
                    <a:ln w="15875">
                      <a:solidFill>
                        <a:srgbClr val="000000"/>
                      </a:solidFill>
                      <a:miter lim="800000"/>
                      <a:headEnd/>
                      <a:tailEnd type="triangle" w="med" len="med"/>
                    </a:ln>
                  </p:spPr>
                </p:cxnSp>
              </p:grpSp>
              <p:cxnSp>
                <p:nvCxnSpPr>
                  <p:cNvPr id="3135" name="AutoShape 63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5491" y="9147"/>
                    <a:ext cx="634" cy="1"/>
                  </a:xfrm>
                  <a:prstGeom prst="straightConnector1">
                    <a:avLst/>
                  </a:prstGeom>
                  <a:noFill/>
                  <a:ln w="1587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</p:grpSp>
          </p:grpSp>
          <p:cxnSp>
            <p:nvCxnSpPr>
              <p:cNvPr id="3136" name="AutoShape 64"/>
              <p:cNvCxnSpPr>
                <a:cxnSpLocks noChangeShapeType="1"/>
              </p:cNvCxnSpPr>
              <p:nvPr/>
            </p:nvCxnSpPr>
            <p:spPr bwMode="auto">
              <a:xfrm rot="16200000">
                <a:off x="6889" y="8488"/>
                <a:ext cx="1901" cy="720"/>
              </a:xfrm>
              <a:prstGeom prst="bentConnector3">
                <a:avLst>
                  <a:gd name="adj1" fmla="val -5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</p:cxnSp>
          <p:grpSp>
            <p:nvGrpSpPr>
              <p:cNvPr id="3137" name="Group 65"/>
              <p:cNvGrpSpPr>
                <a:grpSpLocks/>
              </p:cNvGrpSpPr>
              <p:nvPr/>
            </p:nvGrpSpPr>
            <p:grpSpPr bwMode="auto">
              <a:xfrm>
                <a:off x="8197" y="7723"/>
                <a:ext cx="1032" cy="259"/>
                <a:chOff x="7372" y="7723"/>
                <a:chExt cx="1032" cy="259"/>
              </a:xfrm>
            </p:grpSpPr>
            <p:grpSp>
              <p:nvGrpSpPr>
                <p:cNvPr id="3138" name="Group 66"/>
                <p:cNvGrpSpPr>
                  <a:grpSpLocks/>
                </p:cNvGrpSpPr>
                <p:nvPr/>
              </p:nvGrpSpPr>
              <p:grpSpPr bwMode="auto">
                <a:xfrm>
                  <a:off x="7527" y="7723"/>
                  <a:ext cx="360" cy="259"/>
                  <a:chOff x="6908" y="11220"/>
                  <a:chExt cx="1222" cy="1072"/>
                </a:xfrm>
              </p:grpSpPr>
              <p:sp>
                <p:nvSpPr>
                  <p:cNvPr id="3139" name="Freeform 67"/>
                  <p:cNvSpPr>
                    <a:spLocks/>
                  </p:cNvSpPr>
                  <p:nvPr/>
                </p:nvSpPr>
                <p:spPr bwMode="auto">
                  <a:xfrm>
                    <a:off x="6908" y="11640"/>
                    <a:ext cx="1222" cy="65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788"/>
                      </a:cxn>
                      <a:cxn ang="0">
                        <a:pos x="1579" y="0"/>
                      </a:cxn>
                      <a:cxn ang="0">
                        <a:pos x="1579" y="7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579" h="788">
                        <a:moveTo>
                          <a:pt x="0" y="0"/>
                        </a:moveTo>
                        <a:lnTo>
                          <a:pt x="0" y="788"/>
                        </a:lnTo>
                        <a:lnTo>
                          <a:pt x="1579" y="0"/>
                        </a:lnTo>
                        <a:lnTo>
                          <a:pt x="1579" y="78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grpSp>
                <p:nvGrpSpPr>
                  <p:cNvPr id="3140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6983" y="11220"/>
                    <a:ext cx="1087" cy="750"/>
                    <a:chOff x="7027" y="11051"/>
                    <a:chExt cx="1354" cy="844"/>
                  </a:xfrm>
                </p:grpSpPr>
                <p:sp>
                  <p:nvSpPr>
                    <p:cNvPr id="3141" name="Freeform 69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027" y="11220"/>
                      <a:ext cx="1354" cy="675"/>
                    </a:xfrm>
                    <a:custGeom>
                      <a:avLst/>
                      <a:gdLst/>
                      <a:ahLst/>
                      <a:cxnLst>
                        <a:cxn ang="0">
                          <a:pos x="395" y="789"/>
                        </a:cxn>
                        <a:cxn ang="0">
                          <a:pos x="395" y="0"/>
                        </a:cxn>
                        <a:cxn ang="0">
                          <a:pos x="0" y="0"/>
                        </a:cxn>
                        <a:cxn ang="0">
                          <a:pos x="789" y="0"/>
                        </a:cxn>
                      </a:cxnLst>
                      <a:rect l="0" t="0" r="r" b="b"/>
                      <a:pathLst>
                        <a:path w="789" h="789">
                          <a:moveTo>
                            <a:pt x="395" y="789"/>
                          </a:moveTo>
                          <a:lnTo>
                            <a:pt x="395" y="0"/>
                          </a:lnTo>
                          <a:moveTo>
                            <a:pt x="0" y="0"/>
                          </a:moveTo>
                          <a:lnTo>
                            <a:pt x="789" y="0"/>
                          </a:lnTo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3142" name="Arc 70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7529" y="10549"/>
                      <a:ext cx="349" cy="1354"/>
                    </a:xfrm>
                    <a:custGeom>
                      <a:avLst/>
                      <a:gdLst>
                        <a:gd name="G0" fmla="+- 0 0 0"/>
                        <a:gd name="G1" fmla="+- 18607 0 0"/>
                        <a:gd name="G2" fmla="+- 21600 0 0"/>
                        <a:gd name="T0" fmla="*/ 10970 w 21600"/>
                        <a:gd name="T1" fmla="*/ 0 h 37032"/>
                        <a:gd name="T2" fmla="*/ 11272 w 21600"/>
                        <a:gd name="T3" fmla="*/ 37032 h 37032"/>
                        <a:gd name="T4" fmla="*/ 0 w 21600"/>
                        <a:gd name="T5" fmla="*/ 18607 h 370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37032" fill="none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</a:path>
                        <a:path w="21600" h="37032" stroke="0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  <a:lnTo>
                            <a:pt x="0" y="18607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</p:grpSp>
            <p:cxnSp>
              <p:nvCxnSpPr>
                <p:cNvPr id="3143" name="AutoShape 71"/>
                <p:cNvCxnSpPr>
                  <a:cxnSpLocks noChangeShapeType="1"/>
                </p:cNvCxnSpPr>
                <p:nvPr/>
              </p:nvCxnSpPr>
              <p:spPr bwMode="auto">
                <a:xfrm>
                  <a:off x="7372" y="7906"/>
                  <a:ext cx="144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44" name="AutoShape 72"/>
                <p:cNvCxnSpPr>
                  <a:cxnSpLocks noChangeShapeType="1"/>
                </p:cNvCxnSpPr>
                <p:nvPr/>
              </p:nvCxnSpPr>
              <p:spPr bwMode="auto">
                <a:xfrm>
                  <a:off x="7899" y="7906"/>
                  <a:ext cx="505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3145" name="Group 73"/>
              <p:cNvGrpSpPr>
                <a:grpSpLocks/>
              </p:cNvGrpSpPr>
              <p:nvPr/>
            </p:nvGrpSpPr>
            <p:grpSpPr bwMode="auto">
              <a:xfrm>
                <a:off x="2567" y="7395"/>
                <a:ext cx="1509" cy="557"/>
                <a:chOff x="2567" y="7395"/>
                <a:chExt cx="1509" cy="557"/>
              </a:xfrm>
            </p:grpSpPr>
            <p:grpSp>
              <p:nvGrpSpPr>
                <p:cNvPr id="3146" name="Group 74"/>
                <p:cNvGrpSpPr>
                  <a:grpSpLocks/>
                </p:cNvGrpSpPr>
                <p:nvPr/>
              </p:nvGrpSpPr>
              <p:grpSpPr bwMode="auto">
                <a:xfrm>
                  <a:off x="3075" y="7693"/>
                  <a:ext cx="360" cy="259"/>
                  <a:chOff x="6908" y="11220"/>
                  <a:chExt cx="1222" cy="1072"/>
                </a:xfrm>
              </p:grpSpPr>
              <p:sp>
                <p:nvSpPr>
                  <p:cNvPr id="3147" name="Freeform 75"/>
                  <p:cNvSpPr>
                    <a:spLocks/>
                  </p:cNvSpPr>
                  <p:nvPr/>
                </p:nvSpPr>
                <p:spPr bwMode="auto">
                  <a:xfrm>
                    <a:off x="6908" y="11640"/>
                    <a:ext cx="1222" cy="65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788"/>
                      </a:cxn>
                      <a:cxn ang="0">
                        <a:pos x="1579" y="0"/>
                      </a:cxn>
                      <a:cxn ang="0">
                        <a:pos x="1579" y="7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579" h="788">
                        <a:moveTo>
                          <a:pt x="0" y="0"/>
                        </a:moveTo>
                        <a:lnTo>
                          <a:pt x="0" y="788"/>
                        </a:lnTo>
                        <a:lnTo>
                          <a:pt x="1579" y="0"/>
                        </a:lnTo>
                        <a:lnTo>
                          <a:pt x="1579" y="78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grpSp>
                <p:nvGrpSpPr>
                  <p:cNvPr id="3148" name="Group 76"/>
                  <p:cNvGrpSpPr>
                    <a:grpSpLocks/>
                  </p:cNvGrpSpPr>
                  <p:nvPr/>
                </p:nvGrpSpPr>
                <p:grpSpPr bwMode="auto">
                  <a:xfrm>
                    <a:off x="6983" y="11220"/>
                    <a:ext cx="1087" cy="750"/>
                    <a:chOff x="7027" y="11051"/>
                    <a:chExt cx="1354" cy="844"/>
                  </a:xfrm>
                </p:grpSpPr>
                <p:sp>
                  <p:nvSpPr>
                    <p:cNvPr id="3149" name="Freeform 7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027" y="11220"/>
                      <a:ext cx="1354" cy="675"/>
                    </a:xfrm>
                    <a:custGeom>
                      <a:avLst/>
                      <a:gdLst/>
                      <a:ahLst/>
                      <a:cxnLst>
                        <a:cxn ang="0">
                          <a:pos x="395" y="789"/>
                        </a:cxn>
                        <a:cxn ang="0">
                          <a:pos x="395" y="0"/>
                        </a:cxn>
                        <a:cxn ang="0">
                          <a:pos x="0" y="0"/>
                        </a:cxn>
                        <a:cxn ang="0">
                          <a:pos x="789" y="0"/>
                        </a:cxn>
                      </a:cxnLst>
                      <a:rect l="0" t="0" r="r" b="b"/>
                      <a:pathLst>
                        <a:path w="789" h="789">
                          <a:moveTo>
                            <a:pt x="395" y="789"/>
                          </a:moveTo>
                          <a:lnTo>
                            <a:pt x="395" y="0"/>
                          </a:lnTo>
                          <a:moveTo>
                            <a:pt x="0" y="0"/>
                          </a:moveTo>
                          <a:lnTo>
                            <a:pt x="789" y="0"/>
                          </a:lnTo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3150" name="Arc 78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7529" y="10549"/>
                      <a:ext cx="349" cy="1354"/>
                    </a:xfrm>
                    <a:custGeom>
                      <a:avLst/>
                      <a:gdLst>
                        <a:gd name="G0" fmla="+- 0 0 0"/>
                        <a:gd name="G1" fmla="+- 18607 0 0"/>
                        <a:gd name="G2" fmla="+- 21600 0 0"/>
                        <a:gd name="T0" fmla="*/ 10970 w 21600"/>
                        <a:gd name="T1" fmla="*/ 0 h 37032"/>
                        <a:gd name="T2" fmla="*/ 11272 w 21600"/>
                        <a:gd name="T3" fmla="*/ 37032 h 37032"/>
                        <a:gd name="T4" fmla="*/ 0 w 21600"/>
                        <a:gd name="T5" fmla="*/ 18607 h 370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37032" fill="none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</a:path>
                        <a:path w="21600" h="37032" stroke="0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  <a:lnTo>
                            <a:pt x="0" y="18607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</p:grpSp>
            <p:cxnSp>
              <p:nvCxnSpPr>
                <p:cNvPr id="3151" name="AutoShape 79"/>
                <p:cNvCxnSpPr>
                  <a:cxnSpLocks noChangeShapeType="1"/>
                </p:cNvCxnSpPr>
                <p:nvPr/>
              </p:nvCxnSpPr>
              <p:spPr bwMode="auto">
                <a:xfrm>
                  <a:off x="2567" y="7395"/>
                  <a:ext cx="490" cy="475"/>
                </a:xfrm>
                <a:prstGeom prst="bentConnector3">
                  <a:avLst>
                    <a:gd name="adj1" fmla="val -847"/>
                  </a:avLst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cxnSp>
            <p:cxnSp>
              <p:nvCxnSpPr>
                <p:cNvPr id="3152" name="AutoShape 80"/>
                <p:cNvCxnSpPr>
                  <a:cxnSpLocks noChangeShapeType="1"/>
                </p:cNvCxnSpPr>
                <p:nvPr/>
              </p:nvCxnSpPr>
              <p:spPr bwMode="auto">
                <a:xfrm>
                  <a:off x="3428" y="7875"/>
                  <a:ext cx="648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grpSp>
            <p:nvGrpSpPr>
              <p:cNvPr id="3153" name="Group 81"/>
              <p:cNvGrpSpPr>
                <a:grpSpLocks/>
              </p:cNvGrpSpPr>
              <p:nvPr/>
            </p:nvGrpSpPr>
            <p:grpSpPr bwMode="auto">
              <a:xfrm>
                <a:off x="5130" y="7677"/>
                <a:ext cx="1194" cy="259"/>
                <a:chOff x="5130" y="7797"/>
                <a:chExt cx="1194" cy="259"/>
              </a:xfrm>
            </p:grpSpPr>
            <p:grpSp>
              <p:nvGrpSpPr>
                <p:cNvPr id="3154" name="Group 82"/>
                <p:cNvGrpSpPr>
                  <a:grpSpLocks/>
                </p:cNvGrpSpPr>
                <p:nvPr/>
              </p:nvGrpSpPr>
              <p:grpSpPr bwMode="auto">
                <a:xfrm>
                  <a:off x="5455" y="7797"/>
                  <a:ext cx="360" cy="259"/>
                  <a:chOff x="6908" y="11220"/>
                  <a:chExt cx="1222" cy="1072"/>
                </a:xfrm>
              </p:grpSpPr>
              <p:sp>
                <p:nvSpPr>
                  <p:cNvPr id="3155" name="Freeform 83"/>
                  <p:cNvSpPr>
                    <a:spLocks/>
                  </p:cNvSpPr>
                  <p:nvPr/>
                </p:nvSpPr>
                <p:spPr bwMode="auto">
                  <a:xfrm>
                    <a:off x="6908" y="11640"/>
                    <a:ext cx="1222" cy="65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788"/>
                      </a:cxn>
                      <a:cxn ang="0">
                        <a:pos x="1579" y="0"/>
                      </a:cxn>
                      <a:cxn ang="0">
                        <a:pos x="1579" y="7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579" h="788">
                        <a:moveTo>
                          <a:pt x="0" y="0"/>
                        </a:moveTo>
                        <a:lnTo>
                          <a:pt x="0" y="788"/>
                        </a:lnTo>
                        <a:lnTo>
                          <a:pt x="1579" y="0"/>
                        </a:lnTo>
                        <a:lnTo>
                          <a:pt x="1579" y="78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grpSp>
                <p:nvGrpSpPr>
                  <p:cNvPr id="3156" name="Group 84"/>
                  <p:cNvGrpSpPr>
                    <a:grpSpLocks/>
                  </p:cNvGrpSpPr>
                  <p:nvPr/>
                </p:nvGrpSpPr>
                <p:grpSpPr bwMode="auto">
                  <a:xfrm>
                    <a:off x="6983" y="11220"/>
                    <a:ext cx="1087" cy="750"/>
                    <a:chOff x="7027" y="11051"/>
                    <a:chExt cx="1354" cy="844"/>
                  </a:xfrm>
                </p:grpSpPr>
                <p:sp>
                  <p:nvSpPr>
                    <p:cNvPr id="3157" name="Freeform 8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027" y="11220"/>
                      <a:ext cx="1354" cy="675"/>
                    </a:xfrm>
                    <a:custGeom>
                      <a:avLst/>
                      <a:gdLst/>
                      <a:ahLst/>
                      <a:cxnLst>
                        <a:cxn ang="0">
                          <a:pos x="395" y="789"/>
                        </a:cxn>
                        <a:cxn ang="0">
                          <a:pos x="395" y="0"/>
                        </a:cxn>
                        <a:cxn ang="0">
                          <a:pos x="0" y="0"/>
                        </a:cxn>
                        <a:cxn ang="0">
                          <a:pos x="789" y="0"/>
                        </a:cxn>
                      </a:cxnLst>
                      <a:rect l="0" t="0" r="r" b="b"/>
                      <a:pathLst>
                        <a:path w="789" h="789">
                          <a:moveTo>
                            <a:pt x="395" y="789"/>
                          </a:moveTo>
                          <a:lnTo>
                            <a:pt x="395" y="0"/>
                          </a:lnTo>
                          <a:moveTo>
                            <a:pt x="0" y="0"/>
                          </a:moveTo>
                          <a:lnTo>
                            <a:pt x="789" y="0"/>
                          </a:lnTo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3158" name="Arc 8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7529" y="10549"/>
                      <a:ext cx="349" cy="1354"/>
                    </a:xfrm>
                    <a:custGeom>
                      <a:avLst/>
                      <a:gdLst>
                        <a:gd name="G0" fmla="+- 0 0 0"/>
                        <a:gd name="G1" fmla="+- 18607 0 0"/>
                        <a:gd name="G2" fmla="+- 21600 0 0"/>
                        <a:gd name="T0" fmla="*/ 10970 w 21600"/>
                        <a:gd name="T1" fmla="*/ 0 h 37032"/>
                        <a:gd name="T2" fmla="*/ 11272 w 21600"/>
                        <a:gd name="T3" fmla="*/ 37032 h 37032"/>
                        <a:gd name="T4" fmla="*/ 0 w 21600"/>
                        <a:gd name="T5" fmla="*/ 18607 h 370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37032" fill="none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</a:path>
                        <a:path w="21600" h="37032" stroke="0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  <a:lnTo>
                            <a:pt x="0" y="18607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</p:grpSp>
            <p:cxnSp>
              <p:nvCxnSpPr>
                <p:cNvPr id="3159" name="AutoShape 87"/>
                <p:cNvCxnSpPr>
                  <a:cxnSpLocks noChangeShapeType="1"/>
                </p:cNvCxnSpPr>
                <p:nvPr/>
              </p:nvCxnSpPr>
              <p:spPr bwMode="auto">
                <a:xfrm>
                  <a:off x="5130" y="7970"/>
                  <a:ext cx="317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60" name="AutoShape 88"/>
                <p:cNvCxnSpPr>
                  <a:cxnSpLocks noChangeShapeType="1"/>
                </p:cNvCxnSpPr>
                <p:nvPr/>
              </p:nvCxnSpPr>
              <p:spPr bwMode="auto">
                <a:xfrm flipV="1">
                  <a:off x="5806" y="7972"/>
                  <a:ext cx="518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cxnSp>
            <p:nvCxnSpPr>
              <p:cNvPr id="3161" name="AutoShape 89"/>
              <p:cNvCxnSpPr>
                <a:cxnSpLocks noChangeShapeType="1"/>
              </p:cNvCxnSpPr>
              <p:nvPr/>
            </p:nvCxnSpPr>
            <p:spPr bwMode="auto">
              <a:xfrm rot="10800000">
                <a:off x="2556" y="4649"/>
                <a:ext cx="5904" cy="2002"/>
              </a:xfrm>
              <a:prstGeom prst="bentConnector3">
                <a:avLst>
                  <a:gd name="adj1" fmla="val -5148"/>
                </a:avLst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3162" name="AutoShape 90"/>
              <p:cNvCxnSpPr>
                <a:cxnSpLocks noChangeShapeType="1"/>
              </p:cNvCxnSpPr>
              <p:nvPr/>
            </p:nvCxnSpPr>
            <p:spPr bwMode="auto">
              <a:xfrm>
                <a:off x="2582" y="4656"/>
                <a:ext cx="1" cy="1296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grpSp>
            <p:nvGrpSpPr>
              <p:cNvPr id="3163" name="Group 91"/>
              <p:cNvGrpSpPr>
                <a:grpSpLocks/>
              </p:cNvGrpSpPr>
              <p:nvPr/>
            </p:nvGrpSpPr>
            <p:grpSpPr bwMode="auto">
              <a:xfrm>
                <a:off x="4635" y="8500"/>
                <a:ext cx="5784" cy="2386"/>
                <a:chOff x="4635" y="8500"/>
                <a:chExt cx="5784" cy="2386"/>
              </a:xfrm>
            </p:grpSpPr>
            <p:grpSp>
              <p:nvGrpSpPr>
                <p:cNvPr id="3164" name="Group 92"/>
                <p:cNvGrpSpPr>
                  <a:grpSpLocks/>
                </p:cNvGrpSpPr>
                <p:nvPr/>
              </p:nvGrpSpPr>
              <p:grpSpPr bwMode="auto">
                <a:xfrm>
                  <a:off x="8632" y="10626"/>
                  <a:ext cx="360" cy="260"/>
                  <a:chOff x="6908" y="11220"/>
                  <a:chExt cx="1222" cy="1072"/>
                </a:xfrm>
              </p:grpSpPr>
              <p:sp>
                <p:nvSpPr>
                  <p:cNvPr id="3165" name="Freeform 93"/>
                  <p:cNvSpPr>
                    <a:spLocks/>
                  </p:cNvSpPr>
                  <p:nvPr/>
                </p:nvSpPr>
                <p:spPr bwMode="auto">
                  <a:xfrm>
                    <a:off x="6908" y="11640"/>
                    <a:ext cx="1222" cy="652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788"/>
                      </a:cxn>
                      <a:cxn ang="0">
                        <a:pos x="1579" y="0"/>
                      </a:cxn>
                      <a:cxn ang="0">
                        <a:pos x="1579" y="788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579" h="788">
                        <a:moveTo>
                          <a:pt x="0" y="0"/>
                        </a:moveTo>
                        <a:lnTo>
                          <a:pt x="0" y="788"/>
                        </a:lnTo>
                        <a:lnTo>
                          <a:pt x="1579" y="0"/>
                        </a:lnTo>
                        <a:lnTo>
                          <a:pt x="1579" y="78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grpSp>
                <p:nvGrpSpPr>
                  <p:cNvPr id="3166" name="Group 94"/>
                  <p:cNvGrpSpPr>
                    <a:grpSpLocks/>
                  </p:cNvGrpSpPr>
                  <p:nvPr/>
                </p:nvGrpSpPr>
                <p:grpSpPr bwMode="auto">
                  <a:xfrm>
                    <a:off x="6983" y="11220"/>
                    <a:ext cx="1087" cy="750"/>
                    <a:chOff x="7027" y="11051"/>
                    <a:chExt cx="1354" cy="844"/>
                  </a:xfrm>
                </p:grpSpPr>
                <p:sp>
                  <p:nvSpPr>
                    <p:cNvPr id="3167" name="Freeform 95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027" y="11220"/>
                      <a:ext cx="1354" cy="675"/>
                    </a:xfrm>
                    <a:custGeom>
                      <a:avLst/>
                      <a:gdLst/>
                      <a:ahLst/>
                      <a:cxnLst>
                        <a:cxn ang="0">
                          <a:pos x="395" y="789"/>
                        </a:cxn>
                        <a:cxn ang="0">
                          <a:pos x="395" y="0"/>
                        </a:cxn>
                        <a:cxn ang="0">
                          <a:pos x="0" y="0"/>
                        </a:cxn>
                        <a:cxn ang="0">
                          <a:pos x="789" y="0"/>
                        </a:cxn>
                      </a:cxnLst>
                      <a:rect l="0" t="0" r="r" b="b"/>
                      <a:pathLst>
                        <a:path w="789" h="789">
                          <a:moveTo>
                            <a:pt x="395" y="789"/>
                          </a:moveTo>
                          <a:lnTo>
                            <a:pt x="395" y="0"/>
                          </a:lnTo>
                          <a:moveTo>
                            <a:pt x="0" y="0"/>
                          </a:moveTo>
                          <a:lnTo>
                            <a:pt x="789" y="0"/>
                          </a:lnTo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sp>
                  <p:nvSpPr>
                    <p:cNvPr id="3168" name="Arc 96"/>
                    <p:cNvSpPr>
                      <a:spLocks/>
                    </p:cNvSpPr>
                    <p:nvPr/>
                  </p:nvSpPr>
                  <p:spPr bwMode="auto">
                    <a:xfrm rot="16200000" flipV="1">
                      <a:off x="7529" y="10549"/>
                      <a:ext cx="349" cy="1354"/>
                    </a:xfrm>
                    <a:custGeom>
                      <a:avLst/>
                      <a:gdLst>
                        <a:gd name="G0" fmla="+- 0 0 0"/>
                        <a:gd name="G1" fmla="+- 18607 0 0"/>
                        <a:gd name="G2" fmla="+- 21600 0 0"/>
                        <a:gd name="T0" fmla="*/ 10970 w 21600"/>
                        <a:gd name="T1" fmla="*/ 0 h 37032"/>
                        <a:gd name="T2" fmla="*/ 11272 w 21600"/>
                        <a:gd name="T3" fmla="*/ 37032 h 37032"/>
                        <a:gd name="T4" fmla="*/ 0 w 21600"/>
                        <a:gd name="T5" fmla="*/ 18607 h 3703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37032" fill="none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</a:path>
                        <a:path w="21600" h="37032" stroke="0" extrusionOk="0">
                          <a:moveTo>
                            <a:pt x="10969" y="0"/>
                          </a:moveTo>
                          <a:cubicBezTo>
                            <a:pt x="17557" y="3883"/>
                            <a:pt x="21600" y="10960"/>
                            <a:pt x="21600" y="18607"/>
                          </a:cubicBezTo>
                          <a:cubicBezTo>
                            <a:pt x="21600" y="26127"/>
                            <a:pt x="17687" y="33107"/>
                            <a:pt x="11272" y="37032"/>
                          </a:cubicBezTo>
                          <a:lnTo>
                            <a:pt x="0" y="18607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</p:grpSp>
            </p:grpSp>
            <p:cxnSp>
              <p:nvCxnSpPr>
                <p:cNvPr id="3169" name="AutoShape 97"/>
                <p:cNvCxnSpPr>
                  <a:cxnSpLocks noChangeShapeType="1"/>
                </p:cNvCxnSpPr>
                <p:nvPr/>
              </p:nvCxnSpPr>
              <p:spPr bwMode="auto">
                <a:xfrm flipH="1">
                  <a:off x="8994" y="9800"/>
                  <a:ext cx="1425" cy="1009"/>
                </a:xfrm>
                <a:prstGeom prst="bentConnector3">
                  <a:avLst>
                    <a:gd name="adj1" fmla="val -24352"/>
                  </a:avLst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</p:cxnSp>
            <p:cxnSp>
              <p:nvCxnSpPr>
                <p:cNvPr id="3170" name="AutoShape 98"/>
                <p:cNvCxnSpPr>
                  <a:cxnSpLocks noChangeShapeType="1"/>
                </p:cNvCxnSpPr>
                <p:nvPr/>
              </p:nvCxnSpPr>
              <p:spPr bwMode="auto">
                <a:xfrm rot="5400000" flipH="1">
                  <a:off x="5478" y="7657"/>
                  <a:ext cx="2304" cy="3989"/>
                </a:xfrm>
                <a:prstGeom prst="bentConnector3">
                  <a:avLst>
                    <a:gd name="adj1" fmla="val -93"/>
                  </a:avLst>
                </a:prstGeom>
                <a:noFill/>
                <a:ln w="15875">
                  <a:solidFill>
                    <a:srgbClr val="000000"/>
                  </a:solidFill>
                  <a:miter lim="800000"/>
                  <a:headEnd/>
                  <a:tailEnd type="triangle" w="med" len="med"/>
                </a:ln>
              </p:spPr>
            </p:cxnSp>
          </p:grpSp>
          <p:grpSp>
            <p:nvGrpSpPr>
              <p:cNvPr id="3171" name="Group 99"/>
              <p:cNvGrpSpPr>
                <a:grpSpLocks/>
              </p:cNvGrpSpPr>
              <p:nvPr/>
            </p:nvGrpSpPr>
            <p:grpSpPr bwMode="auto">
              <a:xfrm>
                <a:off x="4080" y="6855"/>
                <a:ext cx="1065" cy="1670"/>
                <a:chOff x="4170" y="7290"/>
                <a:chExt cx="1065" cy="1670"/>
              </a:xfrm>
            </p:grpSpPr>
            <p:sp>
              <p:nvSpPr>
                <p:cNvPr id="3172" name="AutoShape 100"/>
                <p:cNvSpPr>
                  <a:spLocks noChangeArrowheads="1"/>
                </p:cNvSpPr>
                <p:nvPr/>
              </p:nvSpPr>
              <p:spPr bwMode="auto">
                <a:xfrm>
                  <a:off x="4170" y="7520"/>
                  <a:ext cx="1065" cy="144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grpSp>
              <p:nvGrpSpPr>
                <p:cNvPr id="3173" name="Group 101"/>
                <p:cNvGrpSpPr>
                  <a:grpSpLocks/>
                </p:cNvGrpSpPr>
                <p:nvPr/>
              </p:nvGrpSpPr>
              <p:grpSpPr bwMode="auto">
                <a:xfrm>
                  <a:off x="4275" y="7290"/>
                  <a:ext cx="857" cy="1299"/>
                  <a:chOff x="4215" y="7290"/>
                  <a:chExt cx="857" cy="1299"/>
                </a:xfrm>
              </p:grpSpPr>
              <p:sp>
                <p:nvSpPr>
                  <p:cNvPr id="3174" name="Freeform 102"/>
                  <p:cNvSpPr>
                    <a:spLocks/>
                  </p:cNvSpPr>
                  <p:nvPr/>
                </p:nvSpPr>
                <p:spPr bwMode="auto">
                  <a:xfrm>
                    <a:off x="4215" y="8445"/>
                    <a:ext cx="857" cy="144"/>
                  </a:xfrm>
                  <a:custGeom>
                    <a:avLst/>
                    <a:gdLst/>
                    <a:ahLst/>
                    <a:cxnLst>
                      <a:cxn ang="0">
                        <a:pos x="284" y="5"/>
                      </a:cxn>
                      <a:cxn ang="0">
                        <a:pos x="3617" y="957"/>
                      </a:cxn>
                      <a:cxn ang="0">
                        <a:pos x="3885" y="541"/>
                      </a:cxn>
                      <a:cxn ang="0">
                        <a:pos x="3677" y="5"/>
                      </a:cxn>
                      <a:cxn ang="0">
                        <a:pos x="3617" y="5"/>
                      </a:cxn>
                      <a:cxn ang="0">
                        <a:pos x="3617" y="5"/>
                      </a:cxn>
                      <a:cxn ang="0">
                        <a:pos x="284" y="957"/>
                      </a:cxn>
                      <a:cxn ang="0">
                        <a:pos x="16" y="541"/>
                      </a:cxn>
                      <a:cxn ang="0">
                        <a:pos x="224" y="5"/>
                      </a:cxn>
                      <a:cxn ang="0">
                        <a:pos x="284" y="5"/>
                      </a:cxn>
                    </a:cxnLst>
                    <a:rect l="0" t="0" r="r" b="b"/>
                    <a:pathLst>
                      <a:path w="3902" h="990">
                        <a:moveTo>
                          <a:pt x="284" y="5"/>
                        </a:moveTo>
                        <a:lnTo>
                          <a:pt x="3617" y="957"/>
                        </a:lnTo>
                        <a:cubicBezTo>
                          <a:pt x="3749" y="990"/>
                          <a:pt x="3869" y="804"/>
                          <a:pt x="3885" y="541"/>
                        </a:cubicBezTo>
                        <a:cubicBezTo>
                          <a:pt x="3902" y="278"/>
                          <a:pt x="3808" y="38"/>
                          <a:pt x="3677" y="5"/>
                        </a:cubicBezTo>
                        <a:cubicBezTo>
                          <a:pt x="3657" y="0"/>
                          <a:pt x="3637" y="0"/>
                          <a:pt x="3617" y="5"/>
                        </a:cubicBezTo>
                        <a:lnTo>
                          <a:pt x="3617" y="5"/>
                        </a:lnTo>
                        <a:lnTo>
                          <a:pt x="284" y="957"/>
                        </a:lnTo>
                        <a:cubicBezTo>
                          <a:pt x="152" y="990"/>
                          <a:pt x="32" y="804"/>
                          <a:pt x="16" y="541"/>
                        </a:cubicBezTo>
                        <a:cubicBezTo>
                          <a:pt x="0" y="278"/>
                          <a:pt x="93" y="38"/>
                          <a:pt x="224" y="5"/>
                        </a:cubicBezTo>
                        <a:cubicBezTo>
                          <a:pt x="244" y="0"/>
                          <a:pt x="264" y="0"/>
                          <a:pt x="284" y="5"/>
                        </a:cubicBezTo>
                        <a:close/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cxnSp>
                <p:nvCxnSpPr>
                  <p:cNvPr id="3175" name="AutoShape 10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650" y="7290"/>
                    <a:ext cx="0" cy="1224"/>
                  </a:xfrm>
                  <a:prstGeom prst="straightConnector1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</p:grpSp>
          <p:grpSp>
            <p:nvGrpSpPr>
              <p:cNvPr id="3176" name="Group 104"/>
              <p:cNvGrpSpPr>
                <a:grpSpLocks/>
              </p:cNvGrpSpPr>
              <p:nvPr/>
            </p:nvGrpSpPr>
            <p:grpSpPr bwMode="auto">
              <a:xfrm>
                <a:off x="1920" y="5955"/>
                <a:ext cx="1328" cy="1440"/>
                <a:chOff x="1860" y="6375"/>
                <a:chExt cx="1328" cy="1440"/>
              </a:xfrm>
            </p:grpSpPr>
            <p:sp>
              <p:nvSpPr>
                <p:cNvPr id="3177" name="AutoShape 105"/>
                <p:cNvSpPr>
                  <a:spLocks noChangeArrowheads="1"/>
                </p:cNvSpPr>
                <p:nvPr/>
              </p:nvSpPr>
              <p:spPr bwMode="auto">
                <a:xfrm>
                  <a:off x="1995" y="6375"/>
                  <a:ext cx="1065" cy="144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178" name="Rectangle 106"/>
                <p:cNvSpPr>
                  <a:spLocks noChangeArrowheads="1"/>
                </p:cNvSpPr>
                <p:nvPr/>
              </p:nvSpPr>
              <p:spPr bwMode="auto">
                <a:xfrm>
                  <a:off x="1860" y="6510"/>
                  <a:ext cx="143" cy="1155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sp>
              <p:nvSpPr>
                <p:cNvPr id="3179" name="Rectangle 107"/>
                <p:cNvSpPr>
                  <a:spLocks noChangeArrowheads="1"/>
                </p:cNvSpPr>
                <p:nvPr/>
              </p:nvSpPr>
              <p:spPr bwMode="auto">
                <a:xfrm>
                  <a:off x="3045" y="6510"/>
                  <a:ext cx="143" cy="1155"/>
                </a:xfrm>
                <a:prstGeom prst="rect">
                  <a:avLst/>
                </a:prstGeom>
                <a:solidFill>
                  <a:srgbClr val="FFFFFF"/>
                </a:solidFill>
                <a:ln w="1587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</p:grpSp>
          <p:grpSp>
            <p:nvGrpSpPr>
              <p:cNvPr id="3180" name="Group 108"/>
              <p:cNvGrpSpPr>
                <a:grpSpLocks/>
              </p:cNvGrpSpPr>
              <p:nvPr/>
            </p:nvGrpSpPr>
            <p:grpSpPr bwMode="auto">
              <a:xfrm>
                <a:off x="2280" y="6977"/>
                <a:ext cx="576" cy="328"/>
                <a:chOff x="2235" y="9062"/>
                <a:chExt cx="576" cy="328"/>
              </a:xfrm>
            </p:grpSpPr>
            <p:cxnSp>
              <p:nvCxnSpPr>
                <p:cNvPr id="3181" name="AutoShape 109"/>
                <p:cNvCxnSpPr>
                  <a:cxnSpLocks noChangeShapeType="1"/>
                </p:cNvCxnSpPr>
                <p:nvPr/>
              </p:nvCxnSpPr>
              <p:spPr bwMode="auto">
                <a:xfrm>
                  <a:off x="2235" y="9246"/>
                  <a:ext cx="576" cy="0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cxnSp>
              <p:nvCxnSpPr>
                <p:cNvPr id="3182" name="AutoShape 110"/>
                <p:cNvCxnSpPr>
                  <a:cxnSpLocks noChangeShapeType="1"/>
                </p:cNvCxnSpPr>
                <p:nvPr/>
              </p:nvCxnSpPr>
              <p:spPr bwMode="auto">
                <a:xfrm flipV="1">
                  <a:off x="2235" y="9062"/>
                  <a:ext cx="0" cy="173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183" name="AutoShape 1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2415" y="9062"/>
                  <a:ext cx="0" cy="173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184" name="AutoShape 1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2625" y="9062"/>
                  <a:ext cx="0" cy="173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185" name="AutoShape 113"/>
                <p:cNvCxnSpPr>
                  <a:cxnSpLocks noChangeShapeType="1"/>
                </p:cNvCxnSpPr>
                <p:nvPr/>
              </p:nvCxnSpPr>
              <p:spPr bwMode="auto">
                <a:xfrm flipV="1">
                  <a:off x="2805" y="9062"/>
                  <a:ext cx="0" cy="173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3186" name="AutoShape 114"/>
                <p:cNvCxnSpPr>
                  <a:cxnSpLocks noChangeShapeType="1"/>
                </p:cNvCxnSpPr>
                <p:nvPr/>
              </p:nvCxnSpPr>
              <p:spPr bwMode="auto">
                <a:xfrm flipH="1">
                  <a:off x="2532" y="9246"/>
                  <a:ext cx="0" cy="144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  <p:grpSp>
            <p:nvGrpSpPr>
              <p:cNvPr id="3187" name="Group 115"/>
              <p:cNvGrpSpPr>
                <a:grpSpLocks/>
              </p:cNvGrpSpPr>
              <p:nvPr/>
            </p:nvGrpSpPr>
            <p:grpSpPr bwMode="auto">
              <a:xfrm>
                <a:off x="9226" y="5213"/>
                <a:ext cx="2434" cy="4815"/>
                <a:chOff x="9226" y="5213"/>
                <a:chExt cx="2434" cy="4815"/>
              </a:xfrm>
            </p:grpSpPr>
            <p:cxnSp>
              <p:nvCxnSpPr>
                <p:cNvPr id="3188" name="AutoShape 116"/>
                <p:cNvCxnSpPr>
                  <a:cxnSpLocks noChangeShapeType="1"/>
                </p:cNvCxnSpPr>
                <p:nvPr/>
              </p:nvCxnSpPr>
              <p:spPr bwMode="auto">
                <a:xfrm>
                  <a:off x="10500" y="6659"/>
                  <a:ext cx="508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grpSp>
              <p:nvGrpSpPr>
                <p:cNvPr id="3189" name="Group 117"/>
                <p:cNvGrpSpPr>
                  <a:grpSpLocks/>
                </p:cNvGrpSpPr>
                <p:nvPr/>
              </p:nvGrpSpPr>
              <p:grpSpPr bwMode="auto">
                <a:xfrm>
                  <a:off x="9226" y="5213"/>
                  <a:ext cx="2262" cy="4815"/>
                  <a:chOff x="5491" y="5198"/>
                  <a:chExt cx="2262" cy="4815"/>
                </a:xfrm>
              </p:grpSpPr>
              <p:grpSp>
                <p:nvGrpSpPr>
                  <p:cNvPr id="3190" name="Group 118"/>
                  <p:cNvGrpSpPr>
                    <a:grpSpLocks/>
                  </p:cNvGrpSpPr>
                  <p:nvPr/>
                </p:nvGrpSpPr>
                <p:grpSpPr bwMode="auto">
                  <a:xfrm>
                    <a:off x="6658" y="5198"/>
                    <a:ext cx="1095" cy="630"/>
                    <a:chOff x="8340" y="5218"/>
                    <a:chExt cx="1095" cy="630"/>
                  </a:xfrm>
                </p:grpSpPr>
                <p:grpSp>
                  <p:nvGrpSpPr>
                    <p:cNvPr id="3191" name="Group 1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40" y="5387"/>
                      <a:ext cx="735" cy="461"/>
                      <a:chOff x="8010" y="5387"/>
                      <a:chExt cx="735" cy="461"/>
                    </a:xfrm>
                  </p:grpSpPr>
                  <p:sp>
                    <p:nvSpPr>
                      <p:cNvPr id="3192" name="Freeform 1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152" y="5401"/>
                        <a:ext cx="432" cy="43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1089"/>
                          </a:cxn>
                          <a:cxn ang="0">
                            <a:pos x="1089" y="0"/>
                          </a:cxn>
                          <a:cxn ang="0">
                            <a:pos x="2177" y="1089"/>
                          </a:cxn>
                          <a:cxn ang="0">
                            <a:pos x="2177" y="1089"/>
                          </a:cxn>
                          <a:cxn ang="0">
                            <a:pos x="1089" y="2177"/>
                          </a:cxn>
                          <a:cxn ang="0">
                            <a:pos x="0" y="1089"/>
                          </a:cxn>
                        </a:cxnLst>
                        <a:rect l="0" t="0" r="r" b="b"/>
                        <a:pathLst>
                          <a:path w="2177" h="2177">
                            <a:moveTo>
                              <a:pt x="0" y="1089"/>
                            </a:moveTo>
                            <a:cubicBezTo>
                              <a:pt x="0" y="487"/>
                              <a:pt x="487" y="0"/>
                              <a:pt x="1089" y="0"/>
                            </a:cubicBezTo>
                            <a:cubicBezTo>
                              <a:pt x="1690" y="0"/>
                              <a:pt x="2177" y="487"/>
                              <a:pt x="2177" y="1089"/>
                            </a:cubicBezTo>
                            <a:cubicBezTo>
                              <a:pt x="2177" y="1089"/>
                              <a:pt x="2177" y="1089"/>
                              <a:pt x="2177" y="1089"/>
                            </a:cubicBezTo>
                            <a:cubicBezTo>
                              <a:pt x="2177" y="1690"/>
                              <a:pt x="1690" y="2177"/>
                              <a:pt x="1089" y="2177"/>
                            </a:cubicBezTo>
                            <a:cubicBezTo>
                              <a:pt x="487" y="2177"/>
                              <a:pt x="0" y="1690"/>
                              <a:pt x="0" y="1089"/>
                            </a:cubicBezTo>
                          </a:path>
                        </a:pathLst>
                      </a:custGeom>
                      <a:solidFill>
                        <a:srgbClr val="FFFFFF"/>
                      </a:solidFill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grpSp>
                    <p:nvGrpSpPr>
                      <p:cNvPr id="3193" name="Group 12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010" y="5387"/>
                        <a:ext cx="735" cy="461"/>
                        <a:chOff x="8010" y="5387"/>
                        <a:chExt cx="735" cy="461"/>
                      </a:xfrm>
                    </p:grpSpPr>
                    <p:cxnSp>
                      <p:nvCxnSpPr>
                        <p:cNvPr id="3194" name="AutoShape 122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V="1">
                          <a:off x="8010" y="5625"/>
                          <a:ext cx="510" cy="223"/>
                        </a:xfrm>
                        <a:prstGeom prst="straightConnector1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3195" name="AutoShape 123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V="1">
                          <a:off x="8235" y="5387"/>
                          <a:ext cx="510" cy="223"/>
                        </a:xfrm>
                        <a:prstGeom prst="straightConnector1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  <p:cxnSp>
                      <p:nvCxnSpPr>
                        <p:cNvPr id="3196" name="AutoShape 124"/>
                        <p:cNvCxnSpPr>
                          <a:cxnSpLocks noChangeShapeType="1"/>
                        </p:cNvCxnSpPr>
                        <p:nvPr/>
                      </p:nvCxnSpPr>
                      <p:spPr bwMode="auto">
                        <a:xfrm flipH="1" flipV="1">
                          <a:off x="8235" y="5610"/>
                          <a:ext cx="270" cy="0"/>
                        </a:xfrm>
                        <a:prstGeom prst="straightConnector1">
                          <a:avLst/>
                        </a:pr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</p:cxnSp>
                  </p:grpSp>
                </p:grpSp>
                <p:grpSp>
                  <p:nvGrpSpPr>
                    <p:cNvPr id="3197" name="Group 1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075" y="5218"/>
                      <a:ext cx="360" cy="259"/>
                      <a:chOff x="6908" y="11220"/>
                      <a:chExt cx="1222" cy="1072"/>
                    </a:xfrm>
                  </p:grpSpPr>
                  <p:sp>
                    <p:nvSpPr>
                      <p:cNvPr id="3198" name="Freeform 1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6908" y="11640"/>
                        <a:ext cx="1222" cy="65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788"/>
                          </a:cxn>
                          <a:cxn ang="0">
                            <a:pos x="1579" y="0"/>
                          </a:cxn>
                          <a:cxn ang="0">
                            <a:pos x="1579" y="788"/>
                          </a:cxn>
                          <a:cxn ang="0">
                            <a:pos x="0" y="0"/>
                          </a:cxn>
                        </a:cxnLst>
                        <a:rect l="0" t="0" r="r" b="b"/>
                        <a:pathLst>
                          <a:path w="1579" h="788">
                            <a:moveTo>
                              <a:pt x="0" y="0"/>
                            </a:moveTo>
                            <a:lnTo>
                              <a:pt x="0" y="788"/>
                            </a:lnTo>
                            <a:lnTo>
                              <a:pt x="1579" y="0"/>
                            </a:lnTo>
                            <a:lnTo>
                              <a:pt x="1579" y="788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grpSp>
                    <p:nvGrpSpPr>
                      <p:cNvPr id="3199" name="Group 1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983" y="11220"/>
                        <a:ext cx="1087" cy="750"/>
                        <a:chOff x="7027" y="11051"/>
                        <a:chExt cx="1354" cy="844"/>
                      </a:xfrm>
                    </p:grpSpPr>
                    <p:sp>
                      <p:nvSpPr>
                        <p:cNvPr id="3200" name="Freeform 128"/>
                        <p:cNvSpPr>
                          <a:spLocks noEditPoints="1"/>
                        </p:cNvSpPr>
                        <p:nvPr/>
                      </p:nvSpPr>
                      <p:spPr bwMode="auto">
                        <a:xfrm>
                          <a:off x="7027" y="11220"/>
                          <a:ext cx="1354" cy="675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395" y="789"/>
                            </a:cxn>
                            <a:cxn ang="0">
                              <a:pos x="395" y="0"/>
                            </a:cxn>
                            <a:cxn ang="0">
                              <a:pos x="0" y="0"/>
                            </a:cxn>
                            <a:cxn ang="0">
                              <a:pos x="789" y="0"/>
                            </a:cxn>
                          </a:cxnLst>
                          <a:rect l="0" t="0" r="r" b="b"/>
                          <a:pathLst>
                            <a:path w="789" h="789">
                              <a:moveTo>
                                <a:pt x="395" y="789"/>
                              </a:moveTo>
                              <a:lnTo>
                                <a:pt x="395" y="0"/>
                              </a:lnTo>
                              <a:moveTo>
                                <a:pt x="0" y="0"/>
                              </a:moveTo>
                              <a:lnTo>
                                <a:pt x="789" y="0"/>
                              </a:lnTo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sp>
                      <p:nvSpPr>
                        <p:cNvPr id="3201" name="Arc 129"/>
                        <p:cNvSpPr>
                          <a:spLocks/>
                        </p:cNvSpPr>
                        <p:nvPr/>
                      </p:nvSpPr>
                      <p:spPr bwMode="auto">
                        <a:xfrm rot="16200000" flipV="1">
                          <a:off x="7529" y="10549"/>
                          <a:ext cx="349" cy="1354"/>
                        </a:xfrm>
                        <a:custGeom>
                          <a:avLst/>
                          <a:gdLst>
                            <a:gd name="G0" fmla="+- 0 0 0"/>
                            <a:gd name="G1" fmla="+- 18607 0 0"/>
                            <a:gd name="G2" fmla="+- 21600 0 0"/>
                            <a:gd name="T0" fmla="*/ 10970 w 21600"/>
                            <a:gd name="T1" fmla="*/ 0 h 37032"/>
                            <a:gd name="T2" fmla="*/ 11272 w 21600"/>
                            <a:gd name="T3" fmla="*/ 37032 h 37032"/>
                            <a:gd name="T4" fmla="*/ 0 w 21600"/>
                            <a:gd name="T5" fmla="*/ 18607 h 3703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</a:cxnLst>
                          <a:rect l="0" t="0" r="r" b="b"/>
                          <a:pathLst>
                            <a:path w="21600" h="37032" fill="none" extrusionOk="0">
                              <a:moveTo>
                                <a:pt x="10969" y="0"/>
                              </a:moveTo>
                              <a:cubicBezTo>
                                <a:pt x="17557" y="3883"/>
                                <a:pt x="21600" y="10960"/>
                                <a:pt x="21600" y="18607"/>
                              </a:cubicBezTo>
                              <a:cubicBezTo>
                                <a:pt x="21600" y="26127"/>
                                <a:pt x="17687" y="33107"/>
                                <a:pt x="11272" y="37032"/>
                              </a:cubicBezTo>
                            </a:path>
                            <a:path w="21600" h="37032" stroke="0" extrusionOk="0">
                              <a:moveTo>
                                <a:pt x="10969" y="0"/>
                              </a:moveTo>
                              <a:cubicBezTo>
                                <a:pt x="17557" y="3883"/>
                                <a:pt x="21600" y="10960"/>
                                <a:pt x="21600" y="18607"/>
                              </a:cubicBezTo>
                              <a:cubicBezTo>
                                <a:pt x="21600" y="26127"/>
                                <a:pt x="17687" y="33107"/>
                                <a:pt x="11272" y="37032"/>
                              </a:cubicBezTo>
                              <a:lnTo>
                                <a:pt x="0" y="18607"/>
                              </a:lnTo>
                              <a:close/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</p:grpSp>
                </p:grpSp>
              </p:grpSp>
              <p:grpSp>
                <p:nvGrpSpPr>
                  <p:cNvPr id="3202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6405" y="6464"/>
                    <a:ext cx="360" cy="259"/>
                    <a:chOff x="6908" y="11220"/>
                    <a:chExt cx="1222" cy="1072"/>
                  </a:xfrm>
                </p:grpSpPr>
                <p:sp>
                  <p:nvSpPr>
                    <p:cNvPr id="3203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6908" y="11640"/>
                      <a:ext cx="1222" cy="65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788"/>
                        </a:cxn>
                        <a:cxn ang="0">
                          <a:pos x="1579" y="0"/>
                        </a:cxn>
                        <a:cxn ang="0">
                          <a:pos x="1579" y="78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579" h="788">
                          <a:moveTo>
                            <a:pt x="0" y="0"/>
                          </a:moveTo>
                          <a:lnTo>
                            <a:pt x="0" y="788"/>
                          </a:lnTo>
                          <a:lnTo>
                            <a:pt x="1579" y="0"/>
                          </a:lnTo>
                          <a:lnTo>
                            <a:pt x="1579" y="78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grpSp>
                  <p:nvGrpSpPr>
                    <p:cNvPr id="3204" name="Group 13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83" y="11220"/>
                      <a:ext cx="1087" cy="750"/>
                      <a:chOff x="7027" y="11051"/>
                      <a:chExt cx="1354" cy="844"/>
                    </a:xfrm>
                  </p:grpSpPr>
                  <p:sp>
                    <p:nvSpPr>
                      <p:cNvPr id="3205" name="Freeform 133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027" y="11220"/>
                        <a:ext cx="1354" cy="67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95" y="789"/>
                          </a:cxn>
                          <a:cxn ang="0">
                            <a:pos x="395" y="0"/>
                          </a:cxn>
                          <a:cxn ang="0">
                            <a:pos x="0" y="0"/>
                          </a:cxn>
                          <a:cxn ang="0">
                            <a:pos x="789" y="0"/>
                          </a:cxn>
                        </a:cxnLst>
                        <a:rect l="0" t="0" r="r" b="b"/>
                        <a:pathLst>
                          <a:path w="789" h="789">
                            <a:moveTo>
                              <a:pt x="395" y="789"/>
                            </a:moveTo>
                            <a:lnTo>
                              <a:pt x="395" y="0"/>
                            </a:lnTo>
                            <a:moveTo>
                              <a:pt x="0" y="0"/>
                            </a:moveTo>
                            <a:lnTo>
                              <a:pt x="789" y="0"/>
                            </a:lnTo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3206" name="Arc 134"/>
                      <p:cNvSpPr>
                        <a:spLocks/>
                      </p:cNvSpPr>
                      <p:nvPr/>
                    </p:nvSpPr>
                    <p:spPr bwMode="auto">
                      <a:xfrm rot="16200000" flipV="1">
                        <a:off x="7529" y="10549"/>
                        <a:ext cx="349" cy="1354"/>
                      </a:xfrm>
                      <a:custGeom>
                        <a:avLst/>
                        <a:gdLst>
                          <a:gd name="G0" fmla="+- 0 0 0"/>
                          <a:gd name="G1" fmla="+- 18607 0 0"/>
                          <a:gd name="G2" fmla="+- 21600 0 0"/>
                          <a:gd name="T0" fmla="*/ 10970 w 21600"/>
                          <a:gd name="T1" fmla="*/ 0 h 37032"/>
                          <a:gd name="T2" fmla="*/ 11272 w 21600"/>
                          <a:gd name="T3" fmla="*/ 37032 h 37032"/>
                          <a:gd name="T4" fmla="*/ 0 w 21600"/>
                          <a:gd name="T5" fmla="*/ 18607 h 3703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37032" fill="none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</a:path>
                          <a:path w="21600" h="37032" stroke="0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  <a:lnTo>
                              <a:pt x="0" y="18607"/>
                            </a:lnTo>
                            <a:close/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</p:grpSp>
              </p:grpSp>
              <p:grpSp>
                <p:nvGrpSpPr>
                  <p:cNvPr id="3207" name="Group 135"/>
                  <p:cNvGrpSpPr>
                    <a:grpSpLocks/>
                  </p:cNvGrpSpPr>
                  <p:nvPr/>
                </p:nvGrpSpPr>
                <p:grpSpPr bwMode="auto">
                  <a:xfrm>
                    <a:off x="7276" y="6464"/>
                    <a:ext cx="360" cy="259"/>
                    <a:chOff x="6908" y="11220"/>
                    <a:chExt cx="1222" cy="1072"/>
                  </a:xfrm>
                </p:grpSpPr>
                <p:sp>
                  <p:nvSpPr>
                    <p:cNvPr id="3208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6908" y="11640"/>
                      <a:ext cx="1222" cy="65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0" y="788"/>
                        </a:cxn>
                        <a:cxn ang="0">
                          <a:pos x="1579" y="0"/>
                        </a:cxn>
                        <a:cxn ang="0">
                          <a:pos x="1579" y="788"/>
                        </a:cxn>
                        <a:cxn ang="0">
                          <a:pos x="0" y="0"/>
                        </a:cxn>
                      </a:cxnLst>
                      <a:rect l="0" t="0" r="r" b="b"/>
                      <a:pathLst>
                        <a:path w="1579" h="788">
                          <a:moveTo>
                            <a:pt x="0" y="0"/>
                          </a:moveTo>
                          <a:lnTo>
                            <a:pt x="0" y="788"/>
                          </a:lnTo>
                          <a:lnTo>
                            <a:pt x="1579" y="0"/>
                          </a:lnTo>
                          <a:lnTo>
                            <a:pt x="1579" y="78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IN"/>
                    </a:p>
                  </p:txBody>
                </p:sp>
                <p:grpSp>
                  <p:nvGrpSpPr>
                    <p:cNvPr id="3209" name="Group 1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983" y="11220"/>
                      <a:ext cx="1087" cy="750"/>
                      <a:chOff x="7027" y="11051"/>
                      <a:chExt cx="1354" cy="844"/>
                    </a:xfrm>
                  </p:grpSpPr>
                  <p:sp>
                    <p:nvSpPr>
                      <p:cNvPr id="3210" name="Freeform 138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7027" y="11220"/>
                        <a:ext cx="1354" cy="67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395" y="789"/>
                          </a:cxn>
                          <a:cxn ang="0">
                            <a:pos x="395" y="0"/>
                          </a:cxn>
                          <a:cxn ang="0">
                            <a:pos x="0" y="0"/>
                          </a:cxn>
                          <a:cxn ang="0">
                            <a:pos x="789" y="0"/>
                          </a:cxn>
                        </a:cxnLst>
                        <a:rect l="0" t="0" r="r" b="b"/>
                        <a:pathLst>
                          <a:path w="789" h="789">
                            <a:moveTo>
                              <a:pt x="395" y="789"/>
                            </a:moveTo>
                            <a:lnTo>
                              <a:pt x="395" y="0"/>
                            </a:lnTo>
                            <a:moveTo>
                              <a:pt x="0" y="0"/>
                            </a:moveTo>
                            <a:lnTo>
                              <a:pt x="789" y="0"/>
                            </a:lnTo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  <p:sp>
                    <p:nvSpPr>
                      <p:cNvPr id="3211" name="Arc 139"/>
                      <p:cNvSpPr>
                        <a:spLocks/>
                      </p:cNvSpPr>
                      <p:nvPr/>
                    </p:nvSpPr>
                    <p:spPr bwMode="auto">
                      <a:xfrm rot="16200000" flipV="1">
                        <a:off x="7529" y="10549"/>
                        <a:ext cx="349" cy="1354"/>
                      </a:xfrm>
                      <a:custGeom>
                        <a:avLst/>
                        <a:gdLst>
                          <a:gd name="G0" fmla="+- 0 0 0"/>
                          <a:gd name="G1" fmla="+- 18607 0 0"/>
                          <a:gd name="G2" fmla="+- 21600 0 0"/>
                          <a:gd name="T0" fmla="*/ 10970 w 21600"/>
                          <a:gd name="T1" fmla="*/ 0 h 37032"/>
                          <a:gd name="T2" fmla="*/ 11272 w 21600"/>
                          <a:gd name="T3" fmla="*/ 37032 h 37032"/>
                          <a:gd name="T4" fmla="*/ 0 w 21600"/>
                          <a:gd name="T5" fmla="*/ 18607 h 3703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1600" h="37032" fill="none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</a:path>
                          <a:path w="21600" h="37032" stroke="0" extrusionOk="0">
                            <a:moveTo>
                              <a:pt x="10969" y="0"/>
                            </a:moveTo>
                            <a:cubicBezTo>
                              <a:pt x="17557" y="3883"/>
                              <a:pt x="21600" y="10960"/>
                              <a:pt x="21600" y="18607"/>
                            </a:cubicBezTo>
                            <a:cubicBezTo>
                              <a:pt x="21600" y="26127"/>
                              <a:pt x="17687" y="33107"/>
                              <a:pt x="11272" y="37032"/>
                            </a:cubicBezTo>
                            <a:lnTo>
                              <a:pt x="0" y="18607"/>
                            </a:lnTo>
                            <a:close/>
                          </a:path>
                        </a:pathLst>
                      </a:cu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IN"/>
                      </a:p>
                    </p:txBody>
                  </p:sp>
                </p:grpSp>
              </p:grpSp>
              <p:cxnSp>
                <p:nvCxnSpPr>
                  <p:cNvPr id="3212" name="AutoShape 140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6117" y="6644"/>
                    <a:ext cx="273" cy="0"/>
                  </a:xfrm>
                  <a:prstGeom prst="straightConnector1">
                    <a:avLst/>
                  </a:pr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grpSp>
                <p:nvGrpSpPr>
                  <p:cNvPr id="3213" name="Group 141"/>
                  <p:cNvGrpSpPr>
                    <a:grpSpLocks/>
                  </p:cNvGrpSpPr>
                  <p:nvPr/>
                </p:nvGrpSpPr>
                <p:grpSpPr bwMode="auto">
                  <a:xfrm>
                    <a:off x="6778" y="5813"/>
                    <a:ext cx="475" cy="836"/>
                    <a:chOff x="8460" y="5833"/>
                    <a:chExt cx="475" cy="836"/>
                  </a:xfrm>
                </p:grpSpPr>
                <p:cxnSp>
                  <p:nvCxnSpPr>
                    <p:cNvPr id="3214" name="AutoShape 142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8709" y="6367"/>
                      <a:ext cx="0" cy="302"/>
                    </a:xfrm>
                    <a:prstGeom prst="straightConnector1">
                      <a:avLst/>
                    </a:prstGeom>
                    <a:noFill/>
                    <a:ln w="158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grpSp>
                  <p:nvGrpSpPr>
                    <p:cNvPr id="3215" name="Group 1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460" y="5833"/>
                      <a:ext cx="475" cy="537"/>
                      <a:chOff x="8460" y="5833"/>
                      <a:chExt cx="475" cy="537"/>
                    </a:xfrm>
                  </p:grpSpPr>
                  <p:grpSp>
                    <p:nvGrpSpPr>
                      <p:cNvPr id="3216" name="Group 1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460" y="5967"/>
                        <a:ext cx="475" cy="403"/>
                        <a:chOff x="8460" y="6042"/>
                        <a:chExt cx="495" cy="325"/>
                      </a:xfrm>
                    </p:grpSpPr>
                    <p:sp>
                      <p:nvSpPr>
                        <p:cNvPr id="3217" name="AutoShape 1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 rot="-5400000">
                          <a:off x="8549" y="5961"/>
                          <a:ext cx="325" cy="487"/>
                        </a:xfrm>
                        <a:prstGeom prst="flowChartDelay">
                          <a:avLst/>
                        </a:prstGeom>
                        <a:solidFill>
                          <a:srgbClr val="FFFFFF"/>
                        </a:solidFill>
                        <a:ln w="1587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sp>
                      <p:nvSpPr>
                        <p:cNvPr id="3218" name="Freeform 1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8460" y="6165"/>
                          <a:ext cx="490" cy="9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49"/>
                            </a:cxn>
                            <a:cxn ang="0">
                              <a:pos x="270" y="64"/>
                            </a:cxn>
                            <a:cxn ang="0">
                              <a:pos x="300" y="19"/>
                            </a:cxn>
                            <a:cxn ang="0">
                              <a:pos x="390" y="49"/>
                            </a:cxn>
                            <a:cxn ang="0">
                              <a:pos x="435" y="34"/>
                            </a:cxn>
                          </a:cxnLst>
                          <a:rect l="0" t="0" r="r" b="b"/>
                          <a:pathLst>
                            <a:path w="439" h="64">
                              <a:moveTo>
                                <a:pt x="0" y="49"/>
                              </a:moveTo>
                              <a:cubicBezTo>
                                <a:pt x="112" y="24"/>
                                <a:pt x="174" y="0"/>
                                <a:pt x="270" y="64"/>
                              </a:cubicBezTo>
                              <a:cubicBezTo>
                                <a:pt x="280" y="49"/>
                                <a:pt x="282" y="21"/>
                                <a:pt x="300" y="19"/>
                              </a:cubicBezTo>
                              <a:cubicBezTo>
                                <a:pt x="331" y="15"/>
                                <a:pt x="390" y="49"/>
                                <a:pt x="390" y="49"/>
                              </a:cubicBezTo>
                              <a:cubicBezTo>
                                <a:pt x="439" y="16"/>
                                <a:pt x="435" y="1"/>
                                <a:pt x="435" y="34"/>
                              </a:cubicBezTo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</p:grpSp>
                  <p:cxnSp>
                    <p:nvCxnSpPr>
                      <p:cNvPr id="3219" name="AutoShape 147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8709" y="5833"/>
                        <a:ext cx="0" cy="144"/>
                      </a:xfrm>
                      <a:prstGeom prst="straightConnector1">
                        <a:avLst/>
                      </a:prstGeom>
                      <a:noFill/>
                      <a:ln w="1587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</p:cxnSp>
                </p:grpSp>
              </p:grpSp>
              <p:cxnSp>
                <p:nvCxnSpPr>
                  <p:cNvPr id="3220" name="AutoShape 148"/>
                  <p:cNvCxnSpPr>
                    <a:cxnSpLocks noChangeShapeType="1"/>
                  </p:cNvCxnSpPr>
                  <p:nvPr/>
                </p:nvCxnSpPr>
                <p:spPr bwMode="auto">
                  <a:xfrm rot="16200000">
                    <a:off x="5918" y="5485"/>
                    <a:ext cx="778" cy="1009"/>
                  </a:xfrm>
                  <a:prstGeom prst="bentConnector3">
                    <a:avLst>
                      <a:gd name="adj1" fmla="val 99611"/>
                    </a:avLst>
                  </a:prstGeom>
                  <a:noFill/>
                  <a:ln w="1587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</p:cxnSp>
              <p:sp>
                <p:nvSpPr>
                  <p:cNvPr id="3221" name="Freeform 149"/>
                  <p:cNvSpPr>
                    <a:spLocks/>
                  </p:cNvSpPr>
                  <p:nvPr/>
                </p:nvSpPr>
                <p:spPr bwMode="auto">
                  <a:xfrm>
                    <a:off x="5497" y="6367"/>
                    <a:ext cx="620" cy="3024"/>
                  </a:xfrm>
                  <a:custGeom>
                    <a:avLst/>
                    <a:gdLst/>
                    <a:ahLst/>
                    <a:cxnLst>
                      <a:cxn ang="0">
                        <a:pos x="0" y="6064"/>
                      </a:cxn>
                      <a:cxn ang="0">
                        <a:pos x="751" y="6376"/>
                      </a:cxn>
                      <a:cxn ang="0">
                        <a:pos x="1270" y="6064"/>
                      </a:cxn>
                      <a:cxn ang="0">
                        <a:pos x="1270" y="6064"/>
                      </a:cxn>
                      <a:cxn ang="0">
                        <a:pos x="1270" y="350"/>
                      </a:cxn>
                      <a:cxn ang="0">
                        <a:pos x="520" y="38"/>
                      </a:cxn>
                      <a:cxn ang="0">
                        <a:pos x="0" y="350"/>
                      </a:cxn>
                      <a:cxn ang="0">
                        <a:pos x="0" y="350"/>
                      </a:cxn>
                      <a:cxn ang="0">
                        <a:pos x="0" y="6064"/>
                      </a:cxn>
                    </a:cxnLst>
                    <a:rect l="0" t="0" r="r" b="b"/>
                    <a:pathLst>
                      <a:path w="1270" h="6414">
                        <a:moveTo>
                          <a:pt x="0" y="6064"/>
                        </a:moveTo>
                        <a:cubicBezTo>
                          <a:pt x="64" y="6274"/>
                          <a:pt x="400" y="6414"/>
                          <a:pt x="751" y="6376"/>
                        </a:cubicBezTo>
                        <a:cubicBezTo>
                          <a:pt x="1015" y="6347"/>
                          <a:pt x="1222" y="6223"/>
                          <a:pt x="1270" y="6064"/>
                        </a:cubicBezTo>
                        <a:lnTo>
                          <a:pt x="1270" y="6064"/>
                        </a:lnTo>
                        <a:lnTo>
                          <a:pt x="1270" y="350"/>
                        </a:lnTo>
                        <a:cubicBezTo>
                          <a:pt x="1206" y="140"/>
                          <a:pt x="870" y="0"/>
                          <a:pt x="520" y="38"/>
                        </a:cubicBezTo>
                        <a:cubicBezTo>
                          <a:pt x="255" y="67"/>
                          <a:pt x="48" y="191"/>
                          <a:pt x="0" y="350"/>
                        </a:cubicBezTo>
                        <a:lnTo>
                          <a:pt x="0" y="350"/>
                        </a:lnTo>
                        <a:lnTo>
                          <a:pt x="0" y="606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cxnSp>
                <p:nvCxnSpPr>
                  <p:cNvPr id="3222" name="AutoShape 150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5491" y="6642"/>
                    <a:ext cx="634" cy="1"/>
                  </a:xfrm>
                  <a:prstGeom prst="straightConnector1">
                    <a:avLst/>
                  </a:prstGeom>
                  <a:noFill/>
                  <a:ln w="1587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  <p:grpSp>
                <p:nvGrpSpPr>
                  <p:cNvPr id="3223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5787" y="9145"/>
                    <a:ext cx="1406" cy="868"/>
                    <a:chOff x="7470" y="9840"/>
                    <a:chExt cx="1405" cy="868"/>
                  </a:xfrm>
                </p:grpSpPr>
                <p:grpSp>
                  <p:nvGrpSpPr>
                    <p:cNvPr id="3224" name="Group 1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80" y="10078"/>
                      <a:ext cx="1095" cy="630"/>
                      <a:chOff x="8340" y="5218"/>
                      <a:chExt cx="1095" cy="630"/>
                    </a:xfrm>
                  </p:grpSpPr>
                  <p:grpSp>
                    <p:nvGrpSpPr>
                      <p:cNvPr id="3225" name="Group 15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340" y="5387"/>
                        <a:ext cx="735" cy="461"/>
                        <a:chOff x="8010" y="5387"/>
                        <a:chExt cx="735" cy="461"/>
                      </a:xfrm>
                    </p:grpSpPr>
                    <p:sp>
                      <p:nvSpPr>
                        <p:cNvPr id="3226" name="Freeform 15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8152" y="5401"/>
                          <a:ext cx="432" cy="432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1089"/>
                            </a:cxn>
                            <a:cxn ang="0">
                              <a:pos x="1089" y="0"/>
                            </a:cxn>
                            <a:cxn ang="0">
                              <a:pos x="2177" y="1089"/>
                            </a:cxn>
                            <a:cxn ang="0">
                              <a:pos x="2177" y="1089"/>
                            </a:cxn>
                            <a:cxn ang="0">
                              <a:pos x="1089" y="2177"/>
                            </a:cxn>
                            <a:cxn ang="0">
                              <a:pos x="0" y="1089"/>
                            </a:cxn>
                          </a:cxnLst>
                          <a:rect l="0" t="0" r="r" b="b"/>
                          <a:pathLst>
                            <a:path w="2177" h="2177">
                              <a:moveTo>
                                <a:pt x="0" y="1089"/>
                              </a:moveTo>
                              <a:cubicBezTo>
                                <a:pt x="0" y="487"/>
                                <a:pt x="487" y="0"/>
                                <a:pt x="1089" y="0"/>
                              </a:cubicBezTo>
                              <a:cubicBezTo>
                                <a:pt x="1690" y="0"/>
                                <a:pt x="2177" y="487"/>
                                <a:pt x="2177" y="1089"/>
                              </a:cubicBezTo>
                              <a:cubicBezTo>
                                <a:pt x="2177" y="1089"/>
                                <a:pt x="2177" y="1089"/>
                                <a:pt x="2177" y="1089"/>
                              </a:cubicBezTo>
                              <a:cubicBezTo>
                                <a:pt x="2177" y="1690"/>
                                <a:pt x="1690" y="2177"/>
                                <a:pt x="1089" y="2177"/>
                              </a:cubicBezTo>
                              <a:cubicBezTo>
                                <a:pt x="487" y="2177"/>
                                <a:pt x="0" y="1690"/>
                                <a:pt x="0" y="1089"/>
                              </a:cubicBezTo>
                            </a:path>
                          </a:pathLst>
                        </a:custGeom>
                        <a:solidFill>
                          <a:srgbClr val="FFFFFF"/>
                        </a:solidFill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grpSp>
                      <p:nvGrpSpPr>
                        <p:cNvPr id="3227" name="Group 155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8010" y="5387"/>
                          <a:ext cx="735" cy="461"/>
                          <a:chOff x="8010" y="5387"/>
                          <a:chExt cx="735" cy="461"/>
                        </a:xfrm>
                      </p:grpSpPr>
                      <p:cxnSp>
                        <p:nvCxnSpPr>
                          <p:cNvPr id="3228" name="AutoShape 156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8010" y="5625"/>
                            <a:ext cx="510" cy="223"/>
                          </a:xfrm>
                          <a:prstGeom prst="straightConnector1">
                            <a:avLst/>
                          </a:pr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</p:cxnSp>
                      <p:cxnSp>
                        <p:nvCxnSpPr>
                          <p:cNvPr id="3229" name="AutoShape 157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V="1">
                            <a:off x="8235" y="5387"/>
                            <a:ext cx="510" cy="223"/>
                          </a:xfrm>
                          <a:prstGeom prst="straightConnector1">
                            <a:avLst/>
                          </a:pr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</p:cxnSp>
                      <p:cxnSp>
                        <p:nvCxnSpPr>
                          <p:cNvPr id="3230" name="AutoShape 158"/>
                          <p:cNvCxnSpPr>
                            <a:cxnSpLocks noChangeShapeType="1"/>
                          </p:cNvCxnSpPr>
                          <p:nvPr/>
                        </p:nvCxnSpPr>
                        <p:spPr bwMode="auto">
                          <a:xfrm flipH="1" flipV="1">
                            <a:off x="8235" y="5610"/>
                            <a:ext cx="270" cy="0"/>
                          </a:xfrm>
                          <a:prstGeom prst="straightConnector1">
                            <a:avLst/>
                          </a:pr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</p:cxnSp>
                    </p:grpSp>
                  </p:grpSp>
                  <p:grpSp>
                    <p:nvGrpSpPr>
                      <p:cNvPr id="3231" name="Group 1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075" y="5218"/>
                        <a:ext cx="360" cy="259"/>
                        <a:chOff x="6908" y="11220"/>
                        <a:chExt cx="1222" cy="1072"/>
                      </a:xfrm>
                    </p:grpSpPr>
                    <p:sp>
                      <p:nvSpPr>
                        <p:cNvPr id="3232" name="Freeform 1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6908" y="11640"/>
                          <a:ext cx="1222" cy="652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0"/>
                            </a:cxn>
                            <a:cxn ang="0">
                              <a:pos x="0" y="788"/>
                            </a:cxn>
                            <a:cxn ang="0">
                              <a:pos x="1579" y="0"/>
                            </a:cxn>
                            <a:cxn ang="0">
                              <a:pos x="1579" y="788"/>
                            </a:cxn>
                            <a:cxn ang="0">
                              <a:pos x="0" y="0"/>
                            </a:cxn>
                          </a:cxnLst>
                          <a:rect l="0" t="0" r="r" b="b"/>
                          <a:pathLst>
                            <a:path w="1579" h="788">
                              <a:moveTo>
                                <a:pt x="0" y="0"/>
                              </a:moveTo>
                              <a:lnTo>
                                <a:pt x="0" y="788"/>
                              </a:lnTo>
                              <a:lnTo>
                                <a:pt x="1579" y="0"/>
                              </a:lnTo>
                              <a:lnTo>
                                <a:pt x="1579" y="788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noFill/>
                        <a:ln w="1587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IN"/>
                        </a:p>
                      </p:txBody>
                    </p:sp>
                    <p:grpSp>
                      <p:nvGrpSpPr>
                        <p:cNvPr id="3233" name="Group 161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6983" y="11220"/>
                          <a:ext cx="1087" cy="750"/>
                          <a:chOff x="7027" y="11051"/>
                          <a:chExt cx="1354" cy="844"/>
                        </a:xfrm>
                      </p:grpSpPr>
                      <p:sp>
                        <p:nvSpPr>
                          <p:cNvPr id="3234" name="Freeform 162"/>
                          <p:cNvSpPr>
                            <a:spLocks noEditPoints="1"/>
                          </p:cNvSpPr>
                          <p:nvPr/>
                        </p:nvSpPr>
                        <p:spPr bwMode="auto">
                          <a:xfrm>
                            <a:off x="7027" y="11220"/>
                            <a:ext cx="1354" cy="675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395" y="789"/>
                              </a:cxn>
                              <a:cxn ang="0">
                                <a:pos x="395" y="0"/>
                              </a:cxn>
                              <a:cxn ang="0">
                                <a:pos x="0" y="0"/>
                              </a:cxn>
                              <a:cxn ang="0">
                                <a:pos x="789" y="0"/>
                              </a:cxn>
                            </a:cxnLst>
                            <a:rect l="0" t="0" r="r" b="b"/>
                            <a:pathLst>
                              <a:path w="789" h="789">
                                <a:moveTo>
                                  <a:pt x="395" y="789"/>
                                </a:moveTo>
                                <a:lnTo>
                                  <a:pt x="395" y="0"/>
                                </a:lnTo>
                                <a:moveTo>
                                  <a:pt x="0" y="0"/>
                                </a:moveTo>
                                <a:lnTo>
                                  <a:pt x="789" y="0"/>
                                </a:lnTo>
                              </a:path>
                            </a:pathLst>
                          </a:cu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IN"/>
                          </a:p>
                        </p:txBody>
                      </p:sp>
                      <p:sp>
                        <p:nvSpPr>
                          <p:cNvPr id="3235" name="Arc 163"/>
                          <p:cNvSpPr>
                            <a:spLocks/>
                          </p:cNvSpPr>
                          <p:nvPr/>
                        </p:nvSpPr>
                        <p:spPr bwMode="auto">
                          <a:xfrm rot="16200000" flipV="1">
                            <a:off x="7529" y="10549"/>
                            <a:ext cx="349" cy="1354"/>
                          </a:xfrm>
                          <a:custGeom>
                            <a:avLst/>
                            <a:gdLst>
                              <a:gd name="G0" fmla="+- 0 0 0"/>
                              <a:gd name="G1" fmla="+- 18607 0 0"/>
                              <a:gd name="G2" fmla="+- 21600 0 0"/>
                              <a:gd name="T0" fmla="*/ 10970 w 21600"/>
                              <a:gd name="T1" fmla="*/ 0 h 37032"/>
                              <a:gd name="T2" fmla="*/ 11272 w 21600"/>
                              <a:gd name="T3" fmla="*/ 37032 h 37032"/>
                              <a:gd name="T4" fmla="*/ 0 w 21600"/>
                              <a:gd name="T5" fmla="*/ 18607 h 37032"/>
                            </a:gdLst>
                            <a:ahLst/>
                            <a:cxnLst>
                              <a:cxn ang="0">
                                <a:pos x="T0" y="T1"/>
                              </a:cxn>
                              <a:cxn ang="0">
                                <a:pos x="T2" y="T3"/>
                              </a:cxn>
                              <a:cxn ang="0">
                                <a:pos x="T4" y="T5"/>
                              </a:cxn>
                            </a:cxnLst>
                            <a:rect l="0" t="0" r="r" b="b"/>
                            <a:pathLst>
                              <a:path w="21600" h="37032" fill="none" extrusionOk="0">
                                <a:moveTo>
                                  <a:pt x="10969" y="0"/>
                                </a:moveTo>
                                <a:cubicBezTo>
                                  <a:pt x="17557" y="3883"/>
                                  <a:pt x="21600" y="10960"/>
                                  <a:pt x="21600" y="18607"/>
                                </a:cubicBezTo>
                                <a:cubicBezTo>
                                  <a:pt x="21600" y="26127"/>
                                  <a:pt x="17687" y="33107"/>
                                  <a:pt x="11272" y="37032"/>
                                </a:cubicBezTo>
                              </a:path>
                              <a:path w="21600" h="37032" stroke="0" extrusionOk="0">
                                <a:moveTo>
                                  <a:pt x="10969" y="0"/>
                                </a:moveTo>
                                <a:cubicBezTo>
                                  <a:pt x="17557" y="3883"/>
                                  <a:pt x="21600" y="10960"/>
                                  <a:pt x="21600" y="18607"/>
                                </a:cubicBezTo>
                                <a:cubicBezTo>
                                  <a:pt x="21600" y="26127"/>
                                  <a:pt x="17687" y="33107"/>
                                  <a:pt x="11272" y="37032"/>
                                </a:cubicBezTo>
                                <a:lnTo>
                                  <a:pt x="0" y="18607"/>
                                </a:lnTo>
                                <a:close/>
                              </a:path>
                            </a:pathLst>
                          </a:custGeom>
                          <a:noFill/>
                          <a:ln w="1587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 vert="horz" wrap="square" lIns="91440" tIns="45720" rIns="91440" bIns="45720" numCol="1" anchor="t" anchorCtr="0" compatLnSpc="1">
                            <a:prstTxWarp prst="textNoShape">
                              <a:avLst/>
                            </a:prstTxWarp>
                          </a:bodyPr>
                          <a:lstStyle/>
                          <a:p>
                            <a:endParaRPr lang="en-IN"/>
                          </a:p>
                        </p:txBody>
                      </p:sp>
                    </p:grpSp>
                  </p:grpSp>
                </p:grpSp>
                <p:cxnSp>
                  <p:nvCxnSpPr>
                    <p:cNvPr id="3236" name="AutoShape 16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7470" y="10074"/>
                      <a:ext cx="446" cy="403"/>
                    </a:xfrm>
                    <a:prstGeom prst="bentConnector3">
                      <a:avLst>
                        <a:gd name="adj1" fmla="val 2954"/>
                      </a:avLst>
                    </a:prstGeom>
                    <a:noFill/>
                    <a:ln w="1587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</p:cxnSp>
                <p:cxnSp>
                  <p:nvCxnSpPr>
                    <p:cNvPr id="3237" name="AutoShape 165"/>
                    <p:cNvCxnSpPr>
                      <a:cxnSpLocks noChangeShapeType="1"/>
                    </p:cNvCxnSpPr>
                    <p:nvPr/>
                  </p:nvCxnSpPr>
                  <p:spPr bwMode="auto">
                    <a:xfrm rot="10800000">
                      <a:off x="7772" y="9840"/>
                      <a:ext cx="360" cy="432"/>
                    </a:xfrm>
                    <a:prstGeom prst="bentConnector3">
                      <a:avLst>
                        <a:gd name="adj1" fmla="val -449"/>
                      </a:avLst>
                    </a:prstGeom>
                    <a:noFill/>
                    <a:ln w="15875">
                      <a:solidFill>
                        <a:srgbClr val="000000"/>
                      </a:solidFill>
                      <a:miter lim="800000"/>
                      <a:headEnd/>
                      <a:tailEnd type="triangle" w="med" len="med"/>
                    </a:ln>
                  </p:spPr>
                </p:cxnSp>
              </p:grpSp>
              <p:cxnSp>
                <p:nvCxnSpPr>
                  <p:cNvPr id="3238" name="AutoShape 166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5491" y="9147"/>
                    <a:ext cx="634" cy="1"/>
                  </a:xfrm>
                  <a:prstGeom prst="straightConnector1">
                    <a:avLst/>
                  </a:prstGeom>
                  <a:noFill/>
                  <a:ln w="15875">
                    <a:solidFill>
                      <a:srgbClr val="000000"/>
                    </a:solidFill>
                    <a:prstDash val="dash"/>
                    <a:round/>
                    <a:headEnd/>
                    <a:tailEnd/>
                  </a:ln>
                </p:spPr>
              </p:cxnSp>
            </p:grpSp>
            <p:cxnSp>
              <p:nvCxnSpPr>
                <p:cNvPr id="3239" name="AutoShape 167"/>
                <p:cNvCxnSpPr>
                  <a:cxnSpLocks noChangeShapeType="1"/>
                </p:cNvCxnSpPr>
                <p:nvPr/>
              </p:nvCxnSpPr>
              <p:spPr bwMode="auto">
                <a:xfrm>
                  <a:off x="11363" y="6659"/>
                  <a:ext cx="297" cy="1"/>
                </a:xfrm>
                <a:prstGeom prst="straightConnector1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cxnSp>
            <p:nvCxnSpPr>
              <p:cNvPr id="3240" name="AutoShape 168"/>
              <p:cNvCxnSpPr>
                <a:cxnSpLocks noChangeShapeType="1"/>
              </p:cNvCxnSpPr>
              <p:nvPr/>
            </p:nvCxnSpPr>
            <p:spPr bwMode="auto">
              <a:xfrm>
                <a:off x="6322" y="7858"/>
                <a:ext cx="620" cy="1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cxnSp>
            <p:nvCxnSpPr>
              <p:cNvPr id="3241" name="AutoShape 169"/>
              <p:cNvCxnSpPr>
                <a:cxnSpLocks noChangeShapeType="1"/>
              </p:cNvCxnSpPr>
              <p:nvPr/>
            </p:nvCxnSpPr>
            <p:spPr bwMode="auto">
              <a:xfrm>
                <a:off x="9232" y="7903"/>
                <a:ext cx="620" cy="1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</p:cxnSp>
          <p:grpSp>
            <p:nvGrpSpPr>
              <p:cNvPr id="3242" name="Group 170"/>
              <p:cNvGrpSpPr>
                <a:grpSpLocks/>
              </p:cNvGrpSpPr>
              <p:nvPr/>
            </p:nvGrpSpPr>
            <p:grpSpPr bwMode="auto">
              <a:xfrm>
                <a:off x="1432" y="7136"/>
                <a:ext cx="360" cy="259"/>
                <a:chOff x="6908" y="11220"/>
                <a:chExt cx="1222" cy="1072"/>
              </a:xfrm>
            </p:grpSpPr>
            <p:sp>
              <p:nvSpPr>
                <p:cNvPr id="3243" name="Freeform 171"/>
                <p:cNvSpPr>
                  <a:spLocks/>
                </p:cNvSpPr>
                <p:nvPr/>
              </p:nvSpPr>
              <p:spPr bwMode="auto">
                <a:xfrm>
                  <a:off x="6908" y="11640"/>
                  <a:ext cx="1222" cy="6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88"/>
                    </a:cxn>
                    <a:cxn ang="0">
                      <a:pos x="1579" y="0"/>
                    </a:cxn>
                    <a:cxn ang="0">
                      <a:pos x="1579" y="78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579" h="788">
                      <a:moveTo>
                        <a:pt x="0" y="0"/>
                      </a:moveTo>
                      <a:lnTo>
                        <a:pt x="0" y="788"/>
                      </a:lnTo>
                      <a:lnTo>
                        <a:pt x="1579" y="0"/>
                      </a:lnTo>
                      <a:lnTo>
                        <a:pt x="1579" y="78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N"/>
                </a:p>
              </p:txBody>
            </p:sp>
            <p:grpSp>
              <p:nvGrpSpPr>
                <p:cNvPr id="3244" name="Group 172"/>
                <p:cNvGrpSpPr>
                  <a:grpSpLocks/>
                </p:cNvGrpSpPr>
                <p:nvPr/>
              </p:nvGrpSpPr>
              <p:grpSpPr bwMode="auto">
                <a:xfrm>
                  <a:off x="6983" y="11220"/>
                  <a:ext cx="1087" cy="750"/>
                  <a:chOff x="7027" y="11051"/>
                  <a:chExt cx="1354" cy="844"/>
                </a:xfrm>
              </p:grpSpPr>
              <p:sp>
                <p:nvSpPr>
                  <p:cNvPr id="3245" name="Freeform 173"/>
                  <p:cNvSpPr>
                    <a:spLocks noEditPoints="1"/>
                  </p:cNvSpPr>
                  <p:nvPr/>
                </p:nvSpPr>
                <p:spPr bwMode="auto">
                  <a:xfrm>
                    <a:off x="7027" y="11220"/>
                    <a:ext cx="1354" cy="675"/>
                  </a:xfrm>
                  <a:custGeom>
                    <a:avLst/>
                    <a:gdLst/>
                    <a:ahLst/>
                    <a:cxnLst>
                      <a:cxn ang="0">
                        <a:pos x="395" y="789"/>
                      </a:cxn>
                      <a:cxn ang="0">
                        <a:pos x="395" y="0"/>
                      </a:cxn>
                      <a:cxn ang="0">
                        <a:pos x="0" y="0"/>
                      </a:cxn>
                      <a:cxn ang="0">
                        <a:pos x="789" y="0"/>
                      </a:cxn>
                    </a:cxnLst>
                    <a:rect l="0" t="0" r="r" b="b"/>
                    <a:pathLst>
                      <a:path w="789" h="789">
                        <a:moveTo>
                          <a:pt x="395" y="789"/>
                        </a:moveTo>
                        <a:lnTo>
                          <a:pt x="395" y="0"/>
                        </a:lnTo>
                        <a:moveTo>
                          <a:pt x="0" y="0"/>
                        </a:moveTo>
                        <a:lnTo>
                          <a:pt x="789" y="0"/>
                        </a:lnTo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  <p:sp>
                <p:nvSpPr>
                  <p:cNvPr id="3246" name="Arc 174"/>
                  <p:cNvSpPr>
                    <a:spLocks/>
                  </p:cNvSpPr>
                  <p:nvPr/>
                </p:nvSpPr>
                <p:spPr bwMode="auto">
                  <a:xfrm rot="16200000" flipV="1">
                    <a:off x="7529" y="10549"/>
                    <a:ext cx="349" cy="1354"/>
                  </a:xfrm>
                  <a:custGeom>
                    <a:avLst/>
                    <a:gdLst>
                      <a:gd name="G0" fmla="+- 0 0 0"/>
                      <a:gd name="G1" fmla="+- 18607 0 0"/>
                      <a:gd name="G2" fmla="+- 21600 0 0"/>
                      <a:gd name="T0" fmla="*/ 10970 w 21600"/>
                      <a:gd name="T1" fmla="*/ 0 h 37032"/>
                      <a:gd name="T2" fmla="*/ 11272 w 21600"/>
                      <a:gd name="T3" fmla="*/ 37032 h 37032"/>
                      <a:gd name="T4" fmla="*/ 0 w 21600"/>
                      <a:gd name="T5" fmla="*/ 18607 h 370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37032" fill="none" extrusionOk="0">
                        <a:moveTo>
                          <a:pt x="10969" y="0"/>
                        </a:moveTo>
                        <a:cubicBezTo>
                          <a:pt x="17557" y="3883"/>
                          <a:pt x="21600" y="10960"/>
                          <a:pt x="21600" y="18607"/>
                        </a:cubicBezTo>
                        <a:cubicBezTo>
                          <a:pt x="21600" y="26127"/>
                          <a:pt x="17687" y="33107"/>
                          <a:pt x="11272" y="37032"/>
                        </a:cubicBezTo>
                      </a:path>
                      <a:path w="21600" h="37032" stroke="0" extrusionOk="0">
                        <a:moveTo>
                          <a:pt x="10969" y="0"/>
                        </a:moveTo>
                        <a:cubicBezTo>
                          <a:pt x="17557" y="3883"/>
                          <a:pt x="21600" y="10960"/>
                          <a:pt x="21600" y="18607"/>
                        </a:cubicBezTo>
                        <a:cubicBezTo>
                          <a:pt x="21600" y="26127"/>
                          <a:pt x="17687" y="33107"/>
                          <a:pt x="11272" y="37032"/>
                        </a:cubicBezTo>
                        <a:lnTo>
                          <a:pt x="0" y="18607"/>
                        </a:lnTo>
                        <a:close/>
                      </a:path>
                    </a:pathLst>
                  </a:custGeom>
                  <a:noFill/>
                  <a:ln w="158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N"/>
                  </a:p>
                </p:txBody>
              </p:sp>
            </p:grpSp>
          </p:grpSp>
          <p:cxnSp>
            <p:nvCxnSpPr>
              <p:cNvPr id="3247" name="AutoShape 175"/>
              <p:cNvCxnSpPr>
                <a:cxnSpLocks noChangeShapeType="1"/>
              </p:cNvCxnSpPr>
              <p:nvPr/>
            </p:nvCxnSpPr>
            <p:spPr bwMode="auto">
              <a:xfrm flipH="1">
                <a:off x="1177" y="7323"/>
                <a:ext cx="255" cy="1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248" name="AutoShape 176"/>
              <p:cNvCxnSpPr>
                <a:cxnSpLocks noChangeShapeType="1"/>
              </p:cNvCxnSpPr>
              <p:nvPr/>
            </p:nvCxnSpPr>
            <p:spPr bwMode="auto">
              <a:xfrm>
                <a:off x="1807" y="7317"/>
                <a:ext cx="792" cy="1"/>
              </a:xfrm>
              <a:prstGeom prst="straightConnector1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sp>
          <p:nvSpPr>
            <p:cNvPr id="3249" name="Text Box 177"/>
            <p:cNvSpPr txBox="1">
              <a:spLocks noChangeArrowheads="1"/>
            </p:cNvSpPr>
            <p:nvPr/>
          </p:nvSpPr>
          <p:spPr bwMode="auto">
            <a:xfrm>
              <a:off x="6119" y="9752"/>
              <a:ext cx="4363" cy="3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IN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Ethyl Benzene Process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1" name="TextBox 180"/>
          <p:cNvSpPr txBox="1"/>
          <p:nvPr/>
        </p:nvSpPr>
        <p:spPr>
          <a:xfrm>
            <a:off x="645455" y="116093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Fresh Benzene</a:t>
            </a:r>
            <a:endParaRPr lang="en-IN" dirty="0"/>
          </a:p>
        </p:txBody>
      </p:sp>
      <p:sp>
        <p:nvSpPr>
          <p:cNvPr id="182" name="TextBox 181"/>
          <p:cNvSpPr txBox="1"/>
          <p:nvPr/>
        </p:nvSpPr>
        <p:spPr>
          <a:xfrm>
            <a:off x="421340" y="283733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Fresh Ethylene</a:t>
            </a:r>
            <a:endParaRPr lang="en-IN" dirty="0"/>
          </a:p>
        </p:txBody>
      </p:sp>
      <p:sp>
        <p:nvSpPr>
          <p:cNvPr id="183" name="TextBox 182"/>
          <p:cNvSpPr txBox="1"/>
          <p:nvPr/>
        </p:nvSpPr>
        <p:spPr>
          <a:xfrm>
            <a:off x="7476565" y="277370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Ethylene Benzene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081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912" y="179295"/>
            <a:ext cx="5175776" cy="584775"/>
          </a:xfrm>
        </p:spPr>
        <p:txBody>
          <a:bodyPr/>
          <a:lstStyle/>
          <a:p>
            <a:r>
              <a:rPr lang="en-US" dirty="0" smtClean="0"/>
              <a:t>Good Specs Example 4</a:t>
            </a:r>
            <a:endParaRPr lang="en-US" dirty="0"/>
          </a:p>
        </p:txBody>
      </p:sp>
      <p:grpSp>
        <p:nvGrpSpPr>
          <p:cNvPr id="27" name="Group 75"/>
          <p:cNvGrpSpPr/>
          <p:nvPr/>
        </p:nvGrpSpPr>
        <p:grpSpPr>
          <a:xfrm>
            <a:off x="97974" y="712043"/>
            <a:ext cx="8570917" cy="5980112"/>
            <a:chOff x="97974" y="457200"/>
            <a:chExt cx="8570917" cy="5980112"/>
          </a:xfrm>
        </p:grpSpPr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2040401" y="5981700"/>
              <a:ext cx="3750799" cy="45561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Recycle II           DIPA (total) </a:t>
              </a:r>
              <a:r>
                <a:rPr lang="en-US" sz="900" dirty="0" smtClean="0">
                  <a:latin typeface="Calibri" pitchFamily="34" charset="0"/>
                  <a:cs typeface="Arial" pitchFamily="34" charset="0"/>
                </a:rPr>
                <a:t>, 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IPA(total) and H</a:t>
              </a:r>
              <a:r>
                <a:rPr kumimoji="0" lang="en-US" sz="9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O (inseparable)  recycle  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74"/>
            <p:cNvGrpSpPr/>
            <p:nvPr/>
          </p:nvGrpSpPr>
          <p:grpSpPr>
            <a:xfrm>
              <a:off x="97974" y="457200"/>
              <a:ext cx="8570917" cy="5746507"/>
              <a:chOff x="97974" y="457200"/>
              <a:chExt cx="8570917" cy="5746507"/>
            </a:xfrm>
          </p:grpSpPr>
          <p:grpSp>
            <p:nvGrpSpPr>
              <p:cNvPr id="30" name="Group 41"/>
              <p:cNvGrpSpPr/>
              <p:nvPr/>
            </p:nvGrpSpPr>
            <p:grpSpPr>
              <a:xfrm>
                <a:off x="315963" y="457200"/>
                <a:ext cx="8352928" cy="5746507"/>
                <a:chOff x="487091" y="620688"/>
                <a:chExt cx="8352928" cy="5746507"/>
              </a:xfrm>
            </p:grpSpPr>
            <p:pic>
              <p:nvPicPr>
                <p:cNvPr id="39" name="Picture 2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87091" y="801987"/>
                  <a:ext cx="8352928" cy="55446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40" name="Text Box 160"/>
                <p:cNvSpPr txBox="1">
                  <a:spLocks noChangeArrowheads="1"/>
                </p:cNvSpPr>
                <p:nvPr/>
              </p:nvSpPr>
              <p:spPr bwMode="auto">
                <a:xfrm>
                  <a:off x="5711055" y="1809259"/>
                  <a:ext cx="1470473" cy="39560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   Packed Bed</a:t>
                  </a:r>
                </a:p>
                <a:p>
                  <a:pPr lvl="0" fontAlgn="base">
                    <a:spcBef>
                      <a:spcPct val="0"/>
                    </a:spcBef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      </a:t>
                  </a:r>
                  <a:r>
                    <a:rPr lang="en-US" sz="900" dirty="0" smtClean="0">
                      <a:latin typeface="Calibri" pitchFamily="34" charset="0"/>
                      <a:cs typeface="Arial" pitchFamily="34" charset="0"/>
                    </a:rPr>
                    <a:t>Reactor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1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124778" y="4310033"/>
                  <a:ext cx="796150" cy="857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2" name="Text Box 170"/>
                <p:cNvSpPr txBox="1">
                  <a:spLocks noChangeArrowheads="1"/>
                </p:cNvSpPr>
                <p:nvPr/>
              </p:nvSpPr>
              <p:spPr bwMode="auto">
                <a:xfrm>
                  <a:off x="1965548" y="2863503"/>
                  <a:ext cx="326012" cy="521970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3" name="Text Box 171"/>
                <p:cNvSpPr txBox="1">
                  <a:spLocks noChangeArrowheads="1"/>
                </p:cNvSpPr>
                <p:nvPr/>
              </p:nvSpPr>
              <p:spPr bwMode="auto">
                <a:xfrm>
                  <a:off x="7735286" y="5337269"/>
                  <a:ext cx="528669" cy="4679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cs typeface="Arial" pitchFamily="34" charset="0"/>
                    </a:rPr>
                    <a:t>	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 Water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5483001" y="3754315"/>
                  <a:ext cx="1125938" cy="39687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MIPA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product recovery</a:t>
                  </a:r>
                </a:p>
              </p:txBody>
            </p:sp>
            <p:sp>
              <p:nvSpPr>
                <p:cNvPr id="45" name="Text Box 173"/>
                <p:cNvSpPr txBox="1">
                  <a:spLocks noChangeArrowheads="1"/>
                </p:cNvSpPr>
                <p:nvPr/>
              </p:nvSpPr>
              <p:spPr bwMode="auto">
                <a:xfrm>
                  <a:off x="4806755" y="1404204"/>
                  <a:ext cx="480532" cy="24262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HX-1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Text Box 174"/>
                <p:cNvSpPr txBox="1">
                  <a:spLocks noChangeArrowheads="1"/>
                </p:cNvSpPr>
                <p:nvPr/>
              </p:nvSpPr>
              <p:spPr bwMode="auto">
                <a:xfrm>
                  <a:off x="1642053" y="4254153"/>
                  <a:ext cx="308390" cy="5245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7" name="Text Box 175"/>
                <p:cNvSpPr txBox="1">
                  <a:spLocks noChangeArrowheads="1"/>
                </p:cNvSpPr>
                <p:nvPr/>
              </p:nvSpPr>
              <p:spPr bwMode="auto">
                <a:xfrm>
                  <a:off x="2687456" y="3528988"/>
                  <a:ext cx="941522" cy="39433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     Flash   Drum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" name="Text Box 176"/>
                <p:cNvSpPr txBox="1">
                  <a:spLocks noChangeArrowheads="1"/>
                </p:cNvSpPr>
                <p:nvPr/>
              </p:nvSpPr>
              <p:spPr bwMode="auto">
                <a:xfrm>
                  <a:off x="3154281" y="4526344"/>
                  <a:ext cx="1066799" cy="55118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Ammonia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Recovery column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(Column 1)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" name="Text Box 177"/>
                <p:cNvSpPr txBox="1">
                  <a:spLocks noChangeArrowheads="1"/>
                </p:cNvSpPr>
                <p:nvPr/>
              </p:nvSpPr>
              <p:spPr bwMode="auto">
                <a:xfrm>
                  <a:off x="3877368" y="2449488"/>
                  <a:ext cx="852793" cy="4438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Compressor 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" name="Text Box 179"/>
                <p:cNvSpPr txBox="1">
                  <a:spLocks noChangeArrowheads="1"/>
                </p:cNvSpPr>
                <p:nvPr/>
              </p:nvSpPr>
              <p:spPr bwMode="auto">
                <a:xfrm>
                  <a:off x="7567025" y="4509120"/>
                  <a:ext cx="1056970" cy="64807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Water recovery column 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900" dirty="0" smtClean="0">
                      <a:latin typeface="Calibri" pitchFamily="34" charset="0"/>
                      <a:cs typeface="Arial" pitchFamily="34" charset="0"/>
                    </a:rPr>
                    <a:t>(Column 3)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1" name="Text Box 180"/>
                <p:cNvSpPr txBox="1">
                  <a:spLocks noChangeArrowheads="1"/>
                </p:cNvSpPr>
                <p:nvPr/>
              </p:nvSpPr>
              <p:spPr bwMode="auto">
                <a:xfrm>
                  <a:off x="5838092" y="4632018"/>
                  <a:ext cx="901884" cy="44640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   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Decanter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2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6515184" y="4356112"/>
                  <a:ext cx="306502" cy="1012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vert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water rich stream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3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5803400" y="2402472"/>
                  <a:ext cx="852793" cy="4438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Compressor 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4" name="Text Box 187"/>
                <p:cNvSpPr txBox="1">
                  <a:spLocks noChangeArrowheads="1"/>
                </p:cNvSpPr>
                <p:nvPr/>
              </p:nvSpPr>
              <p:spPr bwMode="auto">
                <a:xfrm>
                  <a:off x="2370057" y="2875902"/>
                  <a:ext cx="616151" cy="22711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HX-2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5" name="Text Box 188"/>
                <p:cNvSpPr txBox="1">
                  <a:spLocks noChangeArrowheads="1"/>
                </p:cNvSpPr>
                <p:nvPr/>
              </p:nvSpPr>
              <p:spPr bwMode="auto">
                <a:xfrm>
                  <a:off x="4531527" y="4380424"/>
                  <a:ext cx="1241113" cy="55118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MIPA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Recovery column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(Column </a:t>
                  </a:r>
                  <a:r>
                    <a:rPr lang="en-US" sz="900" dirty="0" smtClean="0">
                      <a:latin typeface="Calibri" pitchFamily="34" charset="0"/>
                      <a:cs typeface="Arial" pitchFamily="34" charset="0"/>
                    </a:rPr>
                    <a:t>2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)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Text Box 190"/>
                <p:cNvSpPr txBox="1">
                  <a:spLocks noChangeArrowheads="1"/>
                </p:cNvSpPr>
                <p:nvPr/>
              </p:nvSpPr>
              <p:spPr bwMode="auto">
                <a:xfrm>
                  <a:off x="5075188" y="620688"/>
                  <a:ext cx="2252663" cy="352425"/>
                </a:xfrm>
                <a:prstGeom prst="rect">
                  <a:avLst/>
                </a:prstGeom>
                <a:solidFill>
                  <a:srgbClr val="FFFFFF">
                    <a:alpha val="0"/>
                  </a:srgb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Recycle I    </a:t>
                  </a:r>
                  <a:r>
                    <a:rPr lang="en-US" sz="900" dirty="0" smtClean="0">
                      <a:latin typeface="Calibri" pitchFamily="34" charset="0"/>
                      <a:cs typeface="Arial" pitchFamily="34" charset="0"/>
                    </a:rPr>
                    <a:t>excess ammonia recycle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7" name="Text Box 181"/>
                <p:cNvSpPr txBox="1">
                  <a:spLocks noChangeArrowheads="1"/>
                </p:cNvSpPr>
                <p:nvPr/>
              </p:nvSpPr>
              <p:spPr bwMode="auto">
                <a:xfrm>
                  <a:off x="5720525" y="5355005"/>
                  <a:ext cx="306502" cy="101219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vert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sz="900" dirty="0" smtClean="0">
                      <a:latin typeface="Calibri" pitchFamily="34" charset="0"/>
                      <a:cs typeface="Arial" pitchFamily="34" charset="0"/>
                    </a:rPr>
                    <a:t>DIPA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 rich stream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" name="Text Box 187"/>
                <p:cNvSpPr txBox="1">
                  <a:spLocks noChangeArrowheads="1"/>
                </p:cNvSpPr>
                <p:nvPr/>
              </p:nvSpPr>
              <p:spPr bwMode="auto">
                <a:xfrm>
                  <a:off x="5395035" y="4610648"/>
                  <a:ext cx="425651" cy="27759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HX-3</a:t>
                  </a:r>
                </a:p>
              </p:txBody>
            </p:sp>
          </p:grpSp>
          <p:sp>
            <p:nvSpPr>
              <p:cNvPr id="31" name="Text Box 4"/>
              <p:cNvSpPr txBox="1">
                <a:spLocks noChangeArrowheads="1"/>
              </p:cNvSpPr>
              <p:nvPr/>
            </p:nvSpPr>
            <p:spPr bwMode="auto">
              <a:xfrm>
                <a:off x="97974" y="1931763"/>
                <a:ext cx="1000125" cy="709839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FNH</a:t>
                </a:r>
                <a:r>
                  <a:rPr kumimoji="0" lang="en-US" sz="9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3</a:t>
                </a:r>
                <a:endPara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6"/>
              <p:cNvSpPr txBox="1">
                <a:spLocks noChangeArrowheads="1"/>
              </p:cNvSpPr>
              <p:nvPr/>
            </p:nvSpPr>
            <p:spPr bwMode="auto">
              <a:xfrm>
                <a:off x="609600" y="2623224"/>
                <a:ext cx="1265464" cy="544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         Total NH</a:t>
                </a:r>
                <a:r>
                  <a:rPr kumimoji="0" lang="en-US" sz="900" b="0" i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3</a:t>
                </a:r>
                <a:endParaRPr lang="en-US" sz="900" dirty="0" smtClean="0"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   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Text Box 41"/>
              <p:cNvSpPr txBox="1">
                <a:spLocks noChangeArrowheads="1"/>
              </p:cNvSpPr>
              <p:nvPr/>
            </p:nvSpPr>
            <p:spPr bwMode="auto">
              <a:xfrm>
                <a:off x="112488" y="3184751"/>
                <a:ext cx="998538" cy="639763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   FIPA</a:t>
                </a:r>
              </a:p>
            </p:txBody>
          </p:sp>
          <p:sp>
            <p:nvSpPr>
              <p:cNvPr id="34" name="Text Box 5"/>
              <p:cNvSpPr txBox="1">
                <a:spLocks noChangeArrowheads="1"/>
              </p:cNvSpPr>
              <p:nvPr/>
            </p:nvSpPr>
            <p:spPr bwMode="auto">
              <a:xfrm>
                <a:off x="2061030" y="1794328"/>
                <a:ext cx="923925" cy="6731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FEHE </a:t>
                </a:r>
              </a:p>
            </p:txBody>
          </p:sp>
          <p:sp>
            <p:nvSpPr>
              <p:cNvPr id="35" name="Text Box 7"/>
              <p:cNvSpPr txBox="1">
                <a:spLocks noChangeArrowheads="1"/>
              </p:cNvSpPr>
              <p:nvPr/>
            </p:nvSpPr>
            <p:spPr bwMode="auto">
              <a:xfrm>
                <a:off x="3031446" y="2193925"/>
                <a:ext cx="892175" cy="39687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Vaporizer </a:t>
                </a:r>
              </a:p>
            </p:txBody>
          </p:sp>
          <p:sp>
            <p:nvSpPr>
              <p:cNvPr id="36" name="Text Box 31"/>
              <p:cNvSpPr txBox="1">
                <a:spLocks noChangeArrowheads="1"/>
              </p:cNvSpPr>
              <p:nvPr/>
            </p:nvSpPr>
            <p:spPr bwMode="auto">
              <a:xfrm rot="16200000">
                <a:off x="3801189" y="1522438"/>
                <a:ext cx="560388" cy="98180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Gas recycle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Text Box 18"/>
              <p:cNvSpPr txBox="1">
                <a:spLocks noChangeArrowheads="1"/>
              </p:cNvSpPr>
              <p:nvPr/>
            </p:nvSpPr>
            <p:spPr bwMode="auto">
              <a:xfrm>
                <a:off x="1825577" y="2623005"/>
                <a:ext cx="330200" cy="522287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 w="12700">
                <a:noFill/>
                <a:miter lim="800000"/>
                <a:headEnd/>
                <a:tailEnd/>
              </a:ln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sz="900" dirty="0" smtClean="0">
                    <a:latin typeface="Calibri" pitchFamily="34" charset="0"/>
                    <a:cs typeface="Arial" pitchFamily="34" charset="0"/>
                  </a:rPr>
                  <a:t>310</a:t>
                </a:r>
                <a:r>
                  <a:rPr kumimoji="0" lang="en-US" sz="9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r>
                  <a:rPr kumimoji="0" lang="en-US" sz="900" b="0" i="0" u="none" strike="noStrike" cap="none" normalizeH="0" baseline="30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o</a:t>
                </a:r>
                <a:r>
                  <a: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Text Box 37"/>
              <p:cNvSpPr txBox="1">
                <a:spLocks noChangeArrowheads="1"/>
              </p:cNvSpPr>
              <p:nvPr/>
            </p:nvSpPr>
            <p:spPr bwMode="auto">
              <a:xfrm>
                <a:off x="5397500" y="5294313"/>
                <a:ext cx="309563" cy="87788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75915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33776"/>
            <a:ext cx="5562600" cy="584775"/>
          </a:xfrm>
        </p:spPr>
        <p:txBody>
          <a:bodyPr/>
          <a:lstStyle/>
          <a:p>
            <a:r>
              <a:rPr lang="en-US" dirty="0" smtClean="0"/>
              <a:t>Choosing Specification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process operating DOF, </a:t>
            </a:r>
            <a:r>
              <a:rPr lang="en-US" b="1" dirty="0" smtClean="0">
                <a:solidFill>
                  <a:srgbClr val="0000CC"/>
                </a:solidFill>
              </a:rPr>
              <a:t>what variables to specify</a:t>
            </a:r>
            <a:r>
              <a:rPr lang="en-US" dirty="0" smtClean="0"/>
              <a:t> to exhaust the DOF</a:t>
            </a:r>
          </a:p>
          <a:p>
            <a:endParaRPr lang="en-US" dirty="0"/>
          </a:p>
          <a:p>
            <a:r>
              <a:rPr lang="en-US" dirty="0" smtClean="0"/>
              <a:t>Why does it matter?</a:t>
            </a:r>
          </a:p>
          <a:p>
            <a:endParaRPr lang="en-US" dirty="0"/>
          </a:p>
          <a:p>
            <a:r>
              <a:rPr lang="en-US" dirty="0" smtClean="0"/>
              <a:t>Considerations in choosing the best “specified variable set”</a:t>
            </a:r>
          </a:p>
        </p:txBody>
      </p:sp>
    </p:spTree>
    <p:extLst>
      <p:ext uri="{BB962C8B-B14F-4D97-AF65-F5344CB8AC3E}">
        <p14:creationId xmlns:p14="http://schemas.microsoft.com/office/powerpoint/2010/main" xmlns="" val="4051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6809" y="228600"/>
            <a:ext cx="4191000" cy="609600"/>
          </a:xfrm>
        </p:spPr>
        <p:txBody>
          <a:bodyPr/>
          <a:lstStyle/>
          <a:p>
            <a:r>
              <a:rPr lang="en-US" dirty="0" smtClean="0"/>
              <a:t>The “Recycle” Effect</a:t>
            </a:r>
            <a:endParaRPr lang="en-US" dirty="0"/>
          </a:p>
        </p:txBody>
      </p:sp>
      <p:grpSp>
        <p:nvGrpSpPr>
          <p:cNvPr id="105" name="Group 104"/>
          <p:cNvGrpSpPr/>
          <p:nvPr/>
        </p:nvGrpSpPr>
        <p:grpSpPr>
          <a:xfrm>
            <a:off x="4034108" y="1170971"/>
            <a:ext cx="4688273" cy="5240218"/>
            <a:chOff x="1802081" y="1316172"/>
            <a:chExt cx="4688273" cy="5240218"/>
          </a:xfrm>
        </p:grpSpPr>
        <p:grpSp>
          <p:nvGrpSpPr>
            <p:cNvPr id="57" name="Group 56"/>
            <p:cNvGrpSpPr/>
            <p:nvPr/>
          </p:nvGrpSpPr>
          <p:grpSpPr>
            <a:xfrm>
              <a:off x="1802081" y="1316172"/>
              <a:ext cx="4688273" cy="5240218"/>
              <a:chOff x="2818783" y="1492028"/>
              <a:chExt cx="4688273" cy="5240218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3122695" y="1819855"/>
                <a:ext cx="4384361" cy="4738237"/>
                <a:chOff x="3117147" y="1843198"/>
                <a:chExt cx="4384361" cy="4738237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 rot="5400000">
                  <a:off x="3472639" y="3235932"/>
                  <a:ext cx="372122" cy="822960"/>
                  <a:chOff x="2294878" y="2154317"/>
                  <a:chExt cx="372122" cy="640080"/>
                </a:xfrm>
              </p:grpSpPr>
              <p:cxnSp>
                <p:nvCxnSpPr>
                  <p:cNvPr id="48" name="Straight Arrow Connector 47"/>
                  <p:cNvCxnSpPr/>
                  <p:nvPr/>
                </p:nvCxnSpPr>
                <p:spPr>
                  <a:xfrm flipH="1">
                    <a:off x="2294878" y="2154317"/>
                    <a:ext cx="0" cy="64008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Arrow Connector 48"/>
                  <p:cNvCxnSpPr/>
                  <p:nvPr/>
                </p:nvCxnSpPr>
                <p:spPr>
                  <a:xfrm flipH="1">
                    <a:off x="2667000" y="2154317"/>
                    <a:ext cx="0" cy="64008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/>
                  <p:cNvCxnSpPr/>
                  <p:nvPr/>
                </p:nvCxnSpPr>
                <p:spPr>
                  <a:xfrm flipH="1">
                    <a:off x="2475242" y="2164380"/>
                    <a:ext cx="182880" cy="27432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Arrow Connector 50"/>
                  <p:cNvCxnSpPr/>
                  <p:nvPr/>
                </p:nvCxnSpPr>
                <p:spPr>
                  <a:xfrm>
                    <a:off x="2301240" y="2166896"/>
                    <a:ext cx="182880" cy="27432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" name="Group 5"/>
                <p:cNvGrpSpPr/>
                <p:nvPr/>
              </p:nvGrpSpPr>
              <p:grpSpPr>
                <a:xfrm>
                  <a:off x="3669292" y="2832961"/>
                  <a:ext cx="914400" cy="1057923"/>
                  <a:chOff x="2667000" y="3437877"/>
                  <a:chExt cx="914400" cy="1057923"/>
                </a:xfrm>
              </p:grpSpPr>
              <p:sp>
                <p:nvSpPr>
                  <p:cNvPr id="46" name="Rectangle 45"/>
                  <p:cNvSpPr/>
                  <p:nvPr/>
                </p:nvSpPr>
                <p:spPr>
                  <a:xfrm>
                    <a:off x="2667000" y="3581400"/>
                    <a:ext cx="914400" cy="914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Flowchart: Delay 46"/>
                  <p:cNvSpPr/>
                  <p:nvPr/>
                </p:nvSpPr>
                <p:spPr>
                  <a:xfrm rot="16200000">
                    <a:off x="3054658" y="3050219"/>
                    <a:ext cx="139083" cy="914400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7" name="Straight Arrow Connector 6"/>
                <p:cNvCxnSpPr/>
                <p:nvPr/>
              </p:nvCxnSpPr>
              <p:spPr>
                <a:xfrm rot="16200000">
                  <a:off x="3620067" y="2011680"/>
                  <a:ext cx="0" cy="10058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H="1" flipV="1">
                  <a:off x="4126492" y="4348084"/>
                  <a:ext cx="12954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 flipH="1" flipV="1">
                  <a:off x="4135370" y="3890884"/>
                  <a:ext cx="0" cy="45720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Freeform 9"/>
                <p:cNvSpPr/>
                <p:nvPr/>
              </p:nvSpPr>
              <p:spPr>
                <a:xfrm>
                  <a:off x="3670033" y="3250804"/>
                  <a:ext cx="914400" cy="182880"/>
                </a:xfrm>
                <a:custGeom>
                  <a:avLst/>
                  <a:gdLst>
                    <a:gd name="connsiteX0" fmla="*/ 0 w 825623"/>
                    <a:gd name="connsiteY0" fmla="*/ 144542 h 256043"/>
                    <a:gd name="connsiteX1" fmla="*/ 301841 w 825623"/>
                    <a:gd name="connsiteY1" fmla="*/ 2499 h 256043"/>
                    <a:gd name="connsiteX2" fmla="*/ 577048 w 825623"/>
                    <a:gd name="connsiteY2" fmla="*/ 251074 h 256043"/>
                    <a:gd name="connsiteX3" fmla="*/ 825623 w 825623"/>
                    <a:gd name="connsiteY3" fmla="*/ 144542 h 256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5623" h="256043">
                      <a:moveTo>
                        <a:pt x="0" y="144542"/>
                      </a:moveTo>
                      <a:cubicBezTo>
                        <a:pt x="102833" y="64643"/>
                        <a:pt x="205666" y="-15256"/>
                        <a:pt x="301841" y="2499"/>
                      </a:cubicBezTo>
                      <a:cubicBezTo>
                        <a:pt x="398016" y="20254"/>
                        <a:pt x="489751" y="227400"/>
                        <a:pt x="577048" y="251074"/>
                      </a:cubicBezTo>
                      <a:cubicBezTo>
                        <a:pt x="664345" y="274748"/>
                        <a:pt x="744984" y="209645"/>
                        <a:pt x="825623" y="144542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" name="Straight Arrow Connector 10"/>
                <p:cNvCxnSpPr/>
                <p:nvPr/>
              </p:nvCxnSpPr>
              <p:spPr>
                <a:xfrm flipH="1">
                  <a:off x="4126492" y="1857514"/>
                  <a:ext cx="0" cy="96012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oup 11"/>
                <p:cNvGrpSpPr/>
                <p:nvPr/>
              </p:nvGrpSpPr>
              <p:grpSpPr>
                <a:xfrm>
                  <a:off x="5425440" y="2839539"/>
                  <a:ext cx="395412" cy="3090076"/>
                  <a:chOff x="3505200" y="2044470"/>
                  <a:chExt cx="548640" cy="383817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3505200" y="2590800"/>
                    <a:ext cx="548640" cy="27432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Flowchart: Delay 43"/>
                  <p:cNvSpPr/>
                  <p:nvPr/>
                </p:nvSpPr>
                <p:spPr>
                  <a:xfrm rot="16200000">
                    <a:off x="3505200" y="2044470"/>
                    <a:ext cx="548640" cy="548640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Flowchart: Delay 44"/>
                  <p:cNvSpPr/>
                  <p:nvPr/>
                </p:nvSpPr>
                <p:spPr>
                  <a:xfrm rot="5400000" flipV="1">
                    <a:off x="3505200" y="5334000"/>
                    <a:ext cx="548640" cy="548640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2"/>
                <p:cNvGrpSpPr>
                  <a:grpSpLocks noChangeAspect="1"/>
                </p:cNvGrpSpPr>
                <p:nvPr/>
              </p:nvGrpSpPr>
              <p:grpSpPr>
                <a:xfrm>
                  <a:off x="6071663" y="2213434"/>
                  <a:ext cx="775947" cy="515323"/>
                  <a:chOff x="5174572" y="2667000"/>
                  <a:chExt cx="1538056" cy="91440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5486400" y="2667000"/>
                    <a:ext cx="914400" cy="91440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9" name="Group 38"/>
                  <p:cNvGrpSpPr/>
                  <p:nvPr/>
                </p:nvGrpSpPr>
                <p:grpSpPr>
                  <a:xfrm>
                    <a:off x="5174572" y="2743200"/>
                    <a:ext cx="1538056" cy="762000"/>
                    <a:chOff x="5091344" y="2667000"/>
                    <a:chExt cx="1538056" cy="762000"/>
                  </a:xfrm>
                </p:grpSpPr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 flipH="1">
                      <a:off x="5638800" y="2667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Connector 40"/>
                    <p:cNvCxnSpPr/>
                    <p:nvPr/>
                  </p:nvCxnSpPr>
                  <p:spPr>
                    <a:xfrm flipH="1">
                      <a:off x="5638800" y="3048000"/>
                      <a:ext cx="457200" cy="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/>
                    <p:cNvCxnSpPr/>
                    <p:nvPr/>
                  </p:nvCxnSpPr>
                  <p:spPr>
                    <a:xfrm flipH="1">
                      <a:off x="5091344" y="3048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5628396" y="2464738"/>
                  <a:ext cx="593118" cy="368088"/>
                  <a:chOff x="2895600" y="1547195"/>
                  <a:chExt cx="914400" cy="476321"/>
                </a:xfrm>
              </p:grpSpPr>
              <p:cxnSp>
                <p:nvCxnSpPr>
                  <p:cNvPr id="36" name="Straight Connector 35"/>
                  <p:cNvCxnSpPr/>
                  <p:nvPr/>
                </p:nvCxnSpPr>
                <p:spPr>
                  <a:xfrm flipV="1">
                    <a:off x="2895600" y="1547195"/>
                    <a:ext cx="0" cy="47632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>
                    <a:off x="2895600" y="1547195"/>
                    <a:ext cx="9144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6463182" y="2729412"/>
                  <a:ext cx="0" cy="13806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6303945" y="2871524"/>
                  <a:ext cx="329510" cy="220853"/>
                  <a:chOff x="5867400" y="2895600"/>
                  <a:chExt cx="914400" cy="914400"/>
                </a:xfrm>
              </p:grpSpPr>
              <p:sp>
                <p:nvSpPr>
                  <p:cNvPr id="34" name="Rectangle 33"/>
                  <p:cNvSpPr/>
                  <p:nvPr/>
                </p:nvSpPr>
                <p:spPr>
                  <a:xfrm>
                    <a:off x="5867400" y="2895600"/>
                    <a:ext cx="914400" cy="914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Freeform 34"/>
                  <p:cNvSpPr/>
                  <p:nvPr/>
                </p:nvSpPr>
                <p:spPr>
                  <a:xfrm>
                    <a:off x="5867400" y="3239167"/>
                    <a:ext cx="914400" cy="182880"/>
                  </a:xfrm>
                  <a:custGeom>
                    <a:avLst/>
                    <a:gdLst>
                      <a:gd name="connsiteX0" fmla="*/ 0 w 825623"/>
                      <a:gd name="connsiteY0" fmla="*/ 144542 h 256043"/>
                      <a:gd name="connsiteX1" fmla="*/ 301841 w 825623"/>
                      <a:gd name="connsiteY1" fmla="*/ 2499 h 256043"/>
                      <a:gd name="connsiteX2" fmla="*/ 577048 w 825623"/>
                      <a:gd name="connsiteY2" fmla="*/ 251074 h 256043"/>
                      <a:gd name="connsiteX3" fmla="*/ 825623 w 825623"/>
                      <a:gd name="connsiteY3" fmla="*/ 144542 h 2560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5623" h="256043">
                        <a:moveTo>
                          <a:pt x="0" y="144542"/>
                        </a:moveTo>
                        <a:cubicBezTo>
                          <a:pt x="102833" y="64643"/>
                          <a:pt x="205666" y="-15256"/>
                          <a:pt x="301841" y="2499"/>
                        </a:cubicBezTo>
                        <a:cubicBezTo>
                          <a:pt x="398016" y="20254"/>
                          <a:pt x="489751" y="227400"/>
                          <a:pt x="577048" y="251074"/>
                        </a:cubicBezTo>
                        <a:cubicBezTo>
                          <a:pt x="664345" y="274748"/>
                          <a:pt x="744984" y="209645"/>
                          <a:pt x="825623" y="144542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7" name="Straight Connector 16"/>
                <p:cNvCxnSpPr/>
                <p:nvPr/>
              </p:nvCxnSpPr>
              <p:spPr>
                <a:xfrm flipV="1">
                  <a:off x="5809868" y="3222779"/>
                  <a:ext cx="16916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6468888" y="3092376"/>
                  <a:ext cx="0" cy="13806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Freeform 18"/>
                <p:cNvSpPr/>
                <p:nvPr/>
              </p:nvSpPr>
              <p:spPr>
                <a:xfrm>
                  <a:off x="5425440" y="5686677"/>
                  <a:ext cx="395412" cy="44171"/>
                </a:xfrm>
                <a:custGeom>
                  <a:avLst/>
                  <a:gdLst>
                    <a:gd name="connsiteX0" fmla="*/ 0 w 825623"/>
                    <a:gd name="connsiteY0" fmla="*/ 144542 h 256043"/>
                    <a:gd name="connsiteX1" fmla="*/ 301841 w 825623"/>
                    <a:gd name="connsiteY1" fmla="*/ 2499 h 256043"/>
                    <a:gd name="connsiteX2" fmla="*/ 577048 w 825623"/>
                    <a:gd name="connsiteY2" fmla="*/ 251074 h 256043"/>
                    <a:gd name="connsiteX3" fmla="*/ 825623 w 825623"/>
                    <a:gd name="connsiteY3" fmla="*/ 144542 h 256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5623" h="256043">
                      <a:moveTo>
                        <a:pt x="0" y="144542"/>
                      </a:moveTo>
                      <a:cubicBezTo>
                        <a:pt x="102833" y="64643"/>
                        <a:pt x="205666" y="-15256"/>
                        <a:pt x="301841" y="2499"/>
                      </a:cubicBezTo>
                      <a:cubicBezTo>
                        <a:pt x="398016" y="20254"/>
                        <a:pt x="489751" y="227400"/>
                        <a:pt x="577048" y="251074"/>
                      </a:cubicBezTo>
                      <a:cubicBezTo>
                        <a:pt x="664345" y="274748"/>
                        <a:pt x="744984" y="209645"/>
                        <a:pt x="825623" y="144542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" name="Group 19"/>
                <p:cNvGrpSpPr>
                  <a:grpSpLocks noChangeAspect="1"/>
                </p:cNvGrpSpPr>
                <p:nvPr/>
              </p:nvGrpSpPr>
              <p:grpSpPr>
                <a:xfrm>
                  <a:off x="5912400" y="5786979"/>
                  <a:ext cx="775947" cy="515323"/>
                  <a:chOff x="5174572" y="2667000"/>
                  <a:chExt cx="1538056" cy="914400"/>
                </a:xfrm>
              </p:grpSpPr>
              <p:sp>
                <p:nvSpPr>
                  <p:cNvPr id="29" name="Oval 28"/>
                  <p:cNvSpPr/>
                  <p:nvPr/>
                </p:nvSpPr>
                <p:spPr>
                  <a:xfrm>
                    <a:off x="5486400" y="2667000"/>
                    <a:ext cx="914400" cy="91440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5174572" y="2743200"/>
                    <a:ext cx="1538056" cy="762000"/>
                    <a:chOff x="5091344" y="2667000"/>
                    <a:chExt cx="1538056" cy="762000"/>
                  </a:xfrm>
                </p:grpSpPr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flipH="1">
                      <a:off x="5638800" y="2667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flipH="1">
                      <a:off x="5638800" y="3048000"/>
                      <a:ext cx="457200" cy="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flipH="1">
                      <a:off x="5091344" y="3048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5623146" y="5934214"/>
                  <a:ext cx="5250" cy="64722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628396" y="6576284"/>
                  <a:ext cx="160934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628396" y="6056910"/>
                  <a:ext cx="44132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6280645" y="5570294"/>
                  <a:ext cx="0" cy="2208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H="1">
                  <a:off x="5809868" y="5577442"/>
                  <a:ext cx="46131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/>
                <p:nvPr/>
              </p:nvCxnSpPr>
              <p:spPr>
                <a:xfrm rot="16200000">
                  <a:off x="3625855" y="1340279"/>
                  <a:ext cx="0" cy="10058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 flipV="1">
                  <a:off x="7483137" y="1843198"/>
                  <a:ext cx="0" cy="137160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V="1">
                  <a:off x="4108735" y="1843199"/>
                  <a:ext cx="338328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Box 51"/>
              <p:cNvSpPr txBox="1"/>
              <p:nvPr/>
            </p:nvSpPr>
            <p:spPr>
              <a:xfrm>
                <a:off x="2832746" y="2302761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198347" y="6362914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774192" y="1492028"/>
                <a:ext cx="130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Recycle A, B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646723" y="2998676"/>
                <a:ext cx="9989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 + B → C</a:t>
                </a:r>
                <a:endParaRPr lang="en-US" sz="1600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818783" y="1641182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409391" y="1422754"/>
              <a:ext cx="241569" cy="287828"/>
              <a:chOff x="6553200" y="3513424"/>
              <a:chExt cx="914400" cy="906176"/>
            </a:xfrm>
          </p:grpSpPr>
          <p:sp>
            <p:nvSpPr>
              <p:cNvPr id="59" name="Flowchart: Collate 5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1" name="Flowchart: Delay 6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Connector 61"/>
                <p:cNvCxnSpPr>
                  <a:stCxn id="59" idx="1"/>
                  <a:endCxn id="6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" name="Group 62"/>
            <p:cNvGrpSpPr/>
            <p:nvPr/>
          </p:nvGrpSpPr>
          <p:grpSpPr>
            <a:xfrm>
              <a:off x="2395346" y="2112747"/>
              <a:ext cx="241569" cy="287828"/>
              <a:chOff x="6553200" y="3513424"/>
              <a:chExt cx="914400" cy="906176"/>
            </a:xfrm>
          </p:grpSpPr>
          <p:sp>
            <p:nvSpPr>
              <p:cNvPr id="64" name="Flowchart: Collate 6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6" name="Flowchart: Delay 6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7" name="Straight Connector 66"/>
                <p:cNvCxnSpPr>
                  <a:stCxn id="64" idx="1"/>
                  <a:endCxn id="6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8" name="Group 67"/>
            <p:cNvGrpSpPr/>
            <p:nvPr/>
          </p:nvGrpSpPr>
          <p:grpSpPr>
            <a:xfrm>
              <a:off x="3783339" y="3920285"/>
              <a:ext cx="241569" cy="287828"/>
              <a:chOff x="6553200" y="3513424"/>
              <a:chExt cx="914400" cy="906176"/>
            </a:xfrm>
          </p:grpSpPr>
          <p:sp>
            <p:nvSpPr>
              <p:cNvPr id="69" name="Flowchart: Collate 6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1" name="Flowchart: Delay 7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2" name="Straight Connector 71"/>
                <p:cNvCxnSpPr>
                  <a:stCxn id="69" idx="1"/>
                  <a:endCxn id="7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3" name="Group 72"/>
            <p:cNvGrpSpPr/>
            <p:nvPr/>
          </p:nvGrpSpPr>
          <p:grpSpPr>
            <a:xfrm>
              <a:off x="2340277" y="3038788"/>
              <a:ext cx="241569" cy="287828"/>
              <a:chOff x="6553200" y="3513424"/>
              <a:chExt cx="914400" cy="906176"/>
            </a:xfrm>
          </p:grpSpPr>
          <p:sp>
            <p:nvSpPr>
              <p:cNvPr id="74" name="Flowchart: Collate 7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5" name="Group 7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6" name="Flowchart: Delay 7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7" name="Straight Connector 76"/>
                <p:cNvCxnSpPr>
                  <a:stCxn id="74" idx="1"/>
                  <a:endCxn id="7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8" name="Group 77"/>
            <p:cNvGrpSpPr/>
            <p:nvPr/>
          </p:nvGrpSpPr>
          <p:grpSpPr>
            <a:xfrm>
              <a:off x="5836456" y="1850547"/>
              <a:ext cx="241569" cy="287828"/>
              <a:chOff x="6553200" y="3513424"/>
              <a:chExt cx="914400" cy="906176"/>
            </a:xfrm>
          </p:grpSpPr>
          <p:sp>
            <p:nvSpPr>
              <p:cNvPr id="79" name="Flowchart: Collate 7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0" name="Group 7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81" name="Flowchart: Delay 8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/>
                <p:cNvCxnSpPr>
                  <a:stCxn id="79" idx="1"/>
                  <a:endCxn id="8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3" name="Group 82"/>
            <p:cNvGrpSpPr/>
            <p:nvPr/>
          </p:nvGrpSpPr>
          <p:grpSpPr>
            <a:xfrm>
              <a:off x="4974069" y="2803469"/>
              <a:ext cx="241569" cy="287828"/>
              <a:chOff x="6553200" y="3513424"/>
              <a:chExt cx="914400" cy="906176"/>
            </a:xfrm>
          </p:grpSpPr>
          <p:sp>
            <p:nvSpPr>
              <p:cNvPr id="84" name="Flowchart: Collate 8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5" name="Group 8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86" name="Flowchart: Delay 8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7" name="Straight Connector 86"/>
                <p:cNvCxnSpPr>
                  <a:stCxn id="84" idx="1"/>
                  <a:endCxn id="8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8" name="Group 87"/>
            <p:cNvGrpSpPr/>
            <p:nvPr/>
          </p:nvGrpSpPr>
          <p:grpSpPr>
            <a:xfrm>
              <a:off x="5917381" y="2818194"/>
              <a:ext cx="241569" cy="287828"/>
              <a:chOff x="6553200" y="3513424"/>
              <a:chExt cx="914400" cy="906176"/>
            </a:xfrm>
          </p:grpSpPr>
          <p:sp>
            <p:nvSpPr>
              <p:cNvPr id="89" name="Flowchart: Collate 8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91" name="Flowchart: Delay 9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2" name="Straight Connector 91"/>
                <p:cNvCxnSpPr>
                  <a:stCxn id="89" idx="1"/>
                  <a:endCxn id="9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92"/>
            <p:cNvGrpSpPr/>
            <p:nvPr/>
          </p:nvGrpSpPr>
          <p:grpSpPr>
            <a:xfrm>
              <a:off x="5679139" y="5421915"/>
              <a:ext cx="241569" cy="287828"/>
              <a:chOff x="6553200" y="3513424"/>
              <a:chExt cx="914400" cy="906176"/>
            </a:xfrm>
          </p:grpSpPr>
          <p:sp>
            <p:nvSpPr>
              <p:cNvPr id="94" name="Flowchart: Collate 9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96" name="Flowchart: Delay 9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7" name="Straight Connector 96"/>
                <p:cNvCxnSpPr>
                  <a:stCxn id="94" idx="1"/>
                  <a:endCxn id="9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8" name="Group 97"/>
            <p:cNvGrpSpPr/>
            <p:nvPr/>
          </p:nvGrpSpPr>
          <p:grpSpPr>
            <a:xfrm>
              <a:off x="5737773" y="6169302"/>
              <a:ext cx="241569" cy="287828"/>
              <a:chOff x="6553200" y="3513424"/>
              <a:chExt cx="914400" cy="906176"/>
            </a:xfrm>
          </p:grpSpPr>
          <p:sp>
            <p:nvSpPr>
              <p:cNvPr id="99" name="Flowchart: Collate 9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101" name="Flowchart: Delay 10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2" name="Straight Connector 101"/>
                <p:cNvCxnSpPr>
                  <a:stCxn id="99" idx="1"/>
                  <a:endCxn id="10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108" name="Group 107"/>
          <p:cNvGrpSpPr/>
          <p:nvPr/>
        </p:nvGrpSpPr>
        <p:grpSpPr>
          <a:xfrm>
            <a:off x="381000" y="1365870"/>
            <a:ext cx="3976771" cy="2034149"/>
            <a:chOff x="381000" y="1365870"/>
            <a:chExt cx="3976771" cy="2034149"/>
          </a:xfrm>
        </p:grpSpPr>
        <p:sp>
          <p:nvSpPr>
            <p:cNvPr id="103" name="TextBox 102"/>
            <p:cNvSpPr txBox="1"/>
            <p:nvPr/>
          </p:nvSpPr>
          <p:spPr>
            <a:xfrm>
              <a:off x="381000" y="1368694"/>
              <a:ext cx="698717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SET 1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F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A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en-US" dirty="0" smtClean="0">
                  <a:solidFill>
                    <a:srgbClr val="FF0000"/>
                  </a:solidFill>
                </a:rPr>
                <a:t>F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B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en-US" dirty="0" err="1" smtClean="0">
                  <a:solidFill>
                    <a:srgbClr val="0000CC"/>
                  </a:solidFill>
                </a:rPr>
                <a:t>Q</a:t>
              </a:r>
              <a:r>
                <a:rPr lang="en-US" baseline="-25000" dirty="0" err="1" smtClean="0">
                  <a:solidFill>
                    <a:srgbClr val="0000CC"/>
                  </a:solidFill>
                </a:rPr>
                <a:t>Rxr</a:t>
              </a:r>
              <a:endParaRPr lang="en-US" dirty="0" smtClean="0">
                <a:solidFill>
                  <a:srgbClr val="0000CC"/>
                </a:solidFill>
              </a:endParaRPr>
            </a:p>
            <a:p>
              <a:r>
                <a:rPr lang="en-US" dirty="0" err="1" smtClean="0"/>
                <a:t>LVL</a:t>
              </a:r>
              <a:r>
                <a:rPr lang="en-US" baseline="-25000" dirty="0" err="1" smtClean="0"/>
                <a:t>Rxr</a:t>
              </a:r>
              <a:endParaRPr lang="en-US" baseline="-25000" dirty="0" smtClean="0"/>
            </a:p>
            <a:p>
              <a:r>
                <a:rPr lang="en-US" dirty="0" smtClean="0">
                  <a:solidFill>
                    <a:srgbClr val="CC3300"/>
                  </a:solidFill>
                </a:rPr>
                <a:t>L</a:t>
              </a:r>
            </a:p>
            <a:p>
              <a:r>
                <a:rPr lang="en-US" dirty="0" smtClean="0">
                  <a:solidFill>
                    <a:srgbClr val="CC3300"/>
                  </a:solidFill>
                </a:rPr>
                <a:t>Q</a:t>
              </a:r>
              <a:r>
                <a:rPr lang="en-US" baseline="-25000" dirty="0" smtClean="0">
                  <a:solidFill>
                    <a:srgbClr val="CC3300"/>
                  </a:solidFill>
                </a:rPr>
                <a:t>R</a:t>
              </a:r>
              <a:endParaRPr lang="en-US" dirty="0" smtClean="0">
                <a:solidFill>
                  <a:srgbClr val="CC330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102571" y="1365870"/>
              <a:ext cx="32552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Comments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Any excess A/B must go out  with C (CONTAMINATION)</a:t>
              </a:r>
            </a:p>
            <a:p>
              <a:r>
                <a:rPr lang="en-US" dirty="0" err="1" smtClean="0">
                  <a:solidFill>
                    <a:srgbClr val="0000CC"/>
                  </a:solidFill>
                </a:rPr>
                <a:t>T</a:t>
              </a:r>
              <a:r>
                <a:rPr lang="en-US" baseline="-25000" dirty="0" err="1" smtClean="0">
                  <a:solidFill>
                    <a:srgbClr val="0000CC"/>
                  </a:solidFill>
                </a:rPr>
                <a:t>Rxr</a:t>
              </a:r>
              <a:r>
                <a:rPr lang="en-US" dirty="0" smtClean="0">
                  <a:solidFill>
                    <a:srgbClr val="0000CC"/>
                  </a:solidFill>
                </a:rPr>
                <a:t> floats</a:t>
              </a:r>
            </a:p>
            <a:p>
              <a:endParaRPr lang="en-US" dirty="0" smtClean="0"/>
            </a:p>
            <a:p>
              <a:r>
                <a:rPr lang="en-US" dirty="0" smtClean="0">
                  <a:solidFill>
                    <a:srgbClr val="CC3300"/>
                  </a:solidFill>
                </a:rPr>
                <a:t>C impurity in recycle floats</a:t>
              </a:r>
            </a:p>
            <a:p>
              <a:r>
                <a:rPr lang="en-US" dirty="0" smtClean="0">
                  <a:solidFill>
                    <a:srgbClr val="CC3300"/>
                  </a:solidFill>
                </a:rPr>
                <a:t>Impurity in product C floats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81000" y="3842319"/>
            <a:ext cx="5029200" cy="2031513"/>
            <a:chOff x="381000" y="3842319"/>
            <a:chExt cx="5029200" cy="2031513"/>
          </a:xfrm>
        </p:grpSpPr>
        <p:sp>
          <p:nvSpPr>
            <p:cNvPr id="106" name="TextBox 105"/>
            <p:cNvSpPr txBox="1"/>
            <p:nvPr/>
          </p:nvSpPr>
          <p:spPr>
            <a:xfrm>
              <a:off x="381000" y="3842319"/>
              <a:ext cx="698717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SET 2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F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A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en-US" dirty="0" smtClean="0">
                  <a:solidFill>
                    <a:srgbClr val="FF0000"/>
                  </a:solidFill>
                </a:rPr>
                <a:t>F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B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en-US" dirty="0" err="1" smtClean="0">
                  <a:solidFill>
                    <a:srgbClr val="0000CC"/>
                  </a:solidFill>
                </a:rPr>
                <a:t>T</a:t>
              </a:r>
              <a:r>
                <a:rPr lang="en-US" baseline="-25000" dirty="0" err="1" smtClean="0">
                  <a:solidFill>
                    <a:srgbClr val="0000CC"/>
                  </a:solidFill>
                </a:rPr>
                <a:t>Rxr</a:t>
              </a:r>
              <a:endParaRPr lang="en-US" dirty="0" smtClean="0">
                <a:solidFill>
                  <a:srgbClr val="0000CC"/>
                </a:solidFill>
              </a:endParaRPr>
            </a:p>
            <a:p>
              <a:r>
                <a:rPr lang="en-US" dirty="0" err="1" smtClean="0"/>
                <a:t>LVL</a:t>
              </a:r>
              <a:r>
                <a:rPr lang="en-US" baseline="-25000" dirty="0" err="1" smtClean="0"/>
                <a:t>Rxr</a:t>
              </a:r>
              <a:endParaRPr lang="en-US" baseline="-25000" dirty="0" smtClean="0"/>
            </a:p>
            <a:p>
              <a:r>
                <a:rPr lang="en-US" dirty="0" err="1" smtClean="0">
                  <a:solidFill>
                    <a:srgbClr val="CC3300"/>
                  </a:solidFill>
                </a:rPr>
                <a:t>x</a:t>
              </a:r>
              <a:r>
                <a:rPr lang="en-US" baseline="-25000" dirty="0" err="1" smtClean="0">
                  <a:solidFill>
                    <a:srgbClr val="CC3300"/>
                  </a:solidFill>
                </a:rPr>
                <a:t>D</a:t>
              </a:r>
              <a:r>
                <a:rPr lang="en-US" baseline="30000" dirty="0" err="1" smtClean="0">
                  <a:solidFill>
                    <a:srgbClr val="CC3300"/>
                  </a:solidFill>
                </a:rPr>
                <a:t>C</a:t>
              </a:r>
              <a:endParaRPr lang="en-US" dirty="0" smtClean="0">
                <a:solidFill>
                  <a:srgbClr val="CC3300"/>
                </a:solidFill>
              </a:endParaRPr>
            </a:p>
            <a:p>
              <a:r>
                <a:rPr lang="en-US" b="1" dirty="0" err="1" smtClean="0">
                  <a:solidFill>
                    <a:srgbClr val="FF0000"/>
                  </a:solidFill>
                </a:rPr>
                <a:t>x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B</a:t>
              </a:r>
              <a:r>
                <a:rPr lang="en-US" b="1" baseline="30000" dirty="0" err="1" smtClean="0">
                  <a:solidFill>
                    <a:srgbClr val="FF0000"/>
                  </a:solidFill>
                </a:rPr>
                <a:t>B</a:t>
              </a:r>
              <a:endParaRPr lang="en-US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084555" y="3842507"/>
              <a:ext cx="4325645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Comments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Any excess A/B must go out 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with C (CONTAMINATION) </a:t>
              </a:r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>
                <a:solidFill>
                  <a:srgbClr val="CC3300"/>
                </a:solidFill>
              </a:endParaRPr>
            </a:p>
            <a:p>
              <a:r>
                <a:rPr lang="en-US" dirty="0" smtClean="0">
                  <a:solidFill>
                    <a:srgbClr val="FF0000"/>
                  </a:solidFill>
                </a:rPr>
                <a:t>Clashes with OMB (No convergence)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45561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/>
          <p:cNvGrpSpPr/>
          <p:nvPr/>
        </p:nvGrpSpPr>
        <p:grpSpPr>
          <a:xfrm>
            <a:off x="4034108" y="1170971"/>
            <a:ext cx="4688273" cy="5240218"/>
            <a:chOff x="1802081" y="1316172"/>
            <a:chExt cx="4688273" cy="5240218"/>
          </a:xfrm>
        </p:grpSpPr>
        <p:grpSp>
          <p:nvGrpSpPr>
            <p:cNvPr id="57" name="Group 56"/>
            <p:cNvGrpSpPr/>
            <p:nvPr/>
          </p:nvGrpSpPr>
          <p:grpSpPr>
            <a:xfrm>
              <a:off x="1802081" y="1316172"/>
              <a:ext cx="4688273" cy="5240218"/>
              <a:chOff x="2818783" y="1492028"/>
              <a:chExt cx="4688273" cy="5240218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3122695" y="1819855"/>
                <a:ext cx="4384361" cy="4738237"/>
                <a:chOff x="3117147" y="1843198"/>
                <a:chExt cx="4384361" cy="4738237"/>
              </a:xfrm>
            </p:grpSpPr>
            <p:grpSp>
              <p:nvGrpSpPr>
                <p:cNvPr id="5" name="Group 4"/>
                <p:cNvGrpSpPr/>
                <p:nvPr/>
              </p:nvGrpSpPr>
              <p:grpSpPr>
                <a:xfrm rot="5400000">
                  <a:off x="3472639" y="3235932"/>
                  <a:ext cx="372122" cy="822960"/>
                  <a:chOff x="2294878" y="2154317"/>
                  <a:chExt cx="372122" cy="640080"/>
                </a:xfrm>
              </p:grpSpPr>
              <p:cxnSp>
                <p:nvCxnSpPr>
                  <p:cNvPr id="48" name="Straight Arrow Connector 47"/>
                  <p:cNvCxnSpPr/>
                  <p:nvPr/>
                </p:nvCxnSpPr>
                <p:spPr>
                  <a:xfrm flipH="1">
                    <a:off x="2294878" y="2154317"/>
                    <a:ext cx="0" cy="64008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Arrow Connector 48"/>
                  <p:cNvCxnSpPr/>
                  <p:nvPr/>
                </p:nvCxnSpPr>
                <p:spPr>
                  <a:xfrm flipH="1">
                    <a:off x="2667000" y="2154317"/>
                    <a:ext cx="0" cy="64008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/>
                  <p:cNvCxnSpPr/>
                  <p:nvPr/>
                </p:nvCxnSpPr>
                <p:spPr>
                  <a:xfrm flipH="1">
                    <a:off x="2475242" y="2164380"/>
                    <a:ext cx="182880" cy="27432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Arrow Connector 50"/>
                  <p:cNvCxnSpPr/>
                  <p:nvPr/>
                </p:nvCxnSpPr>
                <p:spPr>
                  <a:xfrm>
                    <a:off x="2301240" y="2166896"/>
                    <a:ext cx="182880" cy="27432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headEnd type="none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" name="Group 5"/>
                <p:cNvGrpSpPr/>
                <p:nvPr/>
              </p:nvGrpSpPr>
              <p:grpSpPr>
                <a:xfrm>
                  <a:off x="3669292" y="2832961"/>
                  <a:ext cx="914400" cy="1057923"/>
                  <a:chOff x="2667000" y="3437877"/>
                  <a:chExt cx="914400" cy="1057923"/>
                </a:xfrm>
              </p:grpSpPr>
              <p:sp>
                <p:nvSpPr>
                  <p:cNvPr id="46" name="Rectangle 45"/>
                  <p:cNvSpPr/>
                  <p:nvPr/>
                </p:nvSpPr>
                <p:spPr>
                  <a:xfrm>
                    <a:off x="2667000" y="3581400"/>
                    <a:ext cx="914400" cy="914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Flowchart: Delay 46"/>
                  <p:cNvSpPr/>
                  <p:nvPr/>
                </p:nvSpPr>
                <p:spPr>
                  <a:xfrm rot="16200000">
                    <a:off x="3054658" y="3050219"/>
                    <a:ext cx="139083" cy="914400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7" name="Straight Arrow Connector 6"/>
                <p:cNvCxnSpPr/>
                <p:nvPr/>
              </p:nvCxnSpPr>
              <p:spPr>
                <a:xfrm rot="16200000">
                  <a:off x="3620067" y="2011680"/>
                  <a:ext cx="0" cy="10058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H="1" flipV="1">
                  <a:off x="4126492" y="4348084"/>
                  <a:ext cx="12954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 flipH="1" flipV="1">
                  <a:off x="4135370" y="3890884"/>
                  <a:ext cx="0" cy="45720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Freeform 9"/>
                <p:cNvSpPr/>
                <p:nvPr/>
              </p:nvSpPr>
              <p:spPr>
                <a:xfrm>
                  <a:off x="3670033" y="3250804"/>
                  <a:ext cx="914400" cy="182880"/>
                </a:xfrm>
                <a:custGeom>
                  <a:avLst/>
                  <a:gdLst>
                    <a:gd name="connsiteX0" fmla="*/ 0 w 825623"/>
                    <a:gd name="connsiteY0" fmla="*/ 144542 h 256043"/>
                    <a:gd name="connsiteX1" fmla="*/ 301841 w 825623"/>
                    <a:gd name="connsiteY1" fmla="*/ 2499 h 256043"/>
                    <a:gd name="connsiteX2" fmla="*/ 577048 w 825623"/>
                    <a:gd name="connsiteY2" fmla="*/ 251074 h 256043"/>
                    <a:gd name="connsiteX3" fmla="*/ 825623 w 825623"/>
                    <a:gd name="connsiteY3" fmla="*/ 144542 h 256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5623" h="256043">
                      <a:moveTo>
                        <a:pt x="0" y="144542"/>
                      </a:moveTo>
                      <a:cubicBezTo>
                        <a:pt x="102833" y="64643"/>
                        <a:pt x="205666" y="-15256"/>
                        <a:pt x="301841" y="2499"/>
                      </a:cubicBezTo>
                      <a:cubicBezTo>
                        <a:pt x="398016" y="20254"/>
                        <a:pt x="489751" y="227400"/>
                        <a:pt x="577048" y="251074"/>
                      </a:cubicBezTo>
                      <a:cubicBezTo>
                        <a:pt x="664345" y="274748"/>
                        <a:pt x="744984" y="209645"/>
                        <a:pt x="825623" y="144542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" name="Straight Arrow Connector 10"/>
                <p:cNvCxnSpPr/>
                <p:nvPr/>
              </p:nvCxnSpPr>
              <p:spPr>
                <a:xfrm flipH="1">
                  <a:off x="4126492" y="1857514"/>
                  <a:ext cx="0" cy="96012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oup 11"/>
                <p:cNvGrpSpPr/>
                <p:nvPr/>
              </p:nvGrpSpPr>
              <p:grpSpPr>
                <a:xfrm>
                  <a:off x="5425440" y="2839539"/>
                  <a:ext cx="395412" cy="3090076"/>
                  <a:chOff x="3505200" y="2044470"/>
                  <a:chExt cx="548640" cy="3838170"/>
                </a:xfrm>
              </p:grpSpPr>
              <p:sp>
                <p:nvSpPr>
                  <p:cNvPr id="43" name="Rectangle 42"/>
                  <p:cNvSpPr/>
                  <p:nvPr/>
                </p:nvSpPr>
                <p:spPr>
                  <a:xfrm>
                    <a:off x="3505200" y="2590800"/>
                    <a:ext cx="548640" cy="27432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Flowchart: Delay 43"/>
                  <p:cNvSpPr/>
                  <p:nvPr/>
                </p:nvSpPr>
                <p:spPr>
                  <a:xfrm rot="16200000">
                    <a:off x="3505200" y="2044470"/>
                    <a:ext cx="548640" cy="548640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Flowchart: Delay 44"/>
                  <p:cNvSpPr/>
                  <p:nvPr/>
                </p:nvSpPr>
                <p:spPr>
                  <a:xfrm rot="5400000" flipV="1">
                    <a:off x="3505200" y="5334000"/>
                    <a:ext cx="548640" cy="548640"/>
                  </a:xfrm>
                  <a:prstGeom prst="flowChartDelay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" name="Group 12"/>
                <p:cNvGrpSpPr>
                  <a:grpSpLocks noChangeAspect="1"/>
                </p:cNvGrpSpPr>
                <p:nvPr/>
              </p:nvGrpSpPr>
              <p:grpSpPr>
                <a:xfrm>
                  <a:off x="6071663" y="2213434"/>
                  <a:ext cx="775947" cy="515323"/>
                  <a:chOff x="5174572" y="2667000"/>
                  <a:chExt cx="1538056" cy="91440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5486400" y="2667000"/>
                    <a:ext cx="914400" cy="91440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9" name="Group 38"/>
                  <p:cNvGrpSpPr/>
                  <p:nvPr/>
                </p:nvGrpSpPr>
                <p:grpSpPr>
                  <a:xfrm>
                    <a:off x="5174572" y="2743200"/>
                    <a:ext cx="1538056" cy="762000"/>
                    <a:chOff x="5091344" y="2667000"/>
                    <a:chExt cx="1538056" cy="762000"/>
                  </a:xfrm>
                </p:grpSpPr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 flipH="1">
                      <a:off x="5638800" y="2667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Connector 40"/>
                    <p:cNvCxnSpPr/>
                    <p:nvPr/>
                  </p:nvCxnSpPr>
                  <p:spPr>
                    <a:xfrm flipH="1">
                      <a:off x="5638800" y="3048000"/>
                      <a:ext cx="457200" cy="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Connector 41"/>
                    <p:cNvCxnSpPr/>
                    <p:nvPr/>
                  </p:nvCxnSpPr>
                  <p:spPr>
                    <a:xfrm flipH="1">
                      <a:off x="5091344" y="3048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5628396" y="2464738"/>
                  <a:ext cx="593118" cy="368088"/>
                  <a:chOff x="2895600" y="1547195"/>
                  <a:chExt cx="914400" cy="476321"/>
                </a:xfrm>
              </p:grpSpPr>
              <p:cxnSp>
                <p:nvCxnSpPr>
                  <p:cNvPr id="36" name="Straight Connector 35"/>
                  <p:cNvCxnSpPr/>
                  <p:nvPr/>
                </p:nvCxnSpPr>
                <p:spPr>
                  <a:xfrm flipV="1">
                    <a:off x="2895600" y="1547195"/>
                    <a:ext cx="0" cy="47632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36"/>
                  <p:cNvCxnSpPr/>
                  <p:nvPr/>
                </p:nvCxnSpPr>
                <p:spPr>
                  <a:xfrm>
                    <a:off x="2895600" y="1547195"/>
                    <a:ext cx="914400" cy="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6463182" y="2729412"/>
                  <a:ext cx="0" cy="13806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6303945" y="2871524"/>
                  <a:ext cx="329510" cy="220853"/>
                  <a:chOff x="5867400" y="2895600"/>
                  <a:chExt cx="914400" cy="914400"/>
                </a:xfrm>
              </p:grpSpPr>
              <p:sp>
                <p:nvSpPr>
                  <p:cNvPr id="34" name="Rectangle 33"/>
                  <p:cNvSpPr/>
                  <p:nvPr/>
                </p:nvSpPr>
                <p:spPr>
                  <a:xfrm>
                    <a:off x="5867400" y="2895600"/>
                    <a:ext cx="914400" cy="91440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5" name="Freeform 34"/>
                  <p:cNvSpPr/>
                  <p:nvPr/>
                </p:nvSpPr>
                <p:spPr>
                  <a:xfrm>
                    <a:off x="5867400" y="3239167"/>
                    <a:ext cx="914400" cy="182880"/>
                  </a:xfrm>
                  <a:custGeom>
                    <a:avLst/>
                    <a:gdLst>
                      <a:gd name="connsiteX0" fmla="*/ 0 w 825623"/>
                      <a:gd name="connsiteY0" fmla="*/ 144542 h 256043"/>
                      <a:gd name="connsiteX1" fmla="*/ 301841 w 825623"/>
                      <a:gd name="connsiteY1" fmla="*/ 2499 h 256043"/>
                      <a:gd name="connsiteX2" fmla="*/ 577048 w 825623"/>
                      <a:gd name="connsiteY2" fmla="*/ 251074 h 256043"/>
                      <a:gd name="connsiteX3" fmla="*/ 825623 w 825623"/>
                      <a:gd name="connsiteY3" fmla="*/ 144542 h 25604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25623" h="256043">
                        <a:moveTo>
                          <a:pt x="0" y="144542"/>
                        </a:moveTo>
                        <a:cubicBezTo>
                          <a:pt x="102833" y="64643"/>
                          <a:pt x="205666" y="-15256"/>
                          <a:pt x="301841" y="2499"/>
                        </a:cubicBezTo>
                        <a:cubicBezTo>
                          <a:pt x="398016" y="20254"/>
                          <a:pt x="489751" y="227400"/>
                          <a:pt x="577048" y="251074"/>
                        </a:cubicBezTo>
                        <a:cubicBezTo>
                          <a:pt x="664345" y="274748"/>
                          <a:pt x="744984" y="209645"/>
                          <a:pt x="825623" y="144542"/>
                        </a:cubicBezTo>
                      </a:path>
                    </a:pathLst>
                  </a:cu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7" name="Straight Connector 16"/>
                <p:cNvCxnSpPr/>
                <p:nvPr/>
              </p:nvCxnSpPr>
              <p:spPr>
                <a:xfrm flipV="1">
                  <a:off x="5809868" y="3222779"/>
                  <a:ext cx="169164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6468888" y="3092376"/>
                  <a:ext cx="0" cy="13806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Freeform 18"/>
                <p:cNvSpPr/>
                <p:nvPr/>
              </p:nvSpPr>
              <p:spPr>
                <a:xfrm>
                  <a:off x="5425440" y="5686677"/>
                  <a:ext cx="395412" cy="44171"/>
                </a:xfrm>
                <a:custGeom>
                  <a:avLst/>
                  <a:gdLst>
                    <a:gd name="connsiteX0" fmla="*/ 0 w 825623"/>
                    <a:gd name="connsiteY0" fmla="*/ 144542 h 256043"/>
                    <a:gd name="connsiteX1" fmla="*/ 301841 w 825623"/>
                    <a:gd name="connsiteY1" fmla="*/ 2499 h 256043"/>
                    <a:gd name="connsiteX2" fmla="*/ 577048 w 825623"/>
                    <a:gd name="connsiteY2" fmla="*/ 251074 h 256043"/>
                    <a:gd name="connsiteX3" fmla="*/ 825623 w 825623"/>
                    <a:gd name="connsiteY3" fmla="*/ 144542 h 256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25623" h="256043">
                      <a:moveTo>
                        <a:pt x="0" y="144542"/>
                      </a:moveTo>
                      <a:cubicBezTo>
                        <a:pt x="102833" y="64643"/>
                        <a:pt x="205666" y="-15256"/>
                        <a:pt x="301841" y="2499"/>
                      </a:cubicBezTo>
                      <a:cubicBezTo>
                        <a:pt x="398016" y="20254"/>
                        <a:pt x="489751" y="227400"/>
                        <a:pt x="577048" y="251074"/>
                      </a:cubicBezTo>
                      <a:cubicBezTo>
                        <a:pt x="664345" y="274748"/>
                        <a:pt x="744984" y="209645"/>
                        <a:pt x="825623" y="144542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0" name="Group 19"/>
                <p:cNvGrpSpPr>
                  <a:grpSpLocks noChangeAspect="1"/>
                </p:cNvGrpSpPr>
                <p:nvPr/>
              </p:nvGrpSpPr>
              <p:grpSpPr>
                <a:xfrm>
                  <a:off x="5912400" y="5786979"/>
                  <a:ext cx="775947" cy="515323"/>
                  <a:chOff x="5174572" y="2667000"/>
                  <a:chExt cx="1538056" cy="914400"/>
                </a:xfrm>
              </p:grpSpPr>
              <p:sp>
                <p:nvSpPr>
                  <p:cNvPr id="29" name="Oval 28"/>
                  <p:cNvSpPr/>
                  <p:nvPr/>
                </p:nvSpPr>
                <p:spPr>
                  <a:xfrm>
                    <a:off x="5486400" y="2667000"/>
                    <a:ext cx="914400" cy="914400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" name="Group 29"/>
                  <p:cNvGrpSpPr/>
                  <p:nvPr/>
                </p:nvGrpSpPr>
                <p:grpSpPr>
                  <a:xfrm>
                    <a:off x="5174572" y="2743200"/>
                    <a:ext cx="1538056" cy="762000"/>
                    <a:chOff x="5091344" y="2667000"/>
                    <a:chExt cx="1538056" cy="762000"/>
                  </a:xfrm>
                </p:grpSpPr>
                <p:cxnSp>
                  <p:nvCxnSpPr>
                    <p:cNvPr id="31" name="Straight Connector 30"/>
                    <p:cNvCxnSpPr/>
                    <p:nvPr/>
                  </p:nvCxnSpPr>
                  <p:spPr>
                    <a:xfrm flipH="1">
                      <a:off x="5638800" y="2667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Connector 31"/>
                    <p:cNvCxnSpPr/>
                    <p:nvPr/>
                  </p:nvCxnSpPr>
                  <p:spPr>
                    <a:xfrm flipH="1">
                      <a:off x="5638800" y="3048000"/>
                      <a:ext cx="457200" cy="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/>
                    <p:cNvCxnSpPr/>
                    <p:nvPr/>
                  </p:nvCxnSpPr>
                  <p:spPr>
                    <a:xfrm flipH="1">
                      <a:off x="5091344" y="3048000"/>
                      <a:ext cx="990600" cy="381000"/>
                    </a:xfrm>
                    <a:prstGeom prst="line">
                      <a:avLst/>
                    </a:prstGeom>
                    <a:ln w="254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5623146" y="5934214"/>
                  <a:ext cx="5250" cy="64722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5628396" y="6576284"/>
                  <a:ext cx="1609348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5628396" y="6056910"/>
                  <a:ext cx="44132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6280645" y="5570294"/>
                  <a:ext cx="0" cy="220853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H="1">
                  <a:off x="5809868" y="5577442"/>
                  <a:ext cx="461314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/>
                <p:cNvCxnSpPr/>
                <p:nvPr/>
              </p:nvCxnSpPr>
              <p:spPr>
                <a:xfrm rot="16200000">
                  <a:off x="3625855" y="1340279"/>
                  <a:ext cx="0" cy="100584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Arrow Connector 26"/>
                <p:cNvCxnSpPr/>
                <p:nvPr/>
              </p:nvCxnSpPr>
              <p:spPr>
                <a:xfrm flipH="1" flipV="1">
                  <a:off x="7483137" y="1843198"/>
                  <a:ext cx="0" cy="1371600"/>
                </a:xfrm>
                <a:prstGeom prst="straightConnector1">
                  <a:avLst/>
                </a:prstGeom>
                <a:ln w="25400">
                  <a:solidFill>
                    <a:schemeClr val="tx1"/>
                  </a:solidFill>
                  <a:headEnd type="non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 flipV="1">
                  <a:off x="4108735" y="1843199"/>
                  <a:ext cx="338328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2" name="TextBox 51"/>
              <p:cNvSpPr txBox="1"/>
              <p:nvPr/>
            </p:nvSpPr>
            <p:spPr>
              <a:xfrm>
                <a:off x="2832746" y="2302761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7198347" y="6362914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</a:t>
                </a:r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774192" y="1492028"/>
                <a:ext cx="13094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Recycle A, B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3646723" y="2998676"/>
                <a:ext cx="9989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 + B → C</a:t>
                </a:r>
                <a:endParaRPr lang="en-US" sz="1600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2818783" y="1641182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A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409391" y="1422754"/>
              <a:ext cx="241569" cy="287828"/>
              <a:chOff x="6553200" y="3513424"/>
              <a:chExt cx="914400" cy="906176"/>
            </a:xfrm>
          </p:grpSpPr>
          <p:sp>
            <p:nvSpPr>
              <p:cNvPr id="59" name="Flowchart: Collate 5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1" name="Flowchart: Delay 6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2" name="Straight Connector 61"/>
                <p:cNvCxnSpPr>
                  <a:stCxn id="59" idx="1"/>
                  <a:endCxn id="6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3" name="Group 62"/>
            <p:cNvGrpSpPr/>
            <p:nvPr/>
          </p:nvGrpSpPr>
          <p:grpSpPr>
            <a:xfrm>
              <a:off x="2395346" y="2112747"/>
              <a:ext cx="241569" cy="287828"/>
              <a:chOff x="6553200" y="3513424"/>
              <a:chExt cx="914400" cy="906176"/>
            </a:xfrm>
          </p:grpSpPr>
          <p:sp>
            <p:nvSpPr>
              <p:cNvPr id="64" name="Flowchart: Collate 6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66" name="Flowchart: Delay 6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7" name="Straight Connector 66"/>
                <p:cNvCxnSpPr>
                  <a:stCxn id="64" idx="1"/>
                  <a:endCxn id="6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8" name="Group 67"/>
            <p:cNvGrpSpPr/>
            <p:nvPr/>
          </p:nvGrpSpPr>
          <p:grpSpPr>
            <a:xfrm>
              <a:off x="3783339" y="3920285"/>
              <a:ext cx="241569" cy="287828"/>
              <a:chOff x="6553200" y="3513424"/>
              <a:chExt cx="914400" cy="906176"/>
            </a:xfrm>
          </p:grpSpPr>
          <p:sp>
            <p:nvSpPr>
              <p:cNvPr id="69" name="Flowchart: Collate 6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1" name="Flowchart: Delay 7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2" name="Straight Connector 71"/>
                <p:cNvCxnSpPr>
                  <a:stCxn id="69" idx="1"/>
                  <a:endCxn id="7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3" name="Group 72"/>
            <p:cNvGrpSpPr/>
            <p:nvPr/>
          </p:nvGrpSpPr>
          <p:grpSpPr>
            <a:xfrm>
              <a:off x="2340277" y="3038788"/>
              <a:ext cx="241569" cy="287828"/>
              <a:chOff x="6553200" y="3513424"/>
              <a:chExt cx="914400" cy="906176"/>
            </a:xfrm>
          </p:grpSpPr>
          <p:sp>
            <p:nvSpPr>
              <p:cNvPr id="74" name="Flowchart: Collate 7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5" name="Group 7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76" name="Flowchart: Delay 7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7" name="Straight Connector 76"/>
                <p:cNvCxnSpPr>
                  <a:stCxn id="74" idx="1"/>
                  <a:endCxn id="7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8" name="Group 77"/>
            <p:cNvGrpSpPr/>
            <p:nvPr/>
          </p:nvGrpSpPr>
          <p:grpSpPr>
            <a:xfrm>
              <a:off x="5836456" y="1850547"/>
              <a:ext cx="241569" cy="287828"/>
              <a:chOff x="6553200" y="3513424"/>
              <a:chExt cx="914400" cy="906176"/>
            </a:xfrm>
          </p:grpSpPr>
          <p:sp>
            <p:nvSpPr>
              <p:cNvPr id="79" name="Flowchart: Collate 7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0" name="Group 7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81" name="Flowchart: Delay 8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/>
                <p:cNvCxnSpPr>
                  <a:stCxn id="79" idx="1"/>
                  <a:endCxn id="8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3" name="Group 82"/>
            <p:cNvGrpSpPr/>
            <p:nvPr/>
          </p:nvGrpSpPr>
          <p:grpSpPr>
            <a:xfrm>
              <a:off x="4974069" y="2803469"/>
              <a:ext cx="241569" cy="287828"/>
              <a:chOff x="6553200" y="3513424"/>
              <a:chExt cx="914400" cy="906176"/>
            </a:xfrm>
          </p:grpSpPr>
          <p:sp>
            <p:nvSpPr>
              <p:cNvPr id="84" name="Flowchart: Collate 8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5" name="Group 8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86" name="Flowchart: Delay 8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7" name="Straight Connector 86"/>
                <p:cNvCxnSpPr>
                  <a:stCxn id="84" idx="1"/>
                  <a:endCxn id="8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8" name="Group 87"/>
            <p:cNvGrpSpPr/>
            <p:nvPr/>
          </p:nvGrpSpPr>
          <p:grpSpPr>
            <a:xfrm>
              <a:off x="5917381" y="2818194"/>
              <a:ext cx="241569" cy="287828"/>
              <a:chOff x="6553200" y="3513424"/>
              <a:chExt cx="914400" cy="906176"/>
            </a:xfrm>
          </p:grpSpPr>
          <p:sp>
            <p:nvSpPr>
              <p:cNvPr id="89" name="Flowchart: Collate 8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0" name="Group 8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91" name="Flowchart: Delay 9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2" name="Straight Connector 91"/>
                <p:cNvCxnSpPr>
                  <a:stCxn id="89" idx="1"/>
                  <a:endCxn id="9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3" name="Group 92"/>
            <p:cNvGrpSpPr/>
            <p:nvPr/>
          </p:nvGrpSpPr>
          <p:grpSpPr>
            <a:xfrm>
              <a:off x="5679139" y="5421915"/>
              <a:ext cx="241569" cy="287828"/>
              <a:chOff x="6553200" y="3513424"/>
              <a:chExt cx="914400" cy="906176"/>
            </a:xfrm>
          </p:grpSpPr>
          <p:sp>
            <p:nvSpPr>
              <p:cNvPr id="94" name="Flowchart: Collate 93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96" name="Flowchart: Delay 95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97" name="Straight Connector 96"/>
                <p:cNvCxnSpPr>
                  <a:stCxn id="94" idx="1"/>
                  <a:endCxn id="96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8" name="Group 97"/>
            <p:cNvGrpSpPr/>
            <p:nvPr/>
          </p:nvGrpSpPr>
          <p:grpSpPr>
            <a:xfrm>
              <a:off x="5737773" y="6169302"/>
              <a:ext cx="241569" cy="287828"/>
              <a:chOff x="6553200" y="3513424"/>
              <a:chExt cx="914400" cy="906176"/>
            </a:xfrm>
          </p:grpSpPr>
          <p:sp>
            <p:nvSpPr>
              <p:cNvPr id="99" name="Flowchart: Collate 98"/>
              <p:cNvSpPr/>
              <p:nvPr/>
            </p:nvSpPr>
            <p:spPr>
              <a:xfrm rot="16200000">
                <a:off x="6781800" y="3733800"/>
                <a:ext cx="457200" cy="914400"/>
              </a:xfrm>
              <a:prstGeom prst="flowChartCollat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6704076" y="3513424"/>
                <a:ext cx="612648" cy="677576"/>
                <a:chOff x="6704076" y="3205576"/>
                <a:chExt cx="612648" cy="985424"/>
              </a:xfrm>
            </p:grpSpPr>
            <p:sp>
              <p:nvSpPr>
                <p:cNvPr id="101" name="Flowchart: Delay 100"/>
                <p:cNvSpPr/>
                <p:nvPr/>
              </p:nvSpPr>
              <p:spPr>
                <a:xfrm rot="16200000">
                  <a:off x="6856476" y="3053176"/>
                  <a:ext cx="307848" cy="612648"/>
                </a:xfrm>
                <a:prstGeom prst="flowChartDelay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2" name="Straight Connector 101"/>
                <p:cNvCxnSpPr>
                  <a:stCxn id="99" idx="1"/>
                  <a:endCxn id="101" idx="1"/>
                </p:cNvCxnSpPr>
                <p:nvPr/>
              </p:nvCxnSpPr>
              <p:spPr>
                <a:xfrm flipV="1">
                  <a:off x="7010400" y="3513424"/>
                  <a:ext cx="0" cy="67757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" name="Group 2"/>
          <p:cNvGrpSpPr/>
          <p:nvPr/>
        </p:nvGrpSpPr>
        <p:grpSpPr>
          <a:xfrm>
            <a:off x="381000" y="1339790"/>
            <a:ext cx="3976771" cy="2034795"/>
            <a:chOff x="381000" y="1339790"/>
            <a:chExt cx="3976771" cy="2034795"/>
          </a:xfrm>
        </p:grpSpPr>
        <p:sp>
          <p:nvSpPr>
            <p:cNvPr id="103" name="TextBox 102"/>
            <p:cNvSpPr txBox="1"/>
            <p:nvPr/>
          </p:nvSpPr>
          <p:spPr>
            <a:xfrm>
              <a:off x="381000" y="1343260"/>
              <a:ext cx="698717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SET 3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F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A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en-US" dirty="0" err="1">
                  <a:solidFill>
                    <a:srgbClr val="FF0000"/>
                  </a:solidFill>
                </a:rPr>
                <a:t>F</a:t>
              </a:r>
              <a:r>
                <a:rPr lang="en-US" baseline="-25000" dirty="0" err="1" smtClean="0">
                  <a:solidFill>
                    <a:srgbClr val="FF0000"/>
                  </a:solidFill>
                </a:rPr>
                <a:t>Rxr</a:t>
              </a:r>
              <a:r>
                <a:rPr lang="en-US" baseline="30000" dirty="0" err="1" smtClean="0">
                  <a:solidFill>
                    <a:srgbClr val="FF0000"/>
                  </a:solidFill>
                </a:rPr>
                <a:t>B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en-US" dirty="0" err="1">
                  <a:solidFill>
                    <a:srgbClr val="0000CC"/>
                  </a:solidFill>
                </a:rPr>
                <a:t>T</a:t>
              </a:r>
              <a:r>
                <a:rPr lang="en-US" baseline="-25000" dirty="0" err="1" smtClean="0">
                  <a:solidFill>
                    <a:srgbClr val="0000CC"/>
                  </a:solidFill>
                </a:rPr>
                <a:t>Rxr</a:t>
              </a:r>
              <a:endParaRPr lang="en-US" dirty="0" smtClean="0">
                <a:solidFill>
                  <a:srgbClr val="0000CC"/>
                </a:solidFill>
              </a:endParaRPr>
            </a:p>
            <a:p>
              <a:r>
                <a:rPr lang="en-US" dirty="0" err="1" smtClean="0"/>
                <a:t>LVL</a:t>
              </a:r>
              <a:r>
                <a:rPr lang="en-US" baseline="-25000" dirty="0" err="1" smtClean="0"/>
                <a:t>Rxr</a:t>
              </a:r>
              <a:endParaRPr lang="en-US" dirty="0" smtClean="0"/>
            </a:p>
            <a:p>
              <a:r>
                <a:rPr lang="en-US" dirty="0" err="1" smtClean="0">
                  <a:solidFill>
                    <a:srgbClr val="CC3300"/>
                  </a:solidFill>
                </a:rPr>
                <a:t>x</a:t>
              </a:r>
              <a:r>
                <a:rPr lang="en-US" baseline="-25000" dirty="0" err="1" smtClean="0">
                  <a:solidFill>
                    <a:srgbClr val="CC3300"/>
                  </a:solidFill>
                </a:rPr>
                <a:t>D</a:t>
              </a:r>
              <a:r>
                <a:rPr lang="en-US" baseline="30000" dirty="0" err="1" smtClean="0">
                  <a:solidFill>
                    <a:srgbClr val="CC3300"/>
                  </a:solidFill>
                </a:rPr>
                <a:t>C</a:t>
              </a:r>
              <a:endParaRPr lang="en-US" dirty="0" smtClean="0">
                <a:solidFill>
                  <a:srgbClr val="CC3300"/>
                </a:solidFill>
              </a:endParaRPr>
            </a:p>
            <a:p>
              <a:r>
                <a:rPr lang="en-US" b="1" dirty="0" err="1" smtClean="0">
                  <a:solidFill>
                    <a:srgbClr val="FF0000"/>
                  </a:solidFill>
                </a:rPr>
                <a:t>x</a:t>
              </a:r>
              <a:r>
                <a:rPr lang="en-US" b="1" baseline="-25000" dirty="0" err="1" smtClean="0">
                  <a:solidFill>
                    <a:srgbClr val="FF0000"/>
                  </a:solidFill>
                </a:rPr>
                <a:t>B</a:t>
              </a:r>
              <a:r>
                <a:rPr lang="en-US" b="1" baseline="30000" dirty="0" err="1" smtClean="0">
                  <a:solidFill>
                    <a:srgbClr val="FF0000"/>
                  </a:solidFill>
                </a:rPr>
                <a:t>B</a:t>
              </a:r>
              <a:endParaRPr lang="en-US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102571" y="1339790"/>
              <a:ext cx="3255200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Comments</a:t>
              </a:r>
            </a:p>
            <a:p>
              <a:r>
                <a:rPr lang="en-US" dirty="0" err="1" smtClean="0"/>
                <a:t>F</a:t>
              </a:r>
              <a:r>
                <a:rPr lang="en-US" baseline="-25000" dirty="0" err="1" smtClean="0"/>
                <a:t>Rxr</a:t>
              </a:r>
              <a:r>
                <a:rPr lang="en-US" baseline="30000" dirty="0" err="1" smtClean="0"/>
                <a:t>A</a:t>
              </a:r>
              <a:r>
                <a:rPr lang="en-US" dirty="0" smtClean="0"/>
                <a:t> floats with F</a:t>
              </a:r>
              <a:r>
                <a:rPr lang="en-US" baseline="-25000" dirty="0" smtClean="0"/>
                <a:t>A</a:t>
              </a:r>
              <a:endParaRPr lang="en-US" dirty="0" smtClean="0"/>
            </a:p>
            <a:p>
              <a:r>
                <a:rPr lang="en-US" dirty="0" smtClean="0"/>
                <a:t>F</a:t>
              </a:r>
              <a:r>
                <a:rPr lang="en-US" baseline="30000" dirty="0" smtClean="0"/>
                <a:t>B</a:t>
              </a:r>
              <a:r>
                <a:rPr lang="en-US" dirty="0" smtClean="0"/>
                <a:t> is calculated as make-up</a:t>
              </a:r>
            </a:p>
            <a:p>
              <a:endParaRPr lang="en-US" dirty="0"/>
            </a:p>
            <a:p>
              <a:endParaRPr lang="en-US" dirty="0" smtClean="0"/>
            </a:p>
            <a:p>
              <a:r>
                <a:rPr lang="en-US" dirty="0" smtClean="0"/>
                <a:t>Specification set does not clash with convergence of OMB</a:t>
              </a: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381000" y="3842319"/>
            <a:ext cx="6987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SET 4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baseline="-25000" dirty="0" err="1" smtClean="0">
                <a:solidFill>
                  <a:srgbClr val="FF0000"/>
                </a:solidFill>
              </a:rPr>
              <a:t>Rxr</a:t>
            </a:r>
            <a:r>
              <a:rPr lang="en-US" baseline="30000" dirty="0" err="1" smtClean="0">
                <a:solidFill>
                  <a:srgbClr val="FF0000"/>
                </a:solidFill>
              </a:rPr>
              <a:t>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 smtClean="0">
                <a:solidFill>
                  <a:srgbClr val="FF0000"/>
                </a:solidFill>
              </a:rPr>
              <a:t>Rxr</a:t>
            </a:r>
            <a:r>
              <a:rPr lang="en-US" baseline="30000" dirty="0" err="1" smtClean="0">
                <a:solidFill>
                  <a:srgbClr val="FF0000"/>
                </a:solidFill>
              </a:rPr>
              <a:t>B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0000CC"/>
                </a:solidFill>
              </a:rPr>
              <a:t>T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endParaRPr lang="en-US" dirty="0" smtClean="0">
              <a:solidFill>
                <a:srgbClr val="0000CC"/>
              </a:solidFill>
            </a:endParaRPr>
          </a:p>
          <a:p>
            <a:r>
              <a:rPr lang="en-US" dirty="0" err="1" smtClean="0"/>
              <a:t>LVL</a:t>
            </a:r>
            <a:r>
              <a:rPr lang="en-US" baseline="-25000" dirty="0" err="1" smtClean="0"/>
              <a:t>Rxr</a:t>
            </a:r>
            <a:endParaRPr lang="en-US" baseline="-25000" dirty="0" smtClean="0"/>
          </a:p>
          <a:p>
            <a:r>
              <a:rPr lang="en-US" dirty="0" err="1" smtClean="0">
                <a:solidFill>
                  <a:srgbClr val="CC3300"/>
                </a:solidFill>
              </a:rPr>
              <a:t>x</a:t>
            </a:r>
            <a:r>
              <a:rPr lang="en-US" baseline="-25000" dirty="0" err="1" smtClean="0">
                <a:solidFill>
                  <a:srgbClr val="CC3300"/>
                </a:solidFill>
              </a:rPr>
              <a:t>D</a:t>
            </a:r>
            <a:r>
              <a:rPr lang="en-US" baseline="30000" dirty="0" err="1" smtClean="0">
                <a:solidFill>
                  <a:srgbClr val="CC3300"/>
                </a:solidFill>
              </a:rPr>
              <a:t>C</a:t>
            </a:r>
            <a:endParaRPr lang="en-US" dirty="0" smtClean="0">
              <a:solidFill>
                <a:srgbClr val="CC3300"/>
              </a:solidFill>
            </a:endParaRPr>
          </a:p>
          <a:p>
            <a:r>
              <a:rPr lang="en-US" b="1" dirty="0" err="1" smtClean="0">
                <a:solidFill>
                  <a:srgbClr val="FF0000"/>
                </a:solidFill>
              </a:rPr>
              <a:t>x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b="1" baseline="30000" dirty="0" err="1" smtClean="0">
                <a:solidFill>
                  <a:srgbClr val="FF0000"/>
                </a:solidFill>
              </a:rPr>
              <a:t>B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084555" y="3842507"/>
            <a:ext cx="43256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Comments</a:t>
            </a:r>
          </a:p>
          <a:p>
            <a:r>
              <a:rPr lang="en-US" dirty="0" smtClean="0"/>
              <a:t>F</a:t>
            </a:r>
            <a:r>
              <a:rPr lang="en-US" baseline="-25000" dirty="0" smtClean="0"/>
              <a:t>A</a:t>
            </a:r>
            <a:r>
              <a:rPr lang="en-US" dirty="0" smtClean="0"/>
              <a:t> and F</a:t>
            </a:r>
            <a:r>
              <a:rPr lang="en-US" baseline="-25000" dirty="0" smtClean="0"/>
              <a:t>B</a:t>
            </a:r>
            <a:r>
              <a:rPr lang="en-US" dirty="0" smtClean="0"/>
              <a:t> are now calculated make-up streams  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Specification set does not clash with convergence of OMB</a:t>
            </a:r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2396809" y="228600"/>
            <a:ext cx="4191000" cy="609600"/>
          </a:xfrm>
        </p:spPr>
        <p:txBody>
          <a:bodyPr/>
          <a:lstStyle/>
          <a:p>
            <a:r>
              <a:rPr lang="en-US" dirty="0" smtClean="0"/>
              <a:t>The “Recycle”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515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3776"/>
            <a:ext cx="7696200" cy="1137824"/>
          </a:xfrm>
        </p:spPr>
        <p:txBody>
          <a:bodyPr wrap="square">
            <a:normAutofit/>
          </a:bodyPr>
          <a:lstStyle/>
          <a:p>
            <a:r>
              <a:rPr lang="en-US" dirty="0" smtClean="0"/>
              <a:t>Overall Material Balance and On-Target Product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 quality constraint and OMB constraint require fresh feeds to be </a:t>
            </a:r>
            <a:r>
              <a:rPr lang="en-US" dirty="0" err="1" smtClean="0"/>
              <a:t>stoichiometrically</a:t>
            </a:r>
            <a:r>
              <a:rPr lang="en-US" dirty="0" smtClean="0"/>
              <a:t> balanced</a:t>
            </a:r>
          </a:p>
          <a:p>
            <a:r>
              <a:rPr lang="en-US" dirty="0" smtClean="0"/>
              <a:t>Stoichiometric balancing automatically achieved by fixing recycle loop component flow rates</a:t>
            </a:r>
          </a:p>
          <a:p>
            <a:r>
              <a:rPr lang="en-US" dirty="0" smtClean="0"/>
              <a:t>DO NOT SPECIFY VARIABLES LINKED BY OVERALL MATERIAL/ENERGY 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96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r>
              <a:rPr lang="en-US" dirty="0" smtClean="0"/>
              <a:t>Good </a:t>
            </a:r>
            <a:r>
              <a:rPr lang="en-US" dirty="0" err="1" smtClean="0"/>
              <a:t>vs</a:t>
            </a:r>
            <a:r>
              <a:rPr lang="en-US" dirty="0" smtClean="0"/>
              <a:t> Poor Specs: Example 1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41960" y="1010678"/>
            <a:ext cx="3977640" cy="5425476"/>
            <a:chOff x="1889760" y="1245834"/>
            <a:chExt cx="3977640" cy="5425476"/>
          </a:xfrm>
        </p:grpSpPr>
        <p:grpSp>
          <p:nvGrpSpPr>
            <p:cNvPr id="5" name="Group 4"/>
            <p:cNvGrpSpPr/>
            <p:nvPr/>
          </p:nvGrpSpPr>
          <p:grpSpPr>
            <a:xfrm>
              <a:off x="3352800" y="2023517"/>
              <a:ext cx="548640" cy="3838170"/>
              <a:chOff x="3505200" y="2044470"/>
              <a:chExt cx="548640" cy="383817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3505200" y="2590800"/>
                <a:ext cx="548640" cy="2743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lowchart: Delay 34"/>
              <p:cNvSpPr/>
              <p:nvPr/>
            </p:nvSpPr>
            <p:spPr>
              <a:xfrm rot="16200000">
                <a:off x="3505200" y="204447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lowchart: Delay 35"/>
              <p:cNvSpPr/>
              <p:nvPr/>
            </p:nvSpPr>
            <p:spPr>
              <a:xfrm rot="5400000" flipV="1">
                <a:off x="3505200" y="5334000"/>
                <a:ext cx="548640" cy="548640"/>
              </a:xfrm>
              <a:prstGeom prst="flowChartDelay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4249444" y="1245834"/>
              <a:ext cx="1076638" cy="640080"/>
              <a:chOff x="5174572" y="2667000"/>
              <a:chExt cx="1538056" cy="914400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31" name="Straight Connector 30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6"/>
            <p:cNvGrpSpPr/>
            <p:nvPr/>
          </p:nvGrpSpPr>
          <p:grpSpPr>
            <a:xfrm>
              <a:off x="3634405" y="1557978"/>
              <a:ext cx="822960" cy="457200"/>
              <a:chOff x="2895600" y="1547195"/>
              <a:chExt cx="914400" cy="476321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flipV="1">
                <a:off x="2895600" y="1547195"/>
                <a:ext cx="0" cy="476321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895600" y="1547195"/>
                <a:ext cx="9144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7"/>
            <p:cNvCxnSpPr/>
            <p:nvPr/>
          </p:nvCxnSpPr>
          <p:spPr>
            <a:xfrm>
              <a:off x="4792683" y="1886728"/>
              <a:ext cx="0" cy="17148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4571739" y="2063245"/>
              <a:ext cx="457200" cy="274320"/>
              <a:chOff x="5867400" y="2895600"/>
              <a:chExt cx="914400" cy="9144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867400" y="2895600"/>
                <a:ext cx="914400" cy="914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5867400" y="3239167"/>
                <a:ext cx="914400" cy="182880"/>
              </a:xfrm>
              <a:custGeom>
                <a:avLst/>
                <a:gdLst>
                  <a:gd name="connsiteX0" fmla="*/ 0 w 825623"/>
                  <a:gd name="connsiteY0" fmla="*/ 144542 h 256043"/>
                  <a:gd name="connsiteX1" fmla="*/ 301841 w 825623"/>
                  <a:gd name="connsiteY1" fmla="*/ 2499 h 256043"/>
                  <a:gd name="connsiteX2" fmla="*/ 577048 w 825623"/>
                  <a:gd name="connsiteY2" fmla="*/ 251074 h 256043"/>
                  <a:gd name="connsiteX3" fmla="*/ 825623 w 825623"/>
                  <a:gd name="connsiteY3" fmla="*/ 144542 h 256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25623" h="256043">
                    <a:moveTo>
                      <a:pt x="0" y="144542"/>
                    </a:moveTo>
                    <a:cubicBezTo>
                      <a:pt x="102833" y="64643"/>
                      <a:pt x="205666" y="-15256"/>
                      <a:pt x="301841" y="2499"/>
                    </a:cubicBezTo>
                    <a:cubicBezTo>
                      <a:pt x="398016" y="20254"/>
                      <a:pt x="489751" y="227400"/>
                      <a:pt x="577048" y="251074"/>
                    </a:cubicBezTo>
                    <a:cubicBezTo>
                      <a:pt x="664345" y="274748"/>
                      <a:pt x="744984" y="209645"/>
                      <a:pt x="825623" y="144542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3886200" y="2514600"/>
              <a:ext cx="192024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800600" y="2337565"/>
              <a:ext cx="0" cy="171486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Freeform 11"/>
            <p:cNvSpPr/>
            <p:nvPr/>
          </p:nvSpPr>
          <p:spPr>
            <a:xfrm>
              <a:off x="3352800" y="5559935"/>
              <a:ext cx="548640" cy="54864"/>
            </a:xfrm>
            <a:custGeom>
              <a:avLst/>
              <a:gdLst>
                <a:gd name="connsiteX0" fmla="*/ 0 w 825623"/>
                <a:gd name="connsiteY0" fmla="*/ 144542 h 256043"/>
                <a:gd name="connsiteX1" fmla="*/ 301841 w 825623"/>
                <a:gd name="connsiteY1" fmla="*/ 2499 h 256043"/>
                <a:gd name="connsiteX2" fmla="*/ 577048 w 825623"/>
                <a:gd name="connsiteY2" fmla="*/ 251074 h 256043"/>
                <a:gd name="connsiteX3" fmla="*/ 825623 w 825623"/>
                <a:gd name="connsiteY3" fmla="*/ 144542 h 256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5623" h="256043">
                  <a:moveTo>
                    <a:pt x="0" y="144542"/>
                  </a:moveTo>
                  <a:cubicBezTo>
                    <a:pt x="102833" y="64643"/>
                    <a:pt x="205666" y="-15256"/>
                    <a:pt x="301841" y="2499"/>
                  </a:cubicBezTo>
                  <a:cubicBezTo>
                    <a:pt x="398016" y="20254"/>
                    <a:pt x="489751" y="227400"/>
                    <a:pt x="577048" y="251074"/>
                  </a:cubicBezTo>
                  <a:cubicBezTo>
                    <a:pt x="664345" y="274748"/>
                    <a:pt x="744984" y="209645"/>
                    <a:pt x="825623" y="144542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>
              <a:grpSpLocks noChangeAspect="1"/>
            </p:cNvGrpSpPr>
            <p:nvPr/>
          </p:nvGrpSpPr>
          <p:grpSpPr>
            <a:xfrm>
              <a:off x="4028465" y="5684520"/>
              <a:ext cx="1076638" cy="640080"/>
              <a:chOff x="5174572" y="2667000"/>
              <a:chExt cx="1538056" cy="9144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486400" y="2667000"/>
                <a:ext cx="914400" cy="9144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5174572" y="2743200"/>
                <a:ext cx="1538056" cy="762000"/>
                <a:chOff x="5091344" y="2667000"/>
                <a:chExt cx="1538056" cy="762000"/>
              </a:xfrm>
            </p:grpSpPr>
            <p:cxnSp>
              <p:nvCxnSpPr>
                <p:cNvPr id="22" name="Straight Connector 21"/>
                <p:cNvCxnSpPr/>
                <p:nvPr/>
              </p:nvCxnSpPr>
              <p:spPr>
                <a:xfrm flipH="1">
                  <a:off x="5638800" y="2667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 flipH="1">
                  <a:off x="5638800" y="3048000"/>
                  <a:ext cx="45720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 flipH="1">
                  <a:off x="5091344" y="3048000"/>
                  <a:ext cx="990600" cy="38100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4" name="Straight Connector 13"/>
            <p:cNvCxnSpPr/>
            <p:nvPr/>
          </p:nvCxnSpPr>
          <p:spPr>
            <a:xfrm>
              <a:off x="3627120" y="5867400"/>
              <a:ext cx="7285" cy="80391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634405" y="6664912"/>
              <a:ext cx="2232995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634405" y="6019800"/>
              <a:ext cx="612339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539410" y="5415376"/>
              <a:ext cx="0" cy="27432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3886200" y="5424254"/>
              <a:ext cx="64008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9760" y="3941447"/>
              <a:ext cx="146304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5562600" y="2667000"/>
            <a:ext cx="13227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 &amp; B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Q</a:t>
            </a:r>
            <a:r>
              <a:rPr lang="en-US" baseline="-25000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 &amp; Q</a:t>
            </a:r>
            <a:r>
              <a:rPr lang="en-US" baseline="-25000" dirty="0" smtClean="0">
                <a:solidFill>
                  <a:srgbClr val="FF0000"/>
                </a:solidFill>
              </a:rPr>
              <a:t>R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hk</a:t>
            </a:r>
            <a:r>
              <a:rPr lang="en-US" baseline="30000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hk</a:t>
            </a:r>
            <a:r>
              <a:rPr lang="en-US" baseline="30000" dirty="0" err="1" smtClean="0">
                <a:solidFill>
                  <a:srgbClr val="FF0000"/>
                </a:solidFill>
              </a:rPr>
              <a:t>B</a:t>
            </a:r>
            <a:endParaRPr lang="en-US" baseline="30000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00CC"/>
                </a:solidFill>
              </a:rPr>
              <a:t>L &amp; Q</a:t>
            </a:r>
            <a:r>
              <a:rPr lang="en-US" baseline="-25000" dirty="0" smtClean="0">
                <a:solidFill>
                  <a:srgbClr val="0000CC"/>
                </a:solidFill>
              </a:rPr>
              <a:t>R</a:t>
            </a:r>
            <a:endParaRPr lang="en-US" dirty="0" smtClean="0">
              <a:solidFill>
                <a:srgbClr val="0000CC"/>
              </a:solidFill>
            </a:endParaRPr>
          </a:p>
          <a:p>
            <a:r>
              <a:rPr lang="en-US" dirty="0" err="1" smtClean="0">
                <a:solidFill>
                  <a:srgbClr val="0000CC"/>
                </a:solidFill>
              </a:rPr>
              <a:t>x</a:t>
            </a:r>
            <a:r>
              <a:rPr lang="en-US" baseline="-25000" dirty="0" err="1" smtClean="0">
                <a:solidFill>
                  <a:srgbClr val="0000CC"/>
                </a:solidFill>
              </a:rPr>
              <a:t>hk</a:t>
            </a:r>
            <a:r>
              <a:rPr lang="en-US" baseline="30000" dirty="0" err="1" smtClean="0">
                <a:solidFill>
                  <a:srgbClr val="0000CC"/>
                </a:solidFill>
              </a:rPr>
              <a:t>D</a:t>
            </a:r>
            <a:r>
              <a:rPr lang="en-US" dirty="0" smtClean="0">
                <a:solidFill>
                  <a:srgbClr val="0000CC"/>
                </a:solidFill>
              </a:rPr>
              <a:t> &amp; </a:t>
            </a:r>
            <a:r>
              <a:rPr lang="en-US" dirty="0" err="1" smtClean="0">
                <a:solidFill>
                  <a:srgbClr val="0000CC"/>
                </a:solidFill>
              </a:rPr>
              <a:t>x</a:t>
            </a:r>
            <a:r>
              <a:rPr lang="en-US" baseline="-25000" dirty="0" err="1" smtClean="0">
                <a:solidFill>
                  <a:srgbClr val="0000CC"/>
                </a:solidFill>
              </a:rPr>
              <a:t>lk</a:t>
            </a:r>
            <a:r>
              <a:rPr lang="en-US" baseline="30000" dirty="0" err="1" smtClean="0">
                <a:solidFill>
                  <a:srgbClr val="0000CC"/>
                </a:solidFill>
              </a:rPr>
              <a:t>B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87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52002" y="1045410"/>
            <a:ext cx="7684064" cy="4969807"/>
            <a:chOff x="697936" y="1083793"/>
            <a:chExt cx="8298692" cy="5773303"/>
          </a:xfrm>
        </p:grpSpPr>
        <p:grpSp>
          <p:nvGrpSpPr>
            <p:cNvPr id="5" name="Group 4"/>
            <p:cNvGrpSpPr/>
            <p:nvPr/>
          </p:nvGrpSpPr>
          <p:grpSpPr>
            <a:xfrm>
              <a:off x="2151723" y="1280985"/>
              <a:ext cx="3753255" cy="1649832"/>
              <a:chOff x="2151723" y="1280985"/>
              <a:chExt cx="3753255" cy="1649832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 flipV="1">
                <a:off x="5904978" y="1284897"/>
                <a:ext cx="0" cy="164592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/>
              <p:cNvCxnSpPr/>
              <p:nvPr/>
            </p:nvCxnSpPr>
            <p:spPr>
              <a:xfrm flipH="1">
                <a:off x="2151723" y="1280985"/>
                <a:ext cx="37490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697936" y="1083793"/>
              <a:ext cx="3005384" cy="3107972"/>
              <a:chOff x="697936" y="1083793"/>
              <a:chExt cx="3005384" cy="3107972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1630680" y="3048765"/>
                <a:ext cx="1066800" cy="11430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Flowchart: Delay 72"/>
              <p:cNvSpPr/>
              <p:nvPr/>
            </p:nvSpPr>
            <p:spPr>
              <a:xfrm rot="16200000">
                <a:off x="2082350" y="2433634"/>
                <a:ext cx="153163" cy="1077097"/>
              </a:xfrm>
              <a:prstGeom prst="flowChartDelay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cxnSp>
            <p:nvCxnSpPr>
              <p:cNvPr id="74" name="Straight Arrow Connector 73"/>
              <p:cNvCxnSpPr/>
              <p:nvPr/>
            </p:nvCxnSpPr>
            <p:spPr>
              <a:xfrm>
                <a:off x="990600" y="2133600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/>
              <p:cNvCxnSpPr/>
              <p:nvPr/>
            </p:nvCxnSpPr>
            <p:spPr>
              <a:xfrm>
                <a:off x="983502" y="1283043"/>
                <a:ext cx="118872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6" name="Group 75"/>
              <p:cNvGrpSpPr/>
              <p:nvPr/>
            </p:nvGrpSpPr>
            <p:grpSpPr>
              <a:xfrm>
                <a:off x="1209004" y="3505200"/>
                <a:ext cx="1336076" cy="548640"/>
                <a:chOff x="1041053" y="4099560"/>
                <a:chExt cx="1899851" cy="548640"/>
              </a:xfrm>
            </p:grpSpPr>
            <p:cxnSp>
              <p:nvCxnSpPr>
                <p:cNvPr id="85" name="Straight Arrow Connector 84"/>
                <p:cNvCxnSpPr/>
                <p:nvPr/>
              </p:nvCxnSpPr>
              <p:spPr>
                <a:xfrm>
                  <a:off x="1041053" y="4102443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/>
                <p:cNvCxnSpPr/>
                <p:nvPr/>
              </p:nvCxnSpPr>
              <p:spPr>
                <a:xfrm>
                  <a:off x="1041053" y="4648200"/>
                  <a:ext cx="1899851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Arrow Connector 86"/>
                <p:cNvCxnSpPr/>
                <p:nvPr/>
              </p:nvCxnSpPr>
              <p:spPr>
                <a:xfrm>
                  <a:off x="2483704" y="437388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Arrow Connector 87"/>
                <p:cNvCxnSpPr/>
                <p:nvPr/>
              </p:nvCxnSpPr>
              <p:spPr>
                <a:xfrm flipV="1">
                  <a:off x="2483704" y="4099560"/>
                  <a:ext cx="457200" cy="27432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Straight Connector 76"/>
              <p:cNvCxnSpPr/>
              <p:nvPr/>
            </p:nvCxnSpPr>
            <p:spPr>
              <a:xfrm>
                <a:off x="2164080" y="1295400"/>
                <a:ext cx="0" cy="160020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Freeform 77"/>
              <p:cNvSpPr/>
              <p:nvPr/>
            </p:nvSpPr>
            <p:spPr>
              <a:xfrm>
                <a:off x="1620383" y="3124200"/>
                <a:ext cx="1077097" cy="257376"/>
              </a:xfrm>
              <a:custGeom>
                <a:avLst/>
                <a:gdLst>
                  <a:gd name="connsiteX0" fmla="*/ 0 w 1495168"/>
                  <a:gd name="connsiteY0" fmla="*/ 301282 h 514752"/>
                  <a:gd name="connsiteX1" fmla="*/ 444844 w 1495168"/>
                  <a:gd name="connsiteY1" fmla="*/ 4720 h 514752"/>
                  <a:gd name="connsiteX2" fmla="*/ 1050325 w 1495168"/>
                  <a:gd name="connsiteY2" fmla="*/ 511347 h 514752"/>
                  <a:gd name="connsiteX3" fmla="*/ 1495168 w 1495168"/>
                  <a:gd name="connsiteY3" fmla="*/ 239499 h 514752"/>
                  <a:gd name="connsiteX4" fmla="*/ 1495168 w 1495168"/>
                  <a:gd name="connsiteY4" fmla="*/ 239499 h 51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95168" h="514752">
                    <a:moveTo>
                      <a:pt x="0" y="301282"/>
                    </a:moveTo>
                    <a:cubicBezTo>
                      <a:pt x="134895" y="135495"/>
                      <a:pt x="269790" y="-30291"/>
                      <a:pt x="444844" y="4720"/>
                    </a:cubicBezTo>
                    <a:cubicBezTo>
                      <a:pt x="619898" y="39731"/>
                      <a:pt x="875271" y="472217"/>
                      <a:pt x="1050325" y="511347"/>
                    </a:cubicBezTo>
                    <a:cubicBezTo>
                      <a:pt x="1225379" y="550477"/>
                      <a:pt x="1495168" y="239499"/>
                      <a:pt x="1495168" y="239499"/>
                    </a:cubicBezTo>
                    <a:lnTo>
                      <a:pt x="1495168" y="239499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9" name="Straight Arrow Connector 78"/>
              <p:cNvCxnSpPr/>
              <p:nvPr/>
            </p:nvCxnSpPr>
            <p:spPr>
              <a:xfrm>
                <a:off x="2697480" y="4103268"/>
                <a:ext cx="10058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TextBox 79"/>
              <p:cNvSpPr txBox="1"/>
              <p:nvPr/>
            </p:nvSpPr>
            <p:spPr>
              <a:xfrm>
                <a:off x="697936" y="108379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98854" y="1930052"/>
                <a:ext cx="3097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188190" y="2236810"/>
                <a:ext cx="1101584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C</a:t>
                </a:r>
                <a:endParaRPr lang="en-US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204409" y="2552722"/>
                <a:ext cx="1111202" cy="369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  <a:r>
                  <a:rPr lang="en-US" dirty="0" smtClean="0"/>
                  <a:t> + B </a:t>
                </a:r>
                <a:r>
                  <a:rPr lang="en-US" dirty="0">
                    <a:sym typeface="Wingdings" pitchFamily="2" charset="2"/>
                  </a:rPr>
                  <a:t>→</a:t>
                </a:r>
                <a:r>
                  <a:rPr lang="en-US" dirty="0" smtClean="0">
                    <a:sym typeface="Wingdings" pitchFamily="2" charset="2"/>
                  </a:rPr>
                  <a:t> D</a:t>
                </a:r>
                <a:endParaRPr lang="en-US" dirty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844452" y="3796616"/>
                <a:ext cx="7088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ABCD</a:t>
                </a:r>
                <a:endParaRPr lang="en-US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695178" y="1536357"/>
              <a:ext cx="2195186" cy="5220205"/>
              <a:chOff x="3695178" y="1536357"/>
              <a:chExt cx="2195186" cy="5220205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5447614" y="2608754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AB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188036" y="6387230"/>
                <a:ext cx="4507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ym typeface="Wingdings" pitchFamily="2" charset="2"/>
                  </a:rPr>
                  <a:t>CD</a:t>
                </a:r>
                <a:endParaRPr lang="en-US" dirty="0"/>
              </a:p>
            </p:txBody>
          </p:sp>
          <p:grpSp>
            <p:nvGrpSpPr>
              <p:cNvPr id="44" name="Group 43"/>
              <p:cNvGrpSpPr/>
              <p:nvPr/>
            </p:nvGrpSpPr>
            <p:grpSpPr>
              <a:xfrm>
                <a:off x="3695178" y="1536357"/>
                <a:ext cx="2192294" cy="5169243"/>
                <a:chOff x="3695178" y="1536357"/>
                <a:chExt cx="2192294" cy="5169243"/>
              </a:xfrm>
            </p:grpSpPr>
            <p:grpSp>
              <p:nvGrpSpPr>
                <p:cNvPr id="45" name="Group 44"/>
                <p:cNvGrpSpPr/>
                <p:nvPr/>
              </p:nvGrpSpPr>
              <p:grpSpPr>
                <a:xfrm>
                  <a:off x="3695178" y="1536357"/>
                  <a:ext cx="2192294" cy="5169243"/>
                  <a:chOff x="5486400" y="1536357"/>
                  <a:chExt cx="2192294" cy="5169243"/>
                </a:xfrm>
              </p:grpSpPr>
              <p:sp>
                <p:nvSpPr>
                  <p:cNvPr id="48" name="Rounded Rectangle 47"/>
                  <p:cNvSpPr/>
                  <p:nvPr/>
                </p:nvSpPr>
                <p:spPr>
                  <a:xfrm>
                    <a:off x="5486400" y="2590800"/>
                    <a:ext cx="609600" cy="3276600"/>
                  </a:xfrm>
                  <a:prstGeom prst="roundRect">
                    <a:avLst>
                      <a:gd name="adj" fmla="val 37613"/>
                    </a:avLst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dirty="0" smtClean="0"/>
                      <a:t>22</a:t>
                    </a:r>
                    <a:endParaRPr lang="en-US" dirty="0"/>
                  </a:p>
                </p:txBody>
              </p:sp>
              <p:grpSp>
                <p:nvGrpSpPr>
                  <p:cNvPr id="49" name="Group 48"/>
                  <p:cNvGrpSpPr/>
                  <p:nvPr/>
                </p:nvGrpSpPr>
                <p:grpSpPr>
                  <a:xfrm>
                    <a:off x="6477000" y="2400300"/>
                    <a:ext cx="548640" cy="342900"/>
                    <a:chOff x="6477000" y="2400300"/>
                    <a:chExt cx="548640" cy="342900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6477000" y="2400300"/>
                      <a:ext cx="548640" cy="342900"/>
                    </a:xfrm>
                    <a:prstGeom prst="rect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71" name="Freeform 70"/>
                    <p:cNvSpPr/>
                    <p:nvPr/>
                  </p:nvSpPr>
                  <p:spPr>
                    <a:xfrm>
                      <a:off x="6477000" y="2495741"/>
                      <a:ext cx="538548" cy="152018"/>
                    </a:xfrm>
                    <a:custGeom>
                      <a:avLst/>
                      <a:gdLst>
                        <a:gd name="connsiteX0" fmla="*/ 0 w 1495168"/>
                        <a:gd name="connsiteY0" fmla="*/ 301282 h 514752"/>
                        <a:gd name="connsiteX1" fmla="*/ 444844 w 1495168"/>
                        <a:gd name="connsiteY1" fmla="*/ 4720 h 514752"/>
                        <a:gd name="connsiteX2" fmla="*/ 1050325 w 1495168"/>
                        <a:gd name="connsiteY2" fmla="*/ 511347 h 514752"/>
                        <a:gd name="connsiteX3" fmla="*/ 1495168 w 1495168"/>
                        <a:gd name="connsiteY3" fmla="*/ 239499 h 514752"/>
                        <a:gd name="connsiteX4" fmla="*/ 1495168 w 1495168"/>
                        <a:gd name="connsiteY4" fmla="*/ 239499 h 51475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95168" h="514752">
                          <a:moveTo>
                            <a:pt x="0" y="301282"/>
                          </a:moveTo>
                          <a:cubicBezTo>
                            <a:pt x="134895" y="135495"/>
                            <a:pt x="269790" y="-30291"/>
                            <a:pt x="444844" y="4720"/>
                          </a:cubicBezTo>
                          <a:cubicBezTo>
                            <a:pt x="619898" y="39731"/>
                            <a:pt x="875271" y="472217"/>
                            <a:pt x="1050325" y="511347"/>
                          </a:cubicBezTo>
                          <a:cubicBezTo>
                            <a:pt x="1225379" y="550477"/>
                            <a:pt x="1495168" y="239499"/>
                            <a:pt x="1495168" y="239499"/>
                          </a:cubicBezTo>
                          <a:lnTo>
                            <a:pt x="1495168" y="239499"/>
                          </a:lnTo>
                        </a:path>
                      </a:pathLst>
                    </a:cu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50" name="Straight Connector 49"/>
                  <p:cNvCxnSpPr/>
                  <p:nvPr/>
                </p:nvCxnSpPr>
                <p:spPr>
                  <a:xfrm flipV="1">
                    <a:off x="5799438" y="1914917"/>
                    <a:ext cx="0" cy="67588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Arrow Connector 50"/>
                  <p:cNvCxnSpPr/>
                  <p:nvPr/>
                </p:nvCxnSpPr>
                <p:spPr>
                  <a:xfrm>
                    <a:off x="5799438" y="1914917"/>
                    <a:ext cx="64008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2" name="Group 51"/>
                  <p:cNvGrpSpPr/>
                  <p:nvPr/>
                </p:nvGrpSpPr>
                <p:grpSpPr>
                  <a:xfrm>
                    <a:off x="6400182" y="1536357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65" name="Oval 64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66" name="Group 65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67" name="Straight Connector 66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8" name="Straight Connector 67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9" name="Straight Connector 68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53" name="Group 52"/>
                  <p:cNvGrpSpPr/>
                  <p:nvPr/>
                </p:nvGrpSpPr>
                <p:grpSpPr>
                  <a:xfrm>
                    <a:off x="6232542" y="5715000"/>
                    <a:ext cx="640080" cy="784273"/>
                    <a:chOff x="6400182" y="1536357"/>
                    <a:chExt cx="640080" cy="784273"/>
                  </a:xfrm>
                </p:grpSpPr>
                <p:sp>
                  <p:nvSpPr>
                    <p:cNvPr id="60" name="Oval 59"/>
                    <p:cNvSpPr/>
                    <p:nvPr/>
                  </p:nvSpPr>
                  <p:spPr>
                    <a:xfrm>
                      <a:off x="6425514" y="1600200"/>
                      <a:ext cx="609600" cy="609600"/>
                    </a:xfrm>
                    <a:prstGeom prst="ellipse">
                      <a:avLst/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US"/>
                    </a:p>
                  </p:txBody>
                </p:sp>
                <p:grpSp>
                  <p:nvGrpSpPr>
                    <p:cNvPr id="61" name="Group 60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375468" y="1524000"/>
                      <a:chExt cx="741612" cy="784273"/>
                    </a:xfrm>
                  </p:grpSpPr>
                  <p:cxnSp>
                    <p:nvCxnSpPr>
                      <p:cNvPr id="62" name="Straight Connector 61"/>
                      <p:cNvCxnSpPr/>
                      <p:nvPr/>
                    </p:nvCxnSpPr>
                    <p:spPr>
                      <a:xfrm flipH="1">
                        <a:off x="6477000" y="1524000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Straight Connector 62"/>
                      <p:cNvCxnSpPr/>
                      <p:nvPr/>
                    </p:nvCxnSpPr>
                    <p:spPr>
                      <a:xfrm flipH="1">
                        <a:off x="6375468" y="1917356"/>
                        <a:ext cx="640080" cy="390917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Straight Connector 63"/>
                      <p:cNvCxnSpPr/>
                      <p:nvPr/>
                    </p:nvCxnSpPr>
                    <p:spPr>
                      <a:xfrm>
                        <a:off x="6492240" y="1916976"/>
                        <a:ext cx="533400" cy="0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  <a:tailEnd type="none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54" name="Straight Connector 53"/>
                  <p:cNvCxnSpPr/>
                  <p:nvPr/>
                </p:nvCxnSpPr>
                <p:spPr>
                  <a:xfrm flipV="1">
                    <a:off x="5799438" y="5874878"/>
                    <a:ext cx="0" cy="8307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Arrow Connector 54"/>
                  <p:cNvCxnSpPr/>
                  <p:nvPr/>
                </p:nvCxnSpPr>
                <p:spPr>
                  <a:xfrm>
                    <a:off x="5799438" y="6096000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Arrow Connector 55"/>
                  <p:cNvCxnSpPr/>
                  <p:nvPr/>
                </p:nvCxnSpPr>
                <p:spPr>
                  <a:xfrm>
                    <a:off x="5778843" y="6693243"/>
                    <a:ext cx="164592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/>
                  <p:cNvCxnSpPr/>
                  <p:nvPr/>
                </p:nvCxnSpPr>
                <p:spPr>
                  <a:xfrm flipV="1">
                    <a:off x="6764038" y="2204477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flipV="1">
                    <a:off x="6746274" y="2743200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Arrow Connector 58"/>
                  <p:cNvCxnSpPr/>
                  <p:nvPr/>
                </p:nvCxnSpPr>
                <p:spPr>
                  <a:xfrm>
                    <a:off x="6096000" y="2926080"/>
                    <a:ext cx="1582694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headEnd type="arrow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" name="Straight Connector 45"/>
                <p:cNvCxnSpPr/>
                <p:nvPr/>
              </p:nvCxnSpPr>
              <p:spPr>
                <a:xfrm flipV="1">
                  <a:off x="4771452" y="5578252"/>
                  <a:ext cx="0" cy="18288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/>
                <p:cNvCxnSpPr/>
                <p:nvPr/>
              </p:nvCxnSpPr>
              <p:spPr>
                <a:xfrm flipH="1">
                  <a:off x="4309973" y="5590778"/>
                  <a:ext cx="45720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/>
            <p:nvPr/>
          </p:nvGrpSpPr>
          <p:grpSpPr>
            <a:xfrm>
              <a:off x="5630370" y="1518646"/>
              <a:ext cx="3366258" cy="5338450"/>
              <a:chOff x="5630370" y="1518646"/>
              <a:chExt cx="3366258" cy="533845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5630370" y="1518646"/>
                <a:ext cx="3038924" cy="5170739"/>
                <a:chOff x="5630370" y="1518646"/>
                <a:chExt cx="3038924" cy="5170739"/>
              </a:xfrm>
            </p:grpSpPr>
            <p:cxnSp>
              <p:nvCxnSpPr>
                <p:cNvPr id="12" name="Straight Connector 11"/>
                <p:cNvCxnSpPr/>
                <p:nvPr/>
              </p:nvCxnSpPr>
              <p:spPr>
                <a:xfrm flipV="1">
                  <a:off x="5630370" y="4129065"/>
                  <a:ext cx="0" cy="25603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Arrow Connector 12"/>
                <p:cNvCxnSpPr/>
                <p:nvPr/>
              </p:nvCxnSpPr>
              <p:spPr>
                <a:xfrm>
                  <a:off x="5633541" y="4147854"/>
                  <a:ext cx="822960" cy="0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oup 13"/>
                <p:cNvGrpSpPr/>
                <p:nvPr/>
              </p:nvGrpSpPr>
              <p:grpSpPr>
                <a:xfrm>
                  <a:off x="6477000" y="1518646"/>
                  <a:ext cx="2192294" cy="5169243"/>
                  <a:chOff x="6477000" y="1518646"/>
                  <a:chExt cx="2192294" cy="5169243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6477000" y="1518646"/>
                    <a:ext cx="2192294" cy="5169243"/>
                    <a:chOff x="5486400" y="1536357"/>
                    <a:chExt cx="2192294" cy="5169243"/>
                  </a:xfrm>
                </p:grpSpPr>
                <p:sp>
                  <p:nvSpPr>
                    <p:cNvPr id="18" name="Rounded Rectangle 17"/>
                    <p:cNvSpPr/>
                    <p:nvPr/>
                  </p:nvSpPr>
                  <p:spPr>
                    <a:xfrm>
                      <a:off x="5486400" y="2590800"/>
                      <a:ext cx="609600" cy="3276600"/>
                    </a:xfrm>
                    <a:prstGeom prst="roundRect">
                      <a:avLst>
                        <a:gd name="adj" fmla="val 37613"/>
                      </a:avLst>
                    </a:prstGeom>
                    <a:noFill/>
                    <a:ln w="1905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en-US" dirty="0"/>
                    </a:p>
                  </p:txBody>
                </p:sp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6477000" y="2400300"/>
                      <a:ext cx="548640" cy="342900"/>
                      <a:chOff x="6477000" y="2400300"/>
                      <a:chExt cx="548640" cy="342900"/>
                    </a:xfrm>
                  </p:grpSpPr>
                  <p:sp>
                    <p:nvSpPr>
                      <p:cNvPr id="40" name="Rectangle 39"/>
                      <p:cNvSpPr/>
                      <p:nvPr/>
                    </p:nvSpPr>
                    <p:spPr>
                      <a:xfrm>
                        <a:off x="6477000" y="2400300"/>
                        <a:ext cx="548640" cy="3429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41" name="Freeform 40"/>
                      <p:cNvSpPr/>
                      <p:nvPr/>
                    </p:nvSpPr>
                    <p:spPr>
                      <a:xfrm>
                        <a:off x="6477000" y="2495741"/>
                        <a:ext cx="538548" cy="152018"/>
                      </a:xfrm>
                      <a:custGeom>
                        <a:avLst/>
                        <a:gdLst>
                          <a:gd name="connsiteX0" fmla="*/ 0 w 1495168"/>
                          <a:gd name="connsiteY0" fmla="*/ 301282 h 514752"/>
                          <a:gd name="connsiteX1" fmla="*/ 444844 w 1495168"/>
                          <a:gd name="connsiteY1" fmla="*/ 4720 h 514752"/>
                          <a:gd name="connsiteX2" fmla="*/ 1050325 w 1495168"/>
                          <a:gd name="connsiteY2" fmla="*/ 511347 h 514752"/>
                          <a:gd name="connsiteX3" fmla="*/ 1495168 w 1495168"/>
                          <a:gd name="connsiteY3" fmla="*/ 239499 h 514752"/>
                          <a:gd name="connsiteX4" fmla="*/ 1495168 w 1495168"/>
                          <a:gd name="connsiteY4" fmla="*/ 239499 h 514752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1495168" h="514752">
                            <a:moveTo>
                              <a:pt x="0" y="301282"/>
                            </a:moveTo>
                            <a:cubicBezTo>
                              <a:pt x="134895" y="135495"/>
                              <a:pt x="269790" y="-30291"/>
                              <a:pt x="444844" y="4720"/>
                            </a:cubicBezTo>
                            <a:cubicBezTo>
                              <a:pt x="619898" y="39731"/>
                              <a:pt x="875271" y="472217"/>
                              <a:pt x="1050325" y="511347"/>
                            </a:cubicBezTo>
                            <a:cubicBezTo>
                              <a:pt x="1225379" y="550477"/>
                              <a:pt x="1495168" y="239499"/>
                              <a:pt x="1495168" y="239499"/>
                            </a:cubicBezTo>
                            <a:lnTo>
                              <a:pt x="1495168" y="239499"/>
                            </a:lnTo>
                          </a:path>
                        </a:pathLst>
                      </a:cu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cxnSp>
                  <p:nvCxnSpPr>
                    <p:cNvPr id="20" name="Straight Connector 19"/>
                    <p:cNvCxnSpPr/>
                    <p:nvPr/>
                  </p:nvCxnSpPr>
                  <p:spPr>
                    <a:xfrm flipV="1">
                      <a:off x="5799438" y="1914917"/>
                      <a:ext cx="0" cy="675883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Straight Arrow Connector 20"/>
                    <p:cNvCxnSpPr/>
                    <p:nvPr/>
                  </p:nvCxnSpPr>
                  <p:spPr>
                    <a:xfrm>
                      <a:off x="5799438" y="1914917"/>
                      <a:ext cx="64008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22" name="Group 21"/>
                    <p:cNvGrpSpPr/>
                    <p:nvPr/>
                  </p:nvGrpSpPr>
                  <p:grpSpPr>
                    <a:xfrm>
                      <a:off x="6400182" y="1536357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5" name="Oval 34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6" name="Group 35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37" name="Straight Connector 36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8" name="Straight Connector 37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9" name="Straight Connector 38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grpSp>
                  <p:nvGrpSpPr>
                    <p:cNvPr id="23" name="Group 22"/>
                    <p:cNvGrpSpPr/>
                    <p:nvPr/>
                  </p:nvGrpSpPr>
                  <p:grpSpPr>
                    <a:xfrm>
                      <a:off x="6232542" y="5715000"/>
                      <a:ext cx="640080" cy="784273"/>
                      <a:chOff x="6400182" y="1536357"/>
                      <a:chExt cx="640080" cy="784273"/>
                    </a:xfrm>
                  </p:grpSpPr>
                  <p:sp>
                    <p:nvSpPr>
                      <p:cNvPr id="30" name="Oval 29"/>
                      <p:cNvSpPr/>
                      <p:nvPr/>
                    </p:nvSpPr>
                    <p:spPr>
                      <a:xfrm>
                        <a:off x="6425514" y="1600200"/>
                        <a:ext cx="609600" cy="609600"/>
                      </a:xfrm>
                      <a:prstGeom prst="ellipse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US"/>
                      </a:p>
                    </p:txBody>
                  </p:sp>
                  <p:grpSp>
                    <p:nvGrpSpPr>
                      <p:cNvPr id="31" name="Group 30"/>
                      <p:cNvGrpSpPr/>
                      <p:nvPr/>
                    </p:nvGrpSpPr>
                    <p:grpSpPr>
                      <a:xfrm>
                        <a:off x="6400182" y="1536357"/>
                        <a:ext cx="640080" cy="784273"/>
                        <a:chOff x="6375468" y="1524000"/>
                        <a:chExt cx="741612" cy="784273"/>
                      </a:xfrm>
                    </p:grpSpPr>
                    <p:cxnSp>
                      <p:nvCxnSpPr>
                        <p:cNvPr id="32" name="Straight Connector 31"/>
                        <p:cNvCxnSpPr/>
                        <p:nvPr/>
                      </p:nvCxnSpPr>
                      <p:spPr>
                        <a:xfrm flipH="1">
                          <a:off x="6477000" y="1524000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3" name="Straight Connector 32"/>
                        <p:cNvCxnSpPr/>
                        <p:nvPr/>
                      </p:nvCxnSpPr>
                      <p:spPr>
                        <a:xfrm flipH="1">
                          <a:off x="6375468" y="1917356"/>
                          <a:ext cx="640080" cy="39091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34" name="Straight Connector 33"/>
                        <p:cNvCxnSpPr/>
                        <p:nvPr/>
                      </p:nvCxnSpPr>
                      <p:spPr>
                        <a:xfrm>
                          <a:off x="6492240" y="1916976"/>
                          <a:ext cx="533400" cy="0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  <a:tailEnd type="non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4" name="Straight Connector 23"/>
                    <p:cNvCxnSpPr/>
                    <p:nvPr/>
                  </p:nvCxnSpPr>
                  <p:spPr>
                    <a:xfrm flipV="1">
                      <a:off x="5799438" y="5874878"/>
                      <a:ext cx="0" cy="83072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Arrow Connector 24"/>
                    <p:cNvCxnSpPr/>
                    <p:nvPr/>
                  </p:nvCxnSpPr>
                  <p:spPr>
                    <a:xfrm>
                      <a:off x="5799438" y="6096000"/>
                      <a:ext cx="45720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Arrow Connector 25"/>
                    <p:cNvCxnSpPr/>
                    <p:nvPr/>
                  </p:nvCxnSpPr>
                  <p:spPr>
                    <a:xfrm>
                      <a:off x="5778843" y="6693243"/>
                      <a:ext cx="1899851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/>
                    <p:cNvCxnSpPr/>
                    <p:nvPr/>
                  </p:nvCxnSpPr>
                  <p:spPr>
                    <a:xfrm flipV="1">
                      <a:off x="6764038" y="2204477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/>
                    <p:cNvCxnSpPr/>
                    <p:nvPr/>
                  </p:nvCxnSpPr>
                  <p:spPr>
                    <a:xfrm flipV="1">
                      <a:off x="6746274" y="2743200"/>
                      <a:ext cx="0" cy="18288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Arrow Connector 28"/>
                    <p:cNvCxnSpPr/>
                    <p:nvPr/>
                  </p:nvCxnSpPr>
                  <p:spPr>
                    <a:xfrm>
                      <a:off x="6096000" y="2926080"/>
                      <a:ext cx="1582694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" name="Straight Connector 15"/>
                  <p:cNvCxnSpPr/>
                  <p:nvPr/>
                </p:nvCxnSpPr>
                <p:spPr>
                  <a:xfrm flipV="1">
                    <a:off x="7553274" y="5559045"/>
                    <a:ext cx="0" cy="18288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Arrow Connector 16"/>
                  <p:cNvCxnSpPr/>
                  <p:nvPr/>
                </p:nvCxnSpPr>
                <p:spPr>
                  <a:xfrm flipH="1">
                    <a:off x="7095327" y="5571571"/>
                    <a:ext cx="457200" cy="0"/>
                  </a:xfrm>
                  <a:prstGeom prst="straightConnector1">
                    <a:avLst/>
                  </a:prstGeom>
                  <a:ln w="1905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" name="TextBox 9"/>
              <p:cNvSpPr txBox="1"/>
              <p:nvPr/>
            </p:nvSpPr>
            <p:spPr>
              <a:xfrm>
                <a:off x="8669294" y="2715156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8669294" y="6487764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</a:t>
                </a:r>
                <a:endParaRPr lang="en-US" dirty="0"/>
              </a:p>
            </p:txBody>
          </p:sp>
        </p:grpSp>
      </p:grpSp>
      <p:sp>
        <p:nvSpPr>
          <p:cNvPr id="91" name="TextBox 90"/>
          <p:cNvSpPr txBox="1"/>
          <p:nvPr/>
        </p:nvSpPr>
        <p:spPr>
          <a:xfrm>
            <a:off x="63574" y="4953000"/>
            <a:ext cx="42798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baseline="-25000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F</a:t>
            </a:r>
            <a:r>
              <a:rPr lang="en-US" baseline="-25000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</a:rPr>
              <a:t>Rxr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LVL</a:t>
            </a:r>
            <a:r>
              <a:rPr lang="en-US" baseline="-25000" dirty="0" err="1" smtClean="0">
                <a:solidFill>
                  <a:srgbClr val="FF0000"/>
                </a:solidFill>
              </a:rPr>
              <a:t>Rxr</a:t>
            </a:r>
            <a:r>
              <a:rPr lang="en-US" dirty="0" smtClean="0">
                <a:solidFill>
                  <a:srgbClr val="FF0000"/>
                </a:solidFill>
              </a:rPr>
              <a:t> [L/D D]</a:t>
            </a:r>
            <a:r>
              <a:rPr lang="en-US" baseline="-25000" dirty="0" smtClean="0">
                <a:solidFill>
                  <a:srgbClr val="FF0000"/>
                </a:solidFill>
              </a:rPr>
              <a:t>Col1</a:t>
            </a:r>
            <a:r>
              <a:rPr lang="en-US" dirty="0" smtClean="0">
                <a:solidFill>
                  <a:srgbClr val="FF0000"/>
                </a:solidFill>
              </a:rPr>
              <a:t> [L/D D]</a:t>
            </a:r>
            <a:r>
              <a:rPr lang="en-US" baseline="-25000" dirty="0" smtClean="0">
                <a:solidFill>
                  <a:srgbClr val="FF0000"/>
                </a:solidFill>
              </a:rPr>
              <a:t>Col2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baseline="-25000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F</a:t>
            </a:r>
            <a:r>
              <a:rPr lang="en-US" baseline="-25000" dirty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Rxr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LVL</a:t>
            </a:r>
            <a:r>
              <a:rPr lang="en-US" baseline="-25000" dirty="0" err="1">
                <a:solidFill>
                  <a:srgbClr val="FF0000"/>
                </a:solidFill>
              </a:rPr>
              <a:t>Rxr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[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hk</a:t>
            </a:r>
            <a:r>
              <a:rPr lang="en-US" baseline="30000" dirty="0" err="1" smtClean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lk</a:t>
            </a:r>
            <a:r>
              <a:rPr lang="en-US" baseline="30000" dirty="0" err="1" smtClean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]</a:t>
            </a:r>
            <a:r>
              <a:rPr lang="en-US" baseline="-25000" dirty="0" smtClean="0">
                <a:solidFill>
                  <a:srgbClr val="FF0000"/>
                </a:solidFill>
              </a:rPr>
              <a:t>Col1</a:t>
            </a:r>
            <a:r>
              <a:rPr lang="en-US" dirty="0" smtClean="0">
                <a:solidFill>
                  <a:srgbClr val="FF0000"/>
                </a:solidFill>
              </a:rPr>
              <a:t> [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hk</a:t>
            </a:r>
            <a:r>
              <a:rPr lang="en-US" baseline="30000" dirty="0" err="1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lk</a:t>
            </a:r>
            <a:r>
              <a:rPr lang="en-US" baseline="30000" dirty="0" err="1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]</a:t>
            </a:r>
            <a:r>
              <a:rPr lang="en-US" baseline="-25000" dirty="0" smtClean="0">
                <a:solidFill>
                  <a:srgbClr val="FF0000"/>
                </a:solidFill>
              </a:rPr>
              <a:t>Col2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00CC"/>
                </a:solidFill>
              </a:rPr>
              <a:t>F</a:t>
            </a:r>
            <a:r>
              <a:rPr lang="en-US" baseline="-25000" dirty="0" smtClean="0">
                <a:solidFill>
                  <a:srgbClr val="0000CC"/>
                </a:solidFill>
              </a:rPr>
              <a:t>A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F</a:t>
            </a:r>
            <a:r>
              <a:rPr lang="en-US" baseline="-25000" dirty="0" err="1">
                <a:solidFill>
                  <a:srgbClr val="0000CC"/>
                </a:solidFill>
              </a:rPr>
              <a:t>R</a:t>
            </a:r>
            <a:r>
              <a:rPr lang="en-US" baseline="-25000" dirty="0" err="1" smtClean="0">
                <a:solidFill>
                  <a:srgbClr val="0000CC"/>
                </a:solidFill>
              </a:rPr>
              <a:t>xr</a:t>
            </a:r>
            <a:r>
              <a:rPr lang="en-US" baseline="30000" dirty="0" err="1" smtClean="0">
                <a:solidFill>
                  <a:srgbClr val="0000CC"/>
                </a:solidFill>
              </a:rPr>
              <a:t>B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T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LVL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>
                <a:solidFill>
                  <a:srgbClr val="0000CC"/>
                </a:solidFill>
              </a:rPr>
              <a:t>[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baseline="-25000" dirty="0" err="1">
                <a:solidFill>
                  <a:srgbClr val="0000CC"/>
                </a:solidFill>
              </a:rPr>
              <a:t>hk</a:t>
            </a:r>
            <a:r>
              <a:rPr lang="en-US" baseline="30000" dirty="0" err="1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baseline="-25000" dirty="0" err="1">
                <a:solidFill>
                  <a:srgbClr val="0000CC"/>
                </a:solidFill>
              </a:rPr>
              <a:t>lk</a:t>
            </a:r>
            <a:r>
              <a:rPr lang="en-US" baseline="30000" dirty="0" err="1">
                <a:solidFill>
                  <a:srgbClr val="0000CC"/>
                </a:solidFill>
              </a:rPr>
              <a:t>B</a:t>
            </a:r>
            <a:r>
              <a:rPr lang="en-US" dirty="0">
                <a:solidFill>
                  <a:srgbClr val="0000CC"/>
                </a:solidFill>
              </a:rPr>
              <a:t>]</a:t>
            </a:r>
            <a:r>
              <a:rPr lang="en-US" baseline="-25000" dirty="0">
                <a:solidFill>
                  <a:srgbClr val="0000CC"/>
                </a:solidFill>
              </a:rPr>
              <a:t>Col1</a:t>
            </a:r>
            <a:r>
              <a:rPr lang="en-US" dirty="0">
                <a:solidFill>
                  <a:srgbClr val="0000CC"/>
                </a:solidFill>
              </a:rPr>
              <a:t> [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baseline="-25000" dirty="0" err="1">
                <a:solidFill>
                  <a:srgbClr val="0000CC"/>
                </a:solidFill>
              </a:rPr>
              <a:t>hk</a:t>
            </a:r>
            <a:r>
              <a:rPr lang="en-US" baseline="30000" dirty="0" err="1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baseline="-25000" dirty="0" err="1">
                <a:solidFill>
                  <a:srgbClr val="0000CC"/>
                </a:solidFill>
              </a:rPr>
              <a:t>lk</a:t>
            </a:r>
            <a:r>
              <a:rPr lang="en-US" baseline="30000" dirty="0" err="1">
                <a:solidFill>
                  <a:srgbClr val="0000CC"/>
                </a:solidFill>
              </a:rPr>
              <a:t>B</a:t>
            </a:r>
            <a:r>
              <a:rPr lang="en-US" dirty="0">
                <a:solidFill>
                  <a:srgbClr val="0000CC"/>
                </a:solidFill>
              </a:rPr>
              <a:t>]</a:t>
            </a:r>
            <a:r>
              <a:rPr lang="en-US" baseline="-25000" dirty="0">
                <a:solidFill>
                  <a:srgbClr val="0000CC"/>
                </a:solidFill>
              </a:rPr>
              <a:t>Col2</a:t>
            </a:r>
            <a:endParaRPr lang="en-US" dirty="0">
              <a:solidFill>
                <a:srgbClr val="0000CC"/>
              </a:solidFill>
            </a:endParaRPr>
          </a:p>
          <a:p>
            <a:r>
              <a:rPr lang="en-US" dirty="0" err="1" smtClean="0">
                <a:solidFill>
                  <a:srgbClr val="0000CC"/>
                </a:solidFill>
              </a:rPr>
              <a:t>F</a:t>
            </a:r>
            <a:r>
              <a:rPr lang="en-US" baseline="-25000" dirty="0" err="1" smtClean="0">
                <a:solidFill>
                  <a:srgbClr val="0000CC"/>
                </a:solidFill>
              </a:rPr>
              <a:t>Rxr</a:t>
            </a:r>
            <a:r>
              <a:rPr lang="en-US" baseline="30000" dirty="0" err="1" smtClean="0">
                <a:solidFill>
                  <a:srgbClr val="0000CC"/>
                </a:solidFill>
              </a:rPr>
              <a:t>A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F</a:t>
            </a:r>
            <a:r>
              <a:rPr lang="en-US" baseline="-25000" dirty="0" err="1">
                <a:solidFill>
                  <a:srgbClr val="0000CC"/>
                </a:solidFill>
              </a:rPr>
              <a:t>Rxr</a:t>
            </a:r>
            <a:r>
              <a:rPr lang="en-US" baseline="30000" dirty="0" err="1">
                <a:solidFill>
                  <a:srgbClr val="0000CC"/>
                </a:solidFill>
              </a:rPr>
              <a:t>B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T</a:t>
            </a:r>
            <a:r>
              <a:rPr lang="en-US" baseline="-25000" dirty="0" err="1">
                <a:solidFill>
                  <a:srgbClr val="0000CC"/>
                </a:solidFill>
              </a:rPr>
              <a:t>Rxr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LVL</a:t>
            </a:r>
            <a:r>
              <a:rPr lang="en-US" baseline="-25000" dirty="0" err="1">
                <a:solidFill>
                  <a:srgbClr val="0000CC"/>
                </a:solidFill>
              </a:rPr>
              <a:t>Rxr</a:t>
            </a:r>
            <a:r>
              <a:rPr lang="en-US" dirty="0">
                <a:solidFill>
                  <a:srgbClr val="0000CC"/>
                </a:solidFill>
              </a:rPr>
              <a:t> [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baseline="-25000" dirty="0" err="1">
                <a:solidFill>
                  <a:srgbClr val="0000CC"/>
                </a:solidFill>
              </a:rPr>
              <a:t>hk</a:t>
            </a:r>
            <a:r>
              <a:rPr lang="en-US" baseline="30000" dirty="0" err="1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baseline="-25000" dirty="0" err="1">
                <a:solidFill>
                  <a:srgbClr val="0000CC"/>
                </a:solidFill>
              </a:rPr>
              <a:t>lk</a:t>
            </a:r>
            <a:r>
              <a:rPr lang="en-US" baseline="30000" dirty="0" err="1">
                <a:solidFill>
                  <a:srgbClr val="0000CC"/>
                </a:solidFill>
              </a:rPr>
              <a:t>B</a:t>
            </a:r>
            <a:r>
              <a:rPr lang="en-US" dirty="0">
                <a:solidFill>
                  <a:srgbClr val="0000CC"/>
                </a:solidFill>
              </a:rPr>
              <a:t>]</a:t>
            </a:r>
            <a:r>
              <a:rPr lang="en-US" baseline="-25000" dirty="0">
                <a:solidFill>
                  <a:srgbClr val="0000CC"/>
                </a:solidFill>
              </a:rPr>
              <a:t>Col1</a:t>
            </a:r>
            <a:r>
              <a:rPr lang="en-US" dirty="0">
                <a:solidFill>
                  <a:srgbClr val="0000CC"/>
                </a:solidFill>
              </a:rPr>
              <a:t> [</a:t>
            </a:r>
            <a:r>
              <a:rPr lang="en-US" dirty="0" err="1">
                <a:solidFill>
                  <a:srgbClr val="0000CC"/>
                </a:solidFill>
              </a:rPr>
              <a:t>x</a:t>
            </a:r>
            <a:r>
              <a:rPr lang="en-US" baseline="-25000" dirty="0" err="1">
                <a:solidFill>
                  <a:srgbClr val="0000CC"/>
                </a:solidFill>
              </a:rPr>
              <a:t>hk</a:t>
            </a:r>
            <a:r>
              <a:rPr lang="en-US" baseline="30000" dirty="0" err="1">
                <a:solidFill>
                  <a:srgbClr val="0000CC"/>
                </a:solidFill>
              </a:rPr>
              <a:t>D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x</a:t>
            </a:r>
            <a:r>
              <a:rPr lang="en-US" baseline="-25000" dirty="0" err="1" smtClean="0">
                <a:solidFill>
                  <a:srgbClr val="0000CC"/>
                </a:solidFill>
              </a:rPr>
              <a:t>lk</a:t>
            </a:r>
            <a:r>
              <a:rPr lang="en-US" baseline="30000" dirty="0" err="1" smtClean="0">
                <a:solidFill>
                  <a:srgbClr val="0000CC"/>
                </a:solidFill>
              </a:rPr>
              <a:t>B</a:t>
            </a:r>
            <a:r>
              <a:rPr lang="en-US" dirty="0" smtClean="0">
                <a:solidFill>
                  <a:srgbClr val="0000CC"/>
                </a:solidFill>
              </a:rPr>
              <a:t>]</a:t>
            </a:r>
            <a:r>
              <a:rPr lang="en-US" baseline="-25000" dirty="0" smtClean="0">
                <a:solidFill>
                  <a:srgbClr val="0000CC"/>
                </a:solidFill>
              </a:rPr>
              <a:t>Col2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93" name="Title 1"/>
          <p:cNvSpPr>
            <a:spLocks noGrp="1"/>
          </p:cNvSpPr>
          <p:nvPr>
            <p:ph type="title"/>
          </p:nvPr>
        </p:nvSpPr>
        <p:spPr>
          <a:xfrm>
            <a:off x="1845837" y="241012"/>
            <a:ext cx="5452326" cy="584775"/>
          </a:xfrm>
        </p:spPr>
        <p:txBody>
          <a:bodyPr/>
          <a:lstStyle/>
          <a:p>
            <a:r>
              <a:rPr lang="en-US" dirty="0" smtClean="0"/>
              <a:t>Good </a:t>
            </a:r>
            <a:r>
              <a:rPr lang="en-US" dirty="0" err="1" smtClean="0"/>
              <a:t>vs</a:t>
            </a:r>
            <a:r>
              <a:rPr lang="en-US" dirty="0" smtClean="0"/>
              <a:t> Poor Specs: Example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57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Specs Exercise 1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81200" y="1066800"/>
            <a:ext cx="4411915" cy="5400000"/>
            <a:chOff x="1981200" y="1066800"/>
            <a:chExt cx="4411915" cy="54000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81200" y="1066800"/>
              <a:ext cx="4411915" cy="540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Rectangle 3"/>
            <p:cNvSpPr/>
            <p:nvPr/>
          </p:nvSpPr>
          <p:spPr>
            <a:xfrm>
              <a:off x="2828365" y="33528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19400" y="41910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343400" y="24384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343400" y="33528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343400" y="41910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343400" y="4953000"/>
              <a:ext cx="3810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  <p:extLst>
      <p:ext uri="{BB962C8B-B14F-4D97-AF65-F5344CB8AC3E}">
        <p14:creationId xmlns:p14="http://schemas.microsoft.com/office/powerpoint/2010/main" xmlns="" val="26625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Specs Exercise 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838200"/>
            <a:ext cx="7117253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70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433</Words>
  <Application>Microsoft Office PowerPoint</Application>
  <PresentationFormat>On-screen Show (4:3)</PresentationFormat>
  <Paragraphs>145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Choosing Specification Variables</vt:lpstr>
      <vt:lpstr>The “Recycle” Effect</vt:lpstr>
      <vt:lpstr>The “Recycle” Effect</vt:lpstr>
      <vt:lpstr>Overall Material Balance and On-Target Product Quality</vt:lpstr>
      <vt:lpstr>Good vs Poor Specs: Example 1</vt:lpstr>
      <vt:lpstr>Good vs Poor Specs: Example 2</vt:lpstr>
      <vt:lpstr>Good Specs Exercise 1</vt:lpstr>
      <vt:lpstr>Good Specs Exercise 2</vt:lpstr>
      <vt:lpstr>Good Specs Exercise 3</vt:lpstr>
      <vt:lpstr>Good Specs Example 4</vt:lpstr>
    </vt:vector>
  </TitlesOfParts>
  <Company>SCBE, NTU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DOF Specification Conundrum</dc:title>
  <dc:creator>Windows User</dc:creator>
  <cp:lastModifiedBy>admin</cp:lastModifiedBy>
  <cp:revision>23</cp:revision>
  <dcterms:created xsi:type="dcterms:W3CDTF">2014-05-26T04:47:10Z</dcterms:created>
  <dcterms:modified xsi:type="dcterms:W3CDTF">2014-06-03T03:04:05Z</dcterms:modified>
</cp:coreProperties>
</file>