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5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CC3300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4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9B43A-4CB4-4A73-98A6-DE877319008C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6A6E2-1756-4D3B-843A-DC8102AC3A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862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6E2-1756-4D3B-843A-DC8102AC3AF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1711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Cou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268" y="327569"/>
            <a:ext cx="5181600" cy="584775"/>
          </a:xfrm>
          <a:gradFill>
            <a:gsLst>
              <a:gs pos="1000">
                <a:srgbClr val="0000CC">
                  <a:alpha val="38824"/>
                </a:srgbClr>
              </a:gs>
              <a:gs pos="27000">
                <a:schemeClr val="accent1">
                  <a:tint val="44500"/>
                  <a:satMod val="160000"/>
                </a:schemeClr>
              </a:gs>
              <a:gs pos="78000">
                <a:srgbClr val="D2DDF1">
                  <a:alpha val="40000"/>
                </a:srgbClr>
              </a:gs>
              <a:gs pos="100000">
                <a:srgbClr val="0000CC">
                  <a:alpha val="40000"/>
                </a:srgbClr>
              </a:gs>
            </a:gsLst>
            <a:lin ang="5400000" scaled="0"/>
          </a:gradFill>
        </p:spPr>
        <p:txBody>
          <a:bodyPr wrap="square">
            <a:sp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8288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521390"/>
            <a:ext cx="9144000" cy="338554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Economic Process Design,</a:t>
            </a:r>
            <a:r>
              <a:rPr lang="en-US" sz="1600" b="1" baseline="0" dirty="0" smtClean="0">
                <a:solidFill>
                  <a:schemeClr val="bg1"/>
                </a:solidFill>
              </a:rPr>
              <a:t> Operation and </a:t>
            </a:r>
            <a:r>
              <a:rPr lang="en-US" sz="1600" b="1" baseline="0" dirty="0" err="1" smtClean="0">
                <a:solidFill>
                  <a:schemeClr val="bg1"/>
                </a:solidFill>
              </a:rPr>
              <a:t>Plantwide</a:t>
            </a:r>
            <a:r>
              <a:rPr lang="en-US" sz="1600" b="1" baseline="0" dirty="0" smtClean="0">
                <a:solidFill>
                  <a:schemeClr val="bg1"/>
                </a:solidFill>
              </a:rPr>
              <a:t> Control</a:t>
            </a:r>
            <a:r>
              <a:rPr lang="en-US" sz="1600" b="0" baseline="0" dirty="0" smtClean="0">
                <a:solidFill>
                  <a:schemeClr val="bg1"/>
                </a:solidFill>
              </a:rPr>
              <a:t>           </a:t>
            </a:r>
            <a:r>
              <a:rPr lang="en-US" sz="1600" b="0" baseline="0" dirty="0" smtClean="0">
                <a:solidFill>
                  <a:schemeClr val="bg1"/>
                </a:solidFill>
              </a:rPr>
              <a:t>2-4 Feb 2017         NITT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829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1650-AB65-4934-A13C-55792A7259DB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89B7-4750-49A0-A6A2-3B56C73D9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604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1650-AB65-4934-A13C-55792A7259DB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89B7-4750-49A0-A6A2-3B56C73D9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733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1650-AB65-4934-A13C-55792A7259DB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89B7-4750-49A0-A6A2-3B56C73D9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5401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1650-AB65-4934-A13C-55792A7259DB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89B7-4750-49A0-A6A2-3B56C73D9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803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1650-AB65-4934-A13C-55792A7259DB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89B7-4750-49A0-A6A2-3B56C73D9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91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1650-AB65-4934-A13C-55792A7259DB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89B7-4750-49A0-A6A2-3B56C73D9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1415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1650-AB65-4934-A13C-55792A7259DB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89B7-4750-49A0-A6A2-3B56C73D9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4335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1650-AB65-4934-A13C-55792A7259DB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89B7-4750-49A0-A6A2-3B56C73D9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286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1650-AB65-4934-A13C-55792A7259DB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89B7-4750-49A0-A6A2-3B56C73D9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639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1650-AB65-4934-A13C-55792A7259DB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89B7-4750-49A0-A6A2-3B56C73D9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285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F1650-AB65-4934-A13C-55792A7259DB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89B7-4750-49A0-A6A2-3B56C73D9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585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533400" y="2895600"/>
            <a:ext cx="7772400" cy="838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>
                  <a:alpha val="42000"/>
                </a:srgbClr>
              </a:gs>
              <a:gs pos="50000">
                <a:schemeClr val="bg1"/>
              </a:gs>
              <a:gs pos="100000">
                <a:srgbClr val="3366FF">
                  <a:alpha val="42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Degrees of Freedom</a:t>
            </a:r>
            <a:endParaRPr lang="en-US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594991" y="2438400"/>
            <a:ext cx="12602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rgbClr val="00FFFF"/>
                    </a:gs>
                    <a:gs pos="50000">
                      <a:srgbClr val="FFFFFF"/>
                    </a:gs>
                    <a:gs pos="100000">
                      <a:srgbClr val="00FF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Module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1.1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193088"/>
            <a:ext cx="9144000" cy="135421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ECONOMIC PROCESS DESIGN, OPERATION </a:t>
            </a:r>
          </a:p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&amp; PLANTWIDE CONTROL </a:t>
            </a:r>
          </a:p>
          <a:p>
            <a:pPr algn="ctr">
              <a:defRPr/>
            </a:pPr>
            <a:r>
              <a:rPr lang="en-US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 Intensive Industrial Short Course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8288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521390"/>
            <a:ext cx="9144000" cy="338554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Economic Process Design,</a:t>
            </a:r>
            <a:r>
              <a:rPr lang="en-US" sz="1600" b="1" baseline="0" dirty="0" smtClean="0">
                <a:solidFill>
                  <a:schemeClr val="bg1"/>
                </a:solidFill>
              </a:rPr>
              <a:t> Operation and </a:t>
            </a:r>
            <a:r>
              <a:rPr lang="en-US" sz="1600" b="1" baseline="0" dirty="0" err="1" smtClean="0">
                <a:solidFill>
                  <a:schemeClr val="bg1"/>
                </a:solidFill>
              </a:rPr>
              <a:t>Plantwide</a:t>
            </a:r>
            <a:r>
              <a:rPr lang="en-US" sz="1600" b="1" baseline="0" dirty="0" smtClean="0">
                <a:solidFill>
                  <a:schemeClr val="bg1"/>
                </a:solidFill>
              </a:rPr>
              <a:t> Control</a:t>
            </a:r>
            <a:r>
              <a:rPr lang="en-US" sz="1600" b="0" baseline="0" dirty="0" smtClean="0">
                <a:solidFill>
                  <a:schemeClr val="bg1"/>
                </a:solidFill>
              </a:rPr>
              <a:t>           1-5 Jun 2014         IITK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3088"/>
            <a:ext cx="8229600" cy="474108"/>
          </a:xfrm>
        </p:spPr>
        <p:txBody>
          <a:bodyPr/>
          <a:lstStyle/>
          <a:p>
            <a:r>
              <a:rPr lang="en-US" dirty="0" smtClean="0"/>
              <a:t>Simple Distillation Column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441960" y="1010678"/>
            <a:ext cx="3977640" cy="5425476"/>
            <a:chOff x="1889760" y="1245834"/>
            <a:chExt cx="3977640" cy="5425476"/>
          </a:xfrm>
        </p:grpSpPr>
        <p:grpSp>
          <p:nvGrpSpPr>
            <p:cNvPr id="8" name="Group 7"/>
            <p:cNvGrpSpPr/>
            <p:nvPr/>
          </p:nvGrpSpPr>
          <p:grpSpPr>
            <a:xfrm>
              <a:off x="3352800" y="2023517"/>
              <a:ext cx="548640" cy="3838170"/>
              <a:chOff x="3505200" y="2044470"/>
              <a:chExt cx="548640" cy="383817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505200" y="2590800"/>
                <a:ext cx="548640" cy="2743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Flowchart: Delay 4"/>
              <p:cNvSpPr/>
              <p:nvPr/>
            </p:nvSpPr>
            <p:spPr>
              <a:xfrm rot="16200000">
                <a:off x="3505200" y="2044470"/>
                <a:ext cx="548640" cy="54864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lowchart: Delay 6"/>
              <p:cNvSpPr/>
              <p:nvPr/>
            </p:nvSpPr>
            <p:spPr>
              <a:xfrm rot="5400000" flipV="1">
                <a:off x="3505200" y="5334000"/>
                <a:ext cx="548640" cy="54864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>
              <a:grpSpLocks noChangeAspect="1"/>
            </p:cNvGrpSpPr>
            <p:nvPr/>
          </p:nvGrpSpPr>
          <p:grpSpPr>
            <a:xfrm>
              <a:off x="4249444" y="1245834"/>
              <a:ext cx="1076638" cy="640080"/>
              <a:chOff x="5174572" y="2667000"/>
              <a:chExt cx="1538056" cy="91440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5486400" y="2667000"/>
                <a:ext cx="914400" cy="914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5174572" y="2743200"/>
                <a:ext cx="1538056" cy="762000"/>
                <a:chOff x="5091344" y="2667000"/>
                <a:chExt cx="1538056" cy="762000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 flipH="1">
                  <a:off x="5638800" y="2667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flipH="1">
                  <a:off x="5638800" y="3048000"/>
                  <a:ext cx="4572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flipH="1">
                  <a:off x="5091344" y="3048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" name="Group 21"/>
            <p:cNvGrpSpPr/>
            <p:nvPr/>
          </p:nvGrpSpPr>
          <p:grpSpPr>
            <a:xfrm>
              <a:off x="3634405" y="1557978"/>
              <a:ext cx="822960" cy="457200"/>
              <a:chOff x="2895600" y="1547195"/>
              <a:chExt cx="914400" cy="476321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V="1">
                <a:off x="2895600" y="1547195"/>
                <a:ext cx="0" cy="4763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2895600" y="1547195"/>
                <a:ext cx="914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/>
            <p:nvPr/>
          </p:nvCxnSpPr>
          <p:spPr>
            <a:xfrm>
              <a:off x="4792683" y="1886728"/>
              <a:ext cx="0" cy="171486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4571739" y="2063245"/>
              <a:ext cx="457200" cy="274320"/>
              <a:chOff x="5867400" y="2895600"/>
              <a:chExt cx="914400" cy="9144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5867400" y="28956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5867400" y="3239167"/>
                <a:ext cx="914400" cy="182880"/>
              </a:xfrm>
              <a:custGeom>
                <a:avLst/>
                <a:gdLst>
                  <a:gd name="connsiteX0" fmla="*/ 0 w 825623"/>
                  <a:gd name="connsiteY0" fmla="*/ 144542 h 256043"/>
                  <a:gd name="connsiteX1" fmla="*/ 301841 w 825623"/>
                  <a:gd name="connsiteY1" fmla="*/ 2499 h 256043"/>
                  <a:gd name="connsiteX2" fmla="*/ 577048 w 825623"/>
                  <a:gd name="connsiteY2" fmla="*/ 251074 h 256043"/>
                  <a:gd name="connsiteX3" fmla="*/ 825623 w 825623"/>
                  <a:gd name="connsiteY3" fmla="*/ 144542 h 256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5623" h="256043">
                    <a:moveTo>
                      <a:pt x="0" y="144542"/>
                    </a:moveTo>
                    <a:cubicBezTo>
                      <a:pt x="102833" y="64643"/>
                      <a:pt x="205666" y="-15256"/>
                      <a:pt x="301841" y="2499"/>
                    </a:cubicBezTo>
                    <a:cubicBezTo>
                      <a:pt x="398016" y="20254"/>
                      <a:pt x="489751" y="227400"/>
                      <a:pt x="577048" y="251074"/>
                    </a:cubicBezTo>
                    <a:cubicBezTo>
                      <a:pt x="664345" y="274748"/>
                      <a:pt x="744984" y="209645"/>
                      <a:pt x="825623" y="144542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3886200" y="2514600"/>
              <a:ext cx="192024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800600" y="2337565"/>
              <a:ext cx="0" cy="171486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reeform 30"/>
            <p:cNvSpPr/>
            <p:nvPr/>
          </p:nvSpPr>
          <p:spPr>
            <a:xfrm>
              <a:off x="3352800" y="5559935"/>
              <a:ext cx="548640" cy="54864"/>
            </a:xfrm>
            <a:custGeom>
              <a:avLst/>
              <a:gdLst>
                <a:gd name="connsiteX0" fmla="*/ 0 w 825623"/>
                <a:gd name="connsiteY0" fmla="*/ 144542 h 256043"/>
                <a:gd name="connsiteX1" fmla="*/ 301841 w 825623"/>
                <a:gd name="connsiteY1" fmla="*/ 2499 h 256043"/>
                <a:gd name="connsiteX2" fmla="*/ 577048 w 825623"/>
                <a:gd name="connsiteY2" fmla="*/ 251074 h 256043"/>
                <a:gd name="connsiteX3" fmla="*/ 825623 w 825623"/>
                <a:gd name="connsiteY3" fmla="*/ 144542 h 256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5623" h="256043">
                  <a:moveTo>
                    <a:pt x="0" y="144542"/>
                  </a:moveTo>
                  <a:cubicBezTo>
                    <a:pt x="102833" y="64643"/>
                    <a:pt x="205666" y="-15256"/>
                    <a:pt x="301841" y="2499"/>
                  </a:cubicBezTo>
                  <a:cubicBezTo>
                    <a:pt x="398016" y="20254"/>
                    <a:pt x="489751" y="227400"/>
                    <a:pt x="577048" y="251074"/>
                  </a:cubicBezTo>
                  <a:cubicBezTo>
                    <a:pt x="664345" y="274748"/>
                    <a:pt x="744984" y="209645"/>
                    <a:pt x="825623" y="144542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/>
            <p:cNvGrpSpPr>
              <a:grpSpLocks noChangeAspect="1"/>
            </p:cNvGrpSpPr>
            <p:nvPr/>
          </p:nvGrpSpPr>
          <p:grpSpPr>
            <a:xfrm>
              <a:off x="4028465" y="5684520"/>
              <a:ext cx="1076638" cy="640080"/>
              <a:chOff x="5174572" y="2667000"/>
              <a:chExt cx="1538056" cy="91440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5486400" y="2667000"/>
                <a:ext cx="914400" cy="914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4" name="Group 33"/>
              <p:cNvGrpSpPr/>
              <p:nvPr/>
            </p:nvGrpSpPr>
            <p:grpSpPr>
              <a:xfrm>
                <a:off x="5174572" y="2743200"/>
                <a:ext cx="1538056" cy="762000"/>
                <a:chOff x="5091344" y="2667000"/>
                <a:chExt cx="1538056" cy="762000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 flipH="1">
                  <a:off x="5638800" y="2667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flipH="1">
                  <a:off x="5638800" y="3048000"/>
                  <a:ext cx="4572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flipH="1">
                  <a:off x="5091344" y="3048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9" name="Straight Connector 38"/>
            <p:cNvCxnSpPr/>
            <p:nvPr/>
          </p:nvCxnSpPr>
          <p:spPr>
            <a:xfrm>
              <a:off x="3627120" y="5867400"/>
              <a:ext cx="7285" cy="80391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634405" y="6664912"/>
              <a:ext cx="2232995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634405" y="6019800"/>
              <a:ext cx="612339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539410" y="5415376"/>
              <a:ext cx="0" cy="27432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3886200" y="5424254"/>
              <a:ext cx="64008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889760" y="3941447"/>
              <a:ext cx="146304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1008305" y="866764"/>
            <a:ext cx="3121299" cy="5635882"/>
            <a:chOff x="1008305" y="999086"/>
            <a:chExt cx="3121299" cy="5635882"/>
          </a:xfrm>
        </p:grpSpPr>
        <p:grpSp>
          <p:nvGrpSpPr>
            <p:cNvPr id="50" name="Group 49"/>
            <p:cNvGrpSpPr/>
            <p:nvPr/>
          </p:nvGrpSpPr>
          <p:grpSpPr>
            <a:xfrm>
              <a:off x="1008305" y="3622088"/>
              <a:ext cx="241569" cy="287828"/>
              <a:chOff x="6553200" y="3513424"/>
              <a:chExt cx="914400" cy="906176"/>
            </a:xfrm>
          </p:grpSpPr>
          <p:sp>
            <p:nvSpPr>
              <p:cNvPr id="71" name="Flowchart: Collate 70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73" name="Flowchart: Delay 72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4" name="Straight Connector 73"/>
                <p:cNvCxnSpPr>
                  <a:stCxn id="71" idx="1"/>
                  <a:endCxn id="73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1" name="Group 50"/>
            <p:cNvGrpSpPr/>
            <p:nvPr/>
          </p:nvGrpSpPr>
          <p:grpSpPr>
            <a:xfrm>
              <a:off x="2649822" y="2198254"/>
              <a:ext cx="241569" cy="287828"/>
              <a:chOff x="6553200" y="3513424"/>
              <a:chExt cx="914400" cy="906176"/>
            </a:xfrm>
          </p:grpSpPr>
          <p:sp>
            <p:nvSpPr>
              <p:cNvPr id="67" name="Flowchart: Collate 66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8" name="Group 67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9" name="Flowchart: Delay 68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0" name="Straight Connector 69"/>
                <p:cNvCxnSpPr>
                  <a:stCxn id="67" idx="1"/>
                  <a:endCxn id="69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2" name="Group 51"/>
            <p:cNvGrpSpPr/>
            <p:nvPr/>
          </p:nvGrpSpPr>
          <p:grpSpPr>
            <a:xfrm>
              <a:off x="3873769" y="2198255"/>
              <a:ext cx="241569" cy="287828"/>
              <a:chOff x="6553200" y="3513424"/>
              <a:chExt cx="914400" cy="906176"/>
            </a:xfrm>
          </p:grpSpPr>
          <p:sp>
            <p:nvSpPr>
              <p:cNvPr id="63" name="Flowchart: Collate 62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5" name="Flowchart: Delay 64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6" name="Straight Connector 65"/>
                <p:cNvCxnSpPr>
                  <a:stCxn id="63" idx="1"/>
                  <a:endCxn id="65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Group 52"/>
            <p:cNvGrpSpPr/>
            <p:nvPr/>
          </p:nvGrpSpPr>
          <p:grpSpPr>
            <a:xfrm>
              <a:off x="3888035" y="999086"/>
              <a:ext cx="241569" cy="287828"/>
              <a:chOff x="6553200" y="3513424"/>
              <a:chExt cx="914400" cy="906176"/>
            </a:xfrm>
          </p:grpSpPr>
          <p:sp>
            <p:nvSpPr>
              <p:cNvPr id="59" name="Flowchart: Collate 5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0" name="Group 5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1" name="Flowchart: Delay 6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2" name="Straight Connector 61"/>
                <p:cNvCxnSpPr>
                  <a:stCxn id="59" idx="1"/>
                  <a:endCxn id="6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4" name="Group 53"/>
            <p:cNvGrpSpPr/>
            <p:nvPr/>
          </p:nvGrpSpPr>
          <p:grpSpPr>
            <a:xfrm>
              <a:off x="3658728" y="5434070"/>
              <a:ext cx="241569" cy="287828"/>
              <a:chOff x="6553200" y="3513424"/>
              <a:chExt cx="914400" cy="906176"/>
            </a:xfrm>
          </p:grpSpPr>
          <p:sp>
            <p:nvSpPr>
              <p:cNvPr id="55" name="Flowchart: Collate 54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6" name="Group 55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57" name="Flowchart: Delay 56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8" name="Straight Connector 57"/>
                <p:cNvCxnSpPr>
                  <a:stCxn id="55" idx="1"/>
                  <a:endCxn id="57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5" name="Group 74"/>
            <p:cNvGrpSpPr/>
            <p:nvPr/>
          </p:nvGrpSpPr>
          <p:grpSpPr>
            <a:xfrm>
              <a:off x="3677446" y="6347140"/>
              <a:ext cx="241569" cy="287828"/>
              <a:chOff x="6553200" y="3513424"/>
              <a:chExt cx="914400" cy="906176"/>
            </a:xfrm>
          </p:grpSpPr>
          <p:sp>
            <p:nvSpPr>
              <p:cNvPr id="76" name="Flowchart: Collate 75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7" name="Group 76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78" name="Flowchart: Delay 77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9" name="Straight Connector 78"/>
                <p:cNvCxnSpPr>
                  <a:stCxn id="76" idx="1"/>
                  <a:endCxn id="78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45" name="Group 144"/>
          <p:cNvGrpSpPr/>
          <p:nvPr/>
        </p:nvGrpSpPr>
        <p:grpSpPr>
          <a:xfrm>
            <a:off x="874230" y="682098"/>
            <a:ext cx="3336279" cy="5566337"/>
            <a:chOff x="874230" y="814420"/>
            <a:chExt cx="3336279" cy="5566337"/>
          </a:xfrm>
        </p:grpSpPr>
        <p:grpSp>
          <p:nvGrpSpPr>
            <p:cNvPr id="86" name="Group 85"/>
            <p:cNvGrpSpPr/>
            <p:nvPr/>
          </p:nvGrpSpPr>
          <p:grpSpPr>
            <a:xfrm>
              <a:off x="874230" y="3286512"/>
              <a:ext cx="474206" cy="558771"/>
              <a:chOff x="1819782" y="1652282"/>
              <a:chExt cx="474206" cy="558771"/>
            </a:xfrm>
          </p:grpSpPr>
          <p:sp>
            <p:nvSpPr>
              <p:cNvPr id="96" name="TextBox 95"/>
              <p:cNvSpPr txBox="1"/>
              <p:nvPr/>
            </p:nvSpPr>
            <p:spPr>
              <a:xfrm>
                <a:off x="1882144" y="1652282"/>
                <a:ext cx="4118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FC</a:t>
                </a:r>
                <a:endParaRPr lang="en-US" dirty="0"/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>
                <a:off x="1819782" y="1836948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5400000">
                <a:off x="1636902" y="2028173"/>
                <a:ext cx="3657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Oval 98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3572261" y="1851737"/>
              <a:ext cx="638248" cy="369332"/>
              <a:chOff x="3572261" y="1851737"/>
              <a:chExt cx="638248" cy="369332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>
                <a:off x="3572261" y="2045739"/>
                <a:ext cx="27432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1" name="Group 100"/>
              <p:cNvGrpSpPr/>
              <p:nvPr/>
            </p:nvGrpSpPr>
            <p:grpSpPr>
              <a:xfrm>
                <a:off x="3807129" y="1851737"/>
                <a:ext cx="403380" cy="369332"/>
                <a:chOff x="3439652" y="3618847"/>
                <a:chExt cx="403380" cy="369332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3439652" y="3618847"/>
                  <a:ext cx="4033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L</a:t>
                  </a:r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91" name="Oval 90"/>
                <p:cNvSpPr>
                  <a:spLocks noChangeAspect="1"/>
                </p:cNvSpPr>
                <p:nvPr/>
              </p:nvSpPr>
              <p:spPr>
                <a:xfrm>
                  <a:off x="3475274" y="3636603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4" name="Group 113"/>
            <p:cNvGrpSpPr/>
            <p:nvPr/>
          </p:nvGrpSpPr>
          <p:grpSpPr>
            <a:xfrm>
              <a:off x="3303102" y="814420"/>
              <a:ext cx="683321" cy="369332"/>
              <a:chOff x="3303102" y="814420"/>
              <a:chExt cx="683321" cy="369332"/>
            </a:xfrm>
          </p:grpSpPr>
          <p:grpSp>
            <p:nvGrpSpPr>
              <p:cNvPr id="102" name="Group 101"/>
              <p:cNvGrpSpPr/>
              <p:nvPr/>
            </p:nvGrpSpPr>
            <p:grpSpPr>
              <a:xfrm>
                <a:off x="3559703" y="814420"/>
                <a:ext cx="426720" cy="369332"/>
                <a:chOff x="3439652" y="3618847"/>
                <a:chExt cx="426720" cy="369332"/>
              </a:xfrm>
            </p:grpSpPr>
            <p:sp>
              <p:nvSpPr>
                <p:cNvPr id="103" name="TextBox 102"/>
                <p:cNvSpPr txBox="1"/>
                <p:nvPr/>
              </p:nvSpPr>
              <p:spPr>
                <a:xfrm>
                  <a:off x="3439652" y="3618847"/>
                  <a:ext cx="4267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P</a:t>
                  </a:r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104" name="Oval 103"/>
                <p:cNvSpPr>
                  <a:spLocks noChangeAspect="1"/>
                </p:cNvSpPr>
                <p:nvPr/>
              </p:nvSpPr>
              <p:spPr>
                <a:xfrm>
                  <a:off x="3475274" y="3636603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11" name="Straight Connector 110"/>
              <p:cNvCxnSpPr/>
              <p:nvPr/>
            </p:nvCxnSpPr>
            <p:spPr>
              <a:xfrm>
                <a:off x="3306819" y="992196"/>
                <a:ext cx="27432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5400000">
                <a:off x="3234522" y="1076016"/>
                <a:ext cx="1371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Group 114"/>
            <p:cNvGrpSpPr/>
            <p:nvPr/>
          </p:nvGrpSpPr>
          <p:grpSpPr>
            <a:xfrm>
              <a:off x="3512217" y="5090516"/>
              <a:ext cx="474206" cy="604491"/>
              <a:chOff x="1819782" y="1652282"/>
              <a:chExt cx="474206" cy="604491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82144" y="1652282"/>
                <a:ext cx="4118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FC</a:t>
                </a:r>
                <a:endParaRPr lang="en-US" dirty="0"/>
              </a:p>
            </p:txBody>
          </p:sp>
          <p:cxnSp>
            <p:nvCxnSpPr>
              <p:cNvPr id="117" name="Straight Connector 116"/>
              <p:cNvCxnSpPr/>
              <p:nvPr/>
            </p:nvCxnSpPr>
            <p:spPr>
              <a:xfrm>
                <a:off x="1819782" y="1836948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>
                <a:off x="1614042" y="2051033"/>
                <a:ext cx="41148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Oval 118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2545717" y="1862072"/>
              <a:ext cx="474206" cy="558771"/>
              <a:chOff x="1819782" y="1652282"/>
              <a:chExt cx="474206" cy="558771"/>
            </a:xfrm>
          </p:grpSpPr>
          <p:sp>
            <p:nvSpPr>
              <p:cNvPr id="121" name="TextBox 120"/>
              <p:cNvSpPr txBox="1"/>
              <p:nvPr/>
            </p:nvSpPr>
            <p:spPr>
              <a:xfrm>
                <a:off x="1882144" y="1652282"/>
                <a:ext cx="4118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FC</a:t>
                </a:r>
                <a:endParaRPr lang="en-US" dirty="0"/>
              </a:p>
            </p:txBody>
          </p:sp>
          <p:cxnSp>
            <p:nvCxnSpPr>
              <p:cNvPr id="122" name="Straight Connector 121"/>
              <p:cNvCxnSpPr/>
              <p:nvPr/>
            </p:nvCxnSpPr>
            <p:spPr>
              <a:xfrm>
                <a:off x="1819782" y="1836948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1636902" y="2028173"/>
                <a:ext cx="3657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Oval 123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5" name="Group 124"/>
            <p:cNvGrpSpPr/>
            <p:nvPr/>
          </p:nvGrpSpPr>
          <p:grpSpPr>
            <a:xfrm>
              <a:off x="2288458" y="5378578"/>
              <a:ext cx="1720361" cy="1002179"/>
              <a:chOff x="2490148" y="1218890"/>
              <a:chExt cx="1720361" cy="1002179"/>
            </a:xfrm>
          </p:grpSpPr>
          <p:cxnSp>
            <p:nvCxnSpPr>
              <p:cNvPr id="126" name="Straight Connector 125"/>
              <p:cNvCxnSpPr>
                <a:stCxn id="31" idx="2"/>
              </p:cNvCxnSpPr>
              <p:nvPr/>
            </p:nvCxnSpPr>
            <p:spPr>
              <a:xfrm>
                <a:off x="2490148" y="1218890"/>
                <a:ext cx="1356433" cy="694527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7" name="Group 126"/>
              <p:cNvGrpSpPr/>
              <p:nvPr/>
            </p:nvGrpSpPr>
            <p:grpSpPr>
              <a:xfrm>
                <a:off x="3807129" y="1851737"/>
                <a:ext cx="403380" cy="369332"/>
                <a:chOff x="3439652" y="3618847"/>
                <a:chExt cx="403380" cy="369332"/>
              </a:xfrm>
            </p:grpSpPr>
            <p:sp>
              <p:nvSpPr>
                <p:cNvPr id="128" name="TextBox 127"/>
                <p:cNvSpPr txBox="1"/>
                <p:nvPr/>
              </p:nvSpPr>
              <p:spPr>
                <a:xfrm>
                  <a:off x="3439652" y="3618847"/>
                  <a:ext cx="4033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L</a:t>
                  </a:r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129" name="Oval 128"/>
                <p:cNvSpPr>
                  <a:spLocks noChangeAspect="1"/>
                </p:cNvSpPr>
                <p:nvPr/>
              </p:nvSpPr>
              <p:spPr>
                <a:xfrm>
                  <a:off x="3475274" y="3636603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46" name="Group 145"/>
          <p:cNvGrpSpPr/>
          <p:nvPr/>
        </p:nvGrpSpPr>
        <p:grpSpPr>
          <a:xfrm>
            <a:off x="1539003" y="1620278"/>
            <a:ext cx="2244201" cy="3205594"/>
            <a:chOff x="1539003" y="1752600"/>
            <a:chExt cx="2244201" cy="3205594"/>
          </a:xfrm>
        </p:grpSpPr>
        <p:grpSp>
          <p:nvGrpSpPr>
            <p:cNvPr id="87" name="Group 86"/>
            <p:cNvGrpSpPr/>
            <p:nvPr/>
          </p:nvGrpSpPr>
          <p:grpSpPr>
            <a:xfrm flipH="1">
              <a:off x="2385453" y="4253195"/>
              <a:ext cx="1397751" cy="704999"/>
              <a:chOff x="896237" y="1652282"/>
              <a:chExt cx="1397751" cy="704999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878425" y="1652282"/>
                <a:ext cx="4155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</a:t>
                </a:r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93" name="Straight Connector 92"/>
              <p:cNvCxnSpPr/>
              <p:nvPr/>
            </p:nvCxnSpPr>
            <p:spPr>
              <a:xfrm>
                <a:off x="896237" y="1830058"/>
                <a:ext cx="1014984" cy="689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>
                <a:endCxn id="116" idx="0"/>
              </p:cNvCxnSpPr>
              <p:nvPr/>
            </p:nvCxnSpPr>
            <p:spPr>
              <a:xfrm>
                <a:off x="898940" y="1715631"/>
                <a:ext cx="0" cy="64165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Oval 94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2" name="Group 141"/>
            <p:cNvGrpSpPr/>
            <p:nvPr/>
          </p:nvGrpSpPr>
          <p:grpSpPr>
            <a:xfrm>
              <a:off x="1539003" y="1752600"/>
              <a:ext cx="1193086" cy="1283732"/>
              <a:chOff x="1539003" y="1752600"/>
              <a:chExt cx="1193086" cy="1283732"/>
            </a:xfrm>
          </p:grpSpPr>
          <p:grpSp>
            <p:nvGrpSpPr>
              <p:cNvPr id="106" name="Group 105"/>
              <p:cNvGrpSpPr/>
              <p:nvPr/>
            </p:nvGrpSpPr>
            <p:grpSpPr>
              <a:xfrm>
                <a:off x="1539003" y="2667000"/>
                <a:ext cx="415563" cy="369332"/>
                <a:chOff x="3439652" y="3618847"/>
                <a:chExt cx="415563" cy="369332"/>
              </a:xfrm>
            </p:grpSpPr>
            <p:sp>
              <p:nvSpPr>
                <p:cNvPr id="107" name="TextBox 106"/>
                <p:cNvSpPr txBox="1"/>
                <p:nvPr/>
              </p:nvSpPr>
              <p:spPr>
                <a:xfrm>
                  <a:off x="3439652" y="3618847"/>
                  <a:ext cx="4155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T</a:t>
                  </a:r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108" name="Oval 107"/>
                <p:cNvSpPr>
                  <a:spLocks noChangeAspect="1"/>
                </p:cNvSpPr>
                <p:nvPr/>
              </p:nvSpPr>
              <p:spPr>
                <a:xfrm>
                  <a:off x="3475274" y="3636603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5" name="Straight Connector 134"/>
              <p:cNvCxnSpPr/>
              <p:nvPr/>
            </p:nvCxnSpPr>
            <p:spPr>
              <a:xfrm>
                <a:off x="1743523" y="1752600"/>
                <a:ext cx="0" cy="9144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flipH="1" flipV="1">
                <a:off x="1736621" y="1752600"/>
                <a:ext cx="995468" cy="144598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3" name="TextBox 142"/>
          <p:cNvSpPr txBox="1"/>
          <p:nvPr/>
        </p:nvSpPr>
        <p:spPr>
          <a:xfrm>
            <a:off x="5715000" y="2277906"/>
            <a:ext cx="1775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DOF  =  6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5495591" y="3022967"/>
            <a:ext cx="24370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Throughput</a:t>
            </a:r>
          </a:p>
          <a:p>
            <a:pPr algn="ctr"/>
            <a:r>
              <a:rPr lang="en-US" dirty="0" err="1" smtClean="0"/>
              <a:t>Reboiler</a:t>
            </a:r>
            <a:r>
              <a:rPr lang="en-US" dirty="0" smtClean="0"/>
              <a:t> Duty or T</a:t>
            </a:r>
            <a:r>
              <a:rPr lang="en-US" baseline="-25000" dirty="0" smtClean="0"/>
              <a:t>S</a:t>
            </a:r>
            <a:endParaRPr lang="en-US" dirty="0" smtClean="0"/>
          </a:p>
          <a:p>
            <a:pPr algn="ctr"/>
            <a:r>
              <a:rPr lang="en-US" dirty="0" smtClean="0"/>
              <a:t>Reflux rate or ratio or T</a:t>
            </a:r>
            <a:r>
              <a:rPr lang="en-US" baseline="-25000" dirty="0" smtClean="0"/>
              <a:t>R</a:t>
            </a:r>
            <a:endParaRPr lang="en-US" dirty="0" smtClean="0"/>
          </a:p>
          <a:p>
            <a:pPr algn="ctr"/>
            <a:r>
              <a:rPr lang="en-US" dirty="0" smtClean="0">
                <a:solidFill>
                  <a:srgbClr val="CC3300"/>
                </a:solidFill>
              </a:rPr>
              <a:t>Reflux drum level </a:t>
            </a:r>
          </a:p>
          <a:p>
            <a:pPr algn="ctr"/>
            <a:r>
              <a:rPr lang="en-US" dirty="0" smtClean="0">
                <a:solidFill>
                  <a:srgbClr val="CC3300"/>
                </a:solidFill>
              </a:rPr>
              <a:t>Bottom Sump Level</a:t>
            </a:r>
          </a:p>
          <a:p>
            <a:pPr algn="ctr"/>
            <a:r>
              <a:rPr lang="en-US" dirty="0" smtClean="0">
                <a:solidFill>
                  <a:srgbClr val="CC3300"/>
                </a:solidFill>
              </a:rPr>
              <a:t>Column Pressure</a:t>
            </a:r>
          </a:p>
        </p:txBody>
      </p:sp>
    </p:spTree>
    <p:extLst>
      <p:ext uri="{BB962C8B-B14F-4D97-AF65-F5344CB8AC3E}">
        <p14:creationId xmlns:p14="http://schemas.microsoft.com/office/powerpoint/2010/main" xmlns="" val="276889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/>
      <p:bldP spid="1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/>
          <a:lstStyle/>
          <a:p>
            <a:r>
              <a:rPr lang="en-US" dirty="0" smtClean="0"/>
              <a:t>Packed Bed Reactor</a:t>
            </a:r>
            <a:endParaRPr lang="en-US" dirty="0"/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1475892" y="2395563"/>
            <a:ext cx="807478" cy="480060"/>
            <a:chOff x="2801644" y="1143000"/>
            <a:chExt cx="1076638" cy="640080"/>
          </a:xfrm>
        </p:grpSpPr>
        <p:sp>
          <p:nvSpPr>
            <p:cNvPr id="8" name="Oval 7"/>
            <p:cNvSpPr/>
            <p:nvPr/>
          </p:nvSpPr>
          <p:spPr>
            <a:xfrm>
              <a:off x="3019923" y="1143000"/>
              <a:ext cx="640079" cy="6400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3184863" y="1196340"/>
              <a:ext cx="693419" cy="26670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3184863" y="1463040"/>
              <a:ext cx="32004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2801644" y="1463040"/>
              <a:ext cx="693419" cy="26670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>
            <a:grpSpLocks noChangeAspect="1"/>
          </p:cNvGrpSpPr>
          <p:nvPr/>
        </p:nvGrpSpPr>
        <p:grpSpPr>
          <a:xfrm>
            <a:off x="5406112" y="2413660"/>
            <a:ext cx="807478" cy="480060"/>
            <a:chOff x="2801644" y="1143000"/>
            <a:chExt cx="1076638" cy="640080"/>
          </a:xfrm>
        </p:grpSpPr>
        <p:sp>
          <p:nvSpPr>
            <p:cNvPr id="14" name="Oval 13"/>
            <p:cNvSpPr/>
            <p:nvPr/>
          </p:nvSpPr>
          <p:spPr>
            <a:xfrm>
              <a:off x="3019923" y="1143000"/>
              <a:ext cx="640079" cy="6400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84863" y="1196340"/>
              <a:ext cx="693419" cy="26670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3184863" y="1463040"/>
              <a:ext cx="32004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2801644" y="1463040"/>
              <a:ext cx="693419" cy="26670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>
            <a:grpSpLocks noChangeAspect="1"/>
          </p:cNvGrpSpPr>
          <p:nvPr/>
        </p:nvGrpSpPr>
        <p:grpSpPr>
          <a:xfrm>
            <a:off x="6868135" y="1903407"/>
            <a:ext cx="1226821" cy="1367162"/>
            <a:chOff x="5410200" y="2286000"/>
            <a:chExt cx="1752600" cy="1953088"/>
          </a:xfrm>
        </p:grpSpPr>
        <p:sp>
          <p:nvSpPr>
            <p:cNvPr id="18" name="Rectangle 17"/>
            <p:cNvSpPr/>
            <p:nvPr/>
          </p:nvSpPr>
          <p:spPr>
            <a:xfrm>
              <a:off x="5410200" y="2867488"/>
              <a:ext cx="914400" cy="914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Delay 18"/>
            <p:cNvSpPr/>
            <p:nvPr/>
          </p:nvSpPr>
          <p:spPr>
            <a:xfrm rot="16200000">
              <a:off x="5797858" y="2345185"/>
              <a:ext cx="139083" cy="914400"/>
            </a:xfrm>
            <a:prstGeom prst="flowChartDelay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 flipV="1">
              <a:off x="5867400" y="4230210"/>
              <a:ext cx="12954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5867400" y="3781888"/>
              <a:ext cx="0" cy="4572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reeform 21"/>
            <p:cNvSpPr/>
            <p:nvPr/>
          </p:nvSpPr>
          <p:spPr>
            <a:xfrm flipV="1">
              <a:off x="5410941" y="3141808"/>
              <a:ext cx="914400" cy="182880"/>
            </a:xfrm>
            <a:custGeom>
              <a:avLst/>
              <a:gdLst>
                <a:gd name="connsiteX0" fmla="*/ 0 w 825623"/>
                <a:gd name="connsiteY0" fmla="*/ 144542 h 256043"/>
                <a:gd name="connsiteX1" fmla="*/ 301841 w 825623"/>
                <a:gd name="connsiteY1" fmla="*/ 2499 h 256043"/>
                <a:gd name="connsiteX2" fmla="*/ 577048 w 825623"/>
                <a:gd name="connsiteY2" fmla="*/ 251074 h 256043"/>
                <a:gd name="connsiteX3" fmla="*/ 825623 w 825623"/>
                <a:gd name="connsiteY3" fmla="*/ 144542 h 256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5623" h="256043">
                  <a:moveTo>
                    <a:pt x="0" y="144542"/>
                  </a:moveTo>
                  <a:cubicBezTo>
                    <a:pt x="102833" y="64643"/>
                    <a:pt x="205666" y="-15256"/>
                    <a:pt x="301841" y="2499"/>
                  </a:cubicBezTo>
                  <a:cubicBezTo>
                    <a:pt x="398016" y="20254"/>
                    <a:pt x="489751" y="227400"/>
                    <a:pt x="577048" y="251074"/>
                  </a:cubicBezTo>
                  <a:cubicBezTo>
                    <a:pt x="664345" y="274748"/>
                    <a:pt x="744984" y="209645"/>
                    <a:pt x="825623" y="144542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5867399" y="2291181"/>
              <a:ext cx="12954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5867399" y="2286000"/>
              <a:ext cx="0" cy="4572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2854912" y="2379030"/>
            <a:ext cx="2330565" cy="891539"/>
            <a:chOff x="1752599" y="2679384"/>
            <a:chExt cx="2330565" cy="891539"/>
          </a:xfrm>
        </p:grpSpPr>
        <p:grpSp>
          <p:nvGrpSpPr>
            <p:cNvPr id="7" name="Group 6"/>
            <p:cNvGrpSpPr/>
            <p:nvPr/>
          </p:nvGrpSpPr>
          <p:grpSpPr>
            <a:xfrm rot="5400000">
              <a:off x="2643562" y="1788421"/>
              <a:ext cx="548640" cy="2330565"/>
              <a:chOff x="1905000" y="1920683"/>
              <a:chExt cx="548640" cy="383817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905000" y="2467013"/>
                <a:ext cx="548640" cy="2743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Flowchart: Delay 4"/>
              <p:cNvSpPr/>
              <p:nvPr/>
            </p:nvSpPr>
            <p:spPr>
              <a:xfrm rot="16200000">
                <a:off x="1905000" y="1920683"/>
                <a:ext cx="548640" cy="54864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lowchart: Delay 5"/>
              <p:cNvSpPr/>
              <p:nvPr/>
            </p:nvSpPr>
            <p:spPr>
              <a:xfrm rot="5400000" flipV="1">
                <a:off x="1905000" y="5210213"/>
                <a:ext cx="548640" cy="54864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 flipH="1">
              <a:off x="2535222" y="2747963"/>
              <a:ext cx="707762" cy="822960"/>
              <a:chOff x="2294878" y="2154317"/>
              <a:chExt cx="372122" cy="640080"/>
            </a:xfrm>
          </p:grpSpPr>
          <p:cxnSp>
            <p:nvCxnSpPr>
              <p:cNvPr id="31" name="Straight Arrow Connector 30"/>
              <p:cNvCxnSpPr/>
              <p:nvPr/>
            </p:nvCxnSpPr>
            <p:spPr>
              <a:xfrm flipH="1">
                <a:off x="2294878" y="2154317"/>
                <a:ext cx="0" cy="6400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 flipH="1">
                <a:off x="2667000" y="2154317"/>
                <a:ext cx="0" cy="6400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flipH="1">
                <a:off x="2475242" y="2164380"/>
                <a:ext cx="182880" cy="27432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>
                <a:off x="2301240" y="2166896"/>
                <a:ext cx="182880" cy="27432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6" name="Straight Connector 35"/>
          <p:cNvCxnSpPr/>
          <p:nvPr/>
        </p:nvCxnSpPr>
        <p:spPr>
          <a:xfrm flipV="1">
            <a:off x="914158" y="2644812"/>
            <a:ext cx="731520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2119660" y="2652950"/>
            <a:ext cx="731520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196840" y="2658122"/>
            <a:ext cx="365760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041002" y="2653690"/>
            <a:ext cx="822960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1159133" y="1689724"/>
            <a:ext cx="6750246" cy="1838357"/>
            <a:chOff x="1159133" y="1689724"/>
            <a:chExt cx="6750246" cy="1838357"/>
          </a:xfrm>
        </p:grpSpPr>
        <p:grpSp>
          <p:nvGrpSpPr>
            <p:cNvPr id="41" name="Group 40"/>
            <p:cNvGrpSpPr/>
            <p:nvPr/>
          </p:nvGrpSpPr>
          <p:grpSpPr>
            <a:xfrm>
              <a:off x="1159133" y="2426690"/>
              <a:ext cx="241569" cy="287828"/>
              <a:chOff x="6553200" y="3513424"/>
              <a:chExt cx="914400" cy="906176"/>
            </a:xfrm>
          </p:grpSpPr>
          <p:sp>
            <p:nvSpPr>
              <p:cNvPr id="42" name="Flowchart: Collate 41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3" name="Group 42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44" name="Flowchart: Delay 43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5" name="Straight Connector 44"/>
                <p:cNvCxnSpPr>
                  <a:stCxn id="42" idx="1"/>
                  <a:endCxn id="44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6" name="Group 45"/>
            <p:cNvGrpSpPr/>
            <p:nvPr/>
          </p:nvGrpSpPr>
          <p:grpSpPr>
            <a:xfrm>
              <a:off x="2283370" y="2235115"/>
              <a:ext cx="241569" cy="287828"/>
              <a:chOff x="6553200" y="3513424"/>
              <a:chExt cx="914400" cy="906176"/>
            </a:xfrm>
          </p:grpSpPr>
          <p:sp>
            <p:nvSpPr>
              <p:cNvPr id="47" name="Flowchart: Collate 46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8" name="Group 47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49" name="Flowchart: Delay 48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" name="Straight Connector 49"/>
                <p:cNvCxnSpPr>
                  <a:stCxn id="47" idx="1"/>
                  <a:endCxn id="49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1" name="Group 50"/>
            <p:cNvGrpSpPr/>
            <p:nvPr/>
          </p:nvGrpSpPr>
          <p:grpSpPr>
            <a:xfrm>
              <a:off x="6186956" y="2250249"/>
              <a:ext cx="241569" cy="287828"/>
              <a:chOff x="6553200" y="3513424"/>
              <a:chExt cx="914400" cy="906176"/>
            </a:xfrm>
          </p:grpSpPr>
          <p:sp>
            <p:nvSpPr>
              <p:cNvPr id="52" name="Flowchart: Collate 51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54" name="Flowchart: Delay 53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5" name="Straight Connector 54"/>
                <p:cNvCxnSpPr>
                  <a:stCxn id="52" idx="1"/>
                  <a:endCxn id="54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6" name="Group 55"/>
            <p:cNvGrpSpPr/>
            <p:nvPr/>
          </p:nvGrpSpPr>
          <p:grpSpPr>
            <a:xfrm>
              <a:off x="7466100" y="1689724"/>
              <a:ext cx="241569" cy="287828"/>
              <a:chOff x="6553200" y="3513424"/>
              <a:chExt cx="914400" cy="906176"/>
            </a:xfrm>
          </p:grpSpPr>
          <p:sp>
            <p:nvSpPr>
              <p:cNvPr id="57" name="Flowchart: Collate 56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8" name="Group 57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59" name="Flowchart: Delay 58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" name="Straight Connector 59"/>
                <p:cNvCxnSpPr>
                  <a:stCxn id="57" idx="1"/>
                  <a:endCxn id="59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1" name="Group 60"/>
            <p:cNvGrpSpPr/>
            <p:nvPr/>
          </p:nvGrpSpPr>
          <p:grpSpPr>
            <a:xfrm>
              <a:off x="7667810" y="3044667"/>
              <a:ext cx="241569" cy="287828"/>
              <a:chOff x="6553200" y="3513424"/>
              <a:chExt cx="914400" cy="906176"/>
            </a:xfrm>
          </p:grpSpPr>
          <p:sp>
            <p:nvSpPr>
              <p:cNvPr id="62" name="Flowchart: Collate 61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3" name="Group 62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4" name="Flowchart: Delay 63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5" name="Straight Connector 64"/>
                <p:cNvCxnSpPr>
                  <a:stCxn id="62" idx="1"/>
                  <a:endCxn id="64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9" name="Group 98"/>
            <p:cNvGrpSpPr/>
            <p:nvPr/>
          </p:nvGrpSpPr>
          <p:grpSpPr>
            <a:xfrm rot="5400000">
              <a:off x="3596308" y="3263383"/>
              <a:ext cx="241569" cy="287828"/>
              <a:chOff x="6553200" y="3513424"/>
              <a:chExt cx="914400" cy="906176"/>
            </a:xfrm>
          </p:grpSpPr>
          <p:sp>
            <p:nvSpPr>
              <p:cNvPr id="100" name="Flowchart: Collate 99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1" name="Group 100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102" name="Flowchart: Delay 101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3" name="Straight Connector 102"/>
                <p:cNvCxnSpPr>
                  <a:stCxn id="100" idx="1"/>
                  <a:endCxn id="102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24" name="Group 123"/>
          <p:cNvGrpSpPr/>
          <p:nvPr/>
        </p:nvGrpSpPr>
        <p:grpSpPr>
          <a:xfrm>
            <a:off x="1019442" y="1344772"/>
            <a:ext cx="7008659" cy="2083517"/>
            <a:chOff x="1019442" y="1344772"/>
            <a:chExt cx="7008659" cy="2083517"/>
          </a:xfrm>
        </p:grpSpPr>
        <p:grpSp>
          <p:nvGrpSpPr>
            <p:cNvPr id="98" name="Group 97"/>
            <p:cNvGrpSpPr/>
            <p:nvPr/>
          </p:nvGrpSpPr>
          <p:grpSpPr>
            <a:xfrm>
              <a:off x="2201034" y="1885576"/>
              <a:ext cx="465966" cy="754790"/>
              <a:chOff x="2201034" y="1885576"/>
              <a:chExt cx="465966" cy="754790"/>
            </a:xfrm>
          </p:grpSpPr>
          <p:grpSp>
            <p:nvGrpSpPr>
              <p:cNvPr id="85" name="Group 84"/>
              <p:cNvGrpSpPr/>
              <p:nvPr/>
            </p:nvGrpSpPr>
            <p:grpSpPr>
              <a:xfrm flipH="1">
                <a:off x="2201034" y="1885576"/>
                <a:ext cx="415563" cy="369332"/>
                <a:chOff x="3415297" y="3618847"/>
                <a:chExt cx="415563" cy="369332"/>
              </a:xfrm>
            </p:grpSpPr>
            <p:sp>
              <p:nvSpPr>
                <p:cNvPr id="88" name="TextBox 87"/>
                <p:cNvSpPr txBox="1"/>
                <p:nvPr/>
              </p:nvSpPr>
              <p:spPr>
                <a:xfrm>
                  <a:off x="3415297" y="3618847"/>
                  <a:ext cx="4155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TC</a:t>
                  </a:r>
                  <a:endParaRPr lang="en-US" dirty="0"/>
                </a:p>
              </p:txBody>
            </p:sp>
            <p:sp>
              <p:nvSpPr>
                <p:cNvPr id="89" name="Oval 88"/>
                <p:cNvSpPr>
                  <a:spLocks noChangeAspect="1"/>
                </p:cNvSpPr>
                <p:nvPr/>
              </p:nvSpPr>
              <p:spPr>
                <a:xfrm>
                  <a:off x="3475274" y="3636603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86" name="Straight Connector 85"/>
              <p:cNvCxnSpPr/>
              <p:nvPr/>
            </p:nvCxnSpPr>
            <p:spPr>
              <a:xfrm flipH="1">
                <a:off x="2570806" y="2081108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2392680" y="2366046"/>
                <a:ext cx="5486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7332025" y="1344772"/>
              <a:ext cx="489082" cy="571140"/>
              <a:chOff x="1819782" y="1652282"/>
              <a:chExt cx="489082" cy="571140"/>
            </a:xfrm>
          </p:grpSpPr>
          <p:sp>
            <p:nvSpPr>
              <p:cNvPr id="81" name="TextBox 80"/>
              <p:cNvSpPr txBox="1"/>
              <p:nvPr/>
            </p:nvSpPr>
            <p:spPr>
              <a:xfrm>
                <a:off x="1882144" y="1652282"/>
                <a:ext cx="426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</a:t>
                </a:r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>
                <a:off x="1819782" y="1836948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1819782" y="1845293"/>
                <a:ext cx="0" cy="37812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1019442" y="2083803"/>
              <a:ext cx="474206" cy="558771"/>
              <a:chOff x="1819782" y="1652282"/>
              <a:chExt cx="474206" cy="558771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1882144" y="1652282"/>
                <a:ext cx="4118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FC</a:t>
                </a:r>
                <a:endParaRPr lang="en-US" dirty="0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>
                <a:off x="1819782" y="1836948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>
                <a:off x="1636902" y="2028173"/>
                <a:ext cx="3657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Oval 79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102662" y="2629240"/>
              <a:ext cx="925439" cy="431393"/>
              <a:chOff x="3285070" y="1789676"/>
              <a:chExt cx="925439" cy="431393"/>
            </a:xfrm>
          </p:grpSpPr>
          <p:cxnSp>
            <p:nvCxnSpPr>
              <p:cNvPr id="73" name="Straight Connector 72"/>
              <p:cNvCxnSpPr>
                <a:stCxn id="22" idx="1"/>
              </p:cNvCxnSpPr>
              <p:nvPr/>
            </p:nvCxnSpPr>
            <p:spPr>
              <a:xfrm>
                <a:off x="3285070" y="1789676"/>
                <a:ext cx="561511" cy="256063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4" name="Group 73"/>
              <p:cNvGrpSpPr/>
              <p:nvPr/>
            </p:nvGrpSpPr>
            <p:grpSpPr>
              <a:xfrm>
                <a:off x="3807129" y="1851737"/>
                <a:ext cx="403380" cy="369332"/>
                <a:chOff x="3439652" y="3618847"/>
                <a:chExt cx="403380" cy="369332"/>
              </a:xfrm>
            </p:grpSpPr>
            <p:sp>
              <p:nvSpPr>
                <p:cNvPr id="75" name="TextBox 74"/>
                <p:cNvSpPr txBox="1"/>
                <p:nvPr/>
              </p:nvSpPr>
              <p:spPr>
                <a:xfrm>
                  <a:off x="3439652" y="3618847"/>
                  <a:ext cx="4033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L</a:t>
                  </a:r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76" name="Oval 75"/>
                <p:cNvSpPr>
                  <a:spLocks noChangeAspect="1"/>
                </p:cNvSpPr>
                <p:nvPr/>
              </p:nvSpPr>
              <p:spPr>
                <a:xfrm>
                  <a:off x="3475274" y="3636603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1" name="Group 110"/>
            <p:cNvGrpSpPr/>
            <p:nvPr/>
          </p:nvGrpSpPr>
          <p:grpSpPr>
            <a:xfrm>
              <a:off x="3878762" y="2907613"/>
              <a:ext cx="1068477" cy="520676"/>
              <a:chOff x="3878762" y="2907613"/>
              <a:chExt cx="1068477" cy="520676"/>
            </a:xfrm>
          </p:grpSpPr>
          <p:grpSp>
            <p:nvGrpSpPr>
              <p:cNvPr id="105" name="Group 104"/>
              <p:cNvGrpSpPr/>
              <p:nvPr/>
            </p:nvGrpSpPr>
            <p:grpSpPr>
              <a:xfrm flipH="1">
                <a:off x="4531676" y="2907613"/>
                <a:ext cx="415563" cy="369332"/>
                <a:chOff x="3415297" y="3618847"/>
                <a:chExt cx="415563" cy="369332"/>
              </a:xfrm>
            </p:grpSpPr>
            <p:sp>
              <p:nvSpPr>
                <p:cNvPr id="108" name="TextBox 107"/>
                <p:cNvSpPr txBox="1"/>
                <p:nvPr/>
              </p:nvSpPr>
              <p:spPr>
                <a:xfrm>
                  <a:off x="3415297" y="3618847"/>
                  <a:ext cx="4155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TC</a:t>
                  </a:r>
                  <a:endParaRPr lang="en-US" dirty="0"/>
                </a:p>
              </p:txBody>
            </p:sp>
            <p:sp>
              <p:nvSpPr>
                <p:cNvPr id="109" name="Oval 108"/>
                <p:cNvSpPr>
                  <a:spLocks noChangeAspect="1"/>
                </p:cNvSpPr>
                <p:nvPr/>
              </p:nvSpPr>
              <p:spPr>
                <a:xfrm>
                  <a:off x="3475274" y="3636603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06" name="Straight Connector 105"/>
              <p:cNvCxnSpPr/>
              <p:nvPr/>
            </p:nvCxnSpPr>
            <p:spPr>
              <a:xfrm flipH="1">
                <a:off x="3878762" y="3415859"/>
                <a:ext cx="86868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4665286" y="3336849"/>
                <a:ext cx="18288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" name="Group 111"/>
            <p:cNvGrpSpPr/>
            <p:nvPr/>
          </p:nvGrpSpPr>
          <p:grpSpPr>
            <a:xfrm>
              <a:off x="6129049" y="1895995"/>
              <a:ext cx="465966" cy="754790"/>
              <a:chOff x="2201034" y="1885576"/>
              <a:chExt cx="465966" cy="754790"/>
            </a:xfrm>
          </p:grpSpPr>
          <p:grpSp>
            <p:nvGrpSpPr>
              <p:cNvPr id="113" name="Group 112"/>
              <p:cNvGrpSpPr/>
              <p:nvPr/>
            </p:nvGrpSpPr>
            <p:grpSpPr>
              <a:xfrm flipH="1">
                <a:off x="2201034" y="1885576"/>
                <a:ext cx="415563" cy="369332"/>
                <a:chOff x="3415297" y="3618847"/>
                <a:chExt cx="415563" cy="369332"/>
              </a:xfrm>
            </p:grpSpPr>
            <p:sp>
              <p:nvSpPr>
                <p:cNvPr id="116" name="TextBox 115"/>
                <p:cNvSpPr txBox="1"/>
                <p:nvPr/>
              </p:nvSpPr>
              <p:spPr>
                <a:xfrm>
                  <a:off x="3415297" y="3618847"/>
                  <a:ext cx="4155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TC</a:t>
                  </a:r>
                  <a:endParaRPr lang="en-US" dirty="0"/>
                </a:p>
              </p:txBody>
            </p:sp>
            <p:sp>
              <p:nvSpPr>
                <p:cNvPr id="117" name="Oval 116"/>
                <p:cNvSpPr>
                  <a:spLocks noChangeAspect="1"/>
                </p:cNvSpPr>
                <p:nvPr/>
              </p:nvSpPr>
              <p:spPr>
                <a:xfrm>
                  <a:off x="3475274" y="3636603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14" name="Straight Connector 113"/>
              <p:cNvCxnSpPr/>
              <p:nvPr/>
            </p:nvCxnSpPr>
            <p:spPr>
              <a:xfrm flipH="1">
                <a:off x="2570806" y="2081108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6200000" flipH="1">
                <a:off x="2392680" y="2366046"/>
                <a:ext cx="5486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1" name="TextBox 120"/>
          <p:cNvSpPr txBox="1"/>
          <p:nvPr/>
        </p:nvSpPr>
        <p:spPr>
          <a:xfrm>
            <a:off x="848213" y="4876800"/>
            <a:ext cx="1775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DOF  =  6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4786982" y="4648200"/>
            <a:ext cx="17169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Throughput</a:t>
            </a:r>
          </a:p>
          <a:p>
            <a:pPr algn="ctr"/>
            <a:r>
              <a:rPr lang="en-US" dirty="0" err="1" smtClean="0"/>
              <a:t>Rxr</a:t>
            </a:r>
            <a:r>
              <a:rPr lang="en-US" dirty="0" smtClean="0"/>
              <a:t> Inlet T</a:t>
            </a:r>
          </a:p>
          <a:p>
            <a:pPr algn="ctr"/>
            <a:r>
              <a:rPr lang="en-US" dirty="0" err="1" smtClean="0"/>
              <a:t>Rxr</a:t>
            </a:r>
            <a:r>
              <a:rPr lang="en-US" dirty="0" smtClean="0"/>
              <a:t> T</a:t>
            </a:r>
          </a:p>
          <a:p>
            <a:pPr algn="ctr"/>
            <a:r>
              <a:rPr lang="en-US" dirty="0" err="1" smtClean="0"/>
              <a:t>Rxr</a:t>
            </a:r>
            <a:r>
              <a:rPr lang="en-US" dirty="0" smtClean="0"/>
              <a:t> P </a:t>
            </a:r>
          </a:p>
          <a:p>
            <a:pPr algn="ctr"/>
            <a:r>
              <a:rPr lang="en-US" dirty="0" smtClean="0"/>
              <a:t>Condensate T</a:t>
            </a:r>
          </a:p>
          <a:p>
            <a:pPr algn="ctr"/>
            <a:r>
              <a:rPr lang="en-US" dirty="0" smtClean="0">
                <a:solidFill>
                  <a:srgbClr val="CC3300"/>
                </a:solidFill>
              </a:rPr>
              <a:t>Flash drum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37960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9722"/>
            <a:ext cx="8229600" cy="533400"/>
          </a:xfrm>
        </p:spPr>
        <p:txBody>
          <a:bodyPr/>
          <a:lstStyle/>
          <a:p>
            <a:r>
              <a:rPr lang="en-US" dirty="0" smtClean="0"/>
              <a:t>A Toy Process</a:t>
            </a:r>
            <a:endParaRPr lang="en-US" dirty="0"/>
          </a:p>
        </p:txBody>
      </p:sp>
      <p:grpSp>
        <p:nvGrpSpPr>
          <p:cNvPr id="250" name="Group 249"/>
          <p:cNvGrpSpPr/>
          <p:nvPr/>
        </p:nvGrpSpPr>
        <p:grpSpPr>
          <a:xfrm>
            <a:off x="3517746" y="1401475"/>
            <a:ext cx="4384361" cy="4738237"/>
            <a:chOff x="3117147" y="1843198"/>
            <a:chExt cx="4384361" cy="4738237"/>
          </a:xfrm>
        </p:grpSpPr>
        <p:grpSp>
          <p:nvGrpSpPr>
            <p:cNvPr id="5" name="Group 4"/>
            <p:cNvGrpSpPr/>
            <p:nvPr/>
          </p:nvGrpSpPr>
          <p:grpSpPr>
            <a:xfrm rot="5400000">
              <a:off x="3472639" y="3235932"/>
              <a:ext cx="372122" cy="822960"/>
              <a:chOff x="2294878" y="2154317"/>
              <a:chExt cx="372122" cy="640080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H="1">
                <a:off x="2294878" y="2154317"/>
                <a:ext cx="0" cy="6400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>
                <a:off x="2667000" y="2154317"/>
                <a:ext cx="0" cy="6400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2475242" y="2164380"/>
                <a:ext cx="182880" cy="27432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2301240" y="2166896"/>
                <a:ext cx="182880" cy="27432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/>
            <p:cNvGrpSpPr/>
            <p:nvPr/>
          </p:nvGrpSpPr>
          <p:grpSpPr>
            <a:xfrm>
              <a:off x="3669292" y="2832961"/>
              <a:ext cx="914400" cy="1057923"/>
              <a:chOff x="2667000" y="3437877"/>
              <a:chExt cx="914400" cy="105792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2667000" y="35814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lowchart: Delay 15"/>
              <p:cNvSpPr/>
              <p:nvPr/>
            </p:nvSpPr>
            <p:spPr>
              <a:xfrm rot="16200000">
                <a:off x="3054658" y="3050219"/>
                <a:ext cx="139083" cy="91440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" name="Straight Arrow Connector 9"/>
            <p:cNvCxnSpPr/>
            <p:nvPr/>
          </p:nvCxnSpPr>
          <p:spPr>
            <a:xfrm rot="16200000">
              <a:off x="3620067" y="2011680"/>
              <a:ext cx="0" cy="10058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4126492" y="4348084"/>
              <a:ext cx="12954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4135370" y="3890884"/>
              <a:ext cx="0" cy="4572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11"/>
            <p:cNvSpPr/>
            <p:nvPr/>
          </p:nvSpPr>
          <p:spPr>
            <a:xfrm>
              <a:off x="3670033" y="3250804"/>
              <a:ext cx="914400" cy="182880"/>
            </a:xfrm>
            <a:custGeom>
              <a:avLst/>
              <a:gdLst>
                <a:gd name="connsiteX0" fmla="*/ 0 w 825623"/>
                <a:gd name="connsiteY0" fmla="*/ 144542 h 256043"/>
                <a:gd name="connsiteX1" fmla="*/ 301841 w 825623"/>
                <a:gd name="connsiteY1" fmla="*/ 2499 h 256043"/>
                <a:gd name="connsiteX2" fmla="*/ 577048 w 825623"/>
                <a:gd name="connsiteY2" fmla="*/ 251074 h 256043"/>
                <a:gd name="connsiteX3" fmla="*/ 825623 w 825623"/>
                <a:gd name="connsiteY3" fmla="*/ 144542 h 256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5623" h="256043">
                  <a:moveTo>
                    <a:pt x="0" y="144542"/>
                  </a:moveTo>
                  <a:cubicBezTo>
                    <a:pt x="102833" y="64643"/>
                    <a:pt x="205666" y="-15256"/>
                    <a:pt x="301841" y="2499"/>
                  </a:cubicBezTo>
                  <a:cubicBezTo>
                    <a:pt x="398016" y="20254"/>
                    <a:pt x="489751" y="227400"/>
                    <a:pt x="577048" y="251074"/>
                  </a:cubicBezTo>
                  <a:cubicBezTo>
                    <a:pt x="664345" y="274748"/>
                    <a:pt x="744984" y="209645"/>
                    <a:pt x="825623" y="144542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4126492" y="1857514"/>
              <a:ext cx="0" cy="9601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Group 52"/>
            <p:cNvGrpSpPr/>
            <p:nvPr/>
          </p:nvGrpSpPr>
          <p:grpSpPr>
            <a:xfrm>
              <a:off x="5425440" y="2839539"/>
              <a:ext cx="395412" cy="3090076"/>
              <a:chOff x="3505200" y="2044470"/>
              <a:chExt cx="548640" cy="3838170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3505200" y="2590800"/>
                <a:ext cx="548640" cy="2743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Flowchart: Delay 82"/>
              <p:cNvSpPr/>
              <p:nvPr/>
            </p:nvSpPr>
            <p:spPr>
              <a:xfrm rot="16200000">
                <a:off x="3505200" y="2044470"/>
                <a:ext cx="548640" cy="54864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Flowchart: Delay 83"/>
              <p:cNvSpPr/>
              <p:nvPr/>
            </p:nvSpPr>
            <p:spPr>
              <a:xfrm rot="5400000" flipV="1">
                <a:off x="3505200" y="5334000"/>
                <a:ext cx="548640" cy="54864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4" name="Group 53"/>
            <p:cNvGrpSpPr>
              <a:grpSpLocks noChangeAspect="1"/>
            </p:cNvGrpSpPr>
            <p:nvPr/>
          </p:nvGrpSpPr>
          <p:grpSpPr>
            <a:xfrm>
              <a:off x="6071663" y="2213434"/>
              <a:ext cx="775947" cy="515323"/>
              <a:chOff x="5174572" y="2667000"/>
              <a:chExt cx="1538056" cy="914400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5486400" y="2667000"/>
                <a:ext cx="914400" cy="914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5174572" y="2743200"/>
                <a:ext cx="1538056" cy="762000"/>
                <a:chOff x="5091344" y="2667000"/>
                <a:chExt cx="1538056" cy="762000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 flipH="1">
                  <a:off x="5638800" y="2667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flipH="1">
                  <a:off x="5638800" y="3048000"/>
                  <a:ext cx="4572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 flipH="1">
                  <a:off x="5091344" y="3048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5" name="Group 54"/>
            <p:cNvGrpSpPr/>
            <p:nvPr/>
          </p:nvGrpSpPr>
          <p:grpSpPr>
            <a:xfrm>
              <a:off x="5628396" y="2464738"/>
              <a:ext cx="593118" cy="368088"/>
              <a:chOff x="2895600" y="1547195"/>
              <a:chExt cx="914400" cy="476321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flipV="1">
                <a:off x="2895600" y="1547195"/>
                <a:ext cx="0" cy="4763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2895600" y="1547195"/>
                <a:ext cx="914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Straight Connector 55"/>
            <p:cNvCxnSpPr/>
            <p:nvPr/>
          </p:nvCxnSpPr>
          <p:spPr>
            <a:xfrm>
              <a:off x="6463182" y="2729412"/>
              <a:ext cx="0" cy="138062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Group 56"/>
            <p:cNvGrpSpPr/>
            <p:nvPr/>
          </p:nvGrpSpPr>
          <p:grpSpPr>
            <a:xfrm>
              <a:off x="6303945" y="2871524"/>
              <a:ext cx="329510" cy="220853"/>
              <a:chOff x="5867400" y="2895600"/>
              <a:chExt cx="914400" cy="914400"/>
            </a:xfrm>
          </p:grpSpPr>
          <p:sp>
            <p:nvSpPr>
              <p:cNvPr id="73" name="Rectangle 72"/>
              <p:cNvSpPr/>
              <p:nvPr/>
            </p:nvSpPr>
            <p:spPr>
              <a:xfrm>
                <a:off x="5867400" y="28956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Freeform 73"/>
              <p:cNvSpPr/>
              <p:nvPr/>
            </p:nvSpPr>
            <p:spPr>
              <a:xfrm>
                <a:off x="5867400" y="3239167"/>
                <a:ext cx="914400" cy="182880"/>
              </a:xfrm>
              <a:custGeom>
                <a:avLst/>
                <a:gdLst>
                  <a:gd name="connsiteX0" fmla="*/ 0 w 825623"/>
                  <a:gd name="connsiteY0" fmla="*/ 144542 h 256043"/>
                  <a:gd name="connsiteX1" fmla="*/ 301841 w 825623"/>
                  <a:gd name="connsiteY1" fmla="*/ 2499 h 256043"/>
                  <a:gd name="connsiteX2" fmla="*/ 577048 w 825623"/>
                  <a:gd name="connsiteY2" fmla="*/ 251074 h 256043"/>
                  <a:gd name="connsiteX3" fmla="*/ 825623 w 825623"/>
                  <a:gd name="connsiteY3" fmla="*/ 144542 h 256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5623" h="256043">
                    <a:moveTo>
                      <a:pt x="0" y="144542"/>
                    </a:moveTo>
                    <a:cubicBezTo>
                      <a:pt x="102833" y="64643"/>
                      <a:pt x="205666" y="-15256"/>
                      <a:pt x="301841" y="2499"/>
                    </a:cubicBezTo>
                    <a:cubicBezTo>
                      <a:pt x="398016" y="20254"/>
                      <a:pt x="489751" y="227400"/>
                      <a:pt x="577048" y="251074"/>
                    </a:cubicBezTo>
                    <a:cubicBezTo>
                      <a:pt x="664345" y="274748"/>
                      <a:pt x="744984" y="209645"/>
                      <a:pt x="825623" y="144542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8" name="Straight Connector 57"/>
            <p:cNvCxnSpPr/>
            <p:nvPr/>
          </p:nvCxnSpPr>
          <p:spPr>
            <a:xfrm flipV="1">
              <a:off x="5809868" y="3222779"/>
              <a:ext cx="169164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6468888" y="3092376"/>
              <a:ext cx="0" cy="138062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Freeform 59"/>
            <p:cNvSpPr/>
            <p:nvPr/>
          </p:nvSpPr>
          <p:spPr>
            <a:xfrm>
              <a:off x="5425440" y="5686677"/>
              <a:ext cx="395412" cy="44171"/>
            </a:xfrm>
            <a:custGeom>
              <a:avLst/>
              <a:gdLst>
                <a:gd name="connsiteX0" fmla="*/ 0 w 825623"/>
                <a:gd name="connsiteY0" fmla="*/ 144542 h 256043"/>
                <a:gd name="connsiteX1" fmla="*/ 301841 w 825623"/>
                <a:gd name="connsiteY1" fmla="*/ 2499 h 256043"/>
                <a:gd name="connsiteX2" fmla="*/ 577048 w 825623"/>
                <a:gd name="connsiteY2" fmla="*/ 251074 h 256043"/>
                <a:gd name="connsiteX3" fmla="*/ 825623 w 825623"/>
                <a:gd name="connsiteY3" fmla="*/ 144542 h 256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5623" h="256043">
                  <a:moveTo>
                    <a:pt x="0" y="144542"/>
                  </a:moveTo>
                  <a:cubicBezTo>
                    <a:pt x="102833" y="64643"/>
                    <a:pt x="205666" y="-15256"/>
                    <a:pt x="301841" y="2499"/>
                  </a:cubicBezTo>
                  <a:cubicBezTo>
                    <a:pt x="398016" y="20254"/>
                    <a:pt x="489751" y="227400"/>
                    <a:pt x="577048" y="251074"/>
                  </a:cubicBezTo>
                  <a:cubicBezTo>
                    <a:pt x="664345" y="274748"/>
                    <a:pt x="744984" y="209645"/>
                    <a:pt x="825623" y="144542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>
              <a:grpSpLocks noChangeAspect="1"/>
            </p:cNvGrpSpPr>
            <p:nvPr/>
          </p:nvGrpSpPr>
          <p:grpSpPr>
            <a:xfrm>
              <a:off x="5912400" y="5786979"/>
              <a:ext cx="775947" cy="515323"/>
              <a:chOff x="5174572" y="2667000"/>
              <a:chExt cx="1538056" cy="914400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5486400" y="2667000"/>
                <a:ext cx="914400" cy="914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9" name="Group 68"/>
              <p:cNvGrpSpPr/>
              <p:nvPr/>
            </p:nvGrpSpPr>
            <p:grpSpPr>
              <a:xfrm>
                <a:off x="5174572" y="2743200"/>
                <a:ext cx="1538056" cy="762000"/>
                <a:chOff x="5091344" y="2667000"/>
                <a:chExt cx="1538056" cy="762000"/>
              </a:xfrm>
            </p:grpSpPr>
            <p:cxnSp>
              <p:nvCxnSpPr>
                <p:cNvPr id="70" name="Straight Connector 69"/>
                <p:cNvCxnSpPr/>
                <p:nvPr/>
              </p:nvCxnSpPr>
              <p:spPr>
                <a:xfrm flipH="1">
                  <a:off x="5638800" y="2667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flipH="1">
                  <a:off x="5638800" y="3048000"/>
                  <a:ext cx="4572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flipH="1">
                  <a:off x="5091344" y="3048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62" name="Straight Connector 61"/>
            <p:cNvCxnSpPr/>
            <p:nvPr/>
          </p:nvCxnSpPr>
          <p:spPr>
            <a:xfrm>
              <a:off x="5623146" y="5934214"/>
              <a:ext cx="5250" cy="647221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5628396" y="6576284"/>
              <a:ext cx="1609348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5628396" y="6056910"/>
              <a:ext cx="44132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280645" y="5570294"/>
              <a:ext cx="0" cy="220853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809868" y="5577442"/>
              <a:ext cx="461314" cy="0"/>
            </a:xfrm>
            <a:prstGeom prst="line">
              <a:avLst/>
            </a:prstGeom>
            <a:ln w="254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/>
            <p:nvPr/>
          </p:nvCxnSpPr>
          <p:spPr>
            <a:xfrm rot="16200000">
              <a:off x="3625855" y="1340279"/>
              <a:ext cx="0" cy="10058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Arrow Connector 192"/>
            <p:cNvCxnSpPr/>
            <p:nvPr/>
          </p:nvCxnSpPr>
          <p:spPr>
            <a:xfrm flipH="1" flipV="1">
              <a:off x="7483137" y="1843198"/>
              <a:ext cx="0" cy="13716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V="1">
              <a:off x="4108735" y="1843199"/>
              <a:ext cx="338328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1" name="Group 250"/>
          <p:cNvGrpSpPr/>
          <p:nvPr/>
        </p:nvGrpSpPr>
        <p:grpSpPr>
          <a:xfrm>
            <a:off x="3180449" y="1050305"/>
            <a:ext cx="4744351" cy="5266852"/>
            <a:chOff x="2779850" y="1492028"/>
            <a:chExt cx="4744351" cy="5266852"/>
          </a:xfrm>
        </p:grpSpPr>
        <p:sp>
          <p:nvSpPr>
            <p:cNvPr id="198" name="TextBox 197"/>
            <p:cNvSpPr txBox="1"/>
            <p:nvPr/>
          </p:nvSpPr>
          <p:spPr>
            <a:xfrm>
              <a:off x="2779850" y="166397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2788356" y="2311639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7216103" y="638954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4774192" y="1492028"/>
              <a:ext cx="13094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Recycle A, B</a:t>
              </a:r>
              <a:endParaRPr lang="en-US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3646723" y="2998676"/>
              <a:ext cx="9989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 + B → C</a:t>
              </a:r>
              <a:endParaRPr lang="en-US" sz="1600" dirty="0"/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3764358" y="1181754"/>
            <a:ext cx="3743978" cy="5028103"/>
            <a:chOff x="3363759" y="1623477"/>
            <a:chExt cx="3743978" cy="5028103"/>
          </a:xfrm>
        </p:grpSpPr>
        <p:grpSp>
          <p:nvGrpSpPr>
            <p:cNvPr id="205" name="Group 204"/>
            <p:cNvGrpSpPr/>
            <p:nvPr/>
          </p:nvGrpSpPr>
          <p:grpSpPr>
            <a:xfrm>
              <a:off x="3363759" y="3240056"/>
              <a:ext cx="241569" cy="287828"/>
              <a:chOff x="6553200" y="3513424"/>
              <a:chExt cx="914400" cy="906176"/>
            </a:xfrm>
          </p:grpSpPr>
          <p:sp>
            <p:nvSpPr>
              <p:cNvPr id="246" name="Flowchart: Collate 245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7" name="Group 246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48" name="Flowchart: Delay 247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49" name="Straight Connector 248"/>
                <p:cNvCxnSpPr>
                  <a:stCxn id="246" idx="1"/>
                  <a:endCxn id="248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6" name="Group 205"/>
            <p:cNvGrpSpPr/>
            <p:nvPr/>
          </p:nvGrpSpPr>
          <p:grpSpPr>
            <a:xfrm>
              <a:off x="3397749" y="2302972"/>
              <a:ext cx="241569" cy="287828"/>
              <a:chOff x="6553200" y="3513424"/>
              <a:chExt cx="914400" cy="906176"/>
            </a:xfrm>
          </p:grpSpPr>
          <p:sp>
            <p:nvSpPr>
              <p:cNvPr id="242" name="Flowchart: Collate 241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3" name="Group 242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44" name="Flowchart: Delay 243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45" name="Straight Connector 244"/>
                <p:cNvCxnSpPr>
                  <a:stCxn id="242" idx="1"/>
                  <a:endCxn id="244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7" name="Group 206"/>
            <p:cNvGrpSpPr/>
            <p:nvPr/>
          </p:nvGrpSpPr>
          <p:grpSpPr>
            <a:xfrm>
              <a:off x="4952112" y="4128362"/>
              <a:ext cx="241569" cy="287828"/>
              <a:chOff x="6553200" y="3513424"/>
              <a:chExt cx="914400" cy="906176"/>
            </a:xfrm>
          </p:grpSpPr>
          <p:sp>
            <p:nvSpPr>
              <p:cNvPr id="238" name="Flowchart: Collate 237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39" name="Group 238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40" name="Flowchart: Delay 239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41" name="Straight Connector 240"/>
                <p:cNvCxnSpPr>
                  <a:stCxn id="238" idx="1"/>
                  <a:endCxn id="240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8" name="Group 207"/>
            <p:cNvGrpSpPr/>
            <p:nvPr/>
          </p:nvGrpSpPr>
          <p:grpSpPr>
            <a:xfrm>
              <a:off x="6866168" y="2046150"/>
              <a:ext cx="241569" cy="287828"/>
              <a:chOff x="6553200" y="3513424"/>
              <a:chExt cx="914400" cy="906176"/>
            </a:xfrm>
          </p:grpSpPr>
          <p:sp>
            <p:nvSpPr>
              <p:cNvPr id="234" name="Flowchart: Collate 23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35" name="Group 23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36" name="Flowchart: Delay 23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7" name="Straight Connector 236"/>
                <p:cNvCxnSpPr>
                  <a:stCxn id="234" idx="1"/>
                  <a:endCxn id="23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9" name="Group 208"/>
            <p:cNvGrpSpPr/>
            <p:nvPr/>
          </p:nvGrpSpPr>
          <p:grpSpPr>
            <a:xfrm>
              <a:off x="6785243" y="3017493"/>
              <a:ext cx="241569" cy="287828"/>
              <a:chOff x="6553200" y="3513424"/>
              <a:chExt cx="914400" cy="906176"/>
            </a:xfrm>
          </p:grpSpPr>
          <p:sp>
            <p:nvSpPr>
              <p:cNvPr id="230" name="Flowchart: Collate 229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31" name="Group 230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32" name="Flowchart: Delay 231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3" name="Straight Connector 232"/>
                <p:cNvCxnSpPr>
                  <a:stCxn id="230" idx="1"/>
                  <a:endCxn id="232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0" name="Group 209"/>
            <p:cNvGrpSpPr/>
            <p:nvPr/>
          </p:nvGrpSpPr>
          <p:grpSpPr>
            <a:xfrm>
              <a:off x="5984076" y="3007562"/>
              <a:ext cx="241569" cy="287828"/>
              <a:chOff x="6553200" y="3513424"/>
              <a:chExt cx="914400" cy="906176"/>
            </a:xfrm>
          </p:grpSpPr>
          <p:sp>
            <p:nvSpPr>
              <p:cNvPr id="226" name="Flowchart: Collate 225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27" name="Group 226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28" name="Flowchart: Delay 227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9" name="Straight Connector 228"/>
                <p:cNvCxnSpPr>
                  <a:stCxn id="226" idx="1"/>
                  <a:endCxn id="228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1" name="Group 210"/>
            <p:cNvGrpSpPr/>
            <p:nvPr/>
          </p:nvGrpSpPr>
          <p:grpSpPr>
            <a:xfrm>
              <a:off x="6735828" y="6363752"/>
              <a:ext cx="241569" cy="287828"/>
              <a:chOff x="6553200" y="3513424"/>
              <a:chExt cx="914400" cy="906176"/>
            </a:xfrm>
          </p:grpSpPr>
          <p:sp>
            <p:nvSpPr>
              <p:cNvPr id="222" name="Flowchart: Collate 221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23" name="Group 222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24" name="Flowchart: Delay 223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5" name="Straight Connector 224"/>
                <p:cNvCxnSpPr>
                  <a:stCxn id="222" idx="1"/>
                  <a:endCxn id="224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2" name="Group 211"/>
            <p:cNvGrpSpPr/>
            <p:nvPr/>
          </p:nvGrpSpPr>
          <p:grpSpPr>
            <a:xfrm>
              <a:off x="6704316" y="5633694"/>
              <a:ext cx="241569" cy="287828"/>
              <a:chOff x="6553200" y="3513424"/>
              <a:chExt cx="914400" cy="906176"/>
            </a:xfrm>
          </p:grpSpPr>
          <p:sp>
            <p:nvSpPr>
              <p:cNvPr id="218" name="Flowchart: Collate 217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19" name="Group 218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20" name="Flowchart: Delay 219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1" name="Straight Connector 220"/>
                <p:cNvCxnSpPr>
                  <a:stCxn id="218" idx="1"/>
                  <a:endCxn id="220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3" name="Group 212"/>
            <p:cNvGrpSpPr/>
            <p:nvPr/>
          </p:nvGrpSpPr>
          <p:grpSpPr>
            <a:xfrm>
              <a:off x="3412415" y="1623477"/>
              <a:ext cx="241569" cy="287828"/>
              <a:chOff x="6553200" y="3513424"/>
              <a:chExt cx="914400" cy="906176"/>
            </a:xfrm>
          </p:grpSpPr>
          <p:sp>
            <p:nvSpPr>
              <p:cNvPr id="214" name="Flowchart: Collate 21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15" name="Group 21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16" name="Flowchart: Delay 21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17" name="Straight Connector 216"/>
                <p:cNvCxnSpPr>
                  <a:stCxn id="214" idx="1"/>
                  <a:endCxn id="21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94" name="Group 293"/>
          <p:cNvGrpSpPr/>
          <p:nvPr/>
        </p:nvGrpSpPr>
        <p:grpSpPr>
          <a:xfrm>
            <a:off x="3634091" y="838200"/>
            <a:ext cx="3910733" cy="5121628"/>
            <a:chOff x="3233492" y="1279923"/>
            <a:chExt cx="3910733" cy="5121628"/>
          </a:xfrm>
        </p:grpSpPr>
        <p:grpSp>
          <p:nvGrpSpPr>
            <p:cNvPr id="39" name="Group 38"/>
            <p:cNvGrpSpPr/>
            <p:nvPr/>
          </p:nvGrpSpPr>
          <p:grpSpPr>
            <a:xfrm flipH="1">
              <a:off x="3233492" y="2897074"/>
              <a:ext cx="483084" cy="469991"/>
              <a:chOff x="1810904" y="1652282"/>
              <a:chExt cx="483084" cy="469991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78425" y="1652282"/>
                <a:ext cx="4155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</a:t>
                </a:r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>
                <a:off x="1819782" y="1836948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1673744" y="1985113"/>
                <a:ext cx="27432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Oval 46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4495800" y="3469190"/>
              <a:ext cx="795032" cy="692789"/>
              <a:chOff x="1490492" y="1328825"/>
              <a:chExt cx="795032" cy="692789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1882144" y="1652282"/>
                <a:ext cx="403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>
                <a:off x="1490492" y="1328825"/>
                <a:ext cx="420730" cy="508123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Oval 42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 flipH="1">
              <a:off x="3281430" y="1279923"/>
              <a:ext cx="474206" cy="558771"/>
              <a:chOff x="1819782" y="1652282"/>
              <a:chExt cx="474206" cy="558771"/>
            </a:xfrm>
          </p:grpSpPr>
          <p:sp>
            <p:nvSpPr>
              <p:cNvPr id="144" name="TextBox 143"/>
              <p:cNvSpPr txBox="1"/>
              <p:nvPr/>
            </p:nvSpPr>
            <p:spPr>
              <a:xfrm>
                <a:off x="1882144" y="1652282"/>
                <a:ext cx="4118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FC</a:t>
                </a:r>
                <a:endParaRPr lang="en-US" dirty="0"/>
              </a:p>
            </p:txBody>
          </p:sp>
          <p:cxnSp>
            <p:nvCxnSpPr>
              <p:cNvPr id="145" name="Straight Connector 144"/>
              <p:cNvCxnSpPr/>
              <p:nvPr/>
            </p:nvCxnSpPr>
            <p:spPr>
              <a:xfrm>
                <a:off x="1819782" y="1836948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1636902" y="2028173"/>
                <a:ext cx="3657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Oval 146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6532611" y="2671932"/>
              <a:ext cx="611614" cy="369332"/>
              <a:chOff x="3598895" y="1851737"/>
              <a:chExt cx="611614" cy="369332"/>
            </a:xfrm>
          </p:grpSpPr>
          <p:cxnSp>
            <p:nvCxnSpPr>
              <p:cNvPr id="140" name="Straight Connector 139"/>
              <p:cNvCxnSpPr/>
              <p:nvPr/>
            </p:nvCxnSpPr>
            <p:spPr>
              <a:xfrm>
                <a:off x="3598895" y="2099007"/>
                <a:ext cx="27432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1" name="Group 140"/>
              <p:cNvGrpSpPr/>
              <p:nvPr/>
            </p:nvGrpSpPr>
            <p:grpSpPr>
              <a:xfrm>
                <a:off x="3807129" y="1851737"/>
                <a:ext cx="403380" cy="369332"/>
                <a:chOff x="3439652" y="3618847"/>
                <a:chExt cx="403380" cy="369332"/>
              </a:xfrm>
            </p:grpSpPr>
            <p:sp>
              <p:nvSpPr>
                <p:cNvPr id="142" name="TextBox 141"/>
                <p:cNvSpPr txBox="1"/>
                <p:nvPr/>
              </p:nvSpPr>
              <p:spPr>
                <a:xfrm>
                  <a:off x="3439652" y="3618847"/>
                  <a:ext cx="4033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L</a:t>
                  </a:r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143" name="Oval 142"/>
                <p:cNvSpPr>
                  <a:spLocks noChangeAspect="1"/>
                </p:cNvSpPr>
                <p:nvPr/>
              </p:nvSpPr>
              <p:spPr>
                <a:xfrm>
                  <a:off x="3475274" y="3636603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9" name="Group 118"/>
            <p:cNvGrpSpPr/>
            <p:nvPr/>
          </p:nvGrpSpPr>
          <p:grpSpPr>
            <a:xfrm>
              <a:off x="6069716" y="1844102"/>
              <a:ext cx="905399" cy="626994"/>
              <a:chOff x="3081024" y="814420"/>
              <a:chExt cx="905399" cy="62699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3559703" y="814420"/>
                <a:ext cx="426720" cy="369332"/>
                <a:chOff x="3439652" y="3618847"/>
                <a:chExt cx="426720" cy="369332"/>
              </a:xfrm>
            </p:grpSpPr>
            <p:sp>
              <p:nvSpPr>
                <p:cNvPr id="138" name="TextBox 137"/>
                <p:cNvSpPr txBox="1"/>
                <p:nvPr/>
              </p:nvSpPr>
              <p:spPr>
                <a:xfrm>
                  <a:off x="3439652" y="3618847"/>
                  <a:ext cx="4267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P</a:t>
                  </a:r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139" name="Oval 138"/>
                <p:cNvSpPr>
                  <a:spLocks noChangeAspect="1"/>
                </p:cNvSpPr>
                <p:nvPr/>
              </p:nvSpPr>
              <p:spPr>
                <a:xfrm>
                  <a:off x="3475274" y="3636603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6" name="Straight Connector 135"/>
              <p:cNvCxnSpPr/>
              <p:nvPr/>
            </p:nvCxnSpPr>
            <p:spPr>
              <a:xfrm>
                <a:off x="3081024" y="992196"/>
                <a:ext cx="500115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3091042" y="1016266"/>
                <a:ext cx="0" cy="425148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8" name="Straight Connector 257"/>
            <p:cNvCxnSpPr/>
            <p:nvPr/>
          </p:nvCxnSpPr>
          <p:spPr>
            <a:xfrm flipH="1">
              <a:off x="6149250" y="4903081"/>
              <a:ext cx="64008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>
              <a:off x="6798401" y="4907279"/>
              <a:ext cx="0" cy="726415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2" name="Group 261"/>
            <p:cNvGrpSpPr/>
            <p:nvPr/>
          </p:nvGrpSpPr>
          <p:grpSpPr>
            <a:xfrm>
              <a:off x="5773028" y="4711609"/>
              <a:ext cx="415563" cy="369332"/>
              <a:chOff x="6315351" y="4711609"/>
              <a:chExt cx="415563" cy="369332"/>
            </a:xfrm>
          </p:grpSpPr>
          <p:sp>
            <p:nvSpPr>
              <p:cNvPr id="257" name="TextBox 256"/>
              <p:cNvSpPr txBox="1"/>
              <p:nvPr/>
            </p:nvSpPr>
            <p:spPr>
              <a:xfrm flipH="1">
                <a:off x="6315351" y="4711609"/>
                <a:ext cx="4155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</a:t>
                </a:r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260" name="Oval 259"/>
              <p:cNvSpPr>
                <a:spLocks noChangeAspect="1"/>
              </p:cNvSpPr>
              <p:nvPr/>
            </p:nvSpPr>
            <p:spPr>
              <a:xfrm flipH="1">
                <a:off x="6371533" y="4729365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3" name="Group 272"/>
            <p:cNvGrpSpPr/>
            <p:nvPr/>
          </p:nvGrpSpPr>
          <p:grpSpPr>
            <a:xfrm>
              <a:off x="5838437" y="5704723"/>
              <a:ext cx="1247426" cy="696828"/>
              <a:chOff x="1038098" y="1324786"/>
              <a:chExt cx="1247426" cy="696828"/>
            </a:xfrm>
          </p:grpSpPr>
          <p:sp>
            <p:nvSpPr>
              <p:cNvPr id="274" name="TextBox 273"/>
              <p:cNvSpPr txBox="1"/>
              <p:nvPr/>
            </p:nvSpPr>
            <p:spPr>
              <a:xfrm>
                <a:off x="1882144" y="1652282"/>
                <a:ext cx="403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275" name="Straight Connector 274"/>
              <p:cNvCxnSpPr/>
              <p:nvPr/>
            </p:nvCxnSpPr>
            <p:spPr>
              <a:xfrm>
                <a:off x="1038098" y="1324786"/>
                <a:ext cx="890709" cy="505272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6" name="Oval 275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3" name="Group 292"/>
            <p:cNvGrpSpPr/>
            <p:nvPr/>
          </p:nvGrpSpPr>
          <p:grpSpPr>
            <a:xfrm>
              <a:off x="5102003" y="2573044"/>
              <a:ext cx="1230280" cy="1763478"/>
              <a:chOff x="5102003" y="2573044"/>
              <a:chExt cx="1230280" cy="1763478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>
                <a:off x="5290832" y="2919202"/>
                <a:ext cx="0" cy="141732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8" name="Group 277"/>
              <p:cNvGrpSpPr/>
              <p:nvPr/>
            </p:nvGrpSpPr>
            <p:grpSpPr>
              <a:xfrm>
                <a:off x="5102003" y="2573044"/>
                <a:ext cx="357790" cy="369332"/>
                <a:chOff x="5353194" y="3733154"/>
                <a:chExt cx="357790" cy="369332"/>
              </a:xfrm>
            </p:grpSpPr>
            <p:sp>
              <p:nvSpPr>
                <p:cNvPr id="127" name="TextBox 126"/>
                <p:cNvSpPr txBox="1"/>
                <p:nvPr/>
              </p:nvSpPr>
              <p:spPr>
                <a:xfrm>
                  <a:off x="5353194" y="3733154"/>
                  <a:ext cx="3577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 X</a:t>
                  </a:r>
                  <a:endParaRPr lang="en-US" dirty="0"/>
                </a:p>
              </p:txBody>
            </p:sp>
            <p:sp>
              <p:nvSpPr>
                <p:cNvPr id="130" name="Oval 129"/>
                <p:cNvSpPr>
                  <a:spLocks noChangeAspect="1"/>
                </p:cNvSpPr>
                <p:nvPr/>
              </p:nvSpPr>
              <p:spPr>
                <a:xfrm>
                  <a:off x="5388816" y="3750910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3" name="Group 262"/>
              <p:cNvGrpSpPr/>
              <p:nvPr/>
            </p:nvGrpSpPr>
            <p:grpSpPr>
              <a:xfrm>
                <a:off x="5893589" y="2668153"/>
                <a:ext cx="438694" cy="558771"/>
                <a:chOff x="1855294" y="1652282"/>
                <a:chExt cx="438694" cy="558771"/>
              </a:xfrm>
            </p:grpSpPr>
            <p:sp>
              <p:nvSpPr>
                <p:cNvPr id="264" name="TextBox 263"/>
                <p:cNvSpPr txBox="1"/>
                <p:nvPr/>
              </p:nvSpPr>
              <p:spPr>
                <a:xfrm>
                  <a:off x="1882144" y="1652282"/>
                  <a:ext cx="4118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FC</a:t>
                  </a:r>
                  <a:endParaRPr lang="en-US" dirty="0"/>
                </a:p>
              </p:txBody>
            </p:sp>
            <p:cxnSp>
              <p:nvCxnSpPr>
                <p:cNvPr id="265" name="Straight Connector 264"/>
                <p:cNvCxnSpPr/>
                <p:nvPr/>
              </p:nvCxnSpPr>
              <p:spPr>
                <a:xfrm>
                  <a:off x="1864761" y="1836948"/>
                  <a:ext cx="4572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/>
                <p:cNvCxnSpPr/>
                <p:nvPr/>
              </p:nvCxnSpPr>
              <p:spPr>
                <a:xfrm rot="5400000">
                  <a:off x="1672414" y="2028173"/>
                  <a:ext cx="36576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7" name="Oval 266"/>
                <p:cNvSpPr>
                  <a:spLocks noChangeAspect="1"/>
                </p:cNvSpPr>
                <p:nvPr/>
              </p:nvSpPr>
              <p:spPr>
                <a:xfrm>
                  <a:off x="1917766" y="1670038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80" name="Straight Connector 279"/>
              <p:cNvCxnSpPr/>
              <p:nvPr/>
            </p:nvCxnSpPr>
            <p:spPr>
              <a:xfrm>
                <a:off x="5485984" y="2750820"/>
                <a:ext cx="50292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2" name="Group 291"/>
            <p:cNvGrpSpPr/>
            <p:nvPr/>
          </p:nvGrpSpPr>
          <p:grpSpPr>
            <a:xfrm>
              <a:off x="3269004" y="1873474"/>
              <a:ext cx="1478072" cy="1548962"/>
              <a:chOff x="3269004" y="1873474"/>
              <a:chExt cx="1478072" cy="1548962"/>
            </a:xfrm>
          </p:grpSpPr>
          <p:grpSp>
            <p:nvGrpSpPr>
              <p:cNvPr id="38" name="Group 37"/>
              <p:cNvGrpSpPr/>
              <p:nvPr/>
            </p:nvGrpSpPr>
            <p:grpSpPr>
              <a:xfrm flipH="1">
                <a:off x="3269004" y="1955829"/>
                <a:ext cx="474206" cy="558771"/>
                <a:chOff x="1819782" y="1652282"/>
                <a:chExt cx="474206" cy="558771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1882144" y="1652282"/>
                  <a:ext cx="4118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FC</a:t>
                  </a:r>
                  <a:endParaRPr lang="en-US" dirty="0"/>
                </a:p>
              </p:txBody>
            </p: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1819782" y="1836948"/>
                  <a:ext cx="914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>
                  <a:off x="1636902" y="2028173"/>
                  <a:ext cx="36576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Oval 50"/>
                <p:cNvSpPr>
                  <a:spLocks noChangeAspect="1"/>
                </p:cNvSpPr>
                <p:nvPr/>
              </p:nvSpPr>
              <p:spPr>
                <a:xfrm>
                  <a:off x="1917766" y="1670038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2" name="Group 281"/>
              <p:cNvGrpSpPr/>
              <p:nvPr/>
            </p:nvGrpSpPr>
            <p:grpSpPr>
              <a:xfrm>
                <a:off x="4315548" y="1877345"/>
                <a:ext cx="431528" cy="369332"/>
                <a:chOff x="5335438" y="3733154"/>
                <a:chExt cx="431528" cy="369332"/>
              </a:xfrm>
            </p:grpSpPr>
            <p:sp>
              <p:nvSpPr>
                <p:cNvPr id="283" name="TextBox 282"/>
                <p:cNvSpPr txBox="1"/>
                <p:nvPr/>
              </p:nvSpPr>
              <p:spPr>
                <a:xfrm>
                  <a:off x="5335438" y="3733154"/>
                  <a:ext cx="4315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CC</a:t>
                  </a:r>
                  <a:endParaRPr lang="en-US" dirty="0"/>
                </a:p>
              </p:txBody>
            </p:sp>
            <p:sp>
              <p:nvSpPr>
                <p:cNvPr id="284" name="Oval 283"/>
                <p:cNvSpPr>
                  <a:spLocks noChangeAspect="1"/>
                </p:cNvSpPr>
                <p:nvPr/>
              </p:nvSpPr>
              <p:spPr>
                <a:xfrm>
                  <a:off x="5388816" y="3750910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5" name="Group 284"/>
              <p:cNvGrpSpPr/>
              <p:nvPr/>
            </p:nvGrpSpPr>
            <p:grpSpPr>
              <a:xfrm>
                <a:off x="3724614" y="1873474"/>
                <a:ext cx="357790" cy="369332"/>
                <a:chOff x="5353194" y="3733154"/>
                <a:chExt cx="357790" cy="369332"/>
              </a:xfrm>
            </p:grpSpPr>
            <p:sp>
              <p:nvSpPr>
                <p:cNvPr id="286" name="TextBox 285"/>
                <p:cNvSpPr txBox="1"/>
                <p:nvPr/>
              </p:nvSpPr>
              <p:spPr>
                <a:xfrm>
                  <a:off x="5353194" y="3733154"/>
                  <a:ext cx="3577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 X</a:t>
                  </a:r>
                  <a:endParaRPr lang="en-US" dirty="0"/>
                </a:p>
              </p:txBody>
            </p:sp>
            <p:sp>
              <p:nvSpPr>
                <p:cNvPr id="287" name="Oval 286"/>
                <p:cNvSpPr>
                  <a:spLocks noChangeAspect="1"/>
                </p:cNvSpPr>
                <p:nvPr/>
              </p:nvSpPr>
              <p:spPr>
                <a:xfrm>
                  <a:off x="5388816" y="3750910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88" name="Straight Connector 287"/>
              <p:cNvCxnSpPr/>
              <p:nvPr/>
            </p:nvCxnSpPr>
            <p:spPr>
              <a:xfrm flipH="1">
                <a:off x="3594928" y="1958571"/>
                <a:ext cx="186454" cy="36673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flipH="1">
                <a:off x="4082404" y="2042594"/>
                <a:ext cx="27432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>
                <a:off x="4541410" y="2233716"/>
                <a:ext cx="0" cy="118872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5" name="TextBox 294"/>
          <p:cNvSpPr txBox="1"/>
          <p:nvPr/>
        </p:nvSpPr>
        <p:spPr>
          <a:xfrm>
            <a:off x="600722" y="2033302"/>
            <a:ext cx="1669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DOF = 9</a:t>
            </a:r>
            <a:endParaRPr lang="en-US" dirty="0"/>
          </a:p>
        </p:txBody>
      </p:sp>
      <p:sp>
        <p:nvSpPr>
          <p:cNvPr id="296" name="TextBox 295"/>
          <p:cNvSpPr txBox="1"/>
          <p:nvPr/>
        </p:nvSpPr>
        <p:spPr>
          <a:xfrm>
            <a:off x="400090" y="2986940"/>
            <a:ext cx="216764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Throughput</a:t>
            </a:r>
          </a:p>
          <a:p>
            <a:pPr algn="ctr"/>
            <a:r>
              <a:rPr lang="en-US" dirty="0" err="1" smtClean="0"/>
              <a:t>Rxr</a:t>
            </a:r>
            <a:r>
              <a:rPr lang="en-US" dirty="0" smtClean="0"/>
              <a:t> Level</a:t>
            </a:r>
          </a:p>
          <a:p>
            <a:pPr algn="ctr"/>
            <a:r>
              <a:rPr lang="en-US" dirty="0" err="1" smtClean="0"/>
              <a:t>Rxr</a:t>
            </a:r>
            <a:r>
              <a:rPr lang="en-US" dirty="0" smtClean="0"/>
              <a:t> Temperature</a:t>
            </a:r>
          </a:p>
          <a:p>
            <a:pPr algn="ctr"/>
            <a:r>
              <a:rPr lang="en-US" dirty="0" err="1" smtClean="0"/>
              <a:t>Rxr</a:t>
            </a:r>
            <a:r>
              <a:rPr lang="en-US" dirty="0" smtClean="0"/>
              <a:t> composition</a:t>
            </a:r>
          </a:p>
          <a:p>
            <a:pPr algn="ctr"/>
            <a:r>
              <a:rPr lang="en-US" dirty="0" smtClean="0"/>
              <a:t>Column L/F</a:t>
            </a:r>
          </a:p>
          <a:p>
            <a:pPr algn="ctr"/>
            <a:r>
              <a:rPr lang="en-US" dirty="0" smtClean="0"/>
              <a:t>Column Temperature</a:t>
            </a:r>
          </a:p>
          <a:p>
            <a:pPr algn="ctr"/>
            <a:r>
              <a:rPr lang="en-US" dirty="0" smtClean="0">
                <a:solidFill>
                  <a:srgbClr val="CC3300"/>
                </a:solidFill>
              </a:rPr>
              <a:t>Column pressure</a:t>
            </a:r>
          </a:p>
          <a:p>
            <a:pPr algn="ctr"/>
            <a:r>
              <a:rPr lang="en-US" dirty="0" smtClean="0">
                <a:solidFill>
                  <a:srgbClr val="CC3300"/>
                </a:solidFill>
              </a:rPr>
              <a:t>Reflux drum level</a:t>
            </a:r>
          </a:p>
          <a:p>
            <a:pPr algn="ctr"/>
            <a:r>
              <a:rPr lang="en-US" dirty="0" smtClean="0">
                <a:solidFill>
                  <a:srgbClr val="CC3300"/>
                </a:solidFill>
              </a:rPr>
              <a:t>Sump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50622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" grpId="0"/>
      <p:bldP spid="2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584" y="228600"/>
            <a:ext cx="8229600" cy="533400"/>
          </a:xfrm>
        </p:spPr>
        <p:txBody>
          <a:bodyPr/>
          <a:lstStyle/>
          <a:p>
            <a:r>
              <a:rPr lang="en-US" dirty="0" smtClean="0"/>
              <a:t>DOF Exercise: </a:t>
            </a:r>
            <a:r>
              <a:rPr lang="en-US" dirty="0" err="1" smtClean="0"/>
              <a:t>Petlyuk</a:t>
            </a:r>
            <a:r>
              <a:rPr lang="en-US" dirty="0" smtClean="0"/>
              <a:t> Column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160605" y="998891"/>
            <a:ext cx="3996410" cy="5352672"/>
            <a:chOff x="1160605" y="1263590"/>
            <a:chExt cx="3996410" cy="5352672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4038435" y="1263590"/>
              <a:ext cx="753646" cy="448056"/>
              <a:chOff x="5174572" y="2667000"/>
              <a:chExt cx="1538056" cy="914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5486400" y="2667000"/>
                <a:ext cx="914400" cy="914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5174572" y="2743200"/>
                <a:ext cx="1538056" cy="762000"/>
                <a:chOff x="5091344" y="2667000"/>
                <a:chExt cx="1538056" cy="762000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 flipH="1">
                  <a:off x="5638800" y="2667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flipH="1">
                  <a:off x="5638800" y="3048000"/>
                  <a:ext cx="4572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flipH="1">
                  <a:off x="5091344" y="3048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6"/>
            <p:cNvGrpSpPr/>
            <p:nvPr/>
          </p:nvGrpSpPr>
          <p:grpSpPr>
            <a:xfrm>
              <a:off x="3607908" y="1482091"/>
              <a:ext cx="576072" cy="320040"/>
              <a:chOff x="2895600" y="1547195"/>
              <a:chExt cx="914400" cy="476321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flipV="1">
                <a:off x="2895600" y="1547195"/>
                <a:ext cx="0" cy="4763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895600" y="1547195"/>
                <a:ext cx="914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>
              <a:off x="4418702" y="1712216"/>
              <a:ext cx="0" cy="12004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4264042" y="1835778"/>
              <a:ext cx="320040" cy="192024"/>
              <a:chOff x="5867400" y="2895600"/>
              <a:chExt cx="914400" cy="9144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5867400" y="28956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5867400" y="3239167"/>
                <a:ext cx="914400" cy="182880"/>
              </a:xfrm>
              <a:custGeom>
                <a:avLst/>
                <a:gdLst>
                  <a:gd name="connsiteX0" fmla="*/ 0 w 825623"/>
                  <a:gd name="connsiteY0" fmla="*/ 144542 h 256043"/>
                  <a:gd name="connsiteX1" fmla="*/ 301841 w 825623"/>
                  <a:gd name="connsiteY1" fmla="*/ 2499 h 256043"/>
                  <a:gd name="connsiteX2" fmla="*/ 577048 w 825623"/>
                  <a:gd name="connsiteY2" fmla="*/ 251074 h 256043"/>
                  <a:gd name="connsiteX3" fmla="*/ 825623 w 825623"/>
                  <a:gd name="connsiteY3" fmla="*/ 144542 h 256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5623" h="256043">
                    <a:moveTo>
                      <a:pt x="0" y="144542"/>
                    </a:moveTo>
                    <a:cubicBezTo>
                      <a:pt x="102833" y="64643"/>
                      <a:pt x="205666" y="-15256"/>
                      <a:pt x="301841" y="2499"/>
                    </a:cubicBezTo>
                    <a:cubicBezTo>
                      <a:pt x="398016" y="20254"/>
                      <a:pt x="489751" y="227400"/>
                      <a:pt x="577048" y="251074"/>
                    </a:cubicBezTo>
                    <a:cubicBezTo>
                      <a:pt x="664345" y="274748"/>
                      <a:pt x="744984" y="209645"/>
                      <a:pt x="825623" y="144542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>
              <a:off x="3784164" y="2151726"/>
              <a:ext cx="134416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424244" y="2027802"/>
              <a:ext cx="0" cy="12004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" name="Group 37"/>
            <p:cNvGrpSpPr/>
            <p:nvPr/>
          </p:nvGrpSpPr>
          <p:grpSpPr>
            <a:xfrm>
              <a:off x="3396796" y="1810269"/>
              <a:ext cx="384048" cy="4255843"/>
              <a:chOff x="3396796" y="1810269"/>
              <a:chExt cx="384048" cy="4255843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3396796" y="1810269"/>
                <a:ext cx="384048" cy="4255843"/>
                <a:chOff x="3396796" y="1810269"/>
                <a:chExt cx="384048" cy="4255843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3396796" y="2209800"/>
                  <a:ext cx="384048" cy="3429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Flowchart: Delay 34"/>
                <p:cNvSpPr/>
                <p:nvPr/>
              </p:nvSpPr>
              <p:spPr>
                <a:xfrm rot="16200000">
                  <a:off x="3389054" y="1818011"/>
                  <a:ext cx="399531" cy="3840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Flowchart: Delay 35"/>
                <p:cNvSpPr/>
                <p:nvPr/>
              </p:nvSpPr>
              <p:spPr>
                <a:xfrm rot="5400000" flipV="1">
                  <a:off x="3375163" y="5660432"/>
                  <a:ext cx="427313" cy="3840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2" name="Freeform 11"/>
              <p:cNvSpPr/>
              <p:nvPr/>
            </p:nvSpPr>
            <p:spPr>
              <a:xfrm>
                <a:off x="3396796" y="5838300"/>
                <a:ext cx="384048" cy="38405"/>
              </a:xfrm>
              <a:custGeom>
                <a:avLst/>
                <a:gdLst>
                  <a:gd name="connsiteX0" fmla="*/ 0 w 825623"/>
                  <a:gd name="connsiteY0" fmla="*/ 144542 h 256043"/>
                  <a:gd name="connsiteX1" fmla="*/ 301841 w 825623"/>
                  <a:gd name="connsiteY1" fmla="*/ 2499 h 256043"/>
                  <a:gd name="connsiteX2" fmla="*/ 577048 w 825623"/>
                  <a:gd name="connsiteY2" fmla="*/ 251074 h 256043"/>
                  <a:gd name="connsiteX3" fmla="*/ 825623 w 825623"/>
                  <a:gd name="connsiteY3" fmla="*/ 144542 h 256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5623" h="256043">
                    <a:moveTo>
                      <a:pt x="0" y="144542"/>
                    </a:moveTo>
                    <a:cubicBezTo>
                      <a:pt x="102833" y="64643"/>
                      <a:pt x="205666" y="-15256"/>
                      <a:pt x="301841" y="2499"/>
                    </a:cubicBezTo>
                    <a:cubicBezTo>
                      <a:pt x="398016" y="20254"/>
                      <a:pt x="489751" y="227400"/>
                      <a:pt x="577048" y="251074"/>
                    </a:cubicBezTo>
                    <a:cubicBezTo>
                      <a:pt x="664345" y="274748"/>
                      <a:pt x="744984" y="209645"/>
                      <a:pt x="825623" y="144542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/>
            <p:cNvGrpSpPr>
              <a:grpSpLocks noChangeAspect="1"/>
            </p:cNvGrpSpPr>
            <p:nvPr/>
          </p:nvGrpSpPr>
          <p:grpSpPr>
            <a:xfrm>
              <a:off x="3869761" y="5925509"/>
              <a:ext cx="753646" cy="448056"/>
              <a:chOff x="5174572" y="2667000"/>
              <a:chExt cx="1538056" cy="9144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5486400" y="2667000"/>
                <a:ext cx="914400" cy="914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5174572" y="2743200"/>
                <a:ext cx="1538056" cy="762000"/>
                <a:chOff x="5091344" y="2667000"/>
                <a:chExt cx="1538056" cy="762000"/>
              </a:xfrm>
            </p:grpSpPr>
            <p:cxnSp>
              <p:nvCxnSpPr>
                <p:cNvPr id="22" name="Straight Connector 21"/>
                <p:cNvCxnSpPr/>
                <p:nvPr/>
              </p:nvCxnSpPr>
              <p:spPr>
                <a:xfrm flipH="1">
                  <a:off x="5638800" y="2667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H="1">
                  <a:off x="5638800" y="3048000"/>
                  <a:ext cx="4572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H="1">
                  <a:off x="5091344" y="3048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4" name="Straight Connector 13"/>
            <p:cNvCxnSpPr/>
            <p:nvPr/>
          </p:nvCxnSpPr>
          <p:spPr>
            <a:xfrm>
              <a:off x="3588820" y="6053525"/>
              <a:ext cx="5099" cy="562737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593919" y="6611783"/>
              <a:ext cx="156309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93919" y="6160205"/>
              <a:ext cx="428637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227422" y="5737108"/>
              <a:ext cx="0" cy="192024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3770175" y="5743323"/>
              <a:ext cx="44805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160605" y="3917061"/>
              <a:ext cx="1024128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38"/>
            <p:cNvGrpSpPr/>
            <p:nvPr/>
          </p:nvGrpSpPr>
          <p:grpSpPr>
            <a:xfrm>
              <a:off x="2202490" y="2941320"/>
              <a:ext cx="384048" cy="2011680"/>
              <a:chOff x="3396796" y="1810269"/>
              <a:chExt cx="384048" cy="4255843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3396796" y="1810269"/>
                <a:ext cx="384048" cy="4255843"/>
                <a:chOff x="3396796" y="1810269"/>
                <a:chExt cx="384048" cy="4255843"/>
              </a:xfrm>
            </p:grpSpPr>
            <p:sp>
              <p:nvSpPr>
                <p:cNvPr id="42" name="Rectangle 41"/>
                <p:cNvSpPr/>
                <p:nvPr/>
              </p:nvSpPr>
              <p:spPr>
                <a:xfrm>
                  <a:off x="3396796" y="2209800"/>
                  <a:ext cx="384048" cy="3429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Flowchart: Delay 42"/>
                <p:cNvSpPr/>
                <p:nvPr/>
              </p:nvSpPr>
              <p:spPr>
                <a:xfrm rot="16200000">
                  <a:off x="3389054" y="1818011"/>
                  <a:ext cx="399531" cy="3840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Flowchart: Delay 43"/>
                <p:cNvSpPr/>
                <p:nvPr/>
              </p:nvSpPr>
              <p:spPr>
                <a:xfrm rot="5400000" flipV="1">
                  <a:off x="3375163" y="5660432"/>
                  <a:ext cx="427313" cy="3840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1" name="Freeform 40"/>
              <p:cNvSpPr/>
              <p:nvPr/>
            </p:nvSpPr>
            <p:spPr>
              <a:xfrm>
                <a:off x="3396796" y="5838300"/>
                <a:ext cx="384048" cy="38405"/>
              </a:xfrm>
              <a:custGeom>
                <a:avLst/>
                <a:gdLst>
                  <a:gd name="connsiteX0" fmla="*/ 0 w 825623"/>
                  <a:gd name="connsiteY0" fmla="*/ 144542 h 256043"/>
                  <a:gd name="connsiteX1" fmla="*/ 301841 w 825623"/>
                  <a:gd name="connsiteY1" fmla="*/ 2499 h 256043"/>
                  <a:gd name="connsiteX2" fmla="*/ 577048 w 825623"/>
                  <a:gd name="connsiteY2" fmla="*/ 251074 h 256043"/>
                  <a:gd name="connsiteX3" fmla="*/ 825623 w 825623"/>
                  <a:gd name="connsiteY3" fmla="*/ 144542 h 256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5623" h="256043">
                    <a:moveTo>
                      <a:pt x="0" y="144542"/>
                    </a:moveTo>
                    <a:cubicBezTo>
                      <a:pt x="102833" y="64643"/>
                      <a:pt x="205666" y="-15256"/>
                      <a:pt x="301841" y="2499"/>
                    </a:cubicBezTo>
                    <a:cubicBezTo>
                      <a:pt x="398016" y="20254"/>
                      <a:pt x="489751" y="227400"/>
                      <a:pt x="577048" y="251074"/>
                    </a:cubicBezTo>
                    <a:cubicBezTo>
                      <a:pt x="664345" y="274748"/>
                      <a:pt x="744984" y="209645"/>
                      <a:pt x="825623" y="144542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376758" y="2853726"/>
              <a:ext cx="1024128" cy="91440"/>
              <a:chOff x="2376758" y="2667000"/>
              <a:chExt cx="1024128" cy="9144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2376758" y="2674418"/>
                <a:ext cx="102412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2385636" y="2667000"/>
                <a:ext cx="0" cy="9144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/>
          </p:nvGrpSpPr>
          <p:grpSpPr>
            <a:xfrm flipV="1">
              <a:off x="2376758" y="4953000"/>
              <a:ext cx="1024128" cy="91440"/>
              <a:chOff x="2529158" y="3040582"/>
              <a:chExt cx="1024128" cy="91440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2529158" y="3048000"/>
                <a:ext cx="102412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38036" y="3040582"/>
                <a:ext cx="0" cy="9144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Straight Connector 50"/>
            <p:cNvCxnSpPr/>
            <p:nvPr/>
          </p:nvCxnSpPr>
          <p:spPr>
            <a:xfrm flipH="1">
              <a:off x="2582426" y="3089456"/>
              <a:ext cx="82296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2582426" y="4800600"/>
              <a:ext cx="82296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794624" y="3962400"/>
              <a:ext cx="1362391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>
            <a:off x="1433256" y="838200"/>
            <a:ext cx="3600394" cy="5586506"/>
            <a:chOff x="1433256" y="1102899"/>
            <a:chExt cx="3600394" cy="5586506"/>
          </a:xfrm>
        </p:grpSpPr>
        <p:grpSp>
          <p:nvGrpSpPr>
            <p:cNvPr id="59" name="Group 58"/>
            <p:cNvGrpSpPr/>
            <p:nvPr/>
          </p:nvGrpSpPr>
          <p:grpSpPr>
            <a:xfrm>
              <a:off x="1433256" y="3689323"/>
              <a:ext cx="241569" cy="287828"/>
              <a:chOff x="6553200" y="3513424"/>
              <a:chExt cx="914400" cy="906176"/>
            </a:xfrm>
          </p:grpSpPr>
          <p:sp>
            <p:nvSpPr>
              <p:cNvPr id="85" name="Flowchart: Collate 84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6" name="Group 85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87" name="Flowchart: Delay 86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8" name="Straight Connector 87"/>
                <p:cNvCxnSpPr>
                  <a:stCxn id="85" idx="1"/>
                  <a:endCxn id="87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0" name="Group 59"/>
            <p:cNvGrpSpPr/>
            <p:nvPr/>
          </p:nvGrpSpPr>
          <p:grpSpPr>
            <a:xfrm>
              <a:off x="4639285" y="5743323"/>
              <a:ext cx="241569" cy="287828"/>
              <a:chOff x="6553200" y="3513424"/>
              <a:chExt cx="914400" cy="906176"/>
            </a:xfrm>
          </p:grpSpPr>
          <p:sp>
            <p:nvSpPr>
              <p:cNvPr id="81" name="Flowchart: Collate 80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2" name="Group 81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83" name="Flowchart: Delay 82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4" name="Straight Connector 83"/>
                <p:cNvCxnSpPr>
                  <a:stCxn id="81" idx="1"/>
                  <a:endCxn id="83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1" name="Group 60"/>
            <p:cNvGrpSpPr/>
            <p:nvPr/>
          </p:nvGrpSpPr>
          <p:grpSpPr>
            <a:xfrm>
              <a:off x="2877652" y="4589345"/>
              <a:ext cx="241569" cy="287828"/>
              <a:chOff x="6553200" y="3513424"/>
              <a:chExt cx="914400" cy="906176"/>
            </a:xfrm>
          </p:grpSpPr>
          <p:sp>
            <p:nvSpPr>
              <p:cNvPr id="77" name="Flowchart: Collate 76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79" name="Flowchart: Delay 78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0" name="Straight Connector 79"/>
                <p:cNvCxnSpPr>
                  <a:stCxn id="77" idx="1"/>
                  <a:endCxn id="79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2" name="Group 61"/>
            <p:cNvGrpSpPr/>
            <p:nvPr/>
          </p:nvGrpSpPr>
          <p:grpSpPr>
            <a:xfrm>
              <a:off x="4792081" y="1102899"/>
              <a:ext cx="241569" cy="287828"/>
              <a:chOff x="6553200" y="3513424"/>
              <a:chExt cx="914400" cy="906176"/>
            </a:xfrm>
          </p:grpSpPr>
          <p:sp>
            <p:nvSpPr>
              <p:cNvPr id="73" name="Flowchart: Collate 72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4" name="Group 73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75" name="Flowchart: Delay 74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6" name="Straight Connector 75"/>
                <p:cNvCxnSpPr>
                  <a:stCxn id="73" idx="1"/>
                  <a:endCxn id="75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3" name="Group 62"/>
            <p:cNvGrpSpPr/>
            <p:nvPr/>
          </p:nvGrpSpPr>
          <p:grpSpPr>
            <a:xfrm flipV="1">
              <a:off x="2873121" y="4955918"/>
              <a:ext cx="241569" cy="287828"/>
              <a:chOff x="6553200" y="3513424"/>
              <a:chExt cx="914400" cy="906176"/>
            </a:xfrm>
          </p:grpSpPr>
          <p:sp>
            <p:nvSpPr>
              <p:cNvPr id="69" name="Flowchart: Collate 6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71" name="Flowchart: Delay 7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2" name="Straight Connector 71"/>
                <p:cNvCxnSpPr>
                  <a:stCxn id="69" idx="1"/>
                  <a:endCxn id="7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4" name="Group 63"/>
            <p:cNvGrpSpPr/>
            <p:nvPr/>
          </p:nvGrpSpPr>
          <p:grpSpPr>
            <a:xfrm>
              <a:off x="4632501" y="6401577"/>
              <a:ext cx="241569" cy="287828"/>
              <a:chOff x="6553200" y="3513424"/>
              <a:chExt cx="914400" cy="906176"/>
            </a:xfrm>
          </p:grpSpPr>
          <p:sp>
            <p:nvSpPr>
              <p:cNvPr id="65" name="Flowchart: Collate 64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6" name="Group 65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7" name="Flowchart: Delay 66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" name="Straight Connector 67"/>
                <p:cNvCxnSpPr>
                  <a:stCxn id="65" idx="1"/>
                  <a:endCxn id="67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9" name="Group 88"/>
            <p:cNvGrpSpPr/>
            <p:nvPr/>
          </p:nvGrpSpPr>
          <p:grpSpPr>
            <a:xfrm flipV="1">
              <a:off x="2862188" y="3016125"/>
              <a:ext cx="241569" cy="287828"/>
              <a:chOff x="6553200" y="3513424"/>
              <a:chExt cx="914400" cy="906176"/>
            </a:xfrm>
          </p:grpSpPr>
          <p:sp>
            <p:nvSpPr>
              <p:cNvPr id="90" name="Flowchart: Collate 89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1" name="Group 90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92" name="Flowchart: Delay 91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3" name="Straight Connector 92"/>
                <p:cNvCxnSpPr>
                  <a:stCxn id="90" idx="1"/>
                  <a:endCxn id="92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4" name="Group 93"/>
            <p:cNvGrpSpPr/>
            <p:nvPr/>
          </p:nvGrpSpPr>
          <p:grpSpPr>
            <a:xfrm>
              <a:off x="4409931" y="3756557"/>
              <a:ext cx="241569" cy="287828"/>
              <a:chOff x="6553200" y="3513424"/>
              <a:chExt cx="914400" cy="906176"/>
            </a:xfrm>
          </p:grpSpPr>
          <p:sp>
            <p:nvSpPr>
              <p:cNvPr id="95" name="Flowchart: Collate 94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6" name="Group 95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97" name="Flowchart: Delay 96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8" name="Straight Connector 97"/>
                <p:cNvCxnSpPr>
                  <a:stCxn id="95" idx="1"/>
                  <a:endCxn id="97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9" name="Group 98"/>
            <p:cNvGrpSpPr/>
            <p:nvPr/>
          </p:nvGrpSpPr>
          <p:grpSpPr>
            <a:xfrm>
              <a:off x="4702515" y="1939674"/>
              <a:ext cx="241569" cy="287828"/>
              <a:chOff x="6553200" y="3513424"/>
              <a:chExt cx="914400" cy="906176"/>
            </a:xfrm>
          </p:grpSpPr>
          <p:sp>
            <p:nvSpPr>
              <p:cNvPr id="100" name="Flowchart: Collate 99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1" name="Group 100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102" name="Flowchart: Delay 101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3" name="Straight Connector 102"/>
                <p:cNvCxnSpPr>
                  <a:stCxn id="100" idx="1"/>
                  <a:endCxn id="102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4" name="Group 103"/>
            <p:cNvGrpSpPr/>
            <p:nvPr/>
          </p:nvGrpSpPr>
          <p:grpSpPr>
            <a:xfrm>
              <a:off x="3942411" y="1931790"/>
              <a:ext cx="241569" cy="287828"/>
              <a:chOff x="6553200" y="3513424"/>
              <a:chExt cx="914400" cy="906176"/>
            </a:xfrm>
          </p:grpSpPr>
          <p:sp>
            <p:nvSpPr>
              <p:cNvPr id="105" name="Flowchart: Collate 104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6" name="Group 105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107" name="Flowchart: Delay 106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8" name="Straight Connector 107"/>
                <p:cNvCxnSpPr>
                  <a:stCxn id="105" idx="1"/>
                  <a:endCxn id="107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xmlns="" val="120337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DOF: Operation </a:t>
            </a:r>
            <a:r>
              <a:rPr lang="en-US" dirty="0" err="1" smtClean="0"/>
              <a:t>vs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Operating DOF</a:t>
            </a:r>
          </a:p>
          <a:p>
            <a:pPr lvl="1"/>
            <a:r>
              <a:rPr lang="en-US" dirty="0" smtClean="0"/>
              <a:t>Process already exists</a:t>
            </a:r>
          </a:p>
          <a:p>
            <a:pPr lvl="1"/>
            <a:r>
              <a:rPr lang="en-US" dirty="0" smtClean="0"/>
              <a:t>Equipment size is fixed</a:t>
            </a:r>
          </a:p>
          <a:p>
            <a:r>
              <a:rPr lang="en-US" dirty="0" smtClean="0"/>
              <a:t>Design DOF</a:t>
            </a:r>
          </a:p>
          <a:p>
            <a:pPr lvl="1"/>
            <a:r>
              <a:rPr lang="en-US" dirty="0" smtClean="0"/>
              <a:t>Process </a:t>
            </a:r>
            <a:r>
              <a:rPr lang="en-US" i="1" dirty="0" smtClean="0"/>
              <a:t>does not</a:t>
            </a:r>
            <a:r>
              <a:rPr lang="en-US" dirty="0" smtClean="0"/>
              <a:t> exist</a:t>
            </a:r>
          </a:p>
          <a:p>
            <a:pPr lvl="1"/>
            <a:r>
              <a:rPr lang="en-US" dirty="0" smtClean="0"/>
              <a:t>Equipment not yet sized </a:t>
            </a:r>
            <a:r>
              <a:rPr lang="en-US" dirty="0" smtClean="0">
                <a:solidFill>
                  <a:srgbClr val="CC3300"/>
                </a:solidFill>
              </a:rPr>
              <a:t>≡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C3300"/>
                </a:solidFill>
              </a:rPr>
              <a:t>additional DOF</a:t>
            </a:r>
          </a:p>
          <a:p>
            <a:pPr marL="0" indent="0">
              <a:buNone/>
            </a:pPr>
            <a:endParaRPr lang="en-US" dirty="0">
              <a:solidFill>
                <a:srgbClr val="CC33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CC"/>
                </a:solidFill>
              </a:rPr>
              <a:t>SS Design DOF = SS Operating DOF</a:t>
            </a:r>
            <a:r>
              <a:rPr lang="en-US" sz="2800" baseline="30000" dirty="0" smtClean="0">
                <a:solidFill>
                  <a:srgbClr val="0000CC"/>
                </a:solidFill>
              </a:rPr>
              <a:t>*</a:t>
            </a:r>
            <a:r>
              <a:rPr lang="en-US" sz="2800" dirty="0" smtClean="0">
                <a:solidFill>
                  <a:srgbClr val="0000CC"/>
                </a:solidFill>
              </a:rPr>
              <a:t> + Equipment Size</a:t>
            </a:r>
            <a:endParaRPr lang="en-US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044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/>
          <a:p>
            <a:r>
              <a:rPr lang="en-US" dirty="0" smtClean="0"/>
              <a:t>Steady State Design DOF Example 1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28600" y="899124"/>
            <a:ext cx="3977640" cy="5425476"/>
            <a:chOff x="1889760" y="1245834"/>
            <a:chExt cx="3977640" cy="5425476"/>
          </a:xfrm>
        </p:grpSpPr>
        <p:grpSp>
          <p:nvGrpSpPr>
            <p:cNvPr id="5" name="Group 4"/>
            <p:cNvGrpSpPr/>
            <p:nvPr/>
          </p:nvGrpSpPr>
          <p:grpSpPr>
            <a:xfrm>
              <a:off x="3352800" y="2023517"/>
              <a:ext cx="548640" cy="3838170"/>
              <a:chOff x="3505200" y="2044470"/>
              <a:chExt cx="548640" cy="383817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3505200" y="2590800"/>
                <a:ext cx="548640" cy="2743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lowchart: Delay 34"/>
              <p:cNvSpPr/>
              <p:nvPr/>
            </p:nvSpPr>
            <p:spPr>
              <a:xfrm rot="16200000">
                <a:off x="3505200" y="2044470"/>
                <a:ext cx="548640" cy="54864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lowchart: Delay 35"/>
              <p:cNvSpPr/>
              <p:nvPr/>
            </p:nvSpPr>
            <p:spPr>
              <a:xfrm rot="5400000" flipV="1">
                <a:off x="3505200" y="5334000"/>
                <a:ext cx="548640" cy="54864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4249444" y="1245834"/>
              <a:ext cx="1076638" cy="640080"/>
              <a:chOff x="5174572" y="2667000"/>
              <a:chExt cx="1538056" cy="914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5486400" y="2667000"/>
                <a:ext cx="914400" cy="914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5174572" y="2743200"/>
                <a:ext cx="1538056" cy="762000"/>
                <a:chOff x="5091344" y="2667000"/>
                <a:chExt cx="1538056" cy="762000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 flipH="1">
                  <a:off x="5638800" y="2667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flipH="1">
                  <a:off x="5638800" y="3048000"/>
                  <a:ext cx="4572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flipH="1">
                  <a:off x="5091344" y="3048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6"/>
            <p:cNvGrpSpPr/>
            <p:nvPr/>
          </p:nvGrpSpPr>
          <p:grpSpPr>
            <a:xfrm>
              <a:off x="3634405" y="1557978"/>
              <a:ext cx="822960" cy="457200"/>
              <a:chOff x="2895600" y="1547195"/>
              <a:chExt cx="914400" cy="476321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flipV="1">
                <a:off x="2895600" y="1547195"/>
                <a:ext cx="0" cy="4763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895600" y="1547195"/>
                <a:ext cx="914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>
              <a:off x="4792683" y="1886728"/>
              <a:ext cx="0" cy="171486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4571739" y="2063245"/>
              <a:ext cx="457200" cy="274320"/>
              <a:chOff x="5867400" y="2895600"/>
              <a:chExt cx="914400" cy="9144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5867400" y="28956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5867400" y="3239167"/>
                <a:ext cx="914400" cy="182880"/>
              </a:xfrm>
              <a:custGeom>
                <a:avLst/>
                <a:gdLst>
                  <a:gd name="connsiteX0" fmla="*/ 0 w 825623"/>
                  <a:gd name="connsiteY0" fmla="*/ 144542 h 256043"/>
                  <a:gd name="connsiteX1" fmla="*/ 301841 w 825623"/>
                  <a:gd name="connsiteY1" fmla="*/ 2499 h 256043"/>
                  <a:gd name="connsiteX2" fmla="*/ 577048 w 825623"/>
                  <a:gd name="connsiteY2" fmla="*/ 251074 h 256043"/>
                  <a:gd name="connsiteX3" fmla="*/ 825623 w 825623"/>
                  <a:gd name="connsiteY3" fmla="*/ 144542 h 256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5623" h="256043">
                    <a:moveTo>
                      <a:pt x="0" y="144542"/>
                    </a:moveTo>
                    <a:cubicBezTo>
                      <a:pt x="102833" y="64643"/>
                      <a:pt x="205666" y="-15256"/>
                      <a:pt x="301841" y="2499"/>
                    </a:cubicBezTo>
                    <a:cubicBezTo>
                      <a:pt x="398016" y="20254"/>
                      <a:pt x="489751" y="227400"/>
                      <a:pt x="577048" y="251074"/>
                    </a:cubicBezTo>
                    <a:cubicBezTo>
                      <a:pt x="664345" y="274748"/>
                      <a:pt x="744984" y="209645"/>
                      <a:pt x="825623" y="144542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>
              <a:off x="3886200" y="2514600"/>
              <a:ext cx="192024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800600" y="2337565"/>
              <a:ext cx="0" cy="171486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11"/>
            <p:cNvSpPr/>
            <p:nvPr/>
          </p:nvSpPr>
          <p:spPr>
            <a:xfrm>
              <a:off x="3352800" y="5559935"/>
              <a:ext cx="548640" cy="54864"/>
            </a:xfrm>
            <a:custGeom>
              <a:avLst/>
              <a:gdLst>
                <a:gd name="connsiteX0" fmla="*/ 0 w 825623"/>
                <a:gd name="connsiteY0" fmla="*/ 144542 h 256043"/>
                <a:gd name="connsiteX1" fmla="*/ 301841 w 825623"/>
                <a:gd name="connsiteY1" fmla="*/ 2499 h 256043"/>
                <a:gd name="connsiteX2" fmla="*/ 577048 w 825623"/>
                <a:gd name="connsiteY2" fmla="*/ 251074 h 256043"/>
                <a:gd name="connsiteX3" fmla="*/ 825623 w 825623"/>
                <a:gd name="connsiteY3" fmla="*/ 144542 h 256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5623" h="256043">
                  <a:moveTo>
                    <a:pt x="0" y="144542"/>
                  </a:moveTo>
                  <a:cubicBezTo>
                    <a:pt x="102833" y="64643"/>
                    <a:pt x="205666" y="-15256"/>
                    <a:pt x="301841" y="2499"/>
                  </a:cubicBezTo>
                  <a:cubicBezTo>
                    <a:pt x="398016" y="20254"/>
                    <a:pt x="489751" y="227400"/>
                    <a:pt x="577048" y="251074"/>
                  </a:cubicBezTo>
                  <a:cubicBezTo>
                    <a:pt x="664345" y="274748"/>
                    <a:pt x="744984" y="209645"/>
                    <a:pt x="825623" y="144542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>
              <a:grpSpLocks noChangeAspect="1"/>
            </p:cNvGrpSpPr>
            <p:nvPr/>
          </p:nvGrpSpPr>
          <p:grpSpPr>
            <a:xfrm>
              <a:off x="4028465" y="5684520"/>
              <a:ext cx="1076638" cy="640080"/>
              <a:chOff x="5174572" y="2667000"/>
              <a:chExt cx="1538056" cy="9144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5486400" y="2667000"/>
                <a:ext cx="914400" cy="914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5174572" y="2743200"/>
                <a:ext cx="1538056" cy="762000"/>
                <a:chOff x="5091344" y="2667000"/>
                <a:chExt cx="1538056" cy="762000"/>
              </a:xfrm>
            </p:grpSpPr>
            <p:cxnSp>
              <p:nvCxnSpPr>
                <p:cNvPr id="22" name="Straight Connector 21"/>
                <p:cNvCxnSpPr/>
                <p:nvPr/>
              </p:nvCxnSpPr>
              <p:spPr>
                <a:xfrm flipH="1">
                  <a:off x="5638800" y="2667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H="1">
                  <a:off x="5638800" y="3048000"/>
                  <a:ext cx="4572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H="1">
                  <a:off x="5091344" y="3048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4" name="Straight Connector 13"/>
            <p:cNvCxnSpPr/>
            <p:nvPr/>
          </p:nvCxnSpPr>
          <p:spPr>
            <a:xfrm>
              <a:off x="3627120" y="5867400"/>
              <a:ext cx="7285" cy="80391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634405" y="6664912"/>
              <a:ext cx="2232995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634405" y="6019800"/>
              <a:ext cx="612339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539410" y="5415376"/>
              <a:ext cx="0" cy="27432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3886200" y="5424254"/>
              <a:ext cx="64008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889760" y="3941447"/>
              <a:ext cx="146304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5410200" y="1546471"/>
            <a:ext cx="2278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Throughput Given</a:t>
            </a:r>
          </a:p>
          <a:p>
            <a:pPr algn="ctr"/>
            <a:r>
              <a:rPr lang="en-US" dirty="0" smtClean="0"/>
              <a:t>Column pressure fixed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733800" y="2684451"/>
            <a:ext cx="523111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UNKNOWN EQUIPMENT SIZES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# of rectifying trays		Depends on desired split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# of enriching trays		Depends on desired split</a:t>
            </a:r>
          </a:p>
          <a:p>
            <a:r>
              <a:rPr lang="en-US" dirty="0" smtClean="0"/>
              <a:t>Column </a:t>
            </a:r>
            <a:r>
              <a:rPr lang="en-US" dirty="0" err="1" smtClean="0"/>
              <a:t>dia</a:t>
            </a:r>
            <a:r>
              <a:rPr lang="en-US" dirty="0" smtClean="0"/>
              <a:t>		Fixed by flooding</a:t>
            </a:r>
          </a:p>
          <a:p>
            <a:r>
              <a:rPr lang="en-US" dirty="0" smtClean="0"/>
              <a:t>Condenser area		Fixed by SS Q</a:t>
            </a:r>
            <a:r>
              <a:rPr lang="en-US" baseline="-25000" dirty="0" smtClean="0"/>
              <a:t>C</a:t>
            </a:r>
            <a:endParaRPr lang="en-US" dirty="0" smtClean="0"/>
          </a:p>
          <a:p>
            <a:r>
              <a:rPr lang="en-US" dirty="0" err="1" smtClean="0"/>
              <a:t>Reboiler</a:t>
            </a:r>
            <a:r>
              <a:rPr lang="en-US" dirty="0" smtClean="0"/>
              <a:t> area		Fixed by SS Q</a:t>
            </a:r>
            <a:r>
              <a:rPr lang="en-US" baseline="-25000" dirty="0" smtClean="0"/>
              <a:t>R</a:t>
            </a:r>
            <a:endParaRPr lang="en-US" dirty="0" smtClean="0"/>
          </a:p>
          <a:p>
            <a:r>
              <a:rPr lang="en-US" dirty="0" smtClean="0"/>
              <a:t>Reflux drum volume	5-10 min residence time</a:t>
            </a:r>
          </a:p>
          <a:p>
            <a:r>
              <a:rPr lang="en-US" dirty="0" smtClean="0"/>
              <a:t>Bottom sump volume	5-10 min residence time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691109" y="5356446"/>
            <a:ext cx="3640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3300"/>
                </a:solidFill>
              </a:rPr>
              <a:t>SS Design DOF = 2 splits + N</a:t>
            </a:r>
            <a:r>
              <a:rPr lang="en-US" b="1" baseline="-25000" dirty="0" smtClean="0">
                <a:solidFill>
                  <a:srgbClr val="CC3300"/>
                </a:solidFill>
              </a:rPr>
              <a:t>R</a:t>
            </a:r>
            <a:r>
              <a:rPr lang="en-US" b="1" dirty="0" smtClean="0">
                <a:solidFill>
                  <a:srgbClr val="CC3300"/>
                </a:solidFill>
              </a:rPr>
              <a:t>+ N</a:t>
            </a:r>
            <a:r>
              <a:rPr lang="en-US" b="1" baseline="-25000" dirty="0" smtClean="0">
                <a:solidFill>
                  <a:srgbClr val="CC3300"/>
                </a:solidFill>
              </a:rPr>
              <a:t>E</a:t>
            </a:r>
            <a:r>
              <a:rPr lang="en-US" b="1" dirty="0" smtClean="0">
                <a:solidFill>
                  <a:srgbClr val="CC3300"/>
                </a:solidFill>
              </a:rPr>
              <a:t> = 4</a:t>
            </a:r>
            <a:endParaRPr lang="en-US" b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281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59" y="228600"/>
            <a:ext cx="8229600" cy="533400"/>
          </a:xfrm>
        </p:spPr>
        <p:txBody>
          <a:bodyPr/>
          <a:lstStyle/>
          <a:p>
            <a:r>
              <a:rPr lang="en-US" dirty="0" smtClean="0"/>
              <a:t>Steady State Design DOF Example 2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3769927" y="1236782"/>
            <a:ext cx="4688273" cy="5240218"/>
            <a:chOff x="2818783" y="1492028"/>
            <a:chExt cx="4688273" cy="5240218"/>
          </a:xfrm>
        </p:grpSpPr>
        <p:grpSp>
          <p:nvGrpSpPr>
            <p:cNvPr id="4" name="Group 3"/>
            <p:cNvGrpSpPr/>
            <p:nvPr/>
          </p:nvGrpSpPr>
          <p:grpSpPr>
            <a:xfrm>
              <a:off x="3122695" y="1819855"/>
              <a:ext cx="4384361" cy="4738237"/>
              <a:chOff x="3117147" y="1843198"/>
              <a:chExt cx="4384361" cy="4738237"/>
            </a:xfrm>
          </p:grpSpPr>
          <p:grpSp>
            <p:nvGrpSpPr>
              <p:cNvPr id="5" name="Group 4"/>
              <p:cNvGrpSpPr/>
              <p:nvPr/>
            </p:nvGrpSpPr>
            <p:grpSpPr>
              <a:xfrm rot="5400000">
                <a:off x="3472639" y="3235932"/>
                <a:ext cx="372122" cy="822960"/>
                <a:chOff x="2294878" y="2154317"/>
                <a:chExt cx="372122" cy="640080"/>
              </a:xfrm>
            </p:grpSpPr>
            <p:cxnSp>
              <p:nvCxnSpPr>
                <p:cNvPr id="48" name="Straight Arrow Connector 47"/>
                <p:cNvCxnSpPr/>
                <p:nvPr/>
              </p:nvCxnSpPr>
              <p:spPr>
                <a:xfrm flipH="1">
                  <a:off x="2294878" y="2154317"/>
                  <a:ext cx="0" cy="64008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Arrow Connector 48"/>
                <p:cNvCxnSpPr/>
                <p:nvPr/>
              </p:nvCxnSpPr>
              <p:spPr>
                <a:xfrm flipH="1">
                  <a:off x="2667000" y="2154317"/>
                  <a:ext cx="0" cy="64008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Arrow Connector 49"/>
                <p:cNvCxnSpPr/>
                <p:nvPr/>
              </p:nvCxnSpPr>
              <p:spPr>
                <a:xfrm flipH="1">
                  <a:off x="2475242" y="2164380"/>
                  <a:ext cx="182880" cy="27432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Arrow Connector 50"/>
                <p:cNvCxnSpPr/>
                <p:nvPr/>
              </p:nvCxnSpPr>
              <p:spPr>
                <a:xfrm>
                  <a:off x="2301240" y="2166896"/>
                  <a:ext cx="182880" cy="27432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" name="Group 5"/>
              <p:cNvGrpSpPr/>
              <p:nvPr/>
            </p:nvGrpSpPr>
            <p:grpSpPr>
              <a:xfrm>
                <a:off x="3669292" y="2832961"/>
                <a:ext cx="914400" cy="1057923"/>
                <a:chOff x="2667000" y="3437877"/>
                <a:chExt cx="914400" cy="1057923"/>
              </a:xfrm>
            </p:grpSpPr>
            <p:sp>
              <p:nvSpPr>
                <p:cNvPr id="46" name="Rectangle 45"/>
                <p:cNvSpPr/>
                <p:nvPr/>
              </p:nvSpPr>
              <p:spPr>
                <a:xfrm>
                  <a:off x="2667000" y="35814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Flowchart: Delay 46"/>
                <p:cNvSpPr/>
                <p:nvPr/>
              </p:nvSpPr>
              <p:spPr>
                <a:xfrm rot="16200000">
                  <a:off x="3054658" y="3050219"/>
                  <a:ext cx="139083" cy="914400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7" name="Straight Arrow Connector 6"/>
              <p:cNvCxnSpPr/>
              <p:nvPr/>
            </p:nvCxnSpPr>
            <p:spPr>
              <a:xfrm rot="16200000">
                <a:off x="3620067" y="2011680"/>
                <a:ext cx="0" cy="10058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H="1" flipV="1">
                <a:off x="4126492" y="4348084"/>
                <a:ext cx="1295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H="1" flipV="1">
                <a:off x="4135370" y="3890884"/>
                <a:ext cx="0" cy="457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Freeform 9"/>
              <p:cNvSpPr/>
              <p:nvPr/>
            </p:nvSpPr>
            <p:spPr>
              <a:xfrm>
                <a:off x="3670033" y="3250804"/>
                <a:ext cx="914400" cy="182880"/>
              </a:xfrm>
              <a:custGeom>
                <a:avLst/>
                <a:gdLst>
                  <a:gd name="connsiteX0" fmla="*/ 0 w 825623"/>
                  <a:gd name="connsiteY0" fmla="*/ 144542 h 256043"/>
                  <a:gd name="connsiteX1" fmla="*/ 301841 w 825623"/>
                  <a:gd name="connsiteY1" fmla="*/ 2499 h 256043"/>
                  <a:gd name="connsiteX2" fmla="*/ 577048 w 825623"/>
                  <a:gd name="connsiteY2" fmla="*/ 251074 h 256043"/>
                  <a:gd name="connsiteX3" fmla="*/ 825623 w 825623"/>
                  <a:gd name="connsiteY3" fmla="*/ 144542 h 256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5623" h="256043">
                    <a:moveTo>
                      <a:pt x="0" y="144542"/>
                    </a:moveTo>
                    <a:cubicBezTo>
                      <a:pt x="102833" y="64643"/>
                      <a:pt x="205666" y="-15256"/>
                      <a:pt x="301841" y="2499"/>
                    </a:cubicBezTo>
                    <a:cubicBezTo>
                      <a:pt x="398016" y="20254"/>
                      <a:pt x="489751" y="227400"/>
                      <a:pt x="577048" y="251074"/>
                    </a:cubicBezTo>
                    <a:cubicBezTo>
                      <a:pt x="664345" y="274748"/>
                      <a:pt x="744984" y="209645"/>
                      <a:pt x="825623" y="144542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H="1">
                <a:off x="4126492" y="1857514"/>
                <a:ext cx="0" cy="96012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oup 11"/>
              <p:cNvGrpSpPr/>
              <p:nvPr/>
            </p:nvGrpSpPr>
            <p:grpSpPr>
              <a:xfrm>
                <a:off x="5425440" y="2839539"/>
                <a:ext cx="395412" cy="3090076"/>
                <a:chOff x="3505200" y="2044470"/>
                <a:chExt cx="548640" cy="383817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>
                  <a:off x="3505200" y="2590800"/>
                  <a:ext cx="548640" cy="27432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Flowchart: Delay 43"/>
                <p:cNvSpPr/>
                <p:nvPr/>
              </p:nvSpPr>
              <p:spPr>
                <a:xfrm rot="16200000">
                  <a:off x="3505200" y="2044470"/>
                  <a:ext cx="548640" cy="548640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lowchart: Delay 44"/>
                <p:cNvSpPr/>
                <p:nvPr/>
              </p:nvSpPr>
              <p:spPr>
                <a:xfrm rot="5400000" flipV="1">
                  <a:off x="3505200" y="5334000"/>
                  <a:ext cx="548640" cy="548640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2"/>
              <p:cNvGrpSpPr>
                <a:grpSpLocks noChangeAspect="1"/>
              </p:cNvGrpSpPr>
              <p:nvPr/>
            </p:nvGrpSpPr>
            <p:grpSpPr>
              <a:xfrm>
                <a:off x="6071663" y="2213434"/>
                <a:ext cx="775947" cy="515323"/>
                <a:chOff x="5174572" y="2667000"/>
                <a:chExt cx="1538056" cy="91440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5486400" y="2667000"/>
                  <a:ext cx="914400" cy="914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9" name="Group 38"/>
                <p:cNvGrpSpPr/>
                <p:nvPr/>
              </p:nvGrpSpPr>
              <p:grpSpPr>
                <a:xfrm>
                  <a:off x="5174572" y="2743200"/>
                  <a:ext cx="1538056" cy="762000"/>
                  <a:chOff x="5091344" y="2667000"/>
                  <a:chExt cx="1538056" cy="762000"/>
                </a:xfrm>
              </p:grpSpPr>
              <p:cxnSp>
                <p:nvCxnSpPr>
                  <p:cNvPr id="40" name="Straight Connector 39"/>
                  <p:cNvCxnSpPr/>
                  <p:nvPr/>
                </p:nvCxnSpPr>
                <p:spPr>
                  <a:xfrm flipH="1">
                    <a:off x="5638800" y="2667000"/>
                    <a:ext cx="990600" cy="38100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/>
                  <p:cNvCxnSpPr/>
                  <p:nvPr/>
                </p:nvCxnSpPr>
                <p:spPr>
                  <a:xfrm flipH="1">
                    <a:off x="5638800" y="3048000"/>
                    <a:ext cx="4572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/>
                  <p:cNvCxnSpPr/>
                  <p:nvPr/>
                </p:nvCxnSpPr>
                <p:spPr>
                  <a:xfrm flipH="1">
                    <a:off x="5091344" y="3048000"/>
                    <a:ext cx="990600" cy="38100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4" name="Group 13"/>
              <p:cNvGrpSpPr/>
              <p:nvPr/>
            </p:nvGrpSpPr>
            <p:grpSpPr>
              <a:xfrm>
                <a:off x="5628396" y="2464738"/>
                <a:ext cx="593118" cy="368088"/>
                <a:chOff x="2895600" y="1547195"/>
                <a:chExt cx="914400" cy="476321"/>
              </a:xfrm>
            </p:grpSpPr>
            <p:cxnSp>
              <p:nvCxnSpPr>
                <p:cNvPr id="36" name="Straight Connector 35"/>
                <p:cNvCxnSpPr/>
                <p:nvPr/>
              </p:nvCxnSpPr>
              <p:spPr>
                <a:xfrm flipV="1">
                  <a:off x="2895600" y="1547195"/>
                  <a:ext cx="0" cy="47632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895600" y="1547195"/>
                  <a:ext cx="9144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" name="Straight Connector 14"/>
              <p:cNvCxnSpPr/>
              <p:nvPr/>
            </p:nvCxnSpPr>
            <p:spPr>
              <a:xfrm>
                <a:off x="6463182" y="2729412"/>
                <a:ext cx="0" cy="13806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6303945" y="2871524"/>
                <a:ext cx="329510" cy="220853"/>
                <a:chOff x="5867400" y="2895600"/>
                <a:chExt cx="914400" cy="914400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5867400" y="28956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Freeform 34"/>
                <p:cNvSpPr/>
                <p:nvPr/>
              </p:nvSpPr>
              <p:spPr>
                <a:xfrm>
                  <a:off x="5867400" y="3239167"/>
                  <a:ext cx="914400" cy="182880"/>
                </a:xfrm>
                <a:custGeom>
                  <a:avLst/>
                  <a:gdLst>
                    <a:gd name="connsiteX0" fmla="*/ 0 w 825623"/>
                    <a:gd name="connsiteY0" fmla="*/ 144542 h 256043"/>
                    <a:gd name="connsiteX1" fmla="*/ 301841 w 825623"/>
                    <a:gd name="connsiteY1" fmla="*/ 2499 h 256043"/>
                    <a:gd name="connsiteX2" fmla="*/ 577048 w 825623"/>
                    <a:gd name="connsiteY2" fmla="*/ 251074 h 256043"/>
                    <a:gd name="connsiteX3" fmla="*/ 825623 w 825623"/>
                    <a:gd name="connsiteY3" fmla="*/ 144542 h 2560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25623" h="256043">
                      <a:moveTo>
                        <a:pt x="0" y="144542"/>
                      </a:moveTo>
                      <a:cubicBezTo>
                        <a:pt x="102833" y="64643"/>
                        <a:pt x="205666" y="-15256"/>
                        <a:pt x="301841" y="2499"/>
                      </a:cubicBezTo>
                      <a:cubicBezTo>
                        <a:pt x="398016" y="20254"/>
                        <a:pt x="489751" y="227400"/>
                        <a:pt x="577048" y="251074"/>
                      </a:cubicBezTo>
                      <a:cubicBezTo>
                        <a:pt x="664345" y="274748"/>
                        <a:pt x="744984" y="209645"/>
                        <a:pt x="825623" y="144542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7" name="Straight Connector 16"/>
              <p:cNvCxnSpPr/>
              <p:nvPr/>
            </p:nvCxnSpPr>
            <p:spPr>
              <a:xfrm flipV="1">
                <a:off x="5809868" y="3222779"/>
                <a:ext cx="169164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6468888" y="3092376"/>
                <a:ext cx="0" cy="13806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Freeform 18"/>
              <p:cNvSpPr/>
              <p:nvPr/>
            </p:nvSpPr>
            <p:spPr>
              <a:xfrm>
                <a:off x="5425440" y="5686677"/>
                <a:ext cx="395412" cy="44171"/>
              </a:xfrm>
              <a:custGeom>
                <a:avLst/>
                <a:gdLst>
                  <a:gd name="connsiteX0" fmla="*/ 0 w 825623"/>
                  <a:gd name="connsiteY0" fmla="*/ 144542 h 256043"/>
                  <a:gd name="connsiteX1" fmla="*/ 301841 w 825623"/>
                  <a:gd name="connsiteY1" fmla="*/ 2499 h 256043"/>
                  <a:gd name="connsiteX2" fmla="*/ 577048 w 825623"/>
                  <a:gd name="connsiteY2" fmla="*/ 251074 h 256043"/>
                  <a:gd name="connsiteX3" fmla="*/ 825623 w 825623"/>
                  <a:gd name="connsiteY3" fmla="*/ 144542 h 256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5623" h="256043">
                    <a:moveTo>
                      <a:pt x="0" y="144542"/>
                    </a:moveTo>
                    <a:cubicBezTo>
                      <a:pt x="102833" y="64643"/>
                      <a:pt x="205666" y="-15256"/>
                      <a:pt x="301841" y="2499"/>
                    </a:cubicBezTo>
                    <a:cubicBezTo>
                      <a:pt x="398016" y="20254"/>
                      <a:pt x="489751" y="227400"/>
                      <a:pt x="577048" y="251074"/>
                    </a:cubicBezTo>
                    <a:cubicBezTo>
                      <a:pt x="664345" y="274748"/>
                      <a:pt x="744984" y="209645"/>
                      <a:pt x="825623" y="144542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" name="Group 19"/>
              <p:cNvGrpSpPr>
                <a:grpSpLocks noChangeAspect="1"/>
              </p:cNvGrpSpPr>
              <p:nvPr/>
            </p:nvGrpSpPr>
            <p:grpSpPr>
              <a:xfrm>
                <a:off x="5912400" y="5786979"/>
                <a:ext cx="775947" cy="515323"/>
                <a:chOff x="5174572" y="2667000"/>
                <a:chExt cx="1538056" cy="914400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5486400" y="2667000"/>
                  <a:ext cx="914400" cy="9144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29"/>
                <p:cNvGrpSpPr/>
                <p:nvPr/>
              </p:nvGrpSpPr>
              <p:grpSpPr>
                <a:xfrm>
                  <a:off x="5174572" y="2743200"/>
                  <a:ext cx="1538056" cy="762000"/>
                  <a:chOff x="5091344" y="2667000"/>
                  <a:chExt cx="1538056" cy="762000"/>
                </a:xfrm>
              </p:grpSpPr>
              <p:cxnSp>
                <p:nvCxnSpPr>
                  <p:cNvPr id="31" name="Straight Connector 30"/>
                  <p:cNvCxnSpPr/>
                  <p:nvPr/>
                </p:nvCxnSpPr>
                <p:spPr>
                  <a:xfrm flipH="1">
                    <a:off x="5638800" y="2667000"/>
                    <a:ext cx="990600" cy="38100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 flipH="1">
                    <a:off x="5638800" y="3048000"/>
                    <a:ext cx="4572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flipH="1">
                    <a:off x="5091344" y="3048000"/>
                    <a:ext cx="990600" cy="38100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1" name="Straight Connector 20"/>
              <p:cNvCxnSpPr/>
              <p:nvPr/>
            </p:nvCxnSpPr>
            <p:spPr>
              <a:xfrm>
                <a:off x="5623146" y="5934214"/>
                <a:ext cx="5250" cy="6472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5628396" y="6576284"/>
                <a:ext cx="160934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5628396" y="6056910"/>
                <a:ext cx="44132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6280645" y="5570294"/>
                <a:ext cx="0" cy="22085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>
                <a:off x="5809868" y="5577442"/>
                <a:ext cx="461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rot="16200000">
                <a:off x="3625855" y="1340279"/>
                <a:ext cx="0" cy="10058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flipH="1" flipV="1">
                <a:off x="7483137" y="1843198"/>
                <a:ext cx="0" cy="13716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4108735" y="1843199"/>
                <a:ext cx="338328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2832746" y="2302761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198347" y="636291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774192" y="1492028"/>
              <a:ext cx="13094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Recycle A, B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646723" y="2998676"/>
              <a:ext cx="9989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 + B → C</a:t>
              </a:r>
              <a:endParaRPr lang="en-US" sz="16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818783" y="164118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51408" y="3272544"/>
            <a:ext cx="347082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SS Design DOF = SS DOF – 1 + 2 = 7</a:t>
            </a:r>
          </a:p>
          <a:p>
            <a:r>
              <a:rPr lang="en-US" dirty="0" err="1" smtClean="0"/>
              <a:t>Rxr</a:t>
            </a:r>
            <a:r>
              <a:rPr lang="en-US" dirty="0" smtClean="0"/>
              <a:t> Volume</a:t>
            </a:r>
          </a:p>
          <a:p>
            <a:r>
              <a:rPr lang="en-US" dirty="0" err="1" smtClean="0"/>
              <a:t>Rxr</a:t>
            </a:r>
            <a:r>
              <a:rPr lang="en-US" dirty="0" smtClean="0"/>
              <a:t> Temperature</a:t>
            </a:r>
          </a:p>
          <a:p>
            <a:r>
              <a:rPr lang="en-US" dirty="0" err="1" smtClean="0"/>
              <a:t>Rxr</a:t>
            </a:r>
            <a:r>
              <a:rPr lang="en-US" dirty="0" smtClean="0"/>
              <a:t> Composition</a:t>
            </a:r>
          </a:p>
          <a:p>
            <a:r>
              <a:rPr lang="en-US" dirty="0" smtClean="0"/>
              <a:t>2 Column Splits</a:t>
            </a:r>
          </a:p>
          <a:p>
            <a:r>
              <a:rPr lang="en-US" dirty="0" smtClean="0"/>
              <a:t>N</a:t>
            </a:r>
            <a:r>
              <a:rPr lang="en-US" baseline="-25000" dirty="0" smtClean="0"/>
              <a:t>R</a:t>
            </a:r>
            <a:r>
              <a:rPr lang="en-US" dirty="0"/>
              <a:t> </a:t>
            </a:r>
            <a:r>
              <a:rPr lang="en-US" dirty="0" smtClean="0"/>
              <a:t>and N</a:t>
            </a:r>
            <a:r>
              <a:rPr lang="en-US" baseline="-25000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899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Intuitive DOF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1905000"/>
          </a:xfrm>
        </p:spPr>
        <p:txBody>
          <a:bodyPr/>
          <a:lstStyle/>
          <a:p>
            <a:r>
              <a:rPr lang="en-US" dirty="0" smtClean="0"/>
              <a:t>Given a process </a:t>
            </a:r>
            <a:r>
              <a:rPr lang="en-US" dirty="0" err="1" smtClean="0"/>
              <a:t>flowsheet</a:t>
            </a:r>
            <a:endParaRPr lang="en-US" dirty="0" smtClean="0"/>
          </a:p>
          <a:p>
            <a:r>
              <a:rPr lang="en-US" dirty="0" smtClean="0"/>
              <a:t>Show control valve on each adjustable flow</a:t>
            </a:r>
          </a:p>
          <a:p>
            <a:r>
              <a:rPr lang="en-US" dirty="0" smtClean="0"/>
              <a:t>Count # of control valves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581400"/>
            <a:ext cx="633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Control DOF   =   # of independent control valves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36782" y="4267200"/>
            <a:ext cx="8040875" cy="1015663"/>
            <a:chOff x="957363" y="4784466"/>
            <a:chExt cx="8040875" cy="1015663"/>
          </a:xfrm>
        </p:grpSpPr>
        <p:sp>
          <p:nvSpPr>
            <p:cNvPr id="5" name="TextBox 4"/>
            <p:cNvSpPr txBox="1"/>
            <p:nvPr/>
          </p:nvSpPr>
          <p:spPr>
            <a:xfrm>
              <a:off x="957363" y="4876800"/>
              <a:ext cx="20906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Steady State</a:t>
              </a:r>
            </a:p>
            <a:p>
              <a:pPr algn="ctr"/>
              <a:r>
                <a:rPr lang="en-US" sz="2400" b="1" dirty="0" smtClean="0"/>
                <a:t>Operation DOF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063536" y="4784466"/>
              <a:ext cx="5934702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/>
                <a:t> </a:t>
              </a:r>
              <a:r>
                <a:rPr lang="en-US" sz="2000" b="1" dirty="0" smtClean="0"/>
                <a:t>      Control DOF </a:t>
              </a:r>
            </a:p>
            <a:p>
              <a:r>
                <a:rPr lang="en-US" sz="2000" b="1" dirty="0" smtClean="0"/>
                <a:t>=     - # of non-reactive surge drums </a:t>
              </a:r>
            </a:p>
            <a:p>
              <a:r>
                <a:rPr lang="en-US" sz="2000" b="1" dirty="0" smtClean="0"/>
                <a:t>       - any other fixed conditions (e.g. column pressure)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66800" y="5571531"/>
            <a:ext cx="5520548" cy="707886"/>
            <a:chOff x="1188922" y="4784466"/>
            <a:chExt cx="5520548" cy="707886"/>
          </a:xfrm>
        </p:grpSpPr>
        <p:sp>
          <p:nvSpPr>
            <p:cNvPr id="10" name="TextBox 9"/>
            <p:cNvSpPr txBox="1"/>
            <p:nvPr/>
          </p:nvSpPr>
          <p:spPr>
            <a:xfrm>
              <a:off x="1188922" y="4907575"/>
              <a:ext cx="20858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Design DOF    </a:t>
              </a:r>
              <a:r>
                <a:rPr lang="en-US" sz="2000" b="1" dirty="0" smtClean="0"/>
                <a:t>=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63536" y="4784466"/>
              <a:ext cx="364593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/>
                <a:t> </a:t>
              </a:r>
              <a:r>
                <a:rPr lang="en-US" sz="2000" b="1" dirty="0" smtClean="0"/>
                <a:t>      Steady state operation DOF</a:t>
              </a:r>
              <a:r>
                <a:rPr lang="en-US" sz="2000" b="1" baseline="30000" dirty="0" smtClean="0"/>
                <a:t>*</a:t>
              </a:r>
              <a:r>
                <a:rPr lang="en-US" sz="2000" b="1" dirty="0" smtClean="0"/>
                <a:t> </a:t>
              </a:r>
            </a:p>
            <a:p>
              <a:r>
                <a:rPr lang="en-US" sz="2000" b="1" dirty="0"/>
                <a:t> </a:t>
              </a:r>
              <a:r>
                <a:rPr lang="en-US" sz="2000" b="1" dirty="0" smtClean="0"/>
                <a:t>      + Major equipment sizes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66046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00201"/>
            <a:ext cx="8686800" cy="2667000"/>
          </a:xfrm>
        </p:spPr>
        <p:txBody>
          <a:bodyPr/>
          <a:lstStyle/>
          <a:p>
            <a:r>
              <a:rPr lang="en-US" dirty="0" smtClean="0"/>
              <a:t>What am I free to change</a:t>
            </a:r>
          </a:p>
          <a:p>
            <a:endParaRPr lang="en-US" dirty="0"/>
          </a:p>
          <a:p>
            <a:r>
              <a:rPr lang="en-US" dirty="0" smtClean="0"/>
              <a:t># of variables that can be adjusted (not fixed) INDEPENDENTLY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452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DOF Analysis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752600" y="2048470"/>
            <a:ext cx="5762302" cy="923330"/>
            <a:chOff x="1905000" y="2694801"/>
            <a:chExt cx="5762302" cy="923330"/>
          </a:xfrm>
        </p:grpSpPr>
        <p:sp>
          <p:nvSpPr>
            <p:cNvPr id="5" name="TextBox 4"/>
            <p:cNvSpPr txBox="1"/>
            <p:nvPr/>
          </p:nvSpPr>
          <p:spPr>
            <a:xfrm>
              <a:off x="1905000" y="2971800"/>
              <a:ext cx="10246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DOF      =</a:t>
              </a:r>
              <a:endParaRPr lang="en-US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24199" y="2694801"/>
              <a:ext cx="454310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# of independent variables</a:t>
              </a:r>
            </a:p>
            <a:p>
              <a:r>
                <a:rPr lang="en-US" b="1" dirty="0" smtClean="0"/>
                <a:t>- # of independent material / energy balances</a:t>
              </a:r>
            </a:p>
            <a:p>
              <a:r>
                <a:rPr lang="en-US" b="1" dirty="0" smtClean="0"/>
                <a:t>- # of equilibrium constraints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048000" y="3897868"/>
            <a:ext cx="2194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Guaranteed to fail !!!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5105400"/>
            <a:ext cx="6620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NEED A SIMPLE AND INTUITIVE METHODOLOGY FOR DOF ANALYSIS</a:t>
            </a:r>
          </a:p>
        </p:txBody>
      </p:sp>
    </p:spTree>
    <p:extLst>
      <p:ext uri="{BB962C8B-B14F-4D97-AF65-F5344CB8AC3E}">
        <p14:creationId xmlns:p14="http://schemas.microsoft.com/office/powerpoint/2010/main" xmlns="" val="403585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 Flow Through a Pipe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021521" y="2064715"/>
            <a:ext cx="2712864" cy="612648"/>
            <a:chOff x="2362200" y="2746852"/>
            <a:chExt cx="2712864" cy="61264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2362200" y="3200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lowchart: Sequential Access Storage 6"/>
            <p:cNvSpPr/>
            <p:nvPr/>
          </p:nvSpPr>
          <p:spPr>
            <a:xfrm flipV="1">
              <a:off x="3377953" y="2746852"/>
              <a:ext cx="612648" cy="612648"/>
            </a:xfrm>
            <a:prstGeom prst="flowChartMagneticTap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4008264" y="280012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959416" y="1688903"/>
            <a:ext cx="483138" cy="570477"/>
            <a:chOff x="6553200" y="3513424"/>
            <a:chExt cx="914400" cy="906176"/>
          </a:xfrm>
        </p:grpSpPr>
        <p:sp>
          <p:nvSpPr>
            <p:cNvPr id="9" name="Flowchart: Collate 8"/>
            <p:cNvSpPr/>
            <p:nvPr/>
          </p:nvSpPr>
          <p:spPr>
            <a:xfrm rot="16200000">
              <a:off x="6781800" y="3733800"/>
              <a:ext cx="457200" cy="914400"/>
            </a:xfrm>
            <a:prstGeom prst="flowChartCol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6704076" y="3513424"/>
              <a:ext cx="612648" cy="677576"/>
              <a:chOff x="6704076" y="3205576"/>
              <a:chExt cx="612648" cy="985424"/>
            </a:xfrm>
          </p:grpSpPr>
          <p:sp>
            <p:nvSpPr>
              <p:cNvPr id="10" name="Flowchart: Delay 9"/>
              <p:cNvSpPr/>
              <p:nvPr/>
            </p:nvSpPr>
            <p:spPr>
              <a:xfrm rot="16200000">
                <a:off x="6856476" y="3053176"/>
                <a:ext cx="307848" cy="612648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>
                <a:stCxn id="9" idx="1"/>
                <a:endCxn id="10" idx="1"/>
              </p:cNvCxnSpPr>
              <p:nvPr/>
            </p:nvCxnSpPr>
            <p:spPr>
              <a:xfrm flipV="1">
                <a:off x="7010400" y="3513424"/>
                <a:ext cx="0" cy="67757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560116" y="3719873"/>
            <a:ext cx="4798597" cy="476123"/>
            <a:chOff x="336286" y="3943477"/>
            <a:chExt cx="4798597" cy="476123"/>
          </a:xfrm>
        </p:grpSpPr>
        <p:sp>
          <p:nvSpPr>
            <p:cNvPr id="16" name="TextBox 15"/>
            <p:cNvSpPr txBox="1"/>
            <p:nvPr/>
          </p:nvSpPr>
          <p:spPr>
            <a:xfrm>
              <a:off x="336286" y="3943477"/>
              <a:ext cx="27520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One adjustable flow</a:t>
              </a:r>
              <a:endParaRPr lang="en-US" sz="2400" b="1" dirty="0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123422" y="3957935"/>
              <a:ext cx="2011461" cy="461665"/>
              <a:chOff x="3123422" y="3957935"/>
              <a:chExt cx="2011461" cy="461665"/>
            </a:xfrm>
          </p:grpSpPr>
          <p:sp>
            <p:nvSpPr>
              <p:cNvPr id="17" name="Right Arrow 16"/>
              <p:cNvSpPr/>
              <p:nvPr/>
            </p:nvSpPr>
            <p:spPr>
              <a:xfrm>
                <a:off x="3123422" y="4035810"/>
                <a:ext cx="686578" cy="299966"/>
              </a:xfrm>
              <a:prstGeom prst="rightArrow">
                <a:avLst>
                  <a:gd name="adj1" fmla="val 50000"/>
                  <a:gd name="adj2" fmla="val 128774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59561" y="3957935"/>
                <a:ext cx="11753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DOF = 1</a:t>
                </a:r>
                <a:endParaRPr lang="en-US" sz="2400" b="1" dirty="0"/>
              </a:p>
            </p:txBody>
          </p:sp>
        </p:grpSp>
      </p:grpSp>
      <p:sp>
        <p:nvSpPr>
          <p:cNvPr id="21" name="TextBox 20"/>
          <p:cNvSpPr txBox="1"/>
          <p:nvPr/>
        </p:nvSpPr>
        <p:spPr>
          <a:xfrm>
            <a:off x="2814325" y="5105400"/>
            <a:ext cx="2290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Liquid Flow Rate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299151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 Flow Networks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909961" y="2400300"/>
            <a:ext cx="2290439" cy="1143000"/>
            <a:chOff x="1905000" y="2400300"/>
            <a:chExt cx="2290439" cy="114300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905000" y="29718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052439" y="2400300"/>
              <a:ext cx="0" cy="114300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3052439" y="24003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3052439" y="29718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052439" y="3533683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2508115" y="2189632"/>
            <a:ext cx="263680" cy="1415814"/>
            <a:chOff x="3503154" y="2189632"/>
            <a:chExt cx="263680" cy="1415814"/>
          </a:xfrm>
        </p:grpSpPr>
        <p:grpSp>
          <p:nvGrpSpPr>
            <p:cNvPr id="13" name="Group 12"/>
            <p:cNvGrpSpPr/>
            <p:nvPr/>
          </p:nvGrpSpPr>
          <p:grpSpPr>
            <a:xfrm>
              <a:off x="3503154" y="2189632"/>
              <a:ext cx="241569" cy="287828"/>
              <a:chOff x="6553200" y="3513424"/>
              <a:chExt cx="914400" cy="906176"/>
            </a:xfrm>
          </p:grpSpPr>
          <p:sp>
            <p:nvSpPr>
              <p:cNvPr id="14" name="Flowchart: Collate 1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16" name="Flowchart: Delay 1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" name="Straight Connector 16"/>
                <p:cNvCxnSpPr>
                  <a:stCxn id="14" idx="1"/>
                  <a:endCxn id="1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" name="Group 17"/>
            <p:cNvGrpSpPr/>
            <p:nvPr/>
          </p:nvGrpSpPr>
          <p:grpSpPr>
            <a:xfrm>
              <a:off x="3507685" y="2757065"/>
              <a:ext cx="241569" cy="287828"/>
              <a:chOff x="6553200" y="3513424"/>
              <a:chExt cx="914400" cy="906176"/>
            </a:xfrm>
          </p:grpSpPr>
          <p:sp>
            <p:nvSpPr>
              <p:cNvPr id="19" name="Flowchart: Collate 1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1" name="Flowchart: Delay 2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" name="Straight Connector 21"/>
                <p:cNvCxnSpPr>
                  <a:stCxn id="19" idx="1"/>
                  <a:endCxn id="2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" name="Group 22"/>
            <p:cNvGrpSpPr/>
            <p:nvPr/>
          </p:nvGrpSpPr>
          <p:grpSpPr>
            <a:xfrm>
              <a:off x="3525265" y="3317618"/>
              <a:ext cx="241569" cy="287828"/>
              <a:chOff x="6553200" y="3513424"/>
              <a:chExt cx="914400" cy="906176"/>
            </a:xfrm>
          </p:grpSpPr>
          <p:sp>
            <p:nvSpPr>
              <p:cNvPr id="24" name="Flowchart: Collate 2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6" name="Flowchart: Delay 2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" name="Straight Connector 26"/>
                <p:cNvCxnSpPr>
                  <a:stCxn id="24" idx="1"/>
                  <a:endCxn id="2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/>
          <p:cNvGrpSpPr/>
          <p:nvPr/>
        </p:nvGrpSpPr>
        <p:grpSpPr>
          <a:xfrm>
            <a:off x="1239892" y="2757065"/>
            <a:ext cx="241569" cy="287828"/>
            <a:chOff x="6553200" y="3513424"/>
            <a:chExt cx="914400" cy="906176"/>
          </a:xfrm>
        </p:grpSpPr>
        <p:sp>
          <p:nvSpPr>
            <p:cNvPr id="31" name="Flowchart: Collate 30"/>
            <p:cNvSpPr/>
            <p:nvPr/>
          </p:nvSpPr>
          <p:spPr>
            <a:xfrm rot="16200000">
              <a:off x="6781800" y="3733800"/>
              <a:ext cx="457200" cy="914400"/>
            </a:xfrm>
            <a:prstGeom prst="flowChartCol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6704076" y="3513424"/>
              <a:ext cx="612648" cy="677576"/>
              <a:chOff x="6704076" y="3205576"/>
              <a:chExt cx="612648" cy="985424"/>
            </a:xfrm>
          </p:grpSpPr>
          <p:sp>
            <p:nvSpPr>
              <p:cNvPr id="33" name="Flowchart: Delay 32"/>
              <p:cNvSpPr/>
              <p:nvPr/>
            </p:nvSpPr>
            <p:spPr>
              <a:xfrm rot="16200000">
                <a:off x="6856476" y="3053176"/>
                <a:ext cx="307848" cy="612648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34" name="Straight Connector 33"/>
              <p:cNvCxnSpPr>
                <a:stCxn id="31" idx="1"/>
                <a:endCxn id="33" idx="1"/>
              </p:cNvCxnSpPr>
              <p:nvPr/>
            </p:nvCxnSpPr>
            <p:spPr>
              <a:xfrm flipV="1">
                <a:off x="7010400" y="3513424"/>
                <a:ext cx="0" cy="67757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oup 37"/>
          <p:cNvGrpSpPr>
            <a:grpSpLocks noChangeAspect="1"/>
          </p:cNvGrpSpPr>
          <p:nvPr/>
        </p:nvGrpSpPr>
        <p:grpSpPr>
          <a:xfrm>
            <a:off x="1132076" y="2742403"/>
            <a:ext cx="457200" cy="457200"/>
            <a:chOff x="914400" y="1524000"/>
            <a:chExt cx="914400" cy="9144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914400" y="1524000"/>
              <a:ext cx="914400" cy="914400"/>
            </a:xfrm>
            <a:prstGeom prst="line">
              <a:avLst/>
            </a:prstGeom>
            <a:ln w="508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914400" y="1524000"/>
              <a:ext cx="914400" cy="914400"/>
            </a:xfrm>
            <a:prstGeom prst="line">
              <a:avLst/>
            </a:prstGeom>
            <a:ln w="508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817409" y="4387334"/>
            <a:ext cx="1723998" cy="934998"/>
            <a:chOff x="817409" y="4387334"/>
            <a:chExt cx="1723998" cy="934998"/>
          </a:xfrm>
        </p:grpSpPr>
        <p:sp>
          <p:nvSpPr>
            <p:cNvPr id="3" name="TextBox 2"/>
            <p:cNvSpPr txBox="1"/>
            <p:nvPr/>
          </p:nvSpPr>
          <p:spPr>
            <a:xfrm>
              <a:off x="1279750" y="4387334"/>
              <a:ext cx="9236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DOF = 3</a:t>
              </a:r>
              <a:endParaRPr lang="en-US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17409" y="4953000"/>
              <a:ext cx="17239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Three split flows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572000" y="2366711"/>
            <a:ext cx="3433439" cy="1159424"/>
            <a:chOff x="4572000" y="2366711"/>
            <a:chExt cx="3433439" cy="1159424"/>
          </a:xfrm>
        </p:grpSpPr>
        <p:grpSp>
          <p:nvGrpSpPr>
            <p:cNvPr id="39" name="Group 38"/>
            <p:cNvGrpSpPr/>
            <p:nvPr/>
          </p:nvGrpSpPr>
          <p:grpSpPr>
            <a:xfrm>
              <a:off x="4572000" y="2383135"/>
              <a:ext cx="2290439" cy="1143000"/>
              <a:chOff x="1905000" y="2400300"/>
              <a:chExt cx="2290439" cy="1143000"/>
            </a:xfrm>
          </p:grpSpPr>
          <p:cxnSp>
            <p:nvCxnSpPr>
              <p:cNvPr id="40" name="Straight Arrow Connector 39"/>
              <p:cNvCxnSpPr/>
              <p:nvPr/>
            </p:nvCxnSpPr>
            <p:spPr>
              <a:xfrm>
                <a:off x="1905000" y="2971800"/>
                <a:ext cx="1143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3052439" y="2400300"/>
                <a:ext cx="0" cy="114300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>
                <a:off x="3052439" y="2400300"/>
                <a:ext cx="1143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>
                <a:off x="3052439" y="2971800"/>
                <a:ext cx="1143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>
                <a:off x="3052439" y="3533683"/>
                <a:ext cx="1143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Arrow Connector 44"/>
            <p:cNvCxnSpPr/>
            <p:nvPr/>
          </p:nvCxnSpPr>
          <p:spPr>
            <a:xfrm>
              <a:off x="6862439" y="26670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6857260" y="2366711"/>
              <a:ext cx="0" cy="114300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6857260" y="3231416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6172200" y="2173078"/>
            <a:ext cx="1382523" cy="1405679"/>
            <a:chOff x="6172200" y="2173078"/>
            <a:chExt cx="1382523" cy="1405679"/>
          </a:xfrm>
        </p:grpSpPr>
        <p:grpSp>
          <p:nvGrpSpPr>
            <p:cNvPr id="54" name="Group 53"/>
            <p:cNvGrpSpPr/>
            <p:nvPr/>
          </p:nvGrpSpPr>
          <p:grpSpPr>
            <a:xfrm>
              <a:off x="6172200" y="2173078"/>
              <a:ext cx="241569" cy="287828"/>
              <a:chOff x="6553200" y="3513424"/>
              <a:chExt cx="914400" cy="906176"/>
            </a:xfrm>
          </p:grpSpPr>
          <p:sp>
            <p:nvSpPr>
              <p:cNvPr id="55" name="Flowchart: Collate 54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6" name="Group 55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57" name="Flowchart: Delay 56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8" name="Straight Connector 57"/>
                <p:cNvCxnSpPr>
                  <a:stCxn id="55" idx="1"/>
                  <a:endCxn id="57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9" name="Group 58"/>
            <p:cNvGrpSpPr/>
            <p:nvPr/>
          </p:nvGrpSpPr>
          <p:grpSpPr>
            <a:xfrm>
              <a:off x="6172200" y="2747690"/>
              <a:ext cx="241569" cy="287828"/>
              <a:chOff x="6553200" y="3513424"/>
              <a:chExt cx="914400" cy="906176"/>
            </a:xfrm>
          </p:grpSpPr>
          <p:sp>
            <p:nvSpPr>
              <p:cNvPr id="60" name="Flowchart: Collate 59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2" name="Flowchart: Delay 61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3" name="Straight Connector 62"/>
                <p:cNvCxnSpPr>
                  <a:stCxn id="60" idx="1"/>
                  <a:endCxn id="62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4" name="Group 63"/>
            <p:cNvGrpSpPr/>
            <p:nvPr/>
          </p:nvGrpSpPr>
          <p:grpSpPr>
            <a:xfrm>
              <a:off x="6177773" y="3290929"/>
              <a:ext cx="241569" cy="287828"/>
              <a:chOff x="6553200" y="3513424"/>
              <a:chExt cx="914400" cy="906176"/>
            </a:xfrm>
          </p:grpSpPr>
          <p:sp>
            <p:nvSpPr>
              <p:cNvPr id="65" name="Flowchart: Collate 64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6" name="Group 65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7" name="Flowchart: Delay 66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" name="Straight Connector 67"/>
                <p:cNvCxnSpPr>
                  <a:stCxn id="65" idx="1"/>
                  <a:endCxn id="67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9" name="Group 68"/>
            <p:cNvGrpSpPr/>
            <p:nvPr/>
          </p:nvGrpSpPr>
          <p:grpSpPr>
            <a:xfrm>
              <a:off x="7307975" y="2454575"/>
              <a:ext cx="241569" cy="287828"/>
              <a:chOff x="6553200" y="3513424"/>
              <a:chExt cx="914400" cy="906176"/>
            </a:xfrm>
          </p:grpSpPr>
          <p:sp>
            <p:nvSpPr>
              <p:cNvPr id="70" name="Flowchart: Collate 69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72" name="Flowchart: Delay 71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3" name="Straight Connector 72"/>
                <p:cNvCxnSpPr>
                  <a:stCxn id="70" idx="1"/>
                  <a:endCxn id="72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4" name="Group 73"/>
            <p:cNvGrpSpPr/>
            <p:nvPr/>
          </p:nvGrpSpPr>
          <p:grpSpPr>
            <a:xfrm>
              <a:off x="7313154" y="3027103"/>
              <a:ext cx="241569" cy="287828"/>
              <a:chOff x="6553200" y="3513424"/>
              <a:chExt cx="914400" cy="906176"/>
            </a:xfrm>
          </p:grpSpPr>
          <p:sp>
            <p:nvSpPr>
              <p:cNvPr id="75" name="Flowchart: Collate 74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6" name="Group 75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77" name="Flowchart: Delay 76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8" name="Straight Connector 77"/>
                <p:cNvCxnSpPr>
                  <a:stCxn id="75" idx="1"/>
                  <a:endCxn id="77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79" name="Group 78"/>
          <p:cNvGrpSpPr/>
          <p:nvPr/>
        </p:nvGrpSpPr>
        <p:grpSpPr>
          <a:xfrm>
            <a:off x="5436559" y="4441567"/>
            <a:ext cx="1723998" cy="1211997"/>
            <a:chOff x="817409" y="4387334"/>
            <a:chExt cx="1723998" cy="1211997"/>
          </a:xfrm>
        </p:grpSpPr>
        <p:sp>
          <p:nvSpPr>
            <p:cNvPr id="80" name="TextBox 79"/>
            <p:cNvSpPr txBox="1"/>
            <p:nvPr/>
          </p:nvSpPr>
          <p:spPr>
            <a:xfrm>
              <a:off x="1279750" y="4387334"/>
              <a:ext cx="9236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DOF = 4</a:t>
              </a:r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17409" y="4953000"/>
              <a:ext cx="17239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Three split flows</a:t>
              </a:r>
            </a:p>
            <a:p>
              <a:r>
                <a:rPr lang="en-US" dirty="0" smtClean="0"/>
                <a:t>One mixed flow</a:t>
              </a:r>
              <a:endParaRPr lang="en-US" dirty="0"/>
            </a:p>
          </p:txBody>
        </p:sp>
      </p:grpSp>
      <p:grpSp>
        <p:nvGrpSpPr>
          <p:cNvPr id="82" name="Group 81"/>
          <p:cNvGrpSpPr>
            <a:grpSpLocks noChangeAspect="1"/>
          </p:cNvGrpSpPr>
          <p:nvPr/>
        </p:nvGrpSpPr>
        <p:grpSpPr>
          <a:xfrm>
            <a:off x="7205339" y="3001644"/>
            <a:ext cx="457200" cy="457200"/>
            <a:chOff x="914400" y="1524000"/>
            <a:chExt cx="914400" cy="914400"/>
          </a:xfrm>
        </p:grpSpPr>
        <p:cxnSp>
          <p:nvCxnSpPr>
            <p:cNvPr id="83" name="Straight Connector 82"/>
            <p:cNvCxnSpPr/>
            <p:nvPr/>
          </p:nvCxnSpPr>
          <p:spPr>
            <a:xfrm>
              <a:off x="914400" y="1524000"/>
              <a:ext cx="914400" cy="914400"/>
            </a:xfrm>
            <a:prstGeom prst="line">
              <a:avLst/>
            </a:prstGeom>
            <a:ln w="508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914400" y="1524000"/>
              <a:ext cx="914400" cy="914400"/>
            </a:xfrm>
            <a:prstGeom prst="line">
              <a:avLst/>
            </a:prstGeom>
            <a:ln w="508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92530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Surge Tank</a:t>
            </a:r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>
            <a:off x="2439141" y="2209800"/>
            <a:ext cx="2590059" cy="1972323"/>
            <a:chOff x="2439141" y="2209800"/>
            <a:chExt cx="2590059" cy="1972323"/>
          </a:xfrm>
        </p:grpSpPr>
        <p:grpSp>
          <p:nvGrpSpPr>
            <p:cNvPr id="6" name="Group 5"/>
            <p:cNvGrpSpPr/>
            <p:nvPr/>
          </p:nvGrpSpPr>
          <p:grpSpPr>
            <a:xfrm>
              <a:off x="3276600" y="2667000"/>
              <a:ext cx="914400" cy="1057923"/>
              <a:chOff x="2667000" y="3437877"/>
              <a:chExt cx="914400" cy="1057923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2667000" y="35814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Flowchart: Delay 4"/>
              <p:cNvSpPr/>
              <p:nvPr/>
            </p:nvSpPr>
            <p:spPr>
              <a:xfrm rot="16200000">
                <a:off x="3054658" y="3050219"/>
                <a:ext cx="139083" cy="91440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439141" y="2209800"/>
              <a:ext cx="1295400" cy="457200"/>
              <a:chOff x="1524000" y="2057400"/>
              <a:chExt cx="1295400" cy="679142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524000" y="2057400"/>
                <a:ext cx="1295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2819400" y="2057400"/>
                <a:ext cx="0" cy="67914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 flipH="1" flipV="1">
              <a:off x="3733800" y="3724923"/>
              <a:ext cx="1295400" cy="457200"/>
              <a:chOff x="1524000" y="2057400"/>
              <a:chExt cx="1295400" cy="679142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1524000" y="2057400"/>
                <a:ext cx="1295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2819400" y="2057400"/>
                <a:ext cx="0" cy="67914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Freeform 14"/>
          <p:cNvSpPr/>
          <p:nvPr/>
        </p:nvSpPr>
        <p:spPr>
          <a:xfrm>
            <a:off x="3276599" y="3093720"/>
            <a:ext cx="914400" cy="182880"/>
          </a:xfrm>
          <a:custGeom>
            <a:avLst/>
            <a:gdLst>
              <a:gd name="connsiteX0" fmla="*/ 0 w 825623"/>
              <a:gd name="connsiteY0" fmla="*/ 144542 h 256043"/>
              <a:gd name="connsiteX1" fmla="*/ 301841 w 825623"/>
              <a:gd name="connsiteY1" fmla="*/ 2499 h 256043"/>
              <a:gd name="connsiteX2" fmla="*/ 577048 w 825623"/>
              <a:gd name="connsiteY2" fmla="*/ 251074 h 256043"/>
              <a:gd name="connsiteX3" fmla="*/ 825623 w 825623"/>
              <a:gd name="connsiteY3" fmla="*/ 144542 h 2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5623" h="256043">
                <a:moveTo>
                  <a:pt x="0" y="144542"/>
                </a:moveTo>
                <a:cubicBezTo>
                  <a:pt x="102833" y="64643"/>
                  <a:pt x="205666" y="-15256"/>
                  <a:pt x="301841" y="2499"/>
                </a:cubicBezTo>
                <a:cubicBezTo>
                  <a:pt x="398016" y="20254"/>
                  <a:pt x="489751" y="227400"/>
                  <a:pt x="577048" y="251074"/>
                </a:cubicBezTo>
                <a:cubicBezTo>
                  <a:pt x="664345" y="274748"/>
                  <a:pt x="744984" y="209645"/>
                  <a:pt x="825623" y="14454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872537" y="2269028"/>
            <a:ext cx="1875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 adjustable flows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2760135" y="1623247"/>
            <a:ext cx="2053494" cy="2625058"/>
            <a:chOff x="2760135" y="1623247"/>
            <a:chExt cx="2053494" cy="2625058"/>
          </a:xfrm>
        </p:grpSpPr>
        <p:grpSp>
          <p:nvGrpSpPr>
            <p:cNvPr id="45" name="Group 44"/>
            <p:cNvGrpSpPr/>
            <p:nvPr/>
          </p:nvGrpSpPr>
          <p:grpSpPr>
            <a:xfrm>
              <a:off x="2760135" y="1623247"/>
              <a:ext cx="562179" cy="645781"/>
              <a:chOff x="2760135" y="1623247"/>
              <a:chExt cx="562179" cy="645781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2845272" y="1981200"/>
                <a:ext cx="241569" cy="287828"/>
                <a:chOff x="6553200" y="3513424"/>
                <a:chExt cx="914400" cy="906176"/>
              </a:xfrm>
            </p:grpSpPr>
            <p:sp>
              <p:nvSpPr>
                <p:cNvPr id="17" name="Flowchart: Collate 16"/>
                <p:cNvSpPr/>
                <p:nvPr/>
              </p:nvSpPr>
              <p:spPr>
                <a:xfrm rot="16200000">
                  <a:off x="6781800" y="3733800"/>
                  <a:ext cx="457200" cy="914400"/>
                </a:xfrm>
                <a:prstGeom prst="flowChartCollat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8" name="Group 17"/>
                <p:cNvGrpSpPr/>
                <p:nvPr/>
              </p:nvGrpSpPr>
              <p:grpSpPr>
                <a:xfrm>
                  <a:off x="6704076" y="3513424"/>
                  <a:ext cx="612648" cy="677576"/>
                  <a:chOff x="6704076" y="3205576"/>
                  <a:chExt cx="612648" cy="985424"/>
                </a:xfrm>
              </p:grpSpPr>
              <p:sp>
                <p:nvSpPr>
                  <p:cNvPr id="19" name="Flowchart: Delay 18"/>
                  <p:cNvSpPr/>
                  <p:nvPr/>
                </p:nvSpPr>
                <p:spPr>
                  <a:xfrm rot="16200000">
                    <a:off x="6856476" y="3053176"/>
                    <a:ext cx="307848" cy="612648"/>
                  </a:xfrm>
                  <a:prstGeom prst="flowChartDelay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0" name="Straight Connector 19"/>
                  <p:cNvCxnSpPr>
                    <a:stCxn id="17" idx="1"/>
                    <a:endCxn id="19" idx="1"/>
                  </p:cNvCxnSpPr>
                  <p:nvPr/>
                </p:nvCxnSpPr>
                <p:spPr>
                  <a:xfrm flipV="1">
                    <a:off x="7010400" y="3513424"/>
                    <a:ext cx="0" cy="67757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9" name="Group 28"/>
              <p:cNvGrpSpPr/>
              <p:nvPr/>
            </p:nvGrpSpPr>
            <p:grpSpPr>
              <a:xfrm>
                <a:off x="2760135" y="1623247"/>
                <a:ext cx="411844" cy="369332"/>
                <a:chOff x="6326308" y="1830366"/>
                <a:chExt cx="411844" cy="369332"/>
              </a:xfrm>
            </p:grpSpPr>
            <p:sp>
              <p:nvSpPr>
                <p:cNvPr id="27" name="Oval 26"/>
                <p:cNvSpPr>
                  <a:spLocks noChangeAspect="1"/>
                </p:cNvSpPr>
                <p:nvPr/>
              </p:nvSpPr>
              <p:spPr>
                <a:xfrm>
                  <a:off x="6369184" y="1857934"/>
                  <a:ext cx="336416" cy="31376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326308" y="1830366"/>
                  <a:ext cx="4118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FC</a:t>
                  </a:r>
                  <a:endParaRPr lang="en-US" dirty="0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3139428" y="1807697"/>
                <a:ext cx="182886" cy="388721"/>
                <a:chOff x="3139427" y="1807697"/>
                <a:chExt cx="365773" cy="388721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3505200" y="1807697"/>
                  <a:ext cx="0" cy="38872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endCxn id="27" idx="6"/>
                </p:cNvCxnSpPr>
                <p:nvPr/>
              </p:nvCxnSpPr>
              <p:spPr>
                <a:xfrm flipH="1">
                  <a:off x="3139427" y="1807697"/>
                  <a:ext cx="365773" cy="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4" name="Group 43"/>
            <p:cNvGrpSpPr/>
            <p:nvPr/>
          </p:nvGrpSpPr>
          <p:grpSpPr>
            <a:xfrm>
              <a:off x="4290057" y="3608471"/>
              <a:ext cx="523572" cy="639834"/>
              <a:chOff x="4290057" y="3608471"/>
              <a:chExt cx="523572" cy="639834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4495800" y="3960477"/>
                <a:ext cx="241569" cy="287828"/>
                <a:chOff x="6553200" y="3513424"/>
                <a:chExt cx="914400" cy="906176"/>
              </a:xfrm>
            </p:grpSpPr>
            <p:sp>
              <p:nvSpPr>
                <p:cNvPr id="22" name="Flowchart: Collate 21"/>
                <p:cNvSpPr/>
                <p:nvPr/>
              </p:nvSpPr>
              <p:spPr>
                <a:xfrm rot="16200000">
                  <a:off x="6781800" y="3733800"/>
                  <a:ext cx="457200" cy="914400"/>
                </a:xfrm>
                <a:prstGeom prst="flowChartCollat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6704076" y="3513424"/>
                  <a:ext cx="612648" cy="677576"/>
                  <a:chOff x="6704076" y="3205576"/>
                  <a:chExt cx="612648" cy="985424"/>
                </a:xfrm>
              </p:grpSpPr>
              <p:sp>
                <p:nvSpPr>
                  <p:cNvPr id="24" name="Flowchart: Delay 23"/>
                  <p:cNvSpPr/>
                  <p:nvPr/>
                </p:nvSpPr>
                <p:spPr>
                  <a:xfrm rot="16200000">
                    <a:off x="6856476" y="3053176"/>
                    <a:ext cx="307848" cy="612648"/>
                  </a:xfrm>
                  <a:prstGeom prst="flowChartDelay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5" name="Straight Connector 24"/>
                  <p:cNvCxnSpPr>
                    <a:stCxn id="22" idx="1"/>
                    <a:endCxn id="24" idx="1"/>
                  </p:cNvCxnSpPr>
                  <p:nvPr/>
                </p:nvCxnSpPr>
                <p:spPr>
                  <a:xfrm flipV="1">
                    <a:off x="7010400" y="3513424"/>
                    <a:ext cx="0" cy="67757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5" name="Group 34"/>
              <p:cNvGrpSpPr/>
              <p:nvPr/>
            </p:nvGrpSpPr>
            <p:grpSpPr>
              <a:xfrm>
                <a:off x="4401785" y="3608471"/>
                <a:ext cx="411844" cy="369332"/>
                <a:chOff x="6326308" y="1830366"/>
                <a:chExt cx="411844" cy="369332"/>
              </a:xfrm>
            </p:grpSpPr>
            <p:sp>
              <p:nvSpPr>
                <p:cNvPr id="36" name="Oval 35"/>
                <p:cNvSpPr>
                  <a:spLocks noChangeAspect="1"/>
                </p:cNvSpPr>
                <p:nvPr/>
              </p:nvSpPr>
              <p:spPr>
                <a:xfrm>
                  <a:off x="6369184" y="1857934"/>
                  <a:ext cx="336416" cy="31376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326308" y="1830366"/>
                  <a:ext cx="4118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FC</a:t>
                  </a:r>
                  <a:endParaRPr lang="en-US" dirty="0"/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 flipH="1">
                <a:off x="4290057" y="3786973"/>
                <a:ext cx="182886" cy="388721"/>
                <a:chOff x="3139427" y="1807697"/>
                <a:chExt cx="365773" cy="388721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 flipV="1">
                  <a:off x="3505200" y="1807697"/>
                  <a:ext cx="0" cy="38872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flipH="1">
                  <a:off x="3139427" y="1807697"/>
                  <a:ext cx="365773" cy="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54" name="Group 53"/>
          <p:cNvGrpSpPr/>
          <p:nvPr/>
        </p:nvGrpSpPr>
        <p:grpSpPr>
          <a:xfrm>
            <a:off x="4194845" y="3000494"/>
            <a:ext cx="634424" cy="634774"/>
            <a:chOff x="4194845" y="3000494"/>
            <a:chExt cx="634424" cy="634774"/>
          </a:xfrm>
        </p:grpSpPr>
        <p:grpSp>
          <p:nvGrpSpPr>
            <p:cNvPr id="49" name="Group 48"/>
            <p:cNvGrpSpPr/>
            <p:nvPr/>
          </p:nvGrpSpPr>
          <p:grpSpPr>
            <a:xfrm>
              <a:off x="4425889" y="3000494"/>
              <a:ext cx="403380" cy="369332"/>
              <a:chOff x="5638800" y="2482334"/>
              <a:chExt cx="403380" cy="369332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5638800" y="2482334"/>
                <a:ext cx="403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48" name="Oval 47"/>
              <p:cNvSpPr>
                <a:spLocks noChangeAspect="1"/>
              </p:cNvSpPr>
              <p:nvPr/>
            </p:nvSpPr>
            <p:spPr>
              <a:xfrm>
                <a:off x="5674422" y="2500090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" name="Straight Connector 51"/>
            <p:cNvCxnSpPr/>
            <p:nvPr/>
          </p:nvCxnSpPr>
          <p:spPr>
            <a:xfrm>
              <a:off x="4194845" y="3185160"/>
              <a:ext cx="2743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4487376" y="3498108"/>
              <a:ext cx="2743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6705599" y="3267723"/>
            <a:ext cx="22093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 level controller</a:t>
            </a:r>
          </a:p>
          <a:p>
            <a:pPr algn="ctr"/>
            <a:r>
              <a:rPr lang="en-US" dirty="0"/>
              <a:t>(for material balance)</a:t>
            </a:r>
          </a:p>
          <a:p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1251756" y="5049505"/>
            <a:ext cx="2656471" cy="850392"/>
            <a:chOff x="1251756" y="5049505"/>
            <a:chExt cx="2656471" cy="850392"/>
          </a:xfrm>
        </p:grpSpPr>
        <p:sp>
          <p:nvSpPr>
            <p:cNvPr id="57" name="TextBox 56"/>
            <p:cNvSpPr txBox="1"/>
            <p:nvPr/>
          </p:nvSpPr>
          <p:spPr>
            <a:xfrm>
              <a:off x="1251756" y="5338206"/>
              <a:ext cx="16696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Control DOF = 2</a:t>
              </a:r>
              <a:endParaRPr lang="en-US" dirty="0"/>
            </a:p>
          </p:txBody>
        </p:sp>
        <p:sp>
          <p:nvSpPr>
            <p:cNvPr id="58" name="Left-Up Arrow 57"/>
            <p:cNvSpPr/>
            <p:nvPr/>
          </p:nvSpPr>
          <p:spPr>
            <a:xfrm rot="2333333" flipH="1">
              <a:off x="3057835" y="5049505"/>
              <a:ext cx="850392" cy="850392"/>
            </a:xfrm>
            <a:prstGeom prst="leftUpArrow">
              <a:avLst>
                <a:gd name="adj1" fmla="val 12206"/>
                <a:gd name="adj2" fmla="val 12942"/>
                <a:gd name="adj3" fmla="val 2395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3429000" y="4648200"/>
            <a:ext cx="3904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Dynamic DOF = 1 (Level </a:t>
            </a:r>
            <a:r>
              <a:rPr lang="en-US" dirty="0" err="1" smtClean="0"/>
              <a:t>setpoint</a:t>
            </a:r>
            <a:r>
              <a:rPr lang="en-US" dirty="0" smtClean="0"/>
              <a:t>)</a:t>
            </a:r>
          </a:p>
          <a:p>
            <a:pPr algn="ctr"/>
            <a:r>
              <a:rPr lang="en-US" dirty="0" smtClean="0"/>
              <a:t>(</a:t>
            </a:r>
            <a:r>
              <a:rPr lang="en-US" sz="1400" dirty="0" smtClean="0"/>
              <a:t>Has only dynamic impact. No steady state impact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664229" y="5723930"/>
            <a:ext cx="4043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Steady operation DOF = 1 (Flow </a:t>
            </a:r>
            <a:r>
              <a:rPr lang="en-US" dirty="0" err="1" smtClean="0"/>
              <a:t>setpoint</a:t>
            </a:r>
            <a:r>
              <a:rPr lang="en-US" dirty="0" smtClean="0"/>
              <a:t>)</a:t>
            </a:r>
          </a:p>
          <a:p>
            <a:pPr algn="ctr"/>
            <a:r>
              <a:rPr lang="en-US" sz="1400" dirty="0" smtClean="0"/>
              <a:t>(Sets process throughput)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26006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6" grpId="0"/>
      <p:bldP spid="59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Tanks in Series</a:t>
            </a: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608858" y="2490188"/>
            <a:ext cx="7315200" cy="1089735"/>
            <a:chOff x="608858" y="2490188"/>
            <a:chExt cx="7315200" cy="1089735"/>
          </a:xfrm>
        </p:grpSpPr>
        <p:grpSp>
          <p:nvGrpSpPr>
            <p:cNvPr id="22" name="Group 21"/>
            <p:cNvGrpSpPr/>
            <p:nvPr/>
          </p:nvGrpSpPr>
          <p:grpSpPr>
            <a:xfrm>
              <a:off x="608858" y="2490188"/>
              <a:ext cx="1645920" cy="1057923"/>
              <a:chOff x="608858" y="2490188"/>
              <a:chExt cx="1645920" cy="105792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340378" y="2490188"/>
                <a:ext cx="914400" cy="1057923"/>
                <a:chOff x="2667000" y="3437877"/>
                <a:chExt cx="914400" cy="1057923"/>
              </a:xfrm>
            </p:grpSpPr>
            <p:sp>
              <p:nvSpPr>
                <p:cNvPr id="12" name="Rectangle 11"/>
                <p:cNvSpPr/>
                <p:nvPr/>
              </p:nvSpPr>
              <p:spPr>
                <a:xfrm>
                  <a:off x="2667000" y="35814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Flowchart: Delay 12"/>
                <p:cNvSpPr/>
                <p:nvPr/>
              </p:nvSpPr>
              <p:spPr>
                <a:xfrm rot="16200000">
                  <a:off x="3054658" y="3050219"/>
                  <a:ext cx="139083" cy="914400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8" name="Straight Connector 7"/>
              <p:cNvCxnSpPr/>
              <p:nvPr/>
            </p:nvCxnSpPr>
            <p:spPr>
              <a:xfrm flipH="1" flipV="1">
                <a:off x="608858" y="3429000"/>
                <a:ext cx="73152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2254778" y="2490188"/>
              <a:ext cx="1645920" cy="1057923"/>
              <a:chOff x="608858" y="2490188"/>
              <a:chExt cx="1645920" cy="1057923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1340378" y="2490188"/>
                <a:ext cx="914400" cy="1057923"/>
                <a:chOff x="2667000" y="3437877"/>
                <a:chExt cx="914400" cy="1057923"/>
              </a:xfrm>
            </p:grpSpPr>
            <p:sp>
              <p:nvSpPr>
                <p:cNvPr id="26" name="Rectangle 25"/>
                <p:cNvSpPr/>
                <p:nvPr/>
              </p:nvSpPr>
              <p:spPr>
                <a:xfrm>
                  <a:off x="2667000" y="35814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Flowchart: Delay 26"/>
                <p:cNvSpPr/>
                <p:nvPr/>
              </p:nvSpPr>
              <p:spPr>
                <a:xfrm rot="16200000">
                  <a:off x="3054658" y="3050219"/>
                  <a:ext cx="139083" cy="914400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5" name="Straight Connector 24"/>
              <p:cNvCxnSpPr/>
              <p:nvPr/>
            </p:nvCxnSpPr>
            <p:spPr>
              <a:xfrm flipH="1" flipV="1">
                <a:off x="608858" y="3429000"/>
                <a:ext cx="73152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/>
            <p:cNvGrpSpPr/>
            <p:nvPr/>
          </p:nvGrpSpPr>
          <p:grpSpPr>
            <a:xfrm>
              <a:off x="3900698" y="2522000"/>
              <a:ext cx="1645920" cy="1057923"/>
              <a:chOff x="608858" y="2490188"/>
              <a:chExt cx="1645920" cy="1057923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1340378" y="2490188"/>
                <a:ext cx="914400" cy="1057923"/>
                <a:chOff x="2667000" y="3437877"/>
                <a:chExt cx="914400" cy="1057923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2667000" y="35814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Flowchart: Delay 31"/>
                <p:cNvSpPr/>
                <p:nvPr/>
              </p:nvSpPr>
              <p:spPr>
                <a:xfrm rot="16200000">
                  <a:off x="3054658" y="3050219"/>
                  <a:ext cx="139083" cy="914400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30" name="Straight Connector 29"/>
              <p:cNvCxnSpPr/>
              <p:nvPr/>
            </p:nvCxnSpPr>
            <p:spPr>
              <a:xfrm flipH="1" flipV="1">
                <a:off x="608858" y="3429000"/>
                <a:ext cx="73152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/>
            <p:cNvGrpSpPr/>
            <p:nvPr/>
          </p:nvGrpSpPr>
          <p:grpSpPr>
            <a:xfrm>
              <a:off x="5546618" y="2506466"/>
              <a:ext cx="1645920" cy="1057923"/>
              <a:chOff x="608858" y="2490188"/>
              <a:chExt cx="1645920" cy="1057923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340378" y="2490188"/>
                <a:ext cx="914400" cy="1057923"/>
                <a:chOff x="2667000" y="3437877"/>
                <a:chExt cx="914400" cy="1057923"/>
              </a:xfrm>
            </p:grpSpPr>
            <p:sp>
              <p:nvSpPr>
                <p:cNvPr id="36" name="Rectangle 35"/>
                <p:cNvSpPr/>
                <p:nvPr/>
              </p:nvSpPr>
              <p:spPr>
                <a:xfrm>
                  <a:off x="2667000" y="35814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Flowchart: Delay 36"/>
                <p:cNvSpPr/>
                <p:nvPr/>
              </p:nvSpPr>
              <p:spPr>
                <a:xfrm rot="16200000">
                  <a:off x="3054658" y="3050219"/>
                  <a:ext cx="139083" cy="914400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 flipH="1" flipV="1">
                <a:off x="608858" y="3429000"/>
                <a:ext cx="73152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/>
            <p:cNvCxnSpPr/>
            <p:nvPr/>
          </p:nvCxnSpPr>
          <p:spPr>
            <a:xfrm flipH="1" flipV="1">
              <a:off x="7192538" y="3445278"/>
              <a:ext cx="73152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Freeform 38"/>
          <p:cNvSpPr/>
          <p:nvPr/>
        </p:nvSpPr>
        <p:spPr>
          <a:xfrm>
            <a:off x="1340377" y="2939843"/>
            <a:ext cx="914400" cy="182880"/>
          </a:xfrm>
          <a:custGeom>
            <a:avLst/>
            <a:gdLst>
              <a:gd name="connsiteX0" fmla="*/ 0 w 825623"/>
              <a:gd name="connsiteY0" fmla="*/ 144542 h 256043"/>
              <a:gd name="connsiteX1" fmla="*/ 301841 w 825623"/>
              <a:gd name="connsiteY1" fmla="*/ 2499 h 256043"/>
              <a:gd name="connsiteX2" fmla="*/ 577048 w 825623"/>
              <a:gd name="connsiteY2" fmla="*/ 251074 h 256043"/>
              <a:gd name="connsiteX3" fmla="*/ 825623 w 825623"/>
              <a:gd name="connsiteY3" fmla="*/ 144542 h 2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5623" h="256043">
                <a:moveTo>
                  <a:pt x="0" y="144542"/>
                </a:moveTo>
                <a:cubicBezTo>
                  <a:pt x="102833" y="64643"/>
                  <a:pt x="205666" y="-15256"/>
                  <a:pt x="301841" y="2499"/>
                </a:cubicBezTo>
                <a:cubicBezTo>
                  <a:pt x="398016" y="20254"/>
                  <a:pt x="489751" y="227400"/>
                  <a:pt x="577048" y="251074"/>
                </a:cubicBezTo>
                <a:cubicBezTo>
                  <a:pt x="664345" y="274748"/>
                  <a:pt x="744984" y="209645"/>
                  <a:pt x="825623" y="14454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991474" y="2939843"/>
            <a:ext cx="914400" cy="182880"/>
          </a:xfrm>
          <a:custGeom>
            <a:avLst/>
            <a:gdLst>
              <a:gd name="connsiteX0" fmla="*/ 0 w 825623"/>
              <a:gd name="connsiteY0" fmla="*/ 144542 h 256043"/>
              <a:gd name="connsiteX1" fmla="*/ 301841 w 825623"/>
              <a:gd name="connsiteY1" fmla="*/ 2499 h 256043"/>
              <a:gd name="connsiteX2" fmla="*/ 577048 w 825623"/>
              <a:gd name="connsiteY2" fmla="*/ 251074 h 256043"/>
              <a:gd name="connsiteX3" fmla="*/ 825623 w 825623"/>
              <a:gd name="connsiteY3" fmla="*/ 144542 h 2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5623" h="256043">
                <a:moveTo>
                  <a:pt x="0" y="144542"/>
                </a:moveTo>
                <a:cubicBezTo>
                  <a:pt x="102833" y="64643"/>
                  <a:pt x="205666" y="-15256"/>
                  <a:pt x="301841" y="2499"/>
                </a:cubicBezTo>
                <a:cubicBezTo>
                  <a:pt x="398016" y="20254"/>
                  <a:pt x="489751" y="227400"/>
                  <a:pt x="577048" y="251074"/>
                </a:cubicBezTo>
                <a:cubicBezTo>
                  <a:pt x="664345" y="274748"/>
                  <a:pt x="744984" y="209645"/>
                  <a:pt x="825623" y="14454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278138" y="2939843"/>
            <a:ext cx="914400" cy="182880"/>
          </a:xfrm>
          <a:custGeom>
            <a:avLst/>
            <a:gdLst>
              <a:gd name="connsiteX0" fmla="*/ 0 w 825623"/>
              <a:gd name="connsiteY0" fmla="*/ 144542 h 256043"/>
              <a:gd name="connsiteX1" fmla="*/ 301841 w 825623"/>
              <a:gd name="connsiteY1" fmla="*/ 2499 h 256043"/>
              <a:gd name="connsiteX2" fmla="*/ 577048 w 825623"/>
              <a:gd name="connsiteY2" fmla="*/ 251074 h 256043"/>
              <a:gd name="connsiteX3" fmla="*/ 825623 w 825623"/>
              <a:gd name="connsiteY3" fmla="*/ 144542 h 2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5623" h="256043">
                <a:moveTo>
                  <a:pt x="0" y="144542"/>
                </a:moveTo>
                <a:cubicBezTo>
                  <a:pt x="102833" y="64643"/>
                  <a:pt x="205666" y="-15256"/>
                  <a:pt x="301841" y="2499"/>
                </a:cubicBezTo>
                <a:cubicBezTo>
                  <a:pt x="398016" y="20254"/>
                  <a:pt x="489751" y="227400"/>
                  <a:pt x="577048" y="251074"/>
                </a:cubicBezTo>
                <a:cubicBezTo>
                  <a:pt x="664345" y="274748"/>
                  <a:pt x="744984" y="209645"/>
                  <a:pt x="825623" y="14454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4632218" y="2939843"/>
            <a:ext cx="914400" cy="182880"/>
          </a:xfrm>
          <a:custGeom>
            <a:avLst/>
            <a:gdLst>
              <a:gd name="connsiteX0" fmla="*/ 0 w 825623"/>
              <a:gd name="connsiteY0" fmla="*/ 144542 h 256043"/>
              <a:gd name="connsiteX1" fmla="*/ 301841 w 825623"/>
              <a:gd name="connsiteY1" fmla="*/ 2499 h 256043"/>
              <a:gd name="connsiteX2" fmla="*/ 577048 w 825623"/>
              <a:gd name="connsiteY2" fmla="*/ 251074 h 256043"/>
              <a:gd name="connsiteX3" fmla="*/ 825623 w 825623"/>
              <a:gd name="connsiteY3" fmla="*/ 144542 h 2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5623" h="256043">
                <a:moveTo>
                  <a:pt x="0" y="144542"/>
                </a:moveTo>
                <a:cubicBezTo>
                  <a:pt x="102833" y="64643"/>
                  <a:pt x="205666" y="-15256"/>
                  <a:pt x="301841" y="2499"/>
                </a:cubicBezTo>
                <a:cubicBezTo>
                  <a:pt x="398016" y="20254"/>
                  <a:pt x="489751" y="227400"/>
                  <a:pt x="577048" y="251074"/>
                </a:cubicBezTo>
                <a:cubicBezTo>
                  <a:pt x="664345" y="274748"/>
                  <a:pt x="744984" y="209645"/>
                  <a:pt x="825623" y="14454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853833" y="3203615"/>
            <a:ext cx="6825249" cy="321445"/>
            <a:chOff x="853833" y="3203615"/>
            <a:chExt cx="6825249" cy="321445"/>
          </a:xfrm>
        </p:grpSpPr>
        <p:grpSp>
          <p:nvGrpSpPr>
            <p:cNvPr id="43" name="Group 42"/>
            <p:cNvGrpSpPr/>
            <p:nvPr/>
          </p:nvGrpSpPr>
          <p:grpSpPr>
            <a:xfrm>
              <a:off x="853833" y="3203615"/>
              <a:ext cx="241569" cy="287828"/>
              <a:chOff x="6553200" y="3513424"/>
              <a:chExt cx="914400" cy="906176"/>
            </a:xfrm>
          </p:grpSpPr>
          <p:sp>
            <p:nvSpPr>
              <p:cNvPr id="44" name="Flowchart: Collate 4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5" name="Group 4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46" name="Flowchart: Delay 4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" name="Straight Connector 46"/>
                <p:cNvCxnSpPr>
                  <a:stCxn id="44" idx="1"/>
                  <a:endCxn id="4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" name="Group 47"/>
            <p:cNvGrpSpPr/>
            <p:nvPr/>
          </p:nvGrpSpPr>
          <p:grpSpPr>
            <a:xfrm>
              <a:off x="2499753" y="3210598"/>
              <a:ext cx="241569" cy="287828"/>
              <a:chOff x="6553200" y="3513424"/>
              <a:chExt cx="914400" cy="906176"/>
            </a:xfrm>
          </p:grpSpPr>
          <p:sp>
            <p:nvSpPr>
              <p:cNvPr id="49" name="Flowchart: Collate 4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0" name="Group 4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51" name="Flowchart: Delay 5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" name="Straight Connector 51"/>
                <p:cNvCxnSpPr>
                  <a:stCxn id="49" idx="1"/>
                  <a:endCxn id="5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Group 52"/>
            <p:cNvGrpSpPr/>
            <p:nvPr/>
          </p:nvGrpSpPr>
          <p:grpSpPr>
            <a:xfrm>
              <a:off x="4145673" y="3237232"/>
              <a:ext cx="241569" cy="287828"/>
              <a:chOff x="6553200" y="3513424"/>
              <a:chExt cx="914400" cy="906176"/>
            </a:xfrm>
          </p:grpSpPr>
          <p:sp>
            <p:nvSpPr>
              <p:cNvPr id="54" name="Flowchart: Collate 5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56" name="Flowchart: Delay 5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7" name="Straight Connector 56"/>
                <p:cNvCxnSpPr>
                  <a:stCxn id="54" idx="1"/>
                  <a:endCxn id="5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8" name="Group 57"/>
            <p:cNvGrpSpPr/>
            <p:nvPr/>
          </p:nvGrpSpPr>
          <p:grpSpPr>
            <a:xfrm>
              <a:off x="5791593" y="3235925"/>
              <a:ext cx="241569" cy="287828"/>
              <a:chOff x="6553200" y="3513424"/>
              <a:chExt cx="914400" cy="906176"/>
            </a:xfrm>
          </p:grpSpPr>
          <p:sp>
            <p:nvSpPr>
              <p:cNvPr id="59" name="Flowchart: Collate 5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0" name="Group 5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1" name="Flowchart: Delay 6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2" name="Straight Connector 61"/>
                <p:cNvCxnSpPr>
                  <a:stCxn id="59" idx="1"/>
                  <a:endCxn id="6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3" name="Group 62"/>
            <p:cNvGrpSpPr/>
            <p:nvPr/>
          </p:nvGrpSpPr>
          <p:grpSpPr>
            <a:xfrm>
              <a:off x="7437513" y="3235337"/>
              <a:ext cx="241569" cy="287828"/>
              <a:chOff x="6553200" y="3513424"/>
              <a:chExt cx="914400" cy="906176"/>
            </a:xfrm>
          </p:grpSpPr>
          <p:sp>
            <p:nvSpPr>
              <p:cNvPr id="64" name="Flowchart: Collate 6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5" name="Group 6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6" name="Flowchart: Delay 6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7" name="Straight Connector 66"/>
                <p:cNvCxnSpPr>
                  <a:stCxn id="64" idx="1"/>
                  <a:endCxn id="6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TextBox 68"/>
          <p:cNvSpPr txBox="1"/>
          <p:nvPr/>
        </p:nvSpPr>
        <p:spPr>
          <a:xfrm>
            <a:off x="3552430" y="4311134"/>
            <a:ext cx="1669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DOF = 5</a:t>
            </a:r>
            <a:endParaRPr lang="en-US" dirty="0"/>
          </a:p>
        </p:txBody>
      </p:sp>
      <p:grpSp>
        <p:nvGrpSpPr>
          <p:cNvPr id="103" name="Group 102"/>
          <p:cNvGrpSpPr/>
          <p:nvPr/>
        </p:nvGrpSpPr>
        <p:grpSpPr>
          <a:xfrm>
            <a:off x="724272" y="2674822"/>
            <a:ext cx="7061433" cy="739245"/>
            <a:chOff x="724272" y="2674822"/>
            <a:chExt cx="7061433" cy="739245"/>
          </a:xfrm>
        </p:grpSpPr>
        <p:grpSp>
          <p:nvGrpSpPr>
            <p:cNvPr id="71" name="Group 70"/>
            <p:cNvGrpSpPr/>
            <p:nvPr/>
          </p:nvGrpSpPr>
          <p:grpSpPr>
            <a:xfrm>
              <a:off x="2257911" y="2674822"/>
              <a:ext cx="598912" cy="543334"/>
              <a:chOff x="4230357" y="3000494"/>
              <a:chExt cx="598912" cy="543334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4425889" y="3000494"/>
                <a:ext cx="403380" cy="369332"/>
                <a:chOff x="5638800" y="2482334"/>
                <a:chExt cx="403380" cy="369332"/>
              </a:xfrm>
            </p:grpSpPr>
            <p:sp>
              <p:nvSpPr>
                <p:cNvPr id="75" name="TextBox 74"/>
                <p:cNvSpPr txBox="1"/>
                <p:nvPr/>
              </p:nvSpPr>
              <p:spPr>
                <a:xfrm>
                  <a:off x="5638800" y="2482334"/>
                  <a:ext cx="4033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L</a:t>
                  </a:r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76" name="Oval 75"/>
                <p:cNvSpPr>
                  <a:spLocks noChangeAspect="1"/>
                </p:cNvSpPr>
                <p:nvPr/>
              </p:nvSpPr>
              <p:spPr>
                <a:xfrm>
                  <a:off x="5674422" y="2500090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73" name="Straight Connector 72"/>
              <p:cNvCxnSpPr/>
              <p:nvPr/>
            </p:nvCxnSpPr>
            <p:spPr>
              <a:xfrm>
                <a:off x="4230357" y="3185160"/>
                <a:ext cx="2286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5400000">
                <a:off x="4533096" y="3452388"/>
                <a:ext cx="18288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 76"/>
            <p:cNvGrpSpPr/>
            <p:nvPr/>
          </p:nvGrpSpPr>
          <p:grpSpPr>
            <a:xfrm>
              <a:off x="3900698" y="2710511"/>
              <a:ext cx="598912" cy="543334"/>
              <a:chOff x="4230357" y="3000494"/>
              <a:chExt cx="598912" cy="543334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4425889" y="3000494"/>
                <a:ext cx="403380" cy="369332"/>
                <a:chOff x="5638800" y="2482334"/>
                <a:chExt cx="403380" cy="369332"/>
              </a:xfrm>
            </p:grpSpPr>
            <p:sp>
              <p:nvSpPr>
                <p:cNvPr id="81" name="TextBox 80"/>
                <p:cNvSpPr txBox="1"/>
                <p:nvPr/>
              </p:nvSpPr>
              <p:spPr>
                <a:xfrm>
                  <a:off x="5638800" y="2482334"/>
                  <a:ext cx="4033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L</a:t>
                  </a:r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82" name="Oval 81"/>
                <p:cNvSpPr>
                  <a:spLocks noChangeAspect="1"/>
                </p:cNvSpPr>
                <p:nvPr/>
              </p:nvSpPr>
              <p:spPr>
                <a:xfrm>
                  <a:off x="5674422" y="2500090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79" name="Straight Connector 78"/>
              <p:cNvCxnSpPr/>
              <p:nvPr/>
            </p:nvCxnSpPr>
            <p:spPr>
              <a:xfrm>
                <a:off x="4230357" y="3185160"/>
                <a:ext cx="2286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5400000">
                <a:off x="4533096" y="3452388"/>
                <a:ext cx="18288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82"/>
            <p:cNvGrpSpPr/>
            <p:nvPr/>
          </p:nvGrpSpPr>
          <p:grpSpPr>
            <a:xfrm>
              <a:off x="5540873" y="2701633"/>
              <a:ext cx="598912" cy="543334"/>
              <a:chOff x="4230357" y="3000494"/>
              <a:chExt cx="598912" cy="543334"/>
            </a:xfrm>
          </p:grpSpPr>
          <p:grpSp>
            <p:nvGrpSpPr>
              <p:cNvPr id="84" name="Group 83"/>
              <p:cNvGrpSpPr/>
              <p:nvPr/>
            </p:nvGrpSpPr>
            <p:grpSpPr>
              <a:xfrm>
                <a:off x="4425889" y="3000494"/>
                <a:ext cx="403380" cy="369332"/>
                <a:chOff x="5638800" y="2482334"/>
                <a:chExt cx="403380" cy="369332"/>
              </a:xfrm>
            </p:grpSpPr>
            <p:sp>
              <p:nvSpPr>
                <p:cNvPr id="87" name="TextBox 86"/>
                <p:cNvSpPr txBox="1"/>
                <p:nvPr/>
              </p:nvSpPr>
              <p:spPr>
                <a:xfrm>
                  <a:off x="5638800" y="2482334"/>
                  <a:ext cx="4033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L</a:t>
                  </a:r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88" name="Oval 87"/>
                <p:cNvSpPr>
                  <a:spLocks noChangeAspect="1"/>
                </p:cNvSpPr>
                <p:nvPr/>
              </p:nvSpPr>
              <p:spPr>
                <a:xfrm>
                  <a:off x="5674422" y="2500090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85" name="Straight Connector 84"/>
              <p:cNvCxnSpPr/>
              <p:nvPr/>
            </p:nvCxnSpPr>
            <p:spPr>
              <a:xfrm>
                <a:off x="4230357" y="3185160"/>
                <a:ext cx="2286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>
                <a:off x="4533096" y="3452388"/>
                <a:ext cx="18288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88"/>
            <p:cNvGrpSpPr/>
            <p:nvPr/>
          </p:nvGrpSpPr>
          <p:grpSpPr>
            <a:xfrm>
              <a:off x="7186793" y="2694826"/>
              <a:ext cx="598912" cy="543334"/>
              <a:chOff x="4230357" y="3000494"/>
              <a:chExt cx="598912" cy="543334"/>
            </a:xfrm>
          </p:grpSpPr>
          <p:grpSp>
            <p:nvGrpSpPr>
              <p:cNvPr id="90" name="Group 89"/>
              <p:cNvGrpSpPr/>
              <p:nvPr/>
            </p:nvGrpSpPr>
            <p:grpSpPr>
              <a:xfrm>
                <a:off x="4425889" y="3000494"/>
                <a:ext cx="403380" cy="369332"/>
                <a:chOff x="5638800" y="2482334"/>
                <a:chExt cx="403380" cy="369332"/>
              </a:xfrm>
            </p:grpSpPr>
            <p:sp>
              <p:nvSpPr>
                <p:cNvPr id="93" name="TextBox 92"/>
                <p:cNvSpPr txBox="1"/>
                <p:nvPr/>
              </p:nvSpPr>
              <p:spPr>
                <a:xfrm>
                  <a:off x="5638800" y="2482334"/>
                  <a:ext cx="4033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L</a:t>
                  </a:r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  <p:sp>
              <p:nvSpPr>
                <p:cNvPr id="94" name="Oval 93"/>
                <p:cNvSpPr>
                  <a:spLocks noChangeAspect="1"/>
                </p:cNvSpPr>
                <p:nvPr/>
              </p:nvSpPr>
              <p:spPr>
                <a:xfrm>
                  <a:off x="5674422" y="2500090"/>
                  <a:ext cx="320040" cy="32004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91" name="Straight Connector 90"/>
              <p:cNvCxnSpPr/>
              <p:nvPr/>
            </p:nvCxnSpPr>
            <p:spPr>
              <a:xfrm>
                <a:off x="4230357" y="3185160"/>
                <a:ext cx="2286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>
                <a:off x="4533096" y="3452388"/>
                <a:ext cx="18288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" name="Group 101"/>
            <p:cNvGrpSpPr/>
            <p:nvPr/>
          </p:nvGrpSpPr>
          <p:grpSpPr>
            <a:xfrm>
              <a:off x="724272" y="2855296"/>
              <a:ext cx="474206" cy="558771"/>
              <a:chOff x="724272" y="2855296"/>
              <a:chExt cx="474206" cy="558771"/>
            </a:xfrm>
          </p:grpSpPr>
          <p:grpSp>
            <p:nvGrpSpPr>
              <p:cNvPr id="95" name="Group 94"/>
              <p:cNvGrpSpPr/>
              <p:nvPr/>
            </p:nvGrpSpPr>
            <p:grpSpPr>
              <a:xfrm>
                <a:off x="724272" y="2855296"/>
                <a:ext cx="474206" cy="369332"/>
                <a:chOff x="4363527" y="3000494"/>
                <a:chExt cx="474206" cy="369332"/>
              </a:xfrm>
            </p:grpSpPr>
            <p:grpSp>
              <p:nvGrpSpPr>
                <p:cNvPr id="96" name="Group 95"/>
                <p:cNvGrpSpPr/>
                <p:nvPr/>
              </p:nvGrpSpPr>
              <p:grpSpPr>
                <a:xfrm>
                  <a:off x="4425889" y="3000494"/>
                  <a:ext cx="411844" cy="369332"/>
                  <a:chOff x="5638800" y="2482334"/>
                  <a:chExt cx="411844" cy="369332"/>
                </a:xfrm>
              </p:grpSpPr>
              <p:sp>
                <p:nvSpPr>
                  <p:cNvPr id="99" name="TextBox 98"/>
                  <p:cNvSpPr txBox="1"/>
                  <p:nvPr/>
                </p:nvSpPr>
                <p:spPr>
                  <a:xfrm>
                    <a:off x="5638800" y="2482334"/>
                    <a:ext cx="41184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FC</a:t>
                    </a:r>
                    <a:endParaRPr lang="en-US" dirty="0"/>
                  </a:p>
                </p:txBody>
              </p:sp>
              <p:sp>
                <p:nvSpPr>
                  <p:cNvPr id="100" name="Oval 99"/>
                  <p:cNvSpPr>
                    <a:spLocks noChangeAspect="1"/>
                  </p:cNvSpPr>
                  <p:nvPr/>
                </p:nvSpPr>
                <p:spPr>
                  <a:xfrm>
                    <a:off x="5674422" y="2500090"/>
                    <a:ext cx="320040" cy="32004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4363527" y="3185160"/>
                  <a:ext cx="914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1" name="Straight Connector 100"/>
              <p:cNvCxnSpPr/>
              <p:nvPr/>
            </p:nvCxnSpPr>
            <p:spPr>
              <a:xfrm rot="5400000">
                <a:off x="541392" y="3231187"/>
                <a:ext cx="3657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4" name="TextBox 103"/>
          <p:cNvSpPr txBox="1"/>
          <p:nvPr/>
        </p:nvSpPr>
        <p:spPr>
          <a:xfrm>
            <a:off x="2463945" y="5029200"/>
            <a:ext cx="38961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Steady Operation DOF = 1 </a:t>
            </a:r>
            <a:r>
              <a:rPr lang="en-US" sz="1400" dirty="0" smtClean="0"/>
              <a:t>(FC: Throughput)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Dynamic DOF = 4 </a:t>
            </a:r>
            <a:r>
              <a:rPr lang="en-US" sz="1400" dirty="0" smtClean="0"/>
              <a:t>(LCs)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32898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Heated Flash Drum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2362200" y="2198704"/>
            <a:ext cx="2667000" cy="1983419"/>
            <a:chOff x="2362200" y="2198704"/>
            <a:chExt cx="2667000" cy="1983419"/>
          </a:xfrm>
        </p:grpSpPr>
        <p:grpSp>
          <p:nvGrpSpPr>
            <p:cNvPr id="5" name="Group 4"/>
            <p:cNvGrpSpPr/>
            <p:nvPr/>
          </p:nvGrpSpPr>
          <p:grpSpPr>
            <a:xfrm>
              <a:off x="3276600" y="2667000"/>
              <a:ext cx="914400" cy="1057923"/>
              <a:chOff x="2667000" y="3437877"/>
              <a:chExt cx="914400" cy="1057923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2667000" y="35814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lowchart: Delay 12"/>
              <p:cNvSpPr/>
              <p:nvPr/>
            </p:nvSpPr>
            <p:spPr>
              <a:xfrm rot="16200000">
                <a:off x="3054658" y="3050219"/>
                <a:ext cx="139083" cy="91440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 rot="16200000">
              <a:off x="2819400" y="2732101"/>
              <a:ext cx="0" cy="91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6"/>
            <p:cNvGrpSpPr/>
            <p:nvPr/>
          </p:nvGrpSpPr>
          <p:grpSpPr>
            <a:xfrm flipH="1" flipV="1">
              <a:off x="3733800" y="3724923"/>
              <a:ext cx="1295400" cy="457200"/>
              <a:chOff x="1524000" y="2057400"/>
              <a:chExt cx="1295400" cy="679142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524000" y="2057400"/>
                <a:ext cx="1295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2819400" y="2057400"/>
                <a:ext cx="0" cy="67914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Freeform 13"/>
            <p:cNvSpPr/>
            <p:nvPr/>
          </p:nvSpPr>
          <p:spPr>
            <a:xfrm flipV="1">
              <a:off x="3277341" y="3084843"/>
              <a:ext cx="914400" cy="182880"/>
            </a:xfrm>
            <a:custGeom>
              <a:avLst/>
              <a:gdLst>
                <a:gd name="connsiteX0" fmla="*/ 0 w 825623"/>
                <a:gd name="connsiteY0" fmla="*/ 144542 h 256043"/>
                <a:gd name="connsiteX1" fmla="*/ 301841 w 825623"/>
                <a:gd name="connsiteY1" fmla="*/ 2499 h 256043"/>
                <a:gd name="connsiteX2" fmla="*/ 577048 w 825623"/>
                <a:gd name="connsiteY2" fmla="*/ 251074 h 256043"/>
                <a:gd name="connsiteX3" fmla="*/ 825623 w 825623"/>
                <a:gd name="connsiteY3" fmla="*/ 144542 h 256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5623" h="256043">
                  <a:moveTo>
                    <a:pt x="0" y="144542"/>
                  </a:moveTo>
                  <a:cubicBezTo>
                    <a:pt x="102833" y="64643"/>
                    <a:pt x="205666" y="-15256"/>
                    <a:pt x="301841" y="2499"/>
                  </a:cubicBezTo>
                  <a:cubicBezTo>
                    <a:pt x="398016" y="20254"/>
                    <a:pt x="489751" y="227400"/>
                    <a:pt x="577048" y="251074"/>
                  </a:cubicBezTo>
                  <a:cubicBezTo>
                    <a:pt x="664345" y="274748"/>
                    <a:pt x="744984" y="209645"/>
                    <a:pt x="825623" y="144542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 flipH="1">
              <a:off x="3733799" y="2198704"/>
              <a:ext cx="1295400" cy="457200"/>
              <a:chOff x="1524000" y="2057400"/>
              <a:chExt cx="1295400" cy="679142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1524000" y="2057400"/>
                <a:ext cx="1295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2819400" y="2057400"/>
                <a:ext cx="0" cy="67914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Group 21"/>
          <p:cNvGrpSpPr/>
          <p:nvPr/>
        </p:nvGrpSpPr>
        <p:grpSpPr>
          <a:xfrm rot="16200000" flipH="1">
            <a:off x="3959219" y="3060577"/>
            <a:ext cx="372122" cy="822960"/>
            <a:chOff x="2294878" y="2154317"/>
            <a:chExt cx="372122" cy="640080"/>
          </a:xfrm>
        </p:grpSpPr>
        <p:cxnSp>
          <p:nvCxnSpPr>
            <p:cNvPr id="18" name="Straight Arrow Connector 17"/>
            <p:cNvCxnSpPr/>
            <p:nvPr/>
          </p:nvCxnSpPr>
          <p:spPr>
            <a:xfrm flipH="1">
              <a:off x="2294878" y="2154317"/>
              <a:ext cx="0" cy="64008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>
              <a:off x="2667000" y="2154317"/>
              <a:ext cx="0" cy="64008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2475242" y="2164380"/>
              <a:ext cx="182880" cy="27432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2301240" y="2166896"/>
              <a:ext cx="182880" cy="27432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2698615" y="1981200"/>
            <a:ext cx="2114954" cy="2260151"/>
            <a:chOff x="2698615" y="1981200"/>
            <a:chExt cx="2114954" cy="2260151"/>
          </a:xfrm>
        </p:grpSpPr>
        <p:grpSp>
          <p:nvGrpSpPr>
            <p:cNvPr id="23" name="Group 22"/>
            <p:cNvGrpSpPr/>
            <p:nvPr/>
          </p:nvGrpSpPr>
          <p:grpSpPr>
            <a:xfrm>
              <a:off x="2698615" y="2969798"/>
              <a:ext cx="241569" cy="287828"/>
              <a:chOff x="6553200" y="3513424"/>
              <a:chExt cx="914400" cy="906176"/>
            </a:xfrm>
          </p:grpSpPr>
          <p:sp>
            <p:nvSpPr>
              <p:cNvPr id="24" name="Flowchart: Collate 2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6" name="Flowchart: Delay 2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" name="Straight Connector 26"/>
                <p:cNvCxnSpPr>
                  <a:stCxn id="24" idx="1"/>
                  <a:endCxn id="2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" name="Group 27"/>
            <p:cNvGrpSpPr/>
            <p:nvPr/>
          </p:nvGrpSpPr>
          <p:grpSpPr>
            <a:xfrm>
              <a:off x="4182122" y="1981200"/>
              <a:ext cx="241569" cy="287828"/>
              <a:chOff x="6553200" y="3513424"/>
              <a:chExt cx="914400" cy="906176"/>
            </a:xfrm>
          </p:grpSpPr>
          <p:sp>
            <p:nvSpPr>
              <p:cNvPr id="29" name="Flowchart: Collate 2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31" name="Flowchart: Delay 3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2" name="Straight Connector 31"/>
                <p:cNvCxnSpPr>
                  <a:stCxn id="29" idx="1"/>
                  <a:endCxn id="3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" name="Group 32"/>
            <p:cNvGrpSpPr/>
            <p:nvPr/>
          </p:nvGrpSpPr>
          <p:grpSpPr>
            <a:xfrm>
              <a:off x="4572000" y="3953523"/>
              <a:ext cx="241569" cy="287828"/>
              <a:chOff x="6553200" y="3513424"/>
              <a:chExt cx="914400" cy="906176"/>
            </a:xfrm>
          </p:grpSpPr>
          <p:sp>
            <p:nvSpPr>
              <p:cNvPr id="34" name="Flowchart: Collate 3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5" name="Group 3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36" name="Flowchart: Delay 3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7" name="Straight Connector 36"/>
                <p:cNvCxnSpPr>
                  <a:stCxn id="34" idx="1"/>
                  <a:endCxn id="3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8" name="Group 37"/>
            <p:cNvGrpSpPr/>
            <p:nvPr/>
          </p:nvGrpSpPr>
          <p:grpSpPr>
            <a:xfrm>
              <a:off x="4254110" y="3056534"/>
              <a:ext cx="241569" cy="287828"/>
              <a:chOff x="6553200" y="3513424"/>
              <a:chExt cx="914400" cy="906176"/>
            </a:xfrm>
          </p:grpSpPr>
          <p:sp>
            <p:nvSpPr>
              <p:cNvPr id="39" name="Flowchart: Collate 3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41" name="Flowchart: Delay 4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2" name="Straight Connector 41"/>
                <p:cNvCxnSpPr>
                  <a:stCxn id="39" idx="1"/>
                  <a:endCxn id="4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5" name="TextBox 44"/>
          <p:cNvSpPr txBox="1"/>
          <p:nvPr/>
        </p:nvSpPr>
        <p:spPr>
          <a:xfrm>
            <a:off x="6172200" y="1981200"/>
            <a:ext cx="1669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DOF = 4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400800" y="2736542"/>
            <a:ext cx="13885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Throughput</a:t>
            </a:r>
          </a:p>
          <a:p>
            <a:pPr algn="ctr"/>
            <a:r>
              <a:rPr lang="en-US" dirty="0" smtClean="0"/>
              <a:t>Temperature</a:t>
            </a:r>
          </a:p>
          <a:p>
            <a:pPr algn="ctr"/>
            <a:r>
              <a:rPr lang="en-US" dirty="0" smtClean="0">
                <a:solidFill>
                  <a:srgbClr val="CC3300"/>
                </a:solidFill>
              </a:rPr>
              <a:t>Pressure</a:t>
            </a:r>
          </a:p>
          <a:p>
            <a:pPr algn="ctr"/>
            <a:r>
              <a:rPr lang="en-US" dirty="0" smtClean="0">
                <a:solidFill>
                  <a:srgbClr val="CC3300"/>
                </a:solidFill>
              </a:rPr>
              <a:t>Level</a:t>
            </a:r>
            <a:endParaRPr lang="en-US" dirty="0">
              <a:solidFill>
                <a:srgbClr val="CC3300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2554758" y="1631055"/>
            <a:ext cx="2406905" cy="2348246"/>
            <a:chOff x="2554758" y="1631055"/>
            <a:chExt cx="2406905" cy="2348246"/>
          </a:xfrm>
        </p:grpSpPr>
        <p:grpSp>
          <p:nvGrpSpPr>
            <p:cNvPr id="51" name="Group 50"/>
            <p:cNvGrpSpPr/>
            <p:nvPr/>
          </p:nvGrpSpPr>
          <p:grpSpPr>
            <a:xfrm>
              <a:off x="2554758" y="2627032"/>
              <a:ext cx="474206" cy="558771"/>
              <a:chOff x="724272" y="2855296"/>
              <a:chExt cx="474206" cy="558771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786634" y="2855296"/>
                <a:ext cx="4118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FC</a:t>
                </a:r>
                <a:endParaRPr lang="en-US" dirty="0"/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>
                <a:off x="724272" y="3039962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>
                <a:off x="541392" y="3231187"/>
                <a:ext cx="3657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822256" y="2873052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4048107" y="1631055"/>
              <a:ext cx="489082" cy="558771"/>
              <a:chOff x="724272" y="2855296"/>
              <a:chExt cx="489082" cy="558771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786634" y="2855296"/>
                <a:ext cx="426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</a:t>
                </a:r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724272" y="3039962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>
                <a:off x="541392" y="3231187"/>
                <a:ext cx="3657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822256" y="2873052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4125672" y="2699222"/>
              <a:ext cx="477925" cy="467331"/>
              <a:chOff x="724272" y="2855296"/>
              <a:chExt cx="477925" cy="467331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786634" y="2855296"/>
                <a:ext cx="4155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</a:t>
                </a:r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>
                <a:off x="724272" y="3039962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587112" y="3185467"/>
                <a:ext cx="27432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>
                <a:spLocks noChangeAspect="1"/>
              </p:cNvSpPr>
              <p:nvPr/>
            </p:nvSpPr>
            <p:spPr>
              <a:xfrm>
                <a:off x="822256" y="2873052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3810000" y="3199141"/>
              <a:ext cx="1151663" cy="780160"/>
              <a:chOff x="38351" y="2444468"/>
              <a:chExt cx="1151663" cy="780160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786634" y="2855296"/>
                <a:ext cx="403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38351" y="2444468"/>
                <a:ext cx="777361" cy="595494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>
                <a:spLocks noChangeAspect="1"/>
              </p:cNvSpPr>
              <p:nvPr/>
            </p:nvSpPr>
            <p:spPr>
              <a:xfrm>
                <a:off x="822256" y="2873052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86970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r>
              <a:rPr lang="en-US" dirty="0" smtClean="0"/>
              <a:t>Non Isothermal Liquid CSTR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1676400" y="2209800"/>
            <a:ext cx="2304745" cy="1972323"/>
            <a:chOff x="2724455" y="2209800"/>
            <a:chExt cx="2304745" cy="1972323"/>
          </a:xfrm>
        </p:grpSpPr>
        <p:grpSp>
          <p:nvGrpSpPr>
            <p:cNvPr id="26" name="Group 25"/>
            <p:cNvGrpSpPr/>
            <p:nvPr/>
          </p:nvGrpSpPr>
          <p:grpSpPr>
            <a:xfrm rot="5400000">
              <a:off x="3079947" y="3069971"/>
              <a:ext cx="372122" cy="822960"/>
              <a:chOff x="2294878" y="2154317"/>
              <a:chExt cx="372122" cy="640080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 flipH="1">
                <a:off x="2294878" y="2154317"/>
                <a:ext cx="0" cy="6400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flipH="1">
                <a:off x="2667000" y="2154317"/>
                <a:ext cx="0" cy="6400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 flipH="1">
                <a:off x="2475242" y="2164380"/>
                <a:ext cx="182880" cy="27432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2301240" y="2166896"/>
                <a:ext cx="182880" cy="27432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37"/>
            <p:cNvGrpSpPr/>
            <p:nvPr/>
          </p:nvGrpSpPr>
          <p:grpSpPr>
            <a:xfrm>
              <a:off x="2724455" y="2209800"/>
              <a:ext cx="2304745" cy="1972323"/>
              <a:chOff x="2724455" y="2209800"/>
              <a:chExt cx="2304745" cy="1972323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2724455" y="2209800"/>
                <a:ext cx="2304745" cy="1972323"/>
                <a:chOff x="2724455" y="2209800"/>
                <a:chExt cx="2304745" cy="1972323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3276600" y="2667000"/>
                  <a:ext cx="914400" cy="1057923"/>
                  <a:chOff x="2667000" y="3437877"/>
                  <a:chExt cx="914400" cy="1057923"/>
                </a:xfrm>
              </p:grpSpPr>
              <p:sp>
                <p:nvSpPr>
                  <p:cNvPr id="14" name="Rectangle 13"/>
                  <p:cNvSpPr/>
                  <p:nvPr/>
                </p:nvSpPr>
                <p:spPr>
                  <a:xfrm>
                    <a:off x="2667000" y="3581400"/>
                    <a:ext cx="914400" cy="91440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" name="Flowchart: Delay 14"/>
                  <p:cNvSpPr/>
                  <p:nvPr/>
                </p:nvSpPr>
                <p:spPr>
                  <a:xfrm rot="16200000">
                    <a:off x="3054658" y="3050219"/>
                    <a:ext cx="139083" cy="914400"/>
                  </a:xfrm>
                  <a:prstGeom prst="flowChartDelay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6" name="Straight Arrow Connector 5"/>
                <p:cNvCxnSpPr/>
                <p:nvPr/>
              </p:nvCxnSpPr>
              <p:spPr>
                <a:xfrm rot="16200000">
                  <a:off x="3227375" y="1706880"/>
                  <a:ext cx="0" cy="100584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" name="Group 6"/>
                <p:cNvGrpSpPr/>
                <p:nvPr/>
              </p:nvGrpSpPr>
              <p:grpSpPr>
                <a:xfrm flipH="1" flipV="1">
                  <a:off x="3733800" y="3724923"/>
                  <a:ext cx="1295400" cy="457200"/>
                  <a:chOff x="1524000" y="2057400"/>
                  <a:chExt cx="1295400" cy="679142"/>
                </a:xfrm>
              </p:grpSpPr>
              <p:cxnSp>
                <p:nvCxnSpPr>
                  <p:cNvPr id="12" name="Straight Connector 11"/>
                  <p:cNvCxnSpPr/>
                  <p:nvPr/>
                </p:nvCxnSpPr>
                <p:spPr>
                  <a:xfrm>
                    <a:off x="1524000" y="2057400"/>
                    <a:ext cx="12954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Arrow Connector 12"/>
                  <p:cNvCxnSpPr/>
                  <p:nvPr/>
                </p:nvCxnSpPr>
                <p:spPr>
                  <a:xfrm>
                    <a:off x="2819400" y="2057400"/>
                    <a:ext cx="0" cy="679142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headEnd type="non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" name="Freeform 7"/>
                <p:cNvSpPr/>
                <p:nvPr/>
              </p:nvSpPr>
              <p:spPr>
                <a:xfrm>
                  <a:off x="3277341" y="3084843"/>
                  <a:ext cx="914400" cy="182880"/>
                </a:xfrm>
                <a:custGeom>
                  <a:avLst/>
                  <a:gdLst>
                    <a:gd name="connsiteX0" fmla="*/ 0 w 825623"/>
                    <a:gd name="connsiteY0" fmla="*/ 144542 h 256043"/>
                    <a:gd name="connsiteX1" fmla="*/ 301841 w 825623"/>
                    <a:gd name="connsiteY1" fmla="*/ 2499 h 256043"/>
                    <a:gd name="connsiteX2" fmla="*/ 577048 w 825623"/>
                    <a:gd name="connsiteY2" fmla="*/ 251074 h 256043"/>
                    <a:gd name="connsiteX3" fmla="*/ 825623 w 825623"/>
                    <a:gd name="connsiteY3" fmla="*/ 144542 h 2560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25623" h="256043">
                      <a:moveTo>
                        <a:pt x="0" y="144542"/>
                      </a:moveTo>
                      <a:cubicBezTo>
                        <a:pt x="102833" y="64643"/>
                        <a:pt x="205666" y="-15256"/>
                        <a:pt x="301841" y="2499"/>
                      </a:cubicBezTo>
                      <a:cubicBezTo>
                        <a:pt x="398016" y="20254"/>
                        <a:pt x="489751" y="227400"/>
                        <a:pt x="577048" y="251074"/>
                      </a:cubicBezTo>
                      <a:cubicBezTo>
                        <a:pt x="664345" y="274748"/>
                        <a:pt x="744984" y="209645"/>
                        <a:pt x="825623" y="144542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37" name="Straight Arrow Connector 36"/>
              <p:cNvCxnSpPr/>
              <p:nvPr/>
            </p:nvCxnSpPr>
            <p:spPr>
              <a:xfrm flipH="1">
                <a:off x="3724922" y="2209800"/>
                <a:ext cx="0" cy="45490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Group 39"/>
          <p:cNvGrpSpPr/>
          <p:nvPr/>
        </p:nvGrpSpPr>
        <p:grpSpPr>
          <a:xfrm>
            <a:off x="1923012" y="1990078"/>
            <a:ext cx="1829922" cy="2260151"/>
            <a:chOff x="2971067" y="1990078"/>
            <a:chExt cx="1829922" cy="2260151"/>
          </a:xfrm>
        </p:grpSpPr>
        <p:grpSp>
          <p:nvGrpSpPr>
            <p:cNvPr id="31" name="Group 30"/>
            <p:cNvGrpSpPr/>
            <p:nvPr/>
          </p:nvGrpSpPr>
          <p:grpSpPr>
            <a:xfrm>
              <a:off x="2971067" y="3074095"/>
              <a:ext cx="241569" cy="287828"/>
              <a:chOff x="6553200" y="3513424"/>
              <a:chExt cx="914400" cy="906176"/>
            </a:xfrm>
          </p:grpSpPr>
          <p:sp>
            <p:nvSpPr>
              <p:cNvPr id="32" name="Flowchart: Collate 31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34" name="Flowchart: Delay 33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5" name="Straight Connector 34"/>
                <p:cNvCxnSpPr>
                  <a:stCxn id="32" idx="1"/>
                  <a:endCxn id="34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15"/>
            <p:cNvGrpSpPr/>
            <p:nvPr/>
          </p:nvGrpSpPr>
          <p:grpSpPr>
            <a:xfrm>
              <a:off x="3005057" y="1990078"/>
              <a:ext cx="241569" cy="287828"/>
              <a:chOff x="6553200" y="3513424"/>
              <a:chExt cx="914400" cy="906176"/>
            </a:xfrm>
          </p:grpSpPr>
          <p:sp>
            <p:nvSpPr>
              <p:cNvPr id="17" name="Flowchart: Collate 16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8" name="Group 17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19" name="Flowchart: Delay 18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" name="Straight Connector 19"/>
                <p:cNvCxnSpPr>
                  <a:stCxn id="17" idx="1"/>
                  <a:endCxn id="19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" name="Group 20"/>
            <p:cNvGrpSpPr/>
            <p:nvPr/>
          </p:nvGrpSpPr>
          <p:grpSpPr>
            <a:xfrm>
              <a:off x="4559420" y="3962401"/>
              <a:ext cx="241569" cy="287828"/>
              <a:chOff x="6553200" y="3513424"/>
              <a:chExt cx="914400" cy="906176"/>
            </a:xfrm>
          </p:grpSpPr>
          <p:sp>
            <p:nvSpPr>
              <p:cNvPr id="22" name="Flowchart: Collate 21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24" name="Flowchart: Delay 23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" name="Straight Connector 24"/>
                <p:cNvCxnSpPr>
                  <a:stCxn id="22" idx="1"/>
                  <a:endCxn id="24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1" name="TextBox 40"/>
          <p:cNvSpPr txBox="1"/>
          <p:nvPr/>
        </p:nvSpPr>
        <p:spPr>
          <a:xfrm>
            <a:off x="5715000" y="2277906"/>
            <a:ext cx="1775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DOF  =  3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011401" y="3022967"/>
            <a:ext cx="14053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Throughput</a:t>
            </a:r>
          </a:p>
          <a:p>
            <a:pPr algn="ctr"/>
            <a:r>
              <a:rPr lang="en-US" dirty="0" smtClean="0"/>
              <a:t>Temperature</a:t>
            </a:r>
          </a:p>
          <a:p>
            <a:pPr algn="ctr"/>
            <a:r>
              <a:rPr lang="en-US" dirty="0" smtClean="0"/>
              <a:t>Level </a:t>
            </a:r>
            <a:r>
              <a:rPr lang="en-US" sz="1400" dirty="0" smtClean="0"/>
              <a:t>(a SS </a:t>
            </a:r>
            <a:r>
              <a:rPr lang="en-US" sz="1400" dirty="0" err="1" smtClean="0"/>
              <a:t>dof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1815572" y="1652282"/>
            <a:ext cx="2027460" cy="2335897"/>
            <a:chOff x="1815572" y="1652282"/>
            <a:chExt cx="2027460" cy="2335897"/>
          </a:xfrm>
        </p:grpSpPr>
        <p:grpSp>
          <p:nvGrpSpPr>
            <p:cNvPr id="47" name="Group 46"/>
            <p:cNvGrpSpPr/>
            <p:nvPr/>
          </p:nvGrpSpPr>
          <p:grpSpPr>
            <a:xfrm>
              <a:off x="1819782" y="1652282"/>
              <a:ext cx="474206" cy="558771"/>
              <a:chOff x="1819782" y="1652282"/>
              <a:chExt cx="474206" cy="558771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1882144" y="1652282"/>
                <a:ext cx="4118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FC</a:t>
                </a:r>
                <a:endParaRPr lang="en-US" dirty="0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>
                <a:off x="1819782" y="1836948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1636902" y="2028173"/>
                <a:ext cx="3657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Oval 45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 flipH="1">
              <a:off x="1815572" y="2726185"/>
              <a:ext cx="483084" cy="469991"/>
              <a:chOff x="1810904" y="1652282"/>
              <a:chExt cx="483084" cy="469991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1878425" y="1652282"/>
                <a:ext cx="4155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</a:t>
                </a:r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>
                <a:off x="1819782" y="1836948"/>
                <a:ext cx="914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1673744" y="1985113"/>
                <a:ext cx="27432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Oval 51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3048000" y="3295390"/>
              <a:ext cx="795032" cy="692789"/>
              <a:chOff x="1490492" y="1328825"/>
              <a:chExt cx="795032" cy="692789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882144" y="1652282"/>
                <a:ext cx="403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>
                <a:off x="1490492" y="1328825"/>
                <a:ext cx="420730" cy="508123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Oval 56"/>
              <p:cNvSpPr>
                <a:spLocks noChangeAspect="1"/>
              </p:cNvSpPr>
              <p:nvPr/>
            </p:nvSpPr>
            <p:spPr>
              <a:xfrm>
                <a:off x="1917766" y="1670038"/>
                <a:ext cx="320040" cy="3200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9434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4735</TotalTime>
  <Words>529</Words>
  <Application>Microsoft Office PowerPoint</Application>
  <PresentationFormat>On-screen Show (4:3)</PresentationFormat>
  <Paragraphs>173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DOF</vt:lpstr>
      <vt:lpstr>Traditional DOF Analysis</vt:lpstr>
      <vt:lpstr>Liquid Flow Through a Pipe</vt:lpstr>
      <vt:lpstr>Liquid Flow Networks</vt:lpstr>
      <vt:lpstr>A Simple Surge Tank</vt:lpstr>
      <vt:lpstr>Tanks in Series</vt:lpstr>
      <vt:lpstr>Heated Flash Drum</vt:lpstr>
      <vt:lpstr>Non Isothermal Liquid CSTR</vt:lpstr>
      <vt:lpstr>Simple Distillation Column</vt:lpstr>
      <vt:lpstr>Packed Bed Reactor</vt:lpstr>
      <vt:lpstr>A Toy Process</vt:lpstr>
      <vt:lpstr>DOF Exercise: Petlyuk Column</vt:lpstr>
      <vt:lpstr>DOF: Operation vs Design</vt:lpstr>
      <vt:lpstr>Steady State Design DOF Example 1</vt:lpstr>
      <vt:lpstr>Steady State Design DOF Example 2</vt:lpstr>
      <vt:lpstr>The Intuitive DOF Approach</vt:lpstr>
    </vt:vector>
  </TitlesOfParts>
  <Company>SCBE, NTU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Degrees of Freedom</dc:title>
  <dc:creator>Windows User</dc:creator>
  <cp:lastModifiedBy>Nitin Kaistha</cp:lastModifiedBy>
  <cp:revision>40</cp:revision>
  <dcterms:created xsi:type="dcterms:W3CDTF">2014-05-12T02:20:56Z</dcterms:created>
  <dcterms:modified xsi:type="dcterms:W3CDTF">2017-01-27T05:43:45Z</dcterms:modified>
</cp:coreProperties>
</file>