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1457" r:id="rId2"/>
    <p:sldId id="913" r:id="rId3"/>
    <p:sldId id="1519" r:id="rId4"/>
    <p:sldId id="1420" r:id="rId5"/>
    <p:sldId id="1410" r:id="rId6"/>
    <p:sldId id="1411" r:id="rId7"/>
    <p:sldId id="1664" r:id="rId8"/>
    <p:sldId id="1419" r:id="rId9"/>
    <p:sldId id="1400" r:id="rId10"/>
    <p:sldId id="344" r:id="rId11"/>
    <p:sldId id="1409" r:id="rId12"/>
    <p:sldId id="1125" r:id="rId13"/>
    <p:sldId id="1021" r:id="rId14"/>
    <p:sldId id="1228" r:id="rId15"/>
    <p:sldId id="985" r:id="rId16"/>
    <p:sldId id="990" r:id="rId17"/>
    <p:sldId id="1477" r:id="rId18"/>
    <p:sldId id="1427" r:id="rId19"/>
    <p:sldId id="1135" r:id="rId20"/>
    <p:sldId id="1120" r:id="rId21"/>
    <p:sldId id="1428" r:id="rId22"/>
    <p:sldId id="874" r:id="rId23"/>
    <p:sldId id="1666" r:id="rId24"/>
    <p:sldId id="1408" r:id="rId25"/>
    <p:sldId id="473" r:id="rId26"/>
    <p:sldId id="475" r:id="rId27"/>
    <p:sldId id="1490" r:id="rId28"/>
    <p:sldId id="1412" r:id="rId29"/>
    <p:sldId id="1492" r:id="rId30"/>
    <p:sldId id="1488" r:id="rId31"/>
    <p:sldId id="1665" r:id="rId32"/>
    <p:sldId id="476" r:id="rId33"/>
    <p:sldId id="1472" r:id="rId34"/>
    <p:sldId id="1650" r:id="rId35"/>
    <p:sldId id="1440" r:id="rId36"/>
    <p:sldId id="1662" r:id="rId37"/>
    <p:sldId id="1523" r:id="rId38"/>
    <p:sldId id="1520" r:id="rId39"/>
    <p:sldId id="332" r:id="rId40"/>
    <p:sldId id="1486" r:id="rId41"/>
    <p:sldId id="1649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412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FD779-210A-4267-A8FB-6D3864D312B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58540-A1C6-476A-A893-95DE6237B5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58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2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71525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>
            <a:extLst>
              <a:ext uri="{FF2B5EF4-FFF2-40B4-BE49-F238E27FC236}">
                <a16:creationId xmlns:a16="http://schemas.microsoft.com/office/drawing/2014/main" id="{8A265D2C-E939-46BA-B8A7-69A3A1C813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25976E6-9E42-4E6A-A66B-6C74B934F6C6}" type="slidenum">
              <a:rPr lang="ar-SA" altLang="nb-NO"/>
              <a:pPr>
                <a:spcBef>
                  <a:spcPct val="0"/>
                </a:spcBef>
              </a:pPr>
              <a:t>19</a:t>
            </a:fld>
            <a:endParaRPr lang="nn-NO" altLang="nb-NO"/>
          </a:p>
        </p:txBody>
      </p:sp>
      <p:sp>
        <p:nvSpPr>
          <p:cNvPr id="168962" name="Rectangle 2">
            <a:extLst>
              <a:ext uri="{FF2B5EF4-FFF2-40B4-BE49-F238E27FC236}">
                <a16:creationId xmlns:a16="http://schemas.microsoft.com/office/drawing/2014/main" id="{686B350A-0846-4E09-A42A-097EA38E3D8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68963" name="Rectangle 3">
            <a:extLst>
              <a:ext uri="{FF2B5EF4-FFF2-40B4-BE49-F238E27FC236}">
                <a16:creationId xmlns:a16="http://schemas.microsoft.com/office/drawing/2014/main" id="{1C7AA805-A9FD-42A2-BD3C-C0833CDE0A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>
            <a:extLst>
              <a:ext uri="{FF2B5EF4-FFF2-40B4-BE49-F238E27FC236}">
                <a16:creationId xmlns:a16="http://schemas.microsoft.com/office/drawing/2014/main" id="{BF5EBAA3-C7F1-488C-826F-0F1E689D47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13A0B3-05E5-4482-87A0-7BA2CD06B2B9}" type="slidenum">
              <a:rPr lang="ar-SA" altLang="nb-NO"/>
              <a:pPr>
                <a:spcBef>
                  <a:spcPct val="0"/>
                </a:spcBef>
              </a:pPr>
              <a:t>20</a:t>
            </a:fld>
            <a:endParaRPr lang="nn-NO" altLang="nb-NO"/>
          </a:p>
        </p:txBody>
      </p:sp>
      <p:sp>
        <p:nvSpPr>
          <p:cNvPr id="153602" name="Rectangle 2">
            <a:extLst>
              <a:ext uri="{FF2B5EF4-FFF2-40B4-BE49-F238E27FC236}">
                <a16:creationId xmlns:a16="http://schemas.microsoft.com/office/drawing/2014/main" id="{0ABCEDC0-68FE-4773-87D5-D61B7EB4B1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3603" name="Rectangle 3">
            <a:extLst>
              <a:ext uri="{FF2B5EF4-FFF2-40B4-BE49-F238E27FC236}">
                <a16:creationId xmlns:a16="http://schemas.microsoft.com/office/drawing/2014/main" id="{B0BDE37D-A492-47A8-A7F8-A7C30D84EC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CCCFB470-498B-43B9-BAF9-DA29087622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DB3923-E166-482C-ADAB-30B7CA547C52}" type="slidenum">
              <a:rPr lang="nb-NO" altLang="nb-NO" sz="1300" smtClean="0"/>
              <a:pPr>
                <a:spcBef>
                  <a:spcPct val="0"/>
                </a:spcBef>
              </a:pPr>
              <a:t>24</a:t>
            </a:fld>
            <a:endParaRPr lang="nb-NO" altLang="nb-NO" sz="1300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DF47C82-45BA-4A2B-9900-CB810B227E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52449792-9B87-4ACE-8967-4AE5626A3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nb-NO" altLang="nb-NO"/>
          </a:p>
        </p:txBody>
      </p:sp>
    </p:spTree>
    <p:extLst>
      <p:ext uri="{BB962C8B-B14F-4D97-AF65-F5344CB8AC3E}">
        <p14:creationId xmlns:p14="http://schemas.microsoft.com/office/powerpoint/2010/main" val="31877887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B1E16-76C5-457A-9C51-1E916C956C8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4434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B1E16-76C5-457A-9C51-1E916C956C8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3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B032B1-75ED-4ED7-87FD-9945C849FEFD}" type="slidenum">
              <a:rPr lang="ar-SA" altLang="nb-NO" smtClean="0"/>
              <a:pPr>
                <a:spcBef>
                  <a:spcPct val="0"/>
                </a:spcBef>
              </a:pPr>
              <a:t>35</a:t>
            </a:fld>
            <a:endParaRPr lang="nn-NO" altLang="nb-NO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4255441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7B032B1-75ED-4ED7-87FD-9945C849FEFD}" type="slidenum">
              <a:rPr lang="ar-SA" altLang="nb-NO" smtClean="0"/>
              <a:pPr>
                <a:spcBef>
                  <a:spcPct val="0"/>
                </a:spcBef>
              </a:pPr>
              <a:t>36</a:t>
            </a:fld>
            <a:endParaRPr lang="nn-NO" altLang="nb-NO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9611143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2F250E52-DBD9-4888-A76D-881CC53A887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439ECC-8E19-40BE-ADF8-5D1FC405CEC6}" type="slidenum">
              <a:rPr lang="nb-NO" altLang="nb-NO" smtClean="0"/>
              <a:pPr>
                <a:spcBef>
                  <a:spcPct val="0"/>
                </a:spcBef>
              </a:pPr>
              <a:t>39</a:t>
            </a:fld>
            <a:endParaRPr lang="nb-NO" altLang="nb-NO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1CAC6F6-4C41-4A03-9437-84681437CB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9FCFFC75-25C7-4080-B7D3-AE5C9B0649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nb-NO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4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71525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399052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5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71525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 dirty="0"/>
          </a:p>
        </p:txBody>
      </p:sp>
    </p:spTree>
    <p:extLst>
      <p:ext uri="{BB962C8B-B14F-4D97-AF65-F5344CB8AC3E}">
        <p14:creationId xmlns:p14="http://schemas.microsoft.com/office/powerpoint/2010/main" val="1187214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6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71525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1124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7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71525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065700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0A71DA-3365-48A1-90A8-5EE51613102F}" type="slidenum">
              <a:rPr lang="ar-SA" altLang="nb-NO" smtClean="0"/>
              <a:pPr>
                <a:spcBef>
                  <a:spcPct val="0"/>
                </a:spcBef>
              </a:pPr>
              <a:t>8</a:t>
            </a:fld>
            <a:endParaRPr lang="nn-NO" altLang="nb-NO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0175" y="771525"/>
            <a:ext cx="6584950" cy="37052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705350"/>
            <a:ext cx="4976813" cy="4476750"/>
          </a:xfrm>
          <a:noFill/>
        </p:spPr>
        <p:txBody>
          <a:bodyPr/>
          <a:lstStyle/>
          <a:p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445677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970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A17EBD9-EAC9-476C-AB93-F690D3CB2CAF}" type="slidenum">
              <a:rPr lang="ar-SA" altLang="nb-NO" smtClean="0"/>
              <a:pPr>
                <a:spcBef>
                  <a:spcPct val="0"/>
                </a:spcBef>
              </a:pPr>
              <a:t>10</a:t>
            </a:fld>
            <a:endParaRPr lang="nn-NO" altLang="nb-NO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3913299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FD20437A-A55D-44CD-A3FC-6B82C26A89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C68B6B7-7CDC-441C-9C5D-3B0C2E1B77CC}" type="slidenum">
              <a:rPr lang="ar-SA" altLang="nb-NO"/>
              <a:pPr>
                <a:spcBef>
                  <a:spcPct val="0"/>
                </a:spcBef>
              </a:pPr>
              <a:t>11</a:t>
            </a:fld>
            <a:endParaRPr lang="nn-NO" altLang="nb-NO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EA58BBE-EC22-4E68-8946-F8FDB195AC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A49A9B35-0105-41DE-8286-F9B6D52990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1838719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49" name="Slide Image Placeholder 1">
            <a:extLst>
              <a:ext uri="{FF2B5EF4-FFF2-40B4-BE49-F238E27FC236}">
                <a16:creationId xmlns:a16="http://schemas.microsoft.com/office/drawing/2014/main" id="{C0949C66-E763-4494-AD4E-E76CEAD45A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155650" name="Notes Placeholder 2">
            <a:extLst>
              <a:ext uri="{FF2B5EF4-FFF2-40B4-BE49-F238E27FC236}">
                <a16:creationId xmlns:a16="http://schemas.microsoft.com/office/drawing/2014/main" id="{B9CAA5E9-3D87-4DE5-B309-049BAFC738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nb-NO" altLang="nb-NO"/>
          </a:p>
        </p:txBody>
      </p:sp>
      <p:sp>
        <p:nvSpPr>
          <p:cNvPr id="155651" name="Slide Number Placeholder 3">
            <a:extLst>
              <a:ext uri="{FF2B5EF4-FFF2-40B4-BE49-F238E27FC236}">
                <a16:creationId xmlns:a16="http://schemas.microsoft.com/office/drawing/2014/main" id="{8153448A-C1CB-4E7C-B354-5E37886C0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17550" indent="-274638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03313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544638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1987550" indent="-220663" defTabSz="915988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4447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019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3591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16350" indent="-220663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221108-CA8D-4383-99FF-A8452978D289}" type="slidenum">
              <a:rPr lang="ar-SA" altLang="nb-NO"/>
              <a:pPr>
                <a:spcBef>
                  <a:spcPct val="0"/>
                </a:spcBef>
              </a:pPr>
              <a:t>12</a:t>
            </a:fld>
            <a:endParaRPr lang="nn-NO" altLang="nb-NO"/>
          </a:p>
        </p:txBody>
      </p:sp>
    </p:spTree>
    <p:extLst>
      <p:ext uri="{BB962C8B-B14F-4D97-AF65-F5344CB8AC3E}">
        <p14:creationId xmlns:p14="http://schemas.microsoft.com/office/powerpoint/2010/main" val="1551620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59AB-5533-5573-1611-D8BE017BF4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7FE5FB-E93D-64B6-3A0B-C93C77159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FA2CD-2E21-0CC1-7081-76E6AC010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B72CE-64D8-4150-810D-7ED88EDC684B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61D9-98F3-156E-29B1-93559E0D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A55CC-4B87-1384-D7FD-081460EDD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9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F898C-BABC-6810-3B65-4280A8938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E3D45-CF3D-CDFE-AF1A-126D9A063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5D33F-B9AB-E9B4-0908-5ED0C246A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E5299-1C9D-470F-A271-692758990FFB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3EBB2C-9D7A-E60B-6C0D-351E1F9AA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8E533-D921-7863-214C-BBFADD91E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55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A92FFD-F9B5-0C24-0C22-92C8C0013D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608E2D-BD03-5A65-9B84-E5C3368D86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B6D40-1680-443E-00A9-4FBADE042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DBFB8-0E9D-4957-A9E3-4D54B34B5582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6DEB8-B4FD-9F9E-CC73-AF89AD756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92A04-9169-C63F-88EA-BD0C5D362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07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5AC83-32DD-E90E-EC97-559334B2A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67437-B613-2A40-FA53-993A76DCA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FD6E0-50EE-E537-1D00-C6ECF141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A73A4-99FA-4CCB-B9BE-63337FEC5B23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D3797-25C5-805C-CC21-5FD4E497A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49D58-D4B2-7074-DB72-9942B8DEE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8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0F7EE-B62C-61E8-A06D-AB111B46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83B7D-D71A-8C66-8239-32CB988CC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55B71-72CD-9899-097C-889097911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F4AC6-71B7-4BAC-B842-23F385F6BDDE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F35B66-6186-BAED-7B88-E60E39B5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6CCB2-729D-ABE4-45B4-837189474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3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A8D56-2C71-0116-C150-73A6F7FC3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C3B1E-EAB1-ECB6-5133-4C97717B00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82AF82-C13E-6D8A-2D26-2AA4255591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4832-519D-F7FB-8F11-25E9D7160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29214-3BD8-4DB4-AB68-2A481BE887EA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66D3B-32EB-7CE4-8505-35F2E4A96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63AD2-C6EA-C1E9-FC17-EAA144ABC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982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A14BA-16B4-8483-2479-6829A649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7EB8F-1FB7-C96A-40D1-F24574A5F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063BB7-47DE-0BA2-9C45-8801AFCB0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D0A7F8-636E-0CC7-1B6A-7823589FB7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F71817-8C22-DFFC-8279-1AE1C50830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A40C35-20D7-4FCB-3A62-3FBC1C58A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E26E-6A3D-48E0-A168-30E4F2E3054B}" type="datetime1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BF178F-3902-5616-DC2D-94D1A465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F707E6-06AD-5860-BEEC-D367A06E0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23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1FC2BA-EC5B-24C2-AA7C-15E885ADA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6E2CFD-7C0C-0E38-BBEF-F29088FBC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113ED-99C7-4B12-B430-55098C92C916}" type="datetime1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20BBE0-1C66-2029-DA0D-4ABBCD952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4BBB1-A237-2BF1-011A-2792EDA4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96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8F5E66-634F-64C0-BF82-66A267DF5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0EBC2-C6AB-4424-A3E1-4EF83AC76BC5}" type="datetime1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752AFA-8B92-7EF8-44ED-D4AA97D6A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8FA80-B00B-0F5E-DF21-E6EDEAF8B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82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AB0DB-BEAF-54B5-0542-D109EE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8EA7B5-41CC-15D9-CBE7-74CA66B20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2E533E-BBA4-FD96-3B85-1312B52A73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F0115-31DF-AEB0-DEBE-CD657609F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DE6AE-BFCC-4593-8B43-627706C508ED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6C3706-7590-9C9F-F236-134711FB9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1DC73-4F15-DBCA-CB18-CACA8F76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84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AB2B-AD25-C2E7-E572-D91D2D3D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3D3CFB-A375-487B-629B-B70625513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AD44D-8758-B4FA-54CB-283F195156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6DF8D3-511B-5C11-A0B5-38FC7C807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D636F-27E9-47A4-A500-60D1389AA5D0}" type="datetime1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810F8F-23F4-BB94-7944-2BFA6648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73964-7D81-6ED4-E344-3E604913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4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C6EEA4-1CBE-2F65-B3B3-FFB6B310C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D00A5A-D288-6342-B062-EC75D94993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28A0D-B0EF-BB7D-F13F-492F6B8DDD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8401-B081-4DB6-85E3-30BEC390E823}" type="datetime1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F55BAE-716B-DE51-A727-A35AEB86F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AFE1-54E0-3B2C-F0A3-813AA0A18D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DCD2B-6064-4A78-9C2D-DD73DFA34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733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AE3B5-0853-49C4-A776-0B2245591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175551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b-NO" b="1" dirty="0" err="1"/>
              <a:t>Supervisory</a:t>
            </a:r>
            <a:r>
              <a:rPr lang="nb-NO" b="1" dirty="0"/>
              <a:t> control </a:t>
            </a:r>
            <a:br>
              <a:rPr lang="nb-NO" b="1" dirty="0"/>
            </a:br>
            <a:br>
              <a:rPr lang="nb-NO" dirty="0"/>
            </a:br>
            <a:r>
              <a:rPr lang="nb-NO" dirty="0" err="1"/>
              <a:t>Decomposition</a:t>
            </a:r>
            <a:r>
              <a:rPr lang="nb-NO" dirty="0"/>
              <a:t>: </a:t>
            </a:r>
            <a:r>
              <a:rPr lang="nb-NO" dirty="0" err="1"/>
              <a:t>vertical</a:t>
            </a:r>
            <a:r>
              <a:rPr lang="nb-NO" dirty="0"/>
              <a:t> and </a:t>
            </a:r>
            <a:r>
              <a:rPr lang="nb-NO" dirty="0" err="1"/>
              <a:t>horizontal</a:t>
            </a:r>
            <a:br>
              <a:rPr lang="nb-NO" dirty="0"/>
            </a:br>
            <a:r>
              <a:rPr lang="nb-NO" dirty="0" err="1"/>
              <a:t>Constraint</a:t>
            </a:r>
            <a:r>
              <a:rPr lang="nb-NO" dirty="0"/>
              <a:t> switching.</a:t>
            </a:r>
            <a:br>
              <a:rPr lang="nb-NO" dirty="0"/>
            </a:br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7F855-9275-0947-53D8-5E49E5615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38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392" y="274638"/>
            <a:ext cx="10972800" cy="1143000"/>
          </a:xfrm>
        </p:spPr>
        <p:txBody>
          <a:bodyPr/>
          <a:lstStyle/>
          <a:p>
            <a:r>
              <a:rPr lang="en-US" altLang="nb-NO" dirty="0"/>
              <a:t>Main objectives operation</a:t>
            </a:r>
          </a:p>
        </p:txBody>
      </p:sp>
      <p:sp>
        <p:nvSpPr>
          <p:cNvPr id="849924" name="Rectangle 4"/>
          <p:cNvSpPr>
            <a:spLocks noChangeArrowheads="1"/>
          </p:cNvSpPr>
          <p:nvPr/>
        </p:nvSpPr>
        <p:spPr bwMode="auto">
          <a:xfrm>
            <a:off x="1735138" y="2992898"/>
            <a:ext cx="7772400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810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219200" indent="-3048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nb-NO" dirty="0"/>
              <a:t>ARE THESE OBJECTIVES CONFLICTING?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nb-NO" dirty="0"/>
              <a:t>IS THERE ANY LOSS IN ECONOMICS?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nb-NO" dirty="0"/>
          </a:p>
          <a:p>
            <a:pPr>
              <a:lnSpc>
                <a:spcPct val="90000"/>
              </a:lnSpc>
            </a:pPr>
            <a:r>
              <a:rPr lang="en-US" altLang="nb-NO" dirty="0">
                <a:solidFill>
                  <a:srgbClr val="FF0000"/>
                </a:solidFill>
              </a:rPr>
              <a:t>Usually NOT</a:t>
            </a:r>
            <a:r>
              <a:rPr lang="en-US" altLang="nb-NO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Different time scales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Stabilization fast time scale</a:t>
            </a:r>
          </a:p>
          <a:p>
            <a:pPr lvl="1">
              <a:lnSpc>
                <a:spcPct val="90000"/>
              </a:lnSpc>
            </a:pPr>
            <a:r>
              <a:rPr lang="en-US" altLang="nb-NO" sz="1800" dirty="0"/>
              <a:t>Stabilization doesn’t “use up” any degrees of freedom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Reference value (setpoint) available for layer above</a:t>
            </a:r>
          </a:p>
          <a:p>
            <a:pPr lvl="2">
              <a:lnSpc>
                <a:spcPct val="90000"/>
              </a:lnSpc>
            </a:pPr>
            <a:r>
              <a:rPr lang="en-US" altLang="nb-NO" dirty="0"/>
              <a:t>But it “uses up” part of the time window </a:t>
            </a:r>
          </a:p>
          <a:p>
            <a:pPr lvl="1">
              <a:lnSpc>
                <a:spcPct val="90000"/>
              </a:lnSpc>
            </a:pPr>
            <a:endParaRPr lang="en-US" altLang="nb-NO" sz="1800" dirty="0"/>
          </a:p>
        </p:txBody>
      </p:sp>
      <p:sp>
        <p:nvSpPr>
          <p:cNvPr id="3" name="TextBox 2"/>
          <p:cNvSpPr txBox="1"/>
          <p:nvPr/>
        </p:nvSpPr>
        <p:spPr>
          <a:xfrm>
            <a:off x="745860" y="1398362"/>
            <a:ext cx="10394064" cy="14711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 sz="2800" b="1" dirty="0">
                <a:solidFill>
                  <a:srgbClr val="FF0000"/>
                </a:solidFill>
              </a:rPr>
              <a:t>Economics</a:t>
            </a:r>
            <a:r>
              <a:rPr lang="en-US" altLang="nb-NO" sz="2800" dirty="0"/>
              <a:t>: Implementation of acceptable (near-optimal) operation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endParaRPr lang="en-US" altLang="nb-NO" sz="2800" dirty="0"/>
          </a:p>
          <a:p>
            <a:pPr marL="381000" indent="-381000">
              <a:lnSpc>
                <a:spcPct val="90000"/>
              </a:lnSpc>
              <a:buFontTx/>
              <a:buAutoNum type="arabicPeriod"/>
            </a:pPr>
            <a:r>
              <a:rPr lang="en-US" altLang="nb-NO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Regulation</a:t>
            </a:r>
            <a:r>
              <a:rPr lang="en-US" altLang="nb-NO" sz="2800" b="1" dirty="0">
                <a:solidFill>
                  <a:srgbClr val="FF0000"/>
                </a:solidFill>
              </a:rPr>
              <a:t>: </a:t>
            </a:r>
            <a:r>
              <a:rPr lang="en-US" altLang="nb-NO" sz="2800" dirty="0"/>
              <a:t>Stable operation around given setpoint </a:t>
            </a:r>
          </a:p>
          <a:p>
            <a:endParaRPr lang="nb-NO" sz="1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2C5A16-DF58-43F5-A666-845E4645F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F47ED6-1EF4-BD7F-41B6-F027ECD6A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1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49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49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499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499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499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499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499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499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2">
            <a:extLst>
              <a:ext uri="{FF2B5EF4-FFF2-40B4-BE49-F238E27FC236}">
                <a16:creationId xmlns:a16="http://schemas.microsoft.com/office/drawing/2014/main" id="{85779CE2-1FD4-4C37-BE29-DEF49CDA01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365125"/>
            <a:ext cx="11291047" cy="1325563"/>
          </a:xfrm>
        </p:spPr>
        <p:txBody>
          <a:bodyPr/>
          <a:lstStyle/>
          <a:p>
            <a:r>
              <a:rPr lang="en-US" altLang="nb-NO" dirty="0"/>
              <a:t>Hierarchical structure: Degrees of freedom unchanged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4B012D9D-E099-4B29-ADAA-CF156DDB86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nb-NO" dirty="0"/>
              <a:t>No degrees of freedom lost as setpoints  y</a:t>
            </a:r>
            <a:r>
              <a:rPr lang="en-US" altLang="nb-NO" baseline="-25000" dirty="0"/>
              <a:t>2s</a:t>
            </a:r>
            <a:r>
              <a:rPr lang="en-US" altLang="nb-NO" dirty="0"/>
              <a:t> replace inputs u as new degrees of freedom for control of y</a:t>
            </a:r>
            <a:r>
              <a:rPr lang="en-US" altLang="nb-NO" baseline="-25000" dirty="0"/>
              <a:t>1</a:t>
            </a:r>
          </a:p>
        </p:txBody>
      </p:sp>
      <p:sp>
        <p:nvSpPr>
          <p:cNvPr id="25606" name="Text Box 4">
            <a:extLst>
              <a:ext uri="{FF2B5EF4-FFF2-40B4-BE49-F238E27FC236}">
                <a16:creationId xmlns:a16="http://schemas.microsoft.com/office/drawing/2014/main" id="{D1E0C125-64FB-48F2-900D-5401955C0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3700" y="3302000"/>
            <a:ext cx="184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04800" indent="-3048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endParaRPr lang="en-US" altLang="nb-NO" sz="3600"/>
          </a:p>
        </p:txBody>
      </p:sp>
      <p:grpSp>
        <p:nvGrpSpPr>
          <p:cNvPr id="25607" name="Group 5">
            <a:extLst>
              <a:ext uri="{FF2B5EF4-FFF2-40B4-BE49-F238E27FC236}">
                <a16:creationId xmlns:a16="http://schemas.microsoft.com/office/drawing/2014/main" id="{6355ABBD-40DA-4FBD-B089-6B1B440F5AB6}"/>
              </a:ext>
            </a:extLst>
          </p:cNvPr>
          <p:cNvGrpSpPr>
            <a:grpSpLocks/>
          </p:cNvGrpSpPr>
          <p:nvPr/>
        </p:nvGrpSpPr>
        <p:grpSpPr bwMode="auto">
          <a:xfrm>
            <a:off x="2855913" y="3860800"/>
            <a:ext cx="6696075" cy="2387600"/>
            <a:chOff x="567" y="2069"/>
            <a:chExt cx="4218" cy="1504"/>
          </a:xfrm>
        </p:grpSpPr>
        <p:sp>
          <p:nvSpPr>
            <p:cNvPr id="25610" name="Rectangle 6">
              <a:extLst>
                <a:ext uri="{FF2B5EF4-FFF2-40B4-BE49-F238E27FC236}">
                  <a16:creationId xmlns:a16="http://schemas.microsoft.com/office/drawing/2014/main" id="{A73BC6DB-64F0-4413-82D3-26A783AD9B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9" y="2205"/>
              <a:ext cx="725" cy="49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048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nb-NO" sz="3600"/>
                <a:t>G</a:t>
              </a:r>
            </a:p>
          </p:txBody>
        </p:sp>
        <p:sp>
          <p:nvSpPr>
            <p:cNvPr id="25611" name="Line 7">
              <a:extLst>
                <a:ext uri="{FF2B5EF4-FFF2-40B4-BE49-F238E27FC236}">
                  <a16:creationId xmlns:a16="http://schemas.microsoft.com/office/drawing/2014/main" id="{F5A07842-ECEE-4B0A-B5FE-C2458C7D58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0" y="2478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12" name="Line 8">
              <a:extLst>
                <a:ext uri="{FF2B5EF4-FFF2-40B4-BE49-F238E27FC236}">
                  <a16:creationId xmlns:a16="http://schemas.microsoft.com/office/drawing/2014/main" id="{F2D442E4-4BE1-4EB0-96DE-70F12584AC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478"/>
              <a:ext cx="63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13" name="Rectangle 9">
              <a:extLst>
                <a:ext uri="{FF2B5EF4-FFF2-40B4-BE49-F238E27FC236}">
                  <a16:creationId xmlns:a16="http://schemas.microsoft.com/office/drawing/2014/main" id="{DD2F8DDF-7930-4B4F-87A1-78034217E1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2205"/>
              <a:ext cx="545" cy="499"/>
            </a:xfrm>
            <a:prstGeom prst="rect">
              <a:avLst/>
            </a:prstGeom>
            <a:noFill/>
            <a:ln w="127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marL="3048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buFontTx/>
                <a:buNone/>
              </a:pPr>
              <a:r>
                <a:rPr lang="en-US" altLang="nb-NO" sz="3600" dirty="0"/>
                <a:t>C</a:t>
              </a:r>
              <a:r>
                <a:rPr lang="en-US" altLang="nb-NO" sz="3600" baseline="-25000" dirty="0"/>
                <a:t>PID</a:t>
              </a:r>
            </a:p>
          </p:txBody>
        </p:sp>
        <p:sp>
          <p:nvSpPr>
            <p:cNvPr id="25614" name="Line 10">
              <a:extLst>
                <a:ext uri="{FF2B5EF4-FFF2-40B4-BE49-F238E27FC236}">
                  <a16:creationId xmlns:a16="http://schemas.microsoft.com/office/drawing/2014/main" id="{AFCE28BC-919E-4D95-A50B-A3DC9CF3D8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478"/>
              <a:ext cx="0" cy="5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15" name="Line 11">
              <a:extLst>
                <a:ext uri="{FF2B5EF4-FFF2-40B4-BE49-F238E27FC236}">
                  <a16:creationId xmlns:a16="http://schemas.microsoft.com/office/drawing/2014/main" id="{0148AB83-BD59-47A3-BE69-B465269FD0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38" y="3022"/>
              <a:ext cx="235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16" name="Line 12">
              <a:extLst>
                <a:ext uri="{FF2B5EF4-FFF2-40B4-BE49-F238E27FC236}">
                  <a16:creationId xmlns:a16="http://schemas.microsoft.com/office/drawing/2014/main" id="{0CA18D7D-E888-4C79-BEDA-367B9C44414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38" y="2523"/>
              <a:ext cx="0" cy="49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17" name="Oval 13">
              <a:extLst>
                <a:ext uri="{FF2B5EF4-FFF2-40B4-BE49-F238E27FC236}">
                  <a16:creationId xmlns:a16="http://schemas.microsoft.com/office/drawing/2014/main" id="{47547C10-7A99-453B-9CC5-029AB9ADBF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2" y="2432"/>
              <a:ext cx="91" cy="90"/>
            </a:xfrm>
            <a:prstGeom prst="ellips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nb-NO" altLang="nb-NO" sz="1800">
                <a:latin typeface="Arial" panose="020B0604020202020204" pitchFamily="34" charset="0"/>
              </a:endParaRPr>
            </a:p>
          </p:txBody>
        </p:sp>
        <p:sp>
          <p:nvSpPr>
            <p:cNvPr id="25618" name="Line 14">
              <a:extLst>
                <a:ext uri="{FF2B5EF4-FFF2-40B4-BE49-F238E27FC236}">
                  <a16:creationId xmlns:a16="http://schemas.microsoft.com/office/drawing/2014/main" id="{1AB69963-ADC9-4AE4-9255-1A485118A4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3" y="2478"/>
              <a:ext cx="2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19" name="Line 15">
              <a:extLst>
                <a:ext uri="{FF2B5EF4-FFF2-40B4-BE49-F238E27FC236}">
                  <a16:creationId xmlns:a16="http://schemas.microsoft.com/office/drawing/2014/main" id="{0A1B05F4-596A-45B6-B34E-E6ACCE894D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9" y="2478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20" name="Line 16">
              <a:extLst>
                <a:ext uri="{FF2B5EF4-FFF2-40B4-BE49-F238E27FC236}">
                  <a16:creationId xmlns:a16="http://schemas.microsoft.com/office/drawing/2014/main" id="{5AAE1879-6962-4E4B-BB9E-773CE44CC9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1" y="2750"/>
              <a:ext cx="91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21" name="Text Box 17">
              <a:extLst>
                <a:ext uri="{FF2B5EF4-FFF2-40B4-BE49-F238E27FC236}">
                  <a16:creationId xmlns:a16="http://schemas.microsoft.com/office/drawing/2014/main" id="{E41ED199-6BF1-41F3-860B-DD96138C5E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4" y="2205"/>
              <a:ext cx="29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048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nb-NO" dirty="0">
                  <a:solidFill>
                    <a:schemeClr val="accent2"/>
                  </a:solidFill>
                </a:rPr>
                <a:t>y</a:t>
              </a:r>
              <a:r>
                <a:rPr lang="en-US" altLang="nb-NO" baseline="-25000" dirty="0">
                  <a:solidFill>
                    <a:schemeClr val="accent2"/>
                  </a:solidFill>
                </a:rPr>
                <a:t>2s</a:t>
              </a:r>
            </a:p>
          </p:txBody>
        </p:sp>
        <p:sp>
          <p:nvSpPr>
            <p:cNvPr id="25622" name="Text Box 18">
              <a:extLst>
                <a:ext uri="{FF2B5EF4-FFF2-40B4-BE49-F238E27FC236}">
                  <a16:creationId xmlns:a16="http://schemas.microsoft.com/office/drawing/2014/main" id="{B5DD1160-0521-4E2D-B029-89584C7DEB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36" y="2205"/>
              <a:ext cx="19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048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nb-NO" dirty="0">
                  <a:solidFill>
                    <a:srgbClr val="FF3300"/>
                  </a:solidFill>
                </a:rPr>
                <a:t>u</a:t>
              </a:r>
              <a:endParaRPr lang="en-US" altLang="nb-NO" baseline="-25000" dirty="0">
                <a:solidFill>
                  <a:srgbClr val="FF3300"/>
                </a:solidFill>
              </a:endParaRPr>
            </a:p>
          </p:txBody>
        </p:sp>
        <p:sp>
          <p:nvSpPr>
            <p:cNvPr id="25623" name="Text Box 19">
              <a:extLst>
                <a:ext uri="{FF2B5EF4-FFF2-40B4-BE49-F238E27FC236}">
                  <a16:creationId xmlns:a16="http://schemas.microsoft.com/office/drawing/2014/main" id="{62E706C3-2C1E-4901-88B2-2B43A26A12D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341"/>
              <a:ext cx="68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048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nb-NO" dirty="0"/>
                <a:t>y</a:t>
              </a:r>
              <a:r>
                <a:rPr lang="en-US" altLang="nb-NO" baseline="-25000" dirty="0"/>
                <a:t>2</a:t>
              </a:r>
            </a:p>
          </p:txBody>
        </p:sp>
        <p:sp>
          <p:nvSpPr>
            <p:cNvPr id="25624" name="Line 20">
              <a:extLst>
                <a:ext uri="{FF2B5EF4-FFF2-40B4-BE49-F238E27FC236}">
                  <a16:creationId xmlns:a16="http://schemas.microsoft.com/office/drawing/2014/main" id="{03643FE6-068C-4C80-A697-71E1AAC551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24" y="2251"/>
              <a:ext cx="59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nb-NO"/>
            </a:p>
          </p:txBody>
        </p:sp>
        <p:sp>
          <p:nvSpPr>
            <p:cNvPr id="25625" name="Text Box 21">
              <a:extLst>
                <a:ext uri="{FF2B5EF4-FFF2-40B4-BE49-F238E27FC236}">
                  <a16:creationId xmlns:a16="http://schemas.microsoft.com/office/drawing/2014/main" id="{6BE0CD2D-BD9B-481F-A4C2-07BFDCD216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05" y="2069"/>
              <a:ext cx="251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048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nb-NO" dirty="0"/>
                <a:t>y</a:t>
              </a:r>
              <a:r>
                <a:rPr lang="en-US" altLang="nb-NO" baseline="-25000" dirty="0"/>
                <a:t>1</a:t>
              </a:r>
            </a:p>
          </p:txBody>
        </p:sp>
        <p:sp>
          <p:nvSpPr>
            <p:cNvPr id="25626" name="Text Box 22">
              <a:extLst>
                <a:ext uri="{FF2B5EF4-FFF2-40B4-BE49-F238E27FC236}">
                  <a16:creationId xmlns:a16="http://schemas.microsoft.com/office/drawing/2014/main" id="{41E93125-400F-4637-9299-F51790EA47F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9" y="3158"/>
              <a:ext cx="1832" cy="370"/>
            </a:xfrm>
            <a:prstGeom prst="rect">
              <a:avLst/>
            </a:prstGeom>
            <a:noFill/>
            <a:ln w="12700" algn="ctr">
              <a:solidFill>
                <a:srgbClr val="FF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048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nb-NO" sz="3200" dirty="0">
                  <a:solidFill>
                    <a:srgbClr val="FF3300"/>
                  </a:solidFill>
                </a:rPr>
                <a:t>u=Original DOF</a:t>
              </a:r>
            </a:p>
          </p:txBody>
        </p:sp>
        <p:sp>
          <p:nvSpPr>
            <p:cNvPr id="25627" name="Line 23">
              <a:extLst>
                <a:ext uri="{FF2B5EF4-FFF2-40B4-BE49-F238E27FC236}">
                  <a16:creationId xmlns:a16="http://schemas.microsoft.com/office/drawing/2014/main" id="{E2CCB25E-2F9F-4C86-A213-29BE55FEA3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517" y="2523"/>
              <a:ext cx="408" cy="635"/>
            </a:xfrm>
            <a:prstGeom prst="line">
              <a:avLst/>
            </a:prstGeom>
            <a:noFill/>
            <a:ln w="63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  <p:sp>
          <p:nvSpPr>
            <p:cNvPr id="25628" name="Text Box 24">
              <a:extLst>
                <a:ext uri="{FF2B5EF4-FFF2-40B4-BE49-F238E27FC236}">
                  <a16:creationId xmlns:a16="http://schemas.microsoft.com/office/drawing/2014/main" id="{79B2649E-D02A-41EC-B391-8C62D2AC58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7" y="3203"/>
              <a:ext cx="1655" cy="370"/>
            </a:xfrm>
            <a:prstGeom prst="rect">
              <a:avLst/>
            </a:prstGeom>
            <a:noFill/>
            <a:ln w="12700" algn="ctr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marL="304800" indent="-3048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>
                <a:buFontTx/>
                <a:buNone/>
              </a:pPr>
              <a:r>
                <a:rPr lang="en-US" altLang="nb-NO" sz="3200" dirty="0">
                  <a:solidFill>
                    <a:schemeClr val="accent2"/>
                  </a:solidFill>
                </a:rPr>
                <a:t>y</a:t>
              </a:r>
              <a:r>
                <a:rPr lang="en-US" altLang="nb-NO" sz="3200" baseline="-25000" dirty="0">
                  <a:solidFill>
                    <a:schemeClr val="accent2"/>
                  </a:solidFill>
                </a:rPr>
                <a:t>2s</a:t>
              </a:r>
              <a:r>
                <a:rPr lang="en-US" altLang="nb-NO" sz="3200" dirty="0">
                  <a:solidFill>
                    <a:schemeClr val="accent2"/>
                  </a:solidFill>
                </a:rPr>
                <a:t>=New DOF</a:t>
              </a:r>
            </a:p>
          </p:txBody>
        </p:sp>
        <p:sp>
          <p:nvSpPr>
            <p:cNvPr id="25629" name="Line 25">
              <a:extLst>
                <a:ext uri="{FF2B5EF4-FFF2-40B4-BE49-F238E27FC236}">
                  <a16:creationId xmlns:a16="http://schemas.microsoft.com/office/drawing/2014/main" id="{09A74900-DF41-4046-B4CD-A0ABAE45F3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39" y="2523"/>
              <a:ext cx="181" cy="680"/>
            </a:xfrm>
            <a:prstGeom prst="line">
              <a:avLst/>
            </a:prstGeom>
            <a:noFill/>
            <a:ln w="6350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nb-NO"/>
            </a:p>
          </p:txBody>
        </p:sp>
      </p:grpSp>
      <p:sp>
        <p:nvSpPr>
          <p:cNvPr id="25608" name="Text Box 26">
            <a:extLst>
              <a:ext uri="{FF2B5EF4-FFF2-40B4-BE49-F238E27FC236}">
                <a16:creationId xmlns:a16="http://schemas.microsoft.com/office/drawing/2014/main" id="{63907F85-A159-4E7D-A7AA-8DA6610B4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0" y="3141664"/>
            <a:ext cx="257985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marL="304800" indent="-3048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nb-NO" sz="2800"/>
              <a:t>Cascade control: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6571D1-684B-75D7-98AD-8DBB3C096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77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Title 1">
            <a:extLst>
              <a:ext uri="{FF2B5EF4-FFF2-40B4-BE49-F238E27FC236}">
                <a16:creationId xmlns:a16="http://schemas.microsoft.com/office/drawing/2014/main" id="{385EFA13-E571-4843-8EC3-4AA31C1858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0669" y="274639"/>
            <a:ext cx="8031079" cy="584775"/>
          </a:xfrm>
        </p:spPr>
        <p:txBody>
          <a:bodyPr>
            <a:normAutofit fontScale="90000"/>
          </a:bodyPr>
          <a:lstStyle/>
          <a:p>
            <a:r>
              <a:rPr lang="nb-NO" altLang="nb-NO" dirty="0" err="1"/>
              <a:t>Example</a:t>
            </a:r>
            <a:r>
              <a:rPr lang="nb-NO" altLang="nb-NO" dirty="0"/>
              <a:t>: </a:t>
            </a:r>
            <a:r>
              <a:rPr lang="nb-NO" altLang="nb-NO" dirty="0" err="1"/>
              <a:t>Exothermic</a:t>
            </a:r>
            <a:r>
              <a:rPr lang="nb-NO" altLang="nb-NO" dirty="0"/>
              <a:t> </a:t>
            </a:r>
            <a:r>
              <a:rPr lang="nb-NO" altLang="nb-NO" dirty="0" err="1"/>
              <a:t>reactor</a:t>
            </a:r>
            <a:r>
              <a:rPr lang="nb-NO" altLang="nb-NO" dirty="0"/>
              <a:t> (</a:t>
            </a:r>
            <a:r>
              <a:rPr lang="nb-NO" altLang="nb-NO" dirty="0" err="1"/>
              <a:t>unstable</a:t>
            </a:r>
            <a:r>
              <a:rPr lang="nb-NO" altLang="nb-NO" dirty="0"/>
              <a:t>)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2BB86CD1-9B61-4BA1-9261-3878389151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42819" y="143568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altLang="nb-NO" dirty="0" err="1">
                <a:latin typeface="Arial" panose="020B0604020202020204" pitchFamily="34" charset="0"/>
              </a:rPr>
              <a:t>Want</a:t>
            </a:r>
            <a:r>
              <a:rPr lang="nb-NO" altLang="nb-NO" dirty="0">
                <a:latin typeface="Arial" panose="020B0604020202020204" pitchFamily="34" charset="0"/>
              </a:rPr>
              <a:t> to control y</a:t>
            </a:r>
            <a:r>
              <a:rPr lang="nb-NO" altLang="nb-NO" baseline="-25000" dirty="0">
                <a:latin typeface="Arial" panose="020B0604020202020204" pitchFamily="34" charset="0"/>
              </a:rPr>
              <a:t>1</a:t>
            </a:r>
            <a:r>
              <a:rPr lang="nb-NO" altLang="nb-NO" dirty="0">
                <a:latin typeface="Arial" panose="020B0604020202020204" pitchFamily="34" charset="0"/>
              </a:rPr>
              <a:t>=CV1=</a:t>
            </a:r>
            <a:r>
              <a:rPr lang="nb-NO" altLang="nb-NO" dirty="0" err="1">
                <a:latin typeface="Arial" panose="020B0604020202020204" pitchFamily="34" charset="0"/>
              </a:rPr>
              <a:t>composition</a:t>
            </a:r>
            <a:r>
              <a:rPr lang="nb-NO" altLang="nb-NO" dirty="0">
                <a:latin typeface="Arial" panose="020B0604020202020204" pitchFamily="34" charset="0"/>
              </a:rPr>
              <a:t> (+ </a:t>
            </a:r>
            <a:r>
              <a:rPr lang="nb-NO" altLang="nb-NO" dirty="0" err="1">
                <a:latin typeface="Arial" panose="020B0604020202020204" pitchFamily="34" charset="0"/>
              </a:rPr>
              <a:t>level</a:t>
            </a:r>
            <a:r>
              <a:rPr lang="nb-NO" altLang="nb-NO" dirty="0">
                <a:latin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nb-NO" altLang="nb-NO" dirty="0"/>
          </a:p>
          <a:p>
            <a:pPr lvl="1"/>
            <a:r>
              <a:rPr lang="nb-NO" altLang="nb-NO" dirty="0"/>
              <a:t>u = </a:t>
            </a:r>
            <a:r>
              <a:rPr lang="nb-NO" altLang="nb-NO" dirty="0" err="1"/>
              <a:t>cooling</a:t>
            </a:r>
            <a:r>
              <a:rPr lang="nb-NO" altLang="nb-NO" dirty="0"/>
              <a:t> </a:t>
            </a:r>
            <a:r>
              <a:rPr lang="nb-NO" altLang="nb-NO" dirty="0" err="1"/>
              <a:t>flow</a:t>
            </a:r>
            <a:r>
              <a:rPr lang="nb-NO" altLang="nb-NO" dirty="0"/>
              <a:t> (F)</a:t>
            </a:r>
          </a:p>
          <a:p>
            <a:pPr lvl="1"/>
            <a:r>
              <a:rPr lang="nb-NO" altLang="nb-NO" dirty="0"/>
              <a:t>CV</a:t>
            </a:r>
            <a:r>
              <a:rPr lang="nb-NO" altLang="nb-NO" baseline="-25000" dirty="0"/>
              <a:t>1</a:t>
            </a:r>
            <a:r>
              <a:rPr lang="nb-NO" altLang="nb-NO" dirty="0"/>
              <a:t> = </a:t>
            </a:r>
            <a:r>
              <a:rPr lang="nb-NO" altLang="nb-NO" dirty="0" err="1"/>
              <a:t>composition</a:t>
            </a:r>
            <a:r>
              <a:rPr lang="nb-NO" altLang="nb-NO" dirty="0"/>
              <a:t> (c)</a:t>
            </a:r>
          </a:p>
          <a:p>
            <a:pPr lvl="1"/>
            <a:r>
              <a:rPr lang="nb-NO" altLang="nb-NO" dirty="0"/>
              <a:t>CV</a:t>
            </a:r>
            <a:r>
              <a:rPr lang="nb-NO" altLang="nb-NO" baseline="-25000" dirty="0"/>
              <a:t>2</a:t>
            </a:r>
            <a:r>
              <a:rPr lang="nb-NO" altLang="nb-NO" dirty="0"/>
              <a:t> = </a:t>
            </a:r>
            <a:r>
              <a:rPr lang="nb-NO" altLang="nb-NO" dirty="0" err="1"/>
              <a:t>temperature</a:t>
            </a:r>
            <a:r>
              <a:rPr lang="nb-NO" altLang="nb-NO" dirty="0"/>
              <a:t> (T)</a:t>
            </a:r>
          </a:p>
        </p:txBody>
      </p:sp>
      <p:sp>
        <p:nvSpPr>
          <p:cNvPr id="154629" name="Line 7">
            <a:extLst>
              <a:ext uri="{FF2B5EF4-FFF2-40B4-BE49-F238E27FC236}">
                <a16:creationId xmlns:a16="http://schemas.microsoft.com/office/drawing/2014/main" id="{8D22C046-4C85-4B07-BE42-8AF85108F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4719" y="3878849"/>
            <a:ext cx="0" cy="14398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0" name="Line 8">
            <a:extLst>
              <a:ext uri="{FF2B5EF4-FFF2-40B4-BE49-F238E27FC236}">
                <a16:creationId xmlns:a16="http://schemas.microsoft.com/office/drawing/2014/main" id="{6FC5ACB4-A05C-4931-AC9F-B71943A2ED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4720" y="5318711"/>
            <a:ext cx="2232025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1" name="Line 9">
            <a:extLst>
              <a:ext uri="{FF2B5EF4-FFF2-40B4-BE49-F238E27FC236}">
                <a16:creationId xmlns:a16="http://schemas.microsoft.com/office/drawing/2014/main" id="{BFCD7943-93D7-438C-97E4-150D6225534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744" y="3878849"/>
            <a:ext cx="0" cy="14398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2" name="Line 10">
            <a:extLst>
              <a:ext uri="{FF2B5EF4-FFF2-40B4-BE49-F238E27FC236}">
                <a16:creationId xmlns:a16="http://schemas.microsoft.com/office/drawing/2014/main" id="{4C91AB5B-52BA-49EC-974D-BFFACE38DA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4719" y="4167773"/>
            <a:ext cx="2303462" cy="0"/>
          </a:xfrm>
          <a:prstGeom prst="line">
            <a:avLst/>
          </a:prstGeom>
          <a:noFill/>
          <a:ln w="222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3" name="Line 11">
            <a:extLst>
              <a:ext uri="{FF2B5EF4-FFF2-40B4-BE49-F238E27FC236}">
                <a16:creationId xmlns:a16="http://schemas.microsoft.com/office/drawing/2014/main" id="{5F3AA26E-CB13-4007-9F1C-5FDCA4FFFF9C}"/>
              </a:ext>
            </a:extLst>
          </p:cNvPr>
          <p:cNvSpPr>
            <a:spLocks noChangeShapeType="1"/>
          </p:cNvSpPr>
          <p:nvPr/>
        </p:nvSpPr>
        <p:spPr bwMode="auto">
          <a:xfrm>
            <a:off x="5527594" y="3518486"/>
            <a:ext cx="0" cy="576262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4" name="Line 12">
            <a:extLst>
              <a:ext uri="{FF2B5EF4-FFF2-40B4-BE49-F238E27FC236}">
                <a16:creationId xmlns:a16="http://schemas.microsoft.com/office/drawing/2014/main" id="{038C8DA6-810C-4DD5-BABF-1F588F424F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2282" y="5175836"/>
            <a:ext cx="1223963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5" name="Line 16">
            <a:extLst>
              <a:ext uri="{FF2B5EF4-FFF2-40B4-BE49-F238E27FC236}">
                <a16:creationId xmlns:a16="http://schemas.microsoft.com/office/drawing/2014/main" id="{724F9B44-C3A6-4A77-9708-D849F52827C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27595" y="5031374"/>
            <a:ext cx="288925" cy="936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6" name="Line 17">
            <a:extLst>
              <a:ext uri="{FF2B5EF4-FFF2-40B4-BE49-F238E27FC236}">
                <a16:creationId xmlns:a16="http://schemas.microsoft.com/office/drawing/2014/main" id="{CBDB78A3-696A-4392-9149-C5AA052FF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6519" y="5031374"/>
            <a:ext cx="144462" cy="5762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7" name="Line 18">
            <a:extLst>
              <a:ext uri="{FF2B5EF4-FFF2-40B4-BE49-F238E27FC236}">
                <a16:creationId xmlns:a16="http://schemas.microsoft.com/office/drawing/2014/main" id="{533D2CF1-80EE-489C-B22A-E0171580533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60981" y="4959936"/>
            <a:ext cx="215900" cy="6477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38" name="Line 19">
            <a:extLst>
              <a:ext uri="{FF2B5EF4-FFF2-40B4-BE49-F238E27FC236}">
                <a16:creationId xmlns:a16="http://schemas.microsoft.com/office/drawing/2014/main" id="{24E433B0-F2BA-463E-B0D0-9A20B69165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6881" y="5031374"/>
            <a:ext cx="215900" cy="936625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4639" name="Group 29">
            <a:extLst>
              <a:ext uri="{FF2B5EF4-FFF2-40B4-BE49-F238E27FC236}">
                <a16:creationId xmlns:a16="http://schemas.microsoft.com/office/drawing/2014/main" id="{EB6AC3DE-77F8-4E0C-B920-6540E37105F6}"/>
              </a:ext>
            </a:extLst>
          </p:cNvPr>
          <p:cNvGrpSpPr>
            <a:grpSpLocks/>
          </p:cNvGrpSpPr>
          <p:nvPr/>
        </p:nvGrpSpPr>
        <p:grpSpPr bwMode="auto">
          <a:xfrm rot="900000">
            <a:off x="5457745" y="5679073"/>
            <a:ext cx="287337" cy="215900"/>
            <a:chOff x="930" y="3793"/>
            <a:chExt cx="181" cy="136"/>
          </a:xfrm>
        </p:grpSpPr>
        <p:sp>
          <p:nvSpPr>
            <p:cNvPr id="154671" name="Line 25">
              <a:extLst>
                <a:ext uri="{FF2B5EF4-FFF2-40B4-BE49-F238E27FC236}">
                  <a16:creationId xmlns:a16="http://schemas.microsoft.com/office/drawing/2014/main" id="{959CFDB0-C87D-4AEC-81DF-22465A58DB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793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2" name="Line 26">
              <a:extLst>
                <a:ext uri="{FF2B5EF4-FFF2-40B4-BE49-F238E27FC236}">
                  <a16:creationId xmlns:a16="http://schemas.microsoft.com/office/drawing/2014/main" id="{0A716DC3-FB69-4E47-A82A-0B871A1D19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929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3" name="Line 27">
              <a:extLst>
                <a:ext uri="{FF2B5EF4-FFF2-40B4-BE49-F238E27FC236}">
                  <a16:creationId xmlns:a16="http://schemas.microsoft.com/office/drawing/2014/main" id="{F2DF1A3D-06C8-4358-BE43-AAD295E8D7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" y="3793"/>
              <a:ext cx="181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4" name="Line 28">
              <a:extLst>
                <a:ext uri="{FF2B5EF4-FFF2-40B4-BE49-F238E27FC236}">
                  <a16:creationId xmlns:a16="http://schemas.microsoft.com/office/drawing/2014/main" id="{F7F17E33-2DF4-4DDA-8BD3-5D0BA08C82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0" y="3793"/>
              <a:ext cx="181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40" name="Text Box 41">
            <a:extLst>
              <a:ext uri="{FF2B5EF4-FFF2-40B4-BE49-F238E27FC236}">
                <a16:creationId xmlns:a16="http://schemas.microsoft.com/office/drawing/2014/main" id="{0C5DD68A-B520-49C1-8764-AA4D973BB7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0219" y="5699711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u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grpSp>
        <p:nvGrpSpPr>
          <p:cNvPr id="7217" name="Group 49">
            <a:extLst>
              <a:ext uri="{FF2B5EF4-FFF2-40B4-BE49-F238E27FC236}">
                <a16:creationId xmlns:a16="http://schemas.microsoft.com/office/drawing/2014/main" id="{5D9F7CCD-85D6-4101-B441-737BB1294A0D}"/>
              </a:ext>
            </a:extLst>
          </p:cNvPr>
          <p:cNvGrpSpPr>
            <a:grpSpLocks/>
          </p:cNvGrpSpPr>
          <p:nvPr/>
        </p:nvGrpSpPr>
        <p:grpSpPr bwMode="auto">
          <a:xfrm>
            <a:off x="3838495" y="4455112"/>
            <a:ext cx="1703387" cy="1296987"/>
            <a:chOff x="863" y="3157"/>
            <a:chExt cx="1073" cy="817"/>
          </a:xfrm>
        </p:grpSpPr>
        <p:sp>
          <p:nvSpPr>
            <p:cNvPr id="154663" name="Line 39">
              <a:extLst>
                <a:ext uri="{FF2B5EF4-FFF2-40B4-BE49-F238E27FC236}">
                  <a16:creationId xmlns:a16="http://schemas.microsoft.com/office/drawing/2014/main" id="{D0FCD800-DA34-422C-98C9-6E603535CE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3249"/>
              <a:ext cx="0" cy="136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4664" name="Group 48">
              <a:extLst>
                <a:ext uri="{FF2B5EF4-FFF2-40B4-BE49-F238E27FC236}">
                  <a16:creationId xmlns:a16="http://schemas.microsoft.com/office/drawing/2014/main" id="{9586602A-0FE2-4D33-B3E5-B925C70925F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3" y="3157"/>
              <a:ext cx="1073" cy="817"/>
              <a:chOff x="854" y="2795"/>
              <a:chExt cx="1073" cy="817"/>
            </a:xfrm>
          </p:grpSpPr>
          <p:sp>
            <p:nvSpPr>
              <p:cNvPr id="154665" name="Oval 30">
                <a:extLst>
                  <a:ext uri="{FF2B5EF4-FFF2-40B4-BE49-F238E27FC236}">
                    <a16:creationId xmlns:a16="http://schemas.microsoft.com/office/drawing/2014/main" id="{B6AA6F1F-5239-444E-B417-3902D24C9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" y="3022"/>
                <a:ext cx="363" cy="318"/>
              </a:xfrm>
              <a:prstGeom prst="ellipse">
                <a:avLst/>
              </a:prstGeom>
              <a:solidFill>
                <a:srgbClr val="FFFFFF"/>
              </a:solidFill>
              <a:ln w="22225" algn="ctr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TC</a:t>
                </a:r>
                <a:endParaRPr lang="en-US" altLang="nb-NO" sz="180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154666" name="Line 31">
                <a:extLst>
                  <a:ext uri="{FF2B5EF4-FFF2-40B4-BE49-F238E27FC236}">
                    <a16:creationId xmlns:a16="http://schemas.microsoft.com/office/drawing/2014/main" id="{ECD4C014-0337-410D-8B5A-C8E8CD109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612"/>
                <a:ext cx="725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7" name="Line 34">
                <a:extLst>
                  <a:ext uri="{FF2B5EF4-FFF2-40B4-BE49-F238E27FC236}">
                    <a16:creationId xmlns:a16="http://schemas.microsoft.com/office/drawing/2014/main" id="{8A916BB9-8E27-4A1F-84A1-A84A507ED6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383" y="3158"/>
                <a:ext cx="499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8" name="Line 35">
                <a:extLst>
                  <a:ext uri="{FF2B5EF4-FFF2-40B4-BE49-F238E27FC236}">
                    <a16:creationId xmlns:a16="http://schemas.microsoft.com/office/drawing/2014/main" id="{D6BB4F03-9BCF-4C15-BA59-719EF64FCD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02" y="3339"/>
                <a:ext cx="0" cy="273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69" name="Text Box 42">
                <a:extLst>
                  <a:ext uri="{FF2B5EF4-FFF2-40B4-BE49-F238E27FC236}">
                    <a16:creationId xmlns:a16="http://schemas.microsoft.com/office/drawing/2014/main" id="{1AD0252B-6CEC-44FA-8E3B-9E80C0DBE15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3" y="2944"/>
                <a:ext cx="545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 sz="1800">
                    <a:latin typeface="Arial" panose="020B0604020202020204" pitchFamily="34" charset="0"/>
                  </a:rPr>
                  <a:t>CV</a:t>
                </a:r>
                <a:r>
                  <a:rPr lang="nb-NO" altLang="nb-NO" sz="1800" baseline="-25000">
                    <a:latin typeface="Arial" panose="020B0604020202020204" pitchFamily="34" charset="0"/>
                  </a:rPr>
                  <a:t>2</a:t>
                </a:r>
                <a:r>
                  <a:rPr lang="nb-NO" altLang="nb-NO" sz="1800">
                    <a:latin typeface="Arial" panose="020B0604020202020204" pitchFamily="34" charset="0"/>
                  </a:rPr>
                  <a:t>=T</a:t>
                </a:r>
                <a:endParaRPr lang="en-US" altLang="nb-NO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154670" name="Text Box 44">
                <a:extLst>
                  <a:ext uri="{FF2B5EF4-FFF2-40B4-BE49-F238E27FC236}">
                    <a16:creationId xmlns:a16="http://schemas.microsoft.com/office/drawing/2014/main" id="{1EE02520-C70C-45D8-9262-65A7926CD31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4" y="2795"/>
                <a:ext cx="420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nb-NO" altLang="nb-NO" sz="1800">
                    <a:latin typeface="Arial" panose="020B0604020202020204" pitchFamily="34" charset="0"/>
                  </a:rPr>
                  <a:t>CV</a:t>
                </a:r>
                <a:r>
                  <a:rPr lang="nb-NO" altLang="nb-NO" sz="1800" baseline="-25000">
                    <a:latin typeface="Arial" panose="020B0604020202020204" pitchFamily="34" charset="0"/>
                  </a:rPr>
                  <a:t>2s</a:t>
                </a:r>
                <a:endParaRPr lang="en-US" altLang="nb-NO" sz="1800" baseline="-25000"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215" name="Group 47">
            <a:extLst>
              <a:ext uri="{FF2B5EF4-FFF2-40B4-BE49-F238E27FC236}">
                <a16:creationId xmlns:a16="http://schemas.microsoft.com/office/drawing/2014/main" id="{7BF8E86D-776D-49F9-8F03-05298E97AE32}"/>
              </a:ext>
            </a:extLst>
          </p:cNvPr>
          <p:cNvGrpSpPr>
            <a:grpSpLocks/>
          </p:cNvGrpSpPr>
          <p:nvPr/>
        </p:nvGrpSpPr>
        <p:grpSpPr bwMode="auto">
          <a:xfrm>
            <a:off x="3765469" y="3734387"/>
            <a:ext cx="1835150" cy="865187"/>
            <a:chOff x="817" y="2341"/>
            <a:chExt cx="1156" cy="545"/>
          </a:xfrm>
        </p:grpSpPr>
        <p:sp>
          <p:nvSpPr>
            <p:cNvPr id="154658" name="Oval 37">
              <a:extLst>
                <a:ext uri="{FF2B5EF4-FFF2-40B4-BE49-F238E27FC236}">
                  <a16:creationId xmlns:a16="http://schemas.microsoft.com/office/drawing/2014/main" id="{D6DB3D44-E52C-49C7-A898-D0D7384DC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0" y="2568"/>
              <a:ext cx="363" cy="318"/>
            </a:xfrm>
            <a:prstGeom prst="ellipse">
              <a:avLst/>
            </a:prstGeom>
            <a:solidFill>
              <a:srgbClr val="FFFFFF"/>
            </a:solidFill>
            <a:ln w="222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CC</a:t>
              </a:r>
              <a:endParaRPr lang="en-US" altLang="nb-NO" sz="180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659" name="Line 38">
              <a:extLst>
                <a:ext uri="{FF2B5EF4-FFF2-40B4-BE49-F238E27FC236}">
                  <a16:creationId xmlns:a16="http://schemas.microsoft.com/office/drawing/2014/main" id="{3667C759-D17D-41B3-891F-F6E84B5B88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83" y="2704"/>
              <a:ext cx="590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0" name="Line 40">
              <a:extLst>
                <a:ext uri="{FF2B5EF4-FFF2-40B4-BE49-F238E27FC236}">
                  <a16:creationId xmlns:a16="http://schemas.microsoft.com/office/drawing/2014/main" id="{306F4550-FF33-4B32-B43B-008D29B2B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2" y="2387"/>
              <a:ext cx="0" cy="181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1" name="Text Box 45">
              <a:extLst>
                <a:ext uri="{FF2B5EF4-FFF2-40B4-BE49-F238E27FC236}">
                  <a16:creationId xmlns:a16="http://schemas.microsoft.com/office/drawing/2014/main" id="{5534469A-F492-48FB-ACCD-0FD688BEFF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" y="2478"/>
              <a:ext cx="52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CV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1</a:t>
              </a:r>
              <a:r>
                <a:rPr lang="nb-NO" altLang="nb-NO" sz="1800">
                  <a:latin typeface="Arial" panose="020B0604020202020204" pitchFamily="34" charset="0"/>
                </a:rPr>
                <a:t>=c</a:t>
              </a:r>
              <a:endParaRPr lang="en-US" altLang="nb-NO" sz="1800">
                <a:latin typeface="Arial" panose="020B0604020202020204" pitchFamily="34" charset="0"/>
              </a:endParaRPr>
            </a:p>
          </p:txBody>
        </p:sp>
        <p:sp>
          <p:nvSpPr>
            <p:cNvPr id="154662" name="Text Box 46">
              <a:extLst>
                <a:ext uri="{FF2B5EF4-FFF2-40B4-BE49-F238E27FC236}">
                  <a16:creationId xmlns:a16="http://schemas.microsoft.com/office/drawing/2014/main" id="{61429B41-033E-4DCD-B1C5-7DF9505892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7" y="2341"/>
              <a:ext cx="4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nb-NO" altLang="nb-NO" sz="1800">
                  <a:latin typeface="Arial" panose="020B0604020202020204" pitchFamily="34" charset="0"/>
                </a:rPr>
                <a:t>CV</a:t>
              </a:r>
              <a:r>
                <a:rPr lang="nb-NO" altLang="nb-NO" sz="1800" baseline="-25000">
                  <a:latin typeface="Arial" panose="020B0604020202020204" pitchFamily="34" charset="0"/>
                </a:rPr>
                <a:t>1s</a:t>
              </a:r>
              <a:endParaRPr lang="en-US" altLang="nb-NO" sz="1800" baseline="-25000">
                <a:latin typeface="Arial" panose="020B0604020202020204" pitchFamily="34" charset="0"/>
              </a:endParaRPr>
            </a:p>
          </p:txBody>
        </p:sp>
      </p:grpSp>
      <p:sp>
        <p:nvSpPr>
          <p:cNvPr id="154643" name="Text Box 50">
            <a:extLst>
              <a:ext uri="{FF2B5EF4-FFF2-40B4-BE49-F238E27FC236}">
                <a16:creationId xmlns:a16="http://schemas.microsoft.com/office/drawing/2014/main" id="{27C11F05-0A86-4D2B-9A8A-783731195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5206" y="3394661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feed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54644" name="Text Box 51">
            <a:extLst>
              <a:ext uri="{FF2B5EF4-FFF2-40B4-BE49-F238E27FC236}">
                <a16:creationId xmlns:a16="http://schemas.microsoft.com/office/drawing/2014/main" id="{1F9CAB10-BA7B-42E3-9D0D-9F3A01591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64444" y="4742449"/>
            <a:ext cx="946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product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54645" name="Text Box 52">
            <a:extLst>
              <a:ext uri="{FF2B5EF4-FFF2-40B4-BE49-F238E27FC236}">
                <a16:creationId xmlns:a16="http://schemas.microsoft.com/office/drawing/2014/main" id="{8CB11307-128C-482F-AA8A-79CD1D7C7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169" y="5842586"/>
            <a:ext cx="908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cooling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grpSp>
        <p:nvGrpSpPr>
          <p:cNvPr id="154646" name="Group 53">
            <a:extLst>
              <a:ext uri="{FF2B5EF4-FFF2-40B4-BE49-F238E27FC236}">
                <a16:creationId xmlns:a16="http://schemas.microsoft.com/office/drawing/2014/main" id="{1E28766E-0484-44DE-A275-97CA6980C71D}"/>
              </a:ext>
            </a:extLst>
          </p:cNvPr>
          <p:cNvGrpSpPr>
            <a:grpSpLocks/>
          </p:cNvGrpSpPr>
          <p:nvPr/>
        </p:nvGrpSpPr>
        <p:grpSpPr bwMode="auto">
          <a:xfrm>
            <a:off x="7904081" y="5031373"/>
            <a:ext cx="287338" cy="215900"/>
            <a:chOff x="930" y="3793"/>
            <a:chExt cx="181" cy="136"/>
          </a:xfrm>
        </p:grpSpPr>
        <p:sp>
          <p:nvSpPr>
            <p:cNvPr id="154654" name="Line 54">
              <a:extLst>
                <a:ext uri="{FF2B5EF4-FFF2-40B4-BE49-F238E27FC236}">
                  <a16:creationId xmlns:a16="http://schemas.microsoft.com/office/drawing/2014/main" id="{CA34D906-0C64-4095-AA51-9308150B73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793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5" name="Line 55">
              <a:extLst>
                <a:ext uri="{FF2B5EF4-FFF2-40B4-BE49-F238E27FC236}">
                  <a16:creationId xmlns:a16="http://schemas.microsoft.com/office/drawing/2014/main" id="{8AD259FD-A50D-48C4-9D95-4A294E4FD09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30" y="3929"/>
              <a:ext cx="181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6" name="Line 56">
              <a:extLst>
                <a:ext uri="{FF2B5EF4-FFF2-40B4-BE49-F238E27FC236}">
                  <a16:creationId xmlns:a16="http://schemas.microsoft.com/office/drawing/2014/main" id="{A7D43BD3-8C77-4686-9F5F-85C25D0634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30" y="3793"/>
              <a:ext cx="181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7" name="Line 57">
              <a:extLst>
                <a:ext uri="{FF2B5EF4-FFF2-40B4-BE49-F238E27FC236}">
                  <a16:creationId xmlns:a16="http://schemas.microsoft.com/office/drawing/2014/main" id="{9E53BBF9-0C46-4F31-9834-9FF53CE3A0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930" y="3793"/>
              <a:ext cx="181" cy="136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4647" name="Oval 58">
            <a:extLst>
              <a:ext uri="{FF2B5EF4-FFF2-40B4-BE49-F238E27FC236}">
                <a16:creationId xmlns:a16="http://schemas.microsoft.com/office/drawing/2014/main" id="{4CCF0F17-A328-461D-8911-59A2EF71C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2644" y="4455111"/>
            <a:ext cx="360362" cy="360362"/>
          </a:xfrm>
          <a:prstGeom prst="ellipse">
            <a:avLst/>
          </a:prstGeom>
          <a:solidFill>
            <a:srgbClr val="FFFFFF"/>
          </a:solidFill>
          <a:ln w="222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LC</a:t>
            </a:r>
            <a:endParaRPr lang="en-US" altLang="nb-NO" sz="1800">
              <a:latin typeface="Arial" panose="020B0604020202020204" pitchFamily="34" charset="0"/>
            </a:endParaRPr>
          </a:p>
        </p:txBody>
      </p:sp>
      <p:sp>
        <p:nvSpPr>
          <p:cNvPr id="154648" name="Line 59">
            <a:extLst>
              <a:ext uri="{FF2B5EF4-FFF2-40B4-BE49-F238E27FC236}">
                <a16:creationId xmlns:a16="http://schemas.microsoft.com/office/drawing/2014/main" id="{F4B4AF03-DDB6-46B4-9C5F-0C7BEA9E9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6744" y="4599573"/>
            <a:ext cx="215900" cy="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49" name="Line 60">
            <a:extLst>
              <a:ext uri="{FF2B5EF4-FFF2-40B4-BE49-F238E27FC236}">
                <a16:creationId xmlns:a16="http://schemas.microsoft.com/office/drawing/2014/main" id="{735C003F-D8A3-4D10-AF46-E4BF4E236AA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48544" y="4815473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4650" name="Line 62">
            <a:extLst>
              <a:ext uri="{FF2B5EF4-FFF2-40B4-BE49-F238E27FC236}">
                <a16:creationId xmlns:a16="http://schemas.microsoft.com/office/drawing/2014/main" id="{50BC3059-2ABD-467E-AF1F-1082E2610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7977106" y="4239211"/>
            <a:ext cx="0" cy="2159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1" name="Text Box 63">
            <a:extLst>
              <a:ext uri="{FF2B5EF4-FFF2-40B4-BE49-F238E27FC236}">
                <a16:creationId xmlns:a16="http://schemas.microsoft.com/office/drawing/2014/main" id="{9C14C1B1-0720-4B8F-861A-40A2803E7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306" y="3951874"/>
            <a:ext cx="952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nb-NO" altLang="nb-NO" sz="1800">
                <a:solidFill>
                  <a:srgbClr val="FF3300"/>
                </a:solidFill>
                <a:latin typeface="Arial" panose="020B0604020202020204" pitchFamily="34" charset="0"/>
              </a:rPr>
              <a:t>L</a:t>
            </a:r>
            <a:r>
              <a:rPr lang="nb-NO" altLang="nb-NO" sz="1800" baseline="-25000">
                <a:solidFill>
                  <a:srgbClr val="FF3300"/>
                </a:solidFill>
                <a:latin typeface="Arial" panose="020B0604020202020204" pitchFamily="34" charset="0"/>
              </a:rPr>
              <a:t>s</a:t>
            </a:r>
            <a:r>
              <a:rPr lang="nb-NO" altLang="nb-NO" sz="1800">
                <a:solidFill>
                  <a:srgbClr val="FF3300"/>
                </a:solidFill>
                <a:latin typeface="Arial" panose="020B0604020202020204" pitchFamily="34" charset="0"/>
              </a:rPr>
              <a:t>=max</a:t>
            </a:r>
            <a:endParaRPr lang="en-US" altLang="nb-NO" sz="18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86FBB1-5B59-372A-E2C8-1911B8805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97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503" y="-12745"/>
            <a:ext cx="11843657" cy="1143000"/>
          </a:xfrm>
        </p:spPr>
        <p:txBody>
          <a:bodyPr>
            <a:normAutofit/>
          </a:bodyPr>
          <a:lstStyle/>
          <a:p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procedure</a:t>
            </a:r>
            <a:r>
              <a:rPr lang="nb-NO" dirty="0"/>
              <a:t> for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control</a:t>
            </a:r>
          </a:p>
        </p:txBody>
      </p:sp>
      <p:sp>
        <p:nvSpPr>
          <p:cNvPr id="30" name="Plassholder for innhold 2"/>
          <p:cNvSpPr txBox="1">
            <a:spLocks/>
          </p:cNvSpPr>
          <p:nvPr/>
        </p:nvSpPr>
        <p:spPr>
          <a:xfrm>
            <a:off x="544285" y="971197"/>
            <a:ext cx="9292047" cy="5421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“top-down” with economics (steady state):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1: Define operational objectives (J) and constraints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2: Optimize steady-state operation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3: Decide what to control (CVs)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3A: Identify active constraints = primary CV1.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3B: Remaining unconstrained DOFs: Self-optimizing CV1 (find H)</a:t>
            </a:r>
            <a:r>
              <a:rPr lang="en-US" altLang="nb-N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4: Where do we set the throughput? TPM location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bottom-up design of control system (dynamics):</a:t>
            </a:r>
          </a:p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5: Regulatory control </a:t>
            </a:r>
          </a:p>
          <a:p>
            <a:pPr lvl="1"/>
            <a:r>
              <a:rPr lang="en-US" altLang="nb-NO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variables to stop “drift” (sensitive temperatures, pressures, ....) </a:t>
            </a:r>
          </a:p>
          <a:p>
            <a:pPr lvl="1"/>
            <a:r>
              <a:rPr lang="en-US" altLang="nb-NO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Inventory control radiating around TPM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Finally: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link between “top-down” and “bottom up” </a:t>
            </a:r>
          </a:p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6: “Advanced/supervisory control” 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economic CVs: Active constraints and self-optimizing variables 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after variables in regulatory layer below (e.g., avoid saturation)</a:t>
            </a:r>
          </a:p>
          <a:p>
            <a:pPr marL="419100" indent="-304800">
              <a:lnSpc>
                <a:spcPct val="80000"/>
              </a:lnSpc>
            </a:pPr>
            <a:r>
              <a:rPr lang="en-US" altLang="nb-N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Step 7:</a:t>
            </a:r>
            <a:r>
              <a:rPr lang="en-US" altLang="nb-N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nb-NO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Real-time optimization </a:t>
            </a:r>
            <a:r>
              <a:rPr lang="en-US" altLang="nb-NO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(Do we need it?)</a:t>
            </a:r>
          </a:p>
          <a:p>
            <a:pPr marL="1219200" lvl="2" indent="-304800">
              <a:lnSpc>
                <a:spcPct val="80000"/>
              </a:lnSpc>
            </a:pPr>
            <a:endParaRPr lang="en-US" altLang="nb-NO" sz="1900" dirty="0">
              <a:solidFill>
                <a:srgbClr val="FF000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9236" y="1049243"/>
            <a:ext cx="3717893" cy="5265061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E0C35D5B-6C0A-429D-9E8D-4B500A5E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45672"/>
            <a:ext cx="519030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S. Skogestad, ``Control structure design for complete chemical plants'',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200" i="1" dirty="0">
                <a:latin typeface="Arial" panose="020B0604020202020204" pitchFamily="34" charset="0"/>
              </a:rPr>
              <a:t>Computers and Chemical Engineering</a:t>
            </a:r>
            <a:r>
              <a:rPr lang="en-US" altLang="nb-NO" sz="1200" dirty="0">
                <a:latin typeface="Arial" panose="020B0604020202020204" pitchFamily="34" charset="0"/>
              </a:rPr>
              <a:t>, </a:t>
            </a:r>
            <a:r>
              <a:rPr lang="en-US" altLang="nb-NO" sz="1200" b="1" dirty="0">
                <a:latin typeface="Arial" panose="020B0604020202020204" pitchFamily="34" charset="0"/>
              </a:rPr>
              <a:t>28</a:t>
            </a:r>
            <a:r>
              <a:rPr lang="en-US" altLang="nb-NO" sz="1200" dirty="0">
                <a:latin typeface="Arial" panose="020B0604020202020204" pitchFamily="34" charset="0"/>
              </a:rPr>
              <a:t> (1-2), 219-234 (2004).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B3A56C3-D471-4E64-BADF-A0AD0F94A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9913" y="3541980"/>
            <a:ext cx="59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CV</a:t>
            </a:r>
            <a:r>
              <a:rPr lang="nb-NO" altLang="nb-NO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2BCCEF6-2E6F-4D15-8688-E42159C4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5478" y="4756101"/>
            <a:ext cx="59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CV</a:t>
            </a:r>
            <a:r>
              <a:rPr lang="nb-NO" altLang="nb-NO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5E1F95-4EAB-417C-8D38-98B2A138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5802" y="6284356"/>
            <a:ext cx="7191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00" dirty="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8B3CCE7-37C3-4BDA-B4ED-ED37EBB0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0389" y="597022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MVs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3F937-F652-44AF-A800-0B54D76DEE39}"/>
              </a:ext>
            </a:extLst>
          </p:cNvPr>
          <p:cNvSpPr txBox="1"/>
          <p:nvPr/>
        </p:nvSpPr>
        <p:spPr>
          <a:xfrm>
            <a:off x="8586423" y="3027680"/>
            <a:ext cx="56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AE803-745F-DC07-9AA3-96C1F45E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4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489853" y="491285"/>
            <a:ext cx="7772400" cy="584775"/>
          </a:xfrm>
        </p:spPr>
        <p:txBody>
          <a:bodyPr>
            <a:normAutofit fontScale="90000"/>
          </a:bodyPr>
          <a:lstStyle/>
          <a:p>
            <a:r>
              <a:rPr lang="nb-NO" altLang="nb-NO" dirty="0" err="1"/>
              <a:t>Step</a:t>
            </a:r>
            <a:r>
              <a:rPr lang="nb-NO" altLang="nb-NO" dirty="0"/>
              <a:t> 3: </a:t>
            </a:r>
            <a:r>
              <a:rPr lang="nb-NO" altLang="nb-NO" dirty="0" err="1"/>
              <a:t>Sigurd’s</a:t>
            </a:r>
            <a:r>
              <a:rPr lang="nb-NO" altLang="nb-NO" dirty="0"/>
              <a:t> </a:t>
            </a:r>
            <a:r>
              <a:rPr lang="nb-NO" altLang="nb-NO" dirty="0" err="1"/>
              <a:t>rules</a:t>
            </a:r>
            <a:r>
              <a:rPr lang="nb-NO" altLang="nb-NO" dirty="0"/>
              <a:t> for CV </a:t>
            </a:r>
            <a:r>
              <a:rPr lang="nb-NO" altLang="nb-NO" dirty="0" err="1"/>
              <a:t>selection</a:t>
            </a:r>
            <a:endParaRPr lang="nb-NO" alt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385" y="1556792"/>
            <a:ext cx="9565135" cy="411480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Always control active constraints! (almost always)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Purity constraint on expensive product always active (no </a:t>
            </a:r>
            <a:r>
              <a:rPr lang="en-US" dirty="0" err="1"/>
              <a:t>overpurification</a:t>
            </a:r>
            <a:r>
              <a:rPr lang="en-US" dirty="0"/>
              <a:t>): </a:t>
            </a:r>
          </a:p>
          <a:p>
            <a:pPr marL="400050" lvl="1" indent="0">
              <a:buNone/>
              <a:defRPr/>
            </a:pPr>
            <a:r>
              <a:rPr lang="en-US" dirty="0"/>
              <a:t>(a) "Avoid product give away" (e.g., sell water as expensive product) </a:t>
            </a:r>
          </a:p>
          <a:p>
            <a:pPr marL="400050" lvl="1" indent="0">
              <a:buNone/>
              <a:defRPr/>
            </a:pPr>
            <a:r>
              <a:rPr lang="en-US" dirty="0"/>
              <a:t>(b) Save energy (costs energy to overpurify) </a:t>
            </a:r>
          </a:p>
          <a:p>
            <a:pPr marL="0" indent="0">
              <a:buNone/>
              <a:defRPr/>
            </a:pPr>
            <a:r>
              <a:rPr lang="en-US" b="1" dirty="0">
                <a:solidFill>
                  <a:srgbClr val="FF0000"/>
                </a:solidFill>
              </a:rPr>
              <a:t>Unconstrained optimum: 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dirty="0"/>
              <a:t>Look for “self-optimizing” variables. They should</a:t>
            </a:r>
          </a:p>
          <a:p>
            <a:pPr marL="857250" lvl="1" indent="-457200">
              <a:defRPr/>
            </a:pPr>
            <a:r>
              <a:rPr lang="en-US" dirty="0"/>
              <a:t>Be sensitive to the MV </a:t>
            </a:r>
          </a:p>
          <a:p>
            <a:pPr marL="857250" lvl="1" indent="-457200">
              <a:defRPr/>
            </a:pPr>
            <a:r>
              <a:rPr lang="en-US" dirty="0"/>
              <a:t>have close-to-constant optimal value</a:t>
            </a:r>
          </a:p>
          <a:p>
            <a:pPr marL="457200" indent="-457200">
              <a:buFontTx/>
              <a:buAutoNum type="arabicPeriod" startAt="3"/>
              <a:defRPr/>
            </a:pPr>
            <a:r>
              <a:rPr lang="en-US" b="1" dirty="0"/>
              <a:t>NEVER try to control a variable that reaches max or min at the optimum</a:t>
            </a:r>
          </a:p>
          <a:p>
            <a:pPr marL="857250" lvl="1" indent="-457200">
              <a:defRPr/>
            </a:pPr>
            <a:r>
              <a:rPr lang="en-US" dirty="0"/>
              <a:t>In particular, never try to control directly the cost J</a:t>
            </a:r>
          </a:p>
          <a:p>
            <a:pPr marL="857250" lvl="1" indent="-457200">
              <a:defRPr/>
            </a:pPr>
            <a:r>
              <a:rPr lang="en-US" dirty="0"/>
              <a:t>Assume we want to minimize J (e.g., J = V = energy) - and we make the stupid choice </a:t>
            </a:r>
            <a:r>
              <a:rPr lang="en-US" dirty="0" err="1"/>
              <a:t>os</a:t>
            </a:r>
            <a:r>
              <a:rPr lang="en-US" dirty="0"/>
              <a:t> selecting CV = V  = J </a:t>
            </a:r>
          </a:p>
          <a:p>
            <a:pPr marL="1257300" lvl="2" indent="-457200">
              <a:defRPr/>
            </a:pPr>
            <a:r>
              <a:rPr lang="en-US" dirty="0"/>
              <a:t>Then setting J &lt; </a:t>
            </a:r>
            <a:r>
              <a:rPr lang="en-US" dirty="0" err="1"/>
              <a:t>Jmin</a:t>
            </a:r>
            <a:r>
              <a:rPr lang="en-US" dirty="0"/>
              <a:t>: Gives infeasible operation (cannot meet constraints)</a:t>
            </a:r>
          </a:p>
          <a:p>
            <a:pPr marL="1257300" lvl="2" indent="-457200">
              <a:defRPr/>
            </a:pPr>
            <a:r>
              <a:rPr lang="en-US" dirty="0"/>
              <a:t>and setting J &gt; </a:t>
            </a:r>
            <a:r>
              <a:rPr lang="en-US" dirty="0" err="1"/>
              <a:t>Jmin</a:t>
            </a:r>
            <a:r>
              <a:rPr lang="en-US" dirty="0"/>
              <a:t>: Forces us to be </a:t>
            </a:r>
            <a:r>
              <a:rPr lang="en-US" dirty="0" err="1"/>
              <a:t>nonoptimal</a:t>
            </a:r>
            <a:r>
              <a:rPr lang="en-US" dirty="0"/>
              <a:t> (which may require strange operation) </a:t>
            </a:r>
            <a:endParaRPr lang="nb-NO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F3A457-FB19-ECC9-18C7-17C92042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283850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183"/>
            <a:ext cx="10515600" cy="1325563"/>
          </a:xfrm>
        </p:spPr>
        <p:txBody>
          <a:bodyPr/>
          <a:lstStyle/>
          <a:p>
            <a:r>
              <a:rPr lang="nb-NO" dirty="0"/>
              <a:t>Cruise control: Optimization </a:t>
            </a:r>
            <a:r>
              <a:rPr lang="nb-NO" dirty="0" err="1"/>
              <a:t>with</a:t>
            </a:r>
            <a:br>
              <a:rPr lang="nb-NO" dirty="0"/>
            </a:br>
            <a:r>
              <a:rPr lang="nb-NO" dirty="0"/>
              <a:t> PI-controller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8"/>
            <a:ext cx="1126836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max</a:t>
            </a:r>
            <a:r>
              <a:rPr lang="nb-NO" dirty="0"/>
              <a:t> </a:t>
            </a:r>
            <a:r>
              <a:rPr lang="nb-NO" i="1" dirty="0"/>
              <a:t>y</a:t>
            </a:r>
          </a:p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s.t.</a:t>
            </a:r>
            <a:r>
              <a:rPr lang="nb-NO" dirty="0"/>
              <a:t>   </a:t>
            </a:r>
            <a:r>
              <a:rPr lang="nb-NO" i="1" dirty="0"/>
              <a:t>y</a:t>
            </a:r>
            <a:r>
              <a:rPr lang="nb-NO" dirty="0"/>
              <a:t> </a:t>
            </a:r>
            <a:r>
              <a:rPr lang="nb-NO" i="1" dirty="0"/>
              <a:t>≤ </a:t>
            </a:r>
            <a:r>
              <a:rPr lang="nb-NO" i="1" dirty="0" err="1"/>
              <a:t>y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pPr marL="0" indent="0">
              <a:buNone/>
            </a:pPr>
            <a:r>
              <a:rPr lang="nb-NO" i="1" dirty="0"/>
              <a:t>                u ≤ 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endParaRPr lang="nb-NO" dirty="0"/>
          </a:p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Example</a:t>
            </a:r>
            <a:r>
              <a:rPr lang="nb-NO" b="1" dirty="0">
                <a:solidFill>
                  <a:srgbClr val="FF0000"/>
                </a:solidFill>
              </a:rPr>
              <a:t>: Drive as fast as </a:t>
            </a:r>
            <a:r>
              <a:rPr lang="nb-NO" b="1" dirty="0" err="1">
                <a:solidFill>
                  <a:srgbClr val="FF0000"/>
                </a:solidFill>
              </a:rPr>
              <a:t>possible</a:t>
            </a:r>
            <a:r>
              <a:rPr lang="nb-NO" b="1" dirty="0">
                <a:solidFill>
                  <a:srgbClr val="FF0000"/>
                </a:solidFill>
              </a:rPr>
              <a:t> to airport </a:t>
            </a:r>
            <a:r>
              <a:rPr lang="nb-NO" dirty="0">
                <a:solidFill>
                  <a:srgbClr val="FF0000"/>
                </a:solidFill>
              </a:rPr>
              <a:t>(</a:t>
            </a:r>
            <a:r>
              <a:rPr lang="nb-NO" i="1" dirty="0">
                <a:solidFill>
                  <a:srgbClr val="FF0000"/>
                </a:solidFill>
              </a:rPr>
              <a:t>u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power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i="1" dirty="0">
                <a:solidFill>
                  <a:srgbClr val="FF0000"/>
                </a:solidFill>
              </a:rPr>
              <a:t>y</a:t>
            </a:r>
            <a:r>
              <a:rPr lang="nb-NO" dirty="0">
                <a:solidFill>
                  <a:srgbClr val="FF0000"/>
                </a:solidFill>
              </a:rPr>
              <a:t>=speed, </a:t>
            </a:r>
            <a:r>
              <a:rPr lang="nb-NO" i="1" dirty="0" err="1">
                <a:solidFill>
                  <a:srgbClr val="FF0000"/>
                </a:solidFill>
              </a:rPr>
              <a:t>y</a:t>
            </a:r>
            <a:r>
              <a:rPr lang="nb-NO" i="1" baseline="30000" dirty="0" err="1">
                <a:solidFill>
                  <a:srgbClr val="FF0000"/>
                </a:solidFill>
              </a:rPr>
              <a:t>max</a:t>
            </a:r>
            <a:r>
              <a:rPr lang="nb-NO" baseline="30000" dirty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= 110 km/h)</a:t>
            </a:r>
          </a:p>
          <a:p>
            <a:r>
              <a:rPr lang="nb-NO" b="1" dirty="0"/>
              <a:t>Optimal </a:t>
            </a:r>
            <a:r>
              <a:rPr lang="nb-NO" b="1" dirty="0" err="1"/>
              <a:t>solution</a:t>
            </a:r>
            <a:r>
              <a:rPr lang="nb-NO" b="1" dirty="0"/>
              <a:t> has </a:t>
            </a:r>
            <a:r>
              <a:rPr lang="nb-NO" b="1" dirty="0" err="1"/>
              <a:t>two</a:t>
            </a:r>
            <a:r>
              <a:rPr lang="nb-NO" b="1" dirty="0"/>
              <a:t> </a:t>
            </a:r>
            <a:r>
              <a:rPr lang="nb-NO" b="1" dirty="0" err="1"/>
              <a:t>active</a:t>
            </a:r>
            <a:r>
              <a:rPr lang="nb-NO" b="1" dirty="0"/>
              <a:t> </a:t>
            </a:r>
            <a:r>
              <a:rPr lang="nb-NO" b="1" dirty="0" err="1"/>
              <a:t>constraint</a:t>
            </a:r>
            <a:r>
              <a:rPr lang="nb-NO" b="1" dirty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y = </a:t>
            </a:r>
            <a:r>
              <a:rPr lang="nb-NO" b="1" i="1" dirty="0" err="1"/>
              <a:t>y</a:t>
            </a:r>
            <a:r>
              <a:rPr lang="nb-NO" b="1" i="1" baseline="30000" dirty="0" err="1"/>
              <a:t>max</a:t>
            </a:r>
            <a:r>
              <a:rPr lang="nb-NO" b="1" i="1" dirty="0"/>
              <a:t>  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/>
              <a:t>speed limit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u = </a:t>
            </a:r>
            <a:r>
              <a:rPr lang="nb-NO" b="1" i="1" dirty="0" err="1"/>
              <a:t>u</a:t>
            </a:r>
            <a:r>
              <a:rPr lang="nb-NO" b="1" i="1" baseline="30000" dirty="0" err="1"/>
              <a:t>max</a:t>
            </a:r>
            <a:r>
              <a:rPr lang="nb-NO" b="1" i="1" dirty="0"/>
              <a:t> </a:t>
            </a:r>
            <a:r>
              <a:rPr lang="nb-NO" b="1" dirty="0"/>
              <a:t>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 err="1"/>
              <a:t>max</a:t>
            </a:r>
            <a:r>
              <a:rPr lang="nb-NO" b="1" dirty="0"/>
              <a:t> </a:t>
            </a:r>
            <a:r>
              <a:rPr lang="nb-NO" b="1" dirty="0" err="1"/>
              <a:t>power</a:t>
            </a:r>
            <a:endParaRPr lang="nb-NO" b="1" dirty="0"/>
          </a:p>
          <a:p>
            <a:r>
              <a:rPr lang="nb-NO" dirty="0"/>
              <a:t>Note: Positive </a:t>
            </a:r>
            <a:r>
              <a:rPr lang="nb-NO" dirty="0" err="1"/>
              <a:t>gain</a:t>
            </a:r>
            <a:r>
              <a:rPr lang="nb-NO" dirty="0"/>
              <a:t> from MV (</a:t>
            </a:r>
            <a:r>
              <a:rPr lang="nb-NO" i="1" dirty="0"/>
              <a:t>u</a:t>
            </a:r>
            <a:r>
              <a:rPr lang="nb-NO" dirty="0"/>
              <a:t>) to CV (</a:t>
            </a:r>
            <a:r>
              <a:rPr lang="nb-NO" i="1" dirty="0"/>
              <a:t>y</a:t>
            </a:r>
            <a:r>
              <a:rPr lang="nb-NO" dirty="0"/>
              <a:t>)</a:t>
            </a:r>
          </a:p>
          <a:p>
            <a:r>
              <a:rPr lang="nb-NO" b="1" dirty="0" err="1"/>
              <a:t>Solved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PI-</a:t>
            </a:r>
            <a:r>
              <a:rPr lang="nb-NO" b="1" dirty="0" err="1"/>
              <a:t>controller</a:t>
            </a:r>
            <a:r>
              <a:rPr lang="nb-NO" b="1" dirty="0"/>
              <a:t> </a:t>
            </a:r>
          </a:p>
          <a:p>
            <a:pPr lvl="1"/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max</a:t>
            </a:r>
            <a:endParaRPr lang="nb-NO" b="1" i="1" baseline="30000" dirty="0">
              <a:solidFill>
                <a:srgbClr val="00B050"/>
              </a:solidFill>
            </a:endParaRPr>
          </a:p>
          <a:p>
            <a:pPr lvl="1"/>
            <a:r>
              <a:rPr lang="nb-NO" dirty="0"/>
              <a:t>Anti-</a:t>
            </a:r>
            <a:r>
              <a:rPr lang="nb-NO" dirty="0" err="1"/>
              <a:t>windup</a:t>
            </a:r>
            <a:r>
              <a:rPr lang="nb-NO" dirty="0"/>
              <a:t>:  I-action is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i="1" dirty="0"/>
              <a:t>u=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273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s.t.</a:t>
            </a:r>
            <a:r>
              <a:rPr lang="nb-NO" dirty="0"/>
              <a:t> = </a:t>
            </a:r>
            <a:r>
              <a:rPr lang="nb-NO" dirty="0" err="1"/>
              <a:t>subject</a:t>
            </a:r>
            <a:r>
              <a:rPr lang="nb-NO" dirty="0"/>
              <a:t> to</a:t>
            </a:r>
          </a:p>
          <a:p>
            <a:r>
              <a:rPr lang="nb-NO" dirty="0"/>
              <a:t>y = CV = </a:t>
            </a:r>
            <a:r>
              <a:rPr lang="nb-NO" dirty="0" err="1"/>
              <a:t>controlled</a:t>
            </a:r>
            <a:r>
              <a:rPr lang="nb-NO" dirty="0"/>
              <a:t> variable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31929"/>
            <a:ext cx="4284662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8677258" y="3447815"/>
            <a:ext cx="2730205" cy="2509824"/>
            <a:chOff x="8422428" y="3511035"/>
            <a:chExt cx="2730205" cy="2509824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70" b="85473"/>
            <a:stretch/>
          </p:blipFill>
          <p:spPr>
            <a:xfrm>
              <a:off x="8422428" y="4222084"/>
              <a:ext cx="2031126" cy="1798775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6" t="38607" r="45493" b="41691"/>
            <a:stretch/>
          </p:blipFill>
          <p:spPr>
            <a:xfrm>
              <a:off x="9665026" y="3511035"/>
              <a:ext cx="1487607" cy="1351128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7020678" y="1332893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max</a:t>
            </a:r>
            <a:endParaRPr lang="nb-NO" b="1" i="1" baseline="30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3782" y="128965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PI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9E50C-BEA5-4E1C-893C-5BB80ADAF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45E5A7F6-B56A-98F0-2157-BB06A6040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0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9858-15C3-487F-990C-C7432D4A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706" y="460503"/>
            <a:ext cx="11821998" cy="1325563"/>
          </a:xfrm>
        </p:spPr>
        <p:txBody>
          <a:bodyPr>
            <a:normAutofit/>
          </a:bodyPr>
          <a:lstStyle/>
          <a:p>
            <a:r>
              <a:rPr lang="nb-NO" dirty="0"/>
              <a:t>The less </a:t>
            </a:r>
            <a:r>
              <a:rPr lang="nb-NO" dirty="0" err="1"/>
              <a:t>obvious</a:t>
            </a:r>
            <a:r>
              <a:rPr lang="nb-NO" dirty="0"/>
              <a:t> case: </a:t>
            </a:r>
            <a:r>
              <a:rPr lang="nb-NO" dirty="0" err="1"/>
              <a:t>Unconstrained</a:t>
            </a:r>
            <a:r>
              <a:rPr lang="nb-NO" dirty="0"/>
              <a:t> optimum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896C-9EE8-45D7-9835-2C4FC1E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u = </a:t>
            </a:r>
            <a:r>
              <a:rPr lang="nb-NO" sz="3200" dirty="0" err="1"/>
              <a:t>unconstrained</a:t>
            </a:r>
            <a:r>
              <a:rPr lang="nb-NO" sz="3200" dirty="0"/>
              <a:t> MV</a:t>
            </a:r>
          </a:p>
          <a:p>
            <a:r>
              <a:rPr lang="nb-NO" sz="3200" dirty="0" err="1"/>
              <a:t>What</a:t>
            </a:r>
            <a:r>
              <a:rPr lang="nb-NO" sz="3200" dirty="0"/>
              <a:t> to control? y=CV=?</a:t>
            </a:r>
          </a:p>
        </p:txBody>
      </p:sp>
      <p:grpSp>
        <p:nvGrpSpPr>
          <p:cNvPr id="4" name="Gruppe 98">
            <a:extLst>
              <a:ext uri="{FF2B5EF4-FFF2-40B4-BE49-F238E27FC236}">
                <a16:creationId xmlns:a16="http://schemas.microsoft.com/office/drawing/2014/main" id="{BB772BC5-43E0-4BB5-9DB0-C509A0D862C8}"/>
              </a:ext>
            </a:extLst>
          </p:cNvPr>
          <p:cNvGrpSpPr/>
          <p:nvPr/>
        </p:nvGrpSpPr>
        <p:grpSpPr>
          <a:xfrm>
            <a:off x="6612683" y="1519200"/>
            <a:ext cx="4710001" cy="3349256"/>
            <a:chOff x="3695663" y="1976047"/>
            <a:chExt cx="4073658" cy="2698074"/>
          </a:xfrm>
        </p:grpSpPr>
        <p:grpSp>
          <p:nvGrpSpPr>
            <p:cNvPr id="5" name="Gruppe 99">
              <a:extLst>
                <a:ext uri="{FF2B5EF4-FFF2-40B4-BE49-F238E27FC236}">
                  <a16:creationId xmlns:a16="http://schemas.microsoft.com/office/drawing/2014/main" id="{2DF483CF-5291-402D-B04A-22654130DA32}"/>
                </a:ext>
              </a:extLst>
            </p:cNvPr>
            <p:cNvGrpSpPr/>
            <p:nvPr/>
          </p:nvGrpSpPr>
          <p:grpSpPr>
            <a:xfrm>
              <a:off x="3695663" y="1976047"/>
              <a:ext cx="4073658" cy="2698074"/>
              <a:chOff x="3695663" y="1976047"/>
              <a:chExt cx="4073658" cy="2698074"/>
            </a:xfrm>
          </p:grpSpPr>
          <p:grpSp>
            <p:nvGrpSpPr>
              <p:cNvPr id="7" name="Group 13">
                <a:extLst>
                  <a:ext uri="{FF2B5EF4-FFF2-40B4-BE49-F238E27FC236}">
                    <a16:creationId xmlns:a16="http://schemas.microsoft.com/office/drawing/2014/main" id="{27A8C5B5-C5DE-4656-AF12-3BED744668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237" y="1976047"/>
                <a:ext cx="4068084" cy="2698074"/>
                <a:chOff x="1924050" y="4403725"/>
                <a:chExt cx="3344863" cy="2080443"/>
              </a:xfrm>
            </p:grpSpPr>
            <p:sp>
              <p:nvSpPr>
                <p:cNvPr id="10" name="Line 9">
                  <a:extLst>
                    <a:ext uri="{FF2B5EF4-FFF2-40B4-BE49-F238E27FC236}">
                      <a16:creationId xmlns:a16="http://schemas.microsoft.com/office/drawing/2014/main" id="{54129E30-7981-411A-853C-E0E6C9A57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68588" y="4403725"/>
                  <a:ext cx="1587" cy="1741488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1" name="Line 10">
                  <a:extLst>
                    <a:ext uri="{FF2B5EF4-FFF2-40B4-BE49-F238E27FC236}">
                      <a16:creationId xmlns:a16="http://schemas.microsoft.com/office/drawing/2014/main" id="{01128AF1-C851-423D-AA26-00A6C64C6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68588" y="6142038"/>
                  <a:ext cx="2600325" cy="3175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2" name="Text Box 12">
                  <a:extLst>
                    <a:ext uri="{FF2B5EF4-FFF2-40B4-BE49-F238E27FC236}">
                      <a16:creationId xmlns:a16="http://schemas.microsoft.com/office/drawing/2014/main" id="{C1C56329-2A35-4617-8FCE-3E23549085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4050" y="4480783"/>
                  <a:ext cx="979308" cy="55882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nb-NO" sz="2800" b="1" dirty="0">
                      <a:solidFill>
                        <a:srgbClr val="00B050"/>
                      </a:solidFill>
                      <a:latin typeface="+mj-lt"/>
                      <a:cs typeface="Arial" panose="020B0604020202020204" pitchFamily="34" charset="0"/>
                    </a:rPr>
                    <a:t>J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nb-NO" sz="2800" b="1" baseline="-25000" dirty="0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" name="Group 13">
                  <a:extLst>
                    <a:ext uri="{FF2B5EF4-FFF2-40B4-BE49-F238E27FC236}">
                      <a16:creationId xmlns:a16="http://schemas.microsoft.com/office/drawing/2014/main" id="{0F12F769-1EAB-4CF4-AA96-C4995B3DA0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575" y="4498975"/>
                  <a:ext cx="2051050" cy="1217613"/>
                  <a:chOff x="2448" y="864"/>
                  <a:chExt cx="1248" cy="1056"/>
                </a:xfrm>
              </p:grpSpPr>
              <p:sp>
                <p:nvSpPr>
                  <p:cNvPr id="16" name="Arc 14">
                    <a:extLst>
                      <a:ext uri="{FF2B5EF4-FFF2-40B4-BE49-F238E27FC236}">
                        <a16:creationId xmlns:a16="http://schemas.microsoft.com/office/drawing/2014/main" id="{D78FE92A-D86B-4141-AD36-3BC4621A0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072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17" name="Arc 15">
                    <a:extLst>
                      <a:ext uri="{FF2B5EF4-FFF2-40B4-BE49-F238E27FC236}">
                        <a16:creationId xmlns:a16="http://schemas.microsoft.com/office/drawing/2014/main" id="{DE3495AB-5754-48B5-BEDF-C8D74E90E5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2448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</p:grpSp>
            <p:sp>
              <p:nvSpPr>
                <p:cNvPr id="14" name="Text Box 16">
                  <a:extLst>
                    <a:ext uri="{FF2B5EF4-FFF2-40B4-BE49-F238E27FC236}">
                      <a16:creationId xmlns:a16="http://schemas.microsoft.com/office/drawing/2014/main" id="{897F804C-D02D-4DCB-951E-8CA69A9F7A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8446" y="6165849"/>
                  <a:ext cx="492473" cy="3183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b-NO" altLang="nb-NO" sz="2400" b="1" dirty="0" err="1">
                      <a:solidFill>
                        <a:schemeClr val="accent2"/>
                      </a:solidFill>
                      <a:latin typeface="+mj-lt"/>
                    </a:rPr>
                    <a:t>u</a:t>
                  </a:r>
                  <a:r>
                    <a:rPr lang="nb-NO" altLang="nb-NO" sz="2400" b="1" baseline="30000" dirty="0" err="1">
                      <a:solidFill>
                        <a:schemeClr val="accent2"/>
                      </a:solidFill>
                      <a:latin typeface="+mj-lt"/>
                    </a:rPr>
                    <a:t>opt</a:t>
                  </a:r>
                  <a:endParaRPr lang="en-US" altLang="nb-NO" sz="2400" b="1" baseline="300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15" name="Line 18">
                  <a:extLst>
                    <a:ext uri="{FF2B5EF4-FFF2-40B4-BE49-F238E27FC236}">
                      <a16:creationId xmlns:a16="http://schemas.microsoft.com/office/drawing/2014/main" id="{1470FBE4-2DDE-498A-AA25-04DD8D0937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4300" y="5734050"/>
                  <a:ext cx="0" cy="431800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</p:grpSp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id="{7AAF01C6-14D7-420B-80EC-2DB95DDD5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5663" y="3445545"/>
                <a:ext cx="1191052" cy="724728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 b="1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J</a:t>
                </a:r>
                <a:r>
                  <a:rPr lang="en-GB" altLang="nb-NO" sz="2800" b="1" baseline="30000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opt</a:t>
                </a:r>
                <a:endParaRPr lang="en-GB" altLang="nb-NO" sz="2800" b="1" baseline="30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nb-NO" sz="2800" b="1" baseline="-25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18">
                <a:extLst>
                  <a:ext uri="{FF2B5EF4-FFF2-40B4-BE49-F238E27FC236}">
                    <a16:creationId xmlns:a16="http://schemas.microsoft.com/office/drawing/2014/main" id="{7A85230F-D0F6-4297-B5D1-86534BA15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06757" y="3678664"/>
                <a:ext cx="1527221" cy="2264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7500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latin typeface="+mj-lt"/>
                </a:endParaRPr>
              </a:p>
            </p:txBody>
          </p:sp>
        </p:grpSp>
        <p:sp>
          <p:nvSpPr>
            <p:cNvPr id="6" name="Ellipse 100">
              <a:extLst>
                <a:ext uri="{FF2B5EF4-FFF2-40B4-BE49-F238E27FC236}">
                  <a16:creationId xmlns:a16="http://schemas.microsoft.com/office/drawing/2014/main" id="{B068D112-19B9-4F0D-A393-1E1DD179FF27}"/>
                </a:ext>
              </a:extLst>
            </p:cNvPr>
            <p:cNvSpPr/>
            <p:nvPr/>
          </p:nvSpPr>
          <p:spPr>
            <a:xfrm>
              <a:off x="6111424" y="3638550"/>
              <a:ext cx="89101" cy="952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A1B45A2-6454-48A7-A200-CC7BD0FC4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991F73-8BE8-4F1D-B0A0-9D0CC7CBC428}"/>
              </a:ext>
            </a:extLst>
          </p:cNvPr>
          <p:cNvSpPr txBox="1"/>
          <p:nvPr/>
        </p:nvSpPr>
        <p:spPr>
          <a:xfrm>
            <a:off x="0" y="51004"/>
            <a:ext cx="38489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highlight>
                  <a:srgbClr val="FFFF00"/>
                </a:highlight>
              </a:rPr>
              <a:t>2. Control </a:t>
            </a:r>
            <a:r>
              <a:rPr lang="nb-NO" sz="2000" dirty="0" err="1">
                <a:highlight>
                  <a:srgbClr val="FFFF00"/>
                </a:highlight>
              </a:rPr>
              <a:t>self-optimizing</a:t>
            </a:r>
            <a:r>
              <a:rPr lang="nb-NO" sz="2000" dirty="0">
                <a:highlight>
                  <a:srgbClr val="FFFF00"/>
                </a:highlight>
              </a:rPr>
              <a:t> variables </a:t>
            </a:r>
          </a:p>
        </p:txBody>
      </p:sp>
      <p:pic>
        <p:nvPicPr>
          <p:cNvPr id="20" name="Picture 61" descr="txp_fig">
            <a:extLst>
              <a:ext uri="{FF2B5EF4-FFF2-40B4-BE49-F238E27FC236}">
                <a16:creationId xmlns:a16="http://schemas.microsoft.com/office/drawing/2014/main" id="{272A3C0C-5104-717C-825A-8089A817750D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949" y="5199039"/>
            <a:ext cx="6137275" cy="68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6CD772BD-87BA-E595-DC69-C698D396A0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2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D320E-D515-4856-5A85-EFF5DF835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2837" y="274639"/>
            <a:ext cx="10465813" cy="584775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Step</a:t>
            </a:r>
            <a:r>
              <a:rPr lang="nb-NO" dirty="0"/>
              <a:t> 4: Inventory control and TPM (later!)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F1B160-FAB9-8A7E-B828-DE8A6E10C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99F122-857B-11A8-0AD3-962589CB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4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9A72D-B2CB-4E79-B53D-86FDF6D5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Step</a:t>
            </a:r>
            <a:r>
              <a:rPr lang="nb-NO" dirty="0"/>
              <a:t> 5: Design of </a:t>
            </a:r>
            <a:r>
              <a:rPr lang="nb-NO" dirty="0" err="1"/>
              <a:t>regulatory</a:t>
            </a:r>
            <a:r>
              <a:rPr lang="nb-NO" dirty="0"/>
              <a:t> control </a:t>
            </a:r>
            <a:r>
              <a:rPr lang="nb-NO" dirty="0" err="1"/>
              <a:t>layer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4351B6-62A3-47E9-9B72-640362251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3964"/>
            <a:ext cx="10515600" cy="542769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sz="2900" dirty="0" err="1">
                <a:ea typeface="Calibri" panose="020F0502020204030204" pitchFamily="34" charset="0"/>
              </a:rPr>
              <a:t>Usually</a:t>
            </a:r>
            <a:r>
              <a:rPr lang="nb-NO" sz="2900" dirty="0">
                <a:ea typeface="Calibri" panose="020F0502020204030204" pitchFamily="34" charset="0"/>
              </a:rPr>
              <a:t> single-loop PID </a:t>
            </a:r>
            <a:r>
              <a:rPr lang="nb-NO" sz="2900" dirty="0" err="1">
                <a:ea typeface="Calibri" panose="020F0502020204030204" pitchFamily="34" charset="0"/>
              </a:rPr>
              <a:t>controllers</a:t>
            </a:r>
            <a:endParaRPr lang="nb-NO" sz="2900" dirty="0"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nb-NO" sz="2300" dirty="0">
                <a:effectLst/>
                <a:ea typeface="Calibri" panose="020F0502020204030204" pitchFamily="34" charset="0"/>
              </a:rPr>
              <a:t>Choice of CVs (CV2):</a:t>
            </a:r>
          </a:p>
          <a:p>
            <a:r>
              <a:rPr lang="nb-NO" sz="2300" b="1" dirty="0">
                <a:effectLst/>
                <a:ea typeface="Calibri" panose="020F0502020204030204" pitchFamily="34" charset="0"/>
              </a:rPr>
              <a:t>CV2 = «</a:t>
            </a:r>
            <a:r>
              <a:rPr lang="nb-NO" sz="2300" b="1" dirty="0" err="1">
                <a:effectLst/>
                <a:ea typeface="Calibri" panose="020F0502020204030204" pitchFamily="34" charset="0"/>
              </a:rPr>
              <a:t>drifting</a:t>
            </a:r>
            <a:r>
              <a:rPr lang="nb-NO" sz="2300" b="1" dirty="0">
                <a:effectLst/>
                <a:ea typeface="Calibri" panose="020F0502020204030204" pitchFamily="34" charset="0"/>
              </a:rPr>
              <a:t> variables» </a:t>
            </a:r>
          </a:p>
          <a:p>
            <a:pPr lvl="1"/>
            <a:r>
              <a:rPr lang="nb-NO" sz="1900" dirty="0">
                <a:ea typeface="Calibri" panose="020F0502020204030204" pitchFamily="34" charset="0"/>
              </a:rPr>
              <a:t>Levels, </a:t>
            </a:r>
            <a:r>
              <a:rPr lang="nb-NO" sz="1900" dirty="0" err="1">
                <a:ea typeface="Calibri" panose="020F0502020204030204" pitchFamily="34" charset="0"/>
              </a:rPr>
              <a:t>pressures</a:t>
            </a:r>
            <a:endParaRPr lang="nb-NO" sz="1900" dirty="0">
              <a:ea typeface="Calibri" panose="020F0502020204030204" pitchFamily="34" charset="0"/>
            </a:endParaRPr>
          </a:p>
          <a:p>
            <a:pPr lvl="1"/>
            <a:r>
              <a:rPr lang="nb-NO" sz="1900" dirty="0" err="1">
                <a:effectLst/>
                <a:ea typeface="Calibri" panose="020F0502020204030204" pitchFamily="34" charset="0"/>
              </a:rPr>
              <a:t>Some</a:t>
            </a:r>
            <a:r>
              <a:rPr lang="nb-NO" sz="1900" dirty="0">
                <a:effectLst/>
                <a:ea typeface="Calibri" panose="020F0502020204030204" pitchFamily="34" charset="0"/>
              </a:rPr>
              <a:t> </a:t>
            </a:r>
            <a:r>
              <a:rPr lang="nb-NO" sz="1900" dirty="0" err="1">
                <a:effectLst/>
                <a:ea typeface="Calibri" panose="020F0502020204030204" pitchFamily="34" charset="0"/>
              </a:rPr>
              <a:t>temperatures</a:t>
            </a:r>
            <a:endParaRPr lang="nb-NO" sz="1900" dirty="0">
              <a:ea typeface="Calibri" panose="020F0502020204030204" pitchFamily="34" charset="0"/>
            </a:endParaRPr>
          </a:p>
          <a:p>
            <a:r>
              <a:rPr lang="nb-NO" sz="2300" dirty="0">
                <a:effectLst/>
                <a:ea typeface="Calibri" panose="020F0502020204030204" pitchFamily="34" charset="0"/>
              </a:rPr>
              <a:t>CV2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may</a:t>
            </a:r>
            <a:r>
              <a:rPr lang="nb-NO" sz="2300" dirty="0">
                <a:effectLst/>
                <a:ea typeface="Calibri" panose="020F0502020204030204" pitchFamily="34" charset="0"/>
              </a:rPr>
              <a:t>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also</a:t>
            </a:r>
            <a:r>
              <a:rPr lang="nb-NO" sz="2300" dirty="0">
                <a:effectLst/>
                <a:ea typeface="Calibri" panose="020F0502020204030204" pitchFamily="34" charset="0"/>
              </a:rPr>
              <a:t>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include</a:t>
            </a:r>
            <a:r>
              <a:rPr lang="nb-NO" sz="2300" dirty="0">
                <a:effectLst/>
                <a:ea typeface="Calibri" panose="020F0502020204030204" pitchFamily="34" charset="0"/>
              </a:rPr>
              <a:t>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economic</a:t>
            </a:r>
            <a:r>
              <a:rPr lang="nb-NO" sz="2300" dirty="0">
                <a:effectLst/>
                <a:ea typeface="Calibri" panose="020F0502020204030204" pitchFamily="34" charset="0"/>
              </a:rPr>
              <a:t> variables (CV1)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that</a:t>
            </a:r>
            <a:r>
              <a:rPr lang="nb-NO" sz="2300" dirty="0">
                <a:effectLst/>
                <a:ea typeface="Calibri" panose="020F0502020204030204" pitchFamily="34" charset="0"/>
              </a:rPr>
              <a:t>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we</a:t>
            </a:r>
            <a:r>
              <a:rPr lang="nb-NO" sz="2300" dirty="0">
                <a:effectLst/>
                <a:ea typeface="Calibri" panose="020F0502020204030204" pitchFamily="34" charset="0"/>
              </a:rPr>
              <a:t>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want</a:t>
            </a:r>
            <a:r>
              <a:rPr lang="nb-NO" sz="2300" dirty="0">
                <a:effectLst/>
                <a:ea typeface="Calibri" panose="020F0502020204030204" pitchFamily="34" charset="0"/>
              </a:rPr>
              <a:t> to control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on</a:t>
            </a:r>
            <a:r>
              <a:rPr lang="nb-NO" sz="2300" dirty="0">
                <a:effectLst/>
                <a:ea typeface="Calibri" panose="020F0502020204030204" pitchFamily="34" charset="0"/>
              </a:rPr>
              <a:t> a fast time </a:t>
            </a:r>
            <a:r>
              <a:rPr lang="nb-NO" sz="2300" dirty="0" err="1">
                <a:effectLst/>
                <a:ea typeface="Calibri" panose="020F0502020204030204" pitchFamily="34" charset="0"/>
              </a:rPr>
              <a:t>scale</a:t>
            </a:r>
            <a:endParaRPr lang="nb-NO" sz="2300" dirty="0">
              <a:effectLst/>
              <a:ea typeface="Calibri" panose="020F0502020204030204" pitchFamily="34" charset="0"/>
            </a:endParaRPr>
          </a:p>
          <a:p>
            <a:pPr lvl="1"/>
            <a:r>
              <a:rPr lang="nb-NO" sz="1900" dirty="0">
                <a:ea typeface="Calibri" panose="020F0502020204030204" pitchFamily="34" charset="0"/>
              </a:rPr>
              <a:t>Hard </a:t>
            </a:r>
            <a:r>
              <a:rPr lang="nb-NO" sz="1900" dirty="0" err="1">
                <a:ea typeface="Calibri" panose="020F0502020204030204" pitchFamily="34" charset="0"/>
              </a:rPr>
              <a:t>constraints</a:t>
            </a:r>
            <a:endParaRPr lang="nb-NO" sz="1900" dirty="0">
              <a:ea typeface="Calibri" panose="020F0502020204030204" pitchFamily="34" charset="0"/>
            </a:endParaRPr>
          </a:p>
          <a:p>
            <a:pPr lvl="1"/>
            <a:endParaRPr lang="nb-NO" sz="1900" dirty="0">
              <a:effectLst/>
              <a:ea typeface="Calibri" panose="020F0502020204030204" pitchFamily="34" charset="0"/>
            </a:endParaRPr>
          </a:p>
          <a:p>
            <a:pPr marL="0" lvl="0" indent="0">
              <a:buNone/>
            </a:pPr>
            <a:r>
              <a:rPr lang="en-US" sz="2900" b="1" dirty="0">
                <a:effectLst/>
                <a:ea typeface="Calibri" panose="020F0502020204030204" pitchFamily="34" charset="0"/>
              </a:rPr>
              <a:t>Choice of MV2s and pairings (MV2-CV2):</a:t>
            </a:r>
          </a:p>
          <a:p>
            <a:pPr marL="0" lvl="0" indent="0">
              <a:buNone/>
            </a:pPr>
            <a:endParaRPr lang="nb-NO" sz="2300" dirty="0">
              <a:effectLst/>
              <a:ea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400" b="1" dirty="0">
                <a:effectLst/>
                <a:ea typeface="Calibri" panose="020F0502020204030204" pitchFamily="34" charset="0"/>
              </a:rPr>
              <a:t>Main rule: “Pair close</a:t>
            </a:r>
            <a:r>
              <a:rPr lang="en-US" sz="3400" dirty="0">
                <a:effectLst/>
                <a:ea typeface="Calibri" panose="020F0502020204030204" pitchFamily="34" charset="0"/>
              </a:rPr>
              <a:t>”. Want: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500" dirty="0">
                <a:effectLst/>
                <a:ea typeface="Calibri" panose="020F0502020204030204" pitchFamily="34" charset="0"/>
              </a:rPr>
              <a:t>Large gain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500" dirty="0">
                <a:ea typeface="Calibri" panose="020F0502020204030204" pitchFamily="34" charset="0"/>
              </a:rPr>
              <a:t>Small delay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500" dirty="0">
                <a:ea typeface="Calibri" panose="020F0502020204030204" pitchFamily="34" charset="0"/>
              </a:rPr>
              <a:t>Small time constant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4200" b="1" dirty="0">
                <a:ea typeface="Calibri" panose="020F0502020204030204" pitchFamily="34" charset="0"/>
              </a:rPr>
              <a:t>Avoid MVs that may saturate in regulatory layer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500" dirty="0">
                <a:ea typeface="Calibri" panose="020F0502020204030204" pitchFamily="34" charset="0"/>
              </a:rPr>
              <a:t>Otherwise, will need logic for re-pairing (MV-CV switching) 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en-US" sz="2500" dirty="0">
                <a:ea typeface="Calibri" panose="020F0502020204030204" pitchFamily="34" charset="0"/>
              </a:rPr>
              <a:t>The exception is if  you follow the </a:t>
            </a:r>
            <a:r>
              <a:rPr lang="en-US" sz="2500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Input saturation rule: “Pair a MV that may saturate with a CV that can be given up (when the MV saturates) “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en-US" sz="2500" dirty="0">
              <a:ea typeface="Calibri" panose="020F050202020403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400" b="1" dirty="0">
                <a:effectLst/>
                <a:ea typeface="Calibri" panose="020F0502020204030204" pitchFamily="34" charset="0"/>
              </a:rPr>
              <a:t>Avoid pairing on negative steady-state RGA-elements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nb-NO" sz="2500" dirty="0">
                <a:effectLst/>
                <a:ea typeface="Calibri" panose="020F0502020204030204" pitchFamily="34" charset="0"/>
              </a:rPr>
              <a:t>It’s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possible</a:t>
            </a:r>
            <a:r>
              <a:rPr lang="nb-NO" sz="2500" dirty="0">
                <a:effectLst/>
                <a:ea typeface="Calibri" panose="020F0502020204030204" pitchFamily="34" charset="0"/>
              </a:rPr>
              <a:t>,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but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then</a:t>
            </a:r>
            <a:r>
              <a:rPr lang="nb-NO" sz="2500" dirty="0">
                <a:effectLst/>
                <a:ea typeface="Calibri" panose="020F0502020204030204" pitchFamily="34" charset="0"/>
              </a:rPr>
              <a:t>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you</a:t>
            </a:r>
            <a:r>
              <a:rPr lang="nb-NO" sz="2500" dirty="0">
                <a:effectLst/>
                <a:ea typeface="Calibri" panose="020F0502020204030204" pitchFamily="34" charset="0"/>
              </a:rPr>
              <a:t> must be sure </a:t>
            </a:r>
            <a:r>
              <a:rPr lang="nb-NO" sz="2500" dirty="0" err="1">
                <a:effectLst/>
                <a:ea typeface="Calibri" panose="020F0502020204030204" pitchFamily="34" charset="0"/>
              </a:rPr>
              <a:t>that</a:t>
            </a:r>
            <a:r>
              <a:rPr lang="nb-NO" sz="2500" dirty="0">
                <a:ea typeface="Calibri" panose="020F0502020204030204" pitchFamily="34" charset="0"/>
              </a:rPr>
              <a:t> </a:t>
            </a:r>
            <a:r>
              <a:rPr lang="nb-NO" sz="2500" dirty="0" err="1">
                <a:ea typeface="Calibri" panose="020F0502020204030204" pitchFamily="34" charset="0"/>
              </a:rPr>
              <a:t>the</a:t>
            </a:r>
            <a:r>
              <a:rPr lang="nb-NO" sz="2500" dirty="0">
                <a:ea typeface="Calibri" panose="020F0502020204030204" pitchFamily="34" charset="0"/>
              </a:rPr>
              <a:t> loops </a:t>
            </a:r>
            <a:r>
              <a:rPr lang="nb-NO" sz="2500" dirty="0" err="1">
                <a:ea typeface="Calibri" panose="020F0502020204030204" pitchFamily="34" charset="0"/>
              </a:rPr>
              <a:t>are</a:t>
            </a:r>
            <a:r>
              <a:rPr lang="nb-NO" sz="2500" dirty="0">
                <a:ea typeface="Calibri" panose="020F0502020204030204" pitchFamily="34" charset="0"/>
              </a:rPr>
              <a:t> </a:t>
            </a:r>
            <a:r>
              <a:rPr lang="nb-NO" sz="2500" dirty="0" err="1">
                <a:ea typeface="Calibri" panose="020F0502020204030204" pitchFamily="34" charset="0"/>
              </a:rPr>
              <a:t>always</a:t>
            </a:r>
            <a:r>
              <a:rPr lang="nb-NO" sz="2500" dirty="0">
                <a:ea typeface="Calibri" panose="020F0502020204030204" pitchFamily="34" charset="0"/>
              </a:rPr>
              <a:t> </a:t>
            </a:r>
            <a:r>
              <a:rPr lang="nb-NO" sz="2500" dirty="0" err="1">
                <a:ea typeface="Calibri" panose="020F0502020204030204" pitchFamily="34" charset="0"/>
              </a:rPr>
              <a:t>working</a:t>
            </a:r>
            <a:r>
              <a:rPr lang="nb-NO" sz="2500" dirty="0">
                <a:ea typeface="Calibri" panose="020F0502020204030204" pitchFamily="34" charset="0"/>
              </a:rPr>
              <a:t> (</a:t>
            </a:r>
            <a:r>
              <a:rPr lang="nb-NO" sz="2500" dirty="0" err="1">
                <a:ea typeface="Calibri" panose="020F0502020204030204" pitchFamily="34" charset="0"/>
              </a:rPr>
              <a:t>no</a:t>
            </a:r>
            <a:r>
              <a:rPr lang="nb-NO" sz="2500" dirty="0">
                <a:ea typeface="Calibri" panose="020F0502020204030204" pitchFamily="34" charset="0"/>
              </a:rPr>
              <a:t> manual </a:t>
            </a:r>
            <a:r>
              <a:rPr lang="nb-NO" sz="2500" dirty="0" err="1">
                <a:ea typeface="Calibri" panose="020F0502020204030204" pitchFamily="34" charset="0"/>
              </a:rPr>
              <a:t>contriol</a:t>
            </a:r>
            <a:r>
              <a:rPr lang="nb-NO" sz="2500" dirty="0">
                <a:ea typeface="Calibri" panose="020F0502020204030204" pitchFamily="34" charset="0"/>
              </a:rPr>
              <a:t> or  MV-</a:t>
            </a:r>
            <a:r>
              <a:rPr lang="nb-NO" sz="2500" dirty="0" err="1">
                <a:ea typeface="Calibri" panose="020F0502020204030204" pitchFamily="34" charset="0"/>
              </a:rPr>
              <a:t>saturation</a:t>
            </a:r>
            <a:r>
              <a:rPr lang="nb-NO" sz="2500" dirty="0">
                <a:ea typeface="Calibri" panose="020F0502020204030204" pitchFamily="34" charset="0"/>
              </a:rPr>
              <a:t>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nb-NO" sz="1600" dirty="0">
              <a:ea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ea typeface="Calibri" panose="020F0502020204030204" pitchFamily="34" charset="0"/>
              </a:rPr>
              <a:t>May include cascade loops (flow control!) and some feedforward, decoupling, linearization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endParaRPr lang="nb-NO" sz="1600" dirty="0">
              <a:effectLst/>
              <a:ea typeface="Calibri" panose="020F0502020204030204" pitchFamily="34" charset="0"/>
            </a:endParaRPr>
          </a:p>
          <a:p>
            <a:r>
              <a:rPr lang="en-US" sz="2000" dirty="0">
                <a:effectLst/>
                <a:ea typeface="Calibri" panose="020F0502020204030204" pitchFamily="34" charset="0"/>
              </a:rPr>
              <a:t> </a:t>
            </a:r>
            <a:endParaRPr lang="nb-NO" sz="2000" dirty="0">
              <a:effectLst/>
              <a:ea typeface="Calibri" panose="020F0502020204030204" pitchFamily="34" charset="0"/>
            </a:endParaRPr>
          </a:p>
          <a:p>
            <a:endParaRPr lang="nb-NO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E47408-C483-484F-AC8C-C9F064942719}"/>
              </a:ext>
            </a:extLst>
          </p:cNvPr>
          <p:cNvSpPr/>
          <p:nvPr/>
        </p:nvSpPr>
        <p:spPr>
          <a:xfrm>
            <a:off x="8486775" y="1619250"/>
            <a:ext cx="1257300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Process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5581311-DDFC-479D-BCEC-84021BF1C9B7}"/>
              </a:ext>
            </a:extLst>
          </p:cNvPr>
          <p:cNvCxnSpPr>
            <a:endCxn id="4" idx="1"/>
          </p:cNvCxnSpPr>
          <p:nvPr/>
        </p:nvCxnSpPr>
        <p:spPr>
          <a:xfrm>
            <a:off x="7829550" y="1914525"/>
            <a:ext cx="6572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FACA20-6145-4E19-88E2-BBEC7A5F2D59}"/>
              </a:ext>
            </a:extLst>
          </p:cNvPr>
          <p:cNvCxnSpPr/>
          <p:nvPr/>
        </p:nvCxnSpPr>
        <p:spPr>
          <a:xfrm>
            <a:off x="9744075" y="1914525"/>
            <a:ext cx="657225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45F563F-7101-4C93-B8B5-59E774E1F045}"/>
              </a:ext>
            </a:extLst>
          </p:cNvPr>
          <p:cNvSpPr txBox="1"/>
          <p:nvPr/>
        </p:nvSpPr>
        <p:spPr>
          <a:xfrm>
            <a:off x="7829550" y="1619250"/>
            <a:ext cx="63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MV2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8CD7A50-F5B2-4BD8-AAD1-0DA4B6ABBBB1}"/>
              </a:ext>
            </a:extLst>
          </p:cNvPr>
          <p:cNvSpPr txBox="1"/>
          <p:nvPr/>
        </p:nvSpPr>
        <p:spPr>
          <a:xfrm>
            <a:off x="9810525" y="1545193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CV2</a:t>
            </a:r>
          </a:p>
        </p:txBody>
      </p:sp>
      <p:sp>
        <p:nvSpPr>
          <p:cNvPr id="5" name="TextBox 1">
            <a:extLst>
              <a:ext uri="{FF2B5EF4-FFF2-40B4-BE49-F238E27FC236}">
                <a16:creationId xmlns:a16="http://schemas.microsoft.com/office/drawing/2014/main" id="{95FF6FA5-8C9C-CFFB-A861-0EF78E9FC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8162" y="3429000"/>
            <a:ext cx="86518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CV2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  ↕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>
                <a:latin typeface="Arial" panose="020B0604020202020204" pitchFamily="34" charset="0"/>
              </a:rPr>
              <a:t>MV2</a:t>
            </a:r>
            <a:endParaRPr lang="nb-NO" altLang="nb-NO" sz="2400" dirty="0">
              <a:latin typeface="Arial" panose="020B0604020202020204" pitchFamily="34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CB8B740-86D7-1FEF-2FF5-DB0B4E72E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74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2">
            <a:extLst>
              <a:ext uri="{FF2B5EF4-FFF2-40B4-BE49-F238E27FC236}">
                <a16:creationId xmlns:a16="http://schemas.microsoft.com/office/drawing/2014/main" id="{5B5D7924-8611-4E4C-8423-4DE0E6741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b="1" dirty="0"/>
              <a:t>Main rule: “Pair close”</a:t>
            </a:r>
            <a:endParaRPr lang="en-US" altLang="nb-NO" dirty="0"/>
          </a:p>
        </p:txBody>
      </p:sp>
      <p:sp>
        <p:nvSpPr>
          <p:cNvPr id="20486" name="Rectangle 3">
            <a:extLst>
              <a:ext uri="{FF2B5EF4-FFF2-40B4-BE49-F238E27FC236}">
                <a16:creationId xmlns:a16="http://schemas.microsoft.com/office/drawing/2014/main" id="{ED140A99-A7DC-DA46-89AE-6BAA02F7A4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nb-NO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nb-NO" dirty="0"/>
              <a:t>The response (from input to output) should be fast, large and in one direction</a:t>
            </a:r>
            <a:r>
              <a:rPr lang="en-US" altLang="nb-NO" i="1" dirty="0"/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endParaRPr lang="en-US" altLang="nb-NO" i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altLang="nb-NO" dirty="0"/>
              <a:t>Avoid time delay and inverse responses! </a:t>
            </a:r>
          </a:p>
          <a:p>
            <a:pPr marL="381000" indent="-381000">
              <a:lnSpc>
                <a:spcPct val="90000"/>
              </a:lnSpc>
              <a:buFontTx/>
              <a:buAutoNum type="arabicPeriod"/>
              <a:defRPr/>
            </a:pPr>
            <a:endParaRPr lang="en-US" altLang="nb-NO" dirty="0"/>
          </a:p>
          <a:p>
            <a:pPr marL="381000" indent="-381000">
              <a:lnSpc>
                <a:spcPct val="90000"/>
              </a:lnSpc>
              <a:buFontTx/>
              <a:buAutoNum type="arabicPeriod"/>
              <a:defRPr/>
            </a:pPr>
            <a:endParaRPr lang="en-US" altLang="nb-NO" dirty="0"/>
          </a:p>
          <a:p>
            <a:pPr marL="381000" indent="-381000">
              <a:lnSpc>
                <a:spcPct val="90000"/>
              </a:lnSpc>
              <a:defRPr/>
            </a:pPr>
            <a:endParaRPr lang="en-US" altLang="nb-NO" dirty="0"/>
          </a:p>
        </p:txBody>
      </p:sp>
      <p:pic>
        <p:nvPicPr>
          <p:cNvPr id="167939" name="Picture 4">
            <a:extLst>
              <a:ext uri="{FF2B5EF4-FFF2-40B4-BE49-F238E27FC236}">
                <a16:creationId xmlns:a16="http://schemas.microsoft.com/office/drawing/2014/main" id="{26B6D4E0-4E92-47DE-A9D8-423CEA923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3" y="1429475"/>
            <a:ext cx="6769100" cy="222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46D4FF-59C8-9E64-F404-CA8DF4247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295401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26072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1315994" y="52210"/>
            <a:ext cx="1015725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 dirty="0"/>
              <a:t>Practical operation: Hierarchical (cascade) structure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 dirty="0"/>
              <a:t>based on time scale separation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6672264" y="1360489"/>
            <a:ext cx="10953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Manager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6600825" y="2205039"/>
            <a:ext cx="205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Process engineer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6600825" y="3349625"/>
            <a:ext cx="16383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Operator/</a:t>
            </a: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RTO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6600825" y="4502150"/>
            <a:ext cx="539121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Operator/</a:t>
            </a: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Advanced regulatory control (ARC)/MPC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6672263" y="5537200"/>
            <a:ext cx="254108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PID-control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100" dirty="0">
                <a:solidFill>
                  <a:srgbClr val="FF0000"/>
                </a:solidFill>
                <a:latin typeface="Arial" panose="020B0604020202020204" pitchFamily="34" charset="0"/>
              </a:rPr>
              <a:t>May include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100" dirty="0">
                <a:solidFill>
                  <a:srgbClr val="FF0000"/>
                </a:solidFill>
                <a:latin typeface="Arial" panose="020B0604020202020204" pitchFamily="34" charset="0"/>
              </a:rPr>
              <a:t>ratio/feedforward and cascade control</a:t>
            </a:r>
          </a:p>
        </p:txBody>
      </p:sp>
      <p:pic>
        <p:nvPicPr>
          <p:cNvPr id="35852" name="Picture 13" descr="kontrollrom-sleipner_41304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6" y="3141663"/>
            <a:ext cx="1871663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4" descr="208587_10100727526937060_7964140_69209587_4687196_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26" y="1628775"/>
            <a:ext cx="1039813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5951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5808664" y="6453188"/>
            <a:ext cx="287337" cy="215900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6167438" y="630872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u = valves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272BF2-C9C3-415A-9DE0-4DF813CDA0A4}"/>
              </a:ext>
            </a:extLst>
          </p:cNvPr>
          <p:cNvSpPr txBox="1"/>
          <p:nvPr/>
        </p:nvSpPr>
        <p:spPr>
          <a:xfrm>
            <a:off x="265669" y="1789817"/>
            <a:ext cx="2551917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dirty="0"/>
              <a:t>NOTE: Control system is</a:t>
            </a:r>
          </a:p>
          <a:p>
            <a:r>
              <a:rPr lang="nb-NO" dirty="0" err="1"/>
              <a:t>decomposed</a:t>
            </a:r>
            <a:r>
              <a:rPr lang="nb-NO" dirty="0"/>
              <a:t> </a:t>
            </a:r>
            <a:r>
              <a:rPr lang="nb-NO" dirty="0" err="1"/>
              <a:t>both</a:t>
            </a: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 err="1"/>
              <a:t>Hierarhically</a:t>
            </a:r>
            <a:r>
              <a:rPr lang="nb-NO" dirty="0"/>
              <a:t> (in time)</a:t>
            </a:r>
          </a:p>
          <a:p>
            <a:pPr marL="285750" indent="-285750">
              <a:buFontTx/>
              <a:buChar char="-"/>
            </a:pPr>
            <a:r>
              <a:rPr lang="nb-NO" dirty="0"/>
              <a:t>Horizontally (in </a:t>
            </a:r>
            <a:r>
              <a:rPr lang="nb-NO" dirty="0" err="1"/>
              <a:t>space</a:t>
            </a:r>
            <a:r>
              <a:rPr lang="nb-NO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E3153-6E3D-42C4-80B5-92334413FC77}"/>
              </a:ext>
            </a:extLst>
          </p:cNvPr>
          <p:cNvSpPr txBox="1"/>
          <p:nvPr/>
        </p:nvSpPr>
        <p:spPr>
          <a:xfrm>
            <a:off x="140343" y="3926931"/>
            <a:ext cx="2551917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nb-NO" sz="1200" dirty="0"/>
              <a:t>Status </a:t>
            </a:r>
            <a:r>
              <a:rPr lang="nb-NO" sz="1200" dirty="0" err="1"/>
              <a:t>industry</a:t>
            </a:r>
            <a:r>
              <a:rPr lang="nb-NO" sz="12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FF0000"/>
                </a:solidFill>
              </a:rPr>
              <a:t>RTO</a:t>
            </a:r>
            <a:r>
              <a:rPr lang="nb-NO" sz="1200" dirty="0"/>
              <a:t> is </a:t>
            </a:r>
            <a:r>
              <a:rPr lang="nb-NO" sz="1200" dirty="0" err="1"/>
              <a:t>rarely</a:t>
            </a:r>
            <a:r>
              <a:rPr lang="nb-NO" sz="1200" dirty="0"/>
              <a:t> used.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>
                <a:solidFill>
                  <a:srgbClr val="FF0000"/>
                </a:solidFill>
              </a:rPr>
              <a:t>MPC</a:t>
            </a:r>
            <a:r>
              <a:rPr lang="nb-NO" sz="1200" dirty="0"/>
              <a:t> is used in </a:t>
            </a:r>
            <a:r>
              <a:rPr lang="nb-NO" sz="1200" dirty="0" err="1"/>
              <a:t>the</a:t>
            </a:r>
            <a:r>
              <a:rPr lang="nb-NO" sz="1200" dirty="0"/>
              <a:t> </a:t>
            </a:r>
            <a:r>
              <a:rPr lang="nb-NO" sz="1200" dirty="0" err="1"/>
              <a:t>petrochemical</a:t>
            </a:r>
            <a:r>
              <a:rPr lang="nb-NO" sz="1200" dirty="0"/>
              <a:t> and </a:t>
            </a:r>
            <a:r>
              <a:rPr lang="nb-NO" sz="1200" dirty="0" err="1"/>
              <a:t>refining</a:t>
            </a:r>
            <a:r>
              <a:rPr lang="nb-NO" sz="1200" dirty="0"/>
              <a:t> </a:t>
            </a:r>
            <a:r>
              <a:rPr lang="nb-NO" sz="1200" dirty="0" err="1"/>
              <a:t>industry</a:t>
            </a:r>
            <a:r>
              <a:rPr lang="nb-NO" sz="1200" dirty="0"/>
              <a:t>, </a:t>
            </a:r>
            <a:r>
              <a:rPr lang="nb-NO" sz="1200" dirty="0" err="1"/>
              <a:t>but</a:t>
            </a:r>
            <a:r>
              <a:rPr lang="nb-NO" sz="1200" dirty="0"/>
              <a:t> in general it is </a:t>
            </a:r>
            <a:r>
              <a:rPr lang="nb-NO" sz="1200" dirty="0" err="1"/>
              <a:t>much</a:t>
            </a:r>
            <a:r>
              <a:rPr lang="nb-NO" sz="1200" dirty="0"/>
              <a:t> less </a:t>
            </a:r>
            <a:r>
              <a:rPr lang="nb-NO" sz="1200" dirty="0" err="1"/>
              <a:t>common</a:t>
            </a:r>
            <a:r>
              <a:rPr lang="nb-NO" sz="1200" dirty="0"/>
              <a:t> </a:t>
            </a:r>
            <a:r>
              <a:rPr lang="nb-NO" sz="1200" dirty="0" err="1"/>
              <a:t>than</a:t>
            </a:r>
            <a:r>
              <a:rPr lang="nb-NO" sz="1200" dirty="0"/>
              <a:t> </a:t>
            </a:r>
            <a:r>
              <a:rPr lang="nb-NO" sz="1200" dirty="0" err="1"/>
              <a:t>was</a:t>
            </a:r>
            <a:r>
              <a:rPr lang="nb-NO" sz="1200" dirty="0"/>
              <a:t> </a:t>
            </a:r>
            <a:r>
              <a:rPr lang="nb-NO" sz="1200" dirty="0" err="1"/>
              <a:t>expected</a:t>
            </a:r>
            <a:r>
              <a:rPr lang="nb-NO" sz="1200" dirty="0"/>
              <a:t> </a:t>
            </a:r>
            <a:r>
              <a:rPr lang="nb-NO" sz="1200" dirty="0" err="1"/>
              <a:t>when</a:t>
            </a:r>
            <a:r>
              <a:rPr lang="nb-NO" sz="1200" dirty="0"/>
              <a:t> MPC «</a:t>
            </a:r>
            <a:r>
              <a:rPr lang="nb-NO" sz="1200" dirty="0" err="1"/>
              <a:t>took</a:t>
            </a:r>
            <a:r>
              <a:rPr lang="nb-NO" sz="1200" dirty="0"/>
              <a:t> </a:t>
            </a:r>
            <a:r>
              <a:rPr lang="nb-NO" sz="1200" dirty="0" err="1"/>
              <a:t>off</a:t>
            </a:r>
            <a:r>
              <a:rPr lang="nb-NO" sz="1200" dirty="0"/>
              <a:t>» </a:t>
            </a:r>
            <a:r>
              <a:rPr lang="nb-NO" sz="1200" dirty="0" err="1"/>
              <a:t>around</a:t>
            </a:r>
            <a:r>
              <a:rPr lang="nb-NO" sz="1200" dirty="0"/>
              <a:t> 1990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ARC is </a:t>
            </a:r>
            <a:r>
              <a:rPr lang="nb-NO" sz="1200" dirty="0" err="1"/>
              <a:t>common</a:t>
            </a:r>
            <a:endParaRPr lang="nb-NO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200" dirty="0"/>
              <a:t>Manual control still </a:t>
            </a:r>
            <a:r>
              <a:rPr lang="nb-NO" sz="1200" dirty="0" err="1"/>
              <a:t>common</a:t>
            </a:r>
            <a:r>
              <a:rPr lang="nb-NO" sz="1200" dirty="0"/>
              <a:t>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175131-1F58-E213-2C95-90404A172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>
            <a:extLst>
              <a:ext uri="{FF2B5EF4-FFF2-40B4-BE49-F238E27FC236}">
                <a16:creationId xmlns:a16="http://schemas.microsoft.com/office/drawing/2014/main" id="{CCF269E9-CCAE-4C2B-AFA7-4AFDB8ED6D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b-NO" dirty="0"/>
              <a:t>Objectives of regulatory control layer</a:t>
            </a:r>
          </a:p>
        </p:txBody>
      </p:sp>
      <p:sp>
        <p:nvSpPr>
          <p:cNvPr id="152580" name="Rectangle 3">
            <a:extLst>
              <a:ext uri="{FF2B5EF4-FFF2-40B4-BE49-F238E27FC236}">
                <a16:creationId xmlns:a16="http://schemas.microsoft.com/office/drawing/2014/main" id="{F110036D-867C-4440-83EF-D8E4D7D081F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6688" y="1345324"/>
            <a:ext cx="7642567" cy="5357759"/>
          </a:xfrm>
        </p:spPr>
        <p:txBody>
          <a:bodyPr>
            <a:noAutofit/>
          </a:bodyPr>
          <a:lstStyle/>
          <a:p>
            <a:pPr marL="381000" indent="-381000">
              <a:buFontTx/>
              <a:buAutoNum type="arabicPeriod"/>
            </a:pPr>
            <a:r>
              <a:rPr lang="en-US" altLang="nb-NO" sz="1800" dirty="0"/>
              <a:t>Allow for manual operation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Simple decentralized (local) PID controllers that can be tuned on-line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Take care of “fast” control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Track setpoint changes from the layer above 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Local disturbance rejection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>
                <a:solidFill>
                  <a:srgbClr val="FF3300"/>
                </a:solidFill>
              </a:rPr>
              <a:t>Stabilization</a:t>
            </a:r>
            <a:r>
              <a:rPr lang="en-US" altLang="nb-NO" sz="1800" dirty="0"/>
              <a:t> (mathematical sense)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>
                <a:solidFill>
                  <a:srgbClr val="0070C0"/>
                </a:solidFill>
              </a:rPr>
              <a:t>Avoid “drift”  </a:t>
            </a:r>
            <a:r>
              <a:rPr lang="en-US" altLang="nb-NO" sz="1800" dirty="0"/>
              <a:t>(due to disturbances) so system stays in “linear region”</a:t>
            </a:r>
          </a:p>
          <a:p>
            <a:pPr marL="800100" lvl="1" indent="-342900"/>
            <a:r>
              <a:rPr lang="en-US" altLang="nb-NO" sz="1600" dirty="0">
                <a:solidFill>
                  <a:srgbClr val="FF3300"/>
                </a:solidFill>
              </a:rPr>
              <a:t>“stabilization” </a:t>
            </a:r>
            <a:r>
              <a:rPr lang="en-US" altLang="nb-NO" sz="1600" dirty="0"/>
              <a:t>(practical sense)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Allow for “slow” control in layer above (supervisory control)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Make control problem easy as seen from layer above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Use “easy” and “robust” measurements (pressure, temperature)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Simple structure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Contribute to overall economic objective (“indirect” control)</a:t>
            </a:r>
          </a:p>
          <a:p>
            <a:pPr marL="381000" indent="-381000">
              <a:buFontTx/>
              <a:buAutoNum type="arabicPeriod"/>
            </a:pPr>
            <a:r>
              <a:rPr lang="en-US" altLang="nb-NO" sz="1800" dirty="0"/>
              <a:t>Should not need to be changed during operation</a:t>
            </a:r>
          </a:p>
          <a:p>
            <a:pPr marL="381000" indent="-381000">
              <a:buFontTx/>
              <a:buAutoNum type="arabicPeriod"/>
            </a:pPr>
            <a:endParaRPr lang="en-US" altLang="nb-NO" sz="1800" dirty="0"/>
          </a:p>
          <a:p>
            <a:pPr marL="381000" indent="-381000"/>
            <a:endParaRPr lang="en-US" altLang="nb-NO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D224A2-8FA8-536A-3539-ECB7BCDB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A2FB9-6FFA-495E-97F1-3B234EB1C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Step</a:t>
            </a:r>
            <a:r>
              <a:rPr lang="nb-NO" dirty="0"/>
              <a:t> 6: Design of </a:t>
            </a:r>
            <a:r>
              <a:rPr lang="nb-NO" dirty="0" err="1"/>
              <a:t>Supervisory</a:t>
            </a:r>
            <a:r>
              <a:rPr lang="nb-NO" dirty="0"/>
              <a:t> </a:t>
            </a:r>
            <a:r>
              <a:rPr lang="nb-NO" dirty="0" err="1"/>
              <a:t>layer</a:t>
            </a:r>
            <a:endParaRPr lang="nb-NO" dirty="0"/>
          </a:p>
        </p:txBody>
      </p:sp>
      <p:pic>
        <p:nvPicPr>
          <p:cNvPr id="7" name="Bilde 5">
            <a:extLst>
              <a:ext uri="{FF2B5EF4-FFF2-40B4-BE49-F238E27FC236}">
                <a16:creationId xmlns:a16="http://schemas.microsoft.com/office/drawing/2014/main" id="{E3846F3D-71C8-4DB2-966D-6DA6495818A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93" y="1894145"/>
            <a:ext cx="2864813" cy="457379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9F8E21-CFAA-68CA-A199-CD09C8EC1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682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FACC0-4663-498A-B460-4A8833AD0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037" y="567026"/>
            <a:ext cx="9876539" cy="584775"/>
          </a:xfrm>
        </p:spPr>
        <p:txBody>
          <a:bodyPr/>
          <a:lstStyle/>
          <a:p>
            <a:r>
              <a:rPr lang="en-US" sz="3200" dirty="0"/>
              <a:t>Objectives supervisory layer: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581C6-9D3E-4202-8C13-149610018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8819" y="1063488"/>
            <a:ext cx="9615487" cy="535775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>
              <a:buFont typeface="+mj-lt"/>
              <a:buAutoNum type="arabicPeriod"/>
            </a:pPr>
            <a:r>
              <a:rPr lang="en-US" sz="1800" dirty="0"/>
              <a:t>Perform “advanced” economic/coordination control tasks.</a:t>
            </a:r>
          </a:p>
          <a:p>
            <a:pPr lvl="1"/>
            <a:r>
              <a:rPr lang="en-US" sz="1400" dirty="0"/>
              <a:t>Control primary variables CV1 at setpoint using as degrees of freedom (MV):</a:t>
            </a:r>
          </a:p>
          <a:p>
            <a:pPr lvl="2"/>
            <a:r>
              <a:rPr lang="en-US" sz="1200" dirty="0"/>
              <a:t>Setpoints to the regulatory layer (CV2s)</a:t>
            </a:r>
          </a:p>
          <a:p>
            <a:pPr lvl="2"/>
            <a:r>
              <a:rPr lang="en-US" sz="1200" dirty="0"/>
              <a:t>”unused” degrees of freedom (valves) 		</a:t>
            </a:r>
          </a:p>
          <a:p>
            <a:pPr lvl="1"/>
            <a:r>
              <a:rPr lang="en-US" sz="1400" dirty="0"/>
              <a:t>Feedforward from disturbances (if helpful)</a:t>
            </a:r>
          </a:p>
          <a:p>
            <a:pPr lvl="1"/>
            <a:r>
              <a:rPr lang="en-US" sz="1400" dirty="0"/>
              <a:t>Make use of extra inputs</a:t>
            </a:r>
          </a:p>
          <a:p>
            <a:pPr lvl="1"/>
            <a:r>
              <a:rPr lang="en-US" sz="1400" dirty="0"/>
              <a:t>Make use of extra measurements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Keep an eye on stabilizing layer</a:t>
            </a:r>
          </a:p>
          <a:p>
            <a:pPr lvl="1"/>
            <a:r>
              <a:rPr lang="en-US" sz="1400" dirty="0"/>
              <a:t>Avoid saturation in stabilizing layer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Switch control structures (CV1) depending on operating region</a:t>
            </a:r>
          </a:p>
          <a:p>
            <a:pPr lvl="1"/>
            <a:r>
              <a:rPr lang="en-US" sz="1400" dirty="0"/>
              <a:t>Active constraints</a:t>
            </a:r>
          </a:p>
          <a:p>
            <a:pPr lvl="1"/>
            <a:r>
              <a:rPr lang="en-US" sz="1400" dirty="0"/>
              <a:t>self-optimizing variables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Implementation supervisory control layer:</a:t>
            </a:r>
          </a:p>
          <a:p>
            <a:r>
              <a:rPr lang="en-US" sz="1500" dirty="0"/>
              <a:t>Alternative 1: Advanced regulatory control based on ”simple elements” (decentralized control)</a:t>
            </a:r>
          </a:p>
          <a:p>
            <a:r>
              <a:rPr lang="en-US" sz="1500" dirty="0"/>
              <a:t>Alternative 2: MPC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9C-389B-58C3-4093-1F95E4E17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864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4D7F2-40D6-AC2D-97BD-3A089471C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 </a:t>
            </a:r>
            <a:r>
              <a:rPr lang="nb-NO" dirty="0" err="1"/>
              <a:t>little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feedforward</a:t>
            </a:r>
            <a:r>
              <a:rPr lang="nb-NO" dirty="0"/>
              <a:t> control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86C855-6A54-33C8-D442-3058109B0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6ED4E7-1399-0EF2-EF94-58767A21C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89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3">
            <a:extLst>
              <a:ext uri="{FF2B5EF4-FFF2-40B4-BE49-F238E27FC236}">
                <a16:creationId xmlns:a16="http://schemas.microsoft.com/office/drawing/2014/main" id="{EA2331C2-456D-454E-80A3-0663000068F1}"/>
              </a:ext>
            </a:extLst>
          </p:cNvPr>
          <p:cNvGrpSpPr>
            <a:grpSpLocks/>
          </p:cNvGrpSpPr>
          <p:nvPr/>
        </p:nvGrpSpPr>
        <p:grpSpPr bwMode="auto">
          <a:xfrm>
            <a:off x="1919289" y="1052514"/>
            <a:ext cx="4675187" cy="2808287"/>
            <a:chOff x="755650" y="1557338"/>
            <a:chExt cx="4284663" cy="2208212"/>
          </a:xfrm>
        </p:grpSpPr>
        <p:pic>
          <p:nvPicPr>
            <p:cNvPr id="16393" name="Picture 15">
              <a:extLst>
                <a:ext uri="{FF2B5EF4-FFF2-40B4-BE49-F238E27FC236}">
                  <a16:creationId xmlns:a16="http://schemas.microsoft.com/office/drawing/2014/main" id="{B4806E9E-43A6-48ED-9660-61388A483C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650" y="1557338"/>
              <a:ext cx="4284663" cy="2208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394" name="Group 2">
              <a:extLst>
                <a:ext uri="{FF2B5EF4-FFF2-40B4-BE49-F238E27FC236}">
                  <a16:creationId xmlns:a16="http://schemas.microsoft.com/office/drawing/2014/main" id="{55C97A8B-D0BD-4F5A-A7EB-41C6857B3A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1550" y="2349500"/>
              <a:ext cx="863032" cy="865088"/>
              <a:chOff x="971550" y="2349500"/>
              <a:chExt cx="863032" cy="865088"/>
            </a:xfrm>
          </p:grpSpPr>
          <p:sp>
            <p:nvSpPr>
              <p:cNvPr id="16395" name="Text Box 16">
                <a:extLst>
                  <a:ext uri="{FF2B5EF4-FFF2-40B4-BE49-F238E27FC236}">
                    <a16:creationId xmlns:a16="http://schemas.microsoft.com/office/drawing/2014/main" id="{07CFD4C2-1F6C-4DE1-9EB0-7F87F6ECA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47813" y="2349500"/>
                <a:ext cx="286769" cy="290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587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nb-NO" sz="1800" dirty="0">
                    <a:cs typeface="Times New Roman" panose="02020603050405020304" pitchFamily="18" charset="0"/>
                  </a:rPr>
                  <a:t>e</a:t>
                </a:r>
              </a:p>
            </p:txBody>
          </p:sp>
          <p:sp>
            <p:nvSpPr>
              <p:cNvPr id="16396" name="Text Box 21">
                <a:extLst>
                  <a:ext uri="{FF2B5EF4-FFF2-40B4-BE49-F238E27FC236}">
                    <a16:creationId xmlns:a16="http://schemas.microsoft.com/office/drawing/2014/main" id="{F35EDE11-4F14-4178-BB25-18EF608092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1550" y="2924175"/>
                <a:ext cx="392544" cy="290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nb-NO" altLang="nb-NO" sz="1800" dirty="0" err="1"/>
                  <a:t>y</a:t>
                </a:r>
                <a:r>
                  <a:rPr lang="nb-NO" altLang="nb-NO" sz="1800" baseline="-25000" dirty="0" err="1"/>
                  <a:t>m</a:t>
                </a:r>
                <a:endParaRPr lang="nb-NO" altLang="nb-NO" sz="1800" baseline="-25000" dirty="0"/>
              </a:p>
            </p:txBody>
          </p:sp>
        </p:grpSp>
      </p:grpSp>
      <p:sp>
        <p:nvSpPr>
          <p:cNvPr id="16387" name="Text Box 23">
            <a:extLst>
              <a:ext uri="{FF2B5EF4-FFF2-40B4-BE49-F238E27FC236}">
                <a16:creationId xmlns:a16="http://schemas.microsoft.com/office/drawing/2014/main" id="{F8DE668F-EEF4-4706-B9E9-1290281C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9028" y="3718253"/>
            <a:ext cx="765333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600" dirty="0"/>
              <a:t>Block diagram of feedforward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5" name="TextBox 1">
                <a:extLst>
                  <a:ext uri="{FF2B5EF4-FFF2-40B4-BE49-F238E27FC236}">
                    <a16:creationId xmlns:a16="http://schemas.microsoft.com/office/drawing/2014/main" id="{7C75CFA3-032B-4431-A147-205F1F1F5A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02780" y="4413356"/>
                <a:ext cx="8635649" cy="2185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1">
                  <a:spcBef>
                    <a:spcPct val="0"/>
                  </a:spcBef>
                  <a:buFontTx/>
                  <a:buNone/>
                </a:pPr>
                <a:r>
                  <a:rPr lang="en-US" altLang="nb-NO" sz="2400" dirty="0"/>
                  <a:t>c = Feedback controller </a:t>
                </a:r>
              </a:p>
              <a:p>
                <a:pPr lvl="1">
                  <a:spcBef>
                    <a:spcPct val="0"/>
                  </a:spcBef>
                  <a:buNone/>
                </a:pPr>
                <a:r>
                  <a:rPr lang="en-US" altLang="nb-NO" sz="2400" dirty="0" err="1">
                    <a:solidFill>
                      <a:srgbClr val="FF0000"/>
                    </a:solidFill>
                  </a:rPr>
                  <a:t>c</a:t>
                </a:r>
                <a:r>
                  <a:rPr lang="en-US" altLang="nb-NO" sz="2400" baseline="-25000" dirty="0" err="1">
                    <a:solidFill>
                      <a:srgbClr val="FF0000"/>
                    </a:solidFill>
                  </a:rPr>
                  <a:t>Fd</a:t>
                </a:r>
                <a:r>
                  <a:rPr lang="en-US" altLang="nb-NO" sz="24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nb-NO" sz="2400" dirty="0"/>
                  <a:t>= Feedforward controller. </a:t>
                </a:r>
              </a:p>
              <a:p>
                <a:pPr>
                  <a:spcBef>
                    <a:spcPct val="0"/>
                  </a:spcBef>
                  <a:buNone/>
                </a:pPr>
                <a:r>
                  <a:rPr lang="en-US" altLang="nb-NO" sz="2800" dirty="0"/>
                  <a:t>Ideal, inverts process 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𝑭𝒅</m:t>
                        </m:r>
                      </m:sub>
                    </m:sSub>
                    <m:r>
                      <a:rPr lang="nb-NO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2800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nb-NO" sz="2800" b="1" baseline="30000"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sz="2800" b="1" baseline="30000">
                        <a:latin typeface="Cambria Math" panose="02040503050406030204" pitchFamily="18" charset="0"/>
                      </a:rPr>
                      <m:t>𝟏</m:t>
                    </m:r>
                    <m:sSub>
                      <m:sSubPr>
                        <m:ctrlP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sub>
                    </m:sSub>
                    <m:r>
                      <a:rPr lang="nb-NO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nb-NO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𝒅𝒎</m:t>
                        </m:r>
                      </m:sub>
                    </m:sSub>
                    <m:r>
                      <a:rPr lang="nb-NO" sz="2800" b="1" i="1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nb-NO" sz="2800" b="1" i="1" baseline="300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altLang="nb-NO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nb-NO" sz="2000" dirty="0"/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2000" dirty="0"/>
                  <a:t>Usually: Add feedforward when feedback alone is not good enough,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nb-NO" sz="2000" dirty="0"/>
                  <a:t>for example, because of measurement delay in g</a:t>
                </a:r>
                <a:r>
                  <a:rPr lang="en-US" altLang="nb-NO" sz="2000" baseline="-25000" dirty="0"/>
                  <a:t>m</a:t>
                </a:r>
                <a:endParaRPr lang="en-US" altLang="nb-NO" sz="2800" baseline="-25000" dirty="0"/>
              </a:p>
            </p:txBody>
          </p:sp>
        </mc:Choice>
        <mc:Fallback xmlns="">
          <p:sp>
            <p:nvSpPr>
              <p:cNvPr id="15365" name="TextBox 1">
                <a:extLst>
                  <a:ext uri="{FF2B5EF4-FFF2-40B4-BE49-F238E27FC236}">
                    <a16:creationId xmlns:a16="http://schemas.microsoft.com/office/drawing/2014/main" id="{7C75CFA3-032B-4431-A147-205F1F1F5A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02780" y="4413356"/>
                <a:ext cx="8635649" cy="2185214"/>
              </a:xfrm>
              <a:prstGeom prst="rect">
                <a:avLst/>
              </a:prstGeom>
              <a:blipFill>
                <a:blip r:embed="rId4"/>
                <a:stretch>
                  <a:fillRect l="-1483" t="-1955" b="-446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930838C-983A-44CA-875B-D53CE539A9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5" y="3141663"/>
            <a:ext cx="503238" cy="3683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 dirty="0" err="1"/>
              <a:t>g</a:t>
            </a:r>
            <a:r>
              <a:rPr lang="nb-NO" altLang="nb-NO" sz="1800" baseline="-25000" dirty="0" err="1"/>
              <a:t>m</a:t>
            </a:r>
            <a:endParaRPr lang="nb-NO" altLang="nb-NO" sz="1800" baseline="-25000" dirty="0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64670C9-55F8-4696-8CB0-D9875CD1CE99}"/>
              </a:ext>
            </a:extLst>
          </p:cNvPr>
          <p:cNvCxnSpPr>
            <a:cxnSpLocks/>
          </p:cNvCxnSpPr>
          <p:nvPr/>
        </p:nvCxnSpPr>
        <p:spPr>
          <a:xfrm flipH="1" flipV="1">
            <a:off x="3908396" y="1274697"/>
            <a:ext cx="1542145" cy="79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F04C5-85B5-4D32-ACA9-898B587EC1C0}"/>
              </a:ext>
            </a:extLst>
          </p:cNvPr>
          <p:cNvSpPr/>
          <p:nvPr/>
        </p:nvSpPr>
        <p:spPr>
          <a:xfrm>
            <a:off x="3594572" y="1746462"/>
            <a:ext cx="567193" cy="4918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 err="1">
                <a:solidFill>
                  <a:srgbClr val="FF0000"/>
                </a:solidFill>
              </a:rPr>
              <a:t>c</a:t>
            </a:r>
            <a:r>
              <a:rPr lang="nb-NO" b="1" baseline="-25000" dirty="0" err="1">
                <a:solidFill>
                  <a:srgbClr val="FF0000"/>
                </a:solidFill>
              </a:rPr>
              <a:t>Fd</a:t>
            </a:r>
            <a:endParaRPr lang="nb-NO" b="1" baseline="-250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982E58F-4838-4707-B70F-C599F93CDDA0}"/>
              </a:ext>
            </a:extLst>
          </p:cNvPr>
          <p:cNvCxnSpPr>
            <a:cxnSpLocks/>
          </p:cNvCxnSpPr>
          <p:nvPr/>
        </p:nvCxnSpPr>
        <p:spPr>
          <a:xfrm flipH="1">
            <a:off x="3920767" y="1248146"/>
            <a:ext cx="10206" cy="4918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6058F0CA-A090-498F-879B-A8ED1E29052E}"/>
              </a:ext>
            </a:extLst>
          </p:cNvPr>
          <p:cNvSpPr/>
          <p:nvPr/>
        </p:nvSpPr>
        <p:spPr>
          <a:xfrm>
            <a:off x="4257168" y="1064521"/>
            <a:ext cx="636170" cy="3805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rgbClr val="FF0000"/>
                </a:solidFill>
              </a:rPr>
              <a:t>g</a:t>
            </a:r>
            <a:r>
              <a:rPr lang="nb-NO" baseline="-25000" dirty="0" err="1">
                <a:solidFill>
                  <a:srgbClr val="FF0000"/>
                </a:solidFill>
              </a:rPr>
              <a:t>dm</a:t>
            </a:r>
            <a:endParaRPr lang="nb-NO" baseline="-250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236182E-8321-4BE6-8517-80A1ABBC9A77}"/>
              </a:ext>
            </a:extLst>
          </p:cNvPr>
          <p:cNvCxnSpPr>
            <a:cxnSpLocks/>
          </p:cNvCxnSpPr>
          <p:nvPr/>
        </p:nvCxnSpPr>
        <p:spPr>
          <a:xfrm flipH="1">
            <a:off x="3903293" y="2244778"/>
            <a:ext cx="5103" cy="3605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">
            <a:extLst>
              <a:ext uri="{FF2B5EF4-FFF2-40B4-BE49-F238E27FC236}">
                <a16:creationId xmlns:a16="http://schemas.microsoft.com/office/drawing/2014/main" id="{731623D9-EA4E-43D4-A0F3-27B803A075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2762" y="27329"/>
            <a:ext cx="10223025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nb-NO" sz="3200" dirty="0"/>
              <a:t>Feedforward control: Measure disturbance (d)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953B777E-8518-4731-82C5-B4D6E8B06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7147" y="1088319"/>
            <a:ext cx="4411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/>
              <a:t>d</a:t>
            </a:r>
            <a:r>
              <a:rPr lang="nb-NO" altLang="nb-NO" sz="1800" baseline="-25000" dirty="0"/>
              <a:t>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A6E639-34B1-9876-41BE-98A1BD9CEB2F}"/>
              </a:ext>
            </a:extLst>
          </p:cNvPr>
          <p:cNvSpPr/>
          <p:nvPr/>
        </p:nvSpPr>
        <p:spPr>
          <a:xfrm>
            <a:off x="4257168" y="1562911"/>
            <a:ext cx="1579880" cy="1304058"/>
          </a:xfrm>
          <a:prstGeom prst="rect">
            <a:avLst/>
          </a:prstGeom>
          <a:solidFill>
            <a:schemeClr val="accent1">
              <a:alpha val="41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7E010-9856-AAD4-0B1E-5B438B793BEE}"/>
              </a:ext>
            </a:extLst>
          </p:cNvPr>
          <p:cNvSpPr txBox="1"/>
          <p:nvPr/>
        </p:nvSpPr>
        <p:spPr>
          <a:xfrm>
            <a:off x="6005015" y="1611225"/>
            <a:ext cx="894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Process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02AC5-F30D-D3B6-E534-6EE9B00C7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6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E8A3-7E56-4422-9A13-B989E7C1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074" y="325254"/>
            <a:ext cx="7407404" cy="584775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Details</a:t>
            </a:r>
            <a:r>
              <a:rPr lang="nb-NO" dirty="0"/>
              <a:t> </a:t>
            </a:r>
            <a:r>
              <a:rPr lang="nb-NO" dirty="0" err="1"/>
              <a:t>Feedforward</a:t>
            </a:r>
            <a:r>
              <a:rPr lang="nb-NO" dirty="0"/>
              <a:t> control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5B8AF-E372-4992-96B9-B15695940E6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18628" y="1069751"/>
                <a:ext cx="7407404" cy="5519875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/>
                  <a:t>Model: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Measured disturbance: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𝑑𝑚</m:t>
                        </m:r>
                      </m:sub>
                    </m:sSub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Feedforward controller: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𝑢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en-US" sz="1800" dirty="0"/>
              </a:p>
              <a:p>
                <a:r>
                  <a:rPr lang="en-US" sz="1800" dirty="0"/>
                  <a:t>Get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𝐹𝐹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𝑑𝑚</m:t>
                            </m:r>
                          </m:sub>
                        </m:s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nb-NO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b-NO" sz="18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1800" dirty="0"/>
              </a:p>
              <a:p>
                <a:r>
                  <a:rPr lang="en-US" sz="1800" dirty="0"/>
                  <a:t>Ideal feedforward: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nb-NO" sz="1400" i="1">
                        <a:latin typeface="Cambria Math" panose="02040503050406030204" pitchFamily="18" charset="0"/>
                      </a:rPr>
                      <m:t>=0⇒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𝐹𝐹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nb-NO" sz="1400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𝑑𝑚</m:t>
                        </m:r>
                      </m:sub>
                      <m:sup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nb-NO" sz="1400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nb-NO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nb-NO" sz="1400" i="1">
                                <a:latin typeface="Cambria Math" panose="02040503050406030204" pitchFamily="18" charset="0"/>
                              </a:rPr>
                              <m:t>𝑑𝑚</m:t>
                            </m:r>
                          </m:sub>
                        </m:s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𝑔</m:t>
                        </m:r>
                      </m:den>
                    </m:f>
                  </m:oMath>
                </a14:m>
                <a:endParaRPr lang="en-US" sz="1400" dirty="0"/>
              </a:p>
              <a:p>
                <a:r>
                  <a:rPr lang="en-US" sz="1800" dirty="0"/>
                  <a:t>In practice: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  <m:d>
                      <m:d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US" sz="1800" dirty="0"/>
                  <a:t> must be realizable</a:t>
                </a:r>
              </a:p>
              <a:p>
                <a:pPr lvl="1"/>
                <a:r>
                  <a:rPr lang="en-US" sz="1400" dirty="0"/>
                  <a:t>Order pole polynomial 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1400" dirty="0"/>
                  <a:t> order zero polynomial</a:t>
                </a:r>
              </a:p>
              <a:p>
                <a:pPr lvl="1"/>
                <a:r>
                  <a:rPr lang="en-US" sz="1400" dirty="0"/>
                  <a:t>No prediction allowed (</a:t>
                </a:r>
                <a14:m>
                  <m:oMath xmlns:m="http://schemas.openxmlformats.org/officeDocument/2006/math">
                    <m:r>
                      <a:rPr lang="nb-NO" sz="1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1400" dirty="0"/>
                  <a:t> cannot be negative)</a:t>
                </a:r>
              </a:p>
              <a:p>
                <a:pPr lvl="1"/>
                <a:r>
                  <a:rPr lang="en-US" sz="1400" dirty="0"/>
                  <a:t>Must avoid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400" i="1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</m:oMath>
                </a14:m>
                <a:r>
                  <a:rPr lang="en-US" sz="1400" dirty="0"/>
                  <a:t> has too high gain to avoid (to avoid aggressive input changes)</a:t>
                </a:r>
              </a:p>
              <a:p>
                <a:r>
                  <a:rPr lang="en-US" sz="1800" dirty="0"/>
                  <a:t>Common simplification: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𝐹𝐹</m:t>
                        </m:r>
                      </m:sub>
                    </m:sSub>
                    <m:r>
                      <a:rPr lang="nb-NO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nb-NO" sz="1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dirty="0"/>
                  <a:t> (static gain)</a:t>
                </a:r>
              </a:p>
              <a:p>
                <a:r>
                  <a:rPr lang="en-US" sz="1800" dirty="0"/>
                  <a:t>General. Approximate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𝐹𝐹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,   </m:t>
                        </m:r>
                        <m:r>
                          <a:rPr lang="nb-NO" sz="1800" i="1">
                            <a:latin typeface="Cambria Math" panose="02040503050406030204" pitchFamily="18" charset="0"/>
                          </a:rPr>
                          <m:t>𝑖𝑑𝑒𝑎𝑙</m:t>
                        </m:r>
                      </m:sub>
                    </m:sSub>
                    <m:r>
                      <a:rPr lang="nb-NO" sz="1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dirty="0"/>
                  <a:t>as : </a:t>
                </a:r>
              </a:p>
              <a:p>
                <a:pPr marL="0" indent="0">
                  <a:buNone/>
                </a:pPr>
                <a:endParaRPr lang="nb-NO" sz="18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𝐹𝐹</m:t>
                          </m:r>
                        </m:sub>
                      </m:sSub>
                      <m:d>
                        <m:d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nb-NO" sz="1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nb-NO" sz="18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…</m:t>
                          </m:r>
                        </m:num>
                        <m:den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nb-NO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nb-NO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nb-NO" sz="18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…</m:t>
                          </m:r>
                        </m:den>
                      </m:f>
                      <m:sSup>
                        <m:sSupPr>
                          <m:ctrlPr>
                            <a:rPr lang="nb-NO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nb-NO" sz="1800" i="1">
                              <a:latin typeface="Cambria Math" panose="02040503050406030204" pitchFamily="18" charset="0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en-US" sz="1800" dirty="0"/>
              </a:p>
              <a:p>
                <a:pPr marL="0" indent="0">
                  <a:buNone/>
                </a:pPr>
                <a:endParaRPr lang="en-US" sz="1800" dirty="0"/>
              </a:p>
              <a:p>
                <a:pPr marL="0" indent="0">
                  <a:buNone/>
                </a:pPr>
                <a:r>
                  <a:rPr lang="en-US" sz="1800" dirty="0"/>
                  <a:t>where we must have at least as many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1800" dirty="0"/>
                  <a:t>’s as </a:t>
                </a:r>
                <a14:m>
                  <m:oMath xmlns:m="http://schemas.openxmlformats.org/officeDocument/2006/math">
                    <m:r>
                      <a:rPr lang="nb-NO" sz="1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800" dirty="0"/>
                  <a:t>’s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E5B8AF-E372-4992-96B9-B15695940E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8628" y="1069751"/>
                <a:ext cx="7407404" cy="5519875"/>
              </a:xfrm>
              <a:blipFill>
                <a:blip r:embed="rId2"/>
                <a:stretch>
                  <a:fillRect l="-741" t="-993" b="-5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4">
            <a:extLst>
              <a:ext uri="{FF2B5EF4-FFF2-40B4-BE49-F238E27FC236}">
                <a16:creationId xmlns:a16="http://schemas.microsoft.com/office/drawing/2014/main" id="{CF5A7EA4-D517-4B03-B631-400FB91802A3}"/>
              </a:ext>
            </a:extLst>
          </p:cNvPr>
          <p:cNvGrpSpPr>
            <a:grpSpLocks/>
          </p:cNvGrpSpPr>
          <p:nvPr/>
        </p:nvGrpSpPr>
        <p:grpSpPr bwMode="auto">
          <a:xfrm>
            <a:off x="7556865" y="853435"/>
            <a:ext cx="2881232" cy="2667000"/>
            <a:chOff x="5286375" y="963631"/>
            <a:chExt cx="2881567" cy="266689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2205C27-D925-4F52-8D16-9A554C465187}"/>
                </a:ext>
              </a:extLst>
            </p:cNvPr>
            <p:cNvSpPr/>
            <p:nvPr/>
          </p:nvSpPr>
          <p:spPr>
            <a:xfrm>
              <a:off x="6016710" y="2932056"/>
              <a:ext cx="811307" cy="698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dirty="0">
                  <a:solidFill>
                    <a:schemeClr val="tx1"/>
                  </a:solidFill>
                </a:rPr>
                <a:t>g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B593872-1FF1-4C04-8735-98D542BC5C3B}"/>
                </a:ext>
              </a:extLst>
            </p:cNvPr>
            <p:cNvCxnSpPr>
              <a:endCxn id="5" idx="1"/>
            </p:cNvCxnSpPr>
            <p:nvPr/>
          </p:nvCxnSpPr>
          <p:spPr>
            <a:xfrm flipV="1">
              <a:off x="5629315" y="3281292"/>
              <a:ext cx="387395" cy="79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A106DA9-E118-4308-84C8-DB1ADABFC7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33013" y="963631"/>
              <a:ext cx="312942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nb-NO"/>
                <a:t>d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3F2ED46-E89A-4780-8B53-0B4912D988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28017" y="3273869"/>
              <a:ext cx="995797" cy="74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10">
              <a:extLst>
                <a:ext uri="{FF2B5EF4-FFF2-40B4-BE49-F238E27FC236}">
                  <a16:creationId xmlns:a16="http://schemas.microsoft.com/office/drawing/2014/main" id="{02975827-12F9-45E0-A61D-601CF149F0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67825" y="2974393"/>
              <a:ext cx="300117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nb-NO" dirty="0"/>
                <a:t>y</a:t>
              </a:r>
            </a:p>
          </p:txBody>
        </p:sp>
        <p:sp>
          <p:nvSpPr>
            <p:cNvPr id="10" name="TextBox 11">
              <a:extLst>
                <a:ext uri="{FF2B5EF4-FFF2-40B4-BE49-F238E27FC236}">
                  <a16:creationId xmlns:a16="http://schemas.microsoft.com/office/drawing/2014/main" id="{24D52970-FD3D-4EB9-87FD-19BE172E6D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7853" y="2905263"/>
              <a:ext cx="312942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nb-NO"/>
                <a:t>u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85CDFB6-1A85-46FF-8FE0-6EC682816808}"/>
                </a:ext>
              </a:extLst>
            </p:cNvPr>
            <p:cNvSpPr/>
            <p:nvPr/>
          </p:nvSpPr>
          <p:spPr>
            <a:xfrm>
              <a:off x="7129677" y="2001816"/>
              <a:ext cx="809719" cy="698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dirty="0" err="1">
                  <a:solidFill>
                    <a:schemeClr val="tx1"/>
                  </a:solidFill>
                </a:rPr>
                <a:t>g</a:t>
              </a:r>
              <a:r>
                <a:rPr lang="nb-NO" baseline="-25000" dirty="0" err="1">
                  <a:solidFill>
                    <a:schemeClr val="tx1"/>
                  </a:solidFill>
                </a:rPr>
                <a:t>d</a:t>
              </a:r>
              <a:endParaRPr lang="nb-NO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4ECC2FBE-6174-4496-8F0B-E1921C99A76F}"/>
                </a:ext>
              </a:extLst>
            </p:cNvPr>
            <p:cNvCxnSpPr/>
            <p:nvPr/>
          </p:nvCxnSpPr>
          <p:spPr>
            <a:xfrm>
              <a:off x="5651542" y="2733626"/>
              <a:ext cx="6351" cy="58100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01AA42C-FC48-4E7D-AF83-9A7E5D9C64A9}"/>
                </a:ext>
              </a:extLst>
            </p:cNvPr>
            <p:cNvCxnSpPr/>
            <p:nvPr/>
          </p:nvCxnSpPr>
          <p:spPr>
            <a:xfrm flipH="1" flipV="1">
              <a:off x="6828017" y="1535109"/>
              <a:ext cx="706519" cy="79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851D0C7-4224-4750-B3F4-463734D9C77C}"/>
                </a:ext>
              </a:extLst>
            </p:cNvPr>
            <p:cNvCxnSpPr>
              <a:stCxn id="11" idx="2"/>
            </p:cNvCxnSpPr>
            <p:nvPr/>
          </p:nvCxnSpPr>
          <p:spPr>
            <a:xfrm>
              <a:off x="7534536" y="2700290"/>
              <a:ext cx="7939" cy="61434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AB561CB4-341D-4F04-A0AD-D49FECC2DC40}"/>
                </a:ext>
              </a:extLst>
            </p:cNvPr>
            <p:cNvCxnSpPr/>
            <p:nvPr/>
          </p:nvCxnSpPr>
          <p:spPr>
            <a:xfrm>
              <a:off x="7534536" y="1211272"/>
              <a:ext cx="7939" cy="7953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7">
              <a:extLst>
                <a:ext uri="{FF2B5EF4-FFF2-40B4-BE49-F238E27FC236}">
                  <a16:creationId xmlns:a16="http://schemas.microsoft.com/office/drawing/2014/main" id="{EC2703C0-6C5B-404A-8B30-4722CE0E13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29325" y="1095375"/>
              <a:ext cx="965441" cy="246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nb-NO" sz="1000"/>
                <a:t>Measurement</a:t>
              </a:r>
            </a:p>
          </p:txBody>
        </p:sp>
        <p:sp>
          <p:nvSpPr>
            <p:cNvPr id="17" name="TextBox 18">
              <a:extLst>
                <a:ext uri="{FF2B5EF4-FFF2-40B4-BE49-F238E27FC236}">
                  <a16:creationId xmlns:a16="http://schemas.microsoft.com/office/drawing/2014/main" id="{081D85B9-3C2A-4152-A986-F3F959E1C6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07813" y="1173281"/>
              <a:ext cx="441197" cy="369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r>
                <a:rPr lang="nb-NO" altLang="nb-NO"/>
                <a:t>d</a:t>
              </a:r>
              <a:r>
                <a:rPr lang="nb-NO" altLang="nb-NO" baseline="-25000"/>
                <a:t>m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9EA38DC-2038-4001-9A77-CBC90C038003}"/>
                </a:ext>
              </a:extLst>
            </p:cNvPr>
            <p:cNvCxnSpPr/>
            <p:nvPr/>
          </p:nvCxnSpPr>
          <p:spPr>
            <a:xfrm flipH="1" flipV="1">
              <a:off x="5600737" y="1535109"/>
              <a:ext cx="1933800" cy="793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C03BBE3-3D59-47E0-AD13-FDB0E091F820}"/>
                </a:ext>
              </a:extLst>
            </p:cNvPr>
            <p:cNvSpPr/>
            <p:nvPr/>
          </p:nvSpPr>
          <p:spPr>
            <a:xfrm>
              <a:off x="5286375" y="2006579"/>
              <a:ext cx="809719" cy="696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dirty="0" err="1">
                  <a:solidFill>
                    <a:schemeClr val="tx1"/>
                  </a:solidFill>
                </a:rPr>
                <a:t>c</a:t>
              </a:r>
              <a:r>
                <a:rPr lang="nb-NO" baseline="-25000" dirty="0" err="1">
                  <a:solidFill>
                    <a:schemeClr val="tx1"/>
                  </a:solidFill>
                </a:rPr>
                <a:t>FF</a:t>
              </a:r>
              <a:endParaRPr lang="nb-NO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661577F-DF9E-4C85-AA84-41FF2AFCD18E}"/>
                </a:ext>
              </a:extLst>
            </p:cNvPr>
            <p:cNvCxnSpPr>
              <a:stCxn id="17" idx="2"/>
            </p:cNvCxnSpPr>
            <p:nvPr/>
          </p:nvCxnSpPr>
          <p:spPr>
            <a:xfrm flipH="1">
              <a:off x="5611851" y="1542599"/>
              <a:ext cx="16561" cy="49255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20C83C-D0B0-4005-932D-1385F0A79D75}"/>
                </a:ext>
              </a:extLst>
            </p:cNvPr>
            <p:cNvSpPr/>
            <p:nvPr/>
          </p:nvSpPr>
          <p:spPr>
            <a:xfrm>
              <a:off x="6191355" y="1323980"/>
              <a:ext cx="636662" cy="3809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b-NO" dirty="0" err="1">
                  <a:solidFill>
                    <a:schemeClr val="tx1"/>
                  </a:solidFill>
                </a:rPr>
                <a:t>g</a:t>
              </a:r>
              <a:r>
                <a:rPr lang="nb-NO" baseline="-25000" dirty="0" err="1">
                  <a:solidFill>
                    <a:schemeClr val="tx1"/>
                  </a:solidFill>
                </a:rPr>
                <a:t>dm</a:t>
              </a:r>
              <a:endParaRPr lang="nb-NO" baseline="-25000" dirty="0">
                <a:solidFill>
                  <a:schemeClr val="tx1"/>
                </a:solidFill>
              </a:endParaRPr>
            </a:p>
          </p:txBody>
        </p:sp>
      </p:grp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371BC57F-7EAE-D63F-952E-CE01EFAA1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9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A0232-E289-419E-94C7-37214C245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Example</a:t>
            </a:r>
            <a:r>
              <a:rPr lang="nb-NO" dirty="0"/>
              <a:t> </a:t>
            </a:r>
            <a:r>
              <a:rPr lang="nb-NO" dirty="0" err="1"/>
              <a:t>feedforward</a:t>
            </a: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4B5C4EF-FC15-434F-B498-5FF3C67E12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019" y="918464"/>
            <a:ext cx="7406014" cy="57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F32E43AB-32C2-4BC6-880B-A15B3D493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9" y="5373688"/>
            <a:ext cx="1914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b-NO" altLang="nb-NO" dirty="0">
                <a:solidFill>
                  <a:srgbClr val="FF0000"/>
                </a:solidFill>
              </a:rPr>
              <a:t>«</a:t>
            </a:r>
            <a:r>
              <a:rPr lang="nb-NO" altLang="nb-NO" dirty="0" err="1">
                <a:solidFill>
                  <a:srgbClr val="FF0000"/>
                </a:solidFill>
              </a:rPr>
              <a:t>Chicken</a:t>
            </a:r>
            <a:r>
              <a:rPr lang="nb-NO" altLang="nb-NO" dirty="0">
                <a:solidFill>
                  <a:srgbClr val="FF0000"/>
                </a:solidFill>
              </a:rPr>
              <a:t> </a:t>
            </a:r>
            <a:r>
              <a:rPr lang="nb-NO" altLang="nb-NO" dirty="0" err="1">
                <a:solidFill>
                  <a:srgbClr val="FF0000"/>
                </a:solidFill>
              </a:rPr>
              <a:t>factor</a:t>
            </a:r>
            <a:r>
              <a:rPr lang="nb-NO" altLang="nb-NO" dirty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F46C95-DD9A-0C95-196F-F741B7C40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90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377CB-7320-4E4D-ED7F-7BF879C39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is best? Feedback or </a:t>
            </a:r>
            <a:r>
              <a:rPr lang="nb-NO" dirty="0" err="1"/>
              <a:t>feedforward</a:t>
            </a:r>
            <a:r>
              <a:rPr lang="nb-NO" dirty="0"/>
              <a:t>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A713F-B997-CF14-B27A-60BF979A2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8AA51-4555-AC68-E50A-BB167508D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5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FE483B-7EA3-3620-E7D3-3865353D7ECE}"/>
              </a:ext>
            </a:extLst>
          </p:cNvPr>
          <p:cNvSpPr txBox="1"/>
          <p:nvPr/>
        </p:nvSpPr>
        <p:spPr>
          <a:xfrm>
            <a:off x="1545258" y="94178"/>
            <a:ext cx="9690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 dirty="0" err="1"/>
              <a:t>Example</a:t>
            </a:r>
            <a:r>
              <a:rPr lang="nb-NO" sz="3000" dirty="0"/>
              <a:t>: Feedback vs. </a:t>
            </a:r>
            <a:r>
              <a:rPr lang="nb-NO" sz="3000" dirty="0" err="1">
                <a:solidFill>
                  <a:srgbClr val="FF0000"/>
                </a:solidFill>
              </a:rPr>
              <a:t>feedforward</a:t>
            </a:r>
            <a:r>
              <a:rPr lang="nb-NO" sz="3000" dirty="0"/>
              <a:t> for setpoint control </a:t>
            </a:r>
          </a:p>
          <a:p>
            <a:r>
              <a:rPr lang="nb-NO" sz="3000" dirty="0"/>
              <a:t>of </a:t>
            </a:r>
            <a:r>
              <a:rPr lang="nb-NO" sz="3000" dirty="0" err="1"/>
              <a:t>uncertain</a:t>
            </a:r>
            <a:r>
              <a:rPr lang="nb-NO" sz="3000" dirty="0"/>
              <a:t> </a:t>
            </a:r>
            <a:r>
              <a:rPr lang="nb-NO" sz="3000" dirty="0" err="1"/>
              <a:t>process</a:t>
            </a:r>
            <a:endParaRPr lang="en-US" sz="3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32BC1-ADB2-E42D-3473-24FF3B76C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71" y="3946246"/>
            <a:ext cx="4057650" cy="74295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D8C38-CA05-FB7F-8224-12799ACBD762}"/>
              </a:ext>
            </a:extLst>
          </p:cNvPr>
          <p:cNvGrpSpPr/>
          <p:nvPr/>
        </p:nvGrpSpPr>
        <p:grpSpPr>
          <a:xfrm>
            <a:off x="1616344" y="1054702"/>
            <a:ext cx="3821231" cy="1752846"/>
            <a:chOff x="390189" y="1204966"/>
            <a:chExt cx="2895877" cy="15655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7CF4E4-5976-B015-656A-C344E7E0A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189" y="1204966"/>
              <a:ext cx="2895877" cy="139431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505D20-01F8-945D-B4C8-49C10E4CE145}"/>
                </a:ext>
              </a:extLst>
            </p:cNvPr>
            <p:cNvSpPr/>
            <p:nvPr/>
          </p:nvSpPr>
          <p:spPr>
            <a:xfrm>
              <a:off x="2674961" y="2262354"/>
              <a:ext cx="320723" cy="508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298FEE-E155-7B34-7A97-8F6FE15D40E7}"/>
              </a:ext>
            </a:extLst>
          </p:cNvPr>
          <p:cNvSpPr txBox="1"/>
          <p:nvPr/>
        </p:nvSpPr>
        <p:spPr>
          <a:xfrm>
            <a:off x="2732328" y="2574646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 = G(s) u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59941C-F25D-86FC-F30B-78F0B2003F17}"/>
              </a:ext>
            </a:extLst>
          </p:cNvPr>
          <p:cNvGrpSpPr/>
          <p:nvPr/>
        </p:nvGrpSpPr>
        <p:grpSpPr>
          <a:xfrm>
            <a:off x="1254020" y="3053655"/>
            <a:ext cx="3552496" cy="742950"/>
            <a:chOff x="587822" y="3344558"/>
            <a:chExt cx="3552496" cy="742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3CFE83-89F2-3E87-A4E7-1775FEBFC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822" y="3344558"/>
              <a:ext cx="2921601" cy="7429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CC49CE-1E2E-A9B3-F15F-3FC265316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1693" y="3525211"/>
              <a:ext cx="428625" cy="447675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101A865-2D0D-3C6F-D2E5-9D90847F4F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6544" y="819513"/>
            <a:ext cx="6772275" cy="2714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DD82DFD-AFD5-72D2-504F-6E597FBB9A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66226" y="3473807"/>
            <a:ext cx="5676900" cy="1762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C96B44-EFE4-39A8-CEE2-DBB52574C4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23376" y="5235932"/>
            <a:ext cx="5562600" cy="809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42A2E3-C45A-B684-A900-F063603B0961}"/>
              </a:ext>
            </a:extLst>
          </p:cNvPr>
          <p:cNvSpPr/>
          <p:nvPr/>
        </p:nvSpPr>
        <p:spPr>
          <a:xfrm>
            <a:off x="6530599" y="893851"/>
            <a:ext cx="4045057" cy="1035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21E8A51-482B-8BDD-9698-2ECD82450934}"/>
              </a:ext>
            </a:extLst>
          </p:cNvPr>
          <p:cNvSpPr/>
          <p:nvPr/>
        </p:nvSpPr>
        <p:spPr>
          <a:xfrm>
            <a:off x="1277915" y="1108824"/>
            <a:ext cx="1855430" cy="676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ED8170-064F-E975-D905-F75D54AA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7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1FE483B-7EA3-3620-E7D3-3865353D7ECE}"/>
              </a:ext>
            </a:extLst>
          </p:cNvPr>
          <p:cNvSpPr txBox="1"/>
          <p:nvPr/>
        </p:nvSpPr>
        <p:spPr>
          <a:xfrm>
            <a:off x="1545258" y="94178"/>
            <a:ext cx="96904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3000" dirty="0" err="1"/>
              <a:t>Example</a:t>
            </a:r>
            <a:r>
              <a:rPr lang="nb-NO" sz="3000" dirty="0"/>
              <a:t>: </a:t>
            </a:r>
            <a:r>
              <a:rPr lang="nb-NO" sz="3000" dirty="0">
                <a:solidFill>
                  <a:schemeClr val="tx2"/>
                </a:solidFill>
              </a:rPr>
              <a:t>Feedback </a:t>
            </a:r>
            <a:r>
              <a:rPr lang="nb-NO" sz="3000" dirty="0"/>
              <a:t>vs. </a:t>
            </a:r>
            <a:r>
              <a:rPr lang="nb-NO" sz="3000" dirty="0" err="1"/>
              <a:t>feedforward</a:t>
            </a:r>
            <a:r>
              <a:rPr lang="nb-NO" sz="3000" dirty="0"/>
              <a:t> for setpoint control </a:t>
            </a:r>
          </a:p>
          <a:p>
            <a:r>
              <a:rPr lang="nb-NO" sz="3000" dirty="0"/>
              <a:t>of </a:t>
            </a:r>
            <a:r>
              <a:rPr lang="nb-NO" sz="3000" dirty="0" err="1"/>
              <a:t>uncertain</a:t>
            </a:r>
            <a:r>
              <a:rPr lang="nb-NO" sz="3000" dirty="0"/>
              <a:t> </a:t>
            </a:r>
            <a:r>
              <a:rPr lang="nb-NO" sz="3000" dirty="0" err="1"/>
              <a:t>process</a:t>
            </a:r>
            <a:endParaRPr lang="en-US" sz="3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5A32BC1-ADB2-E42D-3473-24FF3B76C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871" y="3946246"/>
            <a:ext cx="4057650" cy="742950"/>
          </a:xfrm>
          <a:prstGeom prst="rect">
            <a:avLst/>
          </a:prstGeom>
          <a:ln>
            <a:solidFill>
              <a:srgbClr val="FF0000"/>
            </a:solidFill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D8C38-CA05-FB7F-8224-12799ACBD762}"/>
              </a:ext>
            </a:extLst>
          </p:cNvPr>
          <p:cNvGrpSpPr/>
          <p:nvPr/>
        </p:nvGrpSpPr>
        <p:grpSpPr>
          <a:xfrm>
            <a:off x="1616344" y="1054702"/>
            <a:ext cx="3821231" cy="1752846"/>
            <a:chOff x="390189" y="1204966"/>
            <a:chExt cx="2895877" cy="15655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17CF4E4-5976-B015-656A-C344E7E0AB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0189" y="1204966"/>
              <a:ext cx="2895877" cy="139431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505D20-01F8-945D-B4C8-49C10E4CE145}"/>
                </a:ext>
              </a:extLst>
            </p:cNvPr>
            <p:cNvSpPr/>
            <p:nvPr/>
          </p:nvSpPr>
          <p:spPr>
            <a:xfrm>
              <a:off x="2674961" y="2262354"/>
              <a:ext cx="320723" cy="5081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6298FEE-E155-7B34-7A97-8F6FE15D40E7}"/>
              </a:ext>
            </a:extLst>
          </p:cNvPr>
          <p:cNvSpPr txBox="1"/>
          <p:nvPr/>
        </p:nvSpPr>
        <p:spPr>
          <a:xfrm>
            <a:off x="2732328" y="2574646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 = G(s) u</a:t>
            </a:r>
            <a:endParaRPr lang="en-US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059941C-F25D-86FC-F30B-78F0B2003F17}"/>
              </a:ext>
            </a:extLst>
          </p:cNvPr>
          <p:cNvGrpSpPr/>
          <p:nvPr/>
        </p:nvGrpSpPr>
        <p:grpSpPr>
          <a:xfrm>
            <a:off x="1254020" y="3053655"/>
            <a:ext cx="3552496" cy="742950"/>
            <a:chOff x="587822" y="3344558"/>
            <a:chExt cx="3552496" cy="7429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A3CFE83-89F2-3E87-A4E7-1775FEBFC8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7822" y="3344558"/>
              <a:ext cx="2921601" cy="74295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2CC49CE-1E2E-A9B3-F15F-3FC265316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11693" y="3525211"/>
              <a:ext cx="428625" cy="44767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21E8A51-482B-8BDD-9698-2ECD82450934}"/>
              </a:ext>
            </a:extLst>
          </p:cNvPr>
          <p:cNvSpPr/>
          <p:nvPr/>
        </p:nvSpPr>
        <p:spPr>
          <a:xfrm>
            <a:off x="1277915" y="1108824"/>
            <a:ext cx="1855430" cy="6767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8C76C5-D93B-9375-E7EF-C29E6FCE3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1774" y="648191"/>
            <a:ext cx="5524500" cy="2495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0A26D4-BD28-F9B2-C10E-5352B0EB38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0287" y="3328683"/>
            <a:ext cx="4955987" cy="352202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310880-967A-9EB0-64FD-7DC186EDF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6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114FD-59FC-1C56-8433-85AA6961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Two</a:t>
            </a:r>
            <a:r>
              <a:rPr lang="nb-NO" dirty="0"/>
              <a:t> fundamental </a:t>
            </a:r>
            <a:r>
              <a:rPr lang="nb-NO" dirty="0" err="1"/>
              <a:t>ways</a:t>
            </a:r>
            <a:r>
              <a:rPr lang="nb-NO" dirty="0"/>
              <a:t> of </a:t>
            </a:r>
            <a:r>
              <a:rPr lang="nb-NO" dirty="0" err="1"/>
              <a:t>decomposing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10ABF3-BC1D-03C1-F7CB-BB624B9BD2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1550" y="2651531"/>
            <a:ext cx="3833327" cy="207065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Vertical (hierarchical; cascade)</a:t>
            </a:r>
          </a:p>
          <a:p>
            <a:r>
              <a:rPr lang="en-US" dirty="0"/>
              <a:t>Based on time scale separation</a:t>
            </a:r>
          </a:p>
          <a:p>
            <a:r>
              <a:rPr lang="en-US" dirty="0"/>
              <a:t>Decision: Selection of CVs that connect layers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6EBB1C-2138-D8DC-3D75-01225DCE9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84667" y="2646359"/>
            <a:ext cx="3450431" cy="3394472"/>
          </a:xfrm>
        </p:spPr>
        <p:txBody>
          <a:bodyPr>
            <a:normAutofit/>
          </a:bodyPr>
          <a:lstStyle/>
          <a:p>
            <a:r>
              <a:rPr lang="en-US" sz="2400" dirty="0"/>
              <a:t>Horizontal (decentralized)</a:t>
            </a:r>
          </a:p>
          <a:p>
            <a:r>
              <a:rPr lang="en-US" sz="2400" dirty="0"/>
              <a:t>Usually based on distance</a:t>
            </a:r>
          </a:p>
          <a:p>
            <a:r>
              <a:rPr lang="en-US" sz="2400" dirty="0"/>
              <a:t>Decision: Pairing of MVs and CVs within layers</a:t>
            </a:r>
          </a:p>
          <a:p>
            <a:endParaRPr lang="nb-NO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D2A0F6-52F4-1878-892A-432AD73E2EE5}"/>
              </a:ext>
            </a:extLst>
          </p:cNvPr>
          <p:cNvGrpSpPr/>
          <p:nvPr/>
        </p:nvGrpSpPr>
        <p:grpSpPr>
          <a:xfrm>
            <a:off x="5041373" y="2057402"/>
            <a:ext cx="1839468" cy="3200399"/>
            <a:chOff x="5041373" y="2057402"/>
            <a:chExt cx="1839468" cy="3200399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34A2E25-25B0-3F9B-DE12-F452658BEDC6}"/>
                </a:ext>
              </a:extLst>
            </p:cNvPr>
            <p:cNvGrpSpPr/>
            <p:nvPr/>
          </p:nvGrpSpPr>
          <p:grpSpPr>
            <a:xfrm>
              <a:off x="5041373" y="2057402"/>
              <a:ext cx="1793303" cy="3200399"/>
              <a:chOff x="2059671" y="1602914"/>
              <a:chExt cx="2532490" cy="5052616"/>
            </a:xfrm>
          </p:grpSpPr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56766DFF-5F31-0611-A44F-A68EA02D1A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9671" y="1602914"/>
                <a:ext cx="2532490" cy="46037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7" name="Line 15">
                <a:extLst>
                  <a:ext uri="{FF2B5EF4-FFF2-40B4-BE49-F238E27FC236}">
                    <a16:creationId xmlns:a16="http://schemas.microsoft.com/office/drawing/2014/main" id="{676282E2-C00F-41CE-27AC-4A1EF9B856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7218" y="6034818"/>
                <a:ext cx="0" cy="620712"/>
              </a:xfrm>
              <a:prstGeom prst="line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de-DE" sz="1350"/>
              </a:p>
            </p:txBody>
          </p:sp>
          <p:grpSp>
            <p:nvGrpSpPr>
              <p:cNvPr id="8" name="Group 21">
                <a:extLst>
                  <a:ext uri="{FF2B5EF4-FFF2-40B4-BE49-F238E27FC236}">
                    <a16:creationId xmlns:a16="http://schemas.microsoft.com/office/drawing/2014/main" id="{B3351066-2FCC-DC2B-F924-B9DF6BA7932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163550" y="6250718"/>
                <a:ext cx="287337" cy="215900"/>
                <a:chOff x="2699" y="4065"/>
                <a:chExt cx="181" cy="136"/>
              </a:xfrm>
            </p:grpSpPr>
            <p:sp>
              <p:nvSpPr>
                <p:cNvPr id="9" name="Line 17">
                  <a:extLst>
                    <a:ext uri="{FF2B5EF4-FFF2-40B4-BE49-F238E27FC236}">
                      <a16:creationId xmlns:a16="http://schemas.microsoft.com/office/drawing/2014/main" id="{25A67F7A-990B-1CF6-676C-E1A0B36569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99" y="4201"/>
                  <a:ext cx="181" cy="0"/>
                </a:xfrm>
                <a:prstGeom prst="line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  <p:txBody>
                <a:bodyPr/>
                <a:lstStyle/>
                <a:p>
                  <a:endParaRPr lang="de-DE" sz="1350"/>
                </a:p>
              </p:txBody>
            </p:sp>
            <p:grpSp>
              <p:nvGrpSpPr>
                <p:cNvPr id="10" name="Group 20">
                  <a:extLst>
                    <a:ext uri="{FF2B5EF4-FFF2-40B4-BE49-F238E27FC236}">
                      <a16:creationId xmlns:a16="http://schemas.microsoft.com/office/drawing/2014/main" id="{176148C2-D18D-C8E7-CAC9-7EE5C89A8AC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699" y="4065"/>
                  <a:ext cx="181" cy="136"/>
                  <a:chOff x="2699" y="4065"/>
                  <a:chExt cx="181" cy="136"/>
                </a:xfrm>
              </p:grpSpPr>
              <p:sp>
                <p:nvSpPr>
                  <p:cNvPr id="11" name="Line 16">
                    <a:extLst>
                      <a:ext uri="{FF2B5EF4-FFF2-40B4-BE49-F238E27FC236}">
                        <a16:creationId xmlns:a16="http://schemas.microsoft.com/office/drawing/2014/main" id="{EDE4AEB8-C4A2-167F-DD2A-AE285604294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99" y="4065"/>
                    <a:ext cx="181" cy="0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de-DE" sz="1350"/>
                  </a:p>
                </p:txBody>
              </p:sp>
              <p:sp>
                <p:nvSpPr>
                  <p:cNvPr id="12" name="Line 18">
                    <a:extLst>
                      <a:ext uri="{FF2B5EF4-FFF2-40B4-BE49-F238E27FC236}">
                        <a16:creationId xmlns:a16="http://schemas.microsoft.com/office/drawing/2014/main" id="{A1180023-22DE-EF0A-3F69-42E24C68F825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>
                    <a:off x="2699" y="4065"/>
                    <a:ext cx="181" cy="136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de-DE" sz="1350"/>
                  </a:p>
                </p:txBody>
              </p:sp>
              <p:sp>
                <p:nvSpPr>
                  <p:cNvPr id="13" name="Line 19">
                    <a:extLst>
                      <a:ext uri="{FF2B5EF4-FFF2-40B4-BE49-F238E27FC236}">
                        <a16:creationId xmlns:a16="http://schemas.microsoft.com/office/drawing/2014/main" id="{CBB5AB34-1719-8ABF-1D65-0D1C1337CBDD}"/>
                      </a:ext>
                    </a:extLst>
                  </p:cNvPr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99" y="4065"/>
                    <a:ext cx="181" cy="136"/>
                  </a:xfrm>
                  <a:prstGeom prst="line">
                    <a:avLst/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/>
                  </a:lnRef>
                  <a:fillRef idx="0">
                    <a:schemeClr val="dk1"/>
                  </a:fillRef>
                  <a:effectRef idx="1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/>
                  <a:lstStyle/>
                  <a:p>
                    <a:endParaRPr lang="de-DE" sz="1350"/>
                  </a:p>
                </p:txBody>
              </p:sp>
            </p:grpSp>
          </p:grp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5111AFD-FD08-8B52-9968-7C56DB50E92A}"/>
                </a:ext>
              </a:extLst>
            </p:cNvPr>
            <p:cNvSpPr txBox="1"/>
            <p:nvPr/>
          </p:nvSpPr>
          <p:spPr>
            <a:xfrm>
              <a:off x="6322457" y="3579019"/>
              <a:ext cx="4635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/>
                <a:t>CV1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C652D45-354F-DF4F-CB99-BBA8DF17B186}"/>
                </a:ext>
              </a:extLst>
            </p:cNvPr>
            <p:cNvSpPr txBox="1"/>
            <p:nvPr/>
          </p:nvSpPr>
          <p:spPr>
            <a:xfrm>
              <a:off x="6417253" y="4221825"/>
              <a:ext cx="463588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350" dirty="0"/>
                <a:t>CV2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CEE9C7E-D739-47A0-1F65-49B2A7B93BAF}"/>
              </a:ext>
            </a:extLst>
          </p:cNvPr>
          <p:cNvSpPr txBox="1"/>
          <p:nvPr/>
        </p:nvSpPr>
        <p:spPr>
          <a:xfrm>
            <a:off x="1450780" y="6260387"/>
            <a:ext cx="208461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/>
              <a:t>CV = </a:t>
            </a:r>
            <a:r>
              <a:rPr lang="nb-NO" sz="1350" dirty="0" err="1"/>
              <a:t>controlled</a:t>
            </a:r>
            <a:r>
              <a:rPr lang="nb-NO" sz="1350" dirty="0"/>
              <a:t> variable</a:t>
            </a:r>
          </a:p>
          <a:p>
            <a:r>
              <a:rPr lang="nb-NO" sz="1350" dirty="0"/>
              <a:t>MV = manipulated variable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4430A49-E59F-8F74-02FC-1A588D50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84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1E9E-1845-2595-6348-C968EF545C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endParaRPr lang="en-US" dirty="0"/>
          </a:p>
          <a:p>
            <a:r>
              <a:rPr lang="en-US" dirty="0"/>
              <a:t>But what happens if the process changes?</a:t>
            </a:r>
          </a:p>
          <a:p>
            <a:pPr lvl="1"/>
            <a:r>
              <a:rPr lang="en-US" dirty="0"/>
              <a:t>Consider a gain change so that the model is wrong</a:t>
            </a:r>
          </a:p>
          <a:p>
            <a:pPr lvl="2"/>
            <a:r>
              <a:rPr lang="en-US" dirty="0"/>
              <a:t>Process gain from k=3 to k’=4.5</a:t>
            </a:r>
          </a:p>
          <a:p>
            <a:pPr lvl="1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EAEB56-43F6-9925-7889-1B21C5CC6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55" y="537103"/>
            <a:ext cx="9597252" cy="116258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DE6E46-110A-93F2-F9BE-5B853DA8E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E9C4B5-E173-000D-B941-FF0A882F47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552" y="0"/>
            <a:ext cx="8816453" cy="56070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FA8A10-94A4-4D00-8FAE-23D9B8087197}"/>
                  </a:ext>
                </a:extLst>
              </p:cNvPr>
              <p:cNvSpPr txBox="1"/>
              <p:nvPr/>
            </p:nvSpPr>
            <p:spPr>
              <a:xfrm>
                <a:off x="2954741" y="5848066"/>
                <a:ext cx="633506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b-NO" sz="2000" dirty="0" err="1">
                    <a:highlight>
                      <a:srgbClr val="FFFF00"/>
                    </a:highlight>
                  </a:rPr>
                  <a:t>Gain</a:t>
                </a:r>
                <a:r>
                  <a:rPr lang="nb-NO" sz="2000" dirty="0">
                    <a:highlight>
                      <a:srgbClr val="FFFF00"/>
                    </a:highlight>
                  </a:rPr>
                  <a:t> </a:t>
                </a:r>
                <a:r>
                  <a:rPr lang="nb-NO" sz="2000" dirty="0" err="1">
                    <a:highlight>
                      <a:srgbClr val="FFFF00"/>
                    </a:highlight>
                  </a:rPr>
                  <a:t>error</a:t>
                </a:r>
                <a:r>
                  <a:rPr lang="nb-NO" sz="2000" dirty="0">
                    <a:highlight>
                      <a:srgbClr val="FFFF00"/>
                    </a:highlight>
                  </a:rPr>
                  <a:t> </a:t>
                </a:r>
                <a:r>
                  <a:rPr lang="nb-NO" sz="2000" dirty="0"/>
                  <a:t>(feedback and </a:t>
                </a:r>
                <a:r>
                  <a:rPr lang="nb-NO" sz="2000" dirty="0" err="1"/>
                  <a:t>feedforward</a:t>
                </a:r>
                <a:r>
                  <a:rPr lang="nb-NO" sz="2000" dirty="0"/>
                  <a:t>):  </a:t>
                </a:r>
                <a:r>
                  <a:rPr lang="nb-NO" sz="2000" dirty="0">
                    <a:highlight>
                      <a:srgbClr val="FFFF00"/>
                    </a:highlight>
                  </a:rPr>
                  <a:t>From k=3 to k’=4.5</a:t>
                </a:r>
              </a:p>
              <a:p>
                <a:r>
                  <a:rPr lang="nb-NO" sz="2000" dirty="0"/>
                  <a:t>Time </a:t>
                </a:r>
                <a:r>
                  <a:rPr lang="nb-NO" sz="2000" dirty="0" err="1"/>
                  <a:t>delay</a:t>
                </a:r>
                <a:r>
                  <a:rPr lang="nb-NO" sz="2000" dirty="0"/>
                  <a:t> (feedback): From </a:t>
                </a:r>
                <a14:m>
                  <m:oMath xmlns:m="http://schemas.openxmlformats.org/officeDocument/2006/math"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nb-NO" sz="20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3FA8A10-94A4-4D00-8FAE-23D9B80871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741" y="5848066"/>
                <a:ext cx="6335068" cy="707886"/>
              </a:xfrm>
              <a:prstGeom prst="rect">
                <a:avLst/>
              </a:prstGeom>
              <a:blipFill>
                <a:blip r:embed="rId3"/>
                <a:stretch>
                  <a:fillRect l="-1059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342C59-327C-F471-9B0C-8195E3B1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838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F1B4B-A6F3-46BA-9DE3-6321DDD9F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8628" y="274639"/>
            <a:ext cx="7407404" cy="584775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Combine</a:t>
            </a:r>
            <a:r>
              <a:rPr lang="nb-NO" dirty="0"/>
              <a:t>: </a:t>
            </a:r>
            <a:r>
              <a:rPr lang="nb-NO" dirty="0" err="1"/>
              <a:t>Two</a:t>
            </a:r>
            <a:r>
              <a:rPr lang="nb-NO" dirty="0"/>
              <a:t> </a:t>
            </a:r>
            <a:r>
              <a:rPr lang="nb-NO" dirty="0" err="1"/>
              <a:t>degrees</a:t>
            </a:r>
            <a:r>
              <a:rPr lang="nb-NO" dirty="0"/>
              <a:t>-of-</a:t>
            </a:r>
            <a:r>
              <a:rPr lang="nb-NO" dirty="0" err="1"/>
              <a:t>freedom</a:t>
            </a:r>
            <a:r>
              <a:rPr lang="nb-NO" dirty="0"/>
              <a:t> control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3D1EB-83D5-432C-A6B8-16BCC59E3C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18628" y="1063488"/>
                <a:ext cx="7407404" cy="5629143"/>
              </a:xfrm>
            </p:spPr>
            <p:txBody>
              <a:bodyPr>
                <a:noAutofit/>
              </a:bodyPr>
              <a:lstStyle/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endParaRPr lang="en-US" sz="1600" dirty="0"/>
              </a:p>
              <a:p>
                <a:r>
                  <a:rPr lang="en-US" sz="1600" dirty="0"/>
                  <a:t>Typically, the feedforward block is </a:t>
                </a:r>
                <a14:m>
                  <m:oMath xmlns:m="http://schemas.openxmlformats.org/officeDocument/2006/math">
                    <m:r>
                      <a:rPr lang="nb-NO" sz="1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𝐴</m:t>
                    </m:r>
                    <m:r>
                      <a:rPr lang="nb-NO" sz="16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nb-NO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nb-NO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b-NO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  <m:sup>
                        <m:r>
                          <a:rPr lang="nb-NO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sSub>
                      <m:sSubPr>
                        <m:ctrlPr>
                          <a:rPr lang="nb-NO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6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nb-NO" sz="1600" i="1">
                            <a:latin typeface="Cambria Math" panose="02040503050406030204" pitchFamily="18" charset="0"/>
                          </a:rPr>
                          <m:t>−</m:t>
                        </m:r>
                      </m:sub>
                    </m:sSub>
                  </m:oMath>
                </a14:m>
                <a:r>
                  <a:rPr lang="en-US" sz="1600" dirty="0"/>
                  <a:t> is the invertible part of G.</a:t>
                </a:r>
              </a:p>
              <a:p>
                <a:pPr lvl="1"/>
                <a:r>
                  <a:rPr lang="en-US" sz="1200" dirty="0"/>
                  <a:t>A typical choice for the prefilter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nb-NO" sz="1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nb-NO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nb-NO" sz="12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en-US" sz="1200" dirty="0"/>
                  <a:t> </a:t>
                </a:r>
              </a:p>
              <a:p>
                <a:r>
                  <a:rPr lang="en-US" sz="1600" dirty="0">
                    <a:highlight>
                      <a:srgbClr val="FFFF00"/>
                    </a:highlight>
                  </a:rPr>
                  <a:t>We want to choose B such that A and K can be designed independently!!</a:t>
                </a:r>
              </a:p>
              <a:p>
                <a:pPr lvl="1"/>
                <a:r>
                  <a:rPr lang="en-US" sz="1200" dirty="0"/>
                  <a:t>Solution (Lang and Ham,1955): Choose </a:t>
                </a:r>
                <a14:m>
                  <m:oMath xmlns:m="http://schemas.openxmlformats.org/officeDocument/2006/math">
                    <m:r>
                      <a:rPr lang="nb-NO" sz="1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𝐵</m:t>
                    </m:r>
                    <m:r>
                      <a:rPr lang="nb-NO" sz="1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nb-NO" sz="1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nb-NO" sz="1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nb-NO" sz="1200" i="1"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nb-NO" sz="1200" i="1"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𝐺𝐴</m:t>
                    </m:r>
                  </m:oMath>
                </a14:m>
                <a:r>
                  <a:rPr lang="en-US" sz="1200" dirty="0"/>
                  <a:t> so that transfer function from r to e is zero (with perfect model)!</a:t>
                </a:r>
              </a:p>
              <a:p>
                <a:pPr lvl="1"/>
                <a:r>
                  <a:rPr lang="en-US" sz="1200" dirty="0"/>
                  <a:t>The feedback will then only take action if the feedforward is not working as expected (due to model error).</a:t>
                </a:r>
              </a:p>
              <a:p>
                <a:pPr lvl="1"/>
                <a:r>
                  <a:rPr lang="en-US" sz="1200" dirty="0"/>
                  <a:t>We must have B(0) = I so that we will have no offset (y = r at steady state) even with model error for G</a:t>
                </a:r>
              </a:p>
              <a:p>
                <a:r>
                  <a:rPr lang="en-US" sz="1600" dirty="0"/>
                  <a:t>The feedback controller K can be designed for disturbance rejection and robustness, e.g., using SIMC rules.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23D1EB-83D5-432C-A6B8-16BCC59E3C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18628" y="1063488"/>
                <a:ext cx="7407404" cy="5629143"/>
              </a:xfrm>
              <a:blipFill>
                <a:blip r:embed="rId2"/>
                <a:stretch>
                  <a:fillRect l="-329" b="-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C11110E-A61E-2877-1330-31CD6FF9E61E}"/>
              </a:ext>
            </a:extLst>
          </p:cNvPr>
          <p:cNvGrpSpPr/>
          <p:nvPr/>
        </p:nvGrpSpPr>
        <p:grpSpPr>
          <a:xfrm>
            <a:off x="3758505" y="1073215"/>
            <a:ext cx="5327650" cy="2470150"/>
            <a:chOff x="3758505" y="1073215"/>
            <a:chExt cx="5327650" cy="2470150"/>
          </a:xfrm>
        </p:grpSpPr>
        <p:pic>
          <p:nvPicPr>
            <p:cNvPr id="4" name="Picture 58">
              <a:extLst>
                <a:ext uri="{FF2B5EF4-FFF2-40B4-BE49-F238E27FC236}">
                  <a16:creationId xmlns:a16="http://schemas.microsoft.com/office/drawing/2014/main" id="{E8C0F18C-8393-45C2-ACFA-3AFA9F4D7E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505" y="1073215"/>
              <a:ext cx="5327650" cy="247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0CA7697-551B-E81B-E985-83DF07F87CF7}"/>
                </a:ext>
              </a:extLst>
            </p:cNvPr>
            <p:cNvSpPr txBox="1"/>
            <p:nvPr/>
          </p:nvSpPr>
          <p:spPr>
            <a:xfrm>
              <a:off x="5250873" y="1752597"/>
              <a:ext cx="2840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dirty="0"/>
                <a:t>e</a:t>
              </a:r>
              <a:endParaRPr lang="en-US" sz="1400" dirty="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D8A0A8-8287-DEB0-EB81-E63E06D97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33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E36C-85EE-7AE5-DD50-0517A51B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442290" cy="1325563"/>
          </a:xfrm>
        </p:spPr>
        <p:txBody>
          <a:bodyPr>
            <a:normAutofit fontScale="90000"/>
          </a:bodyPr>
          <a:lstStyle/>
          <a:p>
            <a:r>
              <a:rPr lang="nb-NO" dirty="0" err="1"/>
              <a:t>Introduction</a:t>
            </a:r>
            <a:r>
              <a:rPr lang="nb-NO" dirty="0"/>
              <a:t> to switching: </a:t>
            </a:r>
            <a:br>
              <a:rPr lang="nb-NO" dirty="0"/>
            </a:br>
            <a:r>
              <a:rPr lang="nb-NO" sz="2700" dirty="0" err="1"/>
              <a:t>Need</a:t>
            </a:r>
            <a:r>
              <a:rPr lang="nb-NO" sz="2700" dirty="0"/>
              <a:t> to control </a:t>
            </a:r>
            <a:r>
              <a:rPr lang="nb-NO" sz="2700" dirty="0" err="1"/>
              <a:t>active</a:t>
            </a:r>
            <a:r>
              <a:rPr lang="nb-NO" sz="2700" dirty="0"/>
              <a:t> </a:t>
            </a:r>
            <a:r>
              <a:rPr lang="nb-NO" sz="2700" dirty="0" err="1"/>
              <a:t>constraints</a:t>
            </a:r>
            <a:br>
              <a:rPr lang="nb-NO" sz="2700" dirty="0"/>
            </a:br>
            <a:r>
              <a:rPr lang="nb-NO" sz="2700" dirty="0" err="1"/>
              <a:t>But</a:t>
            </a:r>
            <a:r>
              <a:rPr lang="nb-NO" sz="2700" dirty="0"/>
              <a:t> </a:t>
            </a:r>
            <a:r>
              <a:rPr lang="nb-NO" sz="2700" dirty="0" err="1"/>
              <a:t>active</a:t>
            </a:r>
            <a:r>
              <a:rPr lang="nb-NO" sz="2700" dirty="0"/>
              <a:t> </a:t>
            </a:r>
            <a:r>
              <a:rPr lang="nb-NO" sz="2700" dirty="0" err="1"/>
              <a:t>constraints</a:t>
            </a:r>
            <a:r>
              <a:rPr lang="nb-NO" sz="2700" dirty="0"/>
              <a:t> </a:t>
            </a:r>
            <a:r>
              <a:rPr lang="nb-NO" sz="2700" dirty="0" err="1"/>
              <a:t>may</a:t>
            </a:r>
            <a:r>
              <a:rPr lang="nb-NO" sz="2700" dirty="0"/>
              <a:t> </a:t>
            </a:r>
            <a:r>
              <a:rPr lang="nb-NO" sz="2700" dirty="0" err="1"/>
              <a:t>change</a:t>
            </a:r>
            <a:r>
              <a:rPr lang="nb-NO" sz="2700" dirty="0"/>
              <a:t> during </a:t>
            </a:r>
            <a:r>
              <a:rPr lang="nb-NO" sz="2700" dirty="0" err="1"/>
              <a:t>operation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50D50-C595-CBE4-7104-A0FC36ED67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7419" y="2122919"/>
            <a:ext cx="10019924" cy="4525963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Four cases:</a:t>
            </a:r>
          </a:p>
          <a:p>
            <a:r>
              <a:rPr lang="nb-NO" dirty="0">
                <a:highlight>
                  <a:srgbClr val="FFFF00"/>
                </a:highlight>
              </a:rPr>
              <a:t>A. </a:t>
            </a:r>
            <a:r>
              <a:rPr lang="nb-NO" dirty="0"/>
              <a:t>MV-MV switching</a:t>
            </a:r>
          </a:p>
          <a:p>
            <a:r>
              <a:rPr lang="nb-NO" dirty="0">
                <a:highlight>
                  <a:srgbClr val="FFFF00"/>
                </a:highlight>
              </a:rPr>
              <a:t>B. </a:t>
            </a:r>
            <a:r>
              <a:rPr lang="nb-NO" dirty="0"/>
              <a:t>CV-CV switching</a:t>
            </a:r>
          </a:p>
          <a:p>
            <a:r>
              <a:rPr lang="nb-NO" dirty="0"/>
              <a:t>MV-CV switching</a:t>
            </a:r>
          </a:p>
          <a:p>
            <a:pPr lvl="1"/>
            <a:r>
              <a:rPr lang="nb-NO" dirty="0">
                <a:highlight>
                  <a:srgbClr val="FFFF00"/>
                </a:highlight>
              </a:rPr>
              <a:t>C. </a:t>
            </a:r>
            <a:r>
              <a:rPr lang="nb-NO" dirty="0"/>
              <a:t>Simple (</a:t>
            </a:r>
            <a:r>
              <a:rPr lang="nb-NO" dirty="0" err="1"/>
              <a:t>if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follow</a:t>
            </a:r>
            <a:r>
              <a:rPr lang="nb-NO" dirty="0"/>
              <a:t> 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*). </a:t>
            </a:r>
            <a:r>
              <a:rPr lang="nb-NO" dirty="0" err="1">
                <a:solidFill>
                  <a:srgbClr val="FF0000"/>
                </a:solidFill>
              </a:rPr>
              <a:t>Example</a:t>
            </a:r>
            <a:r>
              <a:rPr lang="nb-NO" dirty="0">
                <a:solidFill>
                  <a:srgbClr val="FF0000"/>
                </a:solidFill>
              </a:rPr>
              <a:t>: </a:t>
            </a:r>
            <a:r>
              <a:rPr lang="nb-NO" dirty="0" err="1">
                <a:solidFill>
                  <a:srgbClr val="FF0000"/>
                </a:solidFill>
              </a:rPr>
              <a:t>car</a:t>
            </a:r>
            <a:r>
              <a:rPr lang="nb-NO" dirty="0">
                <a:solidFill>
                  <a:srgbClr val="FF0000"/>
                </a:solidFill>
              </a:rPr>
              <a:t> to airport</a:t>
            </a:r>
          </a:p>
          <a:p>
            <a:pPr lvl="1"/>
            <a:r>
              <a:rPr lang="nb-NO" dirty="0">
                <a:highlight>
                  <a:srgbClr val="FFFF00"/>
                </a:highlight>
              </a:rPr>
              <a:t>D. </a:t>
            </a:r>
            <a:r>
              <a:rPr lang="nb-NO" dirty="0" err="1"/>
              <a:t>Complex</a:t>
            </a:r>
            <a:r>
              <a:rPr lang="nb-NO" dirty="0"/>
              <a:t> (</a:t>
            </a:r>
            <a:r>
              <a:rPr lang="nb-NO" dirty="0" err="1"/>
              <a:t>combine</a:t>
            </a:r>
            <a:r>
              <a:rPr lang="nb-NO" dirty="0"/>
              <a:t> MV-MV and CV-CV)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51730D-2088-2DBB-38FB-225D5FD3D068}"/>
              </a:ext>
            </a:extLst>
          </p:cNvPr>
          <p:cNvSpPr txBox="1"/>
          <p:nvPr/>
        </p:nvSpPr>
        <p:spPr>
          <a:xfrm>
            <a:off x="838200" y="6052457"/>
            <a:ext cx="10516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*Input saturation rule: “Pair a MV that may saturate with a CV that can be given up (when the MV saturates) “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2DCD0A-8660-0355-BF40-E0D97FE60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17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9F13D73-C070-44D1-7E14-0EB6338B7D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515" y="344163"/>
            <a:ext cx="7677150" cy="28479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BD7804-7EDA-57C2-8726-F911C30EE9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884" y="3429000"/>
            <a:ext cx="7800975" cy="2962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235175-6F51-3900-0A9F-58AEAA183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8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nb-NO" sz="4000" dirty="0">
                <a:solidFill>
                  <a:srgbClr val="FF0000"/>
                </a:solidFill>
                <a:highlight>
                  <a:srgbClr val="FFFF00"/>
                </a:highlight>
              </a:rPr>
              <a:t>A. MV-MV switching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528" y="1600201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nb-NO" sz="2200" dirty="0"/>
              <a:t>Need several MVs to cover whole </a:t>
            </a:r>
            <a:r>
              <a:rPr lang="en-US" altLang="nb-NO" sz="2200" u="sng" dirty="0"/>
              <a:t>steady-state</a:t>
            </a:r>
            <a:r>
              <a:rPr lang="en-US" altLang="nb-NO" sz="2200" dirty="0"/>
              <a:t> range (because primary MV may saturate)*</a:t>
            </a:r>
          </a:p>
          <a:p>
            <a:r>
              <a:rPr lang="en-US" altLang="nb-NO" sz="1700" dirty="0"/>
              <a:t>Note that we only want to use one MV at the time.</a:t>
            </a:r>
          </a:p>
          <a:p>
            <a:endParaRPr lang="en-US" altLang="nb-NO" sz="1700" dirty="0"/>
          </a:p>
          <a:p>
            <a:pPr marL="0" indent="0">
              <a:buNone/>
            </a:pPr>
            <a:r>
              <a:rPr lang="en-US" altLang="nb-NO" sz="2000" dirty="0"/>
              <a:t>Three main solutions for “selecting the right MV”:</a:t>
            </a:r>
          </a:p>
          <a:p>
            <a:pPr marL="800100" lvl="1" indent="-342900">
              <a:buNone/>
            </a:pPr>
            <a:r>
              <a:rPr lang="en-US" altLang="nb-NO" sz="2000" dirty="0">
                <a:solidFill>
                  <a:srgbClr val="FF0000"/>
                </a:solidFill>
              </a:rPr>
              <a:t>Alt.1: (Standard) Split-range control (SRC) (one controller) </a:t>
            </a:r>
          </a:p>
          <a:p>
            <a:pPr marL="800100" lvl="1" indent="-342900">
              <a:buNone/>
            </a:pPr>
            <a:r>
              <a:rPr lang="en-US" altLang="nb-NO" sz="2000" dirty="0">
                <a:solidFill>
                  <a:srgbClr val="FF0000"/>
                </a:solidFill>
              </a:rPr>
              <a:t>           Alt 1’: Generalized SRC (many controllers)</a:t>
            </a:r>
          </a:p>
          <a:p>
            <a:pPr marL="457200" lvl="1" indent="0">
              <a:buNone/>
            </a:pPr>
            <a:r>
              <a:rPr lang="en-US" altLang="nb-NO" sz="2000" dirty="0">
                <a:solidFill>
                  <a:srgbClr val="FF0000"/>
                </a:solidFill>
              </a:rPr>
              <a:t>Alt.2 Many controllers with different setpoints </a:t>
            </a:r>
          </a:p>
          <a:p>
            <a:pPr marL="800100" lvl="1" indent="-342900">
              <a:buNone/>
            </a:pPr>
            <a:r>
              <a:rPr lang="en-US" altLang="nb-NO" sz="2000" dirty="0">
                <a:solidFill>
                  <a:srgbClr val="FF0000"/>
                </a:solidFill>
              </a:rPr>
              <a:t>Alt.3 Valve position control</a:t>
            </a:r>
          </a:p>
          <a:p>
            <a:pPr marL="914400" lvl="2" indent="0">
              <a:buNone/>
            </a:pPr>
            <a:endParaRPr lang="en-US" altLang="nb-NO" sz="1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nb-NO" sz="2000" dirty="0">
                <a:solidFill>
                  <a:srgbClr val="FF0000"/>
                </a:solidFill>
              </a:rPr>
              <a:t>In addition: MPC </a:t>
            </a:r>
          </a:p>
          <a:p>
            <a:pPr marL="114300" indent="0">
              <a:buNone/>
            </a:pPr>
            <a:r>
              <a:rPr lang="en-US" altLang="nb-NO" sz="2000" dirty="0">
                <a:solidFill>
                  <a:srgbClr val="FF0000"/>
                </a:solidFill>
              </a:rPr>
              <a:t>Which is best? It depends on the case! </a:t>
            </a:r>
          </a:p>
          <a:p>
            <a:pPr marL="800100" lvl="1" indent="-342900">
              <a:buNone/>
            </a:pPr>
            <a:endParaRPr lang="en-US" altLang="nb-NO" dirty="0"/>
          </a:p>
          <a:p>
            <a:pPr marL="800100" lvl="1" indent="-342900">
              <a:buNone/>
            </a:pPr>
            <a:endParaRPr lang="en-US" altLang="nb-NO" dirty="0">
              <a:solidFill>
                <a:srgbClr val="FF0000"/>
              </a:solidFill>
            </a:endParaRPr>
          </a:p>
          <a:p>
            <a:pPr marL="1200150" lvl="2" indent="-342900">
              <a:buNone/>
            </a:pPr>
            <a:endParaRPr lang="en-US" altLang="nb-NO" dirty="0"/>
          </a:p>
        </p:txBody>
      </p:sp>
      <p:sp>
        <p:nvSpPr>
          <p:cNvPr id="2" name="TextBox 1"/>
          <p:cNvSpPr txBox="1"/>
          <p:nvPr/>
        </p:nvSpPr>
        <p:spPr>
          <a:xfrm>
            <a:off x="441640" y="6160459"/>
            <a:ext cx="10912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000" dirty="0"/>
              <a:t>* Adriana Reyes-Lua Cristina Zotica, Sigurd Skogestad, «Optimal </a:t>
            </a:r>
            <a:r>
              <a:rPr lang="nb-NO" sz="1000" dirty="0" err="1"/>
              <a:t>Operation</a:t>
            </a:r>
            <a:r>
              <a:rPr lang="nb-NO" sz="1000" dirty="0"/>
              <a:t> </a:t>
            </a:r>
            <a:r>
              <a:rPr lang="nb-NO" sz="1000" dirty="0" err="1"/>
              <a:t>with</a:t>
            </a:r>
            <a:r>
              <a:rPr lang="nb-NO" sz="1000" dirty="0"/>
              <a:t> </a:t>
            </a:r>
            <a:r>
              <a:rPr lang="nb-NO" sz="1000" dirty="0" err="1"/>
              <a:t>Changing</a:t>
            </a:r>
            <a:r>
              <a:rPr lang="nb-NO" sz="1000" dirty="0"/>
              <a:t> Active </a:t>
            </a:r>
            <a:r>
              <a:rPr lang="nb-NO" sz="1000" dirty="0" err="1"/>
              <a:t>Constraint</a:t>
            </a:r>
            <a:r>
              <a:rPr lang="nb-NO" sz="1000" dirty="0"/>
              <a:t> Regions </a:t>
            </a:r>
            <a:r>
              <a:rPr lang="nb-NO" sz="1000" dirty="0" err="1"/>
              <a:t>using</a:t>
            </a:r>
            <a:r>
              <a:rPr lang="nb-NO" sz="1000" dirty="0"/>
              <a:t> </a:t>
            </a:r>
            <a:r>
              <a:rPr lang="nb-NO" sz="1000" dirty="0" err="1"/>
              <a:t>Classical</a:t>
            </a:r>
            <a:r>
              <a:rPr lang="nb-NO" sz="1000" dirty="0"/>
              <a:t> Advanced Control,, </a:t>
            </a:r>
            <a:r>
              <a:rPr lang="nb-NO" sz="1000" dirty="0" err="1"/>
              <a:t>Adchem</a:t>
            </a:r>
            <a:r>
              <a:rPr lang="nb-NO" sz="1000" dirty="0"/>
              <a:t> Conference, Shenyang, China. </a:t>
            </a:r>
            <a:r>
              <a:rPr lang="nb-NO" sz="1000" dirty="0" err="1"/>
              <a:t>July</a:t>
            </a:r>
            <a:r>
              <a:rPr lang="nb-NO" sz="1000" dirty="0"/>
              <a:t> 2018 , </a:t>
            </a:r>
          </a:p>
          <a:p>
            <a:endParaRPr lang="nb-NO" sz="1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62FC037-6C3B-4020-B71E-B5738EBD03E7}"/>
              </a:ext>
            </a:extLst>
          </p:cNvPr>
          <p:cNvGrpSpPr/>
          <p:nvPr/>
        </p:nvGrpSpPr>
        <p:grpSpPr>
          <a:xfrm>
            <a:off x="7824192" y="493871"/>
            <a:ext cx="2159078" cy="692574"/>
            <a:chOff x="8690994" y="907627"/>
            <a:chExt cx="2159078" cy="69257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B2F476E-C466-40A2-94A3-118C4D678062}"/>
                </a:ext>
              </a:extLst>
            </p:cNvPr>
            <p:cNvSpPr/>
            <p:nvPr/>
          </p:nvSpPr>
          <p:spPr>
            <a:xfrm>
              <a:off x="9191413" y="907627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105D728-D4F9-45A7-8BA7-EACC4654C407}"/>
                </a:ext>
              </a:extLst>
            </p:cNvPr>
            <p:cNvCxnSpPr/>
            <p:nvPr/>
          </p:nvCxnSpPr>
          <p:spPr>
            <a:xfrm>
              <a:off x="8690994" y="1006679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841F470-0E0D-424E-9A2E-12FF57DF1DF8}"/>
                </a:ext>
              </a:extLst>
            </p:cNvPr>
            <p:cNvCxnSpPr/>
            <p:nvPr/>
          </p:nvCxnSpPr>
          <p:spPr>
            <a:xfrm>
              <a:off x="8690994" y="1177255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FCE1572-645B-4FF5-A171-23798C216347}"/>
                </a:ext>
              </a:extLst>
            </p:cNvPr>
            <p:cNvCxnSpPr/>
            <p:nvPr/>
          </p:nvCxnSpPr>
          <p:spPr>
            <a:xfrm>
              <a:off x="8690994" y="133105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97F8068-C578-44A1-8C39-AB0004ED90E5}"/>
                </a:ext>
              </a:extLst>
            </p:cNvPr>
            <p:cNvCxnSpPr/>
            <p:nvPr/>
          </p:nvCxnSpPr>
          <p:spPr>
            <a:xfrm>
              <a:off x="8690994" y="1493241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25BB2E6-2762-45B9-97E8-F3F3089FABAD}"/>
                </a:ext>
              </a:extLst>
            </p:cNvPr>
            <p:cNvCxnSpPr/>
            <p:nvPr/>
          </p:nvCxnSpPr>
          <p:spPr>
            <a:xfrm>
              <a:off x="10349653" y="1205249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CA08822-F9D2-441F-980A-508971CDDFA0}"/>
              </a:ext>
            </a:extLst>
          </p:cNvPr>
          <p:cNvSpPr txBox="1"/>
          <p:nvPr/>
        </p:nvSpPr>
        <p:spPr>
          <a:xfrm>
            <a:off x="441640" y="6448239"/>
            <a:ext cx="10912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0" i="0" u="none" strike="noStrike" baseline="0" dirty="0">
                <a:latin typeface="t1-gul-regular-italic"/>
              </a:rPr>
              <a:t>A. Reyes-Lúa and S. Skogestad. “</a:t>
            </a:r>
            <a:r>
              <a:rPr lang="en-US" sz="1000" b="0" i="0" u="none" strike="noStrike" baseline="0" dirty="0">
                <a:latin typeface="t1-gul-regular"/>
              </a:rPr>
              <a:t>Multi-input single-output control for extending the operating range: Generalized split range control using the baton strategy”. </a:t>
            </a:r>
            <a:r>
              <a:rPr lang="en-US" sz="1000" b="0" i="0" u="none" strike="noStrike" baseline="0" dirty="0">
                <a:latin typeface="t1-gul-regular-italic"/>
              </a:rPr>
              <a:t> Journal of Process Control 91 (2020</a:t>
            </a:r>
            <a:r>
              <a:rPr lang="en-US" sz="1100" b="0" i="0" u="none" strike="noStrike" baseline="0" dirty="0">
                <a:latin typeface="t1-gul-regular-italic"/>
              </a:rPr>
              <a:t>)</a:t>
            </a:r>
            <a:endParaRPr lang="nb-NO" sz="11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59BB20-93A9-9EB0-F91C-5B4F7173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845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nb-NO" sz="4000" dirty="0">
                <a:solidFill>
                  <a:srgbClr val="FF0000"/>
                </a:solidFill>
                <a:highlight>
                  <a:srgbClr val="FFFF00"/>
                </a:highlight>
              </a:rPr>
              <a:t>B. CV-CV switching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7528" y="1600201"/>
            <a:ext cx="8363272" cy="4525963"/>
          </a:xfrm>
        </p:spPr>
        <p:txBody>
          <a:bodyPr>
            <a:normAutofit/>
          </a:bodyPr>
          <a:lstStyle/>
          <a:p>
            <a:r>
              <a:rPr lang="en-US" altLang="nb-NO" sz="2200" dirty="0"/>
              <a:t>One MV</a:t>
            </a:r>
          </a:p>
          <a:p>
            <a:r>
              <a:rPr lang="en-US" altLang="nb-NO" sz="2200" dirty="0"/>
              <a:t>Many CVs, but control only one at a time</a:t>
            </a:r>
          </a:p>
          <a:p>
            <a:r>
              <a:rPr lang="en-US" altLang="nb-NO" sz="2200" dirty="0"/>
              <a:t>Solution: Selector</a:t>
            </a:r>
          </a:p>
          <a:p>
            <a:pPr marL="1200150" lvl="2" indent="-342900">
              <a:buNone/>
            </a:pPr>
            <a:endParaRPr lang="en-US" altLang="nb-NO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CEEEF15-FAB4-A82B-6086-AF97080D7B74}"/>
              </a:ext>
            </a:extLst>
          </p:cNvPr>
          <p:cNvGrpSpPr/>
          <p:nvPr/>
        </p:nvGrpSpPr>
        <p:grpSpPr>
          <a:xfrm>
            <a:off x="8605381" y="870032"/>
            <a:ext cx="1972849" cy="1021397"/>
            <a:chOff x="8063279" y="889729"/>
            <a:chExt cx="2169828" cy="6925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48FBF9B-3BC3-4CD7-F6FD-15BA80C223CA}"/>
                </a:ext>
              </a:extLst>
            </p:cNvPr>
            <p:cNvSpPr/>
            <p:nvPr/>
          </p:nvSpPr>
          <p:spPr>
            <a:xfrm>
              <a:off x="8563698" y="889729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13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DEF6E9B-AFFC-19A0-48D8-D4D4C97EDB35}"/>
                </a:ext>
              </a:extLst>
            </p:cNvPr>
            <p:cNvCxnSpPr/>
            <p:nvPr/>
          </p:nvCxnSpPr>
          <p:spPr>
            <a:xfrm>
              <a:off x="9721938" y="105589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C72DFA5-FE83-8553-3CCA-830B1FEA3112}"/>
                </a:ext>
              </a:extLst>
            </p:cNvPr>
            <p:cNvCxnSpPr/>
            <p:nvPr/>
          </p:nvCxnSpPr>
          <p:spPr>
            <a:xfrm>
              <a:off x="9721938" y="134381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EB0C6F5-8EB1-7971-C582-7D01C1C1C0D1}"/>
                </a:ext>
              </a:extLst>
            </p:cNvPr>
            <p:cNvCxnSpPr/>
            <p:nvPr/>
          </p:nvCxnSpPr>
          <p:spPr>
            <a:xfrm>
              <a:off x="9732688" y="1477617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103F31F-E39D-B6DC-CD20-966A94FE1746}"/>
                </a:ext>
              </a:extLst>
            </p:cNvPr>
            <p:cNvCxnSpPr/>
            <p:nvPr/>
          </p:nvCxnSpPr>
          <p:spPr>
            <a:xfrm>
              <a:off x="8063279" y="1282397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E067A78-BA5B-865A-8C97-E30763DE9DFF}"/>
                </a:ext>
              </a:extLst>
            </p:cNvPr>
            <p:cNvCxnSpPr/>
            <p:nvPr/>
          </p:nvCxnSpPr>
          <p:spPr>
            <a:xfrm>
              <a:off x="9721938" y="1187351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6B5B62-6926-0E9E-238D-6CF6D684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887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1B18-4DF6-451D-90E6-DC57A7BC3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237"/>
            <a:ext cx="10515600" cy="701233"/>
          </a:xfrm>
        </p:spPr>
        <p:txBody>
          <a:bodyPr>
            <a:noAutofit/>
          </a:bodyPr>
          <a:lstStyle/>
          <a:p>
            <a:r>
              <a:rPr lang="nb-NO" dirty="0"/>
              <a:t>The </a:t>
            </a:r>
            <a:r>
              <a:rPr lang="nb-NO" dirty="0" err="1"/>
              <a:t>four</a:t>
            </a:r>
            <a:r>
              <a:rPr lang="nb-NO" dirty="0"/>
              <a:t> switching cases in more </a:t>
            </a:r>
            <a:r>
              <a:rPr lang="nb-NO" dirty="0" err="1"/>
              <a:t>detail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F8249-48DD-4FC6-92A5-06098E2C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7788" y="1419868"/>
            <a:ext cx="8544933" cy="473873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>
                <a:highlight>
                  <a:srgbClr val="FFFF00"/>
                </a:highlight>
              </a:rPr>
              <a:t>A</a:t>
            </a:r>
            <a:r>
              <a:rPr lang="nb-NO" dirty="0"/>
              <a:t>. MV-MV switching (</a:t>
            </a:r>
            <a:r>
              <a:rPr lang="nb-NO" dirty="0" err="1"/>
              <a:t>because</a:t>
            </a:r>
            <a:r>
              <a:rPr lang="nb-NO" dirty="0"/>
              <a:t> MV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saturate</a:t>
            </a:r>
            <a:r>
              <a:rPr lang="nb-NO" dirty="0"/>
              <a:t>)</a:t>
            </a:r>
          </a:p>
          <a:p>
            <a:pPr marL="642938" lvl="1" indent="-342900"/>
            <a:r>
              <a:rPr lang="nb-NO" dirty="0" err="1"/>
              <a:t>Need</a:t>
            </a:r>
            <a:r>
              <a:rPr lang="nb-NO" dirty="0"/>
              <a:t> </a:t>
            </a:r>
            <a:r>
              <a:rPr lang="nb-NO" dirty="0" err="1"/>
              <a:t>many</a:t>
            </a:r>
            <a:r>
              <a:rPr lang="nb-NO" dirty="0"/>
              <a:t> MVs to cover </a:t>
            </a:r>
            <a:r>
              <a:rPr lang="nb-NO" dirty="0" err="1"/>
              <a:t>whole</a:t>
            </a:r>
            <a:r>
              <a:rPr lang="nb-NO" dirty="0"/>
              <a:t> steady-</a:t>
            </a:r>
            <a:r>
              <a:rPr lang="nb-NO" dirty="0" err="1"/>
              <a:t>state</a:t>
            </a:r>
            <a:r>
              <a:rPr lang="nb-NO" dirty="0"/>
              <a:t> range </a:t>
            </a:r>
          </a:p>
          <a:p>
            <a:pPr marL="642938" lvl="1" indent="-342900"/>
            <a:r>
              <a:rPr lang="nb-NO" dirty="0" err="1"/>
              <a:t>Use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one</a:t>
            </a:r>
            <a:r>
              <a:rPr lang="nb-NO" dirty="0"/>
              <a:t> MV at a time</a:t>
            </a:r>
          </a:p>
          <a:p>
            <a:pPr marL="642938" lvl="1" indent="-342900"/>
            <a:r>
              <a:rPr lang="nb-NO" dirty="0">
                <a:solidFill>
                  <a:srgbClr val="FF0000"/>
                </a:solidFill>
              </a:rPr>
              <a:t>Three </a:t>
            </a:r>
            <a:r>
              <a:rPr lang="nb-NO" dirty="0" err="1">
                <a:solidFill>
                  <a:srgbClr val="FF0000"/>
                </a:solidFill>
              </a:rPr>
              <a:t>options</a:t>
            </a:r>
            <a:r>
              <a:rPr lang="nb-NO" dirty="0">
                <a:solidFill>
                  <a:srgbClr val="FF0000"/>
                </a:solidFill>
              </a:rPr>
              <a:t>: </a:t>
            </a:r>
          </a:p>
          <a:p>
            <a:pPr marL="757238" lvl="2" indent="0">
              <a:buNone/>
            </a:pPr>
            <a:r>
              <a:rPr lang="nb-NO" dirty="0"/>
              <a:t>A1. Split-range control, </a:t>
            </a:r>
          </a:p>
          <a:p>
            <a:pPr marL="757238" lvl="2" indent="0">
              <a:buNone/>
            </a:pPr>
            <a:r>
              <a:rPr lang="nb-NO" dirty="0"/>
              <a:t>A2. Different setpoints, </a:t>
            </a:r>
          </a:p>
          <a:p>
            <a:pPr marL="757238" lvl="2" indent="0">
              <a:buNone/>
            </a:pPr>
            <a:r>
              <a:rPr lang="nb-NO" dirty="0"/>
              <a:t>A3. </a:t>
            </a:r>
            <a:r>
              <a:rPr lang="nb-NO" dirty="0" err="1"/>
              <a:t>Valve</a:t>
            </a:r>
            <a:r>
              <a:rPr lang="nb-NO" dirty="0"/>
              <a:t> </a:t>
            </a:r>
            <a:r>
              <a:rPr lang="nb-NO" dirty="0" err="1"/>
              <a:t>position</a:t>
            </a:r>
            <a:r>
              <a:rPr lang="nb-NO" dirty="0"/>
              <a:t> control (VPC) </a:t>
            </a:r>
          </a:p>
          <a:p>
            <a:pPr marL="0" indent="0">
              <a:buNone/>
            </a:pPr>
            <a:r>
              <a:rPr lang="nb-NO" dirty="0">
                <a:highlight>
                  <a:srgbClr val="FFFF00"/>
                </a:highlight>
              </a:rPr>
              <a:t>B. </a:t>
            </a:r>
            <a:r>
              <a:rPr lang="nb-NO" dirty="0"/>
              <a:t>CV-CV switching (</a:t>
            </a:r>
            <a:r>
              <a:rPr lang="nb-NO" dirty="0" err="1"/>
              <a:t>because</a:t>
            </a:r>
            <a:r>
              <a:rPr lang="nb-NO" dirty="0"/>
              <a:t>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may</a:t>
            </a:r>
            <a:r>
              <a:rPr lang="nb-NO" dirty="0"/>
              <a:t> </a:t>
            </a:r>
            <a:r>
              <a:rPr lang="nb-NO" dirty="0" err="1"/>
              <a:t>reach</a:t>
            </a:r>
            <a:r>
              <a:rPr lang="nb-NO" dirty="0"/>
              <a:t> </a:t>
            </a:r>
            <a:r>
              <a:rPr lang="nb-NO" dirty="0" err="1"/>
              <a:t>new</a:t>
            </a:r>
            <a:r>
              <a:rPr lang="nb-NO" dirty="0"/>
              <a:t> CV </a:t>
            </a:r>
            <a:r>
              <a:rPr lang="nb-NO" dirty="0" err="1"/>
              <a:t>constraint</a:t>
            </a:r>
            <a:r>
              <a:rPr lang="nb-NO" dirty="0"/>
              <a:t>)</a:t>
            </a:r>
          </a:p>
          <a:p>
            <a:pPr marL="642938" lvl="1" indent="-342900"/>
            <a:r>
              <a:rPr lang="nb-NO" dirty="0"/>
              <a:t>Must </a:t>
            </a:r>
            <a:r>
              <a:rPr lang="nb-NO" dirty="0" err="1"/>
              <a:t>select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CVs</a:t>
            </a:r>
          </a:p>
          <a:p>
            <a:pPr marL="642938" lvl="1" indent="-342900"/>
            <a:r>
              <a:rPr lang="nb-NO" dirty="0">
                <a:solidFill>
                  <a:srgbClr val="FF0000"/>
                </a:solidFill>
              </a:rPr>
              <a:t>One </a:t>
            </a:r>
            <a:r>
              <a:rPr lang="nb-NO" dirty="0" err="1">
                <a:solidFill>
                  <a:srgbClr val="FF0000"/>
                </a:solidFill>
              </a:rPr>
              <a:t>option</a:t>
            </a:r>
            <a:r>
              <a:rPr lang="nb-NO" dirty="0"/>
              <a:t>: </a:t>
            </a:r>
            <a:r>
              <a:rPr lang="nb-NO" dirty="0" err="1"/>
              <a:t>Many</a:t>
            </a:r>
            <a:r>
              <a:rPr lang="nb-NO" dirty="0"/>
              <a:t> </a:t>
            </a:r>
            <a:r>
              <a:rPr lang="nb-NO" dirty="0" err="1"/>
              <a:t>controllers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Max-or min-</a:t>
            </a:r>
            <a:r>
              <a:rPr lang="nb-NO" b="1" dirty="0" err="1">
                <a:solidFill>
                  <a:srgbClr val="FF0000"/>
                </a:solidFill>
              </a:rPr>
              <a:t>selector</a:t>
            </a:r>
            <a:endParaRPr lang="nb-NO" b="1" dirty="0">
              <a:solidFill>
                <a:srgbClr val="FF0000"/>
              </a:solidFill>
            </a:endParaRPr>
          </a:p>
          <a:p>
            <a:pPr marL="300038" lvl="1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Plus </a:t>
            </a:r>
            <a:r>
              <a:rPr lang="nb-NO" dirty="0" err="1"/>
              <a:t>the</a:t>
            </a:r>
            <a:r>
              <a:rPr lang="nb-NO" dirty="0"/>
              <a:t> combination:  MV-CV switching </a:t>
            </a:r>
          </a:p>
          <a:p>
            <a:pPr marL="0" indent="0">
              <a:buNone/>
            </a:pPr>
            <a:r>
              <a:rPr lang="nb-NO" dirty="0">
                <a:highlight>
                  <a:srgbClr val="FFFF00"/>
                </a:highlight>
              </a:rPr>
              <a:t>C. </a:t>
            </a:r>
            <a:r>
              <a:rPr lang="nb-NO" b="1" dirty="0">
                <a:solidFill>
                  <a:srgbClr val="FF0000"/>
                </a:solidFill>
              </a:rPr>
              <a:t>Simple</a:t>
            </a:r>
            <a:r>
              <a:rPr lang="nb-NO" dirty="0"/>
              <a:t> MV-CV switching: CV </a:t>
            </a:r>
            <a:r>
              <a:rPr lang="nb-NO" dirty="0" err="1"/>
              <a:t>can</a:t>
            </a:r>
            <a:r>
              <a:rPr lang="nb-NO" dirty="0"/>
              <a:t> be given up </a:t>
            </a:r>
          </a:p>
          <a:p>
            <a:pPr lvl="1"/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followed</a:t>
            </a:r>
            <a:r>
              <a:rPr lang="nb-NO" dirty="0"/>
              <a:t> «input </a:t>
            </a:r>
            <a:r>
              <a:rPr lang="nb-NO" dirty="0" err="1"/>
              <a:t>saturation</a:t>
            </a:r>
            <a:r>
              <a:rPr lang="nb-NO" dirty="0"/>
              <a:t> </a:t>
            </a:r>
            <a:r>
              <a:rPr lang="nb-NO" dirty="0" err="1"/>
              <a:t>rule</a:t>
            </a:r>
            <a:r>
              <a:rPr lang="nb-NO" dirty="0"/>
              <a:t>»</a:t>
            </a:r>
          </a:p>
          <a:p>
            <a:pPr lvl="1" indent="-257175"/>
            <a:r>
              <a:rPr lang="nb-NO" dirty="0" err="1"/>
              <a:t>Don’t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to do </a:t>
            </a:r>
            <a:r>
              <a:rPr lang="nb-NO" dirty="0" err="1"/>
              <a:t>anything</a:t>
            </a:r>
            <a:r>
              <a:rPr lang="nb-NO" dirty="0"/>
              <a:t> (</a:t>
            </a:r>
            <a:r>
              <a:rPr lang="nb-NO" dirty="0" err="1"/>
              <a:t>except</a:t>
            </a:r>
            <a:r>
              <a:rPr lang="nb-NO" dirty="0"/>
              <a:t> anti-</a:t>
            </a:r>
            <a:r>
              <a:rPr lang="nb-NO" dirty="0" err="1"/>
              <a:t>windup</a:t>
            </a:r>
            <a:r>
              <a:rPr lang="nb-NO" dirty="0"/>
              <a:t> in controller)</a:t>
            </a:r>
          </a:p>
          <a:p>
            <a:pPr marL="0" indent="0">
              <a:buNone/>
            </a:pPr>
            <a:r>
              <a:rPr lang="nb-NO" dirty="0">
                <a:highlight>
                  <a:srgbClr val="FFFF00"/>
                </a:highlight>
              </a:rPr>
              <a:t>D. </a:t>
            </a:r>
            <a:r>
              <a:rPr lang="nb-NO" b="1" dirty="0" err="1">
                <a:solidFill>
                  <a:srgbClr val="FF0000"/>
                </a:solidFill>
              </a:rPr>
              <a:t>Complex</a:t>
            </a:r>
            <a:r>
              <a:rPr lang="nb-NO" dirty="0"/>
              <a:t> MV-CV switching: CV </a:t>
            </a:r>
            <a:r>
              <a:rPr lang="nb-NO" dirty="0" err="1"/>
              <a:t>cannot</a:t>
            </a:r>
            <a:r>
              <a:rPr lang="nb-NO" dirty="0"/>
              <a:t> be given up (</a:t>
            </a:r>
            <a:r>
              <a:rPr lang="nb-NO" dirty="0" err="1"/>
              <a:t>need</a:t>
            </a:r>
            <a:r>
              <a:rPr lang="nb-NO" dirty="0"/>
              <a:t> to «re-pair loops»)</a:t>
            </a:r>
          </a:p>
          <a:p>
            <a:pPr lvl="1"/>
            <a:r>
              <a:rPr lang="nb-NO" dirty="0"/>
              <a:t>Must </a:t>
            </a:r>
            <a:r>
              <a:rPr lang="nb-NO" dirty="0" err="1"/>
              <a:t>combine</a:t>
            </a:r>
            <a:r>
              <a:rPr lang="nb-NO" dirty="0"/>
              <a:t> MV-MV switching (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options</a:t>
            </a:r>
            <a:r>
              <a:rPr lang="nb-NO" dirty="0"/>
              <a:t>) </a:t>
            </a:r>
            <a:r>
              <a:rPr lang="nb-NO" dirty="0" err="1"/>
              <a:t>with</a:t>
            </a:r>
            <a:r>
              <a:rPr lang="nb-NO" dirty="0"/>
              <a:t> CV-CV switching (</a:t>
            </a:r>
            <a:r>
              <a:rPr lang="nb-NO" dirty="0" err="1"/>
              <a:t>selector</a:t>
            </a:r>
            <a:r>
              <a:rPr lang="nb-NO" dirty="0"/>
              <a:t>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EE1CDC4-BC51-406D-880E-EDCEE5E2B52A}"/>
              </a:ext>
            </a:extLst>
          </p:cNvPr>
          <p:cNvGrpSpPr/>
          <p:nvPr/>
        </p:nvGrpSpPr>
        <p:grpSpPr>
          <a:xfrm>
            <a:off x="9229184" y="1950617"/>
            <a:ext cx="1619309" cy="519431"/>
            <a:chOff x="8690994" y="907627"/>
            <a:chExt cx="2159078" cy="6925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5B4DCF2-2FBA-489E-A6D8-A6899B048221}"/>
                </a:ext>
              </a:extLst>
            </p:cNvPr>
            <p:cNvSpPr/>
            <p:nvPr/>
          </p:nvSpPr>
          <p:spPr>
            <a:xfrm>
              <a:off x="9191413" y="907627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350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BEC07BA0-BAA1-4D7F-A82A-37B5833B71E2}"/>
                </a:ext>
              </a:extLst>
            </p:cNvPr>
            <p:cNvCxnSpPr/>
            <p:nvPr/>
          </p:nvCxnSpPr>
          <p:spPr>
            <a:xfrm>
              <a:off x="8690994" y="1006679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C80C7A-60C0-4401-A121-EB36AA72CD83}"/>
                </a:ext>
              </a:extLst>
            </p:cNvPr>
            <p:cNvCxnSpPr/>
            <p:nvPr/>
          </p:nvCxnSpPr>
          <p:spPr>
            <a:xfrm>
              <a:off x="8690994" y="1177255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CCFE0E2-59A7-40FF-8257-E9EB50AE9AD0}"/>
                </a:ext>
              </a:extLst>
            </p:cNvPr>
            <p:cNvCxnSpPr/>
            <p:nvPr/>
          </p:nvCxnSpPr>
          <p:spPr>
            <a:xfrm>
              <a:off x="8690994" y="133105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94324BF7-3784-4644-8FC7-0019232AD322}"/>
                </a:ext>
              </a:extLst>
            </p:cNvPr>
            <p:cNvCxnSpPr/>
            <p:nvPr/>
          </p:nvCxnSpPr>
          <p:spPr>
            <a:xfrm>
              <a:off x="8690994" y="1493241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B630049E-7509-443E-B27A-19F18513B8CA}"/>
                </a:ext>
              </a:extLst>
            </p:cNvPr>
            <p:cNvCxnSpPr/>
            <p:nvPr/>
          </p:nvCxnSpPr>
          <p:spPr>
            <a:xfrm>
              <a:off x="10349653" y="1205249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119C9BA-23FF-4582-B561-6F05DC5ABAD9}"/>
              </a:ext>
            </a:extLst>
          </p:cNvPr>
          <p:cNvGrpSpPr/>
          <p:nvPr/>
        </p:nvGrpSpPr>
        <p:grpSpPr>
          <a:xfrm>
            <a:off x="9281099" y="3396946"/>
            <a:ext cx="1220528" cy="389573"/>
            <a:chOff x="8063279" y="889729"/>
            <a:chExt cx="2169828" cy="6925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10A6A6-AF66-4540-B0CD-20014D63E210}"/>
                </a:ext>
              </a:extLst>
            </p:cNvPr>
            <p:cNvSpPr/>
            <p:nvPr/>
          </p:nvSpPr>
          <p:spPr>
            <a:xfrm>
              <a:off x="8563698" y="889729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013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3CAB05F8-269A-4513-B13F-207C5F72793F}"/>
                </a:ext>
              </a:extLst>
            </p:cNvPr>
            <p:cNvCxnSpPr/>
            <p:nvPr/>
          </p:nvCxnSpPr>
          <p:spPr>
            <a:xfrm>
              <a:off x="9721938" y="105589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3E9F80B-9778-440A-AA30-1F00942F6A21}"/>
                </a:ext>
              </a:extLst>
            </p:cNvPr>
            <p:cNvCxnSpPr/>
            <p:nvPr/>
          </p:nvCxnSpPr>
          <p:spPr>
            <a:xfrm>
              <a:off x="9721938" y="134381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663E1B0-FC59-43B8-B32F-E6019EBBF15B}"/>
                </a:ext>
              </a:extLst>
            </p:cNvPr>
            <p:cNvCxnSpPr/>
            <p:nvPr/>
          </p:nvCxnSpPr>
          <p:spPr>
            <a:xfrm>
              <a:off x="9732688" y="1477617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D62672A2-4B71-4680-AC09-2FDEEE696865}"/>
                </a:ext>
              </a:extLst>
            </p:cNvPr>
            <p:cNvCxnSpPr/>
            <p:nvPr/>
          </p:nvCxnSpPr>
          <p:spPr>
            <a:xfrm>
              <a:off x="8063279" y="1282397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C906FFA2-E0F8-489D-ACBA-7B1AF018C6B4}"/>
                </a:ext>
              </a:extLst>
            </p:cNvPr>
            <p:cNvCxnSpPr/>
            <p:nvPr/>
          </p:nvCxnSpPr>
          <p:spPr>
            <a:xfrm>
              <a:off x="9721938" y="1187351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7F5AF8D-D502-4349-941E-886E9421E61C}"/>
              </a:ext>
            </a:extLst>
          </p:cNvPr>
          <p:cNvGrpSpPr/>
          <p:nvPr/>
        </p:nvGrpSpPr>
        <p:grpSpPr>
          <a:xfrm>
            <a:off x="9415800" y="4864143"/>
            <a:ext cx="1284171" cy="363248"/>
            <a:chOff x="8163947" y="776718"/>
            <a:chExt cx="2169828" cy="692574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F84BD79-14E0-4827-8491-AF17DA61C1B2}"/>
                </a:ext>
              </a:extLst>
            </p:cNvPr>
            <p:cNvSpPr/>
            <p:nvPr/>
          </p:nvSpPr>
          <p:spPr>
            <a:xfrm>
              <a:off x="8664365" y="776718"/>
              <a:ext cx="1158240" cy="692574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b-NO" sz="1200" dirty="0">
                  <a:solidFill>
                    <a:srgbClr val="FF0000"/>
                  </a:solidFill>
                </a:rPr>
                <a:t>Process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30D3F6F-F93F-4EC7-88EC-8AD9FC91F02F}"/>
                </a:ext>
              </a:extLst>
            </p:cNvPr>
            <p:cNvCxnSpPr/>
            <p:nvPr/>
          </p:nvCxnSpPr>
          <p:spPr>
            <a:xfrm>
              <a:off x="8163947" y="1007228"/>
              <a:ext cx="5004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CB863ACE-6AB9-43A2-B719-F5B68983D3D4}"/>
                </a:ext>
              </a:extLst>
            </p:cNvPr>
            <p:cNvCxnSpPr/>
            <p:nvPr/>
          </p:nvCxnSpPr>
          <p:spPr>
            <a:xfrm>
              <a:off x="9833356" y="1041333"/>
              <a:ext cx="50041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B78724B-D6A2-4FFB-9EEE-4C886094D39B}"/>
              </a:ext>
            </a:extLst>
          </p:cNvPr>
          <p:cNvSpPr txBox="1"/>
          <p:nvPr/>
        </p:nvSpPr>
        <p:spPr>
          <a:xfrm>
            <a:off x="7824152" y="4260821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0A9F6E0-E4F4-44A6-B428-9F7575975E94}"/>
              </a:ext>
            </a:extLst>
          </p:cNvPr>
          <p:cNvSpPr txBox="1"/>
          <p:nvPr/>
        </p:nvSpPr>
        <p:spPr>
          <a:xfrm>
            <a:off x="7819879" y="406818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4C751D-0881-46D3-803D-A8DB10EBC565}"/>
              </a:ext>
            </a:extLst>
          </p:cNvPr>
          <p:cNvSpPr txBox="1"/>
          <p:nvPr/>
        </p:nvSpPr>
        <p:spPr>
          <a:xfrm>
            <a:off x="8837331" y="4272507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FC6C5-B328-492B-9CA5-F950CCC99596}"/>
              </a:ext>
            </a:extLst>
          </p:cNvPr>
          <p:cNvSpPr txBox="1"/>
          <p:nvPr/>
        </p:nvSpPr>
        <p:spPr>
          <a:xfrm>
            <a:off x="8833058" y="407987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sz="135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36EA3E0-8708-436C-BA40-3F516B74356A}"/>
              </a:ext>
            </a:extLst>
          </p:cNvPr>
          <p:cNvGrpSpPr/>
          <p:nvPr/>
        </p:nvGrpSpPr>
        <p:grpSpPr>
          <a:xfrm>
            <a:off x="9416841" y="5586244"/>
            <a:ext cx="1289371" cy="504401"/>
            <a:chOff x="8175448" y="158071"/>
            <a:chExt cx="2178614" cy="96169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1D6CD72-C8A6-494A-901B-98CF7DACD4AC}"/>
                </a:ext>
              </a:extLst>
            </p:cNvPr>
            <p:cNvGrpSpPr/>
            <p:nvPr/>
          </p:nvGrpSpPr>
          <p:grpSpPr>
            <a:xfrm>
              <a:off x="8184233" y="285068"/>
              <a:ext cx="2169829" cy="692574"/>
              <a:chOff x="8163946" y="776718"/>
              <a:chExt cx="2169829" cy="692574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C99B26EB-388B-4951-86DD-5BE3106D0C65}"/>
                  </a:ext>
                </a:extLst>
              </p:cNvPr>
              <p:cNvSpPr/>
              <p:nvPr/>
            </p:nvSpPr>
            <p:spPr>
              <a:xfrm>
                <a:off x="8664368" y="776718"/>
                <a:ext cx="1158240" cy="692574"/>
              </a:xfrm>
              <a:prstGeom prst="rect">
                <a:avLst/>
              </a:prstGeom>
              <a:noFill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nb-NO" sz="1200" dirty="0">
                    <a:solidFill>
                      <a:srgbClr val="FF0000"/>
                    </a:solidFill>
                  </a:rPr>
                  <a:t>Process</a:t>
                </a:r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1EEDEFA0-7D3B-4293-92D4-903B082C7B52}"/>
                  </a:ext>
                </a:extLst>
              </p:cNvPr>
              <p:cNvCxnSpPr/>
              <p:nvPr/>
            </p:nvCxnSpPr>
            <p:spPr>
              <a:xfrm>
                <a:off x="8163946" y="1297494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Arrow Connector 36">
                <a:extLst>
                  <a:ext uri="{FF2B5EF4-FFF2-40B4-BE49-F238E27FC236}">
                    <a16:creationId xmlns:a16="http://schemas.microsoft.com/office/drawing/2014/main" id="{6A7784C0-DF46-44A6-AB7C-E72929CF0747}"/>
                  </a:ext>
                </a:extLst>
              </p:cNvPr>
              <p:cNvCxnSpPr/>
              <p:nvPr/>
            </p:nvCxnSpPr>
            <p:spPr>
              <a:xfrm>
                <a:off x="8163947" y="1007228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96D82268-CDFB-4CF9-AC83-FFF03BFE5F7B}"/>
                  </a:ext>
                </a:extLst>
              </p:cNvPr>
              <p:cNvCxnSpPr/>
              <p:nvPr/>
            </p:nvCxnSpPr>
            <p:spPr>
              <a:xfrm>
                <a:off x="9833356" y="1041333"/>
                <a:ext cx="500419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7A458D22-0D1C-43A9-9730-B3358947CA9B}"/>
                  </a:ext>
                </a:extLst>
              </p:cNvPr>
              <p:cNvCxnSpPr/>
              <p:nvPr/>
            </p:nvCxnSpPr>
            <p:spPr>
              <a:xfrm>
                <a:off x="9833356" y="1296093"/>
                <a:ext cx="500419" cy="0"/>
              </a:xfrm>
              <a:prstGeom prst="straightConnector1">
                <a:avLst/>
              </a:prstGeom>
              <a:ln>
                <a:prstDash val="dash"/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53083B4-8E73-4C5F-A6F1-9AD96E21F083}"/>
                </a:ext>
              </a:extLst>
            </p:cNvPr>
            <p:cNvSpPr txBox="1"/>
            <p:nvPr/>
          </p:nvSpPr>
          <p:spPr>
            <a:xfrm>
              <a:off x="8182670" y="525348"/>
              <a:ext cx="312135" cy="57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3FB0858-4133-45E6-A951-46EF1DC45228}"/>
                </a:ext>
              </a:extLst>
            </p:cNvPr>
            <p:cNvSpPr txBox="1"/>
            <p:nvPr/>
          </p:nvSpPr>
          <p:spPr>
            <a:xfrm>
              <a:off x="8175448" y="158071"/>
              <a:ext cx="312135" cy="57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B7CB83C-13FB-4738-BA75-C341B4A4700A}"/>
                </a:ext>
              </a:extLst>
            </p:cNvPr>
            <p:cNvSpPr txBox="1"/>
            <p:nvPr/>
          </p:nvSpPr>
          <p:spPr>
            <a:xfrm>
              <a:off x="9894610" y="547628"/>
              <a:ext cx="312135" cy="57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D91D74C-1787-410E-9702-42DBBDEFBB79}"/>
                </a:ext>
              </a:extLst>
            </p:cNvPr>
            <p:cNvSpPr txBox="1"/>
            <p:nvPr/>
          </p:nvSpPr>
          <p:spPr>
            <a:xfrm>
              <a:off x="9887388" y="180352"/>
              <a:ext cx="312135" cy="5721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nb-NO" sz="1350" dirty="0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B4FB0F7-1ACB-7053-EA05-B40CB599924B}"/>
              </a:ext>
            </a:extLst>
          </p:cNvPr>
          <p:cNvSpPr txBox="1"/>
          <p:nvPr/>
        </p:nvSpPr>
        <p:spPr>
          <a:xfrm>
            <a:off x="-75693" y="6615347"/>
            <a:ext cx="798793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Adriana Reyes-Lua and Sigurd Skogestad, </a:t>
            </a:r>
            <a:r>
              <a:rPr lang="en-US" sz="900" dirty="0">
                <a:solidFill>
                  <a:schemeClr val="accent1"/>
                </a:solidFill>
              </a:rPr>
              <a:t>Systematic Design of Active Constraint Switching Using Classical Advanced Control Structures</a:t>
            </a:r>
            <a:r>
              <a:rPr lang="en-US" sz="900" dirty="0"/>
              <a:t>, </a:t>
            </a:r>
            <a:r>
              <a:rPr lang="en-US" sz="900" dirty="0" err="1"/>
              <a:t>Ind.Eng.Chem.Res</a:t>
            </a:r>
            <a:r>
              <a:rPr lang="en-US" sz="900" dirty="0"/>
              <a:t>, 2020</a:t>
            </a:r>
            <a:endParaRPr lang="nb-NO" sz="9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57A469-8397-0554-2A10-4B15B9DB5F0D}"/>
              </a:ext>
            </a:extLst>
          </p:cNvPr>
          <p:cNvSpPr txBox="1"/>
          <p:nvPr/>
        </p:nvSpPr>
        <p:spPr>
          <a:xfrm>
            <a:off x="396011" y="6078959"/>
            <a:ext cx="71261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dirty="0"/>
              <a:t>Note: </a:t>
            </a:r>
            <a:r>
              <a:rPr lang="nb-NO" sz="1400" dirty="0" err="1"/>
              <a:t>we</a:t>
            </a:r>
            <a:r>
              <a:rPr lang="nb-NO" sz="1400" dirty="0"/>
              <a:t> </a:t>
            </a:r>
            <a:r>
              <a:rPr lang="nb-NO" sz="1400" dirty="0" err="1"/>
              <a:t>are</a:t>
            </a:r>
            <a:r>
              <a:rPr lang="nb-NO" sz="1400" dirty="0"/>
              <a:t> </a:t>
            </a:r>
            <a:r>
              <a:rPr lang="nb-NO" sz="1400" dirty="0" err="1"/>
              <a:t>here</a:t>
            </a:r>
            <a:r>
              <a:rPr lang="nb-NO" sz="1400" dirty="0"/>
              <a:t> </a:t>
            </a:r>
            <a:r>
              <a:rPr lang="nb-NO" sz="1400" dirty="0" err="1"/>
              <a:t>assuming</a:t>
            </a:r>
            <a:r>
              <a:rPr lang="nb-NO" sz="1400" dirty="0"/>
              <a:t> </a:t>
            </a:r>
            <a:r>
              <a:rPr lang="nb-NO" sz="1400" dirty="0" err="1"/>
              <a:t>that</a:t>
            </a:r>
            <a:r>
              <a:rPr lang="nb-NO" sz="1400" dirty="0"/>
              <a:t> </a:t>
            </a:r>
            <a:r>
              <a:rPr lang="nb-NO" sz="1400" dirty="0" err="1"/>
              <a:t>the</a:t>
            </a:r>
            <a:r>
              <a:rPr lang="nb-NO" sz="1400" dirty="0"/>
              <a:t> </a:t>
            </a:r>
            <a:r>
              <a:rPr lang="nb-NO" sz="1400" dirty="0" err="1"/>
              <a:t>constraints</a:t>
            </a:r>
            <a:r>
              <a:rPr lang="nb-NO" sz="1400" dirty="0"/>
              <a:t> </a:t>
            </a:r>
            <a:r>
              <a:rPr lang="nb-NO" sz="1400" dirty="0" err="1"/>
              <a:t>are</a:t>
            </a:r>
            <a:r>
              <a:rPr lang="nb-NO" sz="1400" dirty="0"/>
              <a:t> not </a:t>
            </a:r>
            <a:r>
              <a:rPr lang="nb-NO" sz="1400" dirty="0" err="1"/>
              <a:t>conflicting</a:t>
            </a:r>
            <a:r>
              <a:rPr lang="nb-NO" sz="1400" dirty="0"/>
              <a:t> so </a:t>
            </a:r>
            <a:r>
              <a:rPr lang="nb-NO" sz="1400" dirty="0" err="1"/>
              <a:t>that</a:t>
            </a:r>
            <a:r>
              <a:rPr lang="nb-NO" sz="1400" dirty="0"/>
              <a:t> switching is </a:t>
            </a:r>
            <a:r>
              <a:rPr lang="nb-NO" sz="1400" dirty="0" err="1"/>
              <a:t>possible</a:t>
            </a:r>
            <a:endParaRPr lang="en-US" sz="1400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261684D1-D535-8F96-5C19-20AA567E8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0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97E24-B022-B9EF-7BFA-33CA4AB7D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Advanced </a:t>
            </a:r>
            <a:r>
              <a:rPr lang="nb-NO" dirty="0" err="1"/>
              <a:t>regulatory</a:t>
            </a:r>
            <a:r>
              <a:rPr lang="nb-NO" dirty="0"/>
              <a:t> control (ARC)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25428-D532-4E0E-4F88-938E233FBF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Using simple standard elements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55F92A-D8CC-BED8-08DE-F990E6520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3778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A3A51EA-C237-4EF4-8874-E0C4B0876A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nb-NO" sz="3000" dirty="0"/>
              <a:t>The three </a:t>
            </a:r>
            <a:r>
              <a:rPr lang="en-US" altLang="nb-NO" sz="3000" dirty="0">
                <a:highlight>
                  <a:srgbClr val="FFFF00"/>
                </a:highlight>
              </a:rPr>
              <a:t>main inventions </a:t>
            </a:r>
            <a:r>
              <a:rPr lang="en-US" altLang="nb-NO" sz="3000" dirty="0"/>
              <a:t>of process control</a:t>
            </a:r>
            <a:br>
              <a:rPr lang="en-US" altLang="nb-NO" sz="3000" dirty="0"/>
            </a:br>
            <a:r>
              <a:rPr lang="en-US" altLang="nb-NO" sz="2325" dirty="0"/>
              <a:t>(became widely used in the process industry in the 1930s)</a:t>
            </a:r>
            <a:endParaRPr lang="en-US" altLang="nb-NO" sz="3000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56D5910-C021-47B6-A986-B2BF9F9FBF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1650" y="2332435"/>
            <a:ext cx="9246950" cy="3394472"/>
          </a:xfrm>
        </p:spPr>
        <p:txBody>
          <a:bodyPr/>
          <a:lstStyle/>
          <a:p>
            <a:pPr marL="457200" indent="-457200">
              <a:buFontTx/>
              <a:buAutoNum type="arabicPeriod"/>
              <a:defRPr/>
            </a:pPr>
            <a:r>
              <a:rPr lang="en-US" altLang="nb-NO" dirty="0"/>
              <a:t>PID control, and in particular </a:t>
            </a:r>
            <a:r>
              <a:rPr lang="en-US" altLang="nb-NO" dirty="0">
                <a:highlight>
                  <a:srgbClr val="FFFF00"/>
                </a:highlight>
              </a:rPr>
              <a:t>integral action </a:t>
            </a:r>
            <a:r>
              <a:rPr lang="en-US" altLang="nb-NO" dirty="0"/>
              <a:t>(“bias reset)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altLang="nb-NO" dirty="0">
                <a:highlight>
                  <a:srgbClr val="FFFF00"/>
                </a:highlight>
              </a:rPr>
              <a:t>Cascade control </a:t>
            </a:r>
            <a:endParaRPr lang="en-US" altLang="nb-NO" sz="1800" dirty="0"/>
          </a:p>
          <a:p>
            <a:pPr marL="457200" indent="-457200">
              <a:buFontTx/>
              <a:buAutoNum type="arabicPeriod"/>
              <a:defRPr/>
            </a:pPr>
            <a:r>
              <a:rPr lang="en-US" altLang="nb-NO" dirty="0">
                <a:highlight>
                  <a:srgbClr val="FFFF00"/>
                </a:highlight>
              </a:rPr>
              <a:t>Ratio control </a:t>
            </a:r>
            <a:r>
              <a:rPr lang="en-US" altLang="nb-NO" sz="1800" dirty="0"/>
              <a:t>(special case of feedforward which needs no explicit model)</a:t>
            </a:r>
          </a:p>
          <a:p>
            <a:pPr marL="0" indent="0">
              <a:buNone/>
              <a:defRPr/>
            </a:pPr>
            <a:endParaRPr lang="en-US" altLang="nb-NO" dirty="0"/>
          </a:p>
          <a:p>
            <a:pPr marL="0" indent="0">
              <a:buNone/>
              <a:defRPr/>
            </a:pPr>
            <a:r>
              <a:rPr lang="en-US" altLang="nb-NO" dirty="0"/>
              <a:t>	</a:t>
            </a:r>
            <a:endParaRPr lang="en-US" altLang="nb-NO" sz="1350" dirty="0"/>
          </a:p>
        </p:txBody>
      </p:sp>
      <p:sp>
        <p:nvSpPr>
          <p:cNvPr id="43012" name="TextBox 1">
            <a:extLst>
              <a:ext uri="{FF2B5EF4-FFF2-40B4-BE49-F238E27FC236}">
                <a16:creationId xmlns:a16="http://schemas.microsoft.com/office/drawing/2014/main" id="{59CEC1C5-A398-4742-B34D-1CBE5768D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164" y="4187925"/>
            <a:ext cx="507682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350" dirty="0"/>
              <a:t>The last two are used if standard feedback is not good enough, typically because of delay in measurement of y.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350" dirty="0"/>
              <a:t>Cascade: Use extra output measurement (y</a:t>
            </a:r>
            <a:r>
              <a:rPr lang="en-US" altLang="nb-NO" sz="1350" baseline="-25000" dirty="0"/>
              <a:t>2</a:t>
            </a:r>
            <a:r>
              <a:rPr lang="en-US" altLang="nb-NO" sz="1350" dirty="0"/>
              <a:t>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350" dirty="0"/>
              <a:t>Ratio/feedforward: Use disturbance measurement (d)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777EE5-107B-436F-46BE-EAE2DD84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1295401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26072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1263911" y="217955"/>
            <a:ext cx="107817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 dirty="0"/>
              <a:t>What is the difference between optimization and control?</a:t>
            </a:r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595153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5808664" y="6453188"/>
            <a:ext cx="287337" cy="215900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6167438" y="630872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u = valves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53FC00-59D4-4E56-976D-678BFB095916}"/>
              </a:ext>
            </a:extLst>
          </p:cNvPr>
          <p:cNvSpPr txBox="1"/>
          <p:nvPr/>
        </p:nvSpPr>
        <p:spPr>
          <a:xfrm>
            <a:off x="7386638" y="1868271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My </a:t>
            </a:r>
            <a:r>
              <a:rPr lang="nb-NO" dirty="0" err="1"/>
              <a:t>definition</a:t>
            </a:r>
            <a:r>
              <a:rPr lang="nb-NO" dirty="0"/>
              <a:t>:</a:t>
            </a:r>
          </a:p>
          <a:p>
            <a:endParaRPr lang="nb-NO" dirty="0"/>
          </a:p>
          <a:p>
            <a:r>
              <a:rPr lang="nb-NO" dirty="0"/>
              <a:t>Optimization: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 err="1"/>
              <a:t>Minimizes</a:t>
            </a:r>
            <a:r>
              <a:rPr lang="nb-NO" dirty="0"/>
              <a:t>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cost</a:t>
            </a: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r>
              <a:rPr lang="nb-NO" dirty="0"/>
              <a:t>Control: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/>
              <a:t>Follow</a:t>
            </a:r>
            <a:r>
              <a:rPr lang="nb-NO" dirty="0"/>
              <a:t> </a:t>
            </a:r>
            <a:r>
              <a:rPr lang="nb-NO" dirty="0">
                <a:highlight>
                  <a:srgbClr val="FFFF00"/>
                </a:highlight>
              </a:rPr>
              <a:t>setpoints y</a:t>
            </a:r>
            <a:r>
              <a:rPr lang="nb-NO" baseline="-25000" dirty="0">
                <a:highlight>
                  <a:srgbClr val="FFFF00"/>
                </a:highlight>
              </a:rPr>
              <a:t>s</a:t>
            </a:r>
            <a:r>
              <a:rPr lang="nb-NO" dirty="0">
                <a:highlight>
                  <a:srgbClr val="FFFF00"/>
                </a:highlight>
              </a:rPr>
              <a:t> </a:t>
            </a:r>
            <a:endParaRPr lang="nb-NO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A31FA4B-6664-4735-97FB-9CBE274CBAEC}"/>
              </a:ext>
            </a:extLst>
          </p:cNvPr>
          <p:cNvSpPr txBox="1"/>
          <p:nvPr/>
        </p:nvSpPr>
        <p:spPr>
          <a:xfrm>
            <a:off x="5808664" y="394978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CV1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582172E-4ACA-45DD-B0D3-E4464C18DB1E}"/>
              </a:ext>
            </a:extLst>
          </p:cNvPr>
          <p:cNvSpPr txBox="1"/>
          <p:nvPr/>
        </p:nvSpPr>
        <p:spPr>
          <a:xfrm>
            <a:off x="5824645" y="5072103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CV2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B43C60-9217-756D-2E72-74E821A65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526920"/>
      </p:ext>
    </p:extLst>
  </p:cSld>
  <p:clrMapOvr>
    <a:masterClrMapping/>
  </p:clrMapOvr>
  <p:transition spd="slow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AD5C7-BD79-6312-3B82-FAD245E8F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55" y="720954"/>
            <a:ext cx="9876539" cy="584775"/>
          </a:xfrm>
        </p:spPr>
        <p:txBody>
          <a:bodyPr>
            <a:normAutofit fontScale="90000"/>
          </a:bodyPr>
          <a:lstStyle/>
          <a:p>
            <a:r>
              <a:rPr lang="nb-NO" dirty="0"/>
              <a:t>The </a:t>
            </a:r>
            <a:r>
              <a:rPr lang="nb-NO" dirty="0" err="1"/>
              <a:t>three</a:t>
            </a:r>
            <a:r>
              <a:rPr lang="nb-NO" dirty="0"/>
              <a:t> </a:t>
            </a:r>
            <a:r>
              <a:rPr lang="nb-NO" dirty="0" err="1"/>
              <a:t>main</a:t>
            </a:r>
            <a:r>
              <a:rPr lang="nb-NO" dirty="0"/>
              <a:t> </a:t>
            </a:r>
            <a:r>
              <a:rPr lang="nb-NO" dirty="0" err="1"/>
              <a:t>inventions</a:t>
            </a:r>
            <a:r>
              <a:rPr lang="nb-NO" dirty="0"/>
              <a:t> of </a:t>
            </a:r>
            <a:r>
              <a:rPr lang="nb-NO" dirty="0" err="1"/>
              <a:t>process</a:t>
            </a:r>
            <a:r>
              <a:rPr lang="nb-NO" dirty="0"/>
              <a:t> control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only</a:t>
            </a:r>
            <a:r>
              <a:rPr lang="nb-NO" dirty="0"/>
              <a:t> </a:t>
            </a:r>
            <a:r>
              <a:rPr lang="nb-NO" dirty="0" err="1"/>
              <a:t>indirectly</a:t>
            </a:r>
            <a:r>
              <a:rPr lang="nb-NO" dirty="0"/>
              <a:t> and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effort</a:t>
            </a:r>
            <a:r>
              <a:rPr lang="nb-NO" dirty="0"/>
              <a:t> be </a:t>
            </a:r>
            <a:r>
              <a:rPr lang="nb-NO" dirty="0" err="1"/>
              <a:t>implemented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MPC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0C361-A9E2-8CC2-52EC-6E7D2B7B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5423" y="2193026"/>
            <a:ext cx="10089291" cy="3263504"/>
          </a:xfrm>
        </p:spPr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nb-NO" sz="2000" dirty="0"/>
              <a:t>Integral action </a:t>
            </a:r>
            <a:r>
              <a:rPr lang="nb-NO" sz="2000" dirty="0" err="1"/>
              <a:t>with</a:t>
            </a:r>
            <a:r>
              <a:rPr lang="nb-NO" sz="2000" dirty="0"/>
              <a:t> MPC: </a:t>
            </a:r>
            <a:r>
              <a:rPr lang="nb-NO" sz="2000" dirty="0" err="1"/>
              <a:t>Need</a:t>
            </a:r>
            <a:r>
              <a:rPr lang="nb-NO" sz="2000" dirty="0"/>
              <a:t> to </a:t>
            </a:r>
            <a:r>
              <a:rPr lang="nb-NO" sz="2000" dirty="0" err="1"/>
              <a:t>add</a:t>
            </a:r>
            <a:r>
              <a:rPr lang="nb-NO" sz="2000" dirty="0"/>
              <a:t> </a:t>
            </a:r>
            <a:r>
              <a:rPr lang="nb-NO" sz="2000" dirty="0" err="1"/>
              <a:t>artificial</a:t>
            </a:r>
            <a:r>
              <a:rPr lang="nb-NO" sz="2000" dirty="0"/>
              <a:t> </a:t>
            </a:r>
            <a:r>
              <a:rPr lang="nb-NO" sz="2000" dirty="0" err="1"/>
              <a:t>integrating</a:t>
            </a:r>
            <a:r>
              <a:rPr lang="nb-NO" sz="2000" dirty="0"/>
              <a:t> </a:t>
            </a:r>
            <a:r>
              <a:rPr lang="nb-NO" sz="2000" dirty="0" err="1"/>
              <a:t>disturbance</a:t>
            </a:r>
            <a:r>
              <a:rPr lang="nb-NO" sz="2000" dirty="0"/>
              <a:t> in estimator</a:t>
            </a:r>
          </a:p>
          <a:p>
            <a:pPr lvl="2"/>
            <a:r>
              <a:rPr lang="nb-NO" sz="1600" dirty="0"/>
              <a:t>ARC: Just </a:t>
            </a:r>
            <a:r>
              <a:rPr lang="nb-NO" sz="1600" dirty="0" err="1"/>
              <a:t>add</a:t>
            </a:r>
            <a:r>
              <a:rPr lang="nb-NO" sz="1600" dirty="0"/>
              <a:t> an integrator in </a:t>
            </a:r>
            <a:r>
              <a:rPr lang="nb-NO" sz="1600" dirty="0" err="1"/>
              <a:t>the</a:t>
            </a:r>
            <a:r>
              <a:rPr lang="nb-NO" sz="1600" dirty="0"/>
              <a:t> controller (</a:t>
            </a:r>
            <a:r>
              <a:rPr lang="nb-NO" sz="1600" dirty="0" err="1"/>
              <a:t>use</a:t>
            </a:r>
            <a:r>
              <a:rPr lang="nb-NO" sz="1600" dirty="0"/>
              <a:t> PID)</a:t>
            </a:r>
          </a:p>
          <a:p>
            <a:pPr marL="385763" indent="-385763">
              <a:buFont typeface="+mj-lt"/>
              <a:buAutoNum type="arabicPeriod"/>
            </a:pPr>
            <a:endParaRPr lang="nb-NO" sz="2000" dirty="0"/>
          </a:p>
          <a:p>
            <a:pPr marL="385763" indent="-385763">
              <a:buFont typeface="+mj-lt"/>
              <a:buAutoNum type="arabicPeriod"/>
            </a:pPr>
            <a:r>
              <a:rPr lang="nb-NO" sz="2000" dirty="0" err="1"/>
              <a:t>Cascade</a:t>
            </a:r>
            <a:r>
              <a:rPr lang="nb-NO" sz="2000" dirty="0"/>
              <a:t> control </a:t>
            </a:r>
            <a:r>
              <a:rPr lang="nb-NO" sz="2000" dirty="0" err="1"/>
              <a:t>with</a:t>
            </a:r>
            <a:r>
              <a:rPr lang="nb-NO" sz="2000" dirty="0"/>
              <a:t> MPC: </a:t>
            </a:r>
            <a:r>
              <a:rPr lang="nb-NO" sz="2000" dirty="0" err="1"/>
              <a:t>Need</a:t>
            </a:r>
            <a:r>
              <a:rPr lang="nb-NO" sz="2000" dirty="0"/>
              <a:t> </a:t>
            </a:r>
            <a:r>
              <a:rPr lang="nb-NO" sz="2000" dirty="0" err="1"/>
              <a:t>model</a:t>
            </a:r>
            <a:r>
              <a:rPr lang="nb-NO" sz="2000" dirty="0"/>
              <a:t> for </a:t>
            </a:r>
            <a:r>
              <a:rPr lang="nb-NO" sz="2000" dirty="0" err="1"/>
              <a:t>how</a:t>
            </a:r>
            <a:r>
              <a:rPr lang="nb-NO" sz="2000" dirty="0"/>
              <a:t> u and d </a:t>
            </a:r>
            <a:r>
              <a:rPr lang="nb-NO" sz="2000" dirty="0" err="1"/>
              <a:t>affect</a:t>
            </a:r>
            <a:r>
              <a:rPr lang="nb-NO" sz="2000" dirty="0"/>
              <a:t> y</a:t>
            </a:r>
            <a:r>
              <a:rPr lang="nb-NO" sz="2000" baseline="-25000" dirty="0"/>
              <a:t>1</a:t>
            </a:r>
            <a:r>
              <a:rPr lang="nb-NO" sz="2000" dirty="0"/>
              <a:t> and y</a:t>
            </a:r>
            <a:r>
              <a:rPr lang="nb-NO" sz="2000" baseline="-25000" dirty="0"/>
              <a:t>2</a:t>
            </a:r>
            <a:r>
              <a:rPr lang="nb-NO" sz="2000" dirty="0"/>
              <a:t>.  </a:t>
            </a:r>
          </a:p>
          <a:p>
            <a:pPr lvl="2"/>
            <a:r>
              <a:rPr lang="nb-NO" sz="1600" dirty="0"/>
              <a:t>ARC: Just </a:t>
            </a:r>
            <a:r>
              <a:rPr lang="nb-NO" sz="1600" dirty="0" err="1"/>
              <a:t>need</a:t>
            </a:r>
            <a:r>
              <a:rPr lang="nb-NO" sz="1600" dirty="0"/>
              <a:t> to </a:t>
            </a:r>
            <a:r>
              <a:rPr lang="nb-NO" sz="1600" dirty="0" err="1"/>
              <a:t>know</a:t>
            </a:r>
            <a:r>
              <a:rPr lang="nb-NO" sz="1600" dirty="0"/>
              <a:t> </a:t>
            </a:r>
            <a:r>
              <a:rPr lang="nb-NO" sz="1600" dirty="0" err="1"/>
              <a:t>that</a:t>
            </a:r>
            <a:r>
              <a:rPr lang="nb-NO" sz="1600" dirty="0"/>
              <a:t> control of y</a:t>
            </a:r>
            <a:r>
              <a:rPr lang="nb-NO" sz="1600" baseline="-25000" dirty="0"/>
              <a:t>2</a:t>
            </a:r>
            <a:r>
              <a:rPr lang="nb-NO" sz="1600" dirty="0"/>
              <a:t> </a:t>
            </a:r>
            <a:r>
              <a:rPr lang="nb-NO" sz="1600" dirty="0" err="1"/>
              <a:t>indirectly</a:t>
            </a:r>
            <a:r>
              <a:rPr lang="nb-NO" sz="1600" dirty="0"/>
              <a:t> </a:t>
            </a:r>
            <a:r>
              <a:rPr lang="nb-NO" sz="1600" dirty="0" err="1"/>
              <a:t>improves</a:t>
            </a:r>
            <a:r>
              <a:rPr lang="nb-NO" sz="1600" dirty="0"/>
              <a:t> control of y</a:t>
            </a:r>
            <a:r>
              <a:rPr lang="nb-NO" sz="1600" baseline="-25000" dirty="0"/>
              <a:t>1</a:t>
            </a:r>
          </a:p>
          <a:p>
            <a:pPr lvl="2"/>
            <a:endParaRPr lang="nb-NO" sz="1600" dirty="0"/>
          </a:p>
          <a:p>
            <a:pPr marL="0" indent="0">
              <a:buNone/>
            </a:pPr>
            <a:r>
              <a:rPr lang="nb-NO" sz="2000" dirty="0"/>
              <a:t>3. Ratio control </a:t>
            </a:r>
            <a:r>
              <a:rPr lang="nb-NO" sz="2000" dirty="0" err="1"/>
              <a:t>with</a:t>
            </a:r>
            <a:r>
              <a:rPr lang="nb-NO" sz="2000" dirty="0"/>
              <a:t> MPC: </a:t>
            </a:r>
            <a:r>
              <a:rPr lang="nb-NO" sz="2000" dirty="0" err="1"/>
              <a:t>Need</a:t>
            </a:r>
            <a:r>
              <a:rPr lang="nb-NO" sz="2000" dirty="0"/>
              <a:t> </a:t>
            </a:r>
            <a:r>
              <a:rPr lang="nb-NO" sz="2000" dirty="0" err="1"/>
              <a:t>model</a:t>
            </a:r>
            <a:r>
              <a:rPr lang="nb-NO" sz="2000" dirty="0"/>
              <a:t> for </a:t>
            </a:r>
            <a:r>
              <a:rPr lang="nb-NO" sz="2000" dirty="0" err="1"/>
              <a:t>how</a:t>
            </a:r>
            <a:r>
              <a:rPr lang="nb-NO" sz="2000" dirty="0"/>
              <a:t> u and d </a:t>
            </a:r>
            <a:r>
              <a:rPr lang="nb-NO" sz="2000" dirty="0" err="1"/>
              <a:t>affect</a:t>
            </a:r>
            <a:r>
              <a:rPr lang="nb-NO" sz="2000" dirty="0"/>
              <a:t> </a:t>
            </a:r>
            <a:r>
              <a:rPr lang="nb-NO" sz="2000" dirty="0" err="1"/>
              <a:t>property</a:t>
            </a:r>
            <a:r>
              <a:rPr lang="nb-NO" sz="2000" dirty="0"/>
              <a:t> y </a:t>
            </a:r>
          </a:p>
          <a:p>
            <a:pPr lvl="2"/>
            <a:r>
              <a:rPr lang="nb-NO" sz="1600" dirty="0"/>
              <a:t>ARC: Just </a:t>
            </a:r>
            <a:r>
              <a:rPr lang="nb-NO" sz="1600" dirty="0" err="1"/>
              <a:t>need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insight</a:t>
            </a:r>
            <a:r>
              <a:rPr lang="nb-NO" sz="1600" dirty="0"/>
              <a:t> </a:t>
            </a:r>
            <a:r>
              <a:rPr lang="nb-NO" sz="1600" dirty="0" err="1"/>
              <a:t>that</a:t>
            </a:r>
            <a:r>
              <a:rPr lang="nb-NO" sz="1600" dirty="0"/>
              <a:t> it is </a:t>
            </a:r>
            <a:r>
              <a:rPr lang="nb-NO" sz="1600" dirty="0" err="1"/>
              <a:t>good</a:t>
            </a:r>
            <a:r>
              <a:rPr lang="nb-NO" sz="1600" dirty="0"/>
              <a:t> for control of y to </a:t>
            </a:r>
            <a:r>
              <a:rPr lang="nb-NO" sz="1600" dirty="0" err="1"/>
              <a:t>keep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ratio R=u/d </a:t>
            </a:r>
            <a:r>
              <a:rPr lang="nb-NO" sz="1600" dirty="0" err="1"/>
              <a:t>constant</a:t>
            </a:r>
            <a:endParaRPr lang="nb-NO" sz="1600" dirty="0"/>
          </a:p>
          <a:p>
            <a:pPr marL="385763" indent="-385763">
              <a:buFont typeface="+mj-lt"/>
              <a:buAutoNum type="arabicPeriod"/>
            </a:pPr>
            <a:endParaRPr lang="nb-NO" sz="2000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144557-C15A-DD1D-FCC0-681040885C5F}"/>
              </a:ext>
            </a:extLst>
          </p:cNvPr>
          <p:cNvSpPr txBox="1"/>
          <p:nvPr/>
        </p:nvSpPr>
        <p:spPr>
          <a:xfrm>
            <a:off x="1705537" y="5588407"/>
            <a:ext cx="83375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350" dirty="0" err="1"/>
              <a:t>Because</a:t>
            </a:r>
            <a:r>
              <a:rPr lang="nb-NO" sz="1350" dirty="0"/>
              <a:t> of </a:t>
            </a:r>
            <a:r>
              <a:rPr lang="nb-NO" sz="1350" dirty="0" err="1"/>
              <a:t>this</a:t>
            </a:r>
            <a:r>
              <a:rPr lang="nb-NO" sz="1350" dirty="0"/>
              <a:t>, MPC </a:t>
            </a:r>
            <a:r>
              <a:rPr lang="nb-NO" sz="1350" dirty="0" err="1"/>
              <a:t>should</a:t>
            </a:r>
            <a:r>
              <a:rPr lang="nb-NO" sz="1350" dirty="0"/>
              <a:t> be </a:t>
            </a:r>
            <a:r>
              <a:rPr lang="nb-NO" sz="1350" dirty="0" err="1"/>
              <a:t>on</a:t>
            </a:r>
            <a:r>
              <a:rPr lang="nb-NO" sz="1350" dirty="0"/>
              <a:t> </a:t>
            </a:r>
            <a:r>
              <a:rPr lang="nb-NO" sz="1350" dirty="0" err="1"/>
              <a:t>top</a:t>
            </a:r>
            <a:r>
              <a:rPr lang="nb-NO" sz="1350" dirty="0"/>
              <a:t> of a </a:t>
            </a:r>
            <a:r>
              <a:rPr lang="nb-NO" sz="1350" dirty="0" err="1"/>
              <a:t>regulatory</a:t>
            </a:r>
            <a:r>
              <a:rPr lang="nb-NO" sz="1350" dirty="0"/>
              <a:t> control </a:t>
            </a:r>
            <a:r>
              <a:rPr lang="nb-NO" sz="1350" dirty="0" err="1"/>
              <a:t>layer</a:t>
            </a:r>
            <a:r>
              <a:rPr lang="nb-NO" sz="1350" dirty="0"/>
              <a:t> </a:t>
            </a:r>
            <a:r>
              <a:rPr lang="nb-NO" sz="1350" dirty="0" err="1"/>
              <a:t>with</a:t>
            </a:r>
            <a:r>
              <a:rPr lang="nb-NO" sz="1350" dirty="0"/>
              <a:t> </a:t>
            </a:r>
            <a:r>
              <a:rPr lang="nb-NO" sz="1350" dirty="0" err="1"/>
              <a:t>the</a:t>
            </a:r>
            <a:r>
              <a:rPr lang="nb-NO" sz="1350" dirty="0"/>
              <a:t> setpoints for y</a:t>
            </a:r>
            <a:r>
              <a:rPr lang="nb-NO" sz="1350" baseline="-25000" dirty="0"/>
              <a:t>2</a:t>
            </a:r>
            <a:r>
              <a:rPr lang="nb-NO" sz="1350" dirty="0"/>
              <a:t> and R as MVs.</a:t>
            </a:r>
            <a:endParaRPr lang="en-US" sz="135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E86BFB-BC70-0D1C-38EF-96F25D8EC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52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C60E-C809-B37A-5A97-CEBEBFE2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55" y="-204042"/>
            <a:ext cx="10515600" cy="1325563"/>
          </a:xfrm>
        </p:spPr>
        <p:txBody>
          <a:bodyPr/>
          <a:lstStyle/>
          <a:p>
            <a:r>
              <a:rPr lang="nb-NO" dirty="0"/>
              <a:t>Standard Advanced control elements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4D75522-7ACB-BB59-E2C0-659B4D8DA7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3603" y="934293"/>
            <a:ext cx="5531652" cy="5811838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D58573-A898-0561-A359-FBE9C04BB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840" y="830425"/>
            <a:ext cx="5541485" cy="43829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4B6ED4-8C5C-2AE5-9B77-E1991093945F}"/>
              </a:ext>
            </a:extLst>
          </p:cNvPr>
          <p:cNvSpPr txBox="1"/>
          <p:nvPr/>
        </p:nvSpPr>
        <p:spPr>
          <a:xfrm>
            <a:off x="6469840" y="5288340"/>
            <a:ext cx="51063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err="1">
                <a:solidFill>
                  <a:srgbClr val="FF0000"/>
                </a:solidFill>
              </a:rPr>
              <a:t>Gives</a:t>
            </a:r>
            <a:r>
              <a:rPr lang="nb-NO" sz="2400" dirty="0">
                <a:solidFill>
                  <a:srgbClr val="FF0000"/>
                </a:solidFill>
              </a:rPr>
              <a:t> a </a:t>
            </a:r>
            <a:r>
              <a:rPr lang="nb-NO" sz="2400" dirty="0" err="1">
                <a:solidFill>
                  <a:srgbClr val="FF0000"/>
                </a:solidFill>
              </a:rPr>
              <a:t>decomposed</a:t>
            </a:r>
            <a:r>
              <a:rPr lang="nb-NO" sz="2400" dirty="0">
                <a:solidFill>
                  <a:srgbClr val="FF0000"/>
                </a:solidFill>
              </a:rPr>
              <a:t> control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rgbClr val="FF0000"/>
                </a:solidFill>
              </a:rPr>
              <a:t>Each</a:t>
            </a:r>
            <a:r>
              <a:rPr lang="nb-NO" sz="2400" dirty="0">
                <a:solidFill>
                  <a:srgbClr val="FF0000"/>
                </a:solidFill>
              </a:rPr>
              <a:t> element links a </a:t>
            </a:r>
            <a:r>
              <a:rPr lang="nb-NO" sz="2400" dirty="0" err="1">
                <a:solidFill>
                  <a:srgbClr val="FF0000"/>
                </a:solidFill>
              </a:rPr>
              <a:t>subset</a:t>
            </a:r>
            <a:r>
              <a:rPr lang="nb-NO" sz="2400" dirty="0">
                <a:solidFill>
                  <a:srgbClr val="FF0000"/>
                </a:solidFill>
              </a:rPr>
              <a:t> of inputs </a:t>
            </a:r>
            <a:r>
              <a:rPr lang="nb-NO" sz="2400" dirty="0" err="1">
                <a:solidFill>
                  <a:srgbClr val="FF0000"/>
                </a:solidFill>
              </a:rPr>
              <a:t>with</a:t>
            </a:r>
            <a:r>
              <a:rPr lang="nb-NO" sz="2400" dirty="0">
                <a:solidFill>
                  <a:srgbClr val="FF0000"/>
                </a:solidFill>
              </a:rPr>
              <a:t> a  </a:t>
            </a:r>
            <a:r>
              <a:rPr lang="nb-NO" sz="2400" dirty="0" err="1">
                <a:solidFill>
                  <a:srgbClr val="FF0000"/>
                </a:solidFill>
              </a:rPr>
              <a:t>subset</a:t>
            </a:r>
            <a:r>
              <a:rPr lang="nb-NO" sz="2400" dirty="0">
                <a:solidFill>
                  <a:srgbClr val="FF0000"/>
                </a:solidFill>
              </a:rPr>
              <a:t> of </a:t>
            </a:r>
            <a:r>
              <a:rPr lang="nb-NO" sz="2400" dirty="0" err="1">
                <a:solidFill>
                  <a:srgbClr val="FF0000"/>
                </a:solidFill>
              </a:rPr>
              <a:t>putputs</a:t>
            </a:r>
            <a:endParaRPr lang="nb-NO" sz="24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err="1">
                <a:solidFill>
                  <a:srgbClr val="FF0000"/>
                </a:solidFill>
              </a:rPr>
              <a:t>Results</a:t>
            </a:r>
            <a:r>
              <a:rPr lang="nb-NO" sz="2400" dirty="0">
                <a:solidFill>
                  <a:srgbClr val="FF0000"/>
                </a:solidFill>
              </a:rPr>
              <a:t> in simple </a:t>
            </a:r>
            <a:r>
              <a:rPr lang="nb-NO" sz="2400" dirty="0" err="1">
                <a:solidFill>
                  <a:srgbClr val="FF0000"/>
                </a:solidFill>
              </a:rPr>
              <a:t>local</a:t>
            </a:r>
            <a:r>
              <a:rPr lang="nb-NO" sz="2400" dirty="0">
                <a:solidFill>
                  <a:srgbClr val="FF0000"/>
                </a:solidFill>
              </a:rPr>
              <a:t> tuning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D8F72E-CB3D-7A07-9F46-27474B575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111" y="1295401"/>
            <a:ext cx="2824163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88223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4311123" y="349251"/>
            <a:ext cx="46730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nb-NO" sz="3600" dirty="0"/>
              <a:t>Cost functions in layers 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7293774" y="1360489"/>
            <a:ext cx="10953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Manager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222335" y="2205039"/>
            <a:ext cx="2057400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Process engineer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7222335" y="3349625"/>
            <a:ext cx="29078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RTO (usually steady state)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7222335" y="4502150"/>
            <a:ext cx="2698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Arial" panose="020B0604020202020204" pitchFamily="34" charset="0"/>
              </a:rPr>
              <a:t>”</a:t>
            </a: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Advanced control”/MPC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7293773" y="5537200"/>
            <a:ext cx="176683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PID-control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100" dirty="0">
                <a:solidFill>
                  <a:srgbClr val="FF0000"/>
                </a:solidFill>
                <a:latin typeface="Arial" panose="020B0604020202020204" pitchFamily="34" charset="0"/>
              </a:rPr>
              <a:t>May include some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100" dirty="0">
                <a:solidFill>
                  <a:srgbClr val="FF0000"/>
                </a:solidFill>
                <a:latin typeface="Arial" panose="020B0604020202020204" pitchFamily="34" charset="0"/>
              </a:rPr>
              <a:t>feedforward and cascade</a:t>
            </a:r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6573048" y="6237288"/>
            <a:ext cx="0" cy="620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6430174" y="6453188"/>
            <a:ext cx="287337" cy="215900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6788948" y="6308726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>
                <a:solidFill>
                  <a:srgbClr val="FF0000"/>
                </a:solidFill>
                <a:latin typeface="Arial" panose="020B0604020202020204" pitchFamily="34" charset="0"/>
              </a:rPr>
              <a:t>u = valves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FD1FE0-471D-47E4-81A9-2E68EE7D76D6}"/>
              </a:ext>
            </a:extLst>
          </p:cNvPr>
          <p:cNvSpPr/>
          <p:nvPr/>
        </p:nvSpPr>
        <p:spPr>
          <a:xfrm>
            <a:off x="1519891" y="3303458"/>
            <a:ext cx="3058145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b-NO" dirty="0">
                <a:latin typeface="Calibri Light" panose="020F0302020204030204" pitchFamily="34" charset="0"/>
              </a:rPr>
              <a:t>RTO: Minimize  economic cost</a:t>
            </a:r>
            <a:endParaRPr lang="en-US" altLang="nb-NO" dirty="0"/>
          </a:p>
          <a:p>
            <a:pPr>
              <a:spcBef>
                <a:spcPct val="0"/>
              </a:spcBef>
            </a:pPr>
            <a:r>
              <a:rPr lang="en-GB" alt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J</a:t>
            </a:r>
            <a:r>
              <a:rPr lang="en-GB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$</a:t>
            </a:r>
            <a:r>
              <a:rPr lang="en-GB" altLang="nb-NO" sz="1200" dirty="0">
                <a:solidFill>
                  <a:srgbClr val="FF0000"/>
                </a:solidFill>
                <a:highlight>
                  <a:srgbClr val="FFFF00"/>
                </a:highlight>
              </a:rPr>
              <a:t> = cost feed + cost energy – value products </a:t>
            </a:r>
            <a:endParaRPr lang="en-US" altLang="nb-NO" sz="1200" dirty="0">
              <a:solidFill>
                <a:srgbClr val="FF0000"/>
              </a:solidFill>
              <a:highlight>
                <a:srgbClr val="FFFF00"/>
              </a:highlight>
            </a:endParaRPr>
          </a:p>
          <a:p>
            <a:pPr>
              <a:spcBef>
                <a:spcPct val="0"/>
              </a:spcBef>
            </a:pPr>
            <a:endParaRPr lang="en-US" altLang="nb-NO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07D293-81C9-4E6A-9ED4-89668468898E}"/>
              </a:ext>
            </a:extLst>
          </p:cNvPr>
          <p:cNvSpPr/>
          <p:nvPr/>
        </p:nvSpPr>
        <p:spPr>
          <a:xfrm>
            <a:off x="1528540" y="4192418"/>
            <a:ext cx="2507802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b-NO" dirty="0">
                <a:latin typeface="Calibri Light" panose="020F0302020204030204" pitchFamily="34" charset="0"/>
              </a:rPr>
              <a:t>Setpoint control </a:t>
            </a:r>
          </a:p>
          <a:p>
            <a:pPr>
              <a:spcBef>
                <a:spcPct val="0"/>
              </a:spcBef>
            </a:pP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J</a:t>
            </a:r>
            <a:r>
              <a:rPr lang="en-US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c1 </a:t>
            </a: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= Q(y</a:t>
            </a:r>
            <a:r>
              <a:rPr lang="en-US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1</a:t>
            </a: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-y</a:t>
            </a:r>
            <a:r>
              <a:rPr lang="en-US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1s</a:t>
            </a: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)</a:t>
            </a:r>
            <a:r>
              <a:rPr lang="en-US" altLang="nb-NO" sz="1600" baseline="30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2 </a:t>
            </a: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+</a:t>
            </a:r>
            <a:r>
              <a:rPr lang="en-US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 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R</a:t>
            </a:r>
            <a:r>
              <a:rPr lang="el-GR" sz="1600" dirty="0">
                <a:solidFill>
                  <a:srgbClr val="FF0000"/>
                </a:solidFill>
                <a:highlight>
                  <a:srgbClr val="FFFF00"/>
                </a:highlight>
              </a:rPr>
              <a:t>Δ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u</a:t>
            </a:r>
            <a:r>
              <a:rPr lang="nb-NO" sz="1600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nb-NO" sz="16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2 </a:t>
            </a:r>
            <a:r>
              <a:rPr lang="nb-NO" sz="1600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 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(MPC)</a:t>
            </a:r>
            <a:endParaRPr lang="en-US" sz="1600" baseline="-25000" dirty="0">
              <a:solidFill>
                <a:srgbClr val="FF0000"/>
              </a:solidFill>
              <a:highlight>
                <a:srgbClr val="FFFF00"/>
              </a:highlight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nb-NO" sz="1600" dirty="0">
                <a:latin typeface="Calibri Light" panose="020F0302020204030204" pitchFamily="34" charset="0"/>
              </a:rPr>
              <a:t>(+ look after other variables,</a:t>
            </a:r>
          </a:p>
          <a:p>
            <a:pPr>
              <a:spcBef>
                <a:spcPct val="0"/>
              </a:spcBef>
            </a:pPr>
            <a:r>
              <a:rPr lang="en-US" altLang="nb-NO" sz="1600" dirty="0">
                <a:latin typeface="Calibri Light" panose="020F0302020204030204" pitchFamily="34" charset="0"/>
              </a:rPr>
              <a:t>Avoid constraints)</a:t>
            </a:r>
          </a:p>
          <a:p>
            <a:pPr>
              <a:spcBef>
                <a:spcPct val="0"/>
              </a:spcBef>
            </a:pP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7FEED6C-1AFE-40EF-AA26-C2ABDD2FA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473" y="5375106"/>
            <a:ext cx="30055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latin typeface="Calibri Light" panose="020F0302020204030204" pitchFamily="34" charset="0"/>
              </a:rPr>
              <a:t>PID: Stabilize + avoid drift</a:t>
            </a:r>
          </a:p>
          <a:p>
            <a:pPr>
              <a:spcBef>
                <a:spcPct val="0"/>
              </a:spcBef>
              <a:buNone/>
            </a:pP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J</a:t>
            </a:r>
            <a:r>
              <a:rPr lang="en-US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c2 </a:t>
            </a: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= Q(y</a:t>
            </a:r>
            <a:r>
              <a:rPr lang="en-US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2</a:t>
            </a: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-y</a:t>
            </a:r>
            <a:r>
              <a:rPr lang="en-US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2s</a:t>
            </a: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)</a:t>
            </a:r>
            <a:r>
              <a:rPr lang="en-US" altLang="nb-NO" sz="1600" baseline="30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2 </a:t>
            </a:r>
            <a:r>
              <a:rPr lang="en-US" altLang="nb-NO" sz="16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+</a:t>
            </a:r>
            <a:r>
              <a:rPr lang="en-US" altLang="nb-NO" sz="1600" baseline="-25000" dirty="0">
                <a:solidFill>
                  <a:srgbClr val="FF0000"/>
                </a:solidFill>
                <a:highlight>
                  <a:srgbClr val="FFFF00"/>
                </a:highlight>
                <a:latin typeface="Calibri Light" panose="020F0302020204030204" pitchFamily="34" charset="0"/>
              </a:rPr>
              <a:t> 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R</a:t>
            </a:r>
            <a:r>
              <a:rPr lang="el-GR" sz="1600" dirty="0">
                <a:solidFill>
                  <a:srgbClr val="FF0000"/>
                </a:solidFill>
                <a:highlight>
                  <a:srgbClr val="FFFF00"/>
                </a:highlight>
              </a:rPr>
              <a:t>Δ</a:t>
            </a:r>
            <a:r>
              <a:rPr lang="nb-NO" sz="1600" dirty="0">
                <a:solidFill>
                  <a:srgbClr val="FF0000"/>
                </a:solidFill>
                <a:highlight>
                  <a:srgbClr val="FFFF00"/>
                </a:highlight>
              </a:rPr>
              <a:t>u</a:t>
            </a:r>
            <a:r>
              <a:rPr lang="nb-NO" sz="1600" baseline="30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endParaRPr lang="en-US" altLang="nb-NO" sz="1600" baseline="30000" dirty="0">
              <a:solidFill>
                <a:srgbClr val="FF0000"/>
              </a:solidFill>
              <a:highlight>
                <a:srgbClr val="FFFF00"/>
              </a:highlight>
              <a:latin typeface="Calibri Light" panose="020F030202020403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n-US" altLang="nb-NO" sz="1600" dirty="0">
                <a:solidFill>
                  <a:srgbClr val="FF0000"/>
                </a:solidFill>
                <a:latin typeface="Calibri Light" panose="020F0302020204030204" pitchFamily="34" charset="0"/>
              </a:rPr>
              <a:t>+ look at Gain margin…</a:t>
            </a:r>
          </a:p>
          <a:p>
            <a:pPr>
              <a:spcBef>
                <a:spcPct val="0"/>
              </a:spcBef>
              <a:buNone/>
            </a:pPr>
            <a:r>
              <a:rPr lang="en-US" altLang="nb-NO" sz="1600" dirty="0">
                <a:solidFill>
                  <a:srgbClr val="FF0000"/>
                </a:solidFill>
                <a:latin typeface="Calibri Light" panose="020F0302020204030204" pitchFamily="34" charset="0"/>
              </a:rPr>
              <a:t>(or just use SIMC-rules!)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61F1A9-8FE8-409D-A162-0A52CC88789E}"/>
              </a:ext>
            </a:extLst>
          </p:cNvPr>
          <p:cNvSpPr txBox="1"/>
          <p:nvPr/>
        </p:nvSpPr>
        <p:spPr>
          <a:xfrm>
            <a:off x="6430174" y="3949789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CV1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5F133C-B1FA-4448-ABF4-FDEEB3E7E58E}"/>
              </a:ext>
            </a:extLst>
          </p:cNvPr>
          <p:cNvSpPr txBox="1"/>
          <p:nvPr/>
        </p:nvSpPr>
        <p:spPr>
          <a:xfrm>
            <a:off x="6446155" y="5072103"/>
            <a:ext cx="806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u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</a:t>
            </a:r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=CV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s</a:t>
            </a:r>
          </a:p>
        </p:txBody>
      </p:sp>
      <p:grpSp>
        <p:nvGrpSpPr>
          <p:cNvPr id="28" name="Group 21">
            <a:extLst>
              <a:ext uri="{FF2B5EF4-FFF2-40B4-BE49-F238E27FC236}">
                <a16:creationId xmlns:a16="http://schemas.microsoft.com/office/drawing/2014/main" id="{776CE2F2-0093-4D68-BAC4-DA4D402F8C80}"/>
              </a:ext>
            </a:extLst>
          </p:cNvPr>
          <p:cNvGrpSpPr>
            <a:grpSpLocks/>
          </p:cNvGrpSpPr>
          <p:nvPr/>
        </p:nvGrpSpPr>
        <p:grpSpPr bwMode="auto">
          <a:xfrm>
            <a:off x="5662617" y="6468844"/>
            <a:ext cx="287337" cy="215900"/>
            <a:chOff x="2699" y="4065"/>
            <a:chExt cx="181" cy="136"/>
          </a:xfrm>
        </p:grpSpPr>
        <p:sp>
          <p:nvSpPr>
            <p:cNvPr id="29" name="Line 17">
              <a:extLst>
                <a:ext uri="{FF2B5EF4-FFF2-40B4-BE49-F238E27FC236}">
                  <a16:creationId xmlns:a16="http://schemas.microsoft.com/office/drawing/2014/main" id="{B1348000-E8B1-45D0-A0AB-992CA0FCCE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0" name="Group 20">
              <a:extLst>
                <a:ext uri="{FF2B5EF4-FFF2-40B4-BE49-F238E27FC236}">
                  <a16:creationId xmlns:a16="http://schemas.microsoft.com/office/drawing/2014/main" id="{FD823673-BBF7-4B1A-96DB-63D1E5EDF3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1" name="Line 16">
                <a:extLst>
                  <a:ext uri="{FF2B5EF4-FFF2-40B4-BE49-F238E27FC236}">
                    <a16:creationId xmlns:a16="http://schemas.microsoft.com/office/drawing/2014/main" id="{5FBC8778-CE6A-4CA2-8540-45541958D4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2" name="Line 18">
                <a:extLst>
                  <a:ext uri="{FF2B5EF4-FFF2-40B4-BE49-F238E27FC236}">
                    <a16:creationId xmlns:a16="http://schemas.microsoft.com/office/drawing/2014/main" id="{95E27DFE-C771-4DAF-9A36-A81BC0D0D11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3" name="Line 19">
                <a:extLst>
                  <a:ext uri="{FF2B5EF4-FFF2-40B4-BE49-F238E27FC236}">
                    <a16:creationId xmlns:a16="http://schemas.microsoft.com/office/drawing/2014/main" id="{71F03132-A601-4055-B29C-06B54ABCC3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B7FA2CC-5502-4FB9-B140-EFB76095938B}"/>
              </a:ext>
            </a:extLst>
          </p:cNvPr>
          <p:cNvCxnSpPr>
            <a:cxnSpLocks/>
            <a:endCxn id="36" idx="0"/>
          </p:cNvCxnSpPr>
          <p:nvPr/>
        </p:nvCxnSpPr>
        <p:spPr>
          <a:xfrm flipH="1">
            <a:off x="5786361" y="5108149"/>
            <a:ext cx="540733" cy="1345039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ine 15">
            <a:extLst>
              <a:ext uri="{FF2B5EF4-FFF2-40B4-BE49-F238E27FC236}">
                <a16:creationId xmlns:a16="http://schemas.microsoft.com/office/drawing/2014/main" id="{8D2041AD-84CF-46AE-AA69-87AB7C3440A4}"/>
              </a:ext>
            </a:extLst>
          </p:cNvPr>
          <p:cNvSpPr>
            <a:spLocks noChangeShapeType="1"/>
          </p:cNvSpPr>
          <p:nvPr/>
        </p:nvSpPr>
        <p:spPr bwMode="auto">
          <a:xfrm>
            <a:off x="5786361" y="6453188"/>
            <a:ext cx="8732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BBBB12-671D-1094-3183-C973B92D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707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289" y="1295401"/>
            <a:ext cx="3170133" cy="455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26072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031642" y="381232"/>
            <a:ext cx="61863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b-NO" sz="3600" dirty="0" err="1"/>
              <a:t>Use</a:t>
            </a:r>
            <a:r>
              <a:rPr lang="nb-NO" sz="3600" dirty="0"/>
              <a:t> of data in </a:t>
            </a:r>
            <a:r>
              <a:rPr lang="nb-NO" sz="3600" dirty="0" err="1"/>
              <a:t>layers</a:t>
            </a:r>
            <a:r>
              <a:rPr lang="nb-NO" sz="3600" dirty="0"/>
              <a:t> (feedback) </a:t>
            </a:r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3851384" y="5723802"/>
            <a:ext cx="0" cy="37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3723834" y="5846805"/>
            <a:ext cx="322537" cy="90114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2454653" y="5662139"/>
            <a:ext cx="1927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u</a:t>
            </a: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 = valves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B1D1159C-D238-4098-9EC3-04B0A3D5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040" y="6050982"/>
            <a:ext cx="1854635" cy="55621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28" name="Line 56">
            <a:extLst>
              <a:ext uri="{FF2B5EF4-FFF2-40B4-BE49-F238E27FC236}">
                <a16:creationId xmlns:a16="http://schemas.microsoft.com/office/drawing/2014/main" id="{C655EEE1-9F8D-47A1-ADFF-730A77892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1046" y="6382770"/>
            <a:ext cx="273779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" name="Line 57">
            <a:extLst>
              <a:ext uri="{FF2B5EF4-FFF2-40B4-BE49-F238E27FC236}">
                <a16:creationId xmlns:a16="http://schemas.microsoft.com/office/drawing/2014/main" id="{841A9967-4096-40B5-A326-4740A8D465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6397" y="5397349"/>
            <a:ext cx="23004" cy="9729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" name="Line 58">
            <a:extLst>
              <a:ext uri="{FF2B5EF4-FFF2-40B4-BE49-F238E27FC236}">
                <a16:creationId xmlns:a16="http://schemas.microsoft.com/office/drawing/2014/main" id="{26799D46-57EA-494E-9F6E-3B57611269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637138" y="5881063"/>
            <a:ext cx="1" cy="514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" name="Line 59">
            <a:extLst>
              <a:ext uri="{FF2B5EF4-FFF2-40B4-BE49-F238E27FC236}">
                <a16:creationId xmlns:a16="http://schemas.microsoft.com/office/drawing/2014/main" id="{1335AD8E-CCF7-4A9B-A010-88A866BC9C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82886" y="5070130"/>
            <a:ext cx="188745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567EDE3-82B6-4240-BFBB-33F6C6ED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371" y="5470422"/>
            <a:ext cx="794844" cy="39729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nb-NO" altLang="nb-NO" sz="24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nb-NO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Box 61">
            <a:extLst>
              <a:ext uri="{FF2B5EF4-FFF2-40B4-BE49-F238E27FC236}">
                <a16:creationId xmlns:a16="http://schemas.microsoft.com/office/drawing/2014/main" id="{AE8DFCF7-D443-4971-BE66-346707A3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5191" y="5000057"/>
            <a:ext cx="794844" cy="39729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nb-NO" sz="2800" b="1" baseline="-25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Line 62">
            <a:extLst>
              <a:ext uri="{FF2B5EF4-FFF2-40B4-BE49-F238E27FC236}">
                <a16:creationId xmlns:a16="http://schemas.microsoft.com/office/drawing/2014/main" id="{8AA5056C-2ECF-48ED-BCC1-7DC2F6281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75696" y="5070129"/>
            <a:ext cx="0" cy="381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5" name="Line 63">
            <a:extLst>
              <a:ext uri="{FF2B5EF4-FFF2-40B4-BE49-F238E27FC236}">
                <a16:creationId xmlns:a16="http://schemas.microsoft.com/office/drawing/2014/main" id="{7BA773A4-FF5C-4499-85F8-E7B7F6AF71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24591" y="3960058"/>
            <a:ext cx="0" cy="102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" name="Line 64">
            <a:extLst>
              <a:ext uri="{FF2B5EF4-FFF2-40B4-BE49-F238E27FC236}">
                <a16:creationId xmlns:a16="http://schemas.microsoft.com/office/drawing/2014/main" id="{BEA060CE-0B0E-4C6F-9705-294B0B698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22819" y="3960058"/>
            <a:ext cx="3795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86299640-FCF0-4456-B950-78070B9A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371" y="3568810"/>
            <a:ext cx="139061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</a:rPr>
              <a:t>y</a:t>
            </a:r>
            <a:r>
              <a:rPr lang="en-US" altLang="nb-NO" sz="1800" baseline="-25000" dirty="0">
                <a:solidFill>
                  <a:srgbClr val="FF3300"/>
                </a:solidFill>
              </a:rPr>
              <a:t>1</a:t>
            </a:r>
            <a:r>
              <a:rPr lang="en-US" altLang="nb-NO" sz="1800" dirty="0">
                <a:solidFill>
                  <a:srgbClr val="FF3300"/>
                </a:solidFill>
              </a:rPr>
              <a:t>=CV</a:t>
            </a:r>
            <a:r>
              <a:rPr lang="en-US" altLang="nb-NO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D6B3D58E-491C-4A2A-8D9D-352B003F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9740" y="4633362"/>
            <a:ext cx="1360751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y</a:t>
            </a:r>
            <a:r>
              <a:rPr lang="en-US" altLang="nb-NO" sz="1800" baseline="-25000" dirty="0">
                <a:solidFill>
                  <a:srgbClr val="FF0000"/>
                </a:solidFill>
              </a:rPr>
              <a:t>2</a:t>
            </a:r>
            <a:r>
              <a:rPr lang="en-US" altLang="nb-NO" sz="1800" dirty="0">
                <a:solidFill>
                  <a:srgbClr val="FF0000"/>
                </a:solidFill>
              </a:rPr>
              <a:t>=CV</a:t>
            </a:r>
            <a:r>
              <a:rPr lang="en-US" altLang="nb-NO" sz="1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D0B11A-0702-4CEC-A631-53804EA9EF03}"/>
              </a:ext>
            </a:extLst>
          </p:cNvPr>
          <p:cNvSpPr txBox="1"/>
          <p:nvPr/>
        </p:nvSpPr>
        <p:spPr>
          <a:xfrm>
            <a:off x="3735122" y="3590728"/>
            <a:ext cx="54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7C8451-CBE4-47E6-8525-AD7B8E5A5683}"/>
              </a:ext>
            </a:extLst>
          </p:cNvPr>
          <p:cNvSpPr txBox="1"/>
          <p:nvPr/>
        </p:nvSpPr>
        <p:spPr>
          <a:xfrm>
            <a:off x="3868726" y="4602353"/>
            <a:ext cx="541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3084DB-9B70-4349-9CD5-1C53E5E75322}"/>
              </a:ext>
            </a:extLst>
          </p:cNvPr>
          <p:cNvSpPr txBox="1"/>
          <p:nvPr/>
        </p:nvSpPr>
        <p:spPr>
          <a:xfrm>
            <a:off x="7629382" y="2325038"/>
            <a:ext cx="4665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 and H</a:t>
            </a:r>
            <a:r>
              <a:rPr lang="nb-NO" baseline="-25000" dirty="0"/>
              <a:t>2</a:t>
            </a:r>
            <a:r>
              <a:rPr lang="nb-NO" dirty="0"/>
              <a:t> </a:t>
            </a:r>
            <a:r>
              <a:rPr lang="nb-NO" dirty="0" err="1"/>
              <a:t>are</a:t>
            </a:r>
            <a:r>
              <a:rPr lang="nb-NO" dirty="0"/>
              <a:t> </a:t>
            </a:r>
            <a:r>
              <a:rPr lang="nb-NO" dirty="0" err="1"/>
              <a:t>usually</a:t>
            </a:r>
            <a:r>
              <a:rPr lang="nb-NO" dirty="0"/>
              <a:t> </a:t>
            </a:r>
            <a:r>
              <a:rPr lang="nb-NO" dirty="0" err="1"/>
              <a:t>selection</a:t>
            </a:r>
            <a:r>
              <a:rPr lang="nb-NO" dirty="0"/>
              <a:t> </a:t>
            </a:r>
            <a:r>
              <a:rPr lang="nb-NO" dirty="0" err="1"/>
              <a:t>matrices</a:t>
            </a:r>
            <a:endParaRPr lang="nb-NO" dirty="0"/>
          </a:p>
          <a:p>
            <a:endParaRPr lang="nb-NO" dirty="0"/>
          </a:p>
          <a:p>
            <a:r>
              <a:rPr lang="nb-NO" dirty="0" err="1"/>
              <a:t>Typically</a:t>
            </a:r>
            <a:r>
              <a:rPr lang="nb-NO" dirty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y</a:t>
            </a:r>
            <a:r>
              <a:rPr lang="nb-NO" baseline="-25000" dirty="0"/>
              <a:t>1</a:t>
            </a:r>
            <a:r>
              <a:rPr lang="nb-NO" dirty="0"/>
              <a:t>=Hy =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r>
              <a:rPr lang="nb-NO" dirty="0"/>
              <a:t> + «</a:t>
            </a:r>
            <a:r>
              <a:rPr lang="nb-NO" dirty="0" err="1"/>
              <a:t>self-optimizing</a:t>
            </a:r>
            <a:r>
              <a:rPr lang="nb-NO" dirty="0"/>
              <a:t>»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y</a:t>
            </a:r>
            <a:r>
              <a:rPr lang="nb-NO" baseline="-25000" dirty="0"/>
              <a:t>2</a:t>
            </a:r>
            <a:r>
              <a:rPr lang="nb-NO" dirty="0"/>
              <a:t>=H</a:t>
            </a:r>
            <a:r>
              <a:rPr lang="nb-NO" baseline="-25000" dirty="0"/>
              <a:t>2</a:t>
            </a:r>
            <a:r>
              <a:rPr lang="nb-NO" dirty="0"/>
              <a:t>y = </a:t>
            </a:r>
            <a:r>
              <a:rPr lang="nb-NO" dirty="0" err="1"/>
              <a:t>drifting</a:t>
            </a:r>
            <a:r>
              <a:rPr lang="nb-NO" dirty="0"/>
              <a:t> variables (</a:t>
            </a:r>
            <a:r>
              <a:rPr lang="nb-NO" dirty="0" err="1"/>
              <a:t>levels</a:t>
            </a:r>
            <a:r>
              <a:rPr lang="nb-NO" dirty="0"/>
              <a:t>, </a:t>
            </a:r>
            <a:r>
              <a:rPr lang="nb-NO" dirty="0" err="1"/>
              <a:t>pressures</a:t>
            </a:r>
            <a:r>
              <a:rPr lang="nb-NO" dirty="0"/>
              <a:t>, </a:t>
            </a:r>
            <a:r>
              <a:rPr lang="nb-NO" dirty="0" err="1"/>
              <a:t>temperatures</a:t>
            </a:r>
            <a:r>
              <a:rPr lang="nb-NO" dirty="0"/>
              <a:t>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6B1E7-57D4-4E3B-9A83-5075DF4AACF9}"/>
              </a:ext>
            </a:extLst>
          </p:cNvPr>
          <p:cNvSpPr txBox="1"/>
          <p:nvPr/>
        </p:nvSpPr>
        <p:spPr>
          <a:xfrm>
            <a:off x="5323705" y="6418133"/>
            <a:ext cx="275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y = all </a:t>
            </a:r>
            <a:r>
              <a:rPr lang="nb-NO" dirty="0" err="1"/>
              <a:t>measurements</a:t>
            </a:r>
            <a:endParaRPr lang="nb-NO" dirty="0"/>
          </a:p>
        </p:txBody>
      </p:sp>
      <p:sp>
        <p:nvSpPr>
          <p:cNvPr id="45" name="Line 73">
            <a:extLst>
              <a:ext uri="{FF2B5EF4-FFF2-40B4-BE49-F238E27FC236}">
                <a16:creationId xmlns:a16="http://schemas.microsoft.com/office/drawing/2014/main" id="{D912BCD6-B576-431D-A453-D2013CBD9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989181" y="6382769"/>
            <a:ext cx="0" cy="404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B72BE00C-CF07-40A8-833C-41459278E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2378592" y="6366530"/>
            <a:ext cx="105979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9" name="Text Box 75">
            <a:extLst>
              <a:ext uri="{FF2B5EF4-FFF2-40B4-BE49-F238E27FC236}">
                <a16:creationId xmlns:a16="http://schemas.microsoft.com/office/drawing/2014/main" id="{75D58CEA-8D5F-4E1F-97DE-FCBB20D2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3467" y="6172993"/>
            <a:ext cx="39340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highlight>
                  <a:srgbClr val="FFFF00"/>
                </a:highlight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CF6E5FFF-F08E-4670-ABCB-0E3B28C85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2891" y="6508750"/>
            <a:ext cx="116676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>
                <a:highlight>
                  <a:srgbClr val="FFFF00"/>
                </a:highlight>
                <a:latin typeface="Arial" panose="020B0604020202020204" pitchFamily="34" charset="0"/>
              </a:rPr>
              <a:t>n</a:t>
            </a:r>
            <a:r>
              <a:rPr lang="en-US" altLang="nb-NO" sz="1800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y</a:t>
            </a:r>
            <a:endParaRPr lang="en-US" altLang="nb-NO" sz="1800" baseline="30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DF3815-889C-7201-8DEA-48291FCC9859}"/>
              </a:ext>
            </a:extLst>
          </p:cNvPr>
          <p:cNvSpPr txBox="1"/>
          <p:nvPr/>
        </p:nvSpPr>
        <p:spPr>
          <a:xfrm>
            <a:off x="4946864" y="1570895"/>
            <a:ext cx="770907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nb-NO" sz="1800" dirty="0" err="1">
                <a:highlight>
                  <a:srgbClr val="FFFF00"/>
                </a:highlight>
              </a:rPr>
              <a:t>Engineer</a:t>
            </a:r>
            <a:r>
              <a:rPr lang="nb-NO" sz="1800" dirty="0">
                <a:highlight>
                  <a:srgbClr val="FFFF00"/>
                </a:highlight>
              </a:rPr>
              <a:t>: Must </a:t>
            </a:r>
            <a:r>
              <a:rPr lang="nb-NO" sz="1800" dirty="0" err="1">
                <a:highlight>
                  <a:srgbClr val="FFFF00"/>
                </a:highlight>
              </a:rPr>
              <a:t>choose</a:t>
            </a:r>
            <a:r>
              <a:rPr lang="nb-NO" sz="1800" dirty="0">
                <a:highlight>
                  <a:srgbClr val="FFFF00"/>
                </a:highlight>
              </a:rPr>
              <a:t> </a:t>
            </a:r>
            <a:r>
              <a:rPr lang="nb-NO" sz="1800" dirty="0" err="1">
                <a:highlight>
                  <a:srgbClr val="FFFF00"/>
                </a:highlight>
              </a:rPr>
              <a:t>what</a:t>
            </a:r>
            <a:r>
              <a:rPr lang="nb-NO" sz="1800" dirty="0">
                <a:highlight>
                  <a:srgbClr val="FFFF00"/>
                </a:highlight>
              </a:rPr>
              <a:t> to control (</a:t>
            </a:r>
            <a:r>
              <a:rPr lang="nb-NO" sz="1800" dirty="0">
                <a:solidFill>
                  <a:srgbClr val="FF0000"/>
                </a:solidFill>
                <a:highlight>
                  <a:srgbClr val="FFFF00"/>
                </a:highlight>
              </a:rPr>
              <a:t>H</a:t>
            </a:r>
            <a:r>
              <a:rPr lang="nb-NO" sz="1800" dirty="0">
                <a:highlight>
                  <a:srgbClr val="FFFF00"/>
                </a:highlight>
              </a:rPr>
              <a:t> and </a:t>
            </a:r>
            <a:r>
              <a:rPr lang="nb-NO" sz="1800" dirty="0">
                <a:solidFill>
                  <a:srgbClr val="FF0000"/>
                </a:solidFill>
                <a:highlight>
                  <a:srgbClr val="FFFF00"/>
                </a:highlight>
              </a:rPr>
              <a:t>H</a:t>
            </a:r>
            <a:r>
              <a:rPr lang="nb-NO" sz="1800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</a:t>
            </a:r>
            <a:r>
              <a:rPr lang="nb-NO" sz="1800" dirty="0">
                <a:highlight>
                  <a:srgbClr val="FFFF00"/>
                </a:highlight>
              </a:rPr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C2CB45-322E-8B40-B8E3-652DDABA4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75352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1" y="1295401"/>
            <a:ext cx="2507291" cy="455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26072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3435048" y="46456"/>
            <a:ext cx="80714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b-NO" sz="3600" dirty="0"/>
              <a:t>Optimization </a:t>
            </a:r>
            <a:r>
              <a:rPr lang="nb-NO" sz="3600" dirty="0" err="1"/>
              <a:t>layer</a:t>
            </a:r>
            <a:r>
              <a:rPr lang="nb-NO" sz="3600" dirty="0"/>
              <a:t>: </a:t>
            </a:r>
          </a:p>
          <a:p>
            <a:pPr algn="ctr">
              <a:spcBef>
                <a:spcPct val="0"/>
              </a:spcBef>
              <a:buNone/>
            </a:pPr>
            <a:r>
              <a:rPr lang="nb-NO" sz="3600" dirty="0" err="1"/>
              <a:t>Needs</a:t>
            </a:r>
            <a:r>
              <a:rPr lang="nb-NO" sz="3600" dirty="0"/>
              <a:t> </a:t>
            </a:r>
            <a:r>
              <a:rPr lang="nb-NO" sz="3600" dirty="0" err="1"/>
              <a:t>model</a:t>
            </a:r>
            <a:r>
              <a:rPr lang="nb-NO" sz="3600" dirty="0"/>
              <a:t> parameters and </a:t>
            </a:r>
            <a:r>
              <a:rPr lang="nb-NO" sz="3600" dirty="0" err="1"/>
              <a:t>disturbances</a:t>
            </a:r>
            <a:r>
              <a:rPr lang="nb-NO" sz="3600" dirty="0"/>
              <a:t> </a:t>
            </a:r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4515756" y="5723802"/>
            <a:ext cx="0" cy="37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4388207" y="5846805"/>
            <a:ext cx="255098" cy="90114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3119025" y="5662139"/>
            <a:ext cx="1524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u</a:t>
            </a: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 = valves</a:t>
            </a: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B1D1159C-D238-4098-9EC3-04B0A3D5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413" y="6050982"/>
            <a:ext cx="1466850" cy="55621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28" name="Line 56">
            <a:extLst>
              <a:ext uri="{FF2B5EF4-FFF2-40B4-BE49-F238E27FC236}">
                <a16:creationId xmlns:a16="http://schemas.microsoft.com/office/drawing/2014/main" id="{C655EEE1-9F8D-47A1-ADFF-730A77892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5418" y="6382769"/>
            <a:ext cx="4833663" cy="2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" name="Line 57">
            <a:extLst>
              <a:ext uri="{FF2B5EF4-FFF2-40B4-BE49-F238E27FC236}">
                <a16:creationId xmlns:a16="http://schemas.microsoft.com/office/drawing/2014/main" id="{841A9967-4096-40B5-A326-4740A8D465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70769" y="5397350"/>
            <a:ext cx="18194" cy="9729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" name="Line 58">
            <a:extLst>
              <a:ext uri="{FF2B5EF4-FFF2-40B4-BE49-F238E27FC236}">
                <a16:creationId xmlns:a16="http://schemas.microsoft.com/office/drawing/2014/main" id="{26799D46-57EA-494E-9F6E-3B57611269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1511" y="5881064"/>
            <a:ext cx="1" cy="514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" name="Line 59">
            <a:extLst>
              <a:ext uri="{FF2B5EF4-FFF2-40B4-BE49-F238E27FC236}">
                <a16:creationId xmlns:a16="http://schemas.microsoft.com/office/drawing/2014/main" id="{1335AD8E-CCF7-4A9B-A010-88A866BC9C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7259" y="5070130"/>
            <a:ext cx="149280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567EDE3-82B6-4240-BFBB-33F6C6ED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743" y="5470422"/>
            <a:ext cx="628650" cy="39729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nb-NO" altLang="nb-NO" sz="24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nb-NO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Box 61">
            <a:extLst>
              <a:ext uri="{FF2B5EF4-FFF2-40B4-BE49-F238E27FC236}">
                <a16:creationId xmlns:a16="http://schemas.microsoft.com/office/drawing/2014/main" id="{AE8DFCF7-D443-4971-BE66-346707A3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563" y="5000057"/>
            <a:ext cx="628650" cy="39729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nb-NO" sz="2800" b="1" baseline="-25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Line 62">
            <a:extLst>
              <a:ext uri="{FF2B5EF4-FFF2-40B4-BE49-F238E27FC236}">
                <a16:creationId xmlns:a16="http://schemas.microsoft.com/office/drawing/2014/main" id="{8AA5056C-2ECF-48ED-BCC1-7DC2F6281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068" y="5070130"/>
            <a:ext cx="0" cy="381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5" name="Line 63">
            <a:extLst>
              <a:ext uri="{FF2B5EF4-FFF2-40B4-BE49-F238E27FC236}">
                <a16:creationId xmlns:a16="http://schemas.microsoft.com/office/drawing/2014/main" id="{7BA773A4-FF5C-4499-85F8-E7B7F6AF71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88963" y="3960059"/>
            <a:ext cx="0" cy="102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" name="Line 64">
            <a:extLst>
              <a:ext uri="{FF2B5EF4-FFF2-40B4-BE49-F238E27FC236}">
                <a16:creationId xmlns:a16="http://schemas.microsoft.com/office/drawing/2014/main" id="{BEA060CE-0B0E-4C6F-9705-294B0B698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7191" y="3960058"/>
            <a:ext cx="3001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86299640-FCF0-4456-B950-78070B9A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743" y="3568810"/>
            <a:ext cx="1099854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</a:rPr>
              <a:t>y</a:t>
            </a:r>
            <a:r>
              <a:rPr lang="en-US" altLang="nb-NO" sz="1800" baseline="-25000" dirty="0">
                <a:solidFill>
                  <a:srgbClr val="FF3300"/>
                </a:solidFill>
              </a:rPr>
              <a:t>1</a:t>
            </a:r>
            <a:r>
              <a:rPr lang="en-US" altLang="nb-NO" sz="1800" dirty="0">
                <a:solidFill>
                  <a:srgbClr val="FF3300"/>
                </a:solidFill>
              </a:rPr>
              <a:t>=CV</a:t>
            </a:r>
            <a:r>
              <a:rPr lang="en-US" altLang="nb-NO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D6B3D58E-491C-4A2A-8D9D-352B003F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113" y="4633362"/>
            <a:ext cx="1076232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y</a:t>
            </a:r>
            <a:r>
              <a:rPr lang="en-US" altLang="nb-NO" sz="1800" baseline="-25000" dirty="0">
                <a:solidFill>
                  <a:srgbClr val="FF0000"/>
                </a:solidFill>
              </a:rPr>
              <a:t>2</a:t>
            </a:r>
            <a:r>
              <a:rPr lang="en-US" altLang="nb-NO" sz="1800" dirty="0">
                <a:solidFill>
                  <a:srgbClr val="FF0000"/>
                </a:solidFill>
              </a:rPr>
              <a:t>=CV</a:t>
            </a:r>
            <a:r>
              <a:rPr lang="en-US" altLang="nb-NO" sz="1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D0B11A-0702-4CEC-A631-53804EA9EF03}"/>
              </a:ext>
            </a:extLst>
          </p:cNvPr>
          <p:cNvSpPr txBox="1"/>
          <p:nvPr/>
        </p:nvSpPr>
        <p:spPr>
          <a:xfrm>
            <a:off x="4399494" y="35907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7C8451-CBE4-47E6-8525-AD7B8E5A5683}"/>
              </a:ext>
            </a:extLst>
          </p:cNvPr>
          <p:cNvSpPr txBox="1"/>
          <p:nvPr/>
        </p:nvSpPr>
        <p:spPr>
          <a:xfrm>
            <a:off x="4533098" y="46023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6B1E7-57D4-4E3B-9A83-5075DF4AACF9}"/>
              </a:ext>
            </a:extLst>
          </p:cNvPr>
          <p:cNvSpPr txBox="1"/>
          <p:nvPr/>
        </p:nvSpPr>
        <p:spPr>
          <a:xfrm>
            <a:off x="5988077" y="6418133"/>
            <a:ext cx="47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 = all </a:t>
            </a:r>
            <a:r>
              <a:rPr lang="nb-NO" dirty="0" err="1"/>
              <a:t>measurements</a:t>
            </a:r>
            <a:r>
              <a:rPr lang="nb-NO" dirty="0"/>
              <a:t> (</a:t>
            </a:r>
            <a:r>
              <a:rPr lang="nb-NO" dirty="0" err="1"/>
              <a:t>including</a:t>
            </a:r>
            <a:r>
              <a:rPr lang="nb-NO" dirty="0"/>
              <a:t> u and </a:t>
            </a:r>
            <a:r>
              <a:rPr lang="nb-NO" dirty="0" err="1"/>
              <a:t>possibly</a:t>
            </a:r>
            <a:r>
              <a:rPr lang="nb-NO" dirty="0"/>
              <a:t> d)</a:t>
            </a:r>
          </a:p>
        </p:txBody>
      </p:sp>
      <p:sp>
        <p:nvSpPr>
          <p:cNvPr id="45" name="Line 73">
            <a:extLst>
              <a:ext uri="{FF2B5EF4-FFF2-40B4-BE49-F238E27FC236}">
                <a16:creationId xmlns:a16="http://schemas.microsoft.com/office/drawing/2014/main" id="{D912BCD6-B576-431D-A453-D2013CBD9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3553" y="6382770"/>
            <a:ext cx="0" cy="404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B72BE00C-CF07-40A8-833C-41459278E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2965" y="6366530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9" name="Text Box 75">
            <a:extLst>
              <a:ext uri="{FF2B5EF4-FFF2-40B4-BE49-F238E27FC236}">
                <a16:creationId xmlns:a16="http://schemas.microsoft.com/office/drawing/2014/main" id="{75D58CEA-8D5F-4E1F-97DE-FCBB20D2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840" y="617299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highlight>
                  <a:srgbClr val="FFFF00"/>
                </a:highlight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CF6E5FFF-F08E-4670-ABCB-0E3B28C85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263" y="6508750"/>
            <a:ext cx="922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>
                <a:highlight>
                  <a:srgbClr val="FFFF00"/>
                </a:highlight>
                <a:latin typeface="Arial" panose="020B0604020202020204" pitchFamily="34" charset="0"/>
              </a:rPr>
              <a:t>n</a:t>
            </a:r>
            <a:r>
              <a:rPr lang="en-US" altLang="nb-NO" sz="1800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y</a:t>
            </a:r>
            <a:endParaRPr lang="en-US" altLang="nb-NO" sz="1800" baseline="30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7DE03-5A6F-46E3-9411-2CD5C98A6B49}"/>
              </a:ext>
            </a:extLst>
          </p:cNvPr>
          <p:cNvSpPr txBox="1"/>
          <p:nvPr/>
        </p:nvSpPr>
        <p:spPr>
          <a:xfrm>
            <a:off x="8794376" y="4518212"/>
            <a:ext cx="2868542" cy="92333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Data </a:t>
            </a:r>
            <a:r>
              <a:rPr lang="nb-NO" dirty="0" err="1"/>
              <a:t>reconciliation</a:t>
            </a:r>
            <a:r>
              <a:rPr lang="nb-NO" dirty="0"/>
              <a:t> (</a:t>
            </a:r>
            <a:r>
              <a:rPr lang="nb-NO" dirty="0" err="1"/>
              <a:t>static</a:t>
            </a:r>
            <a:r>
              <a:rPr lang="nb-NO" dirty="0"/>
              <a:t>)</a:t>
            </a:r>
          </a:p>
          <a:p>
            <a:pPr algn="ctr"/>
            <a:r>
              <a:rPr lang="nb-NO" dirty="0"/>
              <a:t>Or</a:t>
            </a:r>
          </a:p>
          <a:p>
            <a:r>
              <a:rPr lang="nb-NO" dirty="0"/>
              <a:t>Estimator (e.g. Kalman filter)</a:t>
            </a:r>
          </a:p>
        </p:txBody>
      </p:sp>
      <p:sp>
        <p:nvSpPr>
          <p:cNvPr id="42" name="Line 57">
            <a:extLst>
              <a:ext uri="{FF2B5EF4-FFF2-40B4-BE49-F238E27FC236}">
                <a16:creationId xmlns:a16="http://schemas.microsoft.com/office/drawing/2014/main" id="{CC175A28-68B9-471C-8F60-6B1E9DC8D0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02957" y="5435691"/>
            <a:ext cx="18194" cy="9729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3" name="Line 57">
            <a:extLst>
              <a:ext uri="{FF2B5EF4-FFF2-40B4-BE49-F238E27FC236}">
                <a16:creationId xmlns:a16="http://schemas.microsoft.com/office/drawing/2014/main" id="{DB92D09F-0978-4670-BA44-66F81F1DAF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02957" y="3014674"/>
            <a:ext cx="26894" cy="1503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4" name="Line 64">
            <a:extLst>
              <a:ext uri="{FF2B5EF4-FFF2-40B4-BE49-F238E27FC236}">
                <a16:creationId xmlns:a16="http://schemas.microsoft.com/office/drawing/2014/main" id="{E590FDB0-0E94-4D6A-B284-23A9355036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6056" y="3045657"/>
            <a:ext cx="5203019" cy="93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51DA34-3ACC-4D58-B6F2-3608D62DB59F}"/>
              </a:ext>
            </a:extLst>
          </p:cNvPr>
          <p:cNvGrpSpPr/>
          <p:nvPr/>
        </p:nvGrpSpPr>
        <p:grpSpPr>
          <a:xfrm>
            <a:off x="10234365" y="3835771"/>
            <a:ext cx="521297" cy="526965"/>
            <a:chOff x="10234365" y="3835771"/>
            <a:chExt cx="521297" cy="52696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11DD202-D63A-4639-8598-5ECB1054BC08}"/>
                </a:ext>
              </a:extLst>
            </p:cNvPr>
            <p:cNvSpPr txBox="1"/>
            <p:nvPr/>
          </p:nvSpPr>
          <p:spPr>
            <a:xfrm>
              <a:off x="10236918" y="3993404"/>
              <a:ext cx="5164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>
                  <a:highlight>
                    <a:srgbClr val="FFFF00"/>
                  </a:highlight>
                </a:rPr>
                <a:t>d, x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503842A-B1FD-4D1D-AE45-956AA019DFB8}"/>
                </a:ext>
              </a:extLst>
            </p:cNvPr>
            <p:cNvSpPr txBox="1"/>
            <p:nvPr/>
          </p:nvSpPr>
          <p:spPr>
            <a:xfrm>
              <a:off x="10234365" y="3835771"/>
              <a:ext cx="5212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dirty="0"/>
                <a:t>^  ^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30DA9FA3-850E-40D6-BE52-779DD238FAC5}"/>
              </a:ext>
            </a:extLst>
          </p:cNvPr>
          <p:cNvSpPr txBox="1"/>
          <p:nvPr/>
        </p:nvSpPr>
        <p:spPr>
          <a:xfrm>
            <a:off x="5932966" y="2370804"/>
            <a:ext cx="4901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Estimates</a:t>
            </a:r>
            <a:r>
              <a:rPr lang="nb-NO" dirty="0"/>
              <a:t> of </a:t>
            </a:r>
            <a:r>
              <a:rPr lang="nb-NO" dirty="0" err="1"/>
              <a:t>disturbances</a:t>
            </a:r>
            <a:r>
              <a:rPr lang="nb-NO" dirty="0"/>
              <a:t> and present </a:t>
            </a:r>
            <a:r>
              <a:rPr lang="nb-NO" dirty="0" err="1"/>
              <a:t>state</a:t>
            </a:r>
            <a:endParaRPr lang="nb-NO" dirty="0"/>
          </a:p>
          <a:p>
            <a:r>
              <a:rPr lang="nb-NO" dirty="0"/>
              <a:t>(</a:t>
            </a:r>
            <a:r>
              <a:rPr lang="nb-NO" dirty="0" err="1"/>
              <a:t>including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parameters, e.g. stage </a:t>
            </a:r>
            <a:r>
              <a:rPr lang="nb-NO" dirty="0" err="1"/>
              <a:t>efficiency</a:t>
            </a:r>
            <a:r>
              <a:rPr lang="nb-NO" dirty="0"/>
              <a:t>)</a:t>
            </a:r>
          </a:p>
        </p:txBody>
      </p:sp>
      <p:sp>
        <p:nvSpPr>
          <p:cNvPr id="52" name="Line 64">
            <a:extLst>
              <a:ext uri="{FF2B5EF4-FFF2-40B4-BE49-F238E27FC236}">
                <a16:creationId xmlns:a16="http://schemas.microsoft.com/office/drawing/2014/main" id="{0F23824C-A8EA-4613-830B-10D7A05512A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9938" y="4130354"/>
            <a:ext cx="5203019" cy="9359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8D56B6-4A0E-48E5-B1C2-BCFC753B8889}"/>
              </a:ext>
            </a:extLst>
          </p:cNvPr>
          <p:cNvSpPr txBox="1"/>
          <p:nvPr/>
        </p:nvSpPr>
        <p:spPr>
          <a:xfrm>
            <a:off x="8403753" y="380228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MPC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2315603-84B7-488D-B211-B1AE76085F53}"/>
              </a:ext>
            </a:extLst>
          </p:cNvPr>
          <p:cNvSpPr txBox="1"/>
          <p:nvPr/>
        </p:nvSpPr>
        <p:spPr>
          <a:xfrm flipH="1">
            <a:off x="-97156" y="-25460"/>
            <a:ext cx="1392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err="1">
                <a:highlight>
                  <a:srgbClr val="FFFF00"/>
                </a:highlight>
              </a:rPr>
              <a:t>Use</a:t>
            </a:r>
            <a:r>
              <a:rPr lang="nb-NO" sz="2000" dirty="0">
                <a:highlight>
                  <a:srgbClr val="FFFF00"/>
                </a:highlight>
              </a:rPr>
              <a:t> of data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5224A-7C20-5B3B-3031-92F84C8E5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1928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61" y="1295401"/>
            <a:ext cx="2507291" cy="455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260725" y="5715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nb-NO" sz="1800" b="1"/>
          </a:p>
        </p:txBody>
      </p:sp>
      <p:sp>
        <p:nvSpPr>
          <p:cNvPr id="35846" name="Text Box 4"/>
          <p:cNvSpPr txBox="1">
            <a:spLocks noChangeArrowheads="1"/>
          </p:cNvSpPr>
          <p:nvPr/>
        </p:nvSpPr>
        <p:spPr bwMode="auto">
          <a:xfrm>
            <a:off x="4669981" y="332504"/>
            <a:ext cx="2852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762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7620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7620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7620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nb-NO" sz="3600" dirty="0" err="1"/>
              <a:t>Use</a:t>
            </a:r>
            <a:r>
              <a:rPr lang="nb-NO" sz="3600" dirty="0"/>
              <a:t> of </a:t>
            </a:r>
            <a:r>
              <a:rPr lang="nb-NO" sz="3600" dirty="0" err="1"/>
              <a:t>models</a:t>
            </a:r>
            <a:endParaRPr lang="nb-NO" sz="3600" dirty="0"/>
          </a:p>
        </p:txBody>
      </p:sp>
      <p:sp>
        <p:nvSpPr>
          <p:cNvPr id="35854" name="Line 15"/>
          <p:cNvSpPr>
            <a:spLocks noChangeShapeType="1"/>
          </p:cNvSpPr>
          <p:nvPr/>
        </p:nvSpPr>
        <p:spPr bwMode="auto">
          <a:xfrm>
            <a:off x="4515756" y="5723802"/>
            <a:ext cx="0" cy="3721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35855" name="Group 21"/>
          <p:cNvGrpSpPr>
            <a:grpSpLocks/>
          </p:cNvGrpSpPr>
          <p:nvPr/>
        </p:nvGrpSpPr>
        <p:grpSpPr bwMode="auto">
          <a:xfrm>
            <a:off x="4388207" y="5846805"/>
            <a:ext cx="255098" cy="90114"/>
            <a:chOff x="2699" y="4065"/>
            <a:chExt cx="181" cy="136"/>
          </a:xfrm>
        </p:grpSpPr>
        <p:sp>
          <p:nvSpPr>
            <p:cNvPr id="35859" name="Line 17"/>
            <p:cNvSpPr>
              <a:spLocks noChangeShapeType="1"/>
            </p:cNvSpPr>
            <p:nvPr/>
          </p:nvSpPr>
          <p:spPr bwMode="auto">
            <a:xfrm>
              <a:off x="2699" y="4201"/>
              <a:ext cx="181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35860" name="Group 20"/>
            <p:cNvGrpSpPr>
              <a:grpSpLocks/>
            </p:cNvGrpSpPr>
            <p:nvPr/>
          </p:nvGrpSpPr>
          <p:grpSpPr bwMode="auto">
            <a:xfrm>
              <a:off x="2699" y="4065"/>
              <a:ext cx="181" cy="136"/>
              <a:chOff x="2699" y="4065"/>
              <a:chExt cx="181" cy="136"/>
            </a:xfrm>
          </p:grpSpPr>
          <p:sp>
            <p:nvSpPr>
              <p:cNvPr id="35861" name="Line 16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2" name="Line 18"/>
              <p:cNvSpPr>
                <a:spLocks noChangeShapeType="1"/>
              </p:cNvSpPr>
              <p:nvPr/>
            </p:nvSpPr>
            <p:spPr bwMode="auto">
              <a:xfrm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35863" name="Line 19"/>
              <p:cNvSpPr>
                <a:spLocks noChangeShapeType="1"/>
              </p:cNvSpPr>
              <p:nvPr/>
            </p:nvSpPr>
            <p:spPr bwMode="auto">
              <a:xfrm flipH="1">
                <a:off x="2699" y="4065"/>
                <a:ext cx="181" cy="136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5857" name="Text Box 23"/>
          <p:cNvSpPr txBox="1">
            <a:spLocks noChangeArrowheads="1"/>
          </p:cNvSpPr>
          <p:nvPr/>
        </p:nvSpPr>
        <p:spPr bwMode="auto">
          <a:xfrm>
            <a:off x="3119025" y="5662139"/>
            <a:ext cx="152428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u</a:t>
            </a:r>
            <a:r>
              <a:rPr lang="en-US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 = valves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7FD1FE0-471D-47E4-81A9-2E68EE7D76D6}"/>
              </a:ext>
            </a:extLst>
          </p:cNvPr>
          <p:cNvSpPr/>
          <p:nvPr/>
        </p:nvSpPr>
        <p:spPr>
          <a:xfrm>
            <a:off x="91162" y="2565915"/>
            <a:ext cx="2842078" cy="1077218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b-NO" sz="1600" dirty="0">
                <a:latin typeface="Calibri Light" panose="020F0302020204030204" pitchFamily="34" charset="0"/>
              </a:rPr>
              <a:t>RTO layer: 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600" dirty="0">
                <a:highlight>
                  <a:srgbClr val="FFFF00"/>
                </a:highlight>
                <a:latin typeface="Calibri Light" panose="020F0302020204030204" pitchFamily="34" charset="0"/>
              </a:rPr>
              <a:t>Nonlinear model </a:t>
            </a:r>
            <a:r>
              <a:rPr lang="en-US" altLang="nb-NO" sz="1600" dirty="0">
                <a:latin typeface="Calibri Light" panose="020F0302020204030204" pitchFamily="34" charset="0"/>
              </a:rPr>
              <a:t>of </a:t>
            </a:r>
            <a:r>
              <a:rPr lang="en-US" altLang="nb-NO" sz="1600" dirty="0">
                <a:solidFill>
                  <a:schemeClr val="accent1"/>
                </a:solidFill>
                <a:latin typeface="Calibri Light" panose="020F0302020204030204" pitchFamily="34" charset="0"/>
              </a:rPr>
              <a:t>whole process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600" dirty="0">
                <a:latin typeface="Calibri Light" panose="020F0302020204030204" pitchFamily="34" charset="0"/>
              </a:rPr>
              <a:t>usually physical and static</a:t>
            </a:r>
            <a:endParaRPr lang="en-US" altLang="nb-NO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07D293-81C9-4E6A-9ED4-89668468898E}"/>
              </a:ext>
            </a:extLst>
          </p:cNvPr>
          <p:cNvSpPr/>
          <p:nvPr/>
        </p:nvSpPr>
        <p:spPr>
          <a:xfrm>
            <a:off x="106232" y="3753476"/>
            <a:ext cx="2390732" cy="95410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nb-NO" sz="1400" dirty="0">
                <a:latin typeface="Calibri Light" panose="020F0302020204030204" pitchFamily="34" charset="0"/>
              </a:rPr>
              <a:t>MPC layer: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400" dirty="0">
                <a:latin typeface="Calibri Light" panose="020F0302020204030204" pitchFamily="34" charset="0"/>
              </a:rPr>
              <a:t>Multivariable dynamic </a:t>
            </a:r>
            <a:r>
              <a:rPr lang="en-US" altLang="nb-NO" sz="1400" dirty="0">
                <a:highlight>
                  <a:srgbClr val="FFFF00"/>
                </a:highlight>
                <a:latin typeface="Calibri Light" panose="020F0302020204030204" pitchFamily="34" charset="0"/>
              </a:rPr>
              <a:t>linear model </a:t>
            </a:r>
            <a:r>
              <a:rPr lang="en-US" altLang="nb-NO" sz="1400" dirty="0">
                <a:latin typeface="Calibri Light" panose="020F0302020204030204" pitchFamily="34" charset="0"/>
              </a:rPr>
              <a:t>for </a:t>
            </a:r>
            <a:r>
              <a:rPr lang="en-US" altLang="nb-NO" sz="1400" dirty="0">
                <a:solidFill>
                  <a:schemeClr val="accent1"/>
                </a:solidFill>
                <a:latin typeface="Calibri Light" panose="020F0302020204030204" pitchFamily="34" charset="0"/>
              </a:rPr>
              <a:t>each unit</a:t>
            </a:r>
            <a:endParaRPr lang="en-US" altLang="nb-NO" sz="1400" dirty="0">
              <a:latin typeface="Calibri Light" panose="020F0302020204030204" pitchFamily="34" charset="0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nb-NO" sz="1400" dirty="0">
                <a:latin typeface="Calibri Light" panose="020F0302020204030204" pitchFamily="34" charset="0"/>
              </a:rPr>
              <a:t>usually from data</a:t>
            </a:r>
            <a:endParaRPr lang="nb-NO" sz="1600" dirty="0">
              <a:solidFill>
                <a:srgbClr val="FF0000"/>
              </a:solidFill>
            </a:endParaRPr>
          </a:p>
        </p:txBody>
      </p:sp>
      <p:sp>
        <p:nvSpPr>
          <p:cNvPr id="25" name="Text Box 12">
            <a:extLst>
              <a:ext uri="{FF2B5EF4-FFF2-40B4-BE49-F238E27FC236}">
                <a16:creationId xmlns:a16="http://schemas.microsoft.com/office/drawing/2014/main" id="{D7FEED6C-1AFE-40EF-AA26-C2ABDD2FA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397" y="4917775"/>
            <a:ext cx="2453616" cy="166199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400" dirty="0">
                <a:latin typeface="Calibri Light" panose="020F0302020204030204" pitchFamily="34" charset="0"/>
              </a:rPr>
              <a:t>PID-layer: </a:t>
            </a:r>
          </a:p>
          <a:p>
            <a:pPr marL="285750" indent="-285750">
              <a:spcBef>
                <a:spcPct val="0"/>
              </a:spcBef>
            </a:pPr>
            <a:r>
              <a:rPr lang="en-US" altLang="nb-NO" sz="1400" dirty="0">
                <a:latin typeface="Calibri Light" panose="020F0302020204030204" pitchFamily="34" charset="0"/>
              </a:rPr>
              <a:t>Dynamic </a:t>
            </a:r>
            <a:r>
              <a:rPr lang="en-US" altLang="nb-NO" sz="1400" dirty="0">
                <a:highlight>
                  <a:srgbClr val="FFFF00"/>
                </a:highlight>
                <a:latin typeface="Calibri Light" panose="020F0302020204030204" pitchFamily="34" charset="0"/>
              </a:rPr>
              <a:t>linear model </a:t>
            </a:r>
            <a:r>
              <a:rPr lang="en-US" altLang="nb-NO" sz="1400" dirty="0">
                <a:latin typeface="Calibri Light" panose="020F0302020204030204" pitchFamily="34" charset="0"/>
              </a:rPr>
              <a:t>for </a:t>
            </a:r>
            <a:r>
              <a:rPr lang="en-US" altLang="nb-NO" sz="1400" dirty="0">
                <a:solidFill>
                  <a:schemeClr val="accent1"/>
                </a:solidFill>
                <a:latin typeface="Calibri Light" panose="020F0302020204030204" pitchFamily="34" charset="0"/>
              </a:rPr>
              <a:t>each loop</a:t>
            </a:r>
            <a:endParaRPr lang="en-US" altLang="nb-NO" sz="1400" dirty="0">
              <a:latin typeface="Calibri Light" panose="020F0302020204030204" pitchFamily="34" charset="0"/>
            </a:endParaRPr>
          </a:p>
          <a:p>
            <a:pPr marL="285750" indent="-285750">
              <a:spcBef>
                <a:spcPct val="0"/>
              </a:spcBef>
            </a:pPr>
            <a:r>
              <a:rPr lang="en-US" altLang="nb-NO" sz="1400" dirty="0">
                <a:latin typeface="Calibri Light" panose="020F0302020204030204" pitchFamily="34" charset="0"/>
              </a:rPr>
              <a:t>usually from data. </a:t>
            </a:r>
          </a:p>
          <a:p>
            <a:pPr marL="285750" indent="-285750">
              <a:spcBef>
                <a:spcPct val="0"/>
              </a:spcBef>
            </a:pPr>
            <a:r>
              <a:rPr lang="en-US" altLang="nb-NO" sz="1100" dirty="0">
                <a:solidFill>
                  <a:srgbClr val="FF0000"/>
                </a:solidFill>
                <a:latin typeface="Calibri Light" panose="020F0302020204030204" pitchFamily="34" charset="0"/>
              </a:rPr>
              <a:t>May use physical model for linearization, decoupling and feedforward </a:t>
            </a:r>
          </a:p>
          <a:p>
            <a:pPr marL="285750">
              <a:spcBef>
                <a:spcPct val="0"/>
              </a:spcBef>
            </a:pPr>
            <a:r>
              <a:rPr lang="en-US" altLang="nb-NO" sz="1100" dirty="0">
                <a:solidFill>
                  <a:srgbClr val="FF0000"/>
                </a:solidFill>
                <a:latin typeface="Calibri Light" panose="020F0302020204030204" pitchFamily="34" charset="0"/>
              </a:rPr>
              <a:t> see: input transformation</a:t>
            </a:r>
            <a:endParaRPr lang="en-US" altLang="nb-NO" sz="1000" dirty="0">
              <a:solidFill>
                <a:srgbClr val="FF0000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Rectangle 49">
            <a:extLst>
              <a:ext uri="{FF2B5EF4-FFF2-40B4-BE49-F238E27FC236}">
                <a16:creationId xmlns:a16="http://schemas.microsoft.com/office/drawing/2014/main" id="{B1D1159C-D238-4098-9EC3-04B0A3D5D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0413" y="6050982"/>
            <a:ext cx="1466850" cy="556212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28" name="Line 56">
            <a:extLst>
              <a:ext uri="{FF2B5EF4-FFF2-40B4-BE49-F238E27FC236}">
                <a16:creationId xmlns:a16="http://schemas.microsoft.com/office/drawing/2014/main" id="{C655EEE1-9F8D-47A1-ADFF-730A77892DA0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5418" y="6382769"/>
            <a:ext cx="4833663" cy="2584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29" name="Line 57">
            <a:extLst>
              <a:ext uri="{FF2B5EF4-FFF2-40B4-BE49-F238E27FC236}">
                <a16:creationId xmlns:a16="http://schemas.microsoft.com/office/drawing/2014/main" id="{841A9967-4096-40B5-A326-4740A8D465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70769" y="5397350"/>
            <a:ext cx="18194" cy="9729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0" name="Line 58">
            <a:extLst>
              <a:ext uri="{FF2B5EF4-FFF2-40B4-BE49-F238E27FC236}">
                <a16:creationId xmlns:a16="http://schemas.microsoft.com/office/drawing/2014/main" id="{26799D46-57EA-494E-9F6E-3B576112696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1511" y="5881064"/>
            <a:ext cx="1" cy="51420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1" name="Line 59">
            <a:extLst>
              <a:ext uri="{FF2B5EF4-FFF2-40B4-BE49-F238E27FC236}">
                <a16:creationId xmlns:a16="http://schemas.microsoft.com/office/drawing/2014/main" id="{1335AD8E-CCF7-4A9B-A010-88A866BC9C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47259" y="5070130"/>
            <a:ext cx="149280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2" name="Text Box 60">
            <a:extLst>
              <a:ext uri="{FF2B5EF4-FFF2-40B4-BE49-F238E27FC236}">
                <a16:creationId xmlns:a16="http://schemas.microsoft.com/office/drawing/2014/main" id="{0567EDE3-82B6-4240-BFBB-33F6C6EDC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743" y="5470422"/>
            <a:ext cx="628650" cy="39729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r>
              <a:rPr lang="nb-NO" altLang="nb-NO" sz="2400" b="1" baseline="-25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nb-NO" sz="2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3" name="Text Box 61">
            <a:extLst>
              <a:ext uri="{FF2B5EF4-FFF2-40B4-BE49-F238E27FC236}">
                <a16:creationId xmlns:a16="http://schemas.microsoft.com/office/drawing/2014/main" id="{AE8DFCF7-D443-4971-BE66-346707A3B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9563" y="5000057"/>
            <a:ext cx="628650" cy="397294"/>
          </a:xfrm>
          <a:prstGeom prst="rect">
            <a:avLst/>
          </a:prstGeom>
          <a:solidFill>
            <a:srgbClr val="FFFFFF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nb-NO" sz="2800" b="1" baseline="-25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4" name="Line 62">
            <a:extLst>
              <a:ext uri="{FF2B5EF4-FFF2-40B4-BE49-F238E27FC236}">
                <a16:creationId xmlns:a16="http://schemas.microsoft.com/office/drawing/2014/main" id="{8AA5056C-2ECF-48ED-BCC1-7DC2F62810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40068" y="5070130"/>
            <a:ext cx="0" cy="3812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5" name="Line 63">
            <a:extLst>
              <a:ext uri="{FF2B5EF4-FFF2-40B4-BE49-F238E27FC236}">
                <a16:creationId xmlns:a16="http://schemas.microsoft.com/office/drawing/2014/main" id="{7BA773A4-FF5C-4499-85F8-E7B7F6AF713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488963" y="3960059"/>
            <a:ext cx="0" cy="102749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6" name="Line 64">
            <a:extLst>
              <a:ext uri="{FF2B5EF4-FFF2-40B4-BE49-F238E27FC236}">
                <a16:creationId xmlns:a16="http://schemas.microsoft.com/office/drawing/2014/main" id="{BEA060CE-0B0E-4C6F-9705-294B0B698D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87191" y="3960058"/>
            <a:ext cx="30017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38" name="Text Box 4">
            <a:extLst>
              <a:ext uri="{FF2B5EF4-FFF2-40B4-BE49-F238E27FC236}">
                <a16:creationId xmlns:a16="http://schemas.microsoft.com/office/drawing/2014/main" id="{86299640-FCF0-4456-B950-78070B9A6B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5743" y="3568810"/>
            <a:ext cx="1099854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3300"/>
                </a:solidFill>
              </a:rPr>
              <a:t>y</a:t>
            </a:r>
            <a:r>
              <a:rPr lang="en-US" altLang="nb-NO" sz="1800" baseline="-25000" dirty="0">
                <a:solidFill>
                  <a:srgbClr val="FF3300"/>
                </a:solidFill>
              </a:rPr>
              <a:t>1</a:t>
            </a:r>
            <a:r>
              <a:rPr lang="en-US" altLang="nb-NO" sz="1800" dirty="0">
                <a:solidFill>
                  <a:srgbClr val="FF3300"/>
                </a:solidFill>
              </a:rPr>
              <a:t>=CV</a:t>
            </a:r>
            <a:r>
              <a:rPr lang="en-US" altLang="nb-NO" sz="1800" baseline="-25000" dirty="0">
                <a:solidFill>
                  <a:srgbClr val="FF3300"/>
                </a:solidFill>
              </a:rPr>
              <a:t>1</a:t>
            </a:r>
          </a:p>
        </p:txBody>
      </p:sp>
      <p:sp>
        <p:nvSpPr>
          <p:cNvPr id="39" name="Text Box 7">
            <a:extLst>
              <a:ext uri="{FF2B5EF4-FFF2-40B4-BE49-F238E27FC236}">
                <a16:creationId xmlns:a16="http://schemas.microsoft.com/office/drawing/2014/main" id="{D6B3D58E-491C-4A2A-8D9D-352B003F9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4113" y="4633362"/>
            <a:ext cx="107623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800" dirty="0">
                <a:solidFill>
                  <a:srgbClr val="FF0000"/>
                </a:solidFill>
              </a:rPr>
              <a:t>y</a:t>
            </a:r>
            <a:r>
              <a:rPr lang="en-US" altLang="nb-NO" sz="1800" baseline="-25000" dirty="0">
                <a:solidFill>
                  <a:srgbClr val="FF0000"/>
                </a:solidFill>
              </a:rPr>
              <a:t>2</a:t>
            </a:r>
            <a:r>
              <a:rPr lang="en-US" altLang="nb-NO" sz="1800" dirty="0">
                <a:solidFill>
                  <a:srgbClr val="FF0000"/>
                </a:solidFill>
              </a:rPr>
              <a:t>=CV</a:t>
            </a:r>
            <a:r>
              <a:rPr lang="en-US" altLang="nb-NO" sz="1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D0B11A-0702-4CEC-A631-53804EA9EF03}"/>
              </a:ext>
            </a:extLst>
          </p:cNvPr>
          <p:cNvSpPr txBox="1"/>
          <p:nvPr/>
        </p:nvSpPr>
        <p:spPr>
          <a:xfrm>
            <a:off x="4399494" y="3590728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1s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57C8451-CBE4-47E6-8525-AD7B8E5A5683}"/>
              </a:ext>
            </a:extLst>
          </p:cNvPr>
          <p:cNvSpPr txBox="1"/>
          <p:nvPr/>
        </p:nvSpPr>
        <p:spPr>
          <a:xfrm>
            <a:off x="4533098" y="460235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  <a:highlight>
                  <a:srgbClr val="FFFF00"/>
                </a:highlight>
              </a:rPr>
              <a:t>y</a:t>
            </a:r>
            <a:r>
              <a:rPr lang="nb-NO" baseline="-25000" dirty="0">
                <a:solidFill>
                  <a:srgbClr val="FF0000"/>
                </a:solidFill>
                <a:highlight>
                  <a:srgbClr val="FFFF00"/>
                </a:highlight>
              </a:rPr>
              <a:t>2s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86B1E7-57D4-4E3B-9A83-5075DF4AACF9}"/>
              </a:ext>
            </a:extLst>
          </p:cNvPr>
          <p:cNvSpPr txBox="1"/>
          <p:nvPr/>
        </p:nvSpPr>
        <p:spPr>
          <a:xfrm>
            <a:off x="5988077" y="6418133"/>
            <a:ext cx="4791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y = all </a:t>
            </a:r>
            <a:r>
              <a:rPr lang="nb-NO" dirty="0" err="1"/>
              <a:t>measurements</a:t>
            </a:r>
            <a:r>
              <a:rPr lang="nb-NO" dirty="0"/>
              <a:t> (</a:t>
            </a:r>
            <a:r>
              <a:rPr lang="nb-NO" dirty="0" err="1"/>
              <a:t>including</a:t>
            </a:r>
            <a:r>
              <a:rPr lang="nb-NO" dirty="0"/>
              <a:t> u and </a:t>
            </a:r>
            <a:r>
              <a:rPr lang="nb-NO" dirty="0" err="1"/>
              <a:t>possibly</a:t>
            </a:r>
            <a:r>
              <a:rPr lang="nb-NO" dirty="0"/>
              <a:t> d)</a:t>
            </a:r>
          </a:p>
        </p:txBody>
      </p:sp>
      <p:sp>
        <p:nvSpPr>
          <p:cNvPr id="45" name="Line 73">
            <a:extLst>
              <a:ext uri="{FF2B5EF4-FFF2-40B4-BE49-F238E27FC236}">
                <a16:creationId xmlns:a16="http://schemas.microsoft.com/office/drawing/2014/main" id="{D912BCD6-B576-431D-A453-D2013CBD98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3553" y="6382770"/>
            <a:ext cx="0" cy="4046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8" name="Line 55">
            <a:extLst>
              <a:ext uri="{FF2B5EF4-FFF2-40B4-BE49-F238E27FC236}">
                <a16:creationId xmlns:a16="http://schemas.microsoft.com/office/drawing/2014/main" id="{B72BE00C-CF07-40A8-833C-41459278E94B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2965" y="6366530"/>
            <a:ext cx="838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9" name="Text Box 75">
            <a:extLst>
              <a:ext uri="{FF2B5EF4-FFF2-40B4-BE49-F238E27FC236}">
                <a16:creationId xmlns:a16="http://schemas.microsoft.com/office/drawing/2014/main" id="{75D58CEA-8D5F-4E1F-97DE-FCBB20D26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840" y="6172993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>
                <a:highlight>
                  <a:srgbClr val="FFFF00"/>
                </a:highlight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50" name="Text Box 74">
            <a:extLst>
              <a:ext uri="{FF2B5EF4-FFF2-40B4-BE49-F238E27FC236}">
                <a16:creationId xmlns:a16="http://schemas.microsoft.com/office/drawing/2014/main" id="{CF6E5FFF-F08E-4670-ABCB-0E3B28C85C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7263" y="6508750"/>
            <a:ext cx="922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b-NO" sz="1800" dirty="0" err="1">
                <a:highlight>
                  <a:srgbClr val="FFFF00"/>
                </a:highlight>
                <a:latin typeface="Arial" panose="020B0604020202020204" pitchFamily="34" charset="0"/>
              </a:rPr>
              <a:t>n</a:t>
            </a:r>
            <a:r>
              <a:rPr lang="en-US" altLang="nb-NO" sz="1800" baseline="30000" dirty="0" err="1">
                <a:highlight>
                  <a:srgbClr val="FFFF00"/>
                </a:highlight>
                <a:latin typeface="Arial" panose="020B0604020202020204" pitchFamily="34" charset="0"/>
              </a:rPr>
              <a:t>y</a:t>
            </a:r>
            <a:endParaRPr lang="en-US" altLang="nb-NO" sz="1800" baseline="30000" dirty="0">
              <a:highlight>
                <a:srgbClr val="FFFF00"/>
              </a:highlight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07DE03-5A6F-46E3-9411-2CD5C98A6B49}"/>
              </a:ext>
            </a:extLst>
          </p:cNvPr>
          <p:cNvSpPr txBox="1"/>
          <p:nvPr/>
        </p:nvSpPr>
        <p:spPr>
          <a:xfrm>
            <a:off x="8794376" y="4518212"/>
            <a:ext cx="2736327" cy="92333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nb-NO" dirty="0"/>
              <a:t>Data </a:t>
            </a:r>
            <a:r>
              <a:rPr lang="nb-NO" dirty="0" err="1"/>
              <a:t>reconciliation</a:t>
            </a:r>
            <a:r>
              <a:rPr lang="nb-NO" dirty="0"/>
              <a:t> (</a:t>
            </a:r>
            <a:r>
              <a:rPr lang="nb-NO" dirty="0" err="1"/>
              <a:t>static</a:t>
            </a:r>
            <a:r>
              <a:rPr lang="nb-NO" dirty="0"/>
              <a:t>)</a:t>
            </a:r>
          </a:p>
          <a:p>
            <a:pPr algn="ctr"/>
            <a:r>
              <a:rPr lang="nb-NO" dirty="0"/>
              <a:t>Or</a:t>
            </a:r>
          </a:p>
          <a:p>
            <a:r>
              <a:rPr lang="nb-NO" dirty="0"/>
              <a:t>Estimator (e.g. EKF)</a:t>
            </a:r>
          </a:p>
        </p:txBody>
      </p:sp>
      <p:sp>
        <p:nvSpPr>
          <p:cNvPr id="42" name="Line 57">
            <a:extLst>
              <a:ext uri="{FF2B5EF4-FFF2-40B4-BE49-F238E27FC236}">
                <a16:creationId xmlns:a16="http://schemas.microsoft.com/office/drawing/2014/main" id="{CC175A28-68B9-471C-8F60-6B1E9DC8D007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02957" y="5435691"/>
            <a:ext cx="18194" cy="9729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3" name="Line 57">
            <a:extLst>
              <a:ext uri="{FF2B5EF4-FFF2-40B4-BE49-F238E27FC236}">
                <a16:creationId xmlns:a16="http://schemas.microsoft.com/office/drawing/2014/main" id="{DB92D09F-0978-4670-BA44-66F81F1DAF5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102957" y="3014674"/>
            <a:ext cx="26894" cy="1503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44" name="Line 64">
            <a:extLst>
              <a:ext uri="{FF2B5EF4-FFF2-40B4-BE49-F238E27FC236}">
                <a16:creationId xmlns:a16="http://schemas.microsoft.com/office/drawing/2014/main" id="{E590FDB0-0E94-4D6A-B284-23A93550364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36056" y="3045657"/>
            <a:ext cx="5203019" cy="93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3EF9B4-0464-469A-8FF6-B6FF713B1B24}"/>
              </a:ext>
            </a:extLst>
          </p:cNvPr>
          <p:cNvSpPr txBox="1"/>
          <p:nvPr/>
        </p:nvSpPr>
        <p:spPr>
          <a:xfrm>
            <a:off x="10291482" y="5435691"/>
            <a:ext cx="176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highlight>
                  <a:srgbClr val="FFFF00"/>
                </a:highlight>
              </a:rPr>
              <a:t>Nonlinear </a:t>
            </a:r>
            <a:r>
              <a:rPr lang="nb-NO" dirty="0" err="1">
                <a:highlight>
                  <a:srgbClr val="FFFF00"/>
                </a:highlight>
              </a:rPr>
              <a:t>model</a:t>
            </a:r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52" name="Line 64">
            <a:extLst>
              <a:ext uri="{FF2B5EF4-FFF2-40B4-BE49-F238E27FC236}">
                <a16:creationId xmlns:a16="http://schemas.microsoft.com/office/drawing/2014/main" id="{63FD36DC-B264-4C58-83AB-FC9AA21FE38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899938" y="4130354"/>
            <a:ext cx="5203019" cy="9359"/>
          </a:xfrm>
          <a:prstGeom prst="line">
            <a:avLst/>
          </a:prstGeom>
          <a:noFill/>
          <a:ln w="9525">
            <a:solidFill>
              <a:schemeClr val="accent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315D52F-A577-480A-8CCF-DEE40F08A04F}"/>
              </a:ext>
            </a:extLst>
          </p:cNvPr>
          <p:cNvSpPr txBox="1"/>
          <p:nvPr/>
        </p:nvSpPr>
        <p:spPr>
          <a:xfrm>
            <a:off x="8403753" y="3802288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accent1"/>
                </a:solidFill>
              </a:rPr>
              <a:t>MPC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2DBEB9A-D434-45F6-8727-96EB438A53D5}"/>
              </a:ext>
            </a:extLst>
          </p:cNvPr>
          <p:cNvSpPr txBox="1"/>
          <p:nvPr/>
        </p:nvSpPr>
        <p:spPr>
          <a:xfrm>
            <a:off x="10236918" y="3993404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d, 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CED2C0E-9D71-43EB-A5BD-D768DFC5E421}"/>
              </a:ext>
            </a:extLst>
          </p:cNvPr>
          <p:cNvSpPr txBox="1"/>
          <p:nvPr/>
        </p:nvSpPr>
        <p:spPr>
          <a:xfrm>
            <a:off x="10234365" y="3835771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^  ^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C98A78-EA55-5D59-C6EA-567527FBE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41EB-D008-4CF7-B6DA-5E167030F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Is </a:t>
            </a:r>
            <a:r>
              <a:rPr lang="nb-NO" dirty="0" err="1"/>
              <a:t>there</a:t>
            </a:r>
            <a:r>
              <a:rPr lang="nb-NO" dirty="0"/>
              <a:t> a problem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consistency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layers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11F7E-1CFA-499E-A3CF-37B81E9F0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66329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Quote fro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m a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recent paper I reviewed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“One of the difficulties in practical implementations of classic Real-Time Optimization (RTO) strategy is the integration between optimization (RTO) and control layers (MPC), mainly due to the differences between the models used in each layer,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which may result in unreachable setpoints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coming from optimization to the control layer. In this context, Economic Model Predictive Control (EMPC) is a strategy where optimization and control problems are solved simultaneously.”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Is this likely to happen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</a:p>
          <a:p>
            <a:endParaRPr lang="en-US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No, This is a myth </a:t>
            </a:r>
            <a:r>
              <a:rPr lang="en-US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and no reason for choosing EMPC</a:t>
            </a:r>
            <a:endParaRPr lang="en-US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Truth:  With integral action in the control layer (MPC), the process will go to the setpoints (y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=CV1</a:t>
            </a:r>
            <a:r>
              <a:rPr lang="en-US" sz="1800" baseline="-25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desired by the RTO layer, irrespective of any model error in the MPC layer</a:t>
            </a:r>
          </a:p>
          <a:p>
            <a:pPr lvl="1"/>
            <a:r>
              <a:rPr lang="en-US" altLang="nb-NO" sz="1900" dirty="0">
                <a:latin typeface="Calibri Light" panose="020F0302020204030204" pitchFamily="34" charset="0"/>
              </a:rPr>
              <a:t>J</a:t>
            </a:r>
            <a:r>
              <a:rPr lang="en-US" altLang="nb-NO" sz="1900" baseline="-25000" dirty="0">
                <a:latin typeface="Calibri Light" panose="020F0302020204030204" pitchFamily="34" charset="0"/>
              </a:rPr>
              <a:t>MPC </a:t>
            </a:r>
            <a:r>
              <a:rPr lang="en-US" altLang="nb-NO" sz="1900" dirty="0">
                <a:latin typeface="Calibri Light" panose="020F0302020204030204" pitchFamily="34" charset="0"/>
              </a:rPr>
              <a:t>= Q(y</a:t>
            </a:r>
            <a:r>
              <a:rPr lang="en-US" altLang="nb-NO" sz="1900" baseline="-25000" dirty="0">
                <a:latin typeface="Calibri Light" panose="020F0302020204030204" pitchFamily="34" charset="0"/>
              </a:rPr>
              <a:t>1</a:t>
            </a:r>
            <a:r>
              <a:rPr lang="en-US" altLang="nb-NO" sz="1900" dirty="0">
                <a:latin typeface="Calibri Light" panose="020F0302020204030204" pitchFamily="34" charset="0"/>
              </a:rPr>
              <a:t>-y</a:t>
            </a:r>
            <a:r>
              <a:rPr lang="en-US" altLang="nb-NO" sz="1900" baseline="-25000" dirty="0">
                <a:latin typeface="Calibri Light" panose="020F0302020204030204" pitchFamily="34" charset="0"/>
              </a:rPr>
              <a:t>1s</a:t>
            </a:r>
            <a:r>
              <a:rPr lang="en-US" altLang="nb-NO" sz="1900" dirty="0">
                <a:latin typeface="Calibri Light" panose="020F0302020204030204" pitchFamily="34" charset="0"/>
              </a:rPr>
              <a:t>)</a:t>
            </a:r>
            <a:r>
              <a:rPr lang="en-US" altLang="nb-NO" sz="1900" baseline="30000" dirty="0">
                <a:latin typeface="Calibri Light" panose="020F0302020204030204" pitchFamily="34" charset="0"/>
              </a:rPr>
              <a:t>2 </a:t>
            </a:r>
            <a:r>
              <a:rPr lang="en-US" altLang="nb-NO" sz="1900" dirty="0">
                <a:latin typeface="Calibri Light" panose="020F0302020204030204" pitchFamily="34" charset="0"/>
              </a:rPr>
              <a:t>+</a:t>
            </a:r>
            <a:r>
              <a:rPr lang="en-US" altLang="nb-NO" sz="1900" baseline="-25000" dirty="0">
                <a:latin typeface="Calibri Light" panose="020F0302020204030204" pitchFamily="34" charset="0"/>
              </a:rPr>
              <a:t> </a:t>
            </a:r>
            <a:r>
              <a:rPr lang="nb-NO" sz="1900" dirty="0"/>
              <a:t>R</a:t>
            </a:r>
            <a:r>
              <a:rPr lang="el-GR" sz="1900" dirty="0"/>
              <a:t>Δ</a:t>
            </a:r>
            <a:r>
              <a:rPr lang="nb-NO" sz="1900" dirty="0"/>
              <a:t>u</a:t>
            </a:r>
            <a:r>
              <a:rPr lang="nb-NO" sz="1900" baseline="-25000" dirty="0"/>
              <a:t>1</a:t>
            </a:r>
            <a:r>
              <a:rPr lang="nb-NO" sz="1900" baseline="30000" dirty="0"/>
              <a:t>2 </a:t>
            </a:r>
            <a:endParaRPr lang="en-US" sz="1900" baseline="-25000" dirty="0">
              <a:latin typeface="Calibri Light" panose="020F0302020204030204" pitchFamily="34" charset="0"/>
            </a:endParaRPr>
          </a:p>
          <a:p>
            <a:r>
              <a:rPr lang="en-US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Of course, the setpoints from the RTO layer must correspond to a feasible steady state, but the model in the MPC layer does not affect this</a:t>
            </a:r>
          </a:p>
          <a:p>
            <a:r>
              <a:rPr lang="en-US" sz="1900" dirty="0">
                <a:latin typeface="Calibri" panose="020F0502020204030204" pitchFamily="34" charset="0"/>
                <a:ea typeface="Calibri" panose="020F0502020204030204" pitchFamily="34" charset="0"/>
              </a:rPr>
              <a:t>Of course, there may be economic losses dynamically, for example, dynamic constraints may  mean it takes some time to reach the setpoints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nb-NO" sz="1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nb-NO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D34A46F-D960-4993-A1A3-35A620758B06}"/>
              </a:ext>
            </a:extLst>
          </p:cNvPr>
          <p:cNvGrpSpPr/>
          <p:nvPr/>
        </p:nvGrpSpPr>
        <p:grpSpPr>
          <a:xfrm>
            <a:off x="9203512" y="1569337"/>
            <a:ext cx="2843825" cy="4734069"/>
            <a:chOff x="7288107" y="1278691"/>
            <a:chExt cx="2843825" cy="4734069"/>
          </a:xfrm>
        </p:grpSpPr>
        <p:pic>
          <p:nvPicPr>
            <p:cNvPr id="8" name="Bilde 5">
              <a:extLst>
                <a:ext uri="{FF2B5EF4-FFF2-40B4-BE49-F238E27FC236}">
                  <a16:creationId xmlns:a16="http://schemas.microsoft.com/office/drawing/2014/main" id="{425A9E26-A414-4213-969F-91BF2CDEE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2144" y="1278691"/>
              <a:ext cx="2739788" cy="4374187"/>
            </a:xfrm>
            <a:prstGeom prst="rect">
              <a:avLst/>
            </a:prstGeom>
          </p:spPr>
        </p:pic>
        <p:sp>
          <p:nvSpPr>
            <p:cNvPr id="9" name="Text Box 7">
              <a:extLst>
                <a:ext uri="{FF2B5EF4-FFF2-40B4-BE49-F238E27FC236}">
                  <a16:creationId xmlns:a16="http://schemas.microsoft.com/office/drawing/2014/main" id="{F61FDF15-F32B-4CDB-9ABD-E520C5A60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28248" y="5646047"/>
              <a:ext cx="130175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altLang="nb-NO" dirty="0">
                  <a:solidFill>
                    <a:srgbClr val="FF0066"/>
                  </a:solidFill>
                </a:rPr>
                <a:t>PROCESS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0A46952-C43F-4EB9-B03A-BD73A0BEF652}"/>
                </a:ext>
              </a:extLst>
            </p:cNvPr>
            <p:cNvSpPr txBox="1"/>
            <p:nvPr/>
          </p:nvSpPr>
          <p:spPr>
            <a:xfrm>
              <a:off x="8544273" y="2132857"/>
              <a:ext cx="61870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b-NO" sz="1200" dirty="0"/>
                <a:t>(</a:t>
              </a:r>
              <a:r>
                <a:rPr lang="nb-NO" sz="1200" dirty="0" err="1"/>
                <a:t>day</a:t>
              </a:r>
              <a:r>
                <a:rPr lang="nb-NO" sz="1200" dirty="0"/>
                <a:t>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92FB54-BBDD-4237-AFDD-037D761E8BF4}"/>
                </a:ext>
              </a:extLst>
            </p:cNvPr>
            <p:cNvSpPr txBox="1"/>
            <p:nvPr/>
          </p:nvSpPr>
          <p:spPr>
            <a:xfrm>
              <a:off x="7288107" y="2912533"/>
              <a:ext cx="489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400" b="1" dirty="0"/>
                <a:t>RTO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7DC927-711D-456F-8D5F-96EACEED39AB}"/>
                </a:ext>
              </a:extLst>
            </p:cNvPr>
            <p:cNvSpPr txBox="1"/>
            <p:nvPr/>
          </p:nvSpPr>
          <p:spPr>
            <a:xfrm>
              <a:off x="9203512" y="3397557"/>
              <a:ext cx="245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/>
                <a:t>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BD91B7D-40ED-479D-A289-54BBAA049FFA}"/>
                </a:ext>
              </a:extLst>
            </p:cNvPr>
            <p:cNvSpPr txBox="1"/>
            <p:nvPr/>
          </p:nvSpPr>
          <p:spPr>
            <a:xfrm>
              <a:off x="9252856" y="4302814"/>
              <a:ext cx="24558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1200" b="1" dirty="0"/>
                <a:t>s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0F745-6B22-6923-9EE3-1E7792EC2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DCD2B-6064-4A78-9C2D-DD73DFA345C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Analytical solution: \\&#10;$H = {G^y}^T (YY^T)^{-1}$ where $Y=[F W_d \ \ \ W_{n^y}]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24"/>
  <p:tag name="PICTUREFILESIZE" val="2862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3162</Words>
  <Application>Microsoft Office PowerPoint</Application>
  <PresentationFormat>Widescreen</PresentationFormat>
  <Paragraphs>546</Paragraphs>
  <Slides>41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1" baseType="lpstr">
      <vt:lpstr>Arial</vt:lpstr>
      <vt:lpstr>Calibri</vt:lpstr>
      <vt:lpstr>Calibri Light</vt:lpstr>
      <vt:lpstr>Cambria Math</vt:lpstr>
      <vt:lpstr>Courier New</vt:lpstr>
      <vt:lpstr>t1-gul-regular</vt:lpstr>
      <vt:lpstr>t1-gul-regular-italic</vt:lpstr>
      <vt:lpstr>Times</vt:lpstr>
      <vt:lpstr>Times New Roman</vt:lpstr>
      <vt:lpstr>Office Theme</vt:lpstr>
      <vt:lpstr>Supervisory control   Decomposition: vertical and horizontal Constraint switching. </vt:lpstr>
      <vt:lpstr>PowerPoint Presentation</vt:lpstr>
      <vt:lpstr>Two fundamental ways of decomposing the controller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Is there a problem with model consistency between layers?</vt:lpstr>
      <vt:lpstr>Main objectives operation</vt:lpstr>
      <vt:lpstr>Hierarchical structure: Degrees of freedom unchanged</vt:lpstr>
      <vt:lpstr>Example: Exothermic reactor (unstable)</vt:lpstr>
      <vt:lpstr>Systematic procedure for economic process control</vt:lpstr>
      <vt:lpstr>Step 3: Sigurd’s rules for CV selection</vt:lpstr>
      <vt:lpstr>Cruise control: Optimization with  PI-controller</vt:lpstr>
      <vt:lpstr>The less obvious case: Unconstrained optimum</vt:lpstr>
      <vt:lpstr>Step 4: Inventory control and TPM (later!)</vt:lpstr>
      <vt:lpstr>Step 5: Design of regulatory control layer</vt:lpstr>
      <vt:lpstr>Main rule: “Pair close”</vt:lpstr>
      <vt:lpstr>Objectives of regulatory control layer</vt:lpstr>
      <vt:lpstr>Step 6: Design of Supervisory layer</vt:lpstr>
      <vt:lpstr>Objectives supervisory layer:</vt:lpstr>
      <vt:lpstr>A little on feedforward control</vt:lpstr>
      <vt:lpstr>Feedforward control: Measure disturbance (d)</vt:lpstr>
      <vt:lpstr>Details Feedforward control</vt:lpstr>
      <vt:lpstr>Example feedforward</vt:lpstr>
      <vt:lpstr>What is best? Feedback or feedforward?</vt:lpstr>
      <vt:lpstr>PowerPoint Presentation</vt:lpstr>
      <vt:lpstr>PowerPoint Presentation</vt:lpstr>
      <vt:lpstr>PowerPoint Presentation</vt:lpstr>
      <vt:lpstr>PowerPoint Presentation</vt:lpstr>
      <vt:lpstr>Combine: Two degrees-of-freedom control</vt:lpstr>
      <vt:lpstr>Introduction to switching:  Need to control active constraints But active constraints may change during operation</vt:lpstr>
      <vt:lpstr>PowerPoint Presentation</vt:lpstr>
      <vt:lpstr>A. MV-MV switching</vt:lpstr>
      <vt:lpstr>B. CV-CV switching</vt:lpstr>
      <vt:lpstr>The four switching cases in more detail</vt:lpstr>
      <vt:lpstr>Advanced regulatory control (ARC)</vt:lpstr>
      <vt:lpstr>The three main inventions of process control (became widely used in the process industry in the 1930s)</vt:lpstr>
      <vt:lpstr>The three main inventions of process control can only indirectly and with effort be implemented with MPC</vt:lpstr>
      <vt:lpstr>Standard Advanced control elements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Sigurd Skogestad</dc:creator>
  <cp:lastModifiedBy>Sigurd Skogestad</cp:lastModifiedBy>
  <cp:revision>33</cp:revision>
  <dcterms:created xsi:type="dcterms:W3CDTF">2023-08-08T09:46:25Z</dcterms:created>
  <dcterms:modified xsi:type="dcterms:W3CDTF">2023-10-10T10:14:38Z</dcterms:modified>
</cp:coreProperties>
</file>