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72"/>
  </p:notesMasterIdLst>
  <p:handoutMasterIdLst>
    <p:handoutMasterId r:id="rId73"/>
  </p:handoutMasterIdLst>
  <p:sldIdLst>
    <p:sldId id="923" r:id="rId2"/>
    <p:sldId id="1227" r:id="rId3"/>
    <p:sldId id="1195" r:id="rId4"/>
    <p:sldId id="1057" r:id="rId5"/>
    <p:sldId id="1058" r:id="rId6"/>
    <p:sldId id="1059" r:id="rId7"/>
    <p:sldId id="1060" r:id="rId8"/>
    <p:sldId id="1063" r:id="rId9"/>
    <p:sldId id="1095" r:id="rId10"/>
    <p:sldId id="1096" r:id="rId11"/>
    <p:sldId id="576" r:id="rId12"/>
    <p:sldId id="580" r:id="rId13"/>
    <p:sldId id="757" r:id="rId14"/>
    <p:sldId id="1196" r:id="rId15"/>
    <p:sldId id="758" r:id="rId16"/>
    <p:sldId id="909" r:id="rId17"/>
    <p:sldId id="910" r:id="rId18"/>
    <p:sldId id="911" r:id="rId19"/>
    <p:sldId id="913" r:id="rId20"/>
    <p:sldId id="1202" r:id="rId21"/>
    <p:sldId id="1200" r:id="rId22"/>
    <p:sldId id="932" r:id="rId23"/>
    <p:sldId id="935" r:id="rId24"/>
    <p:sldId id="873" r:id="rId25"/>
    <p:sldId id="843" r:id="rId26"/>
    <p:sldId id="847" r:id="rId27"/>
    <p:sldId id="844" r:id="rId28"/>
    <p:sldId id="884" r:id="rId29"/>
    <p:sldId id="885" r:id="rId30"/>
    <p:sldId id="1220" r:id="rId31"/>
    <p:sldId id="887" r:id="rId32"/>
    <p:sldId id="890" r:id="rId33"/>
    <p:sldId id="892" r:id="rId34"/>
    <p:sldId id="971" r:id="rId35"/>
    <p:sldId id="952" r:id="rId36"/>
    <p:sldId id="953" r:id="rId37"/>
    <p:sldId id="954" r:id="rId38"/>
    <p:sldId id="955" r:id="rId39"/>
    <p:sldId id="956" r:id="rId40"/>
    <p:sldId id="957" r:id="rId41"/>
    <p:sldId id="1203" r:id="rId42"/>
    <p:sldId id="1191" r:id="rId43"/>
    <p:sldId id="868" r:id="rId44"/>
    <p:sldId id="857" r:id="rId45"/>
    <p:sldId id="856" r:id="rId46"/>
    <p:sldId id="865" r:id="rId47"/>
    <p:sldId id="860" r:id="rId48"/>
    <p:sldId id="1209" r:id="rId49"/>
    <p:sldId id="1210" r:id="rId50"/>
    <p:sldId id="1211" r:id="rId51"/>
    <p:sldId id="1197" r:id="rId52"/>
    <p:sldId id="1215" r:id="rId53"/>
    <p:sldId id="1216" r:id="rId54"/>
    <p:sldId id="1217" r:id="rId55"/>
    <p:sldId id="965" r:id="rId56"/>
    <p:sldId id="1226" r:id="rId57"/>
    <p:sldId id="966" r:id="rId58"/>
    <p:sldId id="967" r:id="rId59"/>
    <p:sldId id="968" r:id="rId60"/>
    <p:sldId id="1212" r:id="rId61"/>
    <p:sldId id="972" r:id="rId62"/>
    <p:sldId id="1218" r:id="rId63"/>
    <p:sldId id="1225" r:id="rId64"/>
    <p:sldId id="1221" r:id="rId65"/>
    <p:sldId id="1222" r:id="rId66"/>
    <p:sldId id="1223" r:id="rId67"/>
    <p:sldId id="1224" r:id="rId68"/>
    <p:sldId id="1213" r:id="rId69"/>
    <p:sldId id="1214" r:id="rId70"/>
    <p:sldId id="1193" r:id="rId71"/>
  </p:sldIdLst>
  <p:sldSz cx="9144000" cy="6858000" type="screen4x3"/>
  <p:notesSz cx="6805613" cy="9944100"/>
  <p:embeddedFontLst>
    <p:embeddedFont>
      <p:font typeface="Times" panose="02020603050405020304" pitchFamily="18" charset="0"/>
      <p:regular r:id="rId74"/>
      <p:bold r:id="rId75"/>
      <p:italic r:id="rId76"/>
      <p:boldItalic r:id="rId77"/>
    </p:embeddedFont>
    <p:embeddedFont>
      <p:font typeface="cmsy10" panose="020B0604020202020204" charset="0"/>
      <p:regular r:id="rId78"/>
    </p:embeddedFont>
    <p:embeddedFont>
      <p:font typeface="Adobe Fan Heiti Std B" panose="020B0700000000000000" charset="-128"/>
      <p:bold r:id="rId79"/>
    </p:embeddedFont>
  </p:embeddedFontLst>
  <p:custDataLst>
    <p:tags r:id="rId80"/>
  </p:custDataLst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FFFF"/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9013" autoAdjust="0"/>
  </p:normalViewPr>
  <p:slideViewPr>
    <p:cSldViewPr>
      <p:cViewPr varScale="1">
        <p:scale>
          <a:sx n="131" d="100"/>
          <a:sy n="131" d="100"/>
        </p:scale>
        <p:origin x="11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60CF9D1-9B3D-4748-9B83-5AD272B204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4400"/>
            <a:ext cx="49926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562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2A3115D-3827-48F5-9FCE-2E4FA1676D91}" type="slidenum">
              <a:rPr lang="ar-SA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3EDAA-DF43-4145-9813-24E9B209447A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8B676B-CA76-492E-84ED-E14BB1F536F1}" type="slidenum">
              <a:rPr lang="ar-SA" altLang="nb-NO" smtClean="0"/>
              <a:pPr>
                <a:spcBef>
                  <a:spcPct val="0"/>
                </a:spcBef>
              </a:pPr>
              <a:t>14</a:t>
            </a:fld>
            <a:endParaRPr lang="nn-NO" altLang="nb-NO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A67588-5ED8-4456-9D95-1341EAB2D187}" type="slidenum">
              <a:rPr lang="ar-SA" altLang="nb-NO" smtClean="0"/>
              <a:pPr>
                <a:spcBef>
                  <a:spcPct val="0"/>
                </a:spcBef>
              </a:pPr>
              <a:t>15</a:t>
            </a:fld>
            <a:endParaRPr lang="nn-NO" altLang="nb-NO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190C97-5D91-4E79-9053-FEE20901E6D2}" type="slidenum">
              <a:rPr lang="ar-SA" altLang="nb-NO" smtClean="0"/>
              <a:pPr>
                <a:spcBef>
                  <a:spcPct val="0"/>
                </a:spcBef>
              </a:pPr>
              <a:t>16</a:t>
            </a:fld>
            <a:endParaRPr lang="nn-NO" altLang="nb-NO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50754E-E326-4524-B3D1-6A52520F9552}" type="slidenum">
              <a:rPr lang="ar-SA" altLang="nb-NO" smtClean="0"/>
              <a:pPr>
                <a:spcBef>
                  <a:spcPct val="0"/>
                </a:spcBef>
              </a:pPr>
              <a:t>17</a:t>
            </a:fld>
            <a:endParaRPr lang="nn-NO" altLang="nb-NO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996690-46C4-4DCC-9D2E-CEE6A892D250}" type="slidenum">
              <a:rPr lang="ar-SA" altLang="nb-NO" smtClean="0"/>
              <a:pPr>
                <a:spcBef>
                  <a:spcPct val="0"/>
                </a:spcBef>
              </a:pPr>
              <a:t>18</a:t>
            </a:fld>
            <a:endParaRPr lang="nn-NO" altLang="nb-NO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19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0E7C19-A237-411B-9ED8-9B1FCB9B9486}" type="slidenum">
              <a:rPr lang="ar-SA" altLang="nb-NO" smtClean="0"/>
              <a:pPr>
                <a:spcBef>
                  <a:spcPct val="0"/>
                </a:spcBef>
              </a:pPr>
              <a:t>20</a:t>
            </a:fld>
            <a:endParaRPr lang="nn-NO" altLang="nb-NO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5" tIns="45853" rIns="91705" bIns="4585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A9D3AA-065F-4751-A428-65BF3D682B90}" type="slidenum">
              <a:rPr lang="ar-SA" altLang="nb-NO"/>
              <a:pPr algn="r" eaLnBrk="1" hangingPunct="1">
                <a:spcBef>
                  <a:spcPct val="0"/>
                </a:spcBef>
              </a:pPr>
              <a:t>21</a:t>
            </a:fld>
            <a:endParaRPr lang="nn-NO" altLang="nb-NO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7AD41E-C704-4F90-9FEB-2495CA4D210B}" type="slidenum">
              <a:rPr lang="ar-SA" altLang="nb-NO" smtClean="0"/>
              <a:pPr>
                <a:spcBef>
                  <a:spcPct val="0"/>
                </a:spcBef>
              </a:pPr>
              <a:t>22</a:t>
            </a:fld>
            <a:endParaRPr lang="nn-NO" altLang="nb-NO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24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9A657B-6FDF-472E-AFC9-A52A4A0B3BE1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26DEF0-C805-4CAF-B8AE-C900B25204A6}" type="slidenum">
              <a:rPr lang="ar-SA" altLang="nb-NO" smtClean="0"/>
              <a:pPr>
                <a:spcBef>
                  <a:spcPct val="0"/>
                </a:spcBef>
              </a:pPr>
              <a:t>25</a:t>
            </a:fld>
            <a:endParaRPr lang="nn-NO" alt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16505D-36F6-424A-90A6-D368148F430E}" type="slidenum">
              <a:rPr lang="ar-SA" altLang="nb-NO" smtClean="0"/>
              <a:pPr>
                <a:spcBef>
                  <a:spcPct val="0"/>
                </a:spcBef>
              </a:pPr>
              <a:t>26</a:t>
            </a:fld>
            <a:endParaRPr lang="nn-NO" alt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A8FF22-A1D9-4046-9ED2-6E49DD630355}" type="slidenum">
              <a:rPr lang="ar-SA" altLang="nb-NO" smtClean="0"/>
              <a:pPr>
                <a:spcBef>
                  <a:spcPct val="0"/>
                </a:spcBef>
              </a:pPr>
              <a:t>27</a:t>
            </a:fld>
            <a:endParaRPr lang="nn-NO" altLang="nb-NO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52CF8-00A1-40D6-8E7C-45F39F245A2E}" type="slidenum">
              <a:rPr lang="ar-SA" altLang="nb-NO" smtClean="0"/>
              <a:pPr>
                <a:spcBef>
                  <a:spcPct val="0"/>
                </a:spcBef>
              </a:pPr>
              <a:t>28</a:t>
            </a:fld>
            <a:endParaRPr lang="nn-NO" altLang="nb-NO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F30410-CE0E-44DA-8719-F226D62A164A}" type="slidenum">
              <a:rPr lang="ar-SA" altLang="nb-NO" smtClean="0"/>
              <a:pPr>
                <a:spcBef>
                  <a:spcPct val="0"/>
                </a:spcBef>
              </a:pPr>
              <a:t>29</a:t>
            </a:fld>
            <a:endParaRPr lang="nn-NO" altLang="nb-NO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969DF9-A51F-4129-A739-7381CFAAAE3B}" type="slidenum">
              <a:rPr lang="ar-SA" altLang="nb-NO" smtClean="0"/>
              <a:pPr>
                <a:spcBef>
                  <a:spcPct val="0"/>
                </a:spcBef>
              </a:pPr>
              <a:t>31</a:t>
            </a:fld>
            <a:endParaRPr lang="nn-NO" altLang="nb-NO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6D8A6A-9DFE-42B8-B9EF-E51CF6419451}" type="slidenum">
              <a:rPr lang="ar-SA" altLang="nb-NO" smtClean="0"/>
              <a:pPr>
                <a:spcBef>
                  <a:spcPct val="0"/>
                </a:spcBef>
              </a:pPr>
              <a:t>32</a:t>
            </a:fld>
            <a:endParaRPr lang="nn-NO" altLang="nb-NO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65C9AF-7B57-4170-9318-4B27D0A1F040}" type="slidenum">
              <a:rPr lang="ar-SA" altLang="nb-NO" smtClean="0"/>
              <a:pPr>
                <a:spcBef>
                  <a:spcPct val="0"/>
                </a:spcBef>
              </a:pPr>
              <a:t>33</a:t>
            </a:fld>
            <a:endParaRPr lang="nn-NO" altLang="nb-NO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EF236E-643B-4244-86E8-50A105C52EDF}" type="slidenum">
              <a:rPr lang="ar-SA" altLang="nb-NO" smtClean="0"/>
              <a:pPr>
                <a:spcBef>
                  <a:spcPct val="0"/>
                </a:spcBef>
              </a:pPr>
              <a:t>34</a:t>
            </a:fld>
            <a:endParaRPr lang="nn-NO" altLang="nb-NO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36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057C-B314-47F0-885F-4B8596B7C786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251869-5833-456B-A895-93D2E31F376C}" type="slidenum">
              <a:rPr lang="ar-SA" altLang="nb-NO" smtClean="0"/>
              <a:pPr>
                <a:spcBef>
                  <a:spcPct val="0"/>
                </a:spcBef>
              </a:pPr>
              <a:t>37</a:t>
            </a:fld>
            <a:endParaRPr lang="nn-NO" altLang="nb-NO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E90170-FF53-4C80-8941-70D990AD1924}" type="slidenum">
              <a:rPr lang="ar-SA" altLang="nb-NO" smtClean="0"/>
              <a:pPr>
                <a:spcBef>
                  <a:spcPct val="0"/>
                </a:spcBef>
              </a:pPr>
              <a:t>38</a:t>
            </a:fld>
            <a:endParaRPr lang="nn-NO" alt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5F8C31-DBE2-41D7-8A81-45596241EE1C}" type="slidenum">
              <a:rPr lang="ar-SA" altLang="nb-NO" smtClean="0"/>
              <a:pPr>
                <a:spcBef>
                  <a:spcPct val="0"/>
                </a:spcBef>
              </a:pPr>
              <a:t>39</a:t>
            </a:fld>
            <a:endParaRPr lang="nn-NO" altLang="nb-NO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5A68D-751E-4E56-8386-1FE6710E5EB7}" type="slidenum">
              <a:rPr lang="ar-SA" altLang="nb-NO" smtClean="0"/>
              <a:pPr>
                <a:spcBef>
                  <a:spcPct val="0"/>
                </a:spcBef>
              </a:pPr>
              <a:t>40</a:t>
            </a:fld>
            <a:endParaRPr lang="nn-NO" altLang="nb-NO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5225" cy="373221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9268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538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61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33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2163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93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5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7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09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886ECF-4E4D-4638-BA1F-9B31F81D679F}" type="slidenum">
              <a:rPr lang="ar-SA" altLang="nb-NO" smtClean="0"/>
              <a:pPr>
                <a:spcBef>
                  <a:spcPct val="0"/>
                </a:spcBef>
              </a:pPr>
              <a:t>41</a:t>
            </a:fld>
            <a:endParaRPr lang="nn-NO" altLang="nb-NO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64B037-2859-4DC8-B6BB-E771157692C8}" type="slidenum">
              <a:rPr lang="ar-SA" altLang="nb-NO" smtClean="0"/>
              <a:pPr>
                <a:spcBef>
                  <a:spcPct val="0"/>
                </a:spcBef>
              </a:pPr>
              <a:t>42</a:t>
            </a:fld>
            <a:endParaRPr lang="nn-NO" altLang="nb-NO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E1F3CF-34BA-40DC-B973-CF49EF098B62}" type="slidenum">
              <a:rPr lang="ar-SA" altLang="nb-NO" smtClean="0"/>
              <a:pPr>
                <a:spcBef>
                  <a:spcPct val="0"/>
                </a:spcBef>
              </a:pPr>
              <a:t>43</a:t>
            </a:fld>
            <a:endParaRPr lang="nn-NO" altLang="nb-NO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EB8BC5-6DD7-4BE5-B360-029175665581}" type="slidenum">
              <a:rPr lang="ar-SA" altLang="nb-NO" smtClean="0"/>
              <a:pPr>
                <a:spcBef>
                  <a:spcPct val="0"/>
                </a:spcBef>
              </a:pPr>
              <a:t>44</a:t>
            </a:fld>
            <a:endParaRPr lang="nn-NO" altLang="nb-NO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B575B5-BD5B-4837-A779-1536BDE80760}" type="slidenum">
              <a:rPr lang="ar-SA" altLang="nb-NO" smtClean="0"/>
              <a:pPr>
                <a:spcBef>
                  <a:spcPct val="0"/>
                </a:spcBef>
              </a:pPr>
              <a:t>45</a:t>
            </a:fld>
            <a:endParaRPr lang="nn-NO" altLang="nb-NO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66C1F7-2177-4249-813C-BA5810A1CA8A}" type="slidenum">
              <a:rPr lang="ar-SA" altLang="nb-NO" smtClean="0"/>
              <a:pPr>
                <a:spcBef>
                  <a:spcPct val="0"/>
                </a:spcBef>
              </a:pPr>
              <a:t>46</a:t>
            </a:fld>
            <a:endParaRPr lang="nn-NO" altLang="nb-NO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EE3FF1-0E69-47C0-97B1-FF8D79A9AB42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722888-6621-4238-8509-465862813DD5}" type="slidenum">
              <a:rPr lang="ar-SA" altLang="nb-NO" smtClean="0"/>
              <a:pPr>
                <a:spcBef>
                  <a:spcPct val="0"/>
                </a:spcBef>
              </a:pPr>
              <a:t>47</a:t>
            </a:fld>
            <a:endParaRPr lang="nn-NO" altLang="nb-NO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47EB54-523B-40E6-9FAC-6F13013AA5BE}" type="slidenum">
              <a:rPr lang="ar-SA" altLang="nb-NO" smtClean="0"/>
              <a:pPr>
                <a:spcBef>
                  <a:spcPct val="0"/>
                </a:spcBef>
              </a:pPr>
              <a:t>48</a:t>
            </a:fld>
            <a:endParaRPr lang="nn-NO" altLang="nb-NO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CE736B-6036-43FA-ABDF-177F5E29F107}" type="slidenum">
              <a:rPr lang="ar-SA" altLang="nb-NO" smtClean="0"/>
              <a:pPr>
                <a:spcBef>
                  <a:spcPct val="0"/>
                </a:spcBef>
              </a:pPr>
              <a:t>49</a:t>
            </a:fld>
            <a:endParaRPr lang="nn-NO" altLang="nb-NO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B44D786B-29E3-4367-94D3-EF529F78BE7B}" type="slidenum">
              <a:rPr lang="ar-SA" altLang="nb-NO" smtClean="0"/>
              <a:pPr defTabSz="914400">
                <a:spcBef>
                  <a:spcPct val="0"/>
                </a:spcBef>
              </a:pPr>
              <a:t>50</a:t>
            </a:fld>
            <a:endParaRPr lang="nn-NO" altLang="nb-NO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EDA55C-350A-4A0C-BBF3-55C8458EE6F4}" type="slidenum">
              <a:rPr lang="ar-SA" altLang="nb-NO" smtClean="0"/>
              <a:pPr>
                <a:spcBef>
                  <a:spcPct val="0"/>
                </a:spcBef>
              </a:pPr>
              <a:t>52</a:t>
            </a:fld>
            <a:endParaRPr lang="nn-NO" altLang="nb-NO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9E7B3B-3225-4231-B536-589CC4757D73}" type="slidenum">
              <a:rPr lang="ar-SA" altLang="nb-NO" smtClean="0"/>
              <a:pPr>
                <a:spcBef>
                  <a:spcPct val="0"/>
                </a:spcBef>
              </a:pPr>
              <a:t>53</a:t>
            </a:fld>
            <a:endParaRPr lang="nn-NO" altLang="nb-NO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F8B372-C169-4C94-A6E2-0F2DABE00BA6}" type="slidenum">
              <a:rPr lang="ar-SA" altLang="nb-NO" smtClean="0"/>
              <a:pPr>
                <a:spcBef>
                  <a:spcPct val="0"/>
                </a:spcBef>
              </a:pPr>
              <a:t>54</a:t>
            </a:fld>
            <a:endParaRPr lang="nn-NO" altLang="nb-NO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9E6047-1B56-4A7A-98F6-5E4E1416DB02}" type="slidenum">
              <a:rPr lang="ar-SA" altLang="nb-NO" smtClean="0"/>
              <a:pPr>
                <a:spcBef>
                  <a:spcPct val="0"/>
                </a:spcBef>
              </a:pPr>
              <a:t>55</a:t>
            </a:fld>
            <a:endParaRPr lang="nn-NO" altLang="nb-NO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5B900C-C434-41FB-B11A-B4B21655B3F4}" type="slidenum">
              <a:rPr lang="ar-SA" altLang="nb-NO" smtClean="0"/>
              <a:pPr>
                <a:spcBef>
                  <a:spcPct val="0"/>
                </a:spcBef>
              </a:pPr>
              <a:t>57</a:t>
            </a:fld>
            <a:endParaRPr lang="nn-NO" altLang="nb-NO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DEDBF3-5AE0-4C1D-9560-16E0A8FAEF6A}" type="slidenum">
              <a:rPr lang="ar-SA" altLang="nb-NO" smtClean="0"/>
              <a:pPr>
                <a:spcBef>
                  <a:spcPct val="0"/>
                </a:spcBef>
              </a:pPr>
              <a:t>58</a:t>
            </a:fld>
            <a:endParaRPr lang="nn-NO" alt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B12F6-F921-4371-AB54-574063B639A0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1A10ED-F643-4E9B-94C8-2588C32D4F2F}" type="slidenum">
              <a:rPr lang="ar-SA" altLang="nb-NO" smtClean="0"/>
              <a:pPr>
                <a:spcBef>
                  <a:spcPct val="0"/>
                </a:spcBef>
              </a:pPr>
              <a:t>59</a:t>
            </a:fld>
            <a:endParaRPr lang="nn-NO" altLang="nb-NO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FD956B-9970-4146-B5E3-42FF5B95041D}" type="slidenum">
              <a:rPr lang="ar-SA" altLang="nb-NO" smtClean="0"/>
              <a:pPr>
                <a:spcBef>
                  <a:spcPct val="0"/>
                </a:spcBef>
              </a:pPr>
              <a:t>61</a:t>
            </a:fld>
            <a:endParaRPr lang="nn-NO" altLang="nb-NO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62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63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662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64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3472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65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684335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66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13714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2077B4-7345-4400-AE4A-E3E72EC9BC18}" type="slidenum">
              <a:rPr lang="ar-SA" altLang="nb-NO" smtClean="0"/>
              <a:pPr>
                <a:spcBef>
                  <a:spcPct val="0"/>
                </a:spcBef>
              </a:pPr>
              <a:t>68</a:t>
            </a:fld>
            <a:endParaRPr lang="nn-NO" altLang="nb-NO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2E7ECC-06CB-4B97-9E2F-5433CCE9C4BE}" type="slidenum">
              <a:rPr lang="ar-SA" altLang="nb-NO" smtClean="0"/>
              <a:pPr>
                <a:spcBef>
                  <a:spcPct val="0"/>
                </a:spcBef>
              </a:pPr>
              <a:t>69</a:t>
            </a:fld>
            <a:endParaRPr lang="nn-NO" altLang="nb-NO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12D6F1-B017-42CF-A7C0-7693162395E3}" type="slidenum">
              <a:rPr lang="ar-SA" altLang="nb-NO" smtClean="0"/>
              <a:pPr>
                <a:spcBef>
                  <a:spcPct val="0"/>
                </a:spcBef>
              </a:pPr>
              <a:t>70</a:t>
            </a:fld>
            <a:endParaRPr lang="nn-NO" altLang="nb-NO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29F338-B0DB-46B6-AED1-7A37B85F4732}" type="slidenum">
              <a:rPr lang="ar-SA" altLang="nb-NO" smtClean="0"/>
              <a:pPr>
                <a:spcBef>
                  <a:spcPct val="0"/>
                </a:spcBef>
              </a:pPr>
              <a:t>11</a:t>
            </a:fld>
            <a:endParaRPr lang="nn-NO" alt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F46AC3-9480-4F08-81AA-330C7ADB5741}" type="slidenum">
              <a:rPr lang="ar-SA" altLang="nb-NO" smtClean="0"/>
              <a:pPr>
                <a:spcBef>
                  <a:spcPct val="0"/>
                </a:spcBef>
              </a:pPr>
              <a:t>12</a:t>
            </a:fld>
            <a:endParaRPr lang="nn-NO" alt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2E21A9-F8C8-4ABD-9522-1031E10C7975}" type="slidenum">
              <a:rPr lang="ar-SA" altLang="nb-NO" smtClean="0"/>
              <a:pPr>
                <a:spcBef>
                  <a:spcPct val="0"/>
                </a:spcBef>
              </a:pPr>
              <a:t>13</a:t>
            </a:fld>
            <a:endParaRPr lang="nn-NO" altLang="nb-NO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127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593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500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85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1900" y="197802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1900" y="411162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74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943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65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20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81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09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92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62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19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Første Nivå: Times 20</a:t>
            </a:r>
          </a:p>
          <a:p>
            <a:pPr lvl="1"/>
            <a:r>
              <a:rPr lang="nn-NO" altLang="nb-NO"/>
              <a:t>Andre nivå: Times 18</a:t>
            </a:r>
          </a:p>
          <a:p>
            <a:pPr lvl="2"/>
            <a:r>
              <a:rPr lang="nn-NO" altLang="nb-NO"/>
              <a:t>Tredje nivå: Times 16</a:t>
            </a:r>
          </a:p>
          <a:p>
            <a:pPr lvl="3"/>
            <a:r>
              <a:rPr lang="nn-NO" altLang="nb-NO"/>
              <a:t>Fjerde nivå: Times 16</a:t>
            </a:r>
          </a:p>
          <a:p>
            <a:pPr lvl="4"/>
            <a:r>
              <a:rPr lang="nn-NO" altLang="nb-NO"/>
              <a:t>Femte nivå: Times 16</a:t>
            </a:r>
          </a:p>
          <a:p>
            <a:pPr lvl="0"/>
            <a:endParaRPr lang="nn-NO" altLang="nb-NO"/>
          </a:p>
        </p:txBody>
      </p:sp>
      <p:sp>
        <p:nvSpPr>
          <p:cNvPr id="74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3600">
              <a:latin typeface="Times" pitchFamily="18" charset="0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n-NO" altLang="nb-NO" sz="3600">
                <a:latin typeface="Times" pitchFamily="18" charset="0"/>
                <a:cs typeface="+mn-cs"/>
              </a:rPr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6392E15-1E35-4676-8ACB-729282FFBF3A}" type="slidenum">
              <a:rPr lang="ar-SA" altLang="nb-NO" sz="1400" smtClean="0">
                <a:solidFill>
                  <a:schemeClr val="bg1"/>
                </a:solidFill>
                <a:latin typeface="Times" panose="02020603050405020304" pitchFamily="18" charset="0"/>
              </a:rPr>
              <a:pPr algn="ctr">
                <a:defRPr/>
              </a:pPr>
              <a:t>‹#›</a:t>
            </a:fld>
            <a:endParaRPr lang="nn-NO" altLang="nb-NO" sz="1400">
              <a:latin typeface="Times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/>
              <a:t>Plantwide process control</a:t>
            </a:r>
            <a:br>
              <a:rPr lang="nb-NO" altLang="nb-NO"/>
            </a:br>
            <a:r>
              <a:rPr lang="nb-NO" altLang="nb-NO"/>
              <a:t>Introduction</a:t>
            </a:r>
            <a:endParaRPr lang="en-US" altLang="nb-NO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/>
              <a:t>Sigurd Skogestad, NTNU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/>
          <p:cNvSpPr>
            <a:spLocks noChangeShapeType="1"/>
          </p:cNvSpPr>
          <p:nvPr/>
        </p:nvSpPr>
        <p:spPr bwMode="auto">
          <a:xfrm>
            <a:off x="3313113" y="249396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313113" y="364648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249738" y="249396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3313113" y="2709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3313113" y="2709863"/>
            <a:ext cx="9366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249738" y="25654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4394200" y="25654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4249738" y="35734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4394200" y="28543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9" name="Oval 13"/>
          <p:cNvSpPr>
            <a:spLocks noChangeArrowheads="1"/>
          </p:cNvSpPr>
          <p:nvPr/>
        </p:nvSpPr>
        <p:spPr bwMode="auto">
          <a:xfrm>
            <a:off x="4752975" y="2636838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4403725" y="24939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4970463" y="2278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976813" y="22256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2881313" y="2422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3529013" y="2422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2509838" y="2133600"/>
            <a:ext cx="919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Inflow (d)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3960813" y="35020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3960813" y="41497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4495800" y="4276725"/>
            <a:ext cx="10588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Outflow (u)</a:t>
            </a:r>
          </a:p>
        </p:txBody>
      </p:sp>
      <p:sp>
        <p:nvSpPr>
          <p:cNvPr id="17429" name="AutoShape 23"/>
          <p:cNvSpPr>
            <a:spLocks noChangeArrowheads="1"/>
          </p:cNvSpPr>
          <p:nvPr/>
        </p:nvSpPr>
        <p:spPr bwMode="auto">
          <a:xfrm rot="5400000">
            <a:off x="4895851" y="3957637"/>
            <a:ext cx="215900" cy="371475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V="1">
            <a:off x="5003800" y="3141663"/>
            <a:ext cx="1905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3" name="Text Box 61"/>
          <p:cNvSpPr txBox="1">
            <a:spLocks noChangeArrowheads="1"/>
          </p:cNvSpPr>
          <p:nvPr/>
        </p:nvSpPr>
        <p:spPr bwMode="auto">
          <a:xfrm>
            <a:off x="2870200" y="5541963"/>
            <a:ext cx="45275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0000"/>
                </a:solidFill>
                <a:latin typeface="Arial" panose="020B0604020202020204" pitchFamily="34" charset="0"/>
              </a:rPr>
              <a:t>INPUT (u): OUTFLOW </a:t>
            </a:r>
            <a:r>
              <a:rPr lang="nb-NO" altLang="nb-NO" sz="1800">
                <a:latin typeface="Arial" panose="020B0604020202020204" pitchFamily="34" charset="0"/>
              </a:rPr>
              <a:t>(Input for control!)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OUTPUT (y):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DISTURBANCE (d): INFLOW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7432" name="Text Box 62"/>
          <p:cNvSpPr txBox="1">
            <a:spLocks noChangeArrowheads="1"/>
          </p:cNvSpPr>
          <p:nvPr/>
        </p:nvSpPr>
        <p:spPr bwMode="auto">
          <a:xfrm>
            <a:off x="2462213" y="692150"/>
            <a:ext cx="4330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3200">
                <a:latin typeface="Arial" panose="020B0604020202020204" pitchFamily="34" charset="0"/>
              </a:rPr>
              <a:t>Example: Level control</a:t>
            </a:r>
            <a:endParaRPr lang="en-US" altLang="nb-NO" sz="32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513" y="5119688"/>
            <a:ext cx="384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CLASSIFICATION OF VARIABLES: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How we design a control system for a complete chemical plant?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  <a:p>
            <a:r>
              <a:rPr lang="en-US" altLang="nb-NO"/>
              <a:t>Where do we start?</a:t>
            </a:r>
          </a:p>
          <a:p>
            <a:r>
              <a:rPr lang="en-US" altLang="nb-NO"/>
              <a:t>What should we control? and why?</a:t>
            </a:r>
          </a:p>
          <a:p>
            <a:r>
              <a:rPr lang="en-US" altLang="nb-NO"/>
              <a:t>etc.</a:t>
            </a:r>
          </a:p>
          <a:p>
            <a:r>
              <a:rPr lang="en-US" altLang="nb-NO"/>
              <a:t>etc.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/>
              <a:t>Plantwide control = </a:t>
            </a:r>
            <a:br>
              <a:rPr lang="en-US" altLang="nb-NO"/>
            </a:br>
            <a:r>
              <a:rPr lang="en-US" altLang="nb-NO"/>
              <a:t>Control structure design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nb-NO" i="1"/>
              <a:t>Not</a:t>
            </a:r>
            <a:r>
              <a:rPr lang="en-US" altLang="nb-NO"/>
              <a:t> the tuning and behavior of each control loop, </a:t>
            </a:r>
          </a:p>
          <a:p>
            <a:pPr algn="just"/>
            <a:r>
              <a:rPr lang="en-US" altLang="nb-NO"/>
              <a:t>But rather the </a:t>
            </a:r>
            <a:r>
              <a:rPr lang="en-US" altLang="nb-NO" i="1"/>
              <a:t>control philosophy</a:t>
            </a:r>
            <a:r>
              <a:rPr lang="en-US" altLang="nb-NO"/>
              <a:t> of the overall plant with emphasis on the </a:t>
            </a:r>
            <a:r>
              <a:rPr lang="en-US" altLang="nb-NO" b="1" i="1"/>
              <a:t>structural decisions</a:t>
            </a:r>
            <a:r>
              <a:rPr lang="en-US" altLang="nb-NO" i="1"/>
              <a:t>:</a:t>
            </a:r>
            <a:endParaRPr lang="en-US" altLang="nb-NO" sz="2400" i="1"/>
          </a:p>
          <a:p>
            <a:pPr lvl="1" algn="just"/>
            <a:r>
              <a:rPr lang="en-US" altLang="nb-NO" i="1"/>
              <a:t>Selection of controlled variables  (“outputs”)</a:t>
            </a:r>
            <a:r>
              <a:rPr lang="en-US" altLang="nb-NO"/>
              <a:t> </a:t>
            </a:r>
          </a:p>
          <a:p>
            <a:pPr lvl="1" algn="just"/>
            <a:r>
              <a:rPr lang="en-US" altLang="nb-NO" i="1"/>
              <a:t>Selection of manipulated variables (“inputs”)</a:t>
            </a:r>
            <a:r>
              <a:rPr lang="en-US" altLang="nb-NO"/>
              <a:t> </a:t>
            </a:r>
          </a:p>
          <a:p>
            <a:pPr lvl="1" algn="just"/>
            <a:r>
              <a:rPr lang="en-US" altLang="nb-NO" i="1"/>
              <a:t>Selection of (extra)  measurements</a:t>
            </a:r>
          </a:p>
          <a:p>
            <a:pPr lvl="1" algn="just"/>
            <a:r>
              <a:rPr lang="en-US" altLang="nb-NO" i="1"/>
              <a:t>Selection of control </a:t>
            </a:r>
            <a:r>
              <a:rPr lang="en-US" altLang="nb-NO" b="1" i="1"/>
              <a:t>configuration</a:t>
            </a:r>
            <a:r>
              <a:rPr lang="en-US" altLang="nb-NO"/>
              <a:t> (structure of overall controller that interconnects the controlled, manipulated and measured variables)</a:t>
            </a:r>
          </a:p>
          <a:p>
            <a:pPr lvl="1" algn="just"/>
            <a:r>
              <a:rPr lang="nl-NL" altLang="nb-NO" i="1"/>
              <a:t>Selection of controller type</a:t>
            </a:r>
            <a:r>
              <a:rPr lang="nl-NL" altLang="nb-NO"/>
              <a:t> (LQG, H-infinity, PID, decoupler, MPC etc.). </a:t>
            </a:r>
          </a:p>
          <a:p>
            <a:pPr algn="just"/>
            <a:r>
              <a:rPr lang="en-US" altLang="nb-NO"/>
              <a:t>That is:</a:t>
            </a:r>
            <a:r>
              <a:rPr lang="en-US" altLang="nb-NO">
                <a:solidFill>
                  <a:srgbClr val="FF0000"/>
                </a:solidFill>
              </a:rPr>
              <a:t> </a:t>
            </a:r>
            <a:r>
              <a:rPr lang="en-US" altLang="nb-NO" b="1">
                <a:solidFill>
                  <a:srgbClr val="FF0000"/>
                </a:solidFill>
              </a:rPr>
              <a:t>Control structure design</a:t>
            </a:r>
            <a:r>
              <a:rPr lang="en-US" altLang="nb-NO">
                <a:solidFill>
                  <a:srgbClr val="FF0000"/>
                </a:solidFill>
              </a:rPr>
              <a:t> includes all the decisions we need make to get from ``PID control’’ to “PhD” control</a:t>
            </a:r>
            <a:endParaRPr lang="en-US" alt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Page Buckley (1964) - </a:t>
            </a:r>
            <a:r>
              <a:rPr lang="en-US" altLang="nb-NO" i="1"/>
              <a:t>Chapter on “Overall process control”</a:t>
            </a:r>
            <a:r>
              <a:rPr lang="en-US" altLang="nb-NO"/>
              <a:t> (still industrial practice)</a:t>
            </a:r>
          </a:p>
          <a:p>
            <a:r>
              <a:rPr lang="en-US" altLang="nb-NO"/>
              <a:t>Greg Shinskey (1967) – </a:t>
            </a:r>
            <a:r>
              <a:rPr lang="en-US" altLang="nb-NO" i="1"/>
              <a:t>process control systems</a:t>
            </a:r>
          </a:p>
          <a:p>
            <a:r>
              <a:rPr lang="en-US" altLang="nb-NO"/>
              <a:t>Alan Foss (1973) - </a:t>
            </a:r>
            <a:r>
              <a:rPr lang="en-US" altLang="nb-NO" i="1"/>
              <a:t>control system structure</a:t>
            </a:r>
          </a:p>
          <a:p>
            <a:r>
              <a:rPr lang="en-US" altLang="nb-NO"/>
              <a:t>Bill Luyben et al. (1975-    )</a:t>
            </a:r>
            <a:r>
              <a:rPr lang="en-US" altLang="nb-NO" i="1"/>
              <a:t> – case studies ; “snowball effect”</a:t>
            </a:r>
            <a:endParaRPr lang="en-US" altLang="nb-NO"/>
          </a:p>
          <a:p>
            <a:r>
              <a:rPr lang="en-US" altLang="nb-NO"/>
              <a:t>George Stephanopoulos and Manfred Morari (1980) – </a:t>
            </a:r>
            <a:r>
              <a:rPr lang="en-US" altLang="nb-NO" i="1"/>
              <a:t>synthesis of control structures for chemical processes</a:t>
            </a:r>
          </a:p>
          <a:p>
            <a:r>
              <a:rPr lang="en-US" altLang="nb-NO"/>
              <a:t>Ruel Shinnar (1981-   ) - </a:t>
            </a:r>
            <a:r>
              <a:rPr lang="en-US" altLang="nb-NO" i="1"/>
              <a:t>“dominant variables”</a:t>
            </a:r>
          </a:p>
          <a:p>
            <a:r>
              <a:rPr lang="en-US" altLang="nb-NO"/>
              <a:t>Jim Downs (1991) - </a:t>
            </a:r>
            <a:r>
              <a:rPr lang="en-US" altLang="nb-NO" i="1"/>
              <a:t>Tennessee Eastman challenge problem</a:t>
            </a:r>
            <a:endParaRPr lang="en-US" altLang="nb-NO"/>
          </a:p>
          <a:p>
            <a:r>
              <a:rPr lang="en-US" altLang="nb-NO"/>
              <a:t>Larsson and Skogestad (2000): </a:t>
            </a:r>
            <a:r>
              <a:rPr lang="en-US" altLang="nb-NO" i="1"/>
              <a:t>Review of plantwide control</a:t>
            </a:r>
          </a:p>
          <a:p>
            <a:endParaRPr lang="en-US" altLang="nb-NO" i="1">
              <a:solidFill>
                <a:srgbClr val="0D2B88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166813" y="467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Previous work on plantwide control: </a:t>
            </a:r>
            <a:br>
              <a:rPr lang="nb-NO" altLang="nb-NO"/>
            </a:br>
            <a:endParaRPr lang="en-US" altLang="nb-NO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7239000" cy="5562600"/>
          </a:xfrm>
        </p:spPr>
        <p:txBody>
          <a:bodyPr/>
          <a:lstStyle/>
          <a:p>
            <a:r>
              <a:rPr lang="en-US" altLang="nb-NO"/>
              <a:t>Alan Foss (“Critique of chemical process control theory”, AIChE Journal,1973):</a:t>
            </a:r>
          </a:p>
          <a:p>
            <a:endParaRPr lang="en-US" altLang="nb-NO"/>
          </a:p>
          <a:p>
            <a:pPr>
              <a:buFontTx/>
              <a:buNone/>
            </a:pPr>
            <a:r>
              <a:rPr lang="en-US" altLang="nb-NO" i="1"/>
              <a:t>The central issue to be resolved ... is the determination of control system structure. </a:t>
            </a:r>
            <a:r>
              <a:rPr lang="en-US" altLang="nb-NO" b="1" i="1">
                <a:solidFill>
                  <a:srgbClr val="FF3300"/>
                </a:solidFill>
              </a:rPr>
              <a:t>Which variables should be measured, which inputs should be manipulated and which links should be made between the two sets?</a:t>
            </a:r>
            <a:r>
              <a:rPr lang="en-US" altLang="nb-NO" i="1"/>
              <a:t> There is more than a suspicion that the work of a </a:t>
            </a:r>
            <a:r>
              <a:rPr lang="en-US" altLang="nb-NO" b="1" i="1">
                <a:solidFill>
                  <a:srgbClr val="FF0000"/>
                </a:solidFill>
              </a:rPr>
              <a:t>genius</a:t>
            </a:r>
            <a:r>
              <a:rPr lang="en-US" altLang="nb-NO" i="1"/>
              <a:t> is needed here, for without it the control configuration problem will likely remain in a primitive, hazily stated and wholly unmanageable form. The gap is present indeed, but contrary to the views of many, it is the theoretician who must close it.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Main objectives control system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73025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/>
              <a:t>Economics: Implementation of acceptable (near-optimal) operation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/>
              <a:t>Regulation: Stable operation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/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1116013" y="3141663"/>
            <a:ext cx="77724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9200" indent="-304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nb-NO" dirty="0"/>
              <a:t>ARE THESE OBJECTIVES CONFLICTING?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dirty="0">
                <a:solidFill>
                  <a:srgbClr val="FF0000"/>
                </a:solidFill>
              </a:rPr>
              <a:t>Usually NOT</a:t>
            </a:r>
            <a:r>
              <a:rPr lang="en-US" altLang="nb-NO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Different time scales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Stabilization fast time scale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Stabilization doesn’t “use up” any degrees of freedom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Reference value (</a:t>
            </a:r>
            <a:r>
              <a:rPr lang="en-US" altLang="nb-NO" dirty="0" err="1"/>
              <a:t>setpoint</a:t>
            </a:r>
            <a:r>
              <a:rPr lang="en-US" altLang="nb-NO" dirty="0"/>
              <a:t>) available for layer above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But it “uses up” part of the time window (frequency range)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Example of systems we want to operate optimally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Process plant 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J=economic cost</a:t>
            </a:r>
          </a:p>
          <a:p>
            <a:pPr>
              <a:lnSpc>
                <a:spcPct val="90000"/>
              </a:lnSpc>
            </a:pPr>
            <a:r>
              <a:rPr lang="nb-NO" altLang="nb-NO"/>
              <a:t>Runner 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J=time</a:t>
            </a:r>
          </a:p>
          <a:p>
            <a:pPr>
              <a:lnSpc>
                <a:spcPct val="90000"/>
              </a:lnSpc>
            </a:pPr>
            <a:r>
              <a:rPr lang="nb-NO" altLang="nb-NO"/>
              <a:t>«Green» process plant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J=environmental impact (with given economic cost)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General multiobjective: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 J  (scalar cost, often $)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Subject to satisfying constraints (environment, resources)</a:t>
            </a:r>
          </a:p>
          <a:p>
            <a:pPr lvl="1">
              <a:lnSpc>
                <a:spcPct val="90000"/>
              </a:lnSpc>
            </a:pPr>
            <a:endParaRPr lang="nb-NO" altLang="nb-NO"/>
          </a:p>
          <a:p>
            <a:pPr lvl="1">
              <a:lnSpc>
                <a:spcPct val="90000"/>
              </a:lnSpc>
            </a:pPr>
            <a:endParaRPr lang="en-US" altLang="nb-NO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nb-NO" altLang="nb-NO"/>
          </a:p>
          <a:p>
            <a:pPr lvl="1">
              <a:lnSpc>
                <a:spcPct val="90000"/>
              </a:lnSpc>
            </a:pPr>
            <a:endParaRPr lang="nb-NO" altLang="nb-NO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8785225" cy="1143000"/>
          </a:xfrm>
        </p:spPr>
        <p:txBody>
          <a:bodyPr/>
          <a:lstStyle/>
          <a:p>
            <a:r>
              <a:rPr lang="nb-NO" altLang="nb-NO" b="1"/>
              <a:t>Optimal operation (economics)</a:t>
            </a:r>
            <a:endParaRPr lang="en-US" altLang="nb-NO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0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958975" y="34925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/>
              <a:t>Theory: Optimal operation</a:t>
            </a: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1752" name="Group 6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1764" name="Line 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765" name="Group 8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1766" name="Line 9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67" name="Line 10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68" name="Line 11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2051050" y="1196975"/>
            <a:ext cx="3527425" cy="5184775"/>
          </a:xfrm>
          <a:prstGeom prst="rect">
            <a:avLst/>
          </a:prstGeom>
          <a:solidFill>
            <a:srgbClr val="FFFF00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971550" y="20605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755650" y="15763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900113" y="28527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611188" y="24209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Present state</a:t>
            </a:r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971550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563563" y="316071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Model of system</a:t>
            </a:r>
          </a:p>
        </p:txBody>
      </p:sp>
      <p:sp>
        <p:nvSpPr>
          <p:cNvPr id="1229843" name="Rectangle 19"/>
          <p:cNvSpPr>
            <a:spLocks noChangeArrowheads="1"/>
          </p:cNvSpPr>
          <p:nvPr/>
        </p:nvSpPr>
        <p:spPr bwMode="auto">
          <a:xfrm>
            <a:off x="6084888" y="1773238"/>
            <a:ext cx="320357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Theory: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Model of overall system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Estimate present state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Optimize all degrees of freedom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nb-NO" altLang="nb-NO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Problems: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Model not available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Optimization complex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Not robust (difficult to handle uncertainty)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Slow response time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b="1">
                <a:latin typeface="Arial" panose="020B0604020202020204" pitchFamily="34" charset="0"/>
              </a:rPr>
              <a:t>Process control: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Excellent candidate for centralized control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4695825" y="6400800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(Physical) Degrees of freedom</a:t>
            </a: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392363" y="2124075"/>
            <a:ext cx="30797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200" b="1">
                <a:solidFill>
                  <a:srgbClr val="FF0000"/>
                </a:solidFill>
                <a:latin typeface="Arial" panose="020B0604020202020204" pitchFamily="34" charset="0"/>
              </a:rPr>
              <a:t>CENTRALIZED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3200" b="1">
                <a:solidFill>
                  <a:srgbClr val="FF0000"/>
                </a:solidFill>
                <a:latin typeface="Arial" panose="020B0604020202020204" pitchFamily="34" charset="0"/>
              </a:rPr>
              <a:t>OPTIMIZER</a:t>
            </a:r>
          </a:p>
        </p:txBody>
      </p:sp>
      <p:pic>
        <p:nvPicPr>
          <p:cNvPr id="317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789363"/>
            <a:ext cx="20685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Practice: Engineering systems</a:t>
            </a:r>
            <a:endParaRPr lang="en-US" altLang="nb-NO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Most (all?) large-scale engineering systems are controlled using hierarchies of quite simple controllers </a:t>
            </a:r>
          </a:p>
          <a:p>
            <a:pPr lvl="1"/>
            <a:r>
              <a:rPr lang="en-US" altLang="nb-NO"/>
              <a:t>Large-scale chemical plant (refinery) </a:t>
            </a:r>
          </a:p>
          <a:p>
            <a:pPr lvl="1"/>
            <a:r>
              <a:rPr lang="en-US" altLang="nb-NO"/>
              <a:t>Commercial aircraft</a:t>
            </a:r>
          </a:p>
          <a:p>
            <a:r>
              <a:rPr lang="en-US" altLang="nb-NO"/>
              <a:t>100’s of loops</a:t>
            </a:r>
          </a:p>
          <a:p>
            <a:r>
              <a:rPr lang="en-US" altLang="nb-NO"/>
              <a:t>Simple components: </a:t>
            </a:r>
          </a:p>
          <a:p>
            <a:pPr lvl="1">
              <a:buFontTx/>
              <a:buNone/>
            </a:pPr>
            <a:r>
              <a:rPr lang="en-US" altLang="nb-NO"/>
              <a:t>	on-off + PI-control + nonlinear fixes + some feedforward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384300" y="5102225"/>
            <a:ext cx="517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FF3300"/>
                </a:solidFill>
              </a:rPr>
              <a:t>Same in biological systems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42925" y="349250"/>
            <a:ext cx="791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/>
              <a:t>Practical operation: Hierarchical structure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148263" y="1360488"/>
            <a:ext cx="1095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Manager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076825" y="2205038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 engineer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076825" y="3349625"/>
            <a:ext cx="163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Operator/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RTO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76825" y="4502150"/>
            <a:ext cx="3678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Operator/”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Advanced control”/MPC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148263" y="5537200"/>
            <a:ext cx="1338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PID-control</a:t>
            </a:r>
          </a:p>
        </p:txBody>
      </p:sp>
      <p:pic>
        <p:nvPicPr>
          <p:cNvPr id="35852" name="Picture 13" descr="kontrollrom-sleipner_4130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871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4" descr="208587_10100727526937060_7964140_69209587_4687196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10398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585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5516563"/>
            <a:ext cx="20812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4643438" y="63087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35858" name="TextBox 2"/>
          <p:cNvSpPr txBox="1">
            <a:spLocks noChangeArrowheads="1"/>
          </p:cNvSpPr>
          <p:nvPr/>
        </p:nvSpPr>
        <p:spPr bwMode="auto">
          <a:xfrm>
            <a:off x="7488238" y="4763"/>
            <a:ext cx="16208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Our Paradigm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96" y="-99392"/>
            <a:ext cx="8388425" cy="1143000"/>
          </a:xfrm>
        </p:spPr>
        <p:txBody>
          <a:bodyPr/>
          <a:lstStyle/>
          <a:p>
            <a:pPr algn="ctr"/>
            <a:r>
              <a:rPr lang="nb-NO" sz="2800" dirty="0" err="1" smtClean="0"/>
              <a:t>Shortcourse</a:t>
            </a:r>
            <a:r>
              <a:rPr lang="nb-NO" sz="2800" dirty="0" smtClean="0"/>
              <a:t> PSE Asia 2019: </a:t>
            </a:r>
            <a:r>
              <a:rPr lang="nb-NO" sz="2800" dirty="0" err="1" smtClean="0"/>
              <a:t>Economic</a:t>
            </a:r>
            <a:r>
              <a:rPr lang="nb-NO" sz="2800" dirty="0" smtClean="0"/>
              <a:t> </a:t>
            </a:r>
            <a:r>
              <a:rPr lang="nb-NO" sz="2800" dirty="0" err="1" smtClean="0"/>
              <a:t>process</a:t>
            </a:r>
            <a:r>
              <a:rPr lang="nb-NO" sz="2800" dirty="0" smtClean="0"/>
              <a:t> control</a:t>
            </a:r>
            <a:br>
              <a:rPr lang="nb-NO" sz="2800" dirty="0" smtClean="0"/>
            </a:br>
            <a:r>
              <a:rPr lang="nb-NO" sz="1600" dirty="0" smtClean="0"/>
              <a:t>13 </a:t>
            </a:r>
            <a:r>
              <a:rPr lang="nb-NO" sz="1600" dirty="0" err="1" smtClean="0"/>
              <a:t>January</a:t>
            </a:r>
            <a:r>
              <a:rPr lang="nb-NO" sz="1600" dirty="0" smtClean="0"/>
              <a:t> 2019 from 9:00-17:00 at </a:t>
            </a:r>
            <a:r>
              <a:rPr lang="nb-NO" sz="1600" dirty="0" err="1" smtClean="0"/>
              <a:t>Faculty</a:t>
            </a:r>
            <a:r>
              <a:rPr lang="nb-NO" sz="1600" dirty="0" smtClean="0"/>
              <a:t> of Engineering, </a:t>
            </a:r>
            <a:r>
              <a:rPr lang="nb-NO" sz="1600" dirty="0" err="1" smtClean="0"/>
              <a:t>Chulalongkorn</a:t>
            </a:r>
            <a:r>
              <a:rPr lang="nb-NO" sz="1600" dirty="0" smtClean="0"/>
              <a:t> </a:t>
            </a:r>
            <a:r>
              <a:rPr lang="nb-NO" sz="1600" dirty="0" err="1" smtClean="0"/>
              <a:t>University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5298"/>
            <a:ext cx="7772400" cy="547004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b-NO" sz="700" b="1" dirty="0" err="1" smtClean="0"/>
              <a:t>Presenters</a:t>
            </a:r>
            <a:r>
              <a:rPr lang="nb-NO" sz="7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Professor Sigurd Skogestad, NTNU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Professor Nitin </a:t>
            </a:r>
            <a:r>
              <a:rPr lang="nb-NO" sz="700" dirty="0" err="1"/>
              <a:t>Kaistha</a:t>
            </a:r>
            <a:r>
              <a:rPr lang="nb-NO" sz="700" dirty="0"/>
              <a:t>, IIT Kanpur (case studies)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This workshop </a:t>
            </a:r>
            <a:r>
              <a:rPr lang="nb-NO" sz="700" dirty="0" err="1"/>
              <a:t>focuses</a:t>
            </a:r>
            <a:r>
              <a:rPr lang="nb-NO" sz="700" dirty="0"/>
              <a:t> </a:t>
            </a:r>
            <a:r>
              <a:rPr lang="nb-NO" sz="700" dirty="0" err="1"/>
              <a:t>on</a:t>
            </a:r>
            <a:r>
              <a:rPr lang="nb-NO" sz="700" dirty="0"/>
              <a:t>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big</a:t>
            </a:r>
            <a:r>
              <a:rPr lang="nb-NO" sz="700" dirty="0"/>
              <a:t> </a:t>
            </a:r>
            <a:r>
              <a:rPr lang="nb-NO" sz="700" dirty="0" err="1"/>
              <a:t>picture</a:t>
            </a:r>
            <a:r>
              <a:rPr lang="nb-NO" sz="700" dirty="0"/>
              <a:t> </a:t>
            </a:r>
            <a:r>
              <a:rPr lang="nb-NO" sz="700" dirty="0" err="1"/>
              <a:t>when</a:t>
            </a:r>
            <a:r>
              <a:rPr lang="nb-NO" sz="700" dirty="0"/>
              <a:t> designing a control system for </a:t>
            </a:r>
            <a:r>
              <a:rPr lang="nb-NO" sz="700" dirty="0" err="1"/>
              <a:t>process</a:t>
            </a:r>
            <a:r>
              <a:rPr lang="nb-NO" sz="700" dirty="0"/>
              <a:t> </a:t>
            </a:r>
            <a:r>
              <a:rPr lang="nb-NO" sz="700" dirty="0" smtClean="0"/>
              <a:t>plants. The </a:t>
            </a:r>
            <a:r>
              <a:rPr lang="nb-NO" sz="700" dirty="0"/>
              <a:t>overall </a:t>
            </a:r>
            <a:r>
              <a:rPr lang="nb-NO" sz="700" dirty="0" err="1"/>
              <a:t>objectives</a:t>
            </a:r>
            <a:r>
              <a:rPr lang="nb-NO" sz="700" dirty="0"/>
              <a:t> is to </a:t>
            </a:r>
            <a:r>
              <a:rPr lang="nb-NO" sz="700" dirty="0" err="1"/>
              <a:t>maximize</a:t>
            </a:r>
            <a:r>
              <a:rPr lang="nb-NO" sz="700" dirty="0"/>
              <a:t>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operational</a:t>
            </a:r>
            <a:r>
              <a:rPr lang="nb-NO" sz="700" dirty="0"/>
              <a:t> </a:t>
            </a:r>
            <a:r>
              <a:rPr lang="nb-NO" sz="700" dirty="0" err="1"/>
              <a:t>profit</a:t>
            </a:r>
            <a:r>
              <a:rPr lang="nb-NO" sz="700" dirty="0"/>
              <a:t>. This </a:t>
            </a:r>
            <a:r>
              <a:rPr lang="nb-NO" sz="700" dirty="0" err="1"/>
              <a:t>should</a:t>
            </a:r>
            <a:r>
              <a:rPr lang="nb-NO" sz="700" dirty="0"/>
              <a:t> </a:t>
            </a:r>
            <a:r>
              <a:rPr lang="nb-NO" sz="700" dirty="0" err="1"/>
              <a:t>also</a:t>
            </a:r>
            <a:r>
              <a:rPr lang="nb-NO" sz="700" dirty="0"/>
              <a:t> be </a:t>
            </a:r>
            <a:r>
              <a:rPr lang="nb-NO" sz="700" dirty="0" err="1"/>
              <a:t>the</a:t>
            </a:r>
            <a:r>
              <a:rPr lang="nb-NO" sz="700" dirty="0"/>
              <a:t> basis for designing </a:t>
            </a:r>
            <a:r>
              <a:rPr lang="nb-NO" sz="700" dirty="0" err="1"/>
              <a:t>the</a:t>
            </a:r>
            <a:r>
              <a:rPr lang="nb-NO" sz="700" dirty="0"/>
              <a:t> control system, all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way</a:t>
            </a:r>
            <a:r>
              <a:rPr lang="nb-NO" sz="700" dirty="0"/>
              <a:t> from PID </a:t>
            </a:r>
            <a:r>
              <a:rPr lang="nb-NO" sz="700" dirty="0" err="1"/>
              <a:t>controllers</a:t>
            </a:r>
            <a:r>
              <a:rPr lang="nb-NO" sz="700" dirty="0"/>
              <a:t> at 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bottom</a:t>
            </a:r>
            <a:r>
              <a:rPr lang="nb-NO" sz="700" dirty="0"/>
              <a:t> of </a:t>
            </a:r>
            <a:r>
              <a:rPr lang="nb-NO" sz="700" dirty="0" err="1"/>
              <a:t>the</a:t>
            </a:r>
            <a:r>
              <a:rPr lang="nb-NO" sz="700" dirty="0"/>
              <a:t> control </a:t>
            </a:r>
            <a:r>
              <a:rPr lang="nb-NO" sz="700" dirty="0" err="1"/>
              <a:t>hierarchy</a:t>
            </a:r>
            <a:r>
              <a:rPr lang="nb-NO" sz="700" dirty="0"/>
              <a:t> to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possible</a:t>
            </a:r>
            <a:r>
              <a:rPr lang="nb-NO" sz="700" dirty="0"/>
              <a:t> RTO </a:t>
            </a:r>
            <a:r>
              <a:rPr lang="nb-NO" sz="700" dirty="0" err="1"/>
              <a:t>layer</a:t>
            </a:r>
            <a:r>
              <a:rPr lang="nb-NO" sz="700" dirty="0"/>
              <a:t> at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top</a:t>
            </a:r>
            <a:r>
              <a:rPr lang="nb-NO" sz="7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09.00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1. </a:t>
            </a:r>
            <a:r>
              <a:rPr lang="nb-NO" sz="700" b="1" dirty="0" err="1"/>
              <a:t>Overview</a:t>
            </a:r>
            <a:r>
              <a:rPr lang="nb-NO" sz="700" b="1" dirty="0"/>
              <a:t> of </a:t>
            </a:r>
            <a:r>
              <a:rPr lang="nb-NO" sz="700" b="1" dirty="0" err="1"/>
              <a:t>economic</a:t>
            </a:r>
            <a:r>
              <a:rPr lang="nb-NO" sz="700" b="1" dirty="0"/>
              <a:t> plantwide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 Control </a:t>
            </a:r>
            <a:r>
              <a:rPr lang="nb-NO" sz="700" dirty="0" err="1"/>
              <a:t>degrees</a:t>
            </a:r>
            <a:r>
              <a:rPr lang="nb-NO" sz="700" dirty="0"/>
              <a:t> of </a:t>
            </a:r>
            <a:r>
              <a:rPr lang="nb-NO" sz="700" dirty="0" err="1"/>
              <a:t>freedom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Our </a:t>
            </a:r>
            <a:r>
              <a:rPr lang="nb-NO" sz="700" dirty="0" err="1"/>
              <a:t>paradigm</a:t>
            </a:r>
            <a:r>
              <a:rPr lang="nb-NO" sz="700" dirty="0"/>
              <a:t>: </a:t>
            </a:r>
            <a:r>
              <a:rPr lang="nb-NO" sz="700" dirty="0" err="1"/>
              <a:t>Hierarchical</a:t>
            </a:r>
            <a:r>
              <a:rPr lang="nb-NO" sz="700" dirty="0"/>
              <a:t> </a:t>
            </a:r>
            <a:r>
              <a:rPr lang="nb-NO" sz="700" dirty="0" err="1"/>
              <a:t>decision</a:t>
            </a:r>
            <a:r>
              <a:rPr lang="nb-NO" sz="700" dirty="0"/>
              <a:t> (control) </a:t>
            </a:r>
            <a:r>
              <a:rPr lang="nb-NO" sz="700" dirty="0" err="1"/>
              <a:t>layer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What</a:t>
            </a:r>
            <a:r>
              <a:rPr lang="nb-NO" sz="700" dirty="0"/>
              <a:t> is optimal </a:t>
            </a:r>
            <a:r>
              <a:rPr lang="nb-NO" sz="700" dirty="0" err="1"/>
              <a:t>operation</a:t>
            </a:r>
            <a:r>
              <a:rPr lang="nb-NO" sz="7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Distillation</a:t>
            </a:r>
            <a:r>
              <a:rPr lang="nb-NO" sz="700" dirty="0"/>
              <a:t> </a:t>
            </a:r>
            <a:r>
              <a:rPr lang="nb-NO" sz="700" dirty="0" err="1"/>
              <a:t>examples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10.00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2. </a:t>
            </a:r>
            <a:r>
              <a:rPr lang="nb-NO" sz="700" b="1" dirty="0" err="1"/>
              <a:t>What</a:t>
            </a:r>
            <a:r>
              <a:rPr lang="nb-NO" sz="700" b="1" dirty="0"/>
              <a:t> to control? (</a:t>
            </a:r>
            <a:r>
              <a:rPr lang="nb-NO" sz="700" b="1" dirty="0" err="1"/>
              <a:t>Selection</a:t>
            </a:r>
            <a:r>
              <a:rPr lang="nb-NO" sz="700" b="1" dirty="0"/>
              <a:t> of </a:t>
            </a:r>
            <a:r>
              <a:rPr lang="nb-NO" sz="700" b="1" dirty="0" err="1"/>
              <a:t>primary</a:t>
            </a:r>
            <a:r>
              <a:rPr lang="nb-NO" sz="700" b="1" dirty="0"/>
              <a:t> </a:t>
            </a:r>
            <a:r>
              <a:rPr lang="nb-NO" sz="700" b="1" dirty="0" err="1"/>
              <a:t>controlled</a:t>
            </a:r>
            <a:r>
              <a:rPr lang="nb-NO" sz="700" b="1" dirty="0"/>
              <a:t> variables </a:t>
            </a:r>
            <a:r>
              <a:rPr lang="nb-NO" sz="700" b="1" dirty="0" err="1"/>
              <a:t>based</a:t>
            </a:r>
            <a:r>
              <a:rPr lang="nb-NO" sz="700" b="1" dirty="0"/>
              <a:t> </a:t>
            </a:r>
            <a:r>
              <a:rPr lang="nb-NO" sz="700" b="1" dirty="0" err="1"/>
              <a:t>on</a:t>
            </a:r>
            <a:r>
              <a:rPr lang="nb-NO" sz="700" b="1" dirty="0"/>
              <a:t> </a:t>
            </a:r>
            <a:r>
              <a:rPr lang="nb-NO" sz="700" b="1" dirty="0" err="1"/>
              <a:t>economics</a:t>
            </a:r>
            <a:r>
              <a:rPr lang="nb-NO" sz="7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Degrees</a:t>
            </a:r>
            <a:r>
              <a:rPr lang="nb-NO" sz="700" dirty="0"/>
              <a:t> of </a:t>
            </a:r>
            <a:r>
              <a:rPr lang="nb-NO" sz="700" dirty="0" err="1"/>
              <a:t>freedom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Optimization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Active </a:t>
            </a:r>
            <a:r>
              <a:rPr lang="nb-NO" sz="700" dirty="0" err="1"/>
              <a:t>constraints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 smtClean="0"/>
              <a:t>- </a:t>
            </a:r>
            <a:r>
              <a:rPr lang="nb-NO" sz="700" dirty="0" err="1" smtClean="0"/>
              <a:t>Self-optimizing</a:t>
            </a:r>
            <a:r>
              <a:rPr lang="nb-NO" sz="700" dirty="0" smtClean="0"/>
              <a:t> control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  <a:endParaRPr lang="nb-NO" sz="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11.00 Case studies</a:t>
            </a:r>
          </a:p>
          <a:p>
            <a:pPr marL="0" indent="0">
              <a:spcBef>
                <a:spcPts val="0"/>
              </a:spcBef>
              <a:buNone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12.00 </a:t>
            </a:r>
            <a:r>
              <a:rPr lang="nb-NO" sz="700" b="1" dirty="0" err="1" smtClean="0"/>
              <a:t>Lunch</a:t>
            </a:r>
            <a:endParaRPr lang="nb-NO" sz="700" b="1" dirty="0" smtClean="0"/>
          </a:p>
          <a:p>
            <a:pPr marL="0" indent="0">
              <a:spcBef>
                <a:spcPts val="0"/>
              </a:spcBef>
              <a:buNone/>
            </a:pP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13.00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3. </a:t>
            </a:r>
            <a:r>
              <a:rPr lang="nb-NO" sz="700" b="1" dirty="0" err="1"/>
              <a:t>Where</a:t>
            </a:r>
            <a:r>
              <a:rPr lang="nb-NO" sz="700" b="1" dirty="0"/>
              <a:t> to </a:t>
            </a:r>
            <a:r>
              <a:rPr lang="nb-NO" sz="700" b="1" dirty="0" err="1"/>
              <a:t>set</a:t>
            </a:r>
            <a:r>
              <a:rPr lang="nb-NO" sz="700" b="1" dirty="0"/>
              <a:t>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production</a:t>
            </a:r>
            <a:r>
              <a:rPr lang="nb-NO" sz="700" b="1" dirty="0"/>
              <a:t> rate and </a:t>
            </a:r>
            <a:r>
              <a:rPr lang="nb-NO" sz="700" b="1" dirty="0" err="1"/>
              <a:t>bottleneck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Inventory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Consistency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Radiation</a:t>
            </a:r>
            <a:r>
              <a:rPr lang="nb-NO" sz="700" dirty="0"/>
              <a:t> </a:t>
            </a:r>
            <a:r>
              <a:rPr lang="nb-NO" sz="700" dirty="0" err="1"/>
              <a:t>rule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Location of </a:t>
            </a:r>
            <a:r>
              <a:rPr lang="nb-NO" sz="700" dirty="0" err="1"/>
              <a:t>throughput</a:t>
            </a:r>
            <a:r>
              <a:rPr lang="nb-NO" sz="700" dirty="0"/>
              <a:t> manipulator (TPM)</a:t>
            </a:r>
          </a:p>
          <a:p>
            <a:pPr marL="0" indent="0">
              <a:spcBef>
                <a:spcPts val="0"/>
              </a:spcBef>
              <a:buNone/>
            </a:pP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14.00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4. Design of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regulatory</a:t>
            </a:r>
            <a:r>
              <a:rPr lang="nb-NO" sz="700" b="1" dirty="0"/>
              <a:t> control </a:t>
            </a:r>
            <a:r>
              <a:rPr lang="nb-NO" sz="700" b="1" dirty="0" err="1"/>
              <a:t>layer</a:t>
            </a:r>
            <a:r>
              <a:rPr lang="nb-NO" sz="700" b="1" dirty="0"/>
              <a:t> ("</a:t>
            </a:r>
            <a:r>
              <a:rPr lang="nb-NO" sz="700" b="1" dirty="0" err="1"/>
              <a:t>what</a:t>
            </a:r>
            <a:r>
              <a:rPr lang="nb-NO" sz="700" b="1" dirty="0"/>
              <a:t> more </a:t>
            </a:r>
            <a:r>
              <a:rPr lang="nb-NO" sz="700" b="1" dirty="0" err="1"/>
              <a:t>should</a:t>
            </a:r>
            <a:r>
              <a:rPr lang="nb-NO" sz="700" b="1" dirty="0"/>
              <a:t> </a:t>
            </a:r>
            <a:r>
              <a:rPr lang="nb-NO" sz="700" b="1" dirty="0" err="1"/>
              <a:t>we</a:t>
            </a:r>
            <a:r>
              <a:rPr lang="nb-NO" sz="700" b="1" dirty="0"/>
              <a:t> control")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PID control, </a:t>
            </a:r>
            <a:r>
              <a:rPr lang="nb-NO" sz="700" dirty="0" err="1"/>
              <a:t>Stabilization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Secondary</a:t>
            </a:r>
            <a:r>
              <a:rPr lang="nb-NO" sz="700" dirty="0"/>
              <a:t> </a:t>
            </a:r>
            <a:r>
              <a:rPr lang="nb-NO" sz="700" dirty="0" err="1"/>
              <a:t>controlled</a:t>
            </a:r>
            <a:r>
              <a:rPr lang="nb-NO" sz="700" dirty="0"/>
              <a:t> variables (</a:t>
            </a:r>
            <a:r>
              <a:rPr lang="nb-NO" sz="700" dirty="0" err="1"/>
              <a:t>measurements</a:t>
            </a:r>
            <a:r>
              <a:rPr lang="nb-NO" sz="7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Pairing</a:t>
            </a:r>
            <a:r>
              <a:rPr lang="nb-NO" sz="700" dirty="0"/>
              <a:t> </a:t>
            </a:r>
            <a:r>
              <a:rPr lang="nb-NO" sz="700" dirty="0" err="1"/>
              <a:t>with</a:t>
            </a:r>
            <a:r>
              <a:rPr lang="nb-NO" sz="700" dirty="0"/>
              <a:t> inputs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15.00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5 Design of </a:t>
            </a:r>
            <a:r>
              <a:rPr lang="nb-NO" sz="700" b="1" dirty="0" err="1"/>
              <a:t>supervisory</a:t>
            </a:r>
            <a:r>
              <a:rPr lang="nb-NO" sz="700" b="1" dirty="0"/>
              <a:t> control </a:t>
            </a:r>
            <a:r>
              <a:rPr lang="nb-NO" sz="700" b="1" dirty="0" err="1"/>
              <a:t>layer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- </a:t>
            </a:r>
            <a:r>
              <a:rPr lang="nb-NO" sz="700" dirty="0" err="1"/>
              <a:t>Cascade</a:t>
            </a:r>
            <a:r>
              <a:rPr lang="nb-NO" sz="700" dirty="0"/>
              <a:t>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Switching</a:t>
            </a:r>
            <a:r>
              <a:rPr lang="nb-NO" sz="700" dirty="0"/>
              <a:t> </a:t>
            </a:r>
            <a:r>
              <a:rPr lang="nb-NO" sz="700" dirty="0" err="1"/>
              <a:t>between</a:t>
            </a:r>
            <a:r>
              <a:rPr lang="nb-NO" sz="700" dirty="0"/>
              <a:t> </a:t>
            </a:r>
            <a:r>
              <a:rPr lang="nb-NO" sz="700" dirty="0" err="1"/>
              <a:t>active</a:t>
            </a:r>
            <a:r>
              <a:rPr lang="nb-NO" sz="700" dirty="0"/>
              <a:t> </a:t>
            </a:r>
            <a:r>
              <a:rPr lang="nb-NO" sz="700" dirty="0" err="1"/>
              <a:t>constraints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    - MV </a:t>
            </a:r>
            <a:r>
              <a:rPr lang="nb-NO" sz="700" dirty="0" err="1"/>
              <a:t>saturation</a:t>
            </a:r>
            <a:r>
              <a:rPr lang="nb-NO" sz="700" dirty="0"/>
              <a:t> (SIMO </a:t>
            </a:r>
            <a:r>
              <a:rPr lang="nb-NO" sz="700" dirty="0" err="1"/>
              <a:t>controllers</a:t>
            </a:r>
            <a:r>
              <a:rPr lang="nb-NO" sz="700" dirty="0"/>
              <a:t>) : Split range control / Controllers </a:t>
            </a:r>
            <a:r>
              <a:rPr lang="nb-NO" sz="700" dirty="0" err="1"/>
              <a:t>with</a:t>
            </a:r>
            <a:r>
              <a:rPr lang="nb-NO" sz="700" dirty="0"/>
              <a:t> different </a:t>
            </a:r>
            <a:r>
              <a:rPr lang="nb-NO" sz="700" dirty="0" err="1"/>
              <a:t>setpoints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    - CV </a:t>
            </a:r>
            <a:r>
              <a:rPr lang="nb-NO" sz="700" dirty="0" err="1"/>
              <a:t>changes</a:t>
            </a:r>
            <a:r>
              <a:rPr lang="nb-NO" sz="700" dirty="0"/>
              <a:t>: </a:t>
            </a:r>
            <a:r>
              <a:rPr lang="nb-NO" sz="700" dirty="0" err="1"/>
              <a:t>Selectors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- </a:t>
            </a:r>
            <a:r>
              <a:rPr lang="nb-NO" sz="700" dirty="0" err="1"/>
              <a:t>Decentralized</a:t>
            </a:r>
            <a:r>
              <a:rPr lang="nb-NO" sz="700" dirty="0"/>
              <a:t> versus </a:t>
            </a:r>
            <a:r>
              <a:rPr lang="nb-NO" sz="700" dirty="0" err="1"/>
              <a:t>centralized</a:t>
            </a:r>
            <a:r>
              <a:rPr lang="nb-NO" sz="700" dirty="0"/>
              <a:t> (MPC)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err="1"/>
              <a:t>Session</a:t>
            </a:r>
            <a:r>
              <a:rPr lang="nb-NO" sz="700" b="1" dirty="0"/>
              <a:t> 6. Real-time </a:t>
            </a:r>
            <a:r>
              <a:rPr lang="nb-NO" sz="700" b="1" dirty="0" err="1" smtClean="0"/>
              <a:t>optimization</a:t>
            </a:r>
            <a:r>
              <a:rPr lang="nb-NO" sz="700" b="1" dirty="0" smtClean="0"/>
              <a:t>  (</a:t>
            </a:r>
            <a:r>
              <a:rPr lang="nb-NO" sz="700" b="1" dirty="0" err="1" smtClean="0"/>
              <a:t>see</a:t>
            </a:r>
            <a:r>
              <a:rPr lang="nb-NO" sz="700" b="1" dirty="0" smtClean="0"/>
              <a:t> </a:t>
            </a:r>
            <a:r>
              <a:rPr lang="nb-NO" sz="700" b="1" dirty="0" err="1" smtClean="0"/>
              <a:t>plenary</a:t>
            </a:r>
            <a:r>
              <a:rPr lang="nb-NO" sz="700" b="1" dirty="0" smtClean="0"/>
              <a:t> </a:t>
            </a:r>
            <a:r>
              <a:rPr lang="nb-NO" sz="700" b="1" dirty="0" err="1" smtClean="0"/>
              <a:t>tomorrow</a:t>
            </a:r>
            <a:r>
              <a:rPr lang="nb-NO" sz="700" b="1" dirty="0" smtClean="0"/>
              <a:t>)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Alternative </a:t>
            </a:r>
            <a:r>
              <a:rPr lang="nb-NO" sz="700" dirty="0" err="1"/>
              <a:t>implementations</a:t>
            </a:r>
            <a:r>
              <a:rPr lang="nb-NO" sz="7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Conventional</a:t>
            </a:r>
            <a:r>
              <a:rPr lang="nb-NO" sz="700" dirty="0"/>
              <a:t> RTO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- </a:t>
            </a:r>
            <a:r>
              <a:rPr lang="nb-NO" sz="700" dirty="0" err="1"/>
              <a:t>Dynamic</a:t>
            </a:r>
            <a:r>
              <a:rPr lang="nb-NO" sz="700" dirty="0"/>
              <a:t> RTO / </a:t>
            </a:r>
            <a:r>
              <a:rPr lang="nb-NO" sz="700" dirty="0" err="1"/>
              <a:t>Economic</a:t>
            </a:r>
            <a:r>
              <a:rPr lang="nb-NO" sz="700" dirty="0"/>
              <a:t> MPC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- Combination </a:t>
            </a:r>
            <a:r>
              <a:rPr lang="nb-NO" sz="700" dirty="0" err="1"/>
              <a:t>with</a:t>
            </a:r>
            <a:r>
              <a:rPr lang="nb-NO" sz="700" dirty="0"/>
              <a:t> </a:t>
            </a:r>
            <a:r>
              <a:rPr lang="nb-NO" sz="700" dirty="0" err="1"/>
              <a:t>Self-optimizing</a:t>
            </a:r>
            <a:r>
              <a:rPr lang="nb-NO" sz="700" dirty="0"/>
              <a:t>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- </a:t>
            </a:r>
            <a:r>
              <a:rPr lang="nb-NO" sz="700" dirty="0" err="1"/>
              <a:t>Extremum</a:t>
            </a:r>
            <a:r>
              <a:rPr lang="nb-NO" sz="700" dirty="0"/>
              <a:t> </a:t>
            </a:r>
            <a:r>
              <a:rPr lang="nb-NO" sz="700" dirty="0" err="1"/>
              <a:t>seeking</a:t>
            </a:r>
            <a:r>
              <a:rPr lang="nb-NO" sz="700" dirty="0"/>
              <a:t> control / NCO </a:t>
            </a:r>
            <a:r>
              <a:rPr lang="nb-NO" sz="700" dirty="0" err="1"/>
              <a:t>tracking</a:t>
            </a:r>
            <a:r>
              <a:rPr lang="nb-NO" sz="700" dirty="0"/>
              <a:t> / Hill </a:t>
            </a:r>
            <a:r>
              <a:rPr lang="nb-NO" sz="700" dirty="0" err="1"/>
              <a:t>climbing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16.00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/>
              <a:t>7 </a:t>
            </a:r>
            <a:r>
              <a:rPr lang="nb-NO" sz="700" b="1" smtClean="0"/>
              <a:t>Case studies (</a:t>
            </a:r>
            <a:r>
              <a:rPr lang="nb-NO" sz="700" b="1" dirty="0" err="1" smtClean="0"/>
              <a:t>throughout</a:t>
            </a:r>
            <a:r>
              <a:rPr lang="nb-NO" sz="700" b="1" dirty="0" smtClean="0"/>
              <a:t>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day</a:t>
            </a:r>
            <a:r>
              <a:rPr lang="nb-NO" sz="7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Case studies </a:t>
            </a:r>
            <a:r>
              <a:rPr lang="nb-NO" sz="700" dirty="0" err="1"/>
              <a:t>using</a:t>
            </a:r>
            <a:r>
              <a:rPr lang="nb-NO" sz="700" dirty="0"/>
              <a:t> Hysys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121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933575" y="349250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/>
              <a:t>Practice: Process operation</a:t>
            </a:r>
          </a:p>
        </p:txBody>
      </p:sp>
      <p:sp>
        <p:nvSpPr>
          <p:cNvPr id="37895" name="Line 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7896" name="Group 6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7899" name="Line 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900" name="Group 8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7901" name="Line 9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2" name="Line 10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3" name="Line 11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5651500" y="1989138"/>
            <a:ext cx="34925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Practice: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Hierarchical structure</a:t>
            </a:r>
          </a:p>
          <a:p>
            <a:pPr eaLnBrk="1" hangingPunct="1">
              <a:spcBef>
                <a:spcPct val="0"/>
              </a:spcBef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Each layer has its own goal (”default action”):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nb-NO" altLang="nb-NO">
                <a:latin typeface="Arial" panose="020B0604020202020204" pitchFamily="34" charset="0"/>
              </a:rPr>
              <a:t> Keep CV at given setpoint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nb-NO" altLang="nb-NO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Boss: layer above (adjusts setpoint)</a:t>
            </a:r>
          </a:p>
          <a:p>
            <a:pPr eaLnBrk="1" hangingPunct="1">
              <a:spcBef>
                <a:spcPct val="0"/>
              </a:spcBef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solidFill>
                  <a:srgbClr val="FF0000"/>
                </a:solidFill>
                <a:latin typeface="Arial" panose="020B0604020202020204" pitchFamily="34" charset="0"/>
              </a:rPr>
              <a:t> Goal each layer: Action without boss is «Self-optimizing» </a:t>
            </a: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5632450" y="6400800"/>
            <a:ext cx="261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CV = controlled variable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n-NO" sz="1400">
              <a:latin typeface="+mn-lt"/>
              <a:cs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25538"/>
            <a:ext cx="28241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5076825" y="3789363"/>
            <a:ext cx="1150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FF3300"/>
                </a:solidFill>
              </a:rPr>
              <a:t>c</a:t>
            </a:r>
            <a:r>
              <a:rPr lang="en-US" altLang="nb-NO" sz="2400" baseline="-25000">
                <a:solidFill>
                  <a:srgbClr val="FF3300"/>
                </a:solidFill>
              </a:rPr>
              <a:t>s </a:t>
            </a:r>
            <a:r>
              <a:rPr lang="en-US" altLang="nb-NO" sz="2400">
                <a:solidFill>
                  <a:srgbClr val="FF3300"/>
                </a:solidFill>
              </a:rPr>
              <a:t>= y</a:t>
            </a:r>
            <a:r>
              <a:rPr lang="en-US" altLang="nb-NO" sz="2400" baseline="-25000">
                <a:solidFill>
                  <a:srgbClr val="FF3300"/>
                </a:solidFill>
              </a:rPr>
              <a:t>1s</a:t>
            </a:r>
          </a:p>
        </p:txBody>
      </p:sp>
      <p:sp>
        <p:nvSpPr>
          <p:cNvPr id="1173509" name="Text Box 5"/>
          <p:cNvSpPr txBox="1">
            <a:spLocks noChangeArrowheads="1"/>
          </p:cNvSpPr>
          <p:nvPr/>
        </p:nvSpPr>
        <p:spPr bwMode="auto">
          <a:xfrm>
            <a:off x="2051050" y="43656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rgbClr val="FF3300"/>
                </a:solidFill>
              </a:rPr>
              <a:t>MPC</a:t>
            </a:r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2051050" y="544512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accent2"/>
                </a:solidFill>
              </a:rPr>
              <a:t>PID</a:t>
            </a:r>
          </a:p>
        </p:txBody>
      </p:sp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5148263" y="4941888"/>
            <a:ext cx="5175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accent2"/>
                </a:solidFill>
              </a:rPr>
              <a:t>y</a:t>
            </a:r>
            <a:r>
              <a:rPr lang="en-US" altLang="nb-NO" sz="2400" baseline="-25000">
                <a:solidFill>
                  <a:schemeClr val="accent2"/>
                </a:solidFill>
              </a:rPr>
              <a:t>2s</a:t>
            </a:r>
          </a:p>
        </p:txBody>
      </p:sp>
      <p:sp>
        <p:nvSpPr>
          <p:cNvPr id="1173512" name="Text Box 8"/>
          <p:cNvSpPr txBox="1">
            <a:spLocks noChangeArrowheads="1"/>
          </p:cNvSpPr>
          <p:nvPr/>
        </p:nvSpPr>
        <p:spPr bwMode="auto">
          <a:xfrm>
            <a:off x="2124075" y="314166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/>
              <a:t>RTO</a:t>
            </a:r>
          </a:p>
        </p:txBody>
      </p:sp>
      <p:sp>
        <p:nvSpPr>
          <p:cNvPr id="1173515" name="Text Box 11"/>
          <p:cNvSpPr txBox="1">
            <a:spLocks noChangeArrowheads="1"/>
          </p:cNvSpPr>
          <p:nvPr/>
        </p:nvSpPr>
        <p:spPr bwMode="auto">
          <a:xfrm>
            <a:off x="6084888" y="4149725"/>
            <a:ext cx="2736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FF3300"/>
                </a:solidFill>
              </a:rPr>
              <a:t>Follow path </a:t>
            </a:r>
            <a:r>
              <a:rPr lang="en-US" altLang="nb-NO" sz="1400">
                <a:solidFill>
                  <a:srgbClr val="FF3300"/>
                </a:solidFill>
              </a:rPr>
              <a:t>(+ look after other variables)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2400" baseline="-25000">
              <a:solidFill>
                <a:schemeClr val="accent2"/>
              </a:solidFill>
            </a:endParaRPr>
          </a:p>
        </p:txBody>
      </p:sp>
      <p:sp>
        <p:nvSpPr>
          <p:cNvPr id="1173516" name="Text Box 12"/>
          <p:cNvSpPr txBox="1">
            <a:spLocks noChangeArrowheads="1"/>
          </p:cNvSpPr>
          <p:nvPr/>
        </p:nvSpPr>
        <p:spPr bwMode="auto">
          <a:xfrm>
            <a:off x="6084888" y="5270500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accent2"/>
                </a:solidFill>
              </a:rPr>
              <a:t>Stabilize + avoid drift </a:t>
            </a:r>
          </a:p>
        </p:txBody>
      </p:sp>
      <p:sp>
        <p:nvSpPr>
          <p:cNvPr id="1173517" name="Text Box 13"/>
          <p:cNvSpPr txBox="1">
            <a:spLocks noChangeArrowheads="1"/>
          </p:cNvSpPr>
          <p:nvPr/>
        </p:nvSpPr>
        <p:spPr bwMode="auto">
          <a:xfrm>
            <a:off x="6084888" y="29972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/>
              <a:t>Min J (economics)</a:t>
            </a:r>
            <a:endParaRPr lang="en-US" altLang="nb-NO" sz="2400" baseline="-25000">
              <a:solidFill>
                <a:srgbClr val="FF0000"/>
              </a:solidFill>
            </a:endParaRPr>
          </a:p>
        </p:txBody>
      </p:sp>
      <p:grpSp>
        <p:nvGrpSpPr>
          <p:cNvPr id="39949" name="Group 1"/>
          <p:cNvGrpSpPr>
            <a:grpSpLocks/>
          </p:cNvGrpSpPr>
          <p:nvPr/>
        </p:nvGrpSpPr>
        <p:grpSpPr bwMode="auto">
          <a:xfrm>
            <a:off x="4859338" y="6092825"/>
            <a:ext cx="1827212" cy="576263"/>
            <a:chOff x="4859338" y="6092825"/>
            <a:chExt cx="1827212" cy="576263"/>
          </a:xfrm>
        </p:grpSpPr>
        <p:sp>
          <p:nvSpPr>
            <p:cNvPr id="39954" name="Line 9"/>
            <p:cNvSpPr>
              <a:spLocks noChangeShapeType="1"/>
            </p:cNvSpPr>
            <p:nvPr/>
          </p:nvSpPr>
          <p:spPr bwMode="auto">
            <a:xfrm>
              <a:off x="5003800" y="60928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5" name="Text Box 10"/>
            <p:cNvSpPr txBox="1">
              <a:spLocks noChangeArrowheads="1"/>
            </p:cNvSpPr>
            <p:nvPr/>
          </p:nvSpPr>
          <p:spPr bwMode="auto">
            <a:xfrm>
              <a:off x="5292725" y="6092825"/>
              <a:ext cx="1393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8080"/>
                  </a:solidFill>
                </a:rPr>
                <a:t>u (valves)</a:t>
              </a:r>
              <a:endParaRPr lang="en-US" altLang="nb-NO" sz="2400" baseline="-25000">
                <a:solidFill>
                  <a:srgbClr val="008080"/>
                </a:solidFill>
              </a:endParaRPr>
            </a:p>
          </p:txBody>
        </p:sp>
        <p:sp>
          <p:nvSpPr>
            <p:cNvPr id="39956" name="Line 14"/>
            <p:cNvSpPr>
              <a:spLocks noChangeShapeType="1"/>
            </p:cNvSpPr>
            <p:nvPr/>
          </p:nvSpPr>
          <p:spPr bwMode="auto">
            <a:xfrm>
              <a:off x="4859338" y="63087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7" name="Line 15"/>
            <p:cNvSpPr>
              <a:spLocks noChangeShapeType="1"/>
            </p:cNvSpPr>
            <p:nvPr/>
          </p:nvSpPr>
          <p:spPr bwMode="auto">
            <a:xfrm>
              <a:off x="4859338" y="65246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8" name="Line 16"/>
            <p:cNvSpPr>
              <a:spLocks noChangeShapeType="1"/>
            </p:cNvSpPr>
            <p:nvPr/>
          </p:nvSpPr>
          <p:spPr bwMode="auto">
            <a:xfrm flipH="1">
              <a:off x="4859338" y="63087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9" name="Line 17"/>
            <p:cNvSpPr>
              <a:spLocks noChangeShapeType="1"/>
            </p:cNvSpPr>
            <p:nvPr/>
          </p:nvSpPr>
          <p:spPr bwMode="auto">
            <a:xfrm>
              <a:off x="4859338" y="63087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3522" name="Text Box 18"/>
          <p:cNvSpPr txBox="1">
            <a:spLocks noChangeArrowheads="1"/>
          </p:cNvSpPr>
          <p:nvPr/>
        </p:nvSpPr>
        <p:spPr bwMode="auto">
          <a:xfrm>
            <a:off x="6208713" y="229552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OBJECTIVE</a:t>
            </a: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611188" y="-26988"/>
            <a:ext cx="2303462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i="1">
                <a:latin typeface="Arial" panose="020B0604020202020204" pitchFamily="34" charset="0"/>
              </a:rPr>
              <a:t>Dealing with complexity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611188" y="260350"/>
            <a:ext cx="907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3600"/>
              <a:t>Plantwide control: Objectives</a:t>
            </a:r>
            <a:endParaRPr lang="en-US" altLang="nb-NO" sz="3600"/>
          </a:p>
        </p:txBody>
      </p:sp>
      <p:sp>
        <p:nvSpPr>
          <p:cNvPr id="1173526" name="Text Box 22"/>
          <p:cNvSpPr txBox="1">
            <a:spLocks noChangeArrowheads="1"/>
          </p:cNvSpPr>
          <p:nvPr/>
        </p:nvSpPr>
        <p:spPr bwMode="auto">
          <a:xfrm>
            <a:off x="6011863" y="1073150"/>
            <a:ext cx="3257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The controlled variables (CVs)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interconnect the layers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7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7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7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8" grpId="0" animBg="1"/>
      <p:bldP spid="1173508" grpId="1" animBg="1"/>
      <p:bldP spid="1173509" grpId="0"/>
      <p:bldP spid="1173510" grpId="0"/>
      <p:bldP spid="1173511" grpId="0" animBg="1"/>
      <p:bldP spid="1173511" grpId="1" animBg="1"/>
      <p:bldP spid="1173512" grpId="0"/>
      <p:bldP spid="1173515" grpId="0"/>
      <p:bldP spid="1173516" grpId="0"/>
      <p:bldP spid="1173517" grpId="0"/>
      <p:bldP spid="1173522" grpId="0"/>
      <p:bldP spid="11735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26146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260350"/>
            <a:ext cx="7239000" cy="1143000"/>
          </a:xfrm>
        </p:spPr>
        <p:txBody>
          <a:bodyPr/>
          <a:lstStyle/>
          <a:p>
            <a:pPr algn="ctr"/>
            <a:r>
              <a:rPr lang="en-US" altLang="nb-NO" sz="3200">
                <a:solidFill>
                  <a:schemeClr val="tx1"/>
                </a:solidFill>
              </a:rPr>
              <a:t>Translate optimal operation </a:t>
            </a:r>
            <a:br>
              <a:rPr lang="en-US" altLang="nb-NO" sz="3200">
                <a:solidFill>
                  <a:schemeClr val="tx1"/>
                </a:solidFill>
              </a:rPr>
            </a:br>
            <a:r>
              <a:rPr lang="en-US" altLang="nb-NO" sz="3200">
                <a:solidFill>
                  <a:schemeClr val="tx1"/>
                </a:solidFill>
              </a:rPr>
              <a:t>into simple control objectives</a:t>
            </a:r>
            <a:r>
              <a:rPr lang="en-US" altLang="nb-NO" sz="3200"/>
              <a:t>:</a:t>
            </a:r>
            <a:br>
              <a:rPr lang="en-US" altLang="nb-NO" sz="3200"/>
            </a:br>
            <a:r>
              <a:rPr lang="en-US" altLang="nb-NO" sz="3200"/>
              <a:t>What should we control?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239000" cy="4267200"/>
          </a:xfrm>
        </p:spPr>
        <p:txBody>
          <a:bodyPr/>
          <a:lstStyle/>
          <a:p>
            <a:endParaRPr lang="en-US" altLang="nb-NO"/>
          </a:p>
          <a:p>
            <a:endParaRPr lang="en-US" altLang="nb-NO"/>
          </a:p>
          <a:p>
            <a:pPr lvl="2"/>
            <a:endParaRPr lang="en-US" altLang="nb-NO"/>
          </a:p>
          <a:p>
            <a:pPr lvl="2"/>
            <a:endParaRPr lang="en-US" altLang="nb-NO"/>
          </a:p>
        </p:txBody>
      </p:sp>
      <p:grpSp>
        <p:nvGrpSpPr>
          <p:cNvPr id="41991" name="Group 5"/>
          <p:cNvGrpSpPr>
            <a:grpSpLocks/>
          </p:cNvGrpSpPr>
          <p:nvPr/>
        </p:nvGrpSpPr>
        <p:grpSpPr bwMode="auto">
          <a:xfrm>
            <a:off x="5029200" y="4038600"/>
            <a:ext cx="3760788" cy="1673225"/>
            <a:chOff x="3830" y="2652"/>
            <a:chExt cx="2369" cy="1054"/>
          </a:xfrm>
        </p:grpSpPr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3830" y="2652"/>
              <a:ext cx="23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3200" b="1">
                  <a:solidFill>
                    <a:srgbClr val="FF0000"/>
                  </a:solidFill>
                </a:rPr>
                <a:t>CV</a:t>
              </a:r>
              <a:r>
                <a:rPr lang="en-US" altLang="nb-NO" sz="3200" b="1" baseline="-25000">
                  <a:solidFill>
                    <a:srgbClr val="FF0000"/>
                  </a:solidFill>
                </a:rPr>
                <a:t>1</a:t>
              </a:r>
              <a:r>
                <a:rPr lang="en-US" altLang="nb-NO" sz="3200" b="1">
                  <a:solidFill>
                    <a:srgbClr val="FF0000"/>
                  </a:solidFill>
                </a:rPr>
                <a:t> = c ? </a:t>
              </a:r>
              <a:r>
                <a:rPr lang="en-US" altLang="nb-NO" sz="2800" b="1">
                  <a:solidFill>
                    <a:srgbClr val="FF0000"/>
                  </a:solidFill>
                </a:rPr>
                <a:t>(economics)</a:t>
              </a:r>
              <a:endParaRPr lang="en-US" altLang="nb-NO" sz="3200" b="1"/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3888" y="3454"/>
              <a:ext cx="16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b="1">
                  <a:solidFill>
                    <a:schemeClr val="accent2"/>
                  </a:solidFill>
                </a:rPr>
                <a:t>CV</a:t>
              </a:r>
              <a:r>
                <a:rPr lang="en-US" altLang="nb-NO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nb-NO" b="1">
                  <a:solidFill>
                    <a:schemeClr val="accent2"/>
                  </a:solidFill>
                </a:rPr>
                <a:t> = ? (stabilization)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CV1 = Economic controlled variables</a:t>
            </a:r>
            <a:endParaRPr lang="en-US" altLang="nb-NO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nb-NO" altLang="nb-NO" sz="2800" dirty="0"/>
          </a:p>
          <a:p>
            <a:pPr>
              <a:defRPr/>
            </a:pPr>
            <a:r>
              <a:rPr lang="nb-NO" altLang="nb-NO" sz="2600" dirty="0" err="1"/>
              <a:t>Systematic</a:t>
            </a:r>
            <a:r>
              <a:rPr lang="nb-NO" altLang="nb-NO" sz="2600" dirty="0"/>
              <a:t> </a:t>
            </a:r>
            <a:r>
              <a:rPr lang="nb-NO" altLang="nb-NO" sz="2600" dirty="0" err="1"/>
              <a:t>procedure</a:t>
            </a:r>
            <a:r>
              <a:rPr lang="nb-NO" altLang="nb-NO" sz="2600" dirty="0"/>
              <a:t> for </a:t>
            </a:r>
            <a:r>
              <a:rPr lang="nb-NO" altLang="nb-NO" sz="2600" dirty="0" err="1"/>
              <a:t>selecting</a:t>
            </a:r>
            <a:r>
              <a:rPr lang="nb-NO" altLang="nb-NO" sz="2600" dirty="0"/>
              <a:t> </a:t>
            </a:r>
            <a:r>
              <a:rPr lang="nb-NO" altLang="nb-NO" sz="2600" dirty="0" err="1"/>
              <a:t>economic</a:t>
            </a:r>
            <a:r>
              <a:rPr lang="nb-NO" altLang="nb-NO" sz="2600" dirty="0"/>
              <a:t> </a:t>
            </a:r>
            <a:r>
              <a:rPr lang="nb-NO" altLang="nb-NO" sz="2600" dirty="0" err="1"/>
              <a:t>controlled</a:t>
            </a:r>
            <a:r>
              <a:rPr lang="nb-NO" altLang="nb-NO" sz="2600" dirty="0"/>
              <a:t> variables (CV1)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b-NO" altLang="nb-NO" sz="2400" dirty="0"/>
              <a:t>Active </a:t>
            </a:r>
            <a:r>
              <a:rPr lang="nb-NO" altLang="nb-NO" sz="2400" dirty="0" err="1"/>
              <a:t>constraints</a:t>
            </a:r>
            <a:endParaRPr lang="nb-NO" altLang="nb-NO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b-NO" altLang="nb-NO" sz="2400" dirty="0" err="1"/>
              <a:t>Remaining</a:t>
            </a:r>
            <a:r>
              <a:rPr lang="nb-NO" altLang="nb-NO" sz="2400" dirty="0"/>
              <a:t> </a:t>
            </a:r>
            <a:r>
              <a:rPr lang="nb-NO" altLang="nb-NO" sz="2400" dirty="0" err="1"/>
              <a:t>unconstrained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degrees</a:t>
            </a:r>
            <a:r>
              <a:rPr lang="nb-NO" altLang="nb-NO" sz="2400" dirty="0"/>
              <a:t> </a:t>
            </a:r>
            <a:r>
              <a:rPr lang="nb-NO" altLang="nb-NO" sz="2400" dirty="0" err="1"/>
              <a:t>of</a:t>
            </a:r>
            <a:r>
              <a:rPr lang="nb-NO" altLang="nb-NO" sz="2400" dirty="0"/>
              <a:t> </a:t>
            </a:r>
            <a:r>
              <a:rPr lang="nb-NO" altLang="nb-NO" sz="2400" dirty="0" err="1"/>
              <a:t>freedom</a:t>
            </a:r>
            <a:r>
              <a:rPr lang="nb-NO" altLang="nb-NO" sz="2400" dirty="0"/>
              <a:t>: </a:t>
            </a:r>
          </a:p>
          <a:p>
            <a:pPr lvl="2">
              <a:defRPr/>
            </a:pPr>
            <a:r>
              <a:rPr lang="nb-NO" altLang="nb-NO" sz="2200" dirty="0"/>
              <a:t>«</a:t>
            </a:r>
            <a:r>
              <a:rPr lang="nb-NO" altLang="nb-NO" sz="2200" dirty="0" err="1"/>
              <a:t>Self-optimizing</a:t>
            </a:r>
            <a:r>
              <a:rPr lang="nb-NO" altLang="nb-NO" sz="2200" dirty="0"/>
              <a:t>» variables</a:t>
            </a:r>
          </a:p>
          <a:p>
            <a:pPr marL="0" indent="0">
              <a:buFontTx/>
              <a:buNone/>
              <a:defRPr/>
            </a:pPr>
            <a:endParaRPr lang="nb-NO" altLang="nb-NO" dirty="0"/>
          </a:p>
          <a:p>
            <a:pPr marL="0" indent="0">
              <a:buFontTx/>
              <a:buNone/>
              <a:defRPr/>
            </a:pPr>
            <a:r>
              <a:rPr lang="nb-NO" altLang="nb-NO" dirty="0"/>
              <a:t> 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Skogestad procedure for control structure design</a:t>
            </a:r>
          </a:p>
          <a:p>
            <a:pPr lvl="1">
              <a:buFontTx/>
              <a:buNone/>
            </a:pPr>
            <a:r>
              <a:rPr lang="en-US" altLang="nb-NO">
                <a:solidFill>
                  <a:srgbClr val="FF0000"/>
                </a:solidFill>
              </a:rPr>
              <a:t>	I 	Top Down </a:t>
            </a:r>
          </a:p>
          <a:p>
            <a:pPr lvl="2"/>
            <a:r>
              <a:rPr lang="en-US" altLang="nb-NO" u="sng">
                <a:solidFill>
                  <a:srgbClr val="FF0000"/>
                </a:solidFill>
              </a:rPr>
              <a:t>Step S1</a:t>
            </a:r>
            <a:r>
              <a:rPr lang="en-US" altLang="nb-NO">
                <a:solidFill>
                  <a:srgbClr val="FF0000"/>
                </a:solidFill>
              </a:rPr>
              <a:t>: Define operational objective (cost) and constraints</a:t>
            </a:r>
          </a:p>
          <a:p>
            <a:pPr lvl="2"/>
            <a:r>
              <a:rPr lang="en-US" altLang="nb-NO" u="sng"/>
              <a:t>Step S2:</a:t>
            </a:r>
            <a:r>
              <a:rPr lang="en-US" altLang="nb-NO"/>
              <a:t> Identify degrees of freedom and optimize operation for disturbances</a:t>
            </a:r>
          </a:p>
          <a:p>
            <a:pPr lvl="2"/>
            <a:r>
              <a:rPr lang="en-US" altLang="nb-NO" u="sng"/>
              <a:t>Step S3</a:t>
            </a:r>
            <a:r>
              <a:rPr lang="en-US" altLang="nb-NO"/>
              <a:t>: Implementation of optimal operation</a:t>
            </a:r>
          </a:p>
          <a:p>
            <a:pPr lvl="3"/>
            <a:r>
              <a:rPr lang="en-US" altLang="nb-NO"/>
              <a:t>What to control ? (primary CV’s) (self-optimizing control)</a:t>
            </a:r>
            <a:endParaRPr lang="nb-NO" altLang="nb-NO"/>
          </a:p>
          <a:p>
            <a:pPr lvl="2"/>
            <a:r>
              <a:rPr lang="nb-NO" altLang="nb-NO" u="sng"/>
              <a:t>Step S4:</a:t>
            </a:r>
            <a:r>
              <a:rPr lang="nb-NO" altLang="nb-NO"/>
              <a:t> Where set the production rate? (Inventory control)</a:t>
            </a:r>
            <a:endParaRPr lang="en-US" altLang="nb-NO"/>
          </a:p>
          <a:p>
            <a:pPr lvl="1">
              <a:buFontTx/>
              <a:buNone/>
            </a:pPr>
            <a:r>
              <a:rPr lang="en-US" altLang="nb-NO"/>
              <a:t>	II Bottom Up </a:t>
            </a:r>
          </a:p>
          <a:p>
            <a:pPr lvl="2"/>
            <a:r>
              <a:rPr lang="en-US" altLang="nb-NO" u="sng"/>
              <a:t>Step S5</a:t>
            </a:r>
            <a:r>
              <a:rPr lang="en-US" altLang="nb-NO"/>
              <a:t>: Regulatory control: What more to control (secondary CV’s) ?</a:t>
            </a:r>
          </a:p>
          <a:p>
            <a:pPr lvl="2"/>
            <a:r>
              <a:rPr lang="en-US" altLang="nb-NO" u="sng"/>
              <a:t>Step S6</a:t>
            </a:r>
            <a:r>
              <a:rPr lang="en-US" altLang="nb-NO"/>
              <a:t>: Supervisory control</a:t>
            </a:r>
          </a:p>
          <a:p>
            <a:pPr lvl="2"/>
            <a:r>
              <a:rPr lang="en-US" altLang="nb-NO" u="sng"/>
              <a:t>Step S7:</a:t>
            </a:r>
            <a:r>
              <a:rPr lang="en-US" altLang="nb-NO"/>
              <a:t> Real-time optimization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243887" cy="1143000"/>
          </a:xfrm>
        </p:spPr>
        <p:txBody>
          <a:bodyPr/>
          <a:lstStyle/>
          <a:p>
            <a:r>
              <a:rPr lang="en-GB" altLang="nb-NO" sz="3200" b="1" u="sng"/>
              <a:t>Step S1</a:t>
            </a:r>
            <a:r>
              <a:rPr lang="en-GB" altLang="nb-NO" sz="3200" b="1"/>
              <a:t>. Define optimal operation (economics)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nb-NO" sz="2400" dirty="0"/>
              <a:t>What are we going to use our degrees of freedom </a:t>
            </a:r>
            <a:r>
              <a:rPr lang="en-GB" altLang="nb-NO" sz="2400" dirty="0">
                <a:solidFill>
                  <a:schemeClr val="accent2"/>
                </a:solidFill>
              </a:rPr>
              <a:t>(u=MVs</a:t>
            </a:r>
            <a:r>
              <a:rPr lang="en-GB" altLang="nb-NO" sz="2400" dirty="0"/>
              <a:t>) for?</a:t>
            </a:r>
          </a:p>
          <a:p>
            <a:pPr>
              <a:lnSpc>
                <a:spcPct val="90000"/>
              </a:lnSpc>
              <a:defRPr/>
            </a:pPr>
            <a:r>
              <a:rPr lang="en-GB" altLang="nb-NO" sz="2400" dirty="0"/>
              <a:t>Typical cost function*:</a:t>
            </a:r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defRPr/>
            </a:pPr>
            <a:r>
              <a:rPr lang="nb-NO" altLang="nb-NO" sz="1600" dirty="0"/>
              <a:t>*No </a:t>
            </a:r>
            <a:r>
              <a:rPr lang="nb-NO" altLang="nb-NO" sz="1600" dirty="0" err="1"/>
              <a:t>need</a:t>
            </a:r>
            <a:r>
              <a:rPr lang="nb-NO" altLang="nb-NO" sz="1600" dirty="0"/>
              <a:t> to </a:t>
            </a:r>
            <a:r>
              <a:rPr lang="nb-NO" altLang="nb-NO" sz="1600" dirty="0" err="1"/>
              <a:t>include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fixed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capital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, operators, </a:t>
            </a:r>
            <a:r>
              <a:rPr lang="nb-NO" altLang="nb-NO" sz="1600" dirty="0" err="1"/>
              <a:t>maintainance</a:t>
            </a:r>
            <a:r>
              <a:rPr lang="nb-NO" altLang="nb-NO" sz="1600" dirty="0"/>
              <a:t>) at ”</a:t>
            </a:r>
            <a:r>
              <a:rPr lang="nb-NO" altLang="nb-NO" sz="1600" dirty="0" err="1"/>
              <a:t>our</a:t>
            </a:r>
            <a:r>
              <a:rPr lang="nb-NO" altLang="nb-NO" sz="1600" dirty="0"/>
              <a:t>” time </a:t>
            </a:r>
            <a:r>
              <a:rPr lang="nb-NO" altLang="nb-NO" sz="1600" dirty="0" err="1"/>
              <a:t>scale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hours</a:t>
            </a:r>
            <a:r>
              <a:rPr lang="nb-NO" altLang="nb-NO" sz="1600" dirty="0"/>
              <a:t>)</a:t>
            </a:r>
          </a:p>
          <a:p>
            <a:pPr>
              <a:defRPr/>
            </a:pPr>
            <a:r>
              <a:rPr lang="nb-NO" altLang="nb-NO" sz="1600" dirty="0"/>
              <a:t>Note: J=-P </a:t>
            </a:r>
            <a:r>
              <a:rPr lang="nb-NO" altLang="nb-NO" sz="1600" dirty="0" err="1"/>
              <a:t>where</a:t>
            </a:r>
            <a:r>
              <a:rPr lang="nb-NO" altLang="nb-NO" sz="1600" dirty="0"/>
              <a:t> P= </a:t>
            </a:r>
            <a:r>
              <a:rPr lang="nb-NO" altLang="nb-NO" sz="1600" dirty="0" err="1"/>
              <a:t>Operational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profit</a:t>
            </a:r>
            <a:r>
              <a:rPr lang="nb-NO" altLang="nb-NO" sz="1600" dirty="0"/>
              <a:t> </a:t>
            </a:r>
            <a:endParaRPr lang="en-US" altLang="nb-NO" sz="16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altLang="nb-NO" sz="1600" dirty="0"/>
              <a:t/>
            </a:r>
            <a:br>
              <a:rPr lang="en-GB" altLang="nb-NO" sz="1600" dirty="0"/>
            </a:br>
            <a:endParaRPr lang="en-GB" altLang="nb-NO" sz="1600" dirty="0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124075" y="3213100"/>
            <a:ext cx="55435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916113"/>
            <a:ext cx="2843212" cy="2609850"/>
          </a:xfrm>
        </p:spPr>
      </p:pic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000"/>
              <a:t>Optimal operation distillation column</a:t>
            </a: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30363"/>
            <a:ext cx="7920037" cy="4751387"/>
          </a:xfrm>
        </p:spPr>
        <p:txBody>
          <a:bodyPr/>
          <a:lstStyle/>
          <a:p>
            <a:r>
              <a:rPr lang="en-US" altLang="nb-NO" sz="1600"/>
              <a:t>Distillation at steady state with given p and F: N=2 DOFs, e.g. L and V (</a:t>
            </a:r>
            <a:r>
              <a:rPr lang="en-US" altLang="nb-NO" sz="1600">
                <a:solidFill>
                  <a:schemeClr val="accent2"/>
                </a:solidFill>
              </a:rPr>
              <a:t>u</a:t>
            </a:r>
            <a:r>
              <a:rPr lang="en-US" altLang="nb-NO" sz="1600"/>
              <a:t>)</a:t>
            </a:r>
          </a:p>
          <a:p>
            <a:r>
              <a:rPr lang="en-US" altLang="nb-NO" sz="1600"/>
              <a:t>Cost to be minimized (economics)</a:t>
            </a:r>
          </a:p>
          <a:p>
            <a:endParaRPr lang="en-US" altLang="nb-NO" sz="1600"/>
          </a:p>
          <a:p>
            <a:pPr marL="669925" lvl="1" indent="-325438">
              <a:buFontTx/>
              <a:buNone/>
            </a:pPr>
            <a:r>
              <a:rPr lang="en-US" altLang="nb-NO" sz="1600"/>
              <a:t>J = - P where P= p</a:t>
            </a:r>
            <a:r>
              <a:rPr lang="en-US" altLang="nb-NO" sz="1600" baseline="-25000"/>
              <a:t>D</a:t>
            </a:r>
            <a:r>
              <a:rPr lang="en-US" altLang="nb-NO" sz="1600"/>
              <a:t> D + p</a:t>
            </a:r>
            <a:r>
              <a:rPr lang="en-US" altLang="nb-NO" sz="1600" baseline="-25000"/>
              <a:t>B</a:t>
            </a:r>
            <a:r>
              <a:rPr lang="en-US" altLang="nb-NO" sz="1600"/>
              <a:t> B – p</a:t>
            </a:r>
            <a:r>
              <a:rPr lang="en-US" altLang="nb-NO" sz="1600" baseline="-25000"/>
              <a:t>F</a:t>
            </a:r>
            <a:r>
              <a:rPr lang="en-US" altLang="nb-NO" sz="1600"/>
              <a:t> F – p</a:t>
            </a:r>
            <a:r>
              <a:rPr lang="en-US" altLang="nb-NO" sz="1600" baseline="-25000"/>
              <a:t>V</a:t>
            </a:r>
            <a:r>
              <a:rPr lang="en-US" altLang="nb-NO" sz="1600"/>
              <a:t>V</a:t>
            </a:r>
          </a:p>
          <a:p>
            <a:pPr marL="669925" lvl="1" indent="-325438">
              <a:buFontTx/>
              <a:buNone/>
            </a:pPr>
            <a:endParaRPr lang="en-US" altLang="nb-NO" sz="1600"/>
          </a:p>
          <a:p>
            <a:r>
              <a:rPr lang="en-US" altLang="nb-NO" sz="1600"/>
              <a:t>Constraints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Purity D: For example 	x</a:t>
            </a:r>
            <a:r>
              <a:rPr lang="en-US" altLang="nb-NO" sz="1600" baseline="-25000"/>
              <a:t>D, impurity</a:t>
            </a:r>
            <a:r>
              <a:rPr lang="en-US" altLang="nb-NO" sz="1600"/>
              <a:t>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max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Purity B: For example, 	x</a:t>
            </a:r>
            <a:r>
              <a:rPr lang="en-US" altLang="nb-NO" sz="1600" baseline="-25000"/>
              <a:t>B, impurity</a:t>
            </a:r>
            <a:r>
              <a:rPr lang="en-US" altLang="nb-NO" sz="1600"/>
              <a:t>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max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Flow constraints: 		min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D, B, L etc.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max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Column capacity (flooding): 	V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V</a:t>
            </a:r>
            <a:r>
              <a:rPr lang="en-US" altLang="nb-NO" sz="1600" baseline="-25000"/>
              <a:t>max</a:t>
            </a:r>
            <a:r>
              <a:rPr lang="en-US" altLang="nb-NO" sz="1600"/>
              <a:t>, etc.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Pressure: 	1) p given (d)	2) p free (</a:t>
            </a:r>
            <a:r>
              <a:rPr lang="en-US" altLang="nb-NO" sz="1600">
                <a:solidFill>
                  <a:schemeClr val="accent2"/>
                </a:solidFill>
              </a:rPr>
              <a:t>u</a:t>
            </a:r>
            <a:r>
              <a:rPr lang="en-US" altLang="nb-NO" sz="1600"/>
              <a:t>): p</a:t>
            </a:r>
            <a:r>
              <a:rPr lang="en-US" altLang="nb-NO" sz="1600" baseline="-25000"/>
              <a:t>min</a:t>
            </a:r>
            <a:r>
              <a:rPr lang="en-US" altLang="nb-NO" sz="1600"/>
              <a:t>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p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p</a:t>
            </a:r>
            <a:r>
              <a:rPr lang="en-US" altLang="nb-NO" sz="1600" baseline="-25000"/>
              <a:t>max</a:t>
            </a:r>
          </a:p>
          <a:p>
            <a:pPr marL="669925" lvl="1" indent="-325438">
              <a:buFontTx/>
              <a:buNone/>
            </a:pPr>
            <a:r>
              <a:rPr lang="en-US" altLang="nb-NO" sz="1600"/>
              <a:t>Feed:      	1) F given (d)  	2) F free (</a:t>
            </a:r>
            <a:r>
              <a:rPr lang="en-US" altLang="nb-NO" sz="1600">
                <a:solidFill>
                  <a:schemeClr val="accent2"/>
                </a:solidFill>
              </a:rPr>
              <a:t>u</a:t>
            </a:r>
            <a:r>
              <a:rPr lang="en-US" altLang="nb-NO" sz="1600"/>
              <a:t>): F </a:t>
            </a:r>
            <a:r>
              <a:rPr lang="en-US" altLang="nb-NO" sz="1600">
                <a:latin typeface="CMSY10" pitchFamily="34" charset="0"/>
              </a:rPr>
              <a:t>·</a:t>
            </a:r>
            <a:r>
              <a:rPr lang="en-US" altLang="nb-NO" sz="1600"/>
              <a:t> F</a:t>
            </a:r>
            <a:r>
              <a:rPr lang="en-US" altLang="nb-NO" sz="1600" baseline="-25000"/>
              <a:t>max</a:t>
            </a:r>
            <a:r>
              <a:rPr lang="en-US" altLang="nb-NO" sz="1600"/>
              <a:t> </a:t>
            </a:r>
          </a:p>
          <a:p>
            <a:r>
              <a:rPr lang="en-US" altLang="nb-NO" sz="1600"/>
              <a:t>Optimal operation: Minimize J with respect to steady-state DOFs (</a:t>
            </a:r>
            <a:r>
              <a:rPr lang="en-US" altLang="nb-NO" sz="1600">
                <a:solidFill>
                  <a:schemeClr val="accent2"/>
                </a:solidFill>
              </a:rPr>
              <a:t>u</a:t>
            </a:r>
            <a:r>
              <a:rPr lang="en-US" altLang="nb-NO" sz="1600"/>
              <a:t>)</a:t>
            </a:r>
          </a:p>
        </p:txBody>
      </p:sp>
      <p:sp>
        <p:nvSpPr>
          <p:cNvPr id="49159" name="AutoShape 5"/>
          <p:cNvSpPr>
            <a:spLocks/>
          </p:cNvSpPr>
          <p:nvPr/>
        </p:nvSpPr>
        <p:spPr bwMode="auto">
          <a:xfrm rot="-5400000">
            <a:off x="3486151" y="2352675"/>
            <a:ext cx="80962" cy="1081087"/>
          </a:xfrm>
          <a:prstGeom prst="leftBrace">
            <a:avLst>
              <a:gd name="adj1" fmla="val 111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2627313" y="2852738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value products</a:t>
            </a: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4818063" y="2276475"/>
            <a:ext cx="2562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cost energy (heating+ cooling)</a:t>
            </a:r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 flipH="1">
            <a:off x="4716463" y="2420938"/>
            <a:ext cx="1428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4316413" y="2908300"/>
            <a:ext cx="903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cost feed</a:t>
            </a:r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 flipH="1" flipV="1">
            <a:off x="4284663" y="2852738"/>
            <a:ext cx="71437" cy="1444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990600"/>
            <a:ext cx="7772400" cy="1143000"/>
          </a:xfrm>
        </p:spPr>
        <p:txBody>
          <a:bodyPr/>
          <a:lstStyle/>
          <a:p>
            <a:r>
              <a:rPr lang="en-US" altLang="nb-NO" sz="3200" b="1" u="sng"/>
              <a:t>Step S2. Optimize</a:t>
            </a:r>
            <a:r>
              <a:rPr lang="en-US" altLang="nb-NO" sz="3200" b="1"/>
              <a:t/>
            </a:r>
            <a:br>
              <a:rPr lang="en-US" altLang="nb-NO" sz="3200" b="1"/>
            </a:br>
            <a:r>
              <a:rPr lang="en-US" altLang="nb-NO" sz="3200" b="1"/>
              <a:t/>
            </a:r>
            <a:br>
              <a:rPr lang="en-US" altLang="nb-NO" sz="3200" b="1"/>
            </a:br>
            <a:r>
              <a:rPr lang="en-US" altLang="nb-NO" sz="3200"/>
              <a:t>(a) Identify degrees of freedom </a:t>
            </a:r>
            <a:br>
              <a:rPr lang="en-US" altLang="nb-NO" sz="3200"/>
            </a:br>
            <a:r>
              <a:rPr lang="en-US" altLang="nb-NO" sz="3200"/>
              <a:t>(b) Optimize for expected disturbances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3495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nb-NO" altLang="nb-NO"/>
          </a:p>
          <a:p>
            <a:r>
              <a:rPr lang="nb-NO" altLang="nb-NO"/>
              <a:t>Need good model, usually steady-state</a:t>
            </a:r>
          </a:p>
          <a:p>
            <a:r>
              <a:rPr lang="nb-NO" altLang="nb-NO"/>
              <a:t>Optimization is time consuming! But it is offline</a:t>
            </a:r>
          </a:p>
          <a:p>
            <a:r>
              <a:rPr lang="nb-NO" altLang="nb-NO"/>
              <a:t>Main goal: Identify ACTIVE CONSTRAINTS</a:t>
            </a:r>
            <a:endParaRPr lang="nb-NO" altLang="nb-NO">
              <a:solidFill>
                <a:srgbClr val="FF0000"/>
              </a:solidFill>
            </a:endParaRPr>
          </a:p>
          <a:p>
            <a:r>
              <a:rPr lang="nb-NO" altLang="nb-NO"/>
              <a:t>A good engineer can often guess the active constraints</a:t>
            </a:r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846138"/>
            <a:ext cx="7772400" cy="1143000"/>
          </a:xfrm>
        </p:spPr>
        <p:txBody>
          <a:bodyPr/>
          <a:lstStyle/>
          <a:p>
            <a:r>
              <a:rPr lang="en-US" altLang="nb-NO" u="sng"/>
              <a:t>Step S2a:</a:t>
            </a:r>
            <a:r>
              <a:rPr lang="en-US" altLang="nb-NO"/>
              <a:t> Degrees of freedom (DOFs) for operation</a:t>
            </a:r>
            <a:r>
              <a:rPr lang="en-US" altLang="nb-NO" sz="3200"/>
              <a:t>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57400" lvl="4" indent="-304800"/>
            <a:endParaRPr lang="en-US" altLang="nb-NO"/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NOT as simple as one may think!</a:t>
            </a:r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To find all operational (</a:t>
            </a:r>
            <a:r>
              <a:rPr lang="en-US" altLang="nb-NO">
                <a:solidFill>
                  <a:srgbClr val="FF3300"/>
                </a:solidFill>
              </a:rPr>
              <a:t>dynamic</a:t>
            </a:r>
            <a:r>
              <a:rPr lang="en-US" altLang="nb-NO"/>
              <a:t>) degrees of freedom:</a:t>
            </a:r>
          </a:p>
          <a:p>
            <a:pPr marL="381000" indent="-381000"/>
            <a:r>
              <a:rPr lang="en-US" altLang="nb-NO"/>
              <a:t>Count valves! (N</a:t>
            </a:r>
            <a:r>
              <a:rPr lang="en-US" altLang="nb-NO" baseline="-25000"/>
              <a:t>valves</a:t>
            </a:r>
            <a:r>
              <a:rPr lang="en-US" altLang="nb-NO"/>
              <a:t>) </a:t>
            </a:r>
          </a:p>
          <a:p>
            <a:pPr marL="381000" indent="-381000"/>
            <a:r>
              <a:rPr lang="en-US" altLang="nb-NO"/>
              <a:t>“Valves” also includes adjustable compressor power, etc. </a:t>
            </a:r>
          </a:p>
          <a:p>
            <a:pPr marL="381000" indent="-381000">
              <a:buFontTx/>
              <a:buNone/>
            </a:pPr>
            <a:r>
              <a:rPr lang="en-US" altLang="nb-NO"/>
              <a:t>	Anything we can manipulate!</a:t>
            </a:r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BUT: not all these have a (</a:t>
            </a:r>
            <a:r>
              <a:rPr lang="en-US" altLang="nb-NO">
                <a:solidFill>
                  <a:srgbClr val="FF0000"/>
                </a:solidFill>
              </a:rPr>
              <a:t>steady-state</a:t>
            </a:r>
            <a:r>
              <a:rPr lang="en-US" altLang="nb-NO"/>
              <a:t>) effect on the economics</a:t>
            </a:r>
          </a:p>
          <a:p>
            <a:pPr marL="381000" indent="-381000">
              <a:buFontTx/>
              <a:buNone/>
            </a:pPr>
            <a:endParaRPr lang="en-US" altLang="nb-NO" sz="2800"/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69875"/>
            <a:ext cx="7772400" cy="1143000"/>
          </a:xfrm>
        </p:spPr>
        <p:txBody>
          <a:bodyPr/>
          <a:lstStyle/>
          <a:p>
            <a:r>
              <a:rPr lang="en-US" altLang="nb-NO" sz="3200">
                <a:solidFill>
                  <a:srgbClr val="FF0000"/>
                </a:solidFill>
              </a:rPr>
              <a:t>Steady-state</a:t>
            </a:r>
            <a:r>
              <a:rPr lang="en-US" altLang="nb-NO" sz="3200"/>
              <a:t> degrees of freedom (DOFs)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484313"/>
            <a:ext cx="7880350" cy="1152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buFontTx/>
              <a:buNone/>
            </a:pPr>
            <a:r>
              <a:rPr lang="en-US" altLang="nb-NO" b="1">
                <a:solidFill>
                  <a:srgbClr val="FF0000"/>
                </a:solidFill>
              </a:rPr>
              <a:t>IMPORTANT! </a:t>
            </a:r>
          </a:p>
          <a:p>
            <a:pPr marL="381000" indent="-381000">
              <a:buFontTx/>
              <a:buNone/>
            </a:pPr>
            <a:r>
              <a:rPr lang="en-US" altLang="nb-NO" b="1">
                <a:solidFill>
                  <a:srgbClr val="FF0000"/>
                </a:solidFill>
              </a:rPr>
              <a:t>DETERMINES THE NUMBER OF VARIABLES TO CONTROL!</a:t>
            </a:r>
          </a:p>
          <a:p>
            <a:pPr marL="381000" indent="-381000"/>
            <a:r>
              <a:rPr lang="en-US" altLang="nb-NO" b="1">
                <a:solidFill>
                  <a:srgbClr val="FF0000"/>
                </a:solidFill>
              </a:rPr>
              <a:t>No. of primary CVs = No. of steady-state DOFs</a:t>
            </a:r>
            <a:endParaRPr lang="en-US" altLang="nb-NO" sz="2800">
              <a:solidFill>
                <a:srgbClr val="FF0000"/>
              </a:solidFill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735013" y="6380163"/>
            <a:ext cx="2200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</a:rPr>
              <a:t>CV = controlled variable </a:t>
            </a:r>
          </a:p>
        </p:txBody>
      </p:sp>
      <p:sp>
        <p:nvSpPr>
          <p:cNvPr id="1176581" name="Rectangle 5"/>
          <p:cNvSpPr>
            <a:spLocks noChangeArrowheads="1"/>
          </p:cNvSpPr>
          <p:nvPr/>
        </p:nvSpPr>
        <p:spPr bwMode="auto">
          <a:xfrm>
            <a:off x="1047750" y="2887663"/>
            <a:ext cx="7700963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800"/>
              <a:t>Methods to obtain no. of steady-state degrees of freedom </a:t>
            </a:r>
            <a:r>
              <a:rPr lang="en-US" altLang="nb-NO" sz="1800">
                <a:solidFill>
                  <a:srgbClr val="FF3300"/>
                </a:solidFill>
              </a:rPr>
              <a:t>(N</a:t>
            </a:r>
            <a:r>
              <a:rPr lang="en-US" altLang="nb-NO" sz="1800" baseline="-25000">
                <a:solidFill>
                  <a:srgbClr val="FF3300"/>
                </a:solidFill>
              </a:rPr>
              <a:t>ss</a:t>
            </a:r>
            <a:r>
              <a:rPr lang="en-US" altLang="nb-NO" sz="1800">
                <a:solidFill>
                  <a:srgbClr val="FF3300"/>
                </a:solidFill>
              </a:rPr>
              <a:t>)</a:t>
            </a:r>
            <a:r>
              <a:rPr lang="en-US" altLang="nb-NO" sz="1800"/>
              <a:t>: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Equation-counting 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/>
              <a:t>N</a:t>
            </a:r>
            <a:r>
              <a:rPr lang="en-US" altLang="nb-NO" sz="1600" baseline="-25000"/>
              <a:t>ss</a:t>
            </a:r>
            <a:r>
              <a:rPr lang="en-US" altLang="nb-NO" sz="1600"/>
              <a:t> = no. of variables – no. of equations/specifications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/>
              <a:t>Very difficult in practice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b="1"/>
              <a:t>Valve-counting (easier!)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ss</a:t>
            </a:r>
            <a:r>
              <a:rPr lang="en-US" altLang="nb-NO" sz="1600" b="1"/>
              <a:t> = N</a:t>
            </a:r>
            <a:r>
              <a:rPr lang="en-US" altLang="nb-NO" sz="1600" b="1" baseline="-25000"/>
              <a:t>valves</a:t>
            </a:r>
            <a:r>
              <a:rPr lang="en-US" altLang="nb-NO" sz="1600" b="1"/>
              <a:t> – N</a:t>
            </a:r>
            <a:r>
              <a:rPr lang="en-US" altLang="nb-NO" sz="1600" b="1" baseline="-25000"/>
              <a:t>0ss</a:t>
            </a:r>
            <a:r>
              <a:rPr lang="en-US" altLang="nb-NO" sz="1600" b="1"/>
              <a:t> – N</a:t>
            </a:r>
            <a:r>
              <a:rPr lang="en-US" altLang="nb-NO" sz="1600" b="1" baseline="-25000"/>
              <a:t>specs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valves</a:t>
            </a:r>
            <a:r>
              <a:rPr lang="en-US" altLang="nb-NO" sz="1600" b="1"/>
              <a:t>: include also variable speed for compressor/pump/turbine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specs</a:t>
            </a:r>
            <a:r>
              <a:rPr lang="en-US" altLang="nb-NO" sz="1600" b="1"/>
              <a:t>: Equality constraints (normally included in constraints)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0ss</a:t>
            </a:r>
            <a:r>
              <a:rPr lang="en-US" altLang="nb-NO" sz="1600" b="1"/>
              <a:t> = variables with no steady-state effect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/>
              <a:t>Inputs/MVs with no steady-state effect (e.g. extra bypass)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/>
              <a:t>Outputs/CVs with no steady-state effect that need to be controlled (e.g., liquid levels</a:t>
            </a:r>
            <a:r>
              <a:rPr lang="en-US" altLang="nb-NO" sz="1400"/>
              <a:t>)</a:t>
            </a:r>
            <a:endParaRPr lang="en-US" altLang="nb-NO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Potential number for some units (useful for checking!)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Correct answer: Will eventually find it when we perform optimization</a:t>
            </a:r>
          </a:p>
          <a:p>
            <a:pPr>
              <a:lnSpc>
                <a:spcPct val="80000"/>
              </a:lnSpc>
            </a:pPr>
            <a:endParaRPr lang="en-US" altLang="nb-NO" sz="1800"/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Part 1. Plantwide control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Introduction to plantwide control (what should we really control?) </a:t>
            </a:r>
          </a:p>
          <a:p>
            <a:pPr marL="0" indent="0">
              <a:buFontTx/>
              <a:buNone/>
            </a:pPr>
            <a:endParaRPr lang="nb-NO" altLang="nb-NO" sz="160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Introduction. 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Objective: Put controllers on flow sheet (make P&amp;ID)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Two main objectives for control: Longer-term economics (CV1) and shorter-term stability (CV2)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Regulatory (basic) and supervisory (advanced) control layer </a:t>
            </a:r>
          </a:p>
          <a:p>
            <a:pPr marL="0" indent="0">
              <a:buFontTx/>
              <a:buNone/>
            </a:pPr>
            <a:endParaRPr lang="nb-NO" altLang="nb-NO" sz="160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Optimal operation (economics)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Define cost J and constraints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Active constraints (as a function of disturbances)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Selection of economic controlled variables (CV1). Self-optimizing variables.</a:t>
            </a:r>
          </a:p>
          <a:p>
            <a:pPr marL="0" indent="0">
              <a:buFontTx/>
              <a:buNone/>
            </a:pPr>
            <a:endParaRPr lang="nb-NO" altLang="nb-NO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Does a pump give a degree of freedom?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786063"/>
            <a:ext cx="1457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1746250" y="7029450"/>
            <a:ext cx="354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de-DE"/>
              <a:t>Yes, if it has variable speed drive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4100513" y="3460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 </a:t>
            </a:r>
            <a:endParaRPr lang="en-US" altLang="nb-NO" sz="1800" b="1"/>
          </a:p>
        </p:txBody>
      </p:sp>
      <p:pic>
        <p:nvPicPr>
          <p:cNvPr id="58373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18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3186113" y="260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600200" y="5589588"/>
            <a:ext cx="7075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>
                <a:solidFill>
                  <a:schemeClr val="accent2"/>
                </a:solidFill>
              </a:rPr>
              <a:t>N</a:t>
            </a:r>
            <a:r>
              <a:rPr lang="en-US" altLang="nb-NO" sz="2400" b="1" baseline="-25000">
                <a:solidFill>
                  <a:schemeClr val="accent2"/>
                </a:solidFill>
              </a:rPr>
              <a:t>valves</a:t>
            </a:r>
            <a:r>
              <a:rPr lang="en-US" altLang="nb-NO" sz="2400" b="1">
                <a:solidFill>
                  <a:schemeClr val="accent2"/>
                </a:solidFill>
              </a:rPr>
              <a:t> = 6</a:t>
            </a:r>
            <a:r>
              <a:rPr lang="en-US" altLang="nb-NO" sz="2400" b="1"/>
              <a:t>  ,   </a:t>
            </a:r>
            <a:r>
              <a:rPr lang="en-US" altLang="nb-NO" sz="2400" b="1">
                <a:solidFill>
                  <a:srgbClr val="FF0000"/>
                </a:solidFill>
              </a:rPr>
              <a:t>N</a:t>
            </a:r>
            <a:r>
              <a:rPr lang="en-US" altLang="nb-NO" sz="2400" b="1" baseline="-25000">
                <a:solidFill>
                  <a:srgbClr val="FF0000"/>
                </a:solidFill>
              </a:rPr>
              <a:t>0y</a:t>
            </a:r>
            <a:r>
              <a:rPr lang="en-US" altLang="nb-NO" sz="2400" b="1">
                <a:solidFill>
                  <a:srgbClr val="FF0000"/>
                </a:solidFill>
              </a:rPr>
              <a:t> = 2* </a:t>
            </a:r>
            <a:r>
              <a:rPr lang="en-US" altLang="nb-NO" sz="2400" b="1">
                <a:solidFill>
                  <a:schemeClr val="accent1"/>
                </a:solidFill>
              </a:rPr>
              <a:t>,</a:t>
            </a:r>
            <a:r>
              <a:rPr lang="en-US" altLang="nb-NO" sz="24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N</a:t>
            </a:r>
            <a:r>
              <a:rPr lang="en-US" altLang="nb-NO" sz="2400" b="1" baseline="-25000"/>
              <a:t>DOF,SS</a:t>
            </a:r>
            <a:r>
              <a:rPr lang="en-US" altLang="nb-NO" sz="2400" b="1"/>
              <a:t> = 6 -2  = 4 </a:t>
            </a:r>
            <a:r>
              <a:rPr lang="en-US" altLang="nb-NO" sz="1800"/>
              <a:t>(including feed and pressure as DOFs)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1476375" y="333375"/>
            <a:ext cx="372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Typical Distillation column</a:t>
            </a: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6400800" y="1447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7239000" y="2286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4724400" y="1371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6324600" y="1524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5410200" y="4267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5105400" y="4038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3" name="Freeform 13"/>
          <p:cNvSpPr>
            <a:spLocks/>
          </p:cNvSpPr>
          <p:nvPr/>
        </p:nvSpPr>
        <p:spPr bwMode="auto">
          <a:xfrm>
            <a:off x="4332288" y="4370388"/>
            <a:ext cx="666750" cy="92075"/>
          </a:xfrm>
          <a:custGeom>
            <a:avLst/>
            <a:gdLst>
              <a:gd name="T0" fmla="*/ 0 w 420"/>
              <a:gd name="T1" fmla="*/ 2147483646 h 58"/>
              <a:gd name="T2" fmla="*/ 2147483646 w 420"/>
              <a:gd name="T3" fmla="*/ 2147483646 h 58"/>
              <a:gd name="T4" fmla="*/ 2147483646 w 420"/>
              <a:gd name="T5" fmla="*/ 2147483646 h 58"/>
              <a:gd name="T6" fmla="*/ 2147483646 w 420"/>
              <a:gd name="T7" fmla="*/ 2147483646 h 58"/>
              <a:gd name="T8" fmla="*/ 2147483646 w 420"/>
              <a:gd name="T9" fmla="*/ 2147483646 h 58"/>
              <a:gd name="T10" fmla="*/ 2147483646 w 420"/>
              <a:gd name="T11" fmla="*/ 0 h 58"/>
              <a:gd name="T12" fmla="*/ 2147483646 w 420"/>
              <a:gd name="T13" fmla="*/ 2147483646 h 58"/>
              <a:gd name="T14" fmla="*/ 2147483646 w 420"/>
              <a:gd name="T15" fmla="*/ 214748364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58">
                <a:moveTo>
                  <a:pt x="0" y="49"/>
                </a:moveTo>
                <a:cubicBezTo>
                  <a:pt x="31" y="41"/>
                  <a:pt x="52" y="27"/>
                  <a:pt x="82" y="17"/>
                </a:cubicBezTo>
                <a:cubicBezTo>
                  <a:pt x="129" y="26"/>
                  <a:pt x="153" y="36"/>
                  <a:pt x="197" y="58"/>
                </a:cubicBezTo>
                <a:cubicBezTo>
                  <a:pt x="211" y="55"/>
                  <a:pt x="226" y="57"/>
                  <a:pt x="238" y="49"/>
                </a:cubicBezTo>
                <a:cubicBezTo>
                  <a:pt x="245" y="44"/>
                  <a:pt x="239" y="30"/>
                  <a:pt x="246" y="25"/>
                </a:cubicBezTo>
                <a:cubicBezTo>
                  <a:pt x="258" y="17"/>
                  <a:pt x="309" y="5"/>
                  <a:pt x="328" y="0"/>
                </a:cubicBezTo>
                <a:cubicBezTo>
                  <a:pt x="339" y="3"/>
                  <a:pt x="351" y="3"/>
                  <a:pt x="361" y="8"/>
                </a:cubicBezTo>
                <a:cubicBezTo>
                  <a:pt x="420" y="37"/>
                  <a:pt x="396" y="56"/>
                  <a:pt x="419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4" name="Freeform 14"/>
          <p:cNvSpPr>
            <a:spLocks/>
          </p:cNvSpPr>
          <p:nvPr/>
        </p:nvSpPr>
        <p:spPr bwMode="auto">
          <a:xfrm>
            <a:off x="5780088" y="1878013"/>
            <a:ext cx="469900" cy="68262"/>
          </a:xfrm>
          <a:custGeom>
            <a:avLst/>
            <a:gdLst>
              <a:gd name="T0" fmla="*/ 0 w 296"/>
              <a:gd name="T1" fmla="*/ 2147483646 h 43"/>
              <a:gd name="T2" fmla="*/ 2147483646 w 296"/>
              <a:gd name="T3" fmla="*/ 2147483646 h 43"/>
              <a:gd name="T4" fmla="*/ 2147483646 w 296"/>
              <a:gd name="T5" fmla="*/ 2147483646 h 43"/>
              <a:gd name="T6" fmla="*/ 2147483646 w 296"/>
              <a:gd name="T7" fmla="*/ 2147483646 h 43"/>
              <a:gd name="T8" fmla="*/ 2147483646 w 296"/>
              <a:gd name="T9" fmla="*/ 0 h 43"/>
              <a:gd name="T10" fmla="*/ 2147483646 w 296"/>
              <a:gd name="T11" fmla="*/ 2147483646 h 43"/>
              <a:gd name="T12" fmla="*/ 2147483646 w 296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6" h="43">
                <a:moveTo>
                  <a:pt x="0" y="25"/>
                </a:moveTo>
                <a:cubicBezTo>
                  <a:pt x="65" y="9"/>
                  <a:pt x="65" y="10"/>
                  <a:pt x="148" y="17"/>
                </a:cubicBezTo>
                <a:cubicBezTo>
                  <a:pt x="156" y="25"/>
                  <a:pt x="161" y="40"/>
                  <a:pt x="173" y="42"/>
                </a:cubicBezTo>
                <a:cubicBezTo>
                  <a:pt x="181" y="43"/>
                  <a:pt x="183" y="30"/>
                  <a:pt x="189" y="25"/>
                </a:cubicBezTo>
                <a:cubicBezTo>
                  <a:pt x="209" y="9"/>
                  <a:pt x="215" y="8"/>
                  <a:pt x="238" y="0"/>
                </a:cubicBezTo>
                <a:cubicBezTo>
                  <a:pt x="249" y="6"/>
                  <a:pt x="260" y="11"/>
                  <a:pt x="271" y="17"/>
                </a:cubicBezTo>
                <a:cubicBezTo>
                  <a:pt x="280" y="22"/>
                  <a:pt x="296" y="33"/>
                  <a:pt x="296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3563938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 flipV="1">
            <a:off x="3563938" y="3213100"/>
            <a:ext cx="28733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3851275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3563938" y="3213100"/>
            <a:ext cx="287337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9" name="Text Box 19"/>
          <p:cNvSpPr txBox="1">
            <a:spLocks noChangeArrowheads="1"/>
          </p:cNvSpPr>
          <p:nvPr/>
        </p:nvSpPr>
        <p:spPr bwMode="auto">
          <a:xfrm>
            <a:off x="1455738" y="6473825"/>
            <a:ext cx="581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rgbClr val="FF0000"/>
                </a:solidFill>
                <a:latin typeface="Arial" panose="020B0604020202020204" pitchFamily="34" charset="0"/>
              </a:rPr>
              <a:t>*N</a:t>
            </a:r>
            <a:r>
              <a:rPr lang="en-US" altLang="nb-NO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0y</a:t>
            </a:r>
            <a:r>
              <a:rPr lang="en-US" altLang="nb-NO" sz="1800" b="1">
                <a:latin typeface="Arial" panose="020B0604020202020204" pitchFamily="34" charset="0"/>
              </a:rPr>
              <a:t> </a:t>
            </a:r>
            <a:r>
              <a:rPr lang="en-US" altLang="nb-NO" sz="1800">
                <a:latin typeface="Arial" panose="020B0604020202020204" pitchFamily="34" charset="0"/>
              </a:rPr>
              <a:t>: </a:t>
            </a:r>
            <a:r>
              <a:rPr lang="en-US" altLang="nb-NO" sz="1400">
                <a:latin typeface="Arial" panose="020B0604020202020204" pitchFamily="34" charset="0"/>
              </a:rPr>
              <a:t>no. controlled variables (liquid levels) with no steady-state effect</a:t>
            </a:r>
          </a:p>
        </p:txBody>
      </p:sp>
      <p:sp>
        <p:nvSpPr>
          <p:cNvPr id="1180692" name="Text Box 20"/>
          <p:cNvSpPr txBox="1">
            <a:spLocks noChangeArrowheads="1"/>
          </p:cNvSpPr>
          <p:nvPr/>
        </p:nvSpPr>
        <p:spPr bwMode="auto">
          <a:xfrm>
            <a:off x="5364163" y="3141663"/>
            <a:ext cx="3706812" cy="12001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4 DOFs: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With given feed and pressure: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NEED TO IDENTIFY 2 more CV’s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- </a:t>
            </a:r>
            <a:r>
              <a:rPr lang="nb-NO" altLang="nb-NO" sz="1600" dirty="0">
                <a:latin typeface="Arial" panose="020B0604020202020204" pitchFamily="34" charset="0"/>
              </a:rPr>
              <a:t>Typical: Top and btm composition</a:t>
            </a:r>
            <a:endParaRPr lang="en-US" altLang="nb-NO" sz="1600" dirty="0">
              <a:latin typeface="Arial" panose="020B0604020202020204" pitchFamily="34" charset="0"/>
            </a:endParaRPr>
          </a:p>
        </p:txBody>
      </p:sp>
      <p:sp>
        <p:nvSpPr>
          <p:cNvPr id="58391" name="Text Box 21"/>
          <p:cNvSpPr txBox="1">
            <a:spLocks noChangeArrowheads="1"/>
          </p:cNvSpPr>
          <p:nvPr/>
        </p:nvSpPr>
        <p:spPr bwMode="auto">
          <a:xfrm>
            <a:off x="3543300" y="2800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2" name="Text Box 22"/>
          <p:cNvSpPr txBox="1">
            <a:spLocks noChangeArrowheads="1"/>
          </p:cNvSpPr>
          <p:nvPr/>
        </p:nvSpPr>
        <p:spPr bwMode="auto">
          <a:xfrm>
            <a:off x="5413375" y="4575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3" name="Text Box 23"/>
          <p:cNvSpPr txBox="1">
            <a:spLocks noChangeArrowheads="1"/>
          </p:cNvSpPr>
          <p:nvPr/>
        </p:nvSpPr>
        <p:spPr bwMode="auto">
          <a:xfrm>
            <a:off x="637222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4" name="Text Box 24"/>
          <p:cNvSpPr txBox="1">
            <a:spLocks noChangeArrowheads="1"/>
          </p:cNvSpPr>
          <p:nvPr/>
        </p:nvSpPr>
        <p:spPr bwMode="auto">
          <a:xfrm>
            <a:off x="4787900" y="1412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5" name="Text Box 25"/>
          <p:cNvSpPr txBox="1">
            <a:spLocks noChangeArrowheads="1"/>
          </p:cNvSpPr>
          <p:nvPr/>
        </p:nvSpPr>
        <p:spPr bwMode="auto">
          <a:xfrm>
            <a:off x="541337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6" name="Text Box 26"/>
          <p:cNvSpPr txBox="1">
            <a:spLocks noChangeArrowheads="1"/>
          </p:cNvSpPr>
          <p:nvPr/>
        </p:nvSpPr>
        <p:spPr bwMode="auto">
          <a:xfrm>
            <a:off x="2987675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7" name="Text Box 27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0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Steady-state degrees of freedom </a:t>
            </a:r>
            <a:r>
              <a:rPr lang="en-US" altLang="nb-NO" sz="3200">
                <a:solidFill>
                  <a:srgbClr val="FF3300"/>
                </a:solidFill>
              </a:rPr>
              <a:t>(N</a:t>
            </a:r>
            <a:r>
              <a:rPr lang="en-US" altLang="nb-NO" sz="3200" baseline="-25000">
                <a:solidFill>
                  <a:srgbClr val="FF3300"/>
                </a:solidFill>
              </a:rPr>
              <a:t>ss</a:t>
            </a:r>
            <a:r>
              <a:rPr lang="en-US" altLang="nb-NO" sz="3200">
                <a:solidFill>
                  <a:srgbClr val="FF3300"/>
                </a:solidFill>
              </a:rPr>
              <a:t>)</a:t>
            </a:r>
            <a:r>
              <a:rPr lang="en-US" altLang="nb-NO" sz="3200"/>
              <a:t>: </a:t>
            </a:r>
            <a:br>
              <a:rPr lang="en-US" altLang="nb-NO" sz="3200"/>
            </a:br>
            <a:r>
              <a:rPr lang="en-US" altLang="nb-NO" sz="3200"/>
              <a:t>3. Potential number for some process units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844675"/>
            <a:ext cx="7772400" cy="38989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nb-NO" sz="1800"/>
              <a:t>each external feedstream: 1 (feedrate)</a:t>
            </a:r>
          </a:p>
          <a:p>
            <a:r>
              <a:rPr lang="en-US" altLang="nb-NO" sz="1800"/>
              <a:t>splitter: n-1 (split fractions) where n is the number of exit streams</a:t>
            </a:r>
          </a:p>
          <a:p>
            <a:r>
              <a:rPr lang="en-US" altLang="nb-NO" sz="1800"/>
              <a:t>mixer: 0</a:t>
            </a:r>
          </a:p>
          <a:p>
            <a:r>
              <a:rPr lang="en-US" altLang="nb-NO" sz="1800"/>
              <a:t>compressor, turbine, pump: 1 (work/speed) </a:t>
            </a:r>
            <a:r>
              <a:rPr lang="en-US" altLang="nb-NO" sz="1800">
                <a:solidFill>
                  <a:srgbClr val="FF0000"/>
                </a:solidFill>
              </a:rPr>
              <a:t>(BUT: Must have variable speed)</a:t>
            </a:r>
          </a:p>
          <a:p>
            <a:r>
              <a:rPr lang="en-US" altLang="nb-NO" sz="1800"/>
              <a:t>adiabatic flash tank: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/>
              <a:t>  </a:t>
            </a:r>
          </a:p>
          <a:p>
            <a:r>
              <a:rPr lang="en-US" altLang="nb-NO" sz="1800"/>
              <a:t>liquid phase reactor: 1 (holdup reactant)</a:t>
            </a:r>
          </a:p>
          <a:p>
            <a:r>
              <a:rPr lang="en-US" altLang="nb-NO" sz="1800"/>
              <a:t>gas phase reactor: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</a:p>
          <a:p>
            <a:r>
              <a:rPr lang="en-US" altLang="nb-NO" sz="1800"/>
              <a:t>heat exchanger: 1 </a:t>
            </a:r>
            <a:r>
              <a:rPr lang="en-US" altLang="nb-NO" sz="1800">
                <a:solidFill>
                  <a:srgbClr val="FF0000"/>
                </a:solidFill>
              </a:rPr>
              <a:t>(bypass or flow of cooling/heating)</a:t>
            </a:r>
          </a:p>
          <a:p>
            <a:r>
              <a:rPr lang="en-US" altLang="nb-NO" sz="1800"/>
              <a:t>column (e.g. distillation) excluding heat exchangers: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 baseline="30000"/>
              <a:t> </a:t>
            </a:r>
            <a:r>
              <a:rPr lang="en-US" altLang="nb-NO" sz="1800"/>
              <a:t>+ no. of sidestreams </a:t>
            </a:r>
          </a:p>
          <a:p>
            <a:r>
              <a:rPr lang="en-US" altLang="nb-NO" sz="1800">
                <a:solidFill>
                  <a:schemeClr val="accent2"/>
                </a:solidFill>
              </a:rPr>
              <a:t>pressure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>
                <a:solidFill>
                  <a:schemeClr val="accent2"/>
                </a:solidFill>
              </a:rPr>
              <a:t> : </a:t>
            </a:r>
            <a:r>
              <a:rPr lang="en-US" altLang="nb-NO" sz="1800"/>
              <a:t>add 1DOF at each extra place you set pressure (using an </a:t>
            </a:r>
            <a:r>
              <a:rPr lang="en-US" altLang="nb-NO" sz="1800" u="sng"/>
              <a:t>extra</a:t>
            </a:r>
            <a:r>
              <a:rPr lang="en-US" altLang="nb-NO" sz="1800"/>
              <a:t> valve, compressor or pump), e.g. in </a:t>
            </a:r>
            <a:r>
              <a:rPr lang="en-US" altLang="nb-NO" sz="1800">
                <a:solidFill>
                  <a:schemeClr val="accent2"/>
                </a:solidFill>
              </a:rPr>
              <a:t>adiabatic flash tank, gas phase reactor or absorption column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900113" y="5445125"/>
            <a:ext cx="82438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nb-NO" dirty="0"/>
          </a:p>
          <a:p>
            <a:r>
              <a:rPr lang="en-US" altLang="nb-NO" sz="1400" dirty="0">
                <a:solidFill>
                  <a:schemeClr val="accent2"/>
                </a:solidFill>
              </a:rPr>
              <a:t>*Pressure is normally assumed to be given by the surrounding process and is then not a degree of freedom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Ref: Araujo, </a:t>
            </a:r>
            <a:r>
              <a:rPr lang="en-US" altLang="nb-NO" sz="1400" dirty="0" err="1">
                <a:solidFill>
                  <a:schemeClr val="accent2"/>
                </a:solidFill>
              </a:rPr>
              <a:t>Govatsmark</a:t>
            </a:r>
            <a:r>
              <a:rPr lang="en-US" altLang="nb-NO" sz="1400" dirty="0">
                <a:solidFill>
                  <a:schemeClr val="accent2"/>
                </a:solidFill>
              </a:rPr>
              <a:t> and Skogestad (2007)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Extension to closed cycles: Jensen and Skogestad (2009)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Real number may be less, for example, if there is no bypass valve or no variable speed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4100513" y="3460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 </a:t>
            </a:r>
            <a:endParaRPr lang="en-US" altLang="nb-NO" sz="1800" b="1"/>
          </a:p>
        </p:txBody>
      </p:sp>
      <p:pic>
        <p:nvPicPr>
          <p:cNvPr id="62469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18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186113" y="260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755650" y="5516563"/>
            <a:ext cx="8281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“Potential number”,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b="1"/>
              <a:t>N</a:t>
            </a:r>
            <a:r>
              <a:rPr lang="en-US" altLang="nb-NO" b="1" baseline="-25000"/>
              <a:t>ss</a:t>
            </a:r>
            <a:r>
              <a:rPr lang="en-US" altLang="nb-NO" b="1"/>
              <a:t>= 0 (column distillation) + 1 (feed) + 2*1 (heat exchangers) + 1 (</a:t>
            </a:r>
            <a:r>
              <a:rPr lang="en-US" altLang="nb-NO" b="1">
                <a:solidFill>
                  <a:srgbClr val="008080"/>
                </a:solidFill>
              </a:rPr>
              <a:t>split</a:t>
            </a:r>
            <a:r>
              <a:rPr lang="en-US" altLang="nb-NO" b="1"/>
              <a:t>) =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b="1"/>
              <a:t>With given feed and pressure: N’</a:t>
            </a:r>
            <a:r>
              <a:rPr lang="en-US" altLang="nb-NO" b="1" baseline="-25000"/>
              <a:t>ss</a:t>
            </a:r>
            <a:r>
              <a:rPr lang="en-US" altLang="nb-NO" b="1"/>
              <a:t> = 4 – 2 = 2</a:t>
            </a:r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1331913" y="404813"/>
            <a:ext cx="708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Distillation column (with feed and pressure as DOFs)</a:t>
            </a:r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6400800" y="1447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7239000" y="2286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4724400" y="1371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6324600" y="1524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5410200" y="4267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5105400" y="4038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9" name="Freeform 13"/>
          <p:cNvSpPr>
            <a:spLocks/>
          </p:cNvSpPr>
          <p:nvPr/>
        </p:nvSpPr>
        <p:spPr bwMode="auto">
          <a:xfrm>
            <a:off x="4332288" y="4370388"/>
            <a:ext cx="666750" cy="92075"/>
          </a:xfrm>
          <a:custGeom>
            <a:avLst/>
            <a:gdLst>
              <a:gd name="T0" fmla="*/ 0 w 420"/>
              <a:gd name="T1" fmla="*/ 2147483646 h 58"/>
              <a:gd name="T2" fmla="*/ 2147483646 w 420"/>
              <a:gd name="T3" fmla="*/ 2147483646 h 58"/>
              <a:gd name="T4" fmla="*/ 2147483646 w 420"/>
              <a:gd name="T5" fmla="*/ 2147483646 h 58"/>
              <a:gd name="T6" fmla="*/ 2147483646 w 420"/>
              <a:gd name="T7" fmla="*/ 2147483646 h 58"/>
              <a:gd name="T8" fmla="*/ 2147483646 w 420"/>
              <a:gd name="T9" fmla="*/ 2147483646 h 58"/>
              <a:gd name="T10" fmla="*/ 2147483646 w 420"/>
              <a:gd name="T11" fmla="*/ 0 h 58"/>
              <a:gd name="T12" fmla="*/ 2147483646 w 420"/>
              <a:gd name="T13" fmla="*/ 2147483646 h 58"/>
              <a:gd name="T14" fmla="*/ 2147483646 w 420"/>
              <a:gd name="T15" fmla="*/ 214748364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58">
                <a:moveTo>
                  <a:pt x="0" y="49"/>
                </a:moveTo>
                <a:cubicBezTo>
                  <a:pt x="31" y="41"/>
                  <a:pt x="52" y="27"/>
                  <a:pt x="82" y="17"/>
                </a:cubicBezTo>
                <a:cubicBezTo>
                  <a:pt x="129" y="26"/>
                  <a:pt x="153" y="36"/>
                  <a:pt x="197" y="58"/>
                </a:cubicBezTo>
                <a:cubicBezTo>
                  <a:pt x="211" y="55"/>
                  <a:pt x="226" y="57"/>
                  <a:pt x="238" y="49"/>
                </a:cubicBezTo>
                <a:cubicBezTo>
                  <a:pt x="245" y="44"/>
                  <a:pt x="239" y="30"/>
                  <a:pt x="246" y="25"/>
                </a:cubicBezTo>
                <a:cubicBezTo>
                  <a:pt x="258" y="17"/>
                  <a:pt x="309" y="5"/>
                  <a:pt x="328" y="0"/>
                </a:cubicBezTo>
                <a:cubicBezTo>
                  <a:pt x="339" y="3"/>
                  <a:pt x="351" y="3"/>
                  <a:pt x="361" y="8"/>
                </a:cubicBezTo>
                <a:cubicBezTo>
                  <a:pt x="420" y="37"/>
                  <a:pt x="396" y="56"/>
                  <a:pt x="419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0" name="Freeform 14"/>
          <p:cNvSpPr>
            <a:spLocks/>
          </p:cNvSpPr>
          <p:nvPr/>
        </p:nvSpPr>
        <p:spPr bwMode="auto">
          <a:xfrm>
            <a:off x="5780088" y="1878013"/>
            <a:ext cx="469900" cy="68262"/>
          </a:xfrm>
          <a:custGeom>
            <a:avLst/>
            <a:gdLst>
              <a:gd name="T0" fmla="*/ 0 w 296"/>
              <a:gd name="T1" fmla="*/ 2147483646 h 43"/>
              <a:gd name="T2" fmla="*/ 2147483646 w 296"/>
              <a:gd name="T3" fmla="*/ 2147483646 h 43"/>
              <a:gd name="T4" fmla="*/ 2147483646 w 296"/>
              <a:gd name="T5" fmla="*/ 2147483646 h 43"/>
              <a:gd name="T6" fmla="*/ 2147483646 w 296"/>
              <a:gd name="T7" fmla="*/ 2147483646 h 43"/>
              <a:gd name="T8" fmla="*/ 2147483646 w 296"/>
              <a:gd name="T9" fmla="*/ 0 h 43"/>
              <a:gd name="T10" fmla="*/ 2147483646 w 296"/>
              <a:gd name="T11" fmla="*/ 2147483646 h 43"/>
              <a:gd name="T12" fmla="*/ 2147483646 w 296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6" h="43">
                <a:moveTo>
                  <a:pt x="0" y="25"/>
                </a:moveTo>
                <a:cubicBezTo>
                  <a:pt x="65" y="9"/>
                  <a:pt x="65" y="10"/>
                  <a:pt x="148" y="17"/>
                </a:cubicBezTo>
                <a:cubicBezTo>
                  <a:pt x="156" y="25"/>
                  <a:pt x="161" y="40"/>
                  <a:pt x="173" y="42"/>
                </a:cubicBezTo>
                <a:cubicBezTo>
                  <a:pt x="181" y="43"/>
                  <a:pt x="183" y="30"/>
                  <a:pt x="189" y="25"/>
                </a:cubicBezTo>
                <a:cubicBezTo>
                  <a:pt x="209" y="9"/>
                  <a:pt x="215" y="8"/>
                  <a:pt x="238" y="0"/>
                </a:cubicBezTo>
                <a:cubicBezTo>
                  <a:pt x="249" y="6"/>
                  <a:pt x="260" y="11"/>
                  <a:pt x="271" y="17"/>
                </a:cubicBezTo>
                <a:cubicBezTo>
                  <a:pt x="280" y="22"/>
                  <a:pt x="296" y="33"/>
                  <a:pt x="296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5651500" y="27082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008080"/>
                </a:solidFill>
                <a:latin typeface="Arial" panose="020B0604020202020204" pitchFamily="34" charset="0"/>
              </a:rPr>
              <a:t>split</a:t>
            </a:r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 flipV="1">
            <a:off x="5867400" y="2420938"/>
            <a:ext cx="144463" cy="431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2625" y="5805488"/>
            <a:ext cx="8858250" cy="457200"/>
          </a:xfrm>
        </p:spPr>
        <p:txBody>
          <a:bodyPr/>
          <a:lstStyle/>
          <a:p>
            <a:pPr marL="0" lvl="1">
              <a:defRPr/>
            </a:pPr>
            <a:r>
              <a:rPr lang="en-GB" altLang="nb-NO" sz="2400" dirty="0">
                <a:cs typeface="+mn-cs"/>
              </a:rPr>
              <a:t>…. BUT A GOOD ENGINEER CAN OFTEN GUESS THE SOLUTION (active constraints)</a:t>
            </a:r>
          </a:p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nb-NO" sz="1800" dirty="0"/>
              <a:t>What are the optimal values for our degrees of freedom </a:t>
            </a:r>
            <a:r>
              <a:rPr lang="en-GB" altLang="nb-NO" sz="1800" dirty="0">
                <a:solidFill>
                  <a:schemeClr val="accent2"/>
                </a:solidFill>
              </a:rPr>
              <a:t>u</a:t>
            </a:r>
            <a:r>
              <a:rPr lang="en-GB" altLang="nb-NO" sz="1800" dirty="0"/>
              <a:t> </a:t>
            </a:r>
            <a:r>
              <a:rPr lang="en-GB" altLang="nb-NO" sz="1800" dirty="0">
                <a:solidFill>
                  <a:schemeClr val="accent2"/>
                </a:solidFill>
              </a:rPr>
              <a:t>(MVs</a:t>
            </a:r>
            <a:r>
              <a:rPr lang="en-GB" altLang="nb-NO" sz="1800" dirty="0"/>
              <a:t>)?</a:t>
            </a:r>
          </a:p>
          <a:p>
            <a:pPr>
              <a:lnSpc>
                <a:spcPct val="90000"/>
              </a:lnSpc>
            </a:pPr>
            <a:endParaRPr lang="en-GB" altLang="nb-NO" sz="1800" dirty="0"/>
          </a:p>
          <a:p>
            <a:pPr>
              <a:lnSpc>
                <a:spcPct val="90000"/>
              </a:lnSpc>
            </a:pPr>
            <a:endParaRPr lang="en-GB" altLang="nb-NO" sz="1800" dirty="0"/>
          </a:p>
          <a:p>
            <a:pPr>
              <a:lnSpc>
                <a:spcPct val="90000"/>
              </a:lnSpc>
            </a:pPr>
            <a:r>
              <a:rPr lang="en-GB" altLang="nb-NO" sz="1800" dirty="0"/>
              <a:t>Minimize J with respect to u for given disturbance d (usually steady-state):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</a:t>
            </a:r>
            <a:r>
              <a:rPr lang="en-GB" altLang="nb-NO" sz="2000" dirty="0"/>
              <a:t>	</a:t>
            </a:r>
            <a:r>
              <a:rPr lang="en-GB" altLang="nb-NO" sz="2800" dirty="0" err="1"/>
              <a:t>min</a:t>
            </a:r>
            <a:r>
              <a:rPr lang="en-GB" altLang="nb-NO" sz="2800" baseline="-25000" dirty="0" err="1">
                <a:solidFill>
                  <a:schemeClr val="accent2"/>
                </a:solidFill>
              </a:rPr>
              <a:t>u</a:t>
            </a:r>
            <a:r>
              <a:rPr lang="en-GB" altLang="nb-NO" sz="2800" dirty="0"/>
              <a:t>  J(</a:t>
            </a:r>
            <a:r>
              <a:rPr lang="en-GB" altLang="nb-NO" sz="2800" dirty="0" err="1">
                <a:solidFill>
                  <a:schemeClr val="accent2"/>
                </a:solidFill>
              </a:rPr>
              <a:t>u</a:t>
            </a:r>
            <a:r>
              <a:rPr lang="en-GB" altLang="nb-NO" sz="2800" dirty="0" err="1"/>
              <a:t>,x,d</a:t>
            </a:r>
            <a:r>
              <a:rPr lang="en-GB" altLang="nb-NO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subject to: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Model equations (</a:t>
            </a:r>
            <a:r>
              <a:rPr lang="en-GB" altLang="nb-NO" sz="1600" dirty="0" err="1"/>
              <a:t>e,g</a:t>
            </a:r>
            <a:r>
              <a:rPr lang="en-GB" altLang="nb-NO" sz="1600" dirty="0"/>
              <a:t>, </a:t>
            </a:r>
            <a:r>
              <a:rPr lang="en-GB" altLang="nb-NO" sz="1600" dirty="0" err="1"/>
              <a:t>Hysys</a:t>
            </a:r>
            <a:r>
              <a:rPr lang="en-GB" altLang="nb-NO" sz="1600" dirty="0"/>
              <a:t>): 	f(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=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Operational constraints: 	g(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&lt; 0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nb-NO" sz="1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2400" dirty="0"/>
              <a:t>OFTEN VERY TIME CONSUMING 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/>
              <a:t>Commercial simulators (Aspen, </a:t>
            </a:r>
            <a:r>
              <a:rPr lang="en-GB" altLang="nb-NO" sz="1600" dirty="0" err="1"/>
              <a:t>Unisim</a:t>
            </a:r>
            <a:r>
              <a:rPr lang="en-GB" altLang="nb-NO" sz="1600" dirty="0"/>
              <a:t>/</a:t>
            </a:r>
            <a:r>
              <a:rPr lang="en-GB" altLang="nb-NO" sz="1600" dirty="0" err="1"/>
              <a:t>Hysys</a:t>
            </a:r>
            <a:r>
              <a:rPr lang="en-GB" altLang="nb-NO" sz="1600" dirty="0"/>
              <a:t>) are set up in “design mode” and often work poorly in “operation (rating) mode”.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>
                <a:solidFill>
                  <a:srgbClr val="FF0000"/>
                </a:solidFill>
              </a:rPr>
              <a:t>Optimization methods in commercial simulators often poor</a:t>
            </a:r>
          </a:p>
          <a:p>
            <a:pPr lvl="2">
              <a:lnSpc>
                <a:spcPct val="90000"/>
              </a:lnSpc>
            </a:pPr>
            <a:r>
              <a:rPr lang="en-GB" altLang="nb-NO" sz="1400" dirty="0"/>
              <a:t>We use </a:t>
            </a:r>
            <a:r>
              <a:rPr lang="en-GB" altLang="nb-NO" sz="1400" dirty="0" err="1"/>
              <a:t>Matlab</a:t>
            </a:r>
            <a:r>
              <a:rPr lang="en-GB" altLang="nb-NO" sz="1400" dirty="0"/>
              <a:t> or even Excel “on top”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2339975" y="1773238"/>
            <a:ext cx="55435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929687" cy="1143000"/>
          </a:xfrm>
        </p:spPr>
        <p:txBody>
          <a:bodyPr/>
          <a:lstStyle/>
          <a:p>
            <a:r>
              <a:rPr lang="en-US" altLang="nb-NO" u="sng"/>
              <a:t>Step S2b:</a:t>
            </a:r>
            <a:r>
              <a:rPr lang="en-US" altLang="nb-NO"/>
              <a:t> Optimize for expected disturbances</a:t>
            </a:r>
            <a:endParaRPr lang="en-US" altLang="nb-NO"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nb-NO" u="sng">
                <a:solidFill>
                  <a:srgbClr val="FF3300"/>
                </a:solidFill>
              </a:rPr>
              <a:t>Step S3</a:t>
            </a:r>
            <a:r>
              <a:rPr lang="en-US" altLang="nb-NO">
                <a:solidFill>
                  <a:srgbClr val="FF3300"/>
                </a:solidFill>
              </a:rPr>
              <a:t>:</a:t>
            </a:r>
            <a:r>
              <a:rPr lang="en-US" altLang="nb-NO"/>
              <a:t> </a:t>
            </a:r>
            <a:r>
              <a:rPr lang="en-US" altLang="nb-NO">
                <a:solidFill>
                  <a:srgbClr val="FF3300"/>
                </a:solidFill>
              </a:rPr>
              <a:t>Implementation of optimal operation</a:t>
            </a:r>
            <a:endParaRPr lang="en-US" alt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indent="-304800">
              <a:defRPr/>
            </a:pPr>
            <a:r>
              <a:rPr lang="en-US" altLang="nb-NO" sz="3200" dirty="0"/>
              <a:t>Have found the optimal way of operation. How should it be implemented?</a:t>
            </a:r>
          </a:p>
          <a:p>
            <a:pPr marL="419100" indent="-304800">
              <a:defRPr/>
            </a:pPr>
            <a:r>
              <a:rPr lang="en-US" altLang="nb-NO" sz="3200" b="1" dirty="0">
                <a:solidFill>
                  <a:srgbClr val="FF0000"/>
                </a:solidFill>
              </a:rPr>
              <a:t>What to control ? </a:t>
            </a:r>
            <a:r>
              <a:rPr lang="en-US" altLang="nb-NO" sz="3200" dirty="0"/>
              <a:t>(primary CV’s).  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/>
              <a:t>Active constraints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/>
              <a:t>Self-optimizing variables (for unconstrained degrees of freedom</a:t>
            </a:r>
            <a:r>
              <a:rPr lang="en-US" altLang="nb-NO" dirty="0"/>
              <a:t>)</a:t>
            </a:r>
            <a:endParaRPr lang="nb-NO" altLang="nb-NO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" name="TextBox 1"/>
          <p:cNvSpPr txBox="1"/>
          <p:nvPr/>
        </p:nvSpPr>
        <p:spPr>
          <a:xfrm>
            <a:off x="936104" y="5744121"/>
            <a:ext cx="75216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b-NO" sz="2800" dirty="0" err="1" smtClean="0"/>
              <a:t>Objective</a:t>
            </a:r>
            <a:r>
              <a:rPr lang="nb-NO" sz="2800" dirty="0" smtClean="0"/>
              <a:t>: </a:t>
            </a:r>
            <a:r>
              <a:rPr lang="nb-NO" sz="2800" dirty="0" err="1" smtClean="0"/>
              <a:t>Move</a:t>
            </a:r>
            <a:r>
              <a:rPr lang="nb-NO" sz="2800" dirty="0" smtClean="0"/>
              <a:t> </a:t>
            </a:r>
            <a:r>
              <a:rPr lang="nb-NO" sz="2800" dirty="0" err="1" smtClean="0"/>
              <a:t>optimization</a:t>
            </a:r>
            <a:r>
              <a:rPr lang="nb-NO" sz="2800" dirty="0" smtClean="0"/>
              <a:t> </a:t>
            </a:r>
            <a:r>
              <a:rPr lang="nb-NO" sz="2800" dirty="0" err="1" smtClean="0"/>
              <a:t>into</a:t>
            </a:r>
            <a:r>
              <a:rPr lang="nb-NO" sz="2800" dirty="0" smtClean="0"/>
              <a:t> control </a:t>
            </a:r>
            <a:r>
              <a:rPr lang="nb-NO" sz="2800" dirty="0" err="1" smtClean="0"/>
              <a:t>layer</a:t>
            </a:r>
            <a:endParaRPr lang="nb-NO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93925"/>
            <a:ext cx="7416800" cy="4114800"/>
          </a:xfrm>
        </p:spPr>
        <p:txBody>
          <a:bodyPr/>
          <a:lstStyle/>
          <a:p>
            <a:pPr lvl="1"/>
            <a:r>
              <a:rPr lang="nb-NO" altLang="nb-NO" sz="2400"/>
              <a:t>Cost to be minimized, J=T</a:t>
            </a:r>
          </a:p>
          <a:p>
            <a:pPr lvl="1"/>
            <a:r>
              <a:rPr lang="nb-NO" altLang="nb-NO" sz="2400"/>
              <a:t>One degree of freedom (u=power)</a:t>
            </a:r>
          </a:p>
          <a:p>
            <a:pPr lvl="1"/>
            <a:r>
              <a:rPr lang="nb-NO" altLang="nb-NO" sz="2400"/>
              <a:t>What should we control?</a:t>
            </a:r>
          </a:p>
          <a:p>
            <a:pPr lvl="2"/>
            <a:endParaRPr lang="nb-NO" altLang="nb-NO" sz="2000"/>
          </a:p>
          <a:p>
            <a:pPr lvl="2"/>
            <a:endParaRPr lang="nb-NO" altLang="nb-NO" sz="2000" baseline="-25000"/>
          </a:p>
        </p:txBody>
      </p:sp>
      <p:pic>
        <p:nvPicPr>
          <p:cNvPr id="67589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1" name="Line 5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Optimal operation of runner</a:t>
            </a:r>
            <a:endParaRPr lang="en-US" altLang="nb-NO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/>
              <a:t>1. </a:t>
            </a:r>
            <a:r>
              <a:rPr lang="nb-NO" altLang="nb-NO"/>
              <a:t>Optimal operation of Sprinter</a:t>
            </a:r>
            <a:endParaRPr lang="en-US" altLang="nb-NO"/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lvl="1"/>
            <a:r>
              <a:rPr lang="nb-NO" altLang="nb-NO" sz="2600" dirty="0"/>
              <a:t>100m. J=T</a:t>
            </a:r>
          </a:p>
          <a:p>
            <a:pPr lvl="1"/>
            <a:r>
              <a:rPr lang="nb-NO" altLang="nb-NO" sz="2400" dirty="0">
                <a:solidFill>
                  <a:srgbClr val="FF0000"/>
                </a:solidFill>
              </a:rPr>
              <a:t>Active constraint control:</a:t>
            </a:r>
          </a:p>
          <a:p>
            <a:pPr lvl="2"/>
            <a:r>
              <a:rPr lang="nb-NO" altLang="nb-NO" sz="2000" dirty="0"/>
              <a:t>Maximum speed (”no thinking required”)</a:t>
            </a:r>
          </a:p>
          <a:p>
            <a:pPr lvl="2"/>
            <a:r>
              <a:rPr lang="nb-NO" altLang="nb-NO" sz="2000" dirty="0"/>
              <a:t>CV = power (at max)</a:t>
            </a:r>
          </a:p>
          <a:p>
            <a:pPr lvl="2"/>
            <a:endParaRPr lang="nb-NO" altLang="nb-NO" sz="2000" dirty="0"/>
          </a:p>
          <a:p>
            <a:pPr lvl="2"/>
            <a:endParaRPr lang="nb-NO" altLang="nb-NO" sz="2000" baseline="-25000" dirty="0"/>
          </a:p>
        </p:txBody>
      </p:sp>
      <p:pic>
        <p:nvPicPr>
          <p:cNvPr id="69638" name="Picture 4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" name="Picture 5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40" name="Line 6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marL="742950" lvl="2" indent="-342900"/>
            <a:r>
              <a:rPr lang="nb-NO" altLang="nb-NO" sz="2200"/>
              <a:t>40 km. J=T</a:t>
            </a:r>
          </a:p>
          <a:p>
            <a:pPr marL="742950" lvl="2" indent="-342900"/>
            <a:r>
              <a:rPr lang="nb-NO" altLang="nb-NO" sz="2200"/>
              <a:t>What should we control? CV=?</a:t>
            </a:r>
          </a:p>
          <a:p>
            <a:pPr marL="742950" lvl="2" indent="-342900"/>
            <a:r>
              <a:rPr lang="nb-NO" altLang="nb-NO" sz="2200">
                <a:solidFill>
                  <a:srgbClr val="FF0000"/>
                </a:solidFill>
              </a:rPr>
              <a:t>Unconstrained optimum</a:t>
            </a:r>
          </a:p>
          <a:p>
            <a:pPr marL="742950" lvl="2" indent="-342900"/>
            <a:endParaRPr lang="nb-NO" altLang="nb-NO" sz="2200"/>
          </a:p>
          <a:p>
            <a:endParaRPr lang="nb-NO" altLang="nb-NO" sz="2800"/>
          </a:p>
        </p:txBody>
      </p:sp>
      <p:pic>
        <p:nvPicPr>
          <p:cNvPr id="71685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6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7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716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/>
              <a:t>2. </a:t>
            </a:r>
            <a:r>
              <a:rPr lang="nb-NO" altLang="nb-NO"/>
              <a:t>Optimal operation of Marathon runner</a:t>
            </a:r>
            <a:endParaRPr lang="en-US" altLang="nb-NO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57363" y="3500438"/>
            <a:ext cx="2662237" cy="1547812"/>
            <a:chOff x="1557157" y="4403725"/>
            <a:chExt cx="4463188" cy="2314373"/>
          </a:xfrm>
        </p:grpSpPr>
        <p:sp>
          <p:nvSpPr>
            <p:cNvPr id="71691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92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93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u=power</a:t>
              </a:r>
              <a:endParaRPr lang="en-GB" altLang="nb-NO" sz="14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694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695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1698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99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697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814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r>
              <a:rPr lang="nb-NO" altLang="nb-NO" sz="2800" dirty="0"/>
              <a:t>Any self-optimizing variable (to control at constant setpoint)?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1 </a:t>
            </a:r>
            <a:r>
              <a:rPr lang="nb-NO" altLang="nb-NO" sz="2000" dirty="0"/>
              <a:t>= distance to leader of race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2 </a:t>
            </a:r>
            <a:r>
              <a:rPr lang="nb-NO" altLang="nb-NO" sz="2000" dirty="0"/>
              <a:t>= speed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3 </a:t>
            </a:r>
            <a:r>
              <a:rPr lang="nb-NO" altLang="nb-NO" sz="2000" dirty="0"/>
              <a:t>= heart rate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4</a:t>
            </a:r>
            <a:r>
              <a:rPr lang="nb-NO" altLang="nb-NO" sz="2000" dirty="0"/>
              <a:t> = level of lactate in muscles</a:t>
            </a:r>
          </a:p>
          <a:p>
            <a:pPr lvl="2"/>
            <a:endParaRPr lang="nb-NO" altLang="nb-NO" sz="2000" baseline="-25000" dirty="0"/>
          </a:p>
        </p:txBody>
      </p:sp>
      <p:pic>
        <p:nvPicPr>
          <p:cNvPr id="73733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4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5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231900" y="6921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sz="3200" kern="0"/>
              <a:t>Self-optimizing control: Marathon (40 km)</a:t>
            </a:r>
            <a:endParaRPr lang="en-US" altLang="nb-NO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Why control?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700213"/>
            <a:ext cx="7772400" cy="4114800"/>
          </a:xfrm>
        </p:spPr>
        <p:txBody>
          <a:bodyPr/>
          <a:lstStyle/>
          <a:p>
            <a:pPr eaLnBrk="1" hangingPunct="1"/>
            <a:r>
              <a:rPr lang="nb-NO" altLang="nb-NO" sz="2400" i="1"/>
              <a:t>Operation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16238" y="3933825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916238" y="26368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16238" y="2924175"/>
            <a:ext cx="259238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2990850" y="2625725"/>
            <a:ext cx="2482850" cy="533400"/>
          </a:xfrm>
          <a:custGeom>
            <a:avLst/>
            <a:gdLst>
              <a:gd name="T0" fmla="*/ 0 w 1564"/>
              <a:gd name="T1" fmla="*/ 2147483646 h 336"/>
              <a:gd name="T2" fmla="*/ 2147483646 w 1564"/>
              <a:gd name="T3" fmla="*/ 2147483646 h 336"/>
              <a:gd name="T4" fmla="*/ 2147483646 w 1564"/>
              <a:gd name="T5" fmla="*/ 2147483646 h 336"/>
              <a:gd name="T6" fmla="*/ 2147483646 w 1564"/>
              <a:gd name="T7" fmla="*/ 2147483646 h 336"/>
              <a:gd name="T8" fmla="*/ 2147483646 w 1564"/>
              <a:gd name="T9" fmla="*/ 2147483646 h 336"/>
              <a:gd name="T10" fmla="*/ 2147483646 w 1564"/>
              <a:gd name="T11" fmla="*/ 2147483646 h 336"/>
              <a:gd name="T12" fmla="*/ 2147483646 w 1564"/>
              <a:gd name="T13" fmla="*/ 2147483646 h 336"/>
              <a:gd name="T14" fmla="*/ 2147483646 w 1564"/>
              <a:gd name="T15" fmla="*/ 2147483646 h 336"/>
              <a:gd name="T16" fmla="*/ 2147483646 w 1564"/>
              <a:gd name="T17" fmla="*/ 2147483646 h 336"/>
              <a:gd name="T18" fmla="*/ 2147483646 w 1564"/>
              <a:gd name="T19" fmla="*/ 2147483646 h 336"/>
              <a:gd name="T20" fmla="*/ 2147483646 w 1564"/>
              <a:gd name="T21" fmla="*/ 2147483646 h 336"/>
              <a:gd name="T22" fmla="*/ 2147483646 w 1564"/>
              <a:gd name="T23" fmla="*/ 2147483646 h 336"/>
              <a:gd name="T24" fmla="*/ 2147483646 w 1564"/>
              <a:gd name="T25" fmla="*/ 2147483646 h 336"/>
              <a:gd name="T26" fmla="*/ 2147483646 w 1564"/>
              <a:gd name="T27" fmla="*/ 2147483646 h 336"/>
              <a:gd name="T28" fmla="*/ 2147483646 w 1564"/>
              <a:gd name="T29" fmla="*/ 2147483646 h 336"/>
              <a:gd name="T30" fmla="*/ 2147483646 w 1564"/>
              <a:gd name="T31" fmla="*/ 2147483646 h 336"/>
              <a:gd name="T32" fmla="*/ 2147483646 w 1564"/>
              <a:gd name="T33" fmla="*/ 2147483646 h 336"/>
              <a:gd name="T34" fmla="*/ 2147483646 w 1564"/>
              <a:gd name="T35" fmla="*/ 2147483646 h 336"/>
              <a:gd name="T36" fmla="*/ 2147483646 w 1564"/>
              <a:gd name="T37" fmla="*/ 2147483646 h 336"/>
              <a:gd name="T38" fmla="*/ 2147483646 w 1564"/>
              <a:gd name="T39" fmla="*/ 2147483646 h 336"/>
              <a:gd name="T40" fmla="*/ 2147483646 w 1564"/>
              <a:gd name="T41" fmla="*/ 2147483646 h 336"/>
              <a:gd name="T42" fmla="*/ 2147483646 w 1564"/>
              <a:gd name="T43" fmla="*/ 2147483646 h 336"/>
              <a:gd name="T44" fmla="*/ 2147483646 w 1564"/>
              <a:gd name="T45" fmla="*/ 2147483646 h 336"/>
              <a:gd name="T46" fmla="*/ 2147483646 w 1564"/>
              <a:gd name="T47" fmla="*/ 2147483646 h 336"/>
              <a:gd name="T48" fmla="*/ 2147483646 w 1564"/>
              <a:gd name="T49" fmla="*/ 2147483646 h 336"/>
              <a:gd name="T50" fmla="*/ 2147483646 w 1564"/>
              <a:gd name="T51" fmla="*/ 2147483646 h 336"/>
              <a:gd name="T52" fmla="*/ 2147483646 w 1564"/>
              <a:gd name="T53" fmla="*/ 2147483646 h 336"/>
              <a:gd name="T54" fmla="*/ 2147483646 w 1564"/>
              <a:gd name="T55" fmla="*/ 2147483646 h 336"/>
              <a:gd name="T56" fmla="*/ 2147483646 w 1564"/>
              <a:gd name="T57" fmla="*/ 2147483646 h 336"/>
              <a:gd name="T58" fmla="*/ 2147483646 w 1564"/>
              <a:gd name="T59" fmla="*/ 2147483646 h 336"/>
              <a:gd name="T60" fmla="*/ 2147483646 w 1564"/>
              <a:gd name="T61" fmla="*/ 2147483646 h 336"/>
              <a:gd name="T62" fmla="*/ 2147483646 w 1564"/>
              <a:gd name="T63" fmla="*/ 2147483646 h 336"/>
              <a:gd name="T64" fmla="*/ 2147483646 w 1564"/>
              <a:gd name="T65" fmla="*/ 2147483646 h 336"/>
              <a:gd name="T66" fmla="*/ 2147483646 w 1564"/>
              <a:gd name="T67" fmla="*/ 2147483646 h 336"/>
              <a:gd name="T68" fmla="*/ 2147483646 w 1564"/>
              <a:gd name="T69" fmla="*/ 2147483646 h 336"/>
              <a:gd name="T70" fmla="*/ 2147483646 w 1564"/>
              <a:gd name="T71" fmla="*/ 2147483646 h 336"/>
              <a:gd name="T72" fmla="*/ 2147483646 w 1564"/>
              <a:gd name="T73" fmla="*/ 2147483646 h 336"/>
              <a:gd name="T74" fmla="*/ 2147483646 w 1564"/>
              <a:gd name="T75" fmla="*/ 2147483646 h 336"/>
              <a:gd name="T76" fmla="*/ 2147483646 w 1564"/>
              <a:gd name="T77" fmla="*/ 2147483646 h 336"/>
              <a:gd name="T78" fmla="*/ 2147483646 w 1564"/>
              <a:gd name="T79" fmla="*/ 2147483646 h 336"/>
              <a:gd name="T80" fmla="*/ 2147483646 w 1564"/>
              <a:gd name="T81" fmla="*/ 2147483646 h 3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64" h="336">
                <a:moveTo>
                  <a:pt x="0" y="144"/>
                </a:moveTo>
                <a:cubicBezTo>
                  <a:pt x="0" y="140"/>
                  <a:pt x="1" y="73"/>
                  <a:pt x="23" y="66"/>
                </a:cubicBezTo>
                <a:cubicBezTo>
                  <a:pt x="27" y="65"/>
                  <a:pt x="71" y="80"/>
                  <a:pt x="78" y="82"/>
                </a:cubicBezTo>
                <a:cubicBezTo>
                  <a:pt x="96" y="79"/>
                  <a:pt x="115" y="81"/>
                  <a:pt x="132" y="74"/>
                </a:cubicBezTo>
                <a:cubicBezTo>
                  <a:pt x="142" y="70"/>
                  <a:pt x="146" y="57"/>
                  <a:pt x="155" y="51"/>
                </a:cubicBezTo>
                <a:cubicBezTo>
                  <a:pt x="162" y="46"/>
                  <a:pt x="171" y="46"/>
                  <a:pt x="179" y="43"/>
                </a:cubicBezTo>
                <a:cubicBezTo>
                  <a:pt x="193" y="148"/>
                  <a:pt x="163" y="59"/>
                  <a:pt x="264" y="105"/>
                </a:cubicBezTo>
                <a:cubicBezTo>
                  <a:pt x="274" y="109"/>
                  <a:pt x="262" y="131"/>
                  <a:pt x="272" y="136"/>
                </a:cubicBezTo>
                <a:cubicBezTo>
                  <a:pt x="293" y="147"/>
                  <a:pt x="319" y="141"/>
                  <a:pt x="342" y="144"/>
                </a:cubicBezTo>
                <a:cubicBezTo>
                  <a:pt x="347" y="160"/>
                  <a:pt x="353" y="175"/>
                  <a:pt x="358" y="191"/>
                </a:cubicBezTo>
                <a:cubicBezTo>
                  <a:pt x="366" y="213"/>
                  <a:pt x="355" y="240"/>
                  <a:pt x="366" y="261"/>
                </a:cubicBezTo>
                <a:cubicBezTo>
                  <a:pt x="371" y="271"/>
                  <a:pt x="387" y="266"/>
                  <a:pt x="397" y="269"/>
                </a:cubicBezTo>
                <a:cubicBezTo>
                  <a:pt x="413" y="321"/>
                  <a:pt x="439" y="289"/>
                  <a:pt x="459" y="261"/>
                </a:cubicBezTo>
                <a:cubicBezTo>
                  <a:pt x="467" y="129"/>
                  <a:pt x="434" y="145"/>
                  <a:pt x="513" y="121"/>
                </a:cubicBezTo>
                <a:cubicBezTo>
                  <a:pt x="534" y="123"/>
                  <a:pt x="555" y="130"/>
                  <a:pt x="576" y="128"/>
                </a:cubicBezTo>
                <a:cubicBezTo>
                  <a:pt x="597" y="126"/>
                  <a:pt x="621" y="86"/>
                  <a:pt x="638" y="74"/>
                </a:cubicBezTo>
                <a:cubicBezTo>
                  <a:pt x="646" y="77"/>
                  <a:pt x="659" y="74"/>
                  <a:pt x="661" y="82"/>
                </a:cubicBezTo>
                <a:cubicBezTo>
                  <a:pt x="670" y="112"/>
                  <a:pt x="648" y="152"/>
                  <a:pt x="669" y="175"/>
                </a:cubicBezTo>
                <a:cubicBezTo>
                  <a:pt x="685" y="192"/>
                  <a:pt x="716" y="170"/>
                  <a:pt x="739" y="167"/>
                </a:cubicBezTo>
                <a:cubicBezTo>
                  <a:pt x="745" y="128"/>
                  <a:pt x="739" y="87"/>
                  <a:pt x="755" y="51"/>
                </a:cubicBezTo>
                <a:cubicBezTo>
                  <a:pt x="757" y="47"/>
                  <a:pt x="827" y="32"/>
                  <a:pt x="840" y="27"/>
                </a:cubicBezTo>
                <a:cubicBezTo>
                  <a:pt x="843" y="19"/>
                  <a:pt x="841" y="8"/>
                  <a:pt x="848" y="4"/>
                </a:cubicBezTo>
                <a:cubicBezTo>
                  <a:pt x="855" y="0"/>
                  <a:pt x="869" y="4"/>
                  <a:pt x="871" y="12"/>
                </a:cubicBezTo>
                <a:cubicBezTo>
                  <a:pt x="880" y="47"/>
                  <a:pt x="870" y="86"/>
                  <a:pt x="879" y="121"/>
                </a:cubicBezTo>
                <a:cubicBezTo>
                  <a:pt x="884" y="141"/>
                  <a:pt x="907" y="150"/>
                  <a:pt x="918" y="167"/>
                </a:cubicBezTo>
                <a:cubicBezTo>
                  <a:pt x="921" y="178"/>
                  <a:pt x="922" y="189"/>
                  <a:pt x="926" y="199"/>
                </a:cubicBezTo>
                <a:cubicBezTo>
                  <a:pt x="930" y="208"/>
                  <a:pt x="939" y="213"/>
                  <a:pt x="942" y="222"/>
                </a:cubicBezTo>
                <a:cubicBezTo>
                  <a:pt x="947" y="234"/>
                  <a:pt x="943" y="249"/>
                  <a:pt x="949" y="261"/>
                </a:cubicBezTo>
                <a:cubicBezTo>
                  <a:pt x="961" y="285"/>
                  <a:pt x="1019" y="300"/>
                  <a:pt x="1019" y="300"/>
                </a:cubicBezTo>
                <a:cubicBezTo>
                  <a:pt x="1050" y="323"/>
                  <a:pt x="1060" y="336"/>
                  <a:pt x="1097" y="323"/>
                </a:cubicBezTo>
                <a:cubicBezTo>
                  <a:pt x="1100" y="315"/>
                  <a:pt x="1097" y="302"/>
                  <a:pt x="1105" y="300"/>
                </a:cubicBezTo>
                <a:cubicBezTo>
                  <a:pt x="1125" y="296"/>
                  <a:pt x="1146" y="306"/>
                  <a:pt x="1167" y="308"/>
                </a:cubicBezTo>
                <a:cubicBezTo>
                  <a:pt x="1193" y="311"/>
                  <a:pt x="1219" y="313"/>
                  <a:pt x="1245" y="315"/>
                </a:cubicBezTo>
                <a:cubicBezTo>
                  <a:pt x="1298" y="334"/>
                  <a:pt x="1269" y="272"/>
                  <a:pt x="1284" y="230"/>
                </a:cubicBezTo>
                <a:cubicBezTo>
                  <a:pt x="1288" y="220"/>
                  <a:pt x="1322" y="207"/>
                  <a:pt x="1331" y="206"/>
                </a:cubicBezTo>
                <a:cubicBezTo>
                  <a:pt x="1362" y="202"/>
                  <a:pt x="1393" y="201"/>
                  <a:pt x="1424" y="199"/>
                </a:cubicBezTo>
                <a:cubicBezTo>
                  <a:pt x="1429" y="191"/>
                  <a:pt x="1436" y="184"/>
                  <a:pt x="1440" y="175"/>
                </a:cubicBezTo>
                <a:cubicBezTo>
                  <a:pt x="1444" y="168"/>
                  <a:pt x="1441" y="158"/>
                  <a:pt x="1447" y="152"/>
                </a:cubicBezTo>
                <a:cubicBezTo>
                  <a:pt x="1460" y="139"/>
                  <a:pt x="1478" y="131"/>
                  <a:pt x="1494" y="121"/>
                </a:cubicBezTo>
                <a:cubicBezTo>
                  <a:pt x="1502" y="116"/>
                  <a:pt x="1518" y="105"/>
                  <a:pt x="1518" y="105"/>
                </a:cubicBezTo>
                <a:cubicBezTo>
                  <a:pt x="1526" y="79"/>
                  <a:pt x="1535" y="66"/>
                  <a:pt x="1564" y="6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6550" y="36655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08625" y="2420938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Actual value(dynamic)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87988" y="272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(average)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2138" y="4168775"/>
            <a:ext cx="7219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 practice never steady-state: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Feed changes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Startup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Operator changes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Failures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…..	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Arial" panose="020B0604020202020204" pitchFamily="34" charset="0"/>
              </a:rPr>
              <a:t> Control is needed to reduce the effect of disturbances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Arial" panose="020B0604020202020204" pitchFamily="34" charset="0"/>
              </a:rPr>
              <a:t> 30% of investment costs are typically for instrumentation and control</a:t>
            </a:r>
          </a:p>
        </p:txBody>
      </p:sp>
      <p:sp>
        <p:nvSpPr>
          <p:cNvPr id="6156" name="AutoShape 12"/>
          <p:cNvSpPr>
            <a:spLocks/>
          </p:cNvSpPr>
          <p:nvPr/>
        </p:nvSpPr>
        <p:spPr bwMode="auto">
          <a:xfrm>
            <a:off x="3132138" y="4530725"/>
            <a:ext cx="441325" cy="1346200"/>
          </a:xfrm>
          <a:prstGeom prst="rightBrace">
            <a:avLst>
              <a:gd name="adj1" fmla="val 254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832225" y="496093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“Disturbances” (d’s)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88913"/>
            <a:ext cx="7772400" cy="1143000"/>
          </a:xfrm>
        </p:spPr>
        <p:txBody>
          <a:bodyPr/>
          <a:lstStyle/>
          <a:p>
            <a:r>
              <a:rPr lang="en-US" altLang="nb-NO" sz="3200"/>
              <a:t/>
            </a:r>
            <a:br>
              <a:rPr lang="en-US" altLang="nb-NO" sz="3200"/>
            </a:br>
            <a:r>
              <a:rPr lang="en-US" altLang="nb-NO" sz="3200"/>
              <a:t>Conclusion Marathon runner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268413"/>
            <a:ext cx="7885113" cy="2663825"/>
          </a:xfrm>
        </p:spPr>
        <p:txBody>
          <a:bodyPr/>
          <a:lstStyle/>
          <a:p>
            <a:endParaRPr lang="en-US" altLang="nb-NO">
              <a:solidFill>
                <a:srgbClr val="FF0000"/>
              </a:solidFill>
            </a:endParaRPr>
          </a:p>
          <a:p>
            <a:endParaRPr lang="en-US" altLang="nb-NO" b="1"/>
          </a:p>
        </p:txBody>
      </p:sp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5451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4092575" y="2371725"/>
            <a:ext cx="1276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 flipV="1">
            <a:off x="2484438" y="1778000"/>
            <a:ext cx="1530350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2484438" y="1773238"/>
            <a:ext cx="1446212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211638" y="2997200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c = heart rate</a:t>
            </a:r>
          </a:p>
        </p:txBody>
      </p:sp>
      <p:pic>
        <p:nvPicPr>
          <p:cNvPr id="757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11525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6208713" y="2274888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75789" name="Line 11"/>
          <p:cNvSpPr>
            <a:spLocks noChangeShapeType="1"/>
          </p:cNvSpPr>
          <p:nvPr/>
        </p:nvSpPr>
        <p:spPr bwMode="auto">
          <a:xfrm flipH="1">
            <a:off x="6732588" y="2565400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527175" y="5589588"/>
            <a:ext cx="7292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CV = heart rate is good “self-optimizing” variable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Simple and robust implementation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Disturbances are indirectly handled by keeping a constant heart rate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  <a:r>
              <a:rPr lang="en-US" altLang="nb-NO" sz="1800" u="sng">
                <a:latin typeface="Arial" panose="020B0604020202020204" pitchFamily="34" charset="0"/>
              </a:rPr>
              <a:t>May </a:t>
            </a:r>
            <a:r>
              <a:rPr lang="en-US" altLang="nb-NO" sz="1800">
                <a:latin typeface="Arial" panose="020B0604020202020204" pitchFamily="34" charset="0"/>
              </a:rPr>
              <a:t>have infrequent adjustment of setpoint (c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  <a:r>
              <a:rPr lang="en-US" altLang="nb-NO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grpSp>
        <p:nvGrpSpPr>
          <p:cNvPr id="75792" name="Group 15"/>
          <p:cNvGrpSpPr>
            <a:grpSpLocks/>
          </p:cNvGrpSpPr>
          <p:nvPr/>
        </p:nvGrpSpPr>
        <p:grpSpPr bwMode="auto">
          <a:xfrm>
            <a:off x="6589713" y="188913"/>
            <a:ext cx="2662237" cy="1470025"/>
            <a:chOff x="1557157" y="4403725"/>
            <a:chExt cx="4463188" cy="2198520"/>
          </a:xfrm>
        </p:grpSpPr>
        <p:sp>
          <p:nvSpPr>
            <p:cNvPr id="75793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4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5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5796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75797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5800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01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5798" name="Text Box 16"/>
            <p:cNvSpPr txBox="1">
              <a:spLocks noChangeArrowheads="1"/>
            </p:cNvSpPr>
            <p:nvPr/>
          </p:nvSpPr>
          <p:spPr bwMode="auto">
            <a:xfrm>
              <a:off x="3630613" y="6165850"/>
              <a:ext cx="5095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75799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b="1"/>
              <a:t>Step 3.  What should we control (</a:t>
            </a:r>
            <a:r>
              <a:rPr lang="en-US" altLang="nb-NO" sz="3200" b="1">
                <a:solidFill>
                  <a:srgbClr val="FF0000"/>
                </a:solidFill>
              </a:rPr>
              <a:t>c</a:t>
            </a:r>
            <a:r>
              <a:rPr lang="en-US" altLang="nb-NO" sz="3200" b="1"/>
              <a:t>)?</a:t>
            </a:r>
            <a:r>
              <a:rPr lang="en-US" altLang="nb-NO" sz="3200"/>
              <a:t/>
            </a:r>
            <a:br>
              <a:rPr lang="en-US" altLang="nb-NO" sz="3200"/>
            </a:br>
            <a:r>
              <a:rPr lang="en-US" altLang="nb-NO" sz="3200"/>
              <a:t> </a:t>
            </a:r>
            <a:r>
              <a:rPr lang="en-US" altLang="nb-NO" sz="2400"/>
              <a:t>(primary controlled variables </a:t>
            </a:r>
            <a:r>
              <a:rPr lang="en-US" altLang="nb-NO" sz="2400">
                <a:solidFill>
                  <a:srgbClr val="FF3300"/>
                </a:solidFill>
              </a:rPr>
              <a:t>y</a:t>
            </a:r>
            <a:r>
              <a:rPr lang="en-US" altLang="nb-NO" sz="2400" baseline="-25000">
                <a:solidFill>
                  <a:srgbClr val="FF3300"/>
                </a:solidFill>
              </a:rPr>
              <a:t>1</a:t>
            </a:r>
            <a:r>
              <a:rPr lang="en-US" altLang="nb-NO" sz="2400">
                <a:solidFill>
                  <a:srgbClr val="FF3300"/>
                </a:solidFill>
              </a:rPr>
              <a:t>=c</a:t>
            </a:r>
            <a:r>
              <a:rPr lang="en-US" altLang="nb-NO" sz="2400"/>
              <a:t>)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4330700"/>
          </a:xfrm>
        </p:spPr>
        <p:txBody>
          <a:bodyPr/>
          <a:lstStyle/>
          <a:p>
            <a:pPr marL="381000" indent="-381000">
              <a:buFontTx/>
              <a:buNone/>
            </a:pPr>
            <a:endParaRPr lang="en-US" altLang="nb-NO" sz="2400"/>
          </a:p>
          <a:p>
            <a:pPr marL="381000" indent="-381000">
              <a:buFontTx/>
              <a:buNone/>
            </a:pPr>
            <a:r>
              <a:rPr lang="en-US" altLang="nb-NO" sz="2400"/>
              <a:t>Selection of controlled variables c</a:t>
            </a:r>
          </a:p>
          <a:p>
            <a:pPr marL="381000" indent="-381000"/>
            <a:endParaRPr lang="en-US" altLang="nb-NO" sz="2400"/>
          </a:p>
          <a:p>
            <a:pPr marL="800100" lvl="1" indent="-342900">
              <a:buFontTx/>
              <a:buAutoNum type="arabicPeriod"/>
            </a:pPr>
            <a:r>
              <a:rPr lang="en-US" altLang="nb-NO" sz="2400" b="1">
                <a:solidFill>
                  <a:srgbClr val="FF0000"/>
                </a:solidFill>
              </a:rPr>
              <a:t>Control active constraints!</a:t>
            </a:r>
          </a:p>
          <a:p>
            <a:pPr marL="800100" lvl="1" indent="-342900">
              <a:buFontTx/>
              <a:buAutoNum type="arabicPeriod"/>
            </a:pPr>
            <a:r>
              <a:rPr lang="en-US" altLang="nb-NO" sz="2400" b="1">
                <a:solidFill>
                  <a:srgbClr val="FF0000"/>
                </a:solidFill>
              </a:rPr>
              <a:t>Unconstrained variables: Control self-optimizing variables!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Expected active constraints distillation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5538788" cy="3432175"/>
          </a:xfrm>
        </p:spPr>
        <p:txBody>
          <a:bodyPr/>
          <a:lstStyle/>
          <a:p>
            <a:pPr marL="381000" indent="-381000">
              <a:defRPr/>
            </a:pPr>
            <a:r>
              <a:rPr lang="en-US" altLang="nb-NO" sz="1800" b="1" dirty="0">
                <a:solidFill>
                  <a:schemeClr val="tx2"/>
                </a:solidFill>
              </a:rPr>
              <a:t>Both products (D,B) generally have purity specs</a:t>
            </a:r>
          </a:p>
          <a:p>
            <a:pPr marL="381000" indent="-381000">
              <a:defRPr/>
            </a:pPr>
            <a:r>
              <a:rPr lang="en-US" altLang="nb-NO" sz="1800" b="1" dirty="0">
                <a:solidFill>
                  <a:schemeClr val="tx2"/>
                </a:solidFill>
              </a:rPr>
              <a:t>Valuable product: Purity spec. always active</a:t>
            </a:r>
            <a:endParaRPr lang="en-US" altLang="nb-NO" sz="1800" dirty="0">
              <a:solidFill>
                <a:schemeClr val="tx2"/>
              </a:solidFill>
            </a:endParaRPr>
          </a:p>
          <a:p>
            <a:pPr marL="800100" lvl="1" indent="-342900">
              <a:defRPr/>
            </a:pPr>
            <a:r>
              <a:rPr lang="en-US" altLang="nb-NO" sz="1600" dirty="0">
                <a:solidFill>
                  <a:schemeClr val="tx2"/>
                </a:solidFill>
              </a:rPr>
              <a:t>Reason: Amount of valuable product (D or B) should always be maximized</a:t>
            </a:r>
          </a:p>
          <a:p>
            <a:pPr lvl="2">
              <a:defRPr/>
            </a:pPr>
            <a:r>
              <a:rPr lang="en-US" altLang="nb-NO" sz="1400" dirty="0">
                <a:solidFill>
                  <a:schemeClr val="tx2"/>
                </a:solidFill>
              </a:rPr>
              <a:t>Avoid product “give-away” (“Sell water as methanol”)</a:t>
            </a:r>
          </a:p>
          <a:p>
            <a:pPr lvl="2">
              <a:defRPr/>
            </a:pPr>
            <a:r>
              <a:rPr lang="en-US" altLang="nb-NO" sz="1400" dirty="0">
                <a:solidFill>
                  <a:schemeClr val="tx2"/>
                </a:solidFill>
              </a:rPr>
              <a:t>Also saves energy </a:t>
            </a:r>
          </a:p>
          <a:p>
            <a:pPr marL="1219200" lvl="2" indent="-304800">
              <a:buFontTx/>
              <a:buAutoNum type="arabicPeriod"/>
              <a:defRPr/>
            </a:pPr>
            <a:endParaRPr lang="en-US" altLang="nb-NO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nb-NO" b="1" dirty="0">
                <a:solidFill>
                  <a:schemeClr val="tx2"/>
                </a:solidFill>
              </a:rPr>
              <a:t>Control implications: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1800" dirty="0">
                <a:solidFill>
                  <a:schemeClr val="tx2"/>
                </a:solidFill>
              </a:rPr>
              <a:t>ALWAYS </a:t>
            </a:r>
            <a:r>
              <a:rPr lang="en-US" altLang="nb-NO" sz="1800" dirty="0">
                <a:solidFill>
                  <a:schemeClr val="tx2"/>
                </a:solidFill>
                <a:cs typeface="Arial" pitchFamily="34" charset="0"/>
              </a:rPr>
              <a:t>Control valuable product at spec. (active constraint).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1800" dirty="0">
                <a:solidFill>
                  <a:schemeClr val="tx2"/>
                </a:solidFill>
                <a:cs typeface="Arial" pitchFamily="34" charset="0"/>
              </a:rPr>
              <a:t>May overpurify (not control) cheap product</a:t>
            </a:r>
          </a:p>
          <a:p>
            <a:pPr marL="381000" indent="-381000">
              <a:defRPr/>
            </a:pPr>
            <a:endParaRPr lang="en-US" altLang="nb-NO" dirty="0"/>
          </a:p>
        </p:txBody>
      </p:sp>
      <p:grpSp>
        <p:nvGrpSpPr>
          <p:cNvPr id="79878" name="Group 4"/>
          <p:cNvGrpSpPr>
            <a:grpSpLocks/>
          </p:cNvGrpSpPr>
          <p:nvPr/>
        </p:nvGrpSpPr>
        <p:grpSpPr bwMode="auto">
          <a:xfrm>
            <a:off x="6156325" y="1844675"/>
            <a:ext cx="2987675" cy="3608388"/>
            <a:chOff x="3878" y="1162"/>
            <a:chExt cx="1882" cy="2273"/>
          </a:xfrm>
        </p:grpSpPr>
        <p:pic>
          <p:nvPicPr>
            <p:cNvPr id="7988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162"/>
              <a:ext cx="1791" cy="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881" name="Text Box 6"/>
            <p:cNvSpPr txBox="1">
              <a:spLocks noChangeArrowheads="1"/>
            </p:cNvSpPr>
            <p:nvPr/>
          </p:nvSpPr>
          <p:spPr bwMode="auto">
            <a:xfrm>
              <a:off x="5012" y="1752"/>
              <a:ext cx="68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valuable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 methanol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+ max. 0.5%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   water</a:t>
              </a:r>
            </a:p>
          </p:txBody>
        </p:sp>
        <p:sp>
          <p:nvSpPr>
            <p:cNvPr id="79882" name="Text Box 7"/>
            <p:cNvSpPr txBox="1">
              <a:spLocks noChangeArrowheads="1"/>
            </p:cNvSpPr>
            <p:nvPr/>
          </p:nvSpPr>
          <p:spPr bwMode="auto">
            <a:xfrm>
              <a:off x="4785" y="2795"/>
              <a:ext cx="97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cheap 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(byproduct)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water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+ max.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methanol</a:t>
              </a:r>
            </a:p>
          </p:txBody>
        </p:sp>
        <p:sp>
          <p:nvSpPr>
            <p:cNvPr id="79883" name="Text Box 8"/>
            <p:cNvSpPr txBox="1">
              <a:spLocks noChangeArrowheads="1"/>
            </p:cNvSpPr>
            <p:nvPr/>
          </p:nvSpPr>
          <p:spPr bwMode="auto">
            <a:xfrm>
              <a:off x="4059" y="170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methanol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+ water</a:t>
              </a:r>
            </a:p>
          </p:txBody>
        </p:sp>
      </p:grp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-20638" y="-3175"/>
            <a:ext cx="1671638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Selection of CV</a:t>
            </a:r>
            <a:r>
              <a:rPr lang="nb-NO" altLang="nb-NO" sz="1600" baseline="-25000">
                <a:latin typeface="Arial" panose="020B0604020202020204" pitchFamily="34" charset="0"/>
              </a:rPr>
              <a:t>1</a:t>
            </a:r>
            <a:endParaRPr lang="nb-NO" altLang="nb-NO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Example with Quiz:</a:t>
            </a:r>
            <a:br>
              <a:rPr lang="en-US" altLang="nb-NO" sz="3200"/>
            </a:br>
            <a:r>
              <a:rPr lang="en-US" altLang="nb-NO" sz="3200"/>
              <a:t>Optimal operation of two distillation columns in series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459787" cy="1143000"/>
          </a:xfrm>
        </p:spPr>
        <p:txBody>
          <a:bodyPr/>
          <a:lstStyle/>
          <a:p>
            <a:r>
              <a:rPr lang="en-US" altLang="nb-NO"/>
              <a:t>Operation of Distillation columns in series</a:t>
            </a:r>
            <a:br>
              <a:rPr lang="en-US" altLang="nb-NO"/>
            </a:br>
            <a:r>
              <a:rPr lang="en-US" altLang="nb-NO" sz="2000"/>
              <a:t>With given F (disturbance): </a:t>
            </a:r>
            <a:r>
              <a:rPr lang="en-US" altLang="nb-NO" sz="2000">
                <a:solidFill>
                  <a:schemeClr val="tx1"/>
                </a:solidFill>
              </a:rPr>
              <a:t>4 steady-state DOFs (e.g., L and V in each column)</a:t>
            </a: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684213" y="6407150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887538" y="5805488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Energy price: 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1908175" y="5516563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>
                <a:latin typeface="Arial" panose="020B0604020202020204" pitchFamily="34" charset="0"/>
              </a:rPr>
              <a:t>F</a:t>
            </a:r>
            <a:r>
              <a:rPr lang="en-US" altLang="nb-NO" sz="1800">
                <a:latin typeface="Arial" panose="020B0604020202020204" pitchFamily="34" charset="0"/>
              </a:rPr>
              <a:t> F + p</a:t>
            </a:r>
            <a:r>
              <a:rPr lang="en-US" altLang="nb-NO" sz="1800" baseline="-25000">
                <a:latin typeface="Arial" panose="020B0604020202020204" pitchFamily="34" charset="0"/>
              </a:rPr>
              <a:t>V</a:t>
            </a:r>
            <a:r>
              <a:rPr lang="en-US" altLang="nb-NO" sz="1800">
                <a:latin typeface="Arial" panose="020B0604020202020204" pitchFamily="34" charset="0"/>
              </a:rPr>
              <a:t>(V</a:t>
            </a:r>
            <a:r>
              <a:rPr lang="en-US" altLang="nb-NO" sz="1800" baseline="-25000">
                <a:latin typeface="Arial" panose="020B0604020202020204" pitchFamily="34" charset="0"/>
              </a:rPr>
              <a:t>1</a:t>
            </a:r>
            <a:r>
              <a:rPr lang="en-US" altLang="nb-NO" sz="1800">
                <a:latin typeface="Arial" panose="020B0604020202020204" pitchFamily="34" charset="0"/>
              </a:rPr>
              <a:t>+V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) – p</a:t>
            </a:r>
            <a:r>
              <a:rPr lang="en-US" altLang="nb-NO" sz="1800" baseline="-25000">
                <a:latin typeface="Arial" panose="020B0604020202020204" pitchFamily="34" charset="0"/>
              </a:rPr>
              <a:t>D1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1 </a:t>
            </a:r>
            <a:r>
              <a:rPr lang="en-US" altLang="nb-NO" sz="1800">
                <a:latin typeface="Arial" panose="020B0604020202020204" pitchFamily="34" charset="0"/>
              </a:rPr>
              <a:t>– p</a:t>
            </a:r>
            <a:r>
              <a:rPr lang="en-US" altLang="nb-NO" sz="1800" baseline="-25000">
                <a:latin typeface="Arial" panose="020B0604020202020204" pitchFamily="34" charset="0"/>
              </a:rPr>
              <a:t>D2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 – p</a:t>
            </a:r>
            <a:r>
              <a:rPr lang="en-US" altLang="nb-NO" sz="1800" baseline="-25000">
                <a:latin typeface="Arial" panose="020B0604020202020204" pitchFamily="34" charset="0"/>
              </a:rPr>
              <a:t>B2</a:t>
            </a:r>
            <a:r>
              <a:rPr lang="en-US" altLang="nb-NO" sz="1800">
                <a:latin typeface="Arial" panose="020B0604020202020204" pitchFamily="34" charset="0"/>
              </a:rPr>
              <a:t>B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8397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401763"/>
            <a:ext cx="7772400" cy="4114800"/>
          </a:xfrm>
        </p:spPr>
      </p:pic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7885113" y="2349500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84213" y="3567113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2967038" y="3830638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3980" name="Text Box 10"/>
          <p:cNvSpPr txBox="1">
            <a:spLocks noChangeArrowheads="1"/>
          </p:cNvSpPr>
          <p:nvPr/>
        </p:nvSpPr>
        <p:spPr bwMode="auto">
          <a:xfrm>
            <a:off x="6877050" y="385921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3981" name="Text Box 11"/>
          <p:cNvSpPr txBox="1">
            <a:spLocks noChangeArrowheads="1"/>
          </p:cNvSpPr>
          <p:nvPr/>
        </p:nvSpPr>
        <p:spPr bwMode="auto">
          <a:xfrm>
            <a:off x="7956550" y="494188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2" name="Text Box 12"/>
          <p:cNvSpPr txBox="1">
            <a:spLocks noChangeArrowheads="1"/>
          </p:cNvSpPr>
          <p:nvPr/>
        </p:nvSpPr>
        <p:spPr bwMode="auto">
          <a:xfrm>
            <a:off x="1835150" y="2349500"/>
            <a:ext cx="88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3" name="Text Box 13"/>
          <p:cNvSpPr txBox="1">
            <a:spLocks noChangeArrowheads="1"/>
          </p:cNvSpPr>
          <p:nvPr/>
        </p:nvSpPr>
        <p:spPr bwMode="auto">
          <a:xfrm>
            <a:off x="5651500" y="2349500"/>
            <a:ext cx="795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4" name="Text Box 14"/>
          <p:cNvSpPr txBox="1">
            <a:spLocks noChangeArrowheads="1"/>
          </p:cNvSpPr>
          <p:nvPr/>
        </p:nvSpPr>
        <p:spPr bwMode="auto">
          <a:xfrm>
            <a:off x="3900488" y="2420938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3832225" y="6184900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663575" y="-7938"/>
            <a:ext cx="920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QUIZ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6020" name="Text Box 12"/>
          <p:cNvSpPr txBox="1">
            <a:spLocks noChangeArrowheads="1"/>
          </p:cNvSpPr>
          <p:nvPr/>
        </p:nvSpPr>
        <p:spPr bwMode="auto">
          <a:xfrm>
            <a:off x="684213" y="6407150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1887538" y="5805488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Energy price: 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6022" name="Text Box 16"/>
          <p:cNvSpPr txBox="1">
            <a:spLocks noChangeArrowheads="1"/>
          </p:cNvSpPr>
          <p:nvPr/>
        </p:nvSpPr>
        <p:spPr bwMode="auto">
          <a:xfrm>
            <a:off x="1908175" y="5516563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>
                <a:latin typeface="Arial" panose="020B0604020202020204" pitchFamily="34" charset="0"/>
              </a:rPr>
              <a:t>F</a:t>
            </a:r>
            <a:r>
              <a:rPr lang="en-US" altLang="nb-NO" sz="1800">
                <a:latin typeface="Arial" panose="020B0604020202020204" pitchFamily="34" charset="0"/>
              </a:rPr>
              <a:t> F + p</a:t>
            </a:r>
            <a:r>
              <a:rPr lang="en-US" altLang="nb-NO" sz="1800" baseline="-25000">
                <a:latin typeface="Arial" panose="020B0604020202020204" pitchFamily="34" charset="0"/>
              </a:rPr>
              <a:t>V</a:t>
            </a:r>
            <a:r>
              <a:rPr lang="en-US" altLang="nb-NO" sz="1800">
                <a:latin typeface="Arial" panose="020B0604020202020204" pitchFamily="34" charset="0"/>
              </a:rPr>
              <a:t>(V</a:t>
            </a:r>
            <a:r>
              <a:rPr lang="en-US" altLang="nb-NO" sz="1800" baseline="-25000">
                <a:latin typeface="Arial" panose="020B0604020202020204" pitchFamily="34" charset="0"/>
              </a:rPr>
              <a:t>1</a:t>
            </a:r>
            <a:r>
              <a:rPr lang="en-US" altLang="nb-NO" sz="1800">
                <a:latin typeface="Arial" panose="020B0604020202020204" pitchFamily="34" charset="0"/>
              </a:rPr>
              <a:t>+V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) – p</a:t>
            </a:r>
            <a:r>
              <a:rPr lang="en-US" altLang="nb-NO" sz="1800" baseline="-25000">
                <a:latin typeface="Arial" panose="020B0604020202020204" pitchFamily="34" charset="0"/>
              </a:rPr>
              <a:t>D1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1 </a:t>
            </a:r>
            <a:r>
              <a:rPr lang="en-US" altLang="nb-NO" sz="1800">
                <a:latin typeface="Arial" panose="020B0604020202020204" pitchFamily="34" charset="0"/>
              </a:rPr>
              <a:t>– p</a:t>
            </a:r>
            <a:r>
              <a:rPr lang="en-US" altLang="nb-NO" sz="1800" baseline="-25000">
                <a:latin typeface="Arial" panose="020B0604020202020204" pitchFamily="34" charset="0"/>
              </a:rPr>
              <a:t>D2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 – p</a:t>
            </a:r>
            <a:r>
              <a:rPr lang="en-US" altLang="nb-NO" sz="1800" baseline="-25000">
                <a:latin typeface="Arial" panose="020B0604020202020204" pitchFamily="34" charset="0"/>
              </a:rPr>
              <a:t>B2</a:t>
            </a:r>
            <a:r>
              <a:rPr lang="en-US" altLang="nb-NO" sz="1800">
                <a:latin typeface="Arial" panose="020B0604020202020204" pitchFamily="34" charset="0"/>
              </a:rPr>
              <a:t>B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860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401763"/>
            <a:ext cx="7772400" cy="4114800"/>
          </a:xfrm>
        </p:spPr>
      </p:pic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7956550" y="2349500"/>
            <a:ext cx="1262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684213" y="3567113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2967038" y="3830638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6027" name="Text Box 15"/>
          <p:cNvSpPr txBox="1">
            <a:spLocks noChangeArrowheads="1"/>
          </p:cNvSpPr>
          <p:nvPr/>
        </p:nvSpPr>
        <p:spPr bwMode="auto">
          <a:xfrm>
            <a:off x="6877050" y="385921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6028" name="Text Box 7"/>
          <p:cNvSpPr txBox="1">
            <a:spLocks noChangeArrowheads="1"/>
          </p:cNvSpPr>
          <p:nvPr/>
        </p:nvSpPr>
        <p:spPr bwMode="auto">
          <a:xfrm>
            <a:off x="7956550" y="494188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grpSp>
        <p:nvGrpSpPr>
          <p:cNvPr id="1104923" name="Group 27"/>
          <p:cNvGrpSpPr>
            <a:grpSpLocks/>
          </p:cNvGrpSpPr>
          <p:nvPr/>
        </p:nvGrpSpPr>
        <p:grpSpPr bwMode="auto">
          <a:xfrm>
            <a:off x="3563938" y="2636838"/>
            <a:ext cx="4464050" cy="1223962"/>
            <a:chOff x="2245" y="1661"/>
            <a:chExt cx="2812" cy="771"/>
          </a:xfrm>
        </p:grpSpPr>
        <p:sp>
          <p:nvSpPr>
            <p:cNvPr id="86041" name="Text Box 18"/>
            <p:cNvSpPr txBox="1">
              <a:spLocks noChangeArrowheads="1"/>
            </p:cNvSpPr>
            <p:nvPr/>
          </p:nvSpPr>
          <p:spPr bwMode="auto">
            <a:xfrm>
              <a:off x="2245" y="1855"/>
              <a:ext cx="280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 1.                                          x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B</a:t>
              </a:r>
              <a:r>
                <a:rPr lang="en-US" altLang="nb-NO" sz="1800">
                  <a:latin typeface="Arial" panose="020B0604020202020204" pitchFamily="34" charset="0"/>
                </a:rPr>
                <a:t> = 95% 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Spec. valuable product (B): </a:t>
              </a:r>
              <a:r>
                <a:rPr lang="en-US" altLang="nb-NO" sz="1800" u="sng">
                  <a:latin typeface="Arial" panose="020B0604020202020204" pitchFamily="34" charset="0"/>
                </a:rPr>
                <a:t>Always</a:t>
              </a:r>
              <a:r>
                <a:rPr lang="en-US" altLang="nb-NO" sz="1800">
                  <a:latin typeface="Arial" panose="020B0604020202020204" pitchFamily="34" charset="0"/>
                </a:rPr>
                <a:t>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Why? “Avoid product give-away”</a:t>
              </a:r>
            </a:p>
          </p:txBody>
        </p:sp>
        <p:sp>
          <p:nvSpPr>
            <p:cNvPr id="86042" name="Line 19"/>
            <p:cNvSpPr>
              <a:spLocks noChangeShapeType="1"/>
            </p:cNvSpPr>
            <p:nvPr/>
          </p:nvSpPr>
          <p:spPr bwMode="auto">
            <a:xfrm flipV="1">
              <a:off x="4694" y="1661"/>
              <a:ext cx="363" cy="22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030" name="Text Box 20"/>
          <p:cNvSpPr txBox="1">
            <a:spLocks noChangeArrowheads="1"/>
          </p:cNvSpPr>
          <p:nvPr/>
        </p:nvSpPr>
        <p:spPr bwMode="auto">
          <a:xfrm>
            <a:off x="1835150" y="2349500"/>
            <a:ext cx="88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Text Box 21"/>
          <p:cNvSpPr txBox="1">
            <a:spLocks noChangeArrowheads="1"/>
          </p:cNvSpPr>
          <p:nvPr/>
        </p:nvSpPr>
        <p:spPr bwMode="auto">
          <a:xfrm>
            <a:off x="5651500" y="2349500"/>
            <a:ext cx="795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032" name="Text Box 9"/>
          <p:cNvSpPr txBox="1">
            <a:spLocks noChangeArrowheads="1"/>
          </p:cNvSpPr>
          <p:nvPr/>
        </p:nvSpPr>
        <p:spPr bwMode="auto">
          <a:xfrm>
            <a:off x="3900488" y="2420938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grpSp>
        <p:nvGrpSpPr>
          <p:cNvPr id="1104921" name="Group 25"/>
          <p:cNvGrpSpPr>
            <a:grpSpLocks/>
          </p:cNvGrpSpPr>
          <p:nvPr/>
        </p:nvGrpSpPr>
        <p:grpSpPr bwMode="auto">
          <a:xfrm>
            <a:off x="2916238" y="4149725"/>
            <a:ext cx="4530725" cy="1419225"/>
            <a:chOff x="1837" y="2614"/>
            <a:chExt cx="2854" cy="894"/>
          </a:xfrm>
        </p:grpSpPr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1837" y="2931"/>
              <a:ext cx="285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2. Cheap energy: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1</a:t>
              </a:r>
              <a:r>
                <a:rPr lang="en-US" altLang="nb-NO" sz="1800" dirty="0">
                  <a:latin typeface="Arial" panose="020B0604020202020204" pitchFamily="34" charset="0"/>
                </a:rPr>
                <a:t>=4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/s,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2</a:t>
              </a:r>
              <a:r>
                <a:rPr lang="en-US" altLang="nb-NO" sz="1800" dirty="0">
                  <a:latin typeface="Arial" panose="020B0604020202020204" pitchFamily="34" charset="0"/>
                </a:rPr>
                <a:t>=2.4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Max. column capacity constraints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Why?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Overpurify</a:t>
              </a:r>
              <a:r>
                <a:rPr lang="en-US" altLang="nb-NO" sz="1800" dirty="0">
                  <a:latin typeface="Arial" panose="020B0604020202020204" pitchFamily="34" charset="0"/>
                </a:rPr>
                <a:t> A &amp; C to recover more B</a:t>
              </a:r>
            </a:p>
          </p:txBody>
        </p:sp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 flipH="1" flipV="1">
              <a:off x="2018" y="2614"/>
              <a:ext cx="953" cy="31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040" name="Line 24"/>
            <p:cNvSpPr>
              <a:spLocks noChangeShapeType="1"/>
            </p:cNvSpPr>
            <p:nvPr/>
          </p:nvSpPr>
          <p:spPr bwMode="auto">
            <a:xfrm flipV="1">
              <a:off x="3923" y="2614"/>
              <a:ext cx="408" cy="3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034" name="Text Box 26"/>
          <p:cNvSpPr txBox="1">
            <a:spLocks noChangeArrowheads="1"/>
          </p:cNvSpPr>
          <p:nvPr/>
        </p:nvSpPr>
        <p:spPr bwMode="auto">
          <a:xfrm>
            <a:off x="3832225" y="6184900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1104924" name="Rectangle 28" hidden="1"/>
          <p:cNvSpPr>
            <a:spLocks noChangeArrowheads="1"/>
          </p:cNvSpPr>
          <p:nvPr/>
        </p:nvSpPr>
        <p:spPr bwMode="auto">
          <a:xfrm>
            <a:off x="2700338" y="1844675"/>
            <a:ext cx="5473700" cy="3744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Hm….?</a:t>
            </a:r>
          </a:p>
        </p:txBody>
      </p:sp>
      <p:sp>
        <p:nvSpPr>
          <p:cNvPr id="86036" name="Rectangle 29"/>
          <p:cNvSpPr>
            <a:spLocks noGrp="1" noChangeArrowheads="1"/>
          </p:cNvSpPr>
          <p:nvPr>
            <p:ph type="title"/>
          </p:nvPr>
        </p:nvSpPr>
        <p:spPr>
          <a:xfrm>
            <a:off x="1079500" y="260350"/>
            <a:ext cx="7772400" cy="1143000"/>
          </a:xfrm>
        </p:spPr>
        <p:txBody>
          <a:bodyPr/>
          <a:lstStyle/>
          <a:p>
            <a:r>
              <a:rPr lang="en-US" altLang="nb-NO" sz="3200"/>
              <a:t>Operation of Distillation columns in series</a:t>
            </a:r>
            <a:br>
              <a:rPr lang="en-US" altLang="nb-NO" sz="3200"/>
            </a:br>
            <a:r>
              <a:rPr lang="en-US" altLang="nb-NO" sz="1800"/>
              <a:t>With given F (disturbance): </a:t>
            </a:r>
            <a:r>
              <a:rPr lang="en-US" altLang="nb-NO" sz="1800">
                <a:solidFill>
                  <a:schemeClr val="tx1"/>
                </a:solidFill>
              </a:rPr>
              <a:t>4 steady-state DOFs (e.g., L and V in each column)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663575" y="-7938"/>
            <a:ext cx="221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SOLUTION QUIZ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880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2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3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4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5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6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7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8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79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88146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7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8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9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0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88142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3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4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5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1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88138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9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0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1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2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88134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5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6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7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083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4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5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6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7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8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9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0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1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88092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88093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4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5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6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97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88130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1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2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3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98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88126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7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8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9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099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0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1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2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103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88122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3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4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5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4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88118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9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0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1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5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88114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5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6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7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6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88110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1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2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3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107" name="Text Box 81"/>
          <p:cNvSpPr txBox="1">
            <a:spLocks noChangeArrowheads="1"/>
          </p:cNvSpPr>
          <p:nvPr/>
        </p:nvSpPr>
        <p:spPr bwMode="auto">
          <a:xfrm>
            <a:off x="3832225" y="5949950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QUIZ. Assume low energy prices (pV=0.01 $/mol).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HINT: CONTROL ACTIVE CONSTRAINTS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88108" name="Text Box 82"/>
          <p:cNvSpPr txBox="1">
            <a:spLocks noChangeArrowheads="1"/>
          </p:cNvSpPr>
          <p:nvPr/>
        </p:nvSpPr>
        <p:spPr bwMode="auto">
          <a:xfrm>
            <a:off x="592138" y="6524625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88109" name="Text Box 83"/>
          <p:cNvSpPr txBox="1">
            <a:spLocks noChangeArrowheads="1"/>
          </p:cNvSpPr>
          <p:nvPr/>
        </p:nvSpPr>
        <p:spPr bwMode="auto">
          <a:xfrm>
            <a:off x="663575" y="-7938"/>
            <a:ext cx="920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QUIZ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9011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90119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0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1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2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3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4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5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6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27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90207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8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9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10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28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90203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4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5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6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29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90199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0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1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2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30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90195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6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7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8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1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2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3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4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5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6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7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8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9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0140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0141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2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3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4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45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90191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2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3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4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46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90187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8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9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0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7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8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9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0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51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90183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4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5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6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2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90179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0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3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90175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6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7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8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4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90171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2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3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4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55" name="Text Box 82"/>
          <p:cNvSpPr txBox="1">
            <a:spLocks noChangeArrowheads="1"/>
          </p:cNvSpPr>
          <p:nvPr/>
        </p:nvSpPr>
        <p:spPr bwMode="auto">
          <a:xfrm>
            <a:off x="592138" y="6524625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90156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7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8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59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90167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90168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0169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0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90160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90161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sp>
        <p:nvSpPr>
          <p:cNvPr id="1115228" name="Text Box 92"/>
          <p:cNvSpPr txBox="1">
            <a:spLocks noChangeArrowheads="1"/>
          </p:cNvSpPr>
          <p:nvPr/>
        </p:nvSpPr>
        <p:spPr bwMode="auto">
          <a:xfrm>
            <a:off x="2589213" y="2598738"/>
            <a:ext cx="4070350" cy="1279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 unconstrained DOF (L1):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Use for what?? CV=?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Not: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D1! (why?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should vary with F!)</a:t>
            </a:r>
            <a:r>
              <a:rPr lang="en-US" altLang="nb-NO" sz="14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Maybe: constant L1? (CV=L1)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Better: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B1? Self-optimizing?</a:t>
            </a:r>
          </a:p>
        </p:txBody>
      </p:sp>
      <p:sp>
        <p:nvSpPr>
          <p:cNvPr id="1115229" name="Text Box 93"/>
          <p:cNvSpPr txBox="1">
            <a:spLocks noChangeArrowheads="1"/>
          </p:cNvSpPr>
          <p:nvPr/>
        </p:nvSpPr>
        <p:spPr bwMode="auto">
          <a:xfrm>
            <a:off x="889000" y="4083050"/>
            <a:ext cx="75438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General for remaining unconstrained DOFs: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LOOK FOR “SELF-OPTIMIZING” CVs = Variables we can keep constant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WILL GET BACK TO THIS! </a:t>
            </a:r>
          </a:p>
        </p:txBody>
      </p:sp>
      <p:sp>
        <p:nvSpPr>
          <p:cNvPr id="90164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221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SOLUTION QUIZ 2 </a:t>
            </a:r>
          </a:p>
        </p:txBody>
      </p:sp>
      <p:sp>
        <p:nvSpPr>
          <p:cNvPr id="90165" name="Text Box 96"/>
          <p:cNvSpPr txBox="1">
            <a:spLocks noChangeArrowheads="1"/>
          </p:cNvSpPr>
          <p:nvPr/>
        </p:nvSpPr>
        <p:spPr bwMode="auto">
          <a:xfrm>
            <a:off x="3832225" y="5949950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QUIZ. Assume low energy prices (pV=0.01 $/mol).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HINT: CONTROL ACTIVE CONSTRAINTS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115231" name="Rectangle 95" hidden="1"/>
          <p:cNvSpPr>
            <a:spLocks noChangeArrowheads="1"/>
          </p:cNvSpPr>
          <p:nvPr/>
        </p:nvSpPr>
        <p:spPr bwMode="auto">
          <a:xfrm>
            <a:off x="611188" y="1052737"/>
            <a:ext cx="7921625" cy="475275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Hm…….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HINT: CONTROL ACTIVE CONSTRAINTS!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228" grpId="0" animBg="1"/>
      <p:bldP spid="1115229" grpId="0" animBg="1"/>
      <p:bldP spid="11152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Comment: Distillation column control in practice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400" dirty="0"/>
              <a:t>Add stabilizing temperature loops</a:t>
            </a:r>
          </a:p>
          <a:p>
            <a:pPr lvl="1">
              <a:defRPr/>
            </a:pPr>
            <a:r>
              <a:rPr lang="en-US" altLang="nb-NO" sz="2000" dirty="0">
                <a:latin typeface="Arial" pitchFamily="34" charset="0"/>
              </a:rPr>
              <a:t>In this case: use reflux (L) as MV because boilup (V) may saturate</a:t>
            </a:r>
          </a:p>
          <a:p>
            <a:pPr lvl="1">
              <a:defRPr/>
            </a:pPr>
            <a:r>
              <a:rPr lang="en-US" altLang="nb-NO" sz="2000" dirty="0">
                <a:latin typeface="Arial" pitchFamily="34" charset="0"/>
              </a:rPr>
              <a:t>T</a:t>
            </a:r>
            <a:r>
              <a:rPr lang="en-US" altLang="nb-NO" sz="2000" baseline="-25000" dirty="0">
                <a:latin typeface="Arial" pitchFamily="34" charset="0"/>
              </a:rPr>
              <a:t>1s </a:t>
            </a:r>
            <a:r>
              <a:rPr lang="en-US" altLang="nb-NO" sz="2000" dirty="0">
                <a:latin typeface="Arial" pitchFamily="34" charset="0"/>
              </a:rPr>
              <a:t>and T</a:t>
            </a:r>
            <a:r>
              <a:rPr lang="en-US" altLang="nb-NO" sz="2000" baseline="-25000" dirty="0">
                <a:latin typeface="Arial" pitchFamily="34" charset="0"/>
              </a:rPr>
              <a:t>2s</a:t>
            </a:r>
            <a:r>
              <a:rPr lang="en-US" altLang="nb-NO" sz="2000" dirty="0">
                <a:latin typeface="Arial" pitchFamily="34" charset="0"/>
              </a:rPr>
              <a:t> then replace L</a:t>
            </a:r>
            <a:r>
              <a:rPr lang="en-US" altLang="nb-NO" sz="2000" baseline="-25000" dirty="0">
                <a:latin typeface="Arial" pitchFamily="34" charset="0"/>
              </a:rPr>
              <a:t>1</a:t>
            </a:r>
            <a:r>
              <a:rPr lang="en-US" altLang="nb-NO" sz="2000" dirty="0">
                <a:latin typeface="Arial" pitchFamily="34" charset="0"/>
              </a:rPr>
              <a:t> and L</a:t>
            </a:r>
            <a:r>
              <a:rPr lang="en-US" altLang="nb-NO" sz="2000" baseline="-25000" dirty="0">
                <a:latin typeface="Arial" pitchFamily="34" charset="0"/>
              </a:rPr>
              <a:t>2</a:t>
            </a:r>
            <a:r>
              <a:rPr lang="en-US" altLang="nb-NO" sz="2000" dirty="0">
                <a:latin typeface="Arial" pitchFamily="34" charset="0"/>
              </a:rPr>
              <a:t> as DOFs.</a:t>
            </a:r>
          </a:p>
          <a:p>
            <a:pPr lvl="1">
              <a:defRPr/>
            </a:pPr>
            <a:endParaRPr lang="en-US" altLang="nb-NO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400" dirty="0"/>
              <a:t>Replace V1=max and V2=max by </a:t>
            </a:r>
            <a:r>
              <a:rPr lang="en-US" altLang="nb-NO" sz="2400" dirty="0" err="1"/>
              <a:t>dpmax</a:t>
            </a:r>
            <a:r>
              <a:rPr lang="en-US" altLang="nb-NO" sz="2400" dirty="0"/>
              <a:t>-controllers (assuming max. load is limited by flooding)</a:t>
            </a:r>
          </a:p>
          <a:p>
            <a:pPr>
              <a:defRPr/>
            </a:pPr>
            <a:endParaRPr lang="en-US" altLang="nb-NO" sz="2400" dirty="0"/>
          </a:p>
          <a:p>
            <a:pPr>
              <a:defRPr/>
            </a:pPr>
            <a:r>
              <a:rPr lang="en-US" altLang="nb-NO" sz="2400" dirty="0"/>
              <a:t>See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9421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94215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6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7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8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9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0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1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2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23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94309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0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1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2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4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94305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6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7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8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5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94301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2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3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4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6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94297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8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9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0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27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8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9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0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1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2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3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4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5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4236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4237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8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9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0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41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94293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4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5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6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2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94289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0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1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2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43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4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5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6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47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94285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6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7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8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8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94281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2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3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4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9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94277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8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9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0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50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94273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4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5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6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51" name="Oval 83"/>
          <p:cNvSpPr>
            <a:spLocks noChangeArrowheads="1"/>
          </p:cNvSpPr>
          <p:nvPr/>
        </p:nvSpPr>
        <p:spPr bwMode="auto">
          <a:xfrm>
            <a:off x="2843213" y="27082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TC</a:t>
            </a:r>
          </a:p>
        </p:txBody>
      </p:sp>
      <p:sp>
        <p:nvSpPr>
          <p:cNvPr id="94252" name="Oval 84"/>
          <p:cNvSpPr>
            <a:spLocks noChangeArrowheads="1"/>
          </p:cNvSpPr>
          <p:nvPr/>
        </p:nvSpPr>
        <p:spPr bwMode="auto">
          <a:xfrm>
            <a:off x="6732588" y="27082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TC</a:t>
            </a:r>
          </a:p>
        </p:txBody>
      </p:sp>
      <p:sp>
        <p:nvSpPr>
          <p:cNvPr id="94253" name="Line 85"/>
          <p:cNvSpPr>
            <a:spLocks noChangeShapeType="1"/>
          </p:cNvSpPr>
          <p:nvPr/>
        </p:nvSpPr>
        <p:spPr bwMode="auto">
          <a:xfrm>
            <a:off x="2484438" y="3933825"/>
            <a:ext cx="5746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4" name="Line 86"/>
          <p:cNvSpPr>
            <a:spLocks noChangeShapeType="1"/>
          </p:cNvSpPr>
          <p:nvPr/>
        </p:nvSpPr>
        <p:spPr bwMode="auto">
          <a:xfrm flipV="1">
            <a:off x="3059113" y="2420938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5" name="Line 87"/>
          <p:cNvSpPr>
            <a:spLocks noChangeShapeType="1"/>
          </p:cNvSpPr>
          <p:nvPr/>
        </p:nvSpPr>
        <p:spPr bwMode="auto">
          <a:xfrm flipH="1">
            <a:off x="3348038" y="2924175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6" name="Line 88"/>
          <p:cNvSpPr>
            <a:spLocks noChangeShapeType="1"/>
          </p:cNvSpPr>
          <p:nvPr/>
        </p:nvSpPr>
        <p:spPr bwMode="auto">
          <a:xfrm>
            <a:off x="6300788" y="2997200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7" name="Line 89"/>
          <p:cNvSpPr>
            <a:spLocks noChangeShapeType="1"/>
          </p:cNvSpPr>
          <p:nvPr/>
        </p:nvSpPr>
        <p:spPr bwMode="auto">
          <a:xfrm flipV="1">
            <a:off x="6948488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8" name="Line 90"/>
          <p:cNvSpPr>
            <a:spLocks noChangeShapeType="1"/>
          </p:cNvSpPr>
          <p:nvPr/>
        </p:nvSpPr>
        <p:spPr bwMode="auto">
          <a:xfrm flipH="1">
            <a:off x="7235825" y="2997200"/>
            <a:ext cx="2889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9" name="Text Box 91"/>
          <p:cNvSpPr txBox="1">
            <a:spLocks noChangeArrowheads="1"/>
          </p:cNvSpPr>
          <p:nvPr/>
        </p:nvSpPr>
        <p:spPr bwMode="auto">
          <a:xfrm>
            <a:off x="3616325" y="277495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T1</a:t>
            </a:r>
            <a:r>
              <a:rPr lang="en-US" altLang="nb-NO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4260" name="Text Box 92"/>
          <p:cNvSpPr txBox="1">
            <a:spLocks noChangeArrowheads="1"/>
          </p:cNvSpPr>
          <p:nvPr/>
        </p:nvSpPr>
        <p:spPr bwMode="auto">
          <a:xfrm>
            <a:off x="7140575" y="263683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T2</a:t>
            </a:r>
            <a:r>
              <a:rPr lang="en-US" altLang="nb-NO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4261" name="Text Box 93"/>
          <p:cNvSpPr txBox="1">
            <a:spLocks noChangeArrowheads="1"/>
          </p:cNvSpPr>
          <p:nvPr/>
        </p:nvSpPr>
        <p:spPr bwMode="auto">
          <a:xfrm>
            <a:off x="2051050" y="26304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T1</a:t>
            </a:r>
          </a:p>
        </p:txBody>
      </p:sp>
      <p:sp>
        <p:nvSpPr>
          <p:cNvPr id="94262" name="Text Box 94"/>
          <p:cNvSpPr txBox="1">
            <a:spLocks noChangeArrowheads="1"/>
          </p:cNvSpPr>
          <p:nvPr/>
        </p:nvSpPr>
        <p:spPr bwMode="auto">
          <a:xfrm>
            <a:off x="5867400" y="270827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T2</a:t>
            </a:r>
          </a:p>
        </p:txBody>
      </p:sp>
      <p:sp>
        <p:nvSpPr>
          <p:cNvPr id="94263" name="Text Box 95"/>
          <p:cNvSpPr txBox="1">
            <a:spLocks noChangeArrowheads="1"/>
          </p:cNvSpPr>
          <p:nvPr/>
        </p:nvSpPr>
        <p:spPr bwMode="auto">
          <a:xfrm>
            <a:off x="663575" y="-7938"/>
            <a:ext cx="2355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Comment: In practice</a:t>
            </a:r>
          </a:p>
        </p:txBody>
      </p:sp>
      <p:sp>
        <p:nvSpPr>
          <p:cNvPr id="94264" name="Text Box 96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sp>
        <p:nvSpPr>
          <p:cNvPr id="94265" name="Text Box 97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grpSp>
        <p:nvGrpSpPr>
          <p:cNvPr id="94266" name="Group 99"/>
          <p:cNvGrpSpPr>
            <a:grpSpLocks/>
          </p:cNvGrpSpPr>
          <p:nvPr/>
        </p:nvGrpSpPr>
        <p:grpSpPr bwMode="auto">
          <a:xfrm>
            <a:off x="7524750" y="2349500"/>
            <a:ext cx="1884363" cy="893763"/>
            <a:chOff x="4558" y="1311"/>
            <a:chExt cx="1187" cy="563"/>
          </a:xfrm>
        </p:grpSpPr>
        <p:sp>
          <p:nvSpPr>
            <p:cNvPr id="94269" name="Oval 100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94270" name="Text Box 101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4271" name="Line 102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2" name="Text Box 103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94267" name="Line 104"/>
          <p:cNvSpPr>
            <a:spLocks noChangeShapeType="1"/>
          </p:cNvSpPr>
          <p:nvPr/>
        </p:nvSpPr>
        <p:spPr bwMode="auto">
          <a:xfrm>
            <a:off x="7740650" y="2349500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68" name="Line 105"/>
          <p:cNvSpPr>
            <a:spLocks noChangeShapeType="1"/>
          </p:cNvSpPr>
          <p:nvPr/>
        </p:nvSpPr>
        <p:spPr bwMode="auto">
          <a:xfrm flipV="1">
            <a:off x="3059113" y="3213100"/>
            <a:ext cx="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pPr eaLnBrk="1" hangingPunct="1"/>
            <a:r>
              <a:rPr lang="en-US" altLang="nb-NO" sz="4000"/>
              <a:t>Countermeasures to disturbances (I)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2554288"/>
            <a:ext cx="77724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altLang="nb-NO">
                <a:solidFill>
                  <a:srgbClr val="FF0066"/>
                </a:solidFill>
              </a:rPr>
              <a:t>Eliminate/Reduce the disturbance</a:t>
            </a:r>
            <a:r>
              <a:rPr lang="en-US" altLang="nb-NO"/>
              <a:t> 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lphaLcParenBoth"/>
            </a:pPr>
            <a:r>
              <a:rPr lang="en-US" altLang="nb-NO"/>
              <a:t>Design process so it is insensitive to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/>
              <a:t>Example: Use buffertank to dampen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/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/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/>
          </a:p>
          <a:p>
            <a:pPr marL="1879600" lvl="3" indent="-508000" eaLnBrk="1" hangingPunct="1">
              <a:lnSpc>
                <a:spcPct val="90000"/>
              </a:lnSpc>
              <a:buFontTx/>
              <a:buNone/>
            </a:pPr>
            <a:r>
              <a:rPr lang="en-US" altLang="nb-NO"/>
              <a:t> 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lphaLcParenBoth"/>
            </a:pPr>
            <a:r>
              <a:rPr lang="en-US" altLang="nb-NO"/>
              <a:t>Detect and remove source of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/>
              <a:t>“Statistical process control” 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/>
              <a:t>Example: Detect and eliminate variations in feed composition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276600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276600" y="4437063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643438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3286125" y="3905250"/>
            <a:ext cx="1357313" cy="101600"/>
          </a:xfrm>
          <a:custGeom>
            <a:avLst/>
            <a:gdLst>
              <a:gd name="T0" fmla="*/ 0 w 855"/>
              <a:gd name="T1" fmla="*/ 2147483646 h 64"/>
              <a:gd name="T2" fmla="*/ 2147483646 w 855"/>
              <a:gd name="T3" fmla="*/ 2147483646 h 64"/>
              <a:gd name="T4" fmla="*/ 2147483646 w 855"/>
              <a:gd name="T5" fmla="*/ 2147483646 h 64"/>
              <a:gd name="T6" fmla="*/ 2147483646 w 85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5" h="64">
                <a:moveTo>
                  <a:pt x="0" y="42"/>
                </a:moveTo>
                <a:cubicBezTo>
                  <a:pt x="127" y="0"/>
                  <a:pt x="414" y="39"/>
                  <a:pt x="522" y="42"/>
                </a:cubicBezTo>
                <a:cubicBezTo>
                  <a:pt x="588" y="64"/>
                  <a:pt x="655" y="37"/>
                  <a:pt x="720" y="33"/>
                </a:cubicBezTo>
                <a:cubicBezTo>
                  <a:pt x="765" y="31"/>
                  <a:pt x="810" y="33"/>
                  <a:pt x="855" y="3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2195513" y="4149725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4643438" y="4149725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176463" y="4097338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inflow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767263" y="40973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outflow</a:t>
            </a:r>
          </a:p>
        </p:txBody>
      </p:sp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3702050" y="3644900"/>
            <a:ext cx="509588" cy="792163"/>
            <a:chOff x="2332" y="2296"/>
            <a:chExt cx="321" cy="499"/>
          </a:xfrm>
        </p:grpSpPr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>
              <a:off x="2472" y="229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2332" y="2391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</a:p>
          </p:txBody>
        </p:sp>
      </p:grpSp>
      <p:sp>
        <p:nvSpPr>
          <p:cNvPr id="8205" name="Freeform 17"/>
          <p:cNvSpPr>
            <a:spLocks/>
          </p:cNvSpPr>
          <p:nvPr/>
        </p:nvSpPr>
        <p:spPr bwMode="auto">
          <a:xfrm>
            <a:off x="1185863" y="3686175"/>
            <a:ext cx="1843087" cy="344488"/>
          </a:xfrm>
          <a:custGeom>
            <a:avLst/>
            <a:gdLst>
              <a:gd name="T0" fmla="*/ 0 w 1161"/>
              <a:gd name="T1" fmla="*/ 2147483646 h 217"/>
              <a:gd name="T2" fmla="*/ 2147483646 w 1161"/>
              <a:gd name="T3" fmla="*/ 2147483646 h 217"/>
              <a:gd name="T4" fmla="*/ 2147483646 w 1161"/>
              <a:gd name="T5" fmla="*/ 2147483646 h 217"/>
              <a:gd name="T6" fmla="*/ 2147483646 w 1161"/>
              <a:gd name="T7" fmla="*/ 2147483646 h 217"/>
              <a:gd name="T8" fmla="*/ 2147483646 w 1161"/>
              <a:gd name="T9" fmla="*/ 2147483646 h 217"/>
              <a:gd name="T10" fmla="*/ 2147483646 w 1161"/>
              <a:gd name="T11" fmla="*/ 2147483646 h 217"/>
              <a:gd name="T12" fmla="*/ 2147483646 w 1161"/>
              <a:gd name="T13" fmla="*/ 2147483646 h 217"/>
              <a:gd name="T14" fmla="*/ 2147483646 w 1161"/>
              <a:gd name="T15" fmla="*/ 2147483646 h 217"/>
              <a:gd name="T16" fmla="*/ 2147483646 w 1161"/>
              <a:gd name="T17" fmla="*/ 2147483646 h 217"/>
              <a:gd name="T18" fmla="*/ 2147483646 w 1161"/>
              <a:gd name="T19" fmla="*/ 2147483646 h 217"/>
              <a:gd name="T20" fmla="*/ 2147483646 w 1161"/>
              <a:gd name="T21" fmla="*/ 2147483646 h 217"/>
              <a:gd name="T22" fmla="*/ 2147483646 w 1161"/>
              <a:gd name="T23" fmla="*/ 2147483646 h 217"/>
              <a:gd name="T24" fmla="*/ 2147483646 w 1161"/>
              <a:gd name="T25" fmla="*/ 2147483646 h 217"/>
              <a:gd name="T26" fmla="*/ 2147483646 w 1161"/>
              <a:gd name="T27" fmla="*/ 2147483646 h 217"/>
              <a:gd name="T28" fmla="*/ 2147483646 w 1161"/>
              <a:gd name="T29" fmla="*/ 2147483646 h 217"/>
              <a:gd name="T30" fmla="*/ 2147483646 w 1161"/>
              <a:gd name="T31" fmla="*/ 2147483646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1" h="217">
                <a:moveTo>
                  <a:pt x="0" y="216"/>
                </a:moveTo>
                <a:cubicBezTo>
                  <a:pt x="30" y="176"/>
                  <a:pt x="65" y="151"/>
                  <a:pt x="99" y="117"/>
                </a:cubicBezTo>
                <a:cubicBezTo>
                  <a:pt x="159" y="57"/>
                  <a:pt x="72" y="120"/>
                  <a:pt x="144" y="72"/>
                </a:cubicBezTo>
                <a:cubicBezTo>
                  <a:pt x="150" y="63"/>
                  <a:pt x="153" y="51"/>
                  <a:pt x="162" y="45"/>
                </a:cubicBezTo>
                <a:cubicBezTo>
                  <a:pt x="178" y="35"/>
                  <a:pt x="216" y="27"/>
                  <a:pt x="216" y="27"/>
                </a:cubicBezTo>
                <a:cubicBezTo>
                  <a:pt x="382" y="37"/>
                  <a:pt x="333" y="36"/>
                  <a:pt x="441" y="63"/>
                </a:cubicBezTo>
                <a:cubicBezTo>
                  <a:pt x="481" y="90"/>
                  <a:pt x="494" y="88"/>
                  <a:pt x="513" y="126"/>
                </a:cubicBezTo>
                <a:cubicBezTo>
                  <a:pt x="520" y="141"/>
                  <a:pt x="539" y="197"/>
                  <a:pt x="549" y="207"/>
                </a:cubicBezTo>
                <a:cubicBezTo>
                  <a:pt x="556" y="214"/>
                  <a:pt x="567" y="213"/>
                  <a:pt x="576" y="216"/>
                </a:cubicBezTo>
                <a:cubicBezTo>
                  <a:pt x="618" y="213"/>
                  <a:pt x="661" y="217"/>
                  <a:pt x="702" y="207"/>
                </a:cubicBezTo>
                <a:cubicBezTo>
                  <a:pt x="712" y="204"/>
                  <a:pt x="713" y="188"/>
                  <a:pt x="720" y="180"/>
                </a:cubicBezTo>
                <a:cubicBezTo>
                  <a:pt x="760" y="132"/>
                  <a:pt x="792" y="57"/>
                  <a:pt x="855" y="36"/>
                </a:cubicBezTo>
                <a:cubicBezTo>
                  <a:pt x="864" y="27"/>
                  <a:pt x="869" y="10"/>
                  <a:pt x="882" y="9"/>
                </a:cubicBezTo>
                <a:cubicBezTo>
                  <a:pt x="936" y="4"/>
                  <a:pt x="993" y="0"/>
                  <a:pt x="1044" y="18"/>
                </a:cubicBezTo>
                <a:cubicBezTo>
                  <a:pt x="1062" y="24"/>
                  <a:pt x="1056" y="54"/>
                  <a:pt x="1062" y="72"/>
                </a:cubicBezTo>
                <a:cubicBezTo>
                  <a:pt x="1082" y="131"/>
                  <a:pt x="1085" y="171"/>
                  <a:pt x="1161" y="17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1816100" y="3448050"/>
            <a:ext cx="44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8207" name="Freeform 19"/>
          <p:cNvSpPr>
            <a:spLocks/>
          </p:cNvSpPr>
          <p:nvPr/>
        </p:nvSpPr>
        <p:spPr bwMode="auto">
          <a:xfrm>
            <a:off x="4857750" y="3865563"/>
            <a:ext cx="1657350" cy="139700"/>
          </a:xfrm>
          <a:custGeom>
            <a:avLst/>
            <a:gdLst>
              <a:gd name="T0" fmla="*/ 0 w 1044"/>
              <a:gd name="T1" fmla="*/ 2147483646 h 153"/>
              <a:gd name="T2" fmla="*/ 2147483646 w 1044"/>
              <a:gd name="T3" fmla="*/ 2147483646 h 153"/>
              <a:gd name="T4" fmla="*/ 2147483646 w 1044"/>
              <a:gd name="T5" fmla="*/ 2147483646 h 153"/>
              <a:gd name="T6" fmla="*/ 2147483646 w 1044"/>
              <a:gd name="T7" fmla="*/ 2147483646 h 153"/>
              <a:gd name="T8" fmla="*/ 2147483646 w 1044"/>
              <a:gd name="T9" fmla="*/ 2147483646 h 153"/>
              <a:gd name="T10" fmla="*/ 2147483646 w 1044"/>
              <a:gd name="T11" fmla="*/ 2147483646 h 153"/>
              <a:gd name="T12" fmla="*/ 2147483646 w 1044"/>
              <a:gd name="T13" fmla="*/ 2147483646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4" h="153">
                <a:moveTo>
                  <a:pt x="0" y="131"/>
                </a:moveTo>
                <a:cubicBezTo>
                  <a:pt x="65" y="153"/>
                  <a:pt x="131" y="153"/>
                  <a:pt x="180" y="104"/>
                </a:cubicBezTo>
                <a:cubicBezTo>
                  <a:pt x="215" y="0"/>
                  <a:pt x="188" y="52"/>
                  <a:pt x="441" y="86"/>
                </a:cubicBezTo>
                <a:cubicBezTo>
                  <a:pt x="452" y="87"/>
                  <a:pt x="451" y="106"/>
                  <a:pt x="459" y="113"/>
                </a:cubicBezTo>
                <a:cubicBezTo>
                  <a:pt x="466" y="119"/>
                  <a:pt x="477" y="119"/>
                  <a:pt x="486" y="122"/>
                </a:cubicBezTo>
                <a:cubicBezTo>
                  <a:pt x="603" y="117"/>
                  <a:pt x="655" y="126"/>
                  <a:pt x="747" y="95"/>
                </a:cubicBezTo>
                <a:cubicBezTo>
                  <a:pt x="936" y="108"/>
                  <a:pt x="837" y="104"/>
                  <a:pt x="1044" y="10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580063" y="3573463"/>
            <a:ext cx="534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out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33375"/>
            <a:ext cx="7772400" cy="1143000"/>
          </a:xfrm>
        </p:spPr>
        <p:txBody>
          <a:bodyPr/>
          <a:lstStyle/>
          <a:p>
            <a:r>
              <a:rPr lang="en-US" altLang="nb-NO" sz="3200"/>
              <a:t>Active constraint regions for two </a:t>
            </a:r>
            <a:br>
              <a:rPr lang="en-US" altLang="nb-NO" sz="3200"/>
            </a:br>
            <a:r>
              <a:rPr lang="en-US" altLang="nb-NO" sz="3200"/>
              <a:t>distillation columns in series</a:t>
            </a:r>
          </a:p>
        </p:txBody>
      </p:sp>
      <p:sp>
        <p:nvSpPr>
          <p:cNvPr id="96261" name="Text Box 14"/>
          <p:cNvSpPr txBox="1">
            <a:spLocks noChangeArrowheads="1"/>
          </p:cNvSpPr>
          <p:nvPr/>
        </p:nvSpPr>
        <p:spPr bwMode="auto">
          <a:xfrm>
            <a:off x="592138" y="6623050"/>
            <a:ext cx="1579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CV = Controlled Variable</a:t>
            </a:r>
          </a:p>
        </p:txBody>
      </p:sp>
      <p:pic>
        <p:nvPicPr>
          <p:cNvPr id="96262" name="Picture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212725"/>
            <a:ext cx="2232025" cy="1181100"/>
          </a:xfrm>
          <a:noFill/>
        </p:spPr>
      </p:pic>
      <p:pic>
        <p:nvPicPr>
          <p:cNvPr id="962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773238"/>
            <a:ext cx="54483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4" name="Text Box 4"/>
          <p:cNvSpPr txBox="1">
            <a:spLocks noChangeArrowheads="1"/>
          </p:cNvSpPr>
          <p:nvPr/>
        </p:nvSpPr>
        <p:spPr bwMode="auto">
          <a:xfrm>
            <a:off x="2944813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6265" name="Text Box 5"/>
          <p:cNvSpPr txBox="1">
            <a:spLocks noChangeArrowheads="1"/>
          </p:cNvSpPr>
          <p:nvPr/>
        </p:nvSpPr>
        <p:spPr bwMode="auto">
          <a:xfrm>
            <a:off x="5337175" y="4141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66" name="Text Box 6"/>
          <p:cNvSpPr txBox="1">
            <a:spLocks noChangeArrowheads="1"/>
          </p:cNvSpPr>
          <p:nvPr/>
        </p:nvSpPr>
        <p:spPr bwMode="auto">
          <a:xfrm>
            <a:off x="5364163" y="187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67" name="Text Box 7"/>
          <p:cNvSpPr txBox="1">
            <a:spLocks noChangeArrowheads="1"/>
          </p:cNvSpPr>
          <p:nvPr/>
        </p:nvSpPr>
        <p:spPr bwMode="auto">
          <a:xfrm>
            <a:off x="3559175" y="2117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8" name="Text Box 8"/>
          <p:cNvSpPr txBox="1">
            <a:spLocks noChangeArrowheads="1"/>
          </p:cNvSpPr>
          <p:nvPr/>
        </p:nvSpPr>
        <p:spPr bwMode="auto">
          <a:xfrm>
            <a:off x="5894388" y="29019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9" name="Text Box 9"/>
          <p:cNvSpPr txBox="1">
            <a:spLocks noChangeArrowheads="1"/>
          </p:cNvSpPr>
          <p:nvPr/>
        </p:nvSpPr>
        <p:spPr bwMode="auto">
          <a:xfrm>
            <a:off x="6443663" y="4032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70" name="Text Box 10"/>
          <p:cNvSpPr txBox="1">
            <a:spLocks noChangeArrowheads="1"/>
          </p:cNvSpPr>
          <p:nvPr/>
        </p:nvSpPr>
        <p:spPr bwMode="auto">
          <a:xfrm>
            <a:off x="3303588" y="3344863"/>
            <a:ext cx="258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71" name="Text Box 12"/>
          <p:cNvSpPr txBox="1">
            <a:spLocks noChangeArrowheads="1"/>
          </p:cNvSpPr>
          <p:nvPr/>
        </p:nvSpPr>
        <p:spPr bwMode="auto">
          <a:xfrm>
            <a:off x="4859338" y="4708525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[mol/s]</a:t>
            </a:r>
          </a:p>
        </p:txBody>
      </p:sp>
      <p:sp>
        <p:nvSpPr>
          <p:cNvPr id="96272" name="Text Box 13"/>
          <p:cNvSpPr txBox="1">
            <a:spLocks noChangeArrowheads="1"/>
          </p:cNvSpPr>
          <p:nvPr/>
        </p:nvSpPr>
        <p:spPr bwMode="auto">
          <a:xfrm>
            <a:off x="1763713" y="3294063"/>
            <a:ext cx="715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[$/mol]</a:t>
            </a:r>
          </a:p>
        </p:txBody>
      </p:sp>
      <p:sp>
        <p:nvSpPr>
          <p:cNvPr id="96273" name="Text Box 15"/>
          <p:cNvSpPr txBox="1">
            <a:spLocks noChangeArrowheads="1"/>
          </p:cNvSpPr>
          <p:nvPr/>
        </p:nvSpPr>
        <p:spPr bwMode="auto">
          <a:xfrm>
            <a:off x="5356225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74" name="Rectangle 22"/>
          <p:cNvSpPr>
            <a:spLocks noChangeArrowheads="1"/>
          </p:cNvSpPr>
          <p:nvPr/>
        </p:nvSpPr>
        <p:spPr bwMode="auto">
          <a:xfrm>
            <a:off x="3635375" y="4941888"/>
            <a:ext cx="54546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Cheap energy: 1 remaining unconstrained DOF (L1)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-&gt; Need to find 1 additional CVs (“self-optimizing”)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6275" name="Line 23"/>
          <p:cNvSpPr>
            <a:spLocks noChangeShapeType="1"/>
          </p:cNvSpPr>
          <p:nvPr/>
        </p:nvSpPr>
        <p:spPr bwMode="auto">
          <a:xfrm flipH="1" flipV="1">
            <a:off x="5580063" y="4724400"/>
            <a:ext cx="360362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84213" y="5734050"/>
            <a:ext cx="6096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More expensive energy: 3 remaining unconstrained DOFs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 -&gt; Need to find 3 additional CVs (“self-optimizing”)</a:t>
            </a:r>
          </a:p>
        </p:txBody>
      </p:sp>
      <p:sp>
        <p:nvSpPr>
          <p:cNvPr id="96277" name="Line 25"/>
          <p:cNvSpPr>
            <a:spLocks noChangeShapeType="1"/>
          </p:cNvSpPr>
          <p:nvPr/>
        </p:nvSpPr>
        <p:spPr bwMode="auto">
          <a:xfrm flipV="1">
            <a:off x="2627313" y="4398963"/>
            <a:ext cx="317500" cy="1335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278" name="Text Box 26"/>
          <p:cNvSpPr txBox="1">
            <a:spLocks noChangeArrowheads="1"/>
          </p:cNvSpPr>
          <p:nvPr/>
        </p:nvSpPr>
        <p:spPr bwMode="auto">
          <a:xfrm>
            <a:off x="950913" y="2897188"/>
            <a:ext cx="827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latin typeface="Arial" panose="020B0604020202020204" pitchFamily="34" charset="0"/>
              </a:rPr>
              <a:t>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96279" name="Text Box 27"/>
          <p:cNvSpPr txBox="1">
            <a:spLocks noChangeArrowheads="1"/>
          </p:cNvSpPr>
          <p:nvPr/>
        </p:nvSpPr>
        <p:spPr bwMode="auto">
          <a:xfrm>
            <a:off x="663575" y="-7938"/>
            <a:ext cx="36988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Distillation example: Not so simple</a:t>
            </a:r>
          </a:p>
        </p:txBody>
      </p:sp>
      <p:sp>
        <p:nvSpPr>
          <p:cNvPr id="96280" name="Text Box 23"/>
          <p:cNvSpPr txBox="1">
            <a:spLocks noChangeArrowheads="1"/>
          </p:cNvSpPr>
          <p:nvPr/>
        </p:nvSpPr>
        <p:spPr bwMode="auto">
          <a:xfrm>
            <a:off x="6948488" y="3048000"/>
            <a:ext cx="2141537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Mode 2: operate at BOTTLENECK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3300"/>
                </a:solidFill>
                <a:latin typeface="Arial" panose="020B0604020202020204" pitchFamily="34" charset="0"/>
              </a:rPr>
              <a:t>Higher F infeasible because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3300"/>
                </a:solidFill>
                <a:latin typeface="Arial" panose="020B0604020202020204" pitchFamily="34" charset="0"/>
              </a:rPr>
              <a:t> all 5 constraints reached </a:t>
            </a:r>
          </a:p>
        </p:txBody>
      </p:sp>
      <p:sp>
        <p:nvSpPr>
          <p:cNvPr id="96281" name="Line 24"/>
          <p:cNvSpPr>
            <a:spLocks noChangeShapeType="1"/>
          </p:cNvSpPr>
          <p:nvPr/>
        </p:nvSpPr>
        <p:spPr bwMode="auto">
          <a:xfrm flipH="1">
            <a:off x="6781800" y="3840163"/>
            <a:ext cx="95567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282" name="TextBox 1"/>
          <p:cNvSpPr txBox="1">
            <a:spLocks noChangeArrowheads="1"/>
          </p:cNvSpPr>
          <p:nvPr/>
        </p:nvSpPr>
        <p:spPr bwMode="auto">
          <a:xfrm>
            <a:off x="2466975" y="2230438"/>
            <a:ext cx="95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Mode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772400" cy="1143000"/>
          </a:xfrm>
        </p:spPr>
        <p:txBody>
          <a:bodyPr/>
          <a:lstStyle/>
          <a:p>
            <a:r>
              <a:rPr lang="en-US" altLang="nb-NO"/>
              <a:t>How many active constraints regions?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6551612" cy="3816350"/>
          </a:xfrm>
        </p:spPr>
        <p:txBody>
          <a:bodyPr/>
          <a:lstStyle/>
          <a:p>
            <a:pPr>
              <a:defRPr/>
            </a:pPr>
            <a:r>
              <a:rPr lang="en-US" dirty="0"/>
              <a:t>Maximum: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= number of constraints</a:t>
            </a:r>
          </a:p>
          <a:p>
            <a:pPr marL="57150" indent="0">
              <a:buFontTx/>
              <a:buNone/>
              <a:defRPr/>
            </a:pPr>
            <a:endParaRPr lang="en-US" dirty="0"/>
          </a:p>
          <a:p>
            <a:pPr marL="57150" indent="0">
              <a:buFontTx/>
              <a:buNone/>
              <a:defRPr/>
            </a:pPr>
            <a:r>
              <a:rPr lang="en-US" dirty="0"/>
              <a:t>BUT there are usually fewer in practice</a:t>
            </a:r>
          </a:p>
          <a:p>
            <a:pPr marL="400050">
              <a:defRPr/>
            </a:pPr>
            <a:r>
              <a:rPr lang="en-US" dirty="0"/>
              <a:t>Certain constraints are always active (reduces effective n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  <a:p>
            <a:pPr marL="400050">
              <a:defRPr/>
            </a:pPr>
            <a:r>
              <a:rPr lang="en-US" dirty="0"/>
              <a:t> Only n</a:t>
            </a:r>
            <a:r>
              <a:rPr lang="en-US" baseline="-25000" dirty="0"/>
              <a:t>u</a:t>
            </a:r>
            <a:r>
              <a:rPr lang="en-US" dirty="0"/>
              <a:t> can be active at a given time </a:t>
            </a:r>
          </a:p>
          <a:p>
            <a:pPr marL="514350" lvl="1" indent="0">
              <a:buFontTx/>
              <a:buNone/>
              <a:defRPr/>
            </a:pPr>
            <a:r>
              <a:rPr lang="en-US" dirty="0"/>
              <a:t>	n</a:t>
            </a:r>
            <a:r>
              <a:rPr lang="en-US" baseline="-25000" dirty="0"/>
              <a:t>u</a:t>
            </a:r>
            <a:r>
              <a:rPr lang="en-US" dirty="0"/>
              <a:t> = number of MVs (inputs)</a:t>
            </a:r>
          </a:p>
          <a:p>
            <a:pPr marL="400050">
              <a:defRPr/>
            </a:pPr>
            <a:r>
              <a:rPr lang="en-US" dirty="0"/>
              <a:t>Certain constraints combinations are not </a:t>
            </a:r>
            <a:r>
              <a:rPr lang="en-US" dirty="0" err="1"/>
              <a:t>possibe</a:t>
            </a:r>
            <a:endParaRPr lang="en-US" dirty="0"/>
          </a:p>
          <a:p>
            <a:pPr marL="800100" lvl="1">
              <a:defRPr/>
            </a:pPr>
            <a:r>
              <a:rPr lang="en-US" dirty="0"/>
              <a:t>For example, max and min on the same variable (e.g. flow)</a:t>
            </a:r>
          </a:p>
          <a:p>
            <a:pPr marL="400050">
              <a:defRPr/>
            </a:pPr>
            <a:r>
              <a:rPr lang="en-US" dirty="0"/>
              <a:t>Certain regions are not reached by the assumed disturbance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98310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78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0" y="1484313"/>
            <a:ext cx="2016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Distillation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nb-NO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 = 5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</a:rPr>
              <a:t>2</a:t>
            </a:r>
            <a:r>
              <a:rPr lang="en-US" altLang="nb-NO" sz="1600" b="1" baseline="3000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= 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 always active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2^4 =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-1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In practice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772400" cy="728663"/>
          </a:xfrm>
        </p:spPr>
        <p:txBody>
          <a:bodyPr/>
          <a:lstStyle/>
          <a:p>
            <a:r>
              <a:rPr lang="en-GB" altLang="nb-NO" sz="4000">
                <a:solidFill>
                  <a:srgbClr val="FF0000"/>
                </a:solidFill>
              </a:rPr>
              <a:t>More on: </a:t>
            </a:r>
            <a:r>
              <a:rPr lang="en-GB" altLang="nb-NO" sz="4000"/>
              <a:t>Optimal operation 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7772400" cy="4114800"/>
          </a:xfrm>
        </p:spPr>
        <p:txBody>
          <a:bodyPr/>
          <a:lstStyle/>
          <a:p>
            <a:pPr marL="381000" indent="-381000"/>
            <a:endParaRPr lang="en-GB" altLang="nb-NO"/>
          </a:p>
          <a:p>
            <a:pPr marL="381000" indent="-381000"/>
            <a:endParaRPr lang="en-GB" altLang="nb-NO"/>
          </a:p>
          <a:p>
            <a:pPr marL="381000" indent="-381000">
              <a:buFontTx/>
              <a:buNone/>
            </a:pPr>
            <a:r>
              <a:rPr lang="en-GB" altLang="nb-NO" sz="2400" b="1"/>
              <a:t>Mode 1. Given feedrate </a:t>
            </a:r>
          </a:p>
          <a:p>
            <a:pPr marL="381000" indent="-381000">
              <a:buFontTx/>
              <a:buNone/>
            </a:pPr>
            <a:r>
              <a:rPr lang="en-GB" altLang="nb-NO" sz="2400" b="1"/>
              <a:t>Mode 2. Maximum production</a:t>
            </a:r>
          </a:p>
          <a:p>
            <a:pPr marL="381000" indent="-381000">
              <a:buFontTx/>
              <a:buNone/>
            </a:pPr>
            <a:endParaRPr lang="en-GB" altLang="nb-NO" sz="2400" b="1"/>
          </a:p>
          <a:p>
            <a:pPr marL="381000" indent="-381000">
              <a:buFontTx/>
              <a:buNone/>
            </a:pPr>
            <a:r>
              <a:rPr lang="en-GB" altLang="nb-NO" sz="2400"/>
              <a:t>Comment: Depending on prices, Mode 1 may include many subcases (active constraints regions)</a:t>
            </a: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1331913" y="1484313"/>
            <a:ext cx="676910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minimize J = cost feed + cost energy – value products </a:t>
            </a:r>
            <a:endParaRPr lang="en-US" altLang="nb-NO" sz="2400"/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611188" y="2349500"/>
            <a:ext cx="8713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800">
                <a:solidFill>
                  <a:schemeClr val="tx2"/>
                </a:solidFill>
              </a:rPr>
              <a:t>Two main cases (modes) depending on marked conditions: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772400" cy="4762500"/>
          </a:xfrm>
        </p:spPr>
        <p:txBody>
          <a:bodyPr/>
          <a:lstStyle/>
          <a:p>
            <a:pPr marL="381000" indent="-381000">
              <a:buFontTx/>
              <a:buNone/>
            </a:pPr>
            <a:r>
              <a:rPr lang="en-GB" altLang="nb-NO"/>
              <a:t>Amount of products is then usually indirectly given and </a:t>
            </a:r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r>
              <a:rPr lang="en-GB" altLang="nb-NO"/>
              <a:t>Optimal operation is then usually </a:t>
            </a:r>
            <a:r>
              <a:rPr lang="en-GB" altLang="nb-NO" i="1"/>
              <a:t>unconstrained</a:t>
            </a:r>
            <a:endParaRPr lang="en-GB" altLang="nb-NO" sz="2400"/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2268538" y="3644900"/>
            <a:ext cx="3529012" cy="39687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/>
              <a:t>“maximize efficiency (energy)”</a:t>
            </a:r>
            <a:endParaRPr lang="en-US" altLang="nb-NO" sz="240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868988" y="4054475"/>
            <a:ext cx="3167062" cy="1077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600" dirty="0">
                <a:cs typeface="+mn-cs"/>
              </a:rPr>
              <a:t>Control: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Operate at optimal trade-off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NOT obvious what to control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CV = Self-optimizing variable</a:t>
            </a:r>
          </a:p>
        </p:txBody>
      </p:sp>
      <p:sp>
        <p:nvSpPr>
          <p:cNvPr id="101383" name="Line 5"/>
          <p:cNvSpPr>
            <a:spLocks noChangeShapeType="1"/>
          </p:cNvSpPr>
          <p:nvPr/>
        </p:nvSpPr>
        <p:spPr bwMode="auto">
          <a:xfrm flipH="1" flipV="1">
            <a:off x="5724525" y="3860800"/>
            <a:ext cx="288925" cy="714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13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4000" b="1"/>
              <a:t>Mode 1. Given feedrate</a:t>
            </a:r>
            <a:endParaRPr lang="en-US" altLang="nb-NO" sz="4000" b="1"/>
          </a:p>
        </p:txBody>
      </p:sp>
      <p:sp>
        <p:nvSpPr>
          <p:cNvPr id="101385" name="Text Box 7"/>
          <p:cNvSpPr txBox="1">
            <a:spLocks noChangeArrowheads="1"/>
          </p:cNvSpPr>
          <p:nvPr/>
        </p:nvSpPr>
        <p:spPr bwMode="auto">
          <a:xfrm>
            <a:off x="1331913" y="2205038"/>
            <a:ext cx="53276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feed– value products </a:t>
            </a:r>
            <a:r>
              <a:rPr lang="en-GB" altLang="nb-NO" sz="1800" i="1">
                <a:latin typeface="Arial" panose="020B0604020202020204" pitchFamily="34" charset="0"/>
              </a:rPr>
              <a:t>+ cost energy </a:t>
            </a:r>
            <a:endParaRPr lang="en-US" altLang="nb-NO" sz="1800" i="1">
              <a:latin typeface="Arial" panose="020B0604020202020204" pitchFamily="34" charset="0"/>
            </a:endParaRPr>
          </a:p>
        </p:txBody>
      </p:sp>
      <p:sp>
        <p:nvSpPr>
          <p:cNvPr id="101386" name="AutoShape 8"/>
          <p:cNvSpPr>
            <a:spLocks/>
          </p:cNvSpPr>
          <p:nvPr/>
        </p:nvSpPr>
        <p:spPr bwMode="auto">
          <a:xfrm rot="-5400000">
            <a:off x="3344069" y="1200944"/>
            <a:ext cx="152400" cy="3024188"/>
          </a:xfrm>
          <a:prstGeom prst="leftBrace">
            <a:avLst>
              <a:gd name="adj1" fmla="val 1653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1387" name="Line 9"/>
          <p:cNvSpPr>
            <a:spLocks noChangeShapeType="1"/>
          </p:cNvSpPr>
          <p:nvPr/>
        </p:nvSpPr>
        <p:spPr bwMode="auto">
          <a:xfrm flipV="1">
            <a:off x="2668588" y="4403725"/>
            <a:ext cx="1587" cy="174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8" name="Line 10"/>
          <p:cNvSpPr>
            <a:spLocks noChangeShapeType="1"/>
          </p:cNvSpPr>
          <p:nvPr/>
        </p:nvSpPr>
        <p:spPr bwMode="auto">
          <a:xfrm flipV="1">
            <a:off x="2668588" y="6142038"/>
            <a:ext cx="26003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9" name="Text Box 11"/>
          <p:cNvSpPr txBox="1">
            <a:spLocks noChangeArrowheads="1"/>
          </p:cNvSpPr>
          <p:nvPr/>
        </p:nvSpPr>
        <p:spPr bwMode="auto">
          <a:xfrm>
            <a:off x="4995863" y="6142038"/>
            <a:ext cx="4095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c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sp>
        <p:nvSpPr>
          <p:cNvPr id="101390" name="Text Box 12"/>
          <p:cNvSpPr txBox="1">
            <a:spLocks noChangeArrowheads="1"/>
          </p:cNvSpPr>
          <p:nvPr/>
        </p:nvSpPr>
        <p:spPr bwMode="auto">
          <a:xfrm>
            <a:off x="1425575" y="4402138"/>
            <a:ext cx="134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J = energy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grpSp>
        <p:nvGrpSpPr>
          <p:cNvPr id="101391" name="Group 13"/>
          <p:cNvGrpSpPr>
            <a:grpSpLocks/>
          </p:cNvGrpSpPr>
          <p:nvPr/>
        </p:nvGrpSpPr>
        <p:grpSpPr bwMode="auto">
          <a:xfrm>
            <a:off x="2949575" y="4498975"/>
            <a:ext cx="2051050" cy="1217613"/>
            <a:chOff x="2448" y="864"/>
            <a:chExt cx="1248" cy="1056"/>
          </a:xfrm>
        </p:grpSpPr>
        <p:sp>
          <p:nvSpPr>
            <p:cNvPr id="101395" name="Arc 14"/>
            <p:cNvSpPr>
              <a:spLocks/>
            </p:cNvSpPr>
            <p:nvPr/>
          </p:nvSpPr>
          <p:spPr bwMode="auto">
            <a:xfrm flipV="1">
              <a:off x="3072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396" name="Arc 15"/>
            <p:cNvSpPr>
              <a:spLocks/>
            </p:cNvSpPr>
            <p:nvPr/>
          </p:nvSpPr>
          <p:spPr bwMode="auto">
            <a:xfrm flipH="1" flipV="1">
              <a:off x="2448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3630613" y="6165850"/>
            <a:ext cx="50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</a:t>
            </a:r>
            <a:r>
              <a:rPr lang="nb-NO" altLang="nb-NO" sz="1800" baseline="-25000">
                <a:latin typeface="Arial" panose="020B0604020202020204" pitchFamily="34" charset="0"/>
              </a:rPr>
              <a:t>opt</a:t>
            </a:r>
            <a:endParaRPr lang="en-US" altLang="nb-NO" sz="1800" baseline="-25000">
              <a:latin typeface="Arial" panose="020B0604020202020204" pitchFamily="34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843213" y="2701925"/>
            <a:ext cx="1684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Often constant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924300" y="57340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2122488"/>
            <a:ext cx="7772400" cy="4762500"/>
          </a:xfrm>
        </p:spPr>
        <p:txBody>
          <a:bodyPr/>
          <a:lstStyle/>
          <a:p>
            <a:pPr marL="381000" indent="-381000"/>
            <a:r>
              <a:rPr lang="en-GB" altLang="nb-NO" sz="2400">
                <a:solidFill>
                  <a:schemeClr val="accent2"/>
                </a:solidFill>
              </a:rPr>
              <a:t>Assume feedrate is degree of freedom</a:t>
            </a:r>
          </a:p>
          <a:p>
            <a:pPr marL="381000" indent="-381000"/>
            <a:r>
              <a:rPr lang="en-GB" altLang="nb-NO" sz="2400"/>
              <a:t>Assume products much more valuable than feed</a:t>
            </a:r>
          </a:p>
          <a:p>
            <a:pPr marL="381000" indent="-381000"/>
            <a:r>
              <a:rPr lang="en-GB" altLang="nb-NO" sz="2400"/>
              <a:t>Optimal operation is then to maximize product rate</a:t>
            </a:r>
          </a:p>
          <a:p>
            <a:pPr marL="381000" indent="-381000"/>
            <a:r>
              <a:rPr lang="en-GB" altLang="nb-NO" sz="2400" b="1"/>
              <a:t>“max. constrained”,  prices do not matter</a:t>
            </a:r>
            <a:endParaRPr lang="en-GB" altLang="nb-NO" sz="2400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 i="1"/>
          </a:p>
        </p:txBody>
      </p:sp>
      <p:sp>
        <p:nvSpPr>
          <p:cNvPr id="1034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4000" b="1"/>
              <a:t>Mode 2. Maximum production</a:t>
            </a:r>
            <a:endParaRPr lang="en-US" altLang="nb-NO" sz="4000" b="1"/>
          </a:p>
        </p:txBody>
      </p:sp>
      <p:sp>
        <p:nvSpPr>
          <p:cNvPr id="41990" name="Text Box 19"/>
          <p:cNvSpPr txBox="1">
            <a:spLocks noChangeArrowheads="1"/>
          </p:cNvSpPr>
          <p:nvPr/>
        </p:nvSpPr>
        <p:spPr bwMode="auto">
          <a:xfrm>
            <a:off x="5651500" y="3860800"/>
            <a:ext cx="3600450" cy="1292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600" dirty="0">
                <a:cs typeface="+mn-cs"/>
              </a:rPr>
              <a:t>Control: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Focus on tight control of bottleneck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 “Obvious what to control”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CV = ACTIVE CONSTRAINT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nb-NO" sz="1400" dirty="0">
              <a:cs typeface="+mn-cs"/>
            </a:endParaRPr>
          </a:p>
        </p:txBody>
      </p:sp>
      <p:grpSp>
        <p:nvGrpSpPr>
          <p:cNvPr id="103431" name="Group 21"/>
          <p:cNvGrpSpPr>
            <a:grpSpLocks/>
          </p:cNvGrpSpPr>
          <p:nvPr/>
        </p:nvGrpSpPr>
        <p:grpSpPr bwMode="auto">
          <a:xfrm>
            <a:off x="2195513" y="4473575"/>
            <a:ext cx="3281362" cy="2195513"/>
            <a:chOff x="1474" y="1707"/>
            <a:chExt cx="2067" cy="1383"/>
          </a:xfrm>
        </p:grpSpPr>
        <p:grpSp>
          <p:nvGrpSpPr>
            <p:cNvPr id="103434" name="Group 22"/>
            <p:cNvGrpSpPr>
              <a:grpSpLocks/>
            </p:cNvGrpSpPr>
            <p:nvPr/>
          </p:nvGrpSpPr>
          <p:grpSpPr bwMode="auto">
            <a:xfrm>
              <a:off x="2839" y="1744"/>
              <a:ext cx="86" cy="1059"/>
              <a:chOff x="2544" y="816"/>
              <a:chExt cx="96" cy="1200"/>
            </a:xfrm>
          </p:grpSpPr>
          <p:sp>
            <p:nvSpPr>
              <p:cNvPr id="103444" name="Line 23"/>
              <p:cNvSpPr>
                <a:spLocks noChangeShapeType="1"/>
              </p:cNvSpPr>
              <p:nvPr/>
            </p:nvSpPr>
            <p:spPr bwMode="auto">
              <a:xfrm flipV="1">
                <a:off x="2640" y="816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5" name="Line 24"/>
              <p:cNvSpPr>
                <a:spLocks noChangeShapeType="1"/>
              </p:cNvSpPr>
              <p:nvPr/>
            </p:nvSpPr>
            <p:spPr bwMode="auto">
              <a:xfrm flipH="1">
                <a:off x="2544" y="8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6" name="Line 25"/>
              <p:cNvSpPr>
                <a:spLocks noChangeShapeType="1"/>
              </p:cNvSpPr>
              <p:nvPr/>
            </p:nvSpPr>
            <p:spPr bwMode="auto">
              <a:xfrm flipH="1">
                <a:off x="2544" y="86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7" name="Line 26"/>
              <p:cNvSpPr>
                <a:spLocks noChangeShapeType="1"/>
              </p:cNvSpPr>
              <p:nvPr/>
            </p:nvSpPr>
            <p:spPr bwMode="auto">
              <a:xfrm flipH="1">
                <a:off x="2544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8" name="Line 27"/>
              <p:cNvSpPr>
                <a:spLocks noChangeShapeType="1"/>
              </p:cNvSpPr>
              <p:nvPr/>
            </p:nvSpPr>
            <p:spPr bwMode="auto">
              <a:xfrm flipH="1">
                <a:off x="25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9" name="Line 28"/>
              <p:cNvSpPr>
                <a:spLocks noChangeShapeType="1"/>
              </p:cNvSpPr>
              <p:nvPr/>
            </p:nvSpPr>
            <p:spPr bwMode="auto">
              <a:xfrm flipH="1">
                <a:off x="2544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0" name="Line 29"/>
              <p:cNvSpPr>
                <a:spLocks noChangeShapeType="1"/>
              </p:cNvSpPr>
              <p:nvPr/>
            </p:nvSpPr>
            <p:spPr bwMode="auto">
              <a:xfrm flipH="1">
                <a:off x="2544" y="105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1" name="Line 30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2" name="Line 31"/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3" name="Line 32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4" name="Line 33"/>
              <p:cNvSpPr>
                <a:spLocks noChangeShapeType="1"/>
              </p:cNvSpPr>
              <p:nvPr/>
            </p:nvSpPr>
            <p:spPr bwMode="auto">
              <a:xfrm flipH="1">
                <a:off x="2544" y="124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5" name="Line 34"/>
              <p:cNvSpPr>
                <a:spLocks noChangeShapeType="1"/>
              </p:cNvSpPr>
              <p:nvPr/>
            </p:nvSpPr>
            <p:spPr bwMode="auto">
              <a:xfrm flipH="1">
                <a:off x="2544" y="129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6" name="Line 35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7" name="Line 36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8" name="Line 37"/>
              <p:cNvSpPr>
                <a:spLocks noChangeShapeType="1"/>
              </p:cNvSpPr>
              <p:nvPr/>
            </p:nvSpPr>
            <p:spPr bwMode="auto">
              <a:xfrm flipH="1">
                <a:off x="2544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9" name="Line 38"/>
              <p:cNvSpPr>
                <a:spLocks noChangeShapeType="1"/>
              </p:cNvSpPr>
              <p:nvPr/>
            </p:nvSpPr>
            <p:spPr bwMode="auto">
              <a:xfrm flipH="1">
                <a:off x="2544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0" name="Line 39"/>
              <p:cNvSpPr>
                <a:spLocks noChangeShapeType="1"/>
              </p:cNvSpPr>
              <p:nvPr/>
            </p:nvSpPr>
            <p:spPr bwMode="auto">
              <a:xfrm flipH="1">
                <a:off x="2544" y="153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1" name="Line 40"/>
              <p:cNvSpPr>
                <a:spLocks noChangeShapeType="1"/>
              </p:cNvSpPr>
              <p:nvPr/>
            </p:nvSpPr>
            <p:spPr bwMode="auto">
              <a:xfrm flipH="1">
                <a:off x="2544" y="15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2" name="Line 41"/>
              <p:cNvSpPr>
                <a:spLocks noChangeShapeType="1"/>
              </p:cNvSpPr>
              <p:nvPr/>
            </p:nvSpPr>
            <p:spPr bwMode="auto">
              <a:xfrm flipH="1">
                <a:off x="2544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3" name="Line 42"/>
              <p:cNvSpPr>
                <a:spLocks noChangeShapeType="1"/>
              </p:cNvSpPr>
              <p:nvPr/>
            </p:nvSpPr>
            <p:spPr bwMode="auto">
              <a:xfrm flipH="1">
                <a:off x="2544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4" name="Line 43"/>
              <p:cNvSpPr>
                <a:spLocks noChangeShapeType="1"/>
              </p:cNvSpPr>
              <p:nvPr/>
            </p:nvSpPr>
            <p:spPr bwMode="auto">
              <a:xfrm flipH="1">
                <a:off x="2544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5" name="Line 44"/>
              <p:cNvSpPr>
                <a:spLocks noChangeShapeType="1"/>
              </p:cNvSpPr>
              <p:nvPr/>
            </p:nvSpPr>
            <p:spPr bwMode="auto">
              <a:xfrm flipH="1">
                <a:off x="2544" y="177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6" name="Line 45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7" name="Line 46"/>
              <p:cNvSpPr>
                <a:spLocks noChangeShapeType="1"/>
              </p:cNvSpPr>
              <p:nvPr/>
            </p:nvSpPr>
            <p:spPr bwMode="auto">
              <a:xfrm flipH="1">
                <a:off x="254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8" name="Line 47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435" name="Line 48"/>
            <p:cNvSpPr>
              <a:spLocks noChangeShapeType="1"/>
            </p:cNvSpPr>
            <p:nvPr/>
          </p:nvSpPr>
          <p:spPr bwMode="auto">
            <a:xfrm flipV="1">
              <a:off x="1817" y="1708"/>
              <a:ext cx="1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6" name="Line 49"/>
            <p:cNvSpPr>
              <a:spLocks noChangeShapeType="1"/>
            </p:cNvSpPr>
            <p:nvPr/>
          </p:nvSpPr>
          <p:spPr bwMode="auto">
            <a:xfrm flipV="1">
              <a:off x="1817" y="2803"/>
              <a:ext cx="1638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7" name="Text Box 50"/>
            <p:cNvSpPr txBox="1">
              <a:spLocks noChangeArrowheads="1"/>
            </p:cNvSpPr>
            <p:nvPr/>
          </p:nvSpPr>
          <p:spPr bwMode="auto">
            <a:xfrm>
              <a:off x="3283" y="2803"/>
              <a:ext cx="25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c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3438" name="Text Box 51"/>
            <p:cNvSpPr txBox="1">
              <a:spLocks noChangeArrowheads="1"/>
            </p:cNvSpPr>
            <p:nvPr/>
          </p:nvSpPr>
          <p:spPr bwMode="auto">
            <a:xfrm>
              <a:off x="1474" y="1707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J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3439" name="Group 52"/>
            <p:cNvGrpSpPr>
              <a:grpSpLocks/>
            </p:cNvGrpSpPr>
            <p:nvPr/>
          </p:nvGrpSpPr>
          <p:grpSpPr bwMode="auto">
            <a:xfrm>
              <a:off x="1994" y="1768"/>
              <a:ext cx="1292" cy="767"/>
              <a:chOff x="2448" y="864"/>
              <a:chExt cx="1248" cy="1056"/>
            </a:xfrm>
          </p:grpSpPr>
          <p:sp>
            <p:nvSpPr>
              <p:cNvPr id="103442" name="Arc 53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443" name="Arc 54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440" name="Text Box 55"/>
            <p:cNvSpPr txBox="1">
              <a:spLocks noChangeArrowheads="1"/>
            </p:cNvSpPr>
            <p:nvPr/>
          </p:nvSpPr>
          <p:spPr bwMode="auto">
            <a:xfrm>
              <a:off x="2822" y="2807"/>
              <a:ext cx="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max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103441" name="Text Box 56"/>
            <p:cNvSpPr txBox="1">
              <a:spLocks noChangeArrowheads="1"/>
            </p:cNvSpPr>
            <p:nvPr/>
          </p:nvSpPr>
          <p:spPr bwMode="auto">
            <a:xfrm>
              <a:off x="1973" y="2432"/>
              <a:ext cx="6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Infeasible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region</a:t>
              </a:r>
              <a:endParaRPr lang="en-US" altLang="nb-NO" sz="1600" i="1">
                <a:latin typeface="Arial" panose="020B0604020202020204" pitchFamily="34" charset="0"/>
              </a:endParaRPr>
            </a:p>
          </p:txBody>
        </p:sp>
      </p:grpSp>
      <p:sp>
        <p:nvSpPr>
          <p:cNvPr id="103432" name="Text Box 57"/>
          <p:cNvSpPr txBox="1">
            <a:spLocks noChangeArrowheads="1"/>
          </p:cNvSpPr>
          <p:nvPr/>
        </p:nvSpPr>
        <p:spPr bwMode="auto">
          <a:xfrm>
            <a:off x="1692275" y="1484313"/>
            <a:ext cx="5903913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  <p:sp>
        <p:nvSpPr>
          <p:cNvPr id="103433" name="Line 58"/>
          <p:cNvSpPr>
            <a:spLocks noChangeShapeType="1"/>
          </p:cNvSpPr>
          <p:nvPr/>
        </p:nvSpPr>
        <p:spPr bwMode="auto">
          <a:xfrm flipH="1">
            <a:off x="4630738" y="4149725"/>
            <a:ext cx="949325" cy="1928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4850" y="4365625"/>
            <a:ext cx="8763000" cy="182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800"/>
              <a:t>If constraint can be violated dynamically (only average matters)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altLang="nb-NO" sz="1600">
                <a:solidFill>
                  <a:srgbClr val="FF0000"/>
                </a:solidFill>
              </a:rPr>
              <a:t>Required Back-off</a:t>
            </a:r>
            <a:r>
              <a:rPr lang="en-US" altLang="nb-NO" sz="1600"/>
              <a:t> = </a:t>
            </a:r>
            <a:r>
              <a:rPr lang="en-US" altLang="nb-NO" sz="1600">
                <a:solidFill>
                  <a:schemeClr val="accent2"/>
                </a:solidFill>
              </a:rPr>
              <a:t>“measurement bias” (steady-state measurement error for </a:t>
            </a:r>
            <a:r>
              <a:rPr lang="en-US" altLang="nb-NO" sz="1600" i="1">
                <a:solidFill>
                  <a:schemeClr val="accent2"/>
                </a:solidFill>
              </a:rPr>
              <a:t>c</a:t>
            </a:r>
            <a:r>
              <a:rPr lang="en-US" altLang="nb-NO" sz="1600">
                <a:solidFill>
                  <a:schemeClr val="accent2"/>
                </a:solidFill>
              </a:rPr>
              <a:t>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altLang="nb-NO" sz="60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800"/>
              <a:t>If constraint </a:t>
            </a:r>
            <a:r>
              <a:rPr lang="en-US" altLang="nb-NO" sz="1800" u="sng"/>
              <a:t>cannot</a:t>
            </a:r>
            <a:r>
              <a:rPr lang="en-US" altLang="nb-NO" sz="1800"/>
              <a:t> be violated dynamically (“hard constraint”) 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altLang="nb-NO" sz="1600">
                <a:solidFill>
                  <a:srgbClr val="FF0000"/>
                </a:solidFill>
              </a:rPr>
              <a:t>Required Back-off</a:t>
            </a:r>
            <a:r>
              <a:rPr lang="en-US" altLang="nb-NO" sz="1600"/>
              <a:t> = </a:t>
            </a:r>
            <a:r>
              <a:rPr lang="en-US" altLang="nb-NO" sz="1600">
                <a:solidFill>
                  <a:schemeClr val="accent2"/>
                </a:solidFill>
              </a:rPr>
              <a:t>“measurement bias”</a:t>
            </a:r>
            <a:r>
              <a:rPr lang="en-US" altLang="nb-NO" sz="1600"/>
              <a:t> + </a:t>
            </a:r>
            <a:r>
              <a:rPr lang="en-US" altLang="nb-NO" sz="1600">
                <a:solidFill>
                  <a:srgbClr val="008080"/>
                </a:solidFill>
              </a:rPr>
              <a:t>maximum dynamic control error</a:t>
            </a:r>
            <a:endParaRPr lang="en-US" altLang="nb-NO" sz="1600"/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1258888" y="3360738"/>
            <a:ext cx="114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GB" altLang="nb-NO" sz="2400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opt</a:t>
            </a:r>
            <a:endParaRPr lang="en-GB" altLang="nb-NO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5478" name="Group 4"/>
          <p:cNvGrpSpPr>
            <a:grpSpLocks/>
          </p:cNvGrpSpPr>
          <p:nvPr/>
        </p:nvGrpSpPr>
        <p:grpSpPr bwMode="auto">
          <a:xfrm>
            <a:off x="1582738" y="2024063"/>
            <a:ext cx="4257675" cy="2484437"/>
            <a:chOff x="997" y="1241"/>
            <a:chExt cx="2682" cy="1565"/>
          </a:xfrm>
        </p:grpSpPr>
        <p:sp>
          <p:nvSpPr>
            <p:cNvPr id="105484" name="Line 5"/>
            <p:cNvSpPr>
              <a:spLocks noChangeShapeType="1"/>
            </p:cNvSpPr>
            <p:nvPr/>
          </p:nvSpPr>
          <p:spPr bwMode="auto">
            <a:xfrm>
              <a:off x="2774" y="1789"/>
              <a:ext cx="0" cy="7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5" name="Line 6"/>
            <p:cNvSpPr>
              <a:spLocks noChangeShapeType="1"/>
            </p:cNvSpPr>
            <p:nvPr/>
          </p:nvSpPr>
          <p:spPr bwMode="auto">
            <a:xfrm>
              <a:off x="1353" y="1789"/>
              <a:ext cx="137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6" name="Line 7"/>
            <p:cNvSpPr>
              <a:spLocks noChangeShapeType="1"/>
            </p:cNvSpPr>
            <p:nvPr/>
          </p:nvSpPr>
          <p:spPr bwMode="auto">
            <a:xfrm>
              <a:off x="2387" y="2300"/>
              <a:ext cx="36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7" name="Text Box 8"/>
            <p:cNvSpPr txBox="1">
              <a:spLocks noChangeArrowheads="1"/>
            </p:cNvSpPr>
            <p:nvPr/>
          </p:nvSpPr>
          <p:spPr bwMode="auto">
            <a:xfrm>
              <a:off x="2861" y="2117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Times New Roman" panose="02020603050405020304" pitchFamily="18" charset="0"/>
                </a:rPr>
                <a:t>Back-off</a:t>
              </a:r>
              <a:endParaRPr lang="en-GB" altLang="nb-NO" sz="1800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488" name="Text Box 9"/>
            <p:cNvSpPr txBox="1">
              <a:spLocks noChangeArrowheads="1"/>
            </p:cNvSpPr>
            <p:nvPr/>
          </p:nvSpPr>
          <p:spPr bwMode="auto">
            <a:xfrm>
              <a:off x="1138" y="1935"/>
              <a:ext cx="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>
                  <a:solidFill>
                    <a:srgbClr val="FF3300"/>
                  </a:solidFill>
                  <a:latin typeface="Times New Roman" panose="02020603050405020304" pitchFamily="18" charset="0"/>
                </a:rPr>
                <a:t>Loss</a:t>
              </a:r>
              <a:endParaRPr lang="en-GB" altLang="nb-NO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489" name="Text Box 10"/>
            <p:cNvSpPr txBox="1">
              <a:spLocks noChangeArrowheads="1"/>
            </p:cNvSpPr>
            <p:nvPr/>
          </p:nvSpPr>
          <p:spPr bwMode="auto">
            <a:xfrm>
              <a:off x="1951" y="1241"/>
              <a:ext cx="1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GB" altLang="nb-NO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GB" altLang="nb-NO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≥ </a:t>
              </a:r>
              <a:r>
                <a:rPr lang="en-GB" altLang="nb-NO" sz="2400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GB" altLang="nb-NO" sz="2400" baseline="-25000">
                  <a:solidFill>
                    <a:srgbClr val="009900"/>
                  </a:solidFill>
                  <a:latin typeface="Times New Roman" panose="02020603050405020304" pitchFamily="18" charset="0"/>
                </a:rPr>
                <a:t>constraint</a:t>
              </a:r>
            </a:p>
          </p:txBody>
        </p:sp>
        <p:grpSp>
          <p:nvGrpSpPr>
            <p:cNvPr id="105490" name="Group 11"/>
            <p:cNvGrpSpPr>
              <a:grpSpLocks/>
            </p:cNvGrpSpPr>
            <p:nvPr/>
          </p:nvGrpSpPr>
          <p:grpSpPr bwMode="auto">
            <a:xfrm>
              <a:off x="2312" y="1460"/>
              <a:ext cx="86" cy="1059"/>
              <a:chOff x="2544" y="816"/>
              <a:chExt cx="96" cy="1200"/>
            </a:xfrm>
          </p:grpSpPr>
          <p:sp>
            <p:nvSpPr>
              <p:cNvPr id="105501" name="Line 12"/>
              <p:cNvSpPr>
                <a:spLocks noChangeShapeType="1"/>
              </p:cNvSpPr>
              <p:nvPr/>
            </p:nvSpPr>
            <p:spPr bwMode="auto">
              <a:xfrm flipV="1">
                <a:off x="2640" y="816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2" name="Line 13"/>
              <p:cNvSpPr>
                <a:spLocks noChangeShapeType="1"/>
              </p:cNvSpPr>
              <p:nvPr/>
            </p:nvSpPr>
            <p:spPr bwMode="auto">
              <a:xfrm flipH="1">
                <a:off x="2544" y="8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3" name="Line 14"/>
              <p:cNvSpPr>
                <a:spLocks noChangeShapeType="1"/>
              </p:cNvSpPr>
              <p:nvPr/>
            </p:nvSpPr>
            <p:spPr bwMode="auto">
              <a:xfrm flipH="1">
                <a:off x="2544" y="86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4" name="Line 15"/>
              <p:cNvSpPr>
                <a:spLocks noChangeShapeType="1"/>
              </p:cNvSpPr>
              <p:nvPr/>
            </p:nvSpPr>
            <p:spPr bwMode="auto">
              <a:xfrm flipH="1">
                <a:off x="2544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5" name="Line 16"/>
              <p:cNvSpPr>
                <a:spLocks noChangeShapeType="1"/>
              </p:cNvSpPr>
              <p:nvPr/>
            </p:nvSpPr>
            <p:spPr bwMode="auto">
              <a:xfrm flipH="1">
                <a:off x="25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6" name="Line 17"/>
              <p:cNvSpPr>
                <a:spLocks noChangeShapeType="1"/>
              </p:cNvSpPr>
              <p:nvPr/>
            </p:nvSpPr>
            <p:spPr bwMode="auto">
              <a:xfrm flipH="1">
                <a:off x="2544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7" name="Line 18"/>
              <p:cNvSpPr>
                <a:spLocks noChangeShapeType="1"/>
              </p:cNvSpPr>
              <p:nvPr/>
            </p:nvSpPr>
            <p:spPr bwMode="auto">
              <a:xfrm flipH="1">
                <a:off x="2544" y="105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8" name="Line 19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9" name="Line 20"/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0" name="Line 21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1" name="Line 22"/>
              <p:cNvSpPr>
                <a:spLocks noChangeShapeType="1"/>
              </p:cNvSpPr>
              <p:nvPr/>
            </p:nvSpPr>
            <p:spPr bwMode="auto">
              <a:xfrm flipH="1">
                <a:off x="2544" y="124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2" name="Line 23"/>
              <p:cNvSpPr>
                <a:spLocks noChangeShapeType="1"/>
              </p:cNvSpPr>
              <p:nvPr/>
            </p:nvSpPr>
            <p:spPr bwMode="auto">
              <a:xfrm flipH="1">
                <a:off x="2544" y="129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3" name="Line 24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4" name="Line 25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5" name="Line 26"/>
              <p:cNvSpPr>
                <a:spLocks noChangeShapeType="1"/>
              </p:cNvSpPr>
              <p:nvPr/>
            </p:nvSpPr>
            <p:spPr bwMode="auto">
              <a:xfrm flipH="1">
                <a:off x="2544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6" name="Line 27"/>
              <p:cNvSpPr>
                <a:spLocks noChangeShapeType="1"/>
              </p:cNvSpPr>
              <p:nvPr/>
            </p:nvSpPr>
            <p:spPr bwMode="auto">
              <a:xfrm flipH="1">
                <a:off x="2544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7" name="Line 28"/>
              <p:cNvSpPr>
                <a:spLocks noChangeShapeType="1"/>
              </p:cNvSpPr>
              <p:nvPr/>
            </p:nvSpPr>
            <p:spPr bwMode="auto">
              <a:xfrm flipH="1">
                <a:off x="2544" y="153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8" name="Line 29"/>
              <p:cNvSpPr>
                <a:spLocks noChangeShapeType="1"/>
              </p:cNvSpPr>
              <p:nvPr/>
            </p:nvSpPr>
            <p:spPr bwMode="auto">
              <a:xfrm flipH="1">
                <a:off x="2544" y="15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9" name="Line 30"/>
              <p:cNvSpPr>
                <a:spLocks noChangeShapeType="1"/>
              </p:cNvSpPr>
              <p:nvPr/>
            </p:nvSpPr>
            <p:spPr bwMode="auto">
              <a:xfrm flipH="1">
                <a:off x="2544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0" name="Line 31"/>
              <p:cNvSpPr>
                <a:spLocks noChangeShapeType="1"/>
              </p:cNvSpPr>
              <p:nvPr/>
            </p:nvSpPr>
            <p:spPr bwMode="auto">
              <a:xfrm flipH="1">
                <a:off x="2544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1" name="Line 32"/>
              <p:cNvSpPr>
                <a:spLocks noChangeShapeType="1"/>
              </p:cNvSpPr>
              <p:nvPr/>
            </p:nvSpPr>
            <p:spPr bwMode="auto">
              <a:xfrm flipH="1">
                <a:off x="2544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2" name="Line 33"/>
              <p:cNvSpPr>
                <a:spLocks noChangeShapeType="1"/>
              </p:cNvSpPr>
              <p:nvPr/>
            </p:nvSpPr>
            <p:spPr bwMode="auto">
              <a:xfrm flipH="1">
                <a:off x="2544" y="177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3" name="Line 34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4" name="Line 35"/>
              <p:cNvSpPr>
                <a:spLocks noChangeShapeType="1"/>
              </p:cNvSpPr>
              <p:nvPr/>
            </p:nvSpPr>
            <p:spPr bwMode="auto">
              <a:xfrm flipH="1">
                <a:off x="254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5" name="Line 36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>
              <a:off x="1341" y="2190"/>
              <a:ext cx="104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V="1">
              <a:off x="1340" y="1424"/>
              <a:ext cx="1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V="1">
              <a:off x="1340" y="2519"/>
              <a:ext cx="1638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494" name="Text Box 40"/>
            <p:cNvSpPr txBox="1">
              <a:spLocks noChangeArrowheads="1"/>
            </p:cNvSpPr>
            <p:nvPr/>
          </p:nvSpPr>
          <p:spPr bwMode="auto">
            <a:xfrm>
              <a:off x="2806" y="2519"/>
              <a:ext cx="25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c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5495" name="Text Box 41"/>
            <p:cNvSpPr txBox="1">
              <a:spLocks noChangeArrowheads="1"/>
            </p:cNvSpPr>
            <p:nvPr/>
          </p:nvSpPr>
          <p:spPr bwMode="auto">
            <a:xfrm>
              <a:off x="997" y="1423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J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5496" name="Group 42"/>
            <p:cNvGrpSpPr>
              <a:grpSpLocks/>
            </p:cNvGrpSpPr>
            <p:nvPr/>
          </p:nvGrpSpPr>
          <p:grpSpPr bwMode="auto">
            <a:xfrm>
              <a:off x="1517" y="1484"/>
              <a:ext cx="1292" cy="767"/>
              <a:chOff x="2448" y="864"/>
              <a:chExt cx="1248" cy="1056"/>
            </a:xfrm>
          </p:grpSpPr>
          <p:sp>
            <p:nvSpPr>
              <p:cNvPr id="105499" name="Arc 43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500" name="Arc 44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5497" name="Line 45"/>
            <p:cNvSpPr>
              <a:spLocks noChangeShapeType="1"/>
            </p:cNvSpPr>
            <p:nvPr/>
          </p:nvSpPr>
          <p:spPr bwMode="auto">
            <a:xfrm flipV="1">
              <a:off x="1741" y="1789"/>
              <a:ext cx="0" cy="4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8" name="Line 46"/>
            <p:cNvSpPr>
              <a:spLocks noChangeShapeType="1"/>
            </p:cNvSpPr>
            <p:nvPr/>
          </p:nvSpPr>
          <p:spPr bwMode="auto">
            <a:xfrm flipH="1">
              <a:off x="2559" y="2190"/>
              <a:ext cx="431" cy="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479" name="Rectangle 47"/>
          <p:cNvSpPr>
            <a:spLocks noChangeArrowheads="1"/>
          </p:cNvSpPr>
          <p:nvPr/>
        </p:nvSpPr>
        <p:spPr bwMode="auto">
          <a:xfrm>
            <a:off x="684213" y="331788"/>
            <a:ext cx="8459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4400">
                <a:solidFill>
                  <a:srgbClr val="FF0000"/>
                </a:solidFill>
              </a:rPr>
              <a:t>More on</a:t>
            </a:r>
            <a:r>
              <a:rPr lang="en-US" altLang="nb-NO" sz="4400">
                <a:solidFill>
                  <a:schemeClr val="tx2"/>
                </a:solidFill>
              </a:rPr>
              <a:t>: </a:t>
            </a:r>
            <a:r>
              <a:rPr lang="en-US" altLang="nb-NO" sz="4400"/>
              <a:t>Active output </a:t>
            </a:r>
            <a:r>
              <a:rPr lang="en-US" altLang="nb-NO" sz="4400">
                <a:solidFill>
                  <a:schemeClr val="tx2"/>
                </a:solidFill>
              </a:rPr>
              <a:t>constraints</a:t>
            </a:r>
            <a:endParaRPr lang="en-GB" altLang="nb-NO" sz="3200">
              <a:solidFill>
                <a:srgbClr val="FF0000"/>
              </a:solidFill>
            </a:endParaRPr>
          </a:p>
        </p:txBody>
      </p:sp>
      <p:sp>
        <p:nvSpPr>
          <p:cNvPr id="105480" name="Rectangle 48"/>
          <p:cNvSpPr>
            <a:spLocks noChangeArrowheads="1"/>
          </p:cNvSpPr>
          <p:nvPr/>
        </p:nvSpPr>
        <p:spPr bwMode="auto">
          <a:xfrm>
            <a:off x="827088" y="1268413"/>
            <a:ext cx="7993062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nb-NO" sz="2800"/>
              <a:t>Need back-off</a:t>
            </a:r>
          </a:p>
        </p:txBody>
      </p:sp>
      <p:sp>
        <p:nvSpPr>
          <p:cNvPr id="105481" name="Rectangle 49"/>
          <p:cNvSpPr>
            <a:spLocks noChangeArrowheads="1"/>
          </p:cNvSpPr>
          <p:nvPr/>
        </p:nvSpPr>
        <p:spPr bwMode="auto">
          <a:xfrm>
            <a:off x="1835150" y="5753100"/>
            <a:ext cx="69850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GB" altLang="nb-NO" dirty="0">
                <a:latin typeface="Arial" panose="020B0604020202020204" pitchFamily="34" charset="0"/>
              </a:rPr>
              <a:t>Want tight control of hard output constraints to reduce the back-off. </a:t>
            </a:r>
            <a:r>
              <a:rPr lang="en-GB" altLang="nb-NO" dirty="0">
                <a:solidFill>
                  <a:srgbClr val="FF0000"/>
                </a:solidFill>
                <a:latin typeface="Arial" panose="020B0604020202020204" pitchFamily="34" charset="0"/>
              </a:rPr>
              <a:t>“Squeeze and shift”-rule</a:t>
            </a:r>
          </a:p>
        </p:txBody>
      </p:sp>
      <p:sp>
        <p:nvSpPr>
          <p:cNvPr id="105482" name="Rectangle 50"/>
          <p:cNvSpPr>
            <a:spLocks noChangeArrowheads="1"/>
          </p:cNvSpPr>
          <p:nvPr/>
        </p:nvSpPr>
        <p:spPr bwMode="auto">
          <a:xfrm>
            <a:off x="-1189038" y="7173913"/>
            <a:ext cx="149542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1800" i="1">
                <a:latin typeface="Arial" panose="020B0604020202020204" pitchFamily="34" charset="0"/>
              </a:rPr>
              <a:t>The backoff is the “safety margin” from the active constraint and is defined as the difference between the constraint value and the chosen setpoint </a:t>
            </a:r>
            <a:endParaRPr lang="nb-NO" altLang="nb-NO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1800" i="1">
                <a:latin typeface="Arial" panose="020B0604020202020204" pitchFamily="34" charset="0"/>
              </a:rPr>
              <a:t>	Backoff = |Constraint – Setpoint|</a:t>
            </a:r>
          </a:p>
        </p:txBody>
      </p:sp>
      <p:sp>
        <p:nvSpPr>
          <p:cNvPr id="105483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 smtClean="0"/>
              <a:t>CV = Active constraint</a:t>
            </a:r>
            <a:endParaRPr lang="nb-NO" altLang="nb-NO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63324"/>
            <a:ext cx="7667625" cy="5676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7529" y="30076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nb-NO" sz="3200" dirty="0"/>
              <a:t>Hard </a:t>
            </a:r>
            <a:r>
              <a:rPr lang="fr-FR" altLang="nb-NO" sz="3200" dirty="0" err="1"/>
              <a:t>Constraints</a:t>
            </a:r>
            <a:r>
              <a:rPr lang="fr-FR" altLang="nb-NO" sz="3200" dirty="0"/>
              <a:t>: «SQUEEZE AND SHIFT»</a:t>
            </a:r>
            <a:endParaRPr lang="nb-NO" sz="32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 smtClean="0"/>
              <a:t>CV = Active constraint</a:t>
            </a:r>
            <a:endParaRPr lang="nb-NO" altLang="nb-NO" sz="1600"/>
          </a:p>
        </p:txBody>
      </p:sp>
    </p:spTree>
    <p:extLst>
      <p:ext uri="{BB962C8B-B14F-4D97-AF65-F5344CB8AC3E}">
        <p14:creationId xmlns:p14="http://schemas.microsoft.com/office/powerpoint/2010/main" val="3819382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610600" cy="792162"/>
          </a:xfrm>
        </p:spPr>
        <p:txBody>
          <a:bodyPr/>
          <a:lstStyle/>
          <a:p>
            <a:r>
              <a:rPr lang="fr-FR" altLang="nb-NO" sz="3200" dirty="0">
                <a:solidFill>
                  <a:schemeClr val="tx1"/>
                </a:solidFill>
              </a:rPr>
              <a:t>Hard </a:t>
            </a:r>
            <a:r>
              <a:rPr lang="fr-FR" altLang="nb-NO" sz="3200" dirty="0" err="1">
                <a:solidFill>
                  <a:schemeClr val="tx1"/>
                </a:solidFill>
              </a:rPr>
              <a:t>Constraints</a:t>
            </a:r>
            <a:r>
              <a:rPr lang="fr-FR" altLang="nb-NO" sz="3200" dirty="0">
                <a:solidFill>
                  <a:schemeClr val="tx1"/>
                </a:solidFill>
              </a:rPr>
              <a:t>: «SQUEEZE AND SHIFT»</a:t>
            </a:r>
            <a:endParaRPr lang="en-US" altLang="nb-NO" sz="3200" dirty="0">
              <a:solidFill>
                <a:schemeClr val="tx1"/>
              </a:solidFill>
            </a:endParaRP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4"/>
          <p:cNvSpPr>
            <a:spLocks noChangeArrowheads="1"/>
          </p:cNvSpPr>
          <p:nvPr/>
        </p:nvSpPr>
        <p:spPr bwMode="auto">
          <a:xfrm>
            <a:off x="1081088" y="116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7527" name="Text Box 5"/>
          <p:cNvSpPr txBox="1">
            <a:spLocks noChangeArrowheads="1"/>
          </p:cNvSpPr>
          <p:nvPr/>
        </p:nvSpPr>
        <p:spPr bwMode="auto">
          <a:xfrm>
            <a:off x="576263" y="6415088"/>
            <a:ext cx="124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© Richalet</a:t>
            </a:r>
          </a:p>
        </p:txBody>
      </p:sp>
      <p:sp>
        <p:nvSpPr>
          <p:cNvPr id="107528" name="Line 6"/>
          <p:cNvSpPr>
            <a:spLocks noChangeShapeType="1"/>
          </p:cNvSpPr>
          <p:nvPr/>
        </p:nvSpPr>
        <p:spPr bwMode="auto">
          <a:xfrm flipH="1">
            <a:off x="3671888" y="6305550"/>
            <a:ext cx="5762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9" name="Text Box 7"/>
          <p:cNvSpPr txBox="1">
            <a:spLocks noChangeArrowheads="1"/>
          </p:cNvSpPr>
          <p:nvPr/>
        </p:nvSpPr>
        <p:spPr bwMode="auto">
          <a:xfrm>
            <a:off x="3581400" y="62992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107530" name="Line 8"/>
          <p:cNvSpPr>
            <a:spLocks noChangeShapeType="1"/>
          </p:cNvSpPr>
          <p:nvPr/>
        </p:nvSpPr>
        <p:spPr bwMode="auto">
          <a:xfrm flipH="1">
            <a:off x="2428875" y="1120775"/>
            <a:ext cx="19050" cy="51847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1" name="Rectangle 9" descr="Dark upward diagonal"/>
          <p:cNvSpPr>
            <a:spLocks noChangeArrowheads="1"/>
          </p:cNvSpPr>
          <p:nvPr/>
        </p:nvSpPr>
        <p:spPr bwMode="auto">
          <a:xfrm>
            <a:off x="1223963" y="1192213"/>
            <a:ext cx="1223962" cy="4897437"/>
          </a:xfrm>
          <a:prstGeom prst="rect">
            <a:avLst/>
          </a:prstGeom>
          <a:pattFill prst="dkUpDiag">
            <a:fgClr>
              <a:srgbClr val="FF0000">
                <a:alpha val="43921"/>
              </a:srgbClr>
            </a:fgClr>
            <a:bgClr>
              <a:schemeClr val="bg1">
                <a:alpha val="43921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7532" name="Line 10"/>
          <p:cNvSpPr>
            <a:spLocks noChangeShapeType="1"/>
          </p:cNvSpPr>
          <p:nvPr/>
        </p:nvSpPr>
        <p:spPr bwMode="auto">
          <a:xfrm>
            <a:off x="2665413" y="5873750"/>
            <a:ext cx="31670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3816350" y="55070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SQUEEZE</a:t>
            </a:r>
          </a:p>
        </p:txBody>
      </p:sp>
      <p:sp>
        <p:nvSpPr>
          <p:cNvPr id="107534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08625" y="4149725"/>
            <a:ext cx="37242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Rule for control of hard output constraints: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“Squeeze and shift”!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Reduce variance (“Squeeze”) and “shift” setpoint </a:t>
            </a:r>
            <a:r>
              <a:rPr lang="en-US" altLang="nb-NO" sz="1400" i="1" dirty="0" err="1">
                <a:solidFill>
                  <a:schemeClr val="tx2"/>
                </a:solidFill>
                <a:latin typeface="Arial" pitchFamily="34" charset="0"/>
                <a:cs typeface="+mn-cs"/>
              </a:rPr>
              <a:t>c</a:t>
            </a:r>
            <a:r>
              <a:rPr lang="en-US" altLang="nb-NO" sz="1400" i="1" baseline="-25000" dirty="0" err="1">
                <a:solidFill>
                  <a:schemeClr val="tx2"/>
                </a:solidFill>
                <a:latin typeface="Arial" pitchFamily="34" charset="0"/>
                <a:cs typeface="+mn-cs"/>
              </a:rPr>
              <a:t>s</a:t>
            </a: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 to reduce backoff</a:t>
            </a:r>
            <a:endParaRPr lang="en-US" altLang="nb-NO" sz="14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9572" name="Text Box 48"/>
          <p:cNvSpPr txBox="1">
            <a:spLocks noChangeArrowheads="1"/>
          </p:cNvSpPr>
          <p:nvPr/>
        </p:nvSpPr>
        <p:spPr bwMode="auto">
          <a:xfrm>
            <a:off x="1928813" y="2068513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682625" y="11588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200">
                <a:solidFill>
                  <a:schemeClr val="tx2"/>
                </a:solidFill>
              </a:rPr>
              <a:t> Example. Optimal operation =  max. throughput.</a:t>
            </a:r>
            <a:br>
              <a:rPr lang="en-US" altLang="nb-NO" sz="3200">
                <a:solidFill>
                  <a:schemeClr val="tx2"/>
                </a:solidFill>
              </a:rPr>
            </a:br>
            <a:r>
              <a:rPr lang="en-US" altLang="nb-NO" sz="3200">
                <a:solidFill>
                  <a:schemeClr val="tx2"/>
                </a:solidFill>
              </a:rPr>
              <a:t>  Want tight bottleneck control to reduce backoff!</a:t>
            </a:r>
          </a:p>
        </p:txBody>
      </p:sp>
      <p:grpSp>
        <p:nvGrpSpPr>
          <p:cNvPr id="109574" name="Group 4"/>
          <p:cNvGrpSpPr>
            <a:grpSpLocks/>
          </p:cNvGrpSpPr>
          <p:nvPr/>
        </p:nvGrpSpPr>
        <p:grpSpPr bwMode="auto">
          <a:xfrm>
            <a:off x="900113" y="2420938"/>
            <a:ext cx="4913312" cy="3111500"/>
            <a:chOff x="567" y="971"/>
            <a:chExt cx="3095" cy="1960"/>
          </a:xfrm>
        </p:grpSpPr>
        <p:sp>
          <p:nvSpPr>
            <p:cNvPr id="109591" name="Text Box 43"/>
            <p:cNvSpPr txBox="1">
              <a:spLocks noChangeArrowheads="1"/>
            </p:cNvSpPr>
            <p:nvPr/>
          </p:nvSpPr>
          <p:spPr bwMode="auto">
            <a:xfrm>
              <a:off x="2864" y="2681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109592" name="Line 41"/>
            <p:cNvSpPr>
              <a:spLocks noChangeShapeType="1"/>
            </p:cNvSpPr>
            <p:nvPr/>
          </p:nvSpPr>
          <p:spPr bwMode="auto">
            <a:xfrm>
              <a:off x="1550" y="2672"/>
              <a:ext cx="16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3" name="Line 42"/>
            <p:cNvSpPr>
              <a:spLocks noChangeShapeType="1"/>
            </p:cNvSpPr>
            <p:nvPr/>
          </p:nvSpPr>
          <p:spPr bwMode="auto">
            <a:xfrm flipV="1">
              <a:off x="1550" y="971"/>
              <a:ext cx="0" cy="1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4" name="Line 44"/>
            <p:cNvSpPr>
              <a:spLocks noChangeShapeType="1"/>
            </p:cNvSpPr>
            <p:nvPr/>
          </p:nvSpPr>
          <p:spPr bwMode="auto">
            <a:xfrm>
              <a:off x="1550" y="1389"/>
              <a:ext cx="1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5" name="Line 46"/>
            <p:cNvSpPr>
              <a:spLocks noChangeShapeType="1"/>
            </p:cNvSpPr>
            <p:nvPr/>
          </p:nvSpPr>
          <p:spPr bwMode="auto">
            <a:xfrm>
              <a:off x="1550" y="1612"/>
              <a:ext cx="159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6" name="Freeform 47"/>
            <p:cNvSpPr>
              <a:spLocks/>
            </p:cNvSpPr>
            <p:nvPr/>
          </p:nvSpPr>
          <p:spPr bwMode="auto">
            <a:xfrm>
              <a:off x="1545" y="1458"/>
              <a:ext cx="1624" cy="269"/>
            </a:xfrm>
            <a:custGeom>
              <a:avLst/>
              <a:gdLst>
                <a:gd name="T0" fmla="*/ 272672162 w 1753"/>
                <a:gd name="T1" fmla="*/ 2147483646 h 184"/>
                <a:gd name="T2" fmla="*/ 272672162 w 1753"/>
                <a:gd name="T3" fmla="*/ 2147483646 h 184"/>
                <a:gd name="T4" fmla="*/ 272672162 w 1753"/>
                <a:gd name="T5" fmla="*/ 2147483646 h 184"/>
                <a:gd name="T6" fmla="*/ 272672162 w 1753"/>
                <a:gd name="T7" fmla="*/ 2147483646 h 184"/>
                <a:gd name="T8" fmla="*/ 272672162 w 1753"/>
                <a:gd name="T9" fmla="*/ 2147483646 h 184"/>
                <a:gd name="T10" fmla="*/ 272672162 w 1753"/>
                <a:gd name="T11" fmla="*/ 2147483646 h 184"/>
                <a:gd name="T12" fmla="*/ 272672162 w 1753"/>
                <a:gd name="T13" fmla="*/ 2147483646 h 184"/>
                <a:gd name="T14" fmla="*/ 272672162 w 1753"/>
                <a:gd name="T15" fmla="*/ 2147483646 h 184"/>
                <a:gd name="T16" fmla="*/ 272672162 w 1753"/>
                <a:gd name="T17" fmla="*/ 2147483646 h 184"/>
                <a:gd name="T18" fmla="*/ 272672162 w 1753"/>
                <a:gd name="T19" fmla="*/ 2147483646 h 184"/>
                <a:gd name="T20" fmla="*/ 272672162 w 1753"/>
                <a:gd name="T21" fmla="*/ 2147483646 h 184"/>
                <a:gd name="T22" fmla="*/ 272672162 w 1753"/>
                <a:gd name="T23" fmla="*/ 2147483646 h 184"/>
                <a:gd name="T24" fmla="*/ 272672162 w 1753"/>
                <a:gd name="T25" fmla="*/ 2147483646 h 184"/>
                <a:gd name="T26" fmla="*/ 272672162 w 1753"/>
                <a:gd name="T27" fmla="*/ 2147483646 h 184"/>
                <a:gd name="T28" fmla="*/ 272672162 w 1753"/>
                <a:gd name="T29" fmla="*/ 2147483646 h 184"/>
                <a:gd name="T30" fmla="*/ 272672162 w 1753"/>
                <a:gd name="T31" fmla="*/ 2147483646 h 184"/>
                <a:gd name="T32" fmla="*/ 272672162 w 1753"/>
                <a:gd name="T33" fmla="*/ 2147483646 h 184"/>
                <a:gd name="T34" fmla="*/ 272672162 w 1753"/>
                <a:gd name="T35" fmla="*/ 2147483646 h 184"/>
                <a:gd name="T36" fmla="*/ 272672162 w 1753"/>
                <a:gd name="T37" fmla="*/ 2147483646 h 184"/>
                <a:gd name="T38" fmla="*/ 272672162 w 1753"/>
                <a:gd name="T39" fmla="*/ 2147483646 h 184"/>
                <a:gd name="T40" fmla="*/ 272672162 w 1753"/>
                <a:gd name="T41" fmla="*/ 0 h 184"/>
                <a:gd name="T42" fmla="*/ 272672162 w 1753"/>
                <a:gd name="T43" fmla="*/ 2147483646 h 184"/>
                <a:gd name="T44" fmla="*/ 272672162 w 1753"/>
                <a:gd name="T45" fmla="*/ 2147483646 h 184"/>
                <a:gd name="T46" fmla="*/ 272672162 w 1753"/>
                <a:gd name="T47" fmla="*/ 2147483646 h 184"/>
                <a:gd name="T48" fmla="*/ 272672162 w 1753"/>
                <a:gd name="T49" fmla="*/ 2147483646 h 184"/>
                <a:gd name="T50" fmla="*/ 272672162 w 1753"/>
                <a:gd name="T51" fmla="*/ 2147483646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3"/>
                <a:gd name="T79" fmla="*/ 0 h 184"/>
                <a:gd name="T80" fmla="*/ 1753 w 1753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3" h="184">
                  <a:moveTo>
                    <a:pt x="27" y="100"/>
                  </a:moveTo>
                  <a:cubicBezTo>
                    <a:pt x="0" y="60"/>
                    <a:pt x="5" y="51"/>
                    <a:pt x="44" y="25"/>
                  </a:cubicBezTo>
                  <a:cubicBezTo>
                    <a:pt x="103" y="44"/>
                    <a:pt x="104" y="128"/>
                    <a:pt x="136" y="175"/>
                  </a:cubicBezTo>
                  <a:cubicBezTo>
                    <a:pt x="198" y="169"/>
                    <a:pt x="237" y="163"/>
                    <a:pt x="294" y="184"/>
                  </a:cubicBezTo>
                  <a:cubicBezTo>
                    <a:pt x="317" y="179"/>
                    <a:pt x="345" y="183"/>
                    <a:pt x="361" y="167"/>
                  </a:cubicBezTo>
                  <a:cubicBezTo>
                    <a:pt x="367" y="161"/>
                    <a:pt x="365" y="150"/>
                    <a:pt x="369" y="142"/>
                  </a:cubicBezTo>
                  <a:cubicBezTo>
                    <a:pt x="383" y="115"/>
                    <a:pt x="387" y="116"/>
                    <a:pt x="411" y="100"/>
                  </a:cubicBezTo>
                  <a:cubicBezTo>
                    <a:pt x="426" y="54"/>
                    <a:pt x="437" y="79"/>
                    <a:pt x="469" y="100"/>
                  </a:cubicBezTo>
                  <a:cubicBezTo>
                    <a:pt x="541" y="86"/>
                    <a:pt x="526" y="79"/>
                    <a:pt x="561" y="25"/>
                  </a:cubicBezTo>
                  <a:cubicBezTo>
                    <a:pt x="633" y="42"/>
                    <a:pt x="596" y="53"/>
                    <a:pt x="687" y="42"/>
                  </a:cubicBezTo>
                  <a:cubicBezTo>
                    <a:pt x="734" y="10"/>
                    <a:pt x="758" y="23"/>
                    <a:pt x="812" y="33"/>
                  </a:cubicBezTo>
                  <a:cubicBezTo>
                    <a:pt x="862" y="67"/>
                    <a:pt x="920" y="41"/>
                    <a:pt x="970" y="75"/>
                  </a:cubicBezTo>
                  <a:cubicBezTo>
                    <a:pt x="984" y="72"/>
                    <a:pt x="998" y="66"/>
                    <a:pt x="1012" y="67"/>
                  </a:cubicBezTo>
                  <a:cubicBezTo>
                    <a:pt x="1029" y="69"/>
                    <a:pt x="1062" y="83"/>
                    <a:pt x="1062" y="83"/>
                  </a:cubicBezTo>
                  <a:cubicBezTo>
                    <a:pt x="1080" y="134"/>
                    <a:pt x="1115" y="101"/>
                    <a:pt x="1162" y="92"/>
                  </a:cubicBezTo>
                  <a:cubicBezTo>
                    <a:pt x="1165" y="103"/>
                    <a:pt x="1164" y="116"/>
                    <a:pt x="1171" y="125"/>
                  </a:cubicBezTo>
                  <a:cubicBezTo>
                    <a:pt x="1189" y="147"/>
                    <a:pt x="1227" y="123"/>
                    <a:pt x="1246" y="117"/>
                  </a:cubicBezTo>
                  <a:cubicBezTo>
                    <a:pt x="1270" y="101"/>
                    <a:pt x="1274" y="102"/>
                    <a:pt x="1288" y="75"/>
                  </a:cubicBezTo>
                  <a:cubicBezTo>
                    <a:pt x="1292" y="67"/>
                    <a:pt x="1290" y="56"/>
                    <a:pt x="1296" y="50"/>
                  </a:cubicBezTo>
                  <a:cubicBezTo>
                    <a:pt x="1302" y="44"/>
                    <a:pt x="1313" y="45"/>
                    <a:pt x="1321" y="42"/>
                  </a:cubicBezTo>
                  <a:cubicBezTo>
                    <a:pt x="1376" y="60"/>
                    <a:pt x="1408" y="38"/>
                    <a:pt x="1446" y="0"/>
                  </a:cubicBezTo>
                  <a:cubicBezTo>
                    <a:pt x="1501" y="17"/>
                    <a:pt x="1486" y="65"/>
                    <a:pt x="1538" y="100"/>
                  </a:cubicBezTo>
                  <a:cubicBezTo>
                    <a:pt x="1557" y="97"/>
                    <a:pt x="1576" y="92"/>
                    <a:pt x="1596" y="92"/>
                  </a:cubicBezTo>
                  <a:cubicBezTo>
                    <a:pt x="1629" y="92"/>
                    <a:pt x="1626" y="121"/>
                    <a:pt x="1663" y="134"/>
                  </a:cubicBezTo>
                  <a:cubicBezTo>
                    <a:pt x="1666" y="142"/>
                    <a:pt x="1663" y="157"/>
                    <a:pt x="1672" y="159"/>
                  </a:cubicBezTo>
                  <a:cubicBezTo>
                    <a:pt x="1753" y="181"/>
                    <a:pt x="1700" y="125"/>
                    <a:pt x="1747" y="1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7" name="Freeform 49"/>
            <p:cNvSpPr>
              <a:spLocks/>
            </p:cNvSpPr>
            <p:nvPr/>
          </p:nvSpPr>
          <p:spPr bwMode="auto">
            <a:xfrm>
              <a:off x="1247" y="1480"/>
              <a:ext cx="589" cy="724"/>
            </a:xfrm>
            <a:custGeom>
              <a:avLst/>
              <a:gdLst>
                <a:gd name="T0" fmla="*/ 2147483646 w 499"/>
                <a:gd name="T1" fmla="*/ 0 h 726"/>
                <a:gd name="T2" fmla="*/ 2147483646 w 499"/>
                <a:gd name="T3" fmla="*/ 1993344647 h 726"/>
                <a:gd name="T4" fmla="*/ 0 w 499"/>
                <a:gd name="T5" fmla="*/ 1993344647 h 726"/>
                <a:gd name="T6" fmla="*/ 0 60000 65536"/>
                <a:gd name="T7" fmla="*/ 0 60000 65536"/>
                <a:gd name="T8" fmla="*/ 0 60000 65536"/>
                <a:gd name="T9" fmla="*/ 0 w 499"/>
                <a:gd name="T10" fmla="*/ 0 h 726"/>
                <a:gd name="T11" fmla="*/ 499 w 499"/>
                <a:gd name="T12" fmla="*/ 726 h 7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726">
                  <a:moveTo>
                    <a:pt x="499" y="0"/>
                  </a:moveTo>
                  <a:cubicBezTo>
                    <a:pt x="336" y="143"/>
                    <a:pt x="174" y="287"/>
                    <a:pt x="91" y="408"/>
                  </a:cubicBezTo>
                  <a:cubicBezTo>
                    <a:pt x="8" y="529"/>
                    <a:pt x="15" y="673"/>
                    <a:pt x="0" y="7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8" name="Line 50"/>
            <p:cNvSpPr>
              <a:spLocks noChangeShapeType="1"/>
            </p:cNvSpPr>
            <p:nvPr/>
          </p:nvSpPr>
          <p:spPr bwMode="auto">
            <a:xfrm>
              <a:off x="1837" y="1389"/>
              <a:ext cx="8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9" name="Text Box 51"/>
            <p:cNvSpPr txBox="1">
              <a:spLocks noChangeArrowheads="1"/>
            </p:cNvSpPr>
            <p:nvPr/>
          </p:nvSpPr>
          <p:spPr bwMode="auto">
            <a:xfrm>
              <a:off x="567" y="2024"/>
              <a:ext cx="99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Back-off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= Lost production</a:t>
              </a:r>
            </a:p>
          </p:txBody>
        </p:sp>
        <p:pic>
          <p:nvPicPr>
            <p:cNvPr id="109600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344"/>
              <a:ext cx="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601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563"/>
              <a:ext cx="27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575" name="Group 16"/>
          <p:cNvGrpSpPr>
            <a:grpSpLocks/>
          </p:cNvGrpSpPr>
          <p:nvPr/>
        </p:nvGrpSpPr>
        <p:grpSpPr bwMode="auto">
          <a:xfrm>
            <a:off x="2411413" y="1341438"/>
            <a:ext cx="2952750" cy="647700"/>
            <a:chOff x="1655" y="935"/>
            <a:chExt cx="1860" cy="408"/>
          </a:xfrm>
        </p:grpSpPr>
        <p:grpSp>
          <p:nvGrpSpPr>
            <p:cNvPr id="109577" name="Group 17"/>
            <p:cNvGrpSpPr>
              <a:grpSpLocks/>
            </p:cNvGrpSpPr>
            <p:nvPr/>
          </p:nvGrpSpPr>
          <p:grpSpPr bwMode="auto">
            <a:xfrm>
              <a:off x="1655" y="935"/>
              <a:ext cx="1860" cy="408"/>
              <a:chOff x="1474" y="2931"/>
              <a:chExt cx="1860" cy="408"/>
            </a:xfrm>
          </p:grpSpPr>
          <p:grpSp>
            <p:nvGrpSpPr>
              <p:cNvPr id="109579" name="Group 18"/>
              <p:cNvGrpSpPr>
                <a:grpSpLocks/>
              </p:cNvGrpSpPr>
              <p:nvPr/>
            </p:nvGrpSpPr>
            <p:grpSpPr bwMode="auto">
              <a:xfrm>
                <a:off x="1474" y="2931"/>
                <a:ext cx="1815" cy="136"/>
                <a:chOff x="1519" y="2205"/>
                <a:chExt cx="1815" cy="136"/>
              </a:xfrm>
            </p:grpSpPr>
            <p:sp>
              <p:nvSpPr>
                <p:cNvPr id="109586" name="Line 19"/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7" name="Line 20"/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8" name="Line 21"/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90" name="Line 23"/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9580" name="Group 24"/>
              <p:cNvGrpSpPr>
                <a:grpSpLocks/>
              </p:cNvGrpSpPr>
              <p:nvPr/>
            </p:nvGrpSpPr>
            <p:grpSpPr bwMode="auto">
              <a:xfrm rot="10800000">
                <a:off x="1519" y="3203"/>
                <a:ext cx="1815" cy="136"/>
                <a:chOff x="1519" y="2205"/>
                <a:chExt cx="1815" cy="136"/>
              </a:xfrm>
            </p:grpSpPr>
            <p:sp>
              <p:nvSpPr>
                <p:cNvPr id="109581" name="Line 25"/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2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3" name="Line 27"/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5" name="Line 29"/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pic>
          <p:nvPicPr>
            <p:cNvPr id="109578" name="Picture 3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071"/>
              <a:ext cx="17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576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Example back-off. </a:t>
            </a:r>
            <a:br>
              <a:rPr lang="en-US" altLang="nb-NO"/>
            </a:br>
            <a:r>
              <a:rPr lang="en-US" altLang="nb-NO"/>
              <a:t>x</a:t>
            </a:r>
            <a:r>
              <a:rPr lang="en-US" altLang="nb-NO" baseline="-25000"/>
              <a:t>B</a:t>
            </a:r>
            <a:r>
              <a:rPr lang="en-US" altLang="nb-NO"/>
              <a:t> = purity product &gt; 95% (min.)</a:t>
            </a:r>
          </a:p>
        </p:txBody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D</a:t>
            </a:r>
            <a:r>
              <a:rPr lang="en-US" altLang="nb-NO" baseline="-25000"/>
              <a:t>1</a:t>
            </a:r>
            <a:r>
              <a:rPr lang="en-US" altLang="nb-NO"/>
              <a:t> directly to customer (</a:t>
            </a:r>
            <a:r>
              <a:rPr lang="en-US" altLang="nb-NO">
                <a:solidFill>
                  <a:srgbClr val="FF0000"/>
                </a:solidFill>
              </a:rPr>
              <a:t>hard</a:t>
            </a:r>
            <a:r>
              <a:rPr lang="en-US" altLang="nb-NO"/>
              <a:t> constraint)</a:t>
            </a:r>
          </a:p>
          <a:p>
            <a:pPr lvl="1"/>
            <a:r>
              <a:rPr lang="en-US" altLang="nb-NO"/>
              <a:t>Measurement error (bias): 1%</a:t>
            </a:r>
          </a:p>
          <a:p>
            <a:pPr lvl="1"/>
            <a:r>
              <a:rPr lang="en-US" altLang="nb-NO"/>
              <a:t>Control error (variation due to poor control):  2%</a:t>
            </a:r>
          </a:p>
          <a:p>
            <a:pPr lvl="1"/>
            <a:r>
              <a:rPr lang="en-US" altLang="nb-NO"/>
              <a:t>Backoff = 1% + 2% = 3%</a:t>
            </a:r>
          </a:p>
          <a:p>
            <a:pPr lvl="1"/>
            <a:r>
              <a:rPr lang="en-US" altLang="nb-NO"/>
              <a:t>Setpoint x</a:t>
            </a:r>
            <a:r>
              <a:rPr lang="en-US" altLang="nb-NO" baseline="-25000"/>
              <a:t>Bs</a:t>
            </a:r>
            <a:r>
              <a:rPr lang="en-US" altLang="nb-NO"/>
              <a:t>= 95 + 3% = 98% (to be safe)</a:t>
            </a:r>
          </a:p>
          <a:p>
            <a:pPr lvl="1"/>
            <a:r>
              <a:rPr lang="en-US" altLang="nb-NO"/>
              <a:t>Can reduce backoff with better control (“squeeze and shift”)</a:t>
            </a:r>
          </a:p>
          <a:p>
            <a:pPr lvl="1"/>
            <a:endParaRPr lang="en-US" altLang="nb-NO"/>
          </a:p>
          <a:p>
            <a:r>
              <a:rPr lang="en-US" altLang="nb-NO"/>
              <a:t> D</a:t>
            </a:r>
            <a:r>
              <a:rPr lang="en-US" altLang="nb-NO" baseline="-25000"/>
              <a:t>1</a:t>
            </a:r>
            <a:r>
              <a:rPr lang="en-US" altLang="nb-NO"/>
              <a:t> to </a:t>
            </a:r>
            <a:r>
              <a:rPr lang="en-US" altLang="nb-NO" u="sng"/>
              <a:t>large</a:t>
            </a:r>
            <a:r>
              <a:rPr lang="en-US" altLang="nb-NO"/>
              <a:t> mixing tank (</a:t>
            </a:r>
            <a:r>
              <a:rPr lang="en-US" altLang="nb-NO">
                <a:solidFill>
                  <a:srgbClr val="FF0000"/>
                </a:solidFill>
              </a:rPr>
              <a:t>soft </a:t>
            </a:r>
            <a:r>
              <a:rPr lang="en-US" altLang="nb-NO"/>
              <a:t>constraint)</a:t>
            </a:r>
          </a:p>
          <a:p>
            <a:pPr lvl="1"/>
            <a:r>
              <a:rPr lang="en-US" altLang="nb-NO"/>
              <a:t>Measurement error (bias): 1%</a:t>
            </a:r>
          </a:p>
          <a:p>
            <a:pPr lvl="1"/>
            <a:r>
              <a:rPr lang="en-US" altLang="nb-NO"/>
              <a:t>Backoff = 1%</a:t>
            </a:r>
          </a:p>
          <a:p>
            <a:pPr lvl="1"/>
            <a:r>
              <a:rPr lang="en-US" altLang="nb-NO"/>
              <a:t>Setpoint x</a:t>
            </a:r>
            <a:r>
              <a:rPr lang="en-US" altLang="nb-NO" baseline="-25000"/>
              <a:t>Bs</a:t>
            </a:r>
            <a:r>
              <a:rPr lang="en-US" altLang="nb-NO"/>
              <a:t>= 95 + 1% = 96% (to be safe)</a:t>
            </a:r>
          </a:p>
          <a:p>
            <a:pPr lvl="1"/>
            <a:r>
              <a:rPr lang="en-US" altLang="nb-NO"/>
              <a:t>Do not need to include control  error because it averages out in tank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11188" y="0"/>
            <a:ext cx="2084387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  <p:grpSp>
        <p:nvGrpSpPr>
          <p:cNvPr id="111623" name="Group 8"/>
          <p:cNvGrpSpPr>
            <a:grpSpLocks/>
          </p:cNvGrpSpPr>
          <p:nvPr/>
        </p:nvGrpSpPr>
        <p:grpSpPr bwMode="auto">
          <a:xfrm>
            <a:off x="7043738" y="303213"/>
            <a:ext cx="1295400" cy="647700"/>
            <a:chOff x="6804248" y="188640"/>
            <a:chExt cx="1296144" cy="646331"/>
          </a:xfrm>
        </p:grpSpPr>
        <p:cxnSp>
          <p:nvCxnSpPr>
            <p:cNvPr id="111638" name="Straight Arrow Connector 2"/>
            <p:cNvCxnSpPr>
              <a:cxnSpLocks noChangeShapeType="1"/>
            </p:cNvCxnSpPr>
            <p:nvPr/>
          </p:nvCxnSpPr>
          <p:spPr bwMode="auto">
            <a:xfrm>
              <a:off x="6804248" y="564456"/>
              <a:ext cx="129614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39" name="TextBox 7"/>
            <p:cNvSpPr txBox="1">
              <a:spLocks noChangeArrowheads="1"/>
            </p:cNvSpPr>
            <p:nvPr/>
          </p:nvSpPr>
          <p:spPr bwMode="auto">
            <a:xfrm>
              <a:off x="7452320" y="188640"/>
              <a:ext cx="4363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D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111624" name="Straight Connector 10"/>
          <p:cNvCxnSpPr>
            <a:cxnSpLocks noChangeShapeType="1"/>
          </p:cNvCxnSpPr>
          <p:nvPr/>
        </p:nvCxnSpPr>
        <p:spPr bwMode="auto">
          <a:xfrm>
            <a:off x="7451725" y="4724400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5" name="Straight Connector 12"/>
          <p:cNvCxnSpPr>
            <a:cxnSpLocks noChangeShapeType="1"/>
          </p:cNvCxnSpPr>
          <p:nvPr/>
        </p:nvCxnSpPr>
        <p:spPr bwMode="auto">
          <a:xfrm>
            <a:off x="7451725" y="5300663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6" name="Straight Connector 14"/>
          <p:cNvCxnSpPr>
            <a:cxnSpLocks noChangeShapeType="1"/>
          </p:cNvCxnSpPr>
          <p:nvPr/>
        </p:nvCxnSpPr>
        <p:spPr bwMode="auto">
          <a:xfrm>
            <a:off x="8027988" y="4724400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7" name="Straight Connector 16"/>
          <p:cNvCxnSpPr>
            <a:cxnSpLocks noChangeShapeType="1"/>
          </p:cNvCxnSpPr>
          <p:nvPr/>
        </p:nvCxnSpPr>
        <p:spPr bwMode="auto">
          <a:xfrm>
            <a:off x="7451725" y="4868863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8" name="Straight Connector 18"/>
          <p:cNvCxnSpPr>
            <a:cxnSpLocks noChangeShapeType="1"/>
          </p:cNvCxnSpPr>
          <p:nvPr/>
        </p:nvCxnSpPr>
        <p:spPr bwMode="auto">
          <a:xfrm>
            <a:off x="7740650" y="4724400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29" name="TextBox 19"/>
          <p:cNvSpPr txBox="1">
            <a:spLocks noChangeArrowheads="1"/>
          </p:cNvSpPr>
          <p:nvPr/>
        </p:nvSpPr>
        <p:spPr bwMode="auto">
          <a:xfrm rot="5400000">
            <a:off x="7615238" y="48402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111630" name="Straight Arrow Connector 21"/>
          <p:cNvCxnSpPr>
            <a:cxnSpLocks noChangeShapeType="1"/>
          </p:cNvCxnSpPr>
          <p:nvPr/>
        </p:nvCxnSpPr>
        <p:spPr bwMode="auto">
          <a:xfrm>
            <a:off x="6875463" y="5181600"/>
            <a:ext cx="5762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1" name="Straight Arrow Connector 25"/>
          <p:cNvCxnSpPr>
            <a:cxnSpLocks noChangeShapeType="1"/>
          </p:cNvCxnSpPr>
          <p:nvPr/>
        </p:nvCxnSpPr>
        <p:spPr bwMode="auto">
          <a:xfrm>
            <a:off x="8027988" y="5157788"/>
            <a:ext cx="5762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2" name="Freeform 47"/>
          <p:cNvSpPr>
            <a:spLocks/>
          </p:cNvSpPr>
          <p:nvPr/>
        </p:nvSpPr>
        <p:spPr bwMode="auto">
          <a:xfrm>
            <a:off x="6399213" y="4724400"/>
            <a:ext cx="893762" cy="433388"/>
          </a:xfrm>
          <a:custGeom>
            <a:avLst/>
            <a:gdLst>
              <a:gd name="T0" fmla="*/ 2147483646 w 1753"/>
              <a:gd name="T1" fmla="*/ 2147483646 h 184"/>
              <a:gd name="T2" fmla="*/ 2147483646 w 1753"/>
              <a:gd name="T3" fmla="*/ 2147483646 h 184"/>
              <a:gd name="T4" fmla="*/ 2147483646 w 1753"/>
              <a:gd name="T5" fmla="*/ 2147483646 h 184"/>
              <a:gd name="T6" fmla="*/ 2147483646 w 1753"/>
              <a:gd name="T7" fmla="*/ 2147483646 h 184"/>
              <a:gd name="T8" fmla="*/ 2147483646 w 1753"/>
              <a:gd name="T9" fmla="*/ 2147483646 h 184"/>
              <a:gd name="T10" fmla="*/ 2147483646 w 1753"/>
              <a:gd name="T11" fmla="*/ 2147483646 h 184"/>
              <a:gd name="T12" fmla="*/ 2147483646 w 1753"/>
              <a:gd name="T13" fmla="*/ 2147483646 h 184"/>
              <a:gd name="T14" fmla="*/ 2147483646 w 1753"/>
              <a:gd name="T15" fmla="*/ 2147483646 h 184"/>
              <a:gd name="T16" fmla="*/ 2147483646 w 1753"/>
              <a:gd name="T17" fmla="*/ 2147483646 h 184"/>
              <a:gd name="T18" fmla="*/ 2147483646 w 1753"/>
              <a:gd name="T19" fmla="*/ 2147483646 h 184"/>
              <a:gd name="T20" fmla="*/ 2147483646 w 1753"/>
              <a:gd name="T21" fmla="*/ 2147483646 h 184"/>
              <a:gd name="T22" fmla="*/ 2147483646 w 1753"/>
              <a:gd name="T23" fmla="*/ 2147483646 h 184"/>
              <a:gd name="T24" fmla="*/ 2147483646 w 1753"/>
              <a:gd name="T25" fmla="*/ 2147483646 h 184"/>
              <a:gd name="T26" fmla="*/ 2147483646 w 1753"/>
              <a:gd name="T27" fmla="*/ 2147483646 h 184"/>
              <a:gd name="T28" fmla="*/ 2147483646 w 1753"/>
              <a:gd name="T29" fmla="*/ 2147483646 h 184"/>
              <a:gd name="T30" fmla="*/ 2147483646 w 1753"/>
              <a:gd name="T31" fmla="*/ 2147483646 h 184"/>
              <a:gd name="T32" fmla="*/ 2147483646 w 1753"/>
              <a:gd name="T33" fmla="*/ 2147483646 h 184"/>
              <a:gd name="T34" fmla="*/ 2147483646 w 1753"/>
              <a:gd name="T35" fmla="*/ 2147483646 h 184"/>
              <a:gd name="T36" fmla="*/ 2147483646 w 1753"/>
              <a:gd name="T37" fmla="*/ 2147483646 h 184"/>
              <a:gd name="T38" fmla="*/ 2147483646 w 1753"/>
              <a:gd name="T39" fmla="*/ 2147483646 h 184"/>
              <a:gd name="T40" fmla="*/ 2147483646 w 1753"/>
              <a:gd name="T41" fmla="*/ 0 h 184"/>
              <a:gd name="T42" fmla="*/ 2147483646 w 1753"/>
              <a:gd name="T43" fmla="*/ 2147483646 h 184"/>
              <a:gd name="T44" fmla="*/ 2147483646 w 1753"/>
              <a:gd name="T45" fmla="*/ 2147483646 h 184"/>
              <a:gd name="T46" fmla="*/ 2147483646 w 1753"/>
              <a:gd name="T47" fmla="*/ 2147483646 h 184"/>
              <a:gd name="T48" fmla="*/ 2147483646 w 1753"/>
              <a:gd name="T49" fmla="*/ 2147483646 h 184"/>
              <a:gd name="T50" fmla="*/ 2147483646 w 1753"/>
              <a:gd name="T51" fmla="*/ 2147483646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53"/>
              <a:gd name="T79" fmla="*/ 0 h 184"/>
              <a:gd name="T80" fmla="*/ 1753 w 1753"/>
              <a:gd name="T81" fmla="*/ 184 h 1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53" h="184">
                <a:moveTo>
                  <a:pt x="27" y="100"/>
                </a:moveTo>
                <a:cubicBezTo>
                  <a:pt x="0" y="60"/>
                  <a:pt x="5" y="51"/>
                  <a:pt x="44" y="25"/>
                </a:cubicBezTo>
                <a:cubicBezTo>
                  <a:pt x="103" y="44"/>
                  <a:pt x="104" y="128"/>
                  <a:pt x="136" y="175"/>
                </a:cubicBezTo>
                <a:cubicBezTo>
                  <a:pt x="198" y="169"/>
                  <a:pt x="237" y="163"/>
                  <a:pt x="294" y="184"/>
                </a:cubicBezTo>
                <a:cubicBezTo>
                  <a:pt x="317" y="179"/>
                  <a:pt x="345" y="183"/>
                  <a:pt x="361" y="167"/>
                </a:cubicBezTo>
                <a:cubicBezTo>
                  <a:pt x="367" y="161"/>
                  <a:pt x="365" y="150"/>
                  <a:pt x="369" y="142"/>
                </a:cubicBezTo>
                <a:cubicBezTo>
                  <a:pt x="383" y="115"/>
                  <a:pt x="387" y="116"/>
                  <a:pt x="411" y="100"/>
                </a:cubicBezTo>
                <a:cubicBezTo>
                  <a:pt x="426" y="54"/>
                  <a:pt x="437" y="79"/>
                  <a:pt x="469" y="100"/>
                </a:cubicBezTo>
                <a:cubicBezTo>
                  <a:pt x="541" y="86"/>
                  <a:pt x="526" y="79"/>
                  <a:pt x="561" y="25"/>
                </a:cubicBezTo>
                <a:cubicBezTo>
                  <a:pt x="633" y="42"/>
                  <a:pt x="596" y="53"/>
                  <a:pt x="687" y="42"/>
                </a:cubicBezTo>
                <a:cubicBezTo>
                  <a:pt x="734" y="10"/>
                  <a:pt x="758" y="23"/>
                  <a:pt x="812" y="33"/>
                </a:cubicBezTo>
                <a:cubicBezTo>
                  <a:pt x="862" y="67"/>
                  <a:pt x="920" y="41"/>
                  <a:pt x="970" y="75"/>
                </a:cubicBezTo>
                <a:cubicBezTo>
                  <a:pt x="984" y="72"/>
                  <a:pt x="998" y="66"/>
                  <a:pt x="1012" y="67"/>
                </a:cubicBezTo>
                <a:cubicBezTo>
                  <a:pt x="1029" y="69"/>
                  <a:pt x="1062" y="83"/>
                  <a:pt x="1062" y="83"/>
                </a:cubicBezTo>
                <a:cubicBezTo>
                  <a:pt x="1080" y="134"/>
                  <a:pt x="1115" y="101"/>
                  <a:pt x="1162" y="92"/>
                </a:cubicBezTo>
                <a:cubicBezTo>
                  <a:pt x="1165" y="103"/>
                  <a:pt x="1164" y="116"/>
                  <a:pt x="1171" y="125"/>
                </a:cubicBezTo>
                <a:cubicBezTo>
                  <a:pt x="1189" y="147"/>
                  <a:pt x="1227" y="123"/>
                  <a:pt x="1246" y="117"/>
                </a:cubicBezTo>
                <a:cubicBezTo>
                  <a:pt x="1270" y="101"/>
                  <a:pt x="1274" y="102"/>
                  <a:pt x="1288" y="75"/>
                </a:cubicBezTo>
                <a:cubicBezTo>
                  <a:pt x="1292" y="67"/>
                  <a:pt x="1290" y="56"/>
                  <a:pt x="1296" y="50"/>
                </a:cubicBezTo>
                <a:cubicBezTo>
                  <a:pt x="1302" y="44"/>
                  <a:pt x="1313" y="45"/>
                  <a:pt x="1321" y="42"/>
                </a:cubicBezTo>
                <a:cubicBezTo>
                  <a:pt x="1376" y="60"/>
                  <a:pt x="1408" y="38"/>
                  <a:pt x="1446" y="0"/>
                </a:cubicBezTo>
                <a:cubicBezTo>
                  <a:pt x="1501" y="17"/>
                  <a:pt x="1486" y="65"/>
                  <a:pt x="1538" y="100"/>
                </a:cubicBezTo>
                <a:cubicBezTo>
                  <a:pt x="1557" y="97"/>
                  <a:pt x="1576" y="92"/>
                  <a:pt x="1596" y="92"/>
                </a:cubicBezTo>
                <a:cubicBezTo>
                  <a:pt x="1629" y="92"/>
                  <a:pt x="1626" y="121"/>
                  <a:pt x="1663" y="134"/>
                </a:cubicBezTo>
                <a:cubicBezTo>
                  <a:pt x="1666" y="142"/>
                  <a:pt x="1663" y="157"/>
                  <a:pt x="1672" y="159"/>
                </a:cubicBezTo>
                <a:cubicBezTo>
                  <a:pt x="1753" y="181"/>
                  <a:pt x="1700" y="125"/>
                  <a:pt x="1747" y="12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3" name="Freeform 47"/>
          <p:cNvSpPr>
            <a:spLocks/>
          </p:cNvSpPr>
          <p:nvPr/>
        </p:nvSpPr>
        <p:spPr bwMode="auto">
          <a:xfrm flipV="1">
            <a:off x="8140700" y="4941888"/>
            <a:ext cx="895350" cy="44450"/>
          </a:xfrm>
          <a:custGeom>
            <a:avLst/>
            <a:gdLst>
              <a:gd name="T0" fmla="*/ 2147483646 w 1753"/>
              <a:gd name="T1" fmla="*/ 2147483646 h 184"/>
              <a:gd name="T2" fmla="*/ 2147483646 w 1753"/>
              <a:gd name="T3" fmla="*/ 2147483646 h 184"/>
              <a:gd name="T4" fmla="*/ 2147483646 w 1753"/>
              <a:gd name="T5" fmla="*/ 2147483646 h 184"/>
              <a:gd name="T6" fmla="*/ 2147483646 w 1753"/>
              <a:gd name="T7" fmla="*/ 2147483646 h 184"/>
              <a:gd name="T8" fmla="*/ 2147483646 w 1753"/>
              <a:gd name="T9" fmla="*/ 2147483646 h 184"/>
              <a:gd name="T10" fmla="*/ 2147483646 w 1753"/>
              <a:gd name="T11" fmla="*/ 2147483646 h 184"/>
              <a:gd name="T12" fmla="*/ 2147483646 w 1753"/>
              <a:gd name="T13" fmla="*/ 2147483646 h 184"/>
              <a:gd name="T14" fmla="*/ 2147483646 w 1753"/>
              <a:gd name="T15" fmla="*/ 2147483646 h 184"/>
              <a:gd name="T16" fmla="*/ 2147483646 w 1753"/>
              <a:gd name="T17" fmla="*/ 2147483646 h 184"/>
              <a:gd name="T18" fmla="*/ 2147483646 w 1753"/>
              <a:gd name="T19" fmla="*/ 2147483646 h 184"/>
              <a:gd name="T20" fmla="*/ 2147483646 w 1753"/>
              <a:gd name="T21" fmla="*/ 2147483646 h 184"/>
              <a:gd name="T22" fmla="*/ 2147483646 w 1753"/>
              <a:gd name="T23" fmla="*/ 2147483646 h 184"/>
              <a:gd name="T24" fmla="*/ 2147483646 w 1753"/>
              <a:gd name="T25" fmla="*/ 2147483646 h 184"/>
              <a:gd name="T26" fmla="*/ 2147483646 w 1753"/>
              <a:gd name="T27" fmla="*/ 2147483646 h 184"/>
              <a:gd name="T28" fmla="*/ 2147483646 w 1753"/>
              <a:gd name="T29" fmla="*/ 2147483646 h 184"/>
              <a:gd name="T30" fmla="*/ 2147483646 w 1753"/>
              <a:gd name="T31" fmla="*/ 2147483646 h 184"/>
              <a:gd name="T32" fmla="*/ 2147483646 w 1753"/>
              <a:gd name="T33" fmla="*/ 2147483646 h 184"/>
              <a:gd name="T34" fmla="*/ 2147483646 w 1753"/>
              <a:gd name="T35" fmla="*/ 2147483646 h 184"/>
              <a:gd name="T36" fmla="*/ 2147483646 w 1753"/>
              <a:gd name="T37" fmla="*/ 2147483646 h 184"/>
              <a:gd name="T38" fmla="*/ 2147483646 w 1753"/>
              <a:gd name="T39" fmla="*/ 2147483646 h 184"/>
              <a:gd name="T40" fmla="*/ 2147483646 w 1753"/>
              <a:gd name="T41" fmla="*/ 0 h 184"/>
              <a:gd name="T42" fmla="*/ 2147483646 w 1753"/>
              <a:gd name="T43" fmla="*/ 2147483646 h 184"/>
              <a:gd name="T44" fmla="*/ 2147483646 w 1753"/>
              <a:gd name="T45" fmla="*/ 2147483646 h 184"/>
              <a:gd name="T46" fmla="*/ 2147483646 w 1753"/>
              <a:gd name="T47" fmla="*/ 2147483646 h 184"/>
              <a:gd name="T48" fmla="*/ 2147483646 w 1753"/>
              <a:gd name="T49" fmla="*/ 2147483646 h 184"/>
              <a:gd name="T50" fmla="*/ 2147483646 w 1753"/>
              <a:gd name="T51" fmla="*/ 2147483646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53"/>
              <a:gd name="T79" fmla="*/ 0 h 184"/>
              <a:gd name="T80" fmla="*/ 1753 w 1753"/>
              <a:gd name="T81" fmla="*/ 184 h 1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53" h="184">
                <a:moveTo>
                  <a:pt x="27" y="100"/>
                </a:moveTo>
                <a:cubicBezTo>
                  <a:pt x="0" y="60"/>
                  <a:pt x="5" y="51"/>
                  <a:pt x="44" y="25"/>
                </a:cubicBezTo>
                <a:cubicBezTo>
                  <a:pt x="103" y="44"/>
                  <a:pt x="104" y="128"/>
                  <a:pt x="136" y="175"/>
                </a:cubicBezTo>
                <a:cubicBezTo>
                  <a:pt x="198" y="169"/>
                  <a:pt x="237" y="163"/>
                  <a:pt x="294" y="184"/>
                </a:cubicBezTo>
                <a:cubicBezTo>
                  <a:pt x="317" y="179"/>
                  <a:pt x="345" y="183"/>
                  <a:pt x="361" y="167"/>
                </a:cubicBezTo>
                <a:cubicBezTo>
                  <a:pt x="367" y="161"/>
                  <a:pt x="365" y="150"/>
                  <a:pt x="369" y="142"/>
                </a:cubicBezTo>
                <a:cubicBezTo>
                  <a:pt x="383" y="115"/>
                  <a:pt x="387" y="116"/>
                  <a:pt x="411" y="100"/>
                </a:cubicBezTo>
                <a:cubicBezTo>
                  <a:pt x="426" y="54"/>
                  <a:pt x="437" y="79"/>
                  <a:pt x="469" y="100"/>
                </a:cubicBezTo>
                <a:cubicBezTo>
                  <a:pt x="541" y="86"/>
                  <a:pt x="526" y="79"/>
                  <a:pt x="561" y="25"/>
                </a:cubicBezTo>
                <a:cubicBezTo>
                  <a:pt x="633" y="42"/>
                  <a:pt x="596" y="53"/>
                  <a:pt x="687" y="42"/>
                </a:cubicBezTo>
                <a:cubicBezTo>
                  <a:pt x="734" y="10"/>
                  <a:pt x="758" y="23"/>
                  <a:pt x="812" y="33"/>
                </a:cubicBezTo>
                <a:cubicBezTo>
                  <a:pt x="862" y="67"/>
                  <a:pt x="920" y="41"/>
                  <a:pt x="970" y="75"/>
                </a:cubicBezTo>
                <a:cubicBezTo>
                  <a:pt x="984" y="72"/>
                  <a:pt x="998" y="66"/>
                  <a:pt x="1012" y="67"/>
                </a:cubicBezTo>
                <a:cubicBezTo>
                  <a:pt x="1029" y="69"/>
                  <a:pt x="1062" y="83"/>
                  <a:pt x="1062" y="83"/>
                </a:cubicBezTo>
                <a:cubicBezTo>
                  <a:pt x="1080" y="134"/>
                  <a:pt x="1115" y="101"/>
                  <a:pt x="1162" y="92"/>
                </a:cubicBezTo>
                <a:cubicBezTo>
                  <a:pt x="1165" y="103"/>
                  <a:pt x="1164" y="116"/>
                  <a:pt x="1171" y="125"/>
                </a:cubicBezTo>
                <a:cubicBezTo>
                  <a:pt x="1189" y="147"/>
                  <a:pt x="1227" y="123"/>
                  <a:pt x="1246" y="117"/>
                </a:cubicBezTo>
                <a:cubicBezTo>
                  <a:pt x="1270" y="101"/>
                  <a:pt x="1274" y="102"/>
                  <a:pt x="1288" y="75"/>
                </a:cubicBezTo>
                <a:cubicBezTo>
                  <a:pt x="1292" y="67"/>
                  <a:pt x="1290" y="56"/>
                  <a:pt x="1296" y="50"/>
                </a:cubicBezTo>
                <a:cubicBezTo>
                  <a:pt x="1302" y="44"/>
                  <a:pt x="1313" y="45"/>
                  <a:pt x="1321" y="42"/>
                </a:cubicBezTo>
                <a:cubicBezTo>
                  <a:pt x="1376" y="60"/>
                  <a:pt x="1408" y="38"/>
                  <a:pt x="1446" y="0"/>
                </a:cubicBezTo>
                <a:cubicBezTo>
                  <a:pt x="1501" y="17"/>
                  <a:pt x="1486" y="65"/>
                  <a:pt x="1538" y="100"/>
                </a:cubicBezTo>
                <a:cubicBezTo>
                  <a:pt x="1557" y="97"/>
                  <a:pt x="1576" y="92"/>
                  <a:pt x="1596" y="92"/>
                </a:cubicBezTo>
                <a:cubicBezTo>
                  <a:pt x="1629" y="92"/>
                  <a:pt x="1626" y="121"/>
                  <a:pt x="1663" y="134"/>
                </a:cubicBezTo>
                <a:cubicBezTo>
                  <a:pt x="1666" y="142"/>
                  <a:pt x="1663" y="157"/>
                  <a:pt x="1672" y="159"/>
                </a:cubicBezTo>
                <a:cubicBezTo>
                  <a:pt x="1753" y="181"/>
                  <a:pt x="1700" y="125"/>
                  <a:pt x="1747" y="12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4" name="TextBox 22"/>
          <p:cNvSpPr txBox="1">
            <a:spLocks noChangeArrowheads="1"/>
          </p:cNvSpPr>
          <p:nvPr/>
        </p:nvSpPr>
        <p:spPr bwMode="auto">
          <a:xfrm>
            <a:off x="6618288" y="4365625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1635" name="TextBox 29"/>
          <p:cNvSpPr txBox="1">
            <a:spLocks noChangeArrowheads="1"/>
          </p:cNvSpPr>
          <p:nvPr/>
        </p:nvSpPr>
        <p:spPr bwMode="auto">
          <a:xfrm>
            <a:off x="8172450" y="4437063"/>
            <a:ext cx="95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B,product</a:t>
            </a:r>
          </a:p>
        </p:txBody>
      </p:sp>
      <p:cxnSp>
        <p:nvCxnSpPr>
          <p:cNvPr id="111636" name="Straight Connector 24"/>
          <p:cNvCxnSpPr>
            <a:cxnSpLocks noChangeShapeType="1"/>
          </p:cNvCxnSpPr>
          <p:nvPr/>
        </p:nvCxnSpPr>
        <p:spPr bwMode="auto">
          <a:xfrm flipV="1">
            <a:off x="6084888" y="4967288"/>
            <a:ext cx="1208087" cy="11112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7" name="TextBox 30"/>
          <p:cNvSpPr txBox="1">
            <a:spLocks noChangeArrowheads="1"/>
          </p:cNvSpPr>
          <p:nvPr/>
        </p:nvSpPr>
        <p:spPr bwMode="auto">
          <a:xfrm>
            <a:off x="5813425" y="4694238"/>
            <a:ext cx="593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±2%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4450"/>
            <a:ext cx="8578850" cy="1143000"/>
          </a:xfrm>
        </p:spPr>
        <p:txBody>
          <a:bodyPr/>
          <a:lstStyle/>
          <a:p>
            <a:pPr eaLnBrk="1" hangingPunct="1"/>
            <a:r>
              <a:rPr lang="en-US" altLang="nb-NO" sz="4000"/>
              <a:t>Countermeasures to disturbances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052513"/>
            <a:ext cx="8229600" cy="6477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altLang="nb-NO" b="1">
                <a:solidFill>
                  <a:srgbClr val="FF0066"/>
                </a:solidFill>
              </a:rPr>
              <a:t>II.  Process control </a:t>
            </a:r>
            <a:endParaRPr lang="en-US" altLang="nb-NO" b="1" i="1">
              <a:solidFill>
                <a:srgbClr val="FF0066"/>
              </a:solidFill>
            </a:endParaRPr>
          </a:p>
          <a:p>
            <a:pPr marL="812800" indent="-812800" eaLnBrk="1" hangingPunct="1"/>
            <a:endParaRPr lang="en-US" altLang="nb-NO" b="1"/>
          </a:p>
          <a:p>
            <a:pPr marL="812800" indent="-812800" eaLnBrk="1" hangingPunct="1">
              <a:buFontTx/>
              <a:buNone/>
            </a:pPr>
            <a:endParaRPr lang="en-US" altLang="nb-NO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900113" y="1660525"/>
            <a:ext cx="82804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Do something (usually manipulate valve)</a:t>
            </a:r>
          </a:p>
          <a:p>
            <a:pPr eaLnBrk="1" hangingPunct="1"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to </a:t>
            </a:r>
            <a:r>
              <a:rPr lang="en-US" altLang="nb-NO" sz="2400" b="1" u="sng">
                <a:solidFill>
                  <a:srgbClr val="FF0000"/>
                </a:solidFill>
                <a:latin typeface="Arial" panose="020B0604020202020204" pitchFamily="34" charset="0"/>
              </a:rPr>
              <a:t>counteract</a:t>
            </a:r>
            <a:r>
              <a:rPr lang="en-US" altLang="nb-NO" sz="2400">
                <a:solidFill>
                  <a:srgbClr val="FF0000"/>
                </a:solidFill>
                <a:latin typeface="Arial" panose="020B0604020202020204" pitchFamily="34" charset="0"/>
              </a:rPr>
              <a:t> the </a:t>
            </a:r>
            <a:r>
              <a:rPr lang="en-US" altLang="nb-NO" sz="2400" b="1" u="sng">
                <a:solidFill>
                  <a:srgbClr val="FF0000"/>
                </a:solidFill>
                <a:latin typeface="Arial" panose="020B0604020202020204" pitchFamily="34" charset="0"/>
              </a:rPr>
              <a:t>effect </a:t>
            </a:r>
            <a:r>
              <a:rPr lang="en-US" altLang="nb-NO" sz="2400">
                <a:solidFill>
                  <a:srgbClr val="FF0000"/>
                </a:solidFill>
                <a:latin typeface="Arial" panose="020B0604020202020204" pitchFamily="34" charset="0"/>
              </a:rPr>
              <a:t>of the disturbances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2800">
              <a:latin typeface="Arial" panose="020B0604020202020204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-36513" y="2852738"/>
            <a:ext cx="928846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(a) Manual control: Need operator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(b) Automatic control: </a:t>
            </a:r>
            <a:r>
              <a:rPr lang="en-US" altLang="nb-NO" sz="2000">
                <a:latin typeface="Arial" panose="020B0604020202020204" pitchFamily="34" charset="0"/>
              </a:rPr>
              <a:t>Need measurement + automatic valve + computer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 sz="2000">
                <a:latin typeface="Arial" panose="020B0604020202020204" pitchFamily="34" charset="0"/>
              </a:rPr>
              <a:t>	</a:t>
            </a:r>
            <a:r>
              <a:rPr lang="en-US" altLang="nb-NO">
                <a:latin typeface="Arial" panose="020B0604020202020204" pitchFamily="34" charset="0"/>
              </a:rPr>
              <a:t>Goals automatic control: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Smaller variations 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nb-NO">
                <a:latin typeface="Arial" panose="020B0604020202020204" pitchFamily="34" charset="0"/>
              </a:rPr>
              <a:t>more consistent quality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nb-NO">
                <a:latin typeface="Arial" panose="020B0604020202020204" pitchFamily="34" charset="0"/>
              </a:rPr>
              <a:t>More optimal 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Smaller losses (environment)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Lower costs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More production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		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Industry: Still large potential for improvements!</a:t>
            </a:r>
          </a:p>
        </p:txBody>
      </p:sp>
      <p:pic>
        <p:nvPicPr>
          <p:cNvPr id="10246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Unconstrained optimum:</a:t>
            </a:r>
            <a:br>
              <a:rPr lang="en-US" altLang="nb-NO"/>
            </a:br>
            <a:r>
              <a:rPr lang="en-US" altLang="nb-NO"/>
              <a:t>Control “self-optimizing” variable.</a:t>
            </a:r>
            <a:br>
              <a:rPr lang="en-US" altLang="nb-NO"/>
            </a:br>
            <a:endParaRPr lang="en-US" altLang="nb-NO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/>
              <a:t>Which variable is best?</a:t>
            </a:r>
          </a:p>
          <a:p>
            <a:r>
              <a:rPr lang="en-US" altLang="nb-NO"/>
              <a:t>Often not obvious (marathon runner)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438"/>
            <a:ext cx="9072562" cy="1143000"/>
          </a:xfrm>
        </p:spPr>
        <p:txBody>
          <a:bodyPr/>
          <a:lstStyle/>
          <a:p>
            <a:r>
              <a:rPr lang="en-US" altLang="nb-NO"/>
              <a:t>Control of Distillation columns. Cheap energy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11469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114694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114695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4696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4697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4698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4699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0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1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2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703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4782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3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4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5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04" name="Group 18"/>
          <p:cNvGrpSpPr>
            <a:grpSpLocks/>
          </p:cNvGrpSpPr>
          <p:nvPr/>
        </p:nvGrpSpPr>
        <p:grpSpPr bwMode="auto">
          <a:xfrm>
            <a:off x="7164388" y="5084763"/>
            <a:ext cx="360362" cy="287337"/>
            <a:chOff x="1610" y="3748"/>
            <a:chExt cx="363" cy="226"/>
          </a:xfrm>
        </p:grpSpPr>
        <p:sp>
          <p:nvSpPr>
            <p:cNvPr id="114778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9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0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1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05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4774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5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6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7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06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4770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1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2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3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707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8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9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0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1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2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3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4" name="Line 40"/>
          <p:cNvSpPr>
            <a:spLocks noChangeShapeType="1"/>
          </p:cNvSpPr>
          <p:nvPr/>
        </p:nvSpPr>
        <p:spPr bwMode="auto">
          <a:xfrm flipH="1">
            <a:off x="7432675" y="5013325"/>
            <a:ext cx="234950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5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4716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4717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8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9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0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721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4766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7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8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9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22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4762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3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4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5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723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4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5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6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727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4758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9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0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1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28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4754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5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6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7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29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4750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1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2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53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730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4746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47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48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49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731" name="Text Box 82"/>
          <p:cNvSpPr txBox="1">
            <a:spLocks noChangeArrowheads="1"/>
          </p:cNvSpPr>
          <p:nvPr/>
        </p:nvSpPr>
        <p:spPr bwMode="auto">
          <a:xfrm>
            <a:off x="627063" y="6569075"/>
            <a:ext cx="34750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chemeClr val="accent2"/>
                </a:solidFill>
                <a:latin typeface="Arial" panose="020B0604020202020204" pitchFamily="34" charset="0"/>
              </a:rPr>
              <a:t>Overpurified: To avoid loss of valuable product B</a:t>
            </a:r>
          </a:p>
        </p:txBody>
      </p:sp>
      <p:sp>
        <p:nvSpPr>
          <p:cNvPr id="114732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3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4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735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4742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4743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4744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45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4736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4737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sp>
        <p:nvSpPr>
          <p:cNvPr id="1115228" name="Text Box 92"/>
          <p:cNvSpPr txBox="1">
            <a:spLocks noChangeArrowheads="1"/>
          </p:cNvSpPr>
          <p:nvPr/>
        </p:nvSpPr>
        <p:spPr bwMode="auto">
          <a:xfrm>
            <a:off x="3563938" y="5581650"/>
            <a:ext cx="6018212" cy="1016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 unconstrained DOF (L1): What is a good CV?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Not: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D1! (why? Overpurified, so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B,opt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increases with F)</a:t>
            </a:r>
            <a:r>
              <a:rPr lang="en-US" altLang="nb-NO" sz="14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Maybe: constant L1? (CV=L1)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Better: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B1? </a:t>
            </a:r>
            <a:r>
              <a:rPr lang="en-US" altLang="nb-NO" sz="1400" b="1">
                <a:solidFill>
                  <a:schemeClr val="accent2"/>
                </a:solidFill>
                <a:latin typeface="Arial" panose="020B0604020202020204" pitchFamily="34" charset="0"/>
              </a:rPr>
              <a:t>Self-optimizing?</a:t>
            </a:r>
          </a:p>
        </p:txBody>
      </p:sp>
      <p:sp>
        <p:nvSpPr>
          <p:cNvPr id="11473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1211263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Example. </a:t>
            </a:r>
          </a:p>
        </p:txBody>
      </p:sp>
      <p:sp>
        <p:nvSpPr>
          <p:cNvPr id="114740" name="TextBox 1"/>
          <p:cNvSpPr txBox="1">
            <a:spLocks noChangeArrowheads="1"/>
          </p:cNvSpPr>
          <p:nvPr/>
        </p:nvSpPr>
        <p:spPr bwMode="auto">
          <a:xfrm>
            <a:off x="3768725" y="2565400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chemeClr val="accent2"/>
                </a:solidFill>
                <a:latin typeface="Arial" panose="020B0604020202020204" pitchFamily="34" charset="0"/>
              </a:rPr>
              <a:t>Overpurified</a:t>
            </a:r>
          </a:p>
        </p:txBody>
      </p:sp>
      <p:sp>
        <p:nvSpPr>
          <p:cNvPr id="114741" name="TextBox 98"/>
          <p:cNvSpPr txBox="1">
            <a:spLocks noChangeArrowheads="1"/>
          </p:cNvSpPr>
          <p:nvPr/>
        </p:nvSpPr>
        <p:spPr bwMode="auto">
          <a:xfrm>
            <a:off x="7975600" y="5121275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chemeClr val="accent2"/>
                </a:solidFill>
                <a:latin typeface="Arial" panose="020B0604020202020204" pitchFamily="34" charset="0"/>
              </a:rPr>
              <a:t>Overpurified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  <a:noFill/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73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9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38" y="2760661"/>
            <a:ext cx="1947862" cy="482600"/>
            <a:chOff x="4558" y="1570"/>
            <a:chExt cx="1227" cy="304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AS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=2.1%</a:t>
              </a:r>
            </a:p>
          </p:txBody>
        </p:sp>
      </p:grpSp>
      <p:sp>
        <p:nvSpPr>
          <p:cNvPr id="116785" name="Line 101"/>
          <p:cNvSpPr>
            <a:spLocks noChangeShapeType="1"/>
          </p:cNvSpPr>
          <p:nvPr/>
        </p:nvSpPr>
        <p:spPr bwMode="auto">
          <a:xfrm flipH="1">
            <a:off x="3203575" y="3573463"/>
            <a:ext cx="1223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611188" y="303213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kern="0" dirty="0"/>
              <a:t>Control of Distillation columns. Cheap energy</a:t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11678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11461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  <a:noFill/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8258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(TPM)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9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38" y="2760661"/>
            <a:ext cx="1947862" cy="482600"/>
            <a:chOff x="4558" y="1570"/>
            <a:chExt cx="1227" cy="304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AS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=2.1%</a:t>
              </a:r>
            </a:p>
          </p:txBody>
        </p:sp>
      </p:grpSp>
      <p:sp>
        <p:nvSpPr>
          <p:cNvPr id="116785" name="Line 101"/>
          <p:cNvSpPr>
            <a:spLocks noChangeShapeType="1"/>
          </p:cNvSpPr>
          <p:nvPr/>
        </p:nvSpPr>
        <p:spPr bwMode="auto">
          <a:xfrm flipH="1">
            <a:off x="3203575" y="3573463"/>
            <a:ext cx="1223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02809" y="156368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kern="0" dirty="0" smtClean="0"/>
              <a:t>What happens if we increase the federate? </a:t>
            </a:r>
            <a:r>
              <a:rPr lang="en-US" altLang="nb-NO" kern="0" dirty="0"/>
              <a:t/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692" y="6165304"/>
            <a:ext cx="617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Is </a:t>
            </a:r>
            <a:r>
              <a:rPr lang="nb-NO" sz="3200" dirty="0" err="1" smtClean="0"/>
              <a:t>this</a:t>
            </a:r>
            <a:r>
              <a:rPr lang="nb-NO" sz="3200" dirty="0" smtClean="0"/>
              <a:t> </a:t>
            </a:r>
            <a:r>
              <a:rPr lang="nb-NO" sz="3200" dirty="0" err="1" smtClean="0"/>
              <a:t>control</a:t>
            </a:r>
            <a:r>
              <a:rPr lang="nb-NO" sz="3200" dirty="0" smtClean="0"/>
              <a:t> </a:t>
            </a:r>
            <a:r>
              <a:rPr lang="nb-NO" sz="3200" dirty="0" err="1" smtClean="0"/>
              <a:t>structure</a:t>
            </a:r>
            <a:r>
              <a:rPr lang="nb-NO" sz="3200" dirty="0" smtClean="0"/>
              <a:t> still OK??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4579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51" y="1402432"/>
            <a:ext cx="7772400" cy="4114800"/>
          </a:xfrm>
          <a:noFill/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825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(TPM)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9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 flipH="1">
            <a:off x="3776662" y="2371477"/>
            <a:ext cx="12704" cy="625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43" y="2425700"/>
            <a:ext cx="1376363" cy="1179513"/>
            <a:chOff x="4558" y="1359"/>
            <a:chExt cx="867" cy="743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1" name="Text Box 87"/>
            <p:cNvSpPr txBox="1">
              <a:spLocks noChangeArrowheads="1"/>
            </p:cNvSpPr>
            <p:nvPr/>
          </p:nvSpPr>
          <p:spPr bwMode="auto">
            <a:xfrm>
              <a:off x="5168" y="1359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A</a:t>
              </a:r>
              <a:endParaRPr lang="en-US" altLang="nb-NO" sz="1800" baseline="-25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4731" y="1869"/>
              <a:ext cx="6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AS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  <a:endPara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611188" y="303213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kern="0" dirty="0" smtClean="0"/>
              <a:t>Increase federate: Reach </a:t>
            </a:r>
            <a:r>
              <a:rPr lang="en-US" altLang="nb-NO" kern="0" dirty="0" err="1" smtClean="0"/>
              <a:t>x</a:t>
            </a:r>
            <a:r>
              <a:rPr lang="en-US" altLang="nb-NO" kern="0" baseline="-25000" dirty="0" err="1" smtClean="0"/>
              <a:t>A</a:t>
            </a:r>
            <a:r>
              <a:rPr lang="en-US" altLang="nb-NO" kern="0" dirty="0" smtClean="0"/>
              <a:t>-constraint</a:t>
            </a:r>
            <a:r>
              <a:rPr lang="en-US" altLang="nb-NO" kern="0" dirty="0"/>
              <a:t/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11678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7360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TPM 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>
            <a:off x="7604125" y="25019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51" y="1402432"/>
            <a:ext cx="7772400" cy="4114800"/>
          </a:xfrm>
          <a:noFill/>
        </p:spPr>
      </p:pic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9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 flipH="1">
            <a:off x="3776662" y="2371477"/>
            <a:ext cx="12704" cy="625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43" y="2425700"/>
            <a:ext cx="1376363" cy="1179513"/>
            <a:chOff x="4558" y="1359"/>
            <a:chExt cx="867" cy="743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1" name="Text Box 87"/>
            <p:cNvSpPr txBox="1">
              <a:spLocks noChangeArrowheads="1"/>
            </p:cNvSpPr>
            <p:nvPr/>
          </p:nvSpPr>
          <p:spPr bwMode="auto">
            <a:xfrm>
              <a:off x="5168" y="1359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A</a:t>
              </a:r>
              <a:endParaRPr lang="en-US" altLang="nb-NO" sz="1800" baseline="-25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4731" y="1869"/>
              <a:ext cx="6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AS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  <a:endPara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611188" y="303213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sz="2400" kern="0" dirty="0" smtClean="0"/>
              <a:t>Increase federate further: Reach also </a:t>
            </a:r>
            <a:r>
              <a:rPr lang="en-US" altLang="nb-NO" sz="2400" kern="0" dirty="0" err="1" smtClean="0"/>
              <a:t>x</a:t>
            </a:r>
            <a:r>
              <a:rPr lang="en-US" altLang="nb-NO" sz="2400" kern="0" baseline="-25000" dirty="0" err="1" smtClean="0"/>
              <a:t>C</a:t>
            </a:r>
            <a:r>
              <a:rPr lang="en-US" altLang="nb-NO" sz="2400" kern="0" dirty="0" smtClean="0"/>
              <a:t>-constraint </a:t>
            </a:r>
            <a:r>
              <a:rPr lang="en-US" altLang="nb-NO" kern="0" dirty="0" smtClean="0"/>
              <a:t>(Bottleneck)</a:t>
            </a:r>
            <a:r>
              <a:rPr lang="en-US" altLang="nb-NO" kern="0" dirty="0"/>
              <a:t/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11678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73609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TPM 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>
            <a:off x="7604125" y="25019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4" name="Group 97"/>
          <p:cNvGrpSpPr>
            <a:grpSpLocks/>
          </p:cNvGrpSpPr>
          <p:nvPr/>
        </p:nvGrpSpPr>
        <p:grpSpPr bwMode="auto">
          <a:xfrm>
            <a:off x="6083601" y="5378337"/>
            <a:ext cx="1312864" cy="1179513"/>
            <a:chOff x="4603" y="1359"/>
            <a:chExt cx="827" cy="743"/>
          </a:xfrm>
        </p:grpSpPr>
        <p:sp>
          <p:nvSpPr>
            <p:cNvPr id="105" name="Oval 83"/>
            <p:cNvSpPr>
              <a:spLocks noChangeArrowheads="1"/>
            </p:cNvSpPr>
            <p:nvPr/>
          </p:nvSpPr>
          <p:spPr bwMode="auto">
            <a:xfrm>
              <a:off x="4603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5168" y="1359"/>
              <a:ext cx="2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endParaRPr lang="en-US" altLang="nb-NO" sz="1800" baseline="-25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 Box 89"/>
            <p:cNvSpPr txBox="1">
              <a:spLocks noChangeArrowheads="1"/>
            </p:cNvSpPr>
            <p:nvPr/>
          </p:nvSpPr>
          <p:spPr bwMode="auto">
            <a:xfrm>
              <a:off x="4731" y="1869"/>
              <a:ext cx="6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b-NO" sz="1800" baseline="-25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  <a:endPara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9" name="Line 86"/>
          <p:cNvSpPr>
            <a:spLocks noChangeShapeType="1"/>
          </p:cNvSpPr>
          <p:nvPr/>
        </p:nvSpPr>
        <p:spPr bwMode="auto">
          <a:xfrm flipH="1">
            <a:off x="6791808" y="5343400"/>
            <a:ext cx="12704" cy="625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102"/>
          <p:cNvSpPr>
            <a:spLocks noChangeShapeType="1"/>
          </p:cNvSpPr>
          <p:nvPr/>
        </p:nvSpPr>
        <p:spPr bwMode="auto">
          <a:xfrm flipV="1">
            <a:off x="6336014" y="6200549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Line 102"/>
          <p:cNvSpPr>
            <a:spLocks noChangeShapeType="1"/>
          </p:cNvSpPr>
          <p:nvPr/>
        </p:nvSpPr>
        <p:spPr bwMode="auto">
          <a:xfrm flipV="1">
            <a:off x="1401907" y="3645024"/>
            <a:ext cx="1741" cy="22461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" name="Group 61"/>
          <p:cNvGrpSpPr>
            <a:grpSpLocks/>
          </p:cNvGrpSpPr>
          <p:nvPr/>
        </p:nvGrpSpPr>
        <p:grpSpPr bwMode="auto">
          <a:xfrm>
            <a:off x="1219493" y="3382950"/>
            <a:ext cx="360362" cy="287338"/>
            <a:chOff x="1610" y="3748"/>
            <a:chExt cx="363" cy="226"/>
          </a:xfrm>
        </p:grpSpPr>
        <p:sp>
          <p:nvSpPr>
            <p:cNvPr id="113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" name="Line 88"/>
          <p:cNvSpPr>
            <a:spLocks noChangeShapeType="1"/>
          </p:cNvSpPr>
          <p:nvPr/>
        </p:nvSpPr>
        <p:spPr bwMode="auto">
          <a:xfrm flipH="1" flipV="1">
            <a:off x="1399673" y="5928642"/>
            <a:ext cx="4683927" cy="206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671468" y="2710661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TPM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s MV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51" y="1402432"/>
            <a:ext cx="7772400" cy="4114800"/>
          </a:xfrm>
          <a:noFill/>
        </p:spPr>
      </p:pic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 flipH="1">
            <a:off x="3776662" y="2371477"/>
            <a:ext cx="12704" cy="625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43" y="2425700"/>
            <a:ext cx="1376363" cy="1179513"/>
            <a:chOff x="4558" y="1359"/>
            <a:chExt cx="867" cy="743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1" name="Text Box 87"/>
            <p:cNvSpPr txBox="1">
              <a:spLocks noChangeArrowheads="1"/>
            </p:cNvSpPr>
            <p:nvPr/>
          </p:nvSpPr>
          <p:spPr bwMode="auto">
            <a:xfrm>
              <a:off x="5168" y="1359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A</a:t>
              </a:r>
              <a:endParaRPr lang="en-US" altLang="nb-NO" sz="1800" baseline="-25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4731" y="1869"/>
              <a:ext cx="6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AS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  <a:endPara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136030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Move TPM 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>
            <a:off x="7604125" y="25019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4" name="Group 97"/>
          <p:cNvGrpSpPr>
            <a:grpSpLocks/>
          </p:cNvGrpSpPr>
          <p:nvPr/>
        </p:nvGrpSpPr>
        <p:grpSpPr bwMode="auto">
          <a:xfrm>
            <a:off x="6083601" y="5378337"/>
            <a:ext cx="1312864" cy="1179513"/>
            <a:chOff x="4603" y="1359"/>
            <a:chExt cx="827" cy="743"/>
          </a:xfrm>
        </p:grpSpPr>
        <p:sp>
          <p:nvSpPr>
            <p:cNvPr id="105" name="Oval 83"/>
            <p:cNvSpPr>
              <a:spLocks noChangeArrowheads="1"/>
            </p:cNvSpPr>
            <p:nvPr/>
          </p:nvSpPr>
          <p:spPr bwMode="auto">
            <a:xfrm>
              <a:off x="4603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5168" y="1359"/>
              <a:ext cx="2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endParaRPr lang="en-US" altLang="nb-NO" sz="1800" baseline="-25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 Box 89"/>
            <p:cNvSpPr txBox="1">
              <a:spLocks noChangeArrowheads="1"/>
            </p:cNvSpPr>
            <p:nvPr/>
          </p:nvSpPr>
          <p:spPr bwMode="auto">
            <a:xfrm>
              <a:off x="4731" y="1869"/>
              <a:ext cx="6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nb-NO" sz="1800" baseline="-25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  <a:endPara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9" name="Line 86"/>
          <p:cNvSpPr>
            <a:spLocks noChangeShapeType="1"/>
          </p:cNvSpPr>
          <p:nvPr/>
        </p:nvSpPr>
        <p:spPr bwMode="auto">
          <a:xfrm flipH="1">
            <a:off x="6791808" y="5343400"/>
            <a:ext cx="12704" cy="625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102"/>
          <p:cNvSpPr>
            <a:spLocks noChangeShapeType="1"/>
          </p:cNvSpPr>
          <p:nvPr/>
        </p:nvSpPr>
        <p:spPr bwMode="auto">
          <a:xfrm flipV="1">
            <a:off x="6336014" y="6200549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Line 102"/>
          <p:cNvSpPr>
            <a:spLocks noChangeShapeType="1"/>
          </p:cNvSpPr>
          <p:nvPr/>
        </p:nvSpPr>
        <p:spPr bwMode="auto">
          <a:xfrm flipV="1">
            <a:off x="3816350" y="5489575"/>
            <a:ext cx="1741" cy="4460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" name="Group 61"/>
          <p:cNvGrpSpPr>
            <a:grpSpLocks/>
          </p:cNvGrpSpPr>
          <p:nvPr/>
        </p:nvGrpSpPr>
        <p:grpSpPr bwMode="auto">
          <a:xfrm>
            <a:off x="1219493" y="3382950"/>
            <a:ext cx="360362" cy="287338"/>
            <a:chOff x="1610" y="3748"/>
            <a:chExt cx="363" cy="226"/>
          </a:xfrm>
        </p:grpSpPr>
        <p:sp>
          <p:nvSpPr>
            <p:cNvPr id="113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789365" y="5949279"/>
            <a:ext cx="2294233" cy="45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3996072" y="500492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TPM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s MV</a:t>
            </a: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Line 60"/>
          <p:cNvSpPr>
            <a:spLocks noChangeShapeType="1"/>
          </p:cNvSpPr>
          <p:nvPr/>
        </p:nvSpPr>
        <p:spPr bwMode="auto">
          <a:xfrm flipH="1" flipV="1">
            <a:off x="1399670" y="3429000"/>
            <a:ext cx="35723" cy="972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>
          <a:xfrm>
            <a:off x="611188" y="303213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sz="2400" kern="0" dirty="0" smtClean="0"/>
              <a:t>Move TPM to F2 (closer to bottleneck) and rearrange level loop</a:t>
            </a:r>
            <a:r>
              <a:rPr lang="en-US" altLang="nb-NO" kern="0" dirty="0"/>
              <a:t/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121" name="Line 59"/>
          <p:cNvSpPr>
            <a:spLocks noChangeShapeType="1"/>
          </p:cNvSpPr>
          <p:nvPr/>
        </p:nvSpPr>
        <p:spPr bwMode="auto">
          <a:xfrm>
            <a:off x="1435392" y="4410074"/>
            <a:ext cx="2273013" cy="279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60"/>
          <p:cNvSpPr>
            <a:spLocks noChangeShapeType="1"/>
          </p:cNvSpPr>
          <p:nvPr/>
        </p:nvSpPr>
        <p:spPr bwMode="auto">
          <a:xfrm flipH="1" flipV="1">
            <a:off x="3745369" y="4373001"/>
            <a:ext cx="7938" cy="29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1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4" name="TextBox 3"/>
          <p:cNvSpPr txBox="1"/>
          <p:nvPr/>
        </p:nvSpPr>
        <p:spPr>
          <a:xfrm>
            <a:off x="971600" y="1072992"/>
            <a:ext cx="792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en-US" sz="1200" dirty="0"/>
              <a:t> </a:t>
            </a:r>
            <a:endParaRPr lang="nb-NO" sz="1200" dirty="0"/>
          </a:p>
          <a:p>
            <a:r>
              <a:rPr lang="en-US" sz="1200" dirty="0"/>
              <a:t>Q1: I have to set back-off on output active constraints, right? Should I set it before evaluating losses? How  much back-off should be set, 5%?</a:t>
            </a:r>
            <a:endParaRPr lang="nb-NO" sz="1200" dirty="0"/>
          </a:p>
          <a:p>
            <a:r>
              <a:rPr lang="en-US" sz="1200" b="1" i="1" dirty="0"/>
              <a:t>[Sigurd Skogestad] 5% is a good start, but it depends mostly on the measurement accuracy. Note that it must be a hard output constraint. </a:t>
            </a:r>
            <a:endParaRPr lang="nb-NO" sz="1200" dirty="0"/>
          </a:p>
          <a:p>
            <a:r>
              <a:rPr lang="en-US" sz="1200" b="1" i="1" dirty="0"/>
              <a:t>The value of the active constraint is usually considered a disturbance; this also takes care of the backoff </a:t>
            </a:r>
            <a:r>
              <a:rPr lang="en-US" sz="1200" b="1" i="1" dirty="0" smtClean="0"/>
              <a:t>variation</a:t>
            </a:r>
            <a:endParaRPr lang="nb-NO" sz="1200" dirty="0"/>
          </a:p>
          <a:p>
            <a:r>
              <a:rPr lang="en-US" sz="1200" dirty="0"/>
              <a:t> </a:t>
            </a:r>
            <a:endParaRPr lang="nb-NO" sz="1200" dirty="0"/>
          </a:p>
          <a:p>
            <a:r>
              <a:rPr lang="en-US" sz="1200" dirty="0"/>
              <a:t>Q2: When I consider input active constraints as disturbance too. Ex. Temp feed to SOFC (T0f, T0a) are active at upper bound. Should I set +10% on this disturbance change or just -10%. </a:t>
            </a:r>
            <a:endParaRPr lang="en-US" sz="1200" dirty="0" smtClean="0"/>
          </a:p>
          <a:p>
            <a:r>
              <a:rPr lang="en-US" sz="1200" dirty="0" smtClean="0"/>
              <a:t>Is </a:t>
            </a:r>
            <a:r>
              <a:rPr lang="en-US" sz="1200" dirty="0"/>
              <a:t>it possible to set +10% in this case?</a:t>
            </a:r>
            <a:endParaRPr lang="nb-NO" sz="1200" dirty="0"/>
          </a:p>
          <a:p>
            <a:r>
              <a:rPr lang="en-US" sz="1200" b="1" i="1" dirty="0"/>
              <a:t>[Sigurd Skogestad] Yes, the actual available input could be larger than what you </a:t>
            </a:r>
            <a:r>
              <a:rPr lang="en-US" sz="1200" b="1" i="1" dirty="0" smtClean="0"/>
              <a:t>think</a:t>
            </a:r>
          </a:p>
          <a:p>
            <a:endParaRPr lang="nb-NO" sz="1200" dirty="0"/>
          </a:p>
          <a:p>
            <a:r>
              <a:rPr lang="en-US" sz="1200" dirty="0"/>
              <a:t>Q3: In region I, I would like to try same structure as in region II which means </a:t>
            </a:r>
            <a:r>
              <a:rPr lang="en-US" sz="1200" dirty="0" err="1"/>
              <a:t>Uf,MCFC</a:t>
            </a:r>
            <a:r>
              <a:rPr lang="en-US" sz="1200" dirty="0"/>
              <a:t> set at 75% (upper bound) but it is an input active constraint </a:t>
            </a:r>
            <a:endParaRPr lang="en-US" sz="1200" dirty="0" smtClean="0"/>
          </a:p>
          <a:p>
            <a:r>
              <a:rPr lang="en-US" sz="1200" dirty="0" smtClean="0"/>
              <a:t>which </a:t>
            </a:r>
            <a:r>
              <a:rPr lang="en-US" sz="1200" dirty="0"/>
              <a:t>considered as disturbance too. Hence </a:t>
            </a:r>
            <a:r>
              <a:rPr lang="en-US" sz="1200" dirty="0" err="1"/>
              <a:t>Uf,MCFC</a:t>
            </a:r>
            <a:r>
              <a:rPr lang="en-US" sz="1200" dirty="0"/>
              <a:t> doesn’t a disturbance in region I, am I right? Then region I have 4 disturbances but region II and III have 5 disturbances, am I right?</a:t>
            </a:r>
            <a:endParaRPr lang="nb-NO" sz="1200" dirty="0"/>
          </a:p>
          <a:p>
            <a:endParaRPr lang="en-US" sz="1200" b="1" i="1" dirty="0" smtClean="0"/>
          </a:p>
          <a:p>
            <a:r>
              <a:rPr lang="en-US" sz="1200" b="1" i="1" dirty="0" smtClean="0"/>
              <a:t>[</a:t>
            </a:r>
            <a:r>
              <a:rPr lang="en-US" sz="1200" b="1" i="1" dirty="0"/>
              <a:t>Sigurd Skogestad] No, because also the value of the active constraint is usually considered as a </a:t>
            </a:r>
            <a:r>
              <a:rPr lang="en-US" sz="1200" b="1" i="1" dirty="0" smtClean="0"/>
              <a:t>disturbance</a:t>
            </a:r>
          </a:p>
          <a:p>
            <a:endParaRPr lang="en-US" sz="1200" b="1" i="1" dirty="0"/>
          </a:p>
          <a:p>
            <a:r>
              <a:rPr lang="en-US" sz="1200" dirty="0"/>
              <a:t>Q4: Do I need back-off on input active constraints too?</a:t>
            </a:r>
          </a:p>
          <a:p>
            <a:endParaRPr lang="nb-NO" sz="1200" dirty="0"/>
          </a:p>
          <a:p>
            <a:r>
              <a:rPr lang="en-US" sz="1200" b="1" dirty="0"/>
              <a:t>Answer: </a:t>
            </a:r>
            <a:r>
              <a:rPr lang="en-US" sz="1200" dirty="0" smtClean="0"/>
              <a:t>Input </a:t>
            </a:r>
            <a:r>
              <a:rPr lang="en-US" sz="1200" dirty="0"/>
              <a:t>constraint: Normally not, except of it is a bottleneck constraint and the TPM is located somewhere else</a:t>
            </a:r>
            <a:endParaRPr lang="nb-NO" sz="1200" dirty="0"/>
          </a:p>
          <a:p>
            <a:endParaRPr lang="nb-NO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8064500" cy="1143000"/>
          </a:xfrm>
        </p:spPr>
        <p:txBody>
          <a:bodyPr/>
          <a:lstStyle/>
          <a:p>
            <a:r>
              <a:rPr lang="en-US" altLang="nb-NO">
                <a:solidFill>
                  <a:srgbClr val="FF0000"/>
                </a:solidFill>
              </a:rPr>
              <a:t>More on: </a:t>
            </a:r>
            <a:r>
              <a:rPr lang="en-US" altLang="nb-NO">
                <a:solidFill>
                  <a:schemeClr val="tx1"/>
                </a:solidFill>
              </a:rPr>
              <a:t>WHAT ARE GOOD “SELF-OPTIMIZING” VARIABLES?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8064500" cy="4114800"/>
          </a:xfrm>
        </p:spPr>
        <p:txBody>
          <a:bodyPr/>
          <a:lstStyle/>
          <a:p>
            <a:endParaRPr lang="en-US" altLang="nb-NO" sz="2400" i="1"/>
          </a:p>
          <a:p>
            <a:r>
              <a:rPr lang="en-US" altLang="nb-NO" sz="2400" i="1"/>
              <a:t>Intuition:</a:t>
            </a:r>
            <a:r>
              <a:rPr lang="en-US" altLang="nb-NO" sz="2400"/>
              <a:t> “Dominant variables” (Shinnar)</a:t>
            </a:r>
          </a:p>
          <a:p>
            <a:endParaRPr lang="en-US" altLang="nb-NO" sz="2400"/>
          </a:p>
          <a:p>
            <a:r>
              <a:rPr lang="en-US" altLang="nb-NO" sz="2400"/>
              <a:t>More precisely</a:t>
            </a: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nb-NO" sz="2200"/>
              <a:t>Optimal value of CV is constant </a:t>
            </a: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nb-NO" sz="2200"/>
              <a:t>CV is “sensitive” to MV (large gain)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2775" y="0"/>
            <a:ext cx="23034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Unconstrained variables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785225" cy="4114800"/>
          </a:xfrm>
        </p:spPr>
        <p:txBody>
          <a:bodyPr/>
          <a:lstStyle/>
          <a:p>
            <a:pPr marL="381000" indent="-381000" algn="just">
              <a:buFontTx/>
              <a:buAutoNum type="arabicPeriod"/>
              <a:defRPr/>
            </a:pPr>
            <a:r>
              <a:rPr lang="en-US" altLang="nb-NO" sz="2200" i="1" dirty="0"/>
              <a:t>Optimal value</a:t>
            </a:r>
            <a:r>
              <a:rPr lang="en-US" altLang="nb-NO" sz="2200" dirty="0"/>
              <a:t> </a:t>
            </a:r>
            <a:r>
              <a:rPr lang="en-US" altLang="nb-NO" sz="2200" dirty="0" err="1"/>
              <a:t>c</a:t>
            </a:r>
            <a:r>
              <a:rPr lang="en-US" altLang="nb-NO" sz="2200" baseline="-25000" dirty="0" err="1"/>
              <a:t>opt</a:t>
            </a:r>
            <a:r>
              <a:rPr lang="en-US" altLang="nb-NO" sz="2200" dirty="0"/>
              <a:t> is constant (</a:t>
            </a:r>
            <a:r>
              <a:rPr lang="en-US" altLang="nb-NO" sz="2200" i="1" dirty="0"/>
              <a:t>independent  </a:t>
            </a:r>
            <a:r>
              <a:rPr lang="en-US" altLang="nb-NO" sz="2200" dirty="0"/>
              <a:t>of disturbance d):</a:t>
            </a:r>
          </a:p>
          <a:p>
            <a:pPr marL="381000" indent="-381000" algn="just">
              <a:buFontTx/>
              <a:buAutoNum type="arabicPeriod"/>
              <a:defRPr/>
            </a:pPr>
            <a:endParaRPr lang="en-US" altLang="nb-NO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altLang="nb-NO" dirty="0">
              <a:solidFill>
                <a:srgbClr val="FF0000"/>
              </a:solidFill>
            </a:endParaRPr>
          </a:p>
          <a:p>
            <a:pPr marL="457200" lvl="1" indent="-457200" algn="just">
              <a:buFontTx/>
              <a:buAutoNum type="arabicPeriod" startAt="2"/>
              <a:defRPr/>
            </a:pPr>
            <a:r>
              <a:rPr lang="en-US" altLang="nb-NO" sz="2200" dirty="0"/>
              <a:t>c is “sensitive” to MV=u (to reduce effect of measurement noise)</a:t>
            </a:r>
          </a:p>
          <a:p>
            <a:pPr marL="457200" indent="-457200" algn="just">
              <a:buFontTx/>
              <a:buAutoNum type="arabicPeriod" startAt="2"/>
              <a:defRPr/>
            </a:pPr>
            <a:endParaRPr lang="en-US" altLang="nb-NO" dirty="0"/>
          </a:p>
          <a:p>
            <a:pPr marL="0" indent="0" algn="just">
              <a:buFontTx/>
              <a:buNone/>
              <a:defRPr/>
            </a:pPr>
            <a:r>
              <a:rPr lang="en-US" altLang="nb-NO" dirty="0"/>
              <a:t>	</a:t>
            </a:r>
          </a:p>
          <a:p>
            <a:pPr marL="0" indent="0" algn="just">
              <a:buFontTx/>
              <a:buNone/>
              <a:defRPr/>
            </a:pPr>
            <a:r>
              <a:rPr lang="en-US" altLang="nb-NO" dirty="0"/>
              <a:t>		Equivalently: Optimum should be flat</a:t>
            </a:r>
          </a:p>
          <a:p>
            <a:pPr marL="381000" indent="-381000" algn="just">
              <a:buFontTx/>
              <a:buNone/>
              <a:defRPr/>
            </a:pPr>
            <a:endParaRPr lang="nb-NO" altLang="nb-NO" dirty="0"/>
          </a:p>
          <a:p>
            <a:pPr marL="914400" lvl="2" indent="0" algn="just">
              <a:buFontTx/>
              <a:buNone/>
              <a:defRPr/>
            </a:pPr>
            <a:endParaRPr lang="en-US" altLang="nb-NO" dirty="0"/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539750" y="6350"/>
            <a:ext cx="23034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Unconstrained optimum</a:t>
            </a:r>
          </a:p>
        </p:txBody>
      </p:sp>
      <p:grpSp>
        <p:nvGrpSpPr>
          <p:cNvPr id="120838" name="Group 12"/>
          <p:cNvGrpSpPr>
            <a:grpSpLocks/>
          </p:cNvGrpSpPr>
          <p:nvPr/>
        </p:nvGrpSpPr>
        <p:grpSpPr bwMode="auto">
          <a:xfrm>
            <a:off x="2051050" y="4797425"/>
            <a:ext cx="5184775" cy="1439863"/>
            <a:chOff x="1519" y="3430"/>
            <a:chExt cx="3266" cy="907"/>
          </a:xfrm>
        </p:grpSpPr>
        <p:grpSp>
          <p:nvGrpSpPr>
            <p:cNvPr id="120842" name="Group 6"/>
            <p:cNvGrpSpPr>
              <a:grpSpLocks/>
            </p:cNvGrpSpPr>
            <p:nvPr/>
          </p:nvGrpSpPr>
          <p:grpSpPr bwMode="auto">
            <a:xfrm>
              <a:off x="1608" y="3430"/>
              <a:ext cx="3177" cy="884"/>
              <a:chOff x="672" y="1104"/>
              <a:chExt cx="4981" cy="1532"/>
            </a:xfrm>
          </p:grpSpPr>
          <p:pic>
            <p:nvPicPr>
              <p:cNvPr id="120844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104"/>
                <a:ext cx="4630" cy="1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0845" name="Text Box 8"/>
              <p:cNvSpPr txBox="1">
                <a:spLocks noChangeArrowheads="1"/>
              </p:cNvSpPr>
              <p:nvPr/>
            </p:nvSpPr>
            <p:spPr bwMode="auto">
              <a:xfrm>
                <a:off x="4729" y="1392"/>
                <a:ext cx="924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BAD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46" name="Text Box 9"/>
              <p:cNvSpPr txBox="1">
                <a:spLocks noChangeArrowheads="1"/>
              </p:cNvSpPr>
              <p:nvPr/>
            </p:nvSpPr>
            <p:spPr bwMode="auto">
              <a:xfrm>
                <a:off x="2502" y="1392"/>
                <a:ext cx="962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47" name="Text Box 10"/>
              <p:cNvSpPr txBox="1">
                <a:spLocks noChangeArrowheads="1"/>
              </p:cNvSpPr>
              <p:nvPr/>
            </p:nvSpPr>
            <p:spPr bwMode="auto">
              <a:xfrm>
                <a:off x="821" y="1343"/>
                <a:ext cx="963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1519" y="3430"/>
              <a:ext cx="1043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142" y="3566177"/>
            <a:ext cx="3127208" cy="3668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442" y="2348880"/>
            <a:ext cx="5293918" cy="4050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8064500" cy="1143000"/>
          </a:xfrm>
        </p:spPr>
        <p:txBody>
          <a:bodyPr/>
          <a:lstStyle/>
          <a:p>
            <a:r>
              <a:rPr lang="en-US" altLang="nb-NO">
                <a:solidFill>
                  <a:srgbClr val="FF0000"/>
                </a:solidFill>
              </a:rPr>
              <a:t>GOOD “SELF-OPTIMIZING” CV=c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Classification of variables</a:t>
            </a: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2051050" y="1268413"/>
            <a:ext cx="3889375" cy="1157287"/>
            <a:chOff x="1292" y="981"/>
            <a:chExt cx="2450" cy="729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108" y="1347"/>
              <a:ext cx="68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Process</a:t>
              </a: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292" y="15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788" y="1528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389" y="1302"/>
              <a:ext cx="63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input (MV)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055" y="1302"/>
              <a:ext cx="68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output (CV)</a:t>
              </a: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426" y="102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426" y="98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806450" y="2852738"/>
            <a:ext cx="8229600" cy="33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b="1" dirty="0">
                <a:latin typeface="Arial" panose="020B0604020202020204" pitchFamily="34" charset="0"/>
              </a:rPr>
              <a:t>Independent variables (“the cause”):</a:t>
            </a:r>
          </a:p>
          <a:p>
            <a:pPr lvl="1" eaLnBrk="1" hangingPunct="1">
              <a:buFontTx/>
              <a:buAutoNum type="alphaLcParenBoth"/>
            </a:pPr>
            <a:r>
              <a:rPr lang="en-US" altLang="nb-NO" sz="2000" dirty="0">
                <a:latin typeface="Arial" panose="020B0604020202020204" pitchFamily="34" charset="0"/>
              </a:rPr>
              <a:t>Inputs (MV, u): Variables we can adjust (valves)</a:t>
            </a:r>
          </a:p>
          <a:p>
            <a:pPr lvl="1" eaLnBrk="1" hangingPunct="1">
              <a:buFontTx/>
              <a:buAutoNum type="alphaLcParenBoth"/>
            </a:pPr>
            <a:r>
              <a:rPr lang="en-US" altLang="nb-NO" sz="2000" dirty="0">
                <a:latin typeface="Arial" panose="020B0604020202020204" pitchFamily="34" charset="0"/>
              </a:rPr>
              <a:t>Disturbances (DV, d): Variables outside our control</a:t>
            </a:r>
          </a:p>
          <a:p>
            <a:pPr eaLnBrk="1" hangingPunct="1">
              <a:buFontTx/>
              <a:buNone/>
            </a:pPr>
            <a:endParaRPr lang="en-US" altLang="nb-NO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nb-NO" b="1" dirty="0">
                <a:latin typeface="Arial" panose="020B0604020202020204" pitchFamily="34" charset="0"/>
              </a:rPr>
              <a:t>Dependent (output) variables (“the effect or result”):</a:t>
            </a:r>
          </a:p>
          <a:p>
            <a:pPr lvl="1" eaLnBrk="1" hangingPunct="1">
              <a:buFontTx/>
              <a:buNone/>
            </a:pPr>
            <a:r>
              <a:rPr lang="en-US" altLang="nb-NO" dirty="0">
                <a:latin typeface="Arial" panose="020B0604020202020204" pitchFamily="34" charset="0"/>
              </a:rPr>
              <a:t>(c)	Primary outputs (CVs, y</a:t>
            </a:r>
            <a:r>
              <a:rPr lang="en-US" altLang="nb-NO" baseline="-25000" dirty="0">
                <a:latin typeface="Arial" panose="020B0604020202020204" pitchFamily="34" charset="0"/>
              </a:rPr>
              <a:t>1</a:t>
            </a:r>
            <a:r>
              <a:rPr lang="en-US" altLang="nb-NO" dirty="0">
                <a:latin typeface="Arial" panose="020B0604020202020204" pitchFamily="34" charset="0"/>
              </a:rPr>
              <a:t>): Variables we want to keep at a given </a:t>
            </a:r>
            <a:r>
              <a:rPr lang="en-US" altLang="nb-NO" dirty="0" err="1">
                <a:latin typeface="Arial" panose="020B0604020202020204" pitchFamily="34" charset="0"/>
              </a:rPr>
              <a:t>setpoint</a:t>
            </a:r>
            <a:endParaRPr lang="en-US" altLang="nb-NO" dirty="0"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nb-NO" dirty="0">
                <a:latin typeface="Arial" panose="020B0604020202020204" pitchFamily="34" charset="0"/>
              </a:rPr>
              <a:t>(d)	Secondary outputs (y</a:t>
            </a:r>
            <a:r>
              <a:rPr lang="en-US" altLang="nb-NO" baseline="-25000" dirty="0">
                <a:latin typeface="Arial" panose="020B0604020202020204" pitchFamily="34" charset="0"/>
              </a:rPr>
              <a:t>2</a:t>
            </a:r>
            <a:r>
              <a:rPr lang="en-US" altLang="nb-NO" dirty="0">
                <a:latin typeface="Arial" panose="020B0604020202020204" pitchFamily="34" charset="0"/>
              </a:rPr>
              <a:t>): Extra measurements that we may use to improve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Conclusion optimal operation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ALWAYS:</a:t>
            </a:r>
          </a:p>
          <a:p>
            <a:pPr>
              <a:buFontTx/>
              <a:buNone/>
            </a:pPr>
            <a:r>
              <a:rPr lang="en-US" altLang="nb-NO" sz="1800"/>
              <a:t>1. Control active constraints and control them tightly!!</a:t>
            </a:r>
          </a:p>
          <a:p>
            <a:pPr lvl="1"/>
            <a:r>
              <a:rPr lang="en-US" altLang="nb-NO" sz="1600"/>
              <a:t>Good times: Maximize throughput -&gt; tight control of bottleneck</a:t>
            </a:r>
          </a:p>
          <a:p>
            <a:pPr>
              <a:buFontTx/>
              <a:buNone/>
            </a:pPr>
            <a:endParaRPr lang="en-US" altLang="nb-NO" sz="1800"/>
          </a:p>
          <a:p>
            <a:pPr>
              <a:buFontTx/>
              <a:buNone/>
            </a:pPr>
            <a:r>
              <a:rPr lang="en-US" altLang="nb-NO" sz="1800"/>
              <a:t>2. Identify “self-optimizing” CVs for remaining unconstrained degrees of freedom</a:t>
            </a:r>
          </a:p>
          <a:p>
            <a:pPr>
              <a:buFontTx/>
              <a:buNone/>
            </a:pPr>
            <a:endParaRPr lang="en-US" altLang="nb-NO" sz="1800"/>
          </a:p>
          <a:p>
            <a:r>
              <a:rPr lang="en-US" altLang="nb-NO" sz="1800"/>
              <a:t>Use offline analysis to find expected operating regions and prepare control system for this!</a:t>
            </a:r>
          </a:p>
          <a:p>
            <a:pPr lvl="1"/>
            <a:r>
              <a:rPr lang="en-US" altLang="nb-NO" sz="1600"/>
              <a:t>One control policy when prices are low (nominal, unconstrained optimum)</a:t>
            </a:r>
          </a:p>
          <a:p>
            <a:pPr lvl="1"/>
            <a:r>
              <a:rPr lang="en-US" altLang="nb-NO" sz="1600"/>
              <a:t>Another when prices are high (constrained optimum = bottleneck)</a:t>
            </a:r>
          </a:p>
          <a:p>
            <a:pPr lvl="1">
              <a:buFontTx/>
              <a:buNone/>
            </a:pPr>
            <a:endParaRPr lang="en-US" altLang="nb-NO" sz="1600"/>
          </a:p>
          <a:p>
            <a:pPr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ONLY</a:t>
            </a:r>
            <a:r>
              <a:rPr lang="en-US" altLang="nb-NO" sz="1800"/>
              <a:t> if necessary: consider RTO </a:t>
            </a:r>
            <a:r>
              <a:rPr lang="en-US" altLang="nb-NO" sz="1800" u="sng"/>
              <a:t>on top of this</a:t>
            </a:r>
          </a:p>
          <a:p>
            <a:pPr lvl="1">
              <a:buFontTx/>
              <a:buNone/>
            </a:pPr>
            <a:endParaRPr lang="en-US" altLang="nb-NO" sz="1600"/>
          </a:p>
          <a:p>
            <a:pPr>
              <a:buFontTx/>
              <a:buNone/>
            </a:pPr>
            <a:endParaRPr lang="en-US" altLang="nb-NO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Inputs for control (MVs)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Usually: Inputs (MVs) are valves. </a:t>
            </a:r>
          </a:p>
          <a:p>
            <a:pPr lvl="1"/>
            <a:r>
              <a:rPr lang="en-US" altLang="nb-NO" dirty="0"/>
              <a:t>Physical input is valve position (z), but we often simplify and say that flow (q) is input</a:t>
            </a:r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r>
              <a:rPr lang="en-US" altLang="nb-NO" dirty="0"/>
              <a:t>Valve Equation</a:t>
            </a:r>
          </a:p>
          <a:p>
            <a:endParaRPr lang="en-US" altLang="nb-NO" dirty="0"/>
          </a:p>
        </p:txBody>
      </p:sp>
      <p:pic>
        <p:nvPicPr>
          <p:cNvPr id="14340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27352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13086"/>
              </p:ext>
            </p:extLst>
          </p:nvPr>
        </p:nvGraphicFramePr>
        <p:xfrm>
          <a:off x="3275856" y="5576336"/>
          <a:ext cx="290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2908080" imgH="380880" progId="Equation.DSMT4">
                  <p:embed/>
                </p:oleObj>
              </mc:Choice>
              <mc:Fallback>
                <p:oleObj name="Equation" r:id="rId4" imgW="29080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5576336"/>
                        <a:ext cx="290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0"/>
            <a:ext cx="8589963" cy="1143000"/>
          </a:xfrm>
        </p:spPr>
        <p:txBody>
          <a:bodyPr/>
          <a:lstStyle/>
          <a:p>
            <a:pPr eaLnBrk="1" hangingPunct="1"/>
            <a:r>
              <a:rPr lang="en-US" altLang="nb-NO" sz="4000"/>
              <a:t>Notation feedback controllers (P&amp;ID)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2289175" y="1651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latin typeface="Arial" panose="020B0604020202020204" pitchFamily="34" charset="0"/>
              </a:rPr>
              <a:t>T</a:t>
            </a:r>
            <a:r>
              <a:rPr lang="en-US" altLang="nb-NO" sz="3600">
                <a:solidFill>
                  <a:srgbClr val="FF0066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602038" y="2349500"/>
            <a:ext cx="2574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0066"/>
                </a:solidFill>
                <a:latin typeface="Arial" panose="020B0604020202020204" pitchFamily="34" charset="0"/>
              </a:rPr>
              <a:t>2nd letter: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C: controller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I: indicator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T: transmitter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4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55650" y="3644900"/>
            <a:ext cx="85217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1st letter: </a:t>
            </a:r>
            <a:r>
              <a:rPr lang="en-US" altLang="nb-NO">
                <a:latin typeface="Arial" panose="020B0604020202020204" pitchFamily="34" charset="0"/>
              </a:rPr>
              <a:t>Controlled variable (CV) = </a:t>
            </a:r>
            <a:r>
              <a:rPr lang="en-US" altLang="nb-NO" sz="1600">
                <a:latin typeface="Arial" panose="020B0604020202020204" pitchFamily="34" charset="0"/>
              </a:rPr>
              <a:t>What we are trying to control (keep constant)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</a:t>
            </a:r>
            <a:r>
              <a:rPr lang="en-US" altLang="nb-NO" b="1">
                <a:latin typeface="Arial" panose="020B0604020202020204" pitchFamily="34" charset="0"/>
              </a:rPr>
              <a:t>T: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F: flow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L: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P: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DP: differential pressure (</a:t>
            </a:r>
            <a:r>
              <a:rPr lang="el-GR" altLang="nb-NO">
                <a:latin typeface="Arial" panose="020B0604020202020204" pitchFamily="34" charset="0"/>
              </a:rPr>
              <a:t>Δ</a:t>
            </a:r>
            <a:r>
              <a:rPr lang="nb-NO" altLang="nb-NO">
                <a:latin typeface="Arial" panose="020B0604020202020204" pitchFamily="34" charset="0"/>
              </a:rPr>
              <a:t>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latin typeface="Arial" panose="020B0604020202020204" pitchFamily="34" charset="0"/>
              </a:rPr>
              <a:t> </a:t>
            </a:r>
            <a:r>
              <a:rPr lang="en-US" altLang="nb-NO">
                <a:latin typeface="Arial" panose="020B0604020202020204" pitchFamily="34" charset="0"/>
              </a:rPr>
              <a:t> A: Analyzer (composition)</a:t>
            </a:r>
            <a:endParaRPr lang="el-GR" altLang="nb-NO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C: composition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X: quality (composition)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H: enthalpy/energy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1042988" y="2133600"/>
            <a:ext cx="122396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2843213" y="981075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(setpoint CV)</a:t>
            </a:r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2771775" y="981075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682625" y="1412875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</a:t>
            </a:r>
            <a:endParaRPr lang="en-US" altLang="nb-NO" sz="180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(measured CV)</a:t>
            </a: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203575" y="2133600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3832225" y="179228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MV (could be valve)</a:t>
            </a:r>
          </a:p>
        </p:txBody>
      </p:sp>
      <p:sp>
        <p:nvSpPr>
          <p:cNvPr id="15372" name="Freeform 17"/>
          <p:cNvSpPr>
            <a:spLocks/>
          </p:cNvSpPr>
          <p:nvPr/>
        </p:nvSpPr>
        <p:spPr bwMode="auto">
          <a:xfrm>
            <a:off x="1474788" y="2349500"/>
            <a:ext cx="1008062" cy="1295400"/>
          </a:xfrm>
          <a:custGeom>
            <a:avLst/>
            <a:gdLst>
              <a:gd name="T0" fmla="*/ 2147483646 w 635"/>
              <a:gd name="T1" fmla="*/ 0 h 816"/>
              <a:gd name="T2" fmla="*/ 2147483646 w 635"/>
              <a:gd name="T3" fmla="*/ 2147483646 h 816"/>
              <a:gd name="T4" fmla="*/ 2147483646 w 635"/>
              <a:gd name="T5" fmla="*/ 2147483646 h 816"/>
              <a:gd name="T6" fmla="*/ 2147483646 w 635"/>
              <a:gd name="T7" fmla="*/ 2147483646 h 816"/>
              <a:gd name="T8" fmla="*/ 2147483646 w 635"/>
              <a:gd name="T9" fmla="*/ 2147483646 h 816"/>
              <a:gd name="T10" fmla="*/ 0 w 635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5" h="816">
                <a:moveTo>
                  <a:pt x="635" y="0"/>
                </a:moveTo>
                <a:cubicBezTo>
                  <a:pt x="537" y="26"/>
                  <a:pt x="439" y="52"/>
                  <a:pt x="409" y="90"/>
                </a:cubicBezTo>
                <a:cubicBezTo>
                  <a:pt x="379" y="128"/>
                  <a:pt x="477" y="173"/>
                  <a:pt x="454" y="226"/>
                </a:cubicBezTo>
                <a:cubicBezTo>
                  <a:pt x="431" y="279"/>
                  <a:pt x="340" y="325"/>
                  <a:pt x="272" y="408"/>
                </a:cubicBezTo>
                <a:cubicBezTo>
                  <a:pt x="204" y="491"/>
                  <a:pt x="91" y="657"/>
                  <a:pt x="46" y="725"/>
                </a:cubicBezTo>
                <a:cubicBezTo>
                  <a:pt x="1" y="793"/>
                  <a:pt x="0" y="804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2987675" y="2349500"/>
            <a:ext cx="576263" cy="444500"/>
          </a:xfrm>
          <a:custGeom>
            <a:avLst/>
            <a:gdLst>
              <a:gd name="T0" fmla="*/ 0 w 363"/>
              <a:gd name="T1" fmla="*/ 0 h 280"/>
              <a:gd name="T2" fmla="*/ 2147483646 w 363"/>
              <a:gd name="T3" fmla="*/ 2147483646 h 280"/>
              <a:gd name="T4" fmla="*/ 2147483646 w 363"/>
              <a:gd name="T5" fmla="*/ 2147483646 h 280"/>
              <a:gd name="T6" fmla="*/ 2147483646 w 363"/>
              <a:gd name="T7" fmla="*/ 2147483646 h 280"/>
              <a:gd name="T8" fmla="*/ 2147483646 w 363"/>
              <a:gd name="T9" fmla="*/ 2147483646 h 280"/>
              <a:gd name="T10" fmla="*/ 2147483646 w 363"/>
              <a:gd name="T11" fmla="*/ 2147483646 h 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" h="280">
                <a:moveTo>
                  <a:pt x="0" y="0"/>
                </a:moveTo>
                <a:cubicBezTo>
                  <a:pt x="11" y="49"/>
                  <a:pt x="22" y="99"/>
                  <a:pt x="45" y="136"/>
                </a:cubicBezTo>
                <a:cubicBezTo>
                  <a:pt x="68" y="173"/>
                  <a:pt x="106" y="211"/>
                  <a:pt x="136" y="226"/>
                </a:cubicBezTo>
                <a:cubicBezTo>
                  <a:pt x="166" y="241"/>
                  <a:pt x="204" y="218"/>
                  <a:pt x="227" y="226"/>
                </a:cubicBezTo>
                <a:cubicBezTo>
                  <a:pt x="250" y="234"/>
                  <a:pt x="249" y="264"/>
                  <a:pt x="272" y="272"/>
                </a:cubicBezTo>
                <a:cubicBezTo>
                  <a:pt x="295" y="280"/>
                  <a:pt x="340" y="272"/>
                  <a:pt x="363" y="272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79"/>
  <p:tag name="DEFAULTHEIGHT" val="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2^{n_c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max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29"/>
  <p:tag name="PICTUREFILESIZE" val="14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s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Want large gain $G = {\Delta c\over \Delta u}$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3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Want small optimal sensitivity, $F_c={\Delta c_{opt}\over \Delta d}$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8"/>
  <p:tag name="PICTUREFILESIZE" val="22157"/>
</p:tagLst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4062</Words>
  <Application>Microsoft Office PowerPoint</Application>
  <PresentationFormat>On-screen Show (4:3)</PresentationFormat>
  <Paragraphs>1112</Paragraphs>
  <Slides>70</Slides>
  <Notes>59</Notes>
  <HiddenSlides>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Times</vt:lpstr>
      <vt:lpstr>Wingdings</vt:lpstr>
      <vt:lpstr>cmsy10</vt:lpstr>
      <vt:lpstr>Adobe Fan Heiti Std B</vt:lpstr>
      <vt:lpstr>Times New Roman</vt:lpstr>
      <vt:lpstr>Arial</vt:lpstr>
      <vt:lpstr>Standard utforming</vt:lpstr>
      <vt:lpstr>Equation</vt:lpstr>
      <vt:lpstr>Plantwide process control Introduction</vt:lpstr>
      <vt:lpstr>Shortcourse PSE Asia 2019: Economic process control 13 January 2019 from 9:00-17:00 at Faculty of Engineering, Chulalongkorn University</vt:lpstr>
      <vt:lpstr>Part 1. Plantwide control</vt:lpstr>
      <vt:lpstr>Why control?</vt:lpstr>
      <vt:lpstr>Countermeasures to disturbances (I)</vt:lpstr>
      <vt:lpstr>Countermeasures to disturbances (II)</vt:lpstr>
      <vt:lpstr>Classification of variables</vt:lpstr>
      <vt:lpstr>Inputs for control (MVs)</vt:lpstr>
      <vt:lpstr>Notation feedback controllers (P&amp;ID)</vt:lpstr>
      <vt:lpstr>PowerPoint Presentation</vt:lpstr>
      <vt:lpstr>How we design a control system for a complete chemical plant?</vt:lpstr>
      <vt:lpstr>Plantwide control =  Control structure design</vt:lpstr>
      <vt:lpstr>Previous work on plantwide control:  </vt:lpstr>
      <vt:lpstr>PowerPoint Presentation</vt:lpstr>
      <vt:lpstr>Main objectives control system</vt:lpstr>
      <vt:lpstr>Optimal operation (economics)</vt:lpstr>
      <vt:lpstr>PowerPoint Presentation</vt:lpstr>
      <vt:lpstr>Practice: Engineering systems</vt:lpstr>
      <vt:lpstr>PowerPoint Presentation</vt:lpstr>
      <vt:lpstr>PowerPoint Presentation</vt:lpstr>
      <vt:lpstr>PowerPoint Presentation</vt:lpstr>
      <vt:lpstr>Translate optimal operation  into simple control objectives: What should we control?</vt:lpstr>
      <vt:lpstr>CV1 = Economic controlled variables</vt:lpstr>
      <vt:lpstr>Outline</vt:lpstr>
      <vt:lpstr>Step S1. Define optimal operation (economics)</vt:lpstr>
      <vt:lpstr>Optimal operation distillation column</vt:lpstr>
      <vt:lpstr>Step S2. Optimize  (a) Identify degrees of freedom  (b) Optimize for expected disturbances</vt:lpstr>
      <vt:lpstr>Step S2a: Degrees of freedom (DOFs) for operation </vt:lpstr>
      <vt:lpstr>Steady-state degrees of freedom (DOFs)</vt:lpstr>
      <vt:lpstr>Does a pump give a degree of freedom?</vt:lpstr>
      <vt:lpstr>PowerPoint Presentation</vt:lpstr>
      <vt:lpstr>Steady-state degrees of freedom (Nss):  3. Potential number for some process units</vt:lpstr>
      <vt:lpstr>PowerPoint Presentation</vt:lpstr>
      <vt:lpstr>Step S2b: Optimize for expected disturbances</vt:lpstr>
      <vt:lpstr>Step S3: Implementation of optimal operation</vt:lpstr>
      <vt:lpstr>Optimal operation of runner</vt:lpstr>
      <vt:lpstr>1. Optimal operation of Sprinter</vt:lpstr>
      <vt:lpstr>2. Optimal operation of Marathon runner</vt:lpstr>
      <vt:lpstr>PowerPoint Presentation</vt:lpstr>
      <vt:lpstr> Conclusion Marathon runner</vt:lpstr>
      <vt:lpstr>Step 3.  What should we control (c)?  (primary controlled variables y1=c)</vt:lpstr>
      <vt:lpstr>Expected active constraints distillation</vt:lpstr>
      <vt:lpstr>Example with Quiz: Optimal operation of two distillation columns in series</vt:lpstr>
      <vt:lpstr>Operation of Distillation columns in series With given F (disturbance): 4 steady-state DOFs (e.g., L and V in each column)</vt:lpstr>
      <vt:lpstr>Operation of Distillation columns in series With given F (disturbance): 4 steady-state DOFs (e.g., L and V in each column)</vt:lpstr>
      <vt:lpstr>Control of Distillation columns in series </vt:lpstr>
      <vt:lpstr>Control of Distillation columns in series </vt:lpstr>
      <vt:lpstr>Comment: Distillation column control in practice</vt:lpstr>
      <vt:lpstr>Control of Distillation columns in series </vt:lpstr>
      <vt:lpstr>Active constraint regions for two  distillation columns in series</vt:lpstr>
      <vt:lpstr>How many active constraints regions?</vt:lpstr>
      <vt:lpstr>More on: Optimal operation </vt:lpstr>
      <vt:lpstr>Mode 1. Given feedrate</vt:lpstr>
      <vt:lpstr>Mode 2. Maximum production</vt:lpstr>
      <vt:lpstr>PowerPoint Presentation</vt:lpstr>
      <vt:lpstr>PowerPoint Presentation</vt:lpstr>
      <vt:lpstr>Hard Constraints: «SQUEEZE AND SHIFT»</vt:lpstr>
      <vt:lpstr>PowerPoint Presentation</vt:lpstr>
      <vt:lpstr>Example back-off.  xB = purity product &gt; 95% (min.)</vt:lpstr>
      <vt:lpstr>Unconstrained optimum: Control “self-optimizing” variable. </vt:lpstr>
      <vt:lpstr>Control of Distillation columns. Cheap energy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on: WHAT ARE GOOD “SELF-OPTIMIZING” VARIABLES?</vt:lpstr>
      <vt:lpstr>GOOD “SELF-OPTIMIZING” CV=c</vt:lpstr>
      <vt:lpstr>Conclusion optimal operation</vt:lpstr>
    </vt:vector>
  </TitlesOfParts>
  <Company>OU-avd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Plantwide control: Towards a systematic procedure</dc:title>
  <dc:creator>norevik</dc:creator>
  <cp:lastModifiedBy>Sigurd Skogestad</cp:lastModifiedBy>
  <cp:revision>326</cp:revision>
  <cp:lastPrinted>2014-04-22T15:25:20Z</cp:lastPrinted>
  <dcterms:created xsi:type="dcterms:W3CDTF">2002-01-03T14:27:29Z</dcterms:created>
  <dcterms:modified xsi:type="dcterms:W3CDTF">2019-01-08T08:10:17Z</dcterms:modified>
</cp:coreProperties>
</file>