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99" r:id="rId5"/>
    <p:sldId id="300" r:id="rId6"/>
    <p:sldId id="303" r:id="rId7"/>
    <p:sldId id="302" r:id="rId8"/>
    <p:sldId id="258" r:id="rId9"/>
    <p:sldId id="259" r:id="rId10"/>
    <p:sldId id="260" r:id="rId11"/>
    <p:sldId id="261" r:id="rId12"/>
    <p:sldId id="262" r:id="rId13"/>
    <p:sldId id="263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264" r:id="rId22"/>
    <p:sldId id="265" r:id="rId23"/>
    <p:sldId id="267" r:id="rId24"/>
    <p:sldId id="268" r:id="rId25"/>
    <p:sldId id="269" r:id="rId26"/>
    <p:sldId id="270" r:id="rId27"/>
    <p:sldId id="275" r:id="rId28"/>
    <p:sldId id="276" r:id="rId29"/>
    <p:sldId id="277" r:id="rId30"/>
    <p:sldId id="312" r:id="rId31"/>
    <p:sldId id="279" r:id="rId32"/>
    <p:sldId id="313" r:id="rId33"/>
    <p:sldId id="327" r:id="rId34"/>
    <p:sldId id="328" r:id="rId35"/>
    <p:sldId id="326" r:id="rId36"/>
    <p:sldId id="314" r:id="rId37"/>
    <p:sldId id="317" r:id="rId38"/>
    <p:sldId id="316" r:id="rId39"/>
    <p:sldId id="318" r:id="rId40"/>
    <p:sldId id="322" r:id="rId41"/>
    <p:sldId id="323" r:id="rId42"/>
    <p:sldId id="319" r:id="rId43"/>
    <p:sldId id="304" r:id="rId44"/>
    <p:sldId id="280" r:id="rId45"/>
    <p:sldId id="281" r:id="rId46"/>
    <p:sldId id="297" r:id="rId47"/>
    <p:sldId id="283" r:id="rId48"/>
    <p:sldId id="331" r:id="rId49"/>
    <p:sldId id="332" r:id="rId50"/>
    <p:sldId id="324" r:id="rId51"/>
    <p:sldId id="325" r:id="rId52"/>
    <p:sldId id="329" r:id="rId53"/>
    <p:sldId id="330" r:id="rId54"/>
    <p:sldId id="287" r:id="rId55"/>
    <p:sldId id="288" r:id="rId56"/>
    <p:sldId id="289" r:id="rId57"/>
    <p:sldId id="290" r:id="rId58"/>
    <p:sldId id="291" r:id="rId59"/>
    <p:sldId id="292" r:id="rId60"/>
    <p:sldId id="293" r:id="rId61"/>
    <p:sldId id="294" r:id="rId62"/>
    <p:sldId id="295" r:id="rId63"/>
    <p:sldId id="296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009900"/>
    <a:srgbClr val="CC3300"/>
    <a:srgbClr val="3399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-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0C71-0AE8-4295-80CF-4FF0FAD96816}" type="datetimeFigureOut">
              <a:rPr lang="en-US" smtClean="0"/>
              <a:pPr/>
              <a:t>1/12/2019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1D7-FBBC-4C58-ABBE-E55854EC47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0C71-0AE8-4295-80CF-4FF0FAD96816}" type="datetimeFigureOut">
              <a:rPr lang="en-US" smtClean="0"/>
              <a:pPr/>
              <a:t>1/12/2019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1D7-FBBC-4C58-ABBE-E55854EC47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0C71-0AE8-4295-80CF-4FF0FAD96816}" type="datetimeFigureOut">
              <a:rPr lang="en-US" smtClean="0"/>
              <a:pPr/>
              <a:t>1/12/2019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1D7-FBBC-4C58-ABBE-E55854EC47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96908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>
            <a:normAutofit/>
          </a:bodyPr>
          <a:lstStyle>
            <a:lvl1pPr>
              <a:defRPr sz="36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0000CC"/>
                </a:solidFill>
              </a:defRPr>
            </a:lvl1pPr>
            <a:lvl2pPr>
              <a:defRPr sz="2400">
                <a:solidFill>
                  <a:srgbClr val="CC330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50247"/>
            <a:ext cx="9144000" cy="307777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>
                <a:solidFill>
                  <a:srgbClr val="FFFF00"/>
                </a:solidFill>
              </a:rPr>
              <a:t>NIT</a:t>
            </a:r>
            <a:r>
              <a:rPr lang="en-IN" sz="1400" b="1" baseline="0" dirty="0" smtClean="0">
                <a:solidFill>
                  <a:srgbClr val="FFFF00"/>
                </a:solidFill>
              </a:rPr>
              <a:t> </a:t>
            </a:r>
            <a:r>
              <a:rPr lang="en-IN" sz="1400" b="1" baseline="0" dirty="0" err="1" smtClean="0">
                <a:solidFill>
                  <a:srgbClr val="FFFF00"/>
                </a:solidFill>
              </a:rPr>
              <a:t>Jalandhar</a:t>
            </a:r>
            <a:r>
              <a:rPr lang="en-IN" sz="1400" b="1" dirty="0" smtClean="0">
                <a:solidFill>
                  <a:srgbClr val="FFFF00"/>
                </a:solidFill>
              </a:rPr>
              <a:t> Lecture,</a:t>
            </a:r>
            <a:r>
              <a:rPr lang="en-IN" sz="1400" b="1" baseline="0" dirty="0" smtClean="0">
                <a:solidFill>
                  <a:srgbClr val="FFFF00"/>
                </a:solidFill>
              </a:rPr>
              <a:t> Oct 30, 2018</a:t>
            </a:r>
            <a:endParaRPr lang="en-IN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0C71-0AE8-4295-80CF-4FF0FAD96816}" type="datetimeFigureOut">
              <a:rPr lang="en-US" smtClean="0"/>
              <a:pPr/>
              <a:t>1/12/2019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1D7-FBBC-4C58-ABBE-E55854EC47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0C71-0AE8-4295-80CF-4FF0FAD96816}" type="datetimeFigureOut">
              <a:rPr lang="en-US" smtClean="0"/>
              <a:pPr/>
              <a:t>1/12/2019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1D7-FBBC-4C58-ABBE-E55854EC47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0C71-0AE8-4295-80CF-4FF0FAD96816}" type="datetimeFigureOut">
              <a:rPr lang="en-US" smtClean="0"/>
              <a:pPr/>
              <a:t>1/12/2019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1D7-FBBC-4C58-ABBE-E55854EC47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0C71-0AE8-4295-80CF-4FF0FAD96816}" type="datetimeFigureOut">
              <a:rPr lang="en-US" smtClean="0"/>
              <a:pPr/>
              <a:t>1/12/2019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1D7-FBBC-4C58-ABBE-E55854EC47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0C71-0AE8-4295-80CF-4FF0FAD96816}" type="datetimeFigureOut">
              <a:rPr lang="en-US" smtClean="0"/>
              <a:pPr/>
              <a:t>1/12/2019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1D7-FBBC-4C58-ABBE-E55854EC47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0C71-0AE8-4295-80CF-4FF0FAD96816}" type="datetimeFigureOut">
              <a:rPr lang="en-US" smtClean="0"/>
              <a:pPr/>
              <a:t>1/12/2019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1D7-FBBC-4C58-ABBE-E55854EC47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0C71-0AE8-4295-80CF-4FF0FAD96816}" type="datetimeFigureOut">
              <a:rPr lang="en-US" smtClean="0"/>
              <a:pPr/>
              <a:t>1/12/2019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1D7-FBBC-4C58-ABBE-E55854EC47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60C71-0AE8-4295-80CF-4FF0FAD96816}" type="datetimeFigureOut">
              <a:rPr lang="en-US" smtClean="0"/>
              <a:pPr/>
              <a:t>1/12/2019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31D7-FBBC-4C58-ABBE-E55854EC475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14489"/>
            <a:ext cx="9144000" cy="1885962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FF00"/>
                </a:solidFill>
              </a:rPr>
              <a:t>Throughput Manipulation: </a:t>
            </a:r>
            <a:br>
              <a:rPr lang="en-IN" b="1" dirty="0" smtClean="0">
                <a:solidFill>
                  <a:srgbClr val="FFFF00"/>
                </a:solidFill>
              </a:rPr>
            </a:br>
            <a:r>
              <a:rPr lang="en-IN" b="1" dirty="0" smtClean="0">
                <a:solidFill>
                  <a:srgbClr val="FFFF00"/>
                </a:solidFill>
              </a:rPr>
              <a:t>The Key to Robust </a:t>
            </a:r>
            <a:r>
              <a:rPr lang="en-IN" b="1" dirty="0" err="1" smtClean="0">
                <a:solidFill>
                  <a:srgbClr val="FFFF00"/>
                </a:solidFill>
              </a:rPr>
              <a:t>Plantwide</a:t>
            </a:r>
            <a:r>
              <a:rPr lang="en-IN" b="1" dirty="0" smtClean="0">
                <a:solidFill>
                  <a:srgbClr val="FFFF00"/>
                </a:solidFill>
              </a:rPr>
              <a:t> Control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IN" b="1" dirty="0" smtClean="0">
                <a:solidFill>
                  <a:srgbClr val="CC3300"/>
                </a:solidFill>
              </a:rPr>
              <a:t>Nitin Kaistha</a:t>
            </a:r>
          </a:p>
          <a:p>
            <a:pPr>
              <a:spcBef>
                <a:spcPts val="0"/>
              </a:spcBef>
            </a:pPr>
            <a:r>
              <a:rPr lang="en-IN" dirty="0" smtClean="0">
                <a:solidFill>
                  <a:srgbClr val="CC3300"/>
                </a:solidFill>
              </a:rPr>
              <a:t>Chemical Engineering</a:t>
            </a:r>
          </a:p>
          <a:p>
            <a:pPr>
              <a:spcBef>
                <a:spcPts val="0"/>
              </a:spcBef>
            </a:pPr>
            <a:r>
              <a:rPr lang="en-IN" dirty="0" smtClean="0">
                <a:solidFill>
                  <a:srgbClr val="CC3300"/>
                </a:solidFill>
              </a:rPr>
              <a:t>Indian Institute of Technology Kanpur</a:t>
            </a:r>
            <a:endParaRPr lang="en-IN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24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339933"/>
                </a:solidFill>
              </a:rPr>
              <a:t>The NIT </a:t>
            </a:r>
            <a:r>
              <a:rPr lang="en-IN" sz="3200" b="1" dirty="0" err="1" smtClean="0">
                <a:solidFill>
                  <a:srgbClr val="339933"/>
                </a:solidFill>
              </a:rPr>
              <a:t>Jalandhar</a:t>
            </a:r>
            <a:r>
              <a:rPr lang="en-IN" sz="3200" b="1" dirty="0" smtClean="0">
                <a:solidFill>
                  <a:srgbClr val="339933"/>
                </a:solidFill>
              </a:rPr>
              <a:t> Lecture</a:t>
            </a:r>
          </a:p>
          <a:p>
            <a:pPr algn="ctr"/>
            <a:r>
              <a:rPr lang="en-IN" b="1" dirty="0" smtClean="0">
                <a:solidFill>
                  <a:srgbClr val="339933"/>
                </a:solidFill>
              </a:rPr>
              <a:t>30</a:t>
            </a:r>
            <a:r>
              <a:rPr lang="en-IN" b="1" baseline="30000" dirty="0" smtClean="0">
                <a:solidFill>
                  <a:srgbClr val="339933"/>
                </a:solidFill>
              </a:rPr>
              <a:t>th</a:t>
            </a:r>
            <a:r>
              <a:rPr lang="en-IN" b="1" dirty="0" smtClean="0">
                <a:solidFill>
                  <a:srgbClr val="339933"/>
                </a:solidFill>
              </a:rPr>
              <a:t> October 2018</a:t>
            </a:r>
            <a:endParaRPr lang="en-IN" b="1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PWC Basics</a:t>
            </a:r>
            <a:endParaRPr lang="en-IN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5786" y="1428736"/>
            <a:ext cx="7572428" cy="1231106"/>
            <a:chOff x="785786" y="1428736"/>
            <a:chExt cx="7572428" cy="1231106"/>
          </a:xfrm>
        </p:grpSpPr>
        <p:sp>
          <p:nvSpPr>
            <p:cNvPr id="4" name="TextBox 3"/>
            <p:cNvSpPr txBox="1"/>
            <p:nvPr/>
          </p:nvSpPr>
          <p:spPr>
            <a:xfrm>
              <a:off x="785786" y="1428736"/>
              <a:ext cx="1578444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3200" b="1" dirty="0" smtClean="0">
                  <a:solidFill>
                    <a:srgbClr val="CC3300"/>
                  </a:solidFill>
                </a:rPr>
                <a:t>Safety</a:t>
              </a:r>
            </a:p>
            <a:p>
              <a:pPr algn="ctr"/>
              <a:endParaRPr lang="en-IN" sz="1000" b="1" dirty="0" smtClean="0">
                <a:solidFill>
                  <a:srgbClr val="CC3300"/>
                </a:solidFill>
              </a:endParaRPr>
            </a:p>
            <a:p>
              <a:pPr algn="ctr"/>
              <a:r>
                <a:rPr lang="en-IN" sz="3200" b="1" dirty="0" smtClean="0">
                  <a:solidFill>
                    <a:srgbClr val="CC3300"/>
                  </a:solidFill>
                </a:rPr>
                <a:t>Stability</a:t>
              </a:r>
              <a:endParaRPr lang="en-IN" sz="3200" b="1" dirty="0">
                <a:solidFill>
                  <a:srgbClr val="CC33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00430" y="1571612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4400" b="1" dirty="0" smtClean="0">
                  <a:solidFill>
                    <a:srgbClr val="CC3300"/>
                  </a:solidFill>
                </a:rPr>
                <a:t>≡</a:t>
              </a:r>
              <a:endParaRPr lang="en-IN" b="1" dirty="0">
                <a:solidFill>
                  <a:srgbClr val="CC33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9124" y="1494526"/>
              <a:ext cx="39290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200" b="1" dirty="0" smtClean="0">
                  <a:solidFill>
                    <a:srgbClr val="CC3300"/>
                  </a:solidFill>
                </a:rPr>
                <a:t>Operate Process at Steady State</a:t>
              </a:r>
              <a:endParaRPr lang="en-IN" sz="3200" b="1" dirty="0">
                <a:solidFill>
                  <a:srgbClr val="CC33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29400" y="3286124"/>
            <a:ext cx="5857244" cy="646331"/>
            <a:chOff x="1571604" y="3643314"/>
            <a:chExt cx="5857244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1571604" y="3643314"/>
              <a:ext cx="58572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FF3399"/>
                  </a:solidFill>
                </a:rPr>
                <a:t>Accumulation		Rate	</a:t>
              </a:r>
              <a:r>
                <a:rPr lang="en-IN" b="1" dirty="0" err="1" smtClean="0">
                  <a:solidFill>
                    <a:srgbClr val="FF3399"/>
                  </a:solidFill>
                </a:rPr>
                <a:t>Rate</a:t>
              </a:r>
              <a:r>
                <a:rPr lang="en-IN" b="1" dirty="0" smtClean="0">
                  <a:solidFill>
                    <a:srgbClr val="FF3399"/>
                  </a:solidFill>
                </a:rPr>
                <a:t>	Generation</a:t>
              </a:r>
            </a:p>
            <a:p>
              <a:r>
                <a:rPr lang="en-IN" b="1" dirty="0" smtClean="0">
                  <a:solidFill>
                    <a:srgbClr val="FF3399"/>
                  </a:solidFill>
                </a:rPr>
                <a:t>        Rate			   In	 Out	       Rate</a:t>
              </a:r>
              <a:endParaRPr lang="en-IN" b="1" dirty="0">
                <a:solidFill>
                  <a:srgbClr val="FF3399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14662" y="376499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 smtClean="0">
                  <a:solidFill>
                    <a:srgbClr val="CC3300"/>
                  </a:solidFill>
                </a:rPr>
                <a:t>=</a:t>
              </a:r>
              <a:endParaRPr lang="en-IN" sz="2400" b="1" dirty="0">
                <a:solidFill>
                  <a:srgbClr val="CC33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57884" y="375604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 smtClean="0">
                  <a:solidFill>
                    <a:srgbClr val="CC3300"/>
                  </a:solidFill>
                </a:rPr>
                <a:t>+</a:t>
              </a:r>
              <a:endParaRPr lang="en-IN" sz="2400" b="1" dirty="0">
                <a:solidFill>
                  <a:srgbClr val="CC33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57752" y="371475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 smtClean="0">
                  <a:solidFill>
                    <a:srgbClr val="CC3300"/>
                  </a:solidFill>
                </a:rPr>
                <a:t>−</a:t>
              </a:r>
              <a:endParaRPr lang="en-IN" sz="2400" b="1" dirty="0">
                <a:solidFill>
                  <a:srgbClr val="CC33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5143512"/>
            <a:ext cx="9242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009900"/>
                </a:solidFill>
              </a:rPr>
              <a:t>Need PWC to drive accumulation of all independent inventories to zero</a:t>
            </a:r>
            <a:endParaRPr lang="en-IN" sz="2400" b="1" dirty="0">
              <a:solidFill>
                <a:srgbClr val="0099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43174" y="2714620"/>
            <a:ext cx="1083787" cy="1517034"/>
            <a:chOff x="1855265" y="2644284"/>
            <a:chExt cx="1083787" cy="1517034"/>
          </a:xfrm>
        </p:grpSpPr>
        <p:sp>
          <p:nvSpPr>
            <p:cNvPr id="14" name="Up Arrow 13"/>
            <p:cNvSpPr>
              <a:spLocks noChangeAspect="1"/>
            </p:cNvSpPr>
            <p:nvPr/>
          </p:nvSpPr>
          <p:spPr>
            <a:xfrm rot="2475004">
              <a:off x="1855265" y="2987228"/>
              <a:ext cx="581558" cy="1174090"/>
            </a:xfrm>
            <a:prstGeom prst="upArrow">
              <a:avLst>
                <a:gd name="adj1" fmla="val 20972"/>
                <a:gd name="adj2" fmla="val 37560"/>
              </a:avLst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69052" y="2644284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4400" b="1" dirty="0" smtClean="0">
                  <a:solidFill>
                    <a:srgbClr val="339933"/>
                  </a:solidFill>
                </a:rPr>
                <a:t>0</a:t>
              </a:r>
              <a:endParaRPr lang="en-IN" b="1" dirty="0">
                <a:solidFill>
                  <a:srgbClr val="339933"/>
                </a:solidFill>
              </a:endParaRP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 rot="16200000">
            <a:off x="7273931" y="3227399"/>
            <a:ext cx="584216" cy="558790"/>
            <a:chOff x="2880" y="2112"/>
            <a:chExt cx="528" cy="576"/>
          </a:xfrm>
          <a:solidFill>
            <a:srgbClr val="339933"/>
          </a:solidFill>
        </p:grpSpPr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2880" y="2112"/>
              <a:ext cx="288" cy="576"/>
            </a:xfrm>
            <a:prstGeom prst="flowChartCollate">
              <a:avLst/>
            </a:prstGeom>
            <a:grpFill/>
            <a:ln w="9525">
              <a:solidFill>
                <a:srgbClr val="33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024" y="2400"/>
              <a:ext cx="240" cy="0"/>
            </a:xfrm>
            <a:prstGeom prst="line">
              <a:avLst/>
            </a:prstGeom>
            <a:grpFill/>
            <a:ln w="9525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3264" y="2208"/>
              <a:ext cx="144" cy="384"/>
            </a:xfrm>
            <a:prstGeom prst="flowChartDelay">
              <a:avLst/>
            </a:prstGeom>
            <a:grpFill/>
            <a:ln w="9525" algn="ctr">
              <a:solidFill>
                <a:srgbClr val="33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PWC Basics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Regulatory Control System</a:t>
            </a:r>
          </a:p>
          <a:p>
            <a:pPr lvl="1"/>
            <a:r>
              <a:rPr lang="en-IN" dirty="0" smtClean="0"/>
              <a:t>Drives all inventory accumulation terms to zero</a:t>
            </a:r>
          </a:p>
          <a:p>
            <a:pPr lvl="1"/>
            <a:r>
              <a:rPr lang="en-IN" dirty="0" smtClean="0"/>
              <a:t>Ensures plant operation around a steady state</a:t>
            </a:r>
          </a:p>
          <a:p>
            <a:endParaRPr lang="en-IN" dirty="0" smtClean="0"/>
          </a:p>
          <a:p>
            <a:r>
              <a:rPr lang="en-IN" dirty="0" smtClean="0"/>
              <a:t>What steady state to operate at</a:t>
            </a:r>
          </a:p>
          <a:p>
            <a:pPr lvl="1"/>
            <a:r>
              <a:rPr lang="en-IN" dirty="0" smtClean="0"/>
              <a:t>Economic Optimum</a:t>
            </a:r>
          </a:p>
          <a:p>
            <a:pPr lvl="2"/>
            <a:r>
              <a:rPr lang="en-IN" dirty="0" smtClean="0"/>
              <a:t>Minimize expensive utility consumption</a:t>
            </a:r>
          </a:p>
          <a:p>
            <a:pPr lvl="2"/>
            <a:r>
              <a:rPr lang="en-IN" dirty="0" smtClean="0"/>
              <a:t>Maximize production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Plantwide</a:t>
            </a:r>
            <a:r>
              <a:rPr lang="en-IN" dirty="0" smtClean="0"/>
              <a:t> Control Hierarchy</a:t>
            </a:r>
            <a:endParaRPr lang="en-IN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038350" y="4714884"/>
            <a:ext cx="4457700" cy="1790700"/>
            <a:chOff x="2880" y="6810"/>
            <a:chExt cx="7020" cy="2820"/>
          </a:xfrm>
        </p:grpSpPr>
        <p:grpSp>
          <p:nvGrpSpPr>
            <p:cNvPr id="39" name="Group 7"/>
            <p:cNvGrpSpPr>
              <a:grpSpLocks/>
            </p:cNvGrpSpPr>
            <p:nvPr/>
          </p:nvGrpSpPr>
          <p:grpSpPr bwMode="auto">
            <a:xfrm>
              <a:off x="2880" y="6810"/>
              <a:ext cx="7020" cy="2340"/>
              <a:chOff x="2880" y="6810"/>
              <a:chExt cx="7020" cy="2340"/>
            </a:xfrm>
          </p:grpSpPr>
          <p:sp>
            <p:nvSpPr>
              <p:cNvPr id="41" name="Rectangle 8"/>
              <p:cNvSpPr>
                <a:spLocks noChangeArrowheads="1"/>
              </p:cNvSpPr>
              <p:nvPr/>
            </p:nvSpPr>
            <p:spPr bwMode="auto">
              <a:xfrm>
                <a:off x="2880" y="6810"/>
                <a:ext cx="7020" cy="2340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42" name="Group 9"/>
              <p:cNvGrpSpPr>
                <a:grpSpLocks/>
              </p:cNvGrpSpPr>
              <p:nvPr/>
            </p:nvGrpSpPr>
            <p:grpSpPr bwMode="auto">
              <a:xfrm>
                <a:off x="3240" y="7196"/>
                <a:ext cx="1260" cy="361"/>
                <a:chOff x="3600" y="7826"/>
                <a:chExt cx="1260" cy="361"/>
              </a:xfrm>
            </p:grpSpPr>
            <p:sp>
              <p:nvSpPr>
                <p:cNvPr id="73" name="Line 10"/>
                <p:cNvSpPr>
                  <a:spLocks noChangeShapeType="1"/>
                </p:cNvSpPr>
                <p:nvPr/>
              </p:nvSpPr>
              <p:spPr bwMode="auto">
                <a:xfrm>
                  <a:off x="3600" y="8100"/>
                  <a:ext cx="12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74" name="Group 11"/>
                <p:cNvGrpSpPr>
                  <a:grpSpLocks/>
                </p:cNvGrpSpPr>
                <p:nvPr/>
              </p:nvGrpSpPr>
              <p:grpSpPr bwMode="auto">
                <a:xfrm rot="-5400000">
                  <a:off x="4080" y="7827"/>
                  <a:ext cx="361" cy="360"/>
                  <a:chOff x="4140" y="7920"/>
                  <a:chExt cx="1590" cy="1440"/>
                </a:xfrm>
              </p:grpSpPr>
              <p:sp>
                <p:nvSpPr>
                  <p:cNvPr id="75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7920"/>
                    <a:ext cx="720" cy="1440"/>
                  </a:xfrm>
                  <a:prstGeom prst="flowChartCollat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7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8640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77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5220" y="8160"/>
                    <a:ext cx="510" cy="960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43" name="Group 15"/>
              <p:cNvGrpSpPr>
                <a:grpSpLocks/>
              </p:cNvGrpSpPr>
              <p:nvPr/>
            </p:nvGrpSpPr>
            <p:grpSpPr bwMode="auto">
              <a:xfrm>
                <a:off x="4320" y="7916"/>
                <a:ext cx="1260" cy="361"/>
                <a:chOff x="3600" y="7826"/>
                <a:chExt cx="1260" cy="361"/>
              </a:xfrm>
            </p:grpSpPr>
            <p:sp>
              <p:nvSpPr>
                <p:cNvPr id="68" name="Line 16"/>
                <p:cNvSpPr>
                  <a:spLocks noChangeShapeType="1"/>
                </p:cNvSpPr>
                <p:nvPr/>
              </p:nvSpPr>
              <p:spPr bwMode="auto">
                <a:xfrm>
                  <a:off x="3600" y="8100"/>
                  <a:ext cx="12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69" name="Group 17"/>
                <p:cNvGrpSpPr>
                  <a:grpSpLocks/>
                </p:cNvGrpSpPr>
                <p:nvPr/>
              </p:nvGrpSpPr>
              <p:grpSpPr bwMode="auto">
                <a:xfrm rot="-5400000">
                  <a:off x="4080" y="7827"/>
                  <a:ext cx="361" cy="360"/>
                  <a:chOff x="4140" y="7920"/>
                  <a:chExt cx="1590" cy="1440"/>
                </a:xfrm>
              </p:grpSpPr>
              <p:sp>
                <p:nvSpPr>
                  <p:cNvPr id="70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7920"/>
                    <a:ext cx="720" cy="1440"/>
                  </a:xfrm>
                  <a:prstGeom prst="flowChartCollat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7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8640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7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5220" y="8160"/>
                    <a:ext cx="510" cy="960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44" name="Group 21"/>
              <p:cNvGrpSpPr>
                <a:grpSpLocks/>
              </p:cNvGrpSpPr>
              <p:nvPr/>
            </p:nvGrpSpPr>
            <p:grpSpPr bwMode="auto">
              <a:xfrm>
                <a:off x="5580" y="7196"/>
                <a:ext cx="1260" cy="361"/>
                <a:chOff x="3600" y="7826"/>
                <a:chExt cx="1260" cy="361"/>
              </a:xfrm>
            </p:grpSpPr>
            <p:sp>
              <p:nvSpPr>
                <p:cNvPr id="63" name="Line 22"/>
                <p:cNvSpPr>
                  <a:spLocks noChangeShapeType="1"/>
                </p:cNvSpPr>
                <p:nvPr/>
              </p:nvSpPr>
              <p:spPr bwMode="auto">
                <a:xfrm>
                  <a:off x="3600" y="8100"/>
                  <a:ext cx="12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64" name="Group 23"/>
                <p:cNvGrpSpPr>
                  <a:grpSpLocks/>
                </p:cNvGrpSpPr>
                <p:nvPr/>
              </p:nvGrpSpPr>
              <p:grpSpPr bwMode="auto">
                <a:xfrm rot="-5400000">
                  <a:off x="4080" y="7827"/>
                  <a:ext cx="361" cy="360"/>
                  <a:chOff x="4140" y="7920"/>
                  <a:chExt cx="1590" cy="1440"/>
                </a:xfrm>
              </p:grpSpPr>
              <p:sp>
                <p:nvSpPr>
                  <p:cNvPr id="65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7920"/>
                    <a:ext cx="720" cy="1440"/>
                  </a:xfrm>
                  <a:prstGeom prst="flowChartCollat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8640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7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5220" y="8160"/>
                    <a:ext cx="510" cy="960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45" name="Group 27"/>
              <p:cNvGrpSpPr>
                <a:grpSpLocks/>
              </p:cNvGrpSpPr>
              <p:nvPr/>
            </p:nvGrpSpPr>
            <p:grpSpPr bwMode="auto">
              <a:xfrm>
                <a:off x="7920" y="7196"/>
                <a:ext cx="1260" cy="361"/>
                <a:chOff x="3600" y="7826"/>
                <a:chExt cx="1260" cy="361"/>
              </a:xfrm>
            </p:grpSpPr>
            <p:sp>
              <p:nvSpPr>
                <p:cNvPr id="58" name="Line 28"/>
                <p:cNvSpPr>
                  <a:spLocks noChangeShapeType="1"/>
                </p:cNvSpPr>
                <p:nvPr/>
              </p:nvSpPr>
              <p:spPr bwMode="auto">
                <a:xfrm>
                  <a:off x="3600" y="8100"/>
                  <a:ext cx="12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59" name="Group 29"/>
                <p:cNvGrpSpPr>
                  <a:grpSpLocks/>
                </p:cNvGrpSpPr>
                <p:nvPr/>
              </p:nvGrpSpPr>
              <p:grpSpPr bwMode="auto">
                <a:xfrm rot="-5400000">
                  <a:off x="4080" y="7827"/>
                  <a:ext cx="361" cy="360"/>
                  <a:chOff x="4140" y="7920"/>
                  <a:chExt cx="1590" cy="1440"/>
                </a:xfrm>
              </p:grpSpPr>
              <p:sp>
                <p:nvSpPr>
                  <p:cNvPr id="60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7920"/>
                    <a:ext cx="720" cy="1440"/>
                  </a:xfrm>
                  <a:prstGeom prst="flowChartCollat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8640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6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5220" y="8160"/>
                    <a:ext cx="510" cy="960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46" name="Group 33"/>
              <p:cNvGrpSpPr>
                <a:grpSpLocks/>
              </p:cNvGrpSpPr>
              <p:nvPr/>
            </p:nvGrpSpPr>
            <p:grpSpPr bwMode="auto">
              <a:xfrm>
                <a:off x="6840" y="7916"/>
                <a:ext cx="1260" cy="361"/>
                <a:chOff x="3600" y="7826"/>
                <a:chExt cx="1260" cy="361"/>
              </a:xfrm>
            </p:grpSpPr>
            <p:sp>
              <p:nvSpPr>
                <p:cNvPr id="53" name="Line 34"/>
                <p:cNvSpPr>
                  <a:spLocks noChangeShapeType="1"/>
                </p:cNvSpPr>
                <p:nvPr/>
              </p:nvSpPr>
              <p:spPr bwMode="auto">
                <a:xfrm>
                  <a:off x="3600" y="8100"/>
                  <a:ext cx="12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54" name="Group 35"/>
                <p:cNvGrpSpPr>
                  <a:grpSpLocks/>
                </p:cNvGrpSpPr>
                <p:nvPr/>
              </p:nvGrpSpPr>
              <p:grpSpPr bwMode="auto">
                <a:xfrm rot="-5400000">
                  <a:off x="4080" y="7827"/>
                  <a:ext cx="361" cy="360"/>
                  <a:chOff x="4140" y="7920"/>
                  <a:chExt cx="1590" cy="1440"/>
                </a:xfrm>
              </p:grpSpPr>
              <p:sp>
                <p:nvSpPr>
                  <p:cNvPr id="55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7920"/>
                    <a:ext cx="720" cy="1440"/>
                  </a:xfrm>
                  <a:prstGeom prst="flowChartCollat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5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8640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57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5220" y="8160"/>
                    <a:ext cx="510" cy="960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47" name="Group 39"/>
              <p:cNvGrpSpPr>
                <a:grpSpLocks/>
              </p:cNvGrpSpPr>
              <p:nvPr/>
            </p:nvGrpSpPr>
            <p:grpSpPr bwMode="auto">
              <a:xfrm>
                <a:off x="5580" y="8456"/>
                <a:ext cx="1260" cy="361"/>
                <a:chOff x="3600" y="7826"/>
                <a:chExt cx="1260" cy="361"/>
              </a:xfrm>
            </p:grpSpPr>
            <p:sp>
              <p:nvSpPr>
                <p:cNvPr id="48" name="Line 40"/>
                <p:cNvSpPr>
                  <a:spLocks noChangeShapeType="1"/>
                </p:cNvSpPr>
                <p:nvPr/>
              </p:nvSpPr>
              <p:spPr bwMode="auto">
                <a:xfrm>
                  <a:off x="3600" y="8100"/>
                  <a:ext cx="12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49" name="Group 41"/>
                <p:cNvGrpSpPr>
                  <a:grpSpLocks/>
                </p:cNvGrpSpPr>
                <p:nvPr/>
              </p:nvGrpSpPr>
              <p:grpSpPr bwMode="auto">
                <a:xfrm rot="-5400000">
                  <a:off x="4080" y="7827"/>
                  <a:ext cx="361" cy="360"/>
                  <a:chOff x="4140" y="7920"/>
                  <a:chExt cx="1590" cy="1440"/>
                </a:xfrm>
              </p:grpSpPr>
              <p:sp>
                <p:nvSpPr>
                  <p:cNvPr id="50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7920"/>
                    <a:ext cx="720" cy="1440"/>
                  </a:xfrm>
                  <a:prstGeom prst="flowChartCollat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5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4500" y="8640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52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5220" y="8160"/>
                    <a:ext cx="510" cy="960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</p:grpSp>
        </p:grp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5670" y="9090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1">
                  <a:ea typeface="Mangal" pitchFamily="2"/>
                  <a:cs typeface="Mangal" pitchFamily="2"/>
                </a:rPr>
                <a:t>PLANT</a:t>
              </a:r>
              <a:endParaRPr lang="en-US" sz="1600" b="1"/>
            </a:p>
          </p:txBody>
        </p:sp>
      </p:grpSp>
      <p:sp>
        <p:nvSpPr>
          <p:cNvPr id="32" name="Line 49"/>
          <p:cNvSpPr>
            <a:spLocks noChangeShapeType="1"/>
          </p:cNvSpPr>
          <p:nvPr/>
        </p:nvSpPr>
        <p:spPr bwMode="auto">
          <a:xfrm>
            <a:off x="6538972" y="5336578"/>
            <a:ext cx="25923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>
            <a:off x="6538972" y="5822639"/>
            <a:ext cx="45365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" name="Line 51"/>
          <p:cNvSpPr>
            <a:spLocks noChangeShapeType="1"/>
          </p:cNvSpPr>
          <p:nvPr/>
        </p:nvSpPr>
        <p:spPr bwMode="auto">
          <a:xfrm flipV="1">
            <a:off x="6798205" y="1934152"/>
            <a:ext cx="0" cy="340242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5" name="Line 52"/>
          <p:cNvSpPr>
            <a:spLocks noChangeShapeType="1"/>
          </p:cNvSpPr>
          <p:nvPr/>
        </p:nvSpPr>
        <p:spPr bwMode="auto">
          <a:xfrm flipV="1">
            <a:off x="6992629" y="1448092"/>
            <a:ext cx="0" cy="437454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6" name="Line 53"/>
          <p:cNvSpPr>
            <a:spLocks noChangeShapeType="1"/>
          </p:cNvSpPr>
          <p:nvPr/>
        </p:nvSpPr>
        <p:spPr bwMode="auto">
          <a:xfrm flipH="1">
            <a:off x="5857884" y="1448092"/>
            <a:ext cx="1152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7" name="Line 54"/>
          <p:cNvSpPr>
            <a:spLocks noChangeShapeType="1"/>
          </p:cNvSpPr>
          <p:nvPr/>
        </p:nvSpPr>
        <p:spPr bwMode="auto">
          <a:xfrm flipH="1">
            <a:off x="5857884" y="1934152"/>
            <a:ext cx="936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8" name="AutoShape 55"/>
          <p:cNvSpPr>
            <a:spLocks noChangeArrowheads="1"/>
          </p:cNvSpPr>
          <p:nvPr/>
        </p:nvSpPr>
        <p:spPr bwMode="auto">
          <a:xfrm rot="16200000">
            <a:off x="5204315" y="1563306"/>
            <a:ext cx="1072934" cy="194424"/>
          </a:xfrm>
          <a:prstGeom prst="triangle">
            <a:avLst>
              <a:gd name="adj" fmla="val 49912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1" name="Text Box 56"/>
          <p:cNvSpPr txBox="1">
            <a:spLocks noChangeArrowheads="1"/>
          </p:cNvSpPr>
          <p:nvPr/>
        </p:nvSpPr>
        <p:spPr bwMode="auto">
          <a:xfrm>
            <a:off x="6765015" y="2152640"/>
            <a:ext cx="22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dirty="0">
                <a:ea typeface="Mangal" pitchFamily="2"/>
                <a:cs typeface="Mangal" pitchFamily="2"/>
              </a:rPr>
              <a:t>Measurements</a:t>
            </a:r>
            <a:endParaRPr lang="en-US" dirty="0"/>
          </a:p>
        </p:txBody>
      </p: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2609850" y="857232"/>
            <a:ext cx="3028950" cy="4572000"/>
            <a:chOff x="3780" y="720"/>
            <a:chExt cx="4770" cy="7200"/>
          </a:xfrm>
        </p:grpSpPr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3915" y="5040"/>
              <a:ext cx="4635" cy="2880"/>
              <a:chOff x="3915" y="5040"/>
              <a:chExt cx="4635" cy="2880"/>
            </a:xfrm>
          </p:grpSpPr>
          <p:sp>
            <p:nvSpPr>
              <p:cNvPr id="25" name="Line 59"/>
              <p:cNvSpPr>
                <a:spLocks noChangeShapeType="1"/>
              </p:cNvSpPr>
              <p:nvPr/>
            </p:nvSpPr>
            <p:spPr bwMode="auto">
              <a:xfrm flipV="1">
                <a:off x="3915" y="5040"/>
                <a:ext cx="900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" name="Line 60"/>
              <p:cNvSpPr>
                <a:spLocks noChangeShapeType="1"/>
              </p:cNvSpPr>
              <p:nvPr/>
            </p:nvSpPr>
            <p:spPr bwMode="auto">
              <a:xfrm flipH="1" flipV="1">
                <a:off x="7650" y="5040"/>
                <a:ext cx="900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" name="Line 61"/>
              <p:cNvSpPr>
                <a:spLocks noChangeShapeType="1"/>
              </p:cNvSpPr>
              <p:nvPr/>
            </p:nvSpPr>
            <p:spPr bwMode="auto">
              <a:xfrm flipV="1">
                <a:off x="6225" y="5040"/>
                <a:ext cx="0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" name="Line 62"/>
              <p:cNvSpPr>
                <a:spLocks noChangeShapeType="1"/>
              </p:cNvSpPr>
              <p:nvPr/>
            </p:nvSpPr>
            <p:spPr bwMode="auto">
              <a:xfrm flipV="1">
                <a:off x="7485" y="5040"/>
                <a:ext cx="0" cy="2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" name="Line 63"/>
              <p:cNvSpPr>
                <a:spLocks noChangeShapeType="1"/>
              </p:cNvSpPr>
              <p:nvPr/>
            </p:nvSpPr>
            <p:spPr bwMode="auto">
              <a:xfrm flipV="1">
                <a:off x="4965" y="5040"/>
                <a:ext cx="0" cy="2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0" name="Group 64"/>
            <p:cNvGrpSpPr>
              <a:grpSpLocks/>
            </p:cNvGrpSpPr>
            <p:nvPr/>
          </p:nvGrpSpPr>
          <p:grpSpPr bwMode="auto">
            <a:xfrm>
              <a:off x="3780" y="720"/>
              <a:ext cx="4680" cy="5940"/>
              <a:chOff x="3780" y="720"/>
              <a:chExt cx="4680" cy="5940"/>
            </a:xfrm>
          </p:grpSpPr>
          <p:sp>
            <p:nvSpPr>
              <p:cNvPr id="11" name="Text Box 65"/>
              <p:cNvSpPr txBox="1">
                <a:spLocks noChangeArrowheads="1"/>
              </p:cNvSpPr>
              <p:nvPr/>
            </p:nvSpPr>
            <p:spPr bwMode="auto">
              <a:xfrm>
                <a:off x="4500" y="4320"/>
                <a:ext cx="32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ea typeface="Mangal" pitchFamily="2"/>
                    <a:cs typeface="Mangal" pitchFamily="2"/>
                  </a:rPr>
                  <a:t>Regulatory Control Layer</a:t>
                </a:r>
              </a:p>
              <a:p>
                <a:r>
                  <a:rPr lang="en-US" sz="1200">
                    <a:ea typeface="Mangal" pitchFamily="2"/>
                    <a:cs typeface="Mangal" pitchFamily="2"/>
                  </a:rPr>
                  <a:t>(updates every few secs)</a:t>
                </a:r>
                <a:endParaRPr lang="en-US"/>
              </a:p>
            </p:txBody>
          </p:sp>
          <p:sp>
            <p:nvSpPr>
              <p:cNvPr id="12" name="Text Box 66"/>
              <p:cNvSpPr txBox="1">
                <a:spLocks noChangeArrowheads="1"/>
              </p:cNvSpPr>
              <p:nvPr/>
            </p:nvSpPr>
            <p:spPr bwMode="auto">
              <a:xfrm>
                <a:off x="4500" y="2880"/>
                <a:ext cx="32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ea typeface="Mangal" pitchFamily="2"/>
                    <a:cs typeface="Mangal" pitchFamily="2"/>
                  </a:rPr>
                  <a:t>Supervisory Control Layer</a:t>
                </a:r>
              </a:p>
              <a:p>
                <a:r>
                  <a:rPr lang="en-US" sz="1200">
                    <a:ea typeface="Mangal" pitchFamily="2"/>
                    <a:cs typeface="Mangal" pitchFamily="2"/>
                  </a:rPr>
                  <a:t>(updates every few mins)</a:t>
                </a:r>
                <a:endParaRPr lang="en-US"/>
              </a:p>
            </p:txBody>
          </p:sp>
          <p:sp>
            <p:nvSpPr>
              <p:cNvPr id="13" name="Line 67"/>
              <p:cNvSpPr>
                <a:spLocks noChangeShapeType="1"/>
              </p:cNvSpPr>
              <p:nvPr/>
            </p:nvSpPr>
            <p:spPr bwMode="auto">
              <a:xfrm flipH="1">
                <a:off x="5580" y="3600"/>
                <a:ext cx="18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" name="Line 68"/>
              <p:cNvSpPr>
                <a:spLocks noChangeShapeType="1"/>
              </p:cNvSpPr>
              <p:nvPr/>
            </p:nvSpPr>
            <p:spPr bwMode="auto">
              <a:xfrm>
                <a:off x="6120" y="3600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" name="Line 69"/>
              <p:cNvSpPr>
                <a:spLocks noChangeShapeType="1"/>
              </p:cNvSpPr>
              <p:nvPr/>
            </p:nvSpPr>
            <p:spPr bwMode="auto">
              <a:xfrm>
                <a:off x="6480" y="3600"/>
                <a:ext cx="18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" name="Text Box 70"/>
              <p:cNvSpPr txBox="1">
                <a:spLocks noChangeArrowheads="1"/>
              </p:cNvSpPr>
              <p:nvPr/>
            </p:nvSpPr>
            <p:spPr bwMode="auto">
              <a:xfrm>
                <a:off x="4500" y="1440"/>
                <a:ext cx="32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ea typeface="Mangal" pitchFamily="2"/>
                    <a:cs typeface="Mangal" pitchFamily="2"/>
                  </a:rPr>
                  <a:t>Optimization Layer</a:t>
                </a:r>
              </a:p>
              <a:p>
                <a:r>
                  <a:rPr lang="en-US" sz="1200">
                    <a:ea typeface="Mangal" pitchFamily="2"/>
                    <a:cs typeface="Mangal" pitchFamily="2"/>
                  </a:rPr>
                  <a:t>(updates every few hrs)</a:t>
                </a:r>
                <a:endParaRPr lang="en-US"/>
              </a:p>
            </p:txBody>
          </p:sp>
          <p:sp>
            <p:nvSpPr>
              <p:cNvPr id="17" name="Line 71"/>
              <p:cNvSpPr>
                <a:spLocks noChangeShapeType="1"/>
              </p:cNvSpPr>
              <p:nvPr/>
            </p:nvSpPr>
            <p:spPr bwMode="auto">
              <a:xfrm flipH="1">
                <a:off x="5580" y="2160"/>
                <a:ext cx="18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8" name="Line 72"/>
              <p:cNvSpPr>
                <a:spLocks noChangeShapeType="1"/>
              </p:cNvSpPr>
              <p:nvPr/>
            </p:nvSpPr>
            <p:spPr bwMode="auto">
              <a:xfrm>
                <a:off x="6120" y="2160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" name="Line 73"/>
              <p:cNvSpPr>
                <a:spLocks noChangeShapeType="1"/>
              </p:cNvSpPr>
              <p:nvPr/>
            </p:nvSpPr>
            <p:spPr bwMode="auto">
              <a:xfrm>
                <a:off x="6480" y="2160"/>
                <a:ext cx="18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" name="Rectangle 74"/>
              <p:cNvSpPr>
                <a:spLocks noChangeArrowheads="1"/>
              </p:cNvSpPr>
              <p:nvPr/>
            </p:nvSpPr>
            <p:spPr bwMode="auto">
              <a:xfrm>
                <a:off x="3780" y="1080"/>
                <a:ext cx="4680" cy="486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" name="Text Box 75"/>
              <p:cNvSpPr txBox="1">
                <a:spLocks noChangeArrowheads="1"/>
              </p:cNvSpPr>
              <p:nvPr/>
            </p:nvSpPr>
            <p:spPr bwMode="auto">
              <a:xfrm>
                <a:off x="4140" y="720"/>
                <a:ext cx="43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200" b="1">
                    <a:ea typeface="Mangal" pitchFamily="2"/>
                    <a:cs typeface="Mangal" pitchFamily="2"/>
                  </a:rPr>
                  <a:t>PLANTWIDE CONTROL SYSTEM</a:t>
                </a:r>
                <a:endParaRPr lang="en-US" b="1"/>
              </a:p>
            </p:txBody>
          </p:sp>
          <p:sp>
            <p:nvSpPr>
              <p:cNvPr id="22" name="Text Box 76"/>
              <p:cNvSpPr txBox="1">
                <a:spLocks noChangeArrowheads="1"/>
              </p:cNvSpPr>
              <p:nvPr/>
            </p:nvSpPr>
            <p:spPr bwMode="auto">
              <a:xfrm>
                <a:off x="6525" y="234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900">
                    <a:ea typeface="Mangal" pitchFamily="2"/>
                    <a:cs typeface="Mangal" pitchFamily="2"/>
                  </a:rPr>
                  <a:t>SETPOINT</a:t>
                </a:r>
                <a:endParaRPr lang="en-US"/>
              </a:p>
            </p:txBody>
          </p:sp>
          <p:sp>
            <p:nvSpPr>
              <p:cNvPr id="23" name="Text Box 77"/>
              <p:cNvSpPr txBox="1">
                <a:spLocks noChangeArrowheads="1"/>
              </p:cNvSpPr>
              <p:nvPr/>
            </p:nvSpPr>
            <p:spPr bwMode="auto">
              <a:xfrm>
                <a:off x="6510" y="3780"/>
                <a:ext cx="14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900">
                    <a:ea typeface="Mangal" pitchFamily="2"/>
                    <a:cs typeface="Mangal" pitchFamily="2"/>
                  </a:rPr>
                  <a:t>SETPOINT</a:t>
                </a:r>
                <a:endParaRPr lang="en-US"/>
              </a:p>
            </p:txBody>
          </p:sp>
          <p:sp>
            <p:nvSpPr>
              <p:cNvPr id="24" name="Text Box 78"/>
              <p:cNvSpPr txBox="1">
                <a:spLocks noChangeArrowheads="1"/>
              </p:cNvSpPr>
              <p:nvPr/>
            </p:nvSpPr>
            <p:spPr bwMode="auto">
              <a:xfrm>
                <a:off x="5940" y="6120"/>
                <a:ext cx="180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>
                    <a:ea typeface="Mangal" pitchFamily="2"/>
                    <a:cs typeface="Mangal" pitchFamily="2"/>
                  </a:rPr>
                  <a:t>SIGNAL TO VALVE</a:t>
                </a:r>
                <a:endParaRPr lang="en-US"/>
              </a:p>
            </p:txBody>
          </p:sp>
        </p:grpSp>
      </p:grpSp>
      <p:grpSp>
        <p:nvGrpSpPr>
          <p:cNvPr id="78" name="Group 88"/>
          <p:cNvGrpSpPr>
            <a:grpSpLocks/>
          </p:cNvGrpSpPr>
          <p:nvPr/>
        </p:nvGrpSpPr>
        <p:grpSpPr bwMode="auto">
          <a:xfrm>
            <a:off x="777875" y="1357298"/>
            <a:ext cx="2193925" cy="1460500"/>
            <a:chOff x="490" y="952"/>
            <a:chExt cx="1382" cy="920"/>
          </a:xfrm>
        </p:grpSpPr>
        <p:sp>
          <p:nvSpPr>
            <p:cNvPr id="79" name="AutoShape 84"/>
            <p:cNvSpPr>
              <a:spLocks/>
            </p:cNvSpPr>
            <p:nvPr/>
          </p:nvSpPr>
          <p:spPr bwMode="auto">
            <a:xfrm>
              <a:off x="1776" y="952"/>
              <a:ext cx="96" cy="920"/>
            </a:xfrm>
            <a:prstGeom prst="leftBrace">
              <a:avLst>
                <a:gd name="adj1" fmla="val 79861"/>
                <a:gd name="adj2" fmla="val 50000"/>
              </a:avLst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0" name="AutoShape 86"/>
            <p:cNvSpPr>
              <a:spLocks noChangeArrowheads="1"/>
            </p:cNvSpPr>
            <p:nvPr/>
          </p:nvSpPr>
          <p:spPr bwMode="auto">
            <a:xfrm>
              <a:off x="1371" y="1344"/>
              <a:ext cx="384" cy="162"/>
            </a:xfrm>
            <a:prstGeom prst="rightArrow">
              <a:avLst>
                <a:gd name="adj1" fmla="val 50000"/>
                <a:gd name="adj2" fmla="val 59259"/>
              </a:avLst>
            </a:prstGeom>
            <a:solidFill>
              <a:srgbClr val="006600">
                <a:alpha val="27000"/>
              </a:srgbClr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1" name="Text Box 87"/>
            <p:cNvSpPr txBox="1">
              <a:spLocks noChangeArrowheads="1"/>
            </p:cNvSpPr>
            <p:nvPr/>
          </p:nvSpPr>
          <p:spPr bwMode="auto">
            <a:xfrm>
              <a:off x="490" y="1200"/>
              <a:ext cx="854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Economic Operation</a:t>
              </a:r>
            </a:p>
          </p:txBody>
        </p:sp>
      </p:grpSp>
      <p:grpSp>
        <p:nvGrpSpPr>
          <p:cNvPr id="82" name="Group 91"/>
          <p:cNvGrpSpPr>
            <a:grpSpLocks/>
          </p:cNvGrpSpPr>
          <p:nvPr/>
        </p:nvGrpSpPr>
        <p:grpSpPr bwMode="auto">
          <a:xfrm>
            <a:off x="609589" y="3000372"/>
            <a:ext cx="2390775" cy="696912"/>
            <a:chOff x="366" y="2043"/>
            <a:chExt cx="1506" cy="439"/>
          </a:xfrm>
        </p:grpSpPr>
        <p:sp>
          <p:nvSpPr>
            <p:cNvPr id="83" name="AutoShape 85"/>
            <p:cNvSpPr>
              <a:spLocks/>
            </p:cNvSpPr>
            <p:nvPr/>
          </p:nvSpPr>
          <p:spPr bwMode="auto">
            <a:xfrm>
              <a:off x="1824" y="2050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4" name="AutoShape 89"/>
            <p:cNvSpPr>
              <a:spLocks noChangeArrowheads="1"/>
            </p:cNvSpPr>
            <p:nvPr/>
          </p:nvSpPr>
          <p:spPr bwMode="auto">
            <a:xfrm>
              <a:off x="1358" y="2183"/>
              <a:ext cx="432" cy="162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993300">
                <a:alpha val="39999"/>
              </a:srgbClr>
            </a:solidFill>
            <a:ln w="9525" algn="ctr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5" name="Text Box 90"/>
            <p:cNvSpPr txBox="1">
              <a:spLocks noChangeArrowheads="1"/>
            </p:cNvSpPr>
            <p:nvPr/>
          </p:nvSpPr>
          <p:spPr bwMode="auto">
            <a:xfrm>
              <a:off x="366" y="2043"/>
              <a:ext cx="1026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993300"/>
                  </a:solidFill>
                </a:rPr>
                <a:t>Safe &amp; Stable Operation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Regulatory PWCS Design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What to Control</a:t>
            </a:r>
          </a:p>
          <a:p>
            <a:pPr lvl="1"/>
            <a:r>
              <a:rPr lang="en-IN" dirty="0" smtClean="0"/>
              <a:t>All independent inventories (DOF)</a:t>
            </a:r>
          </a:p>
          <a:p>
            <a:pPr lvl="2"/>
            <a:r>
              <a:rPr lang="en-IN" dirty="0" smtClean="0"/>
              <a:t>Material – Liquid level or gas pressure</a:t>
            </a:r>
          </a:p>
          <a:p>
            <a:pPr lvl="2"/>
            <a:r>
              <a:rPr lang="en-IN" dirty="0" smtClean="0"/>
              <a:t>Energy – Temperature or </a:t>
            </a:r>
            <a:r>
              <a:rPr lang="en-IN" dirty="0" err="1" smtClean="0"/>
              <a:t>vapor</a:t>
            </a:r>
            <a:r>
              <a:rPr lang="en-IN" dirty="0" smtClean="0"/>
              <a:t> pressure</a:t>
            </a:r>
          </a:p>
          <a:p>
            <a:pPr lvl="2"/>
            <a:r>
              <a:rPr lang="en-IN" dirty="0" smtClean="0"/>
              <a:t>Component – Composition, tray temperature (inferential)</a:t>
            </a:r>
          </a:p>
          <a:p>
            <a:pPr lvl="1">
              <a:spcAft>
                <a:spcPts val="600"/>
              </a:spcAft>
            </a:pPr>
            <a:r>
              <a:rPr lang="en-IN" dirty="0" smtClean="0"/>
              <a:t>Throughput or Production Rate</a:t>
            </a:r>
          </a:p>
          <a:p>
            <a:r>
              <a:rPr lang="en-IN" dirty="0" smtClean="0"/>
              <a:t>Degree of tightness of control</a:t>
            </a:r>
          </a:p>
          <a:p>
            <a:pPr lvl="1"/>
            <a:r>
              <a:rPr lang="en-IN" dirty="0" smtClean="0"/>
              <a:t>Should energy inventories be tightly controlled?</a:t>
            </a:r>
          </a:p>
          <a:p>
            <a:pPr lvl="1">
              <a:spcAft>
                <a:spcPts val="600"/>
              </a:spcAft>
            </a:pPr>
            <a:r>
              <a:rPr lang="en-IN" dirty="0" smtClean="0"/>
              <a:t>Should surge level inventories be tightly controlled?</a:t>
            </a:r>
          </a:p>
          <a:p>
            <a:r>
              <a:rPr lang="en-IN" dirty="0" smtClean="0"/>
              <a:t>What to manipulate</a:t>
            </a:r>
          </a:p>
          <a:p>
            <a:pPr lvl="1"/>
            <a:r>
              <a:rPr lang="en-IN" dirty="0" smtClean="0"/>
              <a:t>The largest term on the RHS of the inventory balance</a:t>
            </a:r>
          </a:p>
          <a:p>
            <a:pPr lvl="2"/>
            <a:r>
              <a:rPr lang="en-IN" dirty="0" smtClean="0"/>
              <a:t>Richardson’s Rule</a:t>
            </a:r>
          </a:p>
          <a:p>
            <a:pPr lvl="1"/>
            <a:r>
              <a:rPr lang="en-IN" dirty="0" smtClean="0"/>
              <a:t>Pair close</a:t>
            </a:r>
          </a:p>
          <a:p>
            <a:pPr lvl="2"/>
            <a:r>
              <a:rPr lang="en-IN" dirty="0" smtClean="0"/>
              <a:t>Fast dynamics</a:t>
            </a:r>
          </a:p>
          <a:p>
            <a:pPr lvl="2"/>
            <a:r>
              <a:rPr lang="en-IN" dirty="0" smtClean="0"/>
              <a:t>Tight closed loop control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1517650" y="2808288"/>
            <a:ext cx="2252663" cy="1225550"/>
            <a:chOff x="956" y="1769"/>
            <a:chExt cx="1419" cy="772"/>
          </a:xfrm>
        </p:grpSpPr>
        <p:sp>
          <p:nvSpPr>
            <p:cNvPr id="4201" name="Text Box 105"/>
            <p:cNvSpPr txBox="1">
              <a:spLocks noChangeArrowheads="1"/>
            </p:cNvSpPr>
            <p:nvPr/>
          </p:nvSpPr>
          <p:spPr bwMode="auto">
            <a:xfrm>
              <a:off x="1680" y="2043"/>
              <a:ext cx="67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REACTOR</a:t>
              </a:r>
            </a:p>
          </p:txBody>
        </p:sp>
        <p:grpSp>
          <p:nvGrpSpPr>
            <p:cNvPr id="3" name="Group 107"/>
            <p:cNvGrpSpPr>
              <a:grpSpLocks/>
            </p:cNvGrpSpPr>
            <p:nvPr/>
          </p:nvGrpSpPr>
          <p:grpSpPr bwMode="auto">
            <a:xfrm>
              <a:off x="956" y="1769"/>
              <a:ext cx="1419" cy="772"/>
              <a:chOff x="432" y="2016"/>
              <a:chExt cx="1419" cy="772"/>
            </a:xfrm>
          </p:grpSpPr>
          <p:grpSp>
            <p:nvGrpSpPr>
              <p:cNvPr id="4" name="Group 53"/>
              <p:cNvGrpSpPr>
                <a:grpSpLocks/>
              </p:cNvGrpSpPr>
              <p:nvPr/>
            </p:nvGrpSpPr>
            <p:grpSpPr bwMode="auto">
              <a:xfrm>
                <a:off x="843" y="2016"/>
                <a:ext cx="1008" cy="672"/>
                <a:chOff x="843" y="2016"/>
                <a:chExt cx="1008" cy="672"/>
              </a:xfrm>
            </p:grpSpPr>
            <p:grpSp>
              <p:nvGrpSpPr>
                <p:cNvPr id="5" name="Group 50"/>
                <p:cNvGrpSpPr>
                  <a:grpSpLocks/>
                </p:cNvGrpSpPr>
                <p:nvPr/>
              </p:nvGrpSpPr>
              <p:grpSpPr bwMode="auto">
                <a:xfrm>
                  <a:off x="843" y="2016"/>
                  <a:ext cx="1008" cy="672"/>
                  <a:chOff x="843" y="2016"/>
                  <a:chExt cx="1008" cy="672"/>
                </a:xfrm>
              </p:grpSpPr>
              <p:grpSp>
                <p:nvGrpSpPr>
                  <p:cNvPr id="6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1131" y="2016"/>
                    <a:ext cx="720" cy="672"/>
                    <a:chOff x="1131" y="2016"/>
                    <a:chExt cx="720" cy="672"/>
                  </a:xfrm>
                </p:grpSpPr>
                <p:grpSp>
                  <p:nvGrpSpPr>
                    <p:cNvPr id="7" name="Group 6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152" y="2064"/>
                      <a:ext cx="672" cy="576"/>
                      <a:chOff x="1152" y="2064"/>
                      <a:chExt cx="672" cy="576"/>
                    </a:xfrm>
                  </p:grpSpPr>
                  <p:sp>
                    <p:nvSpPr>
                      <p:cNvPr id="4100" name="Rectangle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2064"/>
                        <a:ext cx="576" cy="57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4101" name="AutoShape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8" y="2064"/>
                        <a:ext cx="96" cy="576"/>
                      </a:xfrm>
                      <a:prstGeom prst="rightBracket">
                        <a:avLst>
                          <a:gd name="adj" fmla="val 219806"/>
                        </a:avLst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4103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1" y="2112"/>
                      <a:ext cx="720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843" y="2160"/>
                    <a:ext cx="288" cy="516"/>
                    <a:chOff x="843" y="2160"/>
                    <a:chExt cx="288" cy="516"/>
                  </a:xfrm>
                </p:grpSpPr>
                <p:sp>
                  <p:nvSpPr>
                    <p:cNvPr id="4104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3" y="26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9" name="Group 12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918" y="253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4105" name="AutoShap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4106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4107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4141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85" y="216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414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287" y="2432"/>
                  <a:ext cx="450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A </a:t>
                  </a:r>
                  <a:r>
                    <a:rPr lang="en-US" sz="1400" b="1">
                      <a:sym typeface="Wingdings" pitchFamily="2" charset="2"/>
                    </a:rPr>
                    <a:t> B</a:t>
                  </a:r>
                  <a:endParaRPr lang="en-US" sz="1400" b="1"/>
                </a:p>
              </p:txBody>
            </p:sp>
            <p:sp>
              <p:nvSpPr>
                <p:cNvPr id="4148" name="Freeform 52"/>
                <p:cNvSpPr>
                  <a:spLocks/>
                </p:cNvSpPr>
                <p:nvPr/>
              </p:nvSpPr>
              <p:spPr bwMode="auto">
                <a:xfrm>
                  <a:off x="1200" y="2256"/>
                  <a:ext cx="576" cy="48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44" y="0"/>
                    </a:cxn>
                    <a:cxn ang="0">
                      <a:pos x="336" y="48"/>
                    </a:cxn>
                    <a:cxn ang="0">
                      <a:pos x="576" y="0"/>
                    </a:cxn>
                  </a:cxnLst>
                  <a:rect l="0" t="0" r="r" b="b"/>
                  <a:pathLst>
                    <a:path w="576" h="48">
                      <a:moveTo>
                        <a:pt x="0" y="48"/>
                      </a:moveTo>
                      <a:cubicBezTo>
                        <a:pt x="44" y="24"/>
                        <a:pt x="88" y="0"/>
                        <a:pt x="144" y="0"/>
                      </a:cubicBezTo>
                      <a:cubicBezTo>
                        <a:pt x="200" y="0"/>
                        <a:pt x="264" y="48"/>
                        <a:pt x="336" y="48"/>
                      </a:cubicBezTo>
                      <a:cubicBezTo>
                        <a:pt x="408" y="48"/>
                        <a:pt x="492" y="24"/>
                        <a:pt x="57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4202" name="Text Box 106"/>
              <p:cNvSpPr txBox="1">
                <a:spLocks noChangeArrowheads="1"/>
              </p:cNvSpPr>
              <p:nvPr/>
            </p:nvSpPr>
            <p:spPr bwMode="auto">
              <a:xfrm>
                <a:off x="432" y="2462"/>
                <a:ext cx="495" cy="3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Cooling</a:t>
                </a:r>
              </a:p>
              <a:p>
                <a:r>
                  <a:rPr lang="en-US" sz="1400"/>
                  <a:t>Water</a:t>
                </a:r>
              </a:p>
            </p:txBody>
          </p:sp>
        </p:grpSp>
      </p:grpSp>
      <p:grpSp>
        <p:nvGrpSpPr>
          <p:cNvPr id="10" name="Group 113"/>
          <p:cNvGrpSpPr>
            <a:grpSpLocks/>
          </p:cNvGrpSpPr>
          <p:nvPr/>
        </p:nvGrpSpPr>
        <p:grpSpPr bwMode="auto">
          <a:xfrm>
            <a:off x="1435100" y="1589088"/>
            <a:ext cx="1776413" cy="1219200"/>
            <a:chOff x="380" y="1248"/>
            <a:chExt cx="1119" cy="768"/>
          </a:xfrm>
        </p:grpSpPr>
        <p:grpSp>
          <p:nvGrpSpPr>
            <p:cNvPr id="11" name="Group 111"/>
            <p:cNvGrpSpPr>
              <a:grpSpLocks/>
            </p:cNvGrpSpPr>
            <p:nvPr/>
          </p:nvGrpSpPr>
          <p:grpSpPr bwMode="auto">
            <a:xfrm>
              <a:off x="912" y="1248"/>
              <a:ext cx="587" cy="768"/>
              <a:chOff x="912" y="1248"/>
              <a:chExt cx="587" cy="768"/>
            </a:xfrm>
          </p:grpSpPr>
          <p:sp>
            <p:nvSpPr>
              <p:cNvPr id="4191" name="Line 95"/>
              <p:cNvSpPr>
                <a:spLocks noChangeShapeType="1"/>
              </p:cNvSpPr>
              <p:nvPr/>
            </p:nvSpPr>
            <p:spPr bwMode="auto">
              <a:xfrm>
                <a:off x="1488" y="1344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42" name="Line 46"/>
              <p:cNvSpPr>
                <a:spLocks noChangeShapeType="1"/>
              </p:cNvSpPr>
              <p:nvPr/>
            </p:nvSpPr>
            <p:spPr bwMode="auto">
              <a:xfrm>
                <a:off x="912" y="1344"/>
                <a:ext cx="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12" name="Group 17"/>
              <p:cNvGrpSpPr>
                <a:grpSpLocks/>
              </p:cNvGrpSpPr>
              <p:nvPr/>
            </p:nvGrpSpPr>
            <p:grpSpPr bwMode="auto">
              <a:xfrm rot="-5400000">
                <a:off x="1110" y="1242"/>
                <a:ext cx="132" cy="144"/>
                <a:chOff x="2880" y="2112"/>
                <a:chExt cx="528" cy="576"/>
              </a:xfrm>
            </p:grpSpPr>
            <p:sp>
              <p:nvSpPr>
                <p:cNvPr id="4114" name="AutoShape 18"/>
                <p:cNvSpPr>
                  <a:spLocks noChangeArrowheads="1"/>
                </p:cNvSpPr>
                <p:nvPr/>
              </p:nvSpPr>
              <p:spPr bwMode="auto">
                <a:xfrm>
                  <a:off x="2880" y="2112"/>
                  <a:ext cx="288" cy="576"/>
                </a:xfrm>
                <a:prstGeom prst="flowChartCollat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115" name="Line 19"/>
                <p:cNvSpPr>
                  <a:spLocks noChangeShapeType="1"/>
                </p:cNvSpPr>
                <p:nvPr/>
              </p:nvSpPr>
              <p:spPr bwMode="auto">
                <a:xfrm>
                  <a:off x="3024" y="240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116" name="AutoShape 20"/>
                <p:cNvSpPr>
                  <a:spLocks noChangeArrowheads="1"/>
                </p:cNvSpPr>
                <p:nvPr/>
              </p:nvSpPr>
              <p:spPr bwMode="auto">
                <a:xfrm>
                  <a:off x="3264" y="2208"/>
                  <a:ext cx="144" cy="384"/>
                </a:xfrm>
                <a:prstGeom prst="flowChartDelay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4208" name="Text Box 112"/>
            <p:cNvSpPr txBox="1">
              <a:spLocks noChangeArrowheads="1"/>
            </p:cNvSpPr>
            <p:nvPr/>
          </p:nvSpPr>
          <p:spPr bwMode="auto">
            <a:xfrm>
              <a:off x="380" y="1252"/>
              <a:ext cx="5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Fresh A</a:t>
              </a:r>
            </a:p>
          </p:txBody>
        </p:sp>
      </p:grpSp>
      <p:grpSp>
        <p:nvGrpSpPr>
          <p:cNvPr id="13" name="Group 117"/>
          <p:cNvGrpSpPr>
            <a:grpSpLocks/>
          </p:cNvGrpSpPr>
          <p:nvPr/>
        </p:nvGrpSpPr>
        <p:grpSpPr bwMode="auto">
          <a:xfrm>
            <a:off x="3194050" y="1447800"/>
            <a:ext cx="3290888" cy="1654175"/>
            <a:chOff x="1488" y="1159"/>
            <a:chExt cx="2073" cy="1042"/>
          </a:xfrm>
        </p:grpSpPr>
        <p:sp>
          <p:nvSpPr>
            <p:cNvPr id="4189" name="Line 93"/>
            <p:cNvSpPr>
              <a:spLocks noChangeShapeType="1"/>
            </p:cNvSpPr>
            <p:nvPr/>
          </p:nvSpPr>
          <p:spPr bwMode="auto">
            <a:xfrm flipV="1">
              <a:off x="3552" y="1344"/>
              <a:ext cx="0" cy="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90" name="Line 94"/>
            <p:cNvSpPr>
              <a:spLocks noChangeShapeType="1"/>
            </p:cNvSpPr>
            <p:nvPr/>
          </p:nvSpPr>
          <p:spPr bwMode="auto">
            <a:xfrm flipH="1">
              <a:off x="1488" y="1344"/>
              <a:ext cx="2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10" name="Text Box 114"/>
            <p:cNvSpPr txBox="1">
              <a:spLocks noChangeArrowheads="1"/>
            </p:cNvSpPr>
            <p:nvPr/>
          </p:nvSpPr>
          <p:spPr bwMode="auto">
            <a:xfrm>
              <a:off x="2027" y="1159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Recycle A</a:t>
              </a:r>
            </a:p>
          </p:txBody>
        </p:sp>
      </p:grpSp>
      <p:grpSp>
        <p:nvGrpSpPr>
          <p:cNvPr id="14" name="Group 116"/>
          <p:cNvGrpSpPr>
            <a:grpSpLocks/>
          </p:cNvGrpSpPr>
          <p:nvPr/>
        </p:nvGrpSpPr>
        <p:grpSpPr bwMode="auto">
          <a:xfrm>
            <a:off x="3194050" y="2133600"/>
            <a:ext cx="4308475" cy="4256088"/>
            <a:chOff x="1488" y="1591"/>
            <a:chExt cx="2714" cy="2681"/>
          </a:xfrm>
        </p:grpSpPr>
        <p:grpSp>
          <p:nvGrpSpPr>
            <p:cNvPr id="15" name="Group 109"/>
            <p:cNvGrpSpPr>
              <a:grpSpLocks/>
            </p:cNvGrpSpPr>
            <p:nvPr/>
          </p:nvGrpSpPr>
          <p:grpSpPr bwMode="auto">
            <a:xfrm>
              <a:off x="1488" y="1591"/>
              <a:ext cx="2126" cy="2619"/>
              <a:chOff x="1488" y="1591"/>
              <a:chExt cx="2126" cy="2619"/>
            </a:xfrm>
          </p:grpSpPr>
          <p:grpSp>
            <p:nvGrpSpPr>
              <p:cNvPr id="16" name="Group 108"/>
              <p:cNvGrpSpPr>
                <a:grpSpLocks/>
              </p:cNvGrpSpPr>
              <p:nvPr/>
            </p:nvGrpSpPr>
            <p:grpSpPr bwMode="auto">
              <a:xfrm>
                <a:off x="1488" y="2688"/>
                <a:ext cx="960" cy="180"/>
                <a:chOff x="1488" y="2688"/>
                <a:chExt cx="960" cy="180"/>
              </a:xfrm>
            </p:grpSpPr>
            <p:sp>
              <p:nvSpPr>
                <p:cNvPr id="4150" name="Line 54"/>
                <p:cNvSpPr>
                  <a:spLocks noChangeShapeType="1"/>
                </p:cNvSpPr>
                <p:nvPr/>
              </p:nvSpPr>
              <p:spPr bwMode="auto">
                <a:xfrm>
                  <a:off x="1488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151" name="Line 55"/>
                <p:cNvSpPr>
                  <a:spLocks noChangeShapeType="1"/>
                </p:cNvSpPr>
                <p:nvPr/>
              </p:nvSpPr>
              <p:spPr bwMode="auto">
                <a:xfrm>
                  <a:off x="1488" y="2832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17" name="Group 13"/>
                <p:cNvGrpSpPr>
                  <a:grpSpLocks/>
                </p:cNvGrpSpPr>
                <p:nvPr/>
              </p:nvGrpSpPr>
              <p:grpSpPr bwMode="auto">
                <a:xfrm rot="-5400000">
                  <a:off x="2070" y="2730"/>
                  <a:ext cx="132" cy="144"/>
                  <a:chOff x="2880" y="2112"/>
                  <a:chExt cx="528" cy="576"/>
                </a:xfrm>
              </p:grpSpPr>
              <p:sp>
                <p:nvSpPr>
                  <p:cNvPr id="4110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288" cy="576"/>
                  </a:xfrm>
                  <a:prstGeom prst="flowChartCollat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411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4112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208"/>
                    <a:ext cx="144" cy="384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18" name="Group 104"/>
              <p:cNvGrpSpPr>
                <a:grpSpLocks/>
              </p:cNvGrpSpPr>
              <p:nvPr/>
            </p:nvGrpSpPr>
            <p:grpSpPr bwMode="auto">
              <a:xfrm>
                <a:off x="2311" y="1591"/>
                <a:ext cx="1303" cy="2619"/>
                <a:chOff x="2311" y="1591"/>
                <a:chExt cx="1303" cy="2619"/>
              </a:xfrm>
            </p:grpSpPr>
            <p:grpSp>
              <p:nvGrpSpPr>
                <p:cNvPr id="19" name="Group 102"/>
                <p:cNvGrpSpPr>
                  <a:grpSpLocks/>
                </p:cNvGrpSpPr>
                <p:nvPr/>
              </p:nvGrpSpPr>
              <p:grpSpPr bwMode="auto">
                <a:xfrm>
                  <a:off x="2311" y="1591"/>
                  <a:ext cx="1303" cy="2619"/>
                  <a:chOff x="2311" y="1591"/>
                  <a:chExt cx="1303" cy="2619"/>
                </a:xfrm>
              </p:grpSpPr>
              <p:grpSp>
                <p:nvGrpSpPr>
                  <p:cNvPr id="2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448" y="2010"/>
                    <a:ext cx="240" cy="1686"/>
                    <a:chOff x="2448" y="2010"/>
                    <a:chExt cx="240" cy="1686"/>
                  </a:xfrm>
                </p:grpSpPr>
                <p:sp>
                  <p:nvSpPr>
                    <p:cNvPr id="4152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8" y="2064"/>
                      <a:ext cx="240" cy="158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153" name="AutoShape 57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2544" y="1914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154" name="AutoShape 58"/>
                    <p:cNvSpPr>
                      <a:spLocks/>
                    </p:cNvSpPr>
                    <p:nvPr/>
                  </p:nvSpPr>
                  <p:spPr bwMode="auto">
                    <a:xfrm rot="5400000" flipV="1">
                      <a:off x="2544" y="3552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4156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8" y="191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311" y="1591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22" name="Group 25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4122" name="AutoShap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4123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4124" name="AutoShap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4158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23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4159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4160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4161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grpSp>
                <p:nvGrpSpPr>
                  <p:cNvPr id="24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2324" y="3744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25" name="Group 69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4166" name="AutoShape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4167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4168" name="AutoShap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4169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2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4171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4172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4173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sp>
                <p:nvSpPr>
                  <p:cNvPr id="4174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545" y="369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4175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19" y="3689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7" name="Group 8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000" y="1944"/>
                    <a:ext cx="192" cy="240"/>
                    <a:chOff x="3600" y="2928"/>
                    <a:chExt cx="672" cy="576"/>
                  </a:xfrm>
                </p:grpSpPr>
                <p:sp>
                  <p:nvSpPr>
                    <p:cNvPr id="4176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2928"/>
                      <a:ext cx="576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178" name="AutoShape 82"/>
                    <p:cNvSpPr>
                      <a:spLocks/>
                    </p:cNvSpPr>
                    <p:nvPr/>
                  </p:nvSpPr>
                  <p:spPr bwMode="auto">
                    <a:xfrm>
                      <a:off x="4176" y="2928"/>
                      <a:ext cx="96" cy="576"/>
                    </a:xfrm>
                    <a:prstGeom prst="rightBracket">
                      <a:avLst>
                        <a:gd name="adj" fmla="val 30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4180" name="Line 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1" y="1872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418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093" y="187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418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099" y="21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4183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8" y="2208"/>
                    <a:ext cx="8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8" name="Group 21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270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4118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119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120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29" name="Group 88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2838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4185" name="AutoShap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186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187" name="AutoShap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4188" name="Freeform 92"/>
                  <p:cNvSpPr>
                    <a:spLocks/>
                  </p:cNvSpPr>
                  <p:nvPr/>
                </p:nvSpPr>
                <p:spPr bwMode="auto">
                  <a:xfrm flipV="1">
                    <a:off x="2976" y="2047"/>
                    <a:ext cx="240" cy="29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96" y="0"/>
                      </a:cxn>
                      <a:cxn ang="0">
                        <a:pos x="144" y="48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240" h="48">
                        <a:moveTo>
                          <a:pt x="0" y="48"/>
                        </a:moveTo>
                        <a:cubicBezTo>
                          <a:pt x="36" y="24"/>
                          <a:pt x="72" y="0"/>
                          <a:pt x="96" y="0"/>
                        </a:cubicBezTo>
                        <a:cubicBezTo>
                          <a:pt x="120" y="0"/>
                          <a:pt x="120" y="48"/>
                          <a:pt x="144" y="48"/>
                        </a:cubicBezTo>
                        <a:cubicBezTo>
                          <a:pt x="168" y="48"/>
                          <a:pt x="224" y="8"/>
                          <a:pt x="24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4192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07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419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176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30" name="Group 98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318" y="4072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4195" name="AutoShap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196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197" name="AutoShap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4199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2461" y="2336"/>
                  <a:ext cx="209" cy="8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C</a:t>
                  </a:r>
                </a:p>
                <a:p>
                  <a:r>
                    <a:rPr lang="en-US" sz="1400" b="1"/>
                    <a:t>O</a:t>
                  </a:r>
                </a:p>
                <a:p>
                  <a:r>
                    <a:rPr lang="en-US" sz="1400" b="1"/>
                    <a:t>L</a:t>
                  </a:r>
                </a:p>
                <a:p>
                  <a:r>
                    <a:rPr lang="en-US" sz="1400" b="1"/>
                    <a:t>U</a:t>
                  </a:r>
                </a:p>
                <a:p>
                  <a:r>
                    <a:rPr lang="en-US" sz="1400" b="1"/>
                    <a:t>M</a:t>
                  </a:r>
                </a:p>
                <a:p>
                  <a:r>
                    <a:rPr lang="en-US" sz="1400" b="1"/>
                    <a:t>N</a:t>
                  </a:r>
                </a:p>
              </p:txBody>
            </p:sp>
          </p:grpSp>
        </p:grpSp>
        <p:sp>
          <p:nvSpPr>
            <p:cNvPr id="4211" name="Text Box 115"/>
            <p:cNvSpPr txBox="1">
              <a:spLocks noChangeArrowheads="1"/>
            </p:cNvSpPr>
            <p:nvPr/>
          </p:nvSpPr>
          <p:spPr bwMode="auto">
            <a:xfrm>
              <a:off x="3552" y="4080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Product B</a:t>
              </a:r>
            </a:p>
          </p:txBody>
        </p:sp>
      </p:grpSp>
      <p:grpSp>
        <p:nvGrpSpPr>
          <p:cNvPr id="31" name="Group 146"/>
          <p:cNvGrpSpPr>
            <a:grpSpLocks/>
          </p:cNvGrpSpPr>
          <p:nvPr/>
        </p:nvGrpSpPr>
        <p:grpSpPr bwMode="auto">
          <a:xfrm>
            <a:off x="2514600" y="1143000"/>
            <a:ext cx="536575" cy="587375"/>
            <a:chOff x="1584" y="720"/>
            <a:chExt cx="338" cy="370"/>
          </a:xfrm>
        </p:grpSpPr>
        <p:grpSp>
          <p:nvGrpSpPr>
            <p:cNvPr id="4262" name="Group 126"/>
            <p:cNvGrpSpPr>
              <a:grpSpLocks/>
            </p:cNvGrpSpPr>
            <p:nvPr/>
          </p:nvGrpSpPr>
          <p:grpSpPr bwMode="auto">
            <a:xfrm>
              <a:off x="1584" y="720"/>
              <a:ext cx="244" cy="174"/>
              <a:chOff x="1175" y="2948"/>
              <a:chExt cx="244" cy="174"/>
            </a:xfrm>
          </p:grpSpPr>
          <p:sp>
            <p:nvSpPr>
              <p:cNvPr id="4223" name="Text Box 127"/>
              <p:cNvSpPr txBox="1">
                <a:spLocks noChangeArrowheads="1"/>
              </p:cNvSpPr>
              <p:nvPr/>
            </p:nvSpPr>
            <p:spPr bwMode="auto">
              <a:xfrm>
                <a:off x="1175" y="2949"/>
                <a:ext cx="244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0000CC"/>
                    </a:solidFill>
                  </a:rPr>
                  <a:t>FC</a:t>
                </a:r>
              </a:p>
            </p:txBody>
          </p:sp>
          <p:sp>
            <p:nvSpPr>
              <p:cNvPr id="4224" name="Oval 128"/>
              <p:cNvSpPr>
                <a:spLocks noChangeArrowheads="1"/>
              </p:cNvSpPr>
              <p:nvPr/>
            </p:nvSpPr>
            <p:spPr bwMode="auto">
              <a:xfrm>
                <a:off x="1207" y="2948"/>
                <a:ext cx="173" cy="173"/>
              </a:xfrm>
              <a:prstGeom prst="ellipse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4267" name="Group 134"/>
            <p:cNvGrpSpPr>
              <a:grpSpLocks/>
            </p:cNvGrpSpPr>
            <p:nvPr/>
          </p:nvGrpSpPr>
          <p:grpSpPr bwMode="auto">
            <a:xfrm>
              <a:off x="1701" y="802"/>
              <a:ext cx="221" cy="288"/>
              <a:chOff x="1701" y="802"/>
              <a:chExt cx="221" cy="288"/>
            </a:xfrm>
          </p:grpSpPr>
          <p:sp>
            <p:nvSpPr>
              <p:cNvPr id="4227" name="Line 131"/>
              <p:cNvSpPr>
                <a:spLocks noChangeShapeType="1"/>
              </p:cNvSpPr>
              <p:nvPr/>
            </p:nvSpPr>
            <p:spPr bwMode="auto">
              <a:xfrm flipV="1">
                <a:off x="1920" y="80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228" name="Line 132"/>
              <p:cNvSpPr>
                <a:spLocks noChangeShapeType="1"/>
              </p:cNvSpPr>
              <p:nvPr/>
            </p:nvSpPr>
            <p:spPr bwMode="auto">
              <a:xfrm flipH="1">
                <a:off x="1790" y="802"/>
                <a:ext cx="13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229" name="Line 133"/>
              <p:cNvSpPr>
                <a:spLocks noChangeShapeType="1"/>
              </p:cNvSpPr>
              <p:nvPr/>
            </p:nvSpPr>
            <p:spPr bwMode="auto">
              <a:xfrm flipH="1">
                <a:off x="1701" y="891"/>
                <a:ext cx="0" cy="10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4268" name="Group 173"/>
          <p:cNvGrpSpPr>
            <a:grpSpLocks/>
          </p:cNvGrpSpPr>
          <p:nvPr/>
        </p:nvGrpSpPr>
        <p:grpSpPr bwMode="auto">
          <a:xfrm>
            <a:off x="2176463" y="3200400"/>
            <a:ext cx="2243137" cy="750888"/>
            <a:chOff x="1371" y="2016"/>
            <a:chExt cx="1413" cy="473"/>
          </a:xfrm>
        </p:grpSpPr>
        <p:grpSp>
          <p:nvGrpSpPr>
            <p:cNvPr id="4269" name="Group 129"/>
            <p:cNvGrpSpPr>
              <a:grpSpLocks/>
            </p:cNvGrpSpPr>
            <p:nvPr/>
          </p:nvGrpSpPr>
          <p:grpSpPr bwMode="auto">
            <a:xfrm>
              <a:off x="1371" y="2016"/>
              <a:ext cx="398" cy="275"/>
              <a:chOff x="1371" y="2016"/>
              <a:chExt cx="398" cy="275"/>
            </a:xfrm>
          </p:grpSpPr>
          <p:grpSp>
            <p:nvGrpSpPr>
              <p:cNvPr id="4270" name="Group 121"/>
              <p:cNvGrpSpPr>
                <a:grpSpLocks/>
              </p:cNvGrpSpPr>
              <p:nvPr/>
            </p:nvGrpSpPr>
            <p:grpSpPr bwMode="auto">
              <a:xfrm>
                <a:off x="1371" y="2016"/>
                <a:ext cx="244" cy="174"/>
                <a:chOff x="1175" y="2948"/>
                <a:chExt cx="244" cy="174"/>
              </a:xfrm>
            </p:grpSpPr>
            <p:sp>
              <p:nvSpPr>
                <p:cNvPr id="4215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CC"/>
                      </a:solidFill>
                    </a:rPr>
                    <a:t>TC</a:t>
                  </a:r>
                </a:p>
              </p:txBody>
            </p:sp>
            <p:sp>
              <p:nvSpPr>
                <p:cNvPr id="4216" name="Oval 120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4218" name="Line 122"/>
              <p:cNvSpPr>
                <a:spLocks noChangeShapeType="1"/>
              </p:cNvSpPr>
              <p:nvPr/>
            </p:nvSpPr>
            <p:spPr bwMode="auto">
              <a:xfrm flipH="1" flipV="1">
                <a:off x="1577" y="2118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220" name="Line 124"/>
              <p:cNvSpPr>
                <a:spLocks noChangeShapeType="1"/>
              </p:cNvSpPr>
              <p:nvPr/>
            </p:nvSpPr>
            <p:spPr bwMode="auto">
              <a:xfrm>
                <a:off x="1502" y="219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4271" name="Group 172"/>
            <p:cNvGrpSpPr>
              <a:grpSpLocks/>
            </p:cNvGrpSpPr>
            <p:nvPr/>
          </p:nvGrpSpPr>
          <p:grpSpPr bwMode="auto">
            <a:xfrm>
              <a:off x="2235" y="2215"/>
              <a:ext cx="549" cy="274"/>
              <a:chOff x="2235" y="2215"/>
              <a:chExt cx="549" cy="274"/>
            </a:xfrm>
          </p:grpSpPr>
          <p:grpSp>
            <p:nvGrpSpPr>
              <p:cNvPr id="4272" name="Group 135"/>
              <p:cNvGrpSpPr>
                <a:grpSpLocks/>
              </p:cNvGrpSpPr>
              <p:nvPr/>
            </p:nvGrpSpPr>
            <p:grpSpPr bwMode="auto">
              <a:xfrm>
                <a:off x="2540" y="2215"/>
                <a:ext cx="244" cy="174"/>
                <a:chOff x="1175" y="2948"/>
                <a:chExt cx="244" cy="174"/>
              </a:xfrm>
            </p:grpSpPr>
            <p:sp>
              <p:nvSpPr>
                <p:cNvPr id="4232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  <p:sp>
              <p:nvSpPr>
                <p:cNvPr id="4233" name="Oval 137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4237" name="Line 141"/>
              <p:cNvSpPr>
                <a:spLocks noChangeShapeType="1"/>
              </p:cNvSpPr>
              <p:nvPr/>
            </p:nvSpPr>
            <p:spPr bwMode="auto">
              <a:xfrm>
                <a:off x="2235" y="2305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238" name="Line 142"/>
              <p:cNvSpPr>
                <a:spLocks noChangeShapeType="1"/>
              </p:cNvSpPr>
              <p:nvPr/>
            </p:nvSpPr>
            <p:spPr bwMode="auto">
              <a:xfrm>
                <a:off x="2661" y="2393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4275" name="Group 174"/>
          <p:cNvGrpSpPr>
            <a:grpSpLocks/>
          </p:cNvGrpSpPr>
          <p:nvPr/>
        </p:nvGrpSpPr>
        <p:grpSpPr bwMode="auto">
          <a:xfrm>
            <a:off x="4908550" y="1851025"/>
            <a:ext cx="1476375" cy="4216400"/>
            <a:chOff x="3092" y="1166"/>
            <a:chExt cx="930" cy="2656"/>
          </a:xfrm>
        </p:grpSpPr>
        <p:grpSp>
          <p:nvGrpSpPr>
            <p:cNvPr id="4276" name="Group 145"/>
            <p:cNvGrpSpPr>
              <a:grpSpLocks/>
            </p:cNvGrpSpPr>
            <p:nvPr/>
          </p:nvGrpSpPr>
          <p:grpSpPr bwMode="auto">
            <a:xfrm>
              <a:off x="3092" y="1166"/>
              <a:ext cx="455" cy="260"/>
              <a:chOff x="3092" y="1166"/>
              <a:chExt cx="455" cy="260"/>
            </a:xfrm>
          </p:grpSpPr>
          <p:grpSp>
            <p:nvGrpSpPr>
              <p:cNvPr id="4277" name="Group 138"/>
              <p:cNvGrpSpPr>
                <a:grpSpLocks/>
              </p:cNvGrpSpPr>
              <p:nvPr/>
            </p:nvGrpSpPr>
            <p:grpSpPr bwMode="auto">
              <a:xfrm>
                <a:off x="3298" y="1166"/>
                <a:ext cx="249" cy="174"/>
                <a:chOff x="1172" y="2948"/>
                <a:chExt cx="249" cy="174"/>
              </a:xfrm>
            </p:grpSpPr>
            <p:sp>
              <p:nvSpPr>
                <p:cNvPr id="4235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1172" y="2949"/>
                  <a:ext cx="249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CC"/>
                      </a:solidFill>
                    </a:rPr>
                    <a:t>PC</a:t>
                  </a:r>
                </a:p>
              </p:txBody>
            </p:sp>
            <p:sp>
              <p:nvSpPr>
                <p:cNvPr id="4236" name="Oval 140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4239" name="Line 143"/>
              <p:cNvSpPr>
                <a:spLocks noChangeShapeType="1"/>
              </p:cNvSpPr>
              <p:nvPr/>
            </p:nvSpPr>
            <p:spPr bwMode="auto">
              <a:xfrm flipV="1">
                <a:off x="3092" y="1234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240" name="Line 144"/>
              <p:cNvSpPr>
                <a:spLocks noChangeShapeType="1"/>
              </p:cNvSpPr>
              <p:nvPr/>
            </p:nvSpPr>
            <p:spPr bwMode="auto">
              <a:xfrm>
                <a:off x="3093" y="1234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4279" name="Group 155"/>
            <p:cNvGrpSpPr>
              <a:grpSpLocks/>
            </p:cNvGrpSpPr>
            <p:nvPr/>
          </p:nvGrpSpPr>
          <p:grpSpPr bwMode="auto">
            <a:xfrm>
              <a:off x="3737" y="1687"/>
              <a:ext cx="251" cy="174"/>
              <a:chOff x="3737" y="1687"/>
              <a:chExt cx="251" cy="174"/>
            </a:xfrm>
          </p:grpSpPr>
          <p:grpSp>
            <p:nvGrpSpPr>
              <p:cNvPr id="4280" name="Group 148"/>
              <p:cNvGrpSpPr>
                <a:grpSpLocks/>
              </p:cNvGrpSpPr>
              <p:nvPr/>
            </p:nvGrpSpPr>
            <p:grpSpPr bwMode="auto">
              <a:xfrm>
                <a:off x="3744" y="1687"/>
                <a:ext cx="244" cy="174"/>
                <a:chOff x="1175" y="2948"/>
                <a:chExt cx="244" cy="174"/>
              </a:xfrm>
            </p:grpSpPr>
            <p:sp>
              <p:nvSpPr>
                <p:cNvPr id="4245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  <p:sp>
              <p:nvSpPr>
                <p:cNvPr id="4246" name="Oval 150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4250" name="Line 154"/>
              <p:cNvSpPr>
                <a:spLocks noChangeShapeType="1"/>
              </p:cNvSpPr>
              <p:nvPr/>
            </p:nvSpPr>
            <p:spPr bwMode="auto">
              <a:xfrm>
                <a:off x="3737" y="1783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4281" name="Group 158"/>
            <p:cNvGrpSpPr>
              <a:grpSpLocks/>
            </p:cNvGrpSpPr>
            <p:nvPr/>
          </p:nvGrpSpPr>
          <p:grpSpPr bwMode="auto">
            <a:xfrm>
              <a:off x="3230" y="3648"/>
              <a:ext cx="792" cy="174"/>
              <a:chOff x="3230" y="3648"/>
              <a:chExt cx="792" cy="174"/>
            </a:xfrm>
          </p:grpSpPr>
          <p:grpSp>
            <p:nvGrpSpPr>
              <p:cNvPr id="4282" name="Group 151"/>
              <p:cNvGrpSpPr>
                <a:grpSpLocks/>
              </p:cNvGrpSpPr>
              <p:nvPr/>
            </p:nvGrpSpPr>
            <p:grpSpPr bwMode="auto">
              <a:xfrm>
                <a:off x="3778" y="3648"/>
                <a:ext cx="244" cy="174"/>
                <a:chOff x="1175" y="2948"/>
                <a:chExt cx="244" cy="174"/>
              </a:xfrm>
            </p:grpSpPr>
            <p:sp>
              <p:nvSpPr>
                <p:cNvPr id="424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  <p:sp>
              <p:nvSpPr>
                <p:cNvPr id="4249" name="Oval 153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4253" name="Line 157"/>
              <p:cNvSpPr>
                <a:spLocks noChangeShapeType="1"/>
              </p:cNvSpPr>
              <p:nvPr/>
            </p:nvSpPr>
            <p:spPr bwMode="auto">
              <a:xfrm>
                <a:off x="3230" y="3730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4283" name="Group 180"/>
          <p:cNvGrpSpPr>
            <a:grpSpLocks/>
          </p:cNvGrpSpPr>
          <p:nvPr/>
        </p:nvGrpSpPr>
        <p:grpSpPr bwMode="auto">
          <a:xfrm>
            <a:off x="4495800" y="2667000"/>
            <a:ext cx="1149350" cy="2876550"/>
            <a:chOff x="2832" y="1680"/>
            <a:chExt cx="724" cy="1812"/>
          </a:xfrm>
        </p:grpSpPr>
        <p:sp>
          <p:nvSpPr>
            <p:cNvPr id="4258" name="Line 162"/>
            <p:cNvSpPr>
              <a:spLocks noChangeShapeType="1"/>
            </p:cNvSpPr>
            <p:nvPr/>
          </p:nvSpPr>
          <p:spPr bwMode="auto">
            <a:xfrm flipV="1">
              <a:off x="3312" y="1858"/>
              <a:ext cx="0" cy="9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4284" name="Group 176"/>
            <p:cNvGrpSpPr>
              <a:grpSpLocks/>
            </p:cNvGrpSpPr>
            <p:nvPr/>
          </p:nvGrpSpPr>
          <p:grpSpPr bwMode="auto">
            <a:xfrm>
              <a:off x="2832" y="1680"/>
              <a:ext cx="724" cy="1812"/>
              <a:chOff x="2832" y="1680"/>
              <a:chExt cx="724" cy="1812"/>
            </a:xfrm>
          </p:grpSpPr>
          <p:grpSp>
            <p:nvGrpSpPr>
              <p:cNvPr id="4285" name="Group 175"/>
              <p:cNvGrpSpPr>
                <a:grpSpLocks/>
              </p:cNvGrpSpPr>
              <p:nvPr/>
            </p:nvGrpSpPr>
            <p:grpSpPr bwMode="auto">
              <a:xfrm>
                <a:off x="2832" y="1680"/>
                <a:ext cx="633" cy="903"/>
                <a:chOff x="2832" y="1680"/>
                <a:chExt cx="633" cy="903"/>
              </a:xfrm>
            </p:grpSpPr>
            <p:grpSp>
              <p:nvGrpSpPr>
                <p:cNvPr id="4286" name="Group 159"/>
                <p:cNvGrpSpPr>
                  <a:grpSpLocks/>
                </p:cNvGrpSpPr>
                <p:nvPr/>
              </p:nvGrpSpPr>
              <p:grpSpPr bwMode="auto">
                <a:xfrm>
                  <a:off x="3211" y="1680"/>
                  <a:ext cx="254" cy="174"/>
                  <a:chOff x="1170" y="2948"/>
                  <a:chExt cx="254" cy="174"/>
                </a:xfrm>
              </p:grpSpPr>
              <p:sp>
                <p:nvSpPr>
                  <p:cNvPr id="4256" name="Text 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0" y="2949"/>
                    <a:ext cx="25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CC"/>
                        </a:solidFill>
                      </a:rPr>
                      <a:t>RC</a:t>
                    </a:r>
                  </a:p>
                </p:txBody>
              </p:sp>
              <p:sp>
                <p:nvSpPr>
                  <p:cNvPr id="4257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4259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832" y="1748"/>
                  <a:ext cx="0" cy="835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260" name="Line 164"/>
                <p:cNvSpPr>
                  <a:spLocks noChangeShapeType="1"/>
                </p:cNvSpPr>
                <p:nvPr/>
              </p:nvSpPr>
              <p:spPr bwMode="auto">
                <a:xfrm>
                  <a:off x="2832" y="1741"/>
                  <a:ext cx="415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261" name="Line 165"/>
                <p:cNvSpPr>
                  <a:spLocks noChangeShapeType="1"/>
                </p:cNvSpPr>
                <p:nvPr/>
              </p:nvSpPr>
              <p:spPr bwMode="auto">
                <a:xfrm>
                  <a:off x="3401" y="1824"/>
                  <a:ext cx="40" cy="4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4287" name="Group 171"/>
              <p:cNvGrpSpPr>
                <a:grpSpLocks/>
              </p:cNvGrpSpPr>
              <p:nvPr/>
            </p:nvGrpSpPr>
            <p:grpSpPr bwMode="auto">
              <a:xfrm>
                <a:off x="3209" y="3186"/>
                <a:ext cx="347" cy="306"/>
                <a:chOff x="3209" y="3186"/>
                <a:chExt cx="347" cy="306"/>
              </a:xfrm>
            </p:grpSpPr>
            <p:grpSp>
              <p:nvGrpSpPr>
                <p:cNvPr id="4096" name="Group 166"/>
                <p:cNvGrpSpPr>
                  <a:grpSpLocks/>
                </p:cNvGrpSpPr>
                <p:nvPr/>
              </p:nvGrpSpPr>
              <p:grpSpPr bwMode="auto">
                <a:xfrm>
                  <a:off x="3312" y="3186"/>
                  <a:ext cx="244" cy="174"/>
                  <a:chOff x="1175" y="2948"/>
                  <a:chExt cx="244" cy="174"/>
                </a:xfrm>
              </p:grpSpPr>
              <p:sp>
                <p:nvSpPr>
                  <p:cNvPr id="4263" name="Text Box 1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949"/>
                    <a:ext cx="24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CC"/>
                        </a:solidFill>
                      </a:rPr>
                      <a:t>TC</a:t>
                    </a:r>
                  </a:p>
                </p:txBody>
              </p:sp>
              <p:sp>
                <p:nvSpPr>
                  <p:cNvPr id="4264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4265" name="Line 169"/>
                <p:cNvSpPr>
                  <a:spLocks noChangeShapeType="1"/>
                </p:cNvSpPr>
                <p:nvPr/>
              </p:nvSpPr>
              <p:spPr bwMode="auto">
                <a:xfrm>
                  <a:off x="3209" y="3265"/>
                  <a:ext cx="127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266" name="Line 170"/>
                <p:cNvSpPr>
                  <a:spLocks noChangeShapeType="1"/>
                </p:cNvSpPr>
                <p:nvPr/>
              </p:nvSpPr>
              <p:spPr bwMode="auto">
                <a:xfrm>
                  <a:off x="3449" y="3360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4097" name="Group 179"/>
          <p:cNvGrpSpPr>
            <a:grpSpLocks/>
          </p:cNvGrpSpPr>
          <p:nvPr/>
        </p:nvGrpSpPr>
        <p:grpSpPr bwMode="auto">
          <a:xfrm>
            <a:off x="1812925" y="1143000"/>
            <a:ext cx="766763" cy="274638"/>
            <a:chOff x="1142" y="720"/>
            <a:chExt cx="483" cy="173"/>
          </a:xfrm>
        </p:grpSpPr>
        <p:sp>
          <p:nvSpPr>
            <p:cNvPr id="4273" name="Line 177"/>
            <p:cNvSpPr>
              <a:spLocks noChangeShapeType="1"/>
            </p:cNvSpPr>
            <p:nvPr/>
          </p:nvSpPr>
          <p:spPr bwMode="auto">
            <a:xfrm>
              <a:off x="1423" y="809"/>
              <a:ext cx="202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74" name="Text Box 178"/>
            <p:cNvSpPr txBox="1">
              <a:spLocks noChangeArrowheads="1"/>
            </p:cNvSpPr>
            <p:nvPr/>
          </p:nvSpPr>
          <p:spPr bwMode="auto">
            <a:xfrm>
              <a:off x="1142" y="720"/>
              <a:ext cx="319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CC"/>
                  </a:solidFill>
                </a:rPr>
                <a:t>TPM</a:t>
              </a:r>
            </a:p>
          </p:txBody>
        </p:sp>
      </p:grpSp>
      <p:sp>
        <p:nvSpPr>
          <p:cNvPr id="155" name="Title 1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Control Structure Alternatives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17650" y="2808288"/>
            <a:ext cx="2252663" cy="1225550"/>
            <a:chOff x="956" y="1769"/>
            <a:chExt cx="1419" cy="772"/>
          </a:xfrm>
        </p:grpSpPr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1680" y="2043"/>
              <a:ext cx="67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REACTOR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56" y="1769"/>
              <a:ext cx="1419" cy="772"/>
              <a:chOff x="432" y="2016"/>
              <a:chExt cx="1419" cy="772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843" y="2016"/>
                <a:ext cx="1008" cy="672"/>
                <a:chOff x="843" y="2016"/>
                <a:chExt cx="1008" cy="672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843" y="2016"/>
                  <a:ext cx="1008" cy="672"/>
                  <a:chOff x="843" y="2016"/>
                  <a:chExt cx="1008" cy="672"/>
                </a:xfrm>
              </p:grpSpPr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131" y="2016"/>
                    <a:ext cx="720" cy="672"/>
                    <a:chOff x="1131" y="2016"/>
                    <a:chExt cx="720" cy="672"/>
                  </a:xfrm>
                </p:grpSpPr>
                <p:grpSp>
                  <p:nvGrpSpPr>
                    <p:cNvPr id="7" name="Group 11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152" y="2064"/>
                      <a:ext cx="672" cy="576"/>
                      <a:chOff x="1152" y="2064"/>
                      <a:chExt cx="672" cy="576"/>
                    </a:xfrm>
                  </p:grpSpPr>
                  <p:sp>
                    <p:nvSpPr>
                      <p:cNvPr id="5132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2064"/>
                        <a:ext cx="576" cy="57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5133" name="AutoShape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8" y="2064"/>
                        <a:ext cx="96" cy="576"/>
                      </a:xfrm>
                      <a:prstGeom prst="rightBracket">
                        <a:avLst>
                          <a:gd name="adj" fmla="val 219806"/>
                        </a:avLst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5134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1" y="2112"/>
                      <a:ext cx="720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843" y="2160"/>
                    <a:ext cx="288" cy="516"/>
                    <a:chOff x="843" y="2160"/>
                    <a:chExt cx="288" cy="516"/>
                  </a:xfrm>
                </p:grpSpPr>
                <p:sp>
                  <p:nvSpPr>
                    <p:cNvPr id="513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3" y="26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9" name="Group 17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918" y="253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5138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5139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5140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5141" name="Line 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85" y="216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514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87" y="2432"/>
                  <a:ext cx="450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A </a:t>
                  </a:r>
                  <a:r>
                    <a:rPr lang="en-US" sz="1400" b="1">
                      <a:sym typeface="Wingdings" pitchFamily="2" charset="2"/>
                    </a:rPr>
                    <a:t> B</a:t>
                  </a:r>
                  <a:endParaRPr lang="en-US" sz="1400" b="1"/>
                </a:p>
              </p:txBody>
            </p:sp>
            <p:sp>
              <p:nvSpPr>
                <p:cNvPr id="5143" name="Freeform 23"/>
                <p:cNvSpPr>
                  <a:spLocks/>
                </p:cNvSpPr>
                <p:nvPr/>
              </p:nvSpPr>
              <p:spPr bwMode="auto">
                <a:xfrm>
                  <a:off x="1200" y="2256"/>
                  <a:ext cx="576" cy="48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44" y="0"/>
                    </a:cxn>
                    <a:cxn ang="0">
                      <a:pos x="336" y="48"/>
                    </a:cxn>
                    <a:cxn ang="0">
                      <a:pos x="576" y="0"/>
                    </a:cxn>
                  </a:cxnLst>
                  <a:rect l="0" t="0" r="r" b="b"/>
                  <a:pathLst>
                    <a:path w="576" h="48">
                      <a:moveTo>
                        <a:pt x="0" y="48"/>
                      </a:moveTo>
                      <a:cubicBezTo>
                        <a:pt x="44" y="24"/>
                        <a:pt x="88" y="0"/>
                        <a:pt x="144" y="0"/>
                      </a:cubicBezTo>
                      <a:cubicBezTo>
                        <a:pt x="200" y="0"/>
                        <a:pt x="264" y="48"/>
                        <a:pt x="336" y="48"/>
                      </a:cubicBezTo>
                      <a:cubicBezTo>
                        <a:pt x="408" y="48"/>
                        <a:pt x="492" y="24"/>
                        <a:pt x="57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5144" name="Text Box 24"/>
              <p:cNvSpPr txBox="1">
                <a:spLocks noChangeArrowheads="1"/>
              </p:cNvSpPr>
              <p:nvPr/>
            </p:nvSpPr>
            <p:spPr bwMode="auto">
              <a:xfrm>
                <a:off x="432" y="2462"/>
                <a:ext cx="495" cy="3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Cooling</a:t>
                </a:r>
              </a:p>
              <a:p>
                <a:r>
                  <a:rPr lang="en-US" sz="1400"/>
                  <a:t>Water</a:t>
                </a:r>
              </a:p>
            </p:txBody>
          </p:sp>
        </p:grp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435100" y="1589088"/>
            <a:ext cx="1776413" cy="1219200"/>
            <a:chOff x="380" y="1248"/>
            <a:chExt cx="1119" cy="768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912" y="1248"/>
              <a:ext cx="587" cy="768"/>
              <a:chOff x="912" y="1248"/>
              <a:chExt cx="587" cy="768"/>
            </a:xfrm>
          </p:grpSpPr>
          <p:sp>
            <p:nvSpPr>
              <p:cNvPr id="5147" name="Line 27"/>
              <p:cNvSpPr>
                <a:spLocks noChangeShapeType="1"/>
              </p:cNvSpPr>
              <p:nvPr/>
            </p:nvSpPr>
            <p:spPr bwMode="auto">
              <a:xfrm>
                <a:off x="1488" y="1344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/>
            </p:nvSpPr>
            <p:spPr bwMode="auto">
              <a:xfrm>
                <a:off x="912" y="1344"/>
                <a:ext cx="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 rot="-5400000">
                <a:off x="1110" y="1242"/>
                <a:ext cx="132" cy="144"/>
                <a:chOff x="2880" y="2112"/>
                <a:chExt cx="528" cy="576"/>
              </a:xfrm>
            </p:grpSpPr>
            <p:sp>
              <p:nvSpPr>
                <p:cNvPr id="5150" name="AutoShape 30"/>
                <p:cNvSpPr>
                  <a:spLocks noChangeArrowheads="1"/>
                </p:cNvSpPr>
                <p:nvPr/>
              </p:nvSpPr>
              <p:spPr bwMode="auto">
                <a:xfrm>
                  <a:off x="2880" y="2112"/>
                  <a:ext cx="288" cy="576"/>
                </a:xfrm>
                <a:prstGeom prst="flowChartCollat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5151" name="Line 31"/>
                <p:cNvSpPr>
                  <a:spLocks noChangeShapeType="1"/>
                </p:cNvSpPr>
                <p:nvPr/>
              </p:nvSpPr>
              <p:spPr bwMode="auto">
                <a:xfrm>
                  <a:off x="3024" y="240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5152" name="AutoShape 32"/>
                <p:cNvSpPr>
                  <a:spLocks noChangeArrowheads="1"/>
                </p:cNvSpPr>
                <p:nvPr/>
              </p:nvSpPr>
              <p:spPr bwMode="auto">
                <a:xfrm>
                  <a:off x="3264" y="2208"/>
                  <a:ext cx="144" cy="384"/>
                </a:xfrm>
                <a:prstGeom prst="flowChartDelay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380" y="1252"/>
              <a:ext cx="5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Fresh A</a:t>
              </a: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3194050" y="1447800"/>
            <a:ext cx="3290888" cy="1654175"/>
            <a:chOff x="1488" y="1159"/>
            <a:chExt cx="2073" cy="1042"/>
          </a:xfrm>
        </p:grpSpPr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flipV="1">
              <a:off x="3552" y="1344"/>
              <a:ext cx="0" cy="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 flipH="1">
              <a:off x="1488" y="1344"/>
              <a:ext cx="2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57" name="Text Box 37"/>
            <p:cNvSpPr txBox="1">
              <a:spLocks noChangeArrowheads="1"/>
            </p:cNvSpPr>
            <p:nvPr/>
          </p:nvSpPr>
          <p:spPr bwMode="auto">
            <a:xfrm>
              <a:off x="2027" y="1159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Recycle A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3194050" y="2133600"/>
            <a:ext cx="4308475" cy="4256088"/>
            <a:chOff x="1488" y="1591"/>
            <a:chExt cx="2714" cy="2681"/>
          </a:xfrm>
        </p:grpSpPr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1488" y="1591"/>
              <a:ext cx="2126" cy="2619"/>
              <a:chOff x="1488" y="1591"/>
              <a:chExt cx="2126" cy="2619"/>
            </a:xfrm>
          </p:grpSpPr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1488" y="2688"/>
                <a:ext cx="960" cy="180"/>
                <a:chOff x="1488" y="2688"/>
                <a:chExt cx="960" cy="180"/>
              </a:xfrm>
            </p:grpSpPr>
            <p:sp>
              <p:nvSpPr>
                <p:cNvPr id="5161" name="Line 41"/>
                <p:cNvSpPr>
                  <a:spLocks noChangeShapeType="1"/>
                </p:cNvSpPr>
                <p:nvPr/>
              </p:nvSpPr>
              <p:spPr bwMode="auto">
                <a:xfrm>
                  <a:off x="1488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5162" name="Line 42"/>
                <p:cNvSpPr>
                  <a:spLocks noChangeShapeType="1"/>
                </p:cNvSpPr>
                <p:nvPr/>
              </p:nvSpPr>
              <p:spPr bwMode="auto">
                <a:xfrm>
                  <a:off x="1488" y="2832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17" name="Group 43"/>
                <p:cNvGrpSpPr>
                  <a:grpSpLocks/>
                </p:cNvGrpSpPr>
                <p:nvPr/>
              </p:nvGrpSpPr>
              <p:grpSpPr bwMode="auto">
                <a:xfrm rot="-5400000">
                  <a:off x="2070" y="2730"/>
                  <a:ext cx="132" cy="144"/>
                  <a:chOff x="2880" y="2112"/>
                  <a:chExt cx="528" cy="576"/>
                </a:xfrm>
              </p:grpSpPr>
              <p:sp>
                <p:nvSpPr>
                  <p:cNvPr id="5164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288" cy="576"/>
                  </a:xfrm>
                  <a:prstGeom prst="flowChartCollat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165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166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208"/>
                    <a:ext cx="144" cy="384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18" name="Group 47"/>
              <p:cNvGrpSpPr>
                <a:grpSpLocks/>
              </p:cNvGrpSpPr>
              <p:nvPr/>
            </p:nvGrpSpPr>
            <p:grpSpPr bwMode="auto">
              <a:xfrm>
                <a:off x="2311" y="1591"/>
                <a:ext cx="1303" cy="2619"/>
                <a:chOff x="2311" y="1591"/>
                <a:chExt cx="1303" cy="2619"/>
              </a:xfrm>
            </p:grpSpPr>
            <p:grpSp>
              <p:nvGrpSpPr>
                <p:cNvPr id="19" name="Group 48"/>
                <p:cNvGrpSpPr>
                  <a:grpSpLocks/>
                </p:cNvGrpSpPr>
                <p:nvPr/>
              </p:nvGrpSpPr>
              <p:grpSpPr bwMode="auto">
                <a:xfrm>
                  <a:off x="2311" y="1591"/>
                  <a:ext cx="1303" cy="2619"/>
                  <a:chOff x="2311" y="1591"/>
                  <a:chExt cx="1303" cy="2619"/>
                </a:xfrm>
              </p:grpSpPr>
              <p:grpSp>
                <p:nvGrpSpPr>
                  <p:cNvPr id="20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448" y="2010"/>
                    <a:ext cx="240" cy="1686"/>
                    <a:chOff x="2448" y="2010"/>
                    <a:chExt cx="240" cy="1686"/>
                  </a:xfrm>
                </p:grpSpPr>
                <p:sp>
                  <p:nvSpPr>
                    <p:cNvPr id="517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8" y="2064"/>
                      <a:ext cx="240" cy="158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5171" name="AutoShape 51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2544" y="1914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5172" name="AutoShape 52"/>
                    <p:cNvSpPr>
                      <a:spLocks/>
                    </p:cNvSpPr>
                    <p:nvPr/>
                  </p:nvSpPr>
                  <p:spPr bwMode="auto">
                    <a:xfrm rot="5400000" flipV="1">
                      <a:off x="2544" y="3552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5173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8" y="191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1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2311" y="1591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22" name="Group 55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5176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5177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5178" name="AutoShape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5179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23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5181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5182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5183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grpSp>
                <p:nvGrpSpPr>
                  <p:cNvPr id="2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324" y="3744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25" name="Group 65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5186" name="AutoShap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5187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5188" name="AutoShape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5189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26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5191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5192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5193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sp>
                <p:nvSpPr>
                  <p:cNvPr id="5194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545" y="369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195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19" y="3689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7" name="Group 76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000" y="1944"/>
                    <a:ext cx="192" cy="240"/>
                    <a:chOff x="3600" y="2928"/>
                    <a:chExt cx="672" cy="576"/>
                  </a:xfrm>
                </p:grpSpPr>
                <p:sp>
                  <p:nvSpPr>
                    <p:cNvPr id="519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2928"/>
                      <a:ext cx="576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5198" name="AutoShape 78"/>
                    <p:cNvSpPr>
                      <a:spLocks/>
                    </p:cNvSpPr>
                    <p:nvPr/>
                  </p:nvSpPr>
                  <p:spPr bwMode="auto">
                    <a:xfrm>
                      <a:off x="4176" y="2928"/>
                      <a:ext cx="96" cy="576"/>
                    </a:xfrm>
                    <a:prstGeom prst="rightBracket">
                      <a:avLst>
                        <a:gd name="adj" fmla="val 30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5199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1" y="1872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200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093" y="187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201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099" y="21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202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8" y="2208"/>
                    <a:ext cx="8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8" name="Group 8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270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5204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5205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5206" name="AutoShap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29" name="Group 87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2838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5208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5209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5210" name="AutoShap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5211" name="Freeform 91"/>
                  <p:cNvSpPr>
                    <a:spLocks/>
                  </p:cNvSpPr>
                  <p:nvPr/>
                </p:nvSpPr>
                <p:spPr bwMode="auto">
                  <a:xfrm flipV="1">
                    <a:off x="2976" y="2047"/>
                    <a:ext cx="240" cy="29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96" y="0"/>
                      </a:cxn>
                      <a:cxn ang="0">
                        <a:pos x="144" y="48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240" h="48">
                        <a:moveTo>
                          <a:pt x="0" y="48"/>
                        </a:moveTo>
                        <a:cubicBezTo>
                          <a:pt x="36" y="24"/>
                          <a:pt x="72" y="0"/>
                          <a:pt x="96" y="0"/>
                        </a:cubicBezTo>
                        <a:cubicBezTo>
                          <a:pt x="120" y="0"/>
                          <a:pt x="120" y="48"/>
                          <a:pt x="144" y="48"/>
                        </a:cubicBezTo>
                        <a:cubicBezTo>
                          <a:pt x="168" y="48"/>
                          <a:pt x="224" y="8"/>
                          <a:pt x="24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212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07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213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176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30" name="Group 9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318" y="4072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5215" name="AutoShap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5216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5217" name="AutoShap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5218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2461" y="2336"/>
                  <a:ext cx="209" cy="8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C</a:t>
                  </a:r>
                </a:p>
                <a:p>
                  <a:r>
                    <a:rPr lang="en-US" sz="1400" b="1"/>
                    <a:t>O</a:t>
                  </a:r>
                </a:p>
                <a:p>
                  <a:r>
                    <a:rPr lang="en-US" sz="1400" b="1"/>
                    <a:t>L</a:t>
                  </a:r>
                </a:p>
                <a:p>
                  <a:r>
                    <a:rPr lang="en-US" sz="1400" b="1"/>
                    <a:t>U</a:t>
                  </a:r>
                </a:p>
                <a:p>
                  <a:r>
                    <a:rPr lang="en-US" sz="1400" b="1"/>
                    <a:t>M</a:t>
                  </a:r>
                </a:p>
                <a:p>
                  <a:r>
                    <a:rPr lang="en-US" sz="1400" b="1"/>
                    <a:t>N</a:t>
                  </a:r>
                </a:p>
              </p:txBody>
            </p:sp>
          </p:grpSp>
        </p:grpSp>
        <p:sp>
          <p:nvSpPr>
            <p:cNvPr id="5219" name="Text Box 99"/>
            <p:cNvSpPr txBox="1">
              <a:spLocks noChangeArrowheads="1"/>
            </p:cNvSpPr>
            <p:nvPr/>
          </p:nvSpPr>
          <p:spPr bwMode="auto">
            <a:xfrm>
              <a:off x="3552" y="4080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Product B</a:t>
              </a:r>
            </a:p>
          </p:txBody>
        </p:sp>
      </p:grpSp>
      <p:grpSp>
        <p:nvGrpSpPr>
          <p:cNvPr id="31" name="Group 161"/>
          <p:cNvGrpSpPr>
            <a:grpSpLocks/>
          </p:cNvGrpSpPr>
          <p:nvPr/>
        </p:nvGrpSpPr>
        <p:grpSpPr bwMode="auto">
          <a:xfrm>
            <a:off x="2176463" y="1851025"/>
            <a:ext cx="4208462" cy="4216400"/>
            <a:chOff x="1371" y="1166"/>
            <a:chExt cx="2651" cy="2656"/>
          </a:xfrm>
        </p:grpSpPr>
        <p:grpSp>
          <p:nvGrpSpPr>
            <p:cNvPr id="5154" name="Group 108"/>
            <p:cNvGrpSpPr>
              <a:grpSpLocks/>
            </p:cNvGrpSpPr>
            <p:nvPr/>
          </p:nvGrpSpPr>
          <p:grpSpPr bwMode="auto">
            <a:xfrm>
              <a:off x="1371" y="2016"/>
              <a:ext cx="1413" cy="473"/>
              <a:chOff x="1371" y="2016"/>
              <a:chExt cx="1413" cy="473"/>
            </a:xfrm>
          </p:grpSpPr>
          <p:grpSp>
            <p:nvGrpSpPr>
              <p:cNvPr id="5158" name="Group 109"/>
              <p:cNvGrpSpPr>
                <a:grpSpLocks/>
              </p:cNvGrpSpPr>
              <p:nvPr/>
            </p:nvGrpSpPr>
            <p:grpSpPr bwMode="auto">
              <a:xfrm>
                <a:off x="1371" y="2016"/>
                <a:ext cx="398" cy="275"/>
                <a:chOff x="1371" y="2016"/>
                <a:chExt cx="398" cy="275"/>
              </a:xfrm>
            </p:grpSpPr>
            <p:grpSp>
              <p:nvGrpSpPr>
                <p:cNvPr id="5159" name="Group 110"/>
                <p:cNvGrpSpPr>
                  <a:grpSpLocks/>
                </p:cNvGrpSpPr>
                <p:nvPr/>
              </p:nvGrpSpPr>
              <p:grpSpPr bwMode="auto">
                <a:xfrm>
                  <a:off x="1371" y="2016"/>
                  <a:ext cx="244" cy="174"/>
                  <a:chOff x="1175" y="2948"/>
                  <a:chExt cx="244" cy="174"/>
                </a:xfrm>
              </p:grpSpPr>
              <p:sp>
                <p:nvSpPr>
                  <p:cNvPr id="5231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949"/>
                    <a:ext cx="24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CC"/>
                        </a:solidFill>
                      </a:rPr>
                      <a:t>TC</a:t>
                    </a:r>
                  </a:p>
                </p:txBody>
              </p:sp>
              <p:sp>
                <p:nvSpPr>
                  <p:cNvPr id="5232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5233" name="Line 113"/>
                <p:cNvSpPr>
                  <a:spLocks noChangeShapeType="1"/>
                </p:cNvSpPr>
                <p:nvPr/>
              </p:nvSpPr>
              <p:spPr bwMode="auto">
                <a:xfrm flipH="1" flipV="1">
                  <a:off x="1577" y="2118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5234" name="Line 114"/>
                <p:cNvSpPr>
                  <a:spLocks noChangeShapeType="1"/>
                </p:cNvSpPr>
                <p:nvPr/>
              </p:nvSpPr>
              <p:spPr bwMode="auto">
                <a:xfrm>
                  <a:off x="1502" y="2195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5160" name="Group 115"/>
              <p:cNvGrpSpPr>
                <a:grpSpLocks/>
              </p:cNvGrpSpPr>
              <p:nvPr/>
            </p:nvGrpSpPr>
            <p:grpSpPr bwMode="auto">
              <a:xfrm>
                <a:off x="2235" y="2215"/>
                <a:ext cx="549" cy="274"/>
                <a:chOff x="2235" y="2215"/>
                <a:chExt cx="549" cy="274"/>
              </a:xfrm>
            </p:grpSpPr>
            <p:grpSp>
              <p:nvGrpSpPr>
                <p:cNvPr id="5163" name="Group 116"/>
                <p:cNvGrpSpPr>
                  <a:grpSpLocks/>
                </p:cNvGrpSpPr>
                <p:nvPr/>
              </p:nvGrpSpPr>
              <p:grpSpPr bwMode="auto">
                <a:xfrm>
                  <a:off x="2540" y="2215"/>
                  <a:ext cx="244" cy="174"/>
                  <a:chOff x="1175" y="2948"/>
                  <a:chExt cx="244" cy="174"/>
                </a:xfrm>
              </p:grpSpPr>
              <p:sp>
                <p:nvSpPr>
                  <p:cNvPr id="5237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949"/>
                    <a:ext cx="24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CC"/>
                        </a:solidFill>
                      </a:rPr>
                      <a:t>LC</a:t>
                    </a:r>
                  </a:p>
                </p:txBody>
              </p:sp>
              <p:sp>
                <p:nvSpPr>
                  <p:cNvPr id="5238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5239" name="Line 119"/>
                <p:cNvSpPr>
                  <a:spLocks noChangeShapeType="1"/>
                </p:cNvSpPr>
                <p:nvPr/>
              </p:nvSpPr>
              <p:spPr bwMode="auto">
                <a:xfrm>
                  <a:off x="2235" y="2305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5240" name="Line 120"/>
                <p:cNvSpPr>
                  <a:spLocks noChangeShapeType="1"/>
                </p:cNvSpPr>
                <p:nvPr/>
              </p:nvSpPr>
              <p:spPr bwMode="auto">
                <a:xfrm>
                  <a:off x="2661" y="2393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5167" name="Group 121"/>
            <p:cNvGrpSpPr>
              <a:grpSpLocks/>
            </p:cNvGrpSpPr>
            <p:nvPr/>
          </p:nvGrpSpPr>
          <p:grpSpPr bwMode="auto">
            <a:xfrm>
              <a:off x="3092" y="1166"/>
              <a:ext cx="930" cy="2656"/>
              <a:chOff x="3092" y="1166"/>
              <a:chExt cx="930" cy="2656"/>
            </a:xfrm>
          </p:grpSpPr>
          <p:grpSp>
            <p:nvGrpSpPr>
              <p:cNvPr id="5168" name="Group 122"/>
              <p:cNvGrpSpPr>
                <a:grpSpLocks/>
              </p:cNvGrpSpPr>
              <p:nvPr/>
            </p:nvGrpSpPr>
            <p:grpSpPr bwMode="auto">
              <a:xfrm>
                <a:off x="3092" y="1166"/>
                <a:ext cx="455" cy="260"/>
                <a:chOff x="3092" y="1166"/>
                <a:chExt cx="455" cy="260"/>
              </a:xfrm>
            </p:grpSpPr>
            <p:grpSp>
              <p:nvGrpSpPr>
                <p:cNvPr id="5169" name="Group 123"/>
                <p:cNvGrpSpPr>
                  <a:grpSpLocks/>
                </p:cNvGrpSpPr>
                <p:nvPr/>
              </p:nvGrpSpPr>
              <p:grpSpPr bwMode="auto">
                <a:xfrm>
                  <a:off x="3298" y="1166"/>
                  <a:ext cx="249" cy="174"/>
                  <a:chOff x="1172" y="2948"/>
                  <a:chExt cx="249" cy="174"/>
                </a:xfrm>
              </p:grpSpPr>
              <p:sp>
                <p:nvSpPr>
                  <p:cNvPr id="5244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2" y="2949"/>
                    <a:ext cx="249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CC"/>
                        </a:solidFill>
                      </a:rPr>
                      <a:t>PC</a:t>
                    </a:r>
                  </a:p>
                </p:txBody>
              </p:sp>
              <p:sp>
                <p:nvSpPr>
                  <p:cNvPr id="5245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5246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3092" y="123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5247" name="Line 127"/>
                <p:cNvSpPr>
                  <a:spLocks noChangeShapeType="1"/>
                </p:cNvSpPr>
                <p:nvPr/>
              </p:nvSpPr>
              <p:spPr bwMode="auto">
                <a:xfrm>
                  <a:off x="3093" y="123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5174" name="Group 128"/>
              <p:cNvGrpSpPr>
                <a:grpSpLocks/>
              </p:cNvGrpSpPr>
              <p:nvPr/>
            </p:nvGrpSpPr>
            <p:grpSpPr bwMode="auto">
              <a:xfrm>
                <a:off x="3737" y="1687"/>
                <a:ext cx="251" cy="174"/>
                <a:chOff x="3737" y="1687"/>
                <a:chExt cx="251" cy="174"/>
              </a:xfrm>
            </p:grpSpPr>
            <p:grpSp>
              <p:nvGrpSpPr>
                <p:cNvPr id="5175" name="Group 129"/>
                <p:cNvGrpSpPr>
                  <a:grpSpLocks/>
                </p:cNvGrpSpPr>
                <p:nvPr/>
              </p:nvGrpSpPr>
              <p:grpSpPr bwMode="auto">
                <a:xfrm>
                  <a:off x="3744" y="1687"/>
                  <a:ext cx="244" cy="174"/>
                  <a:chOff x="1175" y="2948"/>
                  <a:chExt cx="244" cy="174"/>
                </a:xfrm>
              </p:grpSpPr>
              <p:sp>
                <p:nvSpPr>
                  <p:cNvPr id="5250" name="Text Box 1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949"/>
                    <a:ext cx="24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CC"/>
                        </a:solidFill>
                      </a:rPr>
                      <a:t>LC</a:t>
                    </a:r>
                  </a:p>
                </p:txBody>
              </p:sp>
              <p:sp>
                <p:nvSpPr>
                  <p:cNvPr id="5251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5252" name="Line 132"/>
                <p:cNvSpPr>
                  <a:spLocks noChangeShapeType="1"/>
                </p:cNvSpPr>
                <p:nvPr/>
              </p:nvSpPr>
              <p:spPr bwMode="auto">
                <a:xfrm>
                  <a:off x="3737" y="1783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5180" name="Group 133"/>
              <p:cNvGrpSpPr>
                <a:grpSpLocks/>
              </p:cNvGrpSpPr>
              <p:nvPr/>
            </p:nvGrpSpPr>
            <p:grpSpPr bwMode="auto">
              <a:xfrm>
                <a:off x="3230" y="3648"/>
                <a:ext cx="792" cy="174"/>
                <a:chOff x="3230" y="3648"/>
                <a:chExt cx="792" cy="174"/>
              </a:xfrm>
            </p:grpSpPr>
            <p:grpSp>
              <p:nvGrpSpPr>
                <p:cNvPr id="5184" name="Group 134"/>
                <p:cNvGrpSpPr>
                  <a:grpSpLocks/>
                </p:cNvGrpSpPr>
                <p:nvPr/>
              </p:nvGrpSpPr>
              <p:grpSpPr bwMode="auto">
                <a:xfrm>
                  <a:off x="3778" y="3648"/>
                  <a:ext cx="244" cy="174"/>
                  <a:chOff x="1175" y="2948"/>
                  <a:chExt cx="244" cy="174"/>
                </a:xfrm>
              </p:grpSpPr>
              <p:sp>
                <p:nvSpPr>
                  <p:cNvPr id="5255" name="Text Box 1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949"/>
                    <a:ext cx="24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CC"/>
                        </a:solidFill>
                      </a:rPr>
                      <a:t>LC</a:t>
                    </a:r>
                  </a:p>
                </p:txBody>
              </p:sp>
              <p:sp>
                <p:nvSpPr>
                  <p:cNvPr id="5256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5257" name="Line 137"/>
                <p:cNvSpPr>
                  <a:spLocks noChangeShapeType="1"/>
                </p:cNvSpPr>
                <p:nvPr/>
              </p:nvSpPr>
              <p:spPr bwMode="auto">
                <a:xfrm>
                  <a:off x="3230" y="3730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5185" name="Group 138"/>
            <p:cNvGrpSpPr>
              <a:grpSpLocks/>
            </p:cNvGrpSpPr>
            <p:nvPr/>
          </p:nvGrpSpPr>
          <p:grpSpPr bwMode="auto">
            <a:xfrm>
              <a:off x="2832" y="1680"/>
              <a:ext cx="724" cy="1812"/>
              <a:chOff x="2832" y="1680"/>
              <a:chExt cx="724" cy="1812"/>
            </a:xfrm>
          </p:grpSpPr>
          <p:sp>
            <p:nvSpPr>
              <p:cNvPr id="5259" name="Line 139"/>
              <p:cNvSpPr>
                <a:spLocks noChangeShapeType="1"/>
              </p:cNvSpPr>
              <p:nvPr/>
            </p:nvSpPr>
            <p:spPr bwMode="auto">
              <a:xfrm flipV="1">
                <a:off x="3312" y="185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5190" name="Group 140"/>
              <p:cNvGrpSpPr>
                <a:grpSpLocks/>
              </p:cNvGrpSpPr>
              <p:nvPr/>
            </p:nvGrpSpPr>
            <p:grpSpPr bwMode="auto">
              <a:xfrm>
                <a:off x="2832" y="1680"/>
                <a:ext cx="724" cy="1812"/>
                <a:chOff x="2832" y="1680"/>
                <a:chExt cx="724" cy="1812"/>
              </a:xfrm>
            </p:grpSpPr>
            <p:grpSp>
              <p:nvGrpSpPr>
                <p:cNvPr id="5196" name="Group 141"/>
                <p:cNvGrpSpPr>
                  <a:grpSpLocks/>
                </p:cNvGrpSpPr>
                <p:nvPr/>
              </p:nvGrpSpPr>
              <p:grpSpPr bwMode="auto">
                <a:xfrm>
                  <a:off x="2832" y="1680"/>
                  <a:ext cx="633" cy="903"/>
                  <a:chOff x="2832" y="1680"/>
                  <a:chExt cx="633" cy="903"/>
                </a:xfrm>
              </p:grpSpPr>
              <p:grpSp>
                <p:nvGrpSpPr>
                  <p:cNvPr id="5203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3211" y="1680"/>
                    <a:ext cx="254" cy="174"/>
                    <a:chOff x="1170" y="2948"/>
                    <a:chExt cx="254" cy="174"/>
                  </a:xfrm>
                </p:grpSpPr>
                <p:sp>
                  <p:nvSpPr>
                    <p:cNvPr id="5263" name="Text Box 1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0" y="2949"/>
                      <a:ext cx="254" cy="17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>
                          <a:solidFill>
                            <a:srgbClr val="0000CC"/>
                          </a:solidFill>
                        </a:rPr>
                        <a:t>RC</a:t>
                      </a:r>
                    </a:p>
                  </p:txBody>
                </p:sp>
                <p:sp>
                  <p:nvSpPr>
                    <p:cNvPr id="5264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7" y="2948"/>
                      <a:ext cx="173" cy="173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5265" name="Line 1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748"/>
                    <a:ext cx="0" cy="835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266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741"/>
                    <a:ext cx="41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267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3401" y="1824"/>
                    <a:ext cx="40" cy="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5207" name="Group 148"/>
                <p:cNvGrpSpPr>
                  <a:grpSpLocks/>
                </p:cNvGrpSpPr>
                <p:nvPr/>
              </p:nvGrpSpPr>
              <p:grpSpPr bwMode="auto">
                <a:xfrm>
                  <a:off x="3209" y="3186"/>
                  <a:ext cx="347" cy="306"/>
                  <a:chOff x="3209" y="3186"/>
                  <a:chExt cx="347" cy="306"/>
                </a:xfrm>
              </p:grpSpPr>
              <p:grpSp>
                <p:nvGrpSpPr>
                  <p:cNvPr id="5214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3312" y="3186"/>
                    <a:ext cx="244" cy="174"/>
                    <a:chOff x="1175" y="2948"/>
                    <a:chExt cx="244" cy="174"/>
                  </a:xfrm>
                </p:grpSpPr>
                <p:sp>
                  <p:nvSpPr>
                    <p:cNvPr id="5270" name="Text Box 1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5" y="2949"/>
                      <a:ext cx="244" cy="17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>
                          <a:solidFill>
                            <a:srgbClr val="0000CC"/>
                          </a:solidFill>
                        </a:rPr>
                        <a:t>TC</a:t>
                      </a:r>
                    </a:p>
                  </p:txBody>
                </p:sp>
                <p:sp>
                  <p:nvSpPr>
                    <p:cNvPr id="5271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7" y="2948"/>
                      <a:ext cx="173" cy="173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5272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3265"/>
                    <a:ext cx="12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273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3449" y="3360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</p:grpSp>
      </p:grpSp>
      <p:grpSp>
        <p:nvGrpSpPr>
          <p:cNvPr id="5220" name="Group 159"/>
          <p:cNvGrpSpPr>
            <a:grpSpLocks/>
          </p:cNvGrpSpPr>
          <p:nvPr/>
        </p:nvGrpSpPr>
        <p:grpSpPr bwMode="auto">
          <a:xfrm>
            <a:off x="1812925" y="1143000"/>
            <a:ext cx="1371600" cy="990600"/>
            <a:chOff x="1142" y="720"/>
            <a:chExt cx="864" cy="624"/>
          </a:xfrm>
        </p:grpSpPr>
        <p:grpSp>
          <p:nvGrpSpPr>
            <p:cNvPr id="5221" name="Group 154"/>
            <p:cNvGrpSpPr>
              <a:grpSpLocks/>
            </p:cNvGrpSpPr>
            <p:nvPr/>
          </p:nvGrpSpPr>
          <p:grpSpPr bwMode="auto">
            <a:xfrm>
              <a:off x="1142" y="720"/>
              <a:ext cx="483" cy="173"/>
              <a:chOff x="1142" y="720"/>
              <a:chExt cx="483" cy="173"/>
            </a:xfrm>
          </p:grpSpPr>
          <p:sp>
            <p:nvSpPr>
              <p:cNvPr id="5275" name="Line 155"/>
              <p:cNvSpPr>
                <a:spLocks noChangeShapeType="1"/>
              </p:cNvSpPr>
              <p:nvPr/>
            </p:nvSpPr>
            <p:spPr bwMode="auto">
              <a:xfrm>
                <a:off x="1423" y="809"/>
                <a:ext cx="202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276" name="Text Box 156"/>
              <p:cNvSpPr txBox="1">
                <a:spLocks noChangeArrowheads="1"/>
              </p:cNvSpPr>
              <p:nvPr/>
            </p:nvSpPr>
            <p:spPr bwMode="auto">
              <a:xfrm>
                <a:off x="1142" y="720"/>
                <a:ext cx="31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0000CC"/>
                    </a:solidFill>
                  </a:rPr>
                  <a:t>TPM</a:t>
                </a:r>
              </a:p>
            </p:txBody>
          </p:sp>
        </p:grpSp>
        <p:grpSp>
          <p:nvGrpSpPr>
            <p:cNvPr id="5224" name="Group 158"/>
            <p:cNvGrpSpPr>
              <a:grpSpLocks/>
            </p:cNvGrpSpPr>
            <p:nvPr/>
          </p:nvGrpSpPr>
          <p:grpSpPr bwMode="auto">
            <a:xfrm>
              <a:off x="1584" y="720"/>
              <a:ext cx="422" cy="624"/>
              <a:chOff x="1584" y="720"/>
              <a:chExt cx="422" cy="624"/>
            </a:xfrm>
          </p:grpSpPr>
          <p:grpSp>
            <p:nvGrpSpPr>
              <p:cNvPr id="5228" name="Group 101"/>
              <p:cNvGrpSpPr>
                <a:grpSpLocks/>
              </p:cNvGrpSpPr>
              <p:nvPr/>
            </p:nvGrpSpPr>
            <p:grpSpPr bwMode="auto">
              <a:xfrm>
                <a:off x="1584" y="720"/>
                <a:ext cx="244" cy="174"/>
                <a:chOff x="1175" y="2948"/>
                <a:chExt cx="244" cy="174"/>
              </a:xfrm>
            </p:grpSpPr>
            <p:sp>
              <p:nvSpPr>
                <p:cNvPr id="5222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CC"/>
                      </a:solidFill>
                    </a:rPr>
                    <a:t>FC</a:t>
                  </a:r>
                </a:p>
              </p:txBody>
            </p:sp>
            <p:sp>
              <p:nvSpPr>
                <p:cNvPr id="5223" name="Oval 103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5225" name="Line 105"/>
              <p:cNvSpPr>
                <a:spLocks noChangeShapeType="1"/>
              </p:cNvSpPr>
              <p:nvPr/>
            </p:nvSpPr>
            <p:spPr bwMode="auto">
              <a:xfrm flipV="1">
                <a:off x="1920" y="802"/>
                <a:ext cx="0" cy="54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226" name="Line 106"/>
              <p:cNvSpPr>
                <a:spLocks noChangeShapeType="1"/>
              </p:cNvSpPr>
              <p:nvPr/>
            </p:nvSpPr>
            <p:spPr bwMode="auto">
              <a:xfrm flipH="1">
                <a:off x="1790" y="802"/>
                <a:ext cx="13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227" name="Line 107"/>
              <p:cNvSpPr>
                <a:spLocks noChangeShapeType="1"/>
              </p:cNvSpPr>
              <p:nvPr/>
            </p:nvSpPr>
            <p:spPr bwMode="auto">
              <a:xfrm flipH="1">
                <a:off x="1701" y="891"/>
                <a:ext cx="0" cy="10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277" name="Line 157"/>
              <p:cNvSpPr>
                <a:spLocks noChangeShapeType="1"/>
              </p:cNvSpPr>
              <p:nvPr/>
            </p:nvSpPr>
            <p:spPr bwMode="auto">
              <a:xfrm flipH="1">
                <a:off x="1920" y="1344"/>
                <a:ext cx="8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sp>
        <p:nvSpPr>
          <p:cNvPr id="5283" name="Rectangle 163"/>
          <p:cNvSpPr>
            <a:spLocks noChangeArrowheads="1"/>
          </p:cNvSpPr>
          <p:nvPr/>
        </p:nvSpPr>
        <p:spPr bwMode="auto">
          <a:xfrm>
            <a:off x="0" y="0"/>
            <a:ext cx="9144000" cy="808038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>
                <a:solidFill>
                  <a:srgbClr val="800000"/>
                </a:solidFill>
              </a:rPr>
              <a:t>Alternative Control Structures</a:t>
            </a:r>
          </a:p>
        </p:txBody>
      </p:sp>
      <p:sp>
        <p:nvSpPr>
          <p:cNvPr id="157" name="Title 1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Alternative Control Structures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17650" y="2808288"/>
            <a:ext cx="2252663" cy="1225550"/>
            <a:chOff x="956" y="1769"/>
            <a:chExt cx="1419" cy="772"/>
          </a:xfrm>
        </p:grpSpPr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1680" y="2043"/>
              <a:ext cx="67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REACTOR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56" y="1769"/>
              <a:ext cx="1419" cy="772"/>
              <a:chOff x="432" y="2016"/>
              <a:chExt cx="1419" cy="772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843" y="2016"/>
                <a:ext cx="1008" cy="672"/>
                <a:chOff x="843" y="2016"/>
                <a:chExt cx="1008" cy="672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843" y="2016"/>
                  <a:ext cx="1008" cy="672"/>
                  <a:chOff x="843" y="2016"/>
                  <a:chExt cx="1008" cy="672"/>
                </a:xfrm>
              </p:grpSpPr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131" y="2016"/>
                    <a:ext cx="720" cy="672"/>
                    <a:chOff x="1131" y="2016"/>
                    <a:chExt cx="720" cy="672"/>
                  </a:xfrm>
                </p:grpSpPr>
                <p:grpSp>
                  <p:nvGrpSpPr>
                    <p:cNvPr id="7" name="Group 11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152" y="2064"/>
                      <a:ext cx="672" cy="576"/>
                      <a:chOff x="1152" y="2064"/>
                      <a:chExt cx="672" cy="576"/>
                    </a:xfrm>
                  </p:grpSpPr>
                  <p:sp>
                    <p:nvSpPr>
                      <p:cNvPr id="11276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2064"/>
                        <a:ext cx="576" cy="57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1277" name="AutoShape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8" y="2064"/>
                        <a:ext cx="96" cy="576"/>
                      </a:xfrm>
                      <a:prstGeom prst="rightBracket">
                        <a:avLst>
                          <a:gd name="adj" fmla="val 219806"/>
                        </a:avLst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1278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1" y="2112"/>
                      <a:ext cx="720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843" y="2160"/>
                    <a:ext cx="288" cy="516"/>
                    <a:chOff x="843" y="2160"/>
                    <a:chExt cx="288" cy="516"/>
                  </a:xfrm>
                </p:grpSpPr>
                <p:sp>
                  <p:nvSpPr>
                    <p:cNvPr id="11280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3" y="26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9" name="Group 17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918" y="253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11282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1283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1284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1285" name="Line 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85" y="216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1128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87" y="2432"/>
                  <a:ext cx="450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A </a:t>
                  </a:r>
                  <a:r>
                    <a:rPr lang="en-US" sz="1400" b="1">
                      <a:sym typeface="Wingdings" pitchFamily="2" charset="2"/>
                    </a:rPr>
                    <a:t> B</a:t>
                  </a:r>
                  <a:endParaRPr lang="en-US" sz="1400" b="1"/>
                </a:p>
              </p:txBody>
            </p:sp>
            <p:sp>
              <p:nvSpPr>
                <p:cNvPr id="11287" name="Freeform 23"/>
                <p:cNvSpPr>
                  <a:spLocks/>
                </p:cNvSpPr>
                <p:nvPr/>
              </p:nvSpPr>
              <p:spPr bwMode="auto">
                <a:xfrm>
                  <a:off x="1200" y="2256"/>
                  <a:ext cx="576" cy="48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44" y="0"/>
                    </a:cxn>
                    <a:cxn ang="0">
                      <a:pos x="336" y="48"/>
                    </a:cxn>
                    <a:cxn ang="0">
                      <a:pos x="576" y="0"/>
                    </a:cxn>
                  </a:cxnLst>
                  <a:rect l="0" t="0" r="r" b="b"/>
                  <a:pathLst>
                    <a:path w="576" h="48">
                      <a:moveTo>
                        <a:pt x="0" y="48"/>
                      </a:moveTo>
                      <a:cubicBezTo>
                        <a:pt x="44" y="24"/>
                        <a:pt x="88" y="0"/>
                        <a:pt x="144" y="0"/>
                      </a:cubicBezTo>
                      <a:cubicBezTo>
                        <a:pt x="200" y="0"/>
                        <a:pt x="264" y="48"/>
                        <a:pt x="336" y="48"/>
                      </a:cubicBezTo>
                      <a:cubicBezTo>
                        <a:pt x="408" y="48"/>
                        <a:pt x="492" y="24"/>
                        <a:pt x="57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11288" name="Text Box 24"/>
              <p:cNvSpPr txBox="1">
                <a:spLocks noChangeArrowheads="1"/>
              </p:cNvSpPr>
              <p:nvPr/>
            </p:nvSpPr>
            <p:spPr bwMode="auto">
              <a:xfrm>
                <a:off x="432" y="2462"/>
                <a:ext cx="495" cy="3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Cooling</a:t>
                </a:r>
              </a:p>
              <a:p>
                <a:r>
                  <a:rPr lang="en-US" sz="1400"/>
                  <a:t>Water</a:t>
                </a:r>
              </a:p>
            </p:txBody>
          </p:sp>
        </p:grp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435100" y="1589088"/>
            <a:ext cx="1776413" cy="1219200"/>
            <a:chOff x="380" y="1248"/>
            <a:chExt cx="1119" cy="768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912" y="1248"/>
              <a:ext cx="587" cy="768"/>
              <a:chOff x="912" y="1248"/>
              <a:chExt cx="587" cy="768"/>
            </a:xfrm>
          </p:grpSpPr>
          <p:sp>
            <p:nvSpPr>
              <p:cNvPr id="11291" name="Line 27"/>
              <p:cNvSpPr>
                <a:spLocks noChangeShapeType="1"/>
              </p:cNvSpPr>
              <p:nvPr/>
            </p:nvSpPr>
            <p:spPr bwMode="auto">
              <a:xfrm>
                <a:off x="1488" y="1344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292" name="Line 28"/>
              <p:cNvSpPr>
                <a:spLocks noChangeShapeType="1"/>
              </p:cNvSpPr>
              <p:nvPr/>
            </p:nvSpPr>
            <p:spPr bwMode="auto">
              <a:xfrm>
                <a:off x="912" y="1344"/>
                <a:ext cx="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 rot="-5400000">
                <a:off x="1110" y="1242"/>
                <a:ext cx="132" cy="144"/>
                <a:chOff x="2880" y="2112"/>
                <a:chExt cx="528" cy="576"/>
              </a:xfrm>
            </p:grpSpPr>
            <p:sp>
              <p:nvSpPr>
                <p:cNvPr id="11294" name="AutoShape 30"/>
                <p:cNvSpPr>
                  <a:spLocks noChangeArrowheads="1"/>
                </p:cNvSpPr>
                <p:nvPr/>
              </p:nvSpPr>
              <p:spPr bwMode="auto">
                <a:xfrm>
                  <a:off x="2880" y="2112"/>
                  <a:ext cx="288" cy="576"/>
                </a:xfrm>
                <a:prstGeom prst="flowChartCollat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1295" name="Line 31"/>
                <p:cNvSpPr>
                  <a:spLocks noChangeShapeType="1"/>
                </p:cNvSpPr>
                <p:nvPr/>
              </p:nvSpPr>
              <p:spPr bwMode="auto">
                <a:xfrm>
                  <a:off x="3024" y="240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1296" name="AutoShape 32"/>
                <p:cNvSpPr>
                  <a:spLocks noChangeArrowheads="1"/>
                </p:cNvSpPr>
                <p:nvPr/>
              </p:nvSpPr>
              <p:spPr bwMode="auto">
                <a:xfrm>
                  <a:off x="3264" y="2208"/>
                  <a:ext cx="144" cy="384"/>
                </a:xfrm>
                <a:prstGeom prst="flowChartDelay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>
              <a:off x="380" y="1252"/>
              <a:ext cx="5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Fresh A</a:t>
              </a: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3194050" y="1447800"/>
            <a:ext cx="3290888" cy="1654175"/>
            <a:chOff x="1488" y="1159"/>
            <a:chExt cx="2073" cy="1042"/>
          </a:xfrm>
        </p:grpSpPr>
        <p:sp>
          <p:nvSpPr>
            <p:cNvPr id="11299" name="Line 35"/>
            <p:cNvSpPr>
              <a:spLocks noChangeShapeType="1"/>
            </p:cNvSpPr>
            <p:nvPr/>
          </p:nvSpPr>
          <p:spPr bwMode="auto">
            <a:xfrm flipV="1">
              <a:off x="3552" y="1344"/>
              <a:ext cx="0" cy="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 flipH="1">
              <a:off x="1488" y="1344"/>
              <a:ext cx="2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01" name="Text Box 37"/>
            <p:cNvSpPr txBox="1">
              <a:spLocks noChangeArrowheads="1"/>
            </p:cNvSpPr>
            <p:nvPr/>
          </p:nvSpPr>
          <p:spPr bwMode="auto">
            <a:xfrm>
              <a:off x="2027" y="1159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Recycle A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3194050" y="2133600"/>
            <a:ext cx="4308475" cy="4256088"/>
            <a:chOff x="1488" y="1591"/>
            <a:chExt cx="2714" cy="2681"/>
          </a:xfrm>
        </p:grpSpPr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1488" y="1591"/>
              <a:ext cx="2126" cy="2619"/>
              <a:chOff x="1488" y="1591"/>
              <a:chExt cx="2126" cy="2619"/>
            </a:xfrm>
          </p:grpSpPr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1488" y="2688"/>
                <a:ext cx="960" cy="180"/>
                <a:chOff x="1488" y="2688"/>
                <a:chExt cx="960" cy="180"/>
              </a:xfrm>
            </p:grpSpPr>
            <p:sp>
              <p:nvSpPr>
                <p:cNvPr id="11305" name="Line 41"/>
                <p:cNvSpPr>
                  <a:spLocks noChangeShapeType="1"/>
                </p:cNvSpPr>
                <p:nvPr/>
              </p:nvSpPr>
              <p:spPr bwMode="auto">
                <a:xfrm>
                  <a:off x="1488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1306" name="Line 42"/>
                <p:cNvSpPr>
                  <a:spLocks noChangeShapeType="1"/>
                </p:cNvSpPr>
                <p:nvPr/>
              </p:nvSpPr>
              <p:spPr bwMode="auto">
                <a:xfrm>
                  <a:off x="1488" y="2832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17" name="Group 43"/>
                <p:cNvGrpSpPr>
                  <a:grpSpLocks/>
                </p:cNvGrpSpPr>
                <p:nvPr/>
              </p:nvGrpSpPr>
              <p:grpSpPr bwMode="auto">
                <a:xfrm rot="-5400000">
                  <a:off x="2070" y="2730"/>
                  <a:ext cx="132" cy="144"/>
                  <a:chOff x="2880" y="2112"/>
                  <a:chExt cx="528" cy="576"/>
                </a:xfrm>
              </p:grpSpPr>
              <p:sp>
                <p:nvSpPr>
                  <p:cNvPr id="11308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288" cy="576"/>
                  </a:xfrm>
                  <a:prstGeom prst="flowChartCollat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130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1310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208"/>
                    <a:ext cx="144" cy="384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18" name="Group 47"/>
              <p:cNvGrpSpPr>
                <a:grpSpLocks/>
              </p:cNvGrpSpPr>
              <p:nvPr/>
            </p:nvGrpSpPr>
            <p:grpSpPr bwMode="auto">
              <a:xfrm>
                <a:off x="2311" y="1591"/>
                <a:ext cx="1303" cy="2619"/>
                <a:chOff x="2311" y="1591"/>
                <a:chExt cx="1303" cy="2619"/>
              </a:xfrm>
            </p:grpSpPr>
            <p:grpSp>
              <p:nvGrpSpPr>
                <p:cNvPr id="19" name="Group 48"/>
                <p:cNvGrpSpPr>
                  <a:grpSpLocks/>
                </p:cNvGrpSpPr>
                <p:nvPr/>
              </p:nvGrpSpPr>
              <p:grpSpPr bwMode="auto">
                <a:xfrm>
                  <a:off x="2311" y="1591"/>
                  <a:ext cx="1303" cy="2619"/>
                  <a:chOff x="2311" y="1591"/>
                  <a:chExt cx="1303" cy="2619"/>
                </a:xfrm>
              </p:grpSpPr>
              <p:grpSp>
                <p:nvGrpSpPr>
                  <p:cNvPr id="20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448" y="2010"/>
                    <a:ext cx="240" cy="1686"/>
                    <a:chOff x="2448" y="2010"/>
                    <a:chExt cx="240" cy="1686"/>
                  </a:xfrm>
                </p:grpSpPr>
                <p:sp>
                  <p:nvSpPr>
                    <p:cNvPr id="1131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8" y="2064"/>
                      <a:ext cx="240" cy="158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1315" name="AutoShape 51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2544" y="1914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1316" name="AutoShape 52"/>
                    <p:cNvSpPr>
                      <a:spLocks/>
                    </p:cNvSpPr>
                    <p:nvPr/>
                  </p:nvSpPr>
                  <p:spPr bwMode="auto">
                    <a:xfrm rot="5400000" flipV="1">
                      <a:off x="2544" y="3552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1317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8" y="191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1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2311" y="1591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22" name="Group 55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11320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1321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1322" name="AutoShape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1323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23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11325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1326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1327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grpSp>
                <p:nvGrpSpPr>
                  <p:cNvPr id="2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324" y="3744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25" name="Group 65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11330" name="AutoShap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1331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1332" name="AutoShape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1333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26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11335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1336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1337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sp>
                <p:nvSpPr>
                  <p:cNvPr id="1133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545" y="369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1339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19" y="3689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7" name="Group 76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000" y="1944"/>
                    <a:ext cx="192" cy="240"/>
                    <a:chOff x="3600" y="2928"/>
                    <a:chExt cx="672" cy="576"/>
                  </a:xfrm>
                </p:grpSpPr>
                <p:sp>
                  <p:nvSpPr>
                    <p:cNvPr id="1134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2928"/>
                      <a:ext cx="576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1342" name="AutoShape 78"/>
                    <p:cNvSpPr>
                      <a:spLocks/>
                    </p:cNvSpPr>
                    <p:nvPr/>
                  </p:nvSpPr>
                  <p:spPr bwMode="auto">
                    <a:xfrm>
                      <a:off x="4176" y="2928"/>
                      <a:ext cx="96" cy="576"/>
                    </a:xfrm>
                    <a:prstGeom prst="rightBracket">
                      <a:avLst>
                        <a:gd name="adj" fmla="val 30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1343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1" y="1872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134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093" y="187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134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099" y="21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1346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8" y="2208"/>
                    <a:ext cx="8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8" name="Group 8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270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11348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134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1350" name="AutoShap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29" name="Group 87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2838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11352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1353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1354" name="AutoShap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1355" name="Freeform 91"/>
                  <p:cNvSpPr>
                    <a:spLocks/>
                  </p:cNvSpPr>
                  <p:nvPr/>
                </p:nvSpPr>
                <p:spPr bwMode="auto">
                  <a:xfrm flipV="1">
                    <a:off x="2976" y="2047"/>
                    <a:ext cx="240" cy="29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96" y="0"/>
                      </a:cxn>
                      <a:cxn ang="0">
                        <a:pos x="144" y="48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240" h="48">
                        <a:moveTo>
                          <a:pt x="0" y="48"/>
                        </a:moveTo>
                        <a:cubicBezTo>
                          <a:pt x="36" y="24"/>
                          <a:pt x="72" y="0"/>
                          <a:pt x="96" y="0"/>
                        </a:cubicBezTo>
                        <a:cubicBezTo>
                          <a:pt x="120" y="0"/>
                          <a:pt x="120" y="48"/>
                          <a:pt x="144" y="48"/>
                        </a:cubicBezTo>
                        <a:cubicBezTo>
                          <a:pt x="168" y="48"/>
                          <a:pt x="224" y="8"/>
                          <a:pt x="24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1356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07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1357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176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30" name="Group 9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318" y="4072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11359" name="AutoShap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1360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1361" name="AutoShap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11362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2461" y="2336"/>
                  <a:ext cx="209" cy="8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C</a:t>
                  </a:r>
                </a:p>
                <a:p>
                  <a:r>
                    <a:rPr lang="en-US" sz="1400" b="1"/>
                    <a:t>O</a:t>
                  </a:r>
                </a:p>
                <a:p>
                  <a:r>
                    <a:rPr lang="en-US" sz="1400" b="1"/>
                    <a:t>L</a:t>
                  </a:r>
                </a:p>
                <a:p>
                  <a:r>
                    <a:rPr lang="en-US" sz="1400" b="1"/>
                    <a:t>U</a:t>
                  </a:r>
                </a:p>
                <a:p>
                  <a:r>
                    <a:rPr lang="en-US" sz="1400" b="1"/>
                    <a:t>M</a:t>
                  </a:r>
                </a:p>
                <a:p>
                  <a:r>
                    <a:rPr lang="en-US" sz="1400" b="1"/>
                    <a:t>N</a:t>
                  </a:r>
                </a:p>
              </p:txBody>
            </p:sp>
          </p:grpSp>
        </p:grpSp>
        <p:sp>
          <p:nvSpPr>
            <p:cNvPr id="11363" name="Text Box 99"/>
            <p:cNvSpPr txBox="1">
              <a:spLocks noChangeArrowheads="1"/>
            </p:cNvSpPr>
            <p:nvPr/>
          </p:nvSpPr>
          <p:spPr bwMode="auto">
            <a:xfrm>
              <a:off x="3552" y="4080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Product B</a:t>
              </a:r>
            </a:p>
          </p:txBody>
        </p:sp>
      </p:grpSp>
      <p:grpSp>
        <p:nvGrpSpPr>
          <p:cNvPr id="31" name="Group 165"/>
          <p:cNvGrpSpPr>
            <a:grpSpLocks/>
          </p:cNvGrpSpPr>
          <p:nvPr/>
        </p:nvGrpSpPr>
        <p:grpSpPr bwMode="auto">
          <a:xfrm>
            <a:off x="2176463" y="1851025"/>
            <a:ext cx="4154487" cy="3692525"/>
            <a:chOff x="1371" y="1166"/>
            <a:chExt cx="2617" cy="2326"/>
          </a:xfrm>
        </p:grpSpPr>
        <p:grpSp>
          <p:nvGrpSpPr>
            <p:cNvPr id="11425" name="Group 102"/>
            <p:cNvGrpSpPr>
              <a:grpSpLocks/>
            </p:cNvGrpSpPr>
            <p:nvPr/>
          </p:nvGrpSpPr>
          <p:grpSpPr bwMode="auto">
            <a:xfrm>
              <a:off x="1371" y="2016"/>
              <a:ext cx="398" cy="275"/>
              <a:chOff x="1371" y="2016"/>
              <a:chExt cx="398" cy="275"/>
            </a:xfrm>
          </p:grpSpPr>
          <p:grpSp>
            <p:nvGrpSpPr>
              <p:cNvPr id="11426" name="Group 103"/>
              <p:cNvGrpSpPr>
                <a:grpSpLocks/>
              </p:cNvGrpSpPr>
              <p:nvPr/>
            </p:nvGrpSpPr>
            <p:grpSpPr bwMode="auto">
              <a:xfrm>
                <a:off x="1371" y="2016"/>
                <a:ext cx="244" cy="174"/>
                <a:chOff x="1175" y="2948"/>
                <a:chExt cx="244" cy="174"/>
              </a:xfrm>
            </p:grpSpPr>
            <p:sp>
              <p:nvSpPr>
                <p:cNvPr id="11368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CC"/>
                      </a:solidFill>
                    </a:rPr>
                    <a:t>TC</a:t>
                  </a:r>
                </a:p>
              </p:txBody>
            </p:sp>
            <p:sp>
              <p:nvSpPr>
                <p:cNvPr id="11369" name="Oval 105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11370" name="Line 106"/>
              <p:cNvSpPr>
                <a:spLocks noChangeShapeType="1"/>
              </p:cNvSpPr>
              <p:nvPr/>
            </p:nvSpPr>
            <p:spPr bwMode="auto">
              <a:xfrm flipH="1" flipV="1">
                <a:off x="1577" y="2118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371" name="Line 107"/>
              <p:cNvSpPr>
                <a:spLocks noChangeShapeType="1"/>
              </p:cNvSpPr>
              <p:nvPr/>
            </p:nvSpPr>
            <p:spPr bwMode="auto">
              <a:xfrm>
                <a:off x="1502" y="219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1427" name="Group 163"/>
            <p:cNvGrpSpPr>
              <a:grpSpLocks/>
            </p:cNvGrpSpPr>
            <p:nvPr/>
          </p:nvGrpSpPr>
          <p:grpSpPr bwMode="auto">
            <a:xfrm>
              <a:off x="2832" y="1166"/>
              <a:ext cx="1156" cy="2326"/>
              <a:chOff x="2832" y="1166"/>
              <a:chExt cx="1156" cy="2326"/>
            </a:xfrm>
          </p:grpSpPr>
          <p:grpSp>
            <p:nvGrpSpPr>
              <p:cNvPr id="11428" name="Group 115"/>
              <p:cNvGrpSpPr>
                <a:grpSpLocks/>
              </p:cNvGrpSpPr>
              <p:nvPr/>
            </p:nvGrpSpPr>
            <p:grpSpPr bwMode="auto">
              <a:xfrm>
                <a:off x="3092" y="1166"/>
                <a:ext cx="455" cy="260"/>
                <a:chOff x="3092" y="1166"/>
                <a:chExt cx="455" cy="260"/>
              </a:xfrm>
            </p:grpSpPr>
            <p:grpSp>
              <p:nvGrpSpPr>
                <p:cNvPr id="11429" name="Group 116"/>
                <p:cNvGrpSpPr>
                  <a:grpSpLocks/>
                </p:cNvGrpSpPr>
                <p:nvPr/>
              </p:nvGrpSpPr>
              <p:grpSpPr bwMode="auto">
                <a:xfrm>
                  <a:off x="3298" y="1166"/>
                  <a:ext cx="249" cy="174"/>
                  <a:chOff x="1172" y="2948"/>
                  <a:chExt cx="249" cy="174"/>
                </a:xfrm>
              </p:grpSpPr>
              <p:sp>
                <p:nvSpPr>
                  <p:cNvPr id="11381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2" y="2949"/>
                    <a:ext cx="249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CC"/>
                        </a:solidFill>
                      </a:rPr>
                      <a:t>PC</a:t>
                    </a:r>
                  </a:p>
                </p:txBody>
              </p:sp>
              <p:sp>
                <p:nvSpPr>
                  <p:cNvPr id="11382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1383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3092" y="123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1384" name="Line 120"/>
                <p:cNvSpPr>
                  <a:spLocks noChangeShapeType="1"/>
                </p:cNvSpPr>
                <p:nvPr/>
              </p:nvSpPr>
              <p:spPr bwMode="auto">
                <a:xfrm>
                  <a:off x="3093" y="123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1430" name="Group 121"/>
              <p:cNvGrpSpPr>
                <a:grpSpLocks/>
              </p:cNvGrpSpPr>
              <p:nvPr/>
            </p:nvGrpSpPr>
            <p:grpSpPr bwMode="auto">
              <a:xfrm>
                <a:off x="3737" y="1687"/>
                <a:ext cx="251" cy="174"/>
                <a:chOff x="3737" y="1687"/>
                <a:chExt cx="251" cy="174"/>
              </a:xfrm>
            </p:grpSpPr>
            <p:grpSp>
              <p:nvGrpSpPr>
                <p:cNvPr id="11432" name="Group 122"/>
                <p:cNvGrpSpPr>
                  <a:grpSpLocks/>
                </p:cNvGrpSpPr>
                <p:nvPr/>
              </p:nvGrpSpPr>
              <p:grpSpPr bwMode="auto">
                <a:xfrm>
                  <a:off x="3744" y="1687"/>
                  <a:ext cx="244" cy="174"/>
                  <a:chOff x="1175" y="2948"/>
                  <a:chExt cx="244" cy="174"/>
                </a:xfrm>
              </p:grpSpPr>
              <p:sp>
                <p:nvSpPr>
                  <p:cNvPr id="11387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949"/>
                    <a:ext cx="24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CC"/>
                        </a:solidFill>
                      </a:rPr>
                      <a:t>LC</a:t>
                    </a:r>
                  </a:p>
                </p:txBody>
              </p:sp>
              <p:sp>
                <p:nvSpPr>
                  <p:cNvPr id="11388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1389" name="Line 125"/>
                <p:cNvSpPr>
                  <a:spLocks noChangeShapeType="1"/>
                </p:cNvSpPr>
                <p:nvPr/>
              </p:nvSpPr>
              <p:spPr bwMode="auto">
                <a:xfrm>
                  <a:off x="3737" y="1783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1433" name="Group 131"/>
              <p:cNvGrpSpPr>
                <a:grpSpLocks/>
              </p:cNvGrpSpPr>
              <p:nvPr/>
            </p:nvGrpSpPr>
            <p:grpSpPr bwMode="auto">
              <a:xfrm>
                <a:off x="2832" y="1680"/>
                <a:ext cx="724" cy="1812"/>
                <a:chOff x="2832" y="1680"/>
                <a:chExt cx="724" cy="1812"/>
              </a:xfrm>
            </p:grpSpPr>
            <p:sp>
              <p:nvSpPr>
                <p:cNvPr id="11396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3312" y="185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11434" name="Group 133"/>
                <p:cNvGrpSpPr>
                  <a:grpSpLocks/>
                </p:cNvGrpSpPr>
                <p:nvPr/>
              </p:nvGrpSpPr>
              <p:grpSpPr bwMode="auto">
                <a:xfrm>
                  <a:off x="2832" y="1680"/>
                  <a:ext cx="724" cy="1812"/>
                  <a:chOff x="2832" y="1680"/>
                  <a:chExt cx="724" cy="1812"/>
                </a:xfrm>
              </p:grpSpPr>
              <p:grpSp>
                <p:nvGrpSpPr>
                  <p:cNvPr id="11435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832" y="1680"/>
                    <a:ext cx="633" cy="903"/>
                    <a:chOff x="2832" y="1680"/>
                    <a:chExt cx="633" cy="903"/>
                  </a:xfrm>
                </p:grpSpPr>
                <p:grpSp>
                  <p:nvGrpSpPr>
                    <p:cNvPr id="11436" name="Group 1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11" y="1680"/>
                      <a:ext cx="254" cy="174"/>
                      <a:chOff x="1170" y="2948"/>
                      <a:chExt cx="254" cy="174"/>
                    </a:xfrm>
                  </p:grpSpPr>
                  <p:sp>
                    <p:nvSpPr>
                      <p:cNvPr id="11400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70" y="2949"/>
                        <a:ext cx="254" cy="173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200" b="1">
                            <a:solidFill>
                              <a:srgbClr val="0000CC"/>
                            </a:solidFill>
                          </a:rPr>
                          <a:t>RC</a:t>
                        </a:r>
                      </a:p>
                    </p:txBody>
                  </p:sp>
                  <p:sp>
                    <p:nvSpPr>
                      <p:cNvPr id="11401" name="Oval 1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7" y="2948"/>
                        <a:ext cx="173" cy="173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1402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748"/>
                      <a:ext cx="0" cy="8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1403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1741"/>
                      <a:ext cx="4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140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1" y="1824"/>
                      <a:ext cx="40" cy="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11437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3209" y="3186"/>
                    <a:ext cx="347" cy="306"/>
                    <a:chOff x="3209" y="3186"/>
                    <a:chExt cx="347" cy="306"/>
                  </a:xfrm>
                </p:grpSpPr>
                <p:grpSp>
                  <p:nvGrpSpPr>
                    <p:cNvPr id="11438" name="Group 1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2" y="3186"/>
                      <a:ext cx="244" cy="174"/>
                      <a:chOff x="1175" y="2948"/>
                      <a:chExt cx="244" cy="174"/>
                    </a:xfrm>
                  </p:grpSpPr>
                  <p:sp>
                    <p:nvSpPr>
                      <p:cNvPr id="11407" name="Text Box 1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75" y="2949"/>
                        <a:ext cx="244" cy="173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200" b="1">
                            <a:solidFill>
                              <a:srgbClr val="0000CC"/>
                            </a:solidFill>
                          </a:rPr>
                          <a:t>TC</a:t>
                        </a:r>
                      </a:p>
                    </p:txBody>
                  </p:sp>
                  <p:sp>
                    <p:nvSpPr>
                      <p:cNvPr id="11408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7" y="2948"/>
                        <a:ext cx="173" cy="173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140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9" y="3265"/>
                      <a:ext cx="12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141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9" y="3360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</p:grpSp>
        </p:grpSp>
      </p:grpSp>
      <p:grpSp>
        <p:nvGrpSpPr>
          <p:cNvPr id="11439" name="Group 162"/>
          <p:cNvGrpSpPr>
            <a:grpSpLocks/>
          </p:cNvGrpSpPr>
          <p:nvPr/>
        </p:nvGrpSpPr>
        <p:grpSpPr bwMode="auto">
          <a:xfrm>
            <a:off x="5867400" y="5029200"/>
            <a:ext cx="539750" cy="1189038"/>
            <a:chOff x="3696" y="3168"/>
            <a:chExt cx="340" cy="749"/>
          </a:xfrm>
        </p:grpSpPr>
        <p:grpSp>
          <p:nvGrpSpPr>
            <p:cNvPr id="11440" name="Group 148"/>
            <p:cNvGrpSpPr>
              <a:grpSpLocks/>
            </p:cNvGrpSpPr>
            <p:nvPr/>
          </p:nvGrpSpPr>
          <p:grpSpPr bwMode="auto">
            <a:xfrm rot="5400000">
              <a:off x="3672" y="3323"/>
              <a:ext cx="483" cy="173"/>
              <a:chOff x="1142" y="720"/>
              <a:chExt cx="483" cy="173"/>
            </a:xfrm>
          </p:grpSpPr>
          <p:sp>
            <p:nvSpPr>
              <p:cNvPr id="11413" name="Line 149"/>
              <p:cNvSpPr>
                <a:spLocks noChangeShapeType="1"/>
              </p:cNvSpPr>
              <p:nvPr/>
            </p:nvSpPr>
            <p:spPr bwMode="auto">
              <a:xfrm>
                <a:off x="1423" y="809"/>
                <a:ext cx="202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414" name="Text Box 150"/>
              <p:cNvSpPr txBox="1">
                <a:spLocks noChangeArrowheads="1"/>
              </p:cNvSpPr>
              <p:nvPr/>
            </p:nvSpPr>
            <p:spPr bwMode="auto">
              <a:xfrm>
                <a:off x="1142" y="720"/>
                <a:ext cx="31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0000CC"/>
                    </a:solidFill>
                  </a:rPr>
                  <a:t>TPM</a:t>
                </a:r>
              </a:p>
            </p:txBody>
          </p:sp>
        </p:grpSp>
        <p:grpSp>
          <p:nvGrpSpPr>
            <p:cNvPr id="11441" name="Group 152"/>
            <p:cNvGrpSpPr>
              <a:grpSpLocks/>
            </p:cNvGrpSpPr>
            <p:nvPr/>
          </p:nvGrpSpPr>
          <p:grpSpPr bwMode="auto">
            <a:xfrm>
              <a:off x="3792" y="3648"/>
              <a:ext cx="244" cy="174"/>
              <a:chOff x="1175" y="2948"/>
              <a:chExt cx="244" cy="174"/>
            </a:xfrm>
          </p:grpSpPr>
          <p:sp>
            <p:nvSpPr>
              <p:cNvPr id="11417" name="Text Box 153"/>
              <p:cNvSpPr txBox="1">
                <a:spLocks noChangeArrowheads="1"/>
              </p:cNvSpPr>
              <p:nvPr/>
            </p:nvSpPr>
            <p:spPr bwMode="auto">
              <a:xfrm>
                <a:off x="1175" y="2949"/>
                <a:ext cx="244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0000CC"/>
                    </a:solidFill>
                  </a:rPr>
                  <a:t>FC</a:t>
                </a:r>
              </a:p>
            </p:txBody>
          </p:sp>
          <p:sp>
            <p:nvSpPr>
              <p:cNvPr id="11418" name="Oval 154"/>
              <p:cNvSpPr>
                <a:spLocks noChangeArrowheads="1"/>
              </p:cNvSpPr>
              <p:nvPr/>
            </p:nvSpPr>
            <p:spPr bwMode="auto">
              <a:xfrm>
                <a:off x="1207" y="2948"/>
                <a:ext cx="173" cy="173"/>
              </a:xfrm>
              <a:prstGeom prst="ellipse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11420" name="Line 156"/>
            <p:cNvSpPr>
              <a:spLocks noChangeShapeType="1"/>
            </p:cNvSpPr>
            <p:nvPr/>
          </p:nvSpPr>
          <p:spPr bwMode="auto">
            <a:xfrm flipH="1">
              <a:off x="3696" y="3744"/>
              <a:ext cx="1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421" name="Line 157"/>
            <p:cNvSpPr>
              <a:spLocks noChangeShapeType="1"/>
            </p:cNvSpPr>
            <p:nvPr/>
          </p:nvSpPr>
          <p:spPr bwMode="auto">
            <a:xfrm flipH="1">
              <a:off x="3696" y="3744"/>
              <a:ext cx="0" cy="17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442" name="Group 164"/>
          <p:cNvGrpSpPr>
            <a:grpSpLocks/>
          </p:cNvGrpSpPr>
          <p:nvPr/>
        </p:nvGrpSpPr>
        <p:grpSpPr bwMode="auto">
          <a:xfrm>
            <a:off x="2513013" y="1306513"/>
            <a:ext cx="2287587" cy="4637087"/>
            <a:chOff x="1583" y="823"/>
            <a:chExt cx="1441" cy="2921"/>
          </a:xfrm>
        </p:grpSpPr>
        <p:grpSp>
          <p:nvGrpSpPr>
            <p:cNvPr id="11443" name="Group 159"/>
            <p:cNvGrpSpPr>
              <a:grpSpLocks/>
            </p:cNvGrpSpPr>
            <p:nvPr/>
          </p:nvGrpSpPr>
          <p:grpSpPr bwMode="auto">
            <a:xfrm>
              <a:off x="2496" y="2215"/>
              <a:ext cx="528" cy="1529"/>
              <a:chOff x="2496" y="2215"/>
              <a:chExt cx="528" cy="1529"/>
            </a:xfrm>
          </p:grpSpPr>
          <p:grpSp>
            <p:nvGrpSpPr>
              <p:cNvPr id="11444" name="Group 109"/>
              <p:cNvGrpSpPr>
                <a:grpSpLocks/>
              </p:cNvGrpSpPr>
              <p:nvPr/>
            </p:nvGrpSpPr>
            <p:grpSpPr bwMode="auto">
              <a:xfrm>
                <a:off x="2540" y="2215"/>
                <a:ext cx="244" cy="174"/>
                <a:chOff x="1175" y="2948"/>
                <a:chExt cx="244" cy="174"/>
              </a:xfrm>
            </p:grpSpPr>
            <p:sp>
              <p:nvSpPr>
                <p:cNvPr id="11374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  <p:sp>
              <p:nvSpPr>
                <p:cNvPr id="11375" name="Oval 111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11376" name="Line 112"/>
              <p:cNvSpPr>
                <a:spLocks noChangeShapeType="1"/>
              </p:cNvSpPr>
              <p:nvPr/>
            </p:nvSpPr>
            <p:spPr bwMode="auto">
              <a:xfrm>
                <a:off x="2496" y="3744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377" name="Line 113"/>
              <p:cNvSpPr>
                <a:spLocks noChangeShapeType="1"/>
              </p:cNvSpPr>
              <p:nvPr/>
            </p:nvSpPr>
            <p:spPr bwMode="auto">
              <a:xfrm>
                <a:off x="2661" y="2393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419" name="Line 155"/>
              <p:cNvSpPr>
                <a:spLocks noChangeShapeType="1"/>
              </p:cNvSpPr>
              <p:nvPr/>
            </p:nvSpPr>
            <p:spPr bwMode="auto">
              <a:xfrm flipV="1">
                <a:off x="2496" y="2297"/>
                <a:ext cx="0" cy="144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422" name="Line 158"/>
              <p:cNvSpPr>
                <a:spLocks noChangeShapeType="1"/>
              </p:cNvSpPr>
              <p:nvPr/>
            </p:nvSpPr>
            <p:spPr bwMode="auto">
              <a:xfrm flipH="1">
                <a:off x="2496" y="2297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1445" name="Group 161"/>
            <p:cNvGrpSpPr>
              <a:grpSpLocks/>
            </p:cNvGrpSpPr>
            <p:nvPr/>
          </p:nvGrpSpPr>
          <p:grpSpPr bwMode="auto">
            <a:xfrm>
              <a:off x="1583" y="823"/>
              <a:ext cx="509" cy="1241"/>
              <a:chOff x="1583" y="823"/>
              <a:chExt cx="509" cy="1241"/>
            </a:xfrm>
          </p:grpSpPr>
          <p:grpSp>
            <p:nvGrpSpPr>
              <p:cNvPr id="11446" name="Group 127"/>
              <p:cNvGrpSpPr>
                <a:grpSpLocks/>
              </p:cNvGrpSpPr>
              <p:nvPr/>
            </p:nvGrpSpPr>
            <p:grpSpPr bwMode="auto">
              <a:xfrm>
                <a:off x="1583" y="823"/>
                <a:ext cx="244" cy="174"/>
                <a:chOff x="1175" y="2948"/>
                <a:chExt cx="244" cy="174"/>
              </a:xfrm>
            </p:grpSpPr>
            <p:sp>
              <p:nvSpPr>
                <p:cNvPr id="11392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  <p:sp>
              <p:nvSpPr>
                <p:cNvPr id="11393" name="Oval 129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11394" name="Line 130"/>
              <p:cNvSpPr>
                <a:spLocks noChangeShapeType="1"/>
              </p:cNvSpPr>
              <p:nvPr/>
            </p:nvSpPr>
            <p:spPr bwMode="auto">
              <a:xfrm>
                <a:off x="1783" y="912"/>
                <a:ext cx="299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424" name="Line 160"/>
              <p:cNvSpPr>
                <a:spLocks noChangeShapeType="1"/>
              </p:cNvSpPr>
              <p:nvPr/>
            </p:nvSpPr>
            <p:spPr bwMode="auto">
              <a:xfrm rot="-5400000">
                <a:off x="1516" y="1488"/>
                <a:ext cx="1152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sp>
        <p:nvSpPr>
          <p:cNvPr id="157" name="Title 1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Alternative Control Structures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17650" y="2808288"/>
            <a:ext cx="2252663" cy="1225550"/>
            <a:chOff x="956" y="1769"/>
            <a:chExt cx="1419" cy="772"/>
          </a:xfrm>
        </p:grpSpPr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1680" y="2043"/>
              <a:ext cx="67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REACTOR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56" y="1769"/>
              <a:ext cx="1419" cy="772"/>
              <a:chOff x="432" y="2016"/>
              <a:chExt cx="1419" cy="772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843" y="2016"/>
                <a:ext cx="1008" cy="672"/>
                <a:chOff x="843" y="2016"/>
                <a:chExt cx="1008" cy="672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843" y="2016"/>
                  <a:ext cx="1008" cy="672"/>
                  <a:chOff x="843" y="2016"/>
                  <a:chExt cx="1008" cy="672"/>
                </a:xfrm>
              </p:grpSpPr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131" y="2016"/>
                    <a:ext cx="720" cy="672"/>
                    <a:chOff x="1131" y="2016"/>
                    <a:chExt cx="720" cy="672"/>
                  </a:xfrm>
                </p:grpSpPr>
                <p:grpSp>
                  <p:nvGrpSpPr>
                    <p:cNvPr id="7" name="Group 11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152" y="2064"/>
                      <a:ext cx="672" cy="576"/>
                      <a:chOff x="1152" y="2064"/>
                      <a:chExt cx="672" cy="576"/>
                    </a:xfrm>
                  </p:grpSpPr>
                  <p:sp>
                    <p:nvSpPr>
                      <p:cNvPr id="12300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2064"/>
                        <a:ext cx="576" cy="57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2301" name="AutoShape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8" y="2064"/>
                        <a:ext cx="96" cy="576"/>
                      </a:xfrm>
                      <a:prstGeom prst="rightBracket">
                        <a:avLst>
                          <a:gd name="adj" fmla="val 219806"/>
                        </a:avLst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2302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1" y="2112"/>
                      <a:ext cx="720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843" y="2160"/>
                    <a:ext cx="288" cy="516"/>
                    <a:chOff x="843" y="2160"/>
                    <a:chExt cx="288" cy="516"/>
                  </a:xfrm>
                </p:grpSpPr>
                <p:sp>
                  <p:nvSpPr>
                    <p:cNvPr id="12304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3" y="26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9" name="Group 17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918" y="253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12306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2307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2308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2309" name="Line 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85" y="216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1231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87" y="2432"/>
                  <a:ext cx="450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A </a:t>
                  </a:r>
                  <a:r>
                    <a:rPr lang="en-US" sz="1400" b="1">
                      <a:sym typeface="Wingdings" pitchFamily="2" charset="2"/>
                    </a:rPr>
                    <a:t> B</a:t>
                  </a:r>
                  <a:endParaRPr lang="en-US" sz="1400" b="1"/>
                </a:p>
              </p:txBody>
            </p:sp>
            <p:sp>
              <p:nvSpPr>
                <p:cNvPr id="12311" name="Freeform 23"/>
                <p:cNvSpPr>
                  <a:spLocks/>
                </p:cNvSpPr>
                <p:nvPr/>
              </p:nvSpPr>
              <p:spPr bwMode="auto">
                <a:xfrm>
                  <a:off x="1200" y="2256"/>
                  <a:ext cx="576" cy="48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44" y="0"/>
                    </a:cxn>
                    <a:cxn ang="0">
                      <a:pos x="336" y="48"/>
                    </a:cxn>
                    <a:cxn ang="0">
                      <a:pos x="576" y="0"/>
                    </a:cxn>
                  </a:cxnLst>
                  <a:rect l="0" t="0" r="r" b="b"/>
                  <a:pathLst>
                    <a:path w="576" h="48">
                      <a:moveTo>
                        <a:pt x="0" y="48"/>
                      </a:moveTo>
                      <a:cubicBezTo>
                        <a:pt x="44" y="24"/>
                        <a:pt x="88" y="0"/>
                        <a:pt x="144" y="0"/>
                      </a:cubicBezTo>
                      <a:cubicBezTo>
                        <a:pt x="200" y="0"/>
                        <a:pt x="264" y="48"/>
                        <a:pt x="336" y="48"/>
                      </a:cubicBezTo>
                      <a:cubicBezTo>
                        <a:pt x="408" y="48"/>
                        <a:pt x="492" y="24"/>
                        <a:pt x="57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12312" name="Text Box 24"/>
              <p:cNvSpPr txBox="1">
                <a:spLocks noChangeArrowheads="1"/>
              </p:cNvSpPr>
              <p:nvPr/>
            </p:nvSpPr>
            <p:spPr bwMode="auto">
              <a:xfrm>
                <a:off x="432" y="2462"/>
                <a:ext cx="495" cy="3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Cooling</a:t>
                </a:r>
              </a:p>
              <a:p>
                <a:r>
                  <a:rPr lang="en-US" sz="1400"/>
                  <a:t>Water</a:t>
                </a:r>
              </a:p>
            </p:txBody>
          </p:sp>
        </p:grp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435100" y="1589088"/>
            <a:ext cx="1776413" cy="1219200"/>
            <a:chOff x="380" y="1248"/>
            <a:chExt cx="1119" cy="768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912" y="1248"/>
              <a:ext cx="587" cy="768"/>
              <a:chOff x="912" y="1248"/>
              <a:chExt cx="587" cy="768"/>
            </a:xfrm>
          </p:grpSpPr>
          <p:sp>
            <p:nvSpPr>
              <p:cNvPr id="12315" name="Line 27"/>
              <p:cNvSpPr>
                <a:spLocks noChangeShapeType="1"/>
              </p:cNvSpPr>
              <p:nvPr/>
            </p:nvSpPr>
            <p:spPr bwMode="auto">
              <a:xfrm>
                <a:off x="1488" y="1344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316" name="Line 28"/>
              <p:cNvSpPr>
                <a:spLocks noChangeShapeType="1"/>
              </p:cNvSpPr>
              <p:nvPr/>
            </p:nvSpPr>
            <p:spPr bwMode="auto">
              <a:xfrm>
                <a:off x="912" y="1344"/>
                <a:ext cx="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 rot="-5400000">
                <a:off x="1110" y="1242"/>
                <a:ext cx="132" cy="144"/>
                <a:chOff x="2880" y="2112"/>
                <a:chExt cx="528" cy="576"/>
              </a:xfrm>
            </p:grpSpPr>
            <p:sp>
              <p:nvSpPr>
                <p:cNvPr id="12318" name="AutoShape 30"/>
                <p:cNvSpPr>
                  <a:spLocks noChangeArrowheads="1"/>
                </p:cNvSpPr>
                <p:nvPr/>
              </p:nvSpPr>
              <p:spPr bwMode="auto">
                <a:xfrm>
                  <a:off x="2880" y="2112"/>
                  <a:ext cx="288" cy="576"/>
                </a:xfrm>
                <a:prstGeom prst="flowChartCollat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2319" name="Line 31"/>
                <p:cNvSpPr>
                  <a:spLocks noChangeShapeType="1"/>
                </p:cNvSpPr>
                <p:nvPr/>
              </p:nvSpPr>
              <p:spPr bwMode="auto">
                <a:xfrm>
                  <a:off x="3024" y="240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2320" name="AutoShape 32"/>
                <p:cNvSpPr>
                  <a:spLocks noChangeArrowheads="1"/>
                </p:cNvSpPr>
                <p:nvPr/>
              </p:nvSpPr>
              <p:spPr bwMode="auto">
                <a:xfrm>
                  <a:off x="3264" y="2208"/>
                  <a:ext cx="144" cy="384"/>
                </a:xfrm>
                <a:prstGeom prst="flowChartDelay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2321" name="Text Box 33"/>
            <p:cNvSpPr txBox="1">
              <a:spLocks noChangeArrowheads="1"/>
            </p:cNvSpPr>
            <p:nvPr/>
          </p:nvSpPr>
          <p:spPr bwMode="auto">
            <a:xfrm>
              <a:off x="380" y="1252"/>
              <a:ext cx="5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Fresh A</a:t>
              </a: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3194050" y="1447800"/>
            <a:ext cx="3290888" cy="1654175"/>
            <a:chOff x="1488" y="1159"/>
            <a:chExt cx="2073" cy="1042"/>
          </a:xfrm>
        </p:grpSpPr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 flipV="1">
              <a:off x="3552" y="1344"/>
              <a:ext cx="0" cy="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 flipH="1">
              <a:off x="1488" y="1344"/>
              <a:ext cx="2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325" name="Text Box 37"/>
            <p:cNvSpPr txBox="1">
              <a:spLocks noChangeArrowheads="1"/>
            </p:cNvSpPr>
            <p:nvPr/>
          </p:nvSpPr>
          <p:spPr bwMode="auto">
            <a:xfrm>
              <a:off x="2027" y="1159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Recycle A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3194050" y="2133600"/>
            <a:ext cx="4308475" cy="4256088"/>
            <a:chOff x="1488" y="1591"/>
            <a:chExt cx="2714" cy="2681"/>
          </a:xfrm>
        </p:grpSpPr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1488" y="1591"/>
              <a:ext cx="2126" cy="2619"/>
              <a:chOff x="1488" y="1591"/>
              <a:chExt cx="2126" cy="2619"/>
            </a:xfrm>
          </p:grpSpPr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1488" y="2688"/>
                <a:ext cx="960" cy="180"/>
                <a:chOff x="1488" y="2688"/>
                <a:chExt cx="960" cy="180"/>
              </a:xfrm>
            </p:grpSpPr>
            <p:sp>
              <p:nvSpPr>
                <p:cNvPr id="12329" name="Line 41"/>
                <p:cNvSpPr>
                  <a:spLocks noChangeShapeType="1"/>
                </p:cNvSpPr>
                <p:nvPr/>
              </p:nvSpPr>
              <p:spPr bwMode="auto">
                <a:xfrm>
                  <a:off x="1488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2330" name="Line 42"/>
                <p:cNvSpPr>
                  <a:spLocks noChangeShapeType="1"/>
                </p:cNvSpPr>
                <p:nvPr/>
              </p:nvSpPr>
              <p:spPr bwMode="auto">
                <a:xfrm>
                  <a:off x="1488" y="2832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17" name="Group 43"/>
                <p:cNvGrpSpPr>
                  <a:grpSpLocks/>
                </p:cNvGrpSpPr>
                <p:nvPr/>
              </p:nvGrpSpPr>
              <p:grpSpPr bwMode="auto">
                <a:xfrm rot="-5400000">
                  <a:off x="2070" y="2730"/>
                  <a:ext cx="132" cy="144"/>
                  <a:chOff x="2880" y="2112"/>
                  <a:chExt cx="528" cy="576"/>
                </a:xfrm>
              </p:grpSpPr>
              <p:sp>
                <p:nvSpPr>
                  <p:cNvPr id="12332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288" cy="576"/>
                  </a:xfrm>
                  <a:prstGeom prst="flowChartCollat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233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2334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208"/>
                    <a:ext cx="144" cy="384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18" name="Group 47"/>
              <p:cNvGrpSpPr>
                <a:grpSpLocks/>
              </p:cNvGrpSpPr>
              <p:nvPr/>
            </p:nvGrpSpPr>
            <p:grpSpPr bwMode="auto">
              <a:xfrm>
                <a:off x="2311" y="1591"/>
                <a:ext cx="1303" cy="2619"/>
                <a:chOff x="2311" y="1591"/>
                <a:chExt cx="1303" cy="2619"/>
              </a:xfrm>
            </p:grpSpPr>
            <p:grpSp>
              <p:nvGrpSpPr>
                <p:cNvPr id="19" name="Group 48"/>
                <p:cNvGrpSpPr>
                  <a:grpSpLocks/>
                </p:cNvGrpSpPr>
                <p:nvPr/>
              </p:nvGrpSpPr>
              <p:grpSpPr bwMode="auto">
                <a:xfrm>
                  <a:off x="2311" y="1591"/>
                  <a:ext cx="1303" cy="2619"/>
                  <a:chOff x="2311" y="1591"/>
                  <a:chExt cx="1303" cy="2619"/>
                </a:xfrm>
              </p:grpSpPr>
              <p:grpSp>
                <p:nvGrpSpPr>
                  <p:cNvPr id="20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448" y="2010"/>
                    <a:ext cx="240" cy="1686"/>
                    <a:chOff x="2448" y="2010"/>
                    <a:chExt cx="240" cy="1686"/>
                  </a:xfrm>
                </p:grpSpPr>
                <p:sp>
                  <p:nvSpPr>
                    <p:cNvPr id="12338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8" y="2064"/>
                      <a:ext cx="240" cy="158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2339" name="AutoShape 51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2544" y="1914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2340" name="AutoShape 52"/>
                    <p:cNvSpPr>
                      <a:spLocks/>
                    </p:cNvSpPr>
                    <p:nvPr/>
                  </p:nvSpPr>
                  <p:spPr bwMode="auto">
                    <a:xfrm rot="5400000" flipV="1">
                      <a:off x="2544" y="3552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2341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8" y="191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1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2311" y="1591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22" name="Group 55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12344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2345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2346" name="AutoShape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2347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23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12349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2350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2351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grpSp>
                <p:nvGrpSpPr>
                  <p:cNvPr id="2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324" y="3744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25" name="Group 65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12354" name="AutoShap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2355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2356" name="AutoShape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2357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26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12359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2360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2361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sp>
                <p:nvSpPr>
                  <p:cNvPr id="12362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545" y="369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2363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19" y="3689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7" name="Group 76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000" y="1944"/>
                    <a:ext cx="192" cy="240"/>
                    <a:chOff x="3600" y="2928"/>
                    <a:chExt cx="672" cy="576"/>
                  </a:xfrm>
                </p:grpSpPr>
                <p:sp>
                  <p:nvSpPr>
                    <p:cNvPr id="12365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2928"/>
                      <a:ext cx="576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2366" name="AutoShape 78"/>
                    <p:cNvSpPr>
                      <a:spLocks/>
                    </p:cNvSpPr>
                    <p:nvPr/>
                  </p:nvSpPr>
                  <p:spPr bwMode="auto">
                    <a:xfrm>
                      <a:off x="4176" y="2928"/>
                      <a:ext cx="96" cy="576"/>
                    </a:xfrm>
                    <a:prstGeom prst="rightBracket">
                      <a:avLst>
                        <a:gd name="adj" fmla="val 30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2367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1" y="1872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2368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093" y="187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2369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099" y="21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2370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8" y="2208"/>
                    <a:ext cx="8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8" name="Group 8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270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12372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2373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2374" name="AutoShap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29" name="Group 87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2838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12376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2377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2378" name="AutoShap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2379" name="Freeform 91"/>
                  <p:cNvSpPr>
                    <a:spLocks/>
                  </p:cNvSpPr>
                  <p:nvPr/>
                </p:nvSpPr>
                <p:spPr bwMode="auto">
                  <a:xfrm flipV="1">
                    <a:off x="2976" y="2047"/>
                    <a:ext cx="240" cy="29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96" y="0"/>
                      </a:cxn>
                      <a:cxn ang="0">
                        <a:pos x="144" y="48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240" h="48">
                        <a:moveTo>
                          <a:pt x="0" y="48"/>
                        </a:moveTo>
                        <a:cubicBezTo>
                          <a:pt x="36" y="24"/>
                          <a:pt x="72" y="0"/>
                          <a:pt x="96" y="0"/>
                        </a:cubicBezTo>
                        <a:cubicBezTo>
                          <a:pt x="120" y="0"/>
                          <a:pt x="120" y="48"/>
                          <a:pt x="144" y="48"/>
                        </a:cubicBezTo>
                        <a:cubicBezTo>
                          <a:pt x="168" y="48"/>
                          <a:pt x="224" y="8"/>
                          <a:pt x="24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2380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07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2381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176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30" name="Group 9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318" y="4072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12383" name="AutoShap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2384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2385" name="AutoShap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12386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2461" y="2336"/>
                  <a:ext cx="209" cy="8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C</a:t>
                  </a:r>
                </a:p>
                <a:p>
                  <a:r>
                    <a:rPr lang="en-US" sz="1400" b="1"/>
                    <a:t>O</a:t>
                  </a:r>
                </a:p>
                <a:p>
                  <a:r>
                    <a:rPr lang="en-US" sz="1400" b="1"/>
                    <a:t>L</a:t>
                  </a:r>
                </a:p>
                <a:p>
                  <a:r>
                    <a:rPr lang="en-US" sz="1400" b="1"/>
                    <a:t>U</a:t>
                  </a:r>
                </a:p>
                <a:p>
                  <a:r>
                    <a:rPr lang="en-US" sz="1400" b="1"/>
                    <a:t>M</a:t>
                  </a:r>
                </a:p>
                <a:p>
                  <a:r>
                    <a:rPr lang="en-US" sz="1400" b="1"/>
                    <a:t>N</a:t>
                  </a:r>
                </a:p>
              </p:txBody>
            </p:sp>
          </p:grpSp>
        </p:grpSp>
        <p:sp>
          <p:nvSpPr>
            <p:cNvPr id="12387" name="Text Box 99"/>
            <p:cNvSpPr txBox="1">
              <a:spLocks noChangeArrowheads="1"/>
            </p:cNvSpPr>
            <p:nvPr/>
          </p:nvSpPr>
          <p:spPr bwMode="auto">
            <a:xfrm>
              <a:off x="3552" y="4080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Product B</a:t>
              </a:r>
            </a:p>
          </p:txBody>
        </p:sp>
      </p:grpSp>
      <p:grpSp>
        <p:nvGrpSpPr>
          <p:cNvPr id="31" name="Group 163"/>
          <p:cNvGrpSpPr>
            <a:grpSpLocks/>
          </p:cNvGrpSpPr>
          <p:nvPr/>
        </p:nvGrpSpPr>
        <p:grpSpPr bwMode="auto">
          <a:xfrm>
            <a:off x="2176463" y="1851025"/>
            <a:ext cx="4208462" cy="4216400"/>
            <a:chOff x="1371" y="1166"/>
            <a:chExt cx="2651" cy="2656"/>
          </a:xfrm>
        </p:grpSpPr>
        <p:grpSp>
          <p:nvGrpSpPr>
            <p:cNvPr id="12322" name="Group 162"/>
            <p:cNvGrpSpPr>
              <a:grpSpLocks/>
            </p:cNvGrpSpPr>
            <p:nvPr/>
          </p:nvGrpSpPr>
          <p:grpSpPr bwMode="auto">
            <a:xfrm>
              <a:off x="1371" y="1166"/>
              <a:ext cx="2651" cy="2656"/>
              <a:chOff x="1371" y="1166"/>
              <a:chExt cx="2651" cy="2656"/>
            </a:xfrm>
          </p:grpSpPr>
          <p:grpSp>
            <p:nvGrpSpPr>
              <p:cNvPr id="12326" name="Group 102"/>
              <p:cNvGrpSpPr>
                <a:grpSpLocks/>
              </p:cNvGrpSpPr>
              <p:nvPr/>
            </p:nvGrpSpPr>
            <p:grpSpPr bwMode="auto">
              <a:xfrm>
                <a:off x="1371" y="2016"/>
                <a:ext cx="398" cy="275"/>
                <a:chOff x="1371" y="2016"/>
                <a:chExt cx="398" cy="275"/>
              </a:xfrm>
            </p:grpSpPr>
            <p:grpSp>
              <p:nvGrpSpPr>
                <p:cNvPr id="12327" name="Group 103"/>
                <p:cNvGrpSpPr>
                  <a:grpSpLocks/>
                </p:cNvGrpSpPr>
                <p:nvPr/>
              </p:nvGrpSpPr>
              <p:grpSpPr bwMode="auto">
                <a:xfrm>
                  <a:off x="1371" y="2016"/>
                  <a:ext cx="244" cy="174"/>
                  <a:chOff x="1175" y="2948"/>
                  <a:chExt cx="244" cy="174"/>
                </a:xfrm>
              </p:grpSpPr>
              <p:sp>
                <p:nvSpPr>
                  <p:cNvPr id="12392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949"/>
                    <a:ext cx="24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CC"/>
                        </a:solidFill>
                      </a:rPr>
                      <a:t>TC</a:t>
                    </a:r>
                  </a:p>
                </p:txBody>
              </p:sp>
              <p:sp>
                <p:nvSpPr>
                  <p:cNvPr id="12393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2394" name="Line 106"/>
                <p:cNvSpPr>
                  <a:spLocks noChangeShapeType="1"/>
                </p:cNvSpPr>
                <p:nvPr/>
              </p:nvSpPr>
              <p:spPr bwMode="auto">
                <a:xfrm flipH="1" flipV="1">
                  <a:off x="1577" y="2118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2395" name="Line 107"/>
                <p:cNvSpPr>
                  <a:spLocks noChangeShapeType="1"/>
                </p:cNvSpPr>
                <p:nvPr/>
              </p:nvSpPr>
              <p:spPr bwMode="auto">
                <a:xfrm>
                  <a:off x="1502" y="2195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2328" name="Group 114"/>
              <p:cNvGrpSpPr>
                <a:grpSpLocks/>
              </p:cNvGrpSpPr>
              <p:nvPr/>
            </p:nvGrpSpPr>
            <p:grpSpPr bwMode="auto">
              <a:xfrm>
                <a:off x="3092" y="1166"/>
                <a:ext cx="930" cy="2656"/>
                <a:chOff x="3092" y="1166"/>
                <a:chExt cx="930" cy="2656"/>
              </a:xfrm>
            </p:grpSpPr>
            <p:grpSp>
              <p:nvGrpSpPr>
                <p:cNvPr id="12331" name="Group 115"/>
                <p:cNvGrpSpPr>
                  <a:grpSpLocks/>
                </p:cNvGrpSpPr>
                <p:nvPr/>
              </p:nvGrpSpPr>
              <p:grpSpPr bwMode="auto">
                <a:xfrm>
                  <a:off x="3092" y="1166"/>
                  <a:ext cx="455" cy="260"/>
                  <a:chOff x="3092" y="1166"/>
                  <a:chExt cx="455" cy="260"/>
                </a:xfrm>
              </p:grpSpPr>
              <p:grpSp>
                <p:nvGrpSpPr>
                  <p:cNvPr id="12335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3298" y="1166"/>
                    <a:ext cx="249" cy="174"/>
                    <a:chOff x="1172" y="2948"/>
                    <a:chExt cx="249" cy="174"/>
                  </a:xfrm>
                </p:grpSpPr>
                <p:sp>
                  <p:nvSpPr>
                    <p:cNvPr id="12405" name="Text Box 1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2" y="2949"/>
                      <a:ext cx="249" cy="17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>
                          <a:solidFill>
                            <a:srgbClr val="0000CC"/>
                          </a:solidFill>
                        </a:rPr>
                        <a:t>PC</a:t>
                      </a:r>
                    </a:p>
                  </p:txBody>
                </p:sp>
                <p:sp>
                  <p:nvSpPr>
                    <p:cNvPr id="12406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7" y="2948"/>
                      <a:ext cx="173" cy="173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2407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2" y="1234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2408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3093" y="1234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2336" name="Group 121"/>
                <p:cNvGrpSpPr>
                  <a:grpSpLocks/>
                </p:cNvGrpSpPr>
                <p:nvPr/>
              </p:nvGrpSpPr>
              <p:grpSpPr bwMode="auto">
                <a:xfrm>
                  <a:off x="3737" y="1687"/>
                  <a:ext cx="251" cy="174"/>
                  <a:chOff x="3737" y="1687"/>
                  <a:chExt cx="251" cy="174"/>
                </a:xfrm>
              </p:grpSpPr>
              <p:grpSp>
                <p:nvGrpSpPr>
                  <p:cNvPr id="12337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3744" y="1687"/>
                    <a:ext cx="244" cy="174"/>
                    <a:chOff x="1175" y="2948"/>
                    <a:chExt cx="244" cy="174"/>
                  </a:xfrm>
                </p:grpSpPr>
                <p:sp>
                  <p:nvSpPr>
                    <p:cNvPr id="12411" name="Text Box 1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5" y="2949"/>
                      <a:ext cx="244" cy="17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>
                          <a:solidFill>
                            <a:srgbClr val="0000CC"/>
                          </a:solidFill>
                        </a:rPr>
                        <a:t>LC</a:t>
                      </a:r>
                    </a:p>
                  </p:txBody>
                </p:sp>
                <p:sp>
                  <p:nvSpPr>
                    <p:cNvPr id="12412" name="Oval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7" y="2948"/>
                      <a:ext cx="173" cy="173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2413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737" y="1783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2342" name="Group 126"/>
                <p:cNvGrpSpPr>
                  <a:grpSpLocks/>
                </p:cNvGrpSpPr>
                <p:nvPr/>
              </p:nvGrpSpPr>
              <p:grpSpPr bwMode="auto">
                <a:xfrm>
                  <a:off x="3230" y="3648"/>
                  <a:ext cx="792" cy="174"/>
                  <a:chOff x="3230" y="3648"/>
                  <a:chExt cx="792" cy="174"/>
                </a:xfrm>
              </p:grpSpPr>
              <p:grpSp>
                <p:nvGrpSpPr>
                  <p:cNvPr id="12343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3778" y="3648"/>
                    <a:ext cx="244" cy="174"/>
                    <a:chOff x="1175" y="2948"/>
                    <a:chExt cx="244" cy="174"/>
                  </a:xfrm>
                </p:grpSpPr>
                <p:sp>
                  <p:nvSpPr>
                    <p:cNvPr id="12416" name="Text Box 1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5" y="2949"/>
                      <a:ext cx="244" cy="17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>
                          <a:solidFill>
                            <a:srgbClr val="0000CC"/>
                          </a:solidFill>
                        </a:rPr>
                        <a:t>LC</a:t>
                      </a:r>
                    </a:p>
                  </p:txBody>
                </p:sp>
                <p:sp>
                  <p:nvSpPr>
                    <p:cNvPr id="12417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7" y="2948"/>
                      <a:ext cx="173" cy="173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2418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30" y="3730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</p:grpSp>
        <p:grpSp>
          <p:nvGrpSpPr>
            <p:cNvPr id="12348" name="Group 131"/>
            <p:cNvGrpSpPr>
              <a:grpSpLocks/>
            </p:cNvGrpSpPr>
            <p:nvPr/>
          </p:nvGrpSpPr>
          <p:grpSpPr bwMode="auto">
            <a:xfrm>
              <a:off x="2832" y="1680"/>
              <a:ext cx="724" cy="1812"/>
              <a:chOff x="2832" y="1680"/>
              <a:chExt cx="724" cy="1812"/>
            </a:xfrm>
          </p:grpSpPr>
          <p:sp>
            <p:nvSpPr>
              <p:cNvPr id="12420" name="Line 132"/>
              <p:cNvSpPr>
                <a:spLocks noChangeShapeType="1"/>
              </p:cNvSpPr>
              <p:nvPr/>
            </p:nvSpPr>
            <p:spPr bwMode="auto">
              <a:xfrm flipV="1">
                <a:off x="3312" y="185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12352" name="Group 133"/>
              <p:cNvGrpSpPr>
                <a:grpSpLocks/>
              </p:cNvGrpSpPr>
              <p:nvPr/>
            </p:nvGrpSpPr>
            <p:grpSpPr bwMode="auto">
              <a:xfrm>
                <a:off x="2832" y="1680"/>
                <a:ext cx="724" cy="1812"/>
                <a:chOff x="2832" y="1680"/>
                <a:chExt cx="724" cy="1812"/>
              </a:xfrm>
            </p:grpSpPr>
            <p:grpSp>
              <p:nvGrpSpPr>
                <p:cNvPr id="12353" name="Group 134"/>
                <p:cNvGrpSpPr>
                  <a:grpSpLocks/>
                </p:cNvGrpSpPr>
                <p:nvPr/>
              </p:nvGrpSpPr>
              <p:grpSpPr bwMode="auto">
                <a:xfrm>
                  <a:off x="2832" y="1680"/>
                  <a:ext cx="633" cy="903"/>
                  <a:chOff x="2832" y="1680"/>
                  <a:chExt cx="633" cy="903"/>
                </a:xfrm>
              </p:grpSpPr>
              <p:grpSp>
                <p:nvGrpSpPr>
                  <p:cNvPr id="12358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3211" y="1680"/>
                    <a:ext cx="254" cy="174"/>
                    <a:chOff x="1170" y="2948"/>
                    <a:chExt cx="254" cy="174"/>
                  </a:xfrm>
                </p:grpSpPr>
                <p:sp>
                  <p:nvSpPr>
                    <p:cNvPr id="12424" name="Text Box 1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0" y="2949"/>
                      <a:ext cx="254" cy="17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>
                          <a:solidFill>
                            <a:srgbClr val="0000CC"/>
                          </a:solidFill>
                        </a:rPr>
                        <a:t>RC</a:t>
                      </a:r>
                    </a:p>
                  </p:txBody>
                </p:sp>
                <p:sp>
                  <p:nvSpPr>
                    <p:cNvPr id="12425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7" y="2948"/>
                      <a:ext cx="173" cy="173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2426" name="Line 1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748"/>
                    <a:ext cx="0" cy="835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2427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741"/>
                    <a:ext cx="41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2428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3401" y="1824"/>
                    <a:ext cx="40" cy="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2364" name="Group 141"/>
                <p:cNvGrpSpPr>
                  <a:grpSpLocks/>
                </p:cNvGrpSpPr>
                <p:nvPr/>
              </p:nvGrpSpPr>
              <p:grpSpPr bwMode="auto">
                <a:xfrm>
                  <a:off x="3209" y="3186"/>
                  <a:ext cx="347" cy="306"/>
                  <a:chOff x="3209" y="3186"/>
                  <a:chExt cx="347" cy="306"/>
                </a:xfrm>
              </p:grpSpPr>
              <p:grpSp>
                <p:nvGrpSpPr>
                  <p:cNvPr id="12371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3312" y="3186"/>
                    <a:ext cx="244" cy="174"/>
                    <a:chOff x="1175" y="2948"/>
                    <a:chExt cx="244" cy="174"/>
                  </a:xfrm>
                </p:grpSpPr>
                <p:sp>
                  <p:nvSpPr>
                    <p:cNvPr id="12431" name="Text Box 1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5" y="2949"/>
                      <a:ext cx="244" cy="17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>
                          <a:solidFill>
                            <a:srgbClr val="0000CC"/>
                          </a:solidFill>
                        </a:rPr>
                        <a:t>TC</a:t>
                      </a:r>
                    </a:p>
                  </p:txBody>
                </p:sp>
                <p:sp>
                  <p:nvSpPr>
                    <p:cNvPr id="12432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7" y="2948"/>
                      <a:ext cx="173" cy="173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2433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3265"/>
                    <a:ext cx="12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2434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3449" y="3360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</p:grpSp>
      </p:grpSp>
      <p:grpSp>
        <p:nvGrpSpPr>
          <p:cNvPr id="12375" name="Group 161"/>
          <p:cNvGrpSpPr>
            <a:grpSpLocks/>
          </p:cNvGrpSpPr>
          <p:nvPr/>
        </p:nvGrpSpPr>
        <p:grpSpPr bwMode="auto">
          <a:xfrm>
            <a:off x="2541588" y="1143000"/>
            <a:ext cx="887412" cy="2133600"/>
            <a:chOff x="1601" y="720"/>
            <a:chExt cx="559" cy="1344"/>
          </a:xfrm>
        </p:grpSpPr>
        <p:grpSp>
          <p:nvGrpSpPr>
            <p:cNvPr id="12382" name="Group 109"/>
            <p:cNvGrpSpPr>
              <a:grpSpLocks/>
            </p:cNvGrpSpPr>
            <p:nvPr/>
          </p:nvGrpSpPr>
          <p:grpSpPr bwMode="auto">
            <a:xfrm>
              <a:off x="1601" y="720"/>
              <a:ext cx="244" cy="174"/>
              <a:chOff x="1175" y="2948"/>
              <a:chExt cx="244" cy="174"/>
            </a:xfrm>
          </p:grpSpPr>
          <p:sp>
            <p:nvSpPr>
              <p:cNvPr id="12398" name="Text Box 110"/>
              <p:cNvSpPr txBox="1">
                <a:spLocks noChangeArrowheads="1"/>
              </p:cNvSpPr>
              <p:nvPr/>
            </p:nvSpPr>
            <p:spPr bwMode="auto">
              <a:xfrm>
                <a:off x="1175" y="2949"/>
                <a:ext cx="244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0000CC"/>
                    </a:solidFill>
                  </a:rPr>
                  <a:t>LC</a:t>
                </a:r>
              </a:p>
            </p:txBody>
          </p:sp>
          <p:sp>
            <p:nvSpPr>
              <p:cNvPr id="12399" name="Oval 111"/>
              <p:cNvSpPr>
                <a:spLocks noChangeArrowheads="1"/>
              </p:cNvSpPr>
              <p:nvPr/>
            </p:nvSpPr>
            <p:spPr bwMode="auto">
              <a:xfrm>
                <a:off x="1207" y="2948"/>
                <a:ext cx="173" cy="173"/>
              </a:xfrm>
              <a:prstGeom prst="ellipse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1810" y="816"/>
              <a:ext cx="345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401" name="Line 113"/>
            <p:cNvSpPr>
              <a:spLocks noChangeShapeType="1"/>
            </p:cNvSpPr>
            <p:nvPr/>
          </p:nvSpPr>
          <p:spPr bwMode="auto">
            <a:xfrm>
              <a:off x="1708" y="898"/>
              <a:ext cx="0" cy="9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443" name="Line 155"/>
            <p:cNvSpPr>
              <a:spLocks noChangeShapeType="1"/>
            </p:cNvSpPr>
            <p:nvPr/>
          </p:nvSpPr>
          <p:spPr bwMode="auto">
            <a:xfrm flipV="1">
              <a:off x="2160" y="816"/>
              <a:ext cx="0" cy="124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2388" name="Group 160"/>
          <p:cNvGrpSpPr>
            <a:grpSpLocks/>
          </p:cNvGrpSpPr>
          <p:nvPr/>
        </p:nvGrpSpPr>
        <p:grpSpPr bwMode="auto">
          <a:xfrm>
            <a:off x="3962400" y="2890838"/>
            <a:ext cx="463550" cy="1204912"/>
            <a:chOff x="2496" y="1821"/>
            <a:chExt cx="292" cy="759"/>
          </a:xfrm>
        </p:grpSpPr>
        <p:grpSp>
          <p:nvGrpSpPr>
            <p:cNvPr id="12389" name="Group 148"/>
            <p:cNvGrpSpPr>
              <a:grpSpLocks/>
            </p:cNvGrpSpPr>
            <p:nvPr/>
          </p:nvGrpSpPr>
          <p:grpSpPr bwMode="auto">
            <a:xfrm rot="5400000">
              <a:off x="2422" y="1976"/>
              <a:ext cx="483" cy="173"/>
              <a:chOff x="1142" y="720"/>
              <a:chExt cx="483" cy="173"/>
            </a:xfrm>
          </p:grpSpPr>
          <p:sp>
            <p:nvSpPr>
              <p:cNvPr id="12437" name="Line 149"/>
              <p:cNvSpPr>
                <a:spLocks noChangeShapeType="1"/>
              </p:cNvSpPr>
              <p:nvPr/>
            </p:nvSpPr>
            <p:spPr bwMode="auto">
              <a:xfrm>
                <a:off x="1423" y="809"/>
                <a:ext cx="202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438" name="Text Box 150"/>
              <p:cNvSpPr txBox="1">
                <a:spLocks noChangeArrowheads="1"/>
              </p:cNvSpPr>
              <p:nvPr/>
            </p:nvSpPr>
            <p:spPr bwMode="auto">
              <a:xfrm>
                <a:off x="1142" y="720"/>
                <a:ext cx="31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0000CC"/>
                    </a:solidFill>
                  </a:rPr>
                  <a:t>TPM</a:t>
                </a:r>
              </a:p>
            </p:txBody>
          </p:sp>
        </p:grpSp>
        <p:grpSp>
          <p:nvGrpSpPr>
            <p:cNvPr id="12390" name="Group 159"/>
            <p:cNvGrpSpPr>
              <a:grpSpLocks/>
            </p:cNvGrpSpPr>
            <p:nvPr/>
          </p:nvGrpSpPr>
          <p:grpSpPr bwMode="auto">
            <a:xfrm>
              <a:off x="2496" y="2304"/>
              <a:ext cx="292" cy="276"/>
              <a:chOff x="2496" y="2304"/>
              <a:chExt cx="292" cy="276"/>
            </a:xfrm>
          </p:grpSpPr>
          <p:grpSp>
            <p:nvGrpSpPr>
              <p:cNvPr id="12391" name="Group 152"/>
              <p:cNvGrpSpPr>
                <a:grpSpLocks/>
              </p:cNvGrpSpPr>
              <p:nvPr/>
            </p:nvGrpSpPr>
            <p:grpSpPr bwMode="auto">
              <a:xfrm>
                <a:off x="2544" y="2304"/>
                <a:ext cx="244" cy="174"/>
                <a:chOff x="1175" y="2948"/>
                <a:chExt cx="244" cy="174"/>
              </a:xfrm>
            </p:grpSpPr>
            <p:sp>
              <p:nvSpPr>
                <p:cNvPr id="12441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CC"/>
                      </a:solidFill>
                    </a:rPr>
                    <a:t>FC</a:t>
                  </a:r>
                </a:p>
              </p:txBody>
            </p:sp>
            <p:sp>
              <p:nvSpPr>
                <p:cNvPr id="12442" name="Oval 154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12444" name="Line 156"/>
              <p:cNvSpPr>
                <a:spLocks noChangeShapeType="1"/>
              </p:cNvSpPr>
              <p:nvPr/>
            </p:nvSpPr>
            <p:spPr bwMode="auto">
              <a:xfrm flipH="1">
                <a:off x="2496" y="2400"/>
                <a:ext cx="8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445" name="Line 157"/>
              <p:cNvSpPr>
                <a:spLocks noChangeShapeType="1"/>
              </p:cNvSpPr>
              <p:nvPr/>
            </p:nvSpPr>
            <p:spPr bwMode="auto">
              <a:xfrm flipH="1">
                <a:off x="2496" y="2407"/>
                <a:ext cx="0" cy="17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sp>
        <p:nvSpPr>
          <p:cNvPr id="156" name="Title 1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Alternative Control Structures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17650" y="2808288"/>
            <a:ext cx="2252663" cy="1225550"/>
            <a:chOff x="956" y="1769"/>
            <a:chExt cx="1419" cy="772"/>
          </a:xfrm>
        </p:grpSpPr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1680" y="2043"/>
              <a:ext cx="67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REACTOR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56" y="1769"/>
              <a:ext cx="1419" cy="772"/>
              <a:chOff x="432" y="2016"/>
              <a:chExt cx="1419" cy="772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843" y="2016"/>
                <a:ext cx="1008" cy="672"/>
                <a:chOff x="843" y="2016"/>
                <a:chExt cx="1008" cy="672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843" y="2016"/>
                  <a:ext cx="1008" cy="672"/>
                  <a:chOff x="843" y="2016"/>
                  <a:chExt cx="1008" cy="672"/>
                </a:xfrm>
              </p:grpSpPr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131" y="2016"/>
                    <a:ext cx="720" cy="672"/>
                    <a:chOff x="1131" y="2016"/>
                    <a:chExt cx="720" cy="672"/>
                  </a:xfrm>
                </p:grpSpPr>
                <p:grpSp>
                  <p:nvGrpSpPr>
                    <p:cNvPr id="7" name="Group 11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152" y="2064"/>
                      <a:ext cx="672" cy="576"/>
                      <a:chOff x="1152" y="2064"/>
                      <a:chExt cx="672" cy="576"/>
                    </a:xfrm>
                  </p:grpSpPr>
                  <p:sp>
                    <p:nvSpPr>
                      <p:cNvPr id="13324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2064"/>
                        <a:ext cx="576" cy="57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3325" name="AutoShape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8" y="2064"/>
                        <a:ext cx="96" cy="576"/>
                      </a:xfrm>
                      <a:prstGeom prst="rightBracket">
                        <a:avLst>
                          <a:gd name="adj" fmla="val 219806"/>
                        </a:avLst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3326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1" y="2112"/>
                      <a:ext cx="720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843" y="2160"/>
                    <a:ext cx="288" cy="516"/>
                    <a:chOff x="843" y="2160"/>
                    <a:chExt cx="288" cy="516"/>
                  </a:xfrm>
                </p:grpSpPr>
                <p:sp>
                  <p:nvSpPr>
                    <p:cNvPr id="13328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3" y="26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9" name="Group 17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918" y="253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13330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3331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3332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3333" name="Line 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85" y="216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1333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87" y="2432"/>
                  <a:ext cx="450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A </a:t>
                  </a:r>
                  <a:r>
                    <a:rPr lang="en-US" sz="1400" b="1">
                      <a:sym typeface="Wingdings" pitchFamily="2" charset="2"/>
                    </a:rPr>
                    <a:t> B</a:t>
                  </a:r>
                  <a:endParaRPr lang="en-US" sz="1400" b="1"/>
                </a:p>
              </p:txBody>
            </p:sp>
            <p:sp>
              <p:nvSpPr>
                <p:cNvPr id="13335" name="Freeform 23"/>
                <p:cNvSpPr>
                  <a:spLocks/>
                </p:cNvSpPr>
                <p:nvPr/>
              </p:nvSpPr>
              <p:spPr bwMode="auto">
                <a:xfrm>
                  <a:off x="1200" y="2256"/>
                  <a:ext cx="576" cy="48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44" y="0"/>
                    </a:cxn>
                    <a:cxn ang="0">
                      <a:pos x="336" y="48"/>
                    </a:cxn>
                    <a:cxn ang="0">
                      <a:pos x="576" y="0"/>
                    </a:cxn>
                  </a:cxnLst>
                  <a:rect l="0" t="0" r="r" b="b"/>
                  <a:pathLst>
                    <a:path w="576" h="48">
                      <a:moveTo>
                        <a:pt x="0" y="48"/>
                      </a:moveTo>
                      <a:cubicBezTo>
                        <a:pt x="44" y="24"/>
                        <a:pt x="88" y="0"/>
                        <a:pt x="144" y="0"/>
                      </a:cubicBezTo>
                      <a:cubicBezTo>
                        <a:pt x="200" y="0"/>
                        <a:pt x="264" y="48"/>
                        <a:pt x="336" y="48"/>
                      </a:cubicBezTo>
                      <a:cubicBezTo>
                        <a:pt x="408" y="48"/>
                        <a:pt x="492" y="24"/>
                        <a:pt x="57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13336" name="Text Box 24"/>
              <p:cNvSpPr txBox="1">
                <a:spLocks noChangeArrowheads="1"/>
              </p:cNvSpPr>
              <p:nvPr/>
            </p:nvSpPr>
            <p:spPr bwMode="auto">
              <a:xfrm>
                <a:off x="432" y="2462"/>
                <a:ext cx="495" cy="3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Cooling</a:t>
                </a:r>
              </a:p>
              <a:p>
                <a:r>
                  <a:rPr lang="en-US" sz="1400"/>
                  <a:t>Water</a:t>
                </a:r>
              </a:p>
            </p:txBody>
          </p:sp>
        </p:grp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435100" y="1589088"/>
            <a:ext cx="1776413" cy="1219200"/>
            <a:chOff x="380" y="1248"/>
            <a:chExt cx="1119" cy="768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912" y="1248"/>
              <a:ext cx="587" cy="768"/>
              <a:chOff x="912" y="1248"/>
              <a:chExt cx="587" cy="768"/>
            </a:xfrm>
          </p:grpSpPr>
          <p:sp>
            <p:nvSpPr>
              <p:cNvPr id="13339" name="Line 27"/>
              <p:cNvSpPr>
                <a:spLocks noChangeShapeType="1"/>
              </p:cNvSpPr>
              <p:nvPr/>
            </p:nvSpPr>
            <p:spPr bwMode="auto">
              <a:xfrm>
                <a:off x="1488" y="1344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340" name="Line 28"/>
              <p:cNvSpPr>
                <a:spLocks noChangeShapeType="1"/>
              </p:cNvSpPr>
              <p:nvPr/>
            </p:nvSpPr>
            <p:spPr bwMode="auto">
              <a:xfrm>
                <a:off x="912" y="1344"/>
                <a:ext cx="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 rot="-5400000">
                <a:off x="1110" y="1242"/>
                <a:ext cx="132" cy="144"/>
                <a:chOff x="2880" y="2112"/>
                <a:chExt cx="528" cy="576"/>
              </a:xfrm>
            </p:grpSpPr>
            <p:sp>
              <p:nvSpPr>
                <p:cNvPr id="13342" name="AutoShape 30"/>
                <p:cNvSpPr>
                  <a:spLocks noChangeArrowheads="1"/>
                </p:cNvSpPr>
                <p:nvPr/>
              </p:nvSpPr>
              <p:spPr bwMode="auto">
                <a:xfrm>
                  <a:off x="2880" y="2112"/>
                  <a:ext cx="288" cy="576"/>
                </a:xfrm>
                <a:prstGeom prst="flowChartCollat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3343" name="Line 31"/>
                <p:cNvSpPr>
                  <a:spLocks noChangeShapeType="1"/>
                </p:cNvSpPr>
                <p:nvPr/>
              </p:nvSpPr>
              <p:spPr bwMode="auto">
                <a:xfrm>
                  <a:off x="3024" y="240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3344" name="AutoShape 32"/>
                <p:cNvSpPr>
                  <a:spLocks noChangeArrowheads="1"/>
                </p:cNvSpPr>
                <p:nvPr/>
              </p:nvSpPr>
              <p:spPr bwMode="auto">
                <a:xfrm>
                  <a:off x="3264" y="2208"/>
                  <a:ext cx="144" cy="384"/>
                </a:xfrm>
                <a:prstGeom prst="flowChartDelay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3345" name="Text Box 33"/>
            <p:cNvSpPr txBox="1">
              <a:spLocks noChangeArrowheads="1"/>
            </p:cNvSpPr>
            <p:nvPr/>
          </p:nvSpPr>
          <p:spPr bwMode="auto">
            <a:xfrm>
              <a:off x="380" y="1252"/>
              <a:ext cx="5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Fresh A</a:t>
              </a: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3194050" y="1447800"/>
            <a:ext cx="3290888" cy="1654175"/>
            <a:chOff x="1488" y="1159"/>
            <a:chExt cx="2073" cy="1042"/>
          </a:xfrm>
        </p:grpSpPr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 flipV="1">
              <a:off x="3552" y="1344"/>
              <a:ext cx="0" cy="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 flipH="1">
              <a:off x="1488" y="1344"/>
              <a:ext cx="2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49" name="Text Box 37"/>
            <p:cNvSpPr txBox="1">
              <a:spLocks noChangeArrowheads="1"/>
            </p:cNvSpPr>
            <p:nvPr/>
          </p:nvSpPr>
          <p:spPr bwMode="auto">
            <a:xfrm>
              <a:off x="2027" y="1159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Recycle A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3194050" y="2133600"/>
            <a:ext cx="4308475" cy="4256088"/>
            <a:chOff x="1488" y="1591"/>
            <a:chExt cx="2714" cy="2681"/>
          </a:xfrm>
        </p:grpSpPr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1488" y="1591"/>
              <a:ext cx="2126" cy="2619"/>
              <a:chOff x="1488" y="1591"/>
              <a:chExt cx="2126" cy="2619"/>
            </a:xfrm>
          </p:grpSpPr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1488" y="2688"/>
                <a:ext cx="960" cy="180"/>
                <a:chOff x="1488" y="2688"/>
                <a:chExt cx="960" cy="180"/>
              </a:xfrm>
            </p:grpSpPr>
            <p:sp>
              <p:nvSpPr>
                <p:cNvPr id="13353" name="Line 41"/>
                <p:cNvSpPr>
                  <a:spLocks noChangeShapeType="1"/>
                </p:cNvSpPr>
                <p:nvPr/>
              </p:nvSpPr>
              <p:spPr bwMode="auto">
                <a:xfrm>
                  <a:off x="1488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3354" name="Line 42"/>
                <p:cNvSpPr>
                  <a:spLocks noChangeShapeType="1"/>
                </p:cNvSpPr>
                <p:nvPr/>
              </p:nvSpPr>
              <p:spPr bwMode="auto">
                <a:xfrm>
                  <a:off x="1488" y="2832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17" name="Group 43"/>
                <p:cNvGrpSpPr>
                  <a:grpSpLocks/>
                </p:cNvGrpSpPr>
                <p:nvPr/>
              </p:nvGrpSpPr>
              <p:grpSpPr bwMode="auto">
                <a:xfrm rot="-5400000">
                  <a:off x="2070" y="2730"/>
                  <a:ext cx="132" cy="144"/>
                  <a:chOff x="2880" y="2112"/>
                  <a:chExt cx="528" cy="576"/>
                </a:xfrm>
              </p:grpSpPr>
              <p:sp>
                <p:nvSpPr>
                  <p:cNvPr id="13356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288" cy="576"/>
                  </a:xfrm>
                  <a:prstGeom prst="flowChartCollat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3357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3358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208"/>
                    <a:ext cx="144" cy="384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18" name="Group 47"/>
              <p:cNvGrpSpPr>
                <a:grpSpLocks/>
              </p:cNvGrpSpPr>
              <p:nvPr/>
            </p:nvGrpSpPr>
            <p:grpSpPr bwMode="auto">
              <a:xfrm>
                <a:off x="2311" y="1591"/>
                <a:ext cx="1303" cy="2619"/>
                <a:chOff x="2311" y="1591"/>
                <a:chExt cx="1303" cy="2619"/>
              </a:xfrm>
            </p:grpSpPr>
            <p:grpSp>
              <p:nvGrpSpPr>
                <p:cNvPr id="19" name="Group 48"/>
                <p:cNvGrpSpPr>
                  <a:grpSpLocks/>
                </p:cNvGrpSpPr>
                <p:nvPr/>
              </p:nvGrpSpPr>
              <p:grpSpPr bwMode="auto">
                <a:xfrm>
                  <a:off x="2311" y="1591"/>
                  <a:ext cx="1303" cy="2619"/>
                  <a:chOff x="2311" y="1591"/>
                  <a:chExt cx="1303" cy="2619"/>
                </a:xfrm>
              </p:grpSpPr>
              <p:grpSp>
                <p:nvGrpSpPr>
                  <p:cNvPr id="20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448" y="2010"/>
                    <a:ext cx="240" cy="1686"/>
                    <a:chOff x="2448" y="2010"/>
                    <a:chExt cx="240" cy="1686"/>
                  </a:xfrm>
                </p:grpSpPr>
                <p:sp>
                  <p:nvSpPr>
                    <p:cNvPr id="13362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8" y="2064"/>
                      <a:ext cx="240" cy="158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3363" name="AutoShape 51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2544" y="1914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3364" name="AutoShape 52"/>
                    <p:cNvSpPr>
                      <a:spLocks/>
                    </p:cNvSpPr>
                    <p:nvPr/>
                  </p:nvSpPr>
                  <p:spPr bwMode="auto">
                    <a:xfrm rot="5400000" flipV="1">
                      <a:off x="2544" y="3552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3365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8" y="191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1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2311" y="1591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22" name="Group 55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13368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3369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3370" name="AutoShape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3371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23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13373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3374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3375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grpSp>
                <p:nvGrpSpPr>
                  <p:cNvPr id="2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324" y="3744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25" name="Group 65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13378" name="AutoShap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3379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3380" name="AutoShape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3381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26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13383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3384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3385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sp>
                <p:nvSpPr>
                  <p:cNvPr id="13386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545" y="369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3387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19" y="3689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7" name="Group 76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000" y="1944"/>
                    <a:ext cx="192" cy="240"/>
                    <a:chOff x="3600" y="2928"/>
                    <a:chExt cx="672" cy="576"/>
                  </a:xfrm>
                </p:grpSpPr>
                <p:sp>
                  <p:nvSpPr>
                    <p:cNvPr id="13389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2928"/>
                      <a:ext cx="576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3390" name="AutoShape 78"/>
                    <p:cNvSpPr>
                      <a:spLocks/>
                    </p:cNvSpPr>
                    <p:nvPr/>
                  </p:nvSpPr>
                  <p:spPr bwMode="auto">
                    <a:xfrm>
                      <a:off x="4176" y="2928"/>
                      <a:ext cx="96" cy="576"/>
                    </a:xfrm>
                    <a:prstGeom prst="rightBracket">
                      <a:avLst>
                        <a:gd name="adj" fmla="val 30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3391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1" y="1872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3392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093" y="187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3393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099" y="21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3394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8" y="2208"/>
                    <a:ext cx="8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8" name="Group 8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270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13396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3397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3398" name="AutoShap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29" name="Group 87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2838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13400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3401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3402" name="AutoShap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3403" name="Freeform 91"/>
                  <p:cNvSpPr>
                    <a:spLocks/>
                  </p:cNvSpPr>
                  <p:nvPr/>
                </p:nvSpPr>
                <p:spPr bwMode="auto">
                  <a:xfrm flipV="1">
                    <a:off x="2976" y="2047"/>
                    <a:ext cx="240" cy="29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96" y="0"/>
                      </a:cxn>
                      <a:cxn ang="0">
                        <a:pos x="144" y="48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240" h="48">
                        <a:moveTo>
                          <a:pt x="0" y="48"/>
                        </a:moveTo>
                        <a:cubicBezTo>
                          <a:pt x="36" y="24"/>
                          <a:pt x="72" y="0"/>
                          <a:pt x="96" y="0"/>
                        </a:cubicBezTo>
                        <a:cubicBezTo>
                          <a:pt x="120" y="0"/>
                          <a:pt x="120" y="48"/>
                          <a:pt x="144" y="48"/>
                        </a:cubicBezTo>
                        <a:cubicBezTo>
                          <a:pt x="168" y="48"/>
                          <a:pt x="224" y="8"/>
                          <a:pt x="24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340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07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3405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176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30" name="Group 9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318" y="4072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13407" name="AutoShap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3408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3409" name="AutoShap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13410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2461" y="2336"/>
                  <a:ext cx="209" cy="8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C</a:t>
                  </a:r>
                </a:p>
                <a:p>
                  <a:r>
                    <a:rPr lang="en-US" sz="1400" b="1"/>
                    <a:t>O</a:t>
                  </a:r>
                </a:p>
                <a:p>
                  <a:r>
                    <a:rPr lang="en-US" sz="1400" b="1"/>
                    <a:t>L</a:t>
                  </a:r>
                </a:p>
                <a:p>
                  <a:r>
                    <a:rPr lang="en-US" sz="1400" b="1"/>
                    <a:t>U</a:t>
                  </a:r>
                </a:p>
                <a:p>
                  <a:r>
                    <a:rPr lang="en-US" sz="1400" b="1"/>
                    <a:t>M</a:t>
                  </a:r>
                </a:p>
                <a:p>
                  <a:r>
                    <a:rPr lang="en-US" sz="1400" b="1"/>
                    <a:t>N</a:t>
                  </a:r>
                </a:p>
              </p:txBody>
            </p:sp>
          </p:grpSp>
        </p:grpSp>
        <p:sp>
          <p:nvSpPr>
            <p:cNvPr id="13411" name="Text Box 99"/>
            <p:cNvSpPr txBox="1">
              <a:spLocks noChangeArrowheads="1"/>
            </p:cNvSpPr>
            <p:nvPr/>
          </p:nvSpPr>
          <p:spPr bwMode="auto">
            <a:xfrm>
              <a:off x="3552" y="4080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Product B</a:t>
              </a:r>
            </a:p>
          </p:txBody>
        </p:sp>
      </p:grpSp>
      <p:sp>
        <p:nvSpPr>
          <p:cNvPr id="13430" name="Line 118"/>
          <p:cNvSpPr>
            <a:spLocks noChangeShapeType="1"/>
          </p:cNvSpPr>
          <p:nvPr/>
        </p:nvSpPr>
        <p:spPr bwMode="auto">
          <a:xfrm flipV="1">
            <a:off x="5257800" y="2949575"/>
            <a:ext cx="0" cy="1524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31" name="Group 162"/>
          <p:cNvGrpSpPr>
            <a:grpSpLocks/>
          </p:cNvGrpSpPr>
          <p:nvPr/>
        </p:nvGrpSpPr>
        <p:grpSpPr bwMode="auto">
          <a:xfrm>
            <a:off x="2176463" y="1851025"/>
            <a:ext cx="4230687" cy="4227513"/>
            <a:chOff x="1371" y="1166"/>
            <a:chExt cx="2665" cy="2663"/>
          </a:xfrm>
        </p:grpSpPr>
        <p:grpSp>
          <p:nvGrpSpPr>
            <p:cNvPr id="13440" name="Group 100"/>
            <p:cNvGrpSpPr>
              <a:grpSpLocks/>
            </p:cNvGrpSpPr>
            <p:nvPr/>
          </p:nvGrpSpPr>
          <p:grpSpPr bwMode="auto">
            <a:xfrm>
              <a:off x="1371" y="2016"/>
              <a:ext cx="398" cy="275"/>
              <a:chOff x="1371" y="2016"/>
              <a:chExt cx="398" cy="275"/>
            </a:xfrm>
          </p:grpSpPr>
          <p:grpSp>
            <p:nvGrpSpPr>
              <p:cNvPr id="13444" name="Group 101"/>
              <p:cNvGrpSpPr>
                <a:grpSpLocks/>
              </p:cNvGrpSpPr>
              <p:nvPr/>
            </p:nvGrpSpPr>
            <p:grpSpPr bwMode="auto">
              <a:xfrm>
                <a:off x="1371" y="2016"/>
                <a:ext cx="244" cy="174"/>
                <a:chOff x="1175" y="2948"/>
                <a:chExt cx="244" cy="174"/>
              </a:xfrm>
            </p:grpSpPr>
            <p:sp>
              <p:nvSpPr>
                <p:cNvPr id="13414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CC"/>
                      </a:solidFill>
                    </a:rPr>
                    <a:t>TC</a:t>
                  </a:r>
                </a:p>
              </p:txBody>
            </p:sp>
            <p:sp>
              <p:nvSpPr>
                <p:cNvPr id="13415" name="Oval 103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13416" name="Line 104"/>
              <p:cNvSpPr>
                <a:spLocks noChangeShapeType="1"/>
              </p:cNvSpPr>
              <p:nvPr/>
            </p:nvSpPr>
            <p:spPr bwMode="auto">
              <a:xfrm flipH="1" flipV="1">
                <a:off x="1577" y="2118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417" name="Line 105"/>
              <p:cNvSpPr>
                <a:spLocks noChangeShapeType="1"/>
              </p:cNvSpPr>
              <p:nvPr/>
            </p:nvSpPr>
            <p:spPr bwMode="auto">
              <a:xfrm>
                <a:off x="1502" y="219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3445" name="Group 161"/>
            <p:cNvGrpSpPr>
              <a:grpSpLocks/>
            </p:cNvGrpSpPr>
            <p:nvPr/>
          </p:nvGrpSpPr>
          <p:grpSpPr bwMode="auto">
            <a:xfrm>
              <a:off x="2832" y="1166"/>
              <a:ext cx="1204" cy="2663"/>
              <a:chOff x="2832" y="1166"/>
              <a:chExt cx="1204" cy="2663"/>
            </a:xfrm>
          </p:grpSpPr>
          <p:grpSp>
            <p:nvGrpSpPr>
              <p:cNvPr id="13448" name="Group 106"/>
              <p:cNvGrpSpPr>
                <a:grpSpLocks/>
              </p:cNvGrpSpPr>
              <p:nvPr/>
            </p:nvGrpSpPr>
            <p:grpSpPr bwMode="auto">
              <a:xfrm>
                <a:off x="3092" y="1166"/>
                <a:ext cx="455" cy="260"/>
                <a:chOff x="3092" y="1166"/>
                <a:chExt cx="455" cy="260"/>
              </a:xfrm>
            </p:grpSpPr>
            <p:grpSp>
              <p:nvGrpSpPr>
                <p:cNvPr id="13451" name="Group 107"/>
                <p:cNvGrpSpPr>
                  <a:grpSpLocks/>
                </p:cNvGrpSpPr>
                <p:nvPr/>
              </p:nvGrpSpPr>
              <p:grpSpPr bwMode="auto">
                <a:xfrm>
                  <a:off x="3298" y="1166"/>
                  <a:ext cx="249" cy="174"/>
                  <a:chOff x="1172" y="2948"/>
                  <a:chExt cx="249" cy="174"/>
                </a:xfrm>
              </p:grpSpPr>
              <p:sp>
                <p:nvSpPr>
                  <p:cNvPr id="13420" name="Text Box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2" y="2949"/>
                    <a:ext cx="249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CC"/>
                        </a:solidFill>
                      </a:rPr>
                      <a:t>PC</a:t>
                    </a:r>
                  </a:p>
                </p:txBody>
              </p:sp>
              <p:sp>
                <p:nvSpPr>
                  <p:cNvPr id="13421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3422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3092" y="123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3423" name="Line 111"/>
                <p:cNvSpPr>
                  <a:spLocks noChangeShapeType="1"/>
                </p:cNvSpPr>
                <p:nvPr/>
              </p:nvSpPr>
              <p:spPr bwMode="auto">
                <a:xfrm>
                  <a:off x="3093" y="123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452" name="Group 112"/>
              <p:cNvGrpSpPr>
                <a:grpSpLocks/>
              </p:cNvGrpSpPr>
              <p:nvPr/>
            </p:nvGrpSpPr>
            <p:grpSpPr bwMode="auto">
              <a:xfrm>
                <a:off x="3737" y="1687"/>
                <a:ext cx="251" cy="174"/>
                <a:chOff x="3737" y="1687"/>
                <a:chExt cx="251" cy="174"/>
              </a:xfrm>
            </p:grpSpPr>
            <p:grpSp>
              <p:nvGrpSpPr>
                <p:cNvPr id="13453" name="Group 113"/>
                <p:cNvGrpSpPr>
                  <a:grpSpLocks/>
                </p:cNvGrpSpPr>
                <p:nvPr/>
              </p:nvGrpSpPr>
              <p:grpSpPr bwMode="auto">
                <a:xfrm>
                  <a:off x="3744" y="1687"/>
                  <a:ext cx="244" cy="174"/>
                  <a:chOff x="1175" y="2948"/>
                  <a:chExt cx="244" cy="174"/>
                </a:xfrm>
              </p:grpSpPr>
              <p:sp>
                <p:nvSpPr>
                  <p:cNvPr id="13426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949"/>
                    <a:ext cx="24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CC"/>
                        </a:solidFill>
                      </a:rPr>
                      <a:t>LC</a:t>
                    </a:r>
                  </a:p>
                </p:txBody>
              </p:sp>
              <p:sp>
                <p:nvSpPr>
                  <p:cNvPr id="13427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3428" name="Line 116"/>
                <p:cNvSpPr>
                  <a:spLocks noChangeShapeType="1"/>
                </p:cNvSpPr>
                <p:nvPr/>
              </p:nvSpPr>
              <p:spPr bwMode="auto">
                <a:xfrm>
                  <a:off x="3737" y="1783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454" name="Group 120"/>
              <p:cNvGrpSpPr>
                <a:grpSpLocks/>
              </p:cNvGrpSpPr>
              <p:nvPr/>
            </p:nvGrpSpPr>
            <p:grpSpPr bwMode="auto">
              <a:xfrm>
                <a:off x="2832" y="1680"/>
                <a:ext cx="633" cy="903"/>
                <a:chOff x="2832" y="1680"/>
                <a:chExt cx="633" cy="903"/>
              </a:xfrm>
            </p:grpSpPr>
            <p:grpSp>
              <p:nvGrpSpPr>
                <p:cNvPr id="13461" name="Group 121"/>
                <p:cNvGrpSpPr>
                  <a:grpSpLocks/>
                </p:cNvGrpSpPr>
                <p:nvPr/>
              </p:nvGrpSpPr>
              <p:grpSpPr bwMode="auto">
                <a:xfrm>
                  <a:off x="3211" y="1680"/>
                  <a:ext cx="254" cy="174"/>
                  <a:chOff x="1170" y="2948"/>
                  <a:chExt cx="254" cy="174"/>
                </a:xfrm>
              </p:grpSpPr>
              <p:sp>
                <p:nvSpPr>
                  <p:cNvPr id="13434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0" y="2949"/>
                    <a:ext cx="25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CC"/>
                        </a:solidFill>
                      </a:rPr>
                      <a:t>RC</a:t>
                    </a:r>
                  </a:p>
                </p:txBody>
              </p:sp>
              <p:sp>
                <p:nvSpPr>
                  <p:cNvPr id="13435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3436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2832" y="1748"/>
                  <a:ext cx="0" cy="835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3437" name="Line 125"/>
                <p:cNvSpPr>
                  <a:spLocks noChangeShapeType="1"/>
                </p:cNvSpPr>
                <p:nvPr/>
              </p:nvSpPr>
              <p:spPr bwMode="auto">
                <a:xfrm>
                  <a:off x="2832" y="1741"/>
                  <a:ext cx="415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3438" name="Line 126"/>
                <p:cNvSpPr>
                  <a:spLocks noChangeShapeType="1"/>
                </p:cNvSpPr>
                <p:nvPr/>
              </p:nvSpPr>
              <p:spPr bwMode="auto">
                <a:xfrm>
                  <a:off x="3401" y="1824"/>
                  <a:ext cx="40" cy="4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462" name="Group 158"/>
              <p:cNvGrpSpPr>
                <a:grpSpLocks/>
              </p:cNvGrpSpPr>
              <p:nvPr/>
            </p:nvGrpSpPr>
            <p:grpSpPr bwMode="auto">
              <a:xfrm>
                <a:off x="3216" y="3655"/>
                <a:ext cx="820" cy="174"/>
                <a:chOff x="3216" y="3655"/>
                <a:chExt cx="820" cy="174"/>
              </a:xfrm>
            </p:grpSpPr>
            <p:grpSp>
              <p:nvGrpSpPr>
                <p:cNvPr id="13469" name="Group 128"/>
                <p:cNvGrpSpPr>
                  <a:grpSpLocks/>
                </p:cNvGrpSpPr>
                <p:nvPr/>
              </p:nvGrpSpPr>
              <p:grpSpPr bwMode="auto">
                <a:xfrm>
                  <a:off x="3792" y="3655"/>
                  <a:ext cx="244" cy="174"/>
                  <a:chOff x="1175" y="2948"/>
                  <a:chExt cx="244" cy="174"/>
                </a:xfrm>
              </p:grpSpPr>
              <p:sp>
                <p:nvSpPr>
                  <p:cNvPr id="13441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949"/>
                    <a:ext cx="24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CC"/>
                        </a:solidFill>
                      </a:rPr>
                      <a:t>LC</a:t>
                    </a:r>
                  </a:p>
                </p:txBody>
              </p:sp>
              <p:sp>
                <p:nvSpPr>
                  <p:cNvPr id="13442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3443" name="Line 131"/>
                <p:cNvSpPr>
                  <a:spLocks noChangeShapeType="1"/>
                </p:cNvSpPr>
                <p:nvPr/>
              </p:nvSpPr>
              <p:spPr bwMode="auto">
                <a:xfrm>
                  <a:off x="3216" y="3744"/>
                  <a:ext cx="605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</p:grpSp>
      <p:sp>
        <p:nvSpPr>
          <p:cNvPr id="13458" name="Line 146"/>
          <p:cNvSpPr>
            <a:spLocks noChangeShapeType="1"/>
          </p:cNvSpPr>
          <p:nvPr/>
        </p:nvSpPr>
        <p:spPr bwMode="auto">
          <a:xfrm>
            <a:off x="4224338" y="3798888"/>
            <a:ext cx="0" cy="1524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13470" name="Group 163"/>
          <p:cNvGrpSpPr>
            <a:grpSpLocks/>
          </p:cNvGrpSpPr>
          <p:nvPr/>
        </p:nvGrpSpPr>
        <p:grpSpPr bwMode="auto">
          <a:xfrm>
            <a:off x="2513013" y="1306513"/>
            <a:ext cx="2287587" cy="3341687"/>
            <a:chOff x="1583" y="823"/>
            <a:chExt cx="1441" cy="2105"/>
          </a:xfrm>
        </p:grpSpPr>
        <p:grpSp>
          <p:nvGrpSpPr>
            <p:cNvPr id="13471" name="Group 160"/>
            <p:cNvGrpSpPr>
              <a:grpSpLocks/>
            </p:cNvGrpSpPr>
            <p:nvPr/>
          </p:nvGrpSpPr>
          <p:grpSpPr bwMode="auto">
            <a:xfrm>
              <a:off x="2496" y="2215"/>
              <a:ext cx="528" cy="713"/>
              <a:chOff x="2496" y="2215"/>
              <a:chExt cx="528" cy="713"/>
            </a:xfrm>
          </p:grpSpPr>
          <p:grpSp>
            <p:nvGrpSpPr>
              <p:cNvPr id="13472" name="Group 142"/>
              <p:cNvGrpSpPr>
                <a:grpSpLocks/>
              </p:cNvGrpSpPr>
              <p:nvPr/>
            </p:nvGrpSpPr>
            <p:grpSpPr bwMode="auto">
              <a:xfrm>
                <a:off x="2540" y="2215"/>
                <a:ext cx="244" cy="174"/>
                <a:chOff x="1175" y="2948"/>
                <a:chExt cx="244" cy="174"/>
              </a:xfrm>
            </p:grpSpPr>
            <p:sp>
              <p:nvSpPr>
                <p:cNvPr id="13455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CC"/>
                      </a:solidFill>
                    </a:rPr>
                    <a:t>TC</a:t>
                  </a:r>
                </a:p>
              </p:txBody>
            </p:sp>
            <p:sp>
              <p:nvSpPr>
                <p:cNvPr id="13456" name="Oval 144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13457" name="Line 145"/>
              <p:cNvSpPr>
                <a:spLocks noChangeShapeType="1"/>
              </p:cNvSpPr>
              <p:nvPr/>
            </p:nvSpPr>
            <p:spPr bwMode="auto">
              <a:xfrm>
                <a:off x="2496" y="292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459" name="Line 147"/>
              <p:cNvSpPr>
                <a:spLocks noChangeShapeType="1"/>
              </p:cNvSpPr>
              <p:nvPr/>
            </p:nvSpPr>
            <p:spPr bwMode="auto">
              <a:xfrm flipV="1">
                <a:off x="2496" y="2297"/>
                <a:ext cx="0" cy="63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460" name="Line 148"/>
              <p:cNvSpPr>
                <a:spLocks noChangeShapeType="1"/>
              </p:cNvSpPr>
              <p:nvPr/>
            </p:nvSpPr>
            <p:spPr bwMode="auto">
              <a:xfrm flipH="1">
                <a:off x="2496" y="2297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3473" name="Group 149"/>
            <p:cNvGrpSpPr>
              <a:grpSpLocks/>
            </p:cNvGrpSpPr>
            <p:nvPr/>
          </p:nvGrpSpPr>
          <p:grpSpPr bwMode="auto">
            <a:xfrm>
              <a:off x="1583" y="823"/>
              <a:ext cx="509" cy="1241"/>
              <a:chOff x="1583" y="823"/>
              <a:chExt cx="509" cy="1241"/>
            </a:xfrm>
          </p:grpSpPr>
          <p:grpSp>
            <p:nvGrpSpPr>
              <p:cNvPr id="13474" name="Group 150"/>
              <p:cNvGrpSpPr>
                <a:grpSpLocks/>
              </p:cNvGrpSpPr>
              <p:nvPr/>
            </p:nvGrpSpPr>
            <p:grpSpPr bwMode="auto">
              <a:xfrm>
                <a:off x="1583" y="823"/>
                <a:ext cx="244" cy="174"/>
                <a:chOff x="1175" y="2948"/>
                <a:chExt cx="244" cy="174"/>
              </a:xfrm>
            </p:grpSpPr>
            <p:sp>
              <p:nvSpPr>
                <p:cNvPr id="13463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  <p:sp>
              <p:nvSpPr>
                <p:cNvPr id="13464" name="Oval 152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13465" name="Line 153"/>
              <p:cNvSpPr>
                <a:spLocks noChangeShapeType="1"/>
              </p:cNvSpPr>
              <p:nvPr/>
            </p:nvSpPr>
            <p:spPr bwMode="auto">
              <a:xfrm>
                <a:off x="1783" y="912"/>
                <a:ext cx="299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466" name="Line 154"/>
              <p:cNvSpPr>
                <a:spLocks noChangeShapeType="1"/>
              </p:cNvSpPr>
              <p:nvPr/>
            </p:nvSpPr>
            <p:spPr bwMode="auto">
              <a:xfrm rot="-5400000">
                <a:off x="1516" y="1488"/>
                <a:ext cx="1152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3475" name="Group 159"/>
          <p:cNvGrpSpPr>
            <a:grpSpLocks/>
          </p:cNvGrpSpPr>
          <p:nvPr/>
        </p:nvGrpSpPr>
        <p:grpSpPr bwMode="auto">
          <a:xfrm>
            <a:off x="5181600" y="4495800"/>
            <a:ext cx="495300" cy="1273175"/>
            <a:chOff x="3264" y="2832"/>
            <a:chExt cx="312" cy="802"/>
          </a:xfrm>
        </p:grpSpPr>
        <p:grpSp>
          <p:nvGrpSpPr>
            <p:cNvPr id="13477" name="Group 133"/>
            <p:cNvGrpSpPr>
              <a:grpSpLocks/>
            </p:cNvGrpSpPr>
            <p:nvPr/>
          </p:nvGrpSpPr>
          <p:grpSpPr bwMode="auto">
            <a:xfrm rot="5400000">
              <a:off x="3205" y="2987"/>
              <a:ext cx="483" cy="173"/>
              <a:chOff x="1142" y="720"/>
              <a:chExt cx="483" cy="173"/>
            </a:xfrm>
          </p:grpSpPr>
          <p:sp>
            <p:nvSpPr>
              <p:cNvPr id="13446" name="Line 134"/>
              <p:cNvSpPr>
                <a:spLocks noChangeShapeType="1"/>
              </p:cNvSpPr>
              <p:nvPr/>
            </p:nvSpPr>
            <p:spPr bwMode="auto">
              <a:xfrm>
                <a:off x="1423" y="809"/>
                <a:ext cx="202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447" name="Text Box 135"/>
              <p:cNvSpPr txBox="1">
                <a:spLocks noChangeArrowheads="1"/>
              </p:cNvSpPr>
              <p:nvPr/>
            </p:nvSpPr>
            <p:spPr bwMode="auto">
              <a:xfrm>
                <a:off x="1142" y="720"/>
                <a:ext cx="31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0000CC"/>
                    </a:solidFill>
                  </a:rPr>
                  <a:t>TPM</a:t>
                </a:r>
              </a:p>
            </p:txBody>
          </p:sp>
        </p:grpSp>
        <p:grpSp>
          <p:nvGrpSpPr>
            <p:cNvPr id="13478" name="Group 136"/>
            <p:cNvGrpSpPr>
              <a:grpSpLocks/>
            </p:cNvGrpSpPr>
            <p:nvPr/>
          </p:nvGrpSpPr>
          <p:grpSpPr bwMode="auto">
            <a:xfrm>
              <a:off x="3332" y="3312"/>
              <a:ext cx="244" cy="174"/>
              <a:chOff x="1175" y="2948"/>
              <a:chExt cx="244" cy="174"/>
            </a:xfrm>
          </p:grpSpPr>
          <p:sp>
            <p:nvSpPr>
              <p:cNvPr id="13449" name="Text Box 137"/>
              <p:cNvSpPr txBox="1">
                <a:spLocks noChangeArrowheads="1"/>
              </p:cNvSpPr>
              <p:nvPr/>
            </p:nvSpPr>
            <p:spPr bwMode="auto">
              <a:xfrm>
                <a:off x="1175" y="2949"/>
                <a:ext cx="244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0000CC"/>
                    </a:solidFill>
                  </a:rPr>
                  <a:t>FC</a:t>
                </a:r>
              </a:p>
            </p:txBody>
          </p:sp>
          <p:sp>
            <p:nvSpPr>
              <p:cNvPr id="13450" name="Oval 138"/>
              <p:cNvSpPr>
                <a:spLocks noChangeArrowheads="1"/>
              </p:cNvSpPr>
              <p:nvPr/>
            </p:nvSpPr>
            <p:spPr bwMode="auto">
              <a:xfrm>
                <a:off x="1207" y="2948"/>
                <a:ext cx="173" cy="173"/>
              </a:xfrm>
              <a:prstGeom prst="ellipse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3479" name="Group 157"/>
            <p:cNvGrpSpPr>
              <a:grpSpLocks/>
            </p:cNvGrpSpPr>
            <p:nvPr/>
          </p:nvGrpSpPr>
          <p:grpSpPr bwMode="auto">
            <a:xfrm>
              <a:off x="3264" y="3394"/>
              <a:ext cx="96" cy="240"/>
              <a:chOff x="3264" y="3394"/>
              <a:chExt cx="96" cy="240"/>
            </a:xfrm>
          </p:grpSpPr>
          <p:sp>
            <p:nvSpPr>
              <p:cNvPr id="13467" name="Line 155"/>
              <p:cNvSpPr>
                <a:spLocks noChangeShapeType="1"/>
              </p:cNvSpPr>
              <p:nvPr/>
            </p:nvSpPr>
            <p:spPr bwMode="auto">
              <a:xfrm flipV="1">
                <a:off x="3264" y="3394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468" name="Line 156"/>
              <p:cNvSpPr>
                <a:spLocks noChangeShapeType="1"/>
              </p:cNvSpPr>
              <p:nvPr/>
            </p:nvSpPr>
            <p:spPr bwMode="auto">
              <a:xfrm>
                <a:off x="3264" y="3394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sp>
        <p:nvSpPr>
          <p:cNvPr id="155" name="Title 1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Alternative Control Structures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17650" y="2808288"/>
            <a:ext cx="2252663" cy="1225550"/>
            <a:chOff x="956" y="1769"/>
            <a:chExt cx="1419" cy="772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680" y="2043"/>
              <a:ext cx="67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REACTOR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56" y="1769"/>
              <a:ext cx="1419" cy="772"/>
              <a:chOff x="432" y="2016"/>
              <a:chExt cx="1419" cy="772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843" y="2016"/>
                <a:ext cx="1008" cy="672"/>
                <a:chOff x="843" y="2016"/>
                <a:chExt cx="1008" cy="672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843" y="2016"/>
                  <a:ext cx="1008" cy="672"/>
                  <a:chOff x="843" y="2016"/>
                  <a:chExt cx="1008" cy="672"/>
                </a:xfrm>
              </p:grpSpPr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131" y="2016"/>
                    <a:ext cx="720" cy="672"/>
                    <a:chOff x="1131" y="2016"/>
                    <a:chExt cx="720" cy="672"/>
                  </a:xfrm>
                </p:grpSpPr>
                <p:grpSp>
                  <p:nvGrpSpPr>
                    <p:cNvPr id="7" name="Group 11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152" y="2064"/>
                      <a:ext cx="672" cy="576"/>
                      <a:chOff x="1152" y="2064"/>
                      <a:chExt cx="672" cy="576"/>
                    </a:xfrm>
                  </p:grpSpPr>
                  <p:sp>
                    <p:nvSpPr>
                      <p:cNvPr id="14348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2064"/>
                        <a:ext cx="576" cy="57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4349" name="AutoShape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8" y="2064"/>
                        <a:ext cx="96" cy="576"/>
                      </a:xfrm>
                      <a:prstGeom prst="rightBracket">
                        <a:avLst>
                          <a:gd name="adj" fmla="val 219806"/>
                        </a:avLst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4350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1" y="2112"/>
                      <a:ext cx="720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843" y="2160"/>
                    <a:ext cx="288" cy="516"/>
                    <a:chOff x="843" y="2160"/>
                    <a:chExt cx="288" cy="516"/>
                  </a:xfrm>
                </p:grpSpPr>
                <p:sp>
                  <p:nvSpPr>
                    <p:cNvPr id="14352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3" y="26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9" name="Group 17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918" y="253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14354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4355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4356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4357" name="Line 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85" y="216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1435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87" y="2432"/>
                  <a:ext cx="450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A </a:t>
                  </a:r>
                  <a:r>
                    <a:rPr lang="en-US" sz="1400" b="1">
                      <a:sym typeface="Wingdings" pitchFamily="2" charset="2"/>
                    </a:rPr>
                    <a:t> B</a:t>
                  </a:r>
                  <a:endParaRPr lang="en-US" sz="1400" b="1"/>
                </a:p>
              </p:txBody>
            </p:sp>
            <p:sp>
              <p:nvSpPr>
                <p:cNvPr id="14359" name="Freeform 23"/>
                <p:cNvSpPr>
                  <a:spLocks/>
                </p:cNvSpPr>
                <p:nvPr/>
              </p:nvSpPr>
              <p:spPr bwMode="auto">
                <a:xfrm>
                  <a:off x="1200" y="2256"/>
                  <a:ext cx="576" cy="48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44" y="0"/>
                    </a:cxn>
                    <a:cxn ang="0">
                      <a:pos x="336" y="48"/>
                    </a:cxn>
                    <a:cxn ang="0">
                      <a:pos x="576" y="0"/>
                    </a:cxn>
                  </a:cxnLst>
                  <a:rect l="0" t="0" r="r" b="b"/>
                  <a:pathLst>
                    <a:path w="576" h="48">
                      <a:moveTo>
                        <a:pt x="0" y="48"/>
                      </a:moveTo>
                      <a:cubicBezTo>
                        <a:pt x="44" y="24"/>
                        <a:pt x="88" y="0"/>
                        <a:pt x="144" y="0"/>
                      </a:cubicBezTo>
                      <a:cubicBezTo>
                        <a:pt x="200" y="0"/>
                        <a:pt x="264" y="48"/>
                        <a:pt x="336" y="48"/>
                      </a:cubicBezTo>
                      <a:cubicBezTo>
                        <a:pt x="408" y="48"/>
                        <a:pt x="492" y="24"/>
                        <a:pt x="57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14360" name="Text Box 24"/>
              <p:cNvSpPr txBox="1">
                <a:spLocks noChangeArrowheads="1"/>
              </p:cNvSpPr>
              <p:nvPr/>
            </p:nvSpPr>
            <p:spPr bwMode="auto">
              <a:xfrm>
                <a:off x="432" y="2462"/>
                <a:ext cx="495" cy="3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Cooling</a:t>
                </a:r>
              </a:p>
              <a:p>
                <a:r>
                  <a:rPr lang="en-US" sz="1400"/>
                  <a:t>Water</a:t>
                </a:r>
              </a:p>
            </p:txBody>
          </p:sp>
        </p:grp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435100" y="1589088"/>
            <a:ext cx="1776413" cy="1219200"/>
            <a:chOff x="380" y="1248"/>
            <a:chExt cx="1119" cy="768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912" y="1248"/>
              <a:ext cx="587" cy="768"/>
              <a:chOff x="912" y="1248"/>
              <a:chExt cx="587" cy="768"/>
            </a:xfrm>
          </p:grpSpPr>
          <p:sp>
            <p:nvSpPr>
              <p:cNvPr id="14363" name="Line 27"/>
              <p:cNvSpPr>
                <a:spLocks noChangeShapeType="1"/>
              </p:cNvSpPr>
              <p:nvPr/>
            </p:nvSpPr>
            <p:spPr bwMode="auto">
              <a:xfrm>
                <a:off x="1488" y="1344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364" name="Line 28"/>
              <p:cNvSpPr>
                <a:spLocks noChangeShapeType="1"/>
              </p:cNvSpPr>
              <p:nvPr/>
            </p:nvSpPr>
            <p:spPr bwMode="auto">
              <a:xfrm>
                <a:off x="912" y="1344"/>
                <a:ext cx="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 rot="-5400000">
                <a:off x="1110" y="1242"/>
                <a:ext cx="132" cy="144"/>
                <a:chOff x="2880" y="2112"/>
                <a:chExt cx="528" cy="576"/>
              </a:xfrm>
            </p:grpSpPr>
            <p:sp>
              <p:nvSpPr>
                <p:cNvPr id="14366" name="AutoShape 30"/>
                <p:cNvSpPr>
                  <a:spLocks noChangeArrowheads="1"/>
                </p:cNvSpPr>
                <p:nvPr/>
              </p:nvSpPr>
              <p:spPr bwMode="auto">
                <a:xfrm>
                  <a:off x="2880" y="2112"/>
                  <a:ext cx="288" cy="576"/>
                </a:xfrm>
                <a:prstGeom prst="flowChartCollat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367" name="Line 31"/>
                <p:cNvSpPr>
                  <a:spLocks noChangeShapeType="1"/>
                </p:cNvSpPr>
                <p:nvPr/>
              </p:nvSpPr>
              <p:spPr bwMode="auto">
                <a:xfrm>
                  <a:off x="3024" y="240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368" name="AutoShape 32"/>
                <p:cNvSpPr>
                  <a:spLocks noChangeArrowheads="1"/>
                </p:cNvSpPr>
                <p:nvPr/>
              </p:nvSpPr>
              <p:spPr bwMode="auto">
                <a:xfrm>
                  <a:off x="3264" y="2208"/>
                  <a:ext cx="144" cy="384"/>
                </a:xfrm>
                <a:prstGeom prst="flowChartDelay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4369" name="Text Box 33"/>
            <p:cNvSpPr txBox="1">
              <a:spLocks noChangeArrowheads="1"/>
            </p:cNvSpPr>
            <p:nvPr/>
          </p:nvSpPr>
          <p:spPr bwMode="auto">
            <a:xfrm>
              <a:off x="380" y="1252"/>
              <a:ext cx="5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Fresh A</a:t>
              </a: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3194050" y="1447800"/>
            <a:ext cx="3290888" cy="1654175"/>
            <a:chOff x="1488" y="1159"/>
            <a:chExt cx="2073" cy="1042"/>
          </a:xfrm>
        </p:grpSpPr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 flipV="1">
              <a:off x="3552" y="1344"/>
              <a:ext cx="0" cy="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 flipH="1">
              <a:off x="1488" y="1344"/>
              <a:ext cx="2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2027" y="1159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Recycle A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3194050" y="2133600"/>
            <a:ext cx="4308475" cy="4256088"/>
            <a:chOff x="1488" y="1591"/>
            <a:chExt cx="2714" cy="2681"/>
          </a:xfrm>
        </p:grpSpPr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1488" y="1591"/>
              <a:ext cx="2126" cy="2619"/>
              <a:chOff x="1488" y="1591"/>
              <a:chExt cx="2126" cy="2619"/>
            </a:xfrm>
          </p:grpSpPr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1488" y="2688"/>
                <a:ext cx="960" cy="180"/>
                <a:chOff x="1488" y="2688"/>
                <a:chExt cx="960" cy="180"/>
              </a:xfrm>
            </p:grpSpPr>
            <p:sp>
              <p:nvSpPr>
                <p:cNvPr id="14377" name="Line 41"/>
                <p:cNvSpPr>
                  <a:spLocks noChangeShapeType="1"/>
                </p:cNvSpPr>
                <p:nvPr/>
              </p:nvSpPr>
              <p:spPr bwMode="auto">
                <a:xfrm>
                  <a:off x="1488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378" name="Line 42"/>
                <p:cNvSpPr>
                  <a:spLocks noChangeShapeType="1"/>
                </p:cNvSpPr>
                <p:nvPr/>
              </p:nvSpPr>
              <p:spPr bwMode="auto">
                <a:xfrm>
                  <a:off x="1488" y="2832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17" name="Group 43"/>
                <p:cNvGrpSpPr>
                  <a:grpSpLocks/>
                </p:cNvGrpSpPr>
                <p:nvPr/>
              </p:nvGrpSpPr>
              <p:grpSpPr bwMode="auto">
                <a:xfrm rot="-5400000">
                  <a:off x="2070" y="2730"/>
                  <a:ext cx="132" cy="144"/>
                  <a:chOff x="2880" y="2112"/>
                  <a:chExt cx="528" cy="576"/>
                </a:xfrm>
              </p:grpSpPr>
              <p:sp>
                <p:nvSpPr>
                  <p:cNvPr id="14380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288" cy="576"/>
                  </a:xfrm>
                  <a:prstGeom prst="flowChartCollat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381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382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208"/>
                    <a:ext cx="144" cy="384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18" name="Group 47"/>
              <p:cNvGrpSpPr>
                <a:grpSpLocks/>
              </p:cNvGrpSpPr>
              <p:nvPr/>
            </p:nvGrpSpPr>
            <p:grpSpPr bwMode="auto">
              <a:xfrm>
                <a:off x="2311" y="1591"/>
                <a:ext cx="1303" cy="2619"/>
                <a:chOff x="2311" y="1591"/>
                <a:chExt cx="1303" cy="2619"/>
              </a:xfrm>
            </p:grpSpPr>
            <p:grpSp>
              <p:nvGrpSpPr>
                <p:cNvPr id="19" name="Group 48"/>
                <p:cNvGrpSpPr>
                  <a:grpSpLocks/>
                </p:cNvGrpSpPr>
                <p:nvPr/>
              </p:nvGrpSpPr>
              <p:grpSpPr bwMode="auto">
                <a:xfrm>
                  <a:off x="2311" y="1591"/>
                  <a:ext cx="1303" cy="2619"/>
                  <a:chOff x="2311" y="1591"/>
                  <a:chExt cx="1303" cy="2619"/>
                </a:xfrm>
              </p:grpSpPr>
              <p:grpSp>
                <p:nvGrpSpPr>
                  <p:cNvPr id="20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448" y="2010"/>
                    <a:ext cx="240" cy="1686"/>
                    <a:chOff x="2448" y="2010"/>
                    <a:chExt cx="240" cy="1686"/>
                  </a:xfrm>
                </p:grpSpPr>
                <p:sp>
                  <p:nvSpPr>
                    <p:cNvPr id="14386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8" y="2064"/>
                      <a:ext cx="240" cy="158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4387" name="AutoShape 51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2544" y="1914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4388" name="AutoShape 52"/>
                    <p:cNvSpPr>
                      <a:spLocks/>
                    </p:cNvSpPr>
                    <p:nvPr/>
                  </p:nvSpPr>
                  <p:spPr bwMode="auto">
                    <a:xfrm rot="5400000" flipV="1">
                      <a:off x="2544" y="3552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4389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8" y="191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1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2311" y="1591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22" name="Group 55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14392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4393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4394" name="AutoShape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4395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23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14397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4398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4399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grpSp>
                <p:nvGrpSpPr>
                  <p:cNvPr id="2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324" y="3744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25" name="Group 65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14402" name="AutoShap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4403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4404" name="AutoShape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4405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26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14407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4408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4409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sp>
                <p:nvSpPr>
                  <p:cNvPr id="14410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545" y="369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411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19" y="3689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7" name="Group 76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000" y="1944"/>
                    <a:ext cx="192" cy="240"/>
                    <a:chOff x="3600" y="2928"/>
                    <a:chExt cx="672" cy="576"/>
                  </a:xfrm>
                </p:grpSpPr>
                <p:sp>
                  <p:nvSpPr>
                    <p:cNvPr id="14413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2928"/>
                      <a:ext cx="576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4414" name="AutoShape 78"/>
                    <p:cNvSpPr>
                      <a:spLocks/>
                    </p:cNvSpPr>
                    <p:nvPr/>
                  </p:nvSpPr>
                  <p:spPr bwMode="auto">
                    <a:xfrm>
                      <a:off x="4176" y="2928"/>
                      <a:ext cx="96" cy="576"/>
                    </a:xfrm>
                    <a:prstGeom prst="rightBracket">
                      <a:avLst>
                        <a:gd name="adj" fmla="val 30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4415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1" y="1872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416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093" y="187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417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099" y="21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418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8" y="2208"/>
                    <a:ext cx="8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8" name="Group 8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270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14420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4421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4422" name="AutoShap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29" name="Group 87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2838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14424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4425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4426" name="AutoShap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4427" name="Freeform 91"/>
                  <p:cNvSpPr>
                    <a:spLocks/>
                  </p:cNvSpPr>
                  <p:nvPr/>
                </p:nvSpPr>
                <p:spPr bwMode="auto">
                  <a:xfrm flipV="1">
                    <a:off x="2976" y="2047"/>
                    <a:ext cx="240" cy="29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96" y="0"/>
                      </a:cxn>
                      <a:cxn ang="0">
                        <a:pos x="144" y="48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240" h="48">
                        <a:moveTo>
                          <a:pt x="0" y="48"/>
                        </a:moveTo>
                        <a:cubicBezTo>
                          <a:pt x="36" y="24"/>
                          <a:pt x="72" y="0"/>
                          <a:pt x="96" y="0"/>
                        </a:cubicBezTo>
                        <a:cubicBezTo>
                          <a:pt x="120" y="0"/>
                          <a:pt x="120" y="48"/>
                          <a:pt x="144" y="48"/>
                        </a:cubicBezTo>
                        <a:cubicBezTo>
                          <a:pt x="168" y="48"/>
                          <a:pt x="224" y="8"/>
                          <a:pt x="24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428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07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42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176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30" name="Group 9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318" y="4072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14431" name="AutoShap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4432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4433" name="AutoShap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14434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2461" y="2336"/>
                  <a:ext cx="209" cy="8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C</a:t>
                  </a:r>
                </a:p>
                <a:p>
                  <a:r>
                    <a:rPr lang="en-US" sz="1400" b="1"/>
                    <a:t>O</a:t>
                  </a:r>
                </a:p>
                <a:p>
                  <a:r>
                    <a:rPr lang="en-US" sz="1400" b="1"/>
                    <a:t>L</a:t>
                  </a:r>
                </a:p>
                <a:p>
                  <a:r>
                    <a:rPr lang="en-US" sz="1400" b="1"/>
                    <a:t>U</a:t>
                  </a:r>
                </a:p>
                <a:p>
                  <a:r>
                    <a:rPr lang="en-US" sz="1400" b="1"/>
                    <a:t>M</a:t>
                  </a:r>
                </a:p>
                <a:p>
                  <a:r>
                    <a:rPr lang="en-US" sz="1400" b="1"/>
                    <a:t>N</a:t>
                  </a:r>
                </a:p>
              </p:txBody>
            </p:sp>
          </p:grpSp>
        </p:grpSp>
        <p:sp>
          <p:nvSpPr>
            <p:cNvPr id="14435" name="Text Box 99"/>
            <p:cNvSpPr txBox="1">
              <a:spLocks noChangeArrowheads="1"/>
            </p:cNvSpPr>
            <p:nvPr/>
          </p:nvSpPr>
          <p:spPr bwMode="auto">
            <a:xfrm>
              <a:off x="3552" y="4080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Product B</a:t>
              </a:r>
            </a:p>
          </p:txBody>
        </p:sp>
      </p:grpSp>
      <p:grpSp>
        <p:nvGrpSpPr>
          <p:cNvPr id="31" name="Group 163"/>
          <p:cNvGrpSpPr>
            <a:grpSpLocks/>
          </p:cNvGrpSpPr>
          <p:nvPr/>
        </p:nvGrpSpPr>
        <p:grpSpPr bwMode="auto">
          <a:xfrm>
            <a:off x="2176463" y="1851025"/>
            <a:ext cx="4230687" cy="4227513"/>
            <a:chOff x="1371" y="1166"/>
            <a:chExt cx="2665" cy="2663"/>
          </a:xfrm>
        </p:grpSpPr>
        <p:sp>
          <p:nvSpPr>
            <p:cNvPr id="14436" name="Line 100"/>
            <p:cNvSpPr>
              <a:spLocks noChangeShapeType="1"/>
            </p:cNvSpPr>
            <p:nvPr/>
          </p:nvSpPr>
          <p:spPr bwMode="auto">
            <a:xfrm flipV="1">
              <a:off x="3312" y="1858"/>
              <a:ext cx="0" cy="9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4336" name="Group 162"/>
            <p:cNvGrpSpPr>
              <a:grpSpLocks/>
            </p:cNvGrpSpPr>
            <p:nvPr/>
          </p:nvGrpSpPr>
          <p:grpSpPr bwMode="auto">
            <a:xfrm>
              <a:off x="1371" y="1166"/>
              <a:ext cx="2665" cy="2663"/>
              <a:chOff x="1371" y="1166"/>
              <a:chExt cx="2665" cy="2663"/>
            </a:xfrm>
          </p:grpSpPr>
          <p:grpSp>
            <p:nvGrpSpPr>
              <p:cNvPr id="14337" name="Group 120"/>
              <p:cNvGrpSpPr>
                <a:grpSpLocks/>
              </p:cNvGrpSpPr>
              <p:nvPr/>
            </p:nvGrpSpPr>
            <p:grpSpPr bwMode="auto">
              <a:xfrm>
                <a:off x="2832" y="1680"/>
                <a:ext cx="633" cy="903"/>
                <a:chOff x="2832" y="1680"/>
                <a:chExt cx="633" cy="903"/>
              </a:xfrm>
            </p:grpSpPr>
            <p:grpSp>
              <p:nvGrpSpPr>
                <p:cNvPr id="14338" name="Group 121"/>
                <p:cNvGrpSpPr>
                  <a:grpSpLocks/>
                </p:cNvGrpSpPr>
                <p:nvPr/>
              </p:nvGrpSpPr>
              <p:grpSpPr bwMode="auto">
                <a:xfrm>
                  <a:off x="3211" y="1680"/>
                  <a:ext cx="254" cy="174"/>
                  <a:chOff x="1170" y="2948"/>
                  <a:chExt cx="254" cy="174"/>
                </a:xfrm>
              </p:grpSpPr>
              <p:sp>
                <p:nvSpPr>
                  <p:cNvPr id="14458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0" y="2949"/>
                    <a:ext cx="25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0000CC"/>
                        </a:solidFill>
                      </a:rPr>
                      <a:t>RC</a:t>
                    </a:r>
                  </a:p>
                </p:txBody>
              </p:sp>
              <p:sp>
                <p:nvSpPr>
                  <p:cNvPr id="14459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4460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2832" y="1748"/>
                  <a:ext cx="0" cy="835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461" name="Line 125"/>
                <p:cNvSpPr>
                  <a:spLocks noChangeShapeType="1"/>
                </p:cNvSpPr>
                <p:nvPr/>
              </p:nvSpPr>
              <p:spPr bwMode="auto">
                <a:xfrm>
                  <a:off x="2832" y="1741"/>
                  <a:ext cx="415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462" name="Line 126"/>
                <p:cNvSpPr>
                  <a:spLocks noChangeShapeType="1"/>
                </p:cNvSpPr>
                <p:nvPr/>
              </p:nvSpPr>
              <p:spPr bwMode="auto">
                <a:xfrm>
                  <a:off x="3401" y="1824"/>
                  <a:ext cx="40" cy="4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4339" name="Group 160"/>
              <p:cNvGrpSpPr>
                <a:grpSpLocks/>
              </p:cNvGrpSpPr>
              <p:nvPr/>
            </p:nvGrpSpPr>
            <p:grpSpPr bwMode="auto">
              <a:xfrm>
                <a:off x="1371" y="1166"/>
                <a:ext cx="2665" cy="2663"/>
                <a:chOff x="1371" y="1166"/>
                <a:chExt cx="2665" cy="2663"/>
              </a:xfrm>
            </p:grpSpPr>
            <p:grpSp>
              <p:nvGrpSpPr>
                <p:cNvPr id="14340" name="Group 102"/>
                <p:cNvGrpSpPr>
                  <a:grpSpLocks/>
                </p:cNvGrpSpPr>
                <p:nvPr/>
              </p:nvGrpSpPr>
              <p:grpSpPr bwMode="auto">
                <a:xfrm>
                  <a:off x="1371" y="2016"/>
                  <a:ext cx="398" cy="275"/>
                  <a:chOff x="1371" y="2016"/>
                  <a:chExt cx="398" cy="275"/>
                </a:xfrm>
              </p:grpSpPr>
              <p:grpSp>
                <p:nvGrpSpPr>
                  <p:cNvPr id="14341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371" y="2016"/>
                    <a:ext cx="244" cy="174"/>
                    <a:chOff x="1175" y="2948"/>
                    <a:chExt cx="244" cy="174"/>
                  </a:xfrm>
                </p:grpSpPr>
                <p:sp>
                  <p:nvSpPr>
                    <p:cNvPr id="14440" name="Text Box 10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5" y="2949"/>
                      <a:ext cx="244" cy="17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>
                          <a:solidFill>
                            <a:srgbClr val="0000CC"/>
                          </a:solidFill>
                        </a:rPr>
                        <a:t>TC</a:t>
                      </a:r>
                    </a:p>
                  </p:txBody>
                </p:sp>
                <p:sp>
                  <p:nvSpPr>
                    <p:cNvPr id="14441" name="Oval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7" y="2948"/>
                      <a:ext cx="173" cy="173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4442" name="Line 1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77" y="2118"/>
                    <a:ext cx="192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443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502" y="2195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4343" name="Group 109"/>
                <p:cNvGrpSpPr>
                  <a:grpSpLocks/>
                </p:cNvGrpSpPr>
                <p:nvPr/>
              </p:nvGrpSpPr>
              <p:grpSpPr bwMode="auto">
                <a:xfrm>
                  <a:off x="3092" y="1166"/>
                  <a:ext cx="455" cy="260"/>
                  <a:chOff x="3092" y="1166"/>
                  <a:chExt cx="455" cy="260"/>
                </a:xfrm>
              </p:grpSpPr>
              <p:grpSp>
                <p:nvGrpSpPr>
                  <p:cNvPr id="14344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3298" y="1166"/>
                    <a:ext cx="249" cy="174"/>
                    <a:chOff x="1172" y="2948"/>
                    <a:chExt cx="249" cy="174"/>
                  </a:xfrm>
                </p:grpSpPr>
                <p:sp>
                  <p:nvSpPr>
                    <p:cNvPr id="14447" name="Text Box 1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2" y="2949"/>
                      <a:ext cx="249" cy="17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>
                          <a:solidFill>
                            <a:srgbClr val="0000CC"/>
                          </a:solidFill>
                        </a:rPr>
                        <a:t>PC</a:t>
                      </a:r>
                    </a:p>
                  </p:txBody>
                </p:sp>
                <p:sp>
                  <p:nvSpPr>
                    <p:cNvPr id="14448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7" y="2948"/>
                      <a:ext cx="173" cy="173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4449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2" y="1234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45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3093" y="1234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4345" name="Group 127"/>
                <p:cNvGrpSpPr>
                  <a:grpSpLocks/>
                </p:cNvGrpSpPr>
                <p:nvPr/>
              </p:nvGrpSpPr>
              <p:grpSpPr bwMode="auto">
                <a:xfrm>
                  <a:off x="3216" y="3655"/>
                  <a:ext cx="820" cy="174"/>
                  <a:chOff x="3216" y="3655"/>
                  <a:chExt cx="820" cy="174"/>
                </a:xfrm>
              </p:grpSpPr>
              <p:grpSp>
                <p:nvGrpSpPr>
                  <p:cNvPr id="14346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3792" y="3655"/>
                    <a:ext cx="244" cy="174"/>
                    <a:chOff x="1175" y="2948"/>
                    <a:chExt cx="244" cy="174"/>
                  </a:xfrm>
                </p:grpSpPr>
                <p:sp>
                  <p:nvSpPr>
                    <p:cNvPr id="14465" name="Text Box 1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5" y="2949"/>
                      <a:ext cx="244" cy="17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>
                          <a:solidFill>
                            <a:srgbClr val="0000CC"/>
                          </a:solidFill>
                        </a:rPr>
                        <a:t>LC</a:t>
                      </a:r>
                    </a:p>
                  </p:txBody>
                </p:sp>
                <p:sp>
                  <p:nvSpPr>
                    <p:cNvPr id="14466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7" y="2948"/>
                      <a:ext cx="173" cy="173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4467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3744"/>
                    <a:ext cx="60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4347" name="Group 159"/>
                <p:cNvGrpSpPr>
                  <a:grpSpLocks/>
                </p:cNvGrpSpPr>
                <p:nvPr/>
              </p:nvGrpSpPr>
              <p:grpSpPr bwMode="auto">
                <a:xfrm>
                  <a:off x="3161" y="2880"/>
                  <a:ext cx="395" cy="610"/>
                  <a:chOff x="3161" y="2880"/>
                  <a:chExt cx="395" cy="610"/>
                </a:xfrm>
              </p:grpSpPr>
              <p:grpSp>
                <p:nvGrpSpPr>
                  <p:cNvPr id="14351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3312" y="2880"/>
                    <a:ext cx="244" cy="174"/>
                    <a:chOff x="1175" y="2948"/>
                    <a:chExt cx="244" cy="174"/>
                  </a:xfrm>
                </p:grpSpPr>
                <p:sp>
                  <p:nvSpPr>
                    <p:cNvPr id="14472" name="Text Box 1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5" y="2949"/>
                      <a:ext cx="244" cy="17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>
                          <a:solidFill>
                            <a:srgbClr val="0000CC"/>
                          </a:solidFill>
                        </a:rPr>
                        <a:t>TC</a:t>
                      </a:r>
                    </a:p>
                  </p:txBody>
                </p:sp>
                <p:sp>
                  <p:nvSpPr>
                    <p:cNvPr id="14473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7" y="2948"/>
                      <a:ext cx="173" cy="173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4474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3161" y="296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475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42" y="3058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</p:grpSp>
      </p:grpSp>
      <p:grpSp>
        <p:nvGrpSpPr>
          <p:cNvPr id="14353" name="Group 161"/>
          <p:cNvGrpSpPr>
            <a:grpSpLocks/>
          </p:cNvGrpSpPr>
          <p:nvPr/>
        </p:nvGrpSpPr>
        <p:grpSpPr bwMode="auto">
          <a:xfrm>
            <a:off x="2513013" y="1306513"/>
            <a:ext cx="3403600" cy="2649537"/>
            <a:chOff x="1583" y="823"/>
            <a:chExt cx="2144" cy="1669"/>
          </a:xfrm>
        </p:grpSpPr>
        <p:grpSp>
          <p:nvGrpSpPr>
            <p:cNvPr id="14361" name="Group 158"/>
            <p:cNvGrpSpPr>
              <a:grpSpLocks/>
            </p:cNvGrpSpPr>
            <p:nvPr/>
          </p:nvGrpSpPr>
          <p:grpSpPr bwMode="auto">
            <a:xfrm>
              <a:off x="2661" y="1872"/>
              <a:ext cx="1066" cy="620"/>
              <a:chOff x="2661" y="1872"/>
              <a:chExt cx="1066" cy="620"/>
            </a:xfrm>
          </p:grpSpPr>
          <p:grpSp>
            <p:nvGrpSpPr>
              <p:cNvPr id="14362" name="Group 116"/>
              <p:cNvGrpSpPr>
                <a:grpSpLocks/>
              </p:cNvGrpSpPr>
              <p:nvPr/>
            </p:nvGrpSpPr>
            <p:grpSpPr bwMode="auto">
              <a:xfrm>
                <a:off x="3483" y="2304"/>
                <a:ext cx="244" cy="174"/>
                <a:chOff x="1175" y="2948"/>
                <a:chExt cx="244" cy="174"/>
              </a:xfrm>
            </p:grpSpPr>
            <p:sp>
              <p:nvSpPr>
                <p:cNvPr id="14453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  <p:sp>
              <p:nvSpPr>
                <p:cNvPr id="14454" name="Oval 118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14455" name="Line 119"/>
              <p:cNvSpPr>
                <a:spLocks noChangeShapeType="1"/>
              </p:cNvSpPr>
              <p:nvPr/>
            </p:nvSpPr>
            <p:spPr bwMode="auto">
              <a:xfrm rot="5400000" flipH="1">
                <a:off x="2609" y="2440"/>
                <a:ext cx="104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468" name="Line 132"/>
              <p:cNvSpPr>
                <a:spLocks noChangeShapeType="1"/>
              </p:cNvSpPr>
              <p:nvPr/>
            </p:nvSpPr>
            <p:spPr bwMode="auto">
              <a:xfrm>
                <a:off x="3600" y="187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476" name="Line 140"/>
              <p:cNvSpPr>
                <a:spLocks noChangeShapeType="1"/>
              </p:cNvSpPr>
              <p:nvPr/>
            </p:nvSpPr>
            <p:spPr bwMode="auto">
              <a:xfrm flipH="1">
                <a:off x="2661" y="2392"/>
                <a:ext cx="84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4365" name="Group 141"/>
            <p:cNvGrpSpPr>
              <a:grpSpLocks/>
            </p:cNvGrpSpPr>
            <p:nvPr/>
          </p:nvGrpSpPr>
          <p:grpSpPr bwMode="auto">
            <a:xfrm>
              <a:off x="1583" y="823"/>
              <a:ext cx="509" cy="1241"/>
              <a:chOff x="1583" y="823"/>
              <a:chExt cx="509" cy="1241"/>
            </a:xfrm>
          </p:grpSpPr>
          <p:grpSp>
            <p:nvGrpSpPr>
              <p:cNvPr id="14370" name="Group 142"/>
              <p:cNvGrpSpPr>
                <a:grpSpLocks/>
              </p:cNvGrpSpPr>
              <p:nvPr/>
            </p:nvGrpSpPr>
            <p:grpSpPr bwMode="auto">
              <a:xfrm>
                <a:off x="1583" y="823"/>
                <a:ext cx="244" cy="174"/>
                <a:chOff x="1175" y="2948"/>
                <a:chExt cx="244" cy="174"/>
              </a:xfrm>
            </p:grpSpPr>
            <p:sp>
              <p:nvSpPr>
                <p:cNvPr id="14479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  <p:sp>
              <p:nvSpPr>
                <p:cNvPr id="14480" name="Oval 144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14481" name="Line 145"/>
              <p:cNvSpPr>
                <a:spLocks noChangeShapeType="1"/>
              </p:cNvSpPr>
              <p:nvPr/>
            </p:nvSpPr>
            <p:spPr bwMode="auto">
              <a:xfrm>
                <a:off x="1783" y="912"/>
                <a:ext cx="299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482" name="Line 146"/>
              <p:cNvSpPr>
                <a:spLocks noChangeShapeType="1"/>
              </p:cNvSpPr>
              <p:nvPr/>
            </p:nvSpPr>
            <p:spPr bwMode="auto">
              <a:xfrm rot="-5400000">
                <a:off x="1516" y="1488"/>
                <a:ext cx="1152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4374" name="Group 157"/>
          <p:cNvGrpSpPr>
            <a:grpSpLocks/>
          </p:cNvGrpSpPr>
          <p:nvPr/>
        </p:nvGrpSpPr>
        <p:grpSpPr bwMode="auto">
          <a:xfrm>
            <a:off x="5943600" y="1914525"/>
            <a:ext cx="463550" cy="1187450"/>
            <a:chOff x="3744" y="1206"/>
            <a:chExt cx="292" cy="748"/>
          </a:xfrm>
        </p:grpSpPr>
        <p:grpSp>
          <p:nvGrpSpPr>
            <p:cNvPr id="14375" name="Group 148"/>
            <p:cNvGrpSpPr>
              <a:grpSpLocks/>
            </p:cNvGrpSpPr>
            <p:nvPr/>
          </p:nvGrpSpPr>
          <p:grpSpPr bwMode="auto">
            <a:xfrm rot="5400000">
              <a:off x="3623" y="1361"/>
              <a:ext cx="483" cy="173"/>
              <a:chOff x="1142" y="720"/>
              <a:chExt cx="483" cy="173"/>
            </a:xfrm>
          </p:grpSpPr>
          <p:sp>
            <p:nvSpPr>
              <p:cNvPr id="14485" name="Line 149"/>
              <p:cNvSpPr>
                <a:spLocks noChangeShapeType="1"/>
              </p:cNvSpPr>
              <p:nvPr/>
            </p:nvSpPr>
            <p:spPr bwMode="auto">
              <a:xfrm>
                <a:off x="1423" y="809"/>
                <a:ext cx="202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486" name="Text Box 150"/>
              <p:cNvSpPr txBox="1">
                <a:spLocks noChangeArrowheads="1"/>
              </p:cNvSpPr>
              <p:nvPr/>
            </p:nvSpPr>
            <p:spPr bwMode="auto">
              <a:xfrm>
                <a:off x="1142" y="720"/>
                <a:ext cx="31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0000CC"/>
                    </a:solidFill>
                  </a:rPr>
                  <a:t>TPM</a:t>
                </a:r>
              </a:p>
            </p:txBody>
          </p:sp>
        </p:grpSp>
        <p:grpSp>
          <p:nvGrpSpPr>
            <p:cNvPr id="14376" name="Group 151"/>
            <p:cNvGrpSpPr>
              <a:grpSpLocks/>
            </p:cNvGrpSpPr>
            <p:nvPr/>
          </p:nvGrpSpPr>
          <p:grpSpPr bwMode="auto">
            <a:xfrm>
              <a:off x="3744" y="1680"/>
              <a:ext cx="244" cy="174"/>
              <a:chOff x="1175" y="2948"/>
              <a:chExt cx="244" cy="174"/>
            </a:xfrm>
          </p:grpSpPr>
          <p:sp>
            <p:nvSpPr>
              <p:cNvPr id="14488" name="Text Box 152"/>
              <p:cNvSpPr txBox="1">
                <a:spLocks noChangeArrowheads="1"/>
              </p:cNvSpPr>
              <p:nvPr/>
            </p:nvSpPr>
            <p:spPr bwMode="auto">
              <a:xfrm>
                <a:off x="1175" y="2949"/>
                <a:ext cx="244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0000CC"/>
                    </a:solidFill>
                  </a:rPr>
                  <a:t>FC</a:t>
                </a:r>
              </a:p>
            </p:txBody>
          </p:sp>
          <p:sp>
            <p:nvSpPr>
              <p:cNvPr id="14489" name="Oval 153"/>
              <p:cNvSpPr>
                <a:spLocks noChangeArrowheads="1"/>
              </p:cNvSpPr>
              <p:nvPr/>
            </p:nvSpPr>
            <p:spPr bwMode="auto">
              <a:xfrm>
                <a:off x="1207" y="2948"/>
                <a:ext cx="173" cy="173"/>
              </a:xfrm>
              <a:prstGeom prst="ellipse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14491" name="Line 155"/>
            <p:cNvSpPr>
              <a:spLocks noChangeShapeType="1"/>
            </p:cNvSpPr>
            <p:nvPr/>
          </p:nvSpPr>
          <p:spPr bwMode="auto">
            <a:xfrm flipV="1">
              <a:off x="4032" y="1752"/>
              <a:ext cx="0" cy="20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492" name="Line 156"/>
            <p:cNvSpPr>
              <a:spLocks noChangeShapeType="1"/>
            </p:cNvSpPr>
            <p:nvPr/>
          </p:nvSpPr>
          <p:spPr bwMode="auto">
            <a:xfrm>
              <a:off x="3950" y="1749"/>
              <a:ext cx="8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55" name="Title 1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Alternative Control Structures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About </a:t>
            </a:r>
            <a:r>
              <a:rPr lang="en-IN" dirty="0" err="1" smtClean="0"/>
              <a:t>ChE@IITK</a:t>
            </a:r>
            <a:endParaRPr lang="en-IN" dirty="0" smtClean="0"/>
          </a:p>
          <a:p>
            <a:r>
              <a:rPr lang="en-IN" dirty="0" err="1" smtClean="0"/>
              <a:t>Plantwide</a:t>
            </a:r>
            <a:r>
              <a:rPr lang="en-IN" dirty="0" smtClean="0"/>
              <a:t> Control Basics</a:t>
            </a:r>
          </a:p>
          <a:p>
            <a:pPr lvl="1"/>
            <a:r>
              <a:rPr lang="en-IN" dirty="0" smtClean="0"/>
              <a:t>Why do we need a control system</a:t>
            </a:r>
          </a:p>
          <a:p>
            <a:pPr lvl="1"/>
            <a:r>
              <a:rPr lang="en-IN" dirty="0" smtClean="0"/>
              <a:t>The control system as variability transformer</a:t>
            </a:r>
          </a:p>
          <a:p>
            <a:pPr lvl="1"/>
            <a:r>
              <a:rPr lang="en-IN" dirty="0" smtClean="0"/>
              <a:t>Variability propagation around recycle loops</a:t>
            </a:r>
          </a:p>
          <a:p>
            <a:pPr lvl="1"/>
            <a:r>
              <a:rPr lang="en-IN" dirty="0" smtClean="0"/>
              <a:t>Control structure guideline for recycle loops</a:t>
            </a:r>
          </a:p>
          <a:p>
            <a:pPr lvl="1"/>
            <a:r>
              <a:rPr lang="en-IN" dirty="0" smtClean="0"/>
              <a:t>Throughput Manipulation</a:t>
            </a:r>
          </a:p>
          <a:p>
            <a:pPr lvl="1"/>
            <a:r>
              <a:rPr lang="en-IN" dirty="0" smtClean="0"/>
              <a:t>PWCS Exercise</a:t>
            </a:r>
          </a:p>
          <a:p>
            <a:pPr lvl="1"/>
            <a:r>
              <a:rPr lang="en-IN" dirty="0" smtClean="0"/>
              <a:t>PWCS Design Steps</a:t>
            </a:r>
          </a:p>
          <a:p>
            <a:r>
              <a:rPr lang="en-IN" dirty="0" smtClean="0"/>
              <a:t>Example Case Studies</a:t>
            </a:r>
          </a:p>
          <a:p>
            <a:r>
              <a:rPr lang="en-IN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PWCS Design: Key Points</a:t>
            </a:r>
            <a:endParaRPr lang="en-IN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Location of through-put manipulator a key decision for inventory management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Several alternative ‘reasonable’ plant-wide control structures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Which one is the ‘best’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How do you bring method to the madness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Transformation of Variability Perspective</a:t>
            </a:r>
            <a:endParaRPr lang="en-IN" dirty="0"/>
          </a:p>
        </p:txBody>
      </p:sp>
      <p:sp>
        <p:nvSpPr>
          <p:cNvPr id="137" name="Text Box 3"/>
          <p:cNvSpPr txBox="1">
            <a:spLocks noChangeArrowheads="1"/>
          </p:cNvSpPr>
          <p:nvPr/>
        </p:nvSpPr>
        <p:spPr bwMode="auto">
          <a:xfrm>
            <a:off x="2362200" y="1066800"/>
            <a:ext cx="4537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HEAT EXCHANGER EXAMPLE</a:t>
            </a:r>
          </a:p>
        </p:txBody>
      </p:sp>
      <p:sp>
        <p:nvSpPr>
          <p:cNvPr id="138" name="AutoShape 4"/>
          <p:cNvSpPr>
            <a:spLocks noChangeAspect="1" noChangeArrowheads="1"/>
          </p:cNvSpPr>
          <p:nvPr/>
        </p:nvSpPr>
        <p:spPr bwMode="auto">
          <a:xfrm>
            <a:off x="2209800" y="1447800"/>
            <a:ext cx="466248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" name="Text Box 5"/>
          <p:cNvSpPr txBox="1">
            <a:spLocks noChangeArrowheads="1"/>
          </p:cNvSpPr>
          <p:nvPr/>
        </p:nvSpPr>
        <p:spPr bwMode="auto">
          <a:xfrm>
            <a:off x="3286116" y="3390900"/>
            <a:ext cx="11001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385" tIns="38693" rIns="77385" bIns="38693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itchFamily="34" charset="0"/>
              </a:rPr>
              <a:t>Condensate out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</a:endParaRPr>
          </a:p>
        </p:txBody>
      </p:sp>
      <p:sp>
        <p:nvSpPr>
          <p:cNvPr id="140" name="Line 6"/>
          <p:cNvSpPr>
            <a:spLocks noChangeShapeType="1"/>
          </p:cNvSpPr>
          <p:nvPr/>
        </p:nvSpPr>
        <p:spPr bwMode="auto">
          <a:xfrm>
            <a:off x="2436813" y="2938463"/>
            <a:ext cx="9715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" name="Line 7"/>
          <p:cNvSpPr>
            <a:spLocks noChangeShapeType="1"/>
          </p:cNvSpPr>
          <p:nvPr/>
        </p:nvSpPr>
        <p:spPr bwMode="auto">
          <a:xfrm>
            <a:off x="5092700" y="2938463"/>
            <a:ext cx="969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Line 8"/>
          <p:cNvSpPr>
            <a:spLocks noChangeShapeType="1"/>
          </p:cNvSpPr>
          <p:nvPr/>
        </p:nvSpPr>
        <p:spPr bwMode="auto">
          <a:xfrm>
            <a:off x="4768850" y="1577975"/>
            <a:ext cx="0" cy="1165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Line 9"/>
          <p:cNvSpPr>
            <a:spLocks noChangeShapeType="1"/>
          </p:cNvSpPr>
          <p:nvPr/>
        </p:nvSpPr>
        <p:spPr bwMode="auto">
          <a:xfrm>
            <a:off x="3732213" y="3132138"/>
            <a:ext cx="0" cy="292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Line 10"/>
          <p:cNvSpPr>
            <a:spLocks noChangeShapeType="1"/>
          </p:cNvSpPr>
          <p:nvPr/>
        </p:nvSpPr>
        <p:spPr bwMode="auto">
          <a:xfrm flipV="1">
            <a:off x="5675313" y="2452688"/>
            <a:ext cx="0" cy="4857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5" name="Group 11"/>
          <p:cNvGrpSpPr>
            <a:grpSpLocks/>
          </p:cNvGrpSpPr>
          <p:nvPr/>
        </p:nvGrpSpPr>
        <p:grpSpPr bwMode="auto">
          <a:xfrm>
            <a:off x="4703763" y="1862138"/>
            <a:ext cx="266700" cy="201612"/>
            <a:chOff x="4320" y="2326"/>
            <a:chExt cx="495" cy="374"/>
          </a:xfrm>
        </p:grpSpPr>
        <p:grpSp>
          <p:nvGrpSpPr>
            <p:cNvPr id="146" name="Group 12"/>
            <p:cNvGrpSpPr>
              <a:grpSpLocks/>
            </p:cNvGrpSpPr>
            <p:nvPr/>
          </p:nvGrpSpPr>
          <p:grpSpPr bwMode="auto">
            <a:xfrm>
              <a:off x="4320" y="2340"/>
              <a:ext cx="240" cy="360"/>
              <a:chOff x="4560" y="2520"/>
              <a:chExt cx="1440" cy="1800"/>
            </a:xfrm>
          </p:grpSpPr>
          <p:sp>
            <p:nvSpPr>
              <p:cNvPr id="151" name="AutoShape 13"/>
              <p:cNvSpPr>
                <a:spLocks noChangeArrowheads="1"/>
              </p:cNvSpPr>
              <p:nvPr/>
            </p:nvSpPr>
            <p:spPr bwMode="auto">
              <a:xfrm rot="10800000">
                <a:off x="4560" y="2520"/>
                <a:ext cx="1440" cy="9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AutoShape 14"/>
              <p:cNvSpPr>
                <a:spLocks noChangeArrowheads="1"/>
              </p:cNvSpPr>
              <p:nvPr/>
            </p:nvSpPr>
            <p:spPr bwMode="auto">
              <a:xfrm>
                <a:off x="4560" y="3420"/>
                <a:ext cx="1440" cy="9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7" name="Group 15"/>
            <p:cNvGrpSpPr>
              <a:grpSpLocks/>
            </p:cNvGrpSpPr>
            <p:nvPr/>
          </p:nvGrpSpPr>
          <p:grpSpPr bwMode="auto">
            <a:xfrm rot="5400000">
              <a:off x="4540" y="2423"/>
              <a:ext cx="374" cy="180"/>
              <a:chOff x="6476" y="1800"/>
              <a:chExt cx="2884" cy="1440"/>
            </a:xfrm>
          </p:grpSpPr>
          <p:sp>
            <p:nvSpPr>
              <p:cNvPr id="149" name="Arc 16"/>
              <p:cNvSpPr>
                <a:spLocks/>
              </p:cNvSpPr>
              <p:nvPr/>
            </p:nvSpPr>
            <p:spPr bwMode="auto">
              <a:xfrm>
                <a:off x="6476" y="1800"/>
                <a:ext cx="2861" cy="1440"/>
              </a:xfrm>
              <a:custGeom>
                <a:avLst/>
                <a:gdLst>
                  <a:gd name="G0" fmla="+- 21440 0 0"/>
                  <a:gd name="G1" fmla="+- 21600 0 0"/>
                  <a:gd name="G2" fmla="+- 21600 0 0"/>
                  <a:gd name="T0" fmla="*/ 0 w 42923"/>
                  <a:gd name="T1" fmla="*/ 18979 h 21600"/>
                  <a:gd name="T2" fmla="*/ 42923 w 42923"/>
                  <a:gd name="T3" fmla="*/ 19358 h 21600"/>
                  <a:gd name="T4" fmla="*/ 21440 w 4292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923" h="21600" fill="none" extrusionOk="0">
                    <a:moveTo>
                      <a:pt x="-1" y="18978"/>
                    </a:moveTo>
                    <a:cubicBezTo>
                      <a:pt x="1324" y="8143"/>
                      <a:pt x="10524" y="-1"/>
                      <a:pt x="21440" y="0"/>
                    </a:cubicBezTo>
                    <a:cubicBezTo>
                      <a:pt x="32501" y="0"/>
                      <a:pt x="41775" y="8356"/>
                      <a:pt x="42923" y="19357"/>
                    </a:cubicBezTo>
                  </a:path>
                  <a:path w="42923" h="21600" stroke="0" extrusionOk="0">
                    <a:moveTo>
                      <a:pt x="-1" y="18978"/>
                    </a:moveTo>
                    <a:cubicBezTo>
                      <a:pt x="1324" y="8143"/>
                      <a:pt x="10524" y="-1"/>
                      <a:pt x="21440" y="0"/>
                    </a:cubicBezTo>
                    <a:cubicBezTo>
                      <a:pt x="32501" y="0"/>
                      <a:pt x="41775" y="8356"/>
                      <a:pt x="42923" y="19357"/>
                    </a:cubicBezTo>
                    <a:lnTo>
                      <a:pt x="214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Line 17"/>
              <p:cNvSpPr>
                <a:spLocks noChangeShapeType="1"/>
              </p:cNvSpPr>
              <p:nvPr/>
            </p:nvSpPr>
            <p:spPr bwMode="auto">
              <a:xfrm>
                <a:off x="6480" y="3060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8" name="Line 18"/>
            <p:cNvSpPr>
              <a:spLocks noChangeShapeType="1"/>
            </p:cNvSpPr>
            <p:nvPr/>
          </p:nvSpPr>
          <p:spPr bwMode="auto">
            <a:xfrm>
              <a:off x="4440" y="2520"/>
              <a:ext cx="2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3" name="Text Box 19"/>
          <p:cNvSpPr txBox="1">
            <a:spLocks noChangeArrowheads="1"/>
          </p:cNvSpPr>
          <p:nvPr/>
        </p:nvSpPr>
        <p:spPr bwMode="auto">
          <a:xfrm>
            <a:off x="2308225" y="2804160"/>
            <a:ext cx="110013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itchFamily="34" charset="0"/>
              </a:rPr>
              <a:t>Process Stream 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</a:endParaRPr>
          </a:p>
        </p:txBody>
      </p:sp>
      <p:sp>
        <p:nvSpPr>
          <p:cNvPr id="154" name="Rectangle 20"/>
          <p:cNvSpPr>
            <a:spLocks noChangeArrowheads="1"/>
          </p:cNvSpPr>
          <p:nvPr/>
        </p:nvSpPr>
        <p:spPr bwMode="auto">
          <a:xfrm>
            <a:off x="3408363" y="2743200"/>
            <a:ext cx="1684337" cy="388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7385" tIns="38693" rIns="77385" bIns="38693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itchFamily="34" charset="0"/>
              </a:rPr>
              <a:t>HEAT EXCHANGER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</a:endParaRPr>
          </a:p>
        </p:txBody>
      </p:sp>
      <p:grpSp>
        <p:nvGrpSpPr>
          <p:cNvPr id="155" name="Group 21"/>
          <p:cNvGrpSpPr>
            <a:grpSpLocks/>
          </p:cNvGrpSpPr>
          <p:nvPr/>
        </p:nvGrpSpPr>
        <p:grpSpPr bwMode="auto">
          <a:xfrm>
            <a:off x="3505200" y="2678113"/>
            <a:ext cx="33338" cy="506412"/>
            <a:chOff x="4200" y="3780"/>
            <a:chExt cx="60" cy="1080"/>
          </a:xfrm>
        </p:grpSpPr>
        <p:sp>
          <p:nvSpPr>
            <p:cNvPr id="156" name="Line 22"/>
            <p:cNvSpPr>
              <a:spLocks noChangeShapeType="1"/>
            </p:cNvSpPr>
            <p:nvPr/>
          </p:nvSpPr>
          <p:spPr bwMode="auto">
            <a:xfrm>
              <a:off x="4200" y="3780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Line 23"/>
            <p:cNvSpPr>
              <a:spLocks noChangeShapeType="1"/>
            </p:cNvSpPr>
            <p:nvPr/>
          </p:nvSpPr>
          <p:spPr bwMode="auto">
            <a:xfrm>
              <a:off x="4259" y="3780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8" name="Group 24"/>
          <p:cNvGrpSpPr>
            <a:grpSpLocks/>
          </p:cNvGrpSpPr>
          <p:nvPr/>
        </p:nvGrpSpPr>
        <p:grpSpPr bwMode="auto">
          <a:xfrm>
            <a:off x="4962525" y="2678113"/>
            <a:ext cx="31750" cy="506412"/>
            <a:chOff x="4200" y="3780"/>
            <a:chExt cx="60" cy="1080"/>
          </a:xfrm>
        </p:grpSpPr>
        <p:sp>
          <p:nvSpPr>
            <p:cNvPr id="159" name="Line 25"/>
            <p:cNvSpPr>
              <a:spLocks noChangeShapeType="1"/>
            </p:cNvSpPr>
            <p:nvPr/>
          </p:nvSpPr>
          <p:spPr bwMode="auto">
            <a:xfrm>
              <a:off x="4200" y="3780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Line 26"/>
            <p:cNvSpPr>
              <a:spLocks noChangeShapeType="1"/>
            </p:cNvSpPr>
            <p:nvPr/>
          </p:nvSpPr>
          <p:spPr bwMode="auto">
            <a:xfrm>
              <a:off x="4259" y="3780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1" name="Text Box 27"/>
          <p:cNvSpPr txBox="1">
            <a:spLocks noChangeArrowheads="1"/>
          </p:cNvSpPr>
          <p:nvPr/>
        </p:nvSpPr>
        <p:spPr bwMode="auto">
          <a:xfrm>
            <a:off x="4286248" y="2160588"/>
            <a:ext cx="48260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itchFamily="34" charset="0"/>
              </a:rPr>
              <a:t>Steam in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</a:endParaRPr>
          </a:p>
        </p:txBody>
      </p:sp>
      <p:sp>
        <p:nvSpPr>
          <p:cNvPr id="162" name="Text Box 28"/>
          <p:cNvSpPr txBox="1">
            <a:spLocks noChangeArrowheads="1"/>
          </p:cNvSpPr>
          <p:nvPr/>
        </p:nvSpPr>
        <p:spPr bwMode="auto">
          <a:xfrm>
            <a:off x="4703763" y="2063750"/>
            <a:ext cx="7127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itchFamily="34" charset="0"/>
              </a:rPr>
              <a:t>Control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itchFamily="34" charset="0"/>
              </a:rPr>
              <a:t>Valve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</a:endParaRPr>
          </a:p>
        </p:txBody>
      </p:sp>
      <p:sp>
        <p:nvSpPr>
          <p:cNvPr id="163" name="Text Box 29"/>
          <p:cNvSpPr txBox="1">
            <a:spLocks noChangeArrowheads="1"/>
          </p:cNvSpPr>
          <p:nvPr/>
        </p:nvSpPr>
        <p:spPr bwMode="auto">
          <a:xfrm>
            <a:off x="5545138" y="2938463"/>
            <a:ext cx="11017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itchFamily="34" charset="0"/>
              </a:rPr>
              <a:t>Process Stream out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</a:endParaRPr>
          </a:p>
        </p:txBody>
      </p:sp>
      <p:sp>
        <p:nvSpPr>
          <p:cNvPr id="164" name="Text Box 30"/>
          <p:cNvSpPr txBox="1">
            <a:spLocks noChangeArrowheads="1"/>
          </p:cNvSpPr>
          <p:nvPr/>
        </p:nvSpPr>
        <p:spPr bwMode="auto">
          <a:xfrm>
            <a:off x="5834063" y="2598738"/>
            <a:ext cx="7127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itchFamily="34" charset="0"/>
              </a:rPr>
              <a:t>Transmitter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</a:endParaRPr>
          </a:p>
        </p:txBody>
      </p:sp>
      <p:grpSp>
        <p:nvGrpSpPr>
          <p:cNvPr id="165" name="Group 31"/>
          <p:cNvGrpSpPr>
            <a:grpSpLocks/>
          </p:cNvGrpSpPr>
          <p:nvPr/>
        </p:nvGrpSpPr>
        <p:grpSpPr bwMode="auto">
          <a:xfrm>
            <a:off x="4962525" y="1827213"/>
            <a:ext cx="860425" cy="703262"/>
            <a:chOff x="3126" y="1631"/>
            <a:chExt cx="542" cy="443"/>
          </a:xfrm>
        </p:grpSpPr>
        <p:sp>
          <p:nvSpPr>
            <p:cNvPr id="166" name="Line 32"/>
            <p:cNvSpPr>
              <a:spLocks noChangeShapeType="1"/>
            </p:cNvSpPr>
            <p:nvPr/>
          </p:nvSpPr>
          <p:spPr bwMode="auto">
            <a:xfrm>
              <a:off x="3126" y="1718"/>
              <a:ext cx="3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Line 33"/>
            <p:cNvSpPr>
              <a:spLocks noChangeShapeType="1"/>
            </p:cNvSpPr>
            <p:nvPr/>
          </p:nvSpPr>
          <p:spPr bwMode="auto">
            <a:xfrm>
              <a:off x="3575" y="1780"/>
              <a:ext cx="0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8" name="Group 34"/>
            <p:cNvGrpSpPr>
              <a:grpSpLocks/>
            </p:cNvGrpSpPr>
            <p:nvPr/>
          </p:nvGrpSpPr>
          <p:grpSpPr bwMode="auto">
            <a:xfrm>
              <a:off x="3472" y="1631"/>
              <a:ext cx="196" cy="196"/>
              <a:chOff x="7050" y="4806"/>
              <a:chExt cx="576" cy="576"/>
            </a:xfrm>
          </p:grpSpPr>
          <p:sp>
            <p:nvSpPr>
              <p:cNvPr id="169" name="Oval 35"/>
              <p:cNvSpPr>
                <a:spLocks noChangeArrowheads="1"/>
              </p:cNvSpPr>
              <p:nvPr/>
            </p:nvSpPr>
            <p:spPr bwMode="auto">
              <a:xfrm>
                <a:off x="7050" y="4806"/>
                <a:ext cx="576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7385" tIns="38693" rIns="77385" bIns="38693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70" name="Text Box 36"/>
              <p:cNvSpPr txBox="1">
                <a:spLocks noChangeArrowheads="1"/>
              </p:cNvSpPr>
              <p:nvPr/>
            </p:nvSpPr>
            <p:spPr bwMode="auto">
              <a:xfrm>
                <a:off x="7185" y="4941"/>
                <a:ext cx="374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TC</a:t>
                </a: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</p:grpSp>
      <p:grpSp>
        <p:nvGrpSpPr>
          <p:cNvPr id="171" name="Group 37"/>
          <p:cNvGrpSpPr>
            <a:grpSpLocks/>
          </p:cNvGrpSpPr>
          <p:nvPr/>
        </p:nvGrpSpPr>
        <p:grpSpPr bwMode="auto">
          <a:xfrm>
            <a:off x="5529263" y="2486025"/>
            <a:ext cx="309562" cy="311150"/>
            <a:chOff x="7050" y="4806"/>
            <a:chExt cx="576" cy="576"/>
          </a:xfrm>
        </p:grpSpPr>
        <p:sp>
          <p:nvSpPr>
            <p:cNvPr id="172" name="Oval 38"/>
            <p:cNvSpPr>
              <a:spLocks noChangeArrowheads="1"/>
            </p:cNvSpPr>
            <p:nvPr/>
          </p:nvSpPr>
          <p:spPr bwMode="auto">
            <a:xfrm>
              <a:off x="7050" y="4806"/>
              <a:ext cx="576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7385" tIns="38693" rIns="77385" bIns="38693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endParaRPr>
            </a:p>
          </p:txBody>
        </p:sp>
        <p:sp>
          <p:nvSpPr>
            <p:cNvPr id="173" name="Text Box 39"/>
            <p:cNvSpPr txBox="1">
              <a:spLocks noChangeArrowheads="1"/>
            </p:cNvSpPr>
            <p:nvPr/>
          </p:nvSpPr>
          <p:spPr bwMode="auto">
            <a:xfrm>
              <a:off x="7185" y="4941"/>
              <a:ext cx="374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TT</a:t>
              </a: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174" name="Group 40"/>
          <p:cNvGrpSpPr>
            <a:grpSpLocks/>
          </p:cNvGrpSpPr>
          <p:nvPr/>
        </p:nvGrpSpPr>
        <p:grpSpPr bwMode="auto">
          <a:xfrm>
            <a:off x="209550" y="3852863"/>
            <a:ext cx="3524250" cy="1571625"/>
            <a:chOff x="132" y="2706"/>
            <a:chExt cx="2220" cy="990"/>
          </a:xfrm>
        </p:grpSpPr>
        <p:sp>
          <p:nvSpPr>
            <p:cNvPr id="175" name="Line 41"/>
            <p:cNvSpPr>
              <a:spLocks noChangeShapeType="1"/>
            </p:cNvSpPr>
            <p:nvPr/>
          </p:nvSpPr>
          <p:spPr bwMode="auto">
            <a:xfrm>
              <a:off x="1056" y="2832"/>
              <a:ext cx="12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42"/>
            <p:cNvSpPr>
              <a:spLocks/>
            </p:cNvSpPr>
            <p:nvPr/>
          </p:nvSpPr>
          <p:spPr bwMode="auto">
            <a:xfrm>
              <a:off x="1090" y="3343"/>
              <a:ext cx="1262" cy="353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73" y="173"/>
                </a:cxn>
                <a:cxn ang="0">
                  <a:pos x="119" y="109"/>
                </a:cxn>
                <a:cxn ang="0">
                  <a:pos x="229" y="201"/>
                </a:cxn>
                <a:cxn ang="0">
                  <a:pos x="302" y="256"/>
                </a:cxn>
                <a:cxn ang="0">
                  <a:pos x="457" y="210"/>
                </a:cxn>
                <a:cxn ang="0">
                  <a:pos x="539" y="164"/>
                </a:cxn>
                <a:cxn ang="0">
                  <a:pos x="576" y="119"/>
                </a:cxn>
                <a:cxn ang="0">
                  <a:pos x="786" y="27"/>
                </a:cxn>
                <a:cxn ang="0">
                  <a:pos x="805" y="0"/>
                </a:cxn>
                <a:cxn ang="0">
                  <a:pos x="878" y="82"/>
                </a:cxn>
                <a:cxn ang="0">
                  <a:pos x="997" y="183"/>
                </a:cxn>
                <a:cxn ang="0">
                  <a:pos x="1061" y="219"/>
                </a:cxn>
                <a:cxn ang="0">
                  <a:pos x="1115" y="192"/>
                </a:cxn>
                <a:cxn ang="0">
                  <a:pos x="1152" y="146"/>
                </a:cxn>
                <a:cxn ang="0">
                  <a:pos x="1189" y="137"/>
                </a:cxn>
                <a:cxn ang="0">
                  <a:pos x="1243" y="119"/>
                </a:cxn>
                <a:cxn ang="0">
                  <a:pos x="1262" y="100"/>
                </a:cxn>
              </a:cxnLst>
              <a:rect l="0" t="0" r="r" b="b"/>
              <a:pathLst>
                <a:path w="1262" h="257">
                  <a:moveTo>
                    <a:pt x="0" y="210"/>
                  </a:moveTo>
                  <a:cubicBezTo>
                    <a:pt x="63" y="189"/>
                    <a:pt x="42" y="206"/>
                    <a:pt x="73" y="173"/>
                  </a:cubicBezTo>
                  <a:cubicBezTo>
                    <a:pt x="94" y="110"/>
                    <a:pt x="73" y="125"/>
                    <a:pt x="119" y="109"/>
                  </a:cubicBezTo>
                  <a:cubicBezTo>
                    <a:pt x="154" y="146"/>
                    <a:pt x="179" y="185"/>
                    <a:pt x="229" y="201"/>
                  </a:cubicBezTo>
                  <a:cubicBezTo>
                    <a:pt x="260" y="222"/>
                    <a:pt x="266" y="245"/>
                    <a:pt x="302" y="256"/>
                  </a:cubicBezTo>
                  <a:cubicBezTo>
                    <a:pt x="427" y="246"/>
                    <a:pt x="387" y="257"/>
                    <a:pt x="457" y="210"/>
                  </a:cubicBezTo>
                  <a:cubicBezTo>
                    <a:pt x="483" y="171"/>
                    <a:pt x="497" y="178"/>
                    <a:pt x="539" y="164"/>
                  </a:cubicBezTo>
                  <a:cubicBezTo>
                    <a:pt x="600" y="106"/>
                    <a:pt x="511" y="193"/>
                    <a:pt x="576" y="119"/>
                  </a:cubicBezTo>
                  <a:cubicBezTo>
                    <a:pt x="659" y="24"/>
                    <a:pt x="651" y="38"/>
                    <a:pt x="786" y="27"/>
                  </a:cubicBezTo>
                  <a:cubicBezTo>
                    <a:pt x="792" y="18"/>
                    <a:pt x="805" y="0"/>
                    <a:pt x="805" y="0"/>
                  </a:cubicBezTo>
                  <a:cubicBezTo>
                    <a:pt x="819" y="56"/>
                    <a:pt x="830" y="48"/>
                    <a:pt x="878" y="82"/>
                  </a:cubicBezTo>
                  <a:cubicBezTo>
                    <a:pt x="920" y="112"/>
                    <a:pt x="955" y="155"/>
                    <a:pt x="997" y="183"/>
                  </a:cubicBezTo>
                  <a:cubicBezTo>
                    <a:pt x="1017" y="197"/>
                    <a:pt x="1040" y="206"/>
                    <a:pt x="1061" y="219"/>
                  </a:cubicBezTo>
                  <a:cubicBezTo>
                    <a:pt x="1079" y="213"/>
                    <a:pt x="1102" y="208"/>
                    <a:pt x="1115" y="192"/>
                  </a:cubicBezTo>
                  <a:cubicBezTo>
                    <a:pt x="1145" y="155"/>
                    <a:pt x="1099" y="168"/>
                    <a:pt x="1152" y="146"/>
                  </a:cubicBezTo>
                  <a:cubicBezTo>
                    <a:pt x="1164" y="141"/>
                    <a:pt x="1177" y="141"/>
                    <a:pt x="1189" y="137"/>
                  </a:cubicBezTo>
                  <a:cubicBezTo>
                    <a:pt x="1207" y="132"/>
                    <a:pt x="1243" y="119"/>
                    <a:pt x="1243" y="119"/>
                  </a:cubicBezTo>
                  <a:cubicBezTo>
                    <a:pt x="1249" y="113"/>
                    <a:pt x="1262" y="100"/>
                    <a:pt x="1262" y="10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132" y="2706"/>
              <a:ext cx="87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Steam Flow</a:t>
              </a:r>
            </a:p>
          </p:txBody>
        </p:sp>
        <p:sp>
          <p:nvSpPr>
            <p:cNvPr id="178" name="Text Box 44"/>
            <p:cNvSpPr txBox="1">
              <a:spLocks noChangeArrowheads="1"/>
            </p:cNvSpPr>
            <p:nvPr/>
          </p:nvSpPr>
          <p:spPr bwMode="auto">
            <a:xfrm>
              <a:off x="164" y="3456"/>
              <a:ext cx="9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Temperature</a:t>
              </a:r>
            </a:p>
          </p:txBody>
        </p:sp>
      </p:grpSp>
      <p:grpSp>
        <p:nvGrpSpPr>
          <p:cNvPr id="179" name="Group 45"/>
          <p:cNvGrpSpPr>
            <a:grpSpLocks/>
          </p:cNvGrpSpPr>
          <p:nvPr/>
        </p:nvGrpSpPr>
        <p:grpSpPr bwMode="auto">
          <a:xfrm>
            <a:off x="4818063" y="3581400"/>
            <a:ext cx="3684587" cy="1752600"/>
            <a:chOff x="3035" y="2535"/>
            <a:chExt cx="2321" cy="1104"/>
          </a:xfrm>
        </p:grpSpPr>
        <p:sp>
          <p:nvSpPr>
            <p:cNvPr id="180" name="Freeform 46"/>
            <p:cNvSpPr>
              <a:spLocks/>
            </p:cNvSpPr>
            <p:nvPr/>
          </p:nvSpPr>
          <p:spPr bwMode="auto">
            <a:xfrm>
              <a:off x="3035" y="2535"/>
              <a:ext cx="1285" cy="585"/>
            </a:xfrm>
            <a:custGeom>
              <a:avLst/>
              <a:gdLst/>
              <a:ahLst/>
              <a:cxnLst>
                <a:cxn ang="0">
                  <a:pos x="0" y="585"/>
                </a:cxn>
                <a:cxn ang="0">
                  <a:pos x="46" y="503"/>
                </a:cxn>
                <a:cxn ang="0">
                  <a:pos x="55" y="466"/>
                </a:cxn>
                <a:cxn ang="0">
                  <a:pos x="74" y="439"/>
                </a:cxn>
                <a:cxn ang="0">
                  <a:pos x="64" y="411"/>
                </a:cxn>
                <a:cxn ang="0">
                  <a:pos x="147" y="430"/>
                </a:cxn>
                <a:cxn ang="0">
                  <a:pos x="256" y="247"/>
                </a:cxn>
                <a:cxn ang="0">
                  <a:pos x="366" y="311"/>
                </a:cxn>
                <a:cxn ang="0">
                  <a:pos x="430" y="146"/>
                </a:cxn>
                <a:cxn ang="0">
                  <a:pos x="467" y="155"/>
                </a:cxn>
                <a:cxn ang="0">
                  <a:pos x="494" y="101"/>
                </a:cxn>
                <a:cxn ang="0">
                  <a:pos x="531" y="64"/>
                </a:cxn>
                <a:cxn ang="0">
                  <a:pos x="595" y="9"/>
                </a:cxn>
                <a:cxn ang="0">
                  <a:pos x="640" y="55"/>
                </a:cxn>
                <a:cxn ang="0">
                  <a:pos x="659" y="82"/>
                </a:cxn>
                <a:cxn ang="0">
                  <a:pos x="768" y="183"/>
                </a:cxn>
                <a:cxn ang="0">
                  <a:pos x="814" y="219"/>
                </a:cxn>
                <a:cxn ang="0">
                  <a:pos x="869" y="238"/>
                </a:cxn>
                <a:cxn ang="0">
                  <a:pos x="887" y="265"/>
                </a:cxn>
                <a:cxn ang="0">
                  <a:pos x="896" y="293"/>
                </a:cxn>
                <a:cxn ang="0">
                  <a:pos x="915" y="311"/>
                </a:cxn>
                <a:cxn ang="0">
                  <a:pos x="988" y="411"/>
                </a:cxn>
                <a:cxn ang="0">
                  <a:pos x="997" y="457"/>
                </a:cxn>
                <a:cxn ang="0">
                  <a:pos x="1034" y="512"/>
                </a:cxn>
                <a:cxn ang="0">
                  <a:pos x="1061" y="567"/>
                </a:cxn>
                <a:cxn ang="0">
                  <a:pos x="1088" y="549"/>
                </a:cxn>
                <a:cxn ang="0">
                  <a:pos x="1162" y="393"/>
                </a:cxn>
                <a:cxn ang="0">
                  <a:pos x="1125" y="311"/>
                </a:cxn>
                <a:cxn ang="0">
                  <a:pos x="1143" y="119"/>
                </a:cxn>
                <a:cxn ang="0">
                  <a:pos x="1189" y="101"/>
                </a:cxn>
                <a:cxn ang="0">
                  <a:pos x="1262" y="46"/>
                </a:cxn>
                <a:cxn ang="0">
                  <a:pos x="1363" y="101"/>
                </a:cxn>
                <a:cxn ang="0">
                  <a:pos x="1408" y="165"/>
                </a:cxn>
                <a:cxn ang="0">
                  <a:pos x="1418" y="192"/>
                </a:cxn>
                <a:cxn ang="0">
                  <a:pos x="1381" y="174"/>
                </a:cxn>
                <a:cxn ang="0">
                  <a:pos x="1390" y="201"/>
                </a:cxn>
                <a:cxn ang="0">
                  <a:pos x="1399" y="238"/>
                </a:cxn>
                <a:cxn ang="0">
                  <a:pos x="1619" y="457"/>
                </a:cxn>
                <a:cxn ang="0">
                  <a:pos x="1719" y="439"/>
                </a:cxn>
                <a:cxn ang="0">
                  <a:pos x="1756" y="402"/>
                </a:cxn>
                <a:cxn ang="0">
                  <a:pos x="1811" y="366"/>
                </a:cxn>
                <a:cxn ang="0">
                  <a:pos x="1866" y="293"/>
                </a:cxn>
                <a:cxn ang="0">
                  <a:pos x="1930" y="265"/>
                </a:cxn>
                <a:cxn ang="0">
                  <a:pos x="2048" y="293"/>
                </a:cxn>
              </a:cxnLst>
              <a:rect l="0" t="0" r="r" b="b"/>
              <a:pathLst>
                <a:path w="2048" h="585">
                  <a:moveTo>
                    <a:pt x="0" y="585"/>
                  </a:moveTo>
                  <a:cubicBezTo>
                    <a:pt x="19" y="558"/>
                    <a:pt x="28" y="531"/>
                    <a:pt x="46" y="503"/>
                  </a:cubicBezTo>
                  <a:cubicBezTo>
                    <a:pt x="49" y="491"/>
                    <a:pt x="50" y="478"/>
                    <a:pt x="55" y="466"/>
                  </a:cubicBezTo>
                  <a:cubicBezTo>
                    <a:pt x="59" y="456"/>
                    <a:pt x="72" y="450"/>
                    <a:pt x="74" y="439"/>
                  </a:cubicBezTo>
                  <a:cubicBezTo>
                    <a:pt x="76" y="429"/>
                    <a:pt x="55" y="415"/>
                    <a:pt x="64" y="411"/>
                  </a:cubicBezTo>
                  <a:cubicBezTo>
                    <a:pt x="66" y="410"/>
                    <a:pt x="140" y="428"/>
                    <a:pt x="147" y="430"/>
                  </a:cubicBezTo>
                  <a:cubicBezTo>
                    <a:pt x="169" y="363"/>
                    <a:pt x="217" y="305"/>
                    <a:pt x="256" y="247"/>
                  </a:cubicBezTo>
                  <a:cubicBezTo>
                    <a:pt x="301" y="265"/>
                    <a:pt x="324" y="290"/>
                    <a:pt x="366" y="311"/>
                  </a:cubicBezTo>
                  <a:cubicBezTo>
                    <a:pt x="380" y="253"/>
                    <a:pt x="412" y="203"/>
                    <a:pt x="430" y="146"/>
                  </a:cubicBezTo>
                  <a:cubicBezTo>
                    <a:pt x="442" y="149"/>
                    <a:pt x="455" y="159"/>
                    <a:pt x="467" y="155"/>
                  </a:cubicBezTo>
                  <a:cubicBezTo>
                    <a:pt x="484" y="150"/>
                    <a:pt x="487" y="112"/>
                    <a:pt x="494" y="101"/>
                  </a:cubicBezTo>
                  <a:cubicBezTo>
                    <a:pt x="497" y="95"/>
                    <a:pt x="526" y="69"/>
                    <a:pt x="531" y="64"/>
                  </a:cubicBezTo>
                  <a:cubicBezTo>
                    <a:pt x="543" y="27"/>
                    <a:pt x="559" y="21"/>
                    <a:pt x="595" y="9"/>
                  </a:cubicBezTo>
                  <a:cubicBezTo>
                    <a:pt x="639" y="77"/>
                    <a:pt x="584" y="0"/>
                    <a:pt x="640" y="55"/>
                  </a:cubicBezTo>
                  <a:cubicBezTo>
                    <a:pt x="648" y="63"/>
                    <a:pt x="652" y="74"/>
                    <a:pt x="659" y="82"/>
                  </a:cubicBezTo>
                  <a:cubicBezTo>
                    <a:pt x="693" y="120"/>
                    <a:pt x="729" y="152"/>
                    <a:pt x="768" y="183"/>
                  </a:cubicBezTo>
                  <a:cubicBezTo>
                    <a:pt x="790" y="200"/>
                    <a:pt x="785" y="206"/>
                    <a:pt x="814" y="219"/>
                  </a:cubicBezTo>
                  <a:cubicBezTo>
                    <a:pt x="832" y="227"/>
                    <a:pt x="869" y="238"/>
                    <a:pt x="869" y="238"/>
                  </a:cubicBezTo>
                  <a:cubicBezTo>
                    <a:pt x="875" y="247"/>
                    <a:pt x="882" y="255"/>
                    <a:pt x="887" y="265"/>
                  </a:cubicBezTo>
                  <a:cubicBezTo>
                    <a:pt x="891" y="274"/>
                    <a:pt x="891" y="285"/>
                    <a:pt x="896" y="293"/>
                  </a:cubicBezTo>
                  <a:cubicBezTo>
                    <a:pt x="901" y="300"/>
                    <a:pt x="910" y="304"/>
                    <a:pt x="915" y="311"/>
                  </a:cubicBezTo>
                  <a:cubicBezTo>
                    <a:pt x="938" y="342"/>
                    <a:pt x="966" y="379"/>
                    <a:pt x="988" y="411"/>
                  </a:cubicBezTo>
                  <a:cubicBezTo>
                    <a:pt x="991" y="426"/>
                    <a:pt x="991" y="443"/>
                    <a:pt x="997" y="457"/>
                  </a:cubicBezTo>
                  <a:cubicBezTo>
                    <a:pt x="1006" y="477"/>
                    <a:pt x="1034" y="512"/>
                    <a:pt x="1034" y="512"/>
                  </a:cubicBezTo>
                  <a:cubicBezTo>
                    <a:pt x="1037" y="521"/>
                    <a:pt x="1049" y="564"/>
                    <a:pt x="1061" y="567"/>
                  </a:cubicBezTo>
                  <a:cubicBezTo>
                    <a:pt x="1072" y="569"/>
                    <a:pt x="1079" y="555"/>
                    <a:pt x="1088" y="549"/>
                  </a:cubicBezTo>
                  <a:cubicBezTo>
                    <a:pt x="1115" y="497"/>
                    <a:pt x="1142" y="448"/>
                    <a:pt x="1162" y="393"/>
                  </a:cubicBezTo>
                  <a:cubicBezTo>
                    <a:pt x="1151" y="363"/>
                    <a:pt x="1143" y="338"/>
                    <a:pt x="1125" y="311"/>
                  </a:cubicBezTo>
                  <a:cubicBezTo>
                    <a:pt x="1108" y="260"/>
                    <a:pt x="1090" y="157"/>
                    <a:pt x="1143" y="119"/>
                  </a:cubicBezTo>
                  <a:cubicBezTo>
                    <a:pt x="1156" y="110"/>
                    <a:pt x="1174" y="108"/>
                    <a:pt x="1189" y="101"/>
                  </a:cubicBezTo>
                  <a:cubicBezTo>
                    <a:pt x="1216" y="88"/>
                    <a:pt x="1237" y="63"/>
                    <a:pt x="1262" y="46"/>
                  </a:cubicBezTo>
                  <a:cubicBezTo>
                    <a:pt x="1300" y="55"/>
                    <a:pt x="1336" y="71"/>
                    <a:pt x="1363" y="101"/>
                  </a:cubicBezTo>
                  <a:cubicBezTo>
                    <a:pt x="1380" y="120"/>
                    <a:pt x="1393" y="144"/>
                    <a:pt x="1408" y="165"/>
                  </a:cubicBezTo>
                  <a:cubicBezTo>
                    <a:pt x="1414" y="173"/>
                    <a:pt x="1427" y="189"/>
                    <a:pt x="1418" y="192"/>
                  </a:cubicBezTo>
                  <a:cubicBezTo>
                    <a:pt x="1405" y="196"/>
                    <a:pt x="1393" y="180"/>
                    <a:pt x="1381" y="174"/>
                  </a:cubicBezTo>
                  <a:cubicBezTo>
                    <a:pt x="1384" y="183"/>
                    <a:pt x="1387" y="192"/>
                    <a:pt x="1390" y="201"/>
                  </a:cubicBezTo>
                  <a:cubicBezTo>
                    <a:pt x="1393" y="213"/>
                    <a:pt x="1399" y="238"/>
                    <a:pt x="1399" y="238"/>
                  </a:cubicBezTo>
                  <a:cubicBezTo>
                    <a:pt x="1435" y="308"/>
                    <a:pt x="1534" y="430"/>
                    <a:pt x="1619" y="457"/>
                  </a:cubicBezTo>
                  <a:cubicBezTo>
                    <a:pt x="1630" y="456"/>
                    <a:pt x="1696" y="452"/>
                    <a:pt x="1719" y="439"/>
                  </a:cubicBezTo>
                  <a:cubicBezTo>
                    <a:pt x="1733" y="431"/>
                    <a:pt x="1743" y="412"/>
                    <a:pt x="1756" y="402"/>
                  </a:cubicBezTo>
                  <a:cubicBezTo>
                    <a:pt x="1774" y="389"/>
                    <a:pt x="1811" y="366"/>
                    <a:pt x="1811" y="366"/>
                  </a:cubicBezTo>
                  <a:cubicBezTo>
                    <a:pt x="1823" y="329"/>
                    <a:pt x="1833" y="314"/>
                    <a:pt x="1866" y="293"/>
                  </a:cubicBezTo>
                  <a:cubicBezTo>
                    <a:pt x="1880" y="249"/>
                    <a:pt x="1888" y="251"/>
                    <a:pt x="1930" y="265"/>
                  </a:cubicBezTo>
                  <a:cubicBezTo>
                    <a:pt x="1988" y="310"/>
                    <a:pt x="1951" y="293"/>
                    <a:pt x="2048" y="2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058" y="3502"/>
              <a:ext cx="1262" cy="50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73" y="173"/>
                </a:cxn>
                <a:cxn ang="0">
                  <a:pos x="119" y="109"/>
                </a:cxn>
                <a:cxn ang="0">
                  <a:pos x="229" y="201"/>
                </a:cxn>
                <a:cxn ang="0">
                  <a:pos x="302" y="256"/>
                </a:cxn>
                <a:cxn ang="0">
                  <a:pos x="457" y="210"/>
                </a:cxn>
                <a:cxn ang="0">
                  <a:pos x="539" y="164"/>
                </a:cxn>
                <a:cxn ang="0">
                  <a:pos x="576" y="119"/>
                </a:cxn>
                <a:cxn ang="0">
                  <a:pos x="786" y="27"/>
                </a:cxn>
                <a:cxn ang="0">
                  <a:pos x="805" y="0"/>
                </a:cxn>
                <a:cxn ang="0">
                  <a:pos x="878" y="82"/>
                </a:cxn>
                <a:cxn ang="0">
                  <a:pos x="997" y="183"/>
                </a:cxn>
                <a:cxn ang="0">
                  <a:pos x="1061" y="219"/>
                </a:cxn>
                <a:cxn ang="0">
                  <a:pos x="1115" y="192"/>
                </a:cxn>
                <a:cxn ang="0">
                  <a:pos x="1152" y="146"/>
                </a:cxn>
                <a:cxn ang="0">
                  <a:pos x="1189" y="137"/>
                </a:cxn>
                <a:cxn ang="0">
                  <a:pos x="1243" y="119"/>
                </a:cxn>
                <a:cxn ang="0">
                  <a:pos x="1262" y="100"/>
                </a:cxn>
              </a:cxnLst>
              <a:rect l="0" t="0" r="r" b="b"/>
              <a:pathLst>
                <a:path w="1262" h="257">
                  <a:moveTo>
                    <a:pt x="0" y="210"/>
                  </a:moveTo>
                  <a:cubicBezTo>
                    <a:pt x="63" y="189"/>
                    <a:pt x="42" y="206"/>
                    <a:pt x="73" y="173"/>
                  </a:cubicBezTo>
                  <a:cubicBezTo>
                    <a:pt x="94" y="110"/>
                    <a:pt x="73" y="125"/>
                    <a:pt x="119" y="109"/>
                  </a:cubicBezTo>
                  <a:cubicBezTo>
                    <a:pt x="154" y="146"/>
                    <a:pt x="179" y="185"/>
                    <a:pt x="229" y="201"/>
                  </a:cubicBezTo>
                  <a:cubicBezTo>
                    <a:pt x="260" y="222"/>
                    <a:pt x="266" y="245"/>
                    <a:pt x="302" y="256"/>
                  </a:cubicBezTo>
                  <a:cubicBezTo>
                    <a:pt x="427" y="246"/>
                    <a:pt x="387" y="257"/>
                    <a:pt x="457" y="210"/>
                  </a:cubicBezTo>
                  <a:cubicBezTo>
                    <a:pt x="483" y="171"/>
                    <a:pt x="497" y="178"/>
                    <a:pt x="539" y="164"/>
                  </a:cubicBezTo>
                  <a:cubicBezTo>
                    <a:pt x="600" y="106"/>
                    <a:pt x="511" y="193"/>
                    <a:pt x="576" y="119"/>
                  </a:cubicBezTo>
                  <a:cubicBezTo>
                    <a:pt x="659" y="24"/>
                    <a:pt x="651" y="38"/>
                    <a:pt x="786" y="27"/>
                  </a:cubicBezTo>
                  <a:cubicBezTo>
                    <a:pt x="792" y="18"/>
                    <a:pt x="805" y="0"/>
                    <a:pt x="805" y="0"/>
                  </a:cubicBezTo>
                  <a:cubicBezTo>
                    <a:pt x="819" y="56"/>
                    <a:pt x="830" y="48"/>
                    <a:pt x="878" y="82"/>
                  </a:cubicBezTo>
                  <a:cubicBezTo>
                    <a:pt x="920" y="112"/>
                    <a:pt x="955" y="155"/>
                    <a:pt x="997" y="183"/>
                  </a:cubicBezTo>
                  <a:cubicBezTo>
                    <a:pt x="1017" y="197"/>
                    <a:pt x="1040" y="206"/>
                    <a:pt x="1061" y="219"/>
                  </a:cubicBezTo>
                  <a:cubicBezTo>
                    <a:pt x="1079" y="213"/>
                    <a:pt x="1102" y="208"/>
                    <a:pt x="1115" y="192"/>
                  </a:cubicBezTo>
                  <a:cubicBezTo>
                    <a:pt x="1145" y="155"/>
                    <a:pt x="1099" y="168"/>
                    <a:pt x="1152" y="146"/>
                  </a:cubicBezTo>
                  <a:cubicBezTo>
                    <a:pt x="1164" y="141"/>
                    <a:pt x="1177" y="141"/>
                    <a:pt x="1189" y="137"/>
                  </a:cubicBezTo>
                  <a:cubicBezTo>
                    <a:pt x="1207" y="132"/>
                    <a:pt x="1243" y="119"/>
                    <a:pt x="1243" y="119"/>
                  </a:cubicBezTo>
                  <a:cubicBezTo>
                    <a:pt x="1249" y="113"/>
                    <a:pt x="1262" y="100"/>
                    <a:pt x="1262" y="10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Text Box 48"/>
            <p:cNvSpPr txBox="1">
              <a:spLocks noChangeArrowheads="1"/>
            </p:cNvSpPr>
            <p:nvPr/>
          </p:nvSpPr>
          <p:spPr bwMode="auto">
            <a:xfrm>
              <a:off x="4356" y="2697"/>
              <a:ext cx="87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Steam Flow</a:t>
              </a:r>
            </a:p>
          </p:txBody>
        </p:sp>
        <p:sp>
          <p:nvSpPr>
            <p:cNvPr id="183" name="Text Box 49"/>
            <p:cNvSpPr txBox="1">
              <a:spLocks noChangeArrowheads="1"/>
            </p:cNvSpPr>
            <p:nvPr/>
          </p:nvSpPr>
          <p:spPr bwMode="auto">
            <a:xfrm>
              <a:off x="4416" y="3408"/>
              <a:ext cx="9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Temperature</a:t>
              </a:r>
            </a:p>
          </p:txBody>
        </p:sp>
      </p:grpSp>
      <p:grpSp>
        <p:nvGrpSpPr>
          <p:cNvPr id="184" name="Group 52"/>
          <p:cNvGrpSpPr>
            <a:grpSpLocks/>
          </p:cNvGrpSpPr>
          <p:nvPr/>
        </p:nvGrpSpPr>
        <p:grpSpPr bwMode="auto">
          <a:xfrm>
            <a:off x="685800" y="5730875"/>
            <a:ext cx="7231063" cy="822325"/>
            <a:chOff x="432" y="3562"/>
            <a:chExt cx="4555" cy="518"/>
          </a:xfrm>
        </p:grpSpPr>
        <p:sp>
          <p:nvSpPr>
            <p:cNvPr id="185" name="Text Box 50"/>
            <p:cNvSpPr txBox="1">
              <a:spLocks noChangeArrowheads="1"/>
            </p:cNvSpPr>
            <p:nvPr/>
          </p:nvSpPr>
          <p:spPr bwMode="auto">
            <a:xfrm>
              <a:off x="432" y="3562"/>
              <a:ext cx="1104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rPr>
                <a:t>CONTROL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rPr>
                <a:t>SYSTEM</a:t>
              </a: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rPr>
                <a:t> </a:t>
              </a:r>
            </a:p>
          </p:txBody>
        </p:sp>
        <p:sp>
          <p:nvSpPr>
            <p:cNvPr id="186" name="Text Box 51"/>
            <p:cNvSpPr txBox="1">
              <a:spLocks noChangeArrowheads="1"/>
            </p:cNvSpPr>
            <p:nvPr/>
          </p:nvSpPr>
          <p:spPr bwMode="auto">
            <a:xfrm>
              <a:off x="1920" y="3562"/>
              <a:ext cx="3067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rPr>
                <a:t>Agent for transformation / management of process variability</a:t>
              </a: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Where to Transform Variability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Surge level</a:t>
            </a:r>
          </a:p>
          <a:p>
            <a:pPr lvl="1">
              <a:spcBef>
                <a:spcPts val="0"/>
              </a:spcBef>
            </a:pPr>
            <a:r>
              <a:rPr lang="en-IN" dirty="0" smtClean="0"/>
              <a:t>Does not affect steady state</a:t>
            </a:r>
          </a:p>
          <a:p>
            <a:pPr lvl="1"/>
            <a:r>
              <a:rPr lang="en-IN" dirty="0" smtClean="0"/>
              <a:t>Regulate loosely for filtering out flow transients</a:t>
            </a:r>
          </a:p>
          <a:p>
            <a:r>
              <a:rPr lang="en-IN" dirty="0" smtClean="0"/>
              <a:t>Energy Inventories</a:t>
            </a:r>
          </a:p>
          <a:p>
            <a:pPr lvl="1">
              <a:spcBef>
                <a:spcPts val="0"/>
              </a:spcBef>
            </a:pPr>
            <a:r>
              <a:rPr lang="en-IN" dirty="0" smtClean="0"/>
              <a:t>Regulate tightly to guarantee safety (</a:t>
            </a:r>
            <a:r>
              <a:rPr lang="en-IN" dirty="0" err="1" smtClean="0"/>
              <a:t>rxn</a:t>
            </a:r>
            <a:r>
              <a:rPr lang="en-IN" dirty="0" smtClean="0"/>
              <a:t> runaway?)</a:t>
            </a:r>
          </a:p>
          <a:p>
            <a:r>
              <a:rPr lang="en-IN" dirty="0" smtClean="0"/>
              <a:t>Product quality</a:t>
            </a:r>
          </a:p>
          <a:p>
            <a:pPr lvl="1">
              <a:spcBef>
                <a:spcPts val="0"/>
              </a:spcBef>
            </a:pPr>
            <a:r>
              <a:rPr lang="en-IN" dirty="0" smtClean="0"/>
              <a:t>Regulate tightly</a:t>
            </a:r>
          </a:p>
          <a:p>
            <a:pPr lvl="1"/>
            <a:r>
              <a:rPr lang="en-IN" dirty="0" smtClean="0"/>
              <a:t>Minimize “free” product give-away</a:t>
            </a:r>
          </a:p>
          <a:p>
            <a:r>
              <a:rPr lang="en-IN" dirty="0" smtClean="0"/>
              <a:t>Production rate</a:t>
            </a:r>
          </a:p>
          <a:p>
            <a:pPr lvl="1">
              <a:spcBef>
                <a:spcPts val="0"/>
              </a:spcBef>
            </a:pPr>
            <a:r>
              <a:rPr lang="en-IN" dirty="0" smtClean="0"/>
              <a:t>Often “loose” is OK (</a:t>
            </a:r>
            <a:r>
              <a:rPr lang="en-IN" dirty="0" err="1" smtClean="0"/>
              <a:t>eg</a:t>
            </a:r>
            <a:r>
              <a:rPr lang="en-IN" dirty="0" smtClean="0"/>
              <a:t> meet the monthly target)</a:t>
            </a:r>
          </a:p>
          <a:p>
            <a:r>
              <a:rPr lang="en-IN" dirty="0" smtClean="0"/>
              <a:t>Recycle loop circulation rates</a:t>
            </a:r>
          </a:p>
          <a:p>
            <a:pPr lvl="1">
              <a:spcBef>
                <a:spcPts val="0"/>
              </a:spcBef>
            </a:pPr>
            <a:r>
              <a:rPr lang="en-IN" dirty="0" smtClean="0"/>
              <a:t>Regulate tightly</a:t>
            </a:r>
          </a:p>
          <a:p>
            <a:pPr lvl="1"/>
            <a:r>
              <a:rPr lang="en-IN" dirty="0" smtClean="0"/>
              <a:t>All equipment inside recycle loop see low variability</a:t>
            </a:r>
          </a:p>
          <a:p>
            <a:pPr lvl="1"/>
            <a:r>
              <a:rPr lang="en-IN" dirty="0" smtClean="0"/>
              <a:t>May need to let it float for overall balance closure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540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 Common Energy Recycle Loop</a:t>
            </a:r>
            <a:endParaRPr lang="en-IN" sz="3200" b="1" dirty="0"/>
          </a:p>
        </p:txBody>
      </p:sp>
      <p:grpSp>
        <p:nvGrpSpPr>
          <p:cNvPr id="2" name="Group 4"/>
          <p:cNvGrpSpPr/>
          <p:nvPr/>
        </p:nvGrpSpPr>
        <p:grpSpPr>
          <a:xfrm>
            <a:off x="1105138" y="928670"/>
            <a:ext cx="6584048" cy="3451968"/>
            <a:chOff x="1105138" y="928670"/>
            <a:chExt cx="6584048" cy="3451968"/>
          </a:xfrm>
        </p:grpSpPr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2428860" y="2599452"/>
              <a:ext cx="495649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T</a:t>
              </a:r>
              <a:r>
                <a:rPr lang="en-US" sz="1400" baseline="-25000" dirty="0" smtClean="0">
                  <a:solidFill>
                    <a:srgbClr val="0000FF"/>
                  </a:solidFill>
                </a:rPr>
                <a:t>0</a:t>
              </a:r>
              <a:r>
                <a:rPr lang="en-US" sz="1400" dirty="0" smtClean="0">
                  <a:solidFill>
                    <a:srgbClr val="0000FF"/>
                  </a:solidFill>
                </a:rPr>
                <a:t>↑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grpSp>
          <p:nvGrpSpPr>
            <p:cNvPr id="3" name="Group 208"/>
            <p:cNvGrpSpPr/>
            <p:nvPr/>
          </p:nvGrpSpPr>
          <p:grpSpPr>
            <a:xfrm>
              <a:off x="1105138" y="928670"/>
              <a:ext cx="6584048" cy="3451968"/>
              <a:chOff x="1105138" y="1691544"/>
              <a:chExt cx="6584048" cy="3451968"/>
            </a:xfrm>
          </p:grpSpPr>
          <p:grpSp>
            <p:nvGrpSpPr>
              <p:cNvPr id="5" name="Group 200"/>
              <p:cNvGrpSpPr/>
              <p:nvPr/>
            </p:nvGrpSpPr>
            <p:grpSpPr>
              <a:xfrm>
                <a:off x="1105138" y="1691544"/>
                <a:ext cx="6584048" cy="3451968"/>
                <a:chOff x="1105138" y="1691544"/>
                <a:chExt cx="6584048" cy="3451968"/>
              </a:xfrm>
            </p:grpSpPr>
            <p:grpSp>
              <p:nvGrpSpPr>
                <p:cNvPr id="7" name="Group 53"/>
                <p:cNvGrpSpPr>
                  <a:grpSpLocks/>
                </p:cNvGrpSpPr>
                <p:nvPr/>
              </p:nvGrpSpPr>
              <p:grpSpPr bwMode="auto">
                <a:xfrm>
                  <a:off x="4313956" y="3072251"/>
                  <a:ext cx="1066800" cy="511175"/>
                  <a:chOff x="2784" y="1694"/>
                  <a:chExt cx="672" cy="322"/>
                </a:xfrm>
              </p:grpSpPr>
              <p:grpSp>
                <p:nvGrpSpPr>
                  <p:cNvPr id="8" name="Group 5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318" y="1688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70" name="AutoShap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72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5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776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784" y="1797"/>
                    <a:ext cx="528" cy="192"/>
                    <a:chOff x="2784" y="1776"/>
                    <a:chExt cx="528" cy="192"/>
                  </a:xfrm>
                </p:grpSpPr>
                <p:sp>
                  <p:nvSpPr>
                    <p:cNvPr id="67" name="Line 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76" y="1776"/>
                      <a:ext cx="33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68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6" y="1872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69" name="Line 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84" y="1872"/>
                      <a:ext cx="33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grpSp>
              <p:nvGrpSpPr>
                <p:cNvPr id="16" name="Group 122"/>
                <p:cNvGrpSpPr/>
                <p:nvPr/>
              </p:nvGrpSpPr>
              <p:grpSpPr>
                <a:xfrm>
                  <a:off x="5689750" y="3219450"/>
                  <a:ext cx="1170000" cy="593727"/>
                  <a:chOff x="5643570" y="4786322"/>
                  <a:chExt cx="1159030" cy="593727"/>
                </a:xfrm>
              </p:grpSpPr>
              <p:grpSp>
                <p:nvGrpSpPr>
                  <p:cNvPr id="17" name="Group 7"/>
                  <p:cNvGrpSpPr/>
                  <p:nvPr/>
                </p:nvGrpSpPr>
                <p:grpSpPr>
                  <a:xfrm>
                    <a:off x="5643570" y="4786322"/>
                    <a:ext cx="1159030" cy="360000"/>
                    <a:chOff x="4143372" y="3214686"/>
                    <a:chExt cx="1159030" cy="360000"/>
                  </a:xfrm>
                </p:grpSpPr>
                <p:sp>
                  <p:nvSpPr>
                    <p:cNvPr id="61" name="Rectangle 3"/>
                    <p:cNvSpPr/>
                    <p:nvPr/>
                  </p:nvSpPr>
                  <p:spPr>
                    <a:xfrm>
                      <a:off x="4143372" y="3214686"/>
                      <a:ext cx="1152000" cy="36000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10800000" flipV="1">
                      <a:off x="4143372" y="3214686"/>
                      <a:ext cx="1143008" cy="35719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rot="10800000">
                      <a:off x="4159394" y="3217136"/>
                      <a:ext cx="1143008" cy="35719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0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3390" y="5072074"/>
                    <a:ext cx="868363" cy="307975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 smtClean="0"/>
                      <a:t>REACTOR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26" name="Group 123"/>
                <p:cNvGrpSpPr/>
                <p:nvPr/>
              </p:nvGrpSpPr>
              <p:grpSpPr>
                <a:xfrm>
                  <a:off x="2928926" y="3120304"/>
                  <a:ext cx="857256" cy="571504"/>
                  <a:chOff x="2928926" y="4714884"/>
                  <a:chExt cx="857256" cy="571504"/>
                </a:xfrm>
              </p:grpSpPr>
              <p:grpSp>
                <p:nvGrpSpPr>
                  <p:cNvPr id="27" name="Group 118"/>
                  <p:cNvGrpSpPr/>
                  <p:nvPr/>
                </p:nvGrpSpPr>
                <p:grpSpPr>
                  <a:xfrm>
                    <a:off x="2928926" y="4714884"/>
                    <a:ext cx="857256" cy="571504"/>
                    <a:chOff x="2857488" y="1537912"/>
                    <a:chExt cx="500066" cy="363182"/>
                  </a:xfrm>
                </p:grpSpPr>
                <p:sp>
                  <p:nvSpPr>
                    <p:cNvPr id="56" name="Rounded Rectangle 55"/>
                    <p:cNvSpPr/>
                    <p:nvPr/>
                  </p:nvSpPr>
                  <p:spPr>
                    <a:xfrm>
                      <a:off x="2857488" y="1571612"/>
                      <a:ext cx="500066" cy="285752"/>
                    </a:xfrm>
                    <a:prstGeom prst="roundRect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rot="5400000">
                      <a:off x="2746476" y="1717118"/>
                      <a:ext cx="360000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rot="5400000">
                      <a:off x="3105322" y="1720300"/>
                      <a:ext cx="360000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1802" y="4839288"/>
                    <a:ext cx="554960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 smtClean="0"/>
                      <a:t>FEHE</a:t>
                    </a:r>
                    <a:endParaRPr lang="en-US" sz="1400" dirty="0"/>
                  </a:p>
                </p:txBody>
              </p:sp>
            </p:grp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6761920" y="2549790"/>
                  <a:ext cx="1710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Line 41"/>
                <p:cNvSpPr>
                  <a:spLocks noChangeShapeType="1"/>
                </p:cNvSpPr>
                <p:nvPr/>
              </p:nvSpPr>
              <p:spPr bwMode="auto">
                <a:xfrm>
                  <a:off x="1571604" y="3406056"/>
                  <a:ext cx="1332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0" name="Line 41"/>
                <p:cNvSpPr>
                  <a:spLocks noChangeShapeType="1"/>
                </p:cNvSpPr>
                <p:nvPr/>
              </p:nvSpPr>
              <p:spPr bwMode="auto">
                <a:xfrm>
                  <a:off x="3786182" y="3406056"/>
                  <a:ext cx="75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1" name="Line 41"/>
                <p:cNvSpPr>
                  <a:spLocks noChangeShapeType="1"/>
                </p:cNvSpPr>
                <p:nvPr/>
              </p:nvSpPr>
              <p:spPr bwMode="auto">
                <a:xfrm>
                  <a:off x="4919954" y="3406056"/>
                  <a:ext cx="75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2" name="Line 41"/>
                <p:cNvSpPr>
                  <a:spLocks noChangeShapeType="1"/>
                </p:cNvSpPr>
                <p:nvPr/>
              </p:nvSpPr>
              <p:spPr bwMode="auto">
                <a:xfrm>
                  <a:off x="6858016" y="3406056"/>
                  <a:ext cx="75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3" name="Line 41"/>
                <p:cNvSpPr>
                  <a:spLocks noChangeShapeType="1"/>
                </p:cNvSpPr>
                <p:nvPr/>
              </p:nvSpPr>
              <p:spPr bwMode="auto">
                <a:xfrm>
                  <a:off x="3143240" y="1691544"/>
                  <a:ext cx="4464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4" name="Line 41"/>
                <p:cNvSpPr>
                  <a:spLocks noChangeShapeType="1"/>
                </p:cNvSpPr>
                <p:nvPr/>
              </p:nvSpPr>
              <p:spPr bwMode="auto">
                <a:xfrm rot="5400000">
                  <a:off x="2405240" y="2429544"/>
                  <a:ext cx="147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 rot="5400000" flipH="1" flipV="1">
                  <a:off x="3141370" y="4078576"/>
                  <a:ext cx="91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up 42"/>
                <p:cNvGrpSpPr>
                  <a:grpSpLocks/>
                </p:cNvGrpSpPr>
                <p:nvPr/>
              </p:nvGrpSpPr>
              <p:grpSpPr bwMode="auto">
                <a:xfrm rot="16200000">
                  <a:off x="2011643" y="3244419"/>
                  <a:ext cx="209550" cy="228600"/>
                  <a:chOff x="2880" y="2112"/>
                  <a:chExt cx="528" cy="576"/>
                </a:xfrm>
                <a:solidFill>
                  <a:schemeClr val="bg1"/>
                </a:solidFill>
              </p:grpSpPr>
              <p:sp>
                <p:nvSpPr>
                  <p:cNvPr id="51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288" cy="576"/>
                  </a:xfrm>
                  <a:prstGeom prst="flowChartCollate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00"/>
                    <a:ext cx="240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3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208"/>
                    <a:ext cx="144" cy="384"/>
                  </a:xfrm>
                  <a:prstGeom prst="flowChartDelay">
                    <a:avLst/>
                  </a:prstGeom>
                  <a:grp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" name="Group 53"/>
                <p:cNvGrpSpPr>
                  <a:grpSpLocks/>
                </p:cNvGrpSpPr>
                <p:nvPr/>
              </p:nvGrpSpPr>
              <p:grpSpPr bwMode="auto">
                <a:xfrm>
                  <a:off x="4118114" y="4210346"/>
                  <a:ext cx="1066800" cy="511175"/>
                  <a:chOff x="2784" y="1694"/>
                  <a:chExt cx="672" cy="322"/>
                </a:xfrm>
              </p:grpSpPr>
              <p:grpSp>
                <p:nvGrpSpPr>
                  <p:cNvPr id="38" name="Group 5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318" y="1688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48" name="AutoShap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50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776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2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784" y="1797"/>
                    <a:ext cx="528" cy="192"/>
                    <a:chOff x="2784" y="1776"/>
                    <a:chExt cx="528" cy="192"/>
                  </a:xfrm>
                </p:grpSpPr>
                <p:sp>
                  <p:nvSpPr>
                    <p:cNvPr id="45" name="Line 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76" y="1776"/>
                      <a:ext cx="33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6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6" y="1872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7" name="Line 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84" y="1872"/>
                      <a:ext cx="33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28" name="Line 41"/>
                <p:cNvSpPr>
                  <a:spLocks noChangeShapeType="1"/>
                </p:cNvSpPr>
                <p:nvPr/>
              </p:nvSpPr>
              <p:spPr bwMode="auto">
                <a:xfrm>
                  <a:off x="3599576" y="4539828"/>
                  <a:ext cx="75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9" name="Line 41"/>
                <p:cNvSpPr>
                  <a:spLocks noChangeShapeType="1"/>
                </p:cNvSpPr>
                <p:nvPr/>
              </p:nvSpPr>
              <p:spPr bwMode="auto">
                <a:xfrm>
                  <a:off x="4733348" y="4549064"/>
                  <a:ext cx="1008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44" name="Group 197"/>
                <p:cNvGrpSpPr/>
                <p:nvPr/>
              </p:nvGrpSpPr>
              <p:grpSpPr>
                <a:xfrm>
                  <a:off x="5742716" y="4164166"/>
                  <a:ext cx="714380" cy="781048"/>
                  <a:chOff x="5572132" y="5500702"/>
                  <a:chExt cx="914402" cy="1066800"/>
                </a:xfrm>
              </p:grpSpPr>
              <p:grpSp>
                <p:nvGrpSpPr>
                  <p:cNvPr id="54" name="Group 10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5495933" y="5576901"/>
                    <a:ext cx="1066800" cy="914401"/>
                    <a:chOff x="1152" y="2064"/>
                    <a:chExt cx="672" cy="576"/>
                  </a:xfrm>
                </p:grpSpPr>
                <p:sp>
                  <p:nvSpPr>
                    <p:cNvPr id="40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2064"/>
                      <a:ext cx="576" cy="57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AutoShape 12"/>
                    <p:cNvSpPr>
                      <a:spLocks/>
                    </p:cNvSpPr>
                    <p:nvPr/>
                  </p:nvSpPr>
                  <p:spPr bwMode="auto">
                    <a:xfrm>
                      <a:off x="1728" y="2064"/>
                      <a:ext cx="96" cy="576"/>
                    </a:xfrm>
                    <a:prstGeom prst="rightBracket">
                      <a:avLst>
                        <a:gd name="adj" fmla="val 219806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9" name="Freeform 22"/>
                  <p:cNvSpPr>
                    <a:spLocks/>
                  </p:cNvSpPr>
                  <p:nvPr/>
                </p:nvSpPr>
                <p:spPr bwMode="auto">
                  <a:xfrm>
                    <a:off x="5572133" y="6067444"/>
                    <a:ext cx="914401" cy="76200"/>
                  </a:xfrm>
                  <a:custGeom>
                    <a:avLst/>
                    <a:gdLst>
                      <a:gd name="T0" fmla="*/ 0 w 576"/>
                      <a:gd name="T1" fmla="*/ 48 h 48"/>
                      <a:gd name="T2" fmla="*/ 144 w 576"/>
                      <a:gd name="T3" fmla="*/ 0 h 48"/>
                      <a:gd name="T4" fmla="*/ 336 w 576"/>
                      <a:gd name="T5" fmla="*/ 48 h 48"/>
                      <a:gd name="T6" fmla="*/ 576 w 576"/>
                      <a:gd name="T7" fmla="*/ 0 h 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76"/>
                      <a:gd name="T13" fmla="*/ 0 h 48"/>
                      <a:gd name="T14" fmla="*/ 576 w 576"/>
                      <a:gd name="T15" fmla="*/ 48 h 4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76" h="48">
                        <a:moveTo>
                          <a:pt x="0" y="48"/>
                        </a:moveTo>
                        <a:cubicBezTo>
                          <a:pt x="44" y="24"/>
                          <a:pt x="88" y="0"/>
                          <a:pt x="144" y="0"/>
                        </a:cubicBezTo>
                        <a:cubicBezTo>
                          <a:pt x="200" y="0"/>
                          <a:pt x="264" y="48"/>
                          <a:pt x="336" y="48"/>
                        </a:cubicBezTo>
                        <a:cubicBezTo>
                          <a:pt x="408" y="48"/>
                          <a:pt x="492" y="24"/>
                          <a:pt x="57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105138" y="3241155"/>
                  <a:ext cx="537904" cy="30777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/>
                    <a:t>Feed</a:t>
                  </a:r>
                  <a:endParaRPr lang="en-US" sz="1400" dirty="0"/>
                </a:p>
              </p:txBody>
            </p:sp>
            <p:sp>
              <p:nvSpPr>
                <p:cNvPr id="32" name="Line 35"/>
                <p:cNvSpPr>
                  <a:spLocks noChangeShapeType="1"/>
                </p:cNvSpPr>
                <p:nvPr/>
              </p:nvSpPr>
              <p:spPr bwMode="auto">
                <a:xfrm>
                  <a:off x="6141186" y="5083624"/>
                  <a:ext cx="1548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3" name="Line 40"/>
                <p:cNvSpPr>
                  <a:spLocks noChangeShapeType="1"/>
                </p:cNvSpPr>
                <p:nvPr/>
              </p:nvSpPr>
              <p:spPr bwMode="auto">
                <a:xfrm>
                  <a:off x="6143636" y="4943198"/>
                  <a:ext cx="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59" name="Group 28"/>
                <p:cNvGrpSpPr>
                  <a:grpSpLocks/>
                </p:cNvGrpSpPr>
                <p:nvPr/>
              </p:nvGrpSpPr>
              <p:grpSpPr bwMode="auto">
                <a:xfrm rot="16200000">
                  <a:off x="6796103" y="4924437"/>
                  <a:ext cx="209550" cy="228600"/>
                  <a:chOff x="2880" y="2112"/>
                  <a:chExt cx="528" cy="576"/>
                </a:xfrm>
              </p:grpSpPr>
              <p:sp>
                <p:nvSpPr>
                  <p:cNvPr id="35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288" cy="576"/>
                  </a:xfrm>
                  <a:prstGeom prst="flowChartCollat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7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208"/>
                    <a:ext cx="144" cy="384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Text Box 32"/>
              <p:cNvSpPr txBox="1">
                <a:spLocks noChangeArrowheads="1"/>
              </p:cNvSpPr>
              <p:nvPr/>
            </p:nvSpPr>
            <p:spPr bwMode="auto">
              <a:xfrm>
                <a:off x="5214942" y="3357562"/>
                <a:ext cx="338554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T</a:t>
                </a:r>
                <a:r>
                  <a:rPr lang="en-US" sz="1400" baseline="-25000" dirty="0" smtClean="0">
                    <a:solidFill>
                      <a:srgbClr val="0000FF"/>
                    </a:solidFill>
                  </a:rPr>
                  <a:t>R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" name="Text Box 32"/>
              <p:cNvSpPr txBox="1">
                <a:spLocks noChangeArrowheads="1"/>
              </p:cNvSpPr>
              <p:nvPr/>
            </p:nvSpPr>
            <p:spPr bwMode="auto">
              <a:xfrm>
                <a:off x="7000892" y="3348326"/>
                <a:ext cx="330540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T</a:t>
                </a:r>
                <a:r>
                  <a:rPr lang="en-US" sz="1400" baseline="-25000" dirty="0" smtClean="0"/>
                  <a:t>E</a:t>
                </a:r>
                <a:endParaRPr lang="en-US" sz="1400" dirty="0"/>
              </a:p>
            </p:txBody>
          </p:sp>
          <p:sp>
            <p:nvSpPr>
              <p:cNvPr id="11" name="Text Box 32"/>
              <p:cNvSpPr txBox="1">
                <a:spLocks noChangeArrowheads="1"/>
              </p:cNvSpPr>
              <p:nvPr/>
            </p:nvSpPr>
            <p:spPr bwMode="auto">
              <a:xfrm>
                <a:off x="3034858" y="3544168"/>
                <a:ext cx="550151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sz="1400" baseline="-25000" dirty="0" smtClean="0">
                    <a:solidFill>
                      <a:srgbClr val="FF0000"/>
                    </a:solidFill>
                  </a:rPr>
                  <a:t>FEHE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 Box 32"/>
              <p:cNvSpPr txBox="1">
                <a:spLocks noChangeArrowheads="1"/>
              </p:cNvSpPr>
              <p:nvPr/>
            </p:nvSpPr>
            <p:spPr bwMode="auto">
              <a:xfrm>
                <a:off x="4429124" y="3500438"/>
                <a:ext cx="649537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C3300"/>
                    </a:solidFill>
                  </a:rPr>
                  <a:t>Q</a:t>
                </a:r>
                <a:r>
                  <a:rPr lang="en-US" sz="1400" b="1" baseline="-25000" dirty="0" smtClean="0">
                    <a:solidFill>
                      <a:srgbClr val="CC3300"/>
                    </a:solidFill>
                  </a:rPr>
                  <a:t>Htr</a:t>
                </a:r>
                <a:r>
                  <a:rPr lang="en-US" sz="1400" b="1" dirty="0" smtClean="0">
                    <a:solidFill>
                      <a:srgbClr val="CC3300"/>
                    </a:solidFill>
                  </a:rPr>
                  <a:t>≠0</a:t>
                </a:r>
                <a:endParaRPr lang="en-US" sz="1400" b="1" dirty="0">
                  <a:solidFill>
                    <a:srgbClr val="CC3300"/>
                  </a:solidFill>
                </a:endParaRPr>
              </a:p>
            </p:txBody>
          </p:sp>
          <p:sp>
            <p:nvSpPr>
              <p:cNvPr id="13" name="Text Box 32"/>
              <p:cNvSpPr txBox="1">
                <a:spLocks noChangeArrowheads="1"/>
              </p:cNvSpPr>
              <p:nvPr/>
            </p:nvSpPr>
            <p:spPr bwMode="auto">
              <a:xfrm>
                <a:off x="4376158" y="4668704"/>
                <a:ext cx="521297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CC3300"/>
                    </a:solidFill>
                  </a:rPr>
                  <a:t>Q</a:t>
                </a:r>
                <a:r>
                  <a:rPr lang="en-US" sz="1400" baseline="-25000" dirty="0" err="1" smtClean="0">
                    <a:solidFill>
                      <a:srgbClr val="CC3300"/>
                    </a:solidFill>
                  </a:rPr>
                  <a:t>Cool</a:t>
                </a:r>
                <a:endParaRPr lang="en-US" sz="1400" dirty="0">
                  <a:solidFill>
                    <a:srgbClr val="CC3300"/>
                  </a:solidFill>
                </a:endParaRPr>
              </a:p>
            </p:txBody>
          </p:sp>
          <p:sp>
            <p:nvSpPr>
              <p:cNvPr id="14" name="Text Box 32"/>
              <p:cNvSpPr txBox="1">
                <a:spLocks noChangeArrowheads="1"/>
              </p:cNvSpPr>
              <p:nvPr/>
            </p:nvSpPr>
            <p:spPr bwMode="auto">
              <a:xfrm>
                <a:off x="5984738" y="4643446"/>
                <a:ext cx="33329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T</a:t>
                </a:r>
                <a:r>
                  <a:rPr lang="en-US" sz="1400" baseline="-25000" dirty="0" smtClean="0">
                    <a:solidFill>
                      <a:srgbClr val="0000FF"/>
                    </a:solidFill>
                  </a:rPr>
                  <a:t>C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64" name="Group 107"/>
          <p:cNvGrpSpPr/>
          <p:nvPr/>
        </p:nvGrpSpPr>
        <p:grpSpPr>
          <a:xfrm>
            <a:off x="4924428" y="3206592"/>
            <a:ext cx="957269" cy="519116"/>
            <a:chOff x="4924428" y="3206592"/>
            <a:chExt cx="957269" cy="519116"/>
          </a:xfrm>
        </p:grpSpPr>
        <p:grpSp>
          <p:nvGrpSpPr>
            <p:cNvPr id="66" name="Group 102"/>
            <p:cNvGrpSpPr/>
            <p:nvPr/>
          </p:nvGrpSpPr>
          <p:grpSpPr>
            <a:xfrm>
              <a:off x="4924428" y="3206592"/>
              <a:ext cx="319318" cy="246221"/>
              <a:chOff x="1500166" y="1285860"/>
              <a:chExt cx="319318" cy="246221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1500166" y="1285860"/>
                <a:ext cx="31931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00FF"/>
                    </a:solidFill>
                  </a:rPr>
                  <a:t>PC</a:t>
                </a:r>
                <a:endParaRPr lang="en-IN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1542572" y="1302863"/>
                <a:ext cx="216000" cy="216000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rot="10800000">
              <a:off x="5167317" y="3368518"/>
              <a:ext cx="714380" cy="35719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109"/>
          <p:cNvGrpSpPr/>
          <p:nvPr/>
        </p:nvGrpSpPr>
        <p:grpSpPr>
          <a:xfrm>
            <a:off x="1819790" y="1604178"/>
            <a:ext cx="5236786" cy="2572540"/>
            <a:chOff x="1819790" y="1604178"/>
            <a:chExt cx="5236786" cy="2572540"/>
          </a:xfrm>
        </p:grpSpPr>
        <p:grpSp>
          <p:nvGrpSpPr>
            <p:cNvPr id="74" name="Group 107"/>
            <p:cNvGrpSpPr/>
            <p:nvPr/>
          </p:nvGrpSpPr>
          <p:grpSpPr>
            <a:xfrm>
              <a:off x="1819790" y="1886685"/>
              <a:ext cx="566092" cy="756837"/>
              <a:chOff x="1819790" y="1670940"/>
              <a:chExt cx="566092" cy="756837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>
                <a:off x="1695779" y="2300983"/>
                <a:ext cx="252000" cy="1588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Group 102"/>
              <p:cNvGrpSpPr/>
              <p:nvPr/>
            </p:nvGrpSpPr>
            <p:grpSpPr>
              <a:xfrm>
                <a:off x="1960313" y="2036530"/>
                <a:ext cx="312906" cy="246221"/>
                <a:chOff x="1500166" y="1285860"/>
                <a:chExt cx="312906" cy="246221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1500166" y="1285860"/>
                  <a:ext cx="31290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rgbClr val="0000FF"/>
                      </a:solidFill>
                    </a:rPr>
                    <a:t>FC</a:t>
                  </a:r>
                  <a:endParaRPr lang="en-IN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93" name="Oval 92"/>
                <p:cNvSpPr>
                  <a:spLocks noChangeAspect="1"/>
                </p:cNvSpPr>
                <p:nvPr/>
              </p:nvSpPr>
              <p:spPr>
                <a:xfrm>
                  <a:off x="1542572" y="1302863"/>
                  <a:ext cx="216000" cy="216000"/>
                </a:xfrm>
                <a:prstGeom prst="ellipse">
                  <a:avLst/>
                </a:prstGeom>
                <a:noFill/>
                <a:ln w="952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88" name="Straight Connector 87"/>
              <p:cNvCxnSpPr/>
              <p:nvPr/>
            </p:nvCxnSpPr>
            <p:spPr>
              <a:xfrm rot="10800000">
                <a:off x="1819790" y="2178264"/>
                <a:ext cx="180000" cy="1588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104"/>
              <p:cNvGrpSpPr/>
              <p:nvPr/>
            </p:nvGrpSpPr>
            <p:grpSpPr>
              <a:xfrm>
                <a:off x="1914278" y="1670940"/>
                <a:ext cx="471604" cy="388198"/>
                <a:chOff x="5063666" y="1710859"/>
                <a:chExt cx="471604" cy="388198"/>
              </a:xfrm>
            </p:grpSpPr>
            <p:cxnSp>
              <p:nvCxnSpPr>
                <p:cNvPr id="90" name="Straight Arrow Connector 89"/>
                <p:cNvCxnSpPr/>
                <p:nvPr/>
              </p:nvCxnSpPr>
              <p:spPr>
                <a:xfrm rot="5400000">
                  <a:off x="5181070" y="2008263"/>
                  <a:ext cx="180000" cy="1588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5063666" y="1710859"/>
                  <a:ext cx="47160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0000FF"/>
                      </a:solidFill>
                    </a:rPr>
                    <a:t>TPM</a:t>
                  </a:r>
                  <a:endParaRPr lang="en-IN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77" name="Group 125"/>
            <p:cNvGrpSpPr/>
            <p:nvPr/>
          </p:nvGrpSpPr>
          <p:grpSpPr>
            <a:xfrm>
              <a:off x="6460063" y="3930497"/>
              <a:ext cx="596513" cy="246221"/>
              <a:chOff x="6460063" y="3714752"/>
              <a:chExt cx="596513" cy="246221"/>
            </a:xfrm>
          </p:grpSpPr>
          <p:grpSp>
            <p:nvGrpSpPr>
              <p:cNvPr id="78" name="Group 102"/>
              <p:cNvGrpSpPr/>
              <p:nvPr/>
            </p:nvGrpSpPr>
            <p:grpSpPr>
              <a:xfrm>
                <a:off x="6748478" y="3714752"/>
                <a:ext cx="308098" cy="246221"/>
                <a:chOff x="1500166" y="1285860"/>
                <a:chExt cx="308098" cy="246221"/>
              </a:xfrm>
            </p:grpSpPr>
            <p:sp>
              <p:nvSpPr>
                <p:cNvPr id="80" name="TextBox 79"/>
                <p:cNvSpPr txBox="1"/>
                <p:nvPr/>
              </p:nvSpPr>
              <p:spPr>
                <a:xfrm>
                  <a:off x="1500166" y="1285860"/>
                  <a:ext cx="30809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rgbClr val="0000FF"/>
                      </a:solidFill>
                    </a:rPr>
                    <a:t>LC</a:t>
                  </a:r>
                  <a:endParaRPr lang="en-IN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1" name="Oval 80"/>
                <p:cNvSpPr>
                  <a:spLocks noChangeAspect="1"/>
                </p:cNvSpPr>
                <p:nvPr/>
              </p:nvSpPr>
              <p:spPr>
                <a:xfrm>
                  <a:off x="1542572" y="1302863"/>
                  <a:ext cx="216000" cy="216000"/>
                </a:xfrm>
                <a:prstGeom prst="ellipse">
                  <a:avLst/>
                </a:prstGeom>
                <a:noFill/>
                <a:ln w="952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79" name="Straight Connector 78"/>
              <p:cNvCxnSpPr/>
              <p:nvPr/>
            </p:nvCxnSpPr>
            <p:spPr>
              <a:xfrm rot="10800000">
                <a:off x="6460063" y="3833815"/>
                <a:ext cx="324000" cy="1588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108"/>
            <p:cNvGrpSpPr/>
            <p:nvPr/>
          </p:nvGrpSpPr>
          <p:grpSpPr>
            <a:xfrm>
              <a:off x="5391156" y="1604178"/>
              <a:ext cx="720928" cy="1009980"/>
              <a:chOff x="5391156" y="1604178"/>
              <a:chExt cx="720928" cy="1009980"/>
            </a:xfrm>
          </p:grpSpPr>
          <p:grpSp>
            <p:nvGrpSpPr>
              <p:cNvPr id="87" name="Group 102"/>
              <p:cNvGrpSpPr/>
              <p:nvPr/>
            </p:nvGrpSpPr>
            <p:grpSpPr>
              <a:xfrm>
                <a:off x="5391156" y="1614475"/>
                <a:ext cx="316112" cy="246221"/>
                <a:chOff x="1500166" y="1285860"/>
                <a:chExt cx="316112" cy="246221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1500166" y="1285860"/>
                  <a:ext cx="31611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rgbClr val="0000FF"/>
                      </a:solidFill>
                    </a:rPr>
                    <a:t>TC</a:t>
                  </a:r>
                  <a:endParaRPr lang="en-IN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0" name="Oval 99"/>
                <p:cNvSpPr>
                  <a:spLocks noChangeAspect="1"/>
                </p:cNvSpPr>
                <p:nvPr/>
              </p:nvSpPr>
              <p:spPr>
                <a:xfrm>
                  <a:off x="1542572" y="1302863"/>
                  <a:ext cx="216000" cy="216000"/>
                </a:xfrm>
                <a:prstGeom prst="ellipse">
                  <a:avLst/>
                </a:prstGeom>
                <a:noFill/>
                <a:ln w="952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5170319" y="2235364"/>
                <a:ext cx="756000" cy="1588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rot="10800000">
                <a:off x="5667383" y="1743064"/>
                <a:ext cx="180000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5795972" y="1604178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FF"/>
                    </a:solidFill>
                  </a:rPr>
                  <a:t>T</a:t>
                </a:r>
                <a:r>
                  <a:rPr lang="en-US" sz="1200" baseline="-25000" dirty="0" smtClean="0">
                    <a:solidFill>
                      <a:srgbClr val="0000FF"/>
                    </a:solidFill>
                  </a:rPr>
                  <a:t>R</a:t>
                </a:r>
                <a:endParaRPr lang="en-IN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04" name="Right Arrow 103"/>
          <p:cNvSpPr/>
          <p:nvPr/>
        </p:nvSpPr>
        <p:spPr>
          <a:xfrm>
            <a:off x="2051102" y="2872930"/>
            <a:ext cx="978408" cy="484632"/>
          </a:xfrm>
          <a:prstGeom prst="rightArrow">
            <a:avLst>
              <a:gd name="adj1" fmla="val 38207"/>
              <a:gd name="adj2" fmla="val 40173"/>
            </a:avLst>
          </a:prstGeom>
          <a:solidFill>
            <a:srgbClr val="00B050"/>
          </a:solidFill>
          <a:ln w="95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U-Turn Arrow 104"/>
          <p:cNvSpPr/>
          <p:nvPr/>
        </p:nvSpPr>
        <p:spPr>
          <a:xfrm rot="5400000" flipH="1">
            <a:off x="5868463" y="1270147"/>
            <a:ext cx="1244158" cy="877824"/>
          </a:xfrm>
          <a:prstGeom prst="uturnArrow">
            <a:avLst>
              <a:gd name="adj1" fmla="val 16319"/>
              <a:gd name="adj2" fmla="val 25000"/>
              <a:gd name="adj3" fmla="val 25000"/>
              <a:gd name="adj4" fmla="val 62446"/>
              <a:gd name="adj5" fmla="val 10000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1" name="Right Arrow 110"/>
          <p:cNvSpPr/>
          <p:nvPr/>
        </p:nvSpPr>
        <p:spPr>
          <a:xfrm rot="16200000" flipH="1">
            <a:off x="4778699" y="2378390"/>
            <a:ext cx="978408" cy="484632"/>
          </a:xfrm>
          <a:prstGeom prst="rightArrow">
            <a:avLst>
              <a:gd name="adj1" fmla="val 38207"/>
              <a:gd name="adj2" fmla="val 40173"/>
            </a:avLst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2" name="TextBox 111"/>
          <p:cNvSpPr txBox="1"/>
          <p:nvPr/>
        </p:nvSpPr>
        <p:spPr>
          <a:xfrm>
            <a:off x="281437" y="5143512"/>
            <a:ext cx="8505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Temperature controller transforms energy balance variability out of recycle loop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Regulates energy recycled in FEHE</a:t>
            </a:r>
          </a:p>
        </p:txBody>
      </p:sp>
      <p:cxnSp>
        <p:nvCxnSpPr>
          <p:cNvPr id="108" name="Straight Connector 107"/>
          <p:cNvCxnSpPr/>
          <p:nvPr/>
        </p:nvCxnSpPr>
        <p:spPr>
          <a:xfrm rot="5400000">
            <a:off x="5140714" y="1961512"/>
            <a:ext cx="470146" cy="178814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11" grpId="0" animBg="1"/>
      <p:bldP spid="1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540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 Common Energy Recycle Loop</a:t>
            </a:r>
            <a:endParaRPr lang="en-IN" sz="3200" b="1" dirty="0"/>
          </a:p>
        </p:txBody>
      </p:sp>
      <p:grpSp>
        <p:nvGrpSpPr>
          <p:cNvPr id="2" name="Group 4"/>
          <p:cNvGrpSpPr/>
          <p:nvPr/>
        </p:nvGrpSpPr>
        <p:grpSpPr>
          <a:xfrm>
            <a:off x="1105138" y="977164"/>
            <a:ext cx="6584048" cy="3451968"/>
            <a:chOff x="1105138" y="928670"/>
            <a:chExt cx="6584048" cy="3451968"/>
          </a:xfrm>
        </p:grpSpPr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2428860" y="2599452"/>
              <a:ext cx="495649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T</a:t>
              </a:r>
              <a:r>
                <a:rPr lang="en-US" sz="1400" baseline="-25000" dirty="0" smtClean="0">
                  <a:solidFill>
                    <a:srgbClr val="0000FF"/>
                  </a:solidFill>
                </a:rPr>
                <a:t>0</a:t>
              </a:r>
              <a:r>
                <a:rPr lang="en-US" sz="1400" dirty="0" smtClean="0">
                  <a:solidFill>
                    <a:srgbClr val="0000FF"/>
                  </a:solidFill>
                </a:rPr>
                <a:t>↑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grpSp>
          <p:nvGrpSpPr>
            <p:cNvPr id="3" name="Group 208"/>
            <p:cNvGrpSpPr/>
            <p:nvPr/>
          </p:nvGrpSpPr>
          <p:grpSpPr>
            <a:xfrm>
              <a:off x="1105138" y="928670"/>
              <a:ext cx="6584048" cy="3451968"/>
              <a:chOff x="1105138" y="1691544"/>
              <a:chExt cx="6584048" cy="3451968"/>
            </a:xfrm>
          </p:grpSpPr>
          <p:grpSp>
            <p:nvGrpSpPr>
              <p:cNvPr id="5" name="Group 200"/>
              <p:cNvGrpSpPr/>
              <p:nvPr/>
            </p:nvGrpSpPr>
            <p:grpSpPr>
              <a:xfrm>
                <a:off x="1105138" y="1691544"/>
                <a:ext cx="6584048" cy="3451968"/>
                <a:chOff x="1105138" y="1691544"/>
                <a:chExt cx="6584048" cy="3451968"/>
              </a:xfrm>
            </p:grpSpPr>
            <p:grpSp>
              <p:nvGrpSpPr>
                <p:cNvPr id="7" name="Group 53"/>
                <p:cNvGrpSpPr>
                  <a:grpSpLocks/>
                </p:cNvGrpSpPr>
                <p:nvPr/>
              </p:nvGrpSpPr>
              <p:grpSpPr bwMode="auto">
                <a:xfrm>
                  <a:off x="4313956" y="3072251"/>
                  <a:ext cx="1066800" cy="511175"/>
                  <a:chOff x="2784" y="1694"/>
                  <a:chExt cx="672" cy="322"/>
                </a:xfrm>
              </p:grpSpPr>
              <p:grpSp>
                <p:nvGrpSpPr>
                  <p:cNvPr id="8" name="Group 5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318" y="1688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70" name="AutoShap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72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5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776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784" y="1797"/>
                    <a:ext cx="528" cy="192"/>
                    <a:chOff x="2784" y="1776"/>
                    <a:chExt cx="528" cy="192"/>
                  </a:xfrm>
                </p:grpSpPr>
                <p:sp>
                  <p:nvSpPr>
                    <p:cNvPr id="67" name="Line 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76" y="1776"/>
                      <a:ext cx="33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68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6" y="1872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69" name="Line 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84" y="1872"/>
                      <a:ext cx="33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grpSp>
              <p:nvGrpSpPr>
                <p:cNvPr id="16" name="Group 122"/>
                <p:cNvGrpSpPr/>
                <p:nvPr/>
              </p:nvGrpSpPr>
              <p:grpSpPr>
                <a:xfrm>
                  <a:off x="5689750" y="3219450"/>
                  <a:ext cx="1170000" cy="593727"/>
                  <a:chOff x="5643570" y="4786322"/>
                  <a:chExt cx="1159030" cy="593727"/>
                </a:xfrm>
              </p:grpSpPr>
              <p:grpSp>
                <p:nvGrpSpPr>
                  <p:cNvPr id="17" name="Group 7"/>
                  <p:cNvGrpSpPr/>
                  <p:nvPr/>
                </p:nvGrpSpPr>
                <p:grpSpPr>
                  <a:xfrm>
                    <a:off x="5643570" y="4786322"/>
                    <a:ext cx="1159030" cy="360000"/>
                    <a:chOff x="4143372" y="3214686"/>
                    <a:chExt cx="1159030" cy="360000"/>
                  </a:xfrm>
                </p:grpSpPr>
                <p:sp>
                  <p:nvSpPr>
                    <p:cNvPr id="61" name="Rectangle 3"/>
                    <p:cNvSpPr/>
                    <p:nvPr/>
                  </p:nvSpPr>
                  <p:spPr>
                    <a:xfrm>
                      <a:off x="4143372" y="3214686"/>
                      <a:ext cx="1152000" cy="36000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10800000" flipV="1">
                      <a:off x="4143372" y="3214686"/>
                      <a:ext cx="1143008" cy="35719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rot="10800000">
                      <a:off x="4159394" y="3217136"/>
                      <a:ext cx="1143008" cy="35719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0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3390" y="5072074"/>
                    <a:ext cx="868363" cy="307975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 smtClean="0"/>
                      <a:t>REACTOR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26" name="Group 123"/>
                <p:cNvGrpSpPr/>
                <p:nvPr/>
              </p:nvGrpSpPr>
              <p:grpSpPr>
                <a:xfrm>
                  <a:off x="2928926" y="3120304"/>
                  <a:ext cx="857256" cy="571504"/>
                  <a:chOff x="2928926" y="4714884"/>
                  <a:chExt cx="857256" cy="571504"/>
                </a:xfrm>
              </p:grpSpPr>
              <p:grpSp>
                <p:nvGrpSpPr>
                  <p:cNvPr id="27" name="Group 118"/>
                  <p:cNvGrpSpPr/>
                  <p:nvPr/>
                </p:nvGrpSpPr>
                <p:grpSpPr>
                  <a:xfrm>
                    <a:off x="2928926" y="4714884"/>
                    <a:ext cx="857256" cy="571504"/>
                    <a:chOff x="2857488" y="1537912"/>
                    <a:chExt cx="500066" cy="363182"/>
                  </a:xfrm>
                </p:grpSpPr>
                <p:sp>
                  <p:nvSpPr>
                    <p:cNvPr id="56" name="Rounded Rectangle 55"/>
                    <p:cNvSpPr/>
                    <p:nvPr/>
                  </p:nvSpPr>
                  <p:spPr>
                    <a:xfrm>
                      <a:off x="2857488" y="1571612"/>
                      <a:ext cx="500066" cy="285752"/>
                    </a:xfrm>
                    <a:prstGeom prst="roundRect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rot="5400000">
                      <a:off x="2746476" y="1717118"/>
                      <a:ext cx="360000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rot="5400000">
                      <a:off x="3105322" y="1720300"/>
                      <a:ext cx="360000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1802" y="4839288"/>
                    <a:ext cx="554960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 smtClean="0"/>
                      <a:t>FEHE</a:t>
                    </a:r>
                    <a:endParaRPr lang="en-US" sz="1400" dirty="0"/>
                  </a:p>
                </p:txBody>
              </p:sp>
            </p:grp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6761920" y="2549790"/>
                  <a:ext cx="1710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Line 41"/>
                <p:cNvSpPr>
                  <a:spLocks noChangeShapeType="1"/>
                </p:cNvSpPr>
                <p:nvPr/>
              </p:nvSpPr>
              <p:spPr bwMode="auto">
                <a:xfrm>
                  <a:off x="1571604" y="3406056"/>
                  <a:ext cx="1332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0" name="Line 41"/>
                <p:cNvSpPr>
                  <a:spLocks noChangeShapeType="1"/>
                </p:cNvSpPr>
                <p:nvPr/>
              </p:nvSpPr>
              <p:spPr bwMode="auto">
                <a:xfrm>
                  <a:off x="3786182" y="3406056"/>
                  <a:ext cx="75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1" name="Line 41"/>
                <p:cNvSpPr>
                  <a:spLocks noChangeShapeType="1"/>
                </p:cNvSpPr>
                <p:nvPr/>
              </p:nvSpPr>
              <p:spPr bwMode="auto">
                <a:xfrm>
                  <a:off x="4919954" y="3406056"/>
                  <a:ext cx="75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2" name="Line 41"/>
                <p:cNvSpPr>
                  <a:spLocks noChangeShapeType="1"/>
                </p:cNvSpPr>
                <p:nvPr/>
              </p:nvSpPr>
              <p:spPr bwMode="auto">
                <a:xfrm>
                  <a:off x="6858016" y="3406056"/>
                  <a:ext cx="75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3" name="Line 41"/>
                <p:cNvSpPr>
                  <a:spLocks noChangeShapeType="1"/>
                </p:cNvSpPr>
                <p:nvPr/>
              </p:nvSpPr>
              <p:spPr bwMode="auto">
                <a:xfrm>
                  <a:off x="3143240" y="1691544"/>
                  <a:ext cx="4464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4" name="Line 41"/>
                <p:cNvSpPr>
                  <a:spLocks noChangeShapeType="1"/>
                </p:cNvSpPr>
                <p:nvPr/>
              </p:nvSpPr>
              <p:spPr bwMode="auto">
                <a:xfrm rot="5400000">
                  <a:off x="2405240" y="2429544"/>
                  <a:ext cx="147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 rot="5400000" flipH="1" flipV="1">
                  <a:off x="3141370" y="4078576"/>
                  <a:ext cx="91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up 42"/>
                <p:cNvGrpSpPr>
                  <a:grpSpLocks/>
                </p:cNvGrpSpPr>
                <p:nvPr/>
              </p:nvGrpSpPr>
              <p:grpSpPr bwMode="auto">
                <a:xfrm rot="16200000">
                  <a:off x="2011643" y="3244419"/>
                  <a:ext cx="209550" cy="228600"/>
                  <a:chOff x="2880" y="2112"/>
                  <a:chExt cx="528" cy="576"/>
                </a:xfrm>
                <a:solidFill>
                  <a:schemeClr val="bg1"/>
                </a:solidFill>
              </p:grpSpPr>
              <p:sp>
                <p:nvSpPr>
                  <p:cNvPr id="51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288" cy="576"/>
                  </a:xfrm>
                  <a:prstGeom prst="flowChartCollate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00"/>
                    <a:ext cx="240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3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208"/>
                    <a:ext cx="144" cy="384"/>
                  </a:xfrm>
                  <a:prstGeom prst="flowChartDelay">
                    <a:avLst/>
                  </a:prstGeom>
                  <a:grp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" name="Group 53"/>
                <p:cNvGrpSpPr>
                  <a:grpSpLocks/>
                </p:cNvGrpSpPr>
                <p:nvPr/>
              </p:nvGrpSpPr>
              <p:grpSpPr bwMode="auto">
                <a:xfrm>
                  <a:off x="4118114" y="4210346"/>
                  <a:ext cx="1066800" cy="511175"/>
                  <a:chOff x="2784" y="1694"/>
                  <a:chExt cx="672" cy="322"/>
                </a:xfrm>
              </p:grpSpPr>
              <p:grpSp>
                <p:nvGrpSpPr>
                  <p:cNvPr id="38" name="Group 5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318" y="1688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48" name="AutoShap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50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776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2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784" y="1797"/>
                    <a:ext cx="528" cy="192"/>
                    <a:chOff x="2784" y="1776"/>
                    <a:chExt cx="528" cy="192"/>
                  </a:xfrm>
                </p:grpSpPr>
                <p:sp>
                  <p:nvSpPr>
                    <p:cNvPr id="45" name="Line 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76" y="1776"/>
                      <a:ext cx="33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6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6" y="1872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7" name="Line 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84" y="1872"/>
                      <a:ext cx="33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28" name="Line 41"/>
                <p:cNvSpPr>
                  <a:spLocks noChangeShapeType="1"/>
                </p:cNvSpPr>
                <p:nvPr/>
              </p:nvSpPr>
              <p:spPr bwMode="auto">
                <a:xfrm>
                  <a:off x="3599576" y="4539828"/>
                  <a:ext cx="75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9" name="Line 41"/>
                <p:cNvSpPr>
                  <a:spLocks noChangeShapeType="1"/>
                </p:cNvSpPr>
                <p:nvPr/>
              </p:nvSpPr>
              <p:spPr bwMode="auto">
                <a:xfrm>
                  <a:off x="4733348" y="4549064"/>
                  <a:ext cx="1008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44" name="Group 197"/>
                <p:cNvGrpSpPr/>
                <p:nvPr/>
              </p:nvGrpSpPr>
              <p:grpSpPr>
                <a:xfrm>
                  <a:off x="5742716" y="4164166"/>
                  <a:ext cx="714380" cy="781048"/>
                  <a:chOff x="5572132" y="5500702"/>
                  <a:chExt cx="914402" cy="1066800"/>
                </a:xfrm>
              </p:grpSpPr>
              <p:grpSp>
                <p:nvGrpSpPr>
                  <p:cNvPr id="54" name="Group 10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5495933" y="5576901"/>
                    <a:ext cx="1066800" cy="914401"/>
                    <a:chOff x="1152" y="2064"/>
                    <a:chExt cx="672" cy="576"/>
                  </a:xfrm>
                </p:grpSpPr>
                <p:sp>
                  <p:nvSpPr>
                    <p:cNvPr id="40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2064"/>
                      <a:ext cx="576" cy="57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AutoShape 12"/>
                    <p:cNvSpPr>
                      <a:spLocks/>
                    </p:cNvSpPr>
                    <p:nvPr/>
                  </p:nvSpPr>
                  <p:spPr bwMode="auto">
                    <a:xfrm>
                      <a:off x="1728" y="2064"/>
                      <a:ext cx="96" cy="576"/>
                    </a:xfrm>
                    <a:prstGeom prst="rightBracket">
                      <a:avLst>
                        <a:gd name="adj" fmla="val 219806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9" name="Freeform 22"/>
                  <p:cNvSpPr>
                    <a:spLocks/>
                  </p:cNvSpPr>
                  <p:nvPr/>
                </p:nvSpPr>
                <p:spPr bwMode="auto">
                  <a:xfrm>
                    <a:off x="5572133" y="6067444"/>
                    <a:ext cx="914401" cy="76200"/>
                  </a:xfrm>
                  <a:custGeom>
                    <a:avLst/>
                    <a:gdLst>
                      <a:gd name="T0" fmla="*/ 0 w 576"/>
                      <a:gd name="T1" fmla="*/ 48 h 48"/>
                      <a:gd name="T2" fmla="*/ 144 w 576"/>
                      <a:gd name="T3" fmla="*/ 0 h 48"/>
                      <a:gd name="T4" fmla="*/ 336 w 576"/>
                      <a:gd name="T5" fmla="*/ 48 h 48"/>
                      <a:gd name="T6" fmla="*/ 576 w 576"/>
                      <a:gd name="T7" fmla="*/ 0 h 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76"/>
                      <a:gd name="T13" fmla="*/ 0 h 48"/>
                      <a:gd name="T14" fmla="*/ 576 w 576"/>
                      <a:gd name="T15" fmla="*/ 48 h 4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76" h="48">
                        <a:moveTo>
                          <a:pt x="0" y="48"/>
                        </a:moveTo>
                        <a:cubicBezTo>
                          <a:pt x="44" y="24"/>
                          <a:pt x="88" y="0"/>
                          <a:pt x="144" y="0"/>
                        </a:cubicBezTo>
                        <a:cubicBezTo>
                          <a:pt x="200" y="0"/>
                          <a:pt x="264" y="48"/>
                          <a:pt x="336" y="48"/>
                        </a:cubicBezTo>
                        <a:cubicBezTo>
                          <a:pt x="408" y="48"/>
                          <a:pt x="492" y="24"/>
                          <a:pt x="57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105138" y="3241155"/>
                  <a:ext cx="537904" cy="30777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/>
                    <a:t>Feed</a:t>
                  </a:r>
                  <a:endParaRPr lang="en-US" sz="1400" dirty="0"/>
                </a:p>
              </p:txBody>
            </p:sp>
            <p:sp>
              <p:nvSpPr>
                <p:cNvPr id="32" name="Line 35"/>
                <p:cNvSpPr>
                  <a:spLocks noChangeShapeType="1"/>
                </p:cNvSpPr>
                <p:nvPr/>
              </p:nvSpPr>
              <p:spPr bwMode="auto">
                <a:xfrm>
                  <a:off x="6141186" y="5083624"/>
                  <a:ext cx="1548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3" name="Line 40"/>
                <p:cNvSpPr>
                  <a:spLocks noChangeShapeType="1"/>
                </p:cNvSpPr>
                <p:nvPr/>
              </p:nvSpPr>
              <p:spPr bwMode="auto">
                <a:xfrm>
                  <a:off x="6143636" y="4943198"/>
                  <a:ext cx="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59" name="Group 28"/>
                <p:cNvGrpSpPr>
                  <a:grpSpLocks/>
                </p:cNvGrpSpPr>
                <p:nvPr/>
              </p:nvGrpSpPr>
              <p:grpSpPr bwMode="auto">
                <a:xfrm rot="16200000">
                  <a:off x="6796103" y="4924437"/>
                  <a:ext cx="209550" cy="228600"/>
                  <a:chOff x="2880" y="2112"/>
                  <a:chExt cx="528" cy="576"/>
                </a:xfrm>
              </p:grpSpPr>
              <p:sp>
                <p:nvSpPr>
                  <p:cNvPr id="35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288" cy="576"/>
                  </a:xfrm>
                  <a:prstGeom prst="flowChartCollat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7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208"/>
                    <a:ext cx="144" cy="384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Text Box 32"/>
              <p:cNvSpPr txBox="1">
                <a:spLocks noChangeArrowheads="1"/>
              </p:cNvSpPr>
              <p:nvPr/>
            </p:nvSpPr>
            <p:spPr bwMode="auto">
              <a:xfrm>
                <a:off x="5214942" y="3357562"/>
                <a:ext cx="338554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T</a:t>
                </a:r>
                <a:r>
                  <a:rPr lang="en-US" sz="1400" baseline="-25000" dirty="0" smtClean="0">
                    <a:solidFill>
                      <a:srgbClr val="0000FF"/>
                    </a:solidFill>
                  </a:rPr>
                  <a:t>R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" name="Text Box 32"/>
              <p:cNvSpPr txBox="1">
                <a:spLocks noChangeArrowheads="1"/>
              </p:cNvSpPr>
              <p:nvPr/>
            </p:nvSpPr>
            <p:spPr bwMode="auto">
              <a:xfrm>
                <a:off x="7000892" y="3348326"/>
                <a:ext cx="330540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T</a:t>
                </a:r>
                <a:r>
                  <a:rPr lang="en-US" sz="1400" baseline="-25000" dirty="0" smtClean="0"/>
                  <a:t>E</a:t>
                </a:r>
                <a:endParaRPr lang="en-US" sz="1400" dirty="0"/>
              </a:p>
            </p:txBody>
          </p:sp>
          <p:sp>
            <p:nvSpPr>
              <p:cNvPr id="11" name="Text Box 32"/>
              <p:cNvSpPr txBox="1">
                <a:spLocks noChangeArrowheads="1"/>
              </p:cNvSpPr>
              <p:nvPr/>
            </p:nvSpPr>
            <p:spPr bwMode="auto">
              <a:xfrm>
                <a:off x="3034858" y="3544168"/>
                <a:ext cx="550151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sz="1400" baseline="-25000" dirty="0" smtClean="0">
                    <a:solidFill>
                      <a:srgbClr val="FF0000"/>
                    </a:solidFill>
                  </a:rPr>
                  <a:t>FEHE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 Box 32"/>
              <p:cNvSpPr txBox="1">
                <a:spLocks noChangeArrowheads="1"/>
              </p:cNvSpPr>
              <p:nvPr/>
            </p:nvSpPr>
            <p:spPr bwMode="auto">
              <a:xfrm>
                <a:off x="4429124" y="3500438"/>
                <a:ext cx="649537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 dirty="0" err="1" smtClean="0">
                    <a:solidFill>
                      <a:srgbClr val="CC3300"/>
                    </a:solidFill>
                  </a:rPr>
                  <a:t>Q</a:t>
                </a:r>
                <a:r>
                  <a:rPr lang="en-US" sz="1400" b="1" baseline="-25000" dirty="0" err="1" smtClean="0">
                    <a:solidFill>
                      <a:srgbClr val="CC3300"/>
                    </a:solidFill>
                  </a:rPr>
                  <a:t>Htr</a:t>
                </a:r>
                <a:r>
                  <a:rPr lang="en-US" sz="1400" b="1" dirty="0" smtClean="0">
                    <a:solidFill>
                      <a:srgbClr val="CC3300"/>
                    </a:solidFill>
                  </a:rPr>
                  <a:t>=0</a:t>
                </a:r>
                <a:endParaRPr lang="en-US" sz="1400" b="1" dirty="0">
                  <a:solidFill>
                    <a:srgbClr val="CC3300"/>
                  </a:solidFill>
                </a:endParaRPr>
              </a:p>
            </p:txBody>
          </p:sp>
          <p:sp>
            <p:nvSpPr>
              <p:cNvPr id="13" name="Text Box 32"/>
              <p:cNvSpPr txBox="1">
                <a:spLocks noChangeArrowheads="1"/>
              </p:cNvSpPr>
              <p:nvPr/>
            </p:nvSpPr>
            <p:spPr bwMode="auto">
              <a:xfrm>
                <a:off x="4376158" y="4668704"/>
                <a:ext cx="521297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CC3300"/>
                    </a:solidFill>
                  </a:rPr>
                  <a:t>Q</a:t>
                </a:r>
                <a:r>
                  <a:rPr lang="en-US" sz="1400" baseline="-25000" dirty="0" err="1" smtClean="0">
                    <a:solidFill>
                      <a:srgbClr val="CC3300"/>
                    </a:solidFill>
                  </a:rPr>
                  <a:t>Cool</a:t>
                </a:r>
                <a:endParaRPr lang="en-US" sz="1400" dirty="0">
                  <a:solidFill>
                    <a:srgbClr val="CC3300"/>
                  </a:solidFill>
                </a:endParaRPr>
              </a:p>
            </p:txBody>
          </p:sp>
          <p:sp>
            <p:nvSpPr>
              <p:cNvPr id="14" name="Text Box 32"/>
              <p:cNvSpPr txBox="1">
                <a:spLocks noChangeArrowheads="1"/>
              </p:cNvSpPr>
              <p:nvPr/>
            </p:nvSpPr>
            <p:spPr bwMode="auto">
              <a:xfrm>
                <a:off x="5984738" y="4643446"/>
                <a:ext cx="33329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T</a:t>
                </a:r>
                <a:r>
                  <a:rPr lang="en-US" sz="1400" baseline="-25000" dirty="0" smtClean="0">
                    <a:solidFill>
                      <a:srgbClr val="0000FF"/>
                    </a:solidFill>
                  </a:rPr>
                  <a:t>C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74" name="Straight Connector 73"/>
          <p:cNvCxnSpPr/>
          <p:nvPr/>
        </p:nvCxnSpPr>
        <p:spPr>
          <a:xfrm rot="5400000" flipH="1" flipV="1">
            <a:off x="2307415" y="2335999"/>
            <a:ext cx="671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643174" y="2000240"/>
            <a:ext cx="39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ight Bracket 77"/>
          <p:cNvSpPr>
            <a:spLocks/>
          </p:cNvSpPr>
          <p:nvPr/>
        </p:nvSpPr>
        <p:spPr>
          <a:xfrm rot="16200000">
            <a:off x="3094826" y="1854928"/>
            <a:ext cx="108000" cy="211198"/>
          </a:xfrm>
          <a:prstGeom prst="rightBracket">
            <a:avLst>
              <a:gd name="adj" fmla="val 705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9" name="Straight Connector 78"/>
          <p:cNvCxnSpPr/>
          <p:nvPr/>
        </p:nvCxnSpPr>
        <p:spPr>
          <a:xfrm>
            <a:off x="3257541" y="2014528"/>
            <a:ext cx="720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3645688" y="2355049"/>
            <a:ext cx="671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83"/>
          <p:cNvGrpSpPr/>
          <p:nvPr/>
        </p:nvGrpSpPr>
        <p:grpSpPr>
          <a:xfrm>
            <a:off x="3500430" y="1857364"/>
            <a:ext cx="228600" cy="209550"/>
            <a:chOff x="2154518" y="2691964"/>
            <a:chExt cx="228600" cy="209550"/>
          </a:xfrm>
        </p:grpSpPr>
        <p:sp>
          <p:nvSpPr>
            <p:cNvPr id="81" name="AutoShape 43"/>
            <p:cNvSpPr>
              <a:spLocks noChangeArrowheads="1"/>
            </p:cNvSpPr>
            <p:nvPr/>
          </p:nvSpPr>
          <p:spPr bwMode="auto">
            <a:xfrm rot="16200000">
              <a:off x="2211668" y="2730064"/>
              <a:ext cx="114300" cy="228600"/>
            </a:xfrm>
            <a:prstGeom prst="flowChartCollat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44"/>
            <p:cNvSpPr>
              <a:spLocks noChangeShapeType="1"/>
            </p:cNvSpPr>
            <p:nvPr/>
          </p:nvSpPr>
          <p:spPr bwMode="auto">
            <a:xfrm rot="16200000">
              <a:off x="2221193" y="2796739"/>
              <a:ext cx="95250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" name="AutoShape 45"/>
            <p:cNvSpPr>
              <a:spLocks noChangeArrowheads="1"/>
            </p:cNvSpPr>
            <p:nvPr/>
          </p:nvSpPr>
          <p:spPr bwMode="auto">
            <a:xfrm rot="16200000">
              <a:off x="2240243" y="2644339"/>
              <a:ext cx="57150" cy="152400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107"/>
          <p:cNvGrpSpPr/>
          <p:nvPr/>
        </p:nvGrpSpPr>
        <p:grpSpPr>
          <a:xfrm>
            <a:off x="1819790" y="1939073"/>
            <a:ext cx="566092" cy="756837"/>
            <a:chOff x="1819790" y="1670940"/>
            <a:chExt cx="566092" cy="756837"/>
          </a:xfrm>
        </p:grpSpPr>
        <p:cxnSp>
          <p:nvCxnSpPr>
            <p:cNvPr id="112" name="Straight Connector 111"/>
            <p:cNvCxnSpPr/>
            <p:nvPr/>
          </p:nvCxnSpPr>
          <p:spPr>
            <a:xfrm rot="5400000">
              <a:off x="1695779" y="2300983"/>
              <a:ext cx="252000" cy="1588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02"/>
            <p:cNvGrpSpPr/>
            <p:nvPr/>
          </p:nvGrpSpPr>
          <p:grpSpPr>
            <a:xfrm>
              <a:off x="1960313" y="2036530"/>
              <a:ext cx="312906" cy="246221"/>
              <a:chOff x="1500166" y="1285860"/>
              <a:chExt cx="312906" cy="246221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1500166" y="1285860"/>
                <a:ext cx="3129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00FF"/>
                    </a:solidFill>
                  </a:rPr>
                  <a:t>FC</a:t>
                </a:r>
                <a:endParaRPr lang="en-IN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1542572" y="1302863"/>
                <a:ext cx="216000" cy="216000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114" name="Straight Connector 113"/>
            <p:cNvCxnSpPr/>
            <p:nvPr/>
          </p:nvCxnSpPr>
          <p:spPr>
            <a:xfrm rot="10800000">
              <a:off x="1819790" y="2178264"/>
              <a:ext cx="180000" cy="1588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104"/>
            <p:cNvGrpSpPr/>
            <p:nvPr/>
          </p:nvGrpSpPr>
          <p:grpSpPr>
            <a:xfrm>
              <a:off x="1914278" y="1670940"/>
              <a:ext cx="471604" cy="388198"/>
              <a:chOff x="5063666" y="1710859"/>
              <a:chExt cx="471604" cy="388198"/>
            </a:xfrm>
          </p:grpSpPr>
          <p:cxnSp>
            <p:nvCxnSpPr>
              <p:cNvPr id="116" name="Straight Arrow Connector 115"/>
              <p:cNvCxnSpPr/>
              <p:nvPr/>
            </p:nvCxnSpPr>
            <p:spPr>
              <a:xfrm rot="5400000">
                <a:off x="5181070" y="2008263"/>
                <a:ext cx="180000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/>
              <p:cNvSpPr txBox="1"/>
              <p:nvPr/>
            </p:nvSpPr>
            <p:spPr>
              <a:xfrm>
                <a:off x="5063666" y="1710859"/>
                <a:ext cx="4716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FF"/>
                    </a:solidFill>
                  </a:rPr>
                  <a:t>TPM</a:t>
                </a:r>
                <a:endParaRPr lang="en-IN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89" name="Group 125"/>
          <p:cNvGrpSpPr/>
          <p:nvPr/>
        </p:nvGrpSpPr>
        <p:grpSpPr>
          <a:xfrm>
            <a:off x="6460063" y="3982885"/>
            <a:ext cx="596513" cy="246221"/>
            <a:chOff x="6460063" y="3714752"/>
            <a:chExt cx="596513" cy="246221"/>
          </a:xfrm>
        </p:grpSpPr>
        <p:grpSp>
          <p:nvGrpSpPr>
            <p:cNvPr id="93" name="Group 102"/>
            <p:cNvGrpSpPr/>
            <p:nvPr/>
          </p:nvGrpSpPr>
          <p:grpSpPr>
            <a:xfrm>
              <a:off x="6748478" y="3714752"/>
              <a:ext cx="308098" cy="246221"/>
              <a:chOff x="1500166" y="1285860"/>
              <a:chExt cx="308098" cy="246221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1500166" y="1285860"/>
                <a:ext cx="3080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00FF"/>
                    </a:solidFill>
                  </a:rPr>
                  <a:t>LC</a:t>
                </a:r>
                <a:endParaRPr lang="en-IN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1542572" y="1302863"/>
                <a:ext cx="216000" cy="216000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>
            <a:xfrm rot="10800000">
              <a:off x="6460063" y="3833815"/>
              <a:ext cx="324000" cy="1588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102"/>
          <p:cNvGrpSpPr/>
          <p:nvPr/>
        </p:nvGrpSpPr>
        <p:grpSpPr>
          <a:xfrm>
            <a:off x="5391156" y="1666863"/>
            <a:ext cx="316112" cy="246221"/>
            <a:chOff x="1500166" y="1285860"/>
            <a:chExt cx="316112" cy="246221"/>
          </a:xfrm>
        </p:grpSpPr>
        <p:sp>
          <p:nvSpPr>
            <p:cNvPr id="106" name="TextBox 105"/>
            <p:cNvSpPr txBox="1"/>
            <p:nvPr/>
          </p:nvSpPr>
          <p:spPr>
            <a:xfrm>
              <a:off x="1500166" y="128586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FF"/>
                  </a:solidFill>
                </a:rPr>
                <a:t>TC</a:t>
              </a:r>
              <a:endParaRPr lang="en-IN" dirty="0">
                <a:solidFill>
                  <a:srgbClr val="0000FF"/>
                </a:solidFill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542572" y="1302863"/>
              <a:ext cx="216000" cy="2160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102" name="Straight Connector 101"/>
          <p:cNvCxnSpPr/>
          <p:nvPr/>
        </p:nvCxnSpPr>
        <p:spPr>
          <a:xfrm rot="5400000" flipH="1" flipV="1">
            <a:off x="5170319" y="2287752"/>
            <a:ext cx="756000" cy="1588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10800000">
            <a:off x="5667383" y="1795452"/>
            <a:ext cx="180000" cy="1588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795972" y="1656566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T</a:t>
            </a:r>
            <a:r>
              <a:rPr lang="en-US" sz="1200" baseline="-25000" dirty="0" smtClean="0">
                <a:solidFill>
                  <a:srgbClr val="0000FF"/>
                </a:solidFill>
              </a:rPr>
              <a:t>R</a:t>
            </a:r>
            <a:endParaRPr lang="en-IN" dirty="0">
              <a:solidFill>
                <a:srgbClr val="0000FF"/>
              </a:solidFill>
            </a:endParaRPr>
          </a:p>
        </p:txBody>
      </p:sp>
      <p:grpSp>
        <p:nvGrpSpPr>
          <p:cNvPr id="98" name="Group 129"/>
          <p:cNvGrpSpPr/>
          <p:nvPr/>
        </p:nvGrpSpPr>
        <p:grpSpPr>
          <a:xfrm>
            <a:off x="3690930" y="1681922"/>
            <a:ext cx="659016" cy="999683"/>
            <a:chOff x="3690930" y="1681922"/>
            <a:chExt cx="659016" cy="999683"/>
          </a:xfrm>
        </p:grpSpPr>
        <p:grpSp>
          <p:nvGrpSpPr>
            <p:cNvPr id="99" name="Group 102"/>
            <p:cNvGrpSpPr/>
            <p:nvPr/>
          </p:nvGrpSpPr>
          <p:grpSpPr>
            <a:xfrm>
              <a:off x="4033834" y="1681922"/>
              <a:ext cx="316112" cy="246221"/>
              <a:chOff x="1500166" y="1285860"/>
              <a:chExt cx="316112" cy="246221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1500166" y="1285860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00FF"/>
                    </a:solidFill>
                  </a:rPr>
                  <a:t>TC</a:t>
                </a:r>
                <a:endParaRPr lang="en-IN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1542572" y="1302863"/>
                <a:ext cx="216000" cy="216000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122" name="Straight Connector 121"/>
            <p:cNvCxnSpPr/>
            <p:nvPr/>
          </p:nvCxnSpPr>
          <p:spPr>
            <a:xfrm rot="5400000" flipH="1" flipV="1">
              <a:off x="3812997" y="2302811"/>
              <a:ext cx="756000" cy="1588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endCxn id="83" idx="2"/>
            </p:cNvCxnSpPr>
            <p:nvPr/>
          </p:nvCxnSpPr>
          <p:spPr>
            <a:xfrm rot="10800000" flipV="1">
              <a:off x="3690930" y="1815845"/>
              <a:ext cx="381004" cy="70093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Arrow Connector 123"/>
          <p:cNvCxnSpPr/>
          <p:nvPr/>
        </p:nvCxnSpPr>
        <p:spPr>
          <a:xfrm rot="10800000">
            <a:off x="4286810" y="1814501"/>
            <a:ext cx="1152000" cy="1588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132"/>
          <p:cNvGrpSpPr/>
          <p:nvPr/>
        </p:nvGrpSpPr>
        <p:grpSpPr>
          <a:xfrm>
            <a:off x="5138733" y="1963273"/>
            <a:ext cx="373820" cy="388198"/>
            <a:chOff x="5138733" y="1925173"/>
            <a:chExt cx="373820" cy="388198"/>
          </a:xfrm>
        </p:grpSpPr>
        <p:sp>
          <p:nvSpPr>
            <p:cNvPr id="131" name="TextBox 130"/>
            <p:cNvSpPr txBox="1"/>
            <p:nvPr/>
          </p:nvSpPr>
          <p:spPr>
            <a:xfrm>
              <a:off x="5138733" y="1925173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0%</a:t>
              </a:r>
              <a:endParaRPr lang="en-IN" dirty="0">
                <a:solidFill>
                  <a:srgbClr val="0000FF"/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rot="5400000">
              <a:off x="5181070" y="2222577"/>
              <a:ext cx="180000" cy="1588"/>
            </a:xfrm>
            <a:prstGeom prst="straightConnector1">
              <a:avLst/>
            </a:prstGeom>
            <a:ln>
              <a:solidFill>
                <a:srgbClr val="00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33"/>
          <p:cNvGrpSpPr/>
          <p:nvPr/>
        </p:nvGrpSpPr>
        <p:grpSpPr>
          <a:xfrm>
            <a:off x="4924428" y="3257549"/>
            <a:ext cx="957269" cy="519116"/>
            <a:chOff x="4924428" y="3206592"/>
            <a:chExt cx="957269" cy="519116"/>
          </a:xfrm>
        </p:grpSpPr>
        <p:grpSp>
          <p:nvGrpSpPr>
            <p:cNvPr id="103" name="Group 102"/>
            <p:cNvGrpSpPr/>
            <p:nvPr/>
          </p:nvGrpSpPr>
          <p:grpSpPr>
            <a:xfrm>
              <a:off x="4924428" y="3206592"/>
              <a:ext cx="319318" cy="246221"/>
              <a:chOff x="1500166" y="1285860"/>
              <a:chExt cx="319318" cy="246221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1500166" y="1285860"/>
                <a:ext cx="31931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00FF"/>
                    </a:solidFill>
                  </a:rPr>
                  <a:t>PC</a:t>
                </a:r>
                <a:endParaRPr lang="en-IN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>
                <a:off x="1542572" y="1302863"/>
                <a:ext cx="216000" cy="216000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136" name="Straight Connector 135"/>
            <p:cNvCxnSpPr/>
            <p:nvPr/>
          </p:nvCxnSpPr>
          <p:spPr>
            <a:xfrm rot="10800000">
              <a:off x="5167317" y="3368518"/>
              <a:ext cx="714380" cy="35719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Right Arrow 127"/>
          <p:cNvSpPr/>
          <p:nvPr/>
        </p:nvSpPr>
        <p:spPr>
          <a:xfrm>
            <a:off x="2051102" y="2872930"/>
            <a:ext cx="978408" cy="484632"/>
          </a:xfrm>
          <a:prstGeom prst="rightArrow">
            <a:avLst>
              <a:gd name="adj1" fmla="val 38207"/>
              <a:gd name="adj2" fmla="val 40173"/>
            </a:avLst>
          </a:prstGeom>
          <a:solidFill>
            <a:srgbClr val="00B050"/>
          </a:solidFill>
          <a:ln w="95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9" name="U-Turn Arrow 128"/>
          <p:cNvSpPr/>
          <p:nvPr/>
        </p:nvSpPr>
        <p:spPr>
          <a:xfrm rot="5400000" flipH="1">
            <a:off x="5868463" y="1270147"/>
            <a:ext cx="1244158" cy="877824"/>
          </a:xfrm>
          <a:prstGeom prst="uturnArrow">
            <a:avLst>
              <a:gd name="adj1" fmla="val 16319"/>
              <a:gd name="adj2" fmla="val 25000"/>
              <a:gd name="adj3" fmla="val 25000"/>
              <a:gd name="adj4" fmla="val 62446"/>
              <a:gd name="adj5" fmla="val 10000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9" name="Right Arrow 138"/>
          <p:cNvSpPr/>
          <p:nvPr/>
        </p:nvSpPr>
        <p:spPr>
          <a:xfrm flipH="1">
            <a:off x="2736336" y="2015674"/>
            <a:ext cx="978408" cy="484632"/>
          </a:xfrm>
          <a:prstGeom prst="rightArrow">
            <a:avLst>
              <a:gd name="adj1" fmla="val 38207"/>
              <a:gd name="adj2" fmla="val 40173"/>
            </a:avLst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0" name="TextBox 119"/>
          <p:cNvSpPr txBox="1"/>
          <p:nvPr/>
        </p:nvSpPr>
        <p:spPr>
          <a:xfrm>
            <a:off x="281437" y="5143512"/>
            <a:ext cx="8505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Temperature controller transforms energy balance variability out of recycle loop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Regulates energy recycled in FEHE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9" grpId="0" animBg="1"/>
      <p:bldP spid="1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2547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Material Recycle Snowball Effect</a:t>
            </a:r>
            <a:endParaRPr lang="en-IN" sz="3200" b="1" dirty="0"/>
          </a:p>
        </p:txBody>
      </p:sp>
      <p:grpSp>
        <p:nvGrpSpPr>
          <p:cNvPr id="3" name="Group 118"/>
          <p:cNvGrpSpPr>
            <a:grpSpLocks/>
          </p:cNvGrpSpPr>
          <p:nvPr/>
        </p:nvGrpSpPr>
        <p:grpSpPr bwMode="auto">
          <a:xfrm>
            <a:off x="1517650" y="2808288"/>
            <a:ext cx="2252663" cy="1225550"/>
            <a:chOff x="956" y="1769"/>
            <a:chExt cx="1419" cy="772"/>
          </a:xfrm>
        </p:grpSpPr>
        <p:sp>
          <p:nvSpPr>
            <p:cNvPr id="4" name="Text Box 105"/>
            <p:cNvSpPr txBox="1">
              <a:spLocks noChangeArrowheads="1"/>
            </p:cNvSpPr>
            <p:nvPr/>
          </p:nvSpPr>
          <p:spPr bwMode="auto">
            <a:xfrm>
              <a:off x="1680" y="2043"/>
              <a:ext cx="67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REACTOR</a:t>
              </a:r>
            </a:p>
          </p:txBody>
        </p:sp>
        <p:grpSp>
          <p:nvGrpSpPr>
            <p:cNvPr id="5" name="Group 107"/>
            <p:cNvGrpSpPr>
              <a:grpSpLocks/>
            </p:cNvGrpSpPr>
            <p:nvPr/>
          </p:nvGrpSpPr>
          <p:grpSpPr bwMode="auto">
            <a:xfrm>
              <a:off x="956" y="1769"/>
              <a:ext cx="1419" cy="772"/>
              <a:chOff x="432" y="2016"/>
              <a:chExt cx="1419" cy="772"/>
            </a:xfrm>
          </p:grpSpPr>
          <p:grpSp>
            <p:nvGrpSpPr>
              <p:cNvPr id="6" name="Group 53"/>
              <p:cNvGrpSpPr>
                <a:grpSpLocks/>
              </p:cNvGrpSpPr>
              <p:nvPr/>
            </p:nvGrpSpPr>
            <p:grpSpPr bwMode="auto">
              <a:xfrm>
                <a:off x="843" y="2016"/>
                <a:ext cx="1008" cy="672"/>
                <a:chOff x="843" y="2016"/>
                <a:chExt cx="1008" cy="672"/>
              </a:xfrm>
            </p:grpSpPr>
            <p:grpSp>
              <p:nvGrpSpPr>
                <p:cNvPr id="8" name="Group 50"/>
                <p:cNvGrpSpPr>
                  <a:grpSpLocks/>
                </p:cNvGrpSpPr>
                <p:nvPr/>
              </p:nvGrpSpPr>
              <p:grpSpPr bwMode="auto">
                <a:xfrm>
                  <a:off x="843" y="2016"/>
                  <a:ext cx="1008" cy="672"/>
                  <a:chOff x="843" y="2016"/>
                  <a:chExt cx="1008" cy="672"/>
                </a:xfrm>
              </p:grpSpPr>
              <p:grpSp>
                <p:nvGrpSpPr>
                  <p:cNvPr id="11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1131" y="2016"/>
                    <a:ext cx="720" cy="672"/>
                    <a:chOff x="1131" y="2016"/>
                    <a:chExt cx="720" cy="672"/>
                  </a:xfrm>
                </p:grpSpPr>
                <p:grpSp>
                  <p:nvGrpSpPr>
                    <p:cNvPr id="12" name="Group 6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152" y="2064"/>
                      <a:ext cx="672" cy="576"/>
                      <a:chOff x="1152" y="2064"/>
                      <a:chExt cx="672" cy="576"/>
                    </a:xfrm>
                  </p:grpSpPr>
                  <p:sp>
                    <p:nvSpPr>
                      <p:cNvPr id="21" name="Rectangle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2064"/>
                        <a:ext cx="576" cy="57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" name="AutoShape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8" y="2064"/>
                        <a:ext cx="96" cy="576"/>
                      </a:xfrm>
                      <a:prstGeom prst="rightBracket">
                        <a:avLst>
                          <a:gd name="adj" fmla="val 219806"/>
                        </a:avLst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0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1" y="2112"/>
                      <a:ext cx="720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843" y="2160"/>
                    <a:ext cx="288" cy="516"/>
                    <a:chOff x="843" y="2160"/>
                    <a:chExt cx="288" cy="516"/>
                  </a:xfrm>
                </p:grpSpPr>
                <p:sp>
                  <p:nvSpPr>
                    <p:cNvPr id="13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3" y="26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19" name="Group 13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918" y="253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16" name="AutoShap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8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85" y="216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287" y="2432"/>
                  <a:ext cx="450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A </a:t>
                  </a:r>
                  <a:r>
                    <a:rPr lang="en-US" sz="1400">
                      <a:sym typeface="Wingdings" pitchFamily="2" charset="2"/>
                    </a:rPr>
                    <a:t> B</a:t>
                  </a:r>
                  <a:endParaRPr lang="en-US" sz="1400"/>
                </a:p>
              </p:txBody>
            </p:sp>
            <p:sp>
              <p:nvSpPr>
                <p:cNvPr id="10" name="Freeform 52"/>
                <p:cNvSpPr>
                  <a:spLocks/>
                </p:cNvSpPr>
                <p:nvPr/>
              </p:nvSpPr>
              <p:spPr bwMode="auto">
                <a:xfrm>
                  <a:off x="1200" y="2256"/>
                  <a:ext cx="576" cy="48"/>
                </a:xfrm>
                <a:custGeom>
                  <a:avLst/>
                  <a:gdLst>
                    <a:gd name="T0" fmla="*/ 0 w 576"/>
                    <a:gd name="T1" fmla="*/ 48 h 48"/>
                    <a:gd name="T2" fmla="*/ 144 w 576"/>
                    <a:gd name="T3" fmla="*/ 0 h 48"/>
                    <a:gd name="T4" fmla="*/ 336 w 576"/>
                    <a:gd name="T5" fmla="*/ 48 h 48"/>
                    <a:gd name="T6" fmla="*/ 576 w 576"/>
                    <a:gd name="T7" fmla="*/ 0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6"/>
                    <a:gd name="T13" fmla="*/ 0 h 48"/>
                    <a:gd name="T14" fmla="*/ 576 w 576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6" h="48">
                      <a:moveTo>
                        <a:pt x="0" y="48"/>
                      </a:moveTo>
                      <a:cubicBezTo>
                        <a:pt x="44" y="24"/>
                        <a:pt x="88" y="0"/>
                        <a:pt x="144" y="0"/>
                      </a:cubicBezTo>
                      <a:cubicBezTo>
                        <a:pt x="200" y="0"/>
                        <a:pt x="264" y="48"/>
                        <a:pt x="336" y="48"/>
                      </a:cubicBezTo>
                      <a:cubicBezTo>
                        <a:pt x="408" y="48"/>
                        <a:pt x="492" y="24"/>
                        <a:pt x="57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" name="Text Box 106"/>
              <p:cNvSpPr txBox="1">
                <a:spLocks noChangeArrowheads="1"/>
              </p:cNvSpPr>
              <p:nvPr/>
            </p:nvSpPr>
            <p:spPr bwMode="auto">
              <a:xfrm>
                <a:off x="432" y="2462"/>
                <a:ext cx="495" cy="3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0"/>
                  <a:t>Cooling</a:t>
                </a:r>
              </a:p>
              <a:p>
                <a:r>
                  <a:rPr lang="en-US" sz="1400" b="0"/>
                  <a:t>Water</a:t>
                </a:r>
              </a:p>
            </p:txBody>
          </p:sp>
        </p:grpSp>
      </p:grpSp>
      <p:grpSp>
        <p:nvGrpSpPr>
          <p:cNvPr id="23" name="Group 113"/>
          <p:cNvGrpSpPr>
            <a:grpSpLocks/>
          </p:cNvGrpSpPr>
          <p:nvPr/>
        </p:nvGrpSpPr>
        <p:grpSpPr bwMode="auto">
          <a:xfrm>
            <a:off x="1435100" y="1589088"/>
            <a:ext cx="1776413" cy="1219200"/>
            <a:chOff x="380" y="1248"/>
            <a:chExt cx="1119" cy="768"/>
          </a:xfrm>
        </p:grpSpPr>
        <p:grpSp>
          <p:nvGrpSpPr>
            <p:cNvPr id="24" name="Group 111"/>
            <p:cNvGrpSpPr>
              <a:grpSpLocks/>
            </p:cNvGrpSpPr>
            <p:nvPr/>
          </p:nvGrpSpPr>
          <p:grpSpPr bwMode="auto">
            <a:xfrm>
              <a:off x="912" y="1248"/>
              <a:ext cx="587" cy="768"/>
              <a:chOff x="912" y="1248"/>
              <a:chExt cx="587" cy="768"/>
            </a:xfrm>
          </p:grpSpPr>
          <p:sp>
            <p:nvSpPr>
              <p:cNvPr id="26" name="Line 95"/>
              <p:cNvSpPr>
                <a:spLocks noChangeShapeType="1"/>
              </p:cNvSpPr>
              <p:nvPr/>
            </p:nvSpPr>
            <p:spPr bwMode="auto">
              <a:xfrm>
                <a:off x="1488" y="1344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7" name="Line 46"/>
              <p:cNvSpPr>
                <a:spLocks noChangeShapeType="1"/>
              </p:cNvSpPr>
              <p:nvPr/>
            </p:nvSpPr>
            <p:spPr bwMode="auto">
              <a:xfrm>
                <a:off x="912" y="1344"/>
                <a:ext cx="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28" name="Group 17"/>
              <p:cNvGrpSpPr>
                <a:grpSpLocks/>
              </p:cNvGrpSpPr>
              <p:nvPr/>
            </p:nvGrpSpPr>
            <p:grpSpPr bwMode="auto">
              <a:xfrm rot="-5400000">
                <a:off x="1110" y="1242"/>
                <a:ext cx="132" cy="144"/>
                <a:chOff x="2880" y="2112"/>
                <a:chExt cx="528" cy="576"/>
              </a:xfrm>
            </p:grpSpPr>
            <p:sp>
              <p:nvSpPr>
                <p:cNvPr id="29" name="AutoShape 18"/>
                <p:cNvSpPr>
                  <a:spLocks noChangeArrowheads="1"/>
                </p:cNvSpPr>
                <p:nvPr/>
              </p:nvSpPr>
              <p:spPr bwMode="auto">
                <a:xfrm>
                  <a:off x="2880" y="2112"/>
                  <a:ext cx="288" cy="576"/>
                </a:xfrm>
                <a:prstGeom prst="flowChartCollat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9"/>
                <p:cNvSpPr>
                  <a:spLocks noChangeShapeType="1"/>
                </p:cNvSpPr>
                <p:nvPr/>
              </p:nvSpPr>
              <p:spPr bwMode="auto">
                <a:xfrm>
                  <a:off x="3024" y="240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1" name="AutoShape 20"/>
                <p:cNvSpPr>
                  <a:spLocks noChangeArrowheads="1"/>
                </p:cNvSpPr>
                <p:nvPr/>
              </p:nvSpPr>
              <p:spPr bwMode="auto">
                <a:xfrm>
                  <a:off x="3264" y="2208"/>
                  <a:ext cx="144" cy="384"/>
                </a:xfrm>
                <a:prstGeom prst="flowChartDelay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5" name="Text Box 112"/>
            <p:cNvSpPr txBox="1">
              <a:spLocks noChangeArrowheads="1"/>
            </p:cNvSpPr>
            <p:nvPr/>
          </p:nvSpPr>
          <p:spPr bwMode="auto">
            <a:xfrm>
              <a:off x="380" y="1252"/>
              <a:ext cx="5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Fresh A</a:t>
              </a:r>
            </a:p>
          </p:txBody>
        </p:sp>
      </p:grpSp>
      <p:grpSp>
        <p:nvGrpSpPr>
          <p:cNvPr id="32" name="Group 117"/>
          <p:cNvGrpSpPr>
            <a:grpSpLocks/>
          </p:cNvGrpSpPr>
          <p:nvPr/>
        </p:nvGrpSpPr>
        <p:grpSpPr bwMode="auto">
          <a:xfrm>
            <a:off x="3194050" y="1447800"/>
            <a:ext cx="3290888" cy="1654175"/>
            <a:chOff x="1488" y="1159"/>
            <a:chExt cx="2073" cy="1042"/>
          </a:xfrm>
        </p:grpSpPr>
        <p:sp>
          <p:nvSpPr>
            <p:cNvPr id="33" name="Line 93"/>
            <p:cNvSpPr>
              <a:spLocks noChangeShapeType="1"/>
            </p:cNvSpPr>
            <p:nvPr/>
          </p:nvSpPr>
          <p:spPr bwMode="auto">
            <a:xfrm flipV="1">
              <a:off x="3552" y="1344"/>
              <a:ext cx="0" cy="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" name="Line 94"/>
            <p:cNvSpPr>
              <a:spLocks noChangeShapeType="1"/>
            </p:cNvSpPr>
            <p:nvPr/>
          </p:nvSpPr>
          <p:spPr bwMode="auto">
            <a:xfrm flipH="1">
              <a:off x="1488" y="1344"/>
              <a:ext cx="2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" name="Text Box 114"/>
            <p:cNvSpPr txBox="1">
              <a:spLocks noChangeArrowheads="1"/>
            </p:cNvSpPr>
            <p:nvPr/>
          </p:nvSpPr>
          <p:spPr bwMode="auto">
            <a:xfrm>
              <a:off x="2027" y="1159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Recycle A</a:t>
              </a:r>
            </a:p>
          </p:txBody>
        </p:sp>
      </p:grpSp>
      <p:grpSp>
        <p:nvGrpSpPr>
          <p:cNvPr id="36" name="Group 116"/>
          <p:cNvGrpSpPr>
            <a:grpSpLocks/>
          </p:cNvGrpSpPr>
          <p:nvPr/>
        </p:nvGrpSpPr>
        <p:grpSpPr bwMode="auto">
          <a:xfrm>
            <a:off x="3194050" y="2133600"/>
            <a:ext cx="4308475" cy="4256088"/>
            <a:chOff x="1488" y="1591"/>
            <a:chExt cx="2714" cy="2681"/>
          </a:xfrm>
        </p:grpSpPr>
        <p:grpSp>
          <p:nvGrpSpPr>
            <p:cNvPr id="37" name="Group 109"/>
            <p:cNvGrpSpPr>
              <a:grpSpLocks/>
            </p:cNvGrpSpPr>
            <p:nvPr/>
          </p:nvGrpSpPr>
          <p:grpSpPr bwMode="auto">
            <a:xfrm>
              <a:off x="1488" y="1591"/>
              <a:ext cx="2126" cy="2619"/>
              <a:chOff x="1488" y="1591"/>
              <a:chExt cx="2126" cy="2619"/>
            </a:xfrm>
          </p:grpSpPr>
          <p:grpSp>
            <p:nvGrpSpPr>
              <p:cNvPr id="39" name="Group 108"/>
              <p:cNvGrpSpPr>
                <a:grpSpLocks/>
              </p:cNvGrpSpPr>
              <p:nvPr/>
            </p:nvGrpSpPr>
            <p:grpSpPr bwMode="auto">
              <a:xfrm>
                <a:off x="1488" y="2688"/>
                <a:ext cx="960" cy="180"/>
                <a:chOff x="1488" y="2688"/>
                <a:chExt cx="960" cy="180"/>
              </a:xfrm>
            </p:grpSpPr>
            <p:sp>
              <p:nvSpPr>
                <p:cNvPr id="92" name="Line 54"/>
                <p:cNvSpPr>
                  <a:spLocks noChangeShapeType="1"/>
                </p:cNvSpPr>
                <p:nvPr/>
              </p:nvSpPr>
              <p:spPr bwMode="auto">
                <a:xfrm>
                  <a:off x="1488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93" name="Line 55"/>
                <p:cNvSpPr>
                  <a:spLocks noChangeShapeType="1"/>
                </p:cNvSpPr>
                <p:nvPr/>
              </p:nvSpPr>
              <p:spPr bwMode="auto">
                <a:xfrm>
                  <a:off x="1488" y="2832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40" name="Group 13"/>
                <p:cNvGrpSpPr>
                  <a:grpSpLocks/>
                </p:cNvGrpSpPr>
                <p:nvPr/>
              </p:nvGrpSpPr>
              <p:grpSpPr bwMode="auto">
                <a:xfrm rot="-5400000">
                  <a:off x="2070" y="2730"/>
                  <a:ext cx="132" cy="144"/>
                  <a:chOff x="2880" y="2112"/>
                  <a:chExt cx="528" cy="576"/>
                </a:xfrm>
              </p:grpSpPr>
              <p:sp>
                <p:nvSpPr>
                  <p:cNvPr id="95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288" cy="576"/>
                  </a:xfrm>
                  <a:prstGeom prst="flowChartCollat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97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208"/>
                    <a:ext cx="144" cy="384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" name="Group 104"/>
              <p:cNvGrpSpPr>
                <a:grpSpLocks/>
              </p:cNvGrpSpPr>
              <p:nvPr/>
            </p:nvGrpSpPr>
            <p:grpSpPr bwMode="auto">
              <a:xfrm>
                <a:off x="2311" y="1591"/>
                <a:ext cx="1303" cy="2619"/>
                <a:chOff x="2311" y="1591"/>
                <a:chExt cx="1303" cy="2619"/>
              </a:xfrm>
            </p:grpSpPr>
            <p:grpSp>
              <p:nvGrpSpPr>
                <p:cNvPr id="43" name="Group 102"/>
                <p:cNvGrpSpPr>
                  <a:grpSpLocks/>
                </p:cNvGrpSpPr>
                <p:nvPr/>
              </p:nvGrpSpPr>
              <p:grpSpPr bwMode="auto">
                <a:xfrm>
                  <a:off x="2311" y="1591"/>
                  <a:ext cx="1303" cy="2619"/>
                  <a:chOff x="2311" y="1591"/>
                  <a:chExt cx="1303" cy="2619"/>
                </a:xfrm>
              </p:grpSpPr>
              <p:grpSp>
                <p:nvGrpSpPr>
                  <p:cNvPr id="45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448" y="2010"/>
                    <a:ext cx="240" cy="1686"/>
                    <a:chOff x="2448" y="2010"/>
                    <a:chExt cx="240" cy="1686"/>
                  </a:xfrm>
                </p:grpSpPr>
                <p:sp>
                  <p:nvSpPr>
                    <p:cNvPr id="89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8" y="2064"/>
                      <a:ext cx="240" cy="158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AutoShape 57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2544" y="1914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AutoShape 58"/>
                    <p:cNvSpPr>
                      <a:spLocks/>
                    </p:cNvSpPr>
                    <p:nvPr/>
                  </p:nvSpPr>
                  <p:spPr bwMode="auto">
                    <a:xfrm rot="5400000" flipV="1">
                      <a:off x="2544" y="3552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4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8" y="191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46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311" y="1591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49" name="Group 25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86" name="AutoShap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7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88" name="AutoShap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1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4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83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84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85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grpSp>
                <p:nvGrpSpPr>
                  <p:cNvPr id="55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2324" y="3744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59" name="Group 70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77" name="AutoShape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79" name="AutoShap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2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1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74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75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76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sp>
                <p:nvSpPr>
                  <p:cNvPr id="47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545" y="369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48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19" y="3689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73" name="Group 8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000" y="1938"/>
                    <a:ext cx="193" cy="240"/>
                    <a:chOff x="3600" y="2928"/>
                    <a:chExt cx="672" cy="576"/>
                  </a:xfrm>
                </p:grpSpPr>
                <p:sp>
                  <p:nvSpPr>
                    <p:cNvPr id="69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2928"/>
                      <a:ext cx="576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AutoShape 82"/>
                    <p:cNvSpPr>
                      <a:spLocks/>
                    </p:cNvSpPr>
                    <p:nvPr/>
                  </p:nvSpPr>
                  <p:spPr bwMode="auto">
                    <a:xfrm>
                      <a:off x="4176" y="2928"/>
                      <a:ext cx="96" cy="576"/>
                    </a:xfrm>
                    <a:prstGeom prst="rightBracket">
                      <a:avLst>
                        <a:gd name="adj" fmla="val 30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0" name="Line 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1" y="1872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093" y="187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099" y="21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3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8" y="2208"/>
                    <a:ext cx="8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80" name="Group 21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270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66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68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" name="Group 88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2838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63" name="AutoShap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65" name="AutoShap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Freeform 92"/>
                  <p:cNvSpPr>
                    <a:spLocks/>
                  </p:cNvSpPr>
                  <p:nvPr/>
                </p:nvSpPr>
                <p:spPr bwMode="auto">
                  <a:xfrm flipV="1">
                    <a:off x="2976" y="2047"/>
                    <a:ext cx="240" cy="29"/>
                  </a:xfrm>
                  <a:custGeom>
                    <a:avLst/>
                    <a:gdLst>
                      <a:gd name="T0" fmla="*/ 0 w 240"/>
                      <a:gd name="T1" fmla="*/ 7 h 48"/>
                      <a:gd name="T2" fmla="*/ 96 w 240"/>
                      <a:gd name="T3" fmla="*/ 0 h 48"/>
                      <a:gd name="T4" fmla="*/ 144 w 240"/>
                      <a:gd name="T5" fmla="*/ 7 h 48"/>
                      <a:gd name="T6" fmla="*/ 240 w 240"/>
                      <a:gd name="T7" fmla="*/ 0 h 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48"/>
                      <a:gd name="T14" fmla="*/ 240 w 240"/>
                      <a:gd name="T15" fmla="*/ 48 h 4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48">
                        <a:moveTo>
                          <a:pt x="0" y="48"/>
                        </a:moveTo>
                        <a:cubicBezTo>
                          <a:pt x="36" y="24"/>
                          <a:pt x="72" y="0"/>
                          <a:pt x="96" y="0"/>
                        </a:cubicBezTo>
                        <a:cubicBezTo>
                          <a:pt x="120" y="0"/>
                          <a:pt x="120" y="48"/>
                          <a:pt x="144" y="48"/>
                        </a:cubicBezTo>
                        <a:cubicBezTo>
                          <a:pt x="168" y="48"/>
                          <a:pt x="224" y="8"/>
                          <a:pt x="24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07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8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176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94" name="Group 98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318" y="4072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60" name="AutoShap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62" name="AutoShap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2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2461" y="2336"/>
                  <a:ext cx="209" cy="8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C</a:t>
                  </a:r>
                </a:p>
                <a:p>
                  <a:r>
                    <a:rPr lang="en-US" sz="1400"/>
                    <a:t>O</a:t>
                  </a:r>
                </a:p>
                <a:p>
                  <a:r>
                    <a:rPr lang="en-US" sz="1400"/>
                    <a:t>L</a:t>
                  </a:r>
                </a:p>
                <a:p>
                  <a:r>
                    <a:rPr lang="en-US" sz="1400"/>
                    <a:t>U</a:t>
                  </a:r>
                </a:p>
                <a:p>
                  <a:r>
                    <a:rPr lang="en-US" sz="1400"/>
                    <a:t>M</a:t>
                  </a:r>
                </a:p>
                <a:p>
                  <a:r>
                    <a:rPr lang="en-US" sz="1400"/>
                    <a:t>N</a:t>
                  </a:r>
                </a:p>
              </p:txBody>
            </p:sp>
          </p:grpSp>
        </p:grpSp>
        <p:sp>
          <p:nvSpPr>
            <p:cNvPr id="38" name="Text Box 115"/>
            <p:cNvSpPr txBox="1">
              <a:spLocks noChangeArrowheads="1"/>
            </p:cNvSpPr>
            <p:nvPr/>
          </p:nvSpPr>
          <p:spPr bwMode="auto">
            <a:xfrm>
              <a:off x="3552" y="4080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Product B</a:t>
              </a:r>
            </a:p>
          </p:txBody>
        </p:sp>
      </p:grpSp>
      <p:grpSp>
        <p:nvGrpSpPr>
          <p:cNvPr id="98" name="Group 173"/>
          <p:cNvGrpSpPr>
            <a:grpSpLocks/>
          </p:cNvGrpSpPr>
          <p:nvPr/>
        </p:nvGrpSpPr>
        <p:grpSpPr bwMode="auto">
          <a:xfrm>
            <a:off x="2176463" y="3200400"/>
            <a:ext cx="2243137" cy="750888"/>
            <a:chOff x="1371" y="2016"/>
            <a:chExt cx="1413" cy="473"/>
          </a:xfrm>
        </p:grpSpPr>
        <p:grpSp>
          <p:nvGrpSpPr>
            <p:cNvPr id="99" name="Group 129"/>
            <p:cNvGrpSpPr>
              <a:grpSpLocks/>
            </p:cNvGrpSpPr>
            <p:nvPr/>
          </p:nvGrpSpPr>
          <p:grpSpPr bwMode="auto">
            <a:xfrm>
              <a:off x="1371" y="2016"/>
              <a:ext cx="398" cy="275"/>
              <a:chOff x="1371" y="2016"/>
              <a:chExt cx="398" cy="275"/>
            </a:xfrm>
          </p:grpSpPr>
          <p:grpSp>
            <p:nvGrpSpPr>
              <p:cNvPr id="100" name="Group 121"/>
              <p:cNvGrpSpPr>
                <a:grpSpLocks/>
              </p:cNvGrpSpPr>
              <p:nvPr/>
            </p:nvGrpSpPr>
            <p:grpSpPr bwMode="auto">
              <a:xfrm>
                <a:off x="1371" y="2016"/>
                <a:ext cx="244" cy="174"/>
                <a:chOff x="1175" y="2948"/>
                <a:chExt cx="244" cy="174"/>
              </a:xfrm>
            </p:grpSpPr>
            <p:sp>
              <p:nvSpPr>
                <p:cNvPr id="109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00CC"/>
                      </a:solidFill>
                    </a:rPr>
                    <a:t>TC</a:t>
                  </a:r>
                </a:p>
              </p:txBody>
            </p:sp>
            <p:sp>
              <p:nvSpPr>
                <p:cNvPr id="110" name="Oval 120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" name="Line 122"/>
              <p:cNvSpPr>
                <a:spLocks noChangeShapeType="1"/>
              </p:cNvSpPr>
              <p:nvPr/>
            </p:nvSpPr>
            <p:spPr bwMode="auto">
              <a:xfrm flipH="1" flipV="1">
                <a:off x="1577" y="2118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8" name="Line 124"/>
              <p:cNvSpPr>
                <a:spLocks noChangeShapeType="1"/>
              </p:cNvSpPr>
              <p:nvPr/>
            </p:nvSpPr>
            <p:spPr bwMode="auto">
              <a:xfrm>
                <a:off x="1502" y="219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01" name="Group 172"/>
            <p:cNvGrpSpPr>
              <a:grpSpLocks/>
            </p:cNvGrpSpPr>
            <p:nvPr/>
          </p:nvGrpSpPr>
          <p:grpSpPr bwMode="auto">
            <a:xfrm>
              <a:off x="2235" y="2215"/>
              <a:ext cx="549" cy="274"/>
              <a:chOff x="2235" y="2215"/>
              <a:chExt cx="549" cy="274"/>
            </a:xfrm>
          </p:grpSpPr>
          <p:grpSp>
            <p:nvGrpSpPr>
              <p:cNvPr id="106" name="Group 135"/>
              <p:cNvGrpSpPr>
                <a:grpSpLocks/>
              </p:cNvGrpSpPr>
              <p:nvPr/>
            </p:nvGrpSpPr>
            <p:grpSpPr bwMode="auto">
              <a:xfrm>
                <a:off x="2540" y="2215"/>
                <a:ext cx="244" cy="174"/>
                <a:chOff x="1175" y="2948"/>
                <a:chExt cx="244" cy="174"/>
              </a:xfrm>
            </p:grpSpPr>
            <p:sp>
              <p:nvSpPr>
                <p:cNvPr id="104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  <p:sp>
              <p:nvSpPr>
                <p:cNvPr id="105" name="Oval 137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Line 141"/>
              <p:cNvSpPr>
                <a:spLocks noChangeShapeType="1"/>
              </p:cNvSpPr>
              <p:nvPr/>
            </p:nvSpPr>
            <p:spPr bwMode="auto">
              <a:xfrm>
                <a:off x="2235" y="2305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3" name="Line 142"/>
              <p:cNvSpPr>
                <a:spLocks noChangeShapeType="1"/>
              </p:cNvSpPr>
              <p:nvPr/>
            </p:nvSpPr>
            <p:spPr bwMode="auto">
              <a:xfrm>
                <a:off x="2661" y="2393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11" name="Group 174"/>
          <p:cNvGrpSpPr>
            <a:grpSpLocks/>
          </p:cNvGrpSpPr>
          <p:nvPr/>
        </p:nvGrpSpPr>
        <p:grpSpPr bwMode="auto">
          <a:xfrm>
            <a:off x="4908550" y="1851025"/>
            <a:ext cx="1476375" cy="4216400"/>
            <a:chOff x="3092" y="1166"/>
            <a:chExt cx="930" cy="2656"/>
          </a:xfrm>
        </p:grpSpPr>
        <p:grpSp>
          <p:nvGrpSpPr>
            <p:cNvPr id="112" name="Group 145"/>
            <p:cNvGrpSpPr>
              <a:grpSpLocks/>
            </p:cNvGrpSpPr>
            <p:nvPr/>
          </p:nvGrpSpPr>
          <p:grpSpPr bwMode="auto">
            <a:xfrm>
              <a:off x="3092" y="1166"/>
              <a:ext cx="455" cy="260"/>
              <a:chOff x="3092" y="1166"/>
              <a:chExt cx="455" cy="260"/>
            </a:xfrm>
          </p:grpSpPr>
          <p:grpSp>
            <p:nvGrpSpPr>
              <p:cNvPr id="113" name="Group 138"/>
              <p:cNvGrpSpPr>
                <a:grpSpLocks/>
              </p:cNvGrpSpPr>
              <p:nvPr/>
            </p:nvGrpSpPr>
            <p:grpSpPr bwMode="auto">
              <a:xfrm>
                <a:off x="3298" y="1166"/>
                <a:ext cx="249" cy="174"/>
                <a:chOff x="1172" y="2948"/>
                <a:chExt cx="249" cy="174"/>
              </a:xfrm>
            </p:grpSpPr>
            <p:sp>
              <p:nvSpPr>
                <p:cNvPr id="126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1172" y="2949"/>
                  <a:ext cx="249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00CC"/>
                      </a:solidFill>
                    </a:rPr>
                    <a:t>PC</a:t>
                  </a:r>
                </a:p>
              </p:txBody>
            </p:sp>
            <p:sp>
              <p:nvSpPr>
                <p:cNvPr id="127" name="Oval 140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" name="Line 143"/>
              <p:cNvSpPr>
                <a:spLocks noChangeShapeType="1"/>
              </p:cNvSpPr>
              <p:nvPr/>
            </p:nvSpPr>
            <p:spPr bwMode="auto">
              <a:xfrm flipV="1">
                <a:off x="3092" y="1234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5" name="Line 144"/>
              <p:cNvSpPr>
                <a:spLocks noChangeShapeType="1"/>
              </p:cNvSpPr>
              <p:nvPr/>
            </p:nvSpPr>
            <p:spPr bwMode="auto">
              <a:xfrm>
                <a:off x="3093" y="1234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14" name="Group 155"/>
            <p:cNvGrpSpPr>
              <a:grpSpLocks/>
            </p:cNvGrpSpPr>
            <p:nvPr/>
          </p:nvGrpSpPr>
          <p:grpSpPr bwMode="auto">
            <a:xfrm>
              <a:off x="3737" y="1687"/>
              <a:ext cx="251" cy="174"/>
              <a:chOff x="3737" y="1687"/>
              <a:chExt cx="251" cy="174"/>
            </a:xfrm>
          </p:grpSpPr>
          <p:grpSp>
            <p:nvGrpSpPr>
              <p:cNvPr id="115" name="Group 148"/>
              <p:cNvGrpSpPr>
                <a:grpSpLocks/>
              </p:cNvGrpSpPr>
              <p:nvPr/>
            </p:nvGrpSpPr>
            <p:grpSpPr bwMode="auto">
              <a:xfrm>
                <a:off x="3744" y="1687"/>
                <a:ext cx="244" cy="174"/>
                <a:chOff x="1175" y="2948"/>
                <a:chExt cx="244" cy="174"/>
              </a:xfrm>
            </p:grpSpPr>
            <p:sp>
              <p:nvSpPr>
                <p:cNvPr id="121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  <p:sp>
              <p:nvSpPr>
                <p:cNvPr id="122" name="Oval 150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3737" y="1783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19" name="Group 158"/>
            <p:cNvGrpSpPr>
              <a:grpSpLocks/>
            </p:cNvGrpSpPr>
            <p:nvPr/>
          </p:nvGrpSpPr>
          <p:grpSpPr bwMode="auto">
            <a:xfrm>
              <a:off x="3230" y="3648"/>
              <a:ext cx="792" cy="174"/>
              <a:chOff x="3230" y="3648"/>
              <a:chExt cx="792" cy="174"/>
            </a:xfrm>
          </p:grpSpPr>
          <p:grpSp>
            <p:nvGrpSpPr>
              <p:cNvPr id="123" name="Group 151"/>
              <p:cNvGrpSpPr>
                <a:grpSpLocks/>
              </p:cNvGrpSpPr>
              <p:nvPr/>
            </p:nvGrpSpPr>
            <p:grpSpPr bwMode="auto">
              <a:xfrm>
                <a:off x="3778" y="3648"/>
                <a:ext cx="244" cy="174"/>
                <a:chOff x="1175" y="2948"/>
                <a:chExt cx="244" cy="174"/>
              </a:xfrm>
            </p:grpSpPr>
            <p:sp>
              <p:nvSpPr>
                <p:cNvPr id="117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  <p:sp>
              <p:nvSpPr>
                <p:cNvPr id="118" name="Oval 153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6" name="Line 157"/>
              <p:cNvSpPr>
                <a:spLocks noChangeShapeType="1"/>
              </p:cNvSpPr>
              <p:nvPr/>
            </p:nvSpPr>
            <p:spPr bwMode="auto">
              <a:xfrm>
                <a:off x="3230" y="3730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28" name="Group 180"/>
          <p:cNvGrpSpPr>
            <a:grpSpLocks/>
          </p:cNvGrpSpPr>
          <p:nvPr/>
        </p:nvGrpSpPr>
        <p:grpSpPr bwMode="auto">
          <a:xfrm>
            <a:off x="4495800" y="2667000"/>
            <a:ext cx="1149350" cy="2876550"/>
            <a:chOff x="2832" y="1680"/>
            <a:chExt cx="724" cy="1812"/>
          </a:xfrm>
        </p:grpSpPr>
        <p:sp>
          <p:nvSpPr>
            <p:cNvPr id="129" name="Line 162"/>
            <p:cNvSpPr>
              <a:spLocks noChangeShapeType="1"/>
            </p:cNvSpPr>
            <p:nvPr/>
          </p:nvSpPr>
          <p:spPr bwMode="auto">
            <a:xfrm flipV="1">
              <a:off x="3312" y="1858"/>
              <a:ext cx="0" cy="9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30" name="Group 176"/>
            <p:cNvGrpSpPr>
              <a:grpSpLocks/>
            </p:cNvGrpSpPr>
            <p:nvPr/>
          </p:nvGrpSpPr>
          <p:grpSpPr bwMode="auto">
            <a:xfrm>
              <a:off x="2832" y="1680"/>
              <a:ext cx="724" cy="1812"/>
              <a:chOff x="2832" y="1680"/>
              <a:chExt cx="724" cy="1812"/>
            </a:xfrm>
          </p:grpSpPr>
          <p:grpSp>
            <p:nvGrpSpPr>
              <p:cNvPr id="131" name="Group 175"/>
              <p:cNvGrpSpPr>
                <a:grpSpLocks/>
              </p:cNvGrpSpPr>
              <p:nvPr/>
            </p:nvGrpSpPr>
            <p:grpSpPr bwMode="auto">
              <a:xfrm>
                <a:off x="2832" y="1680"/>
                <a:ext cx="633" cy="903"/>
                <a:chOff x="2832" y="1680"/>
                <a:chExt cx="633" cy="903"/>
              </a:xfrm>
            </p:grpSpPr>
            <p:grpSp>
              <p:nvGrpSpPr>
                <p:cNvPr id="132" name="Group 159"/>
                <p:cNvGrpSpPr>
                  <a:grpSpLocks/>
                </p:cNvGrpSpPr>
                <p:nvPr/>
              </p:nvGrpSpPr>
              <p:grpSpPr bwMode="auto">
                <a:xfrm>
                  <a:off x="3211" y="1680"/>
                  <a:ext cx="254" cy="174"/>
                  <a:chOff x="1170" y="2948"/>
                  <a:chExt cx="254" cy="174"/>
                </a:xfrm>
              </p:grpSpPr>
              <p:sp>
                <p:nvSpPr>
                  <p:cNvPr id="142" name="Text 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0" y="2949"/>
                    <a:ext cx="25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CC"/>
                        </a:solidFill>
                      </a:rPr>
                      <a:t>RC</a:t>
                    </a:r>
                  </a:p>
                </p:txBody>
              </p:sp>
              <p:sp>
                <p:nvSpPr>
                  <p:cNvPr id="143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9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832" y="1748"/>
                  <a:ext cx="0" cy="835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0" name="Line 164"/>
                <p:cNvSpPr>
                  <a:spLocks noChangeShapeType="1"/>
                </p:cNvSpPr>
                <p:nvPr/>
              </p:nvSpPr>
              <p:spPr bwMode="auto">
                <a:xfrm>
                  <a:off x="2832" y="1741"/>
                  <a:ext cx="415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1" name="Line 165"/>
                <p:cNvSpPr>
                  <a:spLocks noChangeShapeType="1"/>
                </p:cNvSpPr>
                <p:nvPr/>
              </p:nvSpPr>
              <p:spPr bwMode="auto">
                <a:xfrm>
                  <a:off x="3401" y="1824"/>
                  <a:ext cx="40" cy="4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3" name="Group 171"/>
              <p:cNvGrpSpPr>
                <a:grpSpLocks/>
              </p:cNvGrpSpPr>
              <p:nvPr/>
            </p:nvGrpSpPr>
            <p:grpSpPr bwMode="auto">
              <a:xfrm>
                <a:off x="3209" y="3186"/>
                <a:ext cx="347" cy="306"/>
                <a:chOff x="3209" y="3186"/>
                <a:chExt cx="347" cy="306"/>
              </a:xfrm>
            </p:grpSpPr>
            <p:grpSp>
              <p:nvGrpSpPr>
                <p:cNvPr id="138" name="Group 166"/>
                <p:cNvGrpSpPr>
                  <a:grpSpLocks/>
                </p:cNvGrpSpPr>
                <p:nvPr/>
              </p:nvGrpSpPr>
              <p:grpSpPr bwMode="auto">
                <a:xfrm>
                  <a:off x="3312" y="3186"/>
                  <a:ext cx="244" cy="174"/>
                  <a:chOff x="1175" y="2948"/>
                  <a:chExt cx="244" cy="174"/>
                </a:xfrm>
              </p:grpSpPr>
              <p:sp>
                <p:nvSpPr>
                  <p:cNvPr id="136" name="Text Box 1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949"/>
                    <a:ext cx="24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CC"/>
                        </a:solidFill>
                      </a:rPr>
                      <a:t>TC</a:t>
                    </a:r>
                  </a:p>
                </p:txBody>
              </p:sp>
              <p:sp>
                <p:nvSpPr>
                  <p:cNvPr id="137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4" name="Line 169"/>
                <p:cNvSpPr>
                  <a:spLocks noChangeShapeType="1"/>
                </p:cNvSpPr>
                <p:nvPr/>
              </p:nvSpPr>
              <p:spPr bwMode="auto">
                <a:xfrm>
                  <a:off x="3209" y="3265"/>
                  <a:ext cx="127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35" name="Line 170"/>
                <p:cNvSpPr>
                  <a:spLocks noChangeShapeType="1"/>
                </p:cNvSpPr>
                <p:nvPr/>
              </p:nvSpPr>
              <p:spPr bwMode="auto">
                <a:xfrm>
                  <a:off x="3449" y="3360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144" name="Group 189"/>
          <p:cNvGrpSpPr>
            <a:grpSpLocks/>
          </p:cNvGrpSpPr>
          <p:nvPr/>
        </p:nvGrpSpPr>
        <p:grpSpPr bwMode="auto">
          <a:xfrm>
            <a:off x="1812925" y="1143000"/>
            <a:ext cx="1238250" cy="587375"/>
            <a:chOff x="1142" y="720"/>
            <a:chExt cx="780" cy="370"/>
          </a:xfrm>
        </p:grpSpPr>
        <p:grpSp>
          <p:nvGrpSpPr>
            <p:cNvPr id="145" name="Group 146"/>
            <p:cNvGrpSpPr>
              <a:grpSpLocks/>
            </p:cNvGrpSpPr>
            <p:nvPr/>
          </p:nvGrpSpPr>
          <p:grpSpPr bwMode="auto">
            <a:xfrm>
              <a:off x="1584" y="720"/>
              <a:ext cx="338" cy="370"/>
              <a:chOff x="1584" y="720"/>
              <a:chExt cx="338" cy="370"/>
            </a:xfrm>
          </p:grpSpPr>
          <p:grpSp>
            <p:nvGrpSpPr>
              <p:cNvPr id="146" name="Group 126"/>
              <p:cNvGrpSpPr>
                <a:grpSpLocks/>
              </p:cNvGrpSpPr>
              <p:nvPr/>
            </p:nvGrpSpPr>
            <p:grpSpPr bwMode="auto">
              <a:xfrm>
                <a:off x="1584" y="720"/>
                <a:ext cx="244" cy="174"/>
                <a:chOff x="1175" y="2948"/>
                <a:chExt cx="244" cy="174"/>
              </a:xfrm>
            </p:grpSpPr>
            <p:sp>
              <p:nvSpPr>
                <p:cNvPr id="154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CC3300"/>
                      </a:solidFill>
                    </a:rPr>
                    <a:t>FC</a:t>
                  </a:r>
                </a:p>
              </p:txBody>
            </p:sp>
            <p:sp>
              <p:nvSpPr>
                <p:cNvPr id="155" name="Oval 128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134"/>
              <p:cNvGrpSpPr>
                <a:grpSpLocks/>
              </p:cNvGrpSpPr>
              <p:nvPr/>
            </p:nvGrpSpPr>
            <p:grpSpPr bwMode="auto">
              <a:xfrm>
                <a:off x="1701" y="802"/>
                <a:ext cx="221" cy="288"/>
                <a:chOff x="1701" y="802"/>
                <a:chExt cx="221" cy="288"/>
              </a:xfrm>
            </p:grpSpPr>
            <p:sp>
              <p:nvSpPr>
                <p:cNvPr id="151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1920" y="80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52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790" y="802"/>
                  <a:ext cx="132" cy="0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53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1701" y="891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150" name="Group 179"/>
            <p:cNvGrpSpPr>
              <a:grpSpLocks/>
            </p:cNvGrpSpPr>
            <p:nvPr/>
          </p:nvGrpSpPr>
          <p:grpSpPr bwMode="auto">
            <a:xfrm>
              <a:off x="1142" y="720"/>
              <a:ext cx="483" cy="173"/>
              <a:chOff x="1142" y="720"/>
              <a:chExt cx="483" cy="173"/>
            </a:xfrm>
          </p:grpSpPr>
          <p:sp>
            <p:nvSpPr>
              <p:cNvPr id="147" name="Line 177"/>
              <p:cNvSpPr>
                <a:spLocks noChangeShapeType="1"/>
              </p:cNvSpPr>
              <p:nvPr/>
            </p:nvSpPr>
            <p:spPr bwMode="auto">
              <a:xfrm>
                <a:off x="1423" y="809"/>
                <a:ext cx="202" cy="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8" name="Text Box 178"/>
              <p:cNvSpPr txBox="1">
                <a:spLocks noChangeArrowheads="1"/>
              </p:cNvSpPr>
              <p:nvPr/>
            </p:nvSpPr>
            <p:spPr bwMode="auto">
              <a:xfrm>
                <a:off x="1142" y="720"/>
                <a:ext cx="31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CC3300"/>
                    </a:solidFill>
                  </a:rPr>
                  <a:t>TPM</a:t>
                </a:r>
              </a:p>
            </p:txBody>
          </p:sp>
        </p:grpSp>
      </p:grpSp>
      <p:grpSp>
        <p:nvGrpSpPr>
          <p:cNvPr id="156" name="Group 188"/>
          <p:cNvGrpSpPr>
            <a:grpSpLocks/>
          </p:cNvGrpSpPr>
          <p:nvPr/>
        </p:nvGrpSpPr>
        <p:grpSpPr bwMode="auto">
          <a:xfrm>
            <a:off x="2024063" y="2427288"/>
            <a:ext cx="3505200" cy="2633662"/>
            <a:chOff x="1275" y="1529"/>
            <a:chExt cx="2208" cy="1659"/>
          </a:xfrm>
        </p:grpSpPr>
        <p:sp>
          <p:nvSpPr>
            <p:cNvPr id="157" name="Line 184"/>
            <p:cNvSpPr>
              <a:spLocks noChangeShapeType="1"/>
            </p:cNvSpPr>
            <p:nvPr/>
          </p:nvSpPr>
          <p:spPr bwMode="auto">
            <a:xfrm>
              <a:off x="1275" y="1955"/>
              <a:ext cx="144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" name="Line 185"/>
            <p:cNvSpPr>
              <a:spLocks noChangeShapeType="1"/>
            </p:cNvSpPr>
            <p:nvPr/>
          </p:nvSpPr>
          <p:spPr bwMode="auto">
            <a:xfrm>
              <a:off x="2661" y="2064"/>
              <a:ext cx="0" cy="14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9" name="Line 186"/>
            <p:cNvSpPr>
              <a:spLocks noChangeShapeType="1"/>
            </p:cNvSpPr>
            <p:nvPr/>
          </p:nvSpPr>
          <p:spPr bwMode="auto">
            <a:xfrm>
              <a:off x="3429" y="3044"/>
              <a:ext cx="0" cy="14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0" name="Line 187"/>
            <p:cNvSpPr>
              <a:spLocks noChangeShapeType="1"/>
            </p:cNvSpPr>
            <p:nvPr/>
          </p:nvSpPr>
          <p:spPr bwMode="auto">
            <a:xfrm flipH="1">
              <a:off x="3395" y="1529"/>
              <a:ext cx="88" cy="17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1714480" y="1785926"/>
            <a:ext cx="978408" cy="484632"/>
          </a:xfrm>
          <a:prstGeom prst="rightArrow">
            <a:avLst>
              <a:gd name="adj1" fmla="val 38207"/>
              <a:gd name="adj2" fmla="val 40173"/>
            </a:avLst>
          </a:prstGeom>
          <a:solidFill>
            <a:srgbClr val="00B050"/>
          </a:solidFill>
          <a:ln w="95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2" name="U-Turn Arrow 161"/>
          <p:cNvSpPr/>
          <p:nvPr/>
        </p:nvSpPr>
        <p:spPr>
          <a:xfrm rot="5400000" flipH="1">
            <a:off x="3460139" y="1835743"/>
            <a:ext cx="1244158" cy="877824"/>
          </a:xfrm>
          <a:prstGeom prst="uturnArrow">
            <a:avLst>
              <a:gd name="adj1" fmla="val 16319"/>
              <a:gd name="adj2" fmla="val 25000"/>
              <a:gd name="adj3" fmla="val 25000"/>
              <a:gd name="adj4" fmla="val 62446"/>
              <a:gd name="adj5" fmla="val 10000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grpSp>
        <p:nvGrpSpPr>
          <p:cNvPr id="163" name="Group 180"/>
          <p:cNvGrpSpPr/>
          <p:nvPr/>
        </p:nvGrpSpPr>
        <p:grpSpPr>
          <a:xfrm>
            <a:off x="785786" y="4643446"/>
            <a:ext cx="2428892" cy="1785950"/>
            <a:chOff x="1285852" y="4286256"/>
            <a:chExt cx="2428892" cy="1785950"/>
          </a:xfrm>
        </p:grpSpPr>
        <p:grpSp>
          <p:nvGrpSpPr>
            <p:cNvPr id="164" name="Group 89"/>
            <p:cNvGrpSpPr/>
            <p:nvPr/>
          </p:nvGrpSpPr>
          <p:grpSpPr>
            <a:xfrm>
              <a:off x="1285852" y="4429133"/>
              <a:ext cx="2428892" cy="1643073"/>
              <a:chOff x="5286380" y="5644372"/>
              <a:chExt cx="1162001" cy="680883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7818" y="5967578"/>
                <a:ext cx="64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0800000">
                <a:off x="5440381" y="6213493"/>
                <a:ext cx="100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5286380" y="5786454"/>
                <a:ext cx="184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IN" sz="1200" dirty="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5764851" y="6210468"/>
                <a:ext cx="273537" cy="114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Time</a:t>
                </a:r>
                <a:endParaRPr lang="en-IN" sz="1200" dirty="0"/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5519750" y="5676900"/>
                <a:ext cx="876300" cy="433388"/>
              </a:xfrm>
              <a:custGeom>
                <a:avLst/>
                <a:gdLst>
                  <a:gd name="connsiteX0" fmla="*/ 0 w 876300"/>
                  <a:gd name="connsiteY0" fmla="*/ 428625 h 433388"/>
                  <a:gd name="connsiteX1" fmla="*/ 142875 w 876300"/>
                  <a:gd name="connsiteY1" fmla="*/ 409575 h 433388"/>
                  <a:gd name="connsiteX2" fmla="*/ 238125 w 876300"/>
                  <a:gd name="connsiteY2" fmla="*/ 285750 h 433388"/>
                  <a:gd name="connsiteX3" fmla="*/ 352425 w 876300"/>
                  <a:gd name="connsiteY3" fmla="*/ 114300 h 433388"/>
                  <a:gd name="connsiteX4" fmla="*/ 523875 w 876300"/>
                  <a:gd name="connsiteY4" fmla="*/ 19050 h 433388"/>
                  <a:gd name="connsiteX5" fmla="*/ 876300 w 876300"/>
                  <a:gd name="connsiteY5" fmla="*/ 0 h 43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0" h="433388">
                    <a:moveTo>
                      <a:pt x="0" y="428625"/>
                    </a:moveTo>
                    <a:cubicBezTo>
                      <a:pt x="51594" y="431006"/>
                      <a:pt x="103188" y="433388"/>
                      <a:pt x="142875" y="409575"/>
                    </a:cubicBezTo>
                    <a:cubicBezTo>
                      <a:pt x="182563" y="385763"/>
                      <a:pt x="203200" y="334963"/>
                      <a:pt x="238125" y="285750"/>
                    </a:cubicBezTo>
                    <a:cubicBezTo>
                      <a:pt x="273050" y="236538"/>
                      <a:pt x="304800" y="158750"/>
                      <a:pt x="352425" y="114300"/>
                    </a:cubicBezTo>
                    <a:cubicBezTo>
                      <a:pt x="400050" y="69850"/>
                      <a:pt x="436563" y="38100"/>
                      <a:pt x="523875" y="19050"/>
                    </a:cubicBezTo>
                    <a:cubicBezTo>
                      <a:pt x="611187" y="0"/>
                      <a:pt x="743743" y="0"/>
                      <a:pt x="876300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65" name="Group 176"/>
            <p:cNvGrpSpPr/>
            <p:nvPr/>
          </p:nvGrpSpPr>
          <p:grpSpPr>
            <a:xfrm>
              <a:off x="1752580" y="5305437"/>
              <a:ext cx="1783867" cy="247653"/>
              <a:chOff x="785786" y="5713428"/>
              <a:chExt cx="1078408" cy="225427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>
                <a:off x="785786" y="5929330"/>
                <a:ext cx="152343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829138" y="5830904"/>
                <a:ext cx="214314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935500" y="5713428"/>
                <a:ext cx="928694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8" name="TextBox 177"/>
            <p:cNvSpPr txBox="1"/>
            <p:nvPr/>
          </p:nvSpPr>
          <p:spPr>
            <a:xfrm>
              <a:off x="1500166" y="5143512"/>
              <a:ext cx="357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%</a:t>
              </a:r>
              <a:endParaRPr lang="en-IN" sz="12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571736" y="5080827"/>
              <a:ext cx="571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</a:t>
              </a:r>
              <a:r>
                <a:rPr lang="en-US" sz="1200" baseline="-25000" dirty="0" smtClean="0"/>
                <a:t>A</a:t>
              </a:r>
              <a:endParaRPr lang="en-IN" sz="12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938450" y="4286256"/>
              <a:ext cx="347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</a:t>
              </a:r>
              <a:endParaRPr lang="en-IN" sz="1200" dirty="0"/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5857884" y="4357694"/>
            <a:ext cx="3246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Recycle loop shows large swings</a:t>
            </a:r>
          </a:p>
          <a:p>
            <a:r>
              <a:rPr lang="en-US" b="1" dirty="0" smtClean="0"/>
              <a:t>Large Throughput De-rating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1517650" y="2808288"/>
            <a:ext cx="2252663" cy="1225550"/>
            <a:chOff x="956" y="1769"/>
            <a:chExt cx="1419" cy="772"/>
          </a:xfrm>
        </p:grpSpPr>
        <p:sp>
          <p:nvSpPr>
            <p:cNvPr id="5" name="Text Box 105"/>
            <p:cNvSpPr txBox="1">
              <a:spLocks noChangeArrowheads="1"/>
            </p:cNvSpPr>
            <p:nvPr/>
          </p:nvSpPr>
          <p:spPr bwMode="auto">
            <a:xfrm>
              <a:off x="1680" y="2043"/>
              <a:ext cx="67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REACTOR</a:t>
              </a:r>
            </a:p>
          </p:txBody>
        </p:sp>
        <p:grpSp>
          <p:nvGrpSpPr>
            <p:cNvPr id="3" name="Group 107"/>
            <p:cNvGrpSpPr>
              <a:grpSpLocks/>
            </p:cNvGrpSpPr>
            <p:nvPr/>
          </p:nvGrpSpPr>
          <p:grpSpPr bwMode="auto">
            <a:xfrm>
              <a:off x="956" y="1769"/>
              <a:ext cx="1419" cy="772"/>
              <a:chOff x="432" y="2016"/>
              <a:chExt cx="1419" cy="772"/>
            </a:xfrm>
          </p:grpSpPr>
          <p:grpSp>
            <p:nvGrpSpPr>
              <p:cNvPr id="4" name="Group 53"/>
              <p:cNvGrpSpPr>
                <a:grpSpLocks/>
              </p:cNvGrpSpPr>
              <p:nvPr/>
            </p:nvGrpSpPr>
            <p:grpSpPr bwMode="auto">
              <a:xfrm>
                <a:off x="843" y="2016"/>
                <a:ext cx="1008" cy="672"/>
                <a:chOff x="843" y="2016"/>
                <a:chExt cx="1008" cy="672"/>
              </a:xfrm>
            </p:grpSpPr>
            <p:grpSp>
              <p:nvGrpSpPr>
                <p:cNvPr id="6" name="Group 50"/>
                <p:cNvGrpSpPr>
                  <a:grpSpLocks/>
                </p:cNvGrpSpPr>
                <p:nvPr/>
              </p:nvGrpSpPr>
              <p:grpSpPr bwMode="auto">
                <a:xfrm>
                  <a:off x="843" y="2016"/>
                  <a:ext cx="1008" cy="672"/>
                  <a:chOff x="843" y="2016"/>
                  <a:chExt cx="1008" cy="672"/>
                </a:xfrm>
              </p:grpSpPr>
              <p:grpSp>
                <p:nvGrpSpPr>
                  <p:cNvPr id="7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1131" y="2016"/>
                    <a:ext cx="720" cy="672"/>
                    <a:chOff x="1131" y="2016"/>
                    <a:chExt cx="720" cy="672"/>
                  </a:xfrm>
                </p:grpSpPr>
                <p:grpSp>
                  <p:nvGrpSpPr>
                    <p:cNvPr id="9" name="Group 6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152" y="2064"/>
                      <a:ext cx="672" cy="576"/>
                      <a:chOff x="1152" y="2064"/>
                      <a:chExt cx="672" cy="576"/>
                    </a:xfrm>
                  </p:grpSpPr>
                  <p:sp>
                    <p:nvSpPr>
                      <p:cNvPr id="22" name="Rectangle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2064"/>
                        <a:ext cx="576" cy="57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" name="AutoShape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8" y="2064"/>
                        <a:ext cx="96" cy="576"/>
                      </a:xfrm>
                      <a:prstGeom prst="rightBracket">
                        <a:avLst>
                          <a:gd name="adj" fmla="val 219806"/>
                        </a:avLst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1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1" y="2112"/>
                      <a:ext cx="720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843" y="2160"/>
                    <a:ext cx="288" cy="516"/>
                    <a:chOff x="843" y="2160"/>
                    <a:chExt cx="288" cy="516"/>
                  </a:xfrm>
                </p:grpSpPr>
                <p:sp>
                  <p:nvSpPr>
                    <p:cNvPr id="14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3" y="26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13" name="Group 14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918" y="253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17" name="AutoShap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9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85" y="216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10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287" y="2432"/>
                  <a:ext cx="450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A </a:t>
                  </a:r>
                  <a:r>
                    <a:rPr lang="en-US" sz="1400">
                      <a:sym typeface="Wingdings" pitchFamily="2" charset="2"/>
                    </a:rPr>
                    <a:t> B</a:t>
                  </a:r>
                  <a:endParaRPr lang="en-US" sz="1400"/>
                </a:p>
              </p:txBody>
            </p:sp>
            <p:sp>
              <p:nvSpPr>
                <p:cNvPr id="11" name="Freeform 52"/>
                <p:cNvSpPr>
                  <a:spLocks/>
                </p:cNvSpPr>
                <p:nvPr/>
              </p:nvSpPr>
              <p:spPr bwMode="auto">
                <a:xfrm>
                  <a:off x="1200" y="2256"/>
                  <a:ext cx="576" cy="48"/>
                </a:xfrm>
                <a:custGeom>
                  <a:avLst/>
                  <a:gdLst>
                    <a:gd name="T0" fmla="*/ 0 w 576"/>
                    <a:gd name="T1" fmla="*/ 48 h 48"/>
                    <a:gd name="T2" fmla="*/ 144 w 576"/>
                    <a:gd name="T3" fmla="*/ 0 h 48"/>
                    <a:gd name="T4" fmla="*/ 336 w 576"/>
                    <a:gd name="T5" fmla="*/ 48 h 48"/>
                    <a:gd name="T6" fmla="*/ 576 w 576"/>
                    <a:gd name="T7" fmla="*/ 0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6"/>
                    <a:gd name="T13" fmla="*/ 0 h 48"/>
                    <a:gd name="T14" fmla="*/ 576 w 576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6" h="48">
                      <a:moveTo>
                        <a:pt x="0" y="48"/>
                      </a:moveTo>
                      <a:cubicBezTo>
                        <a:pt x="44" y="24"/>
                        <a:pt x="88" y="0"/>
                        <a:pt x="144" y="0"/>
                      </a:cubicBezTo>
                      <a:cubicBezTo>
                        <a:pt x="200" y="0"/>
                        <a:pt x="264" y="48"/>
                        <a:pt x="336" y="48"/>
                      </a:cubicBezTo>
                      <a:cubicBezTo>
                        <a:pt x="408" y="48"/>
                        <a:pt x="492" y="24"/>
                        <a:pt x="57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Text Box 106"/>
              <p:cNvSpPr txBox="1">
                <a:spLocks noChangeArrowheads="1"/>
              </p:cNvSpPr>
              <p:nvPr/>
            </p:nvSpPr>
            <p:spPr bwMode="auto">
              <a:xfrm>
                <a:off x="432" y="2462"/>
                <a:ext cx="495" cy="3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0"/>
                  <a:t>Cooling</a:t>
                </a:r>
              </a:p>
              <a:p>
                <a:r>
                  <a:rPr lang="en-US" sz="1400" b="0"/>
                  <a:t>Water</a:t>
                </a:r>
              </a:p>
            </p:txBody>
          </p:sp>
        </p:grpSp>
      </p:grpSp>
      <p:grpSp>
        <p:nvGrpSpPr>
          <p:cNvPr id="15" name="Group 113"/>
          <p:cNvGrpSpPr>
            <a:grpSpLocks/>
          </p:cNvGrpSpPr>
          <p:nvPr/>
        </p:nvGrpSpPr>
        <p:grpSpPr bwMode="auto">
          <a:xfrm>
            <a:off x="1435100" y="1589088"/>
            <a:ext cx="1776413" cy="1219200"/>
            <a:chOff x="380" y="1248"/>
            <a:chExt cx="1119" cy="768"/>
          </a:xfrm>
        </p:grpSpPr>
        <p:grpSp>
          <p:nvGrpSpPr>
            <p:cNvPr id="20" name="Group 111"/>
            <p:cNvGrpSpPr>
              <a:grpSpLocks/>
            </p:cNvGrpSpPr>
            <p:nvPr/>
          </p:nvGrpSpPr>
          <p:grpSpPr bwMode="auto">
            <a:xfrm>
              <a:off x="912" y="1248"/>
              <a:ext cx="587" cy="768"/>
              <a:chOff x="912" y="1248"/>
              <a:chExt cx="587" cy="768"/>
            </a:xfrm>
          </p:grpSpPr>
          <p:sp>
            <p:nvSpPr>
              <p:cNvPr id="27" name="Line 95"/>
              <p:cNvSpPr>
                <a:spLocks noChangeShapeType="1"/>
              </p:cNvSpPr>
              <p:nvPr/>
            </p:nvSpPr>
            <p:spPr bwMode="auto">
              <a:xfrm>
                <a:off x="1488" y="1344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8" name="Line 46"/>
              <p:cNvSpPr>
                <a:spLocks noChangeShapeType="1"/>
              </p:cNvSpPr>
              <p:nvPr/>
            </p:nvSpPr>
            <p:spPr bwMode="auto">
              <a:xfrm>
                <a:off x="912" y="1344"/>
                <a:ext cx="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24" name="Group 17"/>
              <p:cNvGrpSpPr>
                <a:grpSpLocks/>
              </p:cNvGrpSpPr>
              <p:nvPr/>
            </p:nvGrpSpPr>
            <p:grpSpPr bwMode="auto">
              <a:xfrm rot="-5400000">
                <a:off x="1110" y="1242"/>
                <a:ext cx="132" cy="144"/>
                <a:chOff x="2880" y="2112"/>
                <a:chExt cx="528" cy="576"/>
              </a:xfrm>
            </p:grpSpPr>
            <p:sp>
              <p:nvSpPr>
                <p:cNvPr id="30" name="AutoShape 18"/>
                <p:cNvSpPr>
                  <a:spLocks noChangeArrowheads="1"/>
                </p:cNvSpPr>
                <p:nvPr/>
              </p:nvSpPr>
              <p:spPr bwMode="auto">
                <a:xfrm>
                  <a:off x="2880" y="2112"/>
                  <a:ext cx="288" cy="576"/>
                </a:xfrm>
                <a:prstGeom prst="flowChartCollat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auto">
                <a:xfrm>
                  <a:off x="3024" y="240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2" name="AutoShape 20"/>
                <p:cNvSpPr>
                  <a:spLocks noChangeArrowheads="1"/>
                </p:cNvSpPr>
                <p:nvPr/>
              </p:nvSpPr>
              <p:spPr bwMode="auto">
                <a:xfrm>
                  <a:off x="3264" y="2208"/>
                  <a:ext cx="144" cy="384"/>
                </a:xfrm>
                <a:prstGeom prst="flowChartDelay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" name="Text Box 112"/>
            <p:cNvSpPr txBox="1">
              <a:spLocks noChangeArrowheads="1"/>
            </p:cNvSpPr>
            <p:nvPr/>
          </p:nvSpPr>
          <p:spPr bwMode="auto">
            <a:xfrm>
              <a:off x="380" y="1252"/>
              <a:ext cx="5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Fresh A</a:t>
              </a:r>
            </a:p>
          </p:txBody>
        </p:sp>
      </p:grpSp>
      <p:grpSp>
        <p:nvGrpSpPr>
          <p:cNvPr id="25" name="Group 117"/>
          <p:cNvGrpSpPr>
            <a:grpSpLocks/>
          </p:cNvGrpSpPr>
          <p:nvPr/>
        </p:nvGrpSpPr>
        <p:grpSpPr bwMode="auto">
          <a:xfrm>
            <a:off x="3194050" y="1447800"/>
            <a:ext cx="3290888" cy="1654175"/>
            <a:chOff x="1488" y="1159"/>
            <a:chExt cx="2073" cy="1042"/>
          </a:xfrm>
        </p:grpSpPr>
        <p:sp>
          <p:nvSpPr>
            <p:cNvPr id="34" name="Line 93"/>
            <p:cNvSpPr>
              <a:spLocks noChangeShapeType="1"/>
            </p:cNvSpPr>
            <p:nvPr/>
          </p:nvSpPr>
          <p:spPr bwMode="auto">
            <a:xfrm flipV="1">
              <a:off x="3552" y="1344"/>
              <a:ext cx="0" cy="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" name="Line 94"/>
            <p:cNvSpPr>
              <a:spLocks noChangeShapeType="1"/>
            </p:cNvSpPr>
            <p:nvPr/>
          </p:nvSpPr>
          <p:spPr bwMode="auto">
            <a:xfrm flipH="1">
              <a:off x="1488" y="1344"/>
              <a:ext cx="2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" name="Text Box 114"/>
            <p:cNvSpPr txBox="1">
              <a:spLocks noChangeArrowheads="1"/>
            </p:cNvSpPr>
            <p:nvPr/>
          </p:nvSpPr>
          <p:spPr bwMode="auto">
            <a:xfrm>
              <a:off x="2027" y="1159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Recycle A</a:t>
              </a:r>
            </a:p>
          </p:txBody>
        </p:sp>
      </p:grpSp>
      <p:grpSp>
        <p:nvGrpSpPr>
          <p:cNvPr id="29" name="Group 116"/>
          <p:cNvGrpSpPr>
            <a:grpSpLocks/>
          </p:cNvGrpSpPr>
          <p:nvPr/>
        </p:nvGrpSpPr>
        <p:grpSpPr bwMode="auto">
          <a:xfrm>
            <a:off x="3194050" y="2133600"/>
            <a:ext cx="4308475" cy="4256088"/>
            <a:chOff x="1488" y="1591"/>
            <a:chExt cx="2714" cy="2681"/>
          </a:xfrm>
        </p:grpSpPr>
        <p:grpSp>
          <p:nvGrpSpPr>
            <p:cNvPr id="33" name="Group 109"/>
            <p:cNvGrpSpPr>
              <a:grpSpLocks/>
            </p:cNvGrpSpPr>
            <p:nvPr/>
          </p:nvGrpSpPr>
          <p:grpSpPr bwMode="auto">
            <a:xfrm>
              <a:off x="1488" y="1591"/>
              <a:ext cx="2126" cy="2619"/>
              <a:chOff x="1488" y="1591"/>
              <a:chExt cx="2126" cy="2619"/>
            </a:xfrm>
          </p:grpSpPr>
          <p:grpSp>
            <p:nvGrpSpPr>
              <p:cNvPr id="37" name="Group 108"/>
              <p:cNvGrpSpPr>
                <a:grpSpLocks/>
              </p:cNvGrpSpPr>
              <p:nvPr/>
            </p:nvGrpSpPr>
            <p:grpSpPr bwMode="auto">
              <a:xfrm>
                <a:off x="1488" y="2688"/>
                <a:ext cx="960" cy="180"/>
                <a:chOff x="1488" y="2688"/>
                <a:chExt cx="960" cy="180"/>
              </a:xfrm>
            </p:grpSpPr>
            <p:sp>
              <p:nvSpPr>
                <p:cNvPr id="93" name="Line 54"/>
                <p:cNvSpPr>
                  <a:spLocks noChangeShapeType="1"/>
                </p:cNvSpPr>
                <p:nvPr/>
              </p:nvSpPr>
              <p:spPr bwMode="auto">
                <a:xfrm>
                  <a:off x="1488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94" name="Line 55"/>
                <p:cNvSpPr>
                  <a:spLocks noChangeShapeType="1"/>
                </p:cNvSpPr>
                <p:nvPr/>
              </p:nvSpPr>
              <p:spPr bwMode="auto">
                <a:xfrm>
                  <a:off x="1488" y="2832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38" name="Group 13"/>
                <p:cNvGrpSpPr>
                  <a:grpSpLocks/>
                </p:cNvGrpSpPr>
                <p:nvPr/>
              </p:nvGrpSpPr>
              <p:grpSpPr bwMode="auto">
                <a:xfrm rot="-5400000">
                  <a:off x="2070" y="2730"/>
                  <a:ext cx="132" cy="144"/>
                  <a:chOff x="2880" y="2112"/>
                  <a:chExt cx="528" cy="576"/>
                </a:xfrm>
              </p:grpSpPr>
              <p:sp>
                <p:nvSpPr>
                  <p:cNvPr id="96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288" cy="576"/>
                  </a:xfrm>
                  <a:prstGeom prst="flowChartCollat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98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208"/>
                    <a:ext cx="144" cy="384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0" name="Group 104"/>
              <p:cNvGrpSpPr>
                <a:grpSpLocks/>
              </p:cNvGrpSpPr>
              <p:nvPr/>
            </p:nvGrpSpPr>
            <p:grpSpPr bwMode="auto">
              <a:xfrm>
                <a:off x="2311" y="1591"/>
                <a:ext cx="1303" cy="2619"/>
                <a:chOff x="2311" y="1591"/>
                <a:chExt cx="1303" cy="2619"/>
              </a:xfrm>
            </p:grpSpPr>
            <p:grpSp>
              <p:nvGrpSpPr>
                <p:cNvPr id="41" name="Group 102"/>
                <p:cNvGrpSpPr>
                  <a:grpSpLocks/>
                </p:cNvGrpSpPr>
                <p:nvPr/>
              </p:nvGrpSpPr>
              <p:grpSpPr bwMode="auto">
                <a:xfrm>
                  <a:off x="2311" y="1591"/>
                  <a:ext cx="1303" cy="2619"/>
                  <a:chOff x="2311" y="1591"/>
                  <a:chExt cx="1303" cy="2619"/>
                </a:xfrm>
              </p:grpSpPr>
              <p:grpSp>
                <p:nvGrpSpPr>
                  <p:cNvPr id="42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448" y="2010"/>
                    <a:ext cx="240" cy="1686"/>
                    <a:chOff x="2448" y="2010"/>
                    <a:chExt cx="240" cy="1686"/>
                  </a:xfrm>
                </p:grpSpPr>
                <p:sp>
                  <p:nvSpPr>
                    <p:cNvPr id="90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8" y="2064"/>
                      <a:ext cx="240" cy="158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AutoShape 57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2544" y="1914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AutoShape 58"/>
                    <p:cNvSpPr>
                      <a:spLocks/>
                    </p:cNvSpPr>
                    <p:nvPr/>
                  </p:nvSpPr>
                  <p:spPr bwMode="auto">
                    <a:xfrm rot="5400000" flipV="1">
                      <a:off x="2544" y="3552"/>
                      <a:ext cx="48" cy="240"/>
                    </a:xfrm>
                    <a:prstGeom prst="rightBracket">
                      <a:avLst>
                        <a:gd name="adj" fmla="val 2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5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8" y="191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44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311" y="1591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46" name="Group 25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87" name="AutoShap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8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89" name="AutoShap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2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7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84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85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86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grpSp>
                <p:nvGrpSpPr>
                  <p:cNvPr id="5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2324" y="3744"/>
                    <a:ext cx="672" cy="322"/>
                    <a:chOff x="2784" y="1694"/>
                    <a:chExt cx="672" cy="322"/>
                  </a:xfrm>
                </p:grpSpPr>
                <p:grpSp>
                  <p:nvGrpSpPr>
                    <p:cNvPr id="55" name="Group 71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318" y="1688"/>
                      <a:ext cx="132" cy="144"/>
                      <a:chOff x="2880" y="2112"/>
                      <a:chExt cx="528" cy="576"/>
                    </a:xfrm>
                  </p:grpSpPr>
                  <p:sp>
                    <p:nvSpPr>
                      <p:cNvPr id="78" name="AutoShape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112"/>
                        <a:ext cx="288" cy="576"/>
                      </a:xfrm>
                      <a:prstGeom prst="flowChartCollat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0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80" name="AutoShap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2208"/>
                        <a:ext cx="144" cy="384"/>
                      </a:xfrm>
                      <a:prstGeom prst="flowChartDelay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3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776"/>
                      <a:ext cx="240" cy="240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797"/>
                      <a:ext cx="528" cy="192"/>
                      <a:chOff x="2784" y="1776"/>
                      <a:chExt cx="528" cy="192"/>
                    </a:xfrm>
                  </p:grpSpPr>
                  <p:sp>
                    <p:nvSpPr>
                      <p:cNvPr id="75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1776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76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872"/>
                        <a:ext cx="14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77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1872"/>
                        <a:ext cx="33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sp>
                <p:nvSpPr>
                  <p:cNvPr id="4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545" y="369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49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19" y="3689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000" y="1938"/>
                    <a:ext cx="193" cy="240"/>
                    <a:chOff x="3600" y="2928"/>
                    <a:chExt cx="672" cy="576"/>
                  </a:xfrm>
                </p:grpSpPr>
                <p:sp>
                  <p:nvSpPr>
                    <p:cNvPr id="70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2928"/>
                      <a:ext cx="576" cy="57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AutoShape 82"/>
                    <p:cNvSpPr>
                      <a:spLocks/>
                    </p:cNvSpPr>
                    <p:nvPr/>
                  </p:nvSpPr>
                  <p:spPr bwMode="auto">
                    <a:xfrm>
                      <a:off x="4176" y="2928"/>
                      <a:ext cx="96" cy="576"/>
                    </a:xfrm>
                    <a:prstGeom prst="rightBracket">
                      <a:avLst>
                        <a:gd name="adj" fmla="val 30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" name="Line 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1" y="1872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2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093" y="187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3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099" y="21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4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8" y="2208"/>
                    <a:ext cx="8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72" name="Group 21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270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67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69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4" name="Group 88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2838" y="2106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64" name="AutoShap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66" name="AutoShap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7" name="Freeform 92"/>
                  <p:cNvSpPr>
                    <a:spLocks/>
                  </p:cNvSpPr>
                  <p:nvPr/>
                </p:nvSpPr>
                <p:spPr bwMode="auto">
                  <a:xfrm flipV="1">
                    <a:off x="2976" y="2047"/>
                    <a:ext cx="240" cy="29"/>
                  </a:xfrm>
                  <a:custGeom>
                    <a:avLst/>
                    <a:gdLst>
                      <a:gd name="T0" fmla="*/ 0 w 240"/>
                      <a:gd name="T1" fmla="*/ 7 h 48"/>
                      <a:gd name="T2" fmla="*/ 96 w 240"/>
                      <a:gd name="T3" fmla="*/ 0 h 48"/>
                      <a:gd name="T4" fmla="*/ 144 w 240"/>
                      <a:gd name="T5" fmla="*/ 7 h 48"/>
                      <a:gd name="T6" fmla="*/ 240 w 240"/>
                      <a:gd name="T7" fmla="*/ 0 h 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48"/>
                      <a:gd name="T14" fmla="*/ 240 w 240"/>
                      <a:gd name="T15" fmla="*/ 48 h 4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48">
                        <a:moveTo>
                          <a:pt x="0" y="48"/>
                        </a:moveTo>
                        <a:cubicBezTo>
                          <a:pt x="36" y="24"/>
                          <a:pt x="72" y="0"/>
                          <a:pt x="96" y="0"/>
                        </a:cubicBezTo>
                        <a:cubicBezTo>
                          <a:pt x="120" y="0"/>
                          <a:pt x="120" y="48"/>
                          <a:pt x="144" y="48"/>
                        </a:cubicBezTo>
                        <a:cubicBezTo>
                          <a:pt x="168" y="48"/>
                          <a:pt x="224" y="8"/>
                          <a:pt x="24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073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59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606" y="4176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81" name="Group 98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318" y="4072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61" name="AutoShap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63" name="AutoShap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3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2461" y="2336"/>
                  <a:ext cx="209" cy="8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C</a:t>
                  </a:r>
                </a:p>
                <a:p>
                  <a:r>
                    <a:rPr lang="en-US" sz="1400"/>
                    <a:t>O</a:t>
                  </a:r>
                </a:p>
                <a:p>
                  <a:r>
                    <a:rPr lang="en-US" sz="1400"/>
                    <a:t>L</a:t>
                  </a:r>
                </a:p>
                <a:p>
                  <a:r>
                    <a:rPr lang="en-US" sz="1400"/>
                    <a:t>U</a:t>
                  </a:r>
                </a:p>
                <a:p>
                  <a:r>
                    <a:rPr lang="en-US" sz="1400"/>
                    <a:t>M</a:t>
                  </a:r>
                </a:p>
                <a:p>
                  <a:r>
                    <a:rPr lang="en-US" sz="1400"/>
                    <a:t>N</a:t>
                  </a:r>
                </a:p>
              </p:txBody>
            </p:sp>
          </p:grpSp>
        </p:grpSp>
        <p:sp>
          <p:nvSpPr>
            <p:cNvPr id="39" name="Text Box 115"/>
            <p:cNvSpPr txBox="1">
              <a:spLocks noChangeArrowheads="1"/>
            </p:cNvSpPr>
            <p:nvPr/>
          </p:nvSpPr>
          <p:spPr bwMode="auto">
            <a:xfrm>
              <a:off x="3552" y="4080"/>
              <a:ext cx="65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Product B</a:t>
              </a:r>
            </a:p>
          </p:txBody>
        </p:sp>
      </p:grpSp>
      <p:grpSp>
        <p:nvGrpSpPr>
          <p:cNvPr id="83" name="Group 173"/>
          <p:cNvGrpSpPr>
            <a:grpSpLocks/>
          </p:cNvGrpSpPr>
          <p:nvPr/>
        </p:nvGrpSpPr>
        <p:grpSpPr bwMode="auto">
          <a:xfrm>
            <a:off x="2176463" y="3200400"/>
            <a:ext cx="2243137" cy="750888"/>
            <a:chOff x="1371" y="2016"/>
            <a:chExt cx="1413" cy="473"/>
          </a:xfrm>
        </p:grpSpPr>
        <p:grpSp>
          <p:nvGrpSpPr>
            <p:cNvPr id="95" name="Group 129"/>
            <p:cNvGrpSpPr>
              <a:grpSpLocks/>
            </p:cNvGrpSpPr>
            <p:nvPr/>
          </p:nvGrpSpPr>
          <p:grpSpPr bwMode="auto">
            <a:xfrm>
              <a:off x="1371" y="2016"/>
              <a:ext cx="398" cy="275"/>
              <a:chOff x="1371" y="2016"/>
              <a:chExt cx="398" cy="275"/>
            </a:xfrm>
          </p:grpSpPr>
          <p:grpSp>
            <p:nvGrpSpPr>
              <p:cNvPr id="99" name="Group 121"/>
              <p:cNvGrpSpPr>
                <a:grpSpLocks/>
              </p:cNvGrpSpPr>
              <p:nvPr/>
            </p:nvGrpSpPr>
            <p:grpSpPr bwMode="auto">
              <a:xfrm>
                <a:off x="1371" y="2016"/>
                <a:ext cx="244" cy="174"/>
                <a:chOff x="1175" y="2948"/>
                <a:chExt cx="244" cy="174"/>
              </a:xfrm>
            </p:grpSpPr>
            <p:sp>
              <p:nvSpPr>
                <p:cNvPr id="110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00CC"/>
                      </a:solidFill>
                    </a:rPr>
                    <a:t>TC</a:t>
                  </a:r>
                </a:p>
              </p:txBody>
            </p:sp>
            <p:sp>
              <p:nvSpPr>
                <p:cNvPr id="111" name="Oval 120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" name="Line 122"/>
              <p:cNvSpPr>
                <a:spLocks noChangeShapeType="1"/>
              </p:cNvSpPr>
              <p:nvPr/>
            </p:nvSpPr>
            <p:spPr bwMode="auto">
              <a:xfrm flipH="1" flipV="1">
                <a:off x="1577" y="2118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9" name="Line 124"/>
              <p:cNvSpPr>
                <a:spLocks noChangeShapeType="1"/>
              </p:cNvSpPr>
              <p:nvPr/>
            </p:nvSpPr>
            <p:spPr bwMode="auto">
              <a:xfrm>
                <a:off x="1502" y="219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00" name="Group 172"/>
            <p:cNvGrpSpPr>
              <a:grpSpLocks/>
            </p:cNvGrpSpPr>
            <p:nvPr/>
          </p:nvGrpSpPr>
          <p:grpSpPr bwMode="auto">
            <a:xfrm>
              <a:off x="2235" y="2215"/>
              <a:ext cx="549" cy="274"/>
              <a:chOff x="2235" y="2215"/>
              <a:chExt cx="549" cy="274"/>
            </a:xfrm>
          </p:grpSpPr>
          <p:grpSp>
            <p:nvGrpSpPr>
              <p:cNvPr id="101" name="Group 135"/>
              <p:cNvGrpSpPr>
                <a:grpSpLocks/>
              </p:cNvGrpSpPr>
              <p:nvPr/>
            </p:nvGrpSpPr>
            <p:grpSpPr bwMode="auto">
              <a:xfrm>
                <a:off x="2540" y="2215"/>
                <a:ext cx="244" cy="174"/>
                <a:chOff x="1175" y="2948"/>
                <a:chExt cx="244" cy="174"/>
              </a:xfrm>
            </p:grpSpPr>
            <p:sp>
              <p:nvSpPr>
                <p:cNvPr id="105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  <p:sp>
              <p:nvSpPr>
                <p:cNvPr id="106" name="Oval 137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3" name="Line 141"/>
              <p:cNvSpPr>
                <a:spLocks noChangeShapeType="1"/>
              </p:cNvSpPr>
              <p:nvPr/>
            </p:nvSpPr>
            <p:spPr bwMode="auto">
              <a:xfrm>
                <a:off x="2235" y="2305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4" name="Line 142"/>
              <p:cNvSpPr>
                <a:spLocks noChangeShapeType="1"/>
              </p:cNvSpPr>
              <p:nvPr/>
            </p:nvSpPr>
            <p:spPr bwMode="auto">
              <a:xfrm>
                <a:off x="2661" y="2393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02" name="Group 174"/>
          <p:cNvGrpSpPr>
            <a:grpSpLocks/>
          </p:cNvGrpSpPr>
          <p:nvPr/>
        </p:nvGrpSpPr>
        <p:grpSpPr bwMode="auto">
          <a:xfrm>
            <a:off x="4908550" y="1851025"/>
            <a:ext cx="1476375" cy="4216400"/>
            <a:chOff x="3092" y="1166"/>
            <a:chExt cx="930" cy="2656"/>
          </a:xfrm>
        </p:grpSpPr>
        <p:grpSp>
          <p:nvGrpSpPr>
            <p:cNvPr id="107" name="Group 145"/>
            <p:cNvGrpSpPr>
              <a:grpSpLocks/>
            </p:cNvGrpSpPr>
            <p:nvPr/>
          </p:nvGrpSpPr>
          <p:grpSpPr bwMode="auto">
            <a:xfrm>
              <a:off x="3092" y="1166"/>
              <a:ext cx="455" cy="260"/>
              <a:chOff x="3092" y="1166"/>
              <a:chExt cx="455" cy="260"/>
            </a:xfrm>
          </p:grpSpPr>
          <p:grpSp>
            <p:nvGrpSpPr>
              <p:cNvPr id="112" name="Group 138"/>
              <p:cNvGrpSpPr>
                <a:grpSpLocks/>
              </p:cNvGrpSpPr>
              <p:nvPr/>
            </p:nvGrpSpPr>
            <p:grpSpPr bwMode="auto">
              <a:xfrm>
                <a:off x="3298" y="1166"/>
                <a:ext cx="249" cy="174"/>
                <a:chOff x="1172" y="2948"/>
                <a:chExt cx="249" cy="174"/>
              </a:xfrm>
            </p:grpSpPr>
            <p:sp>
              <p:nvSpPr>
                <p:cNvPr id="127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1172" y="2949"/>
                  <a:ext cx="249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00CC"/>
                      </a:solidFill>
                    </a:rPr>
                    <a:t>PC</a:t>
                  </a:r>
                </a:p>
              </p:txBody>
            </p:sp>
            <p:sp>
              <p:nvSpPr>
                <p:cNvPr id="128" name="Oval 140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5" name="Line 143"/>
              <p:cNvSpPr>
                <a:spLocks noChangeShapeType="1"/>
              </p:cNvSpPr>
              <p:nvPr/>
            </p:nvSpPr>
            <p:spPr bwMode="auto">
              <a:xfrm flipV="1">
                <a:off x="3092" y="1234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6" name="Line 144"/>
              <p:cNvSpPr>
                <a:spLocks noChangeShapeType="1"/>
              </p:cNvSpPr>
              <p:nvPr/>
            </p:nvSpPr>
            <p:spPr bwMode="auto">
              <a:xfrm>
                <a:off x="3093" y="1234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13" name="Group 155"/>
            <p:cNvGrpSpPr>
              <a:grpSpLocks/>
            </p:cNvGrpSpPr>
            <p:nvPr/>
          </p:nvGrpSpPr>
          <p:grpSpPr bwMode="auto">
            <a:xfrm>
              <a:off x="3737" y="1687"/>
              <a:ext cx="251" cy="174"/>
              <a:chOff x="3737" y="1687"/>
              <a:chExt cx="251" cy="174"/>
            </a:xfrm>
          </p:grpSpPr>
          <p:grpSp>
            <p:nvGrpSpPr>
              <p:cNvPr id="114" name="Group 148"/>
              <p:cNvGrpSpPr>
                <a:grpSpLocks/>
              </p:cNvGrpSpPr>
              <p:nvPr/>
            </p:nvGrpSpPr>
            <p:grpSpPr bwMode="auto">
              <a:xfrm>
                <a:off x="3744" y="1687"/>
                <a:ext cx="244" cy="174"/>
                <a:chOff x="1175" y="2948"/>
                <a:chExt cx="244" cy="174"/>
              </a:xfrm>
            </p:grpSpPr>
            <p:sp>
              <p:nvSpPr>
                <p:cNvPr id="122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  <p:sp>
              <p:nvSpPr>
                <p:cNvPr id="123" name="Oval 150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1" name="Line 154"/>
              <p:cNvSpPr>
                <a:spLocks noChangeShapeType="1"/>
              </p:cNvSpPr>
              <p:nvPr/>
            </p:nvSpPr>
            <p:spPr bwMode="auto">
              <a:xfrm>
                <a:off x="3737" y="1783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15" name="Group 158"/>
            <p:cNvGrpSpPr>
              <a:grpSpLocks/>
            </p:cNvGrpSpPr>
            <p:nvPr/>
          </p:nvGrpSpPr>
          <p:grpSpPr bwMode="auto">
            <a:xfrm>
              <a:off x="3230" y="3648"/>
              <a:ext cx="792" cy="174"/>
              <a:chOff x="3230" y="3648"/>
              <a:chExt cx="792" cy="174"/>
            </a:xfrm>
          </p:grpSpPr>
          <p:grpSp>
            <p:nvGrpSpPr>
              <p:cNvPr id="116" name="Group 151"/>
              <p:cNvGrpSpPr>
                <a:grpSpLocks/>
              </p:cNvGrpSpPr>
              <p:nvPr/>
            </p:nvGrpSpPr>
            <p:grpSpPr bwMode="auto">
              <a:xfrm>
                <a:off x="3778" y="3648"/>
                <a:ext cx="244" cy="174"/>
                <a:chOff x="1175" y="2948"/>
                <a:chExt cx="244" cy="174"/>
              </a:xfrm>
            </p:grpSpPr>
            <p:sp>
              <p:nvSpPr>
                <p:cNvPr id="11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175" y="2949"/>
                  <a:ext cx="244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  <p:sp>
              <p:nvSpPr>
                <p:cNvPr id="119" name="Oval 153"/>
                <p:cNvSpPr>
                  <a:spLocks noChangeArrowheads="1"/>
                </p:cNvSpPr>
                <p:nvPr/>
              </p:nvSpPr>
              <p:spPr bwMode="auto">
                <a:xfrm>
                  <a:off x="1207" y="2948"/>
                  <a:ext cx="173" cy="173"/>
                </a:xfrm>
                <a:prstGeom prst="ellips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7" name="Line 157"/>
              <p:cNvSpPr>
                <a:spLocks noChangeShapeType="1"/>
              </p:cNvSpPr>
              <p:nvPr/>
            </p:nvSpPr>
            <p:spPr bwMode="auto">
              <a:xfrm>
                <a:off x="3230" y="3730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20" name="Group 180"/>
          <p:cNvGrpSpPr>
            <a:grpSpLocks/>
          </p:cNvGrpSpPr>
          <p:nvPr/>
        </p:nvGrpSpPr>
        <p:grpSpPr bwMode="auto">
          <a:xfrm>
            <a:off x="4495800" y="2667000"/>
            <a:ext cx="1149350" cy="2876550"/>
            <a:chOff x="2832" y="1680"/>
            <a:chExt cx="724" cy="1812"/>
          </a:xfrm>
        </p:grpSpPr>
        <p:sp>
          <p:nvSpPr>
            <p:cNvPr id="130" name="Line 162"/>
            <p:cNvSpPr>
              <a:spLocks noChangeShapeType="1"/>
            </p:cNvSpPr>
            <p:nvPr/>
          </p:nvSpPr>
          <p:spPr bwMode="auto">
            <a:xfrm flipV="1">
              <a:off x="3312" y="1858"/>
              <a:ext cx="0" cy="9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24" name="Group 176"/>
            <p:cNvGrpSpPr>
              <a:grpSpLocks/>
            </p:cNvGrpSpPr>
            <p:nvPr/>
          </p:nvGrpSpPr>
          <p:grpSpPr bwMode="auto">
            <a:xfrm>
              <a:off x="2832" y="1680"/>
              <a:ext cx="724" cy="1812"/>
              <a:chOff x="2832" y="1680"/>
              <a:chExt cx="724" cy="1812"/>
            </a:xfrm>
          </p:grpSpPr>
          <p:grpSp>
            <p:nvGrpSpPr>
              <p:cNvPr id="129" name="Group 175"/>
              <p:cNvGrpSpPr>
                <a:grpSpLocks/>
              </p:cNvGrpSpPr>
              <p:nvPr/>
            </p:nvGrpSpPr>
            <p:grpSpPr bwMode="auto">
              <a:xfrm>
                <a:off x="2832" y="1680"/>
                <a:ext cx="633" cy="903"/>
                <a:chOff x="2832" y="1680"/>
                <a:chExt cx="633" cy="903"/>
              </a:xfrm>
            </p:grpSpPr>
            <p:grpSp>
              <p:nvGrpSpPr>
                <p:cNvPr id="131" name="Group 159"/>
                <p:cNvGrpSpPr>
                  <a:grpSpLocks/>
                </p:cNvGrpSpPr>
                <p:nvPr/>
              </p:nvGrpSpPr>
              <p:grpSpPr bwMode="auto">
                <a:xfrm>
                  <a:off x="3211" y="1680"/>
                  <a:ext cx="254" cy="174"/>
                  <a:chOff x="1170" y="2948"/>
                  <a:chExt cx="254" cy="174"/>
                </a:xfrm>
              </p:grpSpPr>
              <p:sp>
                <p:nvSpPr>
                  <p:cNvPr id="143" name="Text 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0" y="2949"/>
                    <a:ext cx="25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CC"/>
                        </a:solidFill>
                      </a:rPr>
                      <a:t>RC</a:t>
                    </a:r>
                  </a:p>
                </p:txBody>
              </p:sp>
              <p:sp>
                <p:nvSpPr>
                  <p:cNvPr id="144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832" y="1748"/>
                  <a:ext cx="0" cy="835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2832" y="1741"/>
                  <a:ext cx="415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3401" y="1824"/>
                  <a:ext cx="40" cy="4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2" name="Group 171"/>
              <p:cNvGrpSpPr>
                <a:grpSpLocks/>
              </p:cNvGrpSpPr>
              <p:nvPr/>
            </p:nvGrpSpPr>
            <p:grpSpPr bwMode="auto">
              <a:xfrm>
                <a:off x="3209" y="3186"/>
                <a:ext cx="347" cy="306"/>
                <a:chOff x="3209" y="3186"/>
                <a:chExt cx="347" cy="306"/>
              </a:xfrm>
            </p:grpSpPr>
            <p:grpSp>
              <p:nvGrpSpPr>
                <p:cNvPr id="133" name="Group 166"/>
                <p:cNvGrpSpPr>
                  <a:grpSpLocks/>
                </p:cNvGrpSpPr>
                <p:nvPr/>
              </p:nvGrpSpPr>
              <p:grpSpPr bwMode="auto">
                <a:xfrm>
                  <a:off x="3312" y="3186"/>
                  <a:ext cx="244" cy="174"/>
                  <a:chOff x="1175" y="2948"/>
                  <a:chExt cx="244" cy="174"/>
                </a:xfrm>
              </p:grpSpPr>
              <p:sp>
                <p:nvSpPr>
                  <p:cNvPr id="137" name="Text Box 1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949"/>
                    <a:ext cx="24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CC"/>
                        </a:solidFill>
                      </a:rPr>
                      <a:t>TC</a:t>
                    </a:r>
                  </a:p>
                </p:txBody>
              </p:sp>
              <p:sp>
                <p:nvSpPr>
                  <p:cNvPr id="138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Line 169"/>
                <p:cNvSpPr>
                  <a:spLocks noChangeShapeType="1"/>
                </p:cNvSpPr>
                <p:nvPr/>
              </p:nvSpPr>
              <p:spPr bwMode="auto">
                <a:xfrm>
                  <a:off x="3209" y="3265"/>
                  <a:ext cx="127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3449" y="3360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134" name="Group 188"/>
          <p:cNvGrpSpPr>
            <a:grpSpLocks/>
          </p:cNvGrpSpPr>
          <p:nvPr/>
        </p:nvGrpSpPr>
        <p:grpSpPr bwMode="auto">
          <a:xfrm>
            <a:off x="2024063" y="2427288"/>
            <a:ext cx="3505200" cy="2633662"/>
            <a:chOff x="1275" y="1529"/>
            <a:chExt cx="2208" cy="1659"/>
          </a:xfrm>
        </p:grpSpPr>
        <p:sp>
          <p:nvSpPr>
            <p:cNvPr id="158" name="Line 184"/>
            <p:cNvSpPr>
              <a:spLocks noChangeShapeType="1"/>
            </p:cNvSpPr>
            <p:nvPr/>
          </p:nvSpPr>
          <p:spPr bwMode="auto">
            <a:xfrm>
              <a:off x="1275" y="1955"/>
              <a:ext cx="144" cy="9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9" name="Line 185"/>
            <p:cNvSpPr>
              <a:spLocks noChangeShapeType="1"/>
            </p:cNvSpPr>
            <p:nvPr/>
          </p:nvSpPr>
          <p:spPr bwMode="auto">
            <a:xfrm>
              <a:off x="2661" y="2064"/>
              <a:ext cx="0" cy="14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0" name="Line 186"/>
            <p:cNvSpPr>
              <a:spLocks noChangeShapeType="1"/>
            </p:cNvSpPr>
            <p:nvPr/>
          </p:nvSpPr>
          <p:spPr bwMode="auto">
            <a:xfrm>
              <a:off x="3429" y="3044"/>
              <a:ext cx="0" cy="14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1" name="Line 187"/>
            <p:cNvSpPr>
              <a:spLocks noChangeShapeType="1"/>
            </p:cNvSpPr>
            <p:nvPr/>
          </p:nvSpPr>
          <p:spPr bwMode="auto">
            <a:xfrm flipH="1">
              <a:off x="3395" y="1529"/>
              <a:ext cx="88" cy="17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6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2547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Material Recycle Snowball Effect</a:t>
            </a:r>
            <a:endParaRPr lang="en-IN" sz="3200" b="1" dirty="0"/>
          </a:p>
        </p:txBody>
      </p:sp>
      <p:grpSp>
        <p:nvGrpSpPr>
          <p:cNvPr id="139" name="Group 163"/>
          <p:cNvGrpSpPr/>
          <p:nvPr/>
        </p:nvGrpSpPr>
        <p:grpSpPr>
          <a:xfrm>
            <a:off x="1812925" y="1143001"/>
            <a:ext cx="1382703" cy="928688"/>
            <a:chOff x="1812925" y="1143001"/>
            <a:chExt cx="1382703" cy="928688"/>
          </a:xfrm>
        </p:grpSpPr>
        <p:grpSp>
          <p:nvGrpSpPr>
            <p:cNvPr id="145" name="Group 189"/>
            <p:cNvGrpSpPr>
              <a:grpSpLocks/>
            </p:cNvGrpSpPr>
            <p:nvPr/>
          </p:nvGrpSpPr>
          <p:grpSpPr bwMode="auto">
            <a:xfrm>
              <a:off x="1812925" y="1143001"/>
              <a:ext cx="1238250" cy="928688"/>
              <a:chOff x="1142" y="720"/>
              <a:chExt cx="780" cy="585"/>
            </a:xfrm>
          </p:grpSpPr>
          <p:grpSp>
            <p:nvGrpSpPr>
              <p:cNvPr id="146" name="Group 146"/>
              <p:cNvGrpSpPr>
                <a:grpSpLocks/>
              </p:cNvGrpSpPr>
              <p:nvPr/>
            </p:nvGrpSpPr>
            <p:grpSpPr bwMode="auto">
              <a:xfrm>
                <a:off x="1584" y="720"/>
                <a:ext cx="338" cy="585"/>
                <a:chOff x="1584" y="720"/>
                <a:chExt cx="338" cy="585"/>
              </a:xfrm>
            </p:grpSpPr>
            <p:grpSp>
              <p:nvGrpSpPr>
                <p:cNvPr id="147" name="Group 126"/>
                <p:cNvGrpSpPr>
                  <a:grpSpLocks/>
                </p:cNvGrpSpPr>
                <p:nvPr/>
              </p:nvGrpSpPr>
              <p:grpSpPr bwMode="auto">
                <a:xfrm>
                  <a:off x="1584" y="720"/>
                  <a:ext cx="244" cy="174"/>
                  <a:chOff x="1175" y="2948"/>
                  <a:chExt cx="244" cy="174"/>
                </a:xfrm>
              </p:grpSpPr>
              <p:sp>
                <p:nvSpPr>
                  <p:cNvPr id="155" name="Text Box 1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949"/>
                    <a:ext cx="244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CC3300"/>
                        </a:solidFill>
                      </a:rPr>
                      <a:t>FC</a:t>
                    </a:r>
                  </a:p>
                </p:txBody>
              </p:sp>
              <p:sp>
                <p:nvSpPr>
                  <p:cNvPr id="156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2948"/>
                    <a:ext cx="173" cy="173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0" name="Group 134"/>
                <p:cNvGrpSpPr>
                  <a:grpSpLocks/>
                </p:cNvGrpSpPr>
                <p:nvPr/>
              </p:nvGrpSpPr>
              <p:grpSpPr bwMode="auto">
                <a:xfrm>
                  <a:off x="1701" y="802"/>
                  <a:ext cx="221" cy="503"/>
                  <a:chOff x="1701" y="802"/>
                  <a:chExt cx="221" cy="503"/>
                </a:xfrm>
              </p:grpSpPr>
              <p:sp>
                <p:nvSpPr>
                  <p:cNvPr id="152" name="Line 1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20" y="802"/>
                    <a:ext cx="0" cy="503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53" name="Line 1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90" y="802"/>
                    <a:ext cx="1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54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01" y="891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151" name="Group 179"/>
              <p:cNvGrpSpPr>
                <a:grpSpLocks/>
              </p:cNvGrpSpPr>
              <p:nvPr/>
            </p:nvGrpSpPr>
            <p:grpSpPr bwMode="auto">
              <a:xfrm>
                <a:off x="1142" y="720"/>
                <a:ext cx="483" cy="173"/>
                <a:chOff x="1142" y="720"/>
                <a:chExt cx="483" cy="173"/>
              </a:xfrm>
            </p:grpSpPr>
            <p:sp>
              <p:nvSpPr>
                <p:cNvPr id="148" name="Line 177"/>
                <p:cNvSpPr>
                  <a:spLocks noChangeShapeType="1"/>
                </p:cNvSpPr>
                <p:nvPr/>
              </p:nvSpPr>
              <p:spPr bwMode="auto">
                <a:xfrm>
                  <a:off x="1423" y="809"/>
                  <a:ext cx="202" cy="0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9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1142" y="720"/>
                  <a:ext cx="319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CC3300"/>
                      </a:solidFill>
                    </a:rPr>
                    <a:t>TPM</a:t>
                  </a:r>
                </a:p>
              </p:txBody>
            </p:sp>
          </p:grpSp>
        </p:grpSp>
        <p:sp>
          <p:nvSpPr>
            <p:cNvPr id="163" name="Line 132"/>
            <p:cNvSpPr>
              <a:spLocks noChangeShapeType="1"/>
            </p:cNvSpPr>
            <p:nvPr/>
          </p:nvSpPr>
          <p:spPr bwMode="auto">
            <a:xfrm flipH="1">
              <a:off x="3051628" y="2071678"/>
              <a:ext cx="14400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65" name="Right Arrow 164"/>
          <p:cNvSpPr/>
          <p:nvPr/>
        </p:nvSpPr>
        <p:spPr>
          <a:xfrm>
            <a:off x="1714480" y="1785926"/>
            <a:ext cx="978408" cy="484632"/>
          </a:xfrm>
          <a:prstGeom prst="rightArrow">
            <a:avLst>
              <a:gd name="adj1" fmla="val 38207"/>
              <a:gd name="adj2" fmla="val 40173"/>
            </a:avLst>
          </a:prstGeom>
          <a:solidFill>
            <a:srgbClr val="00B050"/>
          </a:solidFill>
          <a:ln w="95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6" name="U-Turn Arrow 165"/>
          <p:cNvSpPr/>
          <p:nvPr/>
        </p:nvSpPr>
        <p:spPr>
          <a:xfrm rot="5400000" flipH="1">
            <a:off x="3460139" y="1835743"/>
            <a:ext cx="1244158" cy="877824"/>
          </a:xfrm>
          <a:prstGeom prst="uturnArrow">
            <a:avLst>
              <a:gd name="adj1" fmla="val 16319"/>
              <a:gd name="adj2" fmla="val 25000"/>
              <a:gd name="adj3" fmla="val 25000"/>
              <a:gd name="adj4" fmla="val 62446"/>
              <a:gd name="adj5" fmla="val 10000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67" name="Right Arrow 166"/>
          <p:cNvSpPr/>
          <p:nvPr/>
        </p:nvSpPr>
        <p:spPr>
          <a:xfrm flipH="1">
            <a:off x="2786050" y="1285860"/>
            <a:ext cx="978408" cy="484632"/>
          </a:xfrm>
          <a:prstGeom prst="rightArrow">
            <a:avLst>
              <a:gd name="adj1" fmla="val 38207"/>
              <a:gd name="adj2" fmla="val 40173"/>
            </a:avLst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8" name="TextBox 167"/>
          <p:cNvSpPr txBox="1"/>
          <p:nvPr/>
        </p:nvSpPr>
        <p:spPr>
          <a:xfrm>
            <a:off x="6000760" y="4643446"/>
            <a:ext cx="3062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large swings in recycle rate</a:t>
            </a:r>
          </a:p>
          <a:p>
            <a:r>
              <a:rPr lang="en-US" b="1" dirty="0" smtClean="0"/>
              <a:t>Lower Throughput De-rating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Key Guideline for Recycle Loops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IN" b="1" dirty="0" smtClean="0"/>
              <a:t>Structure the control system to transform variability out of the recycle loop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IN" dirty="0" smtClean="0"/>
              <a:t>Hold what’s going around the recycle loop</a:t>
            </a:r>
          </a:p>
          <a:p>
            <a:r>
              <a:rPr lang="en-IN" dirty="0" smtClean="0"/>
              <a:t>Energy Recycle Loop</a:t>
            </a:r>
          </a:p>
          <a:p>
            <a:pPr lvl="1">
              <a:spcAft>
                <a:spcPts val="1200"/>
              </a:spcAft>
            </a:pPr>
            <a:r>
              <a:rPr lang="en-IN" dirty="0" smtClean="0"/>
              <a:t>Hold a temperature inside the recycle loop</a:t>
            </a:r>
          </a:p>
          <a:p>
            <a:r>
              <a:rPr lang="en-IN" dirty="0" smtClean="0"/>
              <a:t>Material Recycle Loop</a:t>
            </a:r>
          </a:p>
          <a:p>
            <a:pPr lvl="1"/>
            <a:r>
              <a:rPr lang="en-IN" dirty="0" smtClean="0"/>
              <a:t>Hold component rate(s) going around recycle loop</a:t>
            </a:r>
          </a:p>
          <a:p>
            <a:pPr lvl="1"/>
            <a:r>
              <a:rPr lang="en-IN" dirty="0" smtClean="0"/>
              <a:t>Material balance control structure brings in fresh component(s) that are recycled as make-up streams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More on Recycle Loops: Nonlinearity</a:t>
            </a:r>
            <a:endParaRPr lang="en-IN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38765" y="1635430"/>
            <a:ext cx="2559085" cy="2133376"/>
            <a:chOff x="538435" y="1635430"/>
            <a:chExt cx="2559085" cy="213337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28662" y="1635430"/>
              <a:ext cx="0" cy="18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2017520" y="2349000"/>
              <a:ext cx="0" cy="21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214414" y="3399474"/>
              <a:ext cx="1678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Fresh Feed Rate</a:t>
              </a:r>
              <a:endParaRPr lang="en-IN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8435" y="1801654"/>
              <a:ext cx="461665" cy="127015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IN" dirty="0" smtClean="0"/>
                <a:t>Recycle Rate</a:t>
              </a:r>
              <a:endParaRPr lang="en-IN" dirty="0"/>
            </a:p>
          </p:txBody>
        </p:sp>
      </p:grpSp>
      <p:sp>
        <p:nvSpPr>
          <p:cNvPr id="10" name="Freeform 9"/>
          <p:cNvSpPr/>
          <p:nvPr/>
        </p:nvSpPr>
        <p:spPr>
          <a:xfrm>
            <a:off x="3605230" y="1706880"/>
            <a:ext cx="1438910" cy="1436370"/>
          </a:xfrm>
          <a:custGeom>
            <a:avLst/>
            <a:gdLst>
              <a:gd name="connsiteX0" fmla="*/ 0 w 1438910"/>
              <a:gd name="connsiteY0" fmla="*/ 1432560 h 1436370"/>
              <a:gd name="connsiteX1" fmla="*/ 708660 w 1438910"/>
              <a:gd name="connsiteY1" fmla="*/ 1318260 h 1436370"/>
              <a:gd name="connsiteX2" fmla="*/ 1417320 w 1438910"/>
              <a:gd name="connsiteY2" fmla="*/ 723900 h 1436370"/>
              <a:gd name="connsiteX3" fmla="*/ 838200 w 1438910"/>
              <a:gd name="connsiteY3" fmla="*/ 0 h 1436370"/>
              <a:gd name="connsiteX4" fmla="*/ 838200 w 1438910"/>
              <a:gd name="connsiteY4" fmla="*/ 0 h 143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910" h="1436370">
                <a:moveTo>
                  <a:pt x="0" y="1432560"/>
                </a:moveTo>
                <a:cubicBezTo>
                  <a:pt x="236220" y="1434465"/>
                  <a:pt x="472440" y="1436370"/>
                  <a:pt x="708660" y="1318260"/>
                </a:cubicBezTo>
                <a:cubicBezTo>
                  <a:pt x="944880" y="1200150"/>
                  <a:pt x="1395730" y="943610"/>
                  <a:pt x="1417320" y="723900"/>
                </a:cubicBezTo>
                <a:cubicBezTo>
                  <a:pt x="1438910" y="504190"/>
                  <a:pt x="838200" y="0"/>
                  <a:pt x="838200" y="0"/>
                </a:cubicBezTo>
                <a:lnTo>
                  <a:pt x="838200" y="0"/>
                </a:lnTo>
              </a:path>
            </a:pathLst>
          </a:cu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8" name="Group 17"/>
          <p:cNvGrpSpPr/>
          <p:nvPr/>
        </p:nvGrpSpPr>
        <p:grpSpPr>
          <a:xfrm>
            <a:off x="5072066" y="1326818"/>
            <a:ext cx="1214446" cy="2256802"/>
            <a:chOff x="2571736" y="1326818"/>
            <a:chExt cx="1214446" cy="2256802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1672530" y="2528206"/>
              <a:ext cx="1800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Arrow 13"/>
            <p:cNvSpPr>
              <a:spLocks noChangeAspect="1"/>
            </p:cNvSpPr>
            <p:nvPr/>
          </p:nvSpPr>
          <p:spPr>
            <a:xfrm>
              <a:off x="2571736" y="1785926"/>
              <a:ext cx="489204" cy="242316"/>
            </a:xfrm>
            <a:prstGeom prst="rightArrow">
              <a:avLst>
                <a:gd name="adj1" fmla="val 34276"/>
                <a:gd name="adj2" fmla="val 3584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ight Arrow 14"/>
            <p:cNvSpPr>
              <a:spLocks noChangeAspect="1"/>
            </p:cNvSpPr>
            <p:nvPr/>
          </p:nvSpPr>
          <p:spPr>
            <a:xfrm>
              <a:off x="2571736" y="2387910"/>
              <a:ext cx="489204" cy="242316"/>
            </a:xfrm>
            <a:prstGeom prst="rightArrow">
              <a:avLst>
                <a:gd name="adj1" fmla="val 34276"/>
                <a:gd name="adj2" fmla="val 3584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ight Arrow 15"/>
            <p:cNvSpPr>
              <a:spLocks noChangeAspect="1"/>
            </p:cNvSpPr>
            <p:nvPr/>
          </p:nvSpPr>
          <p:spPr>
            <a:xfrm>
              <a:off x="2571736" y="2972370"/>
              <a:ext cx="489204" cy="242316"/>
            </a:xfrm>
            <a:prstGeom prst="rightArrow">
              <a:avLst>
                <a:gd name="adj1" fmla="val 34276"/>
                <a:gd name="adj2" fmla="val 3584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5963" y="1326818"/>
              <a:ext cx="800219" cy="225680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rgbClr val="FF0000"/>
                  </a:solidFill>
                </a:rPr>
                <a:t>NO FEASIBLE STEADY STATES</a:t>
              </a:r>
              <a:endParaRPr lang="en-IN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Freeform 8"/>
          <p:cNvSpPr>
            <a:spLocks noChangeAspect="1"/>
          </p:cNvSpPr>
          <p:nvPr/>
        </p:nvSpPr>
        <p:spPr>
          <a:xfrm>
            <a:off x="3571868" y="1643050"/>
            <a:ext cx="1463040" cy="1581912"/>
          </a:xfrm>
          <a:custGeom>
            <a:avLst/>
            <a:gdLst>
              <a:gd name="connsiteX0" fmla="*/ 0 w 1219200"/>
              <a:gd name="connsiteY0" fmla="*/ 1318260 h 1318260"/>
              <a:gd name="connsiteX1" fmla="*/ 449580 w 1219200"/>
              <a:gd name="connsiteY1" fmla="*/ 1257300 h 1318260"/>
              <a:gd name="connsiteX2" fmla="*/ 822960 w 1219200"/>
              <a:gd name="connsiteY2" fmla="*/ 1112520 h 1318260"/>
              <a:gd name="connsiteX3" fmla="*/ 1089660 w 1219200"/>
              <a:gd name="connsiteY3" fmla="*/ 822960 h 1318260"/>
              <a:gd name="connsiteX4" fmla="*/ 1196340 w 1219200"/>
              <a:gd name="connsiteY4" fmla="*/ 495300 h 1318260"/>
              <a:gd name="connsiteX5" fmla="*/ 1219200 w 1219200"/>
              <a:gd name="connsiteY5" fmla="*/ 0 h 1318260"/>
              <a:gd name="connsiteX6" fmla="*/ 1219200 w 1219200"/>
              <a:gd name="connsiteY6" fmla="*/ 0 h 1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" h="1318260">
                <a:moveTo>
                  <a:pt x="0" y="1318260"/>
                </a:moveTo>
                <a:cubicBezTo>
                  <a:pt x="156210" y="1304925"/>
                  <a:pt x="312420" y="1291590"/>
                  <a:pt x="449580" y="1257300"/>
                </a:cubicBezTo>
                <a:cubicBezTo>
                  <a:pt x="586740" y="1223010"/>
                  <a:pt x="716280" y="1184910"/>
                  <a:pt x="822960" y="1112520"/>
                </a:cubicBezTo>
                <a:cubicBezTo>
                  <a:pt x="929640" y="1040130"/>
                  <a:pt x="1027430" y="925830"/>
                  <a:pt x="1089660" y="822960"/>
                </a:cubicBezTo>
                <a:cubicBezTo>
                  <a:pt x="1151890" y="720090"/>
                  <a:pt x="1174750" y="632460"/>
                  <a:pt x="1196340" y="495300"/>
                </a:cubicBezTo>
                <a:cubicBezTo>
                  <a:pt x="1217930" y="358140"/>
                  <a:pt x="1219200" y="0"/>
                  <a:pt x="1219200" y="0"/>
                </a:cubicBezTo>
                <a:lnTo>
                  <a:pt x="12192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2" name="Group 21"/>
          <p:cNvGrpSpPr/>
          <p:nvPr/>
        </p:nvGrpSpPr>
        <p:grpSpPr>
          <a:xfrm>
            <a:off x="3470904" y="1839266"/>
            <a:ext cx="1499281" cy="671541"/>
            <a:chOff x="970574" y="1839266"/>
            <a:chExt cx="1499281" cy="671541"/>
          </a:xfrm>
        </p:grpSpPr>
        <p:sp>
          <p:nvSpPr>
            <p:cNvPr id="19" name="Right Arrow 18"/>
            <p:cNvSpPr>
              <a:spLocks noChangeAspect="1"/>
            </p:cNvSpPr>
            <p:nvPr/>
          </p:nvSpPr>
          <p:spPr>
            <a:xfrm rot="1707488">
              <a:off x="1791644" y="2174871"/>
              <a:ext cx="678211" cy="335936"/>
            </a:xfrm>
            <a:prstGeom prst="rightArrow">
              <a:avLst>
                <a:gd name="adj1" fmla="val 34276"/>
                <a:gd name="adj2" fmla="val 3584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70574" y="1839266"/>
              <a:ext cx="1320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Snowballing</a:t>
              </a:r>
              <a:endParaRPr lang="en-IN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7052" y="4467533"/>
            <a:ext cx="9005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CC3300"/>
                </a:solidFill>
              </a:rPr>
              <a:t>Fixing the fresh feed rate of a recycled component is NOT a good idea</a:t>
            </a:r>
          </a:p>
          <a:p>
            <a:endParaRPr lang="en-IN" sz="2400" b="1" dirty="0" smtClean="0">
              <a:solidFill>
                <a:srgbClr val="CC3300"/>
              </a:solidFill>
            </a:endParaRPr>
          </a:p>
          <a:p>
            <a:r>
              <a:rPr lang="en-IN" sz="2400" b="1" dirty="0" smtClean="0">
                <a:solidFill>
                  <a:srgbClr val="CC3300"/>
                </a:solidFill>
              </a:rPr>
              <a:t>Possibility of overfeeding induced instability</a:t>
            </a:r>
            <a:endParaRPr lang="en-IN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PWC Basics: Throughput Manipulation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99451" y="945047"/>
            <a:ext cx="7658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/>
              <a:t>THROUGHOUT MANIPULATOR (TPM)</a:t>
            </a:r>
          </a:p>
          <a:p>
            <a:r>
              <a:rPr lang="en-IN" sz="2000" b="1" dirty="0" smtClean="0"/>
              <a:t>The </a:t>
            </a:r>
            <a:r>
              <a:rPr lang="en-IN" sz="2000" b="1" dirty="0" err="1" smtClean="0"/>
              <a:t>setpoint</a:t>
            </a:r>
            <a:r>
              <a:rPr lang="en-IN" sz="2000" b="1" dirty="0" smtClean="0"/>
              <a:t> adjusted to effect a change in production/processing rate</a:t>
            </a:r>
            <a:endParaRPr lang="en-IN" sz="2000" b="1" dirty="0"/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219200" y="2133605"/>
            <a:ext cx="612775" cy="957262"/>
            <a:chOff x="768" y="981"/>
            <a:chExt cx="386" cy="603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816" y="1283"/>
              <a:ext cx="265" cy="196"/>
              <a:chOff x="1234" y="2215"/>
              <a:chExt cx="265" cy="196"/>
            </a:xfrm>
          </p:grpSpPr>
          <p:sp>
            <p:nvSpPr>
              <p:cNvPr id="13" name="Oval 30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" name="Text Box 31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FC</a:t>
                </a: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1056" y="1392"/>
              <a:ext cx="48" cy="192"/>
              <a:chOff x="3490" y="1934"/>
              <a:chExt cx="48" cy="192"/>
            </a:xfrm>
          </p:grpSpPr>
          <p:sp>
            <p:nvSpPr>
              <p:cNvPr id="11" name="Line 33"/>
              <p:cNvSpPr>
                <a:spLocks noChangeShapeType="1"/>
              </p:cNvSpPr>
              <p:nvPr/>
            </p:nvSpPr>
            <p:spPr bwMode="auto">
              <a:xfrm flipV="1">
                <a:off x="3538" y="1934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" name="Line 34"/>
              <p:cNvSpPr>
                <a:spLocks noChangeShapeType="1"/>
              </p:cNvSpPr>
              <p:nvPr/>
            </p:nvSpPr>
            <p:spPr bwMode="auto">
              <a:xfrm flipH="1">
                <a:off x="3490" y="193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9" name="Line 36"/>
            <p:cNvSpPr>
              <a:spLocks noChangeShapeType="1"/>
            </p:cNvSpPr>
            <p:nvPr/>
          </p:nvSpPr>
          <p:spPr bwMode="auto">
            <a:xfrm rot="5400000">
              <a:off x="888" y="1217"/>
              <a:ext cx="14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768" y="981"/>
              <a:ext cx="38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CC"/>
                  </a:solidFill>
                </a:rPr>
                <a:t>TPM</a:t>
              </a:r>
            </a:p>
          </p:txBody>
        </p:sp>
      </p:grpSp>
      <p:grpSp>
        <p:nvGrpSpPr>
          <p:cNvPr id="15" name="Group 139"/>
          <p:cNvGrpSpPr>
            <a:grpSpLocks/>
          </p:cNvGrpSpPr>
          <p:nvPr/>
        </p:nvGrpSpPr>
        <p:grpSpPr bwMode="auto">
          <a:xfrm>
            <a:off x="2819400" y="2624142"/>
            <a:ext cx="4851400" cy="322263"/>
            <a:chOff x="1776" y="1290"/>
            <a:chExt cx="3056" cy="203"/>
          </a:xfrm>
        </p:grpSpPr>
        <p:grpSp>
          <p:nvGrpSpPr>
            <p:cNvPr id="16" name="Group 55"/>
            <p:cNvGrpSpPr>
              <a:grpSpLocks/>
            </p:cNvGrpSpPr>
            <p:nvPr/>
          </p:nvGrpSpPr>
          <p:grpSpPr bwMode="auto">
            <a:xfrm>
              <a:off x="1776" y="1290"/>
              <a:ext cx="464" cy="196"/>
              <a:chOff x="1776" y="1290"/>
              <a:chExt cx="464" cy="196"/>
            </a:xfrm>
          </p:grpSpPr>
          <p:grpSp>
            <p:nvGrpSpPr>
              <p:cNvPr id="27" name="Group 44"/>
              <p:cNvGrpSpPr>
                <a:grpSpLocks/>
              </p:cNvGrpSpPr>
              <p:nvPr/>
            </p:nvGrpSpPr>
            <p:grpSpPr bwMode="auto">
              <a:xfrm>
                <a:off x="1975" y="1290"/>
                <a:ext cx="265" cy="196"/>
                <a:chOff x="1234" y="2215"/>
                <a:chExt cx="265" cy="196"/>
              </a:xfrm>
            </p:grpSpPr>
            <p:sp>
              <p:nvSpPr>
                <p:cNvPr id="29" name="Oval 45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234" y="2215"/>
                  <a:ext cx="265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</p:grpSp>
          <p:sp>
            <p:nvSpPr>
              <p:cNvPr id="28" name="Line 47"/>
              <p:cNvSpPr>
                <a:spLocks noChangeShapeType="1"/>
              </p:cNvSpPr>
              <p:nvPr/>
            </p:nvSpPr>
            <p:spPr bwMode="auto">
              <a:xfrm>
                <a:off x="1776" y="1392"/>
                <a:ext cx="23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3120" y="1292"/>
              <a:ext cx="464" cy="196"/>
              <a:chOff x="3120" y="1292"/>
              <a:chExt cx="464" cy="196"/>
            </a:xfrm>
          </p:grpSpPr>
          <p:grpSp>
            <p:nvGrpSpPr>
              <p:cNvPr id="23" name="Group 41"/>
              <p:cNvGrpSpPr>
                <a:grpSpLocks/>
              </p:cNvGrpSpPr>
              <p:nvPr/>
            </p:nvGrpSpPr>
            <p:grpSpPr bwMode="auto">
              <a:xfrm>
                <a:off x="3319" y="1292"/>
                <a:ext cx="265" cy="196"/>
                <a:chOff x="1234" y="2215"/>
                <a:chExt cx="265" cy="196"/>
              </a:xfrm>
            </p:grpSpPr>
            <p:sp>
              <p:nvSpPr>
                <p:cNvPr id="25" name="Oval 42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234" y="2215"/>
                  <a:ext cx="265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</p:grpSp>
          <p:sp>
            <p:nvSpPr>
              <p:cNvPr id="24" name="Line 48"/>
              <p:cNvSpPr>
                <a:spLocks noChangeShapeType="1"/>
              </p:cNvSpPr>
              <p:nvPr/>
            </p:nvSpPr>
            <p:spPr bwMode="auto">
              <a:xfrm>
                <a:off x="3120" y="1392"/>
                <a:ext cx="23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8" name="Group 57"/>
            <p:cNvGrpSpPr>
              <a:grpSpLocks/>
            </p:cNvGrpSpPr>
            <p:nvPr/>
          </p:nvGrpSpPr>
          <p:grpSpPr bwMode="auto">
            <a:xfrm>
              <a:off x="4512" y="1297"/>
              <a:ext cx="320" cy="196"/>
              <a:chOff x="4512" y="1297"/>
              <a:chExt cx="320" cy="196"/>
            </a:xfrm>
          </p:grpSpPr>
          <p:grpSp>
            <p:nvGrpSpPr>
              <p:cNvPr id="19" name="Group 38"/>
              <p:cNvGrpSpPr>
                <a:grpSpLocks/>
              </p:cNvGrpSpPr>
              <p:nvPr/>
            </p:nvGrpSpPr>
            <p:grpSpPr bwMode="auto">
              <a:xfrm>
                <a:off x="4567" y="1297"/>
                <a:ext cx="265" cy="196"/>
                <a:chOff x="1234" y="2215"/>
                <a:chExt cx="265" cy="196"/>
              </a:xfrm>
            </p:grpSpPr>
            <p:sp>
              <p:nvSpPr>
                <p:cNvPr id="21" name="Oval 39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234" y="2215"/>
                  <a:ext cx="265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</p:grpSp>
          <p:sp>
            <p:nvSpPr>
              <p:cNvPr id="20" name="Line 49"/>
              <p:cNvSpPr>
                <a:spLocks noChangeShapeType="1"/>
              </p:cNvSpPr>
              <p:nvPr/>
            </p:nvSpPr>
            <p:spPr bwMode="auto">
              <a:xfrm>
                <a:off x="4512" y="1392"/>
                <a:ext cx="8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31" name="Group 166"/>
          <p:cNvGrpSpPr>
            <a:grpSpLocks/>
          </p:cNvGrpSpPr>
          <p:nvPr/>
        </p:nvGrpSpPr>
        <p:grpSpPr bwMode="auto">
          <a:xfrm>
            <a:off x="1219200" y="3243267"/>
            <a:ext cx="6781800" cy="320675"/>
            <a:chOff x="768" y="1680"/>
            <a:chExt cx="4272" cy="202"/>
          </a:xfrm>
        </p:grpSpPr>
        <p:sp>
          <p:nvSpPr>
            <p:cNvPr id="32" name="Line 59"/>
            <p:cNvSpPr>
              <a:spLocks noChangeShapeType="1"/>
            </p:cNvSpPr>
            <p:nvPr/>
          </p:nvSpPr>
          <p:spPr bwMode="auto">
            <a:xfrm>
              <a:off x="76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" name="Freeform 61"/>
            <p:cNvSpPr>
              <a:spLocks/>
            </p:cNvSpPr>
            <p:nvPr/>
          </p:nvSpPr>
          <p:spPr bwMode="auto">
            <a:xfrm>
              <a:off x="1920" y="1776"/>
              <a:ext cx="432" cy="58"/>
            </a:xfrm>
            <a:custGeom>
              <a:avLst/>
              <a:gdLst>
                <a:gd name="T0" fmla="*/ 0 w 432"/>
                <a:gd name="T1" fmla="*/ 58 h 96"/>
                <a:gd name="T2" fmla="*/ 48 w 432"/>
                <a:gd name="T3" fmla="*/ 29 h 96"/>
                <a:gd name="T4" fmla="*/ 96 w 432"/>
                <a:gd name="T5" fmla="*/ 58 h 96"/>
                <a:gd name="T6" fmla="*/ 96 w 432"/>
                <a:gd name="T7" fmla="*/ 29 h 96"/>
                <a:gd name="T8" fmla="*/ 192 w 432"/>
                <a:gd name="T9" fmla="*/ 0 h 96"/>
                <a:gd name="T10" fmla="*/ 240 w 432"/>
                <a:gd name="T11" fmla="*/ 29 h 96"/>
                <a:gd name="T12" fmla="*/ 288 w 432"/>
                <a:gd name="T13" fmla="*/ 29 h 96"/>
                <a:gd name="T14" fmla="*/ 336 w 432"/>
                <a:gd name="T15" fmla="*/ 58 h 96"/>
                <a:gd name="T16" fmla="*/ 384 w 432"/>
                <a:gd name="T17" fmla="*/ 29 h 96"/>
                <a:gd name="T18" fmla="*/ 432 w 432"/>
                <a:gd name="T19" fmla="*/ 29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96"/>
                <a:gd name="T32" fmla="*/ 432 w 432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96">
                  <a:moveTo>
                    <a:pt x="0" y="96"/>
                  </a:moveTo>
                  <a:cubicBezTo>
                    <a:pt x="16" y="72"/>
                    <a:pt x="32" y="48"/>
                    <a:pt x="48" y="48"/>
                  </a:cubicBezTo>
                  <a:cubicBezTo>
                    <a:pt x="64" y="48"/>
                    <a:pt x="88" y="96"/>
                    <a:pt x="96" y="96"/>
                  </a:cubicBezTo>
                  <a:cubicBezTo>
                    <a:pt x="104" y="96"/>
                    <a:pt x="80" y="64"/>
                    <a:pt x="96" y="48"/>
                  </a:cubicBezTo>
                  <a:cubicBezTo>
                    <a:pt x="112" y="32"/>
                    <a:pt x="168" y="0"/>
                    <a:pt x="192" y="0"/>
                  </a:cubicBezTo>
                  <a:cubicBezTo>
                    <a:pt x="216" y="0"/>
                    <a:pt x="224" y="40"/>
                    <a:pt x="240" y="48"/>
                  </a:cubicBezTo>
                  <a:cubicBezTo>
                    <a:pt x="256" y="56"/>
                    <a:pt x="272" y="40"/>
                    <a:pt x="288" y="48"/>
                  </a:cubicBezTo>
                  <a:cubicBezTo>
                    <a:pt x="304" y="56"/>
                    <a:pt x="320" y="96"/>
                    <a:pt x="336" y="96"/>
                  </a:cubicBezTo>
                  <a:cubicBezTo>
                    <a:pt x="352" y="96"/>
                    <a:pt x="368" y="56"/>
                    <a:pt x="384" y="48"/>
                  </a:cubicBezTo>
                  <a:cubicBezTo>
                    <a:pt x="400" y="40"/>
                    <a:pt x="416" y="44"/>
                    <a:pt x="432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>
              <a:off x="3264" y="1721"/>
              <a:ext cx="432" cy="115"/>
            </a:xfrm>
            <a:custGeom>
              <a:avLst/>
              <a:gdLst>
                <a:gd name="T0" fmla="*/ 0 w 432"/>
                <a:gd name="T1" fmla="*/ 115 h 96"/>
                <a:gd name="T2" fmla="*/ 48 w 432"/>
                <a:gd name="T3" fmla="*/ 57 h 96"/>
                <a:gd name="T4" fmla="*/ 96 w 432"/>
                <a:gd name="T5" fmla="*/ 115 h 96"/>
                <a:gd name="T6" fmla="*/ 96 w 432"/>
                <a:gd name="T7" fmla="*/ 57 h 96"/>
                <a:gd name="T8" fmla="*/ 192 w 432"/>
                <a:gd name="T9" fmla="*/ 0 h 96"/>
                <a:gd name="T10" fmla="*/ 240 w 432"/>
                <a:gd name="T11" fmla="*/ 57 h 96"/>
                <a:gd name="T12" fmla="*/ 288 w 432"/>
                <a:gd name="T13" fmla="*/ 57 h 96"/>
                <a:gd name="T14" fmla="*/ 336 w 432"/>
                <a:gd name="T15" fmla="*/ 115 h 96"/>
                <a:gd name="T16" fmla="*/ 384 w 432"/>
                <a:gd name="T17" fmla="*/ 57 h 96"/>
                <a:gd name="T18" fmla="*/ 432 w 432"/>
                <a:gd name="T19" fmla="*/ 5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96"/>
                <a:gd name="T32" fmla="*/ 432 w 432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96">
                  <a:moveTo>
                    <a:pt x="0" y="96"/>
                  </a:moveTo>
                  <a:cubicBezTo>
                    <a:pt x="16" y="72"/>
                    <a:pt x="32" y="48"/>
                    <a:pt x="48" y="48"/>
                  </a:cubicBezTo>
                  <a:cubicBezTo>
                    <a:pt x="64" y="48"/>
                    <a:pt x="88" y="96"/>
                    <a:pt x="96" y="96"/>
                  </a:cubicBezTo>
                  <a:cubicBezTo>
                    <a:pt x="104" y="96"/>
                    <a:pt x="80" y="64"/>
                    <a:pt x="96" y="48"/>
                  </a:cubicBezTo>
                  <a:cubicBezTo>
                    <a:pt x="112" y="32"/>
                    <a:pt x="168" y="0"/>
                    <a:pt x="192" y="0"/>
                  </a:cubicBezTo>
                  <a:cubicBezTo>
                    <a:pt x="216" y="0"/>
                    <a:pt x="224" y="40"/>
                    <a:pt x="240" y="48"/>
                  </a:cubicBezTo>
                  <a:cubicBezTo>
                    <a:pt x="256" y="56"/>
                    <a:pt x="272" y="40"/>
                    <a:pt x="288" y="48"/>
                  </a:cubicBezTo>
                  <a:cubicBezTo>
                    <a:pt x="304" y="56"/>
                    <a:pt x="320" y="96"/>
                    <a:pt x="336" y="96"/>
                  </a:cubicBezTo>
                  <a:cubicBezTo>
                    <a:pt x="352" y="96"/>
                    <a:pt x="368" y="56"/>
                    <a:pt x="384" y="48"/>
                  </a:cubicBezTo>
                  <a:cubicBezTo>
                    <a:pt x="400" y="40"/>
                    <a:pt x="416" y="44"/>
                    <a:pt x="432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" name="Freeform 63"/>
            <p:cNvSpPr>
              <a:spLocks/>
            </p:cNvSpPr>
            <p:nvPr/>
          </p:nvSpPr>
          <p:spPr bwMode="auto">
            <a:xfrm>
              <a:off x="4608" y="1680"/>
              <a:ext cx="432" cy="202"/>
            </a:xfrm>
            <a:custGeom>
              <a:avLst/>
              <a:gdLst>
                <a:gd name="T0" fmla="*/ 0 w 432"/>
                <a:gd name="T1" fmla="*/ 202 h 96"/>
                <a:gd name="T2" fmla="*/ 48 w 432"/>
                <a:gd name="T3" fmla="*/ 101 h 96"/>
                <a:gd name="T4" fmla="*/ 96 w 432"/>
                <a:gd name="T5" fmla="*/ 202 h 96"/>
                <a:gd name="T6" fmla="*/ 96 w 432"/>
                <a:gd name="T7" fmla="*/ 101 h 96"/>
                <a:gd name="T8" fmla="*/ 192 w 432"/>
                <a:gd name="T9" fmla="*/ 0 h 96"/>
                <a:gd name="T10" fmla="*/ 240 w 432"/>
                <a:gd name="T11" fmla="*/ 101 h 96"/>
                <a:gd name="T12" fmla="*/ 288 w 432"/>
                <a:gd name="T13" fmla="*/ 101 h 96"/>
                <a:gd name="T14" fmla="*/ 336 w 432"/>
                <a:gd name="T15" fmla="*/ 202 h 96"/>
                <a:gd name="T16" fmla="*/ 384 w 432"/>
                <a:gd name="T17" fmla="*/ 101 h 96"/>
                <a:gd name="T18" fmla="*/ 432 w 432"/>
                <a:gd name="T19" fmla="*/ 101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96"/>
                <a:gd name="T32" fmla="*/ 432 w 432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96">
                  <a:moveTo>
                    <a:pt x="0" y="96"/>
                  </a:moveTo>
                  <a:cubicBezTo>
                    <a:pt x="16" y="72"/>
                    <a:pt x="32" y="48"/>
                    <a:pt x="48" y="48"/>
                  </a:cubicBezTo>
                  <a:cubicBezTo>
                    <a:pt x="64" y="48"/>
                    <a:pt x="88" y="96"/>
                    <a:pt x="96" y="96"/>
                  </a:cubicBezTo>
                  <a:cubicBezTo>
                    <a:pt x="104" y="96"/>
                    <a:pt x="80" y="64"/>
                    <a:pt x="96" y="48"/>
                  </a:cubicBezTo>
                  <a:cubicBezTo>
                    <a:pt x="112" y="32"/>
                    <a:pt x="168" y="0"/>
                    <a:pt x="192" y="0"/>
                  </a:cubicBezTo>
                  <a:cubicBezTo>
                    <a:pt x="216" y="0"/>
                    <a:pt x="224" y="40"/>
                    <a:pt x="240" y="48"/>
                  </a:cubicBezTo>
                  <a:cubicBezTo>
                    <a:pt x="256" y="56"/>
                    <a:pt x="272" y="40"/>
                    <a:pt x="288" y="48"/>
                  </a:cubicBezTo>
                  <a:cubicBezTo>
                    <a:pt x="304" y="56"/>
                    <a:pt x="320" y="96"/>
                    <a:pt x="336" y="96"/>
                  </a:cubicBezTo>
                  <a:cubicBezTo>
                    <a:pt x="352" y="96"/>
                    <a:pt x="368" y="56"/>
                    <a:pt x="384" y="48"/>
                  </a:cubicBezTo>
                  <a:cubicBezTo>
                    <a:pt x="400" y="40"/>
                    <a:pt x="416" y="44"/>
                    <a:pt x="432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6" name="Group 65"/>
          <p:cNvGrpSpPr>
            <a:grpSpLocks/>
          </p:cNvGrpSpPr>
          <p:nvPr/>
        </p:nvGrpSpPr>
        <p:grpSpPr bwMode="auto">
          <a:xfrm>
            <a:off x="1219200" y="2252667"/>
            <a:ext cx="6553200" cy="914400"/>
            <a:chOff x="768" y="1056"/>
            <a:chExt cx="4128" cy="576"/>
          </a:xfrm>
        </p:grpSpPr>
        <p:grpSp>
          <p:nvGrpSpPr>
            <p:cNvPr id="37" name="Group 53"/>
            <p:cNvGrpSpPr>
              <a:grpSpLocks/>
            </p:cNvGrpSpPr>
            <p:nvPr/>
          </p:nvGrpSpPr>
          <p:grpSpPr bwMode="auto">
            <a:xfrm>
              <a:off x="768" y="1056"/>
              <a:ext cx="4128" cy="576"/>
              <a:chOff x="768" y="1056"/>
              <a:chExt cx="4128" cy="576"/>
            </a:xfrm>
          </p:grpSpPr>
          <p:sp>
            <p:nvSpPr>
              <p:cNvPr id="39" name="Rectangle 4"/>
              <p:cNvSpPr>
                <a:spLocks noChangeArrowheads="1"/>
              </p:cNvSpPr>
              <p:nvPr/>
            </p:nvSpPr>
            <p:spPr bwMode="auto">
              <a:xfrm>
                <a:off x="1200" y="1056"/>
                <a:ext cx="576" cy="57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" name="Rectangle 5"/>
              <p:cNvSpPr>
                <a:spLocks noChangeArrowheads="1"/>
              </p:cNvSpPr>
              <p:nvPr/>
            </p:nvSpPr>
            <p:spPr bwMode="auto">
              <a:xfrm>
                <a:off x="2544" y="1056"/>
                <a:ext cx="576" cy="57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" name="Rectangle 6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576" cy="57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768" y="158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1776" y="158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>
                <a:off x="3120" y="1584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4512" y="158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46" name="Group 11"/>
              <p:cNvGrpSpPr>
                <a:grpSpLocks/>
              </p:cNvGrpSpPr>
              <p:nvPr/>
            </p:nvGrpSpPr>
            <p:grpSpPr bwMode="auto">
              <a:xfrm rot="-5400000">
                <a:off x="882" y="1475"/>
                <a:ext cx="126" cy="148"/>
                <a:chOff x="4860" y="4860"/>
                <a:chExt cx="1620" cy="1440"/>
              </a:xfrm>
            </p:grpSpPr>
            <p:sp>
              <p:nvSpPr>
                <p:cNvPr id="62" name="AutoShape 12"/>
                <p:cNvSpPr>
                  <a:spLocks noChangeArrowheads="1"/>
                </p:cNvSpPr>
                <p:nvPr/>
              </p:nvSpPr>
              <p:spPr bwMode="auto">
                <a:xfrm>
                  <a:off x="4860" y="4860"/>
                  <a:ext cx="720" cy="1440"/>
                </a:xfrm>
                <a:prstGeom prst="flowChartCollat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3" name="AutoShape 13"/>
                <p:cNvSpPr>
                  <a:spLocks noChangeArrowheads="1"/>
                </p:cNvSpPr>
                <p:nvPr/>
              </p:nvSpPr>
              <p:spPr bwMode="auto">
                <a:xfrm>
                  <a:off x="5940" y="4950"/>
                  <a:ext cx="540" cy="1245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4" name="Line 14"/>
                <p:cNvSpPr>
                  <a:spLocks noChangeShapeType="1"/>
                </p:cNvSpPr>
                <p:nvPr/>
              </p:nvSpPr>
              <p:spPr bwMode="auto">
                <a:xfrm>
                  <a:off x="5220" y="5580"/>
                  <a:ext cx="72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47" name="Group 15"/>
              <p:cNvGrpSpPr>
                <a:grpSpLocks/>
              </p:cNvGrpSpPr>
              <p:nvPr/>
            </p:nvGrpSpPr>
            <p:grpSpPr bwMode="auto">
              <a:xfrm rot="-5400000">
                <a:off x="2041" y="1482"/>
                <a:ext cx="126" cy="148"/>
                <a:chOff x="4860" y="4860"/>
                <a:chExt cx="1620" cy="1440"/>
              </a:xfrm>
            </p:grpSpPr>
            <p:sp>
              <p:nvSpPr>
                <p:cNvPr id="59" name="AutoShape 16"/>
                <p:cNvSpPr>
                  <a:spLocks noChangeArrowheads="1"/>
                </p:cNvSpPr>
                <p:nvPr/>
              </p:nvSpPr>
              <p:spPr bwMode="auto">
                <a:xfrm>
                  <a:off x="4860" y="4860"/>
                  <a:ext cx="720" cy="1440"/>
                </a:xfrm>
                <a:prstGeom prst="flowChartCollat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0" name="AutoShape 17"/>
                <p:cNvSpPr>
                  <a:spLocks noChangeArrowheads="1"/>
                </p:cNvSpPr>
                <p:nvPr/>
              </p:nvSpPr>
              <p:spPr bwMode="auto">
                <a:xfrm>
                  <a:off x="5940" y="4950"/>
                  <a:ext cx="540" cy="1245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1" name="Line 18"/>
                <p:cNvSpPr>
                  <a:spLocks noChangeShapeType="1"/>
                </p:cNvSpPr>
                <p:nvPr/>
              </p:nvSpPr>
              <p:spPr bwMode="auto">
                <a:xfrm>
                  <a:off x="5220" y="5580"/>
                  <a:ext cx="72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48" name="Group 19"/>
              <p:cNvGrpSpPr>
                <a:grpSpLocks/>
              </p:cNvGrpSpPr>
              <p:nvPr/>
            </p:nvGrpSpPr>
            <p:grpSpPr bwMode="auto">
              <a:xfrm rot="-5400000">
                <a:off x="3385" y="1482"/>
                <a:ext cx="126" cy="148"/>
                <a:chOff x="4860" y="4860"/>
                <a:chExt cx="1620" cy="1440"/>
              </a:xfrm>
            </p:grpSpPr>
            <p:sp>
              <p:nvSpPr>
                <p:cNvPr id="56" name="AutoShape 20"/>
                <p:cNvSpPr>
                  <a:spLocks noChangeArrowheads="1"/>
                </p:cNvSpPr>
                <p:nvPr/>
              </p:nvSpPr>
              <p:spPr bwMode="auto">
                <a:xfrm>
                  <a:off x="4860" y="4860"/>
                  <a:ext cx="720" cy="1440"/>
                </a:xfrm>
                <a:prstGeom prst="flowChartCollat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7" name="AutoShape 21"/>
                <p:cNvSpPr>
                  <a:spLocks noChangeArrowheads="1"/>
                </p:cNvSpPr>
                <p:nvPr/>
              </p:nvSpPr>
              <p:spPr bwMode="auto">
                <a:xfrm>
                  <a:off x="5940" y="4950"/>
                  <a:ext cx="540" cy="1245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8" name="Line 22"/>
                <p:cNvSpPr>
                  <a:spLocks noChangeShapeType="1"/>
                </p:cNvSpPr>
                <p:nvPr/>
              </p:nvSpPr>
              <p:spPr bwMode="auto">
                <a:xfrm>
                  <a:off x="5220" y="5580"/>
                  <a:ext cx="72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49" name="Group 23"/>
              <p:cNvGrpSpPr>
                <a:grpSpLocks/>
              </p:cNvGrpSpPr>
              <p:nvPr/>
            </p:nvGrpSpPr>
            <p:grpSpPr bwMode="auto">
              <a:xfrm rot="-5400000">
                <a:off x="4633" y="1482"/>
                <a:ext cx="126" cy="148"/>
                <a:chOff x="4860" y="4860"/>
                <a:chExt cx="1620" cy="1440"/>
              </a:xfrm>
            </p:grpSpPr>
            <p:sp>
              <p:nvSpPr>
                <p:cNvPr id="53" name="AutoShape 24"/>
                <p:cNvSpPr>
                  <a:spLocks noChangeArrowheads="1"/>
                </p:cNvSpPr>
                <p:nvPr/>
              </p:nvSpPr>
              <p:spPr bwMode="auto">
                <a:xfrm>
                  <a:off x="4860" y="4860"/>
                  <a:ext cx="720" cy="1440"/>
                </a:xfrm>
                <a:prstGeom prst="flowChartCollat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4" name="AutoShape 25"/>
                <p:cNvSpPr>
                  <a:spLocks noChangeArrowheads="1"/>
                </p:cNvSpPr>
                <p:nvPr/>
              </p:nvSpPr>
              <p:spPr bwMode="auto">
                <a:xfrm>
                  <a:off x="5940" y="4950"/>
                  <a:ext cx="540" cy="1245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5" name="Line 26"/>
                <p:cNvSpPr>
                  <a:spLocks noChangeShapeType="1"/>
                </p:cNvSpPr>
                <p:nvPr/>
              </p:nvSpPr>
              <p:spPr bwMode="auto">
                <a:xfrm>
                  <a:off x="5220" y="5580"/>
                  <a:ext cx="72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50" name="Text Box 50"/>
              <p:cNvSpPr txBox="1">
                <a:spLocks noChangeArrowheads="1"/>
              </p:cNvSpPr>
              <p:nvPr/>
            </p:nvSpPr>
            <p:spPr bwMode="auto">
              <a:xfrm>
                <a:off x="1236" y="1305"/>
                <a:ext cx="492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Unit 1</a:t>
                </a:r>
              </a:p>
            </p:txBody>
          </p:sp>
          <p:sp>
            <p:nvSpPr>
              <p:cNvPr id="51" name="Text Box 51"/>
              <p:cNvSpPr txBox="1">
                <a:spLocks noChangeArrowheads="1"/>
              </p:cNvSpPr>
              <p:nvPr/>
            </p:nvSpPr>
            <p:spPr bwMode="auto">
              <a:xfrm>
                <a:off x="2592" y="1296"/>
                <a:ext cx="492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Unit 2</a:t>
                </a:r>
              </a:p>
            </p:txBody>
          </p:sp>
          <p:sp>
            <p:nvSpPr>
              <p:cNvPr id="52" name="Text Box 52"/>
              <p:cNvSpPr txBox="1">
                <a:spLocks noChangeArrowheads="1"/>
              </p:cNvSpPr>
              <p:nvPr/>
            </p:nvSpPr>
            <p:spPr bwMode="auto">
              <a:xfrm>
                <a:off x="3984" y="1296"/>
                <a:ext cx="492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Unit 3</a:t>
                </a:r>
              </a:p>
            </p:txBody>
          </p:sp>
        </p:grpSp>
        <p:sp>
          <p:nvSpPr>
            <p:cNvPr id="38" name="Text Box 64"/>
            <p:cNvSpPr txBox="1">
              <a:spLocks noChangeArrowheads="1"/>
            </p:cNvSpPr>
            <p:nvPr/>
          </p:nvSpPr>
          <p:spPr bwMode="auto">
            <a:xfrm>
              <a:off x="4138" y="1065"/>
              <a:ext cx="1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</p:grpSp>
      <p:sp>
        <p:nvSpPr>
          <p:cNvPr id="65" name="Line 66"/>
          <p:cNvSpPr>
            <a:spLocks noChangeShapeType="1"/>
          </p:cNvSpPr>
          <p:nvPr/>
        </p:nvSpPr>
        <p:spPr bwMode="auto">
          <a:xfrm>
            <a:off x="5203825" y="3308355"/>
            <a:ext cx="685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66" name="Group 77"/>
          <p:cNvGrpSpPr>
            <a:grpSpLocks/>
          </p:cNvGrpSpPr>
          <p:nvPr/>
        </p:nvGrpSpPr>
        <p:grpSpPr bwMode="auto">
          <a:xfrm>
            <a:off x="4578350" y="3308355"/>
            <a:ext cx="1746250" cy="835025"/>
            <a:chOff x="2884" y="1721"/>
            <a:chExt cx="1100" cy="526"/>
          </a:xfrm>
        </p:grpSpPr>
        <p:grpSp>
          <p:nvGrpSpPr>
            <p:cNvPr id="67" name="Group 74"/>
            <p:cNvGrpSpPr>
              <a:grpSpLocks/>
            </p:cNvGrpSpPr>
            <p:nvPr/>
          </p:nvGrpSpPr>
          <p:grpSpPr bwMode="auto">
            <a:xfrm>
              <a:off x="3312" y="1721"/>
              <a:ext cx="391" cy="86"/>
              <a:chOff x="3312" y="1721"/>
              <a:chExt cx="391" cy="86"/>
            </a:xfrm>
          </p:grpSpPr>
          <p:sp>
            <p:nvSpPr>
              <p:cNvPr id="70" name="Line 68"/>
              <p:cNvSpPr>
                <a:spLocks noChangeShapeType="1"/>
              </p:cNvSpPr>
              <p:nvPr/>
            </p:nvSpPr>
            <p:spPr bwMode="auto">
              <a:xfrm flipH="1">
                <a:off x="3573" y="1721"/>
                <a:ext cx="86" cy="8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71" name="Group 73"/>
              <p:cNvGrpSpPr>
                <a:grpSpLocks/>
              </p:cNvGrpSpPr>
              <p:nvPr/>
            </p:nvGrpSpPr>
            <p:grpSpPr bwMode="auto">
              <a:xfrm>
                <a:off x="3312" y="1721"/>
                <a:ext cx="391" cy="55"/>
                <a:chOff x="3312" y="1721"/>
                <a:chExt cx="391" cy="55"/>
              </a:xfrm>
            </p:grpSpPr>
            <p:sp>
              <p:nvSpPr>
                <p:cNvPr id="72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655" y="1721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7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3552" y="1728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74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3504" y="1728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75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3367" y="1721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76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3312" y="1721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68" name="Line 75"/>
            <p:cNvSpPr>
              <a:spLocks noChangeShapeType="1"/>
            </p:cNvSpPr>
            <p:nvPr/>
          </p:nvSpPr>
          <p:spPr bwMode="auto">
            <a:xfrm flipV="1">
              <a:off x="3428" y="1749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9" name="Text Box 76"/>
            <p:cNvSpPr txBox="1">
              <a:spLocks noChangeArrowheads="1"/>
            </p:cNvSpPr>
            <p:nvPr/>
          </p:nvSpPr>
          <p:spPr bwMode="auto">
            <a:xfrm>
              <a:off x="2884" y="2016"/>
              <a:ext cx="11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Lost production</a:t>
              </a:r>
            </a:p>
          </p:txBody>
        </p:sp>
      </p:grpSp>
      <p:grpSp>
        <p:nvGrpSpPr>
          <p:cNvPr id="77" name="Group 171"/>
          <p:cNvGrpSpPr>
            <a:grpSpLocks/>
          </p:cNvGrpSpPr>
          <p:nvPr/>
        </p:nvGrpSpPr>
        <p:grpSpPr bwMode="auto">
          <a:xfrm>
            <a:off x="1143000" y="4500570"/>
            <a:ext cx="6705600" cy="1857375"/>
            <a:chOff x="720" y="2805"/>
            <a:chExt cx="4224" cy="1170"/>
          </a:xfrm>
        </p:grpSpPr>
        <p:grpSp>
          <p:nvGrpSpPr>
            <p:cNvPr id="78" name="Group 79"/>
            <p:cNvGrpSpPr>
              <a:grpSpLocks/>
            </p:cNvGrpSpPr>
            <p:nvPr/>
          </p:nvGrpSpPr>
          <p:grpSpPr bwMode="auto">
            <a:xfrm>
              <a:off x="768" y="2880"/>
              <a:ext cx="4128" cy="576"/>
              <a:chOff x="768" y="1056"/>
              <a:chExt cx="4128" cy="576"/>
            </a:xfrm>
          </p:grpSpPr>
          <p:grpSp>
            <p:nvGrpSpPr>
              <p:cNvPr id="114" name="Group 80"/>
              <p:cNvGrpSpPr>
                <a:grpSpLocks/>
              </p:cNvGrpSpPr>
              <p:nvPr/>
            </p:nvGrpSpPr>
            <p:grpSpPr bwMode="auto">
              <a:xfrm>
                <a:off x="768" y="1056"/>
                <a:ext cx="4128" cy="576"/>
                <a:chOff x="768" y="1056"/>
                <a:chExt cx="4128" cy="576"/>
              </a:xfrm>
            </p:grpSpPr>
            <p:sp>
              <p:nvSpPr>
                <p:cNvPr id="116" name="Rectangle 81"/>
                <p:cNvSpPr>
                  <a:spLocks noChangeArrowheads="1"/>
                </p:cNvSpPr>
                <p:nvPr/>
              </p:nvSpPr>
              <p:spPr bwMode="auto">
                <a:xfrm>
                  <a:off x="1200" y="1056"/>
                  <a:ext cx="576" cy="576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17" name="Rectangle 82"/>
                <p:cNvSpPr>
                  <a:spLocks noChangeArrowheads="1"/>
                </p:cNvSpPr>
                <p:nvPr/>
              </p:nvSpPr>
              <p:spPr bwMode="auto">
                <a:xfrm>
                  <a:off x="2544" y="1056"/>
                  <a:ext cx="576" cy="576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18" name="Rectangle 83"/>
                <p:cNvSpPr>
                  <a:spLocks noChangeArrowheads="1"/>
                </p:cNvSpPr>
                <p:nvPr/>
              </p:nvSpPr>
              <p:spPr bwMode="auto">
                <a:xfrm>
                  <a:off x="3936" y="1056"/>
                  <a:ext cx="576" cy="576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19" name="Line 84"/>
                <p:cNvSpPr>
                  <a:spLocks noChangeShapeType="1"/>
                </p:cNvSpPr>
                <p:nvPr/>
              </p:nvSpPr>
              <p:spPr bwMode="auto">
                <a:xfrm>
                  <a:off x="768" y="1584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20" name="Line 85"/>
                <p:cNvSpPr>
                  <a:spLocks noChangeShapeType="1"/>
                </p:cNvSpPr>
                <p:nvPr/>
              </p:nvSpPr>
              <p:spPr bwMode="auto">
                <a:xfrm>
                  <a:off x="1776" y="158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21" name="Line 86"/>
                <p:cNvSpPr>
                  <a:spLocks noChangeShapeType="1"/>
                </p:cNvSpPr>
                <p:nvPr/>
              </p:nvSpPr>
              <p:spPr bwMode="auto">
                <a:xfrm>
                  <a:off x="3120" y="1584"/>
                  <a:ext cx="8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22" name="Line 87"/>
                <p:cNvSpPr>
                  <a:spLocks noChangeShapeType="1"/>
                </p:cNvSpPr>
                <p:nvPr/>
              </p:nvSpPr>
              <p:spPr bwMode="auto">
                <a:xfrm>
                  <a:off x="4512" y="15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123" name="Group 88"/>
                <p:cNvGrpSpPr>
                  <a:grpSpLocks/>
                </p:cNvGrpSpPr>
                <p:nvPr/>
              </p:nvGrpSpPr>
              <p:grpSpPr bwMode="auto">
                <a:xfrm rot="-5400000">
                  <a:off x="882" y="1475"/>
                  <a:ext cx="126" cy="148"/>
                  <a:chOff x="4860" y="4860"/>
                  <a:chExt cx="1620" cy="1440"/>
                </a:xfrm>
              </p:grpSpPr>
              <p:sp>
                <p:nvSpPr>
                  <p:cNvPr id="139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4860" y="4860"/>
                    <a:ext cx="720" cy="1440"/>
                  </a:xfrm>
                  <a:prstGeom prst="flowChartCollat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40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5940" y="4950"/>
                    <a:ext cx="540" cy="1245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41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5220" y="5580"/>
                    <a:ext cx="72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24" name="Group 92"/>
                <p:cNvGrpSpPr>
                  <a:grpSpLocks/>
                </p:cNvGrpSpPr>
                <p:nvPr/>
              </p:nvGrpSpPr>
              <p:grpSpPr bwMode="auto">
                <a:xfrm rot="-5400000">
                  <a:off x="2041" y="1482"/>
                  <a:ext cx="126" cy="148"/>
                  <a:chOff x="4860" y="4860"/>
                  <a:chExt cx="1620" cy="1440"/>
                </a:xfrm>
              </p:grpSpPr>
              <p:sp>
                <p:nvSpPr>
                  <p:cNvPr id="136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4860" y="4860"/>
                    <a:ext cx="720" cy="1440"/>
                  </a:xfrm>
                  <a:prstGeom prst="flowChartCollat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37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5940" y="4950"/>
                    <a:ext cx="540" cy="1245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3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5220" y="5580"/>
                    <a:ext cx="72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25" name="Group 96"/>
                <p:cNvGrpSpPr>
                  <a:grpSpLocks/>
                </p:cNvGrpSpPr>
                <p:nvPr/>
              </p:nvGrpSpPr>
              <p:grpSpPr bwMode="auto">
                <a:xfrm rot="-5400000">
                  <a:off x="3385" y="1482"/>
                  <a:ext cx="126" cy="148"/>
                  <a:chOff x="4860" y="4860"/>
                  <a:chExt cx="1620" cy="1440"/>
                </a:xfrm>
              </p:grpSpPr>
              <p:sp>
                <p:nvSpPr>
                  <p:cNvPr id="133" name="AutoShape 97"/>
                  <p:cNvSpPr>
                    <a:spLocks noChangeArrowheads="1"/>
                  </p:cNvSpPr>
                  <p:nvPr/>
                </p:nvSpPr>
                <p:spPr bwMode="auto">
                  <a:xfrm>
                    <a:off x="4860" y="4860"/>
                    <a:ext cx="720" cy="1440"/>
                  </a:xfrm>
                  <a:prstGeom prst="flowChartCollat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34" name="AutoShape 98"/>
                  <p:cNvSpPr>
                    <a:spLocks noChangeArrowheads="1"/>
                  </p:cNvSpPr>
                  <p:nvPr/>
                </p:nvSpPr>
                <p:spPr bwMode="auto">
                  <a:xfrm>
                    <a:off x="5940" y="4950"/>
                    <a:ext cx="540" cy="1245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3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5220" y="5580"/>
                    <a:ext cx="72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26" name="Group 100"/>
                <p:cNvGrpSpPr>
                  <a:grpSpLocks/>
                </p:cNvGrpSpPr>
                <p:nvPr/>
              </p:nvGrpSpPr>
              <p:grpSpPr bwMode="auto">
                <a:xfrm rot="-5400000">
                  <a:off x="4633" y="1482"/>
                  <a:ext cx="126" cy="148"/>
                  <a:chOff x="4860" y="4860"/>
                  <a:chExt cx="1620" cy="1440"/>
                </a:xfrm>
              </p:grpSpPr>
              <p:sp>
                <p:nvSpPr>
                  <p:cNvPr id="130" name="AutoShape 101"/>
                  <p:cNvSpPr>
                    <a:spLocks noChangeArrowheads="1"/>
                  </p:cNvSpPr>
                  <p:nvPr/>
                </p:nvSpPr>
                <p:spPr bwMode="auto">
                  <a:xfrm>
                    <a:off x="4860" y="4860"/>
                    <a:ext cx="720" cy="1440"/>
                  </a:xfrm>
                  <a:prstGeom prst="flowChartCollat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31" name="AutoShape 102"/>
                  <p:cNvSpPr>
                    <a:spLocks noChangeArrowheads="1"/>
                  </p:cNvSpPr>
                  <p:nvPr/>
                </p:nvSpPr>
                <p:spPr bwMode="auto">
                  <a:xfrm>
                    <a:off x="5940" y="4950"/>
                    <a:ext cx="540" cy="1245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32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5220" y="5580"/>
                    <a:ext cx="72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27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36" y="1305"/>
                  <a:ext cx="492" cy="2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Unit 1</a:t>
                  </a:r>
                </a:p>
              </p:txBody>
            </p:sp>
            <p:sp>
              <p:nvSpPr>
                <p:cNvPr id="128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2592" y="1296"/>
                  <a:ext cx="492" cy="2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Unit 2</a:t>
                  </a:r>
                </a:p>
              </p:txBody>
            </p:sp>
            <p:sp>
              <p:nvSpPr>
                <p:cNvPr id="129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3984" y="1296"/>
                  <a:ext cx="492" cy="2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Unit 3</a:t>
                  </a:r>
                </a:p>
              </p:txBody>
            </p:sp>
          </p:grpSp>
          <p:sp>
            <p:nvSpPr>
              <p:cNvPr id="115" name="Text Box 107"/>
              <p:cNvSpPr txBox="1">
                <a:spLocks noChangeArrowheads="1"/>
              </p:cNvSpPr>
              <p:nvPr/>
            </p:nvSpPr>
            <p:spPr bwMode="auto">
              <a:xfrm>
                <a:off x="4138" y="1065"/>
                <a:ext cx="172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*</a:t>
                </a:r>
              </a:p>
            </p:txBody>
          </p:sp>
        </p:grpSp>
        <p:grpSp>
          <p:nvGrpSpPr>
            <p:cNvPr id="79" name="Group 168"/>
            <p:cNvGrpSpPr>
              <a:grpSpLocks/>
            </p:cNvGrpSpPr>
            <p:nvPr/>
          </p:nvGrpSpPr>
          <p:grpSpPr bwMode="auto">
            <a:xfrm>
              <a:off x="825" y="2805"/>
              <a:ext cx="4007" cy="603"/>
              <a:chOff x="825" y="2805"/>
              <a:chExt cx="4007" cy="603"/>
            </a:xfrm>
          </p:grpSpPr>
          <p:grpSp>
            <p:nvGrpSpPr>
              <p:cNvPr id="89" name="Group 167"/>
              <p:cNvGrpSpPr>
                <a:grpSpLocks/>
              </p:cNvGrpSpPr>
              <p:nvPr/>
            </p:nvGrpSpPr>
            <p:grpSpPr bwMode="auto">
              <a:xfrm>
                <a:off x="3271" y="2805"/>
                <a:ext cx="386" cy="603"/>
                <a:chOff x="3271" y="2805"/>
                <a:chExt cx="386" cy="603"/>
              </a:xfrm>
            </p:grpSpPr>
            <p:grpSp>
              <p:nvGrpSpPr>
                <p:cNvPr id="106" name="Group 109"/>
                <p:cNvGrpSpPr>
                  <a:grpSpLocks/>
                </p:cNvGrpSpPr>
                <p:nvPr/>
              </p:nvGrpSpPr>
              <p:grpSpPr bwMode="auto">
                <a:xfrm>
                  <a:off x="3319" y="3107"/>
                  <a:ext cx="265" cy="196"/>
                  <a:chOff x="1234" y="2215"/>
                  <a:chExt cx="265" cy="196"/>
                </a:xfrm>
              </p:grpSpPr>
              <p:sp>
                <p:nvSpPr>
                  <p:cNvPr id="112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13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FC</a:t>
                    </a:r>
                  </a:p>
                </p:txBody>
              </p:sp>
            </p:grpSp>
            <p:grpSp>
              <p:nvGrpSpPr>
                <p:cNvPr id="107" name="Group 112"/>
                <p:cNvGrpSpPr>
                  <a:grpSpLocks/>
                </p:cNvGrpSpPr>
                <p:nvPr/>
              </p:nvGrpSpPr>
              <p:grpSpPr bwMode="auto">
                <a:xfrm>
                  <a:off x="3552" y="3216"/>
                  <a:ext cx="48" cy="192"/>
                  <a:chOff x="3490" y="1934"/>
                  <a:chExt cx="48" cy="192"/>
                </a:xfrm>
              </p:grpSpPr>
              <p:sp>
                <p:nvSpPr>
                  <p:cNvPr id="110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38" y="1934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11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90" y="1934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08" name="Line 115"/>
                <p:cNvSpPr>
                  <a:spLocks noChangeShapeType="1"/>
                </p:cNvSpPr>
                <p:nvPr/>
              </p:nvSpPr>
              <p:spPr bwMode="auto">
                <a:xfrm rot="5400000">
                  <a:off x="3391" y="3041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09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3271" y="2805"/>
                  <a:ext cx="386" cy="21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0000CC"/>
                      </a:solidFill>
                    </a:rPr>
                    <a:t>TPM</a:t>
                  </a:r>
                </a:p>
              </p:txBody>
            </p:sp>
          </p:grpSp>
          <p:grpSp>
            <p:nvGrpSpPr>
              <p:cNvPr id="90" name="Group 138"/>
              <p:cNvGrpSpPr>
                <a:grpSpLocks/>
              </p:cNvGrpSpPr>
              <p:nvPr/>
            </p:nvGrpSpPr>
            <p:grpSpPr bwMode="auto">
              <a:xfrm>
                <a:off x="825" y="3116"/>
                <a:ext cx="4007" cy="200"/>
                <a:chOff x="825" y="3116"/>
                <a:chExt cx="4007" cy="200"/>
              </a:xfrm>
            </p:grpSpPr>
            <p:grpSp>
              <p:nvGrpSpPr>
                <p:cNvPr id="91" name="Group 136"/>
                <p:cNvGrpSpPr>
                  <a:grpSpLocks/>
                </p:cNvGrpSpPr>
                <p:nvPr/>
              </p:nvGrpSpPr>
              <p:grpSpPr bwMode="auto">
                <a:xfrm>
                  <a:off x="1975" y="3120"/>
                  <a:ext cx="567" cy="196"/>
                  <a:chOff x="1975" y="3120"/>
                  <a:chExt cx="567" cy="196"/>
                </a:xfrm>
              </p:grpSpPr>
              <p:grpSp>
                <p:nvGrpSpPr>
                  <p:cNvPr id="102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1975" y="3120"/>
                    <a:ext cx="265" cy="196"/>
                    <a:chOff x="1234" y="2215"/>
                    <a:chExt cx="265" cy="196"/>
                  </a:xfrm>
                </p:grpSpPr>
                <p:sp>
                  <p:nvSpPr>
                    <p:cNvPr id="104" name="Oval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5" y="2215"/>
                      <a:ext cx="196" cy="19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5" name="Text Box 1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34" y="2215"/>
                      <a:ext cx="265" cy="192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</a:rPr>
                        <a:t>LC</a:t>
                      </a:r>
                    </a:p>
                  </p:txBody>
                </p:sp>
              </p:grpSp>
              <p:sp>
                <p:nvSpPr>
                  <p:cNvPr id="103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2197" y="3222"/>
                    <a:ext cx="34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92" name="Group 137"/>
                <p:cNvGrpSpPr>
                  <a:grpSpLocks/>
                </p:cNvGrpSpPr>
                <p:nvPr/>
              </p:nvGrpSpPr>
              <p:grpSpPr bwMode="auto">
                <a:xfrm>
                  <a:off x="825" y="3116"/>
                  <a:ext cx="375" cy="196"/>
                  <a:chOff x="825" y="3116"/>
                  <a:chExt cx="375" cy="196"/>
                </a:xfrm>
              </p:grpSpPr>
              <p:grpSp>
                <p:nvGrpSpPr>
                  <p:cNvPr id="98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825" y="3116"/>
                    <a:ext cx="265" cy="196"/>
                    <a:chOff x="1234" y="2215"/>
                    <a:chExt cx="265" cy="196"/>
                  </a:xfrm>
                </p:grpSpPr>
                <p:sp>
                  <p:nvSpPr>
                    <p:cNvPr id="100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5" y="2215"/>
                      <a:ext cx="196" cy="19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1" name="Text Box 1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34" y="2215"/>
                      <a:ext cx="265" cy="192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</a:rPr>
                        <a:t>LC</a:t>
                      </a:r>
                    </a:p>
                  </p:txBody>
                </p:sp>
              </p:grpSp>
              <p:sp>
                <p:nvSpPr>
                  <p:cNvPr id="99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3216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93" name="Group 135"/>
                <p:cNvGrpSpPr>
                  <a:grpSpLocks/>
                </p:cNvGrpSpPr>
                <p:nvPr/>
              </p:nvGrpSpPr>
              <p:grpSpPr bwMode="auto">
                <a:xfrm>
                  <a:off x="4512" y="3120"/>
                  <a:ext cx="320" cy="196"/>
                  <a:chOff x="4512" y="3120"/>
                  <a:chExt cx="320" cy="196"/>
                </a:xfrm>
              </p:grpSpPr>
              <p:grpSp>
                <p:nvGrpSpPr>
                  <p:cNvPr id="94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4567" y="3120"/>
                    <a:ext cx="265" cy="196"/>
                    <a:chOff x="1234" y="2215"/>
                    <a:chExt cx="265" cy="196"/>
                  </a:xfrm>
                </p:grpSpPr>
                <p:sp>
                  <p:nvSpPr>
                    <p:cNvPr id="96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5" y="2215"/>
                      <a:ext cx="196" cy="19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7" name="Text Box 1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34" y="2215"/>
                      <a:ext cx="265" cy="192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</a:rPr>
                        <a:t>LC</a:t>
                      </a:r>
                    </a:p>
                  </p:txBody>
                </p:sp>
              </p:grpSp>
              <p:sp>
                <p:nvSpPr>
                  <p:cNvPr id="95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3216"/>
                    <a:ext cx="8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</p:grpSp>
        <p:grpSp>
          <p:nvGrpSpPr>
            <p:cNvPr id="80" name="Group 170"/>
            <p:cNvGrpSpPr>
              <a:grpSpLocks/>
            </p:cNvGrpSpPr>
            <p:nvPr/>
          </p:nvGrpSpPr>
          <p:grpSpPr bwMode="auto">
            <a:xfrm>
              <a:off x="720" y="3552"/>
              <a:ext cx="4224" cy="423"/>
              <a:chOff x="720" y="3552"/>
              <a:chExt cx="4224" cy="423"/>
            </a:xfrm>
          </p:grpSpPr>
          <p:grpSp>
            <p:nvGrpSpPr>
              <p:cNvPr id="81" name="Group 169"/>
              <p:cNvGrpSpPr>
                <a:grpSpLocks/>
              </p:cNvGrpSpPr>
              <p:nvPr/>
            </p:nvGrpSpPr>
            <p:grpSpPr bwMode="auto">
              <a:xfrm>
                <a:off x="720" y="3552"/>
                <a:ext cx="4224" cy="115"/>
                <a:chOff x="720" y="3552"/>
                <a:chExt cx="4224" cy="115"/>
              </a:xfrm>
            </p:grpSpPr>
            <p:sp>
              <p:nvSpPr>
                <p:cNvPr id="85" name="Freeform 117"/>
                <p:cNvSpPr>
                  <a:spLocks/>
                </p:cNvSpPr>
                <p:nvPr/>
              </p:nvSpPr>
              <p:spPr bwMode="auto">
                <a:xfrm>
                  <a:off x="1920" y="3590"/>
                  <a:ext cx="432" cy="58"/>
                </a:xfrm>
                <a:custGeom>
                  <a:avLst/>
                  <a:gdLst>
                    <a:gd name="T0" fmla="*/ 0 w 432"/>
                    <a:gd name="T1" fmla="*/ 58 h 96"/>
                    <a:gd name="T2" fmla="*/ 48 w 432"/>
                    <a:gd name="T3" fmla="*/ 29 h 96"/>
                    <a:gd name="T4" fmla="*/ 96 w 432"/>
                    <a:gd name="T5" fmla="*/ 58 h 96"/>
                    <a:gd name="T6" fmla="*/ 96 w 432"/>
                    <a:gd name="T7" fmla="*/ 29 h 96"/>
                    <a:gd name="T8" fmla="*/ 192 w 432"/>
                    <a:gd name="T9" fmla="*/ 0 h 96"/>
                    <a:gd name="T10" fmla="*/ 240 w 432"/>
                    <a:gd name="T11" fmla="*/ 29 h 96"/>
                    <a:gd name="T12" fmla="*/ 288 w 432"/>
                    <a:gd name="T13" fmla="*/ 29 h 96"/>
                    <a:gd name="T14" fmla="*/ 336 w 432"/>
                    <a:gd name="T15" fmla="*/ 58 h 96"/>
                    <a:gd name="T16" fmla="*/ 384 w 432"/>
                    <a:gd name="T17" fmla="*/ 29 h 96"/>
                    <a:gd name="T18" fmla="*/ 432 w 432"/>
                    <a:gd name="T19" fmla="*/ 29 h 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2"/>
                    <a:gd name="T31" fmla="*/ 0 h 96"/>
                    <a:gd name="T32" fmla="*/ 432 w 432"/>
                    <a:gd name="T33" fmla="*/ 96 h 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2" h="96">
                      <a:moveTo>
                        <a:pt x="0" y="96"/>
                      </a:moveTo>
                      <a:cubicBezTo>
                        <a:pt x="16" y="72"/>
                        <a:pt x="32" y="48"/>
                        <a:pt x="48" y="48"/>
                      </a:cubicBezTo>
                      <a:cubicBezTo>
                        <a:pt x="64" y="48"/>
                        <a:pt x="88" y="96"/>
                        <a:pt x="96" y="96"/>
                      </a:cubicBezTo>
                      <a:cubicBezTo>
                        <a:pt x="104" y="96"/>
                        <a:pt x="80" y="64"/>
                        <a:pt x="96" y="48"/>
                      </a:cubicBezTo>
                      <a:cubicBezTo>
                        <a:pt x="112" y="32"/>
                        <a:pt x="168" y="0"/>
                        <a:pt x="192" y="0"/>
                      </a:cubicBezTo>
                      <a:cubicBezTo>
                        <a:pt x="216" y="0"/>
                        <a:pt x="224" y="40"/>
                        <a:pt x="240" y="48"/>
                      </a:cubicBezTo>
                      <a:cubicBezTo>
                        <a:pt x="256" y="56"/>
                        <a:pt x="272" y="40"/>
                        <a:pt x="288" y="48"/>
                      </a:cubicBezTo>
                      <a:cubicBezTo>
                        <a:pt x="304" y="56"/>
                        <a:pt x="320" y="96"/>
                        <a:pt x="336" y="96"/>
                      </a:cubicBezTo>
                      <a:cubicBezTo>
                        <a:pt x="352" y="96"/>
                        <a:pt x="368" y="56"/>
                        <a:pt x="384" y="48"/>
                      </a:cubicBezTo>
                      <a:cubicBezTo>
                        <a:pt x="400" y="40"/>
                        <a:pt x="416" y="44"/>
                        <a:pt x="432" y="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6" name="Freeform 118"/>
                <p:cNvSpPr>
                  <a:spLocks/>
                </p:cNvSpPr>
                <p:nvPr/>
              </p:nvSpPr>
              <p:spPr bwMode="auto">
                <a:xfrm>
                  <a:off x="720" y="3552"/>
                  <a:ext cx="432" cy="115"/>
                </a:xfrm>
                <a:custGeom>
                  <a:avLst/>
                  <a:gdLst>
                    <a:gd name="T0" fmla="*/ 0 w 432"/>
                    <a:gd name="T1" fmla="*/ 115 h 96"/>
                    <a:gd name="T2" fmla="*/ 48 w 432"/>
                    <a:gd name="T3" fmla="*/ 57 h 96"/>
                    <a:gd name="T4" fmla="*/ 96 w 432"/>
                    <a:gd name="T5" fmla="*/ 115 h 96"/>
                    <a:gd name="T6" fmla="*/ 96 w 432"/>
                    <a:gd name="T7" fmla="*/ 57 h 96"/>
                    <a:gd name="T8" fmla="*/ 192 w 432"/>
                    <a:gd name="T9" fmla="*/ 0 h 96"/>
                    <a:gd name="T10" fmla="*/ 240 w 432"/>
                    <a:gd name="T11" fmla="*/ 57 h 96"/>
                    <a:gd name="T12" fmla="*/ 288 w 432"/>
                    <a:gd name="T13" fmla="*/ 57 h 96"/>
                    <a:gd name="T14" fmla="*/ 336 w 432"/>
                    <a:gd name="T15" fmla="*/ 115 h 96"/>
                    <a:gd name="T16" fmla="*/ 384 w 432"/>
                    <a:gd name="T17" fmla="*/ 57 h 96"/>
                    <a:gd name="T18" fmla="*/ 432 w 432"/>
                    <a:gd name="T19" fmla="*/ 57 h 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2"/>
                    <a:gd name="T31" fmla="*/ 0 h 96"/>
                    <a:gd name="T32" fmla="*/ 432 w 432"/>
                    <a:gd name="T33" fmla="*/ 96 h 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2" h="96">
                      <a:moveTo>
                        <a:pt x="0" y="96"/>
                      </a:moveTo>
                      <a:cubicBezTo>
                        <a:pt x="16" y="72"/>
                        <a:pt x="32" y="48"/>
                        <a:pt x="48" y="48"/>
                      </a:cubicBezTo>
                      <a:cubicBezTo>
                        <a:pt x="64" y="48"/>
                        <a:pt x="88" y="96"/>
                        <a:pt x="96" y="96"/>
                      </a:cubicBezTo>
                      <a:cubicBezTo>
                        <a:pt x="104" y="96"/>
                        <a:pt x="80" y="64"/>
                        <a:pt x="96" y="48"/>
                      </a:cubicBezTo>
                      <a:cubicBezTo>
                        <a:pt x="112" y="32"/>
                        <a:pt x="168" y="0"/>
                        <a:pt x="192" y="0"/>
                      </a:cubicBezTo>
                      <a:cubicBezTo>
                        <a:pt x="216" y="0"/>
                        <a:pt x="224" y="40"/>
                        <a:pt x="240" y="48"/>
                      </a:cubicBezTo>
                      <a:cubicBezTo>
                        <a:pt x="256" y="56"/>
                        <a:pt x="272" y="40"/>
                        <a:pt x="288" y="48"/>
                      </a:cubicBezTo>
                      <a:cubicBezTo>
                        <a:pt x="304" y="56"/>
                        <a:pt x="320" y="96"/>
                        <a:pt x="336" y="96"/>
                      </a:cubicBezTo>
                      <a:cubicBezTo>
                        <a:pt x="352" y="96"/>
                        <a:pt x="368" y="56"/>
                        <a:pt x="384" y="48"/>
                      </a:cubicBezTo>
                      <a:cubicBezTo>
                        <a:pt x="400" y="40"/>
                        <a:pt x="416" y="44"/>
                        <a:pt x="432" y="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7" name="Freeform 119"/>
                <p:cNvSpPr>
                  <a:spLocks/>
                </p:cNvSpPr>
                <p:nvPr/>
              </p:nvSpPr>
              <p:spPr bwMode="auto">
                <a:xfrm>
                  <a:off x="4512" y="3552"/>
                  <a:ext cx="432" cy="58"/>
                </a:xfrm>
                <a:custGeom>
                  <a:avLst/>
                  <a:gdLst>
                    <a:gd name="T0" fmla="*/ 0 w 432"/>
                    <a:gd name="T1" fmla="*/ 58 h 96"/>
                    <a:gd name="T2" fmla="*/ 48 w 432"/>
                    <a:gd name="T3" fmla="*/ 29 h 96"/>
                    <a:gd name="T4" fmla="*/ 96 w 432"/>
                    <a:gd name="T5" fmla="*/ 58 h 96"/>
                    <a:gd name="T6" fmla="*/ 96 w 432"/>
                    <a:gd name="T7" fmla="*/ 29 h 96"/>
                    <a:gd name="T8" fmla="*/ 192 w 432"/>
                    <a:gd name="T9" fmla="*/ 0 h 96"/>
                    <a:gd name="T10" fmla="*/ 240 w 432"/>
                    <a:gd name="T11" fmla="*/ 29 h 96"/>
                    <a:gd name="T12" fmla="*/ 288 w 432"/>
                    <a:gd name="T13" fmla="*/ 29 h 96"/>
                    <a:gd name="T14" fmla="*/ 336 w 432"/>
                    <a:gd name="T15" fmla="*/ 58 h 96"/>
                    <a:gd name="T16" fmla="*/ 384 w 432"/>
                    <a:gd name="T17" fmla="*/ 29 h 96"/>
                    <a:gd name="T18" fmla="*/ 432 w 432"/>
                    <a:gd name="T19" fmla="*/ 29 h 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2"/>
                    <a:gd name="T31" fmla="*/ 0 h 96"/>
                    <a:gd name="T32" fmla="*/ 432 w 432"/>
                    <a:gd name="T33" fmla="*/ 96 h 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2" h="96">
                      <a:moveTo>
                        <a:pt x="0" y="96"/>
                      </a:moveTo>
                      <a:cubicBezTo>
                        <a:pt x="16" y="72"/>
                        <a:pt x="32" y="48"/>
                        <a:pt x="48" y="48"/>
                      </a:cubicBezTo>
                      <a:cubicBezTo>
                        <a:pt x="64" y="48"/>
                        <a:pt x="88" y="96"/>
                        <a:pt x="96" y="96"/>
                      </a:cubicBezTo>
                      <a:cubicBezTo>
                        <a:pt x="104" y="96"/>
                        <a:pt x="80" y="64"/>
                        <a:pt x="96" y="48"/>
                      </a:cubicBezTo>
                      <a:cubicBezTo>
                        <a:pt x="112" y="32"/>
                        <a:pt x="168" y="0"/>
                        <a:pt x="192" y="0"/>
                      </a:cubicBezTo>
                      <a:cubicBezTo>
                        <a:pt x="216" y="0"/>
                        <a:pt x="224" y="40"/>
                        <a:pt x="240" y="48"/>
                      </a:cubicBezTo>
                      <a:cubicBezTo>
                        <a:pt x="256" y="56"/>
                        <a:pt x="272" y="40"/>
                        <a:pt x="288" y="48"/>
                      </a:cubicBezTo>
                      <a:cubicBezTo>
                        <a:pt x="304" y="56"/>
                        <a:pt x="320" y="96"/>
                        <a:pt x="336" y="96"/>
                      </a:cubicBezTo>
                      <a:cubicBezTo>
                        <a:pt x="352" y="96"/>
                        <a:pt x="368" y="56"/>
                        <a:pt x="384" y="48"/>
                      </a:cubicBezTo>
                      <a:cubicBezTo>
                        <a:pt x="400" y="40"/>
                        <a:pt x="416" y="44"/>
                        <a:pt x="432" y="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8" name="Line 120"/>
                <p:cNvSpPr>
                  <a:spLocks noChangeShapeType="1"/>
                </p:cNvSpPr>
                <p:nvPr/>
              </p:nvSpPr>
              <p:spPr bwMode="auto">
                <a:xfrm>
                  <a:off x="3264" y="362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82" name="Line 121"/>
              <p:cNvSpPr>
                <a:spLocks noChangeShapeType="1"/>
              </p:cNvSpPr>
              <p:nvPr/>
            </p:nvSpPr>
            <p:spPr bwMode="auto">
              <a:xfrm>
                <a:off x="3269" y="3607"/>
                <a:ext cx="43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3" name="Text Box 140"/>
              <p:cNvSpPr txBox="1">
                <a:spLocks noChangeArrowheads="1"/>
              </p:cNvSpPr>
              <p:nvPr/>
            </p:nvSpPr>
            <p:spPr bwMode="auto">
              <a:xfrm>
                <a:off x="2544" y="3744"/>
                <a:ext cx="167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No (min) production loss</a:t>
                </a:r>
              </a:p>
            </p:txBody>
          </p:sp>
          <p:sp>
            <p:nvSpPr>
              <p:cNvPr id="84" name="Line 141"/>
              <p:cNvSpPr>
                <a:spLocks noChangeShapeType="1"/>
              </p:cNvSpPr>
              <p:nvPr/>
            </p:nvSpPr>
            <p:spPr bwMode="auto">
              <a:xfrm flipV="1">
                <a:off x="3299" y="3620"/>
                <a:ext cx="192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India</a:t>
            </a:r>
            <a:endParaRPr lang="en-IN" dirty="0"/>
          </a:p>
        </p:txBody>
      </p:sp>
      <p:pic>
        <p:nvPicPr>
          <p:cNvPr id="4" name="Picture 3" descr="IndiaInWor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583"/>
            <a:ext cx="9144000" cy="4036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PWC Basics: TPM Selection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72098"/>
          </a:xfrm>
        </p:spPr>
        <p:txBody>
          <a:bodyPr>
            <a:normAutofit/>
          </a:bodyPr>
          <a:lstStyle/>
          <a:p>
            <a:r>
              <a:rPr lang="en-IN" dirty="0" smtClean="0"/>
              <a:t>When is TPM choice flexible</a:t>
            </a:r>
          </a:p>
          <a:p>
            <a:pPr lvl="1"/>
            <a:r>
              <a:rPr lang="en-IN" dirty="0" smtClean="0"/>
              <a:t>Large storage tanks supply the fresh feed(s)</a:t>
            </a:r>
          </a:p>
          <a:p>
            <a:pPr lvl="1"/>
            <a:r>
              <a:rPr lang="en-IN" dirty="0" smtClean="0"/>
              <a:t>Variability in storage tank level is acceptable</a:t>
            </a:r>
          </a:p>
          <a:p>
            <a:pPr lvl="2"/>
            <a:r>
              <a:rPr lang="en-IN" dirty="0" smtClean="0"/>
              <a:t>Allows structures that bring in fresh feed(s) as make-up</a:t>
            </a:r>
          </a:p>
          <a:p>
            <a:r>
              <a:rPr lang="en-IN" dirty="0" smtClean="0"/>
              <a:t>Usually plant designs have large recycle rates</a:t>
            </a:r>
          </a:p>
          <a:p>
            <a:pPr lvl="1"/>
            <a:r>
              <a:rPr lang="en-IN" dirty="0" smtClean="0"/>
              <a:t>Design in the snowballing region</a:t>
            </a:r>
          </a:p>
          <a:p>
            <a:pPr lvl="1"/>
            <a:r>
              <a:rPr lang="en-IN" dirty="0" smtClean="0"/>
              <a:t>Capacity bottleneck then is likely inside the loop</a:t>
            </a:r>
          </a:p>
          <a:p>
            <a:r>
              <a:rPr lang="en-IN" dirty="0" smtClean="0"/>
              <a:t>Where to locate the TPM</a:t>
            </a:r>
          </a:p>
          <a:p>
            <a:pPr lvl="1"/>
            <a:r>
              <a:rPr lang="en-IN" dirty="0" smtClean="0"/>
              <a:t>Inside the recycle loop</a:t>
            </a:r>
          </a:p>
          <a:p>
            <a:pPr lvl="1"/>
            <a:r>
              <a:rPr lang="en-IN" dirty="0" smtClean="0"/>
              <a:t>If multiple recycle loops, on a common branch</a:t>
            </a:r>
          </a:p>
          <a:p>
            <a:pPr lvl="1"/>
            <a:r>
              <a:rPr lang="en-IN" dirty="0" smtClean="0"/>
              <a:t>If bottleneck is known, AT the bottleneck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Key PWC Guidelines</a:t>
            </a:r>
            <a:endParaRPr lang="en-IN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r>
              <a:rPr lang="en-US" sz="2800" dirty="0" smtClean="0"/>
              <a:t>Configure control structure to transform recycle rate variability out of the recycle loop</a:t>
            </a:r>
          </a:p>
          <a:p>
            <a:endParaRPr lang="en-US" sz="2800" dirty="0" smtClean="0"/>
          </a:p>
          <a:p>
            <a:r>
              <a:rPr lang="en-US" sz="2800" dirty="0" smtClean="0"/>
              <a:t>Provide control DOFs for fast “local” control</a:t>
            </a:r>
          </a:p>
          <a:p>
            <a:r>
              <a:rPr lang="en-US" sz="2800" dirty="0" smtClean="0"/>
              <a:t>“Pair” locally for fast control</a:t>
            </a:r>
          </a:p>
          <a:p>
            <a:endParaRPr lang="en-US" sz="2800" dirty="0" smtClean="0"/>
          </a:p>
          <a:p>
            <a:r>
              <a:rPr lang="en-US" sz="2800" dirty="0" smtClean="0"/>
              <a:t>Choose TPM at bottleneck constraint to transform variability away from bottleneck</a:t>
            </a:r>
          </a:p>
          <a:p>
            <a:pPr lvl="1"/>
            <a:r>
              <a:rPr lang="en-US" dirty="0" smtClean="0"/>
              <a:t>Almost always</a:t>
            </a:r>
            <a:r>
              <a:rPr lang="en-US" sz="2400" dirty="0" smtClean="0"/>
              <a:t>, bottleneck is inside the recycle loop</a:t>
            </a:r>
            <a:endParaRPr lang="en-I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PWCS Design Exercise I</a:t>
            </a:r>
            <a:endParaRPr lang="en-IN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25963" y="4032270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881188" y="465457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614613" y="3641745"/>
            <a:ext cx="1611312" cy="1138237"/>
            <a:chOff x="3240" y="5700"/>
            <a:chExt cx="1440" cy="162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908300" y="3962420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 dirty="0">
              <a:latin typeface="Microsoft Sans Serif" pitchFamily="34" charset="0"/>
              <a:ea typeface="Mangal" pitchFamily="2"/>
              <a:cs typeface="Mangal" pitchFamily="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68563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225925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678363" y="3267095"/>
            <a:ext cx="1287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3322638" y="4779982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174875" y="2628920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174875" y="3260745"/>
            <a:ext cx="117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348038" y="326074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348038" y="262892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 rot="-5400000">
            <a:off x="2631282" y="2453501"/>
            <a:ext cx="201612" cy="234950"/>
            <a:chOff x="4860" y="4860"/>
            <a:chExt cx="1620" cy="1440"/>
          </a:xfrm>
        </p:grpSpPr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 rot="-5400000">
            <a:off x="2655093" y="3086914"/>
            <a:ext cx="201613" cy="234950"/>
            <a:chOff x="4860" y="4860"/>
            <a:chExt cx="1620" cy="1440"/>
          </a:xfrm>
        </p:grpSpPr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6" name="Group 26"/>
          <p:cNvGrpSpPr>
            <a:grpSpLocks/>
          </p:cNvGrpSpPr>
          <p:nvPr/>
        </p:nvGrpSpPr>
        <p:grpSpPr bwMode="auto">
          <a:xfrm rot="-5400000">
            <a:off x="2043907" y="4479151"/>
            <a:ext cx="201612" cy="234950"/>
            <a:chOff x="4860" y="4860"/>
            <a:chExt cx="1620" cy="1440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1881188" y="3894157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28800" y="2406670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828800" y="3092470"/>
            <a:ext cx="573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3359150" y="2632095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4678363" y="263527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5" name="Group 35"/>
          <p:cNvGrpSpPr>
            <a:grpSpLocks/>
          </p:cNvGrpSpPr>
          <p:nvPr/>
        </p:nvGrpSpPr>
        <p:grpSpPr bwMode="auto">
          <a:xfrm rot="-5400000" flipH="1" flipV="1">
            <a:off x="3627438" y="2568595"/>
            <a:ext cx="203200" cy="234950"/>
            <a:chOff x="4860" y="4860"/>
            <a:chExt cx="1620" cy="1440"/>
          </a:xfrm>
        </p:grpSpPr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9" name="Group 39"/>
          <p:cNvGrpSpPr>
            <a:grpSpLocks/>
          </p:cNvGrpSpPr>
          <p:nvPr/>
        </p:nvGrpSpPr>
        <p:grpSpPr bwMode="auto">
          <a:xfrm rot="-5400000">
            <a:off x="5273675" y="3863995"/>
            <a:ext cx="203200" cy="234950"/>
            <a:chOff x="4860" y="4860"/>
            <a:chExt cx="1620" cy="1440"/>
          </a:xfrm>
        </p:grpSpPr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5064125" y="2881332"/>
            <a:ext cx="439738" cy="254000"/>
            <a:chOff x="7020" y="4440"/>
            <a:chExt cx="540" cy="1440"/>
          </a:xfrm>
        </p:grpSpPr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7020" y="4440"/>
              <a:ext cx="5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020" y="4980"/>
              <a:ext cx="540" cy="180"/>
            </a:xfrm>
            <a:custGeom>
              <a:avLst/>
              <a:gdLst>
                <a:gd name="T0" fmla="*/ 0 w 540"/>
                <a:gd name="T1" fmla="*/ 180 h 180"/>
                <a:gd name="T2" fmla="*/ 180 w 540"/>
                <a:gd name="T3" fmla="*/ 0 h 180"/>
                <a:gd name="T4" fmla="*/ 360 w 540"/>
                <a:gd name="T5" fmla="*/ 180 h 180"/>
                <a:gd name="T6" fmla="*/ 540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510" y="3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6" name="Line 46"/>
          <p:cNvSpPr>
            <a:spLocks noChangeShapeType="1"/>
          </p:cNvSpPr>
          <p:nvPr/>
        </p:nvSpPr>
        <p:spPr bwMode="auto">
          <a:xfrm flipV="1">
            <a:off x="6091238" y="2501920"/>
            <a:ext cx="0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5503863" y="250192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5308600" y="3135332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5308600" y="275433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50" name="Group 50"/>
          <p:cNvGrpSpPr>
            <a:grpSpLocks/>
          </p:cNvGrpSpPr>
          <p:nvPr/>
        </p:nvGrpSpPr>
        <p:grpSpPr bwMode="auto">
          <a:xfrm>
            <a:off x="4832350" y="2374920"/>
            <a:ext cx="879475" cy="379412"/>
            <a:chOff x="6735" y="3180"/>
            <a:chExt cx="1080" cy="540"/>
          </a:xfrm>
        </p:grpSpPr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7020" y="318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2" name="Group 52"/>
            <p:cNvGrpSpPr>
              <a:grpSpLocks/>
            </p:cNvGrpSpPr>
            <p:nvPr/>
          </p:nvGrpSpPr>
          <p:grpSpPr bwMode="auto">
            <a:xfrm>
              <a:off x="6735" y="3240"/>
              <a:ext cx="1080" cy="360"/>
              <a:chOff x="6660" y="3180"/>
              <a:chExt cx="1080" cy="360"/>
            </a:xfrm>
          </p:grpSpPr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5064125" y="4906982"/>
            <a:ext cx="879475" cy="379413"/>
            <a:chOff x="6930" y="6420"/>
            <a:chExt cx="1080" cy="540"/>
          </a:xfrm>
        </p:grpSpPr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7200" y="64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8" name="Group 58"/>
            <p:cNvGrpSpPr>
              <a:grpSpLocks/>
            </p:cNvGrpSpPr>
            <p:nvPr/>
          </p:nvGrpSpPr>
          <p:grpSpPr bwMode="auto">
            <a:xfrm>
              <a:off x="6930" y="6495"/>
              <a:ext cx="1080" cy="360"/>
              <a:chOff x="6660" y="3180"/>
              <a:chExt cx="1080" cy="360"/>
            </a:xfrm>
          </p:grpSpPr>
          <p:sp>
            <p:nvSpPr>
              <p:cNvPr id="59" name="Line 59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" name="Line 61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6237288" y="5033982"/>
            <a:ext cx="0" cy="885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>
            <a:off x="5503863" y="5413395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 flipV="1">
            <a:off x="5503863" y="5286395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flipV="1">
            <a:off x="5503863" y="477998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5503863" y="4779982"/>
            <a:ext cx="439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67" name="Group 67"/>
          <p:cNvGrpSpPr>
            <a:grpSpLocks/>
          </p:cNvGrpSpPr>
          <p:nvPr/>
        </p:nvGrpSpPr>
        <p:grpSpPr bwMode="auto">
          <a:xfrm rot="-5400000">
            <a:off x="5581650" y="3095645"/>
            <a:ext cx="203200" cy="234950"/>
            <a:chOff x="4860" y="4860"/>
            <a:chExt cx="1620" cy="1440"/>
          </a:xfrm>
        </p:grpSpPr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1" name="Group 71"/>
          <p:cNvGrpSpPr>
            <a:grpSpLocks/>
          </p:cNvGrpSpPr>
          <p:nvPr/>
        </p:nvGrpSpPr>
        <p:grpSpPr bwMode="auto">
          <a:xfrm rot="-5400000">
            <a:off x="4616450" y="2232045"/>
            <a:ext cx="203200" cy="234950"/>
            <a:chOff x="4860" y="4860"/>
            <a:chExt cx="1620" cy="1440"/>
          </a:xfrm>
        </p:grpSpPr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5" name="Group 75"/>
          <p:cNvGrpSpPr>
            <a:grpSpLocks/>
          </p:cNvGrpSpPr>
          <p:nvPr/>
        </p:nvGrpSpPr>
        <p:grpSpPr bwMode="auto">
          <a:xfrm>
            <a:off x="6175375" y="5540395"/>
            <a:ext cx="234950" cy="203200"/>
            <a:chOff x="4860" y="4860"/>
            <a:chExt cx="1620" cy="1440"/>
          </a:xfrm>
        </p:grpSpPr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9" name="Group 79"/>
          <p:cNvGrpSpPr>
            <a:grpSpLocks/>
          </p:cNvGrpSpPr>
          <p:nvPr/>
        </p:nvGrpSpPr>
        <p:grpSpPr bwMode="auto">
          <a:xfrm rot="-5400000">
            <a:off x="4848225" y="4775220"/>
            <a:ext cx="203200" cy="234950"/>
            <a:chOff x="4860" y="4860"/>
            <a:chExt cx="1620" cy="1440"/>
          </a:xfrm>
        </p:grpSpPr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3" name="Group 83"/>
          <p:cNvGrpSpPr>
            <a:grpSpLocks/>
          </p:cNvGrpSpPr>
          <p:nvPr/>
        </p:nvGrpSpPr>
        <p:grpSpPr bwMode="auto">
          <a:xfrm>
            <a:off x="5930900" y="3019445"/>
            <a:ext cx="465138" cy="2014537"/>
            <a:chOff x="3736" y="1490"/>
            <a:chExt cx="293" cy="1269"/>
          </a:xfrm>
        </p:grpSpPr>
        <p:grpSp>
          <p:nvGrpSpPr>
            <p:cNvPr id="84" name="Group 84"/>
            <p:cNvGrpSpPr>
              <a:grpSpLocks/>
            </p:cNvGrpSpPr>
            <p:nvPr/>
          </p:nvGrpSpPr>
          <p:grpSpPr bwMode="auto">
            <a:xfrm>
              <a:off x="3736" y="1490"/>
              <a:ext cx="278" cy="1269"/>
              <a:chOff x="3736" y="1490"/>
              <a:chExt cx="278" cy="1269"/>
            </a:xfrm>
          </p:grpSpPr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3736" y="1643"/>
                <a:ext cx="27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7" name="AutoShape 86"/>
              <p:cNvSpPr>
                <a:spLocks noChangeArrowheads="1"/>
              </p:cNvSpPr>
              <p:nvPr/>
            </p:nvSpPr>
            <p:spPr bwMode="auto">
              <a:xfrm rot="-5400000">
                <a:off x="3795" y="143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8" name="AutoShape 87"/>
              <p:cNvSpPr>
                <a:spLocks noChangeArrowheads="1"/>
              </p:cNvSpPr>
              <p:nvPr/>
            </p:nvSpPr>
            <p:spPr bwMode="auto">
              <a:xfrm rot="5400000" flipV="1">
                <a:off x="3796" y="254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85" name="Text Box 88"/>
            <p:cNvSpPr txBox="1">
              <a:spLocks noChangeArrowheads="1"/>
            </p:cNvSpPr>
            <p:nvPr/>
          </p:nvSpPr>
          <p:spPr bwMode="auto">
            <a:xfrm>
              <a:off x="3751" y="1703"/>
              <a:ext cx="27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C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O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L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U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M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N</a:t>
              </a:r>
              <a:endParaRPr lang="en-US" sz="1400">
                <a:latin typeface="Microsoft Sans Serif" pitchFamily="34" charset="0"/>
              </a:endParaRPr>
            </a:p>
          </p:txBody>
        </p:sp>
      </p:grpSp>
      <p:sp>
        <p:nvSpPr>
          <p:cNvPr id="89" name="Text Box 89"/>
          <p:cNvSpPr txBox="1">
            <a:spLocks noChangeArrowheads="1"/>
          </p:cNvSpPr>
          <p:nvPr/>
        </p:nvSpPr>
        <p:spPr bwMode="auto">
          <a:xfrm>
            <a:off x="5797550" y="5919807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90" name="Line 90"/>
          <p:cNvSpPr>
            <a:spLocks noChangeShapeType="1"/>
          </p:cNvSpPr>
          <p:nvPr/>
        </p:nvSpPr>
        <p:spPr bwMode="auto">
          <a:xfrm>
            <a:off x="3336925" y="4948257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V="1">
            <a:off x="4525963" y="4032270"/>
            <a:ext cx="0" cy="91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38" name="Group 101"/>
          <p:cNvGrpSpPr>
            <a:grpSpLocks/>
          </p:cNvGrpSpPr>
          <p:nvPr/>
        </p:nvGrpSpPr>
        <p:grpSpPr bwMode="auto">
          <a:xfrm>
            <a:off x="4522789" y="1927245"/>
            <a:ext cx="735013" cy="447675"/>
            <a:chOff x="2849" y="803"/>
            <a:chExt cx="463" cy="282"/>
          </a:xfrm>
        </p:grpSpPr>
        <p:grpSp>
          <p:nvGrpSpPr>
            <p:cNvPr id="156" name="Group 102"/>
            <p:cNvGrpSpPr>
              <a:grpSpLocks/>
            </p:cNvGrpSpPr>
            <p:nvPr/>
          </p:nvGrpSpPr>
          <p:grpSpPr bwMode="auto">
            <a:xfrm>
              <a:off x="2849" y="803"/>
              <a:ext cx="272" cy="196"/>
              <a:chOff x="1231" y="2215"/>
              <a:chExt cx="272" cy="196"/>
            </a:xfrm>
          </p:grpSpPr>
          <p:sp>
            <p:nvSpPr>
              <p:cNvPr id="159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" name="Text Box 104"/>
              <p:cNvSpPr txBox="1">
                <a:spLocks noChangeArrowheads="1"/>
              </p:cNvSpPr>
              <p:nvPr/>
            </p:nvSpPr>
            <p:spPr bwMode="auto">
              <a:xfrm>
                <a:off x="1231" y="2215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PC</a:t>
                </a:r>
              </a:p>
            </p:txBody>
          </p:sp>
        </p:grpSp>
        <p:sp>
          <p:nvSpPr>
            <p:cNvPr id="157" name="Line 105"/>
            <p:cNvSpPr>
              <a:spLocks noChangeShapeType="1"/>
            </p:cNvSpPr>
            <p:nvPr/>
          </p:nvSpPr>
          <p:spPr bwMode="auto">
            <a:xfrm flipV="1">
              <a:off x="3312" y="912"/>
              <a:ext cx="0" cy="17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" name="Line 106"/>
            <p:cNvSpPr>
              <a:spLocks noChangeShapeType="1"/>
            </p:cNvSpPr>
            <p:nvPr/>
          </p:nvSpPr>
          <p:spPr bwMode="auto">
            <a:xfrm flipH="1">
              <a:off x="3072" y="912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9" name="Group 107"/>
          <p:cNvGrpSpPr>
            <a:grpSpLocks/>
          </p:cNvGrpSpPr>
          <p:nvPr/>
        </p:nvGrpSpPr>
        <p:grpSpPr bwMode="auto">
          <a:xfrm>
            <a:off x="6367464" y="4843483"/>
            <a:ext cx="431800" cy="957263"/>
            <a:chOff x="4011" y="2640"/>
            <a:chExt cx="272" cy="603"/>
          </a:xfrm>
        </p:grpSpPr>
        <p:grpSp>
          <p:nvGrpSpPr>
            <p:cNvPr id="151" name="Group 108"/>
            <p:cNvGrpSpPr>
              <a:grpSpLocks/>
            </p:cNvGrpSpPr>
            <p:nvPr/>
          </p:nvGrpSpPr>
          <p:grpSpPr bwMode="auto">
            <a:xfrm>
              <a:off x="4018" y="3047"/>
              <a:ext cx="265" cy="196"/>
              <a:chOff x="1234" y="2215"/>
              <a:chExt cx="265" cy="196"/>
            </a:xfrm>
          </p:grpSpPr>
          <p:sp>
            <p:nvSpPr>
              <p:cNvPr id="154" name="Oval 109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55" name="Text Box 110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sp>
          <p:nvSpPr>
            <p:cNvPr id="152" name="Line 111"/>
            <p:cNvSpPr>
              <a:spLocks noChangeShapeType="1"/>
            </p:cNvSpPr>
            <p:nvPr/>
          </p:nvSpPr>
          <p:spPr bwMode="auto">
            <a:xfrm>
              <a:off x="4011" y="2640"/>
              <a:ext cx="115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" name="Line 112"/>
            <p:cNvSpPr>
              <a:spLocks noChangeShapeType="1"/>
            </p:cNvSpPr>
            <p:nvPr/>
          </p:nvSpPr>
          <p:spPr bwMode="auto">
            <a:xfrm>
              <a:off x="4128" y="2640"/>
              <a:ext cx="0" cy="40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0" name="Group 113"/>
          <p:cNvGrpSpPr>
            <a:grpSpLocks/>
          </p:cNvGrpSpPr>
          <p:nvPr/>
        </p:nvGrpSpPr>
        <p:grpSpPr bwMode="auto">
          <a:xfrm>
            <a:off x="4756152" y="4310083"/>
            <a:ext cx="1187450" cy="468313"/>
            <a:chOff x="2996" y="2304"/>
            <a:chExt cx="748" cy="295"/>
          </a:xfrm>
        </p:grpSpPr>
        <p:sp>
          <p:nvSpPr>
            <p:cNvPr id="146" name="Line 114"/>
            <p:cNvSpPr>
              <a:spLocks noChangeShapeType="1"/>
            </p:cNvSpPr>
            <p:nvPr/>
          </p:nvSpPr>
          <p:spPr bwMode="auto">
            <a:xfrm flipH="1">
              <a:off x="3223" y="2400"/>
              <a:ext cx="521" cy="1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47" name="Group 115"/>
            <p:cNvGrpSpPr>
              <a:grpSpLocks/>
            </p:cNvGrpSpPr>
            <p:nvPr/>
          </p:nvGrpSpPr>
          <p:grpSpPr bwMode="auto">
            <a:xfrm>
              <a:off x="2996" y="2304"/>
              <a:ext cx="265" cy="196"/>
              <a:chOff x="1234" y="2215"/>
              <a:chExt cx="265" cy="196"/>
            </a:xfrm>
          </p:grpSpPr>
          <p:sp>
            <p:nvSpPr>
              <p:cNvPr id="149" name="Oval 11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50" name="Text Box 11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TC</a:t>
                </a:r>
              </a:p>
            </p:txBody>
          </p:sp>
        </p:grpSp>
        <p:sp>
          <p:nvSpPr>
            <p:cNvPr id="148" name="Line 118"/>
            <p:cNvSpPr>
              <a:spLocks noChangeShapeType="1"/>
            </p:cNvSpPr>
            <p:nvPr/>
          </p:nvSpPr>
          <p:spPr bwMode="auto">
            <a:xfrm>
              <a:off x="3127" y="2503"/>
              <a:ext cx="0" cy="9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1" name="Group 119"/>
          <p:cNvGrpSpPr>
            <a:grpSpLocks/>
          </p:cNvGrpSpPr>
          <p:nvPr/>
        </p:nvGrpSpPr>
        <p:grpSpPr bwMode="auto">
          <a:xfrm>
            <a:off x="5486402" y="2786083"/>
            <a:ext cx="420688" cy="468313"/>
            <a:chOff x="3456" y="1344"/>
            <a:chExt cx="265" cy="295"/>
          </a:xfrm>
        </p:grpSpPr>
        <p:grpSp>
          <p:nvGrpSpPr>
            <p:cNvPr id="142" name="Group 120"/>
            <p:cNvGrpSpPr>
              <a:grpSpLocks/>
            </p:cNvGrpSpPr>
            <p:nvPr/>
          </p:nvGrpSpPr>
          <p:grpSpPr bwMode="auto">
            <a:xfrm>
              <a:off x="3456" y="1344"/>
              <a:ext cx="265" cy="196"/>
              <a:chOff x="1234" y="2215"/>
              <a:chExt cx="265" cy="196"/>
            </a:xfrm>
          </p:grpSpPr>
          <p:sp>
            <p:nvSpPr>
              <p:cNvPr id="144" name="Oval 121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5" name="Text Box 122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FC</a:t>
                </a:r>
              </a:p>
            </p:txBody>
          </p:sp>
        </p:grpSp>
        <p:sp>
          <p:nvSpPr>
            <p:cNvPr id="143" name="Line 123"/>
            <p:cNvSpPr>
              <a:spLocks noChangeShapeType="1"/>
            </p:cNvSpPr>
            <p:nvPr/>
          </p:nvSpPr>
          <p:spPr bwMode="auto">
            <a:xfrm flipV="1">
              <a:off x="3682" y="1447"/>
              <a:ext cx="0" cy="19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0" name="Group 124"/>
          <p:cNvGrpSpPr>
            <a:grpSpLocks/>
          </p:cNvGrpSpPr>
          <p:nvPr/>
        </p:nvGrpSpPr>
        <p:grpSpPr bwMode="auto">
          <a:xfrm>
            <a:off x="3733801" y="2786083"/>
            <a:ext cx="1317625" cy="311150"/>
            <a:chOff x="2352" y="1344"/>
            <a:chExt cx="830" cy="196"/>
          </a:xfrm>
        </p:grpSpPr>
        <p:grpSp>
          <p:nvGrpSpPr>
            <p:cNvPr id="131" name="Group 125"/>
            <p:cNvGrpSpPr>
              <a:grpSpLocks/>
            </p:cNvGrpSpPr>
            <p:nvPr/>
          </p:nvGrpSpPr>
          <p:grpSpPr bwMode="auto">
            <a:xfrm>
              <a:off x="2613" y="1344"/>
              <a:ext cx="265" cy="196"/>
              <a:chOff x="1234" y="2215"/>
              <a:chExt cx="265" cy="196"/>
            </a:xfrm>
          </p:grpSpPr>
          <p:sp>
            <p:nvSpPr>
              <p:cNvPr id="136" name="Oval 12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7" name="Text Box 12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grpSp>
          <p:nvGrpSpPr>
            <p:cNvPr id="132" name="Group 128"/>
            <p:cNvGrpSpPr>
              <a:grpSpLocks/>
            </p:cNvGrpSpPr>
            <p:nvPr/>
          </p:nvGrpSpPr>
          <p:grpSpPr bwMode="auto">
            <a:xfrm>
              <a:off x="2352" y="1344"/>
              <a:ext cx="830" cy="96"/>
              <a:chOff x="2352" y="1344"/>
              <a:chExt cx="830" cy="96"/>
            </a:xfrm>
          </p:grpSpPr>
          <p:sp>
            <p:nvSpPr>
              <p:cNvPr id="133" name="Line 129"/>
              <p:cNvSpPr>
                <a:spLocks noChangeShapeType="1"/>
              </p:cNvSpPr>
              <p:nvPr/>
            </p:nvSpPr>
            <p:spPr bwMode="auto">
              <a:xfrm>
                <a:off x="2352" y="134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4" name="Line 130"/>
              <p:cNvSpPr>
                <a:spLocks noChangeShapeType="1"/>
              </p:cNvSpPr>
              <p:nvPr/>
            </p:nvSpPr>
            <p:spPr bwMode="auto">
              <a:xfrm>
                <a:off x="2352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5" name="Line 131"/>
              <p:cNvSpPr>
                <a:spLocks noChangeShapeType="1"/>
              </p:cNvSpPr>
              <p:nvPr/>
            </p:nvSpPr>
            <p:spPr bwMode="auto">
              <a:xfrm>
                <a:off x="2846" y="1440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04" name="Group 184"/>
          <p:cNvGrpSpPr>
            <a:grpSpLocks/>
          </p:cNvGrpSpPr>
          <p:nvPr/>
        </p:nvGrpSpPr>
        <p:grpSpPr bwMode="auto">
          <a:xfrm>
            <a:off x="1947863" y="4189432"/>
            <a:ext cx="741363" cy="311150"/>
            <a:chOff x="1227" y="2517"/>
            <a:chExt cx="467" cy="196"/>
          </a:xfrm>
        </p:grpSpPr>
        <p:sp>
          <p:nvSpPr>
            <p:cNvPr id="125" name="Line 134"/>
            <p:cNvSpPr>
              <a:spLocks noChangeShapeType="1"/>
            </p:cNvSpPr>
            <p:nvPr/>
          </p:nvSpPr>
          <p:spPr bwMode="auto">
            <a:xfrm flipH="1">
              <a:off x="1454" y="2614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26" name="Group 135"/>
            <p:cNvGrpSpPr>
              <a:grpSpLocks/>
            </p:cNvGrpSpPr>
            <p:nvPr/>
          </p:nvGrpSpPr>
          <p:grpSpPr bwMode="auto">
            <a:xfrm>
              <a:off x="1227" y="2517"/>
              <a:ext cx="265" cy="196"/>
              <a:chOff x="1234" y="2215"/>
              <a:chExt cx="265" cy="196"/>
            </a:xfrm>
          </p:grpSpPr>
          <p:sp>
            <p:nvSpPr>
              <p:cNvPr id="127" name="Oval 13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8" name="Text Box 13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TC</a:t>
                </a:r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3225802" y="1719282"/>
            <a:ext cx="441325" cy="2161499"/>
            <a:chOff x="3225802" y="1719282"/>
            <a:chExt cx="441325" cy="2161499"/>
          </a:xfrm>
        </p:grpSpPr>
        <p:grpSp>
          <p:nvGrpSpPr>
            <p:cNvPr id="119" name="Group 93"/>
            <p:cNvGrpSpPr>
              <a:grpSpLocks/>
            </p:cNvGrpSpPr>
            <p:nvPr/>
          </p:nvGrpSpPr>
          <p:grpSpPr bwMode="auto">
            <a:xfrm>
              <a:off x="3225802" y="1719282"/>
              <a:ext cx="441325" cy="311150"/>
              <a:chOff x="1244" y="2215"/>
              <a:chExt cx="278" cy="196"/>
            </a:xfrm>
          </p:grpSpPr>
          <p:sp>
            <p:nvSpPr>
              <p:cNvPr id="123" name="Oval 9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4" name="Text Box 95"/>
              <p:cNvSpPr txBox="1">
                <a:spLocks noChangeArrowheads="1"/>
              </p:cNvSpPr>
              <p:nvPr/>
            </p:nvSpPr>
            <p:spPr bwMode="auto">
              <a:xfrm>
                <a:off x="1244" y="2215"/>
                <a:ext cx="27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CC</a:t>
                </a:r>
              </a:p>
            </p:txBody>
          </p:sp>
        </p:grpSp>
        <p:sp>
          <p:nvSpPr>
            <p:cNvPr id="120" name="Line 96"/>
            <p:cNvSpPr>
              <a:spLocks noChangeShapeType="1"/>
            </p:cNvSpPr>
            <p:nvPr/>
          </p:nvSpPr>
          <p:spPr bwMode="auto">
            <a:xfrm flipV="1">
              <a:off x="3428992" y="2044781"/>
              <a:ext cx="0" cy="1836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362201" y="1728807"/>
            <a:ext cx="892175" cy="1512888"/>
            <a:chOff x="2362201" y="1533525"/>
            <a:chExt cx="892175" cy="1512888"/>
          </a:xfrm>
        </p:grpSpPr>
        <p:sp>
          <p:nvSpPr>
            <p:cNvPr id="122" name="Line 98"/>
            <p:cNvSpPr>
              <a:spLocks noChangeShapeType="1"/>
            </p:cNvSpPr>
            <p:nvPr/>
          </p:nvSpPr>
          <p:spPr bwMode="auto">
            <a:xfrm flipH="1">
              <a:off x="2873376" y="1687513"/>
              <a:ext cx="381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07" name="Group 182"/>
            <p:cNvGrpSpPr>
              <a:grpSpLocks/>
            </p:cNvGrpSpPr>
            <p:nvPr/>
          </p:nvGrpSpPr>
          <p:grpSpPr bwMode="auto">
            <a:xfrm>
              <a:off x="2362201" y="1533525"/>
              <a:ext cx="576263" cy="1512888"/>
              <a:chOff x="1488" y="967"/>
              <a:chExt cx="363" cy="953"/>
            </a:xfrm>
          </p:grpSpPr>
          <p:grpSp>
            <p:nvGrpSpPr>
              <p:cNvPr id="108" name="Group 141"/>
              <p:cNvGrpSpPr>
                <a:grpSpLocks/>
              </p:cNvGrpSpPr>
              <p:nvPr/>
            </p:nvGrpSpPr>
            <p:grpSpPr bwMode="auto">
              <a:xfrm flipH="1">
                <a:off x="1570" y="1242"/>
                <a:ext cx="281" cy="288"/>
                <a:chOff x="1591" y="953"/>
                <a:chExt cx="281" cy="288"/>
              </a:xfrm>
            </p:grpSpPr>
            <p:grpSp>
              <p:nvGrpSpPr>
                <p:cNvPr id="114" name="Group 142"/>
                <p:cNvGrpSpPr>
                  <a:grpSpLocks/>
                </p:cNvGrpSpPr>
                <p:nvPr/>
              </p:nvGrpSpPr>
              <p:grpSpPr bwMode="auto">
                <a:xfrm>
                  <a:off x="1591" y="953"/>
                  <a:ext cx="265" cy="196"/>
                  <a:chOff x="1234" y="2215"/>
                  <a:chExt cx="265" cy="196"/>
                </a:xfrm>
              </p:grpSpPr>
              <p:sp>
                <p:nvSpPr>
                  <p:cNvPr id="117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18" name="Text Box 1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CC"/>
                        </a:solidFill>
                      </a:rPr>
                      <a:t>FC</a:t>
                    </a:r>
                  </a:p>
                </p:txBody>
              </p:sp>
            </p:grpSp>
            <p:sp>
              <p:nvSpPr>
                <p:cNvPr id="115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872" y="1049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16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824" y="104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09" name="Group 154"/>
              <p:cNvGrpSpPr>
                <a:grpSpLocks/>
              </p:cNvGrpSpPr>
              <p:nvPr/>
            </p:nvGrpSpPr>
            <p:grpSpPr bwMode="auto">
              <a:xfrm>
                <a:off x="1613" y="967"/>
                <a:ext cx="197" cy="196"/>
                <a:chOff x="1265" y="2215"/>
                <a:chExt cx="197" cy="196"/>
              </a:xfrm>
            </p:grpSpPr>
            <p:sp>
              <p:nvSpPr>
                <p:cNvPr id="112" name="Oval 155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13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1271" y="2215"/>
                  <a:ext cx="191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X</a:t>
                  </a:r>
                </a:p>
              </p:txBody>
            </p:sp>
          </p:grpSp>
          <p:sp>
            <p:nvSpPr>
              <p:cNvPr id="110" name="Line 159"/>
              <p:cNvSpPr>
                <a:spLocks noChangeShapeType="1"/>
              </p:cNvSpPr>
              <p:nvPr/>
            </p:nvSpPr>
            <p:spPr bwMode="auto">
              <a:xfrm flipV="1">
                <a:off x="1488" y="1057"/>
                <a:ext cx="0" cy="863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1" name="Line 160"/>
              <p:cNvSpPr>
                <a:spLocks noChangeShapeType="1"/>
              </p:cNvSpPr>
              <p:nvPr/>
            </p:nvSpPr>
            <p:spPr bwMode="auto">
              <a:xfrm>
                <a:off x="1488" y="1056"/>
                <a:ext cx="132" cy="1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102" name="Line 161"/>
            <p:cNvSpPr>
              <a:spLocks noChangeShapeType="1"/>
            </p:cNvSpPr>
            <p:nvPr/>
          </p:nvSpPr>
          <p:spPr bwMode="auto">
            <a:xfrm>
              <a:off x="2732088" y="1830388"/>
              <a:ext cx="0" cy="1524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4" name="Group 181"/>
          <p:cNvGrpSpPr>
            <a:grpSpLocks/>
          </p:cNvGrpSpPr>
          <p:nvPr/>
        </p:nvGrpSpPr>
        <p:grpSpPr bwMode="auto">
          <a:xfrm>
            <a:off x="3635376" y="3460770"/>
            <a:ext cx="1966913" cy="398463"/>
            <a:chOff x="2290" y="2057"/>
            <a:chExt cx="1239" cy="251"/>
          </a:xfrm>
        </p:grpSpPr>
        <p:grpSp>
          <p:nvGrpSpPr>
            <p:cNvPr id="95" name="Group 163"/>
            <p:cNvGrpSpPr>
              <a:grpSpLocks/>
            </p:cNvGrpSpPr>
            <p:nvPr/>
          </p:nvGrpSpPr>
          <p:grpSpPr bwMode="auto">
            <a:xfrm>
              <a:off x="3264" y="2112"/>
              <a:ext cx="265" cy="196"/>
              <a:chOff x="1234" y="2215"/>
              <a:chExt cx="265" cy="196"/>
            </a:xfrm>
          </p:grpSpPr>
          <p:sp>
            <p:nvSpPr>
              <p:cNvPr id="99" name="Oval 16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0" name="Text Box 165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sp>
          <p:nvSpPr>
            <p:cNvPr id="96" name="Line 166"/>
            <p:cNvSpPr>
              <a:spLocks noChangeShapeType="1"/>
            </p:cNvSpPr>
            <p:nvPr/>
          </p:nvSpPr>
          <p:spPr bwMode="auto">
            <a:xfrm flipV="1">
              <a:off x="2290" y="2065"/>
              <a:ext cx="0" cy="24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7" name="Line 174"/>
            <p:cNvSpPr>
              <a:spLocks noChangeShapeType="1"/>
            </p:cNvSpPr>
            <p:nvPr/>
          </p:nvSpPr>
          <p:spPr bwMode="auto">
            <a:xfrm flipV="1">
              <a:off x="3401" y="2057"/>
              <a:ext cx="0" cy="5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8" name="Line 175"/>
            <p:cNvSpPr>
              <a:spLocks noChangeShapeType="1"/>
            </p:cNvSpPr>
            <p:nvPr/>
          </p:nvSpPr>
          <p:spPr bwMode="auto">
            <a:xfrm flipH="1">
              <a:off x="2290" y="2057"/>
              <a:ext cx="110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631950" y="2774970"/>
            <a:ext cx="1395944" cy="486437"/>
            <a:chOff x="1631950" y="2579688"/>
            <a:chExt cx="1395944" cy="48643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602431" y="2603500"/>
              <a:ext cx="360363" cy="311150"/>
              <a:chOff x="2602431" y="2603500"/>
              <a:chExt cx="360363" cy="311150"/>
            </a:xfrm>
          </p:grpSpPr>
          <p:sp>
            <p:nvSpPr>
              <p:cNvPr id="169" name="Oval 149"/>
              <p:cNvSpPr>
                <a:spLocks noChangeArrowheads="1"/>
              </p:cNvSpPr>
              <p:nvPr/>
            </p:nvSpPr>
            <p:spPr bwMode="auto">
              <a:xfrm flipH="1">
                <a:off x="2615127" y="2603500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70" name="Text Box 150"/>
              <p:cNvSpPr txBox="1">
                <a:spLocks noChangeArrowheads="1"/>
              </p:cNvSpPr>
              <p:nvPr/>
            </p:nvSpPr>
            <p:spPr bwMode="auto">
              <a:xfrm flipH="1">
                <a:off x="2602431" y="2603500"/>
                <a:ext cx="360363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FC</a:t>
                </a:r>
              </a:p>
            </p:txBody>
          </p:sp>
        </p:grpSp>
        <p:sp>
          <p:nvSpPr>
            <p:cNvPr id="167" name="Line 151"/>
            <p:cNvSpPr>
              <a:spLocks noChangeShapeType="1"/>
            </p:cNvSpPr>
            <p:nvPr/>
          </p:nvSpPr>
          <p:spPr bwMode="auto">
            <a:xfrm flipH="1" flipV="1">
              <a:off x="3027894" y="2778125"/>
              <a:ext cx="0" cy="2880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8" name="Line 152"/>
            <p:cNvSpPr>
              <a:spLocks noChangeShapeType="1"/>
            </p:cNvSpPr>
            <p:nvPr/>
          </p:nvSpPr>
          <p:spPr bwMode="auto">
            <a:xfrm>
              <a:off x="2950106" y="2776537"/>
              <a:ext cx="762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" name="Line 177"/>
            <p:cNvSpPr>
              <a:spLocks noChangeShapeType="1"/>
            </p:cNvSpPr>
            <p:nvPr/>
          </p:nvSpPr>
          <p:spPr bwMode="auto">
            <a:xfrm>
              <a:off x="2187575" y="2754313"/>
              <a:ext cx="4381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5" name="Text Box 178"/>
            <p:cNvSpPr txBox="1">
              <a:spLocks noChangeArrowheads="1"/>
            </p:cNvSpPr>
            <p:nvPr/>
          </p:nvSpPr>
          <p:spPr bwMode="auto">
            <a:xfrm>
              <a:off x="1631950" y="2579688"/>
              <a:ext cx="56457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TPM</a:t>
              </a: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3000364" y="785794"/>
            <a:ext cx="2778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TPM at Fresh B Feed</a:t>
            </a:r>
            <a:endParaRPr lang="en-I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PWCS Exercise I Continued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26078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0000CC"/>
                </a:solidFill>
              </a:rPr>
              <a:t>Beware of subtle </a:t>
            </a:r>
            <a:r>
              <a:rPr lang="en-IN" sz="2400" dirty="0" err="1" smtClean="0">
                <a:solidFill>
                  <a:srgbClr val="0000CC"/>
                </a:solidFill>
              </a:rPr>
              <a:t>plantwide</a:t>
            </a:r>
            <a:r>
              <a:rPr lang="en-IN" sz="2400" dirty="0" smtClean="0">
                <a:solidFill>
                  <a:srgbClr val="0000CC"/>
                </a:solidFill>
              </a:rPr>
              <a:t> recycle loop inventory drifts</a:t>
            </a:r>
          </a:p>
          <a:p>
            <a:pPr>
              <a:tabLst>
                <a:tab pos="539750" algn="l"/>
              </a:tabLst>
            </a:pPr>
            <a:r>
              <a:rPr lang="en-IN" dirty="0" smtClean="0"/>
              <a:t>	</a:t>
            </a:r>
            <a:r>
              <a:rPr lang="en-IN" sz="2000" dirty="0" err="1" smtClean="0">
                <a:solidFill>
                  <a:srgbClr val="C00000"/>
                </a:solidFill>
              </a:rPr>
              <a:t>Stoichiometric</a:t>
            </a:r>
            <a:r>
              <a:rPr lang="en-IN" sz="2000" dirty="0" smtClean="0">
                <a:solidFill>
                  <a:srgbClr val="C00000"/>
                </a:solidFill>
              </a:rPr>
              <a:t> feed balancing</a:t>
            </a:r>
            <a:endParaRPr lang="en-IN" dirty="0" smtClean="0">
              <a:solidFill>
                <a:srgbClr val="C00000"/>
              </a:solidFill>
            </a:endParaRPr>
          </a:p>
          <a:p>
            <a:endParaRPr lang="en-IN" dirty="0" smtClean="0"/>
          </a:p>
          <a:p>
            <a:r>
              <a:rPr lang="en-IN" sz="2400" dirty="0" err="1" smtClean="0">
                <a:solidFill>
                  <a:srgbClr val="0000CC"/>
                </a:solidFill>
              </a:rPr>
              <a:t>Plantwide</a:t>
            </a:r>
            <a:r>
              <a:rPr lang="en-IN" sz="2400" dirty="0" smtClean="0">
                <a:solidFill>
                  <a:srgbClr val="0000CC"/>
                </a:solidFill>
              </a:rPr>
              <a:t> balances close slowly due to recycle</a:t>
            </a:r>
          </a:p>
          <a:p>
            <a:endParaRPr lang="en-IN" dirty="0" smtClean="0"/>
          </a:p>
          <a:p>
            <a:r>
              <a:rPr lang="en-IN" sz="2400" dirty="0" smtClean="0">
                <a:solidFill>
                  <a:srgbClr val="0000CC"/>
                </a:solidFill>
              </a:rPr>
              <a:t>Always  examine process input-output structure</a:t>
            </a:r>
            <a:endParaRPr lang="en-IN" dirty="0" smtClean="0">
              <a:solidFill>
                <a:srgbClr val="0000CC"/>
              </a:solidFill>
            </a:endParaRPr>
          </a:p>
          <a:p>
            <a:pPr>
              <a:tabLst>
                <a:tab pos="539750" algn="l"/>
              </a:tabLst>
            </a:pPr>
            <a:r>
              <a:rPr lang="en-IN" dirty="0" smtClean="0"/>
              <a:t>	</a:t>
            </a:r>
            <a:r>
              <a:rPr lang="en-IN" sz="2000" dirty="0" smtClean="0">
                <a:solidFill>
                  <a:srgbClr val="C00000"/>
                </a:solidFill>
              </a:rPr>
              <a:t>Every component must find a way out or get consumed </a:t>
            </a:r>
            <a:r>
              <a:rPr lang="en-IN" sz="2000" b="1" dirty="0" smtClean="0">
                <a:solidFill>
                  <a:srgbClr val="C00000"/>
                </a:solidFill>
              </a:rPr>
              <a:t>(DOWNS’ DRILL)</a:t>
            </a:r>
            <a:endParaRPr lang="en-IN" sz="20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1736" y="5715016"/>
            <a:ext cx="327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For (near) pure C product, F</a:t>
            </a:r>
            <a:r>
              <a:rPr lang="en-IN" baseline="-25000" dirty="0" smtClean="0"/>
              <a:t>A</a:t>
            </a:r>
            <a:r>
              <a:rPr lang="en-IN" dirty="0" smtClean="0"/>
              <a:t> = F</a:t>
            </a:r>
            <a:r>
              <a:rPr lang="en-IN" baseline="-25000" dirty="0" smtClean="0"/>
              <a:t>B</a:t>
            </a:r>
            <a:endParaRPr lang="en-IN" baseline="-250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1915444" y="3734002"/>
            <a:ext cx="598285" cy="480816"/>
            <a:chOff x="1915444" y="3734002"/>
            <a:chExt cx="598285" cy="480816"/>
          </a:xfrm>
        </p:grpSpPr>
        <p:grpSp>
          <p:nvGrpSpPr>
            <p:cNvPr id="42" name="Group 41"/>
            <p:cNvGrpSpPr/>
            <p:nvPr/>
          </p:nvGrpSpPr>
          <p:grpSpPr>
            <a:xfrm>
              <a:off x="2152733" y="3734002"/>
              <a:ext cx="360996" cy="311150"/>
              <a:chOff x="5680385" y="3260726"/>
              <a:chExt cx="360996" cy="311150"/>
            </a:xfrm>
          </p:grpSpPr>
          <p:sp>
            <p:nvSpPr>
              <p:cNvPr id="40" name="Oval 126"/>
              <p:cNvSpPr>
                <a:spLocks noChangeArrowheads="1"/>
              </p:cNvSpPr>
              <p:nvPr/>
            </p:nvSpPr>
            <p:spPr bwMode="auto">
              <a:xfrm>
                <a:off x="5700723" y="3260726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" name="Text Box 127"/>
              <p:cNvSpPr txBox="1">
                <a:spLocks noChangeArrowheads="1"/>
              </p:cNvSpPr>
              <p:nvPr/>
            </p:nvSpPr>
            <p:spPr bwMode="auto">
              <a:xfrm>
                <a:off x="5680385" y="3260726"/>
                <a:ext cx="36099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F</a:t>
                </a:r>
                <a:r>
                  <a:rPr lang="en-US" sz="1400" dirty="0" smtClean="0">
                    <a:solidFill>
                      <a:srgbClr val="0000CC"/>
                    </a:solidFill>
                  </a:rPr>
                  <a:t>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3" name="Line 96"/>
            <p:cNvSpPr>
              <a:spLocks noChangeShapeType="1"/>
            </p:cNvSpPr>
            <p:nvPr/>
          </p:nvSpPr>
          <p:spPr bwMode="auto">
            <a:xfrm flipV="1">
              <a:off x="1919169" y="3926818"/>
              <a:ext cx="0" cy="288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" name="Line 96"/>
            <p:cNvSpPr>
              <a:spLocks noChangeShapeType="1"/>
            </p:cNvSpPr>
            <p:nvPr/>
          </p:nvSpPr>
          <p:spPr bwMode="auto">
            <a:xfrm rot="5400000" flipV="1">
              <a:off x="2041444" y="3789378"/>
              <a:ext cx="0" cy="252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08227" y="4162630"/>
            <a:ext cx="762269" cy="311150"/>
            <a:chOff x="1735444" y="3734002"/>
            <a:chExt cx="762269" cy="311150"/>
          </a:xfrm>
        </p:grpSpPr>
        <p:grpSp>
          <p:nvGrpSpPr>
            <p:cNvPr id="47" name="Group 41"/>
            <p:cNvGrpSpPr/>
            <p:nvPr/>
          </p:nvGrpSpPr>
          <p:grpSpPr>
            <a:xfrm>
              <a:off x="2171983" y="3734002"/>
              <a:ext cx="325730" cy="311150"/>
              <a:chOff x="5699635" y="3260726"/>
              <a:chExt cx="325730" cy="311150"/>
            </a:xfrm>
          </p:grpSpPr>
          <p:sp>
            <p:nvSpPr>
              <p:cNvPr id="50" name="Oval 126"/>
              <p:cNvSpPr>
                <a:spLocks noChangeArrowheads="1"/>
              </p:cNvSpPr>
              <p:nvPr/>
            </p:nvSpPr>
            <p:spPr bwMode="auto">
              <a:xfrm>
                <a:off x="5700723" y="3260726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1" name="Text Box 127"/>
              <p:cNvSpPr txBox="1">
                <a:spLocks noChangeArrowheads="1"/>
              </p:cNvSpPr>
              <p:nvPr/>
            </p:nvSpPr>
            <p:spPr bwMode="auto">
              <a:xfrm>
                <a:off x="5699635" y="3260726"/>
                <a:ext cx="325730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IC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9" name="Line 96"/>
            <p:cNvSpPr>
              <a:spLocks noChangeShapeType="1"/>
            </p:cNvSpPr>
            <p:nvPr/>
          </p:nvSpPr>
          <p:spPr bwMode="auto">
            <a:xfrm rot="5400000" flipV="1">
              <a:off x="1951444" y="3699378"/>
              <a:ext cx="0" cy="432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2" name="Group 51"/>
          <p:cNvGrpSpPr/>
          <p:nvPr/>
        </p:nvGrpSpPr>
        <p:grpSpPr>
          <a:xfrm flipH="1">
            <a:off x="2166657" y="4668258"/>
            <a:ext cx="690269" cy="311150"/>
            <a:chOff x="1807444" y="3734002"/>
            <a:chExt cx="690269" cy="311150"/>
          </a:xfrm>
        </p:grpSpPr>
        <p:grpSp>
          <p:nvGrpSpPr>
            <p:cNvPr id="53" name="Group 41"/>
            <p:cNvGrpSpPr/>
            <p:nvPr/>
          </p:nvGrpSpPr>
          <p:grpSpPr>
            <a:xfrm>
              <a:off x="2171983" y="3734002"/>
              <a:ext cx="325730" cy="311150"/>
              <a:chOff x="5699635" y="3260726"/>
              <a:chExt cx="325730" cy="311150"/>
            </a:xfrm>
          </p:grpSpPr>
          <p:sp>
            <p:nvSpPr>
              <p:cNvPr id="55" name="Oval 126"/>
              <p:cNvSpPr>
                <a:spLocks noChangeArrowheads="1"/>
              </p:cNvSpPr>
              <p:nvPr/>
            </p:nvSpPr>
            <p:spPr bwMode="auto">
              <a:xfrm>
                <a:off x="5700723" y="3260726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" name="Text Box 127"/>
              <p:cNvSpPr txBox="1">
                <a:spLocks noChangeArrowheads="1"/>
              </p:cNvSpPr>
              <p:nvPr/>
            </p:nvSpPr>
            <p:spPr bwMode="auto">
              <a:xfrm>
                <a:off x="5699635" y="3260726"/>
                <a:ext cx="325730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IC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54" name="Line 96"/>
            <p:cNvSpPr>
              <a:spLocks noChangeShapeType="1"/>
            </p:cNvSpPr>
            <p:nvPr/>
          </p:nvSpPr>
          <p:spPr bwMode="auto">
            <a:xfrm rot="5400000" flipV="1">
              <a:off x="1987444" y="3735378"/>
              <a:ext cx="0" cy="360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558890" y="3786190"/>
            <a:ext cx="5295014" cy="1785950"/>
            <a:chOff x="1558890" y="3786190"/>
            <a:chExt cx="5295014" cy="1785950"/>
          </a:xfrm>
        </p:grpSpPr>
        <p:sp>
          <p:nvSpPr>
            <p:cNvPr id="21" name="TextBox 20"/>
            <p:cNvSpPr txBox="1"/>
            <p:nvPr/>
          </p:nvSpPr>
          <p:spPr>
            <a:xfrm>
              <a:off x="1558890" y="4050175"/>
              <a:ext cx="367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F</a:t>
              </a:r>
              <a:r>
                <a:rPr lang="en-IN" baseline="-25000" dirty="0" smtClean="0"/>
                <a:t>A</a:t>
              </a:r>
              <a:endParaRPr lang="en-IN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1979" y="4967698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F</a:t>
              </a:r>
              <a:r>
                <a:rPr lang="en-IN" baseline="-25000" dirty="0" smtClean="0"/>
                <a:t>B</a:t>
              </a:r>
              <a:endParaRPr lang="en-IN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68862" y="4445865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P</a:t>
              </a:r>
              <a:r>
                <a:rPr lang="en-IN" baseline="-25000" dirty="0" smtClean="0"/>
                <a:t>C</a:t>
              </a:r>
              <a:endParaRPr lang="en-IN" baseline="-25000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813488" y="3786190"/>
              <a:ext cx="4731206" cy="1785950"/>
              <a:chOff x="1813488" y="3786190"/>
              <a:chExt cx="4731206" cy="178595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857488" y="3786190"/>
                <a:ext cx="2643206" cy="17859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1813488" y="4214818"/>
                <a:ext cx="10440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813488" y="5141924"/>
                <a:ext cx="10440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5500694" y="4643446"/>
                <a:ext cx="10440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rc 18"/>
              <p:cNvSpPr/>
              <p:nvPr/>
            </p:nvSpPr>
            <p:spPr>
              <a:xfrm>
                <a:off x="3929058" y="3871922"/>
                <a:ext cx="914400" cy="914400"/>
              </a:xfrm>
              <a:prstGeom prst="arc">
                <a:avLst>
                  <a:gd name="adj1" fmla="val 10826580"/>
                  <a:gd name="adj2" fmla="val 5231619"/>
                </a:avLst>
              </a:prstGeom>
              <a:ln w="19050"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Arc 19"/>
              <p:cNvSpPr/>
              <p:nvPr/>
            </p:nvSpPr>
            <p:spPr>
              <a:xfrm flipV="1">
                <a:off x="3943352" y="4586302"/>
                <a:ext cx="914400" cy="914400"/>
              </a:xfrm>
              <a:prstGeom prst="arc">
                <a:avLst>
                  <a:gd name="adj1" fmla="val 10826580"/>
                  <a:gd name="adj2" fmla="val 5231619"/>
                </a:avLst>
              </a:prstGeom>
              <a:ln w="19050"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86116" y="4274114"/>
                <a:ext cx="1072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/>
                  <a:t>Recycle A</a:t>
                </a:r>
                <a:endParaRPr lang="en-IN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286116" y="4714884"/>
                <a:ext cx="10641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/>
                  <a:t>Recycle B</a:t>
                </a:r>
                <a:endParaRPr lang="en-IN" dirty="0"/>
              </a:p>
            </p:txBody>
          </p:sp>
          <p:grpSp>
            <p:nvGrpSpPr>
              <p:cNvPr id="31" name="Group 22"/>
              <p:cNvGrpSpPr>
                <a:grpSpLocks/>
              </p:cNvGrpSpPr>
              <p:nvPr/>
            </p:nvGrpSpPr>
            <p:grpSpPr bwMode="auto">
              <a:xfrm rot="-5400000">
                <a:off x="2239240" y="4967793"/>
                <a:ext cx="201613" cy="234950"/>
                <a:chOff x="4860" y="4860"/>
                <a:chExt cx="1620" cy="1440"/>
              </a:xfrm>
            </p:grpSpPr>
            <p:sp>
              <p:nvSpPr>
                <p:cNvPr id="32" name="AutoShape 23"/>
                <p:cNvSpPr>
                  <a:spLocks noChangeArrowheads="1"/>
                </p:cNvSpPr>
                <p:nvPr/>
              </p:nvSpPr>
              <p:spPr bwMode="auto">
                <a:xfrm>
                  <a:off x="4860" y="4860"/>
                  <a:ext cx="720" cy="1440"/>
                </a:xfrm>
                <a:prstGeom prst="flowChartCollat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3" name="AutoShape 24"/>
                <p:cNvSpPr>
                  <a:spLocks noChangeArrowheads="1"/>
                </p:cNvSpPr>
                <p:nvPr/>
              </p:nvSpPr>
              <p:spPr bwMode="auto">
                <a:xfrm>
                  <a:off x="5940" y="4950"/>
                  <a:ext cx="540" cy="1245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4" name="Line 25"/>
                <p:cNvSpPr>
                  <a:spLocks noChangeShapeType="1"/>
                </p:cNvSpPr>
                <p:nvPr/>
              </p:nvSpPr>
              <p:spPr bwMode="auto">
                <a:xfrm>
                  <a:off x="5220" y="5580"/>
                  <a:ext cx="72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35" name="Group 22"/>
              <p:cNvGrpSpPr>
                <a:grpSpLocks/>
              </p:cNvGrpSpPr>
              <p:nvPr/>
            </p:nvGrpSpPr>
            <p:grpSpPr bwMode="auto">
              <a:xfrm rot="-5400000">
                <a:off x="5996792" y="4458102"/>
                <a:ext cx="201613" cy="234950"/>
                <a:chOff x="4860" y="4860"/>
                <a:chExt cx="1620" cy="1440"/>
              </a:xfrm>
            </p:grpSpPr>
            <p:sp>
              <p:nvSpPr>
                <p:cNvPr id="36" name="AutoShape 23"/>
                <p:cNvSpPr>
                  <a:spLocks noChangeArrowheads="1"/>
                </p:cNvSpPr>
                <p:nvPr/>
              </p:nvSpPr>
              <p:spPr bwMode="auto">
                <a:xfrm>
                  <a:off x="4860" y="4860"/>
                  <a:ext cx="720" cy="1440"/>
                </a:xfrm>
                <a:prstGeom prst="flowChartCollat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7" name="AutoShape 24"/>
                <p:cNvSpPr>
                  <a:spLocks noChangeArrowheads="1"/>
                </p:cNvSpPr>
                <p:nvPr/>
              </p:nvSpPr>
              <p:spPr bwMode="auto">
                <a:xfrm>
                  <a:off x="5940" y="4950"/>
                  <a:ext cx="540" cy="1245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8" name="Line 25"/>
                <p:cNvSpPr>
                  <a:spLocks noChangeShapeType="1"/>
                </p:cNvSpPr>
                <p:nvPr/>
              </p:nvSpPr>
              <p:spPr bwMode="auto">
                <a:xfrm>
                  <a:off x="5220" y="5580"/>
                  <a:ext cx="72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57" name="Group 22"/>
              <p:cNvGrpSpPr>
                <a:grpSpLocks/>
              </p:cNvGrpSpPr>
              <p:nvPr/>
            </p:nvGrpSpPr>
            <p:grpSpPr bwMode="auto">
              <a:xfrm rot="-5400000">
                <a:off x="2221590" y="4039099"/>
                <a:ext cx="201613" cy="234950"/>
                <a:chOff x="4860" y="4860"/>
                <a:chExt cx="1620" cy="1440"/>
              </a:xfrm>
            </p:grpSpPr>
            <p:sp>
              <p:nvSpPr>
                <p:cNvPr id="58" name="AutoShape 23"/>
                <p:cNvSpPr>
                  <a:spLocks noChangeArrowheads="1"/>
                </p:cNvSpPr>
                <p:nvPr/>
              </p:nvSpPr>
              <p:spPr bwMode="auto">
                <a:xfrm>
                  <a:off x="4860" y="4860"/>
                  <a:ext cx="720" cy="1440"/>
                </a:xfrm>
                <a:prstGeom prst="flowChartCollat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9" name="AutoShape 24"/>
                <p:cNvSpPr>
                  <a:spLocks noChangeArrowheads="1"/>
                </p:cNvSpPr>
                <p:nvPr/>
              </p:nvSpPr>
              <p:spPr bwMode="auto">
                <a:xfrm>
                  <a:off x="5940" y="4950"/>
                  <a:ext cx="540" cy="1245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0" name="Line 25"/>
                <p:cNvSpPr>
                  <a:spLocks noChangeShapeType="1"/>
                </p:cNvSpPr>
                <p:nvPr/>
              </p:nvSpPr>
              <p:spPr bwMode="auto">
                <a:xfrm>
                  <a:off x="5220" y="5580"/>
                  <a:ext cx="72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PWCS Design Exercise I Continued</a:t>
            </a:r>
            <a:endParaRPr lang="en-IN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58890" y="1357298"/>
            <a:ext cx="5213260" cy="1785950"/>
            <a:chOff x="1558890" y="2428868"/>
            <a:chExt cx="5213260" cy="1785950"/>
          </a:xfrm>
        </p:grpSpPr>
        <p:sp>
          <p:nvSpPr>
            <p:cNvPr id="4" name="Rectangle 3"/>
            <p:cNvSpPr/>
            <p:nvPr/>
          </p:nvSpPr>
          <p:spPr>
            <a:xfrm>
              <a:off x="2857488" y="2428868"/>
              <a:ext cx="2643206" cy="17859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813488" y="3295749"/>
              <a:ext cx="1044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500694" y="3286124"/>
              <a:ext cx="1044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/>
            <p:cNvSpPr>
              <a:spLocks noChangeAspect="1"/>
            </p:cNvSpPr>
            <p:nvPr/>
          </p:nvSpPr>
          <p:spPr>
            <a:xfrm>
              <a:off x="3714744" y="2974662"/>
              <a:ext cx="1097280" cy="1097280"/>
            </a:xfrm>
            <a:prstGeom prst="arc">
              <a:avLst>
                <a:gd name="adj1" fmla="val 10826580"/>
                <a:gd name="adj2" fmla="val 5231619"/>
              </a:avLst>
            </a:prstGeom>
            <a:ln w="19050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58890" y="313110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F</a:t>
              </a:r>
              <a:endParaRPr lang="en-IN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68862" y="308854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P</a:t>
              </a:r>
              <a:endParaRPr lang="en-IN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28671" y="3273982"/>
              <a:ext cx="886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Recycle</a:t>
              </a:r>
              <a:endParaRPr lang="en-IN" dirty="0"/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 rot="-5400000">
            <a:off x="2231215" y="2055010"/>
            <a:ext cx="201613" cy="234950"/>
            <a:chOff x="4860" y="4860"/>
            <a:chExt cx="1620" cy="1440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 rot="-5400000">
            <a:off x="6016042" y="2035760"/>
            <a:ext cx="201613" cy="234950"/>
            <a:chOff x="4860" y="4860"/>
            <a:chExt cx="1620" cy="1440"/>
          </a:xfrm>
        </p:grpSpPr>
        <p:sp>
          <p:nvSpPr>
            <p:cNvPr id="29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15444" y="1743363"/>
            <a:ext cx="598285" cy="480816"/>
            <a:chOff x="1915444" y="3734002"/>
            <a:chExt cx="598285" cy="480816"/>
          </a:xfrm>
        </p:grpSpPr>
        <p:grpSp>
          <p:nvGrpSpPr>
            <p:cNvPr id="33" name="Group 41"/>
            <p:cNvGrpSpPr/>
            <p:nvPr/>
          </p:nvGrpSpPr>
          <p:grpSpPr>
            <a:xfrm>
              <a:off x="2152733" y="3734002"/>
              <a:ext cx="360996" cy="311150"/>
              <a:chOff x="5680385" y="3260726"/>
              <a:chExt cx="360996" cy="311150"/>
            </a:xfrm>
          </p:grpSpPr>
          <p:sp>
            <p:nvSpPr>
              <p:cNvPr id="36" name="Oval 126"/>
              <p:cNvSpPr>
                <a:spLocks noChangeArrowheads="1"/>
              </p:cNvSpPr>
              <p:nvPr/>
            </p:nvSpPr>
            <p:spPr bwMode="auto">
              <a:xfrm>
                <a:off x="5700723" y="3260726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7" name="Text Box 127"/>
              <p:cNvSpPr txBox="1">
                <a:spLocks noChangeArrowheads="1"/>
              </p:cNvSpPr>
              <p:nvPr/>
            </p:nvSpPr>
            <p:spPr bwMode="auto">
              <a:xfrm>
                <a:off x="5680385" y="3260726"/>
                <a:ext cx="36099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F</a:t>
                </a:r>
                <a:r>
                  <a:rPr lang="en-US" sz="1400" dirty="0" smtClean="0">
                    <a:solidFill>
                      <a:srgbClr val="0000CC"/>
                    </a:solidFill>
                  </a:rPr>
                  <a:t>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34" name="Line 96"/>
            <p:cNvSpPr>
              <a:spLocks noChangeShapeType="1"/>
            </p:cNvSpPr>
            <p:nvPr/>
          </p:nvSpPr>
          <p:spPr bwMode="auto">
            <a:xfrm flipV="1">
              <a:off x="1919169" y="3926818"/>
              <a:ext cx="0" cy="288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" name="Line 96"/>
            <p:cNvSpPr>
              <a:spLocks noChangeShapeType="1"/>
            </p:cNvSpPr>
            <p:nvPr/>
          </p:nvSpPr>
          <p:spPr bwMode="auto">
            <a:xfrm rot="5400000" flipV="1">
              <a:off x="2041444" y="3789378"/>
              <a:ext cx="0" cy="252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 rot="-5400000">
            <a:off x="4160041" y="1729770"/>
            <a:ext cx="201613" cy="234950"/>
            <a:chOff x="4860" y="4860"/>
            <a:chExt cx="1620" cy="1440"/>
          </a:xfrm>
        </p:grpSpPr>
        <p:sp>
          <p:nvSpPr>
            <p:cNvPr id="39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508227" y="1724113"/>
            <a:ext cx="762269" cy="311150"/>
            <a:chOff x="1735444" y="3734002"/>
            <a:chExt cx="762269" cy="311150"/>
          </a:xfrm>
        </p:grpSpPr>
        <p:grpSp>
          <p:nvGrpSpPr>
            <p:cNvPr id="43" name="Group 41"/>
            <p:cNvGrpSpPr/>
            <p:nvPr/>
          </p:nvGrpSpPr>
          <p:grpSpPr>
            <a:xfrm>
              <a:off x="2171983" y="3734002"/>
              <a:ext cx="325730" cy="311150"/>
              <a:chOff x="5699635" y="3260726"/>
              <a:chExt cx="325730" cy="311150"/>
            </a:xfrm>
          </p:grpSpPr>
          <p:sp>
            <p:nvSpPr>
              <p:cNvPr id="45" name="Oval 126"/>
              <p:cNvSpPr>
                <a:spLocks noChangeArrowheads="1"/>
              </p:cNvSpPr>
              <p:nvPr/>
            </p:nvSpPr>
            <p:spPr bwMode="auto">
              <a:xfrm>
                <a:off x="5700723" y="3260726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6" name="Text Box 127"/>
              <p:cNvSpPr txBox="1">
                <a:spLocks noChangeArrowheads="1"/>
              </p:cNvSpPr>
              <p:nvPr/>
            </p:nvSpPr>
            <p:spPr bwMode="auto">
              <a:xfrm>
                <a:off x="5699635" y="3260726"/>
                <a:ext cx="325730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IC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4" name="Line 96"/>
            <p:cNvSpPr>
              <a:spLocks noChangeShapeType="1"/>
            </p:cNvSpPr>
            <p:nvPr/>
          </p:nvSpPr>
          <p:spPr bwMode="auto">
            <a:xfrm rot="5400000" flipV="1">
              <a:off x="1951444" y="3699378"/>
              <a:ext cx="0" cy="432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774619" y="1417026"/>
            <a:ext cx="654269" cy="753899"/>
            <a:chOff x="3774619" y="1417026"/>
            <a:chExt cx="654269" cy="753899"/>
          </a:xfrm>
        </p:grpSpPr>
        <p:grpSp>
          <p:nvGrpSpPr>
            <p:cNvPr id="47" name="Group 46"/>
            <p:cNvGrpSpPr/>
            <p:nvPr/>
          </p:nvGrpSpPr>
          <p:grpSpPr>
            <a:xfrm>
              <a:off x="3774619" y="1417026"/>
              <a:ext cx="654269" cy="311150"/>
              <a:chOff x="1843444" y="3734002"/>
              <a:chExt cx="654269" cy="311150"/>
            </a:xfrm>
          </p:grpSpPr>
          <p:grpSp>
            <p:nvGrpSpPr>
              <p:cNvPr id="48" name="Group 41"/>
              <p:cNvGrpSpPr/>
              <p:nvPr/>
            </p:nvGrpSpPr>
            <p:grpSpPr>
              <a:xfrm>
                <a:off x="2171983" y="3734002"/>
                <a:ext cx="325730" cy="311150"/>
                <a:chOff x="5699635" y="3260726"/>
                <a:chExt cx="325730" cy="311150"/>
              </a:xfrm>
            </p:grpSpPr>
            <p:sp>
              <p:nvSpPr>
                <p:cNvPr id="50" name="Oval 126"/>
                <p:cNvSpPr>
                  <a:spLocks noChangeArrowheads="1"/>
                </p:cNvSpPr>
                <p:nvPr/>
              </p:nvSpPr>
              <p:spPr bwMode="auto">
                <a:xfrm>
                  <a:off x="5700723" y="3260726"/>
                  <a:ext cx="311150" cy="311150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51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5699635" y="3260726"/>
                  <a:ext cx="325730" cy="30777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CC"/>
                      </a:solidFill>
                    </a:rPr>
                    <a:t>IC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49" name="Line 96"/>
              <p:cNvSpPr>
                <a:spLocks noChangeShapeType="1"/>
              </p:cNvSpPr>
              <p:nvPr/>
            </p:nvSpPr>
            <p:spPr bwMode="auto">
              <a:xfrm rot="5400000" flipV="1">
                <a:off x="2005444" y="3753378"/>
                <a:ext cx="0" cy="324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52" name="Line 96"/>
            <p:cNvSpPr>
              <a:spLocks noChangeShapeType="1"/>
            </p:cNvSpPr>
            <p:nvPr/>
          </p:nvSpPr>
          <p:spPr bwMode="auto">
            <a:xfrm flipV="1">
              <a:off x="3784683" y="1594925"/>
              <a:ext cx="0" cy="576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781215" y="4000504"/>
            <a:ext cx="598285" cy="660816"/>
            <a:chOff x="1915444" y="3734002"/>
            <a:chExt cx="598285" cy="660816"/>
          </a:xfrm>
        </p:grpSpPr>
        <p:grpSp>
          <p:nvGrpSpPr>
            <p:cNvPr id="70" name="Group 41"/>
            <p:cNvGrpSpPr/>
            <p:nvPr/>
          </p:nvGrpSpPr>
          <p:grpSpPr>
            <a:xfrm>
              <a:off x="2152733" y="3734002"/>
              <a:ext cx="360996" cy="311150"/>
              <a:chOff x="5680385" y="3260726"/>
              <a:chExt cx="360996" cy="311150"/>
            </a:xfrm>
          </p:grpSpPr>
          <p:sp>
            <p:nvSpPr>
              <p:cNvPr id="73" name="Oval 126"/>
              <p:cNvSpPr>
                <a:spLocks noChangeArrowheads="1"/>
              </p:cNvSpPr>
              <p:nvPr/>
            </p:nvSpPr>
            <p:spPr bwMode="auto">
              <a:xfrm>
                <a:off x="5700723" y="3260726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4" name="Text Box 127"/>
              <p:cNvSpPr txBox="1">
                <a:spLocks noChangeArrowheads="1"/>
              </p:cNvSpPr>
              <p:nvPr/>
            </p:nvSpPr>
            <p:spPr bwMode="auto">
              <a:xfrm>
                <a:off x="5680385" y="3260726"/>
                <a:ext cx="36099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F</a:t>
                </a:r>
                <a:r>
                  <a:rPr lang="en-US" sz="1400" dirty="0" smtClean="0">
                    <a:solidFill>
                      <a:srgbClr val="0000CC"/>
                    </a:solidFill>
                  </a:rPr>
                  <a:t>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71" name="Line 96"/>
            <p:cNvSpPr>
              <a:spLocks noChangeShapeType="1"/>
            </p:cNvSpPr>
            <p:nvPr/>
          </p:nvSpPr>
          <p:spPr bwMode="auto">
            <a:xfrm flipV="1">
              <a:off x="1919169" y="3926818"/>
              <a:ext cx="0" cy="468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2" name="Line 96"/>
            <p:cNvSpPr>
              <a:spLocks noChangeShapeType="1"/>
            </p:cNvSpPr>
            <p:nvPr/>
          </p:nvSpPr>
          <p:spPr bwMode="auto">
            <a:xfrm rot="5400000" flipV="1">
              <a:off x="2041444" y="3789378"/>
              <a:ext cx="0" cy="252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500166" y="3929066"/>
            <a:ext cx="5213260" cy="1785950"/>
            <a:chOff x="1500166" y="3929066"/>
            <a:chExt cx="5213260" cy="1785950"/>
          </a:xfrm>
        </p:grpSpPr>
        <p:grpSp>
          <p:nvGrpSpPr>
            <p:cNvPr id="91" name="Group 90"/>
            <p:cNvGrpSpPr/>
            <p:nvPr/>
          </p:nvGrpSpPr>
          <p:grpSpPr>
            <a:xfrm>
              <a:off x="1500166" y="3929066"/>
              <a:ext cx="5213260" cy="1785950"/>
              <a:chOff x="1500166" y="3929066"/>
              <a:chExt cx="5213260" cy="178595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500166" y="3929066"/>
                <a:ext cx="5213260" cy="1785950"/>
                <a:chOff x="1558890" y="2428868"/>
                <a:chExt cx="5213260" cy="1785950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2857488" y="2428868"/>
                  <a:ext cx="2643206" cy="17859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1813488" y="3295749"/>
                  <a:ext cx="1044000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5500694" y="3286124"/>
                  <a:ext cx="1044000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Arc 56"/>
                <p:cNvSpPr>
                  <a:spLocks noChangeAspect="1"/>
                </p:cNvSpPr>
                <p:nvPr/>
              </p:nvSpPr>
              <p:spPr>
                <a:xfrm>
                  <a:off x="3714744" y="2974662"/>
                  <a:ext cx="1097280" cy="1097280"/>
                </a:xfrm>
                <a:prstGeom prst="arc">
                  <a:avLst>
                    <a:gd name="adj1" fmla="val 10826580"/>
                    <a:gd name="adj2" fmla="val 5231619"/>
                  </a:avLst>
                </a:prstGeom>
                <a:ln w="19050">
                  <a:solidFill>
                    <a:schemeClr val="tx1"/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1558890" y="3131106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dirty="0" smtClean="0"/>
                    <a:t>F</a:t>
                  </a:r>
                  <a:endParaRPr lang="en-IN" baseline="-25000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6468862" y="3088543"/>
                  <a:ext cx="303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dirty="0" smtClean="0"/>
                    <a:t>P</a:t>
                  </a:r>
                  <a:endParaRPr lang="en-IN" baseline="-25000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828671" y="3273982"/>
                  <a:ext cx="886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dirty="0" smtClean="0"/>
                    <a:t>Recycle</a:t>
                  </a:r>
                  <a:endParaRPr lang="en-IN" dirty="0"/>
                </a:p>
              </p:txBody>
            </p:sp>
          </p:grpSp>
          <p:grpSp>
            <p:nvGrpSpPr>
              <p:cNvPr id="61" name="Group 22"/>
              <p:cNvGrpSpPr>
                <a:grpSpLocks/>
              </p:cNvGrpSpPr>
              <p:nvPr/>
            </p:nvGrpSpPr>
            <p:grpSpPr bwMode="auto">
              <a:xfrm rot="-5400000">
                <a:off x="2172491" y="4626778"/>
                <a:ext cx="201613" cy="234950"/>
                <a:chOff x="4860" y="4860"/>
                <a:chExt cx="1620" cy="1440"/>
              </a:xfrm>
            </p:grpSpPr>
            <p:sp>
              <p:nvSpPr>
                <p:cNvPr id="62" name="AutoShape 23"/>
                <p:cNvSpPr>
                  <a:spLocks noChangeArrowheads="1"/>
                </p:cNvSpPr>
                <p:nvPr/>
              </p:nvSpPr>
              <p:spPr bwMode="auto">
                <a:xfrm>
                  <a:off x="4860" y="4860"/>
                  <a:ext cx="720" cy="1440"/>
                </a:xfrm>
                <a:prstGeom prst="flowChartCollat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3" name="AutoShape 24"/>
                <p:cNvSpPr>
                  <a:spLocks noChangeArrowheads="1"/>
                </p:cNvSpPr>
                <p:nvPr/>
              </p:nvSpPr>
              <p:spPr bwMode="auto">
                <a:xfrm>
                  <a:off x="5940" y="4950"/>
                  <a:ext cx="540" cy="1245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4" name="Line 25"/>
                <p:cNvSpPr>
                  <a:spLocks noChangeShapeType="1"/>
                </p:cNvSpPr>
                <p:nvPr/>
              </p:nvSpPr>
              <p:spPr bwMode="auto">
                <a:xfrm>
                  <a:off x="5220" y="5580"/>
                  <a:ext cx="72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65" name="Group 22"/>
              <p:cNvGrpSpPr>
                <a:grpSpLocks/>
              </p:cNvGrpSpPr>
              <p:nvPr/>
            </p:nvGrpSpPr>
            <p:grpSpPr bwMode="auto">
              <a:xfrm rot="-5400000">
                <a:off x="5957318" y="4607528"/>
                <a:ext cx="201613" cy="234950"/>
                <a:chOff x="4860" y="4860"/>
                <a:chExt cx="1620" cy="1440"/>
              </a:xfrm>
            </p:grpSpPr>
            <p:sp>
              <p:nvSpPr>
                <p:cNvPr id="66" name="AutoShape 23"/>
                <p:cNvSpPr>
                  <a:spLocks noChangeArrowheads="1"/>
                </p:cNvSpPr>
                <p:nvPr/>
              </p:nvSpPr>
              <p:spPr bwMode="auto">
                <a:xfrm>
                  <a:off x="4860" y="4860"/>
                  <a:ext cx="720" cy="1440"/>
                </a:xfrm>
                <a:prstGeom prst="flowChartCollat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7" name="AutoShape 24"/>
                <p:cNvSpPr>
                  <a:spLocks noChangeArrowheads="1"/>
                </p:cNvSpPr>
                <p:nvPr/>
              </p:nvSpPr>
              <p:spPr bwMode="auto">
                <a:xfrm>
                  <a:off x="5940" y="4950"/>
                  <a:ext cx="540" cy="1245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8" name="Line 25"/>
                <p:cNvSpPr>
                  <a:spLocks noChangeShapeType="1"/>
                </p:cNvSpPr>
                <p:nvPr/>
              </p:nvSpPr>
              <p:spPr bwMode="auto">
                <a:xfrm>
                  <a:off x="5220" y="5580"/>
                  <a:ext cx="72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</p:grpSp>
        <p:grpSp>
          <p:nvGrpSpPr>
            <p:cNvPr id="75" name="Group 22"/>
            <p:cNvGrpSpPr>
              <a:grpSpLocks/>
            </p:cNvGrpSpPr>
            <p:nvPr/>
          </p:nvGrpSpPr>
          <p:grpSpPr bwMode="auto">
            <a:xfrm rot="-5400000">
              <a:off x="4101317" y="4301538"/>
              <a:ext cx="201613" cy="234950"/>
              <a:chOff x="4860" y="4860"/>
              <a:chExt cx="1620" cy="1440"/>
            </a:xfrm>
          </p:grpSpPr>
          <p:sp>
            <p:nvSpPr>
              <p:cNvPr id="76" name="AutoShape 23"/>
              <p:cNvSpPr>
                <a:spLocks noChangeArrowheads="1"/>
              </p:cNvSpPr>
              <p:nvPr/>
            </p:nvSpPr>
            <p:spPr bwMode="auto">
              <a:xfrm>
                <a:off x="4860" y="4860"/>
                <a:ext cx="720" cy="1440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7" name="AutoShape 24"/>
              <p:cNvSpPr>
                <a:spLocks noChangeArrowheads="1"/>
              </p:cNvSpPr>
              <p:nvPr/>
            </p:nvSpPr>
            <p:spPr bwMode="auto">
              <a:xfrm>
                <a:off x="5940" y="4950"/>
                <a:ext cx="540" cy="1245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" name="Line 25"/>
              <p:cNvSpPr>
                <a:spLocks noChangeShapeType="1"/>
              </p:cNvSpPr>
              <p:nvPr/>
            </p:nvSpPr>
            <p:spPr bwMode="auto">
              <a:xfrm>
                <a:off x="5220" y="5580"/>
                <a:ext cx="72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5449503" y="4295881"/>
            <a:ext cx="762269" cy="311150"/>
            <a:chOff x="1735444" y="3734002"/>
            <a:chExt cx="762269" cy="311150"/>
          </a:xfrm>
        </p:grpSpPr>
        <p:grpSp>
          <p:nvGrpSpPr>
            <p:cNvPr id="80" name="Group 41"/>
            <p:cNvGrpSpPr/>
            <p:nvPr/>
          </p:nvGrpSpPr>
          <p:grpSpPr>
            <a:xfrm>
              <a:off x="2171983" y="3734002"/>
              <a:ext cx="325730" cy="311150"/>
              <a:chOff x="5699635" y="3260726"/>
              <a:chExt cx="325730" cy="311150"/>
            </a:xfrm>
          </p:grpSpPr>
          <p:sp>
            <p:nvSpPr>
              <p:cNvPr id="82" name="Oval 126"/>
              <p:cNvSpPr>
                <a:spLocks noChangeArrowheads="1"/>
              </p:cNvSpPr>
              <p:nvPr/>
            </p:nvSpPr>
            <p:spPr bwMode="auto">
              <a:xfrm>
                <a:off x="5700723" y="3260726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3" name="Text Box 127"/>
              <p:cNvSpPr txBox="1">
                <a:spLocks noChangeArrowheads="1"/>
              </p:cNvSpPr>
              <p:nvPr/>
            </p:nvSpPr>
            <p:spPr bwMode="auto">
              <a:xfrm>
                <a:off x="5699635" y="3260726"/>
                <a:ext cx="325730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IC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81" name="Line 96"/>
            <p:cNvSpPr>
              <a:spLocks noChangeShapeType="1"/>
            </p:cNvSpPr>
            <p:nvPr/>
          </p:nvSpPr>
          <p:spPr bwMode="auto">
            <a:xfrm rot="5400000" flipV="1">
              <a:off x="1951444" y="3699378"/>
              <a:ext cx="0" cy="432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351802" y="4546610"/>
            <a:ext cx="1374269" cy="311150"/>
            <a:chOff x="1123444" y="3734002"/>
            <a:chExt cx="1374269" cy="311150"/>
          </a:xfrm>
        </p:grpSpPr>
        <p:grpSp>
          <p:nvGrpSpPr>
            <p:cNvPr id="85" name="Group 41"/>
            <p:cNvGrpSpPr/>
            <p:nvPr/>
          </p:nvGrpSpPr>
          <p:grpSpPr>
            <a:xfrm>
              <a:off x="2171983" y="3734002"/>
              <a:ext cx="325730" cy="311150"/>
              <a:chOff x="5699635" y="3260726"/>
              <a:chExt cx="325730" cy="311150"/>
            </a:xfrm>
          </p:grpSpPr>
          <p:sp>
            <p:nvSpPr>
              <p:cNvPr id="87" name="Oval 126"/>
              <p:cNvSpPr>
                <a:spLocks noChangeArrowheads="1"/>
              </p:cNvSpPr>
              <p:nvPr/>
            </p:nvSpPr>
            <p:spPr bwMode="auto">
              <a:xfrm>
                <a:off x="5700723" y="3260726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8" name="Text Box 127"/>
              <p:cNvSpPr txBox="1">
                <a:spLocks noChangeArrowheads="1"/>
              </p:cNvSpPr>
              <p:nvPr/>
            </p:nvSpPr>
            <p:spPr bwMode="auto">
              <a:xfrm>
                <a:off x="5699635" y="3260726"/>
                <a:ext cx="325730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IC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86" name="Line 96"/>
            <p:cNvSpPr>
              <a:spLocks noChangeShapeType="1"/>
            </p:cNvSpPr>
            <p:nvPr/>
          </p:nvSpPr>
          <p:spPr bwMode="auto">
            <a:xfrm rot="5400000" flipV="1">
              <a:off x="1645444" y="3364503"/>
              <a:ext cx="0" cy="1044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PWCS Design Exercise I Continued</a:t>
            </a:r>
            <a:endParaRPr lang="en-IN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25963" y="4032270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881188" y="465457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614613" y="3641745"/>
            <a:ext cx="1611312" cy="1138237"/>
            <a:chOff x="3240" y="5700"/>
            <a:chExt cx="1440" cy="162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908300" y="3962420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 dirty="0">
              <a:latin typeface="Microsoft Sans Serif" pitchFamily="34" charset="0"/>
              <a:ea typeface="Mangal" pitchFamily="2"/>
              <a:cs typeface="Mangal" pitchFamily="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68563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225925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678363" y="3267095"/>
            <a:ext cx="1287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3322638" y="4779982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174875" y="2628920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174875" y="3260745"/>
            <a:ext cx="117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348038" y="326074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348038" y="262892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 rot="-5400000">
            <a:off x="2631282" y="2453501"/>
            <a:ext cx="201612" cy="234950"/>
            <a:chOff x="4860" y="4860"/>
            <a:chExt cx="1620" cy="1440"/>
          </a:xfrm>
        </p:grpSpPr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8" name="Group 22"/>
          <p:cNvGrpSpPr>
            <a:grpSpLocks/>
          </p:cNvGrpSpPr>
          <p:nvPr/>
        </p:nvGrpSpPr>
        <p:grpSpPr bwMode="auto">
          <a:xfrm rot="-5400000">
            <a:off x="2655093" y="3086914"/>
            <a:ext cx="201613" cy="234950"/>
            <a:chOff x="4860" y="4860"/>
            <a:chExt cx="1620" cy="1440"/>
          </a:xfrm>
        </p:grpSpPr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" name="Group 26"/>
          <p:cNvGrpSpPr>
            <a:grpSpLocks/>
          </p:cNvGrpSpPr>
          <p:nvPr/>
        </p:nvGrpSpPr>
        <p:grpSpPr bwMode="auto">
          <a:xfrm rot="-5400000">
            <a:off x="2043907" y="4479151"/>
            <a:ext cx="201612" cy="234950"/>
            <a:chOff x="4860" y="4860"/>
            <a:chExt cx="1620" cy="1440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1881188" y="3894157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28800" y="2406670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828800" y="3092470"/>
            <a:ext cx="573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3359150" y="2632095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4678363" y="263527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26" name="Group 35"/>
          <p:cNvGrpSpPr>
            <a:grpSpLocks/>
          </p:cNvGrpSpPr>
          <p:nvPr/>
        </p:nvGrpSpPr>
        <p:grpSpPr bwMode="auto">
          <a:xfrm rot="-5400000" flipH="1" flipV="1">
            <a:off x="3627438" y="2568595"/>
            <a:ext cx="203200" cy="234950"/>
            <a:chOff x="4860" y="4860"/>
            <a:chExt cx="1620" cy="1440"/>
          </a:xfrm>
        </p:grpSpPr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5" name="Group 39"/>
          <p:cNvGrpSpPr>
            <a:grpSpLocks/>
          </p:cNvGrpSpPr>
          <p:nvPr/>
        </p:nvGrpSpPr>
        <p:grpSpPr bwMode="auto">
          <a:xfrm rot="-5400000">
            <a:off x="5273675" y="3863995"/>
            <a:ext cx="203200" cy="234950"/>
            <a:chOff x="4860" y="4860"/>
            <a:chExt cx="1620" cy="1440"/>
          </a:xfrm>
        </p:grpSpPr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9" name="Group 43"/>
          <p:cNvGrpSpPr>
            <a:grpSpLocks/>
          </p:cNvGrpSpPr>
          <p:nvPr/>
        </p:nvGrpSpPr>
        <p:grpSpPr bwMode="auto">
          <a:xfrm>
            <a:off x="5064125" y="2881332"/>
            <a:ext cx="439738" cy="254000"/>
            <a:chOff x="7020" y="4440"/>
            <a:chExt cx="540" cy="1440"/>
          </a:xfrm>
        </p:grpSpPr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7020" y="4440"/>
              <a:ext cx="5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020" y="4980"/>
              <a:ext cx="540" cy="180"/>
            </a:xfrm>
            <a:custGeom>
              <a:avLst/>
              <a:gdLst>
                <a:gd name="T0" fmla="*/ 0 w 540"/>
                <a:gd name="T1" fmla="*/ 180 h 180"/>
                <a:gd name="T2" fmla="*/ 180 w 540"/>
                <a:gd name="T3" fmla="*/ 0 h 180"/>
                <a:gd name="T4" fmla="*/ 360 w 540"/>
                <a:gd name="T5" fmla="*/ 180 h 180"/>
                <a:gd name="T6" fmla="*/ 540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510" y="3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6" name="Line 46"/>
          <p:cNvSpPr>
            <a:spLocks noChangeShapeType="1"/>
          </p:cNvSpPr>
          <p:nvPr/>
        </p:nvSpPr>
        <p:spPr bwMode="auto">
          <a:xfrm flipV="1">
            <a:off x="6091238" y="2501920"/>
            <a:ext cx="0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5503863" y="250192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5308600" y="3135332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5308600" y="275433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43" name="Group 50"/>
          <p:cNvGrpSpPr>
            <a:grpSpLocks/>
          </p:cNvGrpSpPr>
          <p:nvPr/>
        </p:nvGrpSpPr>
        <p:grpSpPr bwMode="auto">
          <a:xfrm>
            <a:off x="4832350" y="2374920"/>
            <a:ext cx="879475" cy="379412"/>
            <a:chOff x="6735" y="3180"/>
            <a:chExt cx="1080" cy="540"/>
          </a:xfrm>
        </p:grpSpPr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7020" y="318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0" name="Group 52"/>
            <p:cNvGrpSpPr>
              <a:grpSpLocks/>
            </p:cNvGrpSpPr>
            <p:nvPr/>
          </p:nvGrpSpPr>
          <p:grpSpPr bwMode="auto">
            <a:xfrm>
              <a:off x="6735" y="3240"/>
              <a:ext cx="1080" cy="360"/>
              <a:chOff x="6660" y="3180"/>
              <a:chExt cx="1080" cy="360"/>
            </a:xfrm>
          </p:grpSpPr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52" name="Group 56"/>
          <p:cNvGrpSpPr>
            <a:grpSpLocks/>
          </p:cNvGrpSpPr>
          <p:nvPr/>
        </p:nvGrpSpPr>
        <p:grpSpPr bwMode="auto">
          <a:xfrm>
            <a:off x="5064125" y="4906982"/>
            <a:ext cx="879475" cy="379413"/>
            <a:chOff x="6930" y="6420"/>
            <a:chExt cx="1080" cy="540"/>
          </a:xfrm>
        </p:grpSpPr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7200" y="64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6" name="Group 58"/>
            <p:cNvGrpSpPr>
              <a:grpSpLocks/>
            </p:cNvGrpSpPr>
            <p:nvPr/>
          </p:nvGrpSpPr>
          <p:grpSpPr bwMode="auto">
            <a:xfrm>
              <a:off x="6930" y="6495"/>
              <a:ext cx="1080" cy="360"/>
              <a:chOff x="6660" y="3180"/>
              <a:chExt cx="1080" cy="360"/>
            </a:xfrm>
          </p:grpSpPr>
          <p:sp>
            <p:nvSpPr>
              <p:cNvPr id="59" name="Line 59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" name="Line 61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6237288" y="5033982"/>
            <a:ext cx="0" cy="885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>
            <a:off x="5503863" y="5413395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 flipV="1">
            <a:off x="5503863" y="5286395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flipV="1">
            <a:off x="5503863" y="477998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5503863" y="4779982"/>
            <a:ext cx="439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58" name="Group 67"/>
          <p:cNvGrpSpPr>
            <a:grpSpLocks/>
          </p:cNvGrpSpPr>
          <p:nvPr/>
        </p:nvGrpSpPr>
        <p:grpSpPr bwMode="auto">
          <a:xfrm rot="-5400000">
            <a:off x="5581650" y="3095645"/>
            <a:ext cx="203200" cy="234950"/>
            <a:chOff x="4860" y="4860"/>
            <a:chExt cx="1620" cy="1440"/>
          </a:xfrm>
        </p:grpSpPr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7" name="Group 71"/>
          <p:cNvGrpSpPr>
            <a:grpSpLocks/>
          </p:cNvGrpSpPr>
          <p:nvPr/>
        </p:nvGrpSpPr>
        <p:grpSpPr bwMode="auto">
          <a:xfrm rot="-5400000">
            <a:off x="4616450" y="2232045"/>
            <a:ext cx="203200" cy="234950"/>
            <a:chOff x="4860" y="4860"/>
            <a:chExt cx="1620" cy="1440"/>
          </a:xfrm>
        </p:grpSpPr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1" name="Group 75"/>
          <p:cNvGrpSpPr>
            <a:grpSpLocks/>
          </p:cNvGrpSpPr>
          <p:nvPr/>
        </p:nvGrpSpPr>
        <p:grpSpPr bwMode="auto">
          <a:xfrm>
            <a:off x="6175375" y="5540395"/>
            <a:ext cx="234950" cy="203200"/>
            <a:chOff x="4860" y="4860"/>
            <a:chExt cx="1620" cy="1440"/>
          </a:xfrm>
        </p:grpSpPr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5" name="Group 79"/>
          <p:cNvGrpSpPr>
            <a:grpSpLocks/>
          </p:cNvGrpSpPr>
          <p:nvPr/>
        </p:nvGrpSpPr>
        <p:grpSpPr bwMode="auto">
          <a:xfrm rot="-5400000">
            <a:off x="4848225" y="4775220"/>
            <a:ext cx="203200" cy="234950"/>
            <a:chOff x="4860" y="4860"/>
            <a:chExt cx="1620" cy="1440"/>
          </a:xfrm>
        </p:grpSpPr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9" name="Group 83"/>
          <p:cNvGrpSpPr>
            <a:grpSpLocks/>
          </p:cNvGrpSpPr>
          <p:nvPr/>
        </p:nvGrpSpPr>
        <p:grpSpPr bwMode="auto">
          <a:xfrm>
            <a:off x="5930900" y="3019445"/>
            <a:ext cx="465138" cy="2014537"/>
            <a:chOff x="3736" y="1490"/>
            <a:chExt cx="293" cy="1269"/>
          </a:xfrm>
        </p:grpSpPr>
        <p:grpSp>
          <p:nvGrpSpPr>
            <p:cNvPr id="83" name="Group 84"/>
            <p:cNvGrpSpPr>
              <a:grpSpLocks/>
            </p:cNvGrpSpPr>
            <p:nvPr/>
          </p:nvGrpSpPr>
          <p:grpSpPr bwMode="auto">
            <a:xfrm>
              <a:off x="3736" y="1490"/>
              <a:ext cx="278" cy="1269"/>
              <a:chOff x="3736" y="1490"/>
              <a:chExt cx="278" cy="1269"/>
            </a:xfrm>
          </p:grpSpPr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3736" y="1643"/>
                <a:ext cx="27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7" name="AutoShape 86"/>
              <p:cNvSpPr>
                <a:spLocks noChangeArrowheads="1"/>
              </p:cNvSpPr>
              <p:nvPr/>
            </p:nvSpPr>
            <p:spPr bwMode="auto">
              <a:xfrm rot="-5400000">
                <a:off x="3795" y="143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8" name="AutoShape 87"/>
              <p:cNvSpPr>
                <a:spLocks noChangeArrowheads="1"/>
              </p:cNvSpPr>
              <p:nvPr/>
            </p:nvSpPr>
            <p:spPr bwMode="auto">
              <a:xfrm rot="5400000" flipV="1">
                <a:off x="3796" y="254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85" name="Text Box 88"/>
            <p:cNvSpPr txBox="1">
              <a:spLocks noChangeArrowheads="1"/>
            </p:cNvSpPr>
            <p:nvPr/>
          </p:nvSpPr>
          <p:spPr bwMode="auto">
            <a:xfrm>
              <a:off x="3751" y="1703"/>
              <a:ext cx="27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C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O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L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U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M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N</a:t>
              </a:r>
              <a:endParaRPr lang="en-US" sz="1400">
                <a:latin typeface="Microsoft Sans Serif" pitchFamily="34" charset="0"/>
              </a:endParaRPr>
            </a:p>
          </p:txBody>
        </p:sp>
      </p:grpSp>
      <p:sp>
        <p:nvSpPr>
          <p:cNvPr id="89" name="Text Box 89"/>
          <p:cNvSpPr txBox="1">
            <a:spLocks noChangeArrowheads="1"/>
          </p:cNvSpPr>
          <p:nvPr/>
        </p:nvSpPr>
        <p:spPr bwMode="auto">
          <a:xfrm>
            <a:off x="5797550" y="5919807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90" name="Line 90"/>
          <p:cNvSpPr>
            <a:spLocks noChangeShapeType="1"/>
          </p:cNvSpPr>
          <p:nvPr/>
        </p:nvSpPr>
        <p:spPr bwMode="auto">
          <a:xfrm>
            <a:off x="3336925" y="4948257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V="1">
            <a:off x="4525963" y="4032270"/>
            <a:ext cx="0" cy="91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84" name="Group 101"/>
          <p:cNvGrpSpPr>
            <a:grpSpLocks/>
          </p:cNvGrpSpPr>
          <p:nvPr/>
        </p:nvGrpSpPr>
        <p:grpSpPr bwMode="auto">
          <a:xfrm>
            <a:off x="4522789" y="1927245"/>
            <a:ext cx="735013" cy="447675"/>
            <a:chOff x="2849" y="803"/>
            <a:chExt cx="463" cy="282"/>
          </a:xfrm>
        </p:grpSpPr>
        <p:grpSp>
          <p:nvGrpSpPr>
            <p:cNvPr id="92" name="Group 102"/>
            <p:cNvGrpSpPr>
              <a:grpSpLocks/>
            </p:cNvGrpSpPr>
            <p:nvPr/>
          </p:nvGrpSpPr>
          <p:grpSpPr bwMode="auto">
            <a:xfrm>
              <a:off x="2849" y="803"/>
              <a:ext cx="272" cy="196"/>
              <a:chOff x="1231" y="2215"/>
              <a:chExt cx="272" cy="196"/>
            </a:xfrm>
          </p:grpSpPr>
          <p:sp>
            <p:nvSpPr>
              <p:cNvPr id="159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" name="Text Box 104"/>
              <p:cNvSpPr txBox="1">
                <a:spLocks noChangeArrowheads="1"/>
              </p:cNvSpPr>
              <p:nvPr/>
            </p:nvSpPr>
            <p:spPr bwMode="auto">
              <a:xfrm>
                <a:off x="1231" y="2215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PC</a:t>
                </a:r>
              </a:p>
            </p:txBody>
          </p:sp>
        </p:grpSp>
        <p:sp>
          <p:nvSpPr>
            <p:cNvPr id="157" name="Line 105"/>
            <p:cNvSpPr>
              <a:spLocks noChangeShapeType="1"/>
            </p:cNvSpPr>
            <p:nvPr/>
          </p:nvSpPr>
          <p:spPr bwMode="auto">
            <a:xfrm flipV="1">
              <a:off x="3312" y="912"/>
              <a:ext cx="0" cy="17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" name="Line 106"/>
            <p:cNvSpPr>
              <a:spLocks noChangeShapeType="1"/>
            </p:cNvSpPr>
            <p:nvPr/>
          </p:nvSpPr>
          <p:spPr bwMode="auto">
            <a:xfrm flipH="1">
              <a:off x="3072" y="912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3" name="Group 107"/>
          <p:cNvGrpSpPr>
            <a:grpSpLocks/>
          </p:cNvGrpSpPr>
          <p:nvPr/>
        </p:nvGrpSpPr>
        <p:grpSpPr bwMode="auto">
          <a:xfrm>
            <a:off x="6367464" y="4843483"/>
            <a:ext cx="431800" cy="957263"/>
            <a:chOff x="4011" y="2640"/>
            <a:chExt cx="272" cy="603"/>
          </a:xfrm>
        </p:grpSpPr>
        <p:grpSp>
          <p:nvGrpSpPr>
            <p:cNvPr id="94" name="Group 108"/>
            <p:cNvGrpSpPr>
              <a:grpSpLocks/>
            </p:cNvGrpSpPr>
            <p:nvPr/>
          </p:nvGrpSpPr>
          <p:grpSpPr bwMode="auto">
            <a:xfrm>
              <a:off x="4018" y="3047"/>
              <a:ext cx="265" cy="196"/>
              <a:chOff x="1234" y="2215"/>
              <a:chExt cx="265" cy="196"/>
            </a:xfrm>
          </p:grpSpPr>
          <p:sp>
            <p:nvSpPr>
              <p:cNvPr id="154" name="Oval 109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55" name="Text Box 110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sp>
          <p:nvSpPr>
            <p:cNvPr id="152" name="Line 111"/>
            <p:cNvSpPr>
              <a:spLocks noChangeShapeType="1"/>
            </p:cNvSpPr>
            <p:nvPr/>
          </p:nvSpPr>
          <p:spPr bwMode="auto">
            <a:xfrm>
              <a:off x="4011" y="2640"/>
              <a:ext cx="115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" name="Line 112"/>
            <p:cNvSpPr>
              <a:spLocks noChangeShapeType="1"/>
            </p:cNvSpPr>
            <p:nvPr/>
          </p:nvSpPr>
          <p:spPr bwMode="auto">
            <a:xfrm>
              <a:off x="4128" y="2640"/>
              <a:ext cx="0" cy="40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5" name="Group 113"/>
          <p:cNvGrpSpPr>
            <a:grpSpLocks/>
          </p:cNvGrpSpPr>
          <p:nvPr/>
        </p:nvGrpSpPr>
        <p:grpSpPr bwMode="auto">
          <a:xfrm>
            <a:off x="4756152" y="4310083"/>
            <a:ext cx="1187450" cy="468313"/>
            <a:chOff x="2996" y="2304"/>
            <a:chExt cx="748" cy="295"/>
          </a:xfrm>
        </p:grpSpPr>
        <p:sp>
          <p:nvSpPr>
            <p:cNvPr id="146" name="Line 114"/>
            <p:cNvSpPr>
              <a:spLocks noChangeShapeType="1"/>
            </p:cNvSpPr>
            <p:nvPr/>
          </p:nvSpPr>
          <p:spPr bwMode="auto">
            <a:xfrm flipH="1">
              <a:off x="3223" y="2400"/>
              <a:ext cx="521" cy="1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01" name="Group 115"/>
            <p:cNvGrpSpPr>
              <a:grpSpLocks/>
            </p:cNvGrpSpPr>
            <p:nvPr/>
          </p:nvGrpSpPr>
          <p:grpSpPr bwMode="auto">
            <a:xfrm>
              <a:off x="2996" y="2304"/>
              <a:ext cx="265" cy="196"/>
              <a:chOff x="1234" y="2215"/>
              <a:chExt cx="265" cy="196"/>
            </a:xfrm>
          </p:grpSpPr>
          <p:sp>
            <p:nvSpPr>
              <p:cNvPr id="149" name="Oval 11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50" name="Text Box 11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TC</a:t>
                </a:r>
              </a:p>
            </p:txBody>
          </p:sp>
        </p:grpSp>
        <p:sp>
          <p:nvSpPr>
            <p:cNvPr id="148" name="Line 118"/>
            <p:cNvSpPr>
              <a:spLocks noChangeShapeType="1"/>
            </p:cNvSpPr>
            <p:nvPr/>
          </p:nvSpPr>
          <p:spPr bwMode="auto">
            <a:xfrm>
              <a:off x="3127" y="2503"/>
              <a:ext cx="0" cy="9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3" name="Group 119"/>
          <p:cNvGrpSpPr>
            <a:grpSpLocks/>
          </p:cNvGrpSpPr>
          <p:nvPr/>
        </p:nvGrpSpPr>
        <p:grpSpPr bwMode="auto">
          <a:xfrm>
            <a:off x="5486402" y="2786083"/>
            <a:ext cx="420688" cy="468313"/>
            <a:chOff x="3456" y="1344"/>
            <a:chExt cx="265" cy="295"/>
          </a:xfrm>
        </p:grpSpPr>
        <p:grpSp>
          <p:nvGrpSpPr>
            <p:cNvPr id="104" name="Group 120"/>
            <p:cNvGrpSpPr>
              <a:grpSpLocks/>
            </p:cNvGrpSpPr>
            <p:nvPr/>
          </p:nvGrpSpPr>
          <p:grpSpPr bwMode="auto">
            <a:xfrm>
              <a:off x="3456" y="1344"/>
              <a:ext cx="265" cy="196"/>
              <a:chOff x="1234" y="2215"/>
              <a:chExt cx="265" cy="196"/>
            </a:xfrm>
          </p:grpSpPr>
          <p:sp>
            <p:nvSpPr>
              <p:cNvPr id="144" name="Oval 121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5" name="Text Box 122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FC</a:t>
                </a:r>
              </a:p>
            </p:txBody>
          </p:sp>
        </p:grpSp>
        <p:sp>
          <p:nvSpPr>
            <p:cNvPr id="143" name="Line 123"/>
            <p:cNvSpPr>
              <a:spLocks noChangeShapeType="1"/>
            </p:cNvSpPr>
            <p:nvPr/>
          </p:nvSpPr>
          <p:spPr bwMode="auto">
            <a:xfrm flipV="1">
              <a:off x="3682" y="1447"/>
              <a:ext cx="0" cy="19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5" name="Group 124"/>
          <p:cNvGrpSpPr>
            <a:grpSpLocks/>
          </p:cNvGrpSpPr>
          <p:nvPr/>
        </p:nvGrpSpPr>
        <p:grpSpPr bwMode="auto">
          <a:xfrm>
            <a:off x="3733801" y="2786083"/>
            <a:ext cx="1317625" cy="311150"/>
            <a:chOff x="2352" y="1344"/>
            <a:chExt cx="830" cy="196"/>
          </a:xfrm>
        </p:grpSpPr>
        <p:grpSp>
          <p:nvGrpSpPr>
            <p:cNvPr id="106" name="Group 125"/>
            <p:cNvGrpSpPr>
              <a:grpSpLocks/>
            </p:cNvGrpSpPr>
            <p:nvPr/>
          </p:nvGrpSpPr>
          <p:grpSpPr bwMode="auto">
            <a:xfrm>
              <a:off x="2613" y="1344"/>
              <a:ext cx="265" cy="196"/>
              <a:chOff x="1234" y="2215"/>
              <a:chExt cx="265" cy="196"/>
            </a:xfrm>
          </p:grpSpPr>
          <p:sp>
            <p:nvSpPr>
              <p:cNvPr id="136" name="Oval 12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7" name="Text Box 12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grpSp>
          <p:nvGrpSpPr>
            <p:cNvPr id="107" name="Group 128"/>
            <p:cNvGrpSpPr>
              <a:grpSpLocks/>
            </p:cNvGrpSpPr>
            <p:nvPr/>
          </p:nvGrpSpPr>
          <p:grpSpPr bwMode="auto">
            <a:xfrm>
              <a:off x="2352" y="1344"/>
              <a:ext cx="830" cy="96"/>
              <a:chOff x="2352" y="1344"/>
              <a:chExt cx="830" cy="96"/>
            </a:xfrm>
          </p:grpSpPr>
          <p:sp>
            <p:nvSpPr>
              <p:cNvPr id="133" name="Line 129"/>
              <p:cNvSpPr>
                <a:spLocks noChangeShapeType="1"/>
              </p:cNvSpPr>
              <p:nvPr/>
            </p:nvSpPr>
            <p:spPr bwMode="auto">
              <a:xfrm>
                <a:off x="2352" y="134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4" name="Line 130"/>
              <p:cNvSpPr>
                <a:spLocks noChangeShapeType="1"/>
              </p:cNvSpPr>
              <p:nvPr/>
            </p:nvSpPr>
            <p:spPr bwMode="auto">
              <a:xfrm>
                <a:off x="2352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5" name="Line 131"/>
              <p:cNvSpPr>
                <a:spLocks noChangeShapeType="1"/>
              </p:cNvSpPr>
              <p:nvPr/>
            </p:nvSpPr>
            <p:spPr bwMode="auto">
              <a:xfrm>
                <a:off x="2846" y="1440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08" name="Group 184"/>
          <p:cNvGrpSpPr>
            <a:grpSpLocks/>
          </p:cNvGrpSpPr>
          <p:nvPr/>
        </p:nvGrpSpPr>
        <p:grpSpPr bwMode="auto">
          <a:xfrm>
            <a:off x="1947863" y="4189432"/>
            <a:ext cx="741363" cy="311150"/>
            <a:chOff x="1227" y="2517"/>
            <a:chExt cx="467" cy="196"/>
          </a:xfrm>
        </p:grpSpPr>
        <p:sp>
          <p:nvSpPr>
            <p:cNvPr id="125" name="Line 134"/>
            <p:cNvSpPr>
              <a:spLocks noChangeShapeType="1"/>
            </p:cNvSpPr>
            <p:nvPr/>
          </p:nvSpPr>
          <p:spPr bwMode="auto">
            <a:xfrm flipH="1">
              <a:off x="1454" y="2614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09" name="Group 135"/>
            <p:cNvGrpSpPr>
              <a:grpSpLocks/>
            </p:cNvGrpSpPr>
            <p:nvPr/>
          </p:nvGrpSpPr>
          <p:grpSpPr bwMode="auto">
            <a:xfrm>
              <a:off x="1227" y="2517"/>
              <a:ext cx="265" cy="196"/>
              <a:chOff x="1234" y="2215"/>
              <a:chExt cx="265" cy="196"/>
            </a:xfrm>
          </p:grpSpPr>
          <p:sp>
            <p:nvSpPr>
              <p:cNvPr id="127" name="Oval 13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8" name="Text Box 13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TC</a:t>
                </a:r>
              </a:p>
            </p:txBody>
          </p:sp>
        </p:grpSp>
      </p:grpSp>
      <p:grpSp>
        <p:nvGrpSpPr>
          <p:cNvPr id="114" name="Group 190"/>
          <p:cNvGrpSpPr/>
          <p:nvPr/>
        </p:nvGrpSpPr>
        <p:grpSpPr>
          <a:xfrm>
            <a:off x="3225802" y="1719282"/>
            <a:ext cx="441325" cy="2161499"/>
            <a:chOff x="3225802" y="1719282"/>
            <a:chExt cx="441325" cy="2161499"/>
          </a:xfrm>
        </p:grpSpPr>
        <p:grpSp>
          <p:nvGrpSpPr>
            <p:cNvPr id="119" name="Group 93"/>
            <p:cNvGrpSpPr>
              <a:grpSpLocks/>
            </p:cNvGrpSpPr>
            <p:nvPr/>
          </p:nvGrpSpPr>
          <p:grpSpPr bwMode="auto">
            <a:xfrm>
              <a:off x="3225802" y="1719282"/>
              <a:ext cx="441325" cy="311150"/>
              <a:chOff x="1244" y="2215"/>
              <a:chExt cx="278" cy="196"/>
            </a:xfrm>
          </p:grpSpPr>
          <p:sp>
            <p:nvSpPr>
              <p:cNvPr id="123" name="Oval 9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4" name="Text Box 95"/>
              <p:cNvSpPr txBox="1">
                <a:spLocks noChangeArrowheads="1"/>
              </p:cNvSpPr>
              <p:nvPr/>
            </p:nvSpPr>
            <p:spPr bwMode="auto">
              <a:xfrm>
                <a:off x="1244" y="2215"/>
                <a:ext cx="27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CC</a:t>
                </a:r>
              </a:p>
            </p:txBody>
          </p:sp>
        </p:grpSp>
        <p:sp>
          <p:nvSpPr>
            <p:cNvPr id="120" name="Line 96"/>
            <p:cNvSpPr>
              <a:spLocks noChangeShapeType="1"/>
            </p:cNvSpPr>
            <p:nvPr/>
          </p:nvSpPr>
          <p:spPr bwMode="auto">
            <a:xfrm flipV="1">
              <a:off x="3428992" y="2044781"/>
              <a:ext cx="0" cy="1836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21" name="Group 173"/>
          <p:cNvGrpSpPr/>
          <p:nvPr/>
        </p:nvGrpSpPr>
        <p:grpSpPr>
          <a:xfrm>
            <a:off x="2362201" y="1728807"/>
            <a:ext cx="892175" cy="1512888"/>
            <a:chOff x="2362201" y="1533525"/>
            <a:chExt cx="892175" cy="1512888"/>
          </a:xfrm>
        </p:grpSpPr>
        <p:sp>
          <p:nvSpPr>
            <p:cNvPr id="122" name="Line 98"/>
            <p:cNvSpPr>
              <a:spLocks noChangeShapeType="1"/>
            </p:cNvSpPr>
            <p:nvPr/>
          </p:nvSpPr>
          <p:spPr bwMode="auto">
            <a:xfrm flipH="1">
              <a:off x="2873376" y="1687513"/>
              <a:ext cx="381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26" name="Group 182"/>
            <p:cNvGrpSpPr>
              <a:grpSpLocks/>
            </p:cNvGrpSpPr>
            <p:nvPr/>
          </p:nvGrpSpPr>
          <p:grpSpPr bwMode="auto">
            <a:xfrm>
              <a:off x="2362201" y="1533525"/>
              <a:ext cx="576263" cy="1512888"/>
              <a:chOff x="1488" y="967"/>
              <a:chExt cx="363" cy="953"/>
            </a:xfrm>
          </p:grpSpPr>
          <p:grpSp>
            <p:nvGrpSpPr>
              <p:cNvPr id="129" name="Group 141"/>
              <p:cNvGrpSpPr>
                <a:grpSpLocks/>
              </p:cNvGrpSpPr>
              <p:nvPr/>
            </p:nvGrpSpPr>
            <p:grpSpPr bwMode="auto">
              <a:xfrm flipH="1">
                <a:off x="1570" y="1242"/>
                <a:ext cx="281" cy="288"/>
                <a:chOff x="1591" y="953"/>
                <a:chExt cx="281" cy="288"/>
              </a:xfrm>
            </p:grpSpPr>
            <p:grpSp>
              <p:nvGrpSpPr>
                <p:cNvPr id="130" name="Group 142"/>
                <p:cNvGrpSpPr>
                  <a:grpSpLocks/>
                </p:cNvGrpSpPr>
                <p:nvPr/>
              </p:nvGrpSpPr>
              <p:grpSpPr bwMode="auto">
                <a:xfrm>
                  <a:off x="1591" y="953"/>
                  <a:ext cx="265" cy="196"/>
                  <a:chOff x="1234" y="2215"/>
                  <a:chExt cx="265" cy="196"/>
                </a:xfrm>
              </p:grpSpPr>
              <p:sp>
                <p:nvSpPr>
                  <p:cNvPr id="117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18" name="Text Box 1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CC"/>
                        </a:solidFill>
                      </a:rPr>
                      <a:t>FC</a:t>
                    </a:r>
                  </a:p>
                </p:txBody>
              </p:sp>
            </p:grpSp>
            <p:sp>
              <p:nvSpPr>
                <p:cNvPr id="115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872" y="1049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16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824" y="104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1" name="Group 154"/>
              <p:cNvGrpSpPr>
                <a:grpSpLocks/>
              </p:cNvGrpSpPr>
              <p:nvPr/>
            </p:nvGrpSpPr>
            <p:grpSpPr bwMode="auto">
              <a:xfrm>
                <a:off x="1613" y="967"/>
                <a:ext cx="197" cy="196"/>
                <a:chOff x="1265" y="2215"/>
                <a:chExt cx="197" cy="196"/>
              </a:xfrm>
            </p:grpSpPr>
            <p:sp>
              <p:nvSpPr>
                <p:cNvPr id="112" name="Oval 155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13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1271" y="2215"/>
                  <a:ext cx="191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X</a:t>
                  </a:r>
                </a:p>
              </p:txBody>
            </p:sp>
          </p:grpSp>
          <p:sp>
            <p:nvSpPr>
              <p:cNvPr id="110" name="Line 159"/>
              <p:cNvSpPr>
                <a:spLocks noChangeShapeType="1"/>
              </p:cNvSpPr>
              <p:nvPr/>
            </p:nvSpPr>
            <p:spPr bwMode="auto">
              <a:xfrm flipV="1">
                <a:off x="1488" y="1057"/>
                <a:ext cx="0" cy="863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1" name="Line 160"/>
              <p:cNvSpPr>
                <a:spLocks noChangeShapeType="1"/>
              </p:cNvSpPr>
              <p:nvPr/>
            </p:nvSpPr>
            <p:spPr bwMode="auto">
              <a:xfrm>
                <a:off x="1488" y="1056"/>
                <a:ext cx="132" cy="1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102" name="Line 161"/>
            <p:cNvSpPr>
              <a:spLocks noChangeShapeType="1"/>
            </p:cNvSpPr>
            <p:nvPr/>
          </p:nvSpPr>
          <p:spPr bwMode="auto">
            <a:xfrm>
              <a:off x="2732088" y="1830388"/>
              <a:ext cx="0" cy="1524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2" name="Group 181"/>
          <p:cNvGrpSpPr>
            <a:grpSpLocks/>
          </p:cNvGrpSpPr>
          <p:nvPr/>
        </p:nvGrpSpPr>
        <p:grpSpPr bwMode="auto">
          <a:xfrm>
            <a:off x="3635376" y="3460770"/>
            <a:ext cx="1966913" cy="398463"/>
            <a:chOff x="2290" y="2057"/>
            <a:chExt cx="1239" cy="251"/>
          </a:xfrm>
        </p:grpSpPr>
        <p:grpSp>
          <p:nvGrpSpPr>
            <p:cNvPr id="138" name="Group 163"/>
            <p:cNvGrpSpPr>
              <a:grpSpLocks/>
            </p:cNvGrpSpPr>
            <p:nvPr/>
          </p:nvGrpSpPr>
          <p:grpSpPr bwMode="auto">
            <a:xfrm>
              <a:off x="3264" y="2112"/>
              <a:ext cx="265" cy="196"/>
              <a:chOff x="1234" y="2215"/>
              <a:chExt cx="265" cy="196"/>
            </a:xfrm>
          </p:grpSpPr>
          <p:sp>
            <p:nvSpPr>
              <p:cNvPr id="99" name="Oval 16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0" name="Text Box 165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sp>
          <p:nvSpPr>
            <p:cNvPr id="96" name="Line 166"/>
            <p:cNvSpPr>
              <a:spLocks noChangeShapeType="1"/>
            </p:cNvSpPr>
            <p:nvPr/>
          </p:nvSpPr>
          <p:spPr bwMode="auto">
            <a:xfrm flipV="1">
              <a:off x="2290" y="2065"/>
              <a:ext cx="0" cy="24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7" name="Line 174"/>
            <p:cNvSpPr>
              <a:spLocks noChangeShapeType="1"/>
            </p:cNvSpPr>
            <p:nvPr/>
          </p:nvSpPr>
          <p:spPr bwMode="auto">
            <a:xfrm flipV="1">
              <a:off x="3401" y="2057"/>
              <a:ext cx="0" cy="5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8" name="Line 175"/>
            <p:cNvSpPr>
              <a:spLocks noChangeShapeType="1"/>
            </p:cNvSpPr>
            <p:nvPr/>
          </p:nvSpPr>
          <p:spPr bwMode="auto">
            <a:xfrm flipH="1">
              <a:off x="2290" y="2057"/>
              <a:ext cx="110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9" name="Group 171"/>
          <p:cNvGrpSpPr/>
          <p:nvPr/>
        </p:nvGrpSpPr>
        <p:grpSpPr>
          <a:xfrm>
            <a:off x="1631950" y="2774970"/>
            <a:ext cx="1395944" cy="486437"/>
            <a:chOff x="1631950" y="2579688"/>
            <a:chExt cx="1395944" cy="486437"/>
          </a:xfrm>
        </p:grpSpPr>
        <p:grpSp>
          <p:nvGrpSpPr>
            <p:cNvPr id="140" name="Group 170"/>
            <p:cNvGrpSpPr/>
            <p:nvPr/>
          </p:nvGrpSpPr>
          <p:grpSpPr>
            <a:xfrm>
              <a:off x="2602431" y="2603500"/>
              <a:ext cx="360363" cy="311150"/>
              <a:chOff x="2602431" y="2603500"/>
              <a:chExt cx="360363" cy="311150"/>
            </a:xfrm>
          </p:grpSpPr>
          <p:sp>
            <p:nvSpPr>
              <p:cNvPr id="169" name="Oval 149"/>
              <p:cNvSpPr>
                <a:spLocks noChangeArrowheads="1"/>
              </p:cNvSpPr>
              <p:nvPr/>
            </p:nvSpPr>
            <p:spPr bwMode="auto">
              <a:xfrm flipH="1">
                <a:off x="2615127" y="2603500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70" name="Text Box 150"/>
              <p:cNvSpPr txBox="1">
                <a:spLocks noChangeArrowheads="1"/>
              </p:cNvSpPr>
              <p:nvPr/>
            </p:nvSpPr>
            <p:spPr bwMode="auto">
              <a:xfrm flipH="1">
                <a:off x="2602431" y="2603500"/>
                <a:ext cx="360363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FC</a:t>
                </a:r>
              </a:p>
            </p:txBody>
          </p:sp>
        </p:grpSp>
        <p:sp>
          <p:nvSpPr>
            <p:cNvPr id="167" name="Line 151"/>
            <p:cNvSpPr>
              <a:spLocks noChangeShapeType="1"/>
            </p:cNvSpPr>
            <p:nvPr/>
          </p:nvSpPr>
          <p:spPr bwMode="auto">
            <a:xfrm flipH="1" flipV="1">
              <a:off x="3027894" y="2778125"/>
              <a:ext cx="0" cy="2880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8" name="Line 152"/>
            <p:cNvSpPr>
              <a:spLocks noChangeShapeType="1"/>
            </p:cNvSpPr>
            <p:nvPr/>
          </p:nvSpPr>
          <p:spPr bwMode="auto">
            <a:xfrm>
              <a:off x="2950106" y="2776537"/>
              <a:ext cx="762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" name="Line 177"/>
            <p:cNvSpPr>
              <a:spLocks noChangeShapeType="1"/>
            </p:cNvSpPr>
            <p:nvPr/>
          </p:nvSpPr>
          <p:spPr bwMode="auto">
            <a:xfrm>
              <a:off x="2187575" y="2754313"/>
              <a:ext cx="4381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5" name="Text Box 178"/>
            <p:cNvSpPr txBox="1">
              <a:spLocks noChangeArrowheads="1"/>
            </p:cNvSpPr>
            <p:nvPr/>
          </p:nvSpPr>
          <p:spPr bwMode="auto">
            <a:xfrm>
              <a:off x="1631950" y="2579688"/>
              <a:ext cx="56457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TPM</a:t>
              </a: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3000364" y="785794"/>
            <a:ext cx="2778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TPM at Fresh B Feed</a:t>
            </a:r>
            <a:endParaRPr lang="en-IN" sz="2400" b="1" dirty="0">
              <a:solidFill>
                <a:srgbClr val="C00000"/>
              </a:solidFill>
            </a:endParaRPr>
          </a:p>
        </p:txBody>
      </p:sp>
      <p:grpSp>
        <p:nvGrpSpPr>
          <p:cNvPr id="141" name="Group 180"/>
          <p:cNvGrpSpPr/>
          <p:nvPr/>
        </p:nvGrpSpPr>
        <p:grpSpPr>
          <a:xfrm>
            <a:off x="1055667" y="4194182"/>
            <a:ext cx="932388" cy="338554"/>
            <a:chOff x="1055667" y="4194182"/>
            <a:chExt cx="932388" cy="338554"/>
          </a:xfrm>
        </p:grpSpPr>
        <p:sp>
          <p:nvSpPr>
            <p:cNvPr id="176" name="TextBox 175"/>
            <p:cNvSpPr txBox="1"/>
            <p:nvPr/>
          </p:nvSpPr>
          <p:spPr>
            <a:xfrm>
              <a:off x="1055667" y="419418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auto">
            <a:xfrm>
              <a:off x="1549905" y="4357694"/>
              <a:ext cx="4381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2" name="Group 189"/>
          <p:cNvGrpSpPr/>
          <p:nvPr/>
        </p:nvGrpSpPr>
        <p:grpSpPr>
          <a:xfrm>
            <a:off x="4416955" y="3554942"/>
            <a:ext cx="824066" cy="338554"/>
            <a:chOff x="4416955" y="3554942"/>
            <a:chExt cx="824066" cy="338554"/>
          </a:xfrm>
        </p:grpSpPr>
        <p:sp>
          <p:nvSpPr>
            <p:cNvPr id="177" name="TextBox 176"/>
            <p:cNvSpPr txBox="1"/>
            <p:nvPr/>
          </p:nvSpPr>
          <p:spPr>
            <a:xfrm>
              <a:off x="4416955" y="355494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80" name="Line 177"/>
            <p:cNvSpPr>
              <a:spLocks noChangeShapeType="1"/>
            </p:cNvSpPr>
            <p:nvPr/>
          </p:nvSpPr>
          <p:spPr bwMode="auto">
            <a:xfrm>
              <a:off x="4917021" y="3714752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7" name="Group 182"/>
          <p:cNvGrpSpPr/>
          <p:nvPr/>
        </p:nvGrpSpPr>
        <p:grpSpPr>
          <a:xfrm>
            <a:off x="5069421" y="4198974"/>
            <a:ext cx="789616" cy="338554"/>
            <a:chOff x="5069421" y="4198974"/>
            <a:chExt cx="789616" cy="338554"/>
          </a:xfrm>
        </p:grpSpPr>
        <p:sp>
          <p:nvSpPr>
            <p:cNvPr id="178" name="TextBox 177"/>
            <p:cNvSpPr txBox="1"/>
            <p:nvPr/>
          </p:nvSpPr>
          <p:spPr>
            <a:xfrm>
              <a:off x="5315298" y="4198974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MIN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82" name="Line 177"/>
            <p:cNvSpPr>
              <a:spLocks noChangeShapeType="1"/>
            </p:cNvSpPr>
            <p:nvPr/>
          </p:nvSpPr>
          <p:spPr bwMode="auto">
            <a:xfrm flipH="1">
              <a:off x="5069421" y="4357694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1" name="Group 187"/>
          <p:cNvGrpSpPr/>
          <p:nvPr/>
        </p:nvGrpSpPr>
        <p:grpSpPr>
          <a:xfrm>
            <a:off x="5572132" y="2164842"/>
            <a:ext cx="292068" cy="604960"/>
            <a:chOff x="5572132" y="2164842"/>
            <a:chExt cx="292068" cy="604960"/>
          </a:xfrm>
        </p:grpSpPr>
        <p:sp>
          <p:nvSpPr>
            <p:cNvPr id="185" name="Line 177"/>
            <p:cNvSpPr>
              <a:spLocks noChangeShapeType="1"/>
            </p:cNvSpPr>
            <p:nvPr/>
          </p:nvSpPr>
          <p:spPr bwMode="auto">
            <a:xfrm rot="5400000">
              <a:off x="5544541" y="2607802"/>
              <a:ext cx="324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572132" y="216484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56" name="Group 188"/>
          <p:cNvGrpSpPr/>
          <p:nvPr/>
        </p:nvGrpSpPr>
        <p:grpSpPr>
          <a:xfrm>
            <a:off x="3294583" y="1173150"/>
            <a:ext cx="292068" cy="541338"/>
            <a:chOff x="3294583" y="1173150"/>
            <a:chExt cx="292068" cy="541338"/>
          </a:xfrm>
        </p:grpSpPr>
        <p:sp>
          <p:nvSpPr>
            <p:cNvPr id="184" name="Line 177"/>
            <p:cNvSpPr>
              <a:spLocks noChangeShapeType="1"/>
            </p:cNvSpPr>
            <p:nvPr/>
          </p:nvSpPr>
          <p:spPr bwMode="auto">
            <a:xfrm rot="5400000">
              <a:off x="3304119" y="1588488"/>
              <a:ext cx="252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294583" y="117315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6605732" y="803890"/>
            <a:ext cx="4940968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DOF: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 err="1" smtClean="0"/>
              <a:t>Feed</a:t>
            </a:r>
            <a:r>
              <a:rPr lang="nb-NO" sz="1400" dirty="0" smtClean="0"/>
              <a:t> A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 err="1" smtClean="0"/>
              <a:t>Feed</a:t>
            </a:r>
            <a:r>
              <a:rPr lang="nb-NO" sz="1400" dirty="0" smtClean="0"/>
              <a:t> B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 smtClean="0"/>
              <a:t>Heat </a:t>
            </a:r>
            <a:r>
              <a:rPr lang="nb-NO" sz="1400" dirty="0" err="1" smtClean="0"/>
              <a:t>Qrx</a:t>
            </a:r>
            <a:endParaRPr lang="nb-NO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1400" dirty="0" err="1" smtClean="0"/>
              <a:t>Column</a:t>
            </a:r>
            <a:r>
              <a:rPr lang="nb-NO" sz="1400" dirty="0"/>
              <a:t> </a:t>
            </a:r>
            <a:r>
              <a:rPr lang="nb-NO" sz="1400" dirty="0" err="1" smtClean="0"/>
              <a:t>feed</a:t>
            </a:r>
            <a:r>
              <a:rPr lang="nb-NO" sz="1400" dirty="0" smtClean="0"/>
              <a:t> F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 err="1" smtClean="0"/>
              <a:t>Reflux</a:t>
            </a:r>
            <a:r>
              <a:rPr lang="nb-NO" sz="1400" dirty="0" smtClean="0"/>
              <a:t> L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 smtClean="0"/>
              <a:t>Boilup V (</a:t>
            </a:r>
            <a:r>
              <a:rPr lang="nb-NO" sz="1400" dirty="0" err="1" smtClean="0"/>
              <a:t>Qb</a:t>
            </a:r>
            <a:r>
              <a:rPr lang="nb-NO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 err="1" smtClean="0"/>
              <a:t>Bottoms</a:t>
            </a:r>
            <a:r>
              <a:rPr lang="nb-NO" sz="1400" dirty="0" smtClean="0"/>
              <a:t> B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 err="1" smtClean="0"/>
              <a:t>Distillate</a:t>
            </a:r>
            <a:r>
              <a:rPr lang="nb-NO" sz="1400" dirty="0" smtClean="0"/>
              <a:t> (</a:t>
            </a:r>
            <a:r>
              <a:rPr lang="nb-NO" sz="1400" dirty="0" err="1" smtClean="0"/>
              <a:t>recycle</a:t>
            </a:r>
            <a:r>
              <a:rPr lang="nb-NO" sz="1400" dirty="0" smtClean="0"/>
              <a:t>) D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 err="1" smtClean="0"/>
              <a:t>Cooling</a:t>
            </a:r>
            <a:r>
              <a:rPr lang="nb-NO" sz="1400" dirty="0" smtClean="0"/>
              <a:t> </a:t>
            </a:r>
            <a:r>
              <a:rPr lang="nb-NO" sz="1400" dirty="0" err="1" smtClean="0"/>
              <a:t>column</a:t>
            </a:r>
            <a:r>
              <a:rPr lang="nb-NO" sz="1400" dirty="0" smtClean="0"/>
              <a:t> (</a:t>
            </a:r>
            <a:r>
              <a:rPr lang="nb-NO" sz="1400" dirty="0" err="1" smtClean="0"/>
              <a:t>Qc</a:t>
            </a:r>
            <a:r>
              <a:rPr lang="nb-NO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 smtClean="0"/>
          </a:p>
          <a:p>
            <a:r>
              <a:rPr lang="nb-NO" sz="1400" dirty="0" smtClean="0"/>
              <a:t>Levels (2) </a:t>
            </a:r>
            <a:r>
              <a:rPr lang="nb-NO" sz="1400" dirty="0" err="1" smtClean="0"/>
              <a:t>that</a:t>
            </a:r>
            <a:r>
              <a:rPr lang="nb-NO" sz="1400" dirty="0" smtClean="0"/>
              <a:t> </a:t>
            </a:r>
            <a:r>
              <a:rPr lang="nb-NO" sz="1400" dirty="0" err="1" smtClean="0"/>
              <a:t>neeed</a:t>
            </a:r>
            <a:r>
              <a:rPr lang="nb-NO" sz="1400" dirty="0" smtClean="0"/>
              <a:t> to be </a:t>
            </a:r>
            <a:r>
              <a:rPr lang="nb-NO" sz="1400" dirty="0" err="1" smtClean="0"/>
              <a:t>controlled</a:t>
            </a:r>
            <a:r>
              <a:rPr lang="nb-NO" sz="1400" dirty="0" smtClean="0"/>
              <a:t> </a:t>
            </a:r>
            <a:r>
              <a:rPr lang="nb-NO" sz="1400" dirty="0" err="1" smtClean="0"/>
              <a:t>with</a:t>
            </a:r>
            <a:r>
              <a:rPr lang="nb-NO" sz="1400" dirty="0" smtClean="0"/>
              <a:t> </a:t>
            </a:r>
            <a:r>
              <a:rPr lang="nb-NO" sz="1400" dirty="0" err="1" smtClean="0"/>
              <a:t>no</a:t>
            </a:r>
            <a:r>
              <a:rPr lang="nb-NO" sz="1400" dirty="0" smtClean="0"/>
              <a:t> steady-</a:t>
            </a:r>
            <a:r>
              <a:rPr lang="nb-NO" sz="1400" dirty="0" err="1" smtClean="0"/>
              <a:t>stafe</a:t>
            </a:r>
            <a:r>
              <a:rPr lang="nb-NO" sz="1400" dirty="0" smtClean="0"/>
              <a:t> </a:t>
            </a:r>
            <a:r>
              <a:rPr lang="nb-NO" sz="1400" dirty="0" err="1" smtClean="0"/>
              <a:t>effect</a:t>
            </a:r>
            <a:r>
              <a:rPr lang="nb-NO" sz="1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 smtClean="0"/>
              <a:t>Md</a:t>
            </a: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 smtClean="0"/>
              <a:t>Mb</a:t>
            </a:r>
            <a:endParaRPr lang="nb-NO" sz="1400" dirty="0" smtClean="0"/>
          </a:p>
          <a:p>
            <a:endParaRPr lang="nb-NO" sz="1400" dirty="0"/>
          </a:p>
          <a:p>
            <a:r>
              <a:rPr lang="nb-NO" sz="1400" dirty="0" smtClean="0"/>
              <a:t>Given (setpoint) (1): (</a:t>
            </a:r>
            <a:r>
              <a:rPr lang="nb-NO" sz="1400" dirty="0" err="1" smtClean="0"/>
              <a:t>can</a:t>
            </a:r>
            <a:r>
              <a:rPr lang="nb-NO" sz="1400" dirty="0" smtClean="0"/>
              <a:t> be given 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 smtClean="0"/>
              <a:t>Feedrate</a:t>
            </a: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 smtClean="0"/>
              <a:t>Column</a:t>
            </a:r>
            <a:r>
              <a:rPr lang="nb-NO" sz="1400" dirty="0" smtClean="0"/>
              <a:t> </a:t>
            </a:r>
            <a:r>
              <a:rPr lang="nb-NO" sz="1400" dirty="0" err="1"/>
              <a:t>p</a:t>
            </a:r>
            <a:r>
              <a:rPr lang="nb-NO" sz="1400" dirty="0" err="1" smtClean="0"/>
              <a:t>ressure</a:t>
            </a:r>
            <a:endParaRPr lang="nb-NO" sz="1400" dirty="0" smtClean="0"/>
          </a:p>
          <a:p>
            <a:endParaRPr lang="nb-NO" sz="1400" dirty="0"/>
          </a:p>
          <a:p>
            <a:r>
              <a:rPr lang="nb-NO" sz="1400" dirty="0" smtClean="0"/>
              <a:t>Active </a:t>
            </a:r>
            <a:r>
              <a:rPr lang="nb-NO" sz="1400" dirty="0" err="1" smtClean="0"/>
              <a:t>constraints</a:t>
            </a:r>
            <a:r>
              <a:rPr lang="nb-NO" sz="1400" dirty="0" smtClean="0"/>
              <a:t> (3)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Max </a:t>
            </a:r>
            <a:r>
              <a:rPr lang="nb-NO" sz="1400" dirty="0" err="1" smtClean="0"/>
              <a:t>reactor</a:t>
            </a:r>
            <a:r>
              <a:rPr lang="nb-NO" sz="1400" dirty="0" smtClean="0"/>
              <a:t> </a:t>
            </a:r>
            <a:r>
              <a:rPr lang="nb-NO" sz="1400" dirty="0" err="1" smtClean="0"/>
              <a:t>volume</a:t>
            </a: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Max </a:t>
            </a:r>
            <a:r>
              <a:rPr lang="nb-NO" sz="1400" dirty="0" err="1" smtClean="0"/>
              <a:t>reactor</a:t>
            </a:r>
            <a:r>
              <a:rPr lang="nb-NO" sz="1400" dirty="0" smtClean="0"/>
              <a:t> </a:t>
            </a:r>
            <a:r>
              <a:rPr lang="nb-NO" sz="1400" dirty="0" err="1" smtClean="0"/>
              <a:t>temperature</a:t>
            </a: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Min. </a:t>
            </a:r>
            <a:r>
              <a:rPr lang="nb-NO" sz="1400" dirty="0" err="1" smtClean="0"/>
              <a:t>product</a:t>
            </a:r>
            <a:r>
              <a:rPr lang="nb-NO" sz="1400" dirty="0" smtClean="0"/>
              <a:t> </a:t>
            </a:r>
            <a:r>
              <a:rPr lang="nb-NO" sz="1400" dirty="0" err="1" smtClean="0"/>
              <a:t>purity</a:t>
            </a:r>
            <a:r>
              <a:rPr lang="nb-NO" sz="1400" dirty="0" smtClean="0"/>
              <a:t> </a:t>
            </a:r>
            <a:r>
              <a:rPr lang="nb-NO" sz="1400" dirty="0" err="1" smtClean="0"/>
              <a:t>xC</a:t>
            </a:r>
            <a:r>
              <a:rPr lang="nb-NO" sz="1400" dirty="0" smtClean="0"/>
              <a:t> (</a:t>
            </a:r>
            <a:r>
              <a:rPr lang="nb-NO" sz="1400" dirty="0" err="1" smtClean="0"/>
              <a:t>no</a:t>
            </a:r>
            <a:r>
              <a:rPr lang="nb-NO" sz="1400" dirty="0" smtClean="0"/>
              <a:t> </a:t>
            </a:r>
            <a:r>
              <a:rPr lang="nb-NO" sz="1400" dirty="0" err="1" smtClean="0"/>
              <a:t>giveway</a:t>
            </a:r>
            <a:r>
              <a:rPr lang="nb-NO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  <a:p>
            <a:r>
              <a:rPr lang="nb-NO" sz="1400" dirty="0" err="1" smtClean="0"/>
              <a:t>Self-optimizing</a:t>
            </a:r>
            <a:r>
              <a:rPr lang="nb-NO" sz="1400" dirty="0" smtClean="0"/>
              <a:t>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A/B in </a:t>
            </a:r>
            <a:r>
              <a:rPr lang="nb-NO" sz="1400" dirty="0" err="1" smtClean="0"/>
              <a:t>feed</a:t>
            </a: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L/F</a:t>
            </a:r>
          </a:p>
          <a:p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sp>
        <p:nvSpPr>
          <p:cNvPr id="162" name="TextBox 161"/>
          <p:cNvSpPr txBox="1"/>
          <p:nvPr/>
        </p:nvSpPr>
        <p:spPr>
          <a:xfrm>
            <a:off x="230983" y="5073599"/>
            <a:ext cx="386503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Other</a:t>
            </a:r>
            <a:r>
              <a:rPr lang="nb-NO" sz="1400" dirty="0" smtClean="0"/>
              <a:t> </a:t>
            </a:r>
            <a:r>
              <a:rPr lang="nb-NO" sz="1400" dirty="0" err="1" smtClean="0"/>
              <a:t>constraints</a:t>
            </a:r>
            <a:r>
              <a:rPr lang="nb-NO" sz="1400" dirty="0" smtClean="0"/>
              <a:t> (MV):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Max. </a:t>
            </a:r>
            <a:r>
              <a:rPr lang="nb-NO" sz="1400" dirty="0" err="1" smtClean="0"/>
              <a:t>heating</a:t>
            </a:r>
            <a:r>
              <a:rPr lang="nb-NO" sz="1400" dirty="0" smtClean="0"/>
              <a:t> (</a:t>
            </a:r>
            <a:r>
              <a:rPr lang="nb-NO" sz="1400" dirty="0" err="1" smtClean="0"/>
              <a:t>Qbmax</a:t>
            </a:r>
            <a:r>
              <a:rPr lang="nb-NO" sz="1400" dirty="0" smtClean="0"/>
              <a:t>) -&gt; </a:t>
            </a:r>
            <a:r>
              <a:rPr lang="nb-NO" sz="1400" dirty="0" err="1" smtClean="0"/>
              <a:t>give</a:t>
            </a:r>
            <a:r>
              <a:rPr lang="nb-NO" sz="1400" dirty="0" smtClean="0"/>
              <a:t> up 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Max. </a:t>
            </a:r>
            <a:r>
              <a:rPr lang="nb-NO" sz="1400" dirty="0" err="1" smtClean="0"/>
              <a:t>column</a:t>
            </a:r>
            <a:r>
              <a:rPr lang="nb-NO" sz="1400" dirty="0" smtClean="0"/>
              <a:t> </a:t>
            </a:r>
            <a:r>
              <a:rPr lang="nb-NO" sz="1400" dirty="0" err="1" smtClean="0"/>
              <a:t>pressure</a:t>
            </a:r>
            <a:r>
              <a:rPr lang="nb-NO" sz="1400" dirty="0" smtClean="0"/>
              <a:t> </a:t>
            </a:r>
            <a:r>
              <a:rPr lang="nb-NO" sz="1400" dirty="0" err="1" smtClean="0"/>
              <a:t>drop</a:t>
            </a:r>
            <a:r>
              <a:rPr lang="nb-NO" sz="1400" dirty="0" smtClean="0"/>
              <a:t> (</a:t>
            </a:r>
            <a:r>
              <a:rPr lang="nb-NO" sz="1400" dirty="0" err="1" smtClean="0"/>
              <a:t>floowing</a:t>
            </a:r>
            <a:r>
              <a:rPr lang="nb-NO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Max. </a:t>
            </a:r>
            <a:r>
              <a:rPr lang="nb-NO" sz="1400" dirty="0" err="1" smtClean="0"/>
              <a:t>cooling</a:t>
            </a:r>
            <a:r>
              <a:rPr lang="nb-NO" sz="1400" dirty="0" smtClean="0"/>
              <a:t> (</a:t>
            </a:r>
            <a:r>
              <a:rPr lang="nb-NO" sz="1400" dirty="0" err="1" smtClean="0"/>
              <a:t>Qcmax</a:t>
            </a:r>
            <a:r>
              <a:rPr lang="nb-NO" sz="1400" dirty="0" smtClean="0"/>
              <a:t>) -&gt; min-sel. With </a:t>
            </a:r>
            <a:r>
              <a:rPr lang="nb-NO" sz="1400" dirty="0" err="1" smtClean="0"/>
              <a:t>Qb</a:t>
            </a:r>
            <a:r>
              <a:rPr lang="nb-NO" sz="1400" dirty="0" smtClean="0"/>
              <a:t> to 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Max. </a:t>
            </a:r>
            <a:r>
              <a:rPr lang="nb-NO" sz="1400" dirty="0" err="1" smtClean="0"/>
              <a:t>heating</a:t>
            </a:r>
            <a:r>
              <a:rPr lang="nb-NO" sz="1400" dirty="0" smtClean="0"/>
              <a:t> </a:t>
            </a:r>
            <a:r>
              <a:rPr lang="nb-NO" sz="1400" dirty="0" err="1" smtClean="0"/>
              <a:t>reactor</a:t>
            </a:r>
            <a:r>
              <a:rPr lang="nb-NO" sz="1400" dirty="0" smtClean="0"/>
              <a:t> (</a:t>
            </a:r>
            <a:r>
              <a:rPr lang="nb-NO" sz="1400" dirty="0" err="1" smtClean="0"/>
              <a:t>Qrx</a:t>
            </a:r>
            <a:r>
              <a:rPr lang="nb-NO" sz="1400" dirty="0" smtClean="0"/>
              <a:t>)</a:t>
            </a:r>
          </a:p>
          <a:p>
            <a:r>
              <a:rPr lang="nb-NO" sz="1400" dirty="0" err="1" smtClean="0"/>
              <a:t>Other</a:t>
            </a:r>
            <a:r>
              <a:rPr lang="nb-NO" sz="1400" dirty="0" smtClean="0"/>
              <a:t> </a:t>
            </a:r>
            <a:r>
              <a:rPr lang="nb-NO" sz="1400" dirty="0" err="1" smtClean="0"/>
              <a:t>constraints</a:t>
            </a:r>
            <a:r>
              <a:rPr lang="nb-NO" sz="1400" dirty="0" smtClean="0"/>
              <a:t> (CV)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Max. </a:t>
            </a:r>
            <a:r>
              <a:rPr lang="nb-NO" sz="1400" dirty="0" err="1" smtClean="0"/>
              <a:t>pressure</a:t>
            </a:r>
            <a:r>
              <a:rPr lang="nb-NO" sz="1400" dirty="0" smtClean="0"/>
              <a:t>  (p) -&gt; </a:t>
            </a:r>
            <a:r>
              <a:rPr lang="nb-NO" sz="1400" dirty="0" err="1" smtClean="0"/>
              <a:t>selector</a:t>
            </a:r>
            <a:r>
              <a:rPr lang="nb-NO" sz="1400" dirty="0" smtClean="0"/>
              <a:t> to </a:t>
            </a:r>
            <a:r>
              <a:rPr lang="nb-NO" sz="1400" smtClean="0"/>
              <a:t>Qb</a:t>
            </a:r>
            <a:endParaRPr lang="nb-NO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PWCS Design Exercise II</a:t>
            </a:r>
            <a:endParaRPr lang="en-IN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25963" y="4032270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881188" y="465457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614613" y="3641745"/>
            <a:ext cx="1611312" cy="1138237"/>
            <a:chOff x="3240" y="5700"/>
            <a:chExt cx="1440" cy="162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908300" y="3962420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 dirty="0">
              <a:latin typeface="Microsoft Sans Serif" pitchFamily="34" charset="0"/>
              <a:ea typeface="Mangal" pitchFamily="2"/>
              <a:cs typeface="Mangal" pitchFamily="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68563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225925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678363" y="3267095"/>
            <a:ext cx="1287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3322638" y="4779982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174875" y="2628920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174875" y="3260745"/>
            <a:ext cx="117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348038" y="326074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348038" y="262892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 rot="-5400000">
            <a:off x="2631282" y="2453501"/>
            <a:ext cx="201612" cy="234950"/>
            <a:chOff x="4860" y="4860"/>
            <a:chExt cx="1620" cy="1440"/>
          </a:xfrm>
        </p:grpSpPr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 rot="-5400000">
            <a:off x="2655093" y="3086914"/>
            <a:ext cx="201613" cy="234950"/>
            <a:chOff x="4860" y="4860"/>
            <a:chExt cx="1620" cy="1440"/>
          </a:xfrm>
        </p:grpSpPr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6" name="Group 26"/>
          <p:cNvGrpSpPr>
            <a:grpSpLocks/>
          </p:cNvGrpSpPr>
          <p:nvPr/>
        </p:nvGrpSpPr>
        <p:grpSpPr bwMode="auto">
          <a:xfrm rot="-5400000">
            <a:off x="2043907" y="4479151"/>
            <a:ext cx="201612" cy="234950"/>
            <a:chOff x="4860" y="4860"/>
            <a:chExt cx="1620" cy="1440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1881188" y="3894157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28800" y="2406670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828800" y="3092470"/>
            <a:ext cx="573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3359150" y="2632095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4678363" y="263527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5" name="Group 35"/>
          <p:cNvGrpSpPr>
            <a:grpSpLocks/>
          </p:cNvGrpSpPr>
          <p:nvPr/>
        </p:nvGrpSpPr>
        <p:grpSpPr bwMode="auto">
          <a:xfrm rot="-5400000" flipH="1" flipV="1">
            <a:off x="3627438" y="2568595"/>
            <a:ext cx="203200" cy="234950"/>
            <a:chOff x="4860" y="4860"/>
            <a:chExt cx="1620" cy="1440"/>
          </a:xfrm>
        </p:grpSpPr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9" name="Group 39"/>
          <p:cNvGrpSpPr>
            <a:grpSpLocks/>
          </p:cNvGrpSpPr>
          <p:nvPr/>
        </p:nvGrpSpPr>
        <p:grpSpPr bwMode="auto">
          <a:xfrm rot="-5400000">
            <a:off x="5273675" y="3863995"/>
            <a:ext cx="203200" cy="234950"/>
            <a:chOff x="4860" y="4860"/>
            <a:chExt cx="1620" cy="1440"/>
          </a:xfrm>
        </p:grpSpPr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5064125" y="2881332"/>
            <a:ext cx="439738" cy="254000"/>
            <a:chOff x="7020" y="4440"/>
            <a:chExt cx="540" cy="1440"/>
          </a:xfrm>
        </p:grpSpPr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7020" y="4440"/>
              <a:ext cx="5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020" y="4980"/>
              <a:ext cx="540" cy="180"/>
            </a:xfrm>
            <a:custGeom>
              <a:avLst/>
              <a:gdLst>
                <a:gd name="T0" fmla="*/ 0 w 540"/>
                <a:gd name="T1" fmla="*/ 180 h 180"/>
                <a:gd name="T2" fmla="*/ 180 w 540"/>
                <a:gd name="T3" fmla="*/ 0 h 180"/>
                <a:gd name="T4" fmla="*/ 360 w 540"/>
                <a:gd name="T5" fmla="*/ 180 h 180"/>
                <a:gd name="T6" fmla="*/ 540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510" y="3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6" name="Line 46"/>
          <p:cNvSpPr>
            <a:spLocks noChangeShapeType="1"/>
          </p:cNvSpPr>
          <p:nvPr/>
        </p:nvSpPr>
        <p:spPr bwMode="auto">
          <a:xfrm flipV="1">
            <a:off x="6091238" y="2501920"/>
            <a:ext cx="0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5503863" y="250192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5308600" y="3135332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5308600" y="275433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50" name="Group 50"/>
          <p:cNvGrpSpPr>
            <a:grpSpLocks/>
          </p:cNvGrpSpPr>
          <p:nvPr/>
        </p:nvGrpSpPr>
        <p:grpSpPr bwMode="auto">
          <a:xfrm>
            <a:off x="4832350" y="2374920"/>
            <a:ext cx="879475" cy="379412"/>
            <a:chOff x="6735" y="3180"/>
            <a:chExt cx="1080" cy="540"/>
          </a:xfrm>
        </p:grpSpPr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7020" y="318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2" name="Group 52"/>
            <p:cNvGrpSpPr>
              <a:grpSpLocks/>
            </p:cNvGrpSpPr>
            <p:nvPr/>
          </p:nvGrpSpPr>
          <p:grpSpPr bwMode="auto">
            <a:xfrm>
              <a:off x="6735" y="3240"/>
              <a:ext cx="1080" cy="360"/>
              <a:chOff x="6660" y="3180"/>
              <a:chExt cx="1080" cy="360"/>
            </a:xfrm>
          </p:grpSpPr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5064125" y="4906982"/>
            <a:ext cx="879475" cy="379413"/>
            <a:chOff x="6930" y="6420"/>
            <a:chExt cx="1080" cy="540"/>
          </a:xfrm>
        </p:grpSpPr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7200" y="64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8" name="Group 58"/>
            <p:cNvGrpSpPr>
              <a:grpSpLocks/>
            </p:cNvGrpSpPr>
            <p:nvPr/>
          </p:nvGrpSpPr>
          <p:grpSpPr bwMode="auto">
            <a:xfrm>
              <a:off x="6930" y="6495"/>
              <a:ext cx="1080" cy="360"/>
              <a:chOff x="6660" y="3180"/>
              <a:chExt cx="1080" cy="360"/>
            </a:xfrm>
          </p:grpSpPr>
          <p:sp>
            <p:nvSpPr>
              <p:cNvPr id="59" name="Line 59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" name="Line 61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6237288" y="5033982"/>
            <a:ext cx="0" cy="885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>
            <a:off x="5503863" y="5413395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 flipV="1">
            <a:off x="5503863" y="5286395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flipV="1">
            <a:off x="5503863" y="477998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5503863" y="4779982"/>
            <a:ext cx="439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67" name="Group 67"/>
          <p:cNvGrpSpPr>
            <a:grpSpLocks/>
          </p:cNvGrpSpPr>
          <p:nvPr/>
        </p:nvGrpSpPr>
        <p:grpSpPr bwMode="auto">
          <a:xfrm rot="-5400000">
            <a:off x="5581650" y="3095645"/>
            <a:ext cx="203200" cy="234950"/>
            <a:chOff x="4860" y="4860"/>
            <a:chExt cx="1620" cy="1440"/>
          </a:xfrm>
        </p:grpSpPr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1" name="Group 71"/>
          <p:cNvGrpSpPr>
            <a:grpSpLocks/>
          </p:cNvGrpSpPr>
          <p:nvPr/>
        </p:nvGrpSpPr>
        <p:grpSpPr bwMode="auto">
          <a:xfrm rot="-5400000">
            <a:off x="4616450" y="2232045"/>
            <a:ext cx="203200" cy="234950"/>
            <a:chOff x="4860" y="4860"/>
            <a:chExt cx="1620" cy="1440"/>
          </a:xfrm>
        </p:grpSpPr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5" name="Group 75"/>
          <p:cNvGrpSpPr>
            <a:grpSpLocks/>
          </p:cNvGrpSpPr>
          <p:nvPr/>
        </p:nvGrpSpPr>
        <p:grpSpPr bwMode="auto">
          <a:xfrm>
            <a:off x="6175375" y="5540395"/>
            <a:ext cx="234950" cy="203200"/>
            <a:chOff x="4860" y="4860"/>
            <a:chExt cx="1620" cy="1440"/>
          </a:xfrm>
        </p:grpSpPr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9" name="Group 79"/>
          <p:cNvGrpSpPr>
            <a:grpSpLocks/>
          </p:cNvGrpSpPr>
          <p:nvPr/>
        </p:nvGrpSpPr>
        <p:grpSpPr bwMode="auto">
          <a:xfrm rot="-5400000">
            <a:off x="4848225" y="4775220"/>
            <a:ext cx="203200" cy="234950"/>
            <a:chOff x="4860" y="4860"/>
            <a:chExt cx="1620" cy="1440"/>
          </a:xfrm>
        </p:grpSpPr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3" name="Group 83"/>
          <p:cNvGrpSpPr>
            <a:grpSpLocks/>
          </p:cNvGrpSpPr>
          <p:nvPr/>
        </p:nvGrpSpPr>
        <p:grpSpPr bwMode="auto">
          <a:xfrm>
            <a:off x="5930900" y="3019445"/>
            <a:ext cx="465138" cy="2014537"/>
            <a:chOff x="3736" y="1490"/>
            <a:chExt cx="293" cy="1269"/>
          </a:xfrm>
        </p:grpSpPr>
        <p:grpSp>
          <p:nvGrpSpPr>
            <p:cNvPr id="84" name="Group 84"/>
            <p:cNvGrpSpPr>
              <a:grpSpLocks/>
            </p:cNvGrpSpPr>
            <p:nvPr/>
          </p:nvGrpSpPr>
          <p:grpSpPr bwMode="auto">
            <a:xfrm>
              <a:off x="3736" y="1490"/>
              <a:ext cx="278" cy="1269"/>
              <a:chOff x="3736" y="1490"/>
              <a:chExt cx="278" cy="1269"/>
            </a:xfrm>
          </p:grpSpPr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3736" y="1643"/>
                <a:ext cx="27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7" name="AutoShape 86"/>
              <p:cNvSpPr>
                <a:spLocks noChangeArrowheads="1"/>
              </p:cNvSpPr>
              <p:nvPr/>
            </p:nvSpPr>
            <p:spPr bwMode="auto">
              <a:xfrm rot="-5400000">
                <a:off x="3795" y="143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8" name="AutoShape 87"/>
              <p:cNvSpPr>
                <a:spLocks noChangeArrowheads="1"/>
              </p:cNvSpPr>
              <p:nvPr/>
            </p:nvSpPr>
            <p:spPr bwMode="auto">
              <a:xfrm rot="5400000" flipV="1">
                <a:off x="3796" y="254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85" name="Text Box 88"/>
            <p:cNvSpPr txBox="1">
              <a:spLocks noChangeArrowheads="1"/>
            </p:cNvSpPr>
            <p:nvPr/>
          </p:nvSpPr>
          <p:spPr bwMode="auto">
            <a:xfrm>
              <a:off x="3751" y="1703"/>
              <a:ext cx="27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C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O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L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U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M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N</a:t>
              </a:r>
              <a:endParaRPr lang="en-US" sz="1400">
                <a:latin typeface="Microsoft Sans Serif" pitchFamily="34" charset="0"/>
              </a:endParaRPr>
            </a:p>
          </p:txBody>
        </p:sp>
      </p:grpSp>
      <p:sp>
        <p:nvSpPr>
          <p:cNvPr id="89" name="Text Box 89"/>
          <p:cNvSpPr txBox="1">
            <a:spLocks noChangeArrowheads="1"/>
          </p:cNvSpPr>
          <p:nvPr/>
        </p:nvSpPr>
        <p:spPr bwMode="auto">
          <a:xfrm>
            <a:off x="5797550" y="5919807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90" name="Line 90"/>
          <p:cNvSpPr>
            <a:spLocks noChangeShapeType="1"/>
          </p:cNvSpPr>
          <p:nvPr/>
        </p:nvSpPr>
        <p:spPr bwMode="auto">
          <a:xfrm>
            <a:off x="3336925" y="4948257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V="1">
            <a:off x="4525963" y="4032270"/>
            <a:ext cx="0" cy="91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92" name="Group 101"/>
          <p:cNvGrpSpPr>
            <a:grpSpLocks/>
          </p:cNvGrpSpPr>
          <p:nvPr/>
        </p:nvGrpSpPr>
        <p:grpSpPr bwMode="auto">
          <a:xfrm>
            <a:off x="4522789" y="1927245"/>
            <a:ext cx="735013" cy="447675"/>
            <a:chOff x="2849" y="803"/>
            <a:chExt cx="463" cy="282"/>
          </a:xfrm>
        </p:grpSpPr>
        <p:grpSp>
          <p:nvGrpSpPr>
            <p:cNvPr id="93" name="Group 102"/>
            <p:cNvGrpSpPr>
              <a:grpSpLocks/>
            </p:cNvGrpSpPr>
            <p:nvPr/>
          </p:nvGrpSpPr>
          <p:grpSpPr bwMode="auto">
            <a:xfrm>
              <a:off x="2849" y="803"/>
              <a:ext cx="272" cy="196"/>
              <a:chOff x="1231" y="2215"/>
              <a:chExt cx="272" cy="196"/>
            </a:xfrm>
          </p:grpSpPr>
          <p:sp>
            <p:nvSpPr>
              <p:cNvPr id="96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97" name="Text Box 104"/>
              <p:cNvSpPr txBox="1">
                <a:spLocks noChangeArrowheads="1"/>
              </p:cNvSpPr>
              <p:nvPr/>
            </p:nvSpPr>
            <p:spPr bwMode="auto">
              <a:xfrm>
                <a:off x="1231" y="2215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PC</a:t>
                </a:r>
              </a:p>
            </p:txBody>
          </p:sp>
        </p:grpSp>
        <p:sp>
          <p:nvSpPr>
            <p:cNvPr id="94" name="Line 105"/>
            <p:cNvSpPr>
              <a:spLocks noChangeShapeType="1"/>
            </p:cNvSpPr>
            <p:nvPr/>
          </p:nvSpPr>
          <p:spPr bwMode="auto">
            <a:xfrm flipV="1">
              <a:off x="3312" y="912"/>
              <a:ext cx="0" cy="17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5" name="Line 106"/>
            <p:cNvSpPr>
              <a:spLocks noChangeShapeType="1"/>
            </p:cNvSpPr>
            <p:nvPr/>
          </p:nvSpPr>
          <p:spPr bwMode="auto">
            <a:xfrm flipH="1">
              <a:off x="3072" y="912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789492" y="4310083"/>
            <a:ext cx="1154111" cy="468313"/>
            <a:chOff x="4789492" y="4310083"/>
            <a:chExt cx="1154111" cy="468313"/>
          </a:xfrm>
        </p:grpSpPr>
        <p:sp>
          <p:nvSpPr>
            <p:cNvPr id="105" name="Line 114"/>
            <p:cNvSpPr>
              <a:spLocks noChangeShapeType="1"/>
            </p:cNvSpPr>
            <p:nvPr/>
          </p:nvSpPr>
          <p:spPr bwMode="auto">
            <a:xfrm flipH="1">
              <a:off x="5116515" y="4462483"/>
              <a:ext cx="827088" cy="158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06" name="Group 115"/>
            <p:cNvGrpSpPr>
              <a:grpSpLocks/>
            </p:cNvGrpSpPr>
            <p:nvPr/>
          </p:nvGrpSpPr>
          <p:grpSpPr bwMode="auto">
            <a:xfrm>
              <a:off x="4789492" y="4310083"/>
              <a:ext cx="354013" cy="311150"/>
              <a:chOff x="1255" y="2215"/>
              <a:chExt cx="223" cy="196"/>
            </a:xfrm>
          </p:grpSpPr>
          <p:sp>
            <p:nvSpPr>
              <p:cNvPr id="108" name="Oval 11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9" name="Text Box 117"/>
              <p:cNvSpPr txBox="1">
                <a:spLocks noChangeArrowheads="1"/>
              </p:cNvSpPr>
              <p:nvPr/>
            </p:nvSpPr>
            <p:spPr bwMode="auto">
              <a:xfrm>
                <a:off x="1255" y="2215"/>
                <a:ext cx="223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L</a:t>
                </a:r>
                <a:r>
                  <a:rPr lang="en-US" sz="1400" dirty="0" smtClean="0">
                    <a:solidFill>
                      <a:srgbClr val="0000CC"/>
                    </a:solidFill>
                  </a:rPr>
                  <a:t>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07" name="Line 118"/>
            <p:cNvSpPr>
              <a:spLocks noChangeShapeType="1"/>
            </p:cNvSpPr>
            <p:nvPr/>
          </p:nvSpPr>
          <p:spPr bwMode="auto">
            <a:xfrm>
              <a:off x="4964115" y="4625996"/>
              <a:ext cx="0" cy="1524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0" name="Group 119"/>
          <p:cNvGrpSpPr>
            <a:grpSpLocks/>
          </p:cNvGrpSpPr>
          <p:nvPr/>
        </p:nvGrpSpPr>
        <p:grpSpPr bwMode="auto">
          <a:xfrm>
            <a:off x="5486402" y="2786083"/>
            <a:ext cx="420688" cy="468313"/>
            <a:chOff x="3456" y="1344"/>
            <a:chExt cx="265" cy="295"/>
          </a:xfrm>
        </p:grpSpPr>
        <p:grpSp>
          <p:nvGrpSpPr>
            <p:cNvPr id="111" name="Group 120"/>
            <p:cNvGrpSpPr>
              <a:grpSpLocks/>
            </p:cNvGrpSpPr>
            <p:nvPr/>
          </p:nvGrpSpPr>
          <p:grpSpPr bwMode="auto">
            <a:xfrm>
              <a:off x="3456" y="1344"/>
              <a:ext cx="265" cy="196"/>
              <a:chOff x="1234" y="2215"/>
              <a:chExt cx="265" cy="196"/>
            </a:xfrm>
          </p:grpSpPr>
          <p:sp>
            <p:nvSpPr>
              <p:cNvPr id="113" name="Oval 121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4" name="Text Box 122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FC</a:t>
                </a:r>
              </a:p>
            </p:txBody>
          </p:sp>
        </p:grpSp>
        <p:sp>
          <p:nvSpPr>
            <p:cNvPr id="112" name="Line 123"/>
            <p:cNvSpPr>
              <a:spLocks noChangeShapeType="1"/>
            </p:cNvSpPr>
            <p:nvPr/>
          </p:nvSpPr>
          <p:spPr bwMode="auto">
            <a:xfrm flipV="1">
              <a:off x="3682" y="1447"/>
              <a:ext cx="0" cy="19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5" name="Group 124"/>
          <p:cNvGrpSpPr>
            <a:grpSpLocks/>
          </p:cNvGrpSpPr>
          <p:nvPr/>
        </p:nvGrpSpPr>
        <p:grpSpPr bwMode="auto">
          <a:xfrm>
            <a:off x="3733801" y="2786083"/>
            <a:ext cx="1317625" cy="311150"/>
            <a:chOff x="2352" y="1344"/>
            <a:chExt cx="830" cy="196"/>
          </a:xfrm>
        </p:grpSpPr>
        <p:grpSp>
          <p:nvGrpSpPr>
            <p:cNvPr id="116" name="Group 125"/>
            <p:cNvGrpSpPr>
              <a:grpSpLocks/>
            </p:cNvGrpSpPr>
            <p:nvPr/>
          </p:nvGrpSpPr>
          <p:grpSpPr bwMode="auto">
            <a:xfrm>
              <a:off x="2613" y="1344"/>
              <a:ext cx="265" cy="196"/>
              <a:chOff x="1234" y="2215"/>
              <a:chExt cx="265" cy="196"/>
            </a:xfrm>
          </p:grpSpPr>
          <p:sp>
            <p:nvSpPr>
              <p:cNvPr id="121" name="Oval 12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2" name="Text Box 12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grpSp>
          <p:nvGrpSpPr>
            <p:cNvPr id="117" name="Group 128"/>
            <p:cNvGrpSpPr>
              <a:grpSpLocks/>
            </p:cNvGrpSpPr>
            <p:nvPr/>
          </p:nvGrpSpPr>
          <p:grpSpPr bwMode="auto">
            <a:xfrm>
              <a:off x="2352" y="1344"/>
              <a:ext cx="830" cy="96"/>
              <a:chOff x="2352" y="1344"/>
              <a:chExt cx="830" cy="96"/>
            </a:xfrm>
          </p:grpSpPr>
          <p:sp>
            <p:nvSpPr>
              <p:cNvPr id="118" name="Line 129"/>
              <p:cNvSpPr>
                <a:spLocks noChangeShapeType="1"/>
              </p:cNvSpPr>
              <p:nvPr/>
            </p:nvSpPr>
            <p:spPr bwMode="auto">
              <a:xfrm>
                <a:off x="2352" y="134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9" name="Line 130"/>
              <p:cNvSpPr>
                <a:spLocks noChangeShapeType="1"/>
              </p:cNvSpPr>
              <p:nvPr/>
            </p:nvSpPr>
            <p:spPr bwMode="auto">
              <a:xfrm>
                <a:off x="2352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0" name="Line 131"/>
              <p:cNvSpPr>
                <a:spLocks noChangeShapeType="1"/>
              </p:cNvSpPr>
              <p:nvPr/>
            </p:nvSpPr>
            <p:spPr bwMode="auto">
              <a:xfrm>
                <a:off x="2846" y="1440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23" name="Group 184"/>
          <p:cNvGrpSpPr>
            <a:grpSpLocks/>
          </p:cNvGrpSpPr>
          <p:nvPr/>
        </p:nvGrpSpPr>
        <p:grpSpPr bwMode="auto">
          <a:xfrm>
            <a:off x="1947863" y="4189432"/>
            <a:ext cx="741363" cy="311150"/>
            <a:chOff x="1227" y="2517"/>
            <a:chExt cx="467" cy="196"/>
          </a:xfrm>
        </p:grpSpPr>
        <p:sp>
          <p:nvSpPr>
            <p:cNvPr id="124" name="Line 134"/>
            <p:cNvSpPr>
              <a:spLocks noChangeShapeType="1"/>
            </p:cNvSpPr>
            <p:nvPr/>
          </p:nvSpPr>
          <p:spPr bwMode="auto">
            <a:xfrm flipH="1">
              <a:off x="1454" y="2614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25" name="Group 135"/>
            <p:cNvGrpSpPr>
              <a:grpSpLocks/>
            </p:cNvGrpSpPr>
            <p:nvPr/>
          </p:nvGrpSpPr>
          <p:grpSpPr bwMode="auto">
            <a:xfrm>
              <a:off x="1227" y="2517"/>
              <a:ext cx="265" cy="196"/>
              <a:chOff x="1234" y="2215"/>
              <a:chExt cx="265" cy="196"/>
            </a:xfrm>
          </p:grpSpPr>
          <p:sp>
            <p:nvSpPr>
              <p:cNvPr id="126" name="Oval 13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7" name="Text Box 13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TC</a:t>
                </a:r>
              </a:p>
            </p:txBody>
          </p:sp>
        </p:grpSp>
      </p:grpSp>
      <p:grpSp>
        <p:nvGrpSpPr>
          <p:cNvPr id="186" name="Group 185"/>
          <p:cNvGrpSpPr/>
          <p:nvPr/>
        </p:nvGrpSpPr>
        <p:grpSpPr>
          <a:xfrm>
            <a:off x="3233740" y="1719282"/>
            <a:ext cx="441325" cy="2156288"/>
            <a:chOff x="3233740" y="1719282"/>
            <a:chExt cx="441325" cy="2156288"/>
          </a:xfrm>
        </p:grpSpPr>
        <p:grpSp>
          <p:nvGrpSpPr>
            <p:cNvPr id="128" name="Group 93"/>
            <p:cNvGrpSpPr>
              <a:grpSpLocks/>
            </p:cNvGrpSpPr>
            <p:nvPr/>
          </p:nvGrpSpPr>
          <p:grpSpPr bwMode="auto">
            <a:xfrm>
              <a:off x="3233740" y="1719282"/>
              <a:ext cx="441325" cy="311150"/>
              <a:chOff x="1249" y="2215"/>
              <a:chExt cx="278" cy="196"/>
            </a:xfrm>
          </p:grpSpPr>
          <p:sp>
            <p:nvSpPr>
              <p:cNvPr id="129" name="Oval 9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0" name="Text Box 95"/>
              <p:cNvSpPr txBox="1">
                <a:spLocks noChangeArrowheads="1"/>
              </p:cNvSpPr>
              <p:nvPr/>
            </p:nvSpPr>
            <p:spPr bwMode="auto">
              <a:xfrm>
                <a:off x="1249" y="2215"/>
                <a:ext cx="27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CC</a:t>
                </a:r>
              </a:p>
            </p:txBody>
          </p:sp>
        </p:grpSp>
        <p:sp>
          <p:nvSpPr>
            <p:cNvPr id="131" name="Line 96"/>
            <p:cNvSpPr>
              <a:spLocks noChangeShapeType="1"/>
            </p:cNvSpPr>
            <p:nvPr/>
          </p:nvSpPr>
          <p:spPr bwMode="auto">
            <a:xfrm flipV="1">
              <a:off x="3466562" y="2039570"/>
              <a:ext cx="0" cy="1836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362201" y="1728807"/>
            <a:ext cx="892175" cy="1512888"/>
            <a:chOff x="2362201" y="1533525"/>
            <a:chExt cx="892175" cy="1512888"/>
          </a:xfrm>
        </p:grpSpPr>
        <p:sp>
          <p:nvSpPr>
            <p:cNvPr id="134" name="Line 98"/>
            <p:cNvSpPr>
              <a:spLocks noChangeShapeType="1"/>
            </p:cNvSpPr>
            <p:nvPr/>
          </p:nvSpPr>
          <p:spPr bwMode="auto">
            <a:xfrm flipH="1">
              <a:off x="2873376" y="1687513"/>
              <a:ext cx="381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35" name="Group 182"/>
            <p:cNvGrpSpPr>
              <a:grpSpLocks/>
            </p:cNvGrpSpPr>
            <p:nvPr/>
          </p:nvGrpSpPr>
          <p:grpSpPr bwMode="auto">
            <a:xfrm>
              <a:off x="2362201" y="1533525"/>
              <a:ext cx="576263" cy="1512888"/>
              <a:chOff x="1488" y="967"/>
              <a:chExt cx="363" cy="953"/>
            </a:xfrm>
          </p:grpSpPr>
          <p:grpSp>
            <p:nvGrpSpPr>
              <p:cNvPr id="137" name="Group 141"/>
              <p:cNvGrpSpPr>
                <a:grpSpLocks/>
              </p:cNvGrpSpPr>
              <p:nvPr/>
            </p:nvGrpSpPr>
            <p:grpSpPr bwMode="auto">
              <a:xfrm flipH="1">
                <a:off x="1570" y="1242"/>
                <a:ext cx="281" cy="288"/>
                <a:chOff x="1591" y="953"/>
                <a:chExt cx="281" cy="288"/>
              </a:xfrm>
            </p:grpSpPr>
            <p:grpSp>
              <p:nvGrpSpPr>
                <p:cNvPr id="143" name="Group 142"/>
                <p:cNvGrpSpPr>
                  <a:grpSpLocks/>
                </p:cNvGrpSpPr>
                <p:nvPr/>
              </p:nvGrpSpPr>
              <p:grpSpPr bwMode="auto">
                <a:xfrm>
                  <a:off x="1591" y="953"/>
                  <a:ext cx="265" cy="196"/>
                  <a:chOff x="1234" y="2215"/>
                  <a:chExt cx="265" cy="196"/>
                </a:xfrm>
              </p:grpSpPr>
              <p:sp>
                <p:nvSpPr>
                  <p:cNvPr id="146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7" name="Text Box 1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CC"/>
                        </a:solidFill>
                      </a:rPr>
                      <a:t>FC</a:t>
                    </a:r>
                  </a:p>
                </p:txBody>
              </p:sp>
            </p:grpSp>
            <p:sp>
              <p:nvSpPr>
                <p:cNvPr id="144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872" y="1049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5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824" y="104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8" name="Group 154"/>
              <p:cNvGrpSpPr>
                <a:grpSpLocks/>
              </p:cNvGrpSpPr>
              <p:nvPr/>
            </p:nvGrpSpPr>
            <p:grpSpPr bwMode="auto">
              <a:xfrm>
                <a:off x="1613" y="967"/>
                <a:ext cx="197" cy="196"/>
                <a:chOff x="1265" y="2215"/>
                <a:chExt cx="197" cy="196"/>
              </a:xfrm>
            </p:grpSpPr>
            <p:sp>
              <p:nvSpPr>
                <p:cNvPr id="141" name="Oval 155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2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1271" y="2215"/>
                  <a:ext cx="191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X</a:t>
                  </a:r>
                </a:p>
              </p:txBody>
            </p:sp>
          </p:grpSp>
          <p:sp>
            <p:nvSpPr>
              <p:cNvPr id="139" name="Line 159"/>
              <p:cNvSpPr>
                <a:spLocks noChangeShapeType="1"/>
              </p:cNvSpPr>
              <p:nvPr/>
            </p:nvSpPr>
            <p:spPr bwMode="auto">
              <a:xfrm flipV="1">
                <a:off x="1488" y="1057"/>
                <a:ext cx="0" cy="863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0" name="Line 160"/>
              <p:cNvSpPr>
                <a:spLocks noChangeShapeType="1"/>
              </p:cNvSpPr>
              <p:nvPr/>
            </p:nvSpPr>
            <p:spPr bwMode="auto">
              <a:xfrm>
                <a:off x="1488" y="1056"/>
                <a:ext cx="132" cy="1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136" name="Line 161"/>
            <p:cNvSpPr>
              <a:spLocks noChangeShapeType="1"/>
            </p:cNvSpPr>
            <p:nvPr/>
          </p:nvSpPr>
          <p:spPr bwMode="auto">
            <a:xfrm>
              <a:off x="2732088" y="1830388"/>
              <a:ext cx="0" cy="1524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2563269" y="2786058"/>
            <a:ext cx="579971" cy="1114876"/>
            <a:chOff x="2563269" y="2786058"/>
            <a:chExt cx="579971" cy="1114876"/>
          </a:xfrm>
        </p:grpSpPr>
        <p:grpSp>
          <p:nvGrpSpPr>
            <p:cNvPr id="99" name="Group 108"/>
            <p:cNvGrpSpPr>
              <a:grpSpLocks/>
            </p:cNvGrpSpPr>
            <p:nvPr/>
          </p:nvGrpSpPr>
          <p:grpSpPr bwMode="auto">
            <a:xfrm>
              <a:off x="2563269" y="2786058"/>
              <a:ext cx="420688" cy="311150"/>
              <a:chOff x="1250" y="2215"/>
              <a:chExt cx="265" cy="196"/>
            </a:xfrm>
          </p:grpSpPr>
          <p:sp>
            <p:nvSpPr>
              <p:cNvPr id="102" name="Oval 109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3" name="Text Box 110"/>
              <p:cNvSpPr txBox="1">
                <a:spLocks noChangeArrowheads="1"/>
              </p:cNvSpPr>
              <p:nvPr/>
            </p:nvSpPr>
            <p:spPr bwMode="auto">
              <a:xfrm>
                <a:off x="1250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sp>
          <p:nvSpPr>
            <p:cNvPr id="150" name="Line 166"/>
            <p:cNvSpPr>
              <a:spLocks noChangeShapeType="1"/>
            </p:cNvSpPr>
            <p:nvPr/>
          </p:nvSpPr>
          <p:spPr bwMode="auto">
            <a:xfrm flipV="1">
              <a:off x="3143240" y="2928934"/>
              <a:ext cx="0" cy="972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2" name="Line 175"/>
            <p:cNvSpPr>
              <a:spLocks noChangeShapeType="1"/>
            </p:cNvSpPr>
            <p:nvPr/>
          </p:nvSpPr>
          <p:spPr bwMode="auto">
            <a:xfrm flipH="1">
              <a:off x="2890838" y="2928934"/>
              <a:ext cx="252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055667" y="4194182"/>
            <a:ext cx="932388" cy="338554"/>
            <a:chOff x="1055667" y="4194182"/>
            <a:chExt cx="932388" cy="338554"/>
          </a:xfrm>
        </p:grpSpPr>
        <p:sp>
          <p:nvSpPr>
            <p:cNvPr id="164" name="TextBox 163"/>
            <p:cNvSpPr txBox="1"/>
            <p:nvPr/>
          </p:nvSpPr>
          <p:spPr>
            <a:xfrm>
              <a:off x="1055667" y="419418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65" name="Line 177"/>
            <p:cNvSpPr>
              <a:spLocks noChangeShapeType="1"/>
            </p:cNvSpPr>
            <p:nvPr/>
          </p:nvSpPr>
          <p:spPr bwMode="auto">
            <a:xfrm>
              <a:off x="1549905" y="4357694"/>
              <a:ext cx="4381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416955" y="3554942"/>
            <a:ext cx="824066" cy="338554"/>
            <a:chOff x="4416955" y="3554942"/>
            <a:chExt cx="824066" cy="338554"/>
          </a:xfrm>
        </p:grpSpPr>
        <p:sp>
          <p:nvSpPr>
            <p:cNvPr id="167" name="TextBox 166"/>
            <p:cNvSpPr txBox="1"/>
            <p:nvPr/>
          </p:nvSpPr>
          <p:spPr>
            <a:xfrm>
              <a:off x="4416955" y="3554942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MIN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68" name="Line 177"/>
            <p:cNvSpPr>
              <a:spLocks noChangeShapeType="1"/>
            </p:cNvSpPr>
            <p:nvPr/>
          </p:nvSpPr>
          <p:spPr bwMode="auto">
            <a:xfrm>
              <a:off x="4917021" y="3714752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9" name="Group 168"/>
          <p:cNvGrpSpPr/>
          <p:nvPr/>
        </p:nvGrpSpPr>
        <p:grpSpPr>
          <a:xfrm flipH="1">
            <a:off x="1752050" y="2786058"/>
            <a:ext cx="823484" cy="338554"/>
            <a:chOff x="5069421" y="4198974"/>
            <a:chExt cx="823484" cy="338554"/>
          </a:xfrm>
        </p:grpSpPr>
        <p:sp>
          <p:nvSpPr>
            <p:cNvPr id="170" name="TextBox 169"/>
            <p:cNvSpPr txBox="1"/>
            <p:nvPr/>
          </p:nvSpPr>
          <p:spPr>
            <a:xfrm>
              <a:off x="5309091" y="4198974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71" name="Line 177"/>
            <p:cNvSpPr>
              <a:spLocks noChangeShapeType="1"/>
            </p:cNvSpPr>
            <p:nvPr/>
          </p:nvSpPr>
          <p:spPr bwMode="auto">
            <a:xfrm flipH="1">
              <a:off x="5069421" y="4357694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572132" y="2164842"/>
            <a:ext cx="292068" cy="604960"/>
            <a:chOff x="5572132" y="2164842"/>
            <a:chExt cx="292068" cy="604960"/>
          </a:xfrm>
        </p:grpSpPr>
        <p:sp>
          <p:nvSpPr>
            <p:cNvPr id="173" name="Line 177"/>
            <p:cNvSpPr>
              <a:spLocks noChangeShapeType="1"/>
            </p:cNvSpPr>
            <p:nvPr/>
          </p:nvSpPr>
          <p:spPr bwMode="auto">
            <a:xfrm rot="5400000">
              <a:off x="5544541" y="2607802"/>
              <a:ext cx="324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572132" y="216484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3294583" y="1173150"/>
            <a:ext cx="292068" cy="541338"/>
            <a:chOff x="3294583" y="1173150"/>
            <a:chExt cx="292068" cy="541338"/>
          </a:xfrm>
        </p:grpSpPr>
        <p:sp>
          <p:nvSpPr>
            <p:cNvPr id="176" name="Line 177"/>
            <p:cNvSpPr>
              <a:spLocks noChangeShapeType="1"/>
            </p:cNvSpPr>
            <p:nvPr/>
          </p:nvSpPr>
          <p:spPr bwMode="auto">
            <a:xfrm rot="5400000">
              <a:off x="3304119" y="1588488"/>
              <a:ext cx="252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294583" y="117315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1714480" y="785794"/>
            <a:ext cx="6190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TPM at Product Stream: On Demand Operation</a:t>
            </a:r>
            <a:endParaRPr lang="en-IN" sz="2400" b="1" dirty="0">
              <a:solidFill>
                <a:srgbClr val="C00000"/>
              </a:solidFill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6239415" y="5519338"/>
            <a:ext cx="1443530" cy="338554"/>
            <a:chOff x="6239415" y="5519338"/>
            <a:chExt cx="1443530" cy="338554"/>
          </a:xfrm>
        </p:grpSpPr>
        <p:grpSp>
          <p:nvGrpSpPr>
            <p:cNvPr id="156" name="Group 170"/>
            <p:cNvGrpSpPr/>
            <p:nvPr/>
          </p:nvGrpSpPr>
          <p:grpSpPr>
            <a:xfrm>
              <a:off x="6403987" y="5526103"/>
              <a:ext cx="360363" cy="311150"/>
              <a:chOff x="2602431" y="2603500"/>
              <a:chExt cx="360363" cy="311150"/>
            </a:xfrm>
          </p:grpSpPr>
          <p:sp>
            <p:nvSpPr>
              <p:cNvPr id="161" name="Oval 149"/>
              <p:cNvSpPr>
                <a:spLocks noChangeArrowheads="1"/>
              </p:cNvSpPr>
              <p:nvPr/>
            </p:nvSpPr>
            <p:spPr bwMode="auto">
              <a:xfrm flipH="1">
                <a:off x="2615127" y="2603500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2" name="Text Box 150"/>
              <p:cNvSpPr txBox="1">
                <a:spLocks noChangeArrowheads="1"/>
              </p:cNvSpPr>
              <p:nvPr/>
            </p:nvSpPr>
            <p:spPr bwMode="auto">
              <a:xfrm flipH="1">
                <a:off x="2602431" y="2603500"/>
                <a:ext cx="360363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FC</a:t>
                </a:r>
              </a:p>
            </p:txBody>
          </p:sp>
        </p:grpSp>
        <p:sp>
          <p:nvSpPr>
            <p:cNvPr id="159" name="Line 177"/>
            <p:cNvSpPr>
              <a:spLocks noChangeShapeType="1"/>
            </p:cNvSpPr>
            <p:nvPr/>
          </p:nvSpPr>
          <p:spPr bwMode="auto">
            <a:xfrm flipH="1">
              <a:off x="6749008" y="5694380"/>
              <a:ext cx="4381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0" name="Text Box 178"/>
            <p:cNvSpPr txBox="1">
              <a:spLocks noChangeArrowheads="1"/>
            </p:cNvSpPr>
            <p:nvPr/>
          </p:nvSpPr>
          <p:spPr bwMode="auto">
            <a:xfrm>
              <a:off x="7118367" y="5519338"/>
              <a:ext cx="56457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TPM</a:t>
              </a:r>
            </a:p>
          </p:txBody>
        </p:sp>
        <p:sp>
          <p:nvSpPr>
            <p:cNvPr id="179" name="Line 152"/>
            <p:cNvSpPr>
              <a:spLocks noChangeShapeType="1"/>
            </p:cNvSpPr>
            <p:nvPr/>
          </p:nvSpPr>
          <p:spPr bwMode="auto">
            <a:xfrm>
              <a:off x="6239415" y="5807090"/>
              <a:ext cx="252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5207006" y="3571876"/>
            <a:ext cx="722927" cy="670669"/>
            <a:chOff x="5207006" y="3548083"/>
            <a:chExt cx="722927" cy="670669"/>
          </a:xfrm>
        </p:grpSpPr>
        <p:sp>
          <p:nvSpPr>
            <p:cNvPr id="100" name="Line 111"/>
            <p:cNvSpPr>
              <a:spLocks noChangeShapeType="1"/>
            </p:cNvSpPr>
            <p:nvPr/>
          </p:nvSpPr>
          <p:spPr bwMode="auto">
            <a:xfrm>
              <a:off x="5555198" y="3718454"/>
              <a:ext cx="182563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1" name="Line 112"/>
            <p:cNvSpPr>
              <a:spLocks noChangeShapeType="1"/>
            </p:cNvSpPr>
            <p:nvPr/>
          </p:nvSpPr>
          <p:spPr bwMode="auto">
            <a:xfrm>
              <a:off x="5744111" y="3714752"/>
              <a:ext cx="0" cy="504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49" name="Group 163"/>
            <p:cNvGrpSpPr>
              <a:grpSpLocks/>
            </p:cNvGrpSpPr>
            <p:nvPr/>
          </p:nvGrpSpPr>
          <p:grpSpPr bwMode="auto">
            <a:xfrm>
              <a:off x="5207006" y="3548083"/>
              <a:ext cx="365125" cy="311150"/>
              <a:chOff x="1250" y="2215"/>
              <a:chExt cx="230" cy="196"/>
            </a:xfrm>
          </p:grpSpPr>
          <p:sp>
            <p:nvSpPr>
              <p:cNvPr id="153" name="Oval 16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54" name="Text Box 165"/>
              <p:cNvSpPr txBox="1">
                <a:spLocks noChangeArrowheads="1"/>
              </p:cNvSpPr>
              <p:nvPr/>
            </p:nvSpPr>
            <p:spPr bwMode="auto">
              <a:xfrm>
                <a:off x="1250" y="2215"/>
                <a:ext cx="230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T</a:t>
                </a:r>
                <a:r>
                  <a:rPr lang="en-US" sz="1400" dirty="0" smtClean="0">
                    <a:solidFill>
                      <a:srgbClr val="0000CC"/>
                    </a:solidFill>
                  </a:rPr>
                  <a:t>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82" name="Line 111"/>
            <p:cNvSpPr>
              <a:spLocks noChangeShapeType="1"/>
            </p:cNvSpPr>
            <p:nvPr/>
          </p:nvSpPr>
          <p:spPr bwMode="auto">
            <a:xfrm>
              <a:off x="5749933" y="4214818"/>
              <a:ext cx="180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PWCS Design Exercise III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731290"/>
            <a:ext cx="5142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TPM Location Flexible: At Reactor Feed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25963" y="4032270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81188" y="465457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614613" y="3641745"/>
            <a:ext cx="1611312" cy="1138237"/>
            <a:chOff x="3240" y="5700"/>
            <a:chExt cx="1440" cy="162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908300" y="3962420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 dirty="0">
              <a:latin typeface="Microsoft Sans Serif" pitchFamily="34" charset="0"/>
              <a:ea typeface="Mangal" pitchFamily="2"/>
              <a:cs typeface="Mangal" pitchFamily="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468563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25925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678363" y="3267095"/>
            <a:ext cx="1287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3322638" y="4779982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174875" y="2628920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174875" y="3260745"/>
            <a:ext cx="117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348038" y="326074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348038" y="262892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 rot="-5400000">
            <a:off x="2631282" y="2453501"/>
            <a:ext cx="201612" cy="234950"/>
            <a:chOff x="4860" y="4860"/>
            <a:chExt cx="1620" cy="1440"/>
          </a:xfrm>
        </p:grpSpPr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 rot="-5400000">
            <a:off x="2655093" y="3086914"/>
            <a:ext cx="201613" cy="234950"/>
            <a:chOff x="4860" y="4860"/>
            <a:chExt cx="1620" cy="1440"/>
          </a:xfrm>
        </p:grpSpPr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rot="-5400000">
            <a:off x="2043907" y="4479151"/>
            <a:ext cx="201612" cy="234950"/>
            <a:chOff x="4860" y="4860"/>
            <a:chExt cx="1620" cy="1440"/>
          </a:xfrm>
        </p:grpSpPr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1881188" y="3894157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828800" y="2406670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1828800" y="3092470"/>
            <a:ext cx="573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>
            <a:off x="3359150" y="2632095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4678363" y="263527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 rot="-5400000" flipH="1" flipV="1">
            <a:off x="3627438" y="2568595"/>
            <a:ext cx="203200" cy="234950"/>
            <a:chOff x="4860" y="4860"/>
            <a:chExt cx="1620" cy="1440"/>
          </a:xfrm>
        </p:grpSpPr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 rot="-5400000">
            <a:off x="5273675" y="3863995"/>
            <a:ext cx="203200" cy="234950"/>
            <a:chOff x="4860" y="4860"/>
            <a:chExt cx="1620" cy="1440"/>
          </a:xfrm>
        </p:grpSpPr>
        <p:sp>
          <p:nvSpPr>
            <p:cNvPr id="41" name="AutoShape 4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2" name="AutoShape 4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5064125" y="2881332"/>
            <a:ext cx="439738" cy="254000"/>
            <a:chOff x="7020" y="4440"/>
            <a:chExt cx="540" cy="1440"/>
          </a:xfrm>
        </p:grpSpPr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7020" y="4440"/>
              <a:ext cx="5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020" y="4980"/>
              <a:ext cx="540" cy="180"/>
            </a:xfrm>
            <a:custGeom>
              <a:avLst/>
              <a:gdLst>
                <a:gd name="T0" fmla="*/ 0 w 540"/>
                <a:gd name="T1" fmla="*/ 180 h 180"/>
                <a:gd name="T2" fmla="*/ 180 w 540"/>
                <a:gd name="T3" fmla="*/ 0 h 180"/>
                <a:gd name="T4" fmla="*/ 360 w 540"/>
                <a:gd name="T5" fmla="*/ 180 h 180"/>
                <a:gd name="T6" fmla="*/ 540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510" y="3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7" name="Line 46"/>
          <p:cNvSpPr>
            <a:spLocks noChangeShapeType="1"/>
          </p:cNvSpPr>
          <p:nvPr/>
        </p:nvSpPr>
        <p:spPr bwMode="auto">
          <a:xfrm flipV="1">
            <a:off x="6091238" y="2501920"/>
            <a:ext cx="0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>
            <a:off x="5503863" y="250192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5308600" y="3135332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5308600" y="275433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4832350" y="2374920"/>
            <a:ext cx="879475" cy="379412"/>
            <a:chOff x="6735" y="3180"/>
            <a:chExt cx="1080" cy="540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7020" y="318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6735" y="3240"/>
              <a:ext cx="1080" cy="360"/>
              <a:chOff x="6660" y="3180"/>
              <a:chExt cx="1080" cy="360"/>
            </a:xfrm>
          </p:grpSpPr>
          <p:sp>
            <p:nvSpPr>
              <p:cNvPr id="54" name="Line 53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5" name="Line 54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6" name="Line 55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5064125" y="4906982"/>
            <a:ext cx="879475" cy="379413"/>
            <a:chOff x="6930" y="6420"/>
            <a:chExt cx="1080" cy="540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7200" y="64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9" name="Group 58"/>
            <p:cNvGrpSpPr>
              <a:grpSpLocks/>
            </p:cNvGrpSpPr>
            <p:nvPr/>
          </p:nvGrpSpPr>
          <p:grpSpPr bwMode="auto">
            <a:xfrm>
              <a:off x="6930" y="6495"/>
              <a:ext cx="1080" cy="360"/>
              <a:chOff x="6660" y="3180"/>
              <a:chExt cx="1080" cy="360"/>
            </a:xfrm>
          </p:grpSpPr>
          <p:sp>
            <p:nvSpPr>
              <p:cNvPr id="60" name="Line 59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" name="Line 60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2" name="Line 61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6237288" y="5033982"/>
            <a:ext cx="0" cy="885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H="1">
            <a:off x="5503863" y="5413395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 flipV="1">
            <a:off x="5503863" y="5286395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 flipV="1">
            <a:off x="5503863" y="477998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>
            <a:off x="5503863" y="4779982"/>
            <a:ext cx="439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68" name="Group 67"/>
          <p:cNvGrpSpPr>
            <a:grpSpLocks/>
          </p:cNvGrpSpPr>
          <p:nvPr/>
        </p:nvGrpSpPr>
        <p:grpSpPr bwMode="auto">
          <a:xfrm rot="-5400000">
            <a:off x="5581650" y="3095645"/>
            <a:ext cx="203200" cy="234950"/>
            <a:chOff x="4860" y="4860"/>
            <a:chExt cx="1620" cy="1440"/>
          </a:xfrm>
        </p:grpSpPr>
        <p:sp>
          <p:nvSpPr>
            <p:cNvPr id="69" name="AutoShape 68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0" name="AutoShape 69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2" name="Group 71"/>
          <p:cNvGrpSpPr>
            <a:grpSpLocks/>
          </p:cNvGrpSpPr>
          <p:nvPr/>
        </p:nvGrpSpPr>
        <p:grpSpPr bwMode="auto">
          <a:xfrm rot="-5400000">
            <a:off x="4616450" y="2232045"/>
            <a:ext cx="203200" cy="234950"/>
            <a:chOff x="4860" y="4860"/>
            <a:chExt cx="1620" cy="1440"/>
          </a:xfrm>
        </p:grpSpPr>
        <p:sp>
          <p:nvSpPr>
            <p:cNvPr id="73" name="AutoShape 72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4" name="AutoShape 73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175375" y="5540395"/>
            <a:ext cx="234950" cy="203200"/>
            <a:chOff x="4860" y="4860"/>
            <a:chExt cx="1620" cy="1440"/>
          </a:xfrm>
        </p:grpSpPr>
        <p:sp>
          <p:nvSpPr>
            <p:cNvPr id="77" name="AutoShape 7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8" name="AutoShape 7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0" name="Group 79"/>
          <p:cNvGrpSpPr>
            <a:grpSpLocks/>
          </p:cNvGrpSpPr>
          <p:nvPr/>
        </p:nvGrpSpPr>
        <p:grpSpPr bwMode="auto">
          <a:xfrm rot="-5400000">
            <a:off x="4848225" y="4775220"/>
            <a:ext cx="203200" cy="234950"/>
            <a:chOff x="4860" y="4860"/>
            <a:chExt cx="1620" cy="1440"/>
          </a:xfrm>
        </p:grpSpPr>
        <p:sp>
          <p:nvSpPr>
            <p:cNvPr id="81" name="AutoShape 8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" name="AutoShape 8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5930900" y="3019445"/>
            <a:ext cx="465138" cy="2014537"/>
            <a:chOff x="3736" y="1490"/>
            <a:chExt cx="293" cy="1269"/>
          </a:xfrm>
        </p:grpSpPr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3736" y="1490"/>
              <a:ext cx="278" cy="1269"/>
              <a:chOff x="3736" y="1490"/>
              <a:chExt cx="278" cy="1269"/>
            </a:xfrm>
          </p:grpSpPr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3736" y="1643"/>
                <a:ext cx="27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8" name="AutoShape 86"/>
              <p:cNvSpPr>
                <a:spLocks noChangeArrowheads="1"/>
              </p:cNvSpPr>
              <p:nvPr/>
            </p:nvSpPr>
            <p:spPr bwMode="auto">
              <a:xfrm rot="-5400000">
                <a:off x="3795" y="143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9" name="AutoShape 87"/>
              <p:cNvSpPr>
                <a:spLocks noChangeArrowheads="1"/>
              </p:cNvSpPr>
              <p:nvPr/>
            </p:nvSpPr>
            <p:spPr bwMode="auto">
              <a:xfrm rot="5400000" flipV="1">
                <a:off x="3796" y="254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86" name="Text Box 88"/>
            <p:cNvSpPr txBox="1">
              <a:spLocks noChangeArrowheads="1"/>
            </p:cNvSpPr>
            <p:nvPr/>
          </p:nvSpPr>
          <p:spPr bwMode="auto">
            <a:xfrm>
              <a:off x="3751" y="1703"/>
              <a:ext cx="27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C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O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L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U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M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N</a:t>
              </a:r>
              <a:endParaRPr lang="en-US" sz="1400">
                <a:latin typeface="Microsoft Sans Serif" pitchFamily="34" charset="0"/>
              </a:endParaRPr>
            </a:p>
          </p:txBody>
        </p:sp>
      </p:grpSp>
      <p:sp>
        <p:nvSpPr>
          <p:cNvPr id="90" name="Text Box 89"/>
          <p:cNvSpPr txBox="1">
            <a:spLocks noChangeArrowheads="1"/>
          </p:cNvSpPr>
          <p:nvPr/>
        </p:nvSpPr>
        <p:spPr bwMode="auto">
          <a:xfrm>
            <a:off x="5797550" y="5919807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>
            <a:off x="3336925" y="4948257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2" name="Line 91"/>
          <p:cNvSpPr>
            <a:spLocks noChangeShapeType="1"/>
          </p:cNvSpPr>
          <p:nvPr/>
        </p:nvSpPr>
        <p:spPr bwMode="auto">
          <a:xfrm flipV="1">
            <a:off x="4525963" y="4032270"/>
            <a:ext cx="0" cy="91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93" name="Group 101"/>
          <p:cNvGrpSpPr>
            <a:grpSpLocks/>
          </p:cNvGrpSpPr>
          <p:nvPr/>
        </p:nvGrpSpPr>
        <p:grpSpPr bwMode="auto">
          <a:xfrm>
            <a:off x="4522789" y="1927245"/>
            <a:ext cx="735013" cy="447675"/>
            <a:chOff x="2849" y="803"/>
            <a:chExt cx="463" cy="282"/>
          </a:xfrm>
        </p:grpSpPr>
        <p:grpSp>
          <p:nvGrpSpPr>
            <p:cNvPr id="94" name="Group 102"/>
            <p:cNvGrpSpPr>
              <a:grpSpLocks/>
            </p:cNvGrpSpPr>
            <p:nvPr/>
          </p:nvGrpSpPr>
          <p:grpSpPr bwMode="auto">
            <a:xfrm>
              <a:off x="2849" y="803"/>
              <a:ext cx="272" cy="196"/>
              <a:chOff x="1231" y="2215"/>
              <a:chExt cx="272" cy="196"/>
            </a:xfrm>
          </p:grpSpPr>
          <p:sp>
            <p:nvSpPr>
              <p:cNvPr id="97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98" name="Text Box 104"/>
              <p:cNvSpPr txBox="1">
                <a:spLocks noChangeArrowheads="1"/>
              </p:cNvSpPr>
              <p:nvPr/>
            </p:nvSpPr>
            <p:spPr bwMode="auto">
              <a:xfrm>
                <a:off x="1231" y="2215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PC</a:t>
                </a:r>
              </a:p>
            </p:txBody>
          </p:sp>
        </p:grpSp>
        <p:sp>
          <p:nvSpPr>
            <p:cNvPr id="95" name="Line 105"/>
            <p:cNvSpPr>
              <a:spLocks noChangeShapeType="1"/>
            </p:cNvSpPr>
            <p:nvPr/>
          </p:nvSpPr>
          <p:spPr bwMode="auto">
            <a:xfrm flipV="1">
              <a:off x="3312" y="912"/>
              <a:ext cx="0" cy="17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6" name="Line 106"/>
            <p:cNvSpPr>
              <a:spLocks noChangeShapeType="1"/>
            </p:cNvSpPr>
            <p:nvPr/>
          </p:nvSpPr>
          <p:spPr bwMode="auto">
            <a:xfrm flipH="1">
              <a:off x="3072" y="912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9" name="Group 107"/>
          <p:cNvGrpSpPr>
            <a:grpSpLocks/>
          </p:cNvGrpSpPr>
          <p:nvPr/>
        </p:nvGrpSpPr>
        <p:grpSpPr bwMode="auto">
          <a:xfrm>
            <a:off x="6367464" y="4843483"/>
            <a:ext cx="431800" cy="957263"/>
            <a:chOff x="4011" y="2640"/>
            <a:chExt cx="272" cy="603"/>
          </a:xfrm>
        </p:grpSpPr>
        <p:grpSp>
          <p:nvGrpSpPr>
            <p:cNvPr id="100" name="Group 108"/>
            <p:cNvGrpSpPr>
              <a:grpSpLocks/>
            </p:cNvGrpSpPr>
            <p:nvPr/>
          </p:nvGrpSpPr>
          <p:grpSpPr bwMode="auto">
            <a:xfrm>
              <a:off x="4018" y="3047"/>
              <a:ext cx="265" cy="196"/>
              <a:chOff x="1234" y="2215"/>
              <a:chExt cx="265" cy="196"/>
            </a:xfrm>
          </p:grpSpPr>
          <p:sp>
            <p:nvSpPr>
              <p:cNvPr id="103" name="Oval 109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4" name="Text Box 110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sp>
          <p:nvSpPr>
            <p:cNvPr id="101" name="Line 111"/>
            <p:cNvSpPr>
              <a:spLocks noChangeShapeType="1"/>
            </p:cNvSpPr>
            <p:nvPr/>
          </p:nvSpPr>
          <p:spPr bwMode="auto">
            <a:xfrm>
              <a:off x="4011" y="2640"/>
              <a:ext cx="115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2" name="Line 112"/>
            <p:cNvSpPr>
              <a:spLocks noChangeShapeType="1"/>
            </p:cNvSpPr>
            <p:nvPr/>
          </p:nvSpPr>
          <p:spPr bwMode="auto">
            <a:xfrm>
              <a:off x="4128" y="2640"/>
              <a:ext cx="0" cy="40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5" name="Group 113"/>
          <p:cNvGrpSpPr>
            <a:grpSpLocks/>
          </p:cNvGrpSpPr>
          <p:nvPr/>
        </p:nvGrpSpPr>
        <p:grpSpPr bwMode="auto">
          <a:xfrm>
            <a:off x="4756152" y="4310083"/>
            <a:ext cx="1187450" cy="468313"/>
            <a:chOff x="2996" y="2304"/>
            <a:chExt cx="748" cy="295"/>
          </a:xfrm>
        </p:grpSpPr>
        <p:sp>
          <p:nvSpPr>
            <p:cNvPr id="106" name="Line 114"/>
            <p:cNvSpPr>
              <a:spLocks noChangeShapeType="1"/>
            </p:cNvSpPr>
            <p:nvPr/>
          </p:nvSpPr>
          <p:spPr bwMode="auto">
            <a:xfrm flipH="1">
              <a:off x="3223" y="2400"/>
              <a:ext cx="521" cy="1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07" name="Group 115"/>
            <p:cNvGrpSpPr>
              <a:grpSpLocks/>
            </p:cNvGrpSpPr>
            <p:nvPr/>
          </p:nvGrpSpPr>
          <p:grpSpPr bwMode="auto">
            <a:xfrm>
              <a:off x="2996" y="2304"/>
              <a:ext cx="265" cy="196"/>
              <a:chOff x="1234" y="2215"/>
              <a:chExt cx="265" cy="196"/>
            </a:xfrm>
          </p:grpSpPr>
          <p:sp>
            <p:nvSpPr>
              <p:cNvPr id="109" name="Oval 11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0" name="Text Box 11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TC</a:t>
                </a:r>
              </a:p>
            </p:txBody>
          </p:sp>
        </p:grpSp>
        <p:sp>
          <p:nvSpPr>
            <p:cNvPr id="108" name="Line 118"/>
            <p:cNvSpPr>
              <a:spLocks noChangeShapeType="1"/>
            </p:cNvSpPr>
            <p:nvPr/>
          </p:nvSpPr>
          <p:spPr bwMode="auto">
            <a:xfrm>
              <a:off x="3127" y="2503"/>
              <a:ext cx="0" cy="9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1" name="Group 119"/>
          <p:cNvGrpSpPr>
            <a:grpSpLocks/>
          </p:cNvGrpSpPr>
          <p:nvPr/>
        </p:nvGrpSpPr>
        <p:grpSpPr bwMode="auto">
          <a:xfrm>
            <a:off x="5486402" y="2786083"/>
            <a:ext cx="420688" cy="468313"/>
            <a:chOff x="3456" y="1344"/>
            <a:chExt cx="265" cy="295"/>
          </a:xfrm>
        </p:grpSpPr>
        <p:grpSp>
          <p:nvGrpSpPr>
            <p:cNvPr id="112" name="Group 120"/>
            <p:cNvGrpSpPr>
              <a:grpSpLocks/>
            </p:cNvGrpSpPr>
            <p:nvPr/>
          </p:nvGrpSpPr>
          <p:grpSpPr bwMode="auto">
            <a:xfrm>
              <a:off x="3456" y="1344"/>
              <a:ext cx="265" cy="196"/>
              <a:chOff x="1234" y="2215"/>
              <a:chExt cx="265" cy="196"/>
            </a:xfrm>
          </p:grpSpPr>
          <p:sp>
            <p:nvSpPr>
              <p:cNvPr id="114" name="Oval 121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5" name="Text Box 122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FC</a:t>
                </a:r>
              </a:p>
            </p:txBody>
          </p:sp>
        </p:grpSp>
        <p:sp>
          <p:nvSpPr>
            <p:cNvPr id="113" name="Line 123"/>
            <p:cNvSpPr>
              <a:spLocks noChangeShapeType="1"/>
            </p:cNvSpPr>
            <p:nvPr/>
          </p:nvSpPr>
          <p:spPr bwMode="auto">
            <a:xfrm flipV="1">
              <a:off x="3682" y="1447"/>
              <a:ext cx="0" cy="19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6" name="Group 124"/>
          <p:cNvGrpSpPr>
            <a:grpSpLocks/>
          </p:cNvGrpSpPr>
          <p:nvPr/>
        </p:nvGrpSpPr>
        <p:grpSpPr bwMode="auto">
          <a:xfrm>
            <a:off x="3733801" y="2786083"/>
            <a:ext cx="1317625" cy="311150"/>
            <a:chOff x="2352" y="1344"/>
            <a:chExt cx="830" cy="196"/>
          </a:xfrm>
        </p:grpSpPr>
        <p:grpSp>
          <p:nvGrpSpPr>
            <p:cNvPr id="117" name="Group 125"/>
            <p:cNvGrpSpPr>
              <a:grpSpLocks/>
            </p:cNvGrpSpPr>
            <p:nvPr/>
          </p:nvGrpSpPr>
          <p:grpSpPr bwMode="auto">
            <a:xfrm>
              <a:off x="2613" y="1344"/>
              <a:ext cx="265" cy="196"/>
              <a:chOff x="1234" y="2215"/>
              <a:chExt cx="265" cy="196"/>
            </a:xfrm>
          </p:grpSpPr>
          <p:sp>
            <p:nvSpPr>
              <p:cNvPr id="122" name="Oval 12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3" name="Text Box 12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grpSp>
          <p:nvGrpSpPr>
            <p:cNvPr id="118" name="Group 128"/>
            <p:cNvGrpSpPr>
              <a:grpSpLocks/>
            </p:cNvGrpSpPr>
            <p:nvPr/>
          </p:nvGrpSpPr>
          <p:grpSpPr bwMode="auto">
            <a:xfrm>
              <a:off x="2352" y="1344"/>
              <a:ext cx="830" cy="96"/>
              <a:chOff x="2352" y="1344"/>
              <a:chExt cx="830" cy="96"/>
            </a:xfrm>
          </p:grpSpPr>
          <p:sp>
            <p:nvSpPr>
              <p:cNvPr id="119" name="Line 129"/>
              <p:cNvSpPr>
                <a:spLocks noChangeShapeType="1"/>
              </p:cNvSpPr>
              <p:nvPr/>
            </p:nvSpPr>
            <p:spPr bwMode="auto">
              <a:xfrm>
                <a:off x="2352" y="134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0" name="Line 130"/>
              <p:cNvSpPr>
                <a:spLocks noChangeShapeType="1"/>
              </p:cNvSpPr>
              <p:nvPr/>
            </p:nvSpPr>
            <p:spPr bwMode="auto">
              <a:xfrm>
                <a:off x="2352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1" name="Line 131"/>
              <p:cNvSpPr>
                <a:spLocks noChangeShapeType="1"/>
              </p:cNvSpPr>
              <p:nvPr/>
            </p:nvSpPr>
            <p:spPr bwMode="auto">
              <a:xfrm>
                <a:off x="2846" y="1440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24" name="Group 184"/>
          <p:cNvGrpSpPr>
            <a:grpSpLocks/>
          </p:cNvGrpSpPr>
          <p:nvPr/>
        </p:nvGrpSpPr>
        <p:grpSpPr bwMode="auto">
          <a:xfrm>
            <a:off x="1947863" y="4189432"/>
            <a:ext cx="741363" cy="311150"/>
            <a:chOff x="1227" y="2517"/>
            <a:chExt cx="467" cy="196"/>
          </a:xfrm>
        </p:grpSpPr>
        <p:sp>
          <p:nvSpPr>
            <p:cNvPr id="125" name="Line 134"/>
            <p:cNvSpPr>
              <a:spLocks noChangeShapeType="1"/>
            </p:cNvSpPr>
            <p:nvPr/>
          </p:nvSpPr>
          <p:spPr bwMode="auto">
            <a:xfrm flipH="1">
              <a:off x="1454" y="2614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26" name="Group 135"/>
            <p:cNvGrpSpPr>
              <a:grpSpLocks/>
            </p:cNvGrpSpPr>
            <p:nvPr/>
          </p:nvGrpSpPr>
          <p:grpSpPr bwMode="auto">
            <a:xfrm>
              <a:off x="1227" y="2517"/>
              <a:ext cx="265" cy="196"/>
              <a:chOff x="1234" y="2215"/>
              <a:chExt cx="265" cy="196"/>
            </a:xfrm>
          </p:grpSpPr>
          <p:sp>
            <p:nvSpPr>
              <p:cNvPr id="127" name="Oval 13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8" name="Text Box 13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TC</a:t>
                </a: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3225802" y="1719282"/>
            <a:ext cx="441325" cy="2161499"/>
            <a:chOff x="3225802" y="1719282"/>
            <a:chExt cx="441325" cy="2161499"/>
          </a:xfrm>
        </p:grpSpPr>
        <p:grpSp>
          <p:nvGrpSpPr>
            <p:cNvPr id="130" name="Group 93"/>
            <p:cNvGrpSpPr>
              <a:grpSpLocks/>
            </p:cNvGrpSpPr>
            <p:nvPr/>
          </p:nvGrpSpPr>
          <p:grpSpPr bwMode="auto">
            <a:xfrm>
              <a:off x="3225804" y="1719282"/>
              <a:ext cx="441325" cy="311150"/>
              <a:chOff x="1244" y="2215"/>
              <a:chExt cx="278" cy="196"/>
            </a:xfrm>
          </p:grpSpPr>
          <p:sp>
            <p:nvSpPr>
              <p:cNvPr id="132" name="Oval 9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3" name="Text Box 95"/>
              <p:cNvSpPr txBox="1">
                <a:spLocks noChangeArrowheads="1"/>
              </p:cNvSpPr>
              <p:nvPr/>
            </p:nvSpPr>
            <p:spPr bwMode="auto">
              <a:xfrm>
                <a:off x="1244" y="2215"/>
                <a:ext cx="27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CC</a:t>
                </a:r>
              </a:p>
            </p:txBody>
          </p:sp>
        </p:grpSp>
        <p:sp>
          <p:nvSpPr>
            <p:cNvPr id="131" name="Line 96"/>
            <p:cNvSpPr>
              <a:spLocks noChangeShapeType="1"/>
            </p:cNvSpPr>
            <p:nvPr/>
          </p:nvSpPr>
          <p:spPr bwMode="auto">
            <a:xfrm flipV="1">
              <a:off x="3428992" y="2044781"/>
              <a:ext cx="0" cy="1836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362201" y="1728807"/>
            <a:ext cx="892175" cy="1512888"/>
            <a:chOff x="2362201" y="1533525"/>
            <a:chExt cx="892175" cy="1512888"/>
          </a:xfrm>
        </p:grpSpPr>
        <p:sp>
          <p:nvSpPr>
            <p:cNvPr id="135" name="Line 98"/>
            <p:cNvSpPr>
              <a:spLocks noChangeShapeType="1"/>
            </p:cNvSpPr>
            <p:nvPr/>
          </p:nvSpPr>
          <p:spPr bwMode="auto">
            <a:xfrm flipH="1">
              <a:off x="2873376" y="1687513"/>
              <a:ext cx="381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36" name="Group 182"/>
            <p:cNvGrpSpPr>
              <a:grpSpLocks/>
            </p:cNvGrpSpPr>
            <p:nvPr/>
          </p:nvGrpSpPr>
          <p:grpSpPr bwMode="auto">
            <a:xfrm>
              <a:off x="2362201" y="1533525"/>
              <a:ext cx="576263" cy="1512888"/>
              <a:chOff x="1488" y="967"/>
              <a:chExt cx="363" cy="953"/>
            </a:xfrm>
          </p:grpSpPr>
          <p:grpSp>
            <p:nvGrpSpPr>
              <p:cNvPr id="138" name="Group 141"/>
              <p:cNvGrpSpPr>
                <a:grpSpLocks/>
              </p:cNvGrpSpPr>
              <p:nvPr/>
            </p:nvGrpSpPr>
            <p:grpSpPr bwMode="auto">
              <a:xfrm flipH="1">
                <a:off x="1570" y="1242"/>
                <a:ext cx="281" cy="288"/>
                <a:chOff x="1591" y="953"/>
                <a:chExt cx="281" cy="288"/>
              </a:xfrm>
            </p:grpSpPr>
            <p:grpSp>
              <p:nvGrpSpPr>
                <p:cNvPr id="144" name="Group 142"/>
                <p:cNvGrpSpPr>
                  <a:grpSpLocks/>
                </p:cNvGrpSpPr>
                <p:nvPr/>
              </p:nvGrpSpPr>
              <p:grpSpPr bwMode="auto">
                <a:xfrm>
                  <a:off x="1591" y="953"/>
                  <a:ext cx="265" cy="196"/>
                  <a:chOff x="1234" y="2215"/>
                  <a:chExt cx="265" cy="196"/>
                </a:xfrm>
              </p:grpSpPr>
              <p:sp>
                <p:nvSpPr>
                  <p:cNvPr id="147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8" name="Text Box 1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CC"/>
                        </a:solidFill>
                      </a:rPr>
                      <a:t>FC</a:t>
                    </a:r>
                  </a:p>
                </p:txBody>
              </p:sp>
            </p:grpSp>
            <p:sp>
              <p:nvSpPr>
                <p:cNvPr id="145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872" y="1049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6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824" y="104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9" name="Group 154"/>
              <p:cNvGrpSpPr>
                <a:grpSpLocks/>
              </p:cNvGrpSpPr>
              <p:nvPr/>
            </p:nvGrpSpPr>
            <p:grpSpPr bwMode="auto">
              <a:xfrm>
                <a:off x="1613" y="967"/>
                <a:ext cx="197" cy="196"/>
                <a:chOff x="1265" y="2215"/>
                <a:chExt cx="197" cy="196"/>
              </a:xfrm>
            </p:grpSpPr>
            <p:sp>
              <p:nvSpPr>
                <p:cNvPr id="142" name="Oval 155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3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1271" y="2215"/>
                  <a:ext cx="191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X</a:t>
                  </a:r>
                </a:p>
              </p:txBody>
            </p:sp>
          </p:grpSp>
          <p:sp>
            <p:nvSpPr>
              <p:cNvPr id="140" name="Line 159"/>
              <p:cNvSpPr>
                <a:spLocks noChangeShapeType="1"/>
              </p:cNvSpPr>
              <p:nvPr/>
            </p:nvSpPr>
            <p:spPr bwMode="auto">
              <a:xfrm flipV="1">
                <a:off x="1488" y="1057"/>
                <a:ext cx="0" cy="863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1" name="Line 160"/>
              <p:cNvSpPr>
                <a:spLocks noChangeShapeType="1"/>
              </p:cNvSpPr>
              <p:nvPr/>
            </p:nvSpPr>
            <p:spPr bwMode="auto">
              <a:xfrm>
                <a:off x="1488" y="1056"/>
                <a:ext cx="132" cy="1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137" name="Line 161"/>
            <p:cNvSpPr>
              <a:spLocks noChangeShapeType="1"/>
            </p:cNvSpPr>
            <p:nvPr/>
          </p:nvSpPr>
          <p:spPr bwMode="auto">
            <a:xfrm>
              <a:off x="2732088" y="1830388"/>
              <a:ext cx="0" cy="1524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9" name="Group 181"/>
          <p:cNvGrpSpPr>
            <a:grpSpLocks/>
          </p:cNvGrpSpPr>
          <p:nvPr/>
        </p:nvGrpSpPr>
        <p:grpSpPr bwMode="auto">
          <a:xfrm>
            <a:off x="3635376" y="3460770"/>
            <a:ext cx="1966913" cy="398463"/>
            <a:chOff x="2290" y="2057"/>
            <a:chExt cx="1239" cy="251"/>
          </a:xfrm>
        </p:grpSpPr>
        <p:grpSp>
          <p:nvGrpSpPr>
            <p:cNvPr id="150" name="Group 163"/>
            <p:cNvGrpSpPr>
              <a:grpSpLocks/>
            </p:cNvGrpSpPr>
            <p:nvPr/>
          </p:nvGrpSpPr>
          <p:grpSpPr bwMode="auto">
            <a:xfrm>
              <a:off x="3264" y="2112"/>
              <a:ext cx="265" cy="196"/>
              <a:chOff x="1234" y="2215"/>
              <a:chExt cx="265" cy="196"/>
            </a:xfrm>
          </p:grpSpPr>
          <p:sp>
            <p:nvSpPr>
              <p:cNvPr id="154" name="Oval 16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55" name="Text Box 165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sp>
          <p:nvSpPr>
            <p:cNvPr id="151" name="Line 166"/>
            <p:cNvSpPr>
              <a:spLocks noChangeShapeType="1"/>
            </p:cNvSpPr>
            <p:nvPr/>
          </p:nvSpPr>
          <p:spPr bwMode="auto">
            <a:xfrm flipV="1">
              <a:off x="2290" y="2065"/>
              <a:ext cx="0" cy="24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2" name="Line 174"/>
            <p:cNvSpPr>
              <a:spLocks noChangeShapeType="1"/>
            </p:cNvSpPr>
            <p:nvPr/>
          </p:nvSpPr>
          <p:spPr bwMode="auto">
            <a:xfrm flipV="1">
              <a:off x="3401" y="2057"/>
              <a:ext cx="0" cy="5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" name="Line 175"/>
            <p:cNvSpPr>
              <a:spLocks noChangeShapeType="1"/>
            </p:cNvSpPr>
            <p:nvPr/>
          </p:nvSpPr>
          <p:spPr bwMode="auto">
            <a:xfrm flipH="1">
              <a:off x="2290" y="2057"/>
              <a:ext cx="110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055667" y="4194182"/>
            <a:ext cx="932388" cy="338554"/>
            <a:chOff x="1055667" y="4194182"/>
            <a:chExt cx="932388" cy="338554"/>
          </a:xfrm>
        </p:grpSpPr>
        <p:sp>
          <p:nvSpPr>
            <p:cNvPr id="165" name="TextBox 164"/>
            <p:cNvSpPr txBox="1"/>
            <p:nvPr/>
          </p:nvSpPr>
          <p:spPr>
            <a:xfrm>
              <a:off x="1055667" y="419418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66" name="Line 177"/>
            <p:cNvSpPr>
              <a:spLocks noChangeShapeType="1"/>
            </p:cNvSpPr>
            <p:nvPr/>
          </p:nvSpPr>
          <p:spPr bwMode="auto">
            <a:xfrm>
              <a:off x="1549905" y="4357694"/>
              <a:ext cx="4381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416955" y="3554942"/>
            <a:ext cx="824066" cy="338554"/>
            <a:chOff x="4416955" y="3554942"/>
            <a:chExt cx="824066" cy="338554"/>
          </a:xfrm>
        </p:grpSpPr>
        <p:sp>
          <p:nvSpPr>
            <p:cNvPr id="168" name="TextBox 167"/>
            <p:cNvSpPr txBox="1"/>
            <p:nvPr/>
          </p:nvSpPr>
          <p:spPr>
            <a:xfrm>
              <a:off x="4416955" y="355494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69" name="Line 177"/>
            <p:cNvSpPr>
              <a:spLocks noChangeShapeType="1"/>
            </p:cNvSpPr>
            <p:nvPr/>
          </p:nvSpPr>
          <p:spPr bwMode="auto">
            <a:xfrm>
              <a:off x="4917021" y="3714752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069421" y="4198974"/>
            <a:ext cx="789616" cy="338554"/>
            <a:chOff x="5069421" y="4198974"/>
            <a:chExt cx="789616" cy="338554"/>
          </a:xfrm>
        </p:grpSpPr>
        <p:sp>
          <p:nvSpPr>
            <p:cNvPr id="171" name="TextBox 170"/>
            <p:cNvSpPr txBox="1"/>
            <p:nvPr/>
          </p:nvSpPr>
          <p:spPr>
            <a:xfrm>
              <a:off x="5315298" y="4198974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MIN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72" name="Line 177"/>
            <p:cNvSpPr>
              <a:spLocks noChangeShapeType="1"/>
            </p:cNvSpPr>
            <p:nvPr/>
          </p:nvSpPr>
          <p:spPr bwMode="auto">
            <a:xfrm flipH="1">
              <a:off x="5069421" y="4357694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572132" y="2164842"/>
            <a:ext cx="292068" cy="604960"/>
            <a:chOff x="5572132" y="2164842"/>
            <a:chExt cx="292068" cy="604960"/>
          </a:xfrm>
        </p:grpSpPr>
        <p:sp>
          <p:nvSpPr>
            <p:cNvPr id="174" name="Line 177"/>
            <p:cNvSpPr>
              <a:spLocks noChangeShapeType="1"/>
            </p:cNvSpPr>
            <p:nvPr/>
          </p:nvSpPr>
          <p:spPr bwMode="auto">
            <a:xfrm rot="5400000">
              <a:off x="5544541" y="2607802"/>
              <a:ext cx="324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572132" y="216484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3294583" y="1173150"/>
            <a:ext cx="292068" cy="541338"/>
            <a:chOff x="3294583" y="1173150"/>
            <a:chExt cx="292068" cy="541338"/>
          </a:xfrm>
        </p:grpSpPr>
        <p:sp>
          <p:nvSpPr>
            <p:cNvPr id="177" name="Line 177"/>
            <p:cNvSpPr>
              <a:spLocks noChangeShapeType="1"/>
            </p:cNvSpPr>
            <p:nvPr/>
          </p:nvSpPr>
          <p:spPr bwMode="auto">
            <a:xfrm rot="5400000">
              <a:off x="3304119" y="1588488"/>
              <a:ext cx="252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3294583" y="117315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631950" y="2774970"/>
            <a:ext cx="1709348" cy="717001"/>
            <a:chOff x="1631950" y="2774970"/>
            <a:chExt cx="1709348" cy="717001"/>
          </a:xfrm>
        </p:grpSpPr>
        <p:grpSp>
          <p:nvGrpSpPr>
            <p:cNvPr id="157" name="Group 170"/>
            <p:cNvGrpSpPr/>
            <p:nvPr/>
          </p:nvGrpSpPr>
          <p:grpSpPr>
            <a:xfrm>
              <a:off x="2602431" y="2798782"/>
              <a:ext cx="360363" cy="311150"/>
              <a:chOff x="2602431" y="2603500"/>
              <a:chExt cx="360363" cy="311150"/>
            </a:xfrm>
          </p:grpSpPr>
          <p:sp>
            <p:nvSpPr>
              <p:cNvPr id="162" name="Oval 149"/>
              <p:cNvSpPr>
                <a:spLocks noChangeArrowheads="1"/>
              </p:cNvSpPr>
              <p:nvPr/>
            </p:nvSpPr>
            <p:spPr bwMode="auto">
              <a:xfrm flipH="1">
                <a:off x="2615127" y="2603500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3" name="Text Box 150"/>
              <p:cNvSpPr txBox="1">
                <a:spLocks noChangeArrowheads="1"/>
              </p:cNvSpPr>
              <p:nvPr/>
            </p:nvSpPr>
            <p:spPr bwMode="auto">
              <a:xfrm flipH="1">
                <a:off x="2602431" y="2603500"/>
                <a:ext cx="360363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FC</a:t>
                </a:r>
              </a:p>
            </p:txBody>
          </p:sp>
        </p:grpSp>
        <p:sp>
          <p:nvSpPr>
            <p:cNvPr id="158" name="Line 151"/>
            <p:cNvSpPr>
              <a:spLocks noChangeShapeType="1"/>
            </p:cNvSpPr>
            <p:nvPr/>
          </p:nvSpPr>
          <p:spPr bwMode="auto">
            <a:xfrm flipH="1" flipV="1">
              <a:off x="3019427" y="2973407"/>
              <a:ext cx="0" cy="5040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9" name="Line 152"/>
            <p:cNvSpPr>
              <a:spLocks noChangeShapeType="1"/>
            </p:cNvSpPr>
            <p:nvPr/>
          </p:nvSpPr>
          <p:spPr bwMode="auto">
            <a:xfrm>
              <a:off x="2941639" y="2971819"/>
              <a:ext cx="762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0" name="Line 177"/>
            <p:cNvSpPr>
              <a:spLocks noChangeShapeType="1"/>
            </p:cNvSpPr>
            <p:nvPr/>
          </p:nvSpPr>
          <p:spPr bwMode="auto">
            <a:xfrm>
              <a:off x="2187575" y="2949595"/>
              <a:ext cx="4381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1" name="Text Box 178"/>
            <p:cNvSpPr txBox="1">
              <a:spLocks noChangeArrowheads="1"/>
            </p:cNvSpPr>
            <p:nvPr/>
          </p:nvSpPr>
          <p:spPr bwMode="auto">
            <a:xfrm>
              <a:off x="1631950" y="2774970"/>
              <a:ext cx="56457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TPM</a:t>
              </a:r>
            </a:p>
          </p:txBody>
        </p:sp>
        <p:sp>
          <p:nvSpPr>
            <p:cNvPr id="179" name="Line 152"/>
            <p:cNvSpPr>
              <a:spLocks noChangeShapeType="1"/>
            </p:cNvSpPr>
            <p:nvPr/>
          </p:nvSpPr>
          <p:spPr bwMode="auto">
            <a:xfrm>
              <a:off x="3017298" y="3491971"/>
              <a:ext cx="324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PWCS Design Exercise IV</a:t>
            </a:r>
            <a:endParaRPr lang="en-IN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25963" y="4032270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881188" y="465457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614613" y="3641745"/>
            <a:ext cx="1611312" cy="1138237"/>
            <a:chOff x="3240" y="5700"/>
            <a:chExt cx="1440" cy="162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908300" y="3962420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 dirty="0">
              <a:latin typeface="Microsoft Sans Serif" pitchFamily="34" charset="0"/>
              <a:ea typeface="Mangal" pitchFamily="2"/>
              <a:cs typeface="Mangal" pitchFamily="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68563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225925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678363" y="3267095"/>
            <a:ext cx="1287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3322638" y="4779982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174875" y="2628920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174875" y="3260745"/>
            <a:ext cx="117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348038" y="326074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348038" y="262892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 rot="-5400000">
            <a:off x="2631282" y="2453501"/>
            <a:ext cx="201612" cy="234950"/>
            <a:chOff x="4860" y="4860"/>
            <a:chExt cx="1620" cy="1440"/>
          </a:xfrm>
        </p:grpSpPr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8" name="Group 22"/>
          <p:cNvGrpSpPr>
            <a:grpSpLocks/>
          </p:cNvGrpSpPr>
          <p:nvPr/>
        </p:nvGrpSpPr>
        <p:grpSpPr bwMode="auto">
          <a:xfrm rot="-5400000">
            <a:off x="2655093" y="3086914"/>
            <a:ext cx="201613" cy="234950"/>
            <a:chOff x="4860" y="4860"/>
            <a:chExt cx="1620" cy="1440"/>
          </a:xfrm>
        </p:grpSpPr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" name="Group 26"/>
          <p:cNvGrpSpPr>
            <a:grpSpLocks/>
          </p:cNvGrpSpPr>
          <p:nvPr/>
        </p:nvGrpSpPr>
        <p:grpSpPr bwMode="auto">
          <a:xfrm rot="-5400000">
            <a:off x="2043907" y="4479151"/>
            <a:ext cx="201612" cy="234950"/>
            <a:chOff x="4860" y="4860"/>
            <a:chExt cx="1620" cy="1440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1881188" y="3894157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28800" y="2406670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828800" y="3092470"/>
            <a:ext cx="573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3359150" y="2632095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4678363" y="263527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26" name="Group 35"/>
          <p:cNvGrpSpPr>
            <a:grpSpLocks/>
          </p:cNvGrpSpPr>
          <p:nvPr/>
        </p:nvGrpSpPr>
        <p:grpSpPr bwMode="auto">
          <a:xfrm rot="-5400000" flipH="1" flipV="1">
            <a:off x="3627438" y="2568595"/>
            <a:ext cx="203200" cy="234950"/>
            <a:chOff x="4860" y="4860"/>
            <a:chExt cx="1620" cy="1440"/>
          </a:xfrm>
        </p:grpSpPr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5" name="Group 39"/>
          <p:cNvGrpSpPr>
            <a:grpSpLocks/>
          </p:cNvGrpSpPr>
          <p:nvPr/>
        </p:nvGrpSpPr>
        <p:grpSpPr bwMode="auto">
          <a:xfrm rot="-5400000">
            <a:off x="5273675" y="3863995"/>
            <a:ext cx="203200" cy="234950"/>
            <a:chOff x="4860" y="4860"/>
            <a:chExt cx="1620" cy="1440"/>
          </a:xfrm>
        </p:grpSpPr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9" name="Group 43"/>
          <p:cNvGrpSpPr>
            <a:grpSpLocks/>
          </p:cNvGrpSpPr>
          <p:nvPr/>
        </p:nvGrpSpPr>
        <p:grpSpPr bwMode="auto">
          <a:xfrm>
            <a:off x="5064125" y="2881332"/>
            <a:ext cx="439738" cy="254000"/>
            <a:chOff x="7020" y="4440"/>
            <a:chExt cx="540" cy="1440"/>
          </a:xfrm>
        </p:grpSpPr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7020" y="4440"/>
              <a:ext cx="5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020" y="4980"/>
              <a:ext cx="540" cy="180"/>
            </a:xfrm>
            <a:custGeom>
              <a:avLst/>
              <a:gdLst>
                <a:gd name="T0" fmla="*/ 0 w 540"/>
                <a:gd name="T1" fmla="*/ 180 h 180"/>
                <a:gd name="T2" fmla="*/ 180 w 540"/>
                <a:gd name="T3" fmla="*/ 0 h 180"/>
                <a:gd name="T4" fmla="*/ 360 w 540"/>
                <a:gd name="T5" fmla="*/ 180 h 180"/>
                <a:gd name="T6" fmla="*/ 540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510" y="3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6" name="Line 46"/>
          <p:cNvSpPr>
            <a:spLocks noChangeShapeType="1"/>
          </p:cNvSpPr>
          <p:nvPr/>
        </p:nvSpPr>
        <p:spPr bwMode="auto">
          <a:xfrm flipV="1">
            <a:off x="6091238" y="2501920"/>
            <a:ext cx="0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5503863" y="250192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5308600" y="3135332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5308600" y="275433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43" name="Group 50"/>
          <p:cNvGrpSpPr>
            <a:grpSpLocks/>
          </p:cNvGrpSpPr>
          <p:nvPr/>
        </p:nvGrpSpPr>
        <p:grpSpPr bwMode="auto">
          <a:xfrm>
            <a:off x="4832350" y="2374920"/>
            <a:ext cx="879475" cy="379412"/>
            <a:chOff x="6735" y="3180"/>
            <a:chExt cx="1080" cy="540"/>
          </a:xfrm>
        </p:grpSpPr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7020" y="318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0" name="Group 52"/>
            <p:cNvGrpSpPr>
              <a:grpSpLocks/>
            </p:cNvGrpSpPr>
            <p:nvPr/>
          </p:nvGrpSpPr>
          <p:grpSpPr bwMode="auto">
            <a:xfrm>
              <a:off x="6735" y="3240"/>
              <a:ext cx="1080" cy="360"/>
              <a:chOff x="6660" y="3180"/>
              <a:chExt cx="1080" cy="360"/>
            </a:xfrm>
          </p:grpSpPr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52" name="Group 56"/>
          <p:cNvGrpSpPr>
            <a:grpSpLocks/>
          </p:cNvGrpSpPr>
          <p:nvPr/>
        </p:nvGrpSpPr>
        <p:grpSpPr bwMode="auto">
          <a:xfrm>
            <a:off x="5064125" y="4906982"/>
            <a:ext cx="879475" cy="379413"/>
            <a:chOff x="6930" y="6420"/>
            <a:chExt cx="1080" cy="540"/>
          </a:xfrm>
        </p:grpSpPr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7200" y="64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6" name="Group 58"/>
            <p:cNvGrpSpPr>
              <a:grpSpLocks/>
            </p:cNvGrpSpPr>
            <p:nvPr/>
          </p:nvGrpSpPr>
          <p:grpSpPr bwMode="auto">
            <a:xfrm>
              <a:off x="6930" y="6495"/>
              <a:ext cx="1080" cy="360"/>
              <a:chOff x="6660" y="3180"/>
              <a:chExt cx="1080" cy="360"/>
            </a:xfrm>
          </p:grpSpPr>
          <p:sp>
            <p:nvSpPr>
              <p:cNvPr id="59" name="Line 59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" name="Line 61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6237288" y="5033982"/>
            <a:ext cx="0" cy="885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>
            <a:off x="5503863" y="5413395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 flipV="1">
            <a:off x="5503863" y="5286395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flipV="1">
            <a:off x="5503863" y="477998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5503863" y="4779982"/>
            <a:ext cx="439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58" name="Group 67"/>
          <p:cNvGrpSpPr>
            <a:grpSpLocks/>
          </p:cNvGrpSpPr>
          <p:nvPr/>
        </p:nvGrpSpPr>
        <p:grpSpPr bwMode="auto">
          <a:xfrm rot="-5400000">
            <a:off x="5581650" y="3095645"/>
            <a:ext cx="203200" cy="234950"/>
            <a:chOff x="4860" y="4860"/>
            <a:chExt cx="1620" cy="1440"/>
          </a:xfrm>
        </p:grpSpPr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7" name="Group 71"/>
          <p:cNvGrpSpPr>
            <a:grpSpLocks/>
          </p:cNvGrpSpPr>
          <p:nvPr/>
        </p:nvGrpSpPr>
        <p:grpSpPr bwMode="auto">
          <a:xfrm rot="-5400000">
            <a:off x="4616450" y="2232045"/>
            <a:ext cx="203200" cy="234950"/>
            <a:chOff x="4860" y="4860"/>
            <a:chExt cx="1620" cy="1440"/>
          </a:xfrm>
        </p:grpSpPr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1" name="Group 75"/>
          <p:cNvGrpSpPr>
            <a:grpSpLocks/>
          </p:cNvGrpSpPr>
          <p:nvPr/>
        </p:nvGrpSpPr>
        <p:grpSpPr bwMode="auto">
          <a:xfrm>
            <a:off x="6175375" y="5540395"/>
            <a:ext cx="234950" cy="203200"/>
            <a:chOff x="4860" y="4860"/>
            <a:chExt cx="1620" cy="1440"/>
          </a:xfrm>
        </p:grpSpPr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5" name="Group 79"/>
          <p:cNvGrpSpPr>
            <a:grpSpLocks/>
          </p:cNvGrpSpPr>
          <p:nvPr/>
        </p:nvGrpSpPr>
        <p:grpSpPr bwMode="auto">
          <a:xfrm rot="-5400000">
            <a:off x="4848225" y="4775220"/>
            <a:ext cx="203200" cy="234950"/>
            <a:chOff x="4860" y="4860"/>
            <a:chExt cx="1620" cy="1440"/>
          </a:xfrm>
        </p:grpSpPr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9" name="Group 83"/>
          <p:cNvGrpSpPr>
            <a:grpSpLocks/>
          </p:cNvGrpSpPr>
          <p:nvPr/>
        </p:nvGrpSpPr>
        <p:grpSpPr bwMode="auto">
          <a:xfrm>
            <a:off x="5930900" y="3019445"/>
            <a:ext cx="465138" cy="2014537"/>
            <a:chOff x="3736" y="1490"/>
            <a:chExt cx="293" cy="1269"/>
          </a:xfrm>
        </p:grpSpPr>
        <p:grpSp>
          <p:nvGrpSpPr>
            <p:cNvPr id="83" name="Group 84"/>
            <p:cNvGrpSpPr>
              <a:grpSpLocks/>
            </p:cNvGrpSpPr>
            <p:nvPr/>
          </p:nvGrpSpPr>
          <p:grpSpPr bwMode="auto">
            <a:xfrm>
              <a:off x="3736" y="1490"/>
              <a:ext cx="278" cy="1269"/>
              <a:chOff x="3736" y="1490"/>
              <a:chExt cx="278" cy="1269"/>
            </a:xfrm>
          </p:grpSpPr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3736" y="1643"/>
                <a:ext cx="27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7" name="AutoShape 86"/>
              <p:cNvSpPr>
                <a:spLocks noChangeArrowheads="1"/>
              </p:cNvSpPr>
              <p:nvPr/>
            </p:nvSpPr>
            <p:spPr bwMode="auto">
              <a:xfrm rot="-5400000">
                <a:off x="3795" y="143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8" name="AutoShape 87"/>
              <p:cNvSpPr>
                <a:spLocks noChangeArrowheads="1"/>
              </p:cNvSpPr>
              <p:nvPr/>
            </p:nvSpPr>
            <p:spPr bwMode="auto">
              <a:xfrm rot="5400000" flipV="1">
                <a:off x="3796" y="254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85" name="Text Box 88"/>
            <p:cNvSpPr txBox="1">
              <a:spLocks noChangeArrowheads="1"/>
            </p:cNvSpPr>
            <p:nvPr/>
          </p:nvSpPr>
          <p:spPr bwMode="auto">
            <a:xfrm>
              <a:off x="3751" y="1703"/>
              <a:ext cx="27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C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O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L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U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M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N</a:t>
              </a:r>
              <a:endParaRPr lang="en-US" sz="1400">
                <a:latin typeface="Microsoft Sans Serif" pitchFamily="34" charset="0"/>
              </a:endParaRPr>
            </a:p>
          </p:txBody>
        </p:sp>
      </p:grpSp>
      <p:sp>
        <p:nvSpPr>
          <p:cNvPr id="89" name="Text Box 89"/>
          <p:cNvSpPr txBox="1">
            <a:spLocks noChangeArrowheads="1"/>
          </p:cNvSpPr>
          <p:nvPr/>
        </p:nvSpPr>
        <p:spPr bwMode="auto">
          <a:xfrm>
            <a:off x="5797550" y="5919807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90" name="Line 90"/>
          <p:cNvSpPr>
            <a:spLocks noChangeShapeType="1"/>
          </p:cNvSpPr>
          <p:nvPr/>
        </p:nvSpPr>
        <p:spPr bwMode="auto">
          <a:xfrm>
            <a:off x="3336925" y="4948257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V="1">
            <a:off x="4525963" y="4032270"/>
            <a:ext cx="0" cy="91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84" name="Group 101"/>
          <p:cNvGrpSpPr>
            <a:grpSpLocks/>
          </p:cNvGrpSpPr>
          <p:nvPr/>
        </p:nvGrpSpPr>
        <p:grpSpPr bwMode="auto">
          <a:xfrm>
            <a:off x="4522789" y="1927245"/>
            <a:ext cx="735013" cy="447675"/>
            <a:chOff x="2849" y="803"/>
            <a:chExt cx="463" cy="282"/>
          </a:xfrm>
        </p:grpSpPr>
        <p:grpSp>
          <p:nvGrpSpPr>
            <p:cNvPr id="92" name="Group 102"/>
            <p:cNvGrpSpPr>
              <a:grpSpLocks/>
            </p:cNvGrpSpPr>
            <p:nvPr/>
          </p:nvGrpSpPr>
          <p:grpSpPr bwMode="auto">
            <a:xfrm>
              <a:off x="2849" y="803"/>
              <a:ext cx="272" cy="196"/>
              <a:chOff x="1231" y="2215"/>
              <a:chExt cx="272" cy="196"/>
            </a:xfrm>
          </p:grpSpPr>
          <p:sp>
            <p:nvSpPr>
              <p:cNvPr id="96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97" name="Text Box 104"/>
              <p:cNvSpPr txBox="1">
                <a:spLocks noChangeArrowheads="1"/>
              </p:cNvSpPr>
              <p:nvPr/>
            </p:nvSpPr>
            <p:spPr bwMode="auto">
              <a:xfrm>
                <a:off x="1231" y="2215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PC</a:t>
                </a:r>
              </a:p>
            </p:txBody>
          </p:sp>
        </p:grpSp>
        <p:sp>
          <p:nvSpPr>
            <p:cNvPr id="94" name="Line 105"/>
            <p:cNvSpPr>
              <a:spLocks noChangeShapeType="1"/>
            </p:cNvSpPr>
            <p:nvPr/>
          </p:nvSpPr>
          <p:spPr bwMode="auto">
            <a:xfrm flipV="1">
              <a:off x="3312" y="912"/>
              <a:ext cx="0" cy="17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5" name="Line 106"/>
            <p:cNvSpPr>
              <a:spLocks noChangeShapeType="1"/>
            </p:cNvSpPr>
            <p:nvPr/>
          </p:nvSpPr>
          <p:spPr bwMode="auto">
            <a:xfrm flipH="1">
              <a:off x="3072" y="912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9" name="Group 119"/>
          <p:cNvGrpSpPr>
            <a:grpSpLocks/>
          </p:cNvGrpSpPr>
          <p:nvPr/>
        </p:nvGrpSpPr>
        <p:grpSpPr bwMode="auto">
          <a:xfrm>
            <a:off x="5486402" y="2786083"/>
            <a:ext cx="420688" cy="468313"/>
            <a:chOff x="3456" y="1344"/>
            <a:chExt cx="265" cy="295"/>
          </a:xfrm>
        </p:grpSpPr>
        <p:grpSp>
          <p:nvGrpSpPr>
            <p:cNvPr id="104" name="Group 120"/>
            <p:cNvGrpSpPr>
              <a:grpSpLocks/>
            </p:cNvGrpSpPr>
            <p:nvPr/>
          </p:nvGrpSpPr>
          <p:grpSpPr bwMode="auto">
            <a:xfrm>
              <a:off x="3456" y="1344"/>
              <a:ext cx="265" cy="196"/>
              <a:chOff x="1234" y="2215"/>
              <a:chExt cx="265" cy="196"/>
            </a:xfrm>
          </p:grpSpPr>
          <p:sp>
            <p:nvSpPr>
              <p:cNvPr id="113" name="Oval 121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4" name="Text Box 122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FC</a:t>
                </a:r>
              </a:p>
            </p:txBody>
          </p:sp>
        </p:grpSp>
        <p:sp>
          <p:nvSpPr>
            <p:cNvPr id="112" name="Line 123"/>
            <p:cNvSpPr>
              <a:spLocks noChangeShapeType="1"/>
            </p:cNvSpPr>
            <p:nvPr/>
          </p:nvSpPr>
          <p:spPr bwMode="auto">
            <a:xfrm flipV="1">
              <a:off x="3682" y="1447"/>
              <a:ext cx="0" cy="19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6" name="Group 124"/>
          <p:cNvGrpSpPr>
            <a:grpSpLocks/>
          </p:cNvGrpSpPr>
          <p:nvPr/>
        </p:nvGrpSpPr>
        <p:grpSpPr bwMode="auto">
          <a:xfrm>
            <a:off x="3733801" y="2786083"/>
            <a:ext cx="1317625" cy="311150"/>
            <a:chOff x="2352" y="1344"/>
            <a:chExt cx="830" cy="196"/>
          </a:xfrm>
        </p:grpSpPr>
        <p:grpSp>
          <p:nvGrpSpPr>
            <p:cNvPr id="110" name="Group 125"/>
            <p:cNvGrpSpPr>
              <a:grpSpLocks/>
            </p:cNvGrpSpPr>
            <p:nvPr/>
          </p:nvGrpSpPr>
          <p:grpSpPr bwMode="auto">
            <a:xfrm>
              <a:off x="2613" y="1344"/>
              <a:ext cx="265" cy="196"/>
              <a:chOff x="1234" y="2215"/>
              <a:chExt cx="265" cy="196"/>
            </a:xfrm>
          </p:grpSpPr>
          <p:sp>
            <p:nvSpPr>
              <p:cNvPr id="121" name="Oval 12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2" name="Text Box 12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grpSp>
          <p:nvGrpSpPr>
            <p:cNvPr id="111" name="Group 128"/>
            <p:cNvGrpSpPr>
              <a:grpSpLocks/>
            </p:cNvGrpSpPr>
            <p:nvPr/>
          </p:nvGrpSpPr>
          <p:grpSpPr bwMode="auto">
            <a:xfrm>
              <a:off x="2352" y="1344"/>
              <a:ext cx="830" cy="96"/>
              <a:chOff x="2352" y="1344"/>
              <a:chExt cx="830" cy="96"/>
            </a:xfrm>
          </p:grpSpPr>
          <p:sp>
            <p:nvSpPr>
              <p:cNvPr id="118" name="Line 129"/>
              <p:cNvSpPr>
                <a:spLocks noChangeShapeType="1"/>
              </p:cNvSpPr>
              <p:nvPr/>
            </p:nvSpPr>
            <p:spPr bwMode="auto">
              <a:xfrm>
                <a:off x="2352" y="134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9" name="Line 130"/>
              <p:cNvSpPr>
                <a:spLocks noChangeShapeType="1"/>
              </p:cNvSpPr>
              <p:nvPr/>
            </p:nvSpPr>
            <p:spPr bwMode="auto">
              <a:xfrm>
                <a:off x="2352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0" name="Line 131"/>
              <p:cNvSpPr>
                <a:spLocks noChangeShapeType="1"/>
              </p:cNvSpPr>
              <p:nvPr/>
            </p:nvSpPr>
            <p:spPr bwMode="auto">
              <a:xfrm>
                <a:off x="2846" y="1440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15" name="Group 184"/>
          <p:cNvGrpSpPr>
            <a:grpSpLocks/>
          </p:cNvGrpSpPr>
          <p:nvPr/>
        </p:nvGrpSpPr>
        <p:grpSpPr bwMode="auto">
          <a:xfrm>
            <a:off x="1947863" y="4189432"/>
            <a:ext cx="741363" cy="311150"/>
            <a:chOff x="1227" y="2517"/>
            <a:chExt cx="467" cy="196"/>
          </a:xfrm>
        </p:grpSpPr>
        <p:sp>
          <p:nvSpPr>
            <p:cNvPr id="124" name="Line 134"/>
            <p:cNvSpPr>
              <a:spLocks noChangeShapeType="1"/>
            </p:cNvSpPr>
            <p:nvPr/>
          </p:nvSpPr>
          <p:spPr bwMode="auto">
            <a:xfrm flipH="1">
              <a:off x="1454" y="2614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16" name="Group 135"/>
            <p:cNvGrpSpPr>
              <a:grpSpLocks/>
            </p:cNvGrpSpPr>
            <p:nvPr/>
          </p:nvGrpSpPr>
          <p:grpSpPr bwMode="auto">
            <a:xfrm>
              <a:off x="1227" y="2517"/>
              <a:ext cx="265" cy="196"/>
              <a:chOff x="1234" y="2215"/>
              <a:chExt cx="265" cy="196"/>
            </a:xfrm>
          </p:grpSpPr>
          <p:sp>
            <p:nvSpPr>
              <p:cNvPr id="126" name="Oval 13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7" name="Text Box 13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TC</a:t>
                </a:r>
              </a:p>
            </p:txBody>
          </p:sp>
        </p:grpSp>
      </p:grpSp>
      <p:grpSp>
        <p:nvGrpSpPr>
          <p:cNvPr id="117" name="Group 185"/>
          <p:cNvGrpSpPr/>
          <p:nvPr/>
        </p:nvGrpSpPr>
        <p:grpSpPr>
          <a:xfrm>
            <a:off x="3233740" y="1719282"/>
            <a:ext cx="441325" cy="2156288"/>
            <a:chOff x="3233740" y="1719282"/>
            <a:chExt cx="441325" cy="2156288"/>
          </a:xfrm>
        </p:grpSpPr>
        <p:grpSp>
          <p:nvGrpSpPr>
            <p:cNvPr id="123" name="Group 93"/>
            <p:cNvGrpSpPr>
              <a:grpSpLocks/>
            </p:cNvGrpSpPr>
            <p:nvPr/>
          </p:nvGrpSpPr>
          <p:grpSpPr bwMode="auto">
            <a:xfrm>
              <a:off x="3233740" y="1719282"/>
              <a:ext cx="441325" cy="311150"/>
              <a:chOff x="1249" y="2215"/>
              <a:chExt cx="278" cy="196"/>
            </a:xfrm>
          </p:grpSpPr>
          <p:sp>
            <p:nvSpPr>
              <p:cNvPr id="129" name="Oval 9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0" name="Text Box 95"/>
              <p:cNvSpPr txBox="1">
                <a:spLocks noChangeArrowheads="1"/>
              </p:cNvSpPr>
              <p:nvPr/>
            </p:nvSpPr>
            <p:spPr bwMode="auto">
              <a:xfrm>
                <a:off x="1249" y="2215"/>
                <a:ext cx="27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CC</a:t>
                </a:r>
              </a:p>
            </p:txBody>
          </p:sp>
        </p:grpSp>
        <p:sp>
          <p:nvSpPr>
            <p:cNvPr id="131" name="Line 96"/>
            <p:cNvSpPr>
              <a:spLocks noChangeShapeType="1"/>
            </p:cNvSpPr>
            <p:nvPr/>
          </p:nvSpPr>
          <p:spPr bwMode="auto">
            <a:xfrm flipV="1">
              <a:off x="3466562" y="2039570"/>
              <a:ext cx="0" cy="1836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25" name="Group 132"/>
          <p:cNvGrpSpPr/>
          <p:nvPr/>
        </p:nvGrpSpPr>
        <p:grpSpPr>
          <a:xfrm>
            <a:off x="2362207" y="1728807"/>
            <a:ext cx="892169" cy="1512888"/>
            <a:chOff x="2362207" y="1533525"/>
            <a:chExt cx="892169" cy="1512888"/>
          </a:xfrm>
        </p:grpSpPr>
        <p:sp>
          <p:nvSpPr>
            <p:cNvPr id="134" name="Line 98"/>
            <p:cNvSpPr>
              <a:spLocks noChangeShapeType="1"/>
            </p:cNvSpPr>
            <p:nvPr/>
          </p:nvSpPr>
          <p:spPr bwMode="auto">
            <a:xfrm flipH="1">
              <a:off x="2873376" y="1687513"/>
              <a:ext cx="381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28" name="Group 182"/>
            <p:cNvGrpSpPr>
              <a:grpSpLocks/>
            </p:cNvGrpSpPr>
            <p:nvPr/>
          </p:nvGrpSpPr>
          <p:grpSpPr bwMode="auto">
            <a:xfrm>
              <a:off x="2362207" y="1533525"/>
              <a:ext cx="609602" cy="1512888"/>
              <a:chOff x="1488" y="967"/>
              <a:chExt cx="384" cy="953"/>
            </a:xfrm>
          </p:grpSpPr>
          <p:grpSp>
            <p:nvGrpSpPr>
              <p:cNvPr id="132" name="Group 141"/>
              <p:cNvGrpSpPr>
                <a:grpSpLocks/>
              </p:cNvGrpSpPr>
              <p:nvPr/>
            </p:nvGrpSpPr>
            <p:grpSpPr bwMode="auto">
              <a:xfrm flipH="1">
                <a:off x="1570" y="1242"/>
                <a:ext cx="302" cy="288"/>
                <a:chOff x="1570" y="953"/>
                <a:chExt cx="302" cy="288"/>
              </a:xfrm>
            </p:grpSpPr>
            <p:grpSp>
              <p:nvGrpSpPr>
                <p:cNvPr id="133" name="Group 142"/>
                <p:cNvGrpSpPr>
                  <a:grpSpLocks/>
                </p:cNvGrpSpPr>
                <p:nvPr/>
              </p:nvGrpSpPr>
              <p:grpSpPr bwMode="auto">
                <a:xfrm>
                  <a:off x="1570" y="953"/>
                  <a:ext cx="265" cy="196"/>
                  <a:chOff x="1213" y="2215"/>
                  <a:chExt cx="265" cy="196"/>
                </a:xfrm>
              </p:grpSpPr>
              <p:sp>
                <p:nvSpPr>
                  <p:cNvPr id="146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7" name="Text Box 1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3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CC"/>
                        </a:solidFill>
                      </a:rPr>
                      <a:t>FC</a:t>
                    </a:r>
                  </a:p>
                </p:txBody>
              </p:sp>
            </p:grpSp>
            <p:sp>
              <p:nvSpPr>
                <p:cNvPr id="144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872" y="1049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5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824" y="104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5" name="Group 154"/>
              <p:cNvGrpSpPr>
                <a:grpSpLocks/>
              </p:cNvGrpSpPr>
              <p:nvPr/>
            </p:nvGrpSpPr>
            <p:grpSpPr bwMode="auto">
              <a:xfrm>
                <a:off x="1613" y="967"/>
                <a:ext cx="197" cy="196"/>
                <a:chOff x="1265" y="2215"/>
                <a:chExt cx="197" cy="196"/>
              </a:xfrm>
            </p:grpSpPr>
            <p:sp>
              <p:nvSpPr>
                <p:cNvPr id="141" name="Oval 155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2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1271" y="2215"/>
                  <a:ext cx="191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X</a:t>
                  </a:r>
                </a:p>
              </p:txBody>
            </p:sp>
          </p:grpSp>
          <p:sp>
            <p:nvSpPr>
              <p:cNvPr id="139" name="Line 159"/>
              <p:cNvSpPr>
                <a:spLocks noChangeShapeType="1"/>
              </p:cNvSpPr>
              <p:nvPr/>
            </p:nvSpPr>
            <p:spPr bwMode="auto">
              <a:xfrm flipV="1">
                <a:off x="1488" y="1057"/>
                <a:ext cx="0" cy="863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0" name="Line 160"/>
              <p:cNvSpPr>
                <a:spLocks noChangeShapeType="1"/>
              </p:cNvSpPr>
              <p:nvPr/>
            </p:nvSpPr>
            <p:spPr bwMode="auto">
              <a:xfrm>
                <a:off x="1488" y="1056"/>
                <a:ext cx="132" cy="1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136" name="Line 161"/>
            <p:cNvSpPr>
              <a:spLocks noChangeShapeType="1"/>
            </p:cNvSpPr>
            <p:nvPr/>
          </p:nvSpPr>
          <p:spPr bwMode="auto">
            <a:xfrm>
              <a:off x="2732088" y="1830388"/>
              <a:ext cx="0" cy="1524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7" name="Group 183"/>
          <p:cNvGrpSpPr/>
          <p:nvPr/>
        </p:nvGrpSpPr>
        <p:grpSpPr>
          <a:xfrm>
            <a:off x="2563269" y="2786058"/>
            <a:ext cx="579971" cy="1114876"/>
            <a:chOff x="2563269" y="2786058"/>
            <a:chExt cx="579971" cy="1114876"/>
          </a:xfrm>
        </p:grpSpPr>
        <p:grpSp>
          <p:nvGrpSpPr>
            <p:cNvPr id="138" name="Group 108"/>
            <p:cNvGrpSpPr>
              <a:grpSpLocks/>
            </p:cNvGrpSpPr>
            <p:nvPr/>
          </p:nvGrpSpPr>
          <p:grpSpPr bwMode="auto">
            <a:xfrm>
              <a:off x="2563269" y="2786058"/>
              <a:ext cx="420688" cy="311150"/>
              <a:chOff x="1250" y="2215"/>
              <a:chExt cx="265" cy="196"/>
            </a:xfrm>
          </p:grpSpPr>
          <p:sp>
            <p:nvSpPr>
              <p:cNvPr id="102" name="Oval 109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3" name="Text Box 110"/>
              <p:cNvSpPr txBox="1">
                <a:spLocks noChangeArrowheads="1"/>
              </p:cNvSpPr>
              <p:nvPr/>
            </p:nvSpPr>
            <p:spPr bwMode="auto">
              <a:xfrm>
                <a:off x="1250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sp>
          <p:nvSpPr>
            <p:cNvPr id="150" name="Line 166"/>
            <p:cNvSpPr>
              <a:spLocks noChangeShapeType="1"/>
            </p:cNvSpPr>
            <p:nvPr/>
          </p:nvSpPr>
          <p:spPr bwMode="auto">
            <a:xfrm flipV="1">
              <a:off x="3143240" y="2928934"/>
              <a:ext cx="0" cy="972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2" name="Line 175"/>
            <p:cNvSpPr>
              <a:spLocks noChangeShapeType="1"/>
            </p:cNvSpPr>
            <p:nvPr/>
          </p:nvSpPr>
          <p:spPr bwMode="auto">
            <a:xfrm flipH="1">
              <a:off x="2890838" y="2928934"/>
              <a:ext cx="252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3" name="Group 162"/>
          <p:cNvGrpSpPr/>
          <p:nvPr/>
        </p:nvGrpSpPr>
        <p:grpSpPr>
          <a:xfrm>
            <a:off x="1055667" y="4194182"/>
            <a:ext cx="932388" cy="338554"/>
            <a:chOff x="1055667" y="4194182"/>
            <a:chExt cx="932388" cy="338554"/>
          </a:xfrm>
        </p:grpSpPr>
        <p:sp>
          <p:nvSpPr>
            <p:cNvPr id="164" name="TextBox 163"/>
            <p:cNvSpPr txBox="1"/>
            <p:nvPr/>
          </p:nvSpPr>
          <p:spPr>
            <a:xfrm>
              <a:off x="1055667" y="419418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65" name="Line 177"/>
            <p:cNvSpPr>
              <a:spLocks noChangeShapeType="1"/>
            </p:cNvSpPr>
            <p:nvPr/>
          </p:nvSpPr>
          <p:spPr bwMode="auto">
            <a:xfrm>
              <a:off x="1549905" y="4357694"/>
              <a:ext cx="4381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8" name="Group 165"/>
          <p:cNvGrpSpPr/>
          <p:nvPr/>
        </p:nvGrpSpPr>
        <p:grpSpPr>
          <a:xfrm>
            <a:off x="4416955" y="3554942"/>
            <a:ext cx="824066" cy="338554"/>
            <a:chOff x="4416955" y="3554942"/>
            <a:chExt cx="824066" cy="338554"/>
          </a:xfrm>
        </p:grpSpPr>
        <p:sp>
          <p:nvSpPr>
            <p:cNvPr id="167" name="TextBox 166"/>
            <p:cNvSpPr txBox="1"/>
            <p:nvPr/>
          </p:nvSpPr>
          <p:spPr>
            <a:xfrm>
              <a:off x="4416955" y="3554942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MIN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68" name="Line 177"/>
            <p:cNvSpPr>
              <a:spLocks noChangeShapeType="1"/>
            </p:cNvSpPr>
            <p:nvPr/>
          </p:nvSpPr>
          <p:spPr bwMode="auto">
            <a:xfrm>
              <a:off x="4917021" y="3714752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9" name="Group 168"/>
          <p:cNvGrpSpPr/>
          <p:nvPr/>
        </p:nvGrpSpPr>
        <p:grpSpPr>
          <a:xfrm flipH="1">
            <a:off x="1752050" y="2786058"/>
            <a:ext cx="823484" cy="338554"/>
            <a:chOff x="5069421" y="4198974"/>
            <a:chExt cx="823484" cy="338554"/>
          </a:xfrm>
        </p:grpSpPr>
        <p:sp>
          <p:nvSpPr>
            <p:cNvPr id="170" name="TextBox 169"/>
            <p:cNvSpPr txBox="1"/>
            <p:nvPr/>
          </p:nvSpPr>
          <p:spPr>
            <a:xfrm>
              <a:off x="5309091" y="4198974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71" name="Line 177"/>
            <p:cNvSpPr>
              <a:spLocks noChangeShapeType="1"/>
            </p:cNvSpPr>
            <p:nvPr/>
          </p:nvSpPr>
          <p:spPr bwMode="auto">
            <a:xfrm flipH="1">
              <a:off x="5069421" y="4357694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1" name="Group 171"/>
          <p:cNvGrpSpPr/>
          <p:nvPr/>
        </p:nvGrpSpPr>
        <p:grpSpPr>
          <a:xfrm>
            <a:off x="5572132" y="2164842"/>
            <a:ext cx="292068" cy="604960"/>
            <a:chOff x="5572132" y="2164842"/>
            <a:chExt cx="292068" cy="604960"/>
          </a:xfrm>
        </p:grpSpPr>
        <p:sp>
          <p:nvSpPr>
            <p:cNvPr id="173" name="Line 177"/>
            <p:cNvSpPr>
              <a:spLocks noChangeShapeType="1"/>
            </p:cNvSpPr>
            <p:nvPr/>
          </p:nvSpPr>
          <p:spPr bwMode="auto">
            <a:xfrm rot="5400000">
              <a:off x="5544541" y="2607802"/>
              <a:ext cx="324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572132" y="216484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55" name="Group 174"/>
          <p:cNvGrpSpPr/>
          <p:nvPr/>
        </p:nvGrpSpPr>
        <p:grpSpPr>
          <a:xfrm>
            <a:off x="3294583" y="1173150"/>
            <a:ext cx="292068" cy="541338"/>
            <a:chOff x="3294583" y="1173150"/>
            <a:chExt cx="292068" cy="541338"/>
          </a:xfrm>
        </p:grpSpPr>
        <p:sp>
          <p:nvSpPr>
            <p:cNvPr id="176" name="Line 177"/>
            <p:cNvSpPr>
              <a:spLocks noChangeShapeType="1"/>
            </p:cNvSpPr>
            <p:nvPr/>
          </p:nvSpPr>
          <p:spPr bwMode="auto">
            <a:xfrm rot="5400000">
              <a:off x="3304119" y="1588488"/>
              <a:ext cx="252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294583" y="117315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58" name="Group 182"/>
          <p:cNvGrpSpPr/>
          <p:nvPr/>
        </p:nvGrpSpPr>
        <p:grpSpPr>
          <a:xfrm>
            <a:off x="5207006" y="3571876"/>
            <a:ext cx="722927" cy="670669"/>
            <a:chOff x="5207006" y="3548083"/>
            <a:chExt cx="722927" cy="670669"/>
          </a:xfrm>
        </p:grpSpPr>
        <p:sp>
          <p:nvSpPr>
            <p:cNvPr id="100" name="Line 111"/>
            <p:cNvSpPr>
              <a:spLocks noChangeShapeType="1"/>
            </p:cNvSpPr>
            <p:nvPr/>
          </p:nvSpPr>
          <p:spPr bwMode="auto">
            <a:xfrm>
              <a:off x="5555198" y="3718454"/>
              <a:ext cx="182563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1" name="Line 112"/>
            <p:cNvSpPr>
              <a:spLocks noChangeShapeType="1"/>
            </p:cNvSpPr>
            <p:nvPr/>
          </p:nvSpPr>
          <p:spPr bwMode="auto">
            <a:xfrm>
              <a:off x="5744111" y="3714752"/>
              <a:ext cx="0" cy="504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63" name="Group 163"/>
            <p:cNvGrpSpPr>
              <a:grpSpLocks/>
            </p:cNvGrpSpPr>
            <p:nvPr/>
          </p:nvGrpSpPr>
          <p:grpSpPr bwMode="auto">
            <a:xfrm>
              <a:off x="5207006" y="3548083"/>
              <a:ext cx="365125" cy="311150"/>
              <a:chOff x="1250" y="2215"/>
              <a:chExt cx="230" cy="196"/>
            </a:xfrm>
          </p:grpSpPr>
          <p:sp>
            <p:nvSpPr>
              <p:cNvPr id="153" name="Oval 16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54" name="Text Box 165"/>
              <p:cNvSpPr txBox="1">
                <a:spLocks noChangeArrowheads="1"/>
              </p:cNvSpPr>
              <p:nvPr/>
            </p:nvSpPr>
            <p:spPr bwMode="auto">
              <a:xfrm>
                <a:off x="1250" y="2215"/>
                <a:ext cx="230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T</a:t>
                </a:r>
                <a:r>
                  <a:rPr lang="en-US" sz="1400" dirty="0" smtClean="0">
                    <a:solidFill>
                      <a:srgbClr val="0000CC"/>
                    </a:solidFill>
                  </a:rPr>
                  <a:t>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82" name="Line 111"/>
            <p:cNvSpPr>
              <a:spLocks noChangeShapeType="1"/>
            </p:cNvSpPr>
            <p:nvPr/>
          </p:nvSpPr>
          <p:spPr bwMode="auto">
            <a:xfrm>
              <a:off x="5749933" y="4214818"/>
              <a:ext cx="180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693177" y="4019140"/>
            <a:ext cx="564578" cy="982369"/>
            <a:chOff x="4693177" y="4019140"/>
            <a:chExt cx="564578" cy="982369"/>
          </a:xfrm>
        </p:grpSpPr>
        <p:grpSp>
          <p:nvGrpSpPr>
            <p:cNvPr id="157" name="Group 170"/>
            <p:cNvGrpSpPr/>
            <p:nvPr/>
          </p:nvGrpSpPr>
          <p:grpSpPr>
            <a:xfrm>
              <a:off x="4765678" y="4475169"/>
              <a:ext cx="360363" cy="311150"/>
              <a:chOff x="2602431" y="2603500"/>
              <a:chExt cx="360363" cy="311150"/>
            </a:xfrm>
          </p:grpSpPr>
          <p:sp>
            <p:nvSpPr>
              <p:cNvPr id="161" name="Oval 149"/>
              <p:cNvSpPr>
                <a:spLocks noChangeArrowheads="1"/>
              </p:cNvSpPr>
              <p:nvPr/>
            </p:nvSpPr>
            <p:spPr bwMode="auto">
              <a:xfrm flipH="1">
                <a:off x="2615127" y="2603500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2" name="Text Box 150"/>
              <p:cNvSpPr txBox="1">
                <a:spLocks noChangeArrowheads="1"/>
              </p:cNvSpPr>
              <p:nvPr/>
            </p:nvSpPr>
            <p:spPr bwMode="auto">
              <a:xfrm flipH="1">
                <a:off x="2602431" y="2603500"/>
                <a:ext cx="360363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FC</a:t>
                </a:r>
              </a:p>
            </p:txBody>
          </p:sp>
        </p:grpSp>
        <p:sp>
          <p:nvSpPr>
            <p:cNvPr id="159" name="Line 177"/>
            <p:cNvSpPr>
              <a:spLocks noChangeShapeType="1"/>
            </p:cNvSpPr>
            <p:nvPr/>
          </p:nvSpPr>
          <p:spPr bwMode="auto">
            <a:xfrm rot="16200000" flipH="1">
              <a:off x="4821190" y="4390053"/>
              <a:ext cx="216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0" name="Text Box 178"/>
            <p:cNvSpPr txBox="1">
              <a:spLocks noChangeArrowheads="1"/>
            </p:cNvSpPr>
            <p:nvPr/>
          </p:nvSpPr>
          <p:spPr bwMode="auto">
            <a:xfrm>
              <a:off x="4693177" y="4019140"/>
              <a:ext cx="56457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TPM</a:t>
              </a:r>
            </a:p>
          </p:txBody>
        </p:sp>
        <p:sp>
          <p:nvSpPr>
            <p:cNvPr id="179" name="Line 152"/>
            <p:cNvSpPr>
              <a:spLocks noChangeShapeType="1"/>
            </p:cNvSpPr>
            <p:nvPr/>
          </p:nvSpPr>
          <p:spPr bwMode="auto">
            <a:xfrm>
              <a:off x="5089000" y="4643446"/>
              <a:ext cx="144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0" name="Line 152"/>
            <p:cNvSpPr>
              <a:spLocks noChangeShapeType="1"/>
            </p:cNvSpPr>
            <p:nvPr/>
          </p:nvSpPr>
          <p:spPr bwMode="auto">
            <a:xfrm rot="5400000">
              <a:off x="5043330" y="4816109"/>
              <a:ext cx="3708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6357950" y="4643446"/>
            <a:ext cx="354013" cy="1012301"/>
            <a:chOff x="6357950" y="4643446"/>
            <a:chExt cx="354013" cy="1012301"/>
          </a:xfrm>
        </p:grpSpPr>
        <p:grpSp>
          <p:nvGrpSpPr>
            <p:cNvPr id="98" name="Group 115"/>
            <p:cNvGrpSpPr>
              <a:grpSpLocks/>
            </p:cNvGrpSpPr>
            <p:nvPr/>
          </p:nvGrpSpPr>
          <p:grpSpPr bwMode="auto">
            <a:xfrm>
              <a:off x="6357950" y="4643446"/>
              <a:ext cx="354013" cy="311150"/>
              <a:chOff x="1255" y="2215"/>
              <a:chExt cx="223" cy="196"/>
            </a:xfrm>
          </p:grpSpPr>
          <p:sp>
            <p:nvSpPr>
              <p:cNvPr id="108" name="Oval 11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9" name="Text Box 117"/>
              <p:cNvSpPr txBox="1">
                <a:spLocks noChangeArrowheads="1"/>
              </p:cNvSpPr>
              <p:nvPr/>
            </p:nvSpPr>
            <p:spPr bwMode="auto">
              <a:xfrm>
                <a:off x="1255" y="2215"/>
                <a:ext cx="223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L</a:t>
                </a:r>
                <a:r>
                  <a:rPr lang="en-US" sz="1400" dirty="0" smtClean="0">
                    <a:solidFill>
                      <a:srgbClr val="0000CC"/>
                    </a:solidFill>
                  </a:rPr>
                  <a:t>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07" name="Line 118"/>
            <p:cNvSpPr>
              <a:spLocks noChangeShapeType="1"/>
            </p:cNvSpPr>
            <p:nvPr/>
          </p:nvSpPr>
          <p:spPr bwMode="auto">
            <a:xfrm>
              <a:off x="6555330" y="4963066"/>
              <a:ext cx="0" cy="684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1" name="Line 118"/>
            <p:cNvSpPr>
              <a:spLocks noChangeShapeType="1"/>
            </p:cNvSpPr>
            <p:nvPr/>
          </p:nvSpPr>
          <p:spPr bwMode="auto">
            <a:xfrm rot="5400000">
              <a:off x="6484454" y="5583747"/>
              <a:ext cx="0" cy="144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2071670" y="731290"/>
            <a:ext cx="544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TPM Location Flexible: At Column Boil-up</a:t>
            </a:r>
            <a:endParaRPr lang="en-I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Throughput Maximization Exercise I</a:t>
            </a:r>
            <a:endParaRPr lang="en-IN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25963" y="4032270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881188" y="465457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614613" y="3641745"/>
            <a:ext cx="1611312" cy="1138237"/>
            <a:chOff x="3240" y="5700"/>
            <a:chExt cx="1440" cy="162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908300" y="3962420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 dirty="0">
              <a:latin typeface="Microsoft Sans Serif" pitchFamily="34" charset="0"/>
              <a:ea typeface="Mangal" pitchFamily="2"/>
              <a:cs typeface="Mangal" pitchFamily="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68563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225925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678363" y="3267095"/>
            <a:ext cx="1287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3322638" y="4779982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174875" y="2628920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174875" y="3260745"/>
            <a:ext cx="117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348038" y="326074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348038" y="262892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 rot="-5400000">
            <a:off x="2631282" y="2453501"/>
            <a:ext cx="201612" cy="234950"/>
            <a:chOff x="4860" y="4860"/>
            <a:chExt cx="1620" cy="1440"/>
          </a:xfrm>
        </p:grpSpPr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 rot="-5400000">
            <a:off x="2655093" y="3086914"/>
            <a:ext cx="201613" cy="234950"/>
            <a:chOff x="4860" y="4860"/>
            <a:chExt cx="1620" cy="1440"/>
          </a:xfrm>
        </p:grpSpPr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6" name="Group 26"/>
          <p:cNvGrpSpPr>
            <a:grpSpLocks/>
          </p:cNvGrpSpPr>
          <p:nvPr/>
        </p:nvGrpSpPr>
        <p:grpSpPr bwMode="auto">
          <a:xfrm rot="-5400000">
            <a:off x="2043907" y="4479151"/>
            <a:ext cx="201612" cy="234950"/>
            <a:chOff x="4860" y="4860"/>
            <a:chExt cx="1620" cy="1440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1881188" y="3894157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28800" y="2406670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828800" y="3092470"/>
            <a:ext cx="573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3359150" y="2632095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4678363" y="263527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5" name="Group 35"/>
          <p:cNvGrpSpPr>
            <a:grpSpLocks/>
          </p:cNvGrpSpPr>
          <p:nvPr/>
        </p:nvGrpSpPr>
        <p:grpSpPr bwMode="auto">
          <a:xfrm rot="-5400000" flipH="1" flipV="1">
            <a:off x="3627438" y="2568595"/>
            <a:ext cx="203200" cy="234950"/>
            <a:chOff x="4860" y="4860"/>
            <a:chExt cx="1620" cy="1440"/>
          </a:xfrm>
        </p:grpSpPr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9" name="Group 39"/>
          <p:cNvGrpSpPr>
            <a:grpSpLocks/>
          </p:cNvGrpSpPr>
          <p:nvPr/>
        </p:nvGrpSpPr>
        <p:grpSpPr bwMode="auto">
          <a:xfrm rot="-5400000">
            <a:off x="5273675" y="3863995"/>
            <a:ext cx="203200" cy="234950"/>
            <a:chOff x="4860" y="4860"/>
            <a:chExt cx="1620" cy="1440"/>
          </a:xfrm>
        </p:grpSpPr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5064125" y="2881332"/>
            <a:ext cx="439738" cy="254000"/>
            <a:chOff x="7020" y="4440"/>
            <a:chExt cx="540" cy="1440"/>
          </a:xfrm>
        </p:grpSpPr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7020" y="4440"/>
              <a:ext cx="5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020" y="4980"/>
              <a:ext cx="540" cy="180"/>
            </a:xfrm>
            <a:custGeom>
              <a:avLst/>
              <a:gdLst>
                <a:gd name="T0" fmla="*/ 0 w 540"/>
                <a:gd name="T1" fmla="*/ 180 h 180"/>
                <a:gd name="T2" fmla="*/ 180 w 540"/>
                <a:gd name="T3" fmla="*/ 0 h 180"/>
                <a:gd name="T4" fmla="*/ 360 w 540"/>
                <a:gd name="T5" fmla="*/ 180 h 180"/>
                <a:gd name="T6" fmla="*/ 540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510" y="3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6" name="Line 46"/>
          <p:cNvSpPr>
            <a:spLocks noChangeShapeType="1"/>
          </p:cNvSpPr>
          <p:nvPr/>
        </p:nvSpPr>
        <p:spPr bwMode="auto">
          <a:xfrm flipV="1">
            <a:off x="6091238" y="2501920"/>
            <a:ext cx="0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5503863" y="250192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5308600" y="3135332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5308600" y="275433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50" name="Group 50"/>
          <p:cNvGrpSpPr>
            <a:grpSpLocks/>
          </p:cNvGrpSpPr>
          <p:nvPr/>
        </p:nvGrpSpPr>
        <p:grpSpPr bwMode="auto">
          <a:xfrm>
            <a:off x="4832350" y="2374920"/>
            <a:ext cx="879475" cy="379412"/>
            <a:chOff x="6735" y="3180"/>
            <a:chExt cx="1080" cy="540"/>
          </a:xfrm>
        </p:grpSpPr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7020" y="318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2" name="Group 52"/>
            <p:cNvGrpSpPr>
              <a:grpSpLocks/>
            </p:cNvGrpSpPr>
            <p:nvPr/>
          </p:nvGrpSpPr>
          <p:grpSpPr bwMode="auto">
            <a:xfrm>
              <a:off x="6735" y="3240"/>
              <a:ext cx="1080" cy="360"/>
              <a:chOff x="6660" y="3180"/>
              <a:chExt cx="1080" cy="360"/>
            </a:xfrm>
          </p:grpSpPr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5064125" y="4906982"/>
            <a:ext cx="879475" cy="379413"/>
            <a:chOff x="6930" y="6420"/>
            <a:chExt cx="1080" cy="540"/>
          </a:xfrm>
        </p:grpSpPr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7200" y="64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8" name="Group 58"/>
            <p:cNvGrpSpPr>
              <a:grpSpLocks/>
            </p:cNvGrpSpPr>
            <p:nvPr/>
          </p:nvGrpSpPr>
          <p:grpSpPr bwMode="auto">
            <a:xfrm>
              <a:off x="6930" y="6495"/>
              <a:ext cx="1080" cy="360"/>
              <a:chOff x="6660" y="3180"/>
              <a:chExt cx="1080" cy="360"/>
            </a:xfrm>
          </p:grpSpPr>
          <p:sp>
            <p:nvSpPr>
              <p:cNvPr id="59" name="Line 59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" name="Line 61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6237288" y="5033982"/>
            <a:ext cx="0" cy="885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>
            <a:off x="5503863" y="5413395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 flipV="1">
            <a:off x="5503863" y="5286395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flipV="1">
            <a:off x="5503863" y="477998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5503863" y="4779982"/>
            <a:ext cx="439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67" name="Group 67"/>
          <p:cNvGrpSpPr>
            <a:grpSpLocks/>
          </p:cNvGrpSpPr>
          <p:nvPr/>
        </p:nvGrpSpPr>
        <p:grpSpPr bwMode="auto">
          <a:xfrm rot="-5400000">
            <a:off x="5581650" y="3095645"/>
            <a:ext cx="203200" cy="234950"/>
            <a:chOff x="4860" y="4860"/>
            <a:chExt cx="1620" cy="1440"/>
          </a:xfrm>
        </p:grpSpPr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1" name="Group 71"/>
          <p:cNvGrpSpPr>
            <a:grpSpLocks/>
          </p:cNvGrpSpPr>
          <p:nvPr/>
        </p:nvGrpSpPr>
        <p:grpSpPr bwMode="auto">
          <a:xfrm rot="-5400000">
            <a:off x="4616450" y="2232045"/>
            <a:ext cx="203200" cy="234950"/>
            <a:chOff x="4860" y="4860"/>
            <a:chExt cx="1620" cy="1440"/>
          </a:xfrm>
        </p:grpSpPr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5" name="Group 75"/>
          <p:cNvGrpSpPr>
            <a:grpSpLocks/>
          </p:cNvGrpSpPr>
          <p:nvPr/>
        </p:nvGrpSpPr>
        <p:grpSpPr bwMode="auto">
          <a:xfrm>
            <a:off x="6175375" y="5540395"/>
            <a:ext cx="234950" cy="203200"/>
            <a:chOff x="4860" y="4860"/>
            <a:chExt cx="1620" cy="1440"/>
          </a:xfrm>
        </p:grpSpPr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9" name="Group 79"/>
          <p:cNvGrpSpPr>
            <a:grpSpLocks/>
          </p:cNvGrpSpPr>
          <p:nvPr/>
        </p:nvGrpSpPr>
        <p:grpSpPr bwMode="auto">
          <a:xfrm rot="-5400000">
            <a:off x="4848225" y="4775220"/>
            <a:ext cx="203200" cy="234950"/>
            <a:chOff x="4860" y="4860"/>
            <a:chExt cx="1620" cy="1440"/>
          </a:xfrm>
        </p:grpSpPr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3" name="Group 83"/>
          <p:cNvGrpSpPr>
            <a:grpSpLocks/>
          </p:cNvGrpSpPr>
          <p:nvPr/>
        </p:nvGrpSpPr>
        <p:grpSpPr bwMode="auto">
          <a:xfrm>
            <a:off x="5930900" y="3019445"/>
            <a:ext cx="465138" cy="2014537"/>
            <a:chOff x="3736" y="1490"/>
            <a:chExt cx="293" cy="1269"/>
          </a:xfrm>
        </p:grpSpPr>
        <p:grpSp>
          <p:nvGrpSpPr>
            <p:cNvPr id="84" name="Group 84"/>
            <p:cNvGrpSpPr>
              <a:grpSpLocks/>
            </p:cNvGrpSpPr>
            <p:nvPr/>
          </p:nvGrpSpPr>
          <p:grpSpPr bwMode="auto">
            <a:xfrm>
              <a:off x="3736" y="1490"/>
              <a:ext cx="278" cy="1269"/>
              <a:chOff x="3736" y="1490"/>
              <a:chExt cx="278" cy="1269"/>
            </a:xfrm>
          </p:grpSpPr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3736" y="1643"/>
                <a:ext cx="27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7" name="AutoShape 86"/>
              <p:cNvSpPr>
                <a:spLocks noChangeArrowheads="1"/>
              </p:cNvSpPr>
              <p:nvPr/>
            </p:nvSpPr>
            <p:spPr bwMode="auto">
              <a:xfrm rot="-5400000">
                <a:off x="3795" y="143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8" name="AutoShape 87"/>
              <p:cNvSpPr>
                <a:spLocks noChangeArrowheads="1"/>
              </p:cNvSpPr>
              <p:nvPr/>
            </p:nvSpPr>
            <p:spPr bwMode="auto">
              <a:xfrm rot="5400000" flipV="1">
                <a:off x="3796" y="254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85" name="Text Box 88"/>
            <p:cNvSpPr txBox="1">
              <a:spLocks noChangeArrowheads="1"/>
            </p:cNvSpPr>
            <p:nvPr/>
          </p:nvSpPr>
          <p:spPr bwMode="auto">
            <a:xfrm>
              <a:off x="3751" y="1703"/>
              <a:ext cx="27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C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O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L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U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M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N</a:t>
              </a:r>
              <a:endParaRPr lang="en-US" sz="1400">
                <a:latin typeface="Microsoft Sans Serif" pitchFamily="34" charset="0"/>
              </a:endParaRPr>
            </a:p>
          </p:txBody>
        </p:sp>
      </p:grpSp>
      <p:sp>
        <p:nvSpPr>
          <p:cNvPr id="89" name="Text Box 89"/>
          <p:cNvSpPr txBox="1">
            <a:spLocks noChangeArrowheads="1"/>
          </p:cNvSpPr>
          <p:nvPr/>
        </p:nvSpPr>
        <p:spPr bwMode="auto">
          <a:xfrm>
            <a:off x="5797550" y="5919807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90" name="Line 90"/>
          <p:cNvSpPr>
            <a:spLocks noChangeShapeType="1"/>
          </p:cNvSpPr>
          <p:nvPr/>
        </p:nvSpPr>
        <p:spPr bwMode="auto">
          <a:xfrm>
            <a:off x="3336925" y="4948257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V="1">
            <a:off x="4525963" y="4032270"/>
            <a:ext cx="0" cy="91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92" name="Group 101"/>
          <p:cNvGrpSpPr>
            <a:grpSpLocks/>
          </p:cNvGrpSpPr>
          <p:nvPr/>
        </p:nvGrpSpPr>
        <p:grpSpPr bwMode="auto">
          <a:xfrm>
            <a:off x="4522789" y="1927245"/>
            <a:ext cx="735013" cy="447675"/>
            <a:chOff x="2849" y="803"/>
            <a:chExt cx="463" cy="282"/>
          </a:xfrm>
        </p:grpSpPr>
        <p:grpSp>
          <p:nvGrpSpPr>
            <p:cNvPr id="93" name="Group 102"/>
            <p:cNvGrpSpPr>
              <a:grpSpLocks/>
            </p:cNvGrpSpPr>
            <p:nvPr/>
          </p:nvGrpSpPr>
          <p:grpSpPr bwMode="auto">
            <a:xfrm>
              <a:off x="2849" y="803"/>
              <a:ext cx="272" cy="196"/>
              <a:chOff x="1231" y="2215"/>
              <a:chExt cx="272" cy="196"/>
            </a:xfrm>
          </p:grpSpPr>
          <p:sp>
            <p:nvSpPr>
              <p:cNvPr id="96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97" name="Text Box 104"/>
              <p:cNvSpPr txBox="1">
                <a:spLocks noChangeArrowheads="1"/>
              </p:cNvSpPr>
              <p:nvPr/>
            </p:nvSpPr>
            <p:spPr bwMode="auto">
              <a:xfrm>
                <a:off x="1231" y="2215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PC</a:t>
                </a:r>
              </a:p>
            </p:txBody>
          </p:sp>
        </p:grpSp>
        <p:sp>
          <p:nvSpPr>
            <p:cNvPr id="94" name="Line 105"/>
            <p:cNvSpPr>
              <a:spLocks noChangeShapeType="1"/>
            </p:cNvSpPr>
            <p:nvPr/>
          </p:nvSpPr>
          <p:spPr bwMode="auto">
            <a:xfrm flipV="1">
              <a:off x="3312" y="912"/>
              <a:ext cx="0" cy="17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5" name="Line 106"/>
            <p:cNvSpPr>
              <a:spLocks noChangeShapeType="1"/>
            </p:cNvSpPr>
            <p:nvPr/>
          </p:nvSpPr>
          <p:spPr bwMode="auto">
            <a:xfrm flipH="1">
              <a:off x="3072" y="912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6367464" y="4843483"/>
            <a:ext cx="431801" cy="957263"/>
            <a:chOff x="6367464" y="4843483"/>
            <a:chExt cx="431801" cy="957263"/>
          </a:xfrm>
        </p:grpSpPr>
        <p:grpSp>
          <p:nvGrpSpPr>
            <p:cNvPr id="99" name="Group 108"/>
            <p:cNvGrpSpPr>
              <a:grpSpLocks/>
            </p:cNvGrpSpPr>
            <p:nvPr/>
          </p:nvGrpSpPr>
          <p:grpSpPr bwMode="auto">
            <a:xfrm>
              <a:off x="6378577" y="5489596"/>
              <a:ext cx="420688" cy="311150"/>
              <a:chOff x="1234" y="2215"/>
              <a:chExt cx="265" cy="196"/>
            </a:xfrm>
          </p:grpSpPr>
          <p:sp>
            <p:nvSpPr>
              <p:cNvPr id="102" name="Oval 109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3" name="Text Box 110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sp>
          <p:nvSpPr>
            <p:cNvPr id="100" name="Line 111"/>
            <p:cNvSpPr>
              <a:spLocks noChangeShapeType="1"/>
            </p:cNvSpPr>
            <p:nvPr/>
          </p:nvSpPr>
          <p:spPr bwMode="auto">
            <a:xfrm>
              <a:off x="6367464" y="4843483"/>
              <a:ext cx="182563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1" name="Line 112"/>
            <p:cNvSpPr>
              <a:spLocks noChangeShapeType="1"/>
            </p:cNvSpPr>
            <p:nvPr/>
          </p:nvSpPr>
          <p:spPr bwMode="auto">
            <a:xfrm>
              <a:off x="6553202" y="4843483"/>
              <a:ext cx="0" cy="63976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4" name="Group 113"/>
          <p:cNvGrpSpPr>
            <a:grpSpLocks/>
          </p:cNvGrpSpPr>
          <p:nvPr/>
        </p:nvGrpSpPr>
        <p:grpSpPr bwMode="auto">
          <a:xfrm>
            <a:off x="4756152" y="4310083"/>
            <a:ext cx="1187450" cy="468313"/>
            <a:chOff x="2996" y="2304"/>
            <a:chExt cx="748" cy="295"/>
          </a:xfrm>
        </p:grpSpPr>
        <p:sp>
          <p:nvSpPr>
            <p:cNvPr id="105" name="Line 114"/>
            <p:cNvSpPr>
              <a:spLocks noChangeShapeType="1"/>
            </p:cNvSpPr>
            <p:nvPr/>
          </p:nvSpPr>
          <p:spPr bwMode="auto">
            <a:xfrm flipH="1">
              <a:off x="3223" y="2400"/>
              <a:ext cx="521" cy="1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06" name="Group 115"/>
            <p:cNvGrpSpPr>
              <a:grpSpLocks/>
            </p:cNvGrpSpPr>
            <p:nvPr/>
          </p:nvGrpSpPr>
          <p:grpSpPr bwMode="auto">
            <a:xfrm>
              <a:off x="2996" y="2304"/>
              <a:ext cx="265" cy="196"/>
              <a:chOff x="1234" y="2215"/>
              <a:chExt cx="265" cy="196"/>
            </a:xfrm>
          </p:grpSpPr>
          <p:sp>
            <p:nvSpPr>
              <p:cNvPr id="108" name="Oval 11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9" name="Text Box 11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TC</a:t>
                </a:r>
              </a:p>
            </p:txBody>
          </p:sp>
        </p:grpSp>
        <p:sp>
          <p:nvSpPr>
            <p:cNvPr id="107" name="Line 118"/>
            <p:cNvSpPr>
              <a:spLocks noChangeShapeType="1"/>
            </p:cNvSpPr>
            <p:nvPr/>
          </p:nvSpPr>
          <p:spPr bwMode="auto">
            <a:xfrm>
              <a:off x="3127" y="2503"/>
              <a:ext cx="0" cy="9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0" name="Group 119"/>
          <p:cNvGrpSpPr>
            <a:grpSpLocks/>
          </p:cNvGrpSpPr>
          <p:nvPr/>
        </p:nvGrpSpPr>
        <p:grpSpPr bwMode="auto">
          <a:xfrm>
            <a:off x="5486402" y="2786083"/>
            <a:ext cx="420688" cy="468313"/>
            <a:chOff x="3456" y="1344"/>
            <a:chExt cx="265" cy="295"/>
          </a:xfrm>
        </p:grpSpPr>
        <p:grpSp>
          <p:nvGrpSpPr>
            <p:cNvPr id="111" name="Group 120"/>
            <p:cNvGrpSpPr>
              <a:grpSpLocks/>
            </p:cNvGrpSpPr>
            <p:nvPr/>
          </p:nvGrpSpPr>
          <p:grpSpPr bwMode="auto">
            <a:xfrm>
              <a:off x="3456" y="1344"/>
              <a:ext cx="265" cy="196"/>
              <a:chOff x="1234" y="2215"/>
              <a:chExt cx="265" cy="196"/>
            </a:xfrm>
          </p:grpSpPr>
          <p:sp>
            <p:nvSpPr>
              <p:cNvPr id="113" name="Oval 121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4" name="Text Box 122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FC</a:t>
                </a:r>
              </a:p>
            </p:txBody>
          </p:sp>
        </p:grpSp>
        <p:sp>
          <p:nvSpPr>
            <p:cNvPr id="112" name="Line 123"/>
            <p:cNvSpPr>
              <a:spLocks noChangeShapeType="1"/>
            </p:cNvSpPr>
            <p:nvPr/>
          </p:nvSpPr>
          <p:spPr bwMode="auto">
            <a:xfrm flipV="1">
              <a:off x="3682" y="1447"/>
              <a:ext cx="0" cy="19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5" name="Group 124"/>
          <p:cNvGrpSpPr>
            <a:grpSpLocks/>
          </p:cNvGrpSpPr>
          <p:nvPr/>
        </p:nvGrpSpPr>
        <p:grpSpPr bwMode="auto">
          <a:xfrm>
            <a:off x="3733801" y="2786083"/>
            <a:ext cx="1317625" cy="311150"/>
            <a:chOff x="2352" y="1344"/>
            <a:chExt cx="830" cy="196"/>
          </a:xfrm>
        </p:grpSpPr>
        <p:grpSp>
          <p:nvGrpSpPr>
            <p:cNvPr id="116" name="Group 125"/>
            <p:cNvGrpSpPr>
              <a:grpSpLocks/>
            </p:cNvGrpSpPr>
            <p:nvPr/>
          </p:nvGrpSpPr>
          <p:grpSpPr bwMode="auto">
            <a:xfrm>
              <a:off x="2613" y="1344"/>
              <a:ext cx="265" cy="196"/>
              <a:chOff x="1234" y="2215"/>
              <a:chExt cx="265" cy="196"/>
            </a:xfrm>
          </p:grpSpPr>
          <p:sp>
            <p:nvSpPr>
              <p:cNvPr id="121" name="Oval 12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2" name="Text Box 12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grpSp>
          <p:nvGrpSpPr>
            <p:cNvPr id="117" name="Group 128"/>
            <p:cNvGrpSpPr>
              <a:grpSpLocks/>
            </p:cNvGrpSpPr>
            <p:nvPr/>
          </p:nvGrpSpPr>
          <p:grpSpPr bwMode="auto">
            <a:xfrm>
              <a:off x="2352" y="1344"/>
              <a:ext cx="830" cy="96"/>
              <a:chOff x="2352" y="1344"/>
              <a:chExt cx="830" cy="96"/>
            </a:xfrm>
          </p:grpSpPr>
          <p:sp>
            <p:nvSpPr>
              <p:cNvPr id="118" name="Line 129"/>
              <p:cNvSpPr>
                <a:spLocks noChangeShapeType="1"/>
              </p:cNvSpPr>
              <p:nvPr/>
            </p:nvSpPr>
            <p:spPr bwMode="auto">
              <a:xfrm>
                <a:off x="2352" y="134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9" name="Line 130"/>
              <p:cNvSpPr>
                <a:spLocks noChangeShapeType="1"/>
              </p:cNvSpPr>
              <p:nvPr/>
            </p:nvSpPr>
            <p:spPr bwMode="auto">
              <a:xfrm>
                <a:off x="2352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0" name="Line 131"/>
              <p:cNvSpPr>
                <a:spLocks noChangeShapeType="1"/>
              </p:cNvSpPr>
              <p:nvPr/>
            </p:nvSpPr>
            <p:spPr bwMode="auto">
              <a:xfrm>
                <a:off x="2846" y="1440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23" name="Group 184"/>
          <p:cNvGrpSpPr>
            <a:grpSpLocks/>
          </p:cNvGrpSpPr>
          <p:nvPr/>
        </p:nvGrpSpPr>
        <p:grpSpPr bwMode="auto">
          <a:xfrm>
            <a:off x="1947863" y="4189432"/>
            <a:ext cx="741363" cy="311150"/>
            <a:chOff x="1227" y="2517"/>
            <a:chExt cx="467" cy="196"/>
          </a:xfrm>
        </p:grpSpPr>
        <p:sp>
          <p:nvSpPr>
            <p:cNvPr id="124" name="Line 134"/>
            <p:cNvSpPr>
              <a:spLocks noChangeShapeType="1"/>
            </p:cNvSpPr>
            <p:nvPr/>
          </p:nvSpPr>
          <p:spPr bwMode="auto">
            <a:xfrm flipH="1">
              <a:off x="1454" y="2614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25" name="Group 135"/>
            <p:cNvGrpSpPr>
              <a:grpSpLocks/>
            </p:cNvGrpSpPr>
            <p:nvPr/>
          </p:nvGrpSpPr>
          <p:grpSpPr bwMode="auto">
            <a:xfrm>
              <a:off x="1227" y="2517"/>
              <a:ext cx="265" cy="196"/>
              <a:chOff x="1234" y="2215"/>
              <a:chExt cx="265" cy="196"/>
            </a:xfrm>
          </p:grpSpPr>
          <p:sp>
            <p:nvSpPr>
              <p:cNvPr id="126" name="Oval 13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7" name="Text Box 13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TC</a:t>
                </a:r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3225802" y="1719282"/>
            <a:ext cx="441325" cy="2161499"/>
            <a:chOff x="3225802" y="1719282"/>
            <a:chExt cx="441325" cy="2161499"/>
          </a:xfrm>
        </p:grpSpPr>
        <p:grpSp>
          <p:nvGrpSpPr>
            <p:cNvPr id="129" name="Group 93"/>
            <p:cNvGrpSpPr>
              <a:grpSpLocks/>
            </p:cNvGrpSpPr>
            <p:nvPr/>
          </p:nvGrpSpPr>
          <p:grpSpPr bwMode="auto">
            <a:xfrm>
              <a:off x="3225804" y="1719282"/>
              <a:ext cx="441325" cy="311150"/>
              <a:chOff x="1244" y="2215"/>
              <a:chExt cx="278" cy="196"/>
            </a:xfrm>
          </p:grpSpPr>
          <p:sp>
            <p:nvSpPr>
              <p:cNvPr id="131" name="Oval 9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2" name="Text Box 95"/>
              <p:cNvSpPr txBox="1">
                <a:spLocks noChangeArrowheads="1"/>
              </p:cNvSpPr>
              <p:nvPr/>
            </p:nvSpPr>
            <p:spPr bwMode="auto">
              <a:xfrm>
                <a:off x="1244" y="2215"/>
                <a:ext cx="27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CC</a:t>
                </a:r>
              </a:p>
            </p:txBody>
          </p:sp>
        </p:grpSp>
        <p:sp>
          <p:nvSpPr>
            <p:cNvPr id="130" name="Line 96"/>
            <p:cNvSpPr>
              <a:spLocks noChangeShapeType="1"/>
            </p:cNvSpPr>
            <p:nvPr/>
          </p:nvSpPr>
          <p:spPr bwMode="auto">
            <a:xfrm flipV="1">
              <a:off x="3428992" y="2044781"/>
              <a:ext cx="0" cy="1836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362201" y="1728807"/>
            <a:ext cx="892175" cy="1512888"/>
            <a:chOff x="2362201" y="1533525"/>
            <a:chExt cx="892175" cy="1512888"/>
          </a:xfrm>
        </p:grpSpPr>
        <p:sp>
          <p:nvSpPr>
            <p:cNvPr id="134" name="Line 98"/>
            <p:cNvSpPr>
              <a:spLocks noChangeShapeType="1"/>
            </p:cNvSpPr>
            <p:nvPr/>
          </p:nvSpPr>
          <p:spPr bwMode="auto">
            <a:xfrm flipH="1">
              <a:off x="2873376" y="1687513"/>
              <a:ext cx="381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35" name="Group 182"/>
            <p:cNvGrpSpPr>
              <a:grpSpLocks/>
            </p:cNvGrpSpPr>
            <p:nvPr/>
          </p:nvGrpSpPr>
          <p:grpSpPr bwMode="auto">
            <a:xfrm>
              <a:off x="2362201" y="1533525"/>
              <a:ext cx="576263" cy="1512888"/>
              <a:chOff x="1488" y="967"/>
              <a:chExt cx="363" cy="953"/>
            </a:xfrm>
          </p:grpSpPr>
          <p:grpSp>
            <p:nvGrpSpPr>
              <p:cNvPr id="137" name="Group 141"/>
              <p:cNvGrpSpPr>
                <a:grpSpLocks/>
              </p:cNvGrpSpPr>
              <p:nvPr/>
            </p:nvGrpSpPr>
            <p:grpSpPr bwMode="auto">
              <a:xfrm flipH="1">
                <a:off x="1570" y="1242"/>
                <a:ext cx="281" cy="288"/>
                <a:chOff x="1591" y="953"/>
                <a:chExt cx="281" cy="288"/>
              </a:xfrm>
            </p:grpSpPr>
            <p:grpSp>
              <p:nvGrpSpPr>
                <p:cNvPr id="143" name="Group 142"/>
                <p:cNvGrpSpPr>
                  <a:grpSpLocks/>
                </p:cNvGrpSpPr>
                <p:nvPr/>
              </p:nvGrpSpPr>
              <p:grpSpPr bwMode="auto">
                <a:xfrm>
                  <a:off x="1591" y="953"/>
                  <a:ext cx="265" cy="196"/>
                  <a:chOff x="1234" y="2215"/>
                  <a:chExt cx="265" cy="196"/>
                </a:xfrm>
              </p:grpSpPr>
              <p:sp>
                <p:nvSpPr>
                  <p:cNvPr id="146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7" name="Text Box 1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CC"/>
                        </a:solidFill>
                      </a:rPr>
                      <a:t>FC</a:t>
                    </a:r>
                  </a:p>
                </p:txBody>
              </p:sp>
            </p:grpSp>
            <p:sp>
              <p:nvSpPr>
                <p:cNvPr id="144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872" y="1049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5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824" y="104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8" name="Group 154"/>
              <p:cNvGrpSpPr>
                <a:grpSpLocks/>
              </p:cNvGrpSpPr>
              <p:nvPr/>
            </p:nvGrpSpPr>
            <p:grpSpPr bwMode="auto">
              <a:xfrm>
                <a:off x="1613" y="967"/>
                <a:ext cx="197" cy="196"/>
                <a:chOff x="1265" y="2215"/>
                <a:chExt cx="197" cy="196"/>
              </a:xfrm>
            </p:grpSpPr>
            <p:sp>
              <p:nvSpPr>
                <p:cNvPr id="141" name="Oval 155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2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1271" y="2215"/>
                  <a:ext cx="191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X</a:t>
                  </a:r>
                </a:p>
              </p:txBody>
            </p:sp>
          </p:grpSp>
          <p:sp>
            <p:nvSpPr>
              <p:cNvPr id="139" name="Line 159"/>
              <p:cNvSpPr>
                <a:spLocks noChangeShapeType="1"/>
              </p:cNvSpPr>
              <p:nvPr/>
            </p:nvSpPr>
            <p:spPr bwMode="auto">
              <a:xfrm flipV="1">
                <a:off x="1488" y="1057"/>
                <a:ext cx="0" cy="863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0" name="Line 160"/>
              <p:cNvSpPr>
                <a:spLocks noChangeShapeType="1"/>
              </p:cNvSpPr>
              <p:nvPr/>
            </p:nvSpPr>
            <p:spPr bwMode="auto">
              <a:xfrm>
                <a:off x="1488" y="1056"/>
                <a:ext cx="132" cy="1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136" name="Line 161"/>
            <p:cNvSpPr>
              <a:spLocks noChangeShapeType="1"/>
            </p:cNvSpPr>
            <p:nvPr/>
          </p:nvSpPr>
          <p:spPr bwMode="auto">
            <a:xfrm>
              <a:off x="2732088" y="1830388"/>
              <a:ext cx="0" cy="1524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8" name="Group 181"/>
          <p:cNvGrpSpPr>
            <a:grpSpLocks/>
          </p:cNvGrpSpPr>
          <p:nvPr/>
        </p:nvGrpSpPr>
        <p:grpSpPr bwMode="auto">
          <a:xfrm>
            <a:off x="3635376" y="3460770"/>
            <a:ext cx="1966913" cy="398463"/>
            <a:chOff x="2290" y="2057"/>
            <a:chExt cx="1239" cy="251"/>
          </a:xfrm>
        </p:grpSpPr>
        <p:grpSp>
          <p:nvGrpSpPr>
            <p:cNvPr id="149" name="Group 163"/>
            <p:cNvGrpSpPr>
              <a:grpSpLocks/>
            </p:cNvGrpSpPr>
            <p:nvPr/>
          </p:nvGrpSpPr>
          <p:grpSpPr bwMode="auto">
            <a:xfrm>
              <a:off x="3264" y="2112"/>
              <a:ext cx="265" cy="196"/>
              <a:chOff x="1234" y="2215"/>
              <a:chExt cx="265" cy="196"/>
            </a:xfrm>
          </p:grpSpPr>
          <p:sp>
            <p:nvSpPr>
              <p:cNvPr id="153" name="Oval 16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54" name="Text Box 165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sp>
          <p:nvSpPr>
            <p:cNvPr id="150" name="Line 166"/>
            <p:cNvSpPr>
              <a:spLocks noChangeShapeType="1"/>
            </p:cNvSpPr>
            <p:nvPr/>
          </p:nvSpPr>
          <p:spPr bwMode="auto">
            <a:xfrm flipV="1">
              <a:off x="2290" y="2065"/>
              <a:ext cx="0" cy="24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1" name="Line 174"/>
            <p:cNvSpPr>
              <a:spLocks noChangeShapeType="1"/>
            </p:cNvSpPr>
            <p:nvPr/>
          </p:nvSpPr>
          <p:spPr bwMode="auto">
            <a:xfrm flipV="1">
              <a:off x="3401" y="2057"/>
              <a:ext cx="0" cy="5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2" name="Line 175"/>
            <p:cNvSpPr>
              <a:spLocks noChangeShapeType="1"/>
            </p:cNvSpPr>
            <p:nvPr/>
          </p:nvSpPr>
          <p:spPr bwMode="auto">
            <a:xfrm flipH="1">
              <a:off x="2290" y="2057"/>
              <a:ext cx="110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631950" y="2774970"/>
            <a:ext cx="1395944" cy="486437"/>
            <a:chOff x="1631950" y="2579688"/>
            <a:chExt cx="1395944" cy="486437"/>
          </a:xfrm>
        </p:grpSpPr>
        <p:grpSp>
          <p:nvGrpSpPr>
            <p:cNvPr id="156" name="Group 170"/>
            <p:cNvGrpSpPr/>
            <p:nvPr/>
          </p:nvGrpSpPr>
          <p:grpSpPr>
            <a:xfrm>
              <a:off x="2602431" y="2603500"/>
              <a:ext cx="360363" cy="311150"/>
              <a:chOff x="2602431" y="2603500"/>
              <a:chExt cx="360363" cy="311150"/>
            </a:xfrm>
          </p:grpSpPr>
          <p:sp>
            <p:nvSpPr>
              <p:cNvPr id="161" name="Oval 149"/>
              <p:cNvSpPr>
                <a:spLocks noChangeArrowheads="1"/>
              </p:cNvSpPr>
              <p:nvPr/>
            </p:nvSpPr>
            <p:spPr bwMode="auto">
              <a:xfrm flipH="1">
                <a:off x="2615127" y="2603500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2" name="Text Box 150"/>
              <p:cNvSpPr txBox="1">
                <a:spLocks noChangeArrowheads="1"/>
              </p:cNvSpPr>
              <p:nvPr/>
            </p:nvSpPr>
            <p:spPr bwMode="auto">
              <a:xfrm flipH="1">
                <a:off x="2602431" y="2603500"/>
                <a:ext cx="360363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FC</a:t>
                </a:r>
              </a:p>
            </p:txBody>
          </p:sp>
        </p:grpSp>
        <p:sp>
          <p:nvSpPr>
            <p:cNvPr id="157" name="Line 151"/>
            <p:cNvSpPr>
              <a:spLocks noChangeShapeType="1"/>
            </p:cNvSpPr>
            <p:nvPr/>
          </p:nvSpPr>
          <p:spPr bwMode="auto">
            <a:xfrm flipH="1" flipV="1">
              <a:off x="3027894" y="2778125"/>
              <a:ext cx="0" cy="2880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" name="Line 152"/>
            <p:cNvSpPr>
              <a:spLocks noChangeShapeType="1"/>
            </p:cNvSpPr>
            <p:nvPr/>
          </p:nvSpPr>
          <p:spPr bwMode="auto">
            <a:xfrm>
              <a:off x="2950106" y="2776537"/>
              <a:ext cx="762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9" name="Line 177"/>
            <p:cNvSpPr>
              <a:spLocks noChangeShapeType="1"/>
            </p:cNvSpPr>
            <p:nvPr/>
          </p:nvSpPr>
          <p:spPr bwMode="auto">
            <a:xfrm>
              <a:off x="2187575" y="2754313"/>
              <a:ext cx="4381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0" name="Text Box 178"/>
            <p:cNvSpPr txBox="1">
              <a:spLocks noChangeArrowheads="1"/>
            </p:cNvSpPr>
            <p:nvPr/>
          </p:nvSpPr>
          <p:spPr bwMode="auto">
            <a:xfrm>
              <a:off x="1631950" y="2579688"/>
              <a:ext cx="56457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TPM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055667" y="4194182"/>
            <a:ext cx="932388" cy="338554"/>
            <a:chOff x="1055667" y="4194182"/>
            <a:chExt cx="932388" cy="338554"/>
          </a:xfrm>
        </p:grpSpPr>
        <p:sp>
          <p:nvSpPr>
            <p:cNvPr id="164" name="TextBox 163"/>
            <p:cNvSpPr txBox="1"/>
            <p:nvPr/>
          </p:nvSpPr>
          <p:spPr>
            <a:xfrm>
              <a:off x="1055667" y="419418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65" name="Line 177"/>
            <p:cNvSpPr>
              <a:spLocks noChangeShapeType="1"/>
            </p:cNvSpPr>
            <p:nvPr/>
          </p:nvSpPr>
          <p:spPr bwMode="auto">
            <a:xfrm>
              <a:off x="1549905" y="4357694"/>
              <a:ext cx="4381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416955" y="3554942"/>
            <a:ext cx="824066" cy="338554"/>
            <a:chOff x="4416955" y="3554942"/>
            <a:chExt cx="824066" cy="338554"/>
          </a:xfrm>
        </p:grpSpPr>
        <p:sp>
          <p:nvSpPr>
            <p:cNvPr id="167" name="TextBox 166"/>
            <p:cNvSpPr txBox="1"/>
            <p:nvPr/>
          </p:nvSpPr>
          <p:spPr>
            <a:xfrm>
              <a:off x="4416955" y="355494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68" name="Line 177"/>
            <p:cNvSpPr>
              <a:spLocks noChangeShapeType="1"/>
            </p:cNvSpPr>
            <p:nvPr/>
          </p:nvSpPr>
          <p:spPr bwMode="auto">
            <a:xfrm>
              <a:off x="4917021" y="3714752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069421" y="4198974"/>
            <a:ext cx="789616" cy="338554"/>
            <a:chOff x="5069421" y="4198974"/>
            <a:chExt cx="789616" cy="338554"/>
          </a:xfrm>
        </p:grpSpPr>
        <p:sp>
          <p:nvSpPr>
            <p:cNvPr id="170" name="TextBox 169"/>
            <p:cNvSpPr txBox="1"/>
            <p:nvPr/>
          </p:nvSpPr>
          <p:spPr>
            <a:xfrm>
              <a:off x="5315298" y="4198974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MIN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71" name="Line 177"/>
            <p:cNvSpPr>
              <a:spLocks noChangeShapeType="1"/>
            </p:cNvSpPr>
            <p:nvPr/>
          </p:nvSpPr>
          <p:spPr bwMode="auto">
            <a:xfrm flipH="1">
              <a:off x="5069421" y="4357694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572132" y="2164842"/>
            <a:ext cx="292068" cy="604960"/>
            <a:chOff x="5572132" y="2164842"/>
            <a:chExt cx="292068" cy="604960"/>
          </a:xfrm>
        </p:grpSpPr>
        <p:sp>
          <p:nvSpPr>
            <p:cNvPr id="173" name="Line 177"/>
            <p:cNvSpPr>
              <a:spLocks noChangeShapeType="1"/>
            </p:cNvSpPr>
            <p:nvPr/>
          </p:nvSpPr>
          <p:spPr bwMode="auto">
            <a:xfrm rot="5400000">
              <a:off x="5544541" y="2607802"/>
              <a:ext cx="324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572132" y="216484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3294583" y="1173150"/>
            <a:ext cx="292068" cy="541338"/>
            <a:chOff x="3294583" y="1173150"/>
            <a:chExt cx="292068" cy="541338"/>
          </a:xfrm>
        </p:grpSpPr>
        <p:sp>
          <p:nvSpPr>
            <p:cNvPr id="176" name="Line 177"/>
            <p:cNvSpPr>
              <a:spLocks noChangeShapeType="1"/>
            </p:cNvSpPr>
            <p:nvPr/>
          </p:nvSpPr>
          <p:spPr bwMode="auto">
            <a:xfrm rot="5400000">
              <a:off x="3304119" y="1588488"/>
              <a:ext cx="252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294583" y="117315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937129" y="2928934"/>
            <a:ext cx="5078242" cy="3024212"/>
            <a:chOff x="937129" y="2928934"/>
            <a:chExt cx="5078242" cy="3024212"/>
          </a:xfrm>
        </p:grpSpPr>
        <p:grpSp>
          <p:nvGrpSpPr>
            <p:cNvPr id="187" name="Group 186"/>
            <p:cNvGrpSpPr/>
            <p:nvPr/>
          </p:nvGrpSpPr>
          <p:grpSpPr>
            <a:xfrm>
              <a:off x="3764540" y="5633529"/>
              <a:ext cx="474810" cy="319617"/>
              <a:chOff x="3764540" y="5633529"/>
              <a:chExt cx="474810" cy="319617"/>
            </a:xfrm>
          </p:grpSpPr>
          <p:sp>
            <p:nvSpPr>
              <p:cNvPr id="179" name="Oval 109"/>
              <p:cNvSpPr>
                <a:spLocks noChangeArrowheads="1"/>
              </p:cNvSpPr>
              <p:nvPr/>
            </p:nvSpPr>
            <p:spPr bwMode="auto">
              <a:xfrm>
                <a:off x="3835395" y="5641996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80" name="Text Box 110"/>
              <p:cNvSpPr txBox="1">
                <a:spLocks noChangeArrowheads="1"/>
              </p:cNvSpPr>
              <p:nvPr/>
            </p:nvSpPr>
            <p:spPr bwMode="auto">
              <a:xfrm>
                <a:off x="3764540" y="5633529"/>
                <a:ext cx="474810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dirty="0" smtClean="0">
                    <a:solidFill>
                      <a:srgbClr val="FF33CC"/>
                    </a:solidFill>
                  </a:rPr>
                  <a:t>Δ</a:t>
                </a:r>
                <a:r>
                  <a:rPr lang="en-US" sz="1400" dirty="0" smtClean="0">
                    <a:solidFill>
                      <a:srgbClr val="FF33CC"/>
                    </a:solidFill>
                  </a:rPr>
                  <a:t>PC</a:t>
                </a:r>
                <a:endParaRPr lang="en-US" sz="1400" dirty="0">
                  <a:solidFill>
                    <a:srgbClr val="FF33CC"/>
                  </a:solidFill>
                </a:endParaRPr>
              </a:p>
            </p:txBody>
          </p:sp>
        </p:grpSp>
        <p:sp>
          <p:nvSpPr>
            <p:cNvPr id="181" name="Line 112"/>
            <p:cNvSpPr>
              <a:spLocks noChangeShapeType="1"/>
            </p:cNvSpPr>
            <p:nvPr/>
          </p:nvSpPr>
          <p:spPr bwMode="auto">
            <a:xfrm>
              <a:off x="6000760" y="5000635"/>
              <a:ext cx="0" cy="79200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2" name="Line 111"/>
            <p:cNvSpPr>
              <a:spLocks noChangeShapeType="1"/>
            </p:cNvSpPr>
            <p:nvPr/>
          </p:nvSpPr>
          <p:spPr bwMode="auto">
            <a:xfrm>
              <a:off x="4143371" y="5786454"/>
              <a:ext cx="1872000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8" name="Line 111"/>
            <p:cNvSpPr>
              <a:spLocks noChangeShapeType="1"/>
            </p:cNvSpPr>
            <p:nvPr/>
          </p:nvSpPr>
          <p:spPr bwMode="auto">
            <a:xfrm>
              <a:off x="946116" y="5786454"/>
              <a:ext cx="2880000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9" name="Line 112"/>
            <p:cNvSpPr>
              <a:spLocks noChangeShapeType="1"/>
            </p:cNvSpPr>
            <p:nvPr/>
          </p:nvSpPr>
          <p:spPr bwMode="auto">
            <a:xfrm>
              <a:off x="937129" y="2928934"/>
              <a:ext cx="0" cy="284400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0" name="Line 111"/>
            <p:cNvSpPr>
              <a:spLocks noChangeShapeType="1"/>
            </p:cNvSpPr>
            <p:nvPr/>
          </p:nvSpPr>
          <p:spPr bwMode="auto">
            <a:xfrm>
              <a:off x="945596" y="2932636"/>
              <a:ext cx="684000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 type="triangle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3500430" y="5082243"/>
            <a:ext cx="583814" cy="561335"/>
            <a:chOff x="3500430" y="5082243"/>
            <a:chExt cx="583814" cy="561335"/>
          </a:xfrm>
        </p:grpSpPr>
        <p:sp>
          <p:nvSpPr>
            <p:cNvPr id="195" name="Line 177"/>
            <p:cNvSpPr>
              <a:spLocks noChangeShapeType="1"/>
            </p:cNvSpPr>
            <p:nvPr/>
          </p:nvSpPr>
          <p:spPr bwMode="auto">
            <a:xfrm rot="5400000">
              <a:off x="3856496" y="5499578"/>
              <a:ext cx="288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3500430" y="5082243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357554" y="5929330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‘Long’ loop</a:t>
            </a:r>
            <a:endParaRPr lang="en-IN" dirty="0"/>
          </a:p>
        </p:txBody>
      </p:sp>
      <p:grpSp>
        <p:nvGrpSpPr>
          <p:cNvPr id="205" name="Group 204"/>
          <p:cNvGrpSpPr/>
          <p:nvPr/>
        </p:nvGrpSpPr>
        <p:grpSpPr>
          <a:xfrm>
            <a:off x="6696586" y="1071546"/>
            <a:ext cx="2022037" cy="1050934"/>
            <a:chOff x="6696586" y="3466570"/>
            <a:chExt cx="2022037" cy="1050934"/>
          </a:xfrm>
        </p:grpSpPr>
        <p:sp>
          <p:nvSpPr>
            <p:cNvPr id="199" name="Line 177"/>
            <p:cNvSpPr>
              <a:spLocks noChangeShapeType="1"/>
            </p:cNvSpPr>
            <p:nvPr/>
          </p:nvSpPr>
          <p:spPr bwMode="auto">
            <a:xfrm>
              <a:off x="7429520" y="3643314"/>
              <a:ext cx="12600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7458623" y="3670837"/>
              <a:ext cx="1260000" cy="846667"/>
            </a:xfrm>
            <a:custGeom>
              <a:avLst/>
              <a:gdLst>
                <a:gd name="connsiteX0" fmla="*/ 0 w 1713397"/>
                <a:gd name="connsiteY0" fmla="*/ 846667 h 846667"/>
                <a:gd name="connsiteX1" fmla="*/ 33866 w 1713397"/>
                <a:gd name="connsiteY1" fmla="*/ 770467 h 846667"/>
                <a:gd name="connsiteX2" fmla="*/ 160866 w 1713397"/>
                <a:gd name="connsiteY2" fmla="*/ 558800 h 846667"/>
                <a:gd name="connsiteX3" fmla="*/ 203200 w 1713397"/>
                <a:gd name="connsiteY3" fmla="*/ 431800 h 846667"/>
                <a:gd name="connsiteX4" fmla="*/ 245533 w 1713397"/>
                <a:gd name="connsiteY4" fmla="*/ 372534 h 846667"/>
                <a:gd name="connsiteX5" fmla="*/ 313266 w 1713397"/>
                <a:gd name="connsiteY5" fmla="*/ 194734 h 846667"/>
                <a:gd name="connsiteX6" fmla="*/ 338666 w 1713397"/>
                <a:gd name="connsiteY6" fmla="*/ 110067 h 846667"/>
                <a:gd name="connsiteX7" fmla="*/ 364066 w 1713397"/>
                <a:gd name="connsiteY7" fmla="*/ 76200 h 846667"/>
                <a:gd name="connsiteX8" fmla="*/ 372533 w 1713397"/>
                <a:gd name="connsiteY8" fmla="*/ 42334 h 846667"/>
                <a:gd name="connsiteX9" fmla="*/ 381000 w 1713397"/>
                <a:gd name="connsiteY9" fmla="*/ 0 h 846667"/>
                <a:gd name="connsiteX10" fmla="*/ 397933 w 1713397"/>
                <a:gd name="connsiteY10" fmla="*/ 118534 h 846667"/>
                <a:gd name="connsiteX11" fmla="*/ 406400 w 1713397"/>
                <a:gd name="connsiteY11" fmla="*/ 143934 h 846667"/>
                <a:gd name="connsiteX12" fmla="*/ 414866 w 1713397"/>
                <a:gd name="connsiteY12" fmla="*/ 211667 h 846667"/>
                <a:gd name="connsiteX13" fmla="*/ 423333 w 1713397"/>
                <a:gd name="connsiteY13" fmla="*/ 364067 h 846667"/>
                <a:gd name="connsiteX14" fmla="*/ 474133 w 1713397"/>
                <a:gd name="connsiteY14" fmla="*/ 423334 h 846667"/>
                <a:gd name="connsiteX15" fmla="*/ 491066 w 1713397"/>
                <a:gd name="connsiteY15" fmla="*/ 482600 h 846667"/>
                <a:gd name="connsiteX16" fmla="*/ 533400 w 1713397"/>
                <a:gd name="connsiteY16" fmla="*/ 643467 h 846667"/>
                <a:gd name="connsiteX17" fmla="*/ 558800 w 1713397"/>
                <a:gd name="connsiteY17" fmla="*/ 635000 h 846667"/>
                <a:gd name="connsiteX18" fmla="*/ 601133 w 1713397"/>
                <a:gd name="connsiteY18" fmla="*/ 516467 h 846667"/>
                <a:gd name="connsiteX19" fmla="*/ 660400 w 1713397"/>
                <a:gd name="connsiteY19" fmla="*/ 448734 h 846667"/>
                <a:gd name="connsiteX20" fmla="*/ 677333 w 1713397"/>
                <a:gd name="connsiteY20" fmla="*/ 423334 h 846667"/>
                <a:gd name="connsiteX21" fmla="*/ 745066 w 1713397"/>
                <a:gd name="connsiteY21" fmla="*/ 448734 h 846667"/>
                <a:gd name="connsiteX22" fmla="*/ 770466 w 1713397"/>
                <a:gd name="connsiteY22" fmla="*/ 457200 h 846667"/>
                <a:gd name="connsiteX23" fmla="*/ 838200 w 1713397"/>
                <a:gd name="connsiteY23" fmla="*/ 491067 h 846667"/>
                <a:gd name="connsiteX24" fmla="*/ 872066 w 1713397"/>
                <a:gd name="connsiteY24" fmla="*/ 508000 h 846667"/>
                <a:gd name="connsiteX25" fmla="*/ 880533 w 1713397"/>
                <a:gd name="connsiteY25" fmla="*/ 533400 h 846667"/>
                <a:gd name="connsiteX26" fmla="*/ 889000 w 1713397"/>
                <a:gd name="connsiteY26" fmla="*/ 508000 h 846667"/>
                <a:gd name="connsiteX27" fmla="*/ 939800 w 1713397"/>
                <a:gd name="connsiteY27" fmla="*/ 389467 h 846667"/>
                <a:gd name="connsiteX28" fmla="*/ 982133 w 1713397"/>
                <a:gd name="connsiteY28" fmla="*/ 304800 h 846667"/>
                <a:gd name="connsiteX29" fmla="*/ 1024466 w 1713397"/>
                <a:gd name="connsiteY29" fmla="*/ 287867 h 846667"/>
                <a:gd name="connsiteX30" fmla="*/ 1041400 w 1713397"/>
                <a:gd name="connsiteY30" fmla="*/ 270934 h 846667"/>
                <a:gd name="connsiteX31" fmla="*/ 1159933 w 1713397"/>
                <a:gd name="connsiteY31" fmla="*/ 270934 h 846667"/>
                <a:gd name="connsiteX32" fmla="*/ 1193800 w 1713397"/>
                <a:gd name="connsiteY32" fmla="*/ 287867 h 846667"/>
                <a:gd name="connsiteX33" fmla="*/ 1227666 w 1713397"/>
                <a:gd name="connsiteY33" fmla="*/ 347134 h 846667"/>
                <a:gd name="connsiteX34" fmla="*/ 1244600 w 1713397"/>
                <a:gd name="connsiteY34" fmla="*/ 364067 h 846667"/>
                <a:gd name="connsiteX35" fmla="*/ 1270000 w 1713397"/>
                <a:gd name="connsiteY35" fmla="*/ 406400 h 846667"/>
                <a:gd name="connsiteX36" fmla="*/ 1286933 w 1713397"/>
                <a:gd name="connsiteY36" fmla="*/ 431800 h 846667"/>
                <a:gd name="connsiteX37" fmla="*/ 1320800 w 1713397"/>
                <a:gd name="connsiteY37" fmla="*/ 448734 h 846667"/>
                <a:gd name="connsiteX38" fmla="*/ 1397000 w 1713397"/>
                <a:gd name="connsiteY38" fmla="*/ 558800 h 846667"/>
                <a:gd name="connsiteX39" fmla="*/ 1413933 w 1713397"/>
                <a:gd name="connsiteY39" fmla="*/ 626534 h 846667"/>
                <a:gd name="connsiteX40" fmla="*/ 1430866 w 1713397"/>
                <a:gd name="connsiteY40" fmla="*/ 651934 h 846667"/>
                <a:gd name="connsiteX41" fmla="*/ 1447800 w 1713397"/>
                <a:gd name="connsiteY41" fmla="*/ 711200 h 846667"/>
                <a:gd name="connsiteX42" fmla="*/ 1456266 w 1713397"/>
                <a:gd name="connsiteY42" fmla="*/ 736600 h 846667"/>
                <a:gd name="connsiteX43" fmla="*/ 1473200 w 1713397"/>
                <a:gd name="connsiteY43" fmla="*/ 753534 h 846667"/>
                <a:gd name="connsiteX44" fmla="*/ 1464733 w 1713397"/>
                <a:gd name="connsiteY44" fmla="*/ 685800 h 846667"/>
                <a:gd name="connsiteX45" fmla="*/ 1524000 w 1713397"/>
                <a:gd name="connsiteY45" fmla="*/ 313267 h 846667"/>
                <a:gd name="connsiteX46" fmla="*/ 1574800 w 1713397"/>
                <a:gd name="connsiteY46" fmla="*/ 321734 h 846667"/>
                <a:gd name="connsiteX47" fmla="*/ 1608666 w 1713397"/>
                <a:gd name="connsiteY47" fmla="*/ 355600 h 846667"/>
                <a:gd name="connsiteX48" fmla="*/ 1634066 w 1713397"/>
                <a:gd name="connsiteY48" fmla="*/ 364067 h 846667"/>
                <a:gd name="connsiteX49" fmla="*/ 1676400 w 1713397"/>
                <a:gd name="connsiteY49" fmla="*/ 330200 h 846667"/>
                <a:gd name="connsiteX50" fmla="*/ 1710266 w 1713397"/>
                <a:gd name="connsiteY50" fmla="*/ 296334 h 84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13397" h="846667">
                  <a:moveTo>
                    <a:pt x="0" y="846667"/>
                  </a:moveTo>
                  <a:cubicBezTo>
                    <a:pt x="11289" y="821267"/>
                    <a:pt x="20307" y="794731"/>
                    <a:pt x="33866" y="770467"/>
                  </a:cubicBezTo>
                  <a:cubicBezTo>
                    <a:pt x="74004" y="698640"/>
                    <a:pt x="124069" y="632395"/>
                    <a:pt x="160866" y="558800"/>
                  </a:cubicBezTo>
                  <a:cubicBezTo>
                    <a:pt x="180822" y="518888"/>
                    <a:pt x="184735" y="472424"/>
                    <a:pt x="203200" y="431800"/>
                  </a:cubicBezTo>
                  <a:cubicBezTo>
                    <a:pt x="213246" y="409699"/>
                    <a:pt x="233743" y="393756"/>
                    <a:pt x="245533" y="372534"/>
                  </a:cubicBezTo>
                  <a:cubicBezTo>
                    <a:pt x="280168" y="310190"/>
                    <a:pt x="295253" y="262283"/>
                    <a:pt x="313266" y="194734"/>
                  </a:cubicBezTo>
                  <a:cubicBezTo>
                    <a:pt x="324479" y="152686"/>
                    <a:pt x="316636" y="149721"/>
                    <a:pt x="338666" y="110067"/>
                  </a:cubicBezTo>
                  <a:cubicBezTo>
                    <a:pt x="345519" y="97732"/>
                    <a:pt x="355599" y="87489"/>
                    <a:pt x="364066" y="76200"/>
                  </a:cubicBezTo>
                  <a:cubicBezTo>
                    <a:pt x="366888" y="64911"/>
                    <a:pt x="370009" y="53693"/>
                    <a:pt x="372533" y="42334"/>
                  </a:cubicBezTo>
                  <a:cubicBezTo>
                    <a:pt x="375655" y="28286"/>
                    <a:pt x="381000" y="0"/>
                    <a:pt x="381000" y="0"/>
                  </a:cubicBezTo>
                  <a:cubicBezTo>
                    <a:pt x="386268" y="47420"/>
                    <a:pt x="387149" y="75400"/>
                    <a:pt x="397933" y="118534"/>
                  </a:cubicBezTo>
                  <a:cubicBezTo>
                    <a:pt x="400098" y="127192"/>
                    <a:pt x="403578" y="135467"/>
                    <a:pt x="406400" y="143934"/>
                  </a:cubicBezTo>
                  <a:cubicBezTo>
                    <a:pt x="409222" y="166512"/>
                    <a:pt x="413121" y="188981"/>
                    <a:pt x="414866" y="211667"/>
                  </a:cubicBezTo>
                  <a:cubicBezTo>
                    <a:pt x="418768" y="262395"/>
                    <a:pt x="414232" y="314009"/>
                    <a:pt x="423333" y="364067"/>
                  </a:cubicBezTo>
                  <a:cubicBezTo>
                    <a:pt x="425747" y="377343"/>
                    <a:pt x="464355" y="413556"/>
                    <a:pt x="474133" y="423334"/>
                  </a:cubicBezTo>
                  <a:cubicBezTo>
                    <a:pt x="479214" y="438576"/>
                    <a:pt x="489648" y="467712"/>
                    <a:pt x="491066" y="482600"/>
                  </a:cubicBezTo>
                  <a:cubicBezTo>
                    <a:pt x="506259" y="642126"/>
                    <a:pt x="454974" y="604255"/>
                    <a:pt x="533400" y="643467"/>
                  </a:cubicBezTo>
                  <a:cubicBezTo>
                    <a:pt x="541867" y="640645"/>
                    <a:pt x="552992" y="641776"/>
                    <a:pt x="558800" y="635000"/>
                  </a:cubicBezTo>
                  <a:cubicBezTo>
                    <a:pt x="596871" y="590583"/>
                    <a:pt x="576826" y="569132"/>
                    <a:pt x="601133" y="516467"/>
                  </a:cubicBezTo>
                  <a:cubicBezTo>
                    <a:pt x="615192" y="486005"/>
                    <a:pt x="640302" y="472851"/>
                    <a:pt x="660400" y="448734"/>
                  </a:cubicBezTo>
                  <a:cubicBezTo>
                    <a:pt x="666914" y="440917"/>
                    <a:pt x="671689" y="431801"/>
                    <a:pt x="677333" y="423334"/>
                  </a:cubicBezTo>
                  <a:lnTo>
                    <a:pt x="745066" y="448734"/>
                  </a:lnTo>
                  <a:cubicBezTo>
                    <a:pt x="753453" y="451784"/>
                    <a:pt x="762341" y="453507"/>
                    <a:pt x="770466" y="457200"/>
                  </a:cubicBezTo>
                  <a:cubicBezTo>
                    <a:pt x="793446" y="467645"/>
                    <a:pt x="815622" y="479778"/>
                    <a:pt x="838200" y="491067"/>
                  </a:cubicBezTo>
                  <a:lnTo>
                    <a:pt x="872066" y="508000"/>
                  </a:lnTo>
                  <a:cubicBezTo>
                    <a:pt x="874888" y="516467"/>
                    <a:pt x="871608" y="533400"/>
                    <a:pt x="880533" y="533400"/>
                  </a:cubicBezTo>
                  <a:cubicBezTo>
                    <a:pt x="889458" y="533400"/>
                    <a:pt x="885602" y="516252"/>
                    <a:pt x="889000" y="508000"/>
                  </a:cubicBezTo>
                  <a:cubicBezTo>
                    <a:pt x="905367" y="468251"/>
                    <a:pt x="924220" y="429531"/>
                    <a:pt x="939800" y="389467"/>
                  </a:cubicBezTo>
                  <a:cubicBezTo>
                    <a:pt x="956209" y="347272"/>
                    <a:pt x="936551" y="345317"/>
                    <a:pt x="982133" y="304800"/>
                  </a:cubicBezTo>
                  <a:cubicBezTo>
                    <a:pt x="993492" y="294703"/>
                    <a:pt x="1010355" y="293511"/>
                    <a:pt x="1024466" y="287867"/>
                  </a:cubicBezTo>
                  <a:cubicBezTo>
                    <a:pt x="1030111" y="282223"/>
                    <a:pt x="1033926" y="273737"/>
                    <a:pt x="1041400" y="270934"/>
                  </a:cubicBezTo>
                  <a:cubicBezTo>
                    <a:pt x="1084127" y="254911"/>
                    <a:pt x="1115613" y="265394"/>
                    <a:pt x="1159933" y="270934"/>
                  </a:cubicBezTo>
                  <a:cubicBezTo>
                    <a:pt x="1171222" y="276578"/>
                    <a:pt x="1184217" y="279653"/>
                    <a:pt x="1193800" y="287867"/>
                  </a:cubicBezTo>
                  <a:cubicBezTo>
                    <a:pt x="1240138" y="327585"/>
                    <a:pt x="1204883" y="309162"/>
                    <a:pt x="1227666" y="347134"/>
                  </a:cubicBezTo>
                  <a:cubicBezTo>
                    <a:pt x="1231773" y="353979"/>
                    <a:pt x="1238955" y="358423"/>
                    <a:pt x="1244600" y="364067"/>
                  </a:cubicBezTo>
                  <a:cubicBezTo>
                    <a:pt x="1259303" y="408179"/>
                    <a:pt x="1243434" y="373194"/>
                    <a:pt x="1270000" y="406400"/>
                  </a:cubicBezTo>
                  <a:cubicBezTo>
                    <a:pt x="1276357" y="414346"/>
                    <a:pt x="1279116" y="425286"/>
                    <a:pt x="1286933" y="431800"/>
                  </a:cubicBezTo>
                  <a:cubicBezTo>
                    <a:pt x="1296629" y="439880"/>
                    <a:pt x="1309511" y="443089"/>
                    <a:pt x="1320800" y="448734"/>
                  </a:cubicBezTo>
                  <a:cubicBezTo>
                    <a:pt x="1346200" y="485423"/>
                    <a:pt x="1376295" y="519271"/>
                    <a:pt x="1397000" y="558800"/>
                  </a:cubicBezTo>
                  <a:cubicBezTo>
                    <a:pt x="1407799" y="579416"/>
                    <a:pt x="1405980" y="604662"/>
                    <a:pt x="1413933" y="626534"/>
                  </a:cubicBezTo>
                  <a:cubicBezTo>
                    <a:pt x="1417410" y="636097"/>
                    <a:pt x="1425222" y="643467"/>
                    <a:pt x="1430866" y="651934"/>
                  </a:cubicBezTo>
                  <a:cubicBezTo>
                    <a:pt x="1436511" y="671689"/>
                    <a:pt x="1441896" y="691521"/>
                    <a:pt x="1447800" y="711200"/>
                  </a:cubicBezTo>
                  <a:cubicBezTo>
                    <a:pt x="1450364" y="719748"/>
                    <a:pt x="1451674" y="728947"/>
                    <a:pt x="1456266" y="736600"/>
                  </a:cubicBezTo>
                  <a:cubicBezTo>
                    <a:pt x="1460373" y="743445"/>
                    <a:pt x="1467555" y="747889"/>
                    <a:pt x="1473200" y="753534"/>
                  </a:cubicBezTo>
                  <a:cubicBezTo>
                    <a:pt x="1470378" y="730956"/>
                    <a:pt x="1462125" y="708404"/>
                    <a:pt x="1464733" y="685800"/>
                  </a:cubicBezTo>
                  <a:cubicBezTo>
                    <a:pt x="1479146" y="560889"/>
                    <a:pt x="1524000" y="313267"/>
                    <a:pt x="1524000" y="313267"/>
                  </a:cubicBezTo>
                  <a:cubicBezTo>
                    <a:pt x="1540933" y="316089"/>
                    <a:pt x="1559445" y="314057"/>
                    <a:pt x="1574800" y="321734"/>
                  </a:cubicBezTo>
                  <a:cubicBezTo>
                    <a:pt x="1589079" y="328874"/>
                    <a:pt x="1595675" y="346321"/>
                    <a:pt x="1608666" y="355600"/>
                  </a:cubicBezTo>
                  <a:cubicBezTo>
                    <a:pt x="1615928" y="360787"/>
                    <a:pt x="1625599" y="361245"/>
                    <a:pt x="1634066" y="364067"/>
                  </a:cubicBezTo>
                  <a:cubicBezTo>
                    <a:pt x="1648177" y="352778"/>
                    <a:pt x="1664311" y="343632"/>
                    <a:pt x="1676400" y="330200"/>
                  </a:cubicBezTo>
                  <a:cubicBezTo>
                    <a:pt x="1713397" y="289092"/>
                    <a:pt x="1710266" y="255058"/>
                    <a:pt x="1710266" y="29633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1" name="Line 111"/>
            <p:cNvSpPr>
              <a:spLocks noChangeShapeType="1"/>
            </p:cNvSpPr>
            <p:nvPr/>
          </p:nvSpPr>
          <p:spPr bwMode="auto">
            <a:xfrm>
              <a:off x="7455404" y="4143380"/>
              <a:ext cx="1260000" cy="0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/>
              <a:tailEnd type="none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917144" y="346657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6696586" y="3983570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33CC"/>
                  </a:solidFill>
                </a:rPr>
                <a:t>MAX - </a:t>
              </a:r>
              <a:r>
                <a:rPr lang="el-GR" sz="1600" dirty="0" smtClean="0">
                  <a:solidFill>
                    <a:srgbClr val="FF33CC"/>
                  </a:solidFill>
                </a:rPr>
                <a:t>δ</a:t>
              </a:r>
              <a:endParaRPr lang="en-IN" sz="1600" dirty="0">
                <a:solidFill>
                  <a:srgbClr val="FF33CC"/>
                </a:solidFill>
              </a:endParaRPr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7347225" y="2071678"/>
            <a:ext cx="151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Large back-off</a:t>
            </a:r>
            <a:endParaRPr lang="en-IN" dirty="0"/>
          </a:p>
        </p:txBody>
      </p:sp>
      <p:sp>
        <p:nvSpPr>
          <p:cNvPr id="206" name="TextBox 205"/>
          <p:cNvSpPr txBox="1"/>
          <p:nvPr/>
        </p:nvSpPr>
        <p:spPr>
          <a:xfrm>
            <a:off x="3942149" y="5089008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>
                <a:solidFill>
                  <a:srgbClr val="FF0000"/>
                </a:solidFill>
              </a:rPr>
              <a:t>- </a:t>
            </a:r>
            <a:r>
              <a:rPr lang="el-GR" sz="1600" dirty="0" smtClean="0">
                <a:solidFill>
                  <a:srgbClr val="FF0000"/>
                </a:solidFill>
              </a:rPr>
              <a:t>δ</a:t>
            </a:r>
            <a:endParaRPr lang="en-IN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04" grpId="0"/>
      <p:bldP spid="2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Kanpur</a:t>
            </a:r>
            <a:endParaRPr lang="en-IN" dirty="0"/>
          </a:p>
        </p:txBody>
      </p:sp>
      <p:pic>
        <p:nvPicPr>
          <p:cNvPr id="4" name="Picture 3" descr="KanpurInIn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407"/>
            <a:ext cx="9144000" cy="512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Throughput Maximization Exercise II</a:t>
            </a:r>
            <a:endParaRPr lang="en-IN" dirty="0"/>
          </a:p>
        </p:txBody>
      </p:sp>
      <p:grpSp>
        <p:nvGrpSpPr>
          <p:cNvPr id="9" name="Group 8"/>
          <p:cNvGrpSpPr/>
          <p:nvPr/>
        </p:nvGrpSpPr>
        <p:grpSpPr>
          <a:xfrm>
            <a:off x="7540610" y="4126446"/>
            <a:ext cx="846707" cy="561335"/>
            <a:chOff x="3500430" y="5082243"/>
            <a:chExt cx="846707" cy="561335"/>
          </a:xfrm>
        </p:grpSpPr>
        <p:sp>
          <p:nvSpPr>
            <p:cNvPr id="10" name="Line 177"/>
            <p:cNvSpPr>
              <a:spLocks noChangeShapeType="1"/>
            </p:cNvSpPr>
            <p:nvPr/>
          </p:nvSpPr>
          <p:spPr bwMode="auto">
            <a:xfrm rot="5400000">
              <a:off x="3856496" y="5499578"/>
              <a:ext cx="288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00430" y="5082243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 - </a:t>
              </a:r>
              <a:r>
                <a:rPr lang="el-GR" sz="1600" dirty="0" smtClean="0">
                  <a:solidFill>
                    <a:srgbClr val="FF0000"/>
                  </a:solidFill>
                </a:rPr>
                <a:t>δ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4525963" y="4032270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1881188" y="465457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2614613" y="3641745"/>
            <a:ext cx="1611312" cy="1138237"/>
            <a:chOff x="3240" y="5700"/>
            <a:chExt cx="1440" cy="1620"/>
          </a:xfrm>
        </p:grpSpPr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908300" y="3962420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 dirty="0">
              <a:latin typeface="Microsoft Sans Serif" pitchFamily="34" charset="0"/>
              <a:ea typeface="Mangal" pitchFamily="2"/>
              <a:cs typeface="Mangal" pitchFamily="2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468563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225925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4678363" y="3267095"/>
            <a:ext cx="1287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3322638" y="4779982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2174875" y="2628920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2174875" y="3260745"/>
            <a:ext cx="117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3348038" y="326074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3348038" y="262892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26" name="Group 18"/>
          <p:cNvGrpSpPr>
            <a:grpSpLocks/>
          </p:cNvGrpSpPr>
          <p:nvPr/>
        </p:nvGrpSpPr>
        <p:grpSpPr bwMode="auto">
          <a:xfrm rot="-5400000">
            <a:off x="2631282" y="2453501"/>
            <a:ext cx="201612" cy="234950"/>
            <a:chOff x="4860" y="4860"/>
            <a:chExt cx="1620" cy="1440"/>
          </a:xfrm>
        </p:grpSpPr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" name="AutoShape 20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0" name="Group 22"/>
          <p:cNvGrpSpPr>
            <a:grpSpLocks/>
          </p:cNvGrpSpPr>
          <p:nvPr/>
        </p:nvGrpSpPr>
        <p:grpSpPr bwMode="auto">
          <a:xfrm rot="-5400000">
            <a:off x="2655093" y="3086914"/>
            <a:ext cx="201613" cy="234950"/>
            <a:chOff x="4860" y="4860"/>
            <a:chExt cx="1620" cy="1440"/>
          </a:xfrm>
        </p:grpSpPr>
        <p:sp>
          <p:nvSpPr>
            <p:cNvPr id="31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2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4" name="Group 26"/>
          <p:cNvGrpSpPr>
            <a:grpSpLocks/>
          </p:cNvGrpSpPr>
          <p:nvPr/>
        </p:nvGrpSpPr>
        <p:grpSpPr bwMode="auto">
          <a:xfrm rot="-5400000">
            <a:off x="2043907" y="4479151"/>
            <a:ext cx="201612" cy="234950"/>
            <a:chOff x="4860" y="4860"/>
            <a:chExt cx="1620" cy="1440"/>
          </a:xfrm>
        </p:grpSpPr>
        <p:sp>
          <p:nvSpPr>
            <p:cNvPr id="35" name="AutoShape 2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6" name="AutoShape 2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8" name="Line 30"/>
          <p:cNvSpPr>
            <a:spLocks noChangeShapeType="1"/>
          </p:cNvSpPr>
          <p:nvPr/>
        </p:nvSpPr>
        <p:spPr bwMode="auto">
          <a:xfrm flipH="1">
            <a:off x="1881188" y="3894157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1828800" y="2406670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1828800" y="3092470"/>
            <a:ext cx="573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 flipH="1">
            <a:off x="3359150" y="2632095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>
            <a:off x="4678363" y="263527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43" name="Group 35"/>
          <p:cNvGrpSpPr>
            <a:grpSpLocks/>
          </p:cNvGrpSpPr>
          <p:nvPr/>
        </p:nvGrpSpPr>
        <p:grpSpPr bwMode="auto">
          <a:xfrm rot="-5400000" flipH="1" flipV="1">
            <a:off x="3627438" y="2568595"/>
            <a:ext cx="203200" cy="234950"/>
            <a:chOff x="4860" y="4860"/>
            <a:chExt cx="1620" cy="1440"/>
          </a:xfrm>
        </p:grpSpPr>
        <p:sp>
          <p:nvSpPr>
            <p:cNvPr id="44" name="AutoShape 3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AutoShape 3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7" name="Group 39"/>
          <p:cNvGrpSpPr>
            <a:grpSpLocks/>
          </p:cNvGrpSpPr>
          <p:nvPr/>
        </p:nvGrpSpPr>
        <p:grpSpPr bwMode="auto">
          <a:xfrm rot="-5400000">
            <a:off x="5273675" y="3863995"/>
            <a:ext cx="203200" cy="234950"/>
            <a:chOff x="4860" y="4860"/>
            <a:chExt cx="1620" cy="1440"/>
          </a:xfrm>
        </p:grpSpPr>
        <p:sp>
          <p:nvSpPr>
            <p:cNvPr id="48" name="AutoShape 4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9" name="AutoShape 4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0" name="Line 4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1" name="Group 43"/>
          <p:cNvGrpSpPr>
            <a:grpSpLocks/>
          </p:cNvGrpSpPr>
          <p:nvPr/>
        </p:nvGrpSpPr>
        <p:grpSpPr bwMode="auto">
          <a:xfrm>
            <a:off x="5064125" y="2881332"/>
            <a:ext cx="439738" cy="254000"/>
            <a:chOff x="7020" y="4440"/>
            <a:chExt cx="540" cy="1440"/>
          </a:xfrm>
        </p:grpSpPr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7020" y="4440"/>
              <a:ext cx="5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7020" y="4980"/>
              <a:ext cx="540" cy="180"/>
            </a:xfrm>
            <a:custGeom>
              <a:avLst/>
              <a:gdLst>
                <a:gd name="T0" fmla="*/ 0 w 540"/>
                <a:gd name="T1" fmla="*/ 180 h 180"/>
                <a:gd name="T2" fmla="*/ 180 w 540"/>
                <a:gd name="T3" fmla="*/ 0 h 180"/>
                <a:gd name="T4" fmla="*/ 360 w 540"/>
                <a:gd name="T5" fmla="*/ 180 h 180"/>
                <a:gd name="T6" fmla="*/ 540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510" y="3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4" name="Line 46"/>
          <p:cNvSpPr>
            <a:spLocks noChangeShapeType="1"/>
          </p:cNvSpPr>
          <p:nvPr/>
        </p:nvSpPr>
        <p:spPr bwMode="auto">
          <a:xfrm flipV="1">
            <a:off x="6091238" y="2501920"/>
            <a:ext cx="0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5" name="Line 47"/>
          <p:cNvSpPr>
            <a:spLocks noChangeShapeType="1"/>
          </p:cNvSpPr>
          <p:nvPr/>
        </p:nvSpPr>
        <p:spPr bwMode="auto">
          <a:xfrm flipH="1">
            <a:off x="5503863" y="250192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56" name="Line 48"/>
          <p:cNvSpPr>
            <a:spLocks noChangeShapeType="1"/>
          </p:cNvSpPr>
          <p:nvPr/>
        </p:nvSpPr>
        <p:spPr bwMode="auto">
          <a:xfrm>
            <a:off x="5308600" y="3135332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7" name="Line 49"/>
          <p:cNvSpPr>
            <a:spLocks noChangeShapeType="1"/>
          </p:cNvSpPr>
          <p:nvPr/>
        </p:nvSpPr>
        <p:spPr bwMode="auto">
          <a:xfrm>
            <a:off x="5308600" y="275433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58" name="Group 50"/>
          <p:cNvGrpSpPr>
            <a:grpSpLocks/>
          </p:cNvGrpSpPr>
          <p:nvPr/>
        </p:nvGrpSpPr>
        <p:grpSpPr bwMode="auto">
          <a:xfrm>
            <a:off x="4832350" y="2374920"/>
            <a:ext cx="879475" cy="379412"/>
            <a:chOff x="6735" y="3180"/>
            <a:chExt cx="1080" cy="540"/>
          </a:xfrm>
        </p:grpSpPr>
        <p:sp>
          <p:nvSpPr>
            <p:cNvPr id="59" name="Oval 51"/>
            <p:cNvSpPr>
              <a:spLocks noChangeArrowheads="1"/>
            </p:cNvSpPr>
            <p:nvPr/>
          </p:nvSpPr>
          <p:spPr bwMode="auto">
            <a:xfrm>
              <a:off x="7020" y="318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60" name="Group 52"/>
            <p:cNvGrpSpPr>
              <a:grpSpLocks/>
            </p:cNvGrpSpPr>
            <p:nvPr/>
          </p:nvGrpSpPr>
          <p:grpSpPr bwMode="auto">
            <a:xfrm>
              <a:off x="6735" y="3240"/>
              <a:ext cx="1080" cy="360"/>
              <a:chOff x="6660" y="3180"/>
              <a:chExt cx="1080" cy="360"/>
            </a:xfrm>
          </p:grpSpPr>
          <p:sp>
            <p:nvSpPr>
              <p:cNvPr id="61" name="Line 53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2" name="Line 54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3" name="Line 55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64" name="Group 56"/>
          <p:cNvGrpSpPr>
            <a:grpSpLocks/>
          </p:cNvGrpSpPr>
          <p:nvPr/>
        </p:nvGrpSpPr>
        <p:grpSpPr bwMode="auto">
          <a:xfrm>
            <a:off x="5064125" y="4906982"/>
            <a:ext cx="879475" cy="379413"/>
            <a:chOff x="6930" y="6420"/>
            <a:chExt cx="1080" cy="540"/>
          </a:xfrm>
        </p:grpSpPr>
        <p:sp>
          <p:nvSpPr>
            <p:cNvPr id="65" name="Oval 57"/>
            <p:cNvSpPr>
              <a:spLocks noChangeArrowheads="1"/>
            </p:cNvSpPr>
            <p:nvPr/>
          </p:nvSpPr>
          <p:spPr bwMode="auto">
            <a:xfrm>
              <a:off x="7200" y="64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66" name="Group 58"/>
            <p:cNvGrpSpPr>
              <a:grpSpLocks/>
            </p:cNvGrpSpPr>
            <p:nvPr/>
          </p:nvGrpSpPr>
          <p:grpSpPr bwMode="auto">
            <a:xfrm>
              <a:off x="6930" y="6495"/>
              <a:ext cx="1080" cy="360"/>
              <a:chOff x="6660" y="3180"/>
              <a:chExt cx="1080" cy="360"/>
            </a:xfrm>
          </p:grpSpPr>
          <p:sp>
            <p:nvSpPr>
              <p:cNvPr id="67" name="Line 59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8" name="Line 60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9" name="Line 61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70" name="Line 62"/>
          <p:cNvSpPr>
            <a:spLocks noChangeShapeType="1"/>
          </p:cNvSpPr>
          <p:nvPr/>
        </p:nvSpPr>
        <p:spPr bwMode="auto">
          <a:xfrm>
            <a:off x="6237288" y="5033982"/>
            <a:ext cx="0" cy="885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71" name="Line 63"/>
          <p:cNvSpPr>
            <a:spLocks noChangeShapeType="1"/>
          </p:cNvSpPr>
          <p:nvPr/>
        </p:nvSpPr>
        <p:spPr bwMode="auto">
          <a:xfrm flipH="1">
            <a:off x="5503863" y="5413395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2" name="Line 64"/>
          <p:cNvSpPr>
            <a:spLocks noChangeShapeType="1"/>
          </p:cNvSpPr>
          <p:nvPr/>
        </p:nvSpPr>
        <p:spPr bwMode="auto">
          <a:xfrm flipV="1">
            <a:off x="5503863" y="5286395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73" name="Line 65"/>
          <p:cNvSpPr>
            <a:spLocks noChangeShapeType="1"/>
          </p:cNvSpPr>
          <p:nvPr/>
        </p:nvSpPr>
        <p:spPr bwMode="auto">
          <a:xfrm flipV="1">
            <a:off x="5503863" y="477998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4" name="Line 66"/>
          <p:cNvSpPr>
            <a:spLocks noChangeShapeType="1"/>
          </p:cNvSpPr>
          <p:nvPr/>
        </p:nvSpPr>
        <p:spPr bwMode="auto">
          <a:xfrm>
            <a:off x="5503863" y="4779982"/>
            <a:ext cx="439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75" name="Group 67"/>
          <p:cNvGrpSpPr>
            <a:grpSpLocks/>
          </p:cNvGrpSpPr>
          <p:nvPr/>
        </p:nvGrpSpPr>
        <p:grpSpPr bwMode="auto">
          <a:xfrm rot="-5400000">
            <a:off x="5581650" y="3095645"/>
            <a:ext cx="203200" cy="234950"/>
            <a:chOff x="4860" y="4860"/>
            <a:chExt cx="1620" cy="1440"/>
          </a:xfrm>
        </p:grpSpPr>
        <p:sp>
          <p:nvSpPr>
            <p:cNvPr id="76" name="AutoShape 68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7" name="AutoShape 69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8" name="Line 70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9" name="Group 71"/>
          <p:cNvGrpSpPr>
            <a:grpSpLocks/>
          </p:cNvGrpSpPr>
          <p:nvPr/>
        </p:nvGrpSpPr>
        <p:grpSpPr bwMode="auto">
          <a:xfrm rot="-5400000">
            <a:off x="4616450" y="2232045"/>
            <a:ext cx="203200" cy="234950"/>
            <a:chOff x="4860" y="4860"/>
            <a:chExt cx="1620" cy="1440"/>
          </a:xfrm>
        </p:grpSpPr>
        <p:sp>
          <p:nvSpPr>
            <p:cNvPr id="80" name="AutoShape 72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1" name="AutoShape 73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" name="Line 74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3" name="Group 75"/>
          <p:cNvGrpSpPr>
            <a:grpSpLocks/>
          </p:cNvGrpSpPr>
          <p:nvPr/>
        </p:nvGrpSpPr>
        <p:grpSpPr bwMode="auto">
          <a:xfrm>
            <a:off x="6175375" y="5540395"/>
            <a:ext cx="234950" cy="203200"/>
            <a:chOff x="4860" y="4860"/>
            <a:chExt cx="1620" cy="1440"/>
          </a:xfrm>
        </p:grpSpPr>
        <p:sp>
          <p:nvSpPr>
            <p:cNvPr id="84" name="AutoShape 7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5" name="AutoShape 7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6" name="Line 7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7" name="Group 79"/>
          <p:cNvGrpSpPr>
            <a:grpSpLocks/>
          </p:cNvGrpSpPr>
          <p:nvPr/>
        </p:nvGrpSpPr>
        <p:grpSpPr bwMode="auto">
          <a:xfrm rot="-5400000">
            <a:off x="4848225" y="4775220"/>
            <a:ext cx="203200" cy="234950"/>
            <a:chOff x="4860" y="4860"/>
            <a:chExt cx="1620" cy="1440"/>
          </a:xfrm>
        </p:grpSpPr>
        <p:sp>
          <p:nvSpPr>
            <p:cNvPr id="88" name="AutoShape 8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9" name="AutoShape 8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0" name="Line 8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1" name="Group 83"/>
          <p:cNvGrpSpPr>
            <a:grpSpLocks/>
          </p:cNvGrpSpPr>
          <p:nvPr/>
        </p:nvGrpSpPr>
        <p:grpSpPr bwMode="auto">
          <a:xfrm>
            <a:off x="5930900" y="3019445"/>
            <a:ext cx="465138" cy="2014537"/>
            <a:chOff x="3736" y="1490"/>
            <a:chExt cx="293" cy="1269"/>
          </a:xfrm>
        </p:grpSpPr>
        <p:grpSp>
          <p:nvGrpSpPr>
            <p:cNvPr id="92" name="Group 84"/>
            <p:cNvGrpSpPr>
              <a:grpSpLocks/>
            </p:cNvGrpSpPr>
            <p:nvPr/>
          </p:nvGrpSpPr>
          <p:grpSpPr bwMode="auto">
            <a:xfrm>
              <a:off x="3736" y="1490"/>
              <a:ext cx="278" cy="1269"/>
              <a:chOff x="3736" y="1490"/>
              <a:chExt cx="278" cy="1269"/>
            </a:xfrm>
          </p:grpSpPr>
          <p:sp>
            <p:nvSpPr>
              <p:cNvPr id="94" name="Rectangle 93"/>
              <p:cNvSpPr>
                <a:spLocks noChangeArrowheads="1"/>
              </p:cNvSpPr>
              <p:nvPr/>
            </p:nvSpPr>
            <p:spPr bwMode="auto">
              <a:xfrm>
                <a:off x="3736" y="1643"/>
                <a:ext cx="27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5" name="AutoShape 86"/>
              <p:cNvSpPr>
                <a:spLocks noChangeArrowheads="1"/>
              </p:cNvSpPr>
              <p:nvPr/>
            </p:nvSpPr>
            <p:spPr bwMode="auto">
              <a:xfrm rot="-5400000">
                <a:off x="3795" y="143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6" name="AutoShape 87"/>
              <p:cNvSpPr>
                <a:spLocks noChangeArrowheads="1"/>
              </p:cNvSpPr>
              <p:nvPr/>
            </p:nvSpPr>
            <p:spPr bwMode="auto">
              <a:xfrm rot="5400000" flipV="1">
                <a:off x="3796" y="254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93" name="Text Box 88"/>
            <p:cNvSpPr txBox="1">
              <a:spLocks noChangeArrowheads="1"/>
            </p:cNvSpPr>
            <p:nvPr/>
          </p:nvSpPr>
          <p:spPr bwMode="auto">
            <a:xfrm>
              <a:off x="3751" y="1703"/>
              <a:ext cx="27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C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O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L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U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M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N</a:t>
              </a:r>
              <a:endParaRPr lang="en-US" sz="1400">
                <a:latin typeface="Microsoft Sans Serif" pitchFamily="34" charset="0"/>
              </a:endParaRPr>
            </a:p>
          </p:txBody>
        </p:sp>
      </p:grpSp>
      <p:sp>
        <p:nvSpPr>
          <p:cNvPr id="97" name="Text Box 89"/>
          <p:cNvSpPr txBox="1">
            <a:spLocks noChangeArrowheads="1"/>
          </p:cNvSpPr>
          <p:nvPr/>
        </p:nvSpPr>
        <p:spPr bwMode="auto">
          <a:xfrm>
            <a:off x="5797550" y="5919807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98" name="Line 90"/>
          <p:cNvSpPr>
            <a:spLocks noChangeShapeType="1"/>
          </p:cNvSpPr>
          <p:nvPr/>
        </p:nvSpPr>
        <p:spPr bwMode="auto">
          <a:xfrm>
            <a:off x="3336925" y="4948257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9" name="Line 91"/>
          <p:cNvSpPr>
            <a:spLocks noChangeShapeType="1"/>
          </p:cNvSpPr>
          <p:nvPr/>
        </p:nvSpPr>
        <p:spPr bwMode="auto">
          <a:xfrm flipV="1">
            <a:off x="4525963" y="4032270"/>
            <a:ext cx="0" cy="91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00" name="Group 101"/>
          <p:cNvGrpSpPr>
            <a:grpSpLocks/>
          </p:cNvGrpSpPr>
          <p:nvPr/>
        </p:nvGrpSpPr>
        <p:grpSpPr bwMode="auto">
          <a:xfrm>
            <a:off x="4522789" y="1927245"/>
            <a:ext cx="735013" cy="447675"/>
            <a:chOff x="2849" y="803"/>
            <a:chExt cx="463" cy="282"/>
          </a:xfrm>
        </p:grpSpPr>
        <p:grpSp>
          <p:nvGrpSpPr>
            <p:cNvPr id="101" name="Group 102"/>
            <p:cNvGrpSpPr>
              <a:grpSpLocks/>
            </p:cNvGrpSpPr>
            <p:nvPr/>
          </p:nvGrpSpPr>
          <p:grpSpPr bwMode="auto">
            <a:xfrm>
              <a:off x="2849" y="803"/>
              <a:ext cx="272" cy="196"/>
              <a:chOff x="1231" y="2215"/>
              <a:chExt cx="272" cy="196"/>
            </a:xfrm>
          </p:grpSpPr>
          <p:sp>
            <p:nvSpPr>
              <p:cNvPr id="104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5" name="Text Box 104"/>
              <p:cNvSpPr txBox="1">
                <a:spLocks noChangeArrowheads="1"/>
              </p:cNvSpPr>
              <p:nvPr/>
            </p:nvSpPr>
            <p:spPr bwMode="auto">
              <a:xfrm>
                <a:off x="1231" y="2215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PC</a:t>
                </a:r>
              </a:p>
            </p:txBody>
          </p:sp>
        </p:grpSp>
        <p:sp>
          <p:nvSpPr>
            <p:cNvPr id="102" name="Line 105"/>
            <p:cNvSpPr>
              <a:spLocks noChangeShapeType="1"/>
            </p:cNvSpPr>
            <p:nvPr/>
          </p:nvSpPr>
          <p:spPr bwMode="auto">
            <a:xfrm flipV="1">
              <a:off x="3312" y="912"/>
              <a:ext cx="0" cy="17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3" name="Line 106"/>
            <p:cNvSpPr>
              <a:spLocks noChangeShapeType="1"/>
            </p:cNvSpPr>
            <p:nvPr/>
          </p:nvSpPr>
          <p:spPr bwMode="auto">
            <a:xfrm flipH="1">
              <a:off x="3072" y="912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789492" y="4310083"/>
            <a:ext cx="1154111" cy="468313"/>
            <a:chOff x="4789492" y="4310083"/>
            <a:chExt cx="1154111" cy="468313"/>
          </a:xfrm>
        </p:grpSpPr>
        <p:sp>
          <p:nvSpPr>
            <p:cNvPr id="107" name="Line 114"/>
            <p:cNvSpPr>
              <a:spLocks noChangeShapeType="1"/>
            </p:cNvSpPr>
            <p:nvPr/>
          </p:nvSpPr>
          <p:spPr bwMode="auto">
            <a:xfrm flipH="1">
              <a:off x="5116515" y="4462483"/>
              <a:ext cx="827088" cy="158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08" name="Group 115"/>
            <p:cNvGrpSpPr>
              <a:grpSpLocks/>
            </p:cNvGrpSpPr>
            <p:nvPr/>
          </p:nvGrpSpPr>
          <p:grpSpPr bwMode="auto">
            <a:xfrm>
              <a:off x="4789492" y="4310083"/>
              <a:ext cx="354013" cy="311150"/>
              <a:chOff x="1255" y="2215"/>
              <a:chExt cx="223" cy="196"/>
            </a:xfrm>
          </p:grpSpPr>
          <p:sp>
            <p:nvSpPr>
              <p:cNvPr id="110" name="Oval 11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1" name="Text Box 117"/>
              <p:cNvSpPr txBox="1">
                <a:spLocks noChangeArrowheads="1"/>
              </p:cNvSpPr>
              <p:nvPr/>
            </p:nvSpPr>
            <p:spPr bwMode="auto">
              <a:xfrm>
                <a:off x="1255" y="2215"/>
                <a:ext cx="223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L</a:t>
                </a:r>
                <a:r>
                  <a:rPr lang="en-US" sz="1400" dirty="0" smtClean="0">
                    <a:solidFill>
                      <a:srgbClr val="0000CC"/>
                    </a:solidFill>
                  </a:rPr>
                  <a:t>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09" name="Line 118"/>
            <p:cNvSpPr>
              <a:spLocks noChangeShapeType="1"/>
            </p:cNvSpPr>
            <p:nvPr/>
          </p:nvSpPr>
          <p:spPr bwMode="auto">
            <a:xfrm>
              <a:off x="4964115" y="4625996"/>
              <a:ext cx="0" cy="1524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2" name="Group 119"/>
          <p:cNvGrpSpPr>
            <a:grpSpLocks/>
          </p:cNvGrpSpPr>
          <p:nvPr/>
        </p:nvGrpSpPr>
        <p:grpSpPr bwMode="auto">
          <a:xfrm>
            <a:off x="5486402" y="2786083"/>
            <a:ext cx="420688" cy="468313"/>
            <a:chOff x="3456" y="1344"/>
            <a:chExt cx="265" cy="295"/>
          </a:xfrm>
        </p:grpSpPr>
        <p:grpSp>
          <p:nvGrpSpPr>
            <p:cNvPr id="113" name="Group 120"/>
            <p:cNvGrpSpPr>
              <a:grpSpLocks/>
            </p:cNvGrpSpPr>
            <p:nvPr/>
          </p:nvGrpSpPr>
          <p:grpSpPr bwMode="auto">
            <a:xfrm>
              <a:off x="3456" y="1344"/>
              <a:ext cx="265" cy="196"/>
              <a:chOff x="1234" y="2215"/>
              <a:chExt cx="265" cy="196"/>
            </a:xfrm>
          </p:grpSpPr>
          <p:sp>
            <p:nvSpPr>
              <p:cNvPr id="115" name="Oval 121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6" name="Text Box 122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FC</a:t>
                </a:r>
              </a:p>
            </p:txBody>
          </p:sp>
        </p:grpSp>
        <p:sp>
          <p:nvSpPr>
            <p:cNvPr id="114" name="Line 123"/>
            <p:cNvSpPr>
              <a:spLocks noChangeShapeType="1"/>
            </p:cNvSpPr>
            <p:nvPr/>
          </p:nvSpPr>
          <p:spPr bwMode="auto">
            <a:xfrm flipV="1">
              <a:off x="3682" y="1447"/>
              <a:ext cx="0" cy="19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7" name="Group 124"/>
          <p:cNvGrpSpPr>
            <a:grpSpLocks/>
          </p:cNvGrpSpPr>
          <p:nvPr/>
        </p:nvGrpSpPr>
        <p:grpSpPr bwMode="auto">
          <a:xfrm>
            <a:off x="3733801" y="2786083"/>
            <a:ext cx="1317625" cy="311150"/>
            <a:chOff x="2352" y="1344"/>
            <a:chExt cx="830" cy="196"/>
          </a:xfrm>
        </p:grpSpPr>
        <p:grpSp>
          <p:nvGrpSpPr>
            <p:cNvPr id="118" name="Group 125"/>
            <p:cNvGrpSpPr>
              <a:grpSpLocks/>
            </p:cNvGrpSpPr>
            <p:nvPr/>
          </p:nvGrpSpPr>
          <p:grpSpPr bwMode="auto">
            <a:xfrm>
              <a:off x="2613" y="1344"/>
              <a:ext cx="265" cy="196"/>
              <a:chOff x="1234" y="2215"/>
              <a:chExt cx="265" cy="196"/>
            </a:xfrm>
          </p:grpSpPr>
          <p:sp>
            <p:nvSpPr>
              <p:cNvPr id="123" name="Oval 12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4" name="Text Box 12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grpSp>
          <p:nvGrpSpPr>
            <p:cNvPr id="119" name="Group 128"/>
            <p:cNvGrpSpPr>
              <a:grpSpLocks/>
            </p:cNvGrpSpPr>
            <p:nvPr/>
          </p:nvGrpSpPr>
          <p:grpSpPr bwMode="auto">
            <a:xfrm>
              <a:off x="2352" y="1344"/>
              <a:ext cx="830" cy="96"/>
              <a:chOff x="2352" y="1344"/>
              <a:chExt cx="830" cy="96"/>
            </a:xfrm>
          </p:grpSpPr>
          <p:sp>
            <p:nvSpPr>
              <p:cNvPr id="120" name="Line 129"/>
              <p:cNvSpPr>
                <a:spLocks noChangeShapeType="1"/>
              </p:cNvSpPr>
              <p:nvPr/>
            </p:nvSpPr>
            <p:spPr bwMode="auto">
              <a:xfrm>
                <a:off x="2352" y="134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1" name="Line 130"/>
              <p:cNvSpPr>
                <a:spLocks noChangeShapeType="1"/>
              </p:cNvSpPr>
              <p:nvPr/>
            </p:nvSpPr>
            <p:spPr bwMode="auto">
              <a:xfrm>
                <a:off x="2352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2" name="Line 131"/>
              <p:cNvSpPr>
                <a:spLocks noChangeShapeType="1"/>
              </p:cNvSpPr>
              <p:nvPr/>
            </p:nvSpPr>
            <p:spPr bwMode="auto">
              <a:xfrm>
                <a:off x="2846" y="1440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25" name="Group 184"/>
          <p:cNvGrpSpPr>
            <a:grpSpLocks/>
          </p:cNvGrpSpPr>
          <p:nvPr/>
        </p:nvGrpSpPr>
        <p:grpSpPr bwMode="auto">
          <a:xfrm>
            <a:off x="1947863" y="4189432"/>
            <a:ext cx="741363" cy="311150"/>
            <a:chOff x="1227" y="2517"/>
            <a:chExt cx="467" cy="196"/>
          </a:xfrm>
        </p:grpSpPr>
        <p:sp>
          <p:nvSpPr>
            <p:cNvPr id="126" name="Line 134"/>
            <p:cNvSpPr>
              <a:spLocks noChangeShapeType="1"/>
            </p:cNvSpPr>
            <p:nvPr/>
          </p:nvSpPr>
          <p:spPr bwMode="auto">
            <a:xfrm flipH="1">
              <a:off x="1454" y="2614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27" name="Group 135"/>
            <p:cNvGrpSpPr>
              <a:grpSpLocks/>
            </p:cNvGrpSpPr>
            <p:nvPr/>
          </p:nvGrpSpPr>
          <p:grpSpPr bwMode="auto">
            <a:xfrm>
              <a:off x="1227" y="2517"/>
              <a:ext cx="265" cy="196"/>
              <a:chOff x="1234" y="2215"/>
              <a:chExt cx="265" cy="196"/>
            </a:xfrm>
          </p:grpSpPr>
          <p:sp>
            <p:nvSpPr>
              <p:cNvPr id="128" name="Oval 13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9" name="Text Box 13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TC</a:t>
                </a:r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3233740" y="1719282"/>
            <a:ext cx="441325" cy="2156288"/>
            <a:chOff x="3233740" y="1719282"/>
            <a:chExt cx="441325" cy="2156288"/>
          </a:xfrm>
        </p:grpSpPr>
        <p:grpSp>
          <p:nvGrpSpPr>
            <p:cNvPr id="131" name="Group 93"/>
            <p:cNvGrpSpPr>
              <a:grpSpLocks/>
            </p:cNvGrpSpPr>
            <p:nvPr/>
          </p:nvGrpSpPr>
          <p:grpSpPr bwMode="auto">
            <a:xfrm>
              <a:off x="3233740" y="1719282"/>
              <a:ext cx="441325" cy="311150"/>
              <a:chOff x="1249" y="2215"/>
              <a:chExt cx="278" cy="196"/>
            </a:xfrm>
          </p:grpSpPr>
          <p:sp>
            <p:nvSpPr>
              <p:cNvPr id="133" name="Oval 9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4" name="Text Box 95"/>
              <p:cNvSpPr txBox="1">
                <a:spLocks noChangeArrowheads="1"/>
              </p:cNvSpPr>
              <p:nvPr/>
            </p:nvSpPr>
            <p:spPr bwMode="auto">
              <a:xfrm>
                <a:off x="1249" y="2215"/>
                <a:ext cx="27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CC</a:t>
                </a:r>
              </a:p>
            </p:txBody>
          </p:sp>
        </p:grpSp>
        <p:sp>
          <p:nvSpPr>
            <p:cNvPr id="132" name="Line 96"/>
            <p:cNvSpPr>
              <a:spLocks noChangeShapeType="1"/>
            </p:cNvSpPr>
            <p:nvPr/>
          </p:nvSpPr>
          <p:spPr bwMode="auto">
            <a:xfrm flipV="1">
              <a:off x="3466562" y="2039570"/>
              <a:ext cx="0" cy="1836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362201" y="1728807"/>
            <a:ext cx="892175" cy="1512888"/>
            <a:chOff x="2362201" y="1533525"/>
            <a:chExt cx="892175" cy="1512888"/>
          </a:xfrm>
        </p:grpSpPr>
        <p:sp>
          <p:nvSpPr>
            <p:cNvPr id="136" name="Line 98"/>
            <p:cNvSpPr>
              <a:spLocks noChangeShapeType="1"/>
            </p:cNvSpPr>
            <p:nvPr/>
          </p:nvSpPr>
          <p:spPr bwMode="auto">
            <a:xfrm flipH="1">
              <a:off x="2873376" y="1687513"/>
              <a:ext cx="381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37" name="Group 182"/>
            <p:cNvGrpSpPr>
              <a:grpSpLocks/>
            </p:cNvGrpSpPr>
            <p:nvPr/>
          </p:nvGrpSpPr>
          <p:grpSpPr bwMode="auto">
            <a:xfrm>
              <a:off x="2362201" y="1533525"/>
              <a:ext cx="576263" cy="1512888"/>
              <a:chOff x="1488" y="967"/>
              <a:chExt cx="363" cy="953"/>
            </a:xfrm>
          </p:grpSpPr>
          <p:grpSp>
            <p:nvGrpSpPr>
              <p:cNvPr id="139" name="Group 141"/>
              <p:cNvGrpSpPr>
                <a:grpSpLocks/>
              </p:cNvGrpSpPr>
              <p:nvPr/>
            </p:nvGrpSpPr>
            <p:grpSpPr bwMode="auto">
              <a:xfrm flipH="1">
                <a:off x="1570" y="1242"/>
                <a:ext cx="281" cy="288"/>
                <a:chOff x="1591" y="953"/>
                <a:chExt cx="281" cy="288"/>
              </a:xfrm>
            </p:grpSpPr>
            <p:grpSp>
              <p:nvGrpSpPr>
                <p:cNvPr id="145" name="Group 142"/>
                <p:cNvGrpSpPr>
                  <a:grpSpLocks/>
                </p:cNvGrpSpPr>
                <p:nvPr/>
              </p:nvGrpSpPr>
              <p:grpSpPr bwMode="auto">
                <a:xfrm>
                  <a:off x="1591" y="953"/>
                  <a:ext cx="265" cy="196"/>
                  <a:chOff x="1234" y="2215"/>
                  <a:chExt cx="265" cy="196"/>
                </a:xfrm>
              </p:grpSpPr>
              <p:sp>
                <p:nvSpPr>
                  <p:cNvPr id="148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9" name="Text Box 1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CC"/>
                        </a:solidFill>
                      </a:rPr>
                      <a:t>FC</a:t>
                    </a:r>
                  </a:p>
                </p:txBody>
              </p:sp>
            </p:grpSp>
            <p:sp>
              <p:nvSpPr>
                <p:cNvPr id="146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872" y="1049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7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824" y="104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40" name="Group 154"/>
              <p:cNvGrpSpPr>
                <a:grpSpLocks/>
              </p:cNvGrpSpPr>
              <p:nvPr/>
            </p:nvGrpSpPr>
            <p:grpSpPr bwMode="auto">
              <a:xfrm>
                <a:off x="1613" y="967"/>
                <a:ext cx="197" cy="196"/>
                <a:chOff x="1265" y="2215"/>
                <a:chExt cx="197" cy="196"/>
              </a:xfrm>
            </p:grpSpPr>
            <p:sp>
              <p:nvSpPr>
                <p:cNvPr id="143" name="Oval 155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4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1271" y="2215"/>
                  <a:ext cx="191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X</a:t>
                  </a:r>
                </a:p>
              </p:txBody>
            </p:sp>
          </p:grpSp>
          <p:sp>
            <p:nvSpPr>
              <p:cNvPr id="141" name="Line 159"/>
              <p:cNvSpPr>
                <a:spLocks noChangeShapeType="1"/>
              </p:cNvSpPr>
              <p:nvPr/>
            </p:nvSpPr>
            <p:spPr bwMode="auto">
              <a:xfrm flipV="1">
                <a:off x="1488" y="1057"/>
                <a:ext cx="0" cy="863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2" name="Line 160"/>
              <p:cNvSpPr>
                <a:spLocks noChangeShapeType="1"/>
              </p:cNvSpPr>
              <p:nvPr/>
            </p:nvSpPr>
            <p:spPr bwMode="auto">
              <a:xfrm>
                <a:off x="1488" y="1056"/>
                <a:ext cx="132" cy="1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138" name="Line 161"/>
            <p:cNvSpPr>
              <a:spLocks noChangeShapeType="1"/>
            </p:cNvSpPr>
            <p:nvPr/>
          </p:nvSpPr>
          <p:spPr bwMode="auto">
            <a:xfrm>
              <a:off x="2732088" y="1830388"/>
              <a:ext cx="0" cy="1524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563269" y="2786058"/>
            <a:ext cx="579971" cy="1114876"/>
            <a:chOff x="2563269" y="2786058"/>
            <a:chExt cx="579971" cy="1114876"/>
          </a:xfrm>
        </p:grpSpPr>
        <p:grpSp>
          <p:nvGrpSpPr>
            <p:cNvPr id="151" name="Group 108"/>
            <p:cNvGrpSpPr>
              <a:grpSpLocks/>
            </p:cNvGrpSpPr>
            <p:nvPr/>
          </p:nvGrpSpPr>
          <p:grpSpPr bwMode="auto">
            <a:xfrm>
              <a:off x="2563269" y="2786058"/>
              <a:ext cx="420688" cy="311150"/>
              <a:chOff x="1250" y="2215"/>
              <a:chExt cx="265" cy="196"/>
            </a:xfrm>
          </p:grpSpPr>
          <p:sp>
            <p:nvSpPr>
              <p:cNvPr id="154" name="Oval 109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55" name="Text Box 110"/>
              <p:cNvSpPr txBox="1">
                <a:spLocks noChangeArrowheads="1"/>
              </p:cNvSpPr>
              <p:nvPr/>
            </p:nvSpPr>
            <p:spPr bwMode="auto">
              <a:xfrm>
                <a:off x="1250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sp>
          <p:nvSpPr>
            <p:cNvPr id="152" name="Line 166"/>
            <p:cNvSpPr>
              <a:spLocks noChangeShapeType="1"/>
            </p:cNvSpPr>
            <p:nvPr/>
          </p:nvSpPr>
          <p:spPr bwMode="auto">
            <a:xfrm flipV="1">
              <a:off x="3143240" y="2928934"/>
              <a:ext cx="0" cy="972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" name="Line 175"/>
            <p:cNvSpPr>
              <a:spLocks noChangeShapeType="1"/>
            </p:cNvSpPr>
            <p:nvPr/>
          </p:nvSpPr>
          <p:spPr bwMode="auto">
            <a:xfrm flipH="1">
              <a:off x="2890838" y="2928934"/>
              <a:ext cx="252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1055667" y="4194182"/>
            <a:ext cx="932388" cy="338554"/>
            <a:chOff x="1055667" y="4194182"/>
            <a:chExt cx="932388" cy="338554"/>
          </a:xfrm>
        </p:grpSpPr>
        <p:sp>
          <p:nvSpPr>
            <p:cNvPr id="157" name="TextBox 156"/>
            <p:cNvSpPr txBox="1"/>
            <p:nvPr/>
          </p:nvSpPr>
          <p:spPr>
            <a:xfrm>
              <a:off x="1055667" y="419418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58" name="Line 177"/>
            <p:cNvSpPr>
              <a:spLocks noChangeShapeType="1"/>
            </p:cNvSpPr>
            <p:nvPr/>
          </p:nvSpPr>
          <p:spPr bwMode="auto">
            <a:xfrm>
              <a:off x="1549905" y="4357694"/>
              <a:ext cx="4381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416955" y="3554942"/>
            <a:ext cx="824066" cy="338554"/>
            <a:chOff x="4416955" y="3554942"/>
            <a:chExt cx="824066" cy="338554"/>
          </a:xfrm>
        </p:grpSpPr>
        <p:sp>
          <p:nvSpPr>
            <p:cNvPr id="160" name="TextBox 159"/>
            <p:cNvSpPr txBox="1"/>
            <p:nvPr/>
          </p:nvSpPr>
          <p:spPr>
            <a:xfrm>
              <a:off x="4416955" y="3554942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MIN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61" name="Line 177"/>
            <p:cNvSpPr>
              <a:spLocks noChangeShapeType="1"/>
            </p:cNvSpPr>
            <p:nvPr/>
          </p:nvSpPr>
          <p:spPr bwMode="auto">
            <a:xfrm>
              <a:off x="4917021" y="3714752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2" name="Group 161"/>
          <p:cNvGrpSpPr/>
          <p:nvPr/>
        </p:nvGrpSpPr>
        <p:grpSpPr>
          <a:xfrm flipH="1">
            <a:off x="1752050" y="2786058"/>
            <a:ext cx="823484" cy="338554"/>
            <a:chOff x="5069421" y="4198974"/>
            <a:chExt cx="823484" cy="338554"/>
          </a:xfrm>
        </p:grpSpPr>
        <p:sp>
          <p:nvSpPr>
            <p:cNvPr id="163" name="TextBox 162"/>
            <p:cNvSpPr txBox="1"/>
            <p:nvPr/>
          </p:nvSpPr>
          <p:spPr>
            <a:xfrm>
              <a:off x="5309091" y="4198974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64" name="Line 177"/>
            <p:cNvSpPr>
              <a:spLocks noChangeShapeType="1"/>
            </p:cNvSpPr>
            <p:nvPr/>
          </p:nvSpPr>
          <p:spPr bwMode="auto">
            <a:xfrm flipH="1">
              <a:off x="5069421" y="4357694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72132" y="2164842"/>
            <a:ext cx="292068" cy="604960"/>
            <a:chOff x="5572132" y="2164842"/>
            <a:chExt cx="292068" cy="604960"/>
          </a:xfrm>
        </p:grpSpPr>
        <p:sp>
          <p:nvSpPr>
            <p:cNvPr id="166" name="Line 177"/>
            <p:cNvSpPr>
              <a:spLocks noChangeShapeType="1"/>
            </p:cNvSpPr>
            <p:nvPr/>
          </p:nvSpPr>
          <p:spPr bwMode="auto">
            <a:xfrm rot="5400000">
              <a:off x="5544541" y="2607802"/>
              <a:ext cx="324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572132" y="216484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3294583" y="1173150"/>
            <a:ext cx="292068" cy="541338"/>
            <a:chOff x="3294583" y="1173150"/>
            <a:chExt cx="292068" cy="541338"/>
          </a:xfrm>
        </p:grpSpPr>
        <p:sp>
          <p:nvSpPr>
            <p:cNvPr id="169" name="Line 177"/>
            <p:cNvSpPr>
              <a:spLocks noChangeShapeType="1"/>
            </p:cNvSpPr>
            <p:nvPr/>
          </p:nvSpPr>
          <p:spPr bwMode="auto">
            <a:xfrm rot="5400000">
              <a:off x="3304119" y="1588488"/>
              <a:ext cx="252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294583" y="117315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6239415" y="5519338"/>
            <a:ext cx="1443530" cy="338554"/>
            <a:chOff x="6239415" y="5519338"/>
            <a:chExt cx="1443530" cy="338554"/>
          </a:xfrm>
        </p:grpSpPr>
        <p:grpSp>
          <p:nvGrpSpPr>
            <p:cNvPr id="172" name="Group 170"/>
            <p:cNvGrpSpPr/>
            <p:nvPr/>
          </p:nvGrpSpPr>
          <p:grpSpPr>
            <a:xfrm>
              <a:off x="6403987" y="5526103"/>
              <a:ext cx="360363" cy="311150"/>
              <a:chOff x="2602431" y="2603500"/>
              <a:chExt cx="360363" cy="311150"/>
            </a:xfrm>
          </p:grpSpPr>
          <p:sp>
            <p:nvSpPr>
              <p:cNvPr id="176" name="Oval 149"/>
              <p:cNvSpPr>
                <a:spLocks noChangeArrowheads="1"/>
              </p:cNvSpPr>
              <p:nvPr/>
            </p:nvSpPr>
            <p:spPr bwMode="auto">
              <a:xfrm flipH="1">
                <a:off x="2615127" y="2603500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77" name="Text Box 150"/>
              <p:cNvSpPr txBox="1">
                <a:spLocks noChangeArrowheads="1"/>
              </p:cNvSpPr>
              <p:nvPr/>
            </p:nvSpPr>
            <p:spPr bwMode="auto">
              <a:xfrm flipH="1">
                <a:off x="2602431" y="2603500"/>
                <a:ext cx="360363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FC</a:t>
                </a:r>
              </a:p>
            </p:txBody>
          </p:sp>
        </p:grpSp>
        <p:sp>
          <p:nvSpPr>
            <p:cNvPr id="173" name="Line 177"/>
            <p:cNvSpPr>
              <a:spLocks noChangeShapeType="1"/>
            </p:cNvSpPr>
            <p:nvPr/>
          </p:nvSpPr>
          <p:spPr bwMode="auto">
            <a:xfrm flipH="1">
              <a:off x="6749008" y="5694380"/>
              <a:ext cx="4381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4" name="Text Box 178"/>
            <p:cNvSpPr txBox="1">
              <a:spLocks noChangeArrowheads="1"/>
            </p:cNvSpPr>
            <p:nvPr/>
          </p:nvSpPr>
          <p:spPr bwMode="auto">
            <a:xfrm>
              <a:off x="7118367" y="5519338"/>
              <a:ext cx="56457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TPM</a:t>
              </a:r>
            </a:p>
          </p:txBody>
        </p:sp>
        <p:sp>
          <p:nvSpPr>
            <p:cNvPr id="175" name="Line 152"/>
            <p:cNvSpPr>
              <a:spLocks noChangeShapeType="1"/>
            </p:cNvSpPr>
            <p:nvPr/>
          </p:nvSpPr>
          <p:spPr bwMode="auto">
            <a:xfrm>
              <a:off x="6239415" y="5807090"/>
              <a:ext cx="252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5207006" y="3571876"/>
            <a:ext cx="722927" cy="670669"/>
            <a:chOff x="5207006" y="3548083"/>
            <a:chExt cx="722927" cy="670669"/>
          </a:xfrm>
        </p:grpSpPr>
        <p:sp>
          <p:nvSpPr>
            <p:cNvPr id="179" name="Line 111"/>
            <p:cNvSpPr>
              <a:spLocks noChangeShapeType="1"/>
            </p:cNvSpPr>
            <p:nvPr/>
          </p:nvSpPr>
          <p:spPr bwMode="auto">
            <a:xfrm>
              <a:off x="5555198" y="3718454"/>
              <a:ext cx="182563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0" name="Line 112"/>
            <p:cNvSpPr>
              <a:spLocks noChangeShapeType="1"/>
            </p:cNvSpPr>
            <p:nvPr/>
          </p:nvSpPr>
          <p:spPr bwMode="auto">
            <a:xfrm>
              <a:off x="5744111" y="3714752"/>
              <a:ext cx="0" cy="504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81" name="Group 163"/>
            <p:cNvGrpSpPr>
              <a:grpSpLocks/>
            </p:cNvGrpSpPr>
            <p:nvPr/>
          </p:nvGrpSpPr>
          <p:grpSpPr bwMode="auto">
            <a:xfrm>
              <a:off x="5207008" y="3548083"/>
              <a:ext cx="365125" cy="311150"/>
              <a:chOff x="1250" y="2215"/>
              <a:chExt cx="230" cy="196"/>
            </a:xfrm>
          </p:grpSpPr>
          <p:sp>
            <p:nvSpPr>
              <p:cNvPr id="183" name="Oval 16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84" name="Text Box 165"/>
              <p:cNvSpPr txBox="1">
                <a:spLocks noChangeArrowheads="1"/>
              </p:cNvSpPr>
              <p:nvPr/>
            </p:nvSpPr>
            <p:spPr bwMode="auto">
              <a:xfrm>
                <a:off x="1250" y="2215"/>
                <a:ext cx="230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T</a:t>
                </a:r>
                <a:r>
                  <a:rPr lang="en-US" sz="1400" dirty="0" smtClean="0">
                    <a:solidFill>
                      <a:srgbClr val="0000CC"/>
                    </a:solidFill>
                  </a:rPr>
                  <a:t>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82" name="Line 111"/>
            <p:cNvSpPr>
              <a:spLocks noChangeShapeType="1"/>
            </p:cNvSpPr>
            <p:nvPr/>
          </p:nvSpPr>
          <p:spPr bwMode="auto">
            <a:xfrm>
              <a:off x="5749933" y="4214818"/>
              <a:ext cx="180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357950" y="4681019"/>
            <a:ext cx="1928826" cy="1008596"/>
            <a:chOff x="6357950" y="4681019"/>
            <a:chExt cx="1928826" cy="1008596"/>
          </a:xfrm>
        </p:grpSpPr>
        <p:grpSp>
          <p:nvGrpSpPr>
            <p:cNvPr id="4" name="Group 3"/>
            <p:cNvGrpSpPr/>
            <p:nvPr/>
          </p:nvGrpSpPr>
          <p:grpSpPr>
            <a:xfrm>
              <a:off x="7811966" y="4681019"/>
              <a:ext cx="474810" cy="319617"/>
              <a:chOff x="3764540" y="5633529"/>
              <a:chExt cx="474810" cy="319617"/>
            </a:xfrm>
          </p:grpSpPr>
          <p:sp>
            <p:nvSpPr>
              <p:cNvPr id="5" name="Oval 109"/>
              <p:cNvSpPr>
                <a:spLocks noChangeArrowheads="1"/>
              </p:cNvSpPr>
              <p:nvPr/>
            </p:nvSpPr>
            <p:spPr bwMode="auto">
              <a:xfrm>
                <a:off x="3835395" y="5641996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" name="Text Box 110"/>
              <p:cNvSpPr txBox="1">
                <a:spLocks noChangeArrowheads="1"/>
              </p:cNvSpPr>
              <p:nvPr/>
            </p:nvSpPr>
            <p:spPr bwMode="auto">
              <a:xfrm>
                <a:off x="3764540" y="5633529"/>
                <a:ext cx="474810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dirty="0" smtClean="0">
                    <a:solidFill>
                      <a:srgbClr val="FF33CC"/>
                    </a:solidFill>
                  </a:rPr>
                  <a:t>Δ</a:t>
                </a:r>
                <a:r>
                  <a:rPr lang="en-US" sz="1400" dirty="0" smtClean="0">
                    <a:solidFill>
                      <a:srgbClr val="FF33CC"/>
                    </a:solidFill>
                  </a:rPr>
                  <a:t>PC</a:t>
                </a:r>
                <a:endParaRPr lang="en-US" sz="1400" dirty="0">
                  <a:solidFill>
                    <a:srgbClr val="FF33CC"/>
                  </a:solidFill>
                </a:endParaRPr>
              </a:p>
            </p:txBody>
          </p:sp>
        </p:grpSp>
        <p:sp>
          <p:nvSpPr>
            <p:cNvPr id="7" name="Line 111"/>
            <p:cNvSpPr>
              <a:spLocks noChangeShapeType="1"/>
            </p:cNvSpPr>
            <p:nvPr/>
          </p:nvSpPr>
          <p:spPr bwMode="auto">
            <a:xfrm>
              <a:off x="6357950" y="4852998"/>
              <a:ext cx="1512000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" name="Line 112"/>
            <p:cNvSpPr>
              <a:spLocks noChangeShapeType="1"/>
            </p:cNvSpPr>
            <p:nvPr/>
          </p:nvSpPr>
          <p:spPr bwMode="auto">
            <a:xfrm>
              <a:off x="8051826" y="5000636"/>
              <a:ext cx="0" cy="68400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5" name="Line 111"/>
            <p:cNvSpPr>
              <a:spLocks noChangeShapeType="1"/>
            </p:cNvSpPr>
            <p:nvPr/>
          </p:nvSpPr>
          <p:spPr bwMode="auto">
            <a:xfrm>
              <a:off x="7621396" y="5689615"/>
              <a:ext cx="432000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 type="triangle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6696586" y="1071546"/>
            <a:ext cx="2022037" cy="581971"/>
            <a:chOff x="6696586" y="1071546"/>
            <a:chExt cx="2022037" cy="581971"/>
          </a:xfrm>
        </p:grpSpPr>
        <p:sp>
          <p:nvSpPr>
            <p:cNvPr id="189" name="Line 177"/>
            <p:cNvSpPr>
              <a:spLocks noChangeShapeType="1"/>
            </p:cNvSpPr>
            <p:nvPr/>
          </p:nvSpPr>
          <p:spPr bwMode="auto">
            <a:xfrm>
              <a:off x="7429520" y="1248290"/>
              <a:ext cx="12600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458623" y="1275813"/>
              <a:ext cx="1260000" cy="360000"/>
            </a:xfrm>
            <a:custGeom>
              <a:avLst/>
              <a:gdLst>
                <a:gd name="connsiteX0" fmla="*/ 0 w 1713397"/>
                <a:gd name="connsiteY0" fmla="*/ 846667 h 846667"/>
                <a:gd name="connsiteX1" fmla="*/ 33866 w 1713397"/>
                <a:gd name="connsiteY1" fmla="*/ 770467 h 846667"/>
                <a:gd name="connsiteX2" fmla="*/ 160866 w 1713397"/>
                <a:gd name="connsiteY2" fmla="*/ 558800 h 846667"/>
                <a:gd name="connsiteX3" fmla="*/ 203200 w 1713397"/>
                <a:gd name="connsiteY3" fmla="*/ 431800 h 846667"/>
                <a:gd name="connsiteX4" fmla="*/ 245533 w 1713397"/>
                <a:gd name="connsiteY4" fmla="*/ 372534 h 846667"/>
                <a:gd name="connsiteX5" fmla="*/ 313266 w 1713397"/>
                <a:gd name="connsiteY5" fmla="*/ 194734 h 846667"/>
                <a:gd name="connsiteX6" fmla="*/ 338666 w 1713397"/>
                <a:gd name="connsiteY6" fmla="*/ 110067 h 846667"/>
                <a:gd name="connsiteX7" fmla="*/ 364066 w 1713397"/>
                <a:gd name="connsiteY7" fmla="*/ 76200 h 846667"/>
                <a:gd name="connsiteX8" fmla="*/ 372533 w 1713397"/>
                <a:gd name="connsiteY8" fmla="*/ 42334 h 846667"/>
                <a:gd name="connsiteX9" fmla="*/ 381000 w 1713397"/>
                <a:gd name="connsiteY9" fmla="*/ 0 h 846667"/>
                <a:gd name="connsiteX10" fmla="*/ 397933 w 1713397"/>
                <a:gd name="connsiteY10" fmla="*/ 118534 h 846667"/>
                <a:gd name="connsiteX11" fmla="*/ 406400 w 1713397"/>
                <a:gd name="connsiteY11" fmla="*/ 143934 h 846667"/>
                <a:gd name="connsiteX12" fmla="*/ 414866 w 1713397"/>
                <a:gd name="connsiteY12" fmla="*/ 211667 h 846667"/>
                <a:gd name="connsiteX13" fmla="*/ 423333 w 1713397"/>
                <a:gd name="connsiteY13" fmla="*/ 364067 h 846667"/>
                <a:gd name="connsiteX14" fmla="*/ 474133 w 1713397"/>
                <a:gd name="connsiteY14" fmla="*/ 423334 h 846667"/>
                <a:gd name="connsiteX15" fmla="*/ 491066 w 1713397"/>
                <a:gd name="connsiteY15" fmla="*/ 482600 h 846667"/>
                <a:gd name="connsiteX16" fmla="*/ 533400 w 1713397"/>
                <a:gd name="connsiteY16" fmla="*/ 643467 h 846667"/>
                <a:gd name="connsiteX17" fmla="*/ 558800 w 1713397"/>
                <a:gd name="connsiteY17" fmla="*/ 635000 h 846667"/>
                <a:gd name="connsiteX18" fmla="*/ 601133 w 1713397"/>
                <a:gd name="connsiteY18" fmla="*/ 516467 h 846667"/>
                <a:gd name="connsiteX19" fmla="*/ 660400 w 1713397"/>
                <a:gd name="connsiteY19" fmla="*/ 448734 h 846667"/>
                <a:gd name="connsiteX20" fmla="*/ 677333 w 1713397"/>
                <a:gd name="connsiteY20" fmla="*/ 423334 h 846667"/>
                <a:gd name="connsiteX21" fmla="*/ 745066 w 1713397"/>
                <a:gd name="connsiteY21" fmla="*/ 448734 h 846667"/>
                <a:gd name="connsiteX22" fmla="*/ 770466 w 1713397"/>
                <a:gd name="connsiteY22" fmla="*/ 457200 h 846667"/>
                <a:gd name="connsiteX23" fmla="*/ 838200 w 1713397"/>
                <a:gd name="connsiteY23" fmla="*/ 491067 h 846667"/>
                <a:gd name="connsiteX24" fmla="*/ 872066 w 1713397"/>
                <a:gd name="connsiteY24" fmla="*/ 508000 h 846667"/>
                <a:gd name="connsiteX25" fmla="*/ 880533 w 1713397"/>
                <a:gd name="connsiteY25" fmla="*/ 533400 h 846667"/>
                <a:gd name="connsiteX26" fmla="*/ 889000 w 1713397"/>
                <a:gd name="connsiteY26" fmla="*/ 508000 h 846667"/>
                <a:gd name="connsiteX27" fmla="*/ 939800 w 1713397"/>
                <a:gd name="connsiteY27" fmla="*/ 389467 h 846667"/>
                <a:gd name="connsiteX28" fmla="*/ 982133 w 1713397"/>
                <a:gd name="connsiteY28" fmla="*/ 304800 h 846667"/>
                <a:gd name="connsiteX29" fmla="*/ 1024466 w 1713397"/>
                <a:gd name="connsiteY29" fmla="*/ 287867 h 846667"/>
                <a:gd name="connsiteX30" fmla="*/ 1041400 w 1713397"/>
                <a:gd name="connsiteY30" fmla="*/ 270934 h 846667"/>
                <a:gd name="connsiteX31" fmla="*/ 1159933 w 1713397"/>
                <a:gd name="connsiteY31" fmla="*/ 270934 h 846667"/>
                <a:gd name="connsiteX32" fmla="*/ 1193800 w 1713397"/>
                <a:gd name="connsiteY32" fmla="*/ 287867 h 846667"/>
                <a:gd name="connsiteX33" fmla="*/ 1227666 w 1713397"/>
                <a:gd name="connsiteY33" fmla="*/ 347134 h 846667"/>
                <a:gd name="connsiteX34" fmla="*/ 1244600 w 1713397"/>
                <a:gd name="connsiteY34" fmla="*/ 364067 h 846667"/>
                <a:gd name="connsiteX35" fmla="*/ 1270000 w 1713397"/>
                <a:gd name="connsiteY35" fmla="*/ 406400 h 846667"/>
                <a:gd name="connsiteX36" fmla="*/ 1286933 w 1713397"/>
                <a:gd name="connsiteY36" fmla="*/ 431800 h 846667"/>
                <a:gd name="connsiteX37" fmla="*/ 1320800 w 1713397"/>
                <a:gd name="connsiteY37" fmla="*/ 448734 h 846667"/>
                <a:gd name="connsiteX38" fmla="*/ 1397000 w 1713397"/>
                <a:gd name="connsiteY38" fmla="*/ 558800 h 846667"/>
                <a:gd name="connsiteX39" fmla="*/ 1413933 w 1713397"/>
                <a:gd name="connsiteY39" fmla="*/ 626534 h 846667"/>
                <a:gd name="connsiteX40" fmla="*/ 1430866 w 1713397"/>
                <a:gd name="connsiteY40" fmla="*/ 651934 h 846667"/>
                <a:gd name="connsiteX41" fmla="*/ 1447800 w 1713397"/>
                <a:gd name="connsiteY41" fmla="*/ 711200 h 846667"/>
                <a:gd name="connsiteX42" fmla="*/ 1456266 w 1713397"/>
                <a:gd name="connsiteY42" fmla="*/ 736600 h 846667"/>
                <a:gd name="connsiteX43" fmla="*/ 1473200 w 1713397"/>
                <a:gd name="connsiteY43" fmla="*/ 753534 h 846667"/>
                <a:gd name="connsiteX44" fmla="*/ 1464733 w 1713397"/>
                <a:gd name="connsiteY44" fmla="*/ 685800 h 846667"/>
                <a:gd name="connsiteX45" fmla="*/ 1524000 w 1713397"/>
                <a:gd name="connsiteY45" fmla="*/ 313267 h 846667"/>
                <a:gd name="connsiteX46" fmla="*/ 1574800 w 1713397"/>
                <a:gd name="connsiteY46" fmla="*/ 321734 h 846667"/>
                <a:gd name="connsiteX47" fmla="*/ 1608666 w 1713397"/>
                <a:gd name="connsiteY47" fmla="*/ 355600 h 846667"/>
                <a:gd name="connsiteX48" fmla="*/ 1634066 w 1713397"/>
                <a:gd name="connsiteY48" fmla="*/ 364067 h 846667"/>
                <a:gd name="connsiteX49" fmla="*/ 1676400 w 1713397"/>
                <a:gd name="connsiteY49" fmla="*/ 330200 h 846667"/>
                <a:gd name="connsiteX50" fmla="*/ 1710266 w 1713397"/>
                <a:gd name="connsiteY50" fmla="*/ 296334 h 84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13397" h="846667">
                  <a:moveTo>
                    <a:pt x="0" y="846667"/>
                  </a:moveTo>
                  <a:cubicBezTo>
                    <a:pt x="11289" y="821267"/>
                    <a:pt x="20307" y="794731"/>
                    <a:pt x="33866" y="770467"/>
                  </a:cubicBezTo>
                  <a:cubicBezTo>
                    <a:pt x="74004" y="698640"/>
                    <a:pt x="124069" y="632395"/>
                    <a:pt x="160866" y="558800"/>
                  </a:cubicBezTo>
                  <a:cubicBezTo>
                    <a:pt x="180822" y="518888"/>
                    <a:pt x="184735" y="472424"/>
                    <a:pt x="203200" y="431800"/>
                  </a:cubicBezTo>
                  <a:cubicBezTo>
                    <a:pt x="213246" y="409699"/>
                    <a:pt x="233743" y="393756"/>
                    <a:pt x="245533" y="372534"/>
                  </a:cubicBezTo>
                  <a:cubicBezTo>
                    <a:pt x="280168" y="310190"/>
                    <a:pt x="295253" y="262283"/>
                    <a:pt x="313266" y="194734"/>
                  </a:cubicBezTo>
                  <a:cubicBezTo>
                    <a:pt x="324479" y="152686"/>
                    <a:pt x="316636" y="149721"/>
                    <a:pt x="338666" y="110067"/>
                  </a:cubicBezTo>
                  <a:cubicBezTo>
                    <a:pt x="345519" y="97732"/>
                    <a:pt x="355599" y="87489"/>
                    <a:pt x="364066" y="76200"/>
                  </a:cubicBezTo>
                  <a:cubicBezTo>
                    <a:pt x="366888" y="64911"/>
                    <a:pt x="370009" y="53693"/>
                    <a:pt x="372533" y="42334"/>
                  </a:cubicBezTo>
                  <a:cubicBezTo>
                    <a:pt x="375655" y="28286"/>
                    <a:pt x="381000" y="0"/>
                    <a:pt x="381000" y="0"/>
                  </a:cubicBezTo>
                  <a:cubicBezTo>
                    <a:pt x="386268" y="47420"/>
                    <a:pt x="387149" y="75400"/>
                    <a:pt x="397933" y="118534"/>
                  </a:cubicBezTo>
                  <a:cubicBezTo>
                    <a:pt x="400098" y="127192"/>
                    <a:pt x="403578" y="135467"/>
                    <a:pt x="406400" y="143934"/>
                  </a:cubicBezTo>
                  <a:cubicBezTo>
                    <a:pt x="409222" y="166512"/>
                    <a:pt x="413121" y="188981"/>
                    <a:pt x="414866" y="211667"/>
                  </a:cubicBezTo>
                  <a:cubicBezTo>
                    <a:pt x="418768" y="262395"/>
                    <a:pt x="414232" y="314009"/>
                    <a:pt x="423333" y="364067"/>
                  </a:cubicBezTo>
                  <a:cubicBezTo>
                    <a:pt x="425747" y="377343"/>
                    <a:pt x="464355" y="413556"/>
                    <a:pt x="474133" y="423334"/>
                  </a:cubicBezTo>
                  <a:cubicBezTo>
                    <a:pt x="479214" y="438576"/>
                    <a:pt x="489648" y="467712"/>
                    <a:pt x="491066" y="482600"/>
                  </a:cubicBezTo>
                  <a:cubicBezTo>
                    <a:pt x="506259" y="642126"/>
                    <a:pt x="454974" y="604255"/>
                    <a:pt x="533400" y="643467"/>
                  </a:cubicBezTo>
                  <a:cubicBezTo>
                    <a:pt x="541867" y="640645"/>
                    <a:pt x="552992" y="641776"/>
                    <a:pt x="558800" y="635000"/>
                  </a:cubicBezTo>
                  <a:cubicBezTo>
                    <a:pt x="596871" y="590583"/>
                    <a:pt x="576826" y="569132"/>
                    <a:pt x="601133" y="516467"/>
                  </a:cubicBezTo>
                  <a:cubicBezTo>
                    <a:pt x="615192" y="486005"/>
                    <a:pt x="640302" y="472851"/>
                    <a:pt x="660400" y="448734"/>
                  </a:cubicBezTo>
                  <a:cubicBezTo>
                    <a:pt x="666914" y="440917"/>
                    <a:pt x="671689" y="431801"/>
                    <a:pt x="677333" y="423334"/>
                  </a:cubicBezTo>
                  <a:lnTo>
                    <a:pt x="745066" y="448734"/>
                  </a:lnTo>
                  <a:cubicBezTo>
                    <a:pt x="753453" y="451784"/>
                    <a:pt x="762341" y="453507"/>
                    <a:pt x="770466" y="457200"/>
                  </a:cubicBezTo>
                  <a:cubicBezTo>
                    <a:pt x="793446" y="467645"/>
                    <a:pt x="815622" y="479778"/>
                    <a:pt x="838200" y="491067"/>
                  </a:cubicBezTo>
                  <a:lnTo>
                    <a:pt x="872066" y="508000"/>
                  </a:lnTo>
                  <a:cubicBezTo>
                    <a:pt x="874888" y="516467"/>
                    <a:pt x="871608" y="533400"/>
                    <a:pt x="880533" y="533400"/>
                  </a:cubicBezTo>
                  <a:cubicBezTo>
                    <a:pt x="889458" y="533400"/>
                    <a:pt x="885602" y="516252"/>
                    <a:pt x="889000" y="508000"/>
                  </a:cubicBezTo>
                  <a:cubicBezTo>
                    <a:pt x="905367" y="468251"/>
                    <a:pt x="924220" y="429531"/>
                    <a:pt x="939800" y="389467"/>
                  </a:cubicBezTo>
                  <a:cubicBezTo>
                    <a:pt x="956209" y="347272"/>
                    <a:pt x="936551" y="345317"/>
                    <a:pt x="982133" y="304800"/>
                  </a:cubicBezTo>
                  <a:cubicBezTo>
                    <a:pt x="993492" y="294703"/>
                    <a:pt x="1010355" y="293511"/>
                    <a:pt x="1024466" y="287867"/>
                  </a:cubicBezTo>
                  <a:cubicBezTo>
                    <a:pt x="1030111" y="282223"/>
                    <a:pt x="1033926" y="273737"/>
                    <a:pt x="1041400" y="270934"/>
                  </a:cubicBezTo>
                  <a:cubicBezTo>
                    <a:pt x="1084127" y="254911"/>
                    <a:pt x="1115613" y="265394"/>
                    <a:pt x="1159933" y="270934"/>
                  </a:cubicBezTo>
                  <a:cubicBezTo>
                    <a:pt x="1171222" y="276578"/>
                    <a:pt x="1184217" y="279653"/>
                    <a:pt x="1193800" y="287867"/>
                  </a:cubicBezTo>
                  <a:cubicBezTo>
                    <a:pt x="1240138" y="327585"/>
                    <a:pt x="1204883" y="309162"/>
                    <a:pt x="1227666" y="347134"/>
                  </a:cubicBezTo>
                  <a:cubicBezTo>
                    <a:pt x="1231773" y="353979"/>
                    <a:pt x="1238955" y="358423"/>
                    <a:pt x="1244600" y="364067"/>
                  </a:cubicBezTo>
                  <a:cubicBezTo>
                    <a:pt x="1259303" y="408179"/>
                    <a:pt x="1243434" y="373194"/>
                    <a:pt x="1270000" y="406400"/>
                  </a:cubicBezTo>
                  <a:cubicBezTo>
                    <a:pt x="1276357" y="414346"/>
                    <a:pt x="1279116" y="425286"/>
                    <a:pt x="1286933" y="431800"/>
                  </a:cubicBezTo>
                  <a:cubicBezTo>
                    <a:pt x="1296629" y="439880"/>
                    <a:pt x="1309511" y="443089"/>
                    <a:pt x="1320800" y="448734"/>
                  </a:cubicBezTo>
                  <a:cubicBezTo>
                    <a:pt x="1346200" y="485423"/>
                    <a:pt x="1376295" y="519271"/>
                    <a:pt x="1397000" y="558800"/>
                  </a:cubicBezTo>
                  <a:cubicBezTo>
                    <a:pt x="1407799" y="579416"/>
                    <a:pt x="1405980" y="604662"/>
                    <a:pt x="1413933" y="626534"/>
                  </a:cubicBezTo>
                  <a:cubicBezTo>
                    <a:pt x="1417410" y="636097"/>
                    <a:pt x="1425222" y="643467"/>
                    <a:pt x="1430866" y="651934"/>
                  </a:cubicBezTo>
                  <a:cubicBezTo>
                    <a:pt x="1436511" y="671689"/>
                    <a:pt x="1441896" y="691521"/>
                    <a:pt x="1447800" y="711200"/>
                  </a:cubicBezTo>
                  <a:cubicBezTo>
                    <a:pt x="1450364" y="719748"/>
                    <a:pt x="1451674" y="728947"/>
                    <a:pt x="1456266" y="736600"/>
                  </a:cubicBezTo>
                  <a:cubicBezTo>
                    <a:pt x="1460373" y="743445"/>
                    <a:pt x="1467555" y="747889"/>
                    <a:pt x="1473200" y="753534"/>
                  </a:cubicBezTo>
                  <a:cubicBezTo>
                    <a:pt x="1470378" y="730956"/>
                    <a:pt x="1462125" y="708404"/>
                    <a:pt x="1464733" y="685800"/>
                  </a:cubicBezTo>
                  <a:cubicBezTo>
                    <a:pt x="1479146" y="560889"/>
                    <a:pt x="1524000" y="313267"/>
                    <a:pt x="1524000" y="313267"/>
                  </a:cubicBezTo>
                  <a:cubicBezTo>
                    <a:pt x="1540933" y="316089"/>
                    <a:pt x="1559445" y="314057"/>
                    <a:pt x="1574800" y="321734"/>
                  </a:cubicBezTo>
                  <a:cubicBezTo>
                    <a:pt x="1589079" y="328874"/>
                    <a:pt x="1595675" y="346321"/>
                    <a:pt x="1608666" y="355600"/>
                  </a:cubicBezTo>
                  <a:cubicBezTo>
                    <a:pt x="1615928" y="360787"/>
                    <a:pt x="1625599" y="361245"/>
                    <a:pt x="1634066" y="364067"/>
                  </a:cubicBezTo>
                  <a:cubicBezTo>
                    <a:pt x="1648177" y="352778"/>
                    <a:pt x="1664311" y="343632"/>
                    <a:pt x="1676400" y="330200"/>
                  </a:cubicBezTo>
                  <a:cubicBezTo>
                    <a:pt x="1713397" y="289092"/>
                    <a:pt x="1710266" y="255058"/>
                    <a:pt x="1710266" y="29633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1" name="Line 111"/>
            <p:cNvSpPr>
              <a:spLocks noChangeShapeType="1"/>
            </p:cNvSpPr>
            <p:nvPr/>
          </p:nvSpPr>
          <p:spPr bwMode="auto">
            <a:xfrm>
              <a:off x="7455404" y="1471071"/>
              <a:ext cx="1260000" cy="0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/>
              <a:tailEnd type="none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917144" y="1071546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6696586" y="1314963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33CC"/>
                  </a:solidFill>
                </a:rPr>
                <a:t>MAX - </a:t>
              </a:r>
              <a:r>
                <a:rPr lang="el-GR" sz="1600" dirty="0" smtClean="0">
                  <a:solidFill>
                    <a:srgbClr val="FF33CC"/>
                  </a:solidFill>
                </a:rPr>
                <a:t>δ</a:t>
              </a:r>
              <a:endParaRPr lang="en-IN" sz="1600" dirty="0">
                <a:solidFill>
                  <a:srgbClr val="FF33CC"/>
                </a:solidFill>
              </a:endParaRPr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7347225" y="1566847"/>
            <a:ext cx="158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Lower back-off</a:t>
            </a:r>
            <a:endParaRPr lang="en-IN" dirty="0"/>
          </a:p>
        </p:txBody>
      </p:sp>
      <p:sp>
        <p:nvSpPr>
          <p:cNvPr id="196" name="TextBox 195"/>
          <p:cNvSpPr txBox="1"/>
          <p:nvPr/>
        </p:nvSpPr>
        <p:spPr>
          <a:xfrm>
            <a:off x="1071538" y="857232"/>
            <a:ext cx="553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NOT A LIKELY SCENARIO FOR ON-DEMAND STRUCTURES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Throughput Maximization Exercise III</a:t>
            </a:r>
            <a:endParaRPr lang="en-IN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25963" y="4032270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881188" y="465457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614613" y="3641745"/>
            <a:ext cx="1611312" cy="1138237"/>
            <a:chOff x="3240" y="5700"/>
            <a:chExt cx="1440" cy="162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908300" y="3962420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 dirty="0">
              <a:latin typeface="Microsoft Sans Serif" pitchFamily="34" charset="0"/>
              <a:ea typeface="Mangal" pitchFamily="2"/>
              <a:cs typeface="Mangal" pitchFamily="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68563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25925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678363" y="3267095"/>
            <a:ext cx="1287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3322638" y="4779982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174875" y="2628920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174875" y="3260745"/>
            <a:ext cx="117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348038" y="326074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348038" y="262892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 rot="-5400000">
            <a:off x="2631282" y="2453501"/>
            <a:ext cx="201612" cy="234950"/>
            <a:chOff x="4860" y="4860"/>
            <a:chExt cx="1620" cy="1440"/>
          </a:xfrm>
        </p:grpSpPr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 rot="-5400000">
            <a:off x="2655093" y="3086914"/>
            <a:ext cx="201613" cy="234950"/>
            <a:chOff x="4860" y="4860"/>
            <a:chExt cx="1620" cy="1440"/>
          </a:xfrm>
        </p:grpSpPr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 rot="-5400000">
            <a:off x="2043907" y="4479151"/>
            <a:ext cx="201612" cy="234950"/>
            <a:chOff x="4860" y="4860"/>
            <a:chExt cx="1620" cy="1440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1881188" y="3894157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28800" y="2406670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828800" y="3092470"/>
            <a:ext cx="573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3359150" y="2632095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4678363" y="263527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 rot="-5400000" flipH="1" flipV="1">
            <a:off x="3627438" y="2568595"/>
            <a:ext cx="203200" cy="234950"/>
            <a:chOff x="4860" y="4860"/>
            <a:chExt cx="1620" cy="1440"/>
          </a:xfrm>
        </p:grpSpPr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 rot="-5400000">
            <a:off x="5273675" y="3863995"/>
            <a:ext cx="203200" cy="234950"/>
            <a:chOff x="4860" y="4860"/>
            <a:chExt cx="1620" cy="1440"/>
          </a:xfrm>
        </p:grpSpPr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5064125" y="2881332"/>
            <a:ext cx="439738" cy="254000"/>
            <a:chOff x="7020" y="4440"/>
            <a:chExt cx="540" cy="1440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7020" y="4440"/>
              <a:ext cx="5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020" y="4980"/>
              <a:ext cx="540" cy="180"/>
            </a:xfrm>
            <a:custGeom>
              <a:avLst/>
              <a:gdLst>
                <a:gd name="T0" fmla="*/ 0 w 540"/>
                <a:gd name="T1" fmla="*/ 180 h 180"/>
                <a:gd name="T2" fmla="*/ 180 w 540"/>
                <a:gd name="T3" fmla="*/ 0 h 180"/>
                <a:gd name="T4" fmla="*/ 360 w 540"/>
                <a:gd name="T5" fmla="*/ 180 h 180"/>
                <a:gd name="T6" fmla="*/ 540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510" y="3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6" name="Line 46"/>
          <p:cNvSpPr>
            <a:spLocks noChangeShapeType="1"/>
          </p:cNvSpPr>
          <p:nvPr/>
        </p:nvSpPr>
        <p:spPr bwMode="auto">
          <a:xfrm flipV="1">
            <a:off x="6091238" y="2501920"/>
            <a:ext cx="0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5503863" y="250192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5308600" y="3135332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5308600" y="275433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832350" y="2374920"/>
            <a:ext cx="879475" cy="379412"/>
            <a:chOff x="6735" y="3180"/>
            <a:chExt cx="1080" cy="540"/>
          </a:xfrm>
        </p:grpSpPr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7020" y="318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6735" y="3240"/>
              <a:ext cx="1080" cy="360"/>
              <a:chOff x="6660" y="3180"/>
              <a:chExt cx="1080" cy="360"/>
            </a:xfrm>
          </p:grpSpPr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5064125" y="4906982"/>
            <a:ext cx="879475" cy="379413"/>
            <a:chOff x="6930" y="6420"/>
            <a:chExt cx="1080" cy="540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7200" y="64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6930" y="6495"/>
              <a:ext cx="1080" cy="360"/>
              <a:chOff x="6660" y="3180"/>
              <a:chExt cx="1080" cy="360"/>
            </a:xfrm>
          </p:grpSpPr>
          <p:sp>
            <p:nvSpPr>
              <p:cNvPr id="59" name="Line 59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" name="Line 61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6237288" y="5033982"/>
            <a:ext cx="0" cy="885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>
            <a:off x="5503863" y="5413395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 flipV="1">
            <a:off x="5503863" y="5286395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flipV="1">
            <a:off x="5503863" y="477998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5503863" y="4779982"/>
            <a:ext cx="439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 rot="-5400000">
            <a:off x="5581650" y="3095645"/>
            <a:ext cx="203200" cy="234950"/>
            <a:chOff x="4860" y="4860"/>
            <a:chExt cx="1620" cy="1440"/>
          </a:xfrm>
        </p:grpSpPr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1" name="Group 70"/>
          <p:cNvGrpSpPr>
            <a:grpSpLocks/>
          </p:cNvGrpSpPr>
          <p:nvPr/>
        </p:nvGrpSpPr>
        <p:grpSpPr bwMode="auto">
          <a:xfrm rot="-5400000">
            <a:off x="4616450" y="2232045"/>
            <a:ext cx="203200" cy="234950"/>
            <a:chOff x="4860" y="4860"/>
            <a:chExt cx="1620" cy="1440"/>
          </a:xfrm>
        </p:grpSpPr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6175375" y="5540395"/>
            <a:ext cx="234950" cy="203200"/>
            <a:chOff x="4860" y="4860"/>
            <a:chExt cx="1620" cy="1440"/>
          </a:xfrm>
        </p:grpSpPr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 rot="-5400000">
            <a:off x="4848225" y="4775220"/>
            <a:ext cx="203200" cy="234950"/>
            <a:chOff x="4860" y="4860"/>
            <a:chExt cx="1620" cy="1440"/>
          </a:xfrm>
        </p:grpSpPr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5930900" y="3019445"/>
            <a:ext cx="465138" cy="2014537"/>
            <a:chOff x="3736" y="1490"/>
            <a:chExt cx="293" cy="1269"/>
          </a:xfrm>
        </p:grpSpPr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3736" y="1490"/>
              <a:ext cx="278" cy="1269"/>
              <a:chOff x="3736" y="1490"/>
              <a:chExt cx="278" cy="1269"/>
            </a:xfrm>
          </p:grpSpPr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3736" y="1643"/>
                <a:ext cx="27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7" name="AutoShape 86"/>
              <p:cNvSpPr>
                <a:spLocks noChangeArrowheads="1"/>
              </p:cNvSpPr>
              <p:nvPr/>
            </p:nvSpPr>
            <p:spPr bwMode="auto">
              <a:xfrm rot="-5400000">
                <a:off x="3795" y="143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8" name="AutoShape 87"/>
              <p:cNvSpPr>
                <a:spLocks noChangeArrowheads="1"/>
              </p:cNvSpPr>
              <p:nvPr/>
            </p:nvSpPr>
            <p:spPr bwMode="auto">
              <a:xfrm rot="5400000" flipV="1">
                <a:off x="3796" y="254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85" name="Text Box 88"/>
            <p:cNvSpPr txBox="1">
              <a:spLocks noChangeArrowheads="1"/>
            </p:cNvSpPr>
            <p:nvPr/>
          </p:nvSpPr>
          <p:spPr bwMode="auto">
            <a:xfrm>
              <a:off x="3751" y="1703"/>
              <a:ext cx="27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C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O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L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U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M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N</a:t>
              </a:r>
              <a:endParaRPr lang="en-US" sz="1400">
                <a:latin typeface="Microsoft Sans Serif" pitchFamily="34" charset="0"/>
              </a:endParaRPr>
            </a:p>
          </p:txBody>
        </p:sp>
      </p:grpSp>
      <p:sp>
        <p:nvSpPr>
          <p:cNvPr id="89" name="Text Box 89"/>
          <p:cNvSpPr txBox="1">
            <a:spLocks noChangeArrowheads="1"/>
          </p:cNvSpPr>
          <p:nvPr/>
        </p:nvSpPr>
        <p:spPr bwMode="auto">
          <a:xfrm>
            <a:off x="5797550" y="5919807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90" name="Line 90"/>
          <p:cNvSpPr>
            <a:spLocks noChangeShapeType="1"/>
          </p:cNvSpPr>
          <p:nvPr/>
        </p:nvSpPr>
        <p:spPr bwMode="auto">
          <a:xfrm>
            <a:off x="3336925" y="4948257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V="1">
            <a:off x="4525963" y="4032270"/>
            <a:ext cx="0" cy="91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92" name="Group 101"/>
          <p:cNvGrpSpPr>
            <a:grpSpLocks/>
          </p:cNvGrpSpPr>
          <p:nvPr/>
        </p:nvGrpSpPr>
        <p:grpSpPr bwMode="auto">
          <a:xfrm>
            <a:off x="4522789" y="1927245"/>
            <a:ext cx="735013" cy="447675"/>
            <a:chOff x="2849" y="803"/>
            <a:chExt cx="463" cy="282"/>
          </a:xfrm>
        </p:grpSpPr>
        <p:grpSp>
          <p:nvGrpSpPr>
            <p:cNvPr id="93" name="Group 102"/>
            <p:cNvGrpSpPr>
              <a:grpSpLocks/>
            </p:cNvGrpSpPr>
            <p:nvPr/>
          </p:nvGrpSpPr>
          <p:grpSpPr bwMode="auto">
            <a:xfrm>
              <a:off x="2849" y="803"/>
              <a:ext cx="272" cy="196"/>
              <a:chOff x="1231" y="2215"/>
              <a:chExt cx="272" cy="196"/>
            </a:xfrm>
          </p:grpSpPr>
          <p:sp>
            <p:nvSpPr>
              <p:cNvPr id="96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97" name="Text Box 104"/>
              <p:cNvSpPr txBox="1">
                <a:spLocks noChangeArrowheads="1"/>
              </p:cNvSpPr>
              <p:nvPr/>
            </p:nvSpPr>
            <p:spPr bwMode="auto">
              <a:xfrm>
                <a:off x="1231" y="2215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PC</a:t>
                </a:r>
              </a:p>
            </p:txBody>
          </p:sp>
        </p:grpSp>
        <p:sp>
          <p:nvSpPr>
            <p:cNvPr id="94" name="Line 105"/>
            <p:cNvSpPr>
              <a:spLocks noChangeShapeType="1"/>
            </p:cNvSpPr>
            <p:nvPr/>
          </p:nvSpPr>
          <p:spPr bwMode="auto">
            <a:xfrm flipV="1">
              <a:off x="3312" y="912"/>
              <a:ext cx="0" cy="17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5" name="Line 106"/>
            <p:cNvSpPr>
              <a:spLocks noChangeShapeType="1"/>
            </p:cNvSpPr>
            <p:nvPr/>
          </p:nvSpPr>
          <p:spPr bwMode="auto">
            <a:xfrm flipH="1">
              <a:off x="3072" y="912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8" name="Group 107"/>
          <p:cNvGrpSpPr>
            <a:grpSpLocks/>
          </p:cNvGrpSpPr>
          <p:nvPr/>
        </p:nvGrpSpPr>
        <p:grpSpPr bwMode="auto">
          <a:xfrm>
            <a:off x="6367464" y="4843483"/>
            <a:ext cx="431800" cy="957263"/>
            <a:chOff x="4011" y="2640"/>
            <a:chExt cx="272" cy="603"/>
          </a:xfrm>
        </p:grpSpPr>
        <p:grpSp>
          <p:nvGrpSpPr>
            <p:cNvPr id="99" name="Group 108"/>
            <p:cNvGrpSpPr>
              <a:grpSpLocks/>
            </p:cNvGrpSpPr>
            <p:nvPr/>
          </p:nvGrpSpPr>
          <p:grpSpPr bwMode="auto">
            <a:xfrm>
              <a:off x="4018" y="3047"/>
              <a:ext cx="265" cy="196"/>
              <a:chOff x="1234" y="2215"/>
              <a:chExt cx="265" cy="196"/>
            </a:xfrm>
          </p:grpSpPr>
          <p:sp>
            <p:nvSpPr>
              <p:cNvPr id="102" name="Oval 109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3" name="Text Box 110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sp>
          <p:nvSpPr>
            <p:cNvPr id="100" name="Line 111"/>
            <p:cNvSpPr>
              <a:spLocks noChangeShapeType="1"/>
            </p:cNvSpPr>
            <p:nvPr/>
          </p:nvSpPr>
          <p:spPr bwMode="auto">
            <a:xfrm>
              <a:off x="4011" y="2640"/>
              <a:ext cx="115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1" name="Line 112"/>
            <p:cNvSpPr>
              <a:spLocks noChangeShapeType="1"/>
            </p:cNvSpPr>
            <p:nvPr/>
          </p:nvSpPr>
          <p:spPr bwMode="auto">
            <a:xfrm>
              <a:off x="4128" y="2640"/>
              <a:ext cx="0" cy="40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4" name="Group 113"/>
          <p:cNvGrpSpPr>
            <a:grpSpLocks/>
          </p:cNvGrpSpPr>
          <p:nvPr/>
        </p:nvGrpSpPr>
        <p:grpSpPr bwMode="auto">
          <a:xfrm>
            <a:off x="4756152" y="4310083"/>
            <a:ext cx="1187450" cy="468313"/>
            <a:chOff x="2996" y="2304"/>
            <a:chExt cx="748" cy="295"/>
          </a:xfrm>
        </p:grpSpPr>
        <p:sp>
          <p:nvSpPr>
            <p:cNvPr id="105" name="Line 114"/>
            <p:cNvSpPr>
              <a:spLocks noChangeShapeType="1"/>
            </p:cNvSpPr>
            <p:nvPr/>
          </p:nvSpPr>
          <p:spPr bwMode="auto">
            <a:xfrm flipH="1">
              <a:off x="3223" y="2400"/>
              <a:ext cx="521" cy="1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06" name="Group 115"/>
            <p:cNvGrpSpPr>
              <a:grpSpLocks/>
            </p:cNvGrpSpPr>
            <p:nvPr/>
          </p:nvGrpSpPr>
          <p:grpSpPr bwMode="auto">
            <a:xfrm>
              <a:off x="2996" y="2304"/>
              <a:ext cx="265" cy="196"/>
              <a:chOff x="1234" y="2215"/>
              <a:chExt cx="265" cy="196"/>
            </a:xfrm>
          </p:grpSpPr>
          <p:sp>
            <p:nvSpPr>
              <p:cNvPr id="108" name="Oval 11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9" name="Text Box 11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TC</a:t>
                </a:r>
              </a:p>
            </p:txBody>
          </p:sp>
        </p:grpSp>
        <p:sp>
          <p:nvSpPr>
            <p:cNvPr id="107" name="Line 118"/>
            <p:cNvSpPr>
              <a:spLocks noChangeShapeType="1"/>
            </p:cNvSpPr>
            <p:nvPr/>
          </p:nvSpPr>
          <p:spPr bwMode="auto">
            <a:xfrm>
              <a:off x="3127" y="2503"/>
              <a:ext cx="0" cy="9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0" name="Group 119"/>
          <p:cNvGrpSpPr>
            <a:grpSpLocks/>
          </p:cNvGrpSpPr>
          <p:nvPr/>
        </p:nvGrpSpPr>
        <p:grpSpPr bwMode="auto">
          <a:xfrm>
            <a:off x="5486402" y="2786083"/>
            <a:ext cx="420688" cy="468313"/>
            <a:chOff x="3456" y="1344"/>
            <a:chExt cx="265" cy="295"/>
          </a:xfrm>
        </p:grpSpPr>
        <p:grpSp>
          <p:nvGrpSpPr>
            <p:cNvPr id="111" name="Group 120"/>
            <p:cNvGrpSpPr>
              <a:grpSpLocks/>
            </p:cNvGrpSpPr>
            <p:nvPr/>
          </p:nvGrpSpPr>
          <p:grpSpPr bwMode="auto">
            <a:xfrm>
              <a:off x="3456" y="1344"/>
              <a:ext cx="265" cy="196"/>
              <a:chOff x="1234" y="2215"/>
              <a:chExt cx="265" cy="196"/>
            </a:xfrm>
          </p:grpSpPr>
          <p:sp>
            <p:nvSpPr>
              <p:cNvPr id="113" name="Oval 121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4" name="Text Box 122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FC</a:t>
                </a:r>
              </a:p>
            </p:txBody>
          </p:sp>
        </p:grpSp>
        <p:sp>
          <p:nvSpPr>
            <p:cNvPr id="112" name="Line 123"/>
            <p:cNvSpPr>
              <a:spLocks noChangeShapeType="1"/>
            </p:cNvSpPr>
            <p:nvPr/>
          </p:nvSpPr>
          <p:spPr bwMode="auto">
            <a:xfrm flipV="1">
              <a:off x="3682" y="1447"/>
              <a:ext cx="0" cy="19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5" name="Group 124"/>
          <p:cNvGrpSpPr>
            <a:grpSpLocks/>
          </p:cNvGrpSpPr>
          <p:nvPr/>
        </p:nvGrpSpPr>
        <p:grpSpPr bwMode="auto">
          <a:xfrm>
            <a:off x="3733801" y="2786083"/>
            <a:ext cx="1317625" cy="311150"/>
            <a:chOff x="2352" y="1344"/>
            <a:chExt cx="830" cy="196"/>
          </a:xfrm>
        </p:grpSpPr>
        <p:grpSp>
          <p:nvGrpSpPr>
            <p:cNvPr id="116" name="Group 125"/>
            <p:cNvGrpSpPr>
              <a:grpSpLocks/>
            </p:cNvGrpSpPr>
            <p:nvPr/>
          </p:nvGrpSpPr>
          <p:grpSpPr bwMode="auto">
            <a:xfrm>
              <a:off x="2613" y="1344"/>
              <a:ext cx="265" cy="196"/>
              <a:chOff x="1234" y="2215"/>
              <a:chExt cx="265" cy="196"/>
            </a:xfrm>
          </p:grpSpPr>
          <p:sp>
            <p:nvSpPr>
              <p:cNvPr id="121" name="Oval 12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2" name="Text Box 12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grpSp>
          <p:nvGrpSpPr>
            <p:cNvPr id="117" name="Group 128"/>
            <p:cNvGrpSpPr>
              <a:grpSpLocks/>
            </p:cNvGrpSpPr>
            <p:nvPr/>
          </p:nvGrpSpPr>
          <p:grpSpPr bwMode="auto">
            <a:xfrm>
              <a:off x="2352" y="1344"/>
              <a:ext cx="830" cy="96"/>
              <a:chOff x="2352" y="1344"/>
              <a:chExt cx="830" cy="96"/>
            </a:xfrm>
          </p:grpSpPr>
          <p:sp>
            <p:nvSpPr>
              <p:cNvPr id="118" name="Line 129"/>
              <p:cNvSpPr>
                <a:spLocks noChangeShapeType="1"/>
              </p:cNvSpPr>
              <p:nvPr/>
            </p:nvSpPr>
            <p:spPr bwMode="auto">
              <a:xfrm>
                <a:off x="2352" y="134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9" name="Line 130"/>
              <p:cNvSpPr>
                <a:spLocks noChangeShapeType="1"/>
              </p:cNvSpPr>
              <p:nvPr/>
            </p:nvSpPr>
            <p:spPr bwMode="auto">
              <a:xfrm>
                <a:off x="2352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0" name="Line 131"/>
              <p:cNvSpPr>
                <a:spLocks noChangeShapeType="1"/>
              </p:cNvSpPr>
              <p:nvPr/>
            </p:nvSpPr>
            <p:spPr bwMode="auto">
              <a:xfrm>
                <a:off x="2846" y="1440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23" name="Group 184"/>
          <p:cNvGrpSpPr>
            <a:grpSpLocks/>
          </p:cNvGrpSpPr>
          <p:nvPr/>
        </p:nvGrpSpPr>
        <p:grpSpPr bwMode="auto">
          <a:xfrm>
            <a:off x="1947863" y="4189432"/>
            <a:ext cx="741363" cy="311150"/>
            <a:chOff x="1227" y="2517"/>
            <a:chExt cx="467" cy="196"/>
          </a:xfrm>
        </p:grpSpPr>
        <p:sp>
          <p:nvSpPr>
            <p:cNvPr id="124" name="Line 134"/>
            <p:cNvSpPr>
              <a:spLocks noChangeShapeType="1"/>
            </p:cNvSpPr>
            <p:nvPr/>
          </p:nvSpPr>
          <p:spPr bwMode="auto">
            <a:xfrm flipH="1">
              <a:off x="1454" y="2614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25" name="Group 135"/>
            <p:cNvGrpSpPr>
              <a:grpSpLocks/>
            </p:cNvGrpSpPr>
            <p:nvPr/>
          </p:nvGrpSpPr>
          <p:grpSpPr bwMode="auto">
            <a:xfrm>
              <a:off x="1227" y="2517"/>
              <a:ext cx="265" cy="196"/>
              <a:chOff x="1234" y="2215"/>
              <a:chExt cx="265" cy="196"/>
            </a:xfrm>
          </p:grpSpPr>
          <p:sp>
            <p:nvSpPr>
              <p:cNvPr id="126" name="Oval 13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7" name="Text Box 13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TC</a:t>
                </a:r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3225802" y="1719282"/>
            <a:ext cx="441325" cy="2161499"/>
            <a:chOff x="3225802" y="1719282"/>
            <a:chExt cx="441325" cy="2161499"/>
          </a:xfrm>
        </p:grpSpPr>
        <p:grpSp>
          <p:nvGrpSpPr>
            <p:cNvPr id="129" name="Group 93"/>
            <p:cNvGrpSpPr>
              <a:grpSpLocks/>
            </p:cNvGrpSpPr>
            <p:nvPr/>
          </p:nvGrpSpPr>
          <p:grpSpPr bwMode="auto">
            <a:xfrm>
              <a:off x="3225806" y="1719282"/>
              <a:ext cx="441325" cy="311150"/>
              <a:chOff x="1244" y="2215"/>
              <a:chExt cx="278" cy="196"/>
            </a:xfrm>
          </p:grpSpPr>
          <p:sp>
            <p:nvSpPr>
              <p:cNvPr id="131" name="Oval 9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32" name="Text Box 95"/>
              <p:cNvSpPr txBox="1">
                <a:spLocks noChangeArrowheads="1"/>
              </p:cNvSpPr>
              <p:nvPr/>
            </p:nvSpPr>
            <p:spPr bwMode="auto">
              <a:xfrm>
                <a:off x="1244" y="2215"/>
                <a:ext cx="27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CC</a:t>
                </a:r>
              </a:p>
            </p:txBody>
          </p:sp>
        </p:grpSp>
        <p:sp>
          <p:nvSpPr>
            <p:cNvPr id="130" name="Line 96"/>
            <p:cNvSpPr>
              <a:spLocks noChangeShapeType="1"/>
            </p:cNvSpPr>
            <p:nvPr/>
          </p:nvSpPr>
          <p:spPr bwMode="auto">
            <a:xfrm flipV="1">
              <a:off x="3428992" y="2044781"/>
              <a:ext cx="0" cy="1836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362201" y="1728807"/>
            <a:ext cx="892175" cy="1512888"/>
            <a:chOff x="2362201" y="1533525"/>
            <a:chExt cx="892175" cy="1512888"/>
          </a:xfrm>
        </p:grpSpPr>
        <p:sp>
          <p:nvSpPr>
            <p:cNvPr id="134" name="Line 98"/>
            <p:cNvSpPr>
              <a:spLocks noChangeShapeType="1"/>
            </p:cNvSpPr>
            <p:nvPr/>
          </p:nvSpPr>
          <p:spPr bwMode="auto">
            <a:xfrm flipH="1">
              <a:off x="2873376" y="1687513"/>
              <a:ext cx="381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35" name="Group 182"/>
            <p:cNvGrpSpPr>
              <a:grpSpLocks/>
            </p:cNvGrpSpPr>
            <p:nvPr/>
          </p:nvGrpSpPr>
          <p:grpSpPr bwMode="auto">
            <a:xfrm>
              <a:off x="2362201" y="1533525"/>
              <a:ext cx="576263" cy="1512888"/>
              <a:chOff x="1488" y="967"/>
              <a:chExt cx="363" cy="953"/>
            </a:xfrm>
          </p:grpSpPr>
          <p:grpSp>
            <p:nvGrpSpPr>
              <p:cNvPr id="137" name="Group 141"/>
              <p:cNvGrpSpPr>
                <a:grpSpLocks/>
              </p:cNvGrpSpPr>
              <p:nvPr/>
            </p:nvGrpSpPr>
            <p:grpSpPr bwMode="auto">
              <a:xfrm flipH="1">
                <a:off x="1570" y="1242"/>
                <a:ext cx="281" cy="288"/>
                <a:chOff x="1591" y="953"/>
                <a:chExt cx="281" cy="288"/>
              </a:xfrm>
            </p:grpSpPr>
            <p:grpSp>
              <p:nvGrpSpPr>
                <p:cNvPr id="143" name="Group 142"/>
                <p:cNvGrpSpPr>
                  <a:grpSpLocks/>
                </p:cNvGrpSpPr>
                <p:nvPr/>
              </p:nvGrpSpPr>
              <p:grpSpPr bwMode="auto">
                <a:xfrm>
                  <a:off x="1591" y="953"/>
                  <a:ext cx="265" cy="196"/>
                  <a:chOff x="1234" y="2215"/>
                  <a:chExt cx="265" cy="196"/>
                </a:xfrm>
              </p:grpSpPr>
              <p:sp>
                <p:nvSpPr>
                  <p:cNvPr id="146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7" name="Text Box 1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CC"/>
                        </a:solidFill>
                      </a:rPr>
                      <a:t>FC</a:t>
                    </a:r>
                  </a:p>
                </p:txBody>
              </p:sp>
            </p:grpSp>
            <p:sp>
              <p:nvSpPr>
                <p:cNvPr id="144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872" y="1049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5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824" y="104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8" name="Group 154"/>
              <p:cNvGrpSpPr>
                <a:grpSpLocks/>
              </p:cNvGrpSpPr>
              <p:nvPr/>
            </p:nvGrpSpPr>
            <p:grpSpPr bwMode="auto">
              <a:xfrm>
                <a:off x="1613" y="967"/>
                <a:ext cx="197" cy="196"/>
                <a:chOff x="1265" y="2215"/>
                <a:chExt cx="197" cy="196"/>
              </a:xfrm>
            </p:grpSpPr>
            <p:sp>
              <p:nvSpPr>
                <p:cNvPr id="141" name="Oval 155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42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1271" y="2215"/>
                  <a:ext cx="191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X</a:t>
                  </a:r>
                </a:p>
              </p:txBody>
            </p:sp>
          </p:grpSp>
          <p:sp>
            <p:nvSpPr>
              <p:cNvPr id="139" name="Line 159"/>
              <p:cNvSpPr>
                <a:spLocks noChangeShapeType="1"/>
              </p:cNvSpPr>
              <p:nvPr/>
            </p:nvSpPr>
            <p:spPr bwMode="auto">
              <a:xfrm flipV="1">
                <a:off x="1488" y="1057"/>
                <a:ext cx="0" cy="863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0" name="Line 160"/>
              <p:cNvSpPr>
                <a:spLocks noChangeShapeType="1"/>
              </p:cNvSpPr>
              <p:nvPr/>
            </p:nvSpPr>
            <p:spPr bwMode="auto">
              <a:xfrm>
                <a:off x="1488" y="1056"/>
                <a:ext cx="132" cy="1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136" name="Line 161"/>
            <p:cNvSpPr>
              <a:spLocks noChangeShapeType="1"/>
            </p:cNvSpPr>
            <p:nvPr/>
          </p:nvSpPr>
          <p:spPr bwMode="auto">
            <a:xfrm>
              <a:off x="2732088" y="1830388"/>
              <a:ext cx="0" cy="1524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8" name="Group 181"/>
          <p:cNvGrpSpPr>
            <a:grpSpLocks/>
          </p:cNvGrpSpPr>
          <p:nvPr/>
        </p:nvGrpSpPr>
        <p:grpSpPr bwMode="auto">
          <a:xfrm>
            <a:off x="3635376" y="3460770"/>
            <a:ext cx="1966913" cy="398463"/>
            <a:chOff x="2290" y="2057"/>
            <a:chExt cx="1239" cy="251"/>
          </a:xfrm>
        </p:grpSpPr>
        <p:grpSp>
          <p:nvGrpSpPr>
            <p:cNvPr id="149" name="Group 163"/>
            <p:cNvGrpSpPr>
              <a:grpSpLocks/>
            </p:cNvGrpSpPr>
            <p:nvPr/>
          </p:nvGrpSpPr>
          <p:grpSpPr bwMode="auto">
            <a:xfrm>
              <a:off x="3264" y="2112"/>
              <a:ext cx="265" cy="196"/>
              <a:chOff x="1234" y="2215"/>
              <a:chExt cx="265" cy="196"/>
            </a:xfrm>
          </p:grpSpPr>
          <p:sp>
            <p:nvSpPr>
              <p:cNvPr id="153" name="Oval 16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54" name="Text Box 165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sp>
          <p:nvSpPr>
            <p:cNvPr id="150" name="Line 166"/>
            <p:cNvSpPr>
              <a:spLocks noChangeShapeType="1"/>
            </p:cNvSpPr>
            <p:nvPr/>
          </p:nvSpPr>
          <p:spPr bwMode="auto">
            <a:xfrm flipV="1">
              <a:off x="2290" y="2065"/>
              <a:ext cx="0" cy="24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1" name="Line 174"/>
            <p:cNvSpPr>
              <a:spLocks noChangeShapeType="1"/>
            </p:cNvSpPr>
            <p:nvPr/>
          </p:nvSpPr>
          <p:spPr bwMode="auto">
            <a:xfrm flipV="1">
              <a:off x="3401" y="2057"/>
              <a:ext cx="0" cy="5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2" name="Line 175"/>
            <p:cNvSpPr>
              <a:spLocks noChangeShapeType="1"/>
            </p:cNvSpPr>
            <p:nvPr/>
          </p:nvSpPr>
          <p:spPr bwMode="auto">
            <a:xfrm flipH="1">
              <a:off x="2290" y="2057"/>
              <a:ext cx="110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055667" y="4194182"/>
            <a:ext cx="932388" cy="338554"/>
            <a:chOff x="1055667" y="4194182"/>
            <a:chExt cx="932388" cy="338554"/>
          </a:xfrm>
        </p:grpSpPr>
        <p:sp>
          <p:nvSpPr>
            <p:cNvPr id="156" name="TextBox 155"/>
            <p:cNvSpPr txBox="1"/>
            <p:nvPr/>
          </p:nvSpPr>
          <p:spPr>
            <a:xfrm>
              <a:off x="1055667" y="419418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57" name="Line 177"/>
            <p:cNvSpPr>
              <a:spLocks noChangeShapeType="1"/>
            </p:cNvSpPr>
            <p:nvPr/>
          </p:nvSpPr>
          <p:spPr bwMode="auto">
            <a:xfrm>
              <a:off x="1549905" y="4357694"/>
              <a:ext cx="4381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416955" y="3554942"/>
            <a:ext cx="824066" cy="338554"/>
            <a:chOff x="4416955" y="3554942"/>
            <a:chExt cx="824066" cy="338554"/>
          </a:xfrm>
        </p:grpSpPr>
        <p:sp>
          <p:nvSpPr>
            <p:cNvPr id="159" name="TextBox 158"/>
            <p:cNvSpPr txBox="1"/>
            <p:nvPr/>
          </p:nvSpPr>
          <p:spPr>
            <a:xfrm>
              <a:off x="4416955" y="355494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60" name="Line 177"/>
            <p:cNvSpPr>
              <a:spLocks noChangeShapeType="1"/>
            </p:cNvSpPr>
            <p:nvPr/>
          </p:nvSpPr>
          <p:spPr bwMode="auto">
            <a:xfrm>
              <a:off x="4917021" y="3714752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5069421" y="4198974"/>
            <a:ext cx="789616" cy="338554"/>
            <a:chOff x="5069421" y="4198974"/>
            <a:chExt cx="789616" cy="338554"/>
          </a:xfrm>
        </p:grpSpPr>
        <p:sp>
          <p:nvSpPr>
            <p:cNvPr id="162" name="TextBox 161"/>
            <p:cNvSpPr txBox="1"/>
            <p:nvPr/>
          </p:nvSpPr>
          <p:spPr>
            <a:xfrm>
              <a:off x="5315298" y="4198974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MIN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63" name="Line 177"/>
            <p:cNvSpPr>
              <a:spLocks noChangeShapeType="1"/>
            </p:cNvSpPr>
            <p:nvPr/>
          </p:nvSpPr>
          <p:spPr bwMode="auto">
            <a:xfrm flipH="1">
              <a:off x="5069421" y="4357694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5572132" y="2164842"/>
            <a:ext cx="292068" cy="604960"/>
            <a:chOff x="5572132" y="2164842"/>
            <a:chExt cx="292068" cy="604960"/>
          </a:xfrm>
        </p:grpSpPr>
        <p:sp>
          <p:nvSpPr>
            <p:cNvPr id="165" name="Line 177"/>
            <p:cNvSpPr>
              <a:spLocks noChangeShapeType="1"/>
            </p:cNvSpPr>
            <p:nvPr/>
          </p:nvSpPr>
          <p:spPr bwMode="auto">
            <a:xfrm rot="5400000">
              <a:off x="5544541" y="2607802"/>
              <a:ext cx="324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572132" y="216484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3294583" y="1173150"/>
            <a:ext cx="292068" cy="541338"/>
            <a:chOff x="3294583" y="1173150"/>
            <a:chExt cx="292068" cy="541338"/>
          </a:xfrm>
        </p:grpSpPr>
        <p:sp>
          <p:nvSpPr>
            <p:cNvPr id="168" name="Line 177"/>
            <p:cNvSpPr>
              <a:spLocks noChangeShapeType="1"/>
            </p:cNvSpPr>
            <p:nvPr/>
          </p:nvSpPr>
          <p:spPr bwMode="auto">
            <a:xfrm rot="5400000">
              <a:off x="3304119" y="1588488"/>
              <a:ext cx="252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3294583" y="117315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631950" y="2774970"/>
            <a:ext cx="1709348" cy="717001"/>
            <a:chOff x="1631950" y="2774970"/>
            <a:chExt cx="1709348" cy="717001"/>
          </a:xfrm>
        </p:grpSpPr>
        <p:grpSp>
          <p:nvGrpSpPr>
            <p:cNvPr id="171" name="Group 170"/>
            <p:cNvGrpSpPr/>
            <p:nvPr/>
          </p:nvGrpSpPr>
          <p:grpSpPr>
            <a:xfrm>
              <a:off x="2602431" y="2798782"/>
              <a:ext cx="360363" cy="311150"/>
              <a:chOff x="2602431" y="2603500"/>
              <a:chExt cx="360363" cy="311150"/>
            </a:xfrm>
          </p:grpSpPr>
          <p:sp>
            <p:nvSpPr>
              <p:cNvPr id="177" name="Oval 149"/>
              <p:cNvSpPr>
                <a:spLocks noChangeArrowheads="1"/>
              </p:cNvSpPr>
              <p:nvPr/>
            </p:nvSpPr>
            <p:spPr bwMode="auto">
              <a:xfrm flipH="1">
                <a:off x="2615127" y="2603500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78" name="Text Box 150"/>
              <p:cNvSpPr txBox="1">
                <a:spLocks noChangeArrowheads="1"/>
              </p:cNvSpPr>
              <p:nvPr/>
            </p:nvSpPr>
            <p:spPr bwMode="auto">
              <a:xfrm flipH="1">
                <a:off x="2602431" y="2603500"/>
                <a:ext cx="360363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FC</a:t>
                </a:r>
              </a:p>
            </p:txBody>
          </p:sp>
        </p:grpSp>
        <p:sp>
          <p:nvSpPr>
            <p:cNvPr id="172" name="Line 151"/>
            <p:cNvSpPr>
              <a:spLocks noChangeShapeType="1"/>
            </p:cNvSpPr>
            <p:nvPr/>
          </p:nvSpPr>
          <p:spPr bwMode="auto">
            <a:xfrm flipH="1" flipV="1">
              <a:off x="3019427" y="2973407"/>
              <a:ext cx="0" cy="5040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3" name="Line 152"/>
            <p:cNvSpPr>
              <a:spLocks noChangeShapeType="1"/>
            </p:cNvSpPr>
            <p:nvPr/>
          </p:nvSpPr>
          <p:spPr bwMode="auto">
            <a:xfrm>
              <a:off x="2941639" y="2971819"/>
              <a:ext cx="762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4" name="Line 177"/>
            <p:cNvSpPr>
              <a:spLocks noChangeShapeType="1"/>
            </p:cNvSpPr>
            <p:nvPr/>
          </p:nvSpPr>
          <p:spPr bwMode="auto">
            <a:xfrm>
              <a:off x="2187575" y="2949595"/>
              <a:ext cx="4381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5" name="Text Box 178"/>
            <p:cNvSpPr txBox="1">
              <a:spLocks noChangeArrowheads="1"/>
            </p:cNvSpPr>
            <p:nvPr/>
          </p:nvSpPr>
          <p:spPr bwMode="auto">
            <a:xfrm>
              <a:off x="1631950" y="2774970"/>
              <a:ext cx="56457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TPM</a:t>
              </a:r>
            </a:p>
          </p:txBody>
        </p:sp>
        <p:sp>
          <p:nvSpPr>
            <p:cNvPr id="176" name="Line 152"/>
            <p:cNvSpPr>
              <a:spLocks noChangeShapeType="1"/>
            </p:cNvSpPr>
            <p:nvPr/>
          </p:nvSpPr>
          <p:spPr bwMode="auto">
            <a:xfrm>
              <a:off x="3017298" y="3491971"/>
              <a:ext cx="324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937129" y="2928934"/>
            <a:ext cx="5078242" cy="3024212"/>
            <a:chOff x="937129" y="2928934"/>
            <a:chExt cx="5078242" cy="3024212"/>
          </a:xfrm>
        </p:grpSpPr>
        <p:grpSp>
          <p:nvGrpSpPr>
            <p:cNvPr id="180" name="Group 186"/>
            <p:cNvGrpSpPr/>
            <p:nvPr/>
          </p:nvGrpSpPr>
          <p:grpSpPr>
            <a:xfrm>
              <a:off x="3764540" y="5633529"/>
              <a:ext cx="474810" cy="319617"/>
              <a:chOff x="3764540" y="5633529"/>
              <a:chExt cx="474810" cy="319617"/>
            </a:xfrm>
          </p:grpSpPr>
          <p:sp>
            <p:nvSpPr>
              <p:cNvPr id="186" name="Oval 109"/>
              <p:cNvSpPr>
                <a:spLocks noChangeArrowheads="1"/>
              </p:cNvSpPr>
              <p:nvPr/>
            </p:nvSpPr>
            <p:spPr bwMode="auto">
              <a:xfrm>
                <a:off x="3835395" y="5641996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87" name="Text Box 110"/>
              <p:cNvSpPr txBox="1">
                <a:spLocks noChangeArrowheads="1"/>
              </p:cNvSpPr>
              <p:nvPr/>
            </p:nvSpPr>
            <p:spPr bwMode="auto">
              <a:xfrm>
                <a:off x="3764540" y="5633529"/>
                <a:ext cx="474810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dirty="0" smtClean="0">
                    <a:solidFill>
                      <a:srgbClr val="FF33CC"/>
                    </a:solidFill>
                  </a:rPr>
                  <a:t>Δ</a:t>
                </a:r>
                <a:r>
                  <a:rPr lang="en-US" sz="1400" dirty="0" smtClean="0">
                    <a:solidFill>
                      <a:srgbClr val="FF33CC"/>
                    </a:solidFill>
                  </a:rPr>
                  <a:t>PC</a:t>
                </a:r>
                <a:endParaRPr lang="en-US" sz="1400" dirty="0">
                  <a:solidFill>
                    <a:srgbClr val="FF33CC"/>
                  </a:solidFill>
                </a:endParaRPr>
              </a:p>
            </p:txBody>
          </p:sp>
        </p:grpSp>
        <p:sp>
          <p:nvSpPr>
            <p:cNvPr id="181" name="Line 112"/>
            <p:cNvSpPr>
              <a:spLocks noChangeShapeType="1"/>
            </p:cNvSpPr>
            <p:nvPr/>
          </p:nvSpPr>
          <p:spPr bwMode="auto">
            <a:xfrm>
              <a:off x="6000760" y="5000635"/>
              <a:ext cx="0" cy="79200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2" name="Line 111"/>
            <p:cNvSpPr>
              <a:spLocks noChangeShapeType="1"/>
            </p:cNvSpPr>
            <p:nvPr/>
          </p:nvSpPr>
          <p:spPr bwMode="auto">
            <a:xfrm>
              <a:off x="4143371" y="5786454"/>
              <a:ext cx="1872000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3" name="Line 111"/>
            <p:cNvSpPr>
              <a:spLocks noChangeShapeType="1"/>
            </p:cNvSpPr>
            <p:nvPr/>
          </p:nvSpPr>
          <p:spPr bwMode="auto">
            <a:xfrm>
              <a:off x="946116" y="5786454"/>
              <a:ext cx="2880000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4" name="Line 112"/>
            <p:cNvSpPr>
              <a:spLocks noChangeShapeType="1"/>
            </p:cNvSpPr>
            <p:nvPr/>
          </p:nvSpPr>
          <p:spPr bwMode="auto">
            <a:xfrm>
              <a:off x="937129" y="2928934"/>
              <a:ext cx="0" cy="284400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5" name="Line 111"/>
            <p:cNvSpPr>
              <a:spLocks noChangeShapeType="1"/>
            </p:cNvSpPr>
            <p:nvPr/>
          </p:nvSpPr>
          <p:spPr bwMode="auto">
            <a:xfrm>
              <a:off x="945596" y="2932636"/>
              <a:ext cx="684000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 type="triangle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500430" y="5072074"/>
            <a:ext cx="846707" cy="561335"/>
            <a:chOff x="3500430" y="5082243"/>
            <a:chExt cx="846707" cy="561335"/>
          </a:xfrm>
        </p:grpSpPr>
        <p:sp>
          <p:nvSpPr>
            <p:cNvPr id="189" name="Line 177"/>
            <p:cNvSpPr>
              <a:spLocks noChangeShapeType="1"/>
            </p:cNvSpPr>
            <p:nvPr/>
          </p:nvSpPr>
          <p:spPr bwMode="auto">
            <a:xfrm rot="5400000">
              <a:off x="3856496" y="5499578"/>
              <a:ext cx="288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500430" y="5082243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 - </a:t>
              </a:r>
              <a:r>
                <a:rPr lang="el-GR" sz="1600" dirty="0" smtClean="0">
                  <a:solidFill>
                    <a:srgbClr val="FF0000"/>
                  </a:solidFill>
                </a:rPr>
                <a:t>δ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696586" y="1928802"/>
            <a:ext cx="2022037" cy="581971"/>
            <a:chOff x="6696586" y="1071546"/>
            <a:chExt cx="2022037" cy="581971"/>
          </a:xfrm>
        </p:grpSpPr>
        <p:sp>
          <p:nvSpPr>
            <p:cNvPr id="192" name="Line 177"/>
            <p:cNvSpPr>
              <a:spLocks noChangeShapeType="1"/>
            </p:cNvSpPr>
            <p:nvPr/>
          </p:nvSpPr>
          <p:spPr bwMode="auto">
            <a:xfrm>
              <a:off x="7429520" y="1248290"/>
              <a:ext cx="12600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458623" y="1275813"/>
              <a:ext cx="1260000" cy="360000"/>
            </a:xfrm>
            <a:custGeom>
              <a:avLst/>
              <a:gdLst>
                <a:gd name="connsiteX0" fmla="*/ 0 w 1713397"/>
                <a:gd name="connsiteY0" fmla="*/ 846667 h 846667"/>
                <a:gd name="connsiteX1" fmla="*/ 33866 w 1713397"/>
                <a:gd name="connsiteY1" fmla="*/ 770467 h 846667"/>
                <a:gd name="connsiteX2" fmla="*/ 160866 w 1713397"/>
                <a:gd name="connsiteY2" fmla="*/ 558800 h 846667"/>
                <a:gd name="connsiteX3" fmla="*/ 203200 w 1713397"/>
                <a:gd name="connsiteY3" fmla="*/ 431800 h 846667"/>
                <a:gd name="connsiteX4" fmla="*/ 245533 w 1713397"/>
                <a:gd name="connsiteY4" fmla="*/ 372534 h 846667"/>
                <a:gd name="connsiteX5" fmla="*/ 313266 w 1713397"/>
                <a:gd name="connsiteY5" fmla="*/ 194734 h 846667"/>
                <a:gd name="connsiteX6" fmla="*/ 338666 w 1713397"/>
                <a:gd name="connsiteY6" fmla="*/ 110067 h 846667"/>
                <a:gd name="connsiteX7" fmla="*/ 364066 w 1713397"/>
                <a:gd name="connsiteY7" fmla="*/ 76200 h 846667"/>
                <a:gd name="connsiteX8" fmla="*/ 372533 w 1713397"/>
                <a:gd name="connsiteY8" fmla="*/ 42334 h 846667"/>
                <a:gd name="connsiteX9" fmla="*/ 381000 w 1713397"/>
                <a:gd name="connsiteY9" fmla="*/ 0 h 846667"/>
                <a:gd name="connsiteX10" fmla="*/ 397933 w 1713397"/>
                <a:gd name="connsiteY10" fmla="*/ 118534 h 846667"/>
                <a:gd name="connsiteX11" fmla="*/ 406400 w 1713397"/>
                <a:gd name="connsiteY11" fmla="*/ 143934 h 846667"/>
                <a:gd name="connsiteX12" fmla="*/ 414866 w 1713397"/>
                <a:gd name="connsiteY12" fmla="*/ 211667 h 846667"/>
                <a:gd name="connsiteX13" fmla="*/ 423333 w 1713397"/>
                <a:gd name="connsiteY13" fmla="*/ 364067 h 846667"/>
                <a:gd name="connsiteX14" fmla="*/ 474133 w 1713397"/>
                <a:gd name="connsiteY14" fmla="*/ 423334 h 846667"/>
                <a:gd name="connsiteX15" fmla="*/ 491066 w 1713397"/>
                <a:gd name="connsiteY15" fmla="*/ 482600 h 846667"/>
                <a:gd name="connsiteX16" fmla="*/ 533400 w 1713397"/>
                <a:gd name="connsiteY16" fmla="*/ 643467 h 846667"/>
                <a:gd name="connsiteX17" fmla="*/ 558800 w 1713397"/>
                <a:gd name="connsiteY17" fmla="*/ 635000 h 846667"/>
                <a:gd name="connsiteX18" fmla="*/ 601133 w 1713397"/>
                <a:gd name="connsiteY18" fmla="*/ 516467 h 846667"/>
                <a:gd name="connsiteX19" fmla="*/ 660400 w 1713397"/>
                <a:gd name="connsiteY19" fmla="*/ 448734 h 846667"/>
                <a:gd name="connsiteX20" fmla="*/ 677333 w 1713397"/>
                <a:gd name="connsiteY20" fmla="*/ 423334 h 846667"/>
                <a:gd name="connsiteX21" fmla="*/ 745066 w 1713397"/>
                <a:gd name="connsiteY21" fmla="*/ 448734 h 846667"/>
                <a:gd name="connsiteX22" fmla="*/ 770466 w 1713397"/>
                <a:gd name="connsiteY22" fmla="*/ 457200 h 846667"/>
                <a:gd name="connsiteX23" fmla="*/ 838200 w 1713397"/>
                <a:gd name="connsiteY23" fmla="*/ 491067 h 846667"/>
                <a:gd name="connsiteX24" fmla="*/ 872066 w 1713397"/>
                <a:gd name="connsiteY24" fmla="*/ 508000 h 846667"/>
                <a:gd name="connsiteX25" fmla="*/ 880533 w 1713397"/>
                <a:gd name="connsiteY25" fmla="*/ 533400 h 846667"/>
                <a:gd name="connsiteX26" fmla="*/ 889000 w 1713397"/>
                <a:gd name="connsiteY26" fmla="*/ 508000 h 846667"/>
                <a:gd name="connsiteX27" fmla="*/ 939800 w 1713397"/>
                <a:gd name="connsiteY27" fmla="*/ 389467 h 846667"/>
                <a:gd name="connsiteX28" fmla="*/ 982133 w 1713397"/>
                <a:gd name="connsiteY28" fmla="*/ 304800 h 846667"/>
                <a:gd name="connsiteX29" fmla="*/ 1024466 w 1713397"/>
                <a:gd name="connsiteY29" fmla="*/ 287867 h 846667"/>
                <a:gd name="connsiteX30" fmla="*/ 1041400 w 1713397"/>
                <a:gd name="connsiteY30" fmla="*/ 270934 h 846667"/>
                <a:gd name="connsiteX31" fmla="*/ 1159933 w 1713397"/>
                <a:gd name="connsiteY31" fmla="*/ 270934 h 846667"/>
                <a:gd name="connsiteX32" fmla="*/ 1193800 w 1713397"/>
                <a:gd name="connsiteY32" fmla="*/ 287867 h 846667"/>
                <a:gd name="connsiteX33" fmla="*/ 1227666 w 1713397"/>
                <a:gd name="connsiteY33" fmla="*/ 347134 h 846667"/>
                <a:gd name="connsiteX34" fmla="*/ 1244600 w 1713397"/>
                <a:gd name="connsiteY34" fmla="*/ 364067 h 846667"/>
                <a:gd name="connsiteX35" fmla="*/ 1270000 w 1713397"/>
                <a:gd name="connsiteY35" fmla="*/ 406400 h 846667"/>
                <a:gd name="connsiteX36" fmla="*/ 1286933 w 1713397"/>
                <a:gd name="connsiteY36" fmla="*/ 431800 h 846667"/>
                <a:gd name="connsiteX37" fmla="*/ 1320800 w 1713397"/>
                <a:gd name="connsiteY37" fmla="*/ 448734 h 846667"/>
                <a:gd name="connsiteX38" fmla="*/ 1397000 w 1713397"/>
                <a:gd name="connsiteY38" fmla="*/ 558800 h 846667"/>
                <a:gd name="connsiteX39" fmla="*/ 1413933 w 1713397"/>
                <a:gd name="connsiteY39" fmla="*/ 626534 h 846667"/>
                <a:gd name="connsiteX40" fmla="*/ 1430866 w 1713397"/>
                <a:gd name="connsiteY40" fmla="*/ 651934 h 846667"/>
                <a:gd name="connsiteX41" fmla="*/ 1447800 w 1713397"/>
                <a:gd name="connsiteY41" fmla="*/ 711200 h 846667"/>
                <a:gd name="connsiteX42" fmla="*/ 1456266 w 1713397"/>
                <a:gd name="connsiteY42" fmla="*/ 736600 h 846667"/>
                <a:gd name="connsiteX43" fmla="*/ 1473200 w 1713397"/>
                <a:gd name="connsiteY43" fmla="*/ 753534 h 846667"/>
                <a:gd name="connsiteX44" fmla="*/ 1464733 w 1713397"/>
                <a:gd name="connsiteY44" fmla="*/ 685800 h 846667"/>
                <a:gd name="connsiteX45" fmla="*/ 1524000 w 1713397"/>
                <a:gd name="connsiteY45" fmla="*/ 313267 h 846667"/>
                <a:gd name="connsiteX46" fmla="*/ 1574800 w 1713397"/>
                <a:gd name="connsiteY46" fmla="*/ 321734 h 846667"/>
                <a:gd name="connsiteX47" fmla="*/ 1608666 w 1713397"/>
                <a:gd name="connsiteY47" fmla="*/ 355600 h 846667"/>
                <a:gd name="connsiteX48" fmla="*/ 1634066 w 1713397"/>
                <a:gd name="connsiteY48" fmla="*/ 364067 h 846667"/>
                <a:gd name="connsiteX49" fmla="*/ 1676400 w 1713397"/>
                <a:gd name="connsiteY49" fmla="*/ 330200 h 846667"/>
                <a:gd name="connsiteX50" fmla="*/ 1710266 w 1713397"/>
                <a:gd name="connsiteY50" fmla="*/ 296334 h 84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13397" h="846667">
                  <a:moveTo>
                    <a:pt x="0" y="846667"/>
                  </a:moveTo>
                  <a:cubicBezTo>
                    <a:pt x="11289" y="821267"/>
                    <a:pt x="20307" y="794731"/>
                    <a:pt x="33866" y="770467"/>
                  </a:cubicBezTo>
                  <a:cubicBezTo>
                    <a:pt x="74004" y="698640"/>
                    <a:pt x="124069" y="632395"/>
                    <a:pt x="160866" y="558800"/>
                  </a:cubicBezTo>
                  <a:cubicBezTo>
                    <a:pt x="180822" y="518888"/>
                    <a:pt x="184735" y="472424"/>
                    <a:pt x="203200" y="431800"/>
                  </a:cubicBezTo>
                  <a:cubicBezTo>
                    <a:pt x="213246" y="409699"/>
                    <a:pt x="233743" y="393756"/>
                    <a:pt x="245533" y="372534"/>
                  </a:cubicBezTo>
                  <a:cubicBezTo>
                    <a:pt x="280168" y="310190"/>
                    <a:pt x="295253" y="262283"/>
                    <a:pt x="313266" y="194734"/>
                  </a:cubicBezTo>
                  <a:cubicBezTo>
                    <a:pt x="324479" y="152686"/>
                    <a:pt x="316636" y="149721"/>
                    <a:pt x="338666" y="110067"/>
                  </a:cubicBezTo>
                  <a:cubicBezTo>
                    <a:pt x="345519" y="97732"/>
                    <a:pt x="355599" y="87489"/>
                    <a:pt x="364066" y="76200"/>
                  </a:cubicBezTo>
                  <a:cubicBezTo>
                    <a:pt x="366888" y="64911"/>
                    <a:pt x="370009" y="53693"/>
                    <a:pt x="372533" y="42334"/>
                  </a:cubicBezTo>
                  <a:cubicBezTo>
                    <a:pt x="375655" y="28286"/>
                    <a:pt x="381000" y="0"/>
                    <a:pt x="381000" y="0"/>
                  </a:cubicBezTo>
                  <a:cubicBezTo>
                    <a:pt x="386268" y="47420"/>
                    <a:pt x="387149" y="75400"/>
                    <a:pt x="397933" y="118534"/>
                  </a:cubicBezTo>
                  <a:cubicBezTo>
                    <a:pt x="400098" y="127192"/>
                    <a:pt x="403578" y="135467"/>
                    <a:pt x="406400" y="143934"/>
                  </a:cubicBezTo>
                  <a:cubicBezTo>
                    <a:pt x="409222" y="166512"/>
                    <a:pt x="413121" y="188981"/>
                    <a:pt x="414866" y="211667"/>
                  </a:cubicBezTo>
                  <a:cubicBezTo>
                    <a:pt x="418768" y="262395"/>
                    <a:pt x="414232" y="314009"/>
                    <a:pt x="423333" y="364067"/>
                  </a:cubicBezTo>
                  <a:cubicBezTo>
                    <a:pt x="425747" y="377343"/>
                    <a:pt x="464355" y="413556"/>
                    <a:pt x="474133" y="423334"/>
                  </a:cubicBezTo>
                  <a:cubicBezTo>
                    <a:pt x="479214" y="438576"/>
                    <a:pt x="489648" y="467712"/>
                    <a:pt x="491066" y="482600"/>
                  </a:cubicBezTo>
                  <a:cubicBezTo>
                    <a:pt x="506259" y="642126"/>
                    <a:pt x="454974" y="604255"/>
                    <a:pt x="533400" y="643467"/>
                  </a:cubicBezTo>
                  <a:cubicBezTo>
                    <a:pt x="541867" y="640645"/>
                    <a:pt x="552992" y="641776"/>
                    <a:pt x="558800" y="635000"/>
                  </a:cubicBezTo>
                  <a:cubicBezTo>
                    <a:pt x="596871" y="590583"/>
                    <a:pt x="576826" y="569132"/>
                    <a:pt x="601133" y="516467"/>
                  </a:cubicBezTo>
                  <a:cubicBezTo>
                    <a:pt x="615192" y="486005"/>
                    <a:pt x="640302" y="472851"/>
                    <a:pt x="660400" y="448734"/>
                  </a:cubicBezTo>
                  <a:cubicBezTo>
                    <a:pt x="666914" y="440917"/>
                    <a:pt x="671689" y="431801"/>
                    <a:pt x="677333" y="423334"/>
                  </a:cubicBezTo>
                  <a:lnTo>
                    <a:pt x="745066" y="448734"/>
                  </a:lnTo>
                  <a:cubicBezTo>
                    <a:pt x="753453" y="451784"/>
                    <a:pt x="762341" y="453507"/>
                    <a:pt x="770466" y="457200"/>
                  </a:cubicBezTo>
                  <a:cubicBezTo>
                    <a:pt x="793446" y="467645"/>
                    <a:pt x="815622" y="479778"/>
                    <a:pt x="838200" y="491067"/>
                  </a:cubicBezTo>
                  <a:lnTo>
                    <a:pt x="872066" y="508000"/>
                  </a:lnTo>
                  <a:cubicBezTo>
                    <a:pt x="874888" y="516467"/>
                    <a:pt x="871608" y="533400"/>
                    <a:pt x="880533" y="533400"/>
                  </a:cubicBezTo>
                  <a:cubicBezTo>
                    <a:pt x="889458" y="533400"/>
                    <a:pt x="885602" y="516252"/>
                    <a:pt x="889000" y="508000"/>
                  </a:cubicBezTo>
                  <a:cubicBezTo>
                    <a:pt x="905367" y="468251"/>
                    <a:pt x="924220" y="429531"/>
                    <a:pt x="939800" y="389467"/>
                  </a:cubicBezTo>
                  <a:cubicBezTo>
                    <a:pt x="956209" y="347272"/>
                    <a:pt x="936551" y="345317"/>
                    <a:pt x="982133" y="304800"/>
                  </a:cubicBezTo>
                  <a:cubicBezTo>
                    <a:pt x="993492" y="294703"/>
                    <a:pt x="1010355" y="293511"/>
                    <a:pt x="1024466" y="287867"/>
                  </a:cubicBezTo>
                  <a:cubicBezTo>
                    <a:pt x="1030111" y="282223"/>
                    <a:pt x="1033926" y="273737"/>
                    <a:pt x="1041400" y="270934"/>
                  </a:cubicBezTo>
                  <a:cubicBezTo>
                    <a:pt x="1084127" y="254911"/>
                    <a:pt x="1115613" y="265394"/>
                    <a:pt x="1159933" y="270934"/>
                  </a:cubicBezTo>
                  <a:cubicBezTo>
                    <a:pt x="1171222" y="276578"/>
                    <a:pt x="1184217" y="279653"/>
                    <a:pt x="1193800" y="287867"/>
                  </a:cubicBezTo>
                  <a:cubicBezTo>
                    <a:pt x="1240138" y="327585"/>
                    <a:pt x="1204883" y="309162"/>
                    <a:pt x="1227666" y="347134"/>
                  </a:cubicBezTo>
                  <a:cubicBezTo>
                    <a:pt x="1231773" y="353979"/>
                    <a:pt x="1238955" y="358423"/>
                    <a:pt x="1244600" y="364067"/>
                  </a:cubicBezTo>
                  <a:cubicBezTo>
                    <a:pt x="1259303" y="408179"/>
                    <a:pt x="1243434" y="373194"/>
                    <a:pt x="1270000" y="406400"/>
                  </a:cubicBezTo>
                  <a:cubicBezTo>
                    <a:pt x="1276357" y="414346"/>
                    <a:pt x="1279116" y="425286"/>
                    <a:pt x="1286933" y="431800"/>
                  </a:cubicBezTo>
                  <a:cubicBezTo>
                    <a:pt x="1296629" y="439880"/>
                    <a:pt x="1309511" y="443089"/>
                    <a:pt x="1320800" y="448734"/>
                  </a:cubicBezTo>
                  <a:cubicBezTo>
                    <a:pt x="1346200" y="485423"/>
                    <a:pt x="1376295" y="519271"/>
                    <a:pt x="1397000" y="558800"/>
                  </a:cubicBezTo>
                  <a:cubicBezTo>
                    <a:pt x="1407799" y="579416"/>
                    <a:pt x="1405980" y="604662"/>
                    <a:pt x="1413933" y="626534"/>
                  </a:cubicBezTo>
                  <a:cubicBezTo>
                    <a:pt x="1417410" y="636097"/>
                    <a:pt x="1425222" y="643467"/>
                    <a:pt x="1430866" y="651934"/>
                  </a:cubicBezTo>
                  <a:cubicBezTo>
                    <a:pt x="1436511" y="671689"/>
                    <a:pt x="1441896" y="691521"/>
                    <a:pt x="1447800" y="711200"/>
                  </a:cubicBezTo>
                  <a:cubicBezTo>
                    <a:pt x="1450364" y="719748"/>
                    <a:pt x="1451674" y="728947"/>
                    <a:pt x="1456266" y="736600"/>
                  </a:cubicBezTo>
                  <a:cubicBezTo>
                    <a:pt x="1460373" y="743445"/>
                    <a:pt x="1467555" y="747889"/>
                    <a:pt x="1473200" y="753534"/>
                  </a:cubicBezTo>
                  <a:cubicBezTo>
                    <a:pt x="1470378" y="730956"/>
                    <a:pt x="1462125" y="708404"/>
                    <a:pt x="1464733" y="685800"/>
                  </a:cubicBezTo>
                  <a:cubicBezTo>
                    <a:pt x="1479146" y="560889"/>
                    <a:pt x="1524000" y="313267"/>
                    <a:pt x="1524000" y="313267"/>
                  </a:cubicBezTo>
                  <a:cubicBezTo>
                    <a:pt x="1540933" y="316089"/>
                    <a:pt x="1559445" y="314057"/>
                    <a:pt x="1574800" y="321734"/>
                  </a:cubicBezTo>
                  <a:cubicBezTo>
                    <a:pt x="1589079" y="328874"/>
                    <a:pt x="1595675" y="346321"/>
                    <a:pt x="1608666" y="355600"/>
                  </a:cubicBezTo>
                  <a:cubicBezTo>
                    <a:pt x="1615928" y="360787"/>
                    <a:pt x="1625599" y="361245"/>
                    <a:pt x="1634066" y="364067"/>
                  </a:cubicBezTo>
                  <a:cubicBezTo>
                    <a:pt x="1648177" y="352778"/>
                    <a:pt x="1664311" y="343632"/>
                    <a:pt x="1676400" y="330200"/>
                  </a:cubicBezTo>
                  <a:cubicBezTo>
                    <a:pt x="1713397" y="289092"/>
                    <a:pt x="1710266" y="255058"/>
                    <a:pt x="1710266" y="29633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4" name="Line 111"/>
            <p:cNvSpPr>
              <a:spLocks noChangeShapeType="1"/>
            </p:cNvSpPr>
            <p:nvPr/>
          </p:nvSpPr>
          <p:spPr bwMode="auto">
            <a:xfrm>
              <a:off x="7455404" y="1471071"/>
              <a:ext cx="1260000" cy="0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/>
              <a:tailEnd type="none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917144" y="1071546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6696586" y="1314963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33CC"/>
                  </a:solidFill>
                </a:rPr>
                <a:t>MAX - </a:t>
              </a:r>
              <a:r>
                <a:rPr lang="el-GR" sz="1600" dirty="0" smtClean="0">
                  <a:solidFill>
                    <a:srgbClr val="FF33CC"/>
                  </a:solidFill>
                </a:rPr>
                <a:t>δ</a:t>
              </a:r>
              <a:endParaRPr lang="en-IN" sz="1600" dirty="0">
                <a:solidFill>
                  <a:srgbClr val="FF33CC"/>
                </a:solidFill>
              </a:endParaRPr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7347225" y="2424103"/>
            <a:ext cx="158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Lower back-off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Throughput Maximization Exercise IV</a:t>
            </a:r>
            <a:endParaRPr lang="en-IN" dirty="0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525963" y="4032270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881188" y="465457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614613" y="3641745"/>
            <a:ext cx="1611312" cy="1138237"/>
            <a:chOff x="3240" y="5700"/>
            <a:chExt cx="1440" cy="1620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908300" y="3962420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 dirty="0">
              <a:latin typeface="Microsoft Sans Serif" pitchFamily="34" charset="0"/>
              <a:ea typeface="Mangal" pitchFamily="2"/>
              <a:cs typeface="Mangal" pitchFamily="2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68563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225925" y="3767157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678363" y="3267095"/>
            <a:ext cx="1287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3322638" y="4779982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174875" y="2628920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174875" y="3260745"/>
            <a:ext cx="117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3348038" y="326074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348038" y="262892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7" name="Group 18"/>
          <p:cNvGrpSpPr>
            <a:grpSpLocks/>
          </p:cNvGrpSpPr>
          <p:nvPr/>
        </p:nvGrpSpPr>
        <p:grpSpPr bwMode="auto">
          <a:xfrm rot="-5400000">
            <a:off x="2631282" y="2453501"/>
            <a:ext cx="201612" cy="234950"/>
            <a:chOff x="4860" y="4860"/>
            <a:chExt cx="1620" cy="1440"/>
          </a:xfrm>
        </p:grpSpPr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AutoShape 20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 rot="-5400000">
            <a:off x="2655093" y="3086914"/>
            <a:ext cx="201613" cy="234950"/>
            <a:chOff x="4860" y="4860"/>
            <a:chExt cx="1620" cy="1440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5" name="Group 26"/>
          <p:cNvGrpSpPr>
            <a:grpSpLocks/>
          </p:cNvGrpSpPr>
          <p:nvPr/>
        </p:nvGrpSpPr>
        <p:grpSpPr bwMode="auto">
          <a:xfrm rot="-5400000">
            <a:off x="2043907" y="4479151"/>
            <a:ext cx="201612" cy="234950"/>
            <a:chOff x="4860" y="4860"/>
            <a:chExt cx="1620" cy="1440"/>
          </a:xfrm>
        </p:grpSpPr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 flipH="1">
            <a:off x="1881188" y="3894157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828800" y="2406670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1828800" y="3092470"/>
            <a:ext cx="573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H="1">
            <a:off x="3359150" y="2632095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4678363" y="263527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4" name="Group 35"/>
          <p:cNvGrpSpPr>
            <a:grpSpLocks/>
          </p:cNvGrpSpPr>
          <p:nvPr/>
        </p:nvGrpSpPr>
        <p:grpSpPr bwMode="auto">
          <a:xfrm rot="-5400000" flipH="1" flipV="1">
            <a:off x="3627438" y="2568595"/>
            <a:ext cx="203200" cy="234950"/>
            <a:chOff x="4860" y="4860"/>
            <a:chExt cx="1620" cy="1440"/>
          </a:xfrm>
        </p:grpSpPr>
        <p:sp>
          <p:nvSpPr>
            <p:cNvPr id="35" name="AutoShape 3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6" name="AutoShape 3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8" name="Group 39"/>
          <p:cNvGrpSpPr>
            <a:grpSpLocks/>
          </p:cNvGrpSpPr>
          <p:nvPr/>
        </p:nvGrpSpPr>
        <p:grpSpPr bwMode="auto">
          <a:xfrm rot="-5400000">
            <a:off x="5273675" y="3863995"/>
            <a:ext cx="203200" cy="234950"/>
            <a:chOff x="4860" y="4860"/>
            <a:chExt cx="1620" cy="1440"/>
          </a:xfrm>
        </p:grpSpPr>
        <p:sp>
          <p:nvSpPr>
            <p:cNvPr id="39" name="AutoShape 4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0" name="AutoShape 4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2" name="Group 43"/>
          <p:cNvGrpSpPr>
            <a:grpSpLocks/>
          </p:cNvGrpSpPr>
          <p:nvPr/>
        </p:nvGrpSpPr>
        <p:grpSpPr bwMode="auto">
          <a:xfrm>
            <a:off x="5064125" y="2881332"/>
            <a:ext cx="439738" cy="254000"/>
            <a:chOff x="7020" y="4440"/>
            <a:chExt cx="540" cy="1440"/>
          </a:xfrm>
        </p:grpSpPr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7020" y="4440"/>
              <a:ext cx="5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7020" y="4980"/>
              <a:ext cx="540" cy="180"/>
            </a:xfrm>
            <a:custGeom>
              <a:avLst/>
              <a:gdLst>
                <a:gd name="T0" fmla="*/ 0 w 540"/>
                <a:gd name="T1" fmla="*/ 180 h 180"/>
                <a:gd name="T2" fmla="*/ 180 w 540"/>
                <a:gd name="T3" fmla="*/ 0 h 180"/>
                <a:gd name="T4" fmla="*/ 360 w 540"/>
                <a:gd name="T5" fmla="*/ 180 h 180"/>
                <a:gd name="T6" fmla="*/ 540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510" y="3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5" name="Line 46"/>
          <p:cNvSpPr>
            <a:spLocks noChangeShapeType="1"/>
          </p:cNvSpPr>
          <p:nvPr/>
        </p:nvSpPr>
        <p:spPr bwMode="auto">
          <a:xfrm flipV="1">
            <a:off x="6091238" y="2501920"/>
            <a:ext cx="0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 flipH="1">
            <a:off x="5503863" y="2501920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5308600" y="3135332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5308600" y="275433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49" name="Group 50"/>
          <p:cNvGrpSpPr>
            <a:grpSpLocks/>
          </p:cNvGrpSpPr>
          <p:nvPr/>
        </p:nvGrpSpPr>
        <p:grpSpPr bwMode="auto">
          <a:xfrm>
            <a:off x="4832350" y="2374920"/>
            <a:ext cx="879475" cy="379412"/>
            <a:chOff x="6735" y="3180"/>
            <a:chExt cx="1080" cy="540"/>
          </a:xfrm>
        </p:grpSpPr>
        <p:sp>
          <p:nvSpPr>
            <p:cNvPr id="50" name="Oval 51"/>
            <p:cNvSpPr>
              <a:spLocks noChangeArrowheads="1"/>
            </p:cNvSpPr>
            <p:nvPr/>
          </p:nvSpPr>
          <p:spPr bwMode="auto">
            <a:xfrm>
              <a:off x="7020" y="318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1" name="Group 52"/>
            <p:cNvGrpSpPr>
              <a:grpSpLocks/>
            </p:cNvGrpSpPr>
            <p:nvPr/>
          </p:nvGrpSpPr>
          <p:grpSpPr bwMode="auto">
            <a:xfrm>
              <a:off x="6735" y="3240"/>
              <a:ext cx="1080" cy="360"/>
              <a:chOff x="6660" y="3180"/>
              <a:chExt cx="1080" cy="360"/>
            </a:xfrm>
          </p:grpSpPr>
          <p:sp>
            <p:nvSpPr>
              <p:cNvPr id="52" name="Line 53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3" name="Line 54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4" name="Line 55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55" name="Group 56"/>
          <p:cNvGrpSpPr>
            <a:grpSpLocks/>
          </p:cNvGrpSpPr>
          <p:nvPr/>
        </p:nvGrpSpPr>
        <p:grpSpPr bwMode="auto">
          <a:xfrm>
            <a:off x="5064125" y="4906982"/>
            <a:ext cx="879475" cy="379413"/>
            <a:chOff x="6930" y="6420"/>
            <a:chExt cx="1080" cy="540"/>
          </a:xfrm>
        </p:grpSpPr>
        <p:sp>
          <p:nvSpPr>
            <p:cNvPr id="56" name="Oval 57"/>
            <p:cNvSpPr>
              <a:spLocks noChangeArrowheads="1"/>
            </p:cNvSpPr>
            <p:nvPr/>
          </p:nvSpPr>
          <p:spPr bwMode="auto">
            <a:xfrm>
              <a:off x="7200" y="64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57" name="Group 58"/>
            <p:cNvGrpSpPr>
              <a:grpSpLocks/>
            </p:cNvGrpSpPr>
            <p:nvPr/>
          </p:nvGrpSpPr>
          <p:grpSpPr bwMode="auto">
            <a:xfrm>
              <a:off x="6930" y="6495"/>
              <a:ext cx="1080" cy="360"/>
              <a:chOff x="6660" y="3180"/>
              <a:chExt cx="1080" cy="360"/>
            </a:xfrm>
          </p:grpSpPr>
          <p:sp>
            <p:nvSpPr>
              <p:cNvPr id="58" name="Line 59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" name="Line 60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0" name="Line 61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61" name="Line 62"/>
          <p:cNvSpPr>
            <a:spLocks noChangeShapeType="1"/>
          </p:cNvSpPr>
          <p:nvPr/>
        </p:nvSpPr>
        <p:spPr bwMode="auto">
          <a:xfrm>
            <a:off x="6237288" y="5033982"/>
            <a:ext cx="0" cy="885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 flipH="1">
            <a:off x="5503863" y="5413395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" name="Line 64"/>
          <p:cNvSpPr>
            <a:spLocks noChangeShapeType="1"/>
          </p:cNvSpPr>
          <p:nvPr/>
        </p:nvSpPr>
        <p:spPr bwMode="auto">
          <a:xfrm flipV="1">
            <a:off x="5503863" y="5286395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4" name="Line 65"/>
          <p:cNvSpPr>
            <a:spLocks noChangeShapeType="1"/>
          </p:cNvSpPr>
          <p:nvPr/>
        </p:nvSpPr>
        <p:spPr bwMode="auto">
          <a:xfrm flipV="1">
            <a:off x="5503863" y="4779982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5" name="Line 66"/>
          <p:cNvSpPr>
            <a:spLocks noChangeShapeType="1"/>
          </p:cNvSpPr>
          <p:nvPr/>
        </p:nvSpPr>
        <p:spPr bwMode="auto">
          <a:xfrm>
            <a:off x="5503863" y="4779982"/>
            <a:ext cx="439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66" name="Group 67"/>
          <p:cNvGrpSpPr>
            <a:grpSpLocks/>
          </p:cNvGrpSpPr>
          <p:nvPr/>
        </p:nvGrpSpPr>
        <p:grpSpPr bwMode="auto">
          <a:xfrm rot="-5400000">
            <a:off x="5581650" y="3095645"/>
            <a:ext cx="203200" cy="234950"/>
            <a:chOff x="4860" y="4860"/>
            <a:chExt cx="1620" cy="1440"/>
          </a:xfrm>
        </p:grpSpPr>
        <p:sp>
          <p:nvSpPr>
            <p:cNvPr id="67" name="AutoShape 68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8" name="AutoShape 69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9" name="Line 70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0" name="Group 71"/>
          <p:cNvGrpSpPr>
            <a:grpSpLocks/>
          </p:cNvGrpSpPr>
          <p:nvPr/>
        </p:nvGrpSpPr>
        <p:grpSpPr bwMode="auto">
          <a:xfrm rot="-5400000">
            <a:off x="4616450" y="2232045"/>
            <a:ext cx="203200" cy="234950"/>
            <a:chOff x="4860" y="4860"/>
            <a:chExt cx="1620" cy="1440"/>
          </a:xfrm>
        </p:grpSpPr>
        <p:sp>
          <p:nvSpPr>
            <p:cNvPr id="71" name="AutoShape 72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2" name="AutoShape 73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3" name="Line 74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4" name="Group 75"/>
          <p:cNvGrpSpPr>
            <a:grpSpLocks/>
          </p:cNvGrpSpPr>
          <p:nvPr/>
        </p:nvGrpSpPr>
        <p:grpSpPr bwMode="auto">
          <a:xfrm>
            <a:off x="6175375" y="5540395"/>
            <a:ext cx="234950" cy="203200"/>
            <a:chOff x="4860" y="4860"/>
            <a:chExt cx="1620" cy="1440"/>
          </a:xfrm>
        </p:grpSpPr>
        <p:sp>
          <p:nvSpPr>
            <p:cNvPr id="75" name="AutoShape 7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6" name="AutoShape 7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7" name="Line 7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8" name="Group 79"/>
          <p:cNvGrpSpPr>
            <a:grpSpLocks/>
          </p:cNvGrpSpPr>
          <p:nvPr/>
        </p:nvGrpSpPr>
        <p:grpSpPr bwMode="auto">
          <a:xfrm rot="-5400000">
            <a:off x="4848225" y="4775220"/>
            <a:ext cx="203200" cy="234950"/>
            <a:chOff x="4860" y="4860"/>
            <a:chExt cx="1620" cy="1440"/>
          </a:xfrm>
        </p:grpSpPr>
        <p:sp>
          <p:nvSpPr>
            <p:cNvPr id="79" name="AutoShape 8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0" name="AutoShape 8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1" name="Line 8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2" name="Group 83"/>
          <p:cNvGrpSpPr>
            <a:grpSpLocks/>
          </p:cNvGrpSpPr>
          <p:nvPr/>
        </p:nvGrpSpPr>
        <p:grpSpPr bwMode="auto">
          <a:xfrm>
            <a:off x="5930900" y="3019445"/>
            <a:ext cx="465138" cy="2014537"/>
            <a:chOff x="3736" y="1490"/>
            <a:chExt cx="293" cy="1269"/>
          </a:xfrm>
        </p:grpSpPr>
        <p:grpSp>
          <p:nvGrpSpPr>
            <p:cNvPr id="83" name="Group 84"/>
            <p:cNvGrpSpPr>
              <a:grpSpLocks/>
            </p:cNvGrpSpPr>
            <p:nvPr/>
          </p:nvGrpSpPr>
          <p:grpSpPr bwMode="auto">
            <a:xfrm>
              <a:off x="3736" y="1490"/>
              <a:ext cx="278" cy="1269"/>
              <a:chOff x="3736" y="1490"/>
              <a:chExt cx="278" cy="1269"/>
            </a:xfrm>
          </p:grpSpPr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3736" y="1643"/>
                <a:ext cx="27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6" name="AutoShape 86"/>
              <p:cNvSpPr>
                <a:spLocks noChangeArrowheads="1"/>
              </p:cNvSpPr>
              <p:nvPr/>
            </p:nvSpPr>
            <p:spPr bwMode="auto">
              <a:xfrm rot="-5400000">
                <a:off x="3795" y="143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7" name="AutoShape 87"/>
              <p:cNvSpPr>
                <a:spLocks noChangeArrowheads="1"/>
              </p:cNvSpPr>
              <p:nvPr/>
            </p:nvSpPr>
            <p:spPr bwMode="auto">
              <a:xfrm rot="5400000" flipV="1">
                <a:off x="3796" y="254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84" name="Text Box 88"/>
            <p:cNvSpPr txBox="1">
              <a:spLocks noChangeArrowheads="1"/>
            </p:cNvSpPr>
            <p:nvPr/>
          </p:nvSpPr>
          <p:spPr bwMode="auto">
            <a:xfrm>
              <a:off x="3751" y="1703"/>
              <a:ext cx="27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C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O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L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U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M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N</a:t>
              </a:r>
              <a:endParaRPr lang="en-US" sz="1400">
                <a:latin typeface="Microsoft Sans Serif" pitchFamily="34" charset="0"/>
              </a:endParaRPr>
            </a:p>
          </p:txBody>
        </p:sp>
      </p:grpSp>
      <p:sp>
        <p:nvSpPr>
          <p:cNvPr id="88" name="Text Box 89"/>
          <p:cNvSpPr txBox="1">
            <a:spLocks noChangeArrowheads="1"/>
          </p:cNvSpPr>
          <p:nvPr/>
        </p:nvSpPr>
        <p:spPr bwMode="auto">
          <a:xfrm>
            <a:off x="5797550" y="5919807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89" name="Line 90"/>
          <p:cNvSpPr>
            <a:spLocks noChangeShapeType="1"/>
          </p:cNvSpPr>
          <p:nvPr/>
        </p:nvSpPr>
        <p:spPr bwMode="auto">
          <a:xfrm>
            <a:off x="3336925" y="4948257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0" name="Line 91"/>
          <p:cNvSpPr>
            <a:spLocks noChangeShapeType="1"/>
          </p:cNvSpPr>
          <p:nvPr/>
        </p:nvSpPr>
        <p:spPr bwMode="auto">
          <a:xfrm flipV="1">
            <a:off x="4525963" y="4032270"/>
            <a:ext cx="0" cy="91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91" name="Group 101"/>
          <p:cNvGrpSpPr>
            <a:grpSpLocks/>
          </p:cNvGrpSpPr>
          <p:nvPr/>
        </p:nvGrpSpPr>
        <p:grpSpPr bwMode="auto">
          <a:xfrm>
            <a:off x="4522789" y="1927245"/>
            <a:ext cx="735013" cy="447675"/>
            <a:chOff x="2849" y="803"/>
            <a:chExt cx="463" cy="282"/>
          </a:xfrm>
        </p:grpSpPr>
        <p:grpSp>
          <p:nvGrpSpPr>
            <p:cNvPr id="92" name="Group 102"/>
            <p:cNvGrpSpPr>
              <a:grpSpLocks/>
            </p:cNvGrpSpPr>
            <p:nvPr/>
          </p:nvGrpSpPr>
          <p:grpSpPr bwMode="auto">
            <a:xfrm>
              <a:off x="2849" y="803"/>
              <a:ext cx="272" cy="196"/>
              <a:chOff x="1231" y="2215"/>
              <a:chExt cx="272" cy="196"/>
            </a:xfrm>
          </p:grpSpPr>
          <p:sp>
            <p:nvSpPr>
              <p:cNvPr id="95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96" name="Text Box 104"/>
              <p:cNvSpPr txBox="1">
                <a:spLocks noChangeArrowheads="1"/>
              </p:cNvSpPr>
              <p:nvPr/>
            </p:nvSpPr>
            <p:spPr bwMode="auto">
              <a:xfrm>
                <a:off x="1231" y="2215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PC</a:t>
                </a:r>
              </a:p>
            </p:txBody>
          </p:sp>
        </p:grpSp>
        <p:sp>
          <p:nvSpPr>
            <p:cNvPr id="93" name="Line 105"/>
            <p:cNvSpPr>
              <a:spLocks noChangeShapeType="1"/>
            </p:cNvSpPr>
            <p:nvPr/>
          </p:nvSpPr>
          <p:spPr bwMode="auto">
            <a:xfrm flipV="1">
              <a:off x="3312" y="912"/>
              <a:ext cx="0" cy="173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4" name="Line 106"/>
            <p:cNvSpPr>
              <a:spLocks noChangeShapeType="1"/>
            </p:cNvSpPr>
            <p:nvPr/>
          </p:nvSpPr>
          <p:spPr bwMode="auto">
            <a:xfrm flipH="1">
              <a:off x="3072" y="912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7" name="Group 119"/>
          <p:cNvGrpSpPr>
            <a:grpSpLocks/>
          </p:cNvGrpSpPr>
          <p:nvPr/>
        </p:nvGrpSpPr>
        <p:grpSpPr bwMode="auto">
          <a:xfrm>
            <a:off x="5486402" y="2786083"/>
            <a:ext cx="420688" cy="468313"/>
            <a:chOff x="3456" y="1344"/>
            <a:chExt cx="265" cy="295"/>
          </a:xfrm>
        </p:grpSpPr>
        <p:grpSp>
          <p:nvGrpSpPr>
            <p:cNvPr id="98" name="Group 120"/>
            <p:cNvGrpSpPr>
              <a:grpSpLocks/>
            </p:cNvGrpSpPr>
            <p:nvPr/>
          </p:nvGrpSpPr>
          <p:grpSpPr bwMode="auto">
            <a:xfrm>
              <a:off x="3456" y="1344"/>
              <a:ext cx="265" cy="196"/>
              <a:chOff x="1234" y="2215"/>
              <a:chExt cx="265" cy="196"/>
            </a:xfrm>
          </p:grpSpPr>
          <p:sp>
            <p:nvSpPr>
              <p:cNvPr id="100" name="Oval 121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1" name="Text Box 122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FC</a:t>
                </a:r>
              </a:p>
            </p:txBody>
          </p:sp>
        </p:grpSp>
        <p:sp>
          <p:nvSpPr>
            <p:cNvPr id="99" name="Line 123"/>
            <p:cNvSpPr>
              <a:spLocks noChangeShapeType="1"/>
            </p:cNvSpPr>
            <p:nvPr/>
          </p:nvSpPr>
          <p:spPr bwMode="auto">
            <a:xfrm flipV="1">
              <a:off x="3682" y="1447"/>
              <a:ext cx="0" cy="19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2" name="Group 124"/>
          <p:cNvGrpSpPr>
            <a:grpSpLocks/>
          </p:cNvGrpSpPr>
          <p:nvPr/>
        </p:nvGrpSpPr>
        <p:grpSpPr bwMode="auto">
          <a:xfrm>
            <a:off x="3733801" y="2786083"/>
            <a:ext cx="1317625" cy="311150"/>
            <a:chOff x="2352" y="1344"/>
            <a:chExt cx="830" cy="196"/>
          </a:xfrm>
        </p:grpSpPr>
        <p:grpSp>
          <p:nvGrpSpPr>
            <p:cNvPr id="103" name="Group 125"/>
            <p:cNvGrpSpPr>
              <a:grpSpLocks/>
            </p:cNvGrpSpPr>
            <p:nvPr/>
          </p:nvGrpSpPr>
          <p:grpSpPr bwMode="auto">
            <a:xfrm>
              <a:off x="2613" y="1344"/>
              <a:ext cx="265" cy="196"/>
              <a:chOff x="1234" y="2215"/>
              <a:chExt cx="265" cy="196"/>
            </a:xfrm>
          </p:grpSpPr>
          <p:sp>
            <p:nvSpPr>
              <p:cNvPr id="108" name="Oval 12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9" name="Text Box 12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grpSp>
          <p:nvGrpSpPr>
            <p:cNvPr id="104" name="Group 128"/>
            <p:cNvGrpSpPr>
              <a:grpSpLocks/>
            </p:cNvGrpSpPr>
            <p:nvPr/>
          </p:nvGrpSpPr>
          <p:grpSpPr bwMode="auto">
            <a:xfrm>
              <a:off x="2352" y="1344"/>
              <a:ext cx="830" cy="96"/>
              <a:chOff x="2352" y="1344"/>
              <a:chExt cx="830" cy="96"/>
            </a:xfrm>
          </p:grpSpPr>
          <p:sp>
            <p:nvSpPr>
              <p:cNvPr id="105" name="Line 129"/>
              <p:cNvSpPr>
                <a:spLocks noChangeShapeType="1"/>
              </p:cNvSpPr>
              <p:nvPr/>
            </p:nvSpPr>
            <p:spPr bwMode="auto">
              <a:xfrm>
                <a:off x="2352" y="134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6" name="Line 130"/>
              <p:cNvSpPr>
                <a:spLocks noChangeShapeType="1"/>
              </p:cNvSpPr>
              <p:nvPr/>
            </p:nvSpPr>
            <p:spPr bwMode="auto">
              <a:xfrm>
                <a:off x="2352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07" name="Line 131"/>
              <p:cNvSpPr>
                <a:spLocks noChangeShapeType="1"/>
              </p:cNvSpPr>
              <p:nvPr/>
            </p:nvSpPr>
            <p:spPr bwMode="auto">
              <a:xfrm>
                <a:off x="2846" y="1440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110" name="Group 184"/>
          <p:cNvGrpSpPr>
            <a:grpSpLocks/>
          </p:cNvGrpSpPr>
          <p:nvPr/>
        </p:nvGrpSpPr>
        <p:grpSpPr bwMode="auto">
          <a:xfrm>
            <a:off x="1947863" y="4189432"/>
            <a:ext cx="741363" cy="311150"/>
            <a:chOff x="1227" y="2517"/>
            <a:chExt cx="467" cy="196"/>
          </a:xfrm>
        </p:grpSpPr>
        <p:sp>
          <p:nvSpPr>
            <p:cNvPr id="111" name="Line 134"/>
            <p:cNvSpPr>
              <a:spLocks noChangeShapeType="1"/>
            </p:cNvSpPr>
            <p:nvPr/>
          </p:nvSpPr>
          <p:spPr bwMode="auto">
            <a:xfrm flipH="1">
              <a:off x="1454" y="2614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12" name="Group 135"/>
            <p:cNvGrpSpPr>
              <a:grpSpLocks/>
            </p:cNvGrpSpPr>
            <p:nvPr/>
          </p:nvGrpSpPr>
          <p:grpSpPr bwMode="auto">
            <a:xfrm>
              <a:off x="1227" y="2517"/>
              <a:ext cx="265" cy="196"/>
              <a:chOff x="1234" y="2215"/>
              <a:chExt cx="265" cy="196"/>
            </a:xfrm>
          </p:grpSpPr>
          <p:sp>
            <p:nvSpPr>
              <p:cNvPr id="113" name="Oval 13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4" name="Text Box 137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TC</a:t>
                </a:r>
              </a:p>
            </p:txBody>
          </p:sp>
        </p:grpSp>
      </p:grpSp>
      <p:grpSp>
        <p:nvGrpSpPr>
          <p:cNvPr id="115" name="Group 185"/>
          <p:cNvGrpSpPr/>
          <p:nvPr/>
        </p:nvGrpSpPr>
        <p:grpSpPr>
          <a:xfrm>
            <a:off x="3233740" y="1719282"/>
            <a:ext cx="441325" cy="2156288"/>
            <a:chOff x="3233740" y="1719282"/>
            <a:chExt cx="441325" cy="2156288"/>
          </a:xfrm>
        </p:grpSpPr>
        <p:grpSp>
          <p:nvGrpSpPr>
            <p:cNvPr id="116" name="Group 93"/>
            <p:cNvGrpSpPr>
              <a:grpSpLocks/>
            </p:cNvGrpSpPr>
            <p:nvPr/>
          </p:nvGrpSpPr>
          <p:grpSpPr bwMode="auto">
            <a:xfrm>
              <a:off x="3233740" y="1719282"/>
              <a:ext cx="441325" cy="311150"/>
              <a:chOff x="1249" y="2215"/>
              <a:chExt cx="278" cy="196"/>
            </a:xfrm>
          </p:grpSpPr>
          <p:sp>
            <p:nvSpPr>
              <p:cNvPr id="118" name="Oval 9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9" name="Text Box 95"/>
              <p:cNvSpPr txBox="1">
                <a:spLocks noChangeArrowheads="1"/>
              </p:cNvSpPr>
              <p:nvPr/>
            </p:nvSpPr>
            <p:spPr bwMode="auto">
              <a:xfrm>
                <a:off x="1249" y="2215"/>
                <a:ext cx="27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CC</a:t>
                </a:r>
              </a:p>
            </p:txBody>
          </p:sp>
        </p:grpSp>
        <p:sp>
          <p:nvSpPr>
            <p:cNvPr id="117" name="Line 96"/>
            <p:cNvSpPr>
              <a:spLocks noChangeShapeType="1"/>
            </p:cNvSpPr>
            <p:nvPr/>
          </p:nvSpPr>
          <p:spPr bwMode="auto">
            <a:xfrm flipV="1">
              <a:off x="3466562" y="2039570"/>
              <a:ext cx="0" cy="1836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20" name="Group 132"/>
          <p:cNvGrpSpPr/>
          <p:nvPr/>
        </p:nvGrpSpPr>
        <p:grpSpPr>
          <a:xfrm>
            <a:off x="2362207" y="1728807"/>
            <a:ext cx="892169" cy="1512888"/>
            <a:chOff x="2362207" y="1533525"/>
            <a:chExt cx="892169" cy="1512888"/>
          </a:xfrm>
        </p:grpSpPr>
        <p:sp>
          <p:nvSpPr>
            <p:cNvPr id="121" name="Line 98"/>
            <p:cNvSpPr>
              <a:spLocks noChangeShapeType="1"/>
            </p:cNvSpPr>
            <p:nvPr/>
          </p:nvSpPr>
          <p:spPr bwMode="auto">
            <a:xfrm flipH="1">
              <a:off x="2873376" y="1687513"/>
              <a:ext cx="381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22" name="Group 182"/>
            <p:cNvGrpSpPr>
              <a:grpSpLocks/>
            </p:cNvGrpSpPr>
            <p:nvPr/>
          </p:nvGrpSpPr>
          <p:grpSpPr bwMode="auto">
            <a:xfrm>
              <a:off x="2362211" y="1533525"/>
              <a:ext cx="609603" cy="1512888"/>
              <a:chOff x="1488" y="967"/>
              <a:chExt cx="384" cy="953"/>
            </a:xfrm>
          </p:grpSpPr>
          <p:grpSp>
            <p:nvGrpSpPr>
              <p:cNvPr id="124" name="Group 141"/>
              <p:cNvGrpSpPr>
                <a:grpSpLocks/>
              </p:cNvGrpSpPr>
              <p:nvPr/>
            </p:nvGrpSpPr>
            <p:grpSpPr bwMode="auto">
              <a:xfrm flipH="1">
                <a:off x="1570" y="1242"/>
                <a:ext cx="302" cy="288"/>
                <a:chOff x="1570" y="953"/>
                <a:chExt cx="302" cy="288"/>
              </a:xfrm>
            </p:grpSpPr>
            <p:grpSp>
              <p:nvGrpSpPr>
                <p:cNvPr id="130" name="Group 142"/>
                <p:cNvGrpSpPr>
                  <a:grpSpLocks/>
                </p:cNvGrpSpPr>
                <p:nvPr/>
              </p:nvGrpSpPr>
              <p:grpSpPr bwMode="auto">
                <a:xfrm>
                  <a:off x="1570" y="953"/>
                  <a:ext cx="265" cy="196"/>
                  <a:chOff x="1213" y="2215"/>
                  <a:chExt cx="265" cy="196"/>
                </a:xfrm>
              </p:grpSpPr>
              <p:sp>
                <p:nvSpPr>
                  <p:cNvPr id="133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34" name="Text Box 1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3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CC"/>
                        </a:solidFill>
                      </a:rPr>
                      <a:t>FC</a:t>
                    </a:r>
                  </a:p>
                </p:txBody>
              </p:sp>
            </p:grpSp>
            <p:sp>
              <p:nvSpPr>
                <p:cNvPr id="13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872" y="1049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32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824" y="1049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25" name="Group 154"/>
              <p:cNvGrpSpPr>
                <a:grpSpLocks/>
              </p:cNvGrpSpPr>
              <p:nvPr/>
            </p:nvGrpSpPr>
            <p:grpSpPr bwMode="auto">
              <a:xfrm>
                <a:off x="1613" y="967"/>
                <a:ext cx="197" cy="196"/>
                <a:chOff x="1265" y="2215"/>
                <a:chExt cx="197" cy="196"/>
              </a:xfrm>
            </p:grpSpPr>
            <p:sp>
              <p:nvSpPr>
                <p:cNvPr id="128" name="Oval 155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29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1271" y="2215"/>
                  <a:ext cx="191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X</a:t>
                  </a:r>
                </a:p>
              </p:txBody>
            </p:sp>
          </p:grpSp>
          <p:sp>
            <p:nvSpPr>
              <p:cNvPr id="126" name="Line 159"/>
              <p:cNvSpPr>
                <a:spLocks noChangeShapeType="1"/>
              </p:cNvSpPr>
              <p:nvPr/>
            </p:nvSpPr>
            <p:spPr bwMode="auto">
              <a:xfrm flipV="1">
                <a:off x="1488" y="1057"/>
                <a:ext cx="0" cy="863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27" name="Line 160"/>
              <p:cNvSpPr>
                <a:spLocks noChangeShapeType="1"/>
              </p:cNvSpPr>
              <p:nvPr/>
            </p:nvSpPr>
            <p:spPr bwMode="auto">
              <a:xfrm>
                <a:off x="1488" y="1056"/>
                <a:ext cx="132" cy="1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123" name="Line 161"/>
            <p:cNvSpPr>
              <a:spLocks noChangeShapeType="1"/>
            </p:cNvSpPr>
            <p:nvPr/>
          </p:nvSpPr>
          <p:spPr bwMode="auto">
            <a:xfrm>
              <a:off x="2732088" y="1830388"/>
              <a:ext cx="0" cy="1524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5" name="Group 183"/>
          <p:cNvGrpSpPr/>
          <p:nvPr/>
        </p:nvGrpSpPr>
        <p:grpSpPr>
          <a:xfrm>
            <a:off x="2563269" y="2786058"/>
            <a:ext cx="579971" cy="1114876"/>
            <a:chOff x="2563269" y="2786058"/>
            <a:chExt cx="579971" cy="1114876"/>
          </a:xfrm>
        </p:grpSpPr>
        <p:grpSp>
          <p:nvGrpSpPr>
            <p:cNvPr id="136" name="Group 108"/>
            <p:cNvGrpSpPr>
              <a:grpSpLocks/>
            </p:cNvGrpSpPr>
            <p:nvPr/>
          </p:nvGrpSpPr>
          <p:grpSpPr bwMode="auto">
            <a:xfrm>
              <a:off x="2563269" y="2786058"/>
              <a:ext cx="420688" cy="311150"/>
              <a:chOff x="1250" y="2215"/>
              <a:chExt cx="265" cy="196"/>
            </a:xfrm>
          </p:grpSpPr>
          <p:sp>
            <p:nvSpPr>
              <p:cNvPr id="139" name="Oval 109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40" name="Text Box 110"/>
              <p:cNvSpPr txBox="1">
                <a:spLocks noChangeArrowheads="1"/>
              </p:cNvSpPr>
              <p:nvPr/>
            </p:nvSpPr>
            <p:spPr bwMode="auto">
              <a:xfrm>
                <a:off x="1250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LC</a:t>
                </a:r>
              </a:p>
            </p:txBody>
          </p:sp>
        </p:grpSp>
        <p:sp>
          <p:nvSpPr>
            <p:cNvPr id="137" name="Line 166"/>
            <p:cNvSpPr>
              <a:spLocks noChangeShapeType="1"/>
            </p:cNvSpPr>
            <p:nvPr/>
          </p:nvSpPr>
          <p:spPr bwMode="auto">
            <a:xfrm flipV="1">
              <a:off x="3143240" y="2928934"/>
              <a:ext cx="0" cy="972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8" name="Line 175"/>
            <p:cNvSpPr>
              <a:spLocks noChangeShapeType="1"/>
            </p:cNvSpPr>
            <p:nvPr/>
          </p:nvSpPr>
          <p:spPr bwMode="auto">
            <a:xfrm flipH="1">
              <a:off x="2890838" y="2928934"/>
              <a:ext cx="252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1" name="Group 162"/>
          <p:cNvGrpSpPr/>
          <p:nvPr/>
        </p:nvGrpSpPr>
        <p:grpSpPr>
          <a:xfrm>
            <a:off x="1055667" y="4194182"/>
            <a:ext cx="932388" cy="338554"/>
            <a:chOff x="1055667" y="4194182"/>
            <a:chExt cx="932388" cy="338554"/>
          </a:xfrm>
        </p:grpSpPr>
        <p:sp>
          <p:nvSpPr>
            <p:cNvPr id="142" name="TextBox 141"/>
            <p:cNvSpPr txBox="1"/>
            <p:nvPr/>
          </p:nvSpPr>
          <p:spPr>
            <a:xfrm>
              <a:off x="1055667" y="419418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43" name="Line 177"/>
            <p:cNvSpPr>
              <a:spLocks noChangeShapeType="1"/>
            </p:cNvSpPr>
            <p:nvPr/>
          </p:nvSpPr>
          <p:spPr bwMode="auto">
            <a:xfrm>
              <a:off x="1549905" y="4357694"/>
              <a:ext cx="4381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4" name="Group 165"/>
          <p:cNvGrpSpPr/>
          <p:nvPr/>
        </p:nvGrpSpPr>
        <p:grpSpPr>
          <a:xfrm>
            <a:off x="4416955" y="3554942"/>
            <a:ext cx="824066" cy="338554"/>
            <a:chOff x="4416955" y="3554942"/>
            <a:chExt cx="824066" cy="338554"/>
          </a:xfrm>
        </p:grpSpPr>
        <p:sp>
          <p:nvSpPr>
            <p:cNvPr id="145" name="TextBox 144"/>
            <p:cNvSpPr txBox="1"/>
            <p:nvPr/>
          </p:nvSpPr>
          <p:spPr>
            <a:xfrm>
              <a:off x="4416955" y="3554942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MIN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46" name="Line 177"/>
            <p:cNvSpPr>
              <a:spLocks noChangeShapeType="1"/>
            </p:cNvSpPr>
            <p:nvPr/>
          </p:nvSpPr>
          <p:spPr bwMode="auto">
            <a:xfrm>
              <a:off x="4917021" y="3714752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7" name="Group 168"/>
          <p:cNvGrpSpPr/>
          <p:nvPr/>
        </p:nvGrpSpPr>
        <p:grpSpPr>
          <a:xfrm flipH="1">
            <a:off x="1752050" y="2786058"/>
            <a:ext cx="823484" cy="338554"/>
            <a:chOff x="5069421" y="4198974"/>
            <a:chExt cx="823484" cy="338554"/>
          </a:xfrm>
        </p:grpSpPr>
        <p:sp>
          <p:nvSpPr>
            <p:cNvPr id="148" name="TextBox 147"/>
            <p:cNvSpPr txBox="1"/>
            <p:nvPr/>
          </p:nvSpPr>
          <p:spPr>
            <a:xfrm>
              <a:off x="5309091" y="4198974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149" name="Line 177"/>
            <p:cNvSpPr>
              <a:spLocks noChangeShapeType="1"/>
            </p:cNvSpPr>
            <p:nvPr/>
          </p:nvSpPr>
          <p:spPr bwMode="auto">
            <a:xfrm flipH="1">
              <a:off x="5069421" y="4357694"/>
              <a:ext cx="3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0" name="Group 171"/>
          <p:cNvGrpSpPr/>
          <p:nvPr/>
        </p:nvGrpSpPr>
        <p:grpSpPr>
          <a:xfrm>
            <a:off x="5572132" y="2164842"/>
            <a:ext cx="292068" cy="604960"/>
            <a:chOff x="5572132" y="2164842"/>
            <a:chExt cx="292068" cy="604960"/>
          </a:xfrm>
        </p:grpSpPr>
        <p:sp>
          <p:nvSpPr>
            <p:cNvPr id="151" name="Line 177"/>
            <p:cNvSpPr>
              <a:spLocks noChangeShapeType="1"/>
            </p:cNvSpPr>
            <p:nvPr/>
          </p:nvSpPr>
          <p:spPr bwMode="auto">
            <a:xfrm rot="5400000">
              <a:off x="5544541" y="2607802"/>
              <a:ext cx="324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72132" y="216484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53" name="Group 174"/>
          <p:cNvGrpSpPr/>
          <p:nvPr/>
        </p:nvGrpSpPr>
        <p:grpSpPr>
          <a:xfrm>
            <a:off x="3294583" y="1173150"/>
            <a:ext cx="292068" cy="541338"/>
            <a:chOff x="3294583" y="1173150"/>
            <a:chExt cx="292068" cy="541338"/>
          </a:xfrm>
        </p:grpSpPr>
        <p:sp>
          <p:nvSpPr>
            <p:cNvPr id="154" name="Line 177"/>
            <p:cNvSpPr>
              <a:spLocks noChangeShapeType="1"/>
            </p:cNvSpPr>
            <p:nvPr/>
          </p:nvSpPr>
          <p:spPr bwMode="auto">
            <a:xfrm rot="5400000">
              <a:off x="3304119" y="1588488"/>
              <a:ext cx="2520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294583" y="117315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rgbClr val="009900"/>
                  </a:solidFill>
                </a:rPr>
                <a:t>?</a:t>
              </a:r>
              <a:endParaRPr lang="en-IN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56" name="Group 182"/>
          <p:cNvGrpSpPr/>
          <p:nvPr/>
        </p:nvGrpSpPr>
        <p:grpSpPr>
          <a:xfrm>
            <a:off x="5207006" y="3571876"/>
            <a:ext cx="722927" cy="670669"/>
            <a:chOff x="5207006" y="3548083"/>
            <a:chExt cx="722927" cy="670669"/>
          </a:xfrm>
        </p:grpSpPr>
        <p:sp>
          <p:nvSpPr>
            <p:cNvPr id="157" name="Line 111"/>
            <p:cNvSpPr>
              <a:spLocks noChangeShapeType="1"/>
            </p:cNvSpPr>
            <p:nvPr/>
          </p:nvSpPr>
          <p:spPr bwMode="auto">
            <a:xfrm>
              <a:off x="5555198" y="3718454"/>
              <a:ext cx="182563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" name="Line 112"/>
            <p:cNvSpPr>
              <a:spLocks noChangeShapeType="1"/>
            </p:cNvSpPr>
            <p:nvPr/>
          </p:nvSpPr>
          <p:spPr bwMode="auto">
            <a:xfrm>
              <a:off x="5744111" y="3714752"/>
              <a:ext cx="0" cy="504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59" name="Group 163"/>
            <p:cNvGrpSpPr>
              <a:grpSpLocks/>
            </p:cNvGrpSpPr>
            <p:nvPr/>
          </p:nvGrpSpPr>
          <p:grpSpPr bwMode="auto">
            <a:xfrm>
              <a:off x="5207008" y="3548083"/>
              <a:ext cx="365125" cy="311150"/>
              <a:chOff x="1250" y="2215"/>
              <a:chExt cx="230" cy="196"/>
            </a:xfrm>
          </p:grpSpPr>
          <p:sp>
            <p:nvSpPr>
              <p:cNvPr id="161" name="Oval 164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2" name="Text Box 165"/>
              <p:cNvSpPr txBox="1">
                <a:spLocks noChangeArrowheads="1"/>
              </p:cNvSpPr>
              <p:nvPr/>
            </p:nvSpPr>
            <p:spPr bwMode="auto">
              <a:xfrm>
                <a:off x="1250" y="2215"/>
                <a:ext cx="230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T</a:t>
                </a:r>
                <a:r>
                  <a:rPr lang="en-US" sz="1400" dirty="0" smtClean="0">
                    <a:solidFill>
                      <a:srgbClr val="0000CC"/>
                    </a:solidFill>
                  </a:rPr>
                  <a:t>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60" name="Line 111"/>
            <p:cNvSpPr>
              <a:spLocks noChangeShapeType="1"/>
            </p:cNvSpPr>
            <p:nvPr/>
          </p:nvSpPr>
          <p:spPr bwMode="auto">
            <a:xfrm>
              <a:off x="5749933" y="4214818"/>
              <a:ext cx="180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4693177" y="4019140"/>
            <a:ext cx="564578" cy="982369"/>
            <a:chOff x="4693177" y="4019140"/>
            <a:chExt cx="564578" cy="982369"/>
          </a:xfrm>
        </p:grpSpPr>
        <p:grpSp>
          <p:nvGrpSpPr>
            <p:cNvPr id="164" name="Group 170"/>
            <p:cNvGrpSpPr/>
            <p:nvPr/>
          </p:nvGrpSpPr>
          <p:grpSpPr>
            <a:xfrm>
              <a:off x="4765678" y="4475169"/>
              <a:ext cx="360363" cy="311150"/>
              <a:chOff x="2602431" y="2603500"/>
              <a:chExt cx="360363" cy="311150"/>
            </a:xfrm>
          </p:grpSpPr>
          <p:sp>
            <p:nvSpPr>
              <p:cNvPr id="169" name="Oval 149"/>
              <p:cNvSpPr>
                <a:spLocks noChangeArrowheads="1"/>
              </p:cNvSpPr>
              <p:nvPr/>
            </p:nvSpPr>
            <p:spPr bwMode="auto">
              <a:xfrm flipH="1">
                <a:off x="2615127" y="2603500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70" name="Text Box 150"/>
              <p:cNvSpPr txBox="1">
                <a:spLocks noChangeArrowheads="1"/>
              </p:cNvSpPr>
              <p:nvPr/>
            </p:nvSpPr>
            <p:spPr bwMode="auto">
              <a:xfrm flipH="1">
                <a:off x="2602431" y="2603500"/>
                <a:ext cx="360363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FC</a:t>
                </a:r>
              </a:p>
            </p:txBody>
          </p:sp>
        </p:grpSp>
        <p:sp>
          <p:nvSpPr>
            <p:cNvPr id="165" name="Line 177"/>
            <p:cNvSpPr>
              <a:spLocks noChangeShapeType="1"/>
            </p:cNvSpPr>
            <p:nvPr/>
          </p:nvSpPr>
          <p:spPr bwMode="auto">
            <a:xfrm rot="16200000" flipH="1">
              <a:off x="4821190" y="4390053"/>
              <a:ext cx="216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6" name="Text Box 178"/>
            <p:cNvSpPr txBox="1">
              <a:spLocks noChangeArrowheads="1"/>
            </p:cNvSpPr>
            <p:nvPr/>
          </p:nvSpPr>
          <p:spPr bwMode="auto">
            <a:xfrm>
              <a:off x="4693177" y="4019140"/>
              <a:ext cx="56457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TPM</a:t>
              </a:r>
            </a:p>
          </p:txBody>
        </p:sp>
        <p:sp>
          <p:nvSpPr>
            <p:cNvPr id="167" name="Line 152"/>
            <p:cNvSpPr>
              <a:spLocks noChangeShapeType="1"/>
            </p:cNvSpPr>
            <p:nvPr/>
          </p:nvSpPr>
          <p:spPr bwMode="auto">
            <a:xfrm>
              <a:off x="5089000" y="4643446"/>
              <a:ext cx="144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8" name="Line 152"/>
            <p:cNvSpPr>
              <a:spLocks noChangeShapeType="1"/>
            </p:cNvSpPr>
            <p:nvPr/>
          </p:nvSpPr>
          <p:spPr bwMode="auto">
            <a:xfrm rot="5400000">
              <a:off x="5043330" y="4816109"/>
              <a:ext cx="3708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6357950" y="4643446"/>
            <a:ext cx="354013" cy="1012301"/>
            <a:chOff x="6357950" y="4643446"/>
            <a:chExt cx="354013" cy="1012301"/>
          </a:xfrm>
        </p:grpSpPr>
        <p:grpSp>
          <p:nvGrpSpPr>
            <p:cNvPr id="172" name="Group 115"/>
            <p:cNvGrpSpPr>
              <a:grpSpLocks/>
            </p:cNvGrpSpPr>
            <p:nvPr/>
          </p:nvGrpSpPr>
          <p:grpSpPr bwMode="auto">
            <a:xfrm>
              <a:off x="6357950" y="4643446"/>
              <a:ext cx="354013" cy="311150"/>
              <a:chOff x="1255" y="2215"/>
              <a:chExt cx="223" cy="196"/>
            </a:xfrm>
          </p:grpSpPr>
          <p:sp>
            <p:nvSpPr>
              <p:cNvPr id="175" name="Oval 116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76" name="Text Box 117"/>
              <p:cNvSpPr txBox="1">
                <a:spLocks noChangeArrowheads="1"/>
              </p:cNvSpPr>
              <p:nvPr/>
            </p:nvSpPr>
            <p:spPr bwMode="auto">
              <a:xfrm>
                <a:off x="1255" y="2215"/>
                <a:ext cx="223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L</a:t>
                </a:r>
                <a:r>
                  <a:rPr lang="en-US" sz="1400" dirty="0" smtClean="0">
                    <a:solidFill>
                      <a:srgbClr val="0000CC"/>
                    </a:solidFill>
                  </a:rPr>
                  <a:t>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73" name="Line 118"/>
            <p:cNvSpPr>
              <a:spLocks noChangeShapeType="1"/>
            </p:cNvSpPr>
            <p:nvPr/>
          </p:nvSpPr>
          <p:spPr bwMode="auto">
            <a:xfrm>
              <a:off x="6555330" y="4963066"/>
              <a:ext cx="0" cy="684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4" name="Line 118"/>
            <p:cNvSpPr>
              <a:spLocks noChangeShapeType="1"/>
            </p:cNvSpPr>
            <p:nvPr/>
          </p:nvSpPr>
          <p:spPr bwMode="auto">
            <a:xfrm rot="5400000">
              <a:off x="6484454" y="5583747"/>
              <a:ext cx="0" cy="144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5213256" y="4189417"/>
            <a:ext cx="1035686" cy="1630902"/>
            <a:chOff x="5213256" y="4189417"/>
            <a:chExt cx="1035686" cy="1630902"/>
          </a:xfrm>
        </p:grpSpPr>
        <p:grpSp>
          <p:nvGrpSpPr>
            <p:cNvPr id="178" name="Group 186"/>
            <p:cNvGrpSpPr/>
            <p:nvPr/>
          </p:nvGrpSpPr>
          <p:grpSpPr>
            <a:xfrm>
              <a:off x="5774132" y="5500702"/>
              <a:ext cx="474810" cy="319617"/>
              <a:chOff x="3764540" y="5633529"/>
              <a:chExt cx="474810" cy="319617"/>
            </a:xfrm>
          </p:grpSpPr>
          <p:sp>
            <p:nvSpPr>
              <p:cNvPr id="184" name="Oval 109"/>
              <p:cNvSpPr>
                <a:spLocks noChangeArrowheads="1"/>
              </p:cNvSpPr>
              <p:nvPr/>
            </p:nvSpPr>
            <p:spPr bwMode="auto">
              <a:xfrm>
                <a:off x="3835395" y="5641996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85" name="Text Box 110"/>
              <p:cNvSpPr txBox="1">
                <a:spLocks noChangeArrowheads="1"/>
              </p:cNvSpPr>
              <p:nvPr/>
            </p:nvSpPr>
            <p:spPr bwMode="auto">
              <a:xfrm>
                <a:off x="3764540" y="5633529"/>
                <a:ext cx="474810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dirty="0" smtClean="0">
                    <a:solidFill>
                      <a:srgbClr val="FF33CC"/>
                    </a:solidFill>
                  </a:rPr>
                  <a:t>Δ</a:t>
                </a:r>
                <a:r>
                  <a:rPr lang="en-US" sz="1400" dirty="0" smtClean="0">
                    <a:solidFill>
                      <a:srgbClr val="FF33CC"/>
                    </a:solidFill>
                  </a:rPr>
                  <a:t>PC</a:t>
                </a:r>
                <a:endParaRPr lang="en-US" sz="1400" dirty="0">
                  <a:solidFill>
                    <a:srgbClr val="FF33CC"/>
                  </a:solidFill>
                </a:endParaRPr>
              </a:p>
            </p:txBody>
          </p:sp>
        </p:grpSp>
        <p:sp>
          <p:nvSpPr>
            <p:cNvPr id="179" name="Line 112"/>
            <p:cNvSpPr>
              <a:spLocks noChangeShapeType="1"/>
            </p:cNvSpPr>
            <p:nvPr/>
          </p:nvSpPr>
          <p:spPr bwMode="auto">
            <a:xfrm>
              <a:off x="6000760" y="5000635"/>
              <a:ext cx="0" cy="50400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0" name="Line 111"/>
            <p:cNvSpPr>
              <a:spLocks noChangeShapeType="1"/>
            </p:cNvSpPr>
            <p:nvPr/>
          </p:nvSpPr>
          <p:spPr bwMode="auto">
            <a:xfrm>
              <a:off x="5425884" y="5660512"/>
              <a:ext cx="432000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1" name="Line 111"/>
            <p:cNvSpPr>
              <a:spLocks noChangeShapeType="1"/>
            </p:cNvSpPr>
            <p:nvPr/>
          </p:nvSpPr>
          <p:spPr bwMode="auto">
            <a:xfrm>
              <a:off x="5213256" y="4189417"/>
              <a:ext cx="216000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 type="triangle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2" name="Line 112"/>
            <p:cNvSpPr>
              <a:spLocks noChangeShapeType="1"/>
            </p:cNvSpPr>
            <p:nvPr/>
          </p:nvSpPr>
          <p:spPr bwMode="auto">
            <a:xfrm>
              <a:off x="5429256" y="4189417"/>
              <a:ext cx="0" cy="147600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8" name="Group 125"/>
          <p:cNvGrpSpPr>
            <a:grpSpLocks/>
          </p:cNvGrpSpPr>
          <p:nvPr/>
        </p:nvGrpSpPr>
        <p:grpSpPr bwMode="auto">
          <a:xfrm>
            <a:off x="4148139" y="2786083"/>
            <a:ext cx="420688" cy="311150"/>
            <a:chOff x="1234" y="2215"/>
            <a:chExt cx="265" cy="196"/>
          </a:xfrm>
        </p:grpSpPr>
        <p:sp>
          <p:nvSpPr>
            <p:cNvPr id="193" name="Oval 126"/>
            <p:cNvSpPr>
              <a:spLocks noChangeArrowheads="1"/>
            </p:cNvSpPr>
            <p:nvPr/>
          </p:nvSpPr>
          <p:spPr bwMode="auto">
            <a:xfrm>
              <a:off x="1265" y="2215"/>
              <a:ext cx="196" cy="196"/>
            </a:xfrm>
            <a:prstGeom prst="ellipse">
              <a:avLst/>
            </a:prstGeom>
            <a:noFill/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4" name="Text Box 127"/>
            <p:cNvSpPr txBox="1">
              <a:spLocks noChangeArrowheads="1"/>
            </p:cNvSpPr>
            <p:nvPr/>
          </p:nvSpPr>
          <p:spPr bwMode="auto">
            <a:xfrm>
              <a:off x="1234" y="2215"/>
              <a:ext cx="26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CC"/>
                  </a:solidFill>
                </a:rPr>
                <a:t>LC</a:t>
              </a:r>
            </a:p>
          </p:txBody>
        </p:sp>
      </p:grpSp>
      <p:grpSp>
        <p:nvGrpSpPr>
          <p:cNvPr id="189" name="Group 128"/>
          <p:cNvGrpSpPr>
            <a:grpSpLocks/>
          </p:cNvGrpSpPr>
          <p:nvPr/>
        </p:nvGrpSpPr>
        <p:grpSpPr bwMode="auto">
          <a:xfrm>
            <a:off x="3733801" y="2786083"/>
            <a:ext cx="1317625" cy="152400"/>
            <a:chOff x="2352" y="1344"/>
            <a:chExt cx="830" cy="96"/>
          </a:xfrm>
        </p:grpSpPr>
        <p:sp>
          <p:nvSpPr>
            <p:cNvPr id="190" name="Line 129"/>
            <p:cNvSpPr>
              <a:spLocks noChangeShapeType="1"/>
            </p:cNvSpPr>
            <p:nvPr/>
          </p:nvSpPr>
          <p:spPr bwMode="auto">
            <a:xfrm>
              <a:off x="2352" y="1344"/>
              <a:ext cx="0" cy="9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1" name="Line 130"/>
            <p:cNvSpPr>
              <a:spLocks noChangeShapeType="1"/>
            </p:cNvSpPr>
            <p:nvPr/>
          </p:nvSpPr>
          <p:spPr bwMode="auto">
            <a:xfrm>
              <a:off x="2352" y="1440"/>
              <a:ext cx="28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2" name="Line 131"/>
            <p:cNvSpPr>
              <a:spLocks noChangeShapeType="1"/>
            </p:cNvSpPr>
            <p:nvPr/>
          </p:nvSpPr>
          <p:spPr bwMode="auto">
            <a:xfrm>
              <a:off x="2846" y="1440"/>
              <a:ext cx="33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4691557" y="5718718"/>
            <a:ext cx="1178496" cy="484195"/>
            <a:chOff x="4691557" y="5718718"/>
            <a:chExt cx="1178496" cy="484195"/>
          </a:xfrm>
        </p:grpSpPr>
        <p:sp>
          <p:nvSpPr>
            <p:cNvPr id="196" name="Line 177"/>
            <p:cNvSpPr>
              <a:spLocks noChangeShapeType="1"/>
            </p:cNvSpPr>
            <p:nvPr/>
          </p:nvSpPr>
          <p:spPr bwMode="auto">
            <a:xfrm rot="5400000" flipH="1" flipV="1">
              <a:off x="5512863" y="5647280"/>
              <a:ext cx="285752" cy="4286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4691557" y="5864359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 - </a:t>
              </a:r>
              <a:r>
                <a:rPr lang="el-GR" sz="1600" dirty="0" smtClean="0">
                  <a:solidFill>
                    <a:srgbClr val="FF0000"/>
                  </a:solidFill>
                </a:rPr>
                <a:t>δ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6292756" y="1000108"/>
            <a:ext cx="2554975" cy="655084"/>
            <a:chOff x="6292756" y="1000108"/>
            <a:chExt cx="2554975" cy="655084"/>
          </a:xfrm>
        </p:grpSpPr>
        <p:sp>
          <p:nvSpPr>
            <p:cNvPr id="200" name="Line 177"/>
            <p:cNvSpPr>
              <a:spLocks noChangeShapeType="1"/>
            </p:cNvSpPr>
            <p:nvPr/>
          </p:nvSpPr>
          <p:spPr bwMode="auto">
            <a:xfrm>
              <a:off x="6805132" y="1176852"/>
              <a:ext cx="12600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6834235" y="1204375"/>
              <a:ext cx="1260000" cy="72000"/>
            </a:xfrm>
            <a:custGeom>
              <a:avLst/>
              <a:gdLst>
                <a:gd name="connsiteX0" fmla="*/ 0 w 1713397"/>
                <a:gd name="connsiteY0" fmla="*/ 846667 h 846667"/>
                <a:gd name="connsiteX1" fmla="*/ 33866 w 1713397"/>
                <a:gd name="connsiteY1" fmla="*/ 770467 h 846667"/>
                <a:gd name="connsiteX2" fmla="*/ 160866 w 1713397"/>
                <a:gd name="connsiteY2" fmla="*/ 558800 h 846667"/>
                <a:gd name="connsiteX3" fmla="*/ 203200 w 1713397"/>
                <a:gd name="connsiteY3" fmla="*/ 431800 h 846667"/>
                <a:gd name="connsiteX4" fmla="*/ 245533 w 1713397"/>
                <a:gd name="connsiteY4" fmla="*/ 372534 h 846667"/>
                <a:gd name="connsiteX5" fmla="*/ 313266 w 1713397"/>
                <a:gd name="connsiteY5" fmla="*/ 194734 h 846667"/>
                <a:gd name="connsiteX6" fmla="*/ 338666 w 1713397"/>
                <a:gd name="connsiteY6" fmla="*/ 110067 h 846667"/>
                <a:gd name="connsiteX7" fmla="*/ 364066 w 1713397"/>
                <a:gd name="connsiteY7" fmla="*/ 76200 h 846667"/>
                <a:gd name="connsiteX8" fmla="*/ 372533 w 1713397"/>
                <a:gd name="connsiteY8" fmla="*/ 42334 h 846667"/>
                <a:gd name="connsiteX9" fmla="*/ 381000 w 1713397"/>
                <a:gd name="connsiteY9" fmla="*/ 0 h 846667"/>
                <a:gd name="connsiteX10" fmla="*/ 397933 w 1713397"/>
                <a:gd name="connsiteY10" fmla="*/ 118534 h 846667"/>
                <a:gd name="connsiteX11" fmla="*/ 406400 w 1713397"/>
                <a:gd name="connsiteY11" fmla="*/ 143934 h 846667"/>
                <a:gd name="connsiteX12" fmla="*/ 414866 w 1713397"/>
                <a:gd name="connsiteY12" fmla="*/ 211667 h 846667"/>
                <a:gd name="connsiteX13" fmla="*/ 423333 w 1713397"/>
                <a:gd name="connsiteY13" fmla="*/ 364067 h 846667"/>
                <a:gd name="connsiteX14" fmla="*/ 474133 w 1713397"/>
                <a:gd name="connsiteY14" fmla="*/ 423334 h 846667"/>
                <a:gd name="connsiteX15" fmla="*/ 491066 w 1713397"/>
                <a:gd name="connsiteY15" fmla="*/ 482600 h 846667"/>
                <a:gd name="connsiteX16" fmla="*/ 533400 w 1713397"/>
                <a:gd name="connsiteY16" fmla="*/ 643467 h 846667"/>
                <a:gd name="connsiteX17" fmla="*/ 558800 w 1713397"/>
                <a:gd name="connsiteY17" fmla="*/ 635000 h 846667"/>
                <a:gd name="connsiteX18" fmla="*/ 601133 w 1713397"/>
                <a:gd name="connsiteY18" fmla="*/ 516467 h 846667"/>
                <a:gd name="connsiteX19" fmla="*/ 660400 w 1713397"/>
                <a:gd name="connsiteY19" fmla="*/ 448734 h 846667"/>
                <a:gd name="connsiteX20" fmla="*/ 677333 w 1713397"/>
                <a:gd name="connsiteY20" fmla="*/ 423334 h 846667"/>
                <a:gd name="connsiteX21" fmla="*/ 745066 w 1713397"/>
                <a:gd name="connsiteY21" fmla="*/ 448734 h 846667"/>
                <a:gd name="connsiteX22" fmla="*/ 770466 w 1713397"/>
                <a:gd name="connsiteY22" fmla="*/ 457200 h 846667"/>
                <a:gd name="connsiteX23" fmla="*/ 838200 w 1713397"/>
                <a:gd name="connsiteY23" fmla="*/ 491067 h 846667"/>
                <a:gd name="connsiteX24" fmla="*/ 872066 w 1713397"/>
                <a:gd name="connsiteY24" fmla="*/ 508000 h 846667"/>
                <a:gd name="connsiteX25" fmla="*/ 880533 w 1713397"/>
                <a:gd name="connsiteY25" fmla="*/ 533400 h 846667"/>
                <a:gd name="connsiteX26" fmla="*/ 889000 w 1713397"/>
                <a:gd name="connsiteY26" fmla="*/ 508000 h 846667"/>
                <a:gd name="connsiteX27" fmla="*/ 939800 w 1713397"/>
                <a:gd name="connsiteY27" fmla="*/ 389467 h 846667"/>
                <a:gd name="connsiteX28" fmla="*/ 982133 w 1713397"/>
                <a:gd name="connsiteY28" fmla="*/ 304800 h 846667"/>
                <a:gd name="connsiteX29" fmla="*/ 1024466 w 1713397"/>
                <a:gd name="connsiteY29" fmla="*/ 287867 h 846667"/>
                <a:gd name="connsiteX30" fmla="*/ 1041400 w 1713397"/>
                <a:gd name="connsiteY30" fmla="*/ 270934 h 846667"/>
                <a:gd name="connsiteX31" fmla="*/ 1159933 w 1713397"/>
                <a:gd name="connsiteY31" fmla="*/ 270934 h 846667"/>
                <a:gd name="connsiteX32" fmla="*/ 1193800 w 1713397"/>
                <a:gd name="connsiteY32" fmla="*/ 287867 h 846667"/>
                <a:gd name="connsiteX33" fmla="*/ 1227666 w 1713397"/>
                <a:gd name="connsiteY33" fmla="*/ 347134 h 846667"/>
                <a:gd name="connsiteX34" fmla="*/ 1244600 w 1713397"/>
                <a:gd name="connsiteY34" fmla="*/ 364067 h 846667"/>
                <a:gd name="connsiteX35" fmla="*/ 1270000 w 1713397"/>
                <a:gd name="connsiteY35" fmla="*/ 406400 h 846667"/>
                <a:gd name="connsiteX36" fmla="*/ 1286933 w 1713397"/>
                <a:gd name="connsiteY36" fmla="*/ 431800 h 846667"/>
                <a:gd name="connsiteX37" fmla="*/ 1320800 w 1713397"/>
                <a:gd name="connsiteY37" fmla="*/ 448734 h 846667"/>
                <a:gd name="connsiteX38" fmla="*/ 1397000 w 1713397"/>
                <a:gd name="connsiteY38" fmla="*/ 558800 h 846667"/>
                <a:gd name="connsiteX39" fmla="*/ 1413933 w 1713397"/>
                <a:gd name="connsiteY39" fmla="*/ 626534 h 846667"/>
                <a:gd name="connsiteX40" fmla="*/ 1430866 w 1713397"/>
                <a:gd name="connsiteY40" fmla="*/ 651934 h 846667"/>
                <a:gd name="connsiteX41" fmla="*/ 1447800 w 1713397"/>
                <a:gd name="connsiteY41" fmla="*/ 711200 h 846667"/>
                <a:gd name="connsiteX42" fmla="*/ 1456266 w 1713397"/>
                <a:gd name="connsiteY42" fmla="*/ 736600 h 846667"/>
                <a:gd name="connsiteX43" fmla="*/ 1473200 w 1713397"/>
                <a:gd name="connsiteY43" fmla="*/ 753534 h 846667"/>
                <a:gd name="connsiteX44" fmla="*/ 1464733 w 1713397"/>
                <a:gd name="connsiteY44" fmla="*/ 685800 h 846667"/>
                <a:gd name="connsiteX45" fmla="*/ 1524000 w 1713397"/>
                <a:gd name="connsiteY45" fmla="*/ 313267 h 846667"/>
                <a:gd name="connsiteX46" fmla="*/ 1574800 w 1713397"/>
                <a:gd name="connsiteY46" fmla="*/ 321734 h 846667"/>
                <a:gd name="connsiteX47" fmla="*/ 1608666 w 1713397"/>
                <a:gd name="connsiteY47" fmla="*/ 355600 h 846667"/>
                <a:gd name="connsiteX48" fmla="*/ 1634066 w 1713397"/>
                <a:gd name="connsiteY48" fmla="*/ 364067 h 846667"/>
                <a:gd name="connsiteX49" fmla="*/ 1676400 w 1713397"/>
                <a:gd name="connsiteY49" fmla="*/ 330200 h 846667"/>
                <a:gd name="connsiteX50" fmla="*/ 1710266 w 1713397"/>
                <a:gd name="connsiteY50" fmla="*/ 296334 h 84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13397" h="846667">
                  <a:moveTo>
                    <a:pt x="0" y="846667"/>
                  </a:moveTo>
                  <a:cubicBezTo>
                    <a:pt x="11289" y="821267"/>
                    <a:pt x="20307" y="794731"/>
                    <a:pt x="33866" y="770467"/>
                  </a:cubicBezTo>
                  <a:cubicBezTo>
                    <a:pt x="74004" y="698640"/>
                    <a:pt x="124069" y="632395"/>
                    <a:pt x="160866" y="558800"/>
                  </a:cubicBezTo>
                  <a:cubicBezTo>
                    <a:pt x="180822" y="518888"/>
                    <a:pt x="184735" y="472424"/>
                    <a:pt x="203200" y="431800"/>
                  </a:cubicBezTo>
                  <a:cubicBezTo>
                    <a:pt x="213246" y="409699"/>
                    <a:pt x="233743" y="393756"/>
                    <a:pt x="245533" y="372534"/>
                  </a:cubicBezTo>
                  <a:cubicBezTo>
                    <a:pt x="280168" y="310190"/>
                    <a:pt x="295253" y="262283"/>
                    <a:pt x="313266" y="194734"/>
                  </a:cubicBezTo>
                  <a:cubicBezTo>
                    <a:pt x="324479" y="152686"/>
                    <a:pt x="316636" y="149721"/>
                    <a:pt x="338666" y="110067"/>
                  </a:cubicBezTo>
                  <a:cubicBezTo>
                    <a:pt x="345519" y="97732"/>
                    <a:pt x="355599" y="87489"/>
                    <a:pt x="364066" y="76200"/>
                  </a:cubicBezTo>
                  <a:cubicBezTo>
                    <a:pt x="366888" y="64911"/>
                    <a:pt x="370009" y="53693"/>
                    <a:pt x="372533" y="42334"/>
                  </a:cubicBezTo>
                  <a:cubicBezTo>
                    <a:pt x="375655" y="28286"/>
                    <a:pt x="381000" y="0"/>
                    <a:pt x="381000" y="0"/>
                  </a:cubicBezTo>
                  <a:cubicBezTo>
                    <a:pt x="386268" y="47420"/>
                    <a:pt x="387149" y="75400"/>
                    <a:pt x="397933" y="118534"/>
                  </a:cubicBezTo>
                  <a:cubicBezTo>
                    <a:pt x="400098" y="127192"/>
                    <a:pt x="403578" y="135467"/>
                    <a:pt x="406400" y="143934"/>
                  </a:cubicBezTo>
                  <a:cubicBezTo>
                    <a:pt x="409222" y="166512"/>
                    <a:pt x="413121" y="188981"/>
                    <a:pt x="414866" y="211667"/>
                  </a:cubicBezTo>
                  <a:cubicBezTo>
                    <a:pt x="418768" y="262395"/>
                    <a:pt x="414232" y="314009"/>
                    <a:pt x="423333" y="364067"/>
                  </a:cubicBezTo>
                  <a:cubicBezTo>
                    <a:pt x="425747" y="377343"/>
                    <a:pt x="464355" y="413556"/>
                    <a:pt x="474133" y="423334"/>
                  </a:cubicBezTo>
                  <a:cubicBezTo>
                    <a:pt x="479214" y="438576"/>
                    <a:pt x="489648" y="467712"/>
                    <a:pt x="491066" y="482600"/>
                  </a:cubicBezTo>
                  <a:cubicBezTo>
                    <a:pt x="506259" y="642126"/>
                    <a:pt x="454974" y="604255"/>
                    <a:pt x="533400" y="643467"/>
                  </a:cubicBezTo>
                  <a:cubicBezTo>
                    <a:pt x="541867" y="640645"/>
                    <a:pt x="552992" y="641776"/>
                    <a:pt x="558800" y="635000"/>
                  </a:cubicBezTo>
                  <a:cubicBezTo>
                    <a:pt x="596871" y="590583"/>
                    <a:pt x="576826" y="569132"/>
                    <a:pt x="601133" y="516467"/>
                  </a:cubicBezTo>
                  <a:cubicBezTo>
                    <a:pt x="615192" y="486005"/>
                    <a:pt x="640302" y="472851"/>
                    <a:pt x="660400" y="448734"/>
                  </a:cubicBezTo>
                  <a:cubicBezTo>
                    <a:pt x="666914" y="440917"/>
                    <a:pt x="671689" y="431801"/>
                    <a:pt x="677333" y="423334"/>
                  </a:cubicBezTo>
                  <a:lnTo>
                    <a:pt x="745066" y="448734"/>
                  </a:lnTo>
                  <a:cubicBezTo>
                    <a:pt x="753453" y="451784"/>
                    <a:pt x="762341" y="453507"/>
                    <a:pt x="770466" y="457200"/>
                  </a:cubicBezTo>
                  <a:cubicBezTo>
                    <a:pt x="793446" y="467645"/>
                    <a:pt x="815622" y="479778"/>
                    <a:pt x="838200" y="491067"/>
                  </a:cubicBezTo>
                  <a:lnTo>
                    <a:pt x="872066" y="508000"/>
                  </a:lnTo>
                  <a:cubicBezTo>
                    <a:pt x="874888" y="516467"/>
                    <a:pt x="871608" y="533400"/>
                    <a:pt x="880533" y="533400"/>
                  </a:cubicBezTo>
                  <a:cubicBezTo>
                    <a:pt x="889458" y="533400"/>
                    <a:pt x="885602" y="516252"/>
                    <a:pt x="889000" y="508000"/>
                  </a:cubicBezTo>
                  <a:cubicBezTo>
                    <a:pt x="905367" y="468251"/>
                    <a:pt x="924220" y="429531"/>
                    <a:pt x="939800" y="389467"/>
                  </a:cubicBezTo>
                  <a:cubicBezTo>
                    <a:pt x="956209" y="347272"/>
                    <a:pt x="936551" y="345317"/>
                    <a:pt x="982133" y="304800"/>
                  </a:cubicBezTo>
                  <a:cubicBezTo>
                    <a:pt x="993492" y="294703"/>
                    <a:pt x="1010355" y="293511"/>
                    <a:pt x="1024466" y="287867"/>
                  </a:cubicBezTo>
                  <a:cubicBezTo>
                    <a:pt x="1030111" y="282223"/>
                    <a:pt x="1033926" y="273737"/>
                    <a:pt x="1041400" y="270934"/>
                  </a:cubicBezTo>
                  <a:cubicBezTo>
                    <a:pt x="1084127" y="254911"/>
                    <a:pt x="1115613" y="265394"/>
                    <a:pt x="1159933" y="270934"/>
                  </a:cubicBezTo>
                  <a:cubicBezTo>
                    <a:pt x="1171222" y="276578"/>
                    <a:pt x="1184217" y="279653"/>
                    <a:pt x="1193800" y="287867"/>
                  </a:cubicBezTo>
                  <a:cubicBezTo>
                    <a:pt x="1240138" y="327585"/>
                    <a:pt x="1204883" y="309162"/>
                    <a:pt x="1227666" y="347134"/>
                  </a:cubicBezTo>
                  <a:cubicBezTo>
                    <a:pt x="1231773" y="353979"/>
                    <a:pt x="1238955" y="358423"/>
                    <a:pt x="1244600" y="364067"/>
                  </a:cubicBezTo>
                  <a:cubicBezTo>
                    <a:pt x="1259303" y="408179"/>
                    <a:pt x="1243434" y="373194"/>
                    <a:pt x="1270000" y="406400"/>
                  </a:cubicBezTo>
                  <a:cubicBezTo>
                    <a:pt x="1276357" y="414346"/>
                    <a:pt x="1279116" y="425286"/>
                    <a:pt x="1286933" y="431800"/>
                  </a:cubicBezTo>
                  <a:cubicBezTo>
                    <a:pt x="1296629" y="439880"/>
                    <a:pt x="1309511" y="443089"/>
                    <a:pt x="1320800" y="448734"/>
                  </a:cubicBezTo>
                  <a:cubicBezTo>
                    <a:pt x="1346200" y="485423"/>
                    <a:pt x="1376295" y="519271"/>
                    <a:pt x="1397000" y="558800"/>
                  </a:cubicBezTo>
                  <a:cubicBezTo>
                    <a:pt x="1407799" y="579416"/>
                    <a:pt x="1405980" y="604662"/>
                    <a:pt x="1413933" y="626534"/>
                  </a:cubicBezTo>
                  <a:cubicBezTo>
                    <a:pt x="1417410" y="636097"/>
                    <a:pt x="1425222" y="643467"/>
                    <a:pt x="1430866" y="651934"/>
                  </a:cubicBezTo>
                  <a:cubicBezTo>
                    <a:pt x="1436511" y="671689"/>
                    <a:pt x="1441896" y="691521"/>
                    <a:pt x="1447800" y="711200"/>
                  </a:cubicBezTo>
                  <a:cubicBezTo>
                    <a:pt x="1450364" y="719748"/>
                    <a:pt x="1451674" y="728947"/>
                    <a:pt x="1456266" y="736600"/>
                  </a:cubicBezTo>
                  <a:cubicBezTo>
                    <a:pt x="1460373" y="743445"/>
                    <a:pt x="1467555" y="747889"/>
                    <a:pt x="1473200" y="753534"/>
                  </a:cubicBezTo>
                  <a:cubicBezTo>
                    <a:pt x="1470378" y="730956"/>
                    <a:pt x="1462125" y="708404"/>
                    <a:pt x="1464733" y="685800"/>
                  </a:cubicBezTo>
                  <a:cubicBezTo>
                    <a:pt x="1479146" y="560889"/>
                    <a:pt x="1524000" y="313267"/>
                    <a:pt x="1524000" y="313267"/>
                  </a:cubicBezTo>
                  <a:cubicBezTo>
                    <a:pt x="1540933" y="316089"/>
                    <a:pt x="1559445" y="314057"/>
                    <a:pt x="1574800" y="321734"/>
                  </a:cubicBezTo>
                  <a:cubicBezTo>
                    <a:pt x="1589079" y="328874"/>
                    <a:pt x="1595675" y="346321"/>
                    <a:pt x="1608666" y="355600"/>
                  </a:cubicBezTo>
                  <a:cubicBezTo>
                    <a:pt x="1615928" y="360787"/>
                    <a:pt x="1625599" y="361245"/>
                    <a:pt x="1634066" y="364067"/>
                  </a:cubicBezTo>
                  <a:cubicBezTo>
                    <a:pt x="1648177" y="352778"/>
                    <a:pt x="1664311" y="343632"/>
                    <a:pt x="1676400" y="330200"/>
                  </a:cubicBezTo>
                  <a:cubicBezTo>
                    <a:pt x="1713397" y="289092"/>
                    <a:pt x="1710266" y="255058"/>
                    <a:pt x="1710266" y="29633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2" name="Line 111"/>
            <p:cNvSpPr>
              <a:spLocks noChangeShapeType="1"/>
            </p:cNvSpPr>
            <p:nvPr/>
          </p:nvSpPr>
          <p:spPr bwMode="auto">
            <a:xfrm>
              <a:off x="6803512" y="1231356"/>
              <a:ext cx="1260000" cy="0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/>
              <a:tailEnd type="none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6292756" y="1000108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0000"/>
                  </a:solidFill>
                </a:rPr>
                <a:t>MAX</a:t>
              </a:r>
              <a:endParaRPr lang="en-IN" sz="1600" dirty="0">
                <a:solidFill>
                  <a:srgbClr val="FF0000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001024" y="1071546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solidFill>
                    <a:srgbClr val="FF33CC"/>
                  </a:solidFill>
                </a:rPr>
                <a:t>MAX - </a:t>
              </a:r>
              <a:r>
                <a:rPr lang="el-GR" sz="1600" dirty="0" smtClean="0">
                  <a:solidFill>
                    <a:srgbClr val="FF33CC"/>
                  </a:solidFill>
                </a:rPr>
                <a:t>δ</a:t>
              </a:r>
              <a:endParaRPr lang="en-IN" sz="1600" dirty="0">
                <a:solidFill>
                  <a:srgbClr val="FF33CC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500826" y="1285860"/>
              <a:ext cx="1934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Negligible back-off</a:t>
              </a:r>
              <a:endParaRPr lang="en-I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PWCS Design Steps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190"/>
            <a:ext cx="8229600" cy="5840958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DOF analysis and control objectives</a:t>
            </a:r>
          </a:p>
          <a:p>
            <a:pPr lvl="1"/>
            <a:r>
              <a:rPr lang="en-IN" dirty="0" smtClean="0"/>
              <a:t>Production rate</a:t>
            </a:r>
          </a:p>
          <a:p>
            <a:pPr lvl="1"/>
            <a:r>
              <a:rPr lang="en-IN" dirty="0" smtClean="0"/>
              <a:t>Product quality</a:t>
            </a:r>
          </a:p>
          <a:p>
            <a:pPr lvl="1"/>
            <a:r>
              <a:rPr lang="en-IN" dirty="0" smtClean="0"/>
              <a:t>Safety limits (</a:t>
            </a:r>
            <a:r>
              <a:rPr lang="en-IN" dirty="0" err="1" smtClean="0"/>
              <a:t>eg</a:t>
            </a:r>
            <a:r>
              <a:rPr lang="en-IN" dirty="0" smtClean="0"/>
              <a:t> UFL &lt; gas loop composition &lt; LFL)</a:t>
            </a:r>
          </a:p>
          <a:p>
            <a:pPr lvl="1"/>
            <a:r>
              <a:rPr lang="en-IN" dirty="0" smtClean="0"/>
              <a:t>Economic</a:t>
            </a:r>
          </a:p>
          <a:p>
            <a:pPr>
              <a:spcBef>
                <a:spcPts val="1200"/>
              </a:spcBef>
            </a:pPr>
            <a:r>
              <a:rPr lang="en-IN" dirty="0" smtClean="0"/>
              <a:t>Choose TPM</a:t>
            </a:r>
          </a:p>
          <a:p>
            <a:pPr lvl="1"/>
            <a:r>
              <a:rPr lang="en-IN" dirty="0" smtClean="0"/>
              <a:t>Feed set by an upstream process</a:t>
            </a:r>
          </a:p>
          <a:p>
            <a:pPr lvl="1"/>
            <a:r>
              <a:rPr lang="en-IN" dirty="0" smtClean="0"/>
              <a:t>On demand operation (utility plants)</a:t>
            </a:r>
          </a:p>
          <a:p>
            <a:pPr lvl="1"/>
            <a:r>
              <a:rPr lang="en-IN" dirty="0" smtClean="0"/>
              <a:t>Flexible</a:t>
            </a:r>
          </a:p>
          <a:p>
            <a:pPr lvl="2"/>
            <a:r>
              <a:rPr lang="en-IN" dirty="0" smtClean="0"/>
              <a:t>Inside the recycle loop at the feed of the most non-linear/fragile unit</a:t>
            </a:r>
          </a:p>
          <a:p>
            <a:pPr lvl="2"/>
            <a:r>
              <a:rPr lang="en-IN" dirty="0" smtClean="0"/>
              <a:t>If bottleneck is known, at the bottleneck inside the recycle loop</a:t>
            </a:r>
          </a:p>
          <a:p>
            <a:pPr>
              <a:spcBef>
                <a:spcPts val="1200"/>
              </a:spcBef>
            </a:pPr>
            <a:r>
              <a:rPr lang="en-IN" dirty="0" smtClean="0"/>
              <a:t>Design “local” loops for closing all independent material and energy balances around the TPM</a:t>
            </a:r>
          </a:p>
          <a:p>
            <a:pPr lvl="1"/>
            <a:r>
              <a:rPr lang="en-IN" dirty="0" smtClean="0"/>
              <a:t>Radiate outwards from the TPM</a:t>
            </a:r>
          </a:p>
          <a:p>
            <a:pPr lvl="1"/>
            <a:r>
              <a:rPr lang="en-IN" dirty="0" smtClean="0"/>
              <a:t>Check consistency of material / energy balance closure (</a:t>
            </a:r>
            <a:r>
              <a:rPr lang="en-IN" b="1" dirty="0" smtClean="0"/>
              <a:t>Downs’ Drill</a:t>
            </a:r>
            <a:r>
              <a:rPr lang="en-IN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IN" dirty="0" smtClean="0"/>
              <a:t>Choose loop </a:t>
            </a:r>
            <a:r>
              <a:rPr lang="en-IN" dirty="0" err="1" smtClean="0"/>
              <a:t>setpoints</a:t>
            </a:r>
            <a:r>
              <a:rPr lang="en-IN" dirty="0" smtClean="0"/>
              <a:t> “wisely”</a:t>
            </a:r>
          </a:p>
          <a:p>
            <a:pPr lvl="1"/>
            <a:r>
              <a:rPr lang="en-IN" dirty="0" smtClean="0"/>
              <a:t>Usually governed by economic considerations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971"/>
          <p:cNvSpPr txBox="1">
            <a:spLocks noChangeArrowheads="1"/>
          </p:cNvSpPr>
          <p:nvPr/>
        </p:nvSpPr>
        <p:spPr bwMode="auto">
          <a:xfrm>
            <a:off x="4129088" y="1112838"/>
            <a:ext cx="8810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l">
              <a:spcAft>
                <a:spcPts val="1000"/>
              </a:spcAft>
            </a:pPr>
            <a:r>
              <a:rPr lang="en-IN" sz="1600" b="0">
                <a:latin typeface="Times New Roman" pitchFamily="18" charset="0"/>
                <a:cs typeface="Arial" charset="0"/>
              </a:rPr>
              <a:t>Recycle</a:t>
            </a:r>
            <a:r>
              <a:rPr lang="en-IN" sz="1600" b="0" i="1">
                <a:latin typeface="Times New Roman" pitchFamily="18" charset="0"/>
                <a:cs typeface="Arial" charset="0"/>
              </a:rPr>
              <a:t> </a:t>
            </a:r>
            <a:endParaRPr lang="en-US" sz="1600" b="0">
              <a:cs typeface="Arial" charset="0"/>
            </a:endParaRPr>
          </a:p>
        </p:txBody>
      </p:sp>
      <p:cxnSp>
        <p:nvCxnSpPr>
          <p:cNvPr id="18435" name="AutoShape 536"/>
          <p:cNvCxnSpPr>
            <a:cxnSpLocks noChangeShapeType="1"/>
          </p:cNvCxnSpPr>
          <p:nvPr/>
        </p:nvCxnSpPr>
        <p:spPr bwMode="auto">
          <a:xfrm>
            <a:off x="2354263" y="1492250"/>
            <a:ext cx="1587" cy="37433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436" name="AutoShape 1899"/>
          <p:cNvCxnSpPr>
            <a:cxnSpLocks noChangeShapeType="1"/>
          </p:cNvCxnSpPr>
          <p:nvPr/>
        </p:nvCxnSpPr>
        <p:spPr bwMode="auto">
          <a:xfrm flipH="1">
            <a:off x="2354263" y="1490663"/>
            <a:ext cx="4564062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437" name="AutoShape 538"/>
          <p:cNvCxnSpPr>
            <a:cxnSpLocks noChangeShapeType="1"/>
          </p:cNvCxnSpPr>
          <p:nvPr/>
        </p:nvCxnSpPr>
        <p:spPr bwMode="auto">
          <a:xfrm>
            <a:off x="4116388" y="3289300"/>
            <a:ext cx="514350" cy="31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38" name="AutoShape 1917"/>
          <p:cNvCxnSpPr>
            <a:cxnSpLocks noChangeShapeType="1"/>
          </p:cNvCxnSpPr>
          <p:nvPr/>
        </p:nvCxnSpPr>
        <p:spPr bwMode="auto">
          <a:xfrm flipV="1">
            <a:off x="5837238" y="2784475"/>
            <a:ext cx="106997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39" name="AutoShape 1918"/>
          <p:cNvCxnSpPr>
            <a:cxnSpLocks noChangeShapeType="1"/>
          </p:cNvCxnSpPr>
          <p:nvPr/>
        </p:nvCxnSpPr>
        <p:spPr bwMode="auto">
          <a:xfrm flipV="1">
            <a:off x="6902450" y="1495425"/>
            <a:ext cx="1588" cy="12604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40" name="AutoShape 1921"/>
          <p:cNvCxnSpPr>
            <a:cxnSpLocks noChangeShapeType="1"/>
          </p:cNvCxnSpPr>
          <p:nvPr/>
        </p:nvCxnSpPr>
        <p:spPr bwMode="auto">
          <a:xfrm flipV="1">
            <a:off x="4773613" y="3289300"/>
            <a:ext cx="37465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441" name="AutoShape 1940"/>
          <p:cNvCxnSpPr>
            <a:cxnSpLocks noChangeShapeType="1"/>
          </p:cNvCxnSpPr>
          <p:nvPr/>
        </p:nvCxnSpPr>
        <p:spPr bwMode="auto">
          <a:xfrm flipH="1" flipV="1">
            <a:off x="5511800" y="2786063"/>
            <a:ext cx="214313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442" name="AutoShape 1942"/>
          <p:cNvCxnSpPr>
            <a:cxnSpLocks noChangeShapeType="1"/>
          </p:cNvCxnSpPr>
          <p:nvPr/>
        </p:nvCxnSpPr>
        <p:spPr bwMode="auto">
          <a:xfrm flipH="1">
            <a:off x="6091238" y="2092325"/>
            <a:ext cx="1587" cy="2397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2" name="Group 1943"/>
          <p:cNvGrpSpPr>
            <a:grpSpLocks/>
          </p:cNvGrpSpPr>
          <p:nvPr/>
        </p:nvGrpSpPr>
        <p:grpSpPr bwMode="auto">
          <a:xfrm rot="-5400000">
            <a:off x="6361113" y="2652712"/>
            <a:ext cx="217488" cy="144463"/>
            <a:chOff x="4039" y="2960"/>
            <a:chExt cx="252" cy="208"/>
          </a:xfrm>
        </p:grpSpPr>
        <p:sp>
          <p:nvSpPr>
            <p:cNvPr id="18547" name="AutoShape 1944"/>
            <p:cNvSpPr>
              <a:spLocks noChangeArrowheads="1"/>
            </p:cNvSpPr>
            <p:nvPr/>
          </p:nvSpPr>
          <p:spPr bwMode="auto">
            <a:xfrm>
              <a:off x="4039" y="2960"/>
              <a:ext cx="114" cy="208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cxnSp>
          <p:nvCxnSpPr>
            <p:cNvPr id="18548" name="Line 1945"/>
            <p:cNvCxnSpPr>
              <a:cxnSpLocks noChangeShapeType="1"/>
            </p:cNvCxnSpPr>
            <p:nvPr/>
          </p:nvCxnSpPr>
          <p:spPr bwMode="auto">
            <a:xfrm>
              <a:off x="4096" y="3064"/>
              <a:ext cx="1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549" name="AutoShape 1946"/>
            <p:cNvSpPr>
              <a:spLocks noChangeArrowheads="1"/>
            </p:cNvSpPr>
            <p:nvPr/>
          </p:nvSpPr>
          <p:spPr bwMode="auto">
            <a:xfrm>
              <a:off x="4210" y="2995"/>
              <a:ext cx="81" cy="138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cxnSp>
        <p:nvCxnSpPr>
          <p:cNvPr id="18444" name="AutoShape 1947"/>
          <p:cNvCxnSpPr>
            <a:cxnSpLocks noChangeShapeType="1"/>
          </p:cNvCxnSpPr>
          <p:nvPr/>
        </p:nvCxnSpPr>
        <p:spPr bwMode="auto">
          <a:xfrm flipH="1">
            <a:off x="5868988" y="2786063"/>
            <a:ext cx="528637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45" name="AutoShape 1948"/>
          <p:cNvCxnSpPr>
            <a:cxnSpLocks noChangeShapeType="1"/>
          </p:cNvCxnSpPr>
          <p:nvPr/>
        </p:nvCxnSpPr>
        <p:spPr bwMode="auto">
          <a:xfrm>
            <a:off x="6097588" y="2547938"/>
            <a:ext cx="0" cy="23971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46" name="AutoShape 1949"/>
          <p:cNvCxnSpPr>
            <a:cxnSpLocks noChangeShapeType="1"/>
          </p:cNvCxnSpPr>
          <p:nvPr/>
        </p:nvCxnSpPr>
        <p:spPr bwMode="auto">
          <a:xfrm flipH="1">
            <a:off x="5357813" y="1909763"/>
            <a:ext cx="623887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/>
          </a:ln>
        </p:spPr>
      </p:cxnSp>
      <p:cxnSp>
        <p:nvCxnSpPr>
          <p:cNvPr id="18447" name="AutoShape 1950"/>
          <p:cNvCxnSpPr>
            <a:cxnSpLocks noChangeShapeType="1"/>
          </p:cNvCxnSpPr>
          <p:nvPr/>
        </p:nvCxnSpPr>
        <p:spPr bwMode="auto">
          <a:xfrm>
            <a:off x="5357813" y="1909763"/>
            <a:ext cx="0" cy="3206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48" name="AutoShape 1957"/>
          <p:cNvCxnSpPr>
            <a:cxnSpLocks noChangeShapeType="1"/>
          </p:cNvCxnSpPr>
          <p:nvPr/>
        </p:nvCxnSpPr>
        <p:spPr bwMode="auto">
          <a:xfrm flipV="1">
            <a:off x="5827713" y="4235450"/>
            <a:ext cx="0" cy="3952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49" name="AutoShape 1958"/>
          <p:cNvCxnSpPr>
            <a:cxnSpLocks noChangeShapeType="1"/>
          </p:cNvCxnSpPr>
          <p:nvPr/>
        </p:nvCxnSpPr>
        <p:spPr bwMode="auto">
          <a:xfrm flipH="1">
            <a:off x="5511800" y="4235450"/>
            <a:ext cx="315913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3" name="Group 711"/>
          <p:cNvGrpSpPr>
            <a:grpSpLocks/>
          </p:cNvGrpSpPr>
          <p:nvPr/>
        </p:nvGrpSpPr>
        <p:grpSpPr bwMode="auto">
          <a:xfrm>
            <a:off x="5881688" y="1743075"/>
            <a:ext cx="427037" cy="398463"/>
            <a:chOff x="11840" y="39579"/>
            <a:chExt cx="3965" cy="3702"/>
          </a:xfrm>
        </p:grpSpPr>
        <p:sp>
          <p:nvSpPr>
            <p:cNvPr id="18542" name="Oval 1960"/>
            <p:cNvSpPr>
              <a:spLocks noChangeArrowheads="1"/>
            </p:cNvSpPr>
            <p:nvPr/>
          </p:nvSpPr>
          <p:spPr bwMode="auto">
            <a:xfrm>
              <a:off x="12610" y="40215"/>
              <a:ext cx="2286" cy="228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4" name="Group 1961"/>
            <p:cNvGrpSpPr>
              <a:grpSpLocks/>
            </p:cNvGrpSpPr>
            <p:nvPr/>
          </p:nvGrpSpPr>
          <p:grpSpPr bwMode="auto">
            <a:xfrm>
              <a:off x="11840" y="39579"/>
              <a:ext cx="3965" cy="3703"/>
              <a:chOff x="5459" y="1775"/>
              <a:chExt cx="669" cy="837"/>
            </a:xfrm>
          </p:grpSpPr>
          <p:cxnSp>
            <p:nvCxnSpPr>
              <p:cNvPr id="18544" name="AutoShape 1962"/>
              <p:cNvCxnSpPr>
                <a:cxnSpLocks noChangeShapeType="1"/>
              </p:cNvCxnSpPr>
              <p:nvPr/>
            </p:nvCxnSpPr>
            <p:spPr bwMode="auto">
              <a:xfrm flipV="1">
                <a:off x="5459" y="2244"/>
                <a:ext cx="435" cy="36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545" name="AutoShape 1963"/>
              <p:cNvCxnSpPr>
                <a:cxnSpLocks noChangeShapeType="1"/>
              </p:cNvCxnSpPr>
              <p:nvPr/>
            </p:nvCxnSpPr>
            <p:spPr bwMode="auto">
              <a:xfrm>
                <a:off x="5676" y="2143"/>
                <a:ext cx="218" cy="102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546" name="AutoShape 1964"/>
              <p:cNvCxnSpPr>
                <a:cxnSpLocks noChangeShapeType="1"/>
              </p:cNvCxnSpPr>
              <p:nvPr/>
            </p:nvCxnSpPr>
            <p:spPr bwMode="auto">
              <a:xfrm flipV="1">
                <a:off x="5676" y="1775"/>
                <a:ext cx="452" cy="36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cxnSp>
        <p:nvCxnSpPr>
          <p:cNvPr id="18451" name="AutoShape 1965"/>
          <p:cNvCxnSpPr>
            <a:cxnSpLocks noChangeShapeType="1"/>
          </p:cNvCxnSpPr>
          <p:nvPr/>
        </p:nvCxnSpPr>
        <p:spPr bwMode="auto">
          <a:xfrm>
            <a:off x="5365750" y="4575175"/>
            <a:ext cx="1588" cy="70961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52" name="AutoShape 1966"/>
          <p:cNvCxnSpPr>
            <a:cxnSpLocks noChangeShapeType="1"/>
          </p:cNvCxnSpPr>
          <p:nvPr/>
        </p:nvCxnSpPr>
        <p:spPr bwMode="auto">
          <a:xfrm>
            <a:off x="5365750" y="5281613"/>
            <a:ext cx="2052638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53" name="AutoShape 1967"/>
          <p:cNvCxnSpPr>
            <a:cxnSpLocks noChangeShapeType="1"/>
          </p:cNvCxnSpPr>
          <p:nvPr/>
        </p:nvCxnSpPr>
        <p:spPr bwMode="auto">
          <a:xfrm>
            <a:off x="5365750" y="4743450"/>
            <a:ext cx="346075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54" name="AutoShape 1968"/>
          <p:cNvCxnSpPr>
            <a:cxnSpLocks noChangeShapeType="1"/>
          </p:cNvCxnSpPr>
          <p:nvPr/>
        </p:nvCxnSpPr>
        <p:spPr bwMode="auto">
          <a:xfrm>
            <a:off x="7543800" y="5283200"/>
            <a:ext cx="280988" cy="0"/>
          </a:xfrm>
          <a:prstGeom prst="straightConnector1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455" name="AutoShape 571"/>
          <p:cNvCxnSpPr>
            <a:cxnSpLocks noChangeShapeType="1"/>
          </p:cNvCxnSpPr>
          <p:nvPr/>
        </p:nvCxnSpPr>
        <p:spPr bwMode="auto">
          <a:xfrm>
            <a:off x="2439988" y="3190875"/>
            <a:ext cx="1331912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456" name="AutoShape 572"/>
          <p:cNvCxnSpPr>
            <a:cxnSpLocks noChangeShapeType="1"/>
          </p:cNvCxnSpPr>
          <p:nvPr/>
        </p:nvCxnSpPr>
        <p:spPr bwMode="auto">
          <a:xfrm>
            <a:off x="3240088" y="5218113"/>
            <a:ext cx="522287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5989638" y="2314575"/>
            <a:ext cx="220662" cy="227013"/>
            <a:chOff x="8460" y="6042"/>
            <a:chExt cx="495" cy="325"/>
          </a:xfrm>
        </p:grpSpPr>
        <p:sp>
          <p:nvSpPr>
            <p:cNvPr id="18540" name="AutoShape 44"/>
            <p:cNvSpPr>
              <a:spLocks noChangeArrowheads="1"/>
            </p:cNvSpPr>
            <p:nvPr/>
          </p:nvSpPr>
          <p:spPr bwMode="auto">
            <a:xfrm rot="-5400000">
              <a:off x="8549" y="5961"/>
              <a:ext cx="325" cy="487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541" name="Freeform 45"/>
            <p:cNvSpPr>
              <a:spLocks/>
            </p:cNvSpPr>
            <p:nvPr/>
          </p:nvSpPr>
          <p:spPr bwMode="auto">
            <a:xfrm>
              <a:off x="8460" y="6165"/>
              <a:ext cx="490" cy="90"/>
            </a:xfrm>
            <a:custGeom>
              <a:avLst/>
              <a:gdLst>
                <a:gd name="T0" fmla="*/ 0 w 439"/>
                <a:gd name="T1" fmla="*/ 378 h 64"/>
                <a:gd name="T2" fmla="*/ 522 w 439"/>
                <a:gd name="T3" fmla="*/ 498 h 64"/>
                <a:gd name="T4" fmla="*/ 579 w 439"/>
                <a:gd name="T5" fmla="*/ 148 h 64"/>
                <a:gd name="T6" fmla="*/ 753 w 439"/>
                <a:gd name="T7" fmla="*/ 378 h 64"/>
                <a:gd name="T8" fmla="*/ 840 w 439"/>
                <a:gd name="T9" fmla="*/ 26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9"/>
                <a:gd name="T16" fmla="*/ 0 h 64"/>
                <a:gd name="T17" fmla="*/ 439 w 439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9" h="64">
                  <a:moveTo>
                    <a:pt x="0" y="49"/>
                  </a:moveTo>
                  <a:cubicBezTo>
                    <a:pt x="112" y="24"/>
                    <a:pt x="174" y="0"/>
                    <a:pt x="270" y="64"/>
                  </a:cubicBezTo>
                  <a:cubicBezTo>
                    <a:pt x="280" y="49"/>
                    <a:pt x="282" y="21"/>
                    <a:pt x="300" y="19"/>
                  </a:cubicBezTo>
                  <a:cubicBezTo>
                    <a:pt x="331" y="15"/>
                    <a:pt x="390" y="49"/>
                    <a:pt x="390" y="49"/>
                  </a:cubicBezTo>
                  <a:cubicBezTo>
                    <a:pt x="439" y="16"/>
                    <a:pt x="435" y="1"/>
                    <a:pt x="435" y="3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" name="Group 1923"/>
          <p:cNvGrpSpPr>
            <a:grpSpLocks/>
          </p:cNvGrpSpPr>
          <p:nvPr/>
        </p:nvGrpSpPr>
        <p:grpSpPr bwMode="auto">
          <a:xfrm>
            <a:off x="5133975" y="2224088"/>
            <a:ext cx="377825" cy="2355850"/>
            <a:chOff x="8445" y="7508"/>
            <a:chExt cx="524" cy="3455"/>
          </a:xfrm>
        </p:grpSpPr>
        <p:cxnSp>
          <p:nvCxnSpPr>
            <p:cNvPr id="18536" name="AutoShape 1924"/>
            <p:cNvCxnSpPr>
              <a:cxnSpLocks noChangeShapeType="1"/>
            </p:cNvCxnSpPr>
            <p:nvPr/>
          </p:nvCxnSpPr>
          <p:spPr bwMode="auto">
            <a:xfrm>
              <a:off x="8450" y="7843"/>
              <a:ext cx="0" cy="276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537" name="AutoShape 1925"/>
            <p:cNvCxnSpPr>
              <a:cxnSpLocks noChangeShapeType="1"/>
            </p:cNvCxnSpPr>
            <p:nvPr/>
          </p:nvCxnSpPr>
          <p:spPr bwMode="auto">
            <a:xfrm>
              <a:off x="8969" y="7843"/>
              <a:ext cx="0" cy="276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538" name="Arc 1926"/>
            <p:cNvSpPr>
              <a:spLocks/>
            </p:cNvSpPr>
            <p:nvPr/>
          </p:nvSpPr>
          <p:spPr bwMode="auto">
            <a:xfrm rot="10853378" flipV="1">
              <a:off x="8445" y="7508"/>
              <a:ext cx="522" cy="390"/>
            </a:xfrm>
            <a:custGeom>
              <a:avLst/>
              <a:gdLst>
                <a:gd name="T0" fmla="*/ 0 w 43196"/>
                <a:gd name="T1" fmla="*/ 0 h 22102"/>
                <a:gd name="T2" fmla="*/ 0 w 43196"/>
                <a:gd name="T3" fmla="*/ 0 h 22102"/>
                <a:gd name="T4" fmla="*/ 0 w 43196"/>
                <a:gd name="T5" fmla="*/ 0 h 22102"/>
                <a:gd name="T6" fmla="*/ 0 60000 65536"/>
                <a:gd name="T7" fmla="*/ 0 60000 65536"/>
                <a:gd name="T8" fmla="*/ 0 60000 65536"/>
                <a:gd name="T9" fmla="*/ 0 w 43196"/>
                <a:gd name="T10" fmla="*/ 0 h 22102"/>
                <a:gd name="T11" fmla="*/ 43196 w 43196"/>
                <a:gd name="T12" fmla="*/ 22102 h 22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6" h="22102" fill="none" extrusionOk="0">
                  <a:moveTo>
                    <a:pt x="0" y="21173"/>
                  </a:moveTo>
                  <a:cubicBezTo>
                    <a:pt x="232" y="9412"/>
                    <a:pt x="9833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  <a:cubicBezTo>
                    <a:pt x="43196" y="21767"/>
                    <a:pt x="43194" y="21934"/>
                    <a:pt x="43190" y="22102"/>
                  </a:cubicBezTo>
                </a:path>
                <a:path w="43196" h="22102" stroke="0" extrusionOk="0">
                  <a:moveTo>
                    <a:pt x="0" y="21173"/>
                  </a:moveTo>
                  <a:cubicBezTo>
                    <a:pt x="232" y="9412"/>
                    <a:pt x="9833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  <a:cubicBezTo>
                    <a:pt x="43196" y="21767"/>
                    <a:pt x="43194" y="21934"/>
                    <a:pt x="43190" y="22102"/>
                  </a:cubicBezTo>
                  <a:lnTo>
                    <a:pt x="21596" y="21600"/>
                  </a:lnTo>
                  <a:lnTo>
                    <a:pt x="0" y="2117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539" name="Arc 1927"/>
            <p:cNvSpPr>
              <a:spLocks/>
            </p:cNvSpPr>
            <p:nvPr/>
          </p:nvSpPr>
          <p:spPr bwMode="auto">
            <a:xfrm rot="64827" flipV="1">
              <a:off x="8445" y="10573"/>
              <a:ext cx="522" cy="390"/>
            </a:xfrm>
            <a:custGeom>
              <a:avLst/>
              <a:gdLst>
                <a:gd name="T0" fmla="*/ 0 w 43196"/>
                <a:gd name="T1" fmla="*/ 0 h 22102"/>
                <a:gd name="T2" fmla="*/ 0 w 43196"/>
                <a:gd name="T3" fmla="*/ 0 h 22102"/>
                <a:gd name="T4" fmla="*/ 0 w 43196"/>
                <a:gd name="T5" fmla="*/ 0 h 22102"/>
                <a:gd name="T6" fmla="*/ 0 60000 65536"/>
                <a:gd name="T7" fmla="*/ 0 60000 65536"/>
                <a:gd name="T8" fmla="*/ 0 60000 65536"/>
                <a:gd name="T9" fmla="*/ 0 w 43196"/>
                <a:gd name="T10" fmla="*/ 0 h 22102"/>
                <a:gd name="T11" fmla="*/ 43196 w 43196"/>
                <a:gd name="T12" fmla="*/ 22102 h 22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6" h="22102" fill="none" extrusionOk="0">
                  <a:moveTo>
                    <a:pt x="0" y="21173"/>
                  </a:moveTo>
                  <a:cubicBezTo>
                    <a:pt x="232" y="9412"/>
                    <a:pt x="9833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  <a:cubicBezTo>
                    <a:pt x="43196" y="21767"/>
                    <a:pt x="43194" y="21934"/>
                    <a:pt x="43190" y="22102"/>
                  </a:cubicBezTo>
                </a:path>
                <a:path w="43196" h="22102" stroke="0" extrusionOk="0">
                  <a:moveTo>
                    <a:pt x="0" y="21173"/>
                  </a:moveTo>
                  <a:cubicBezTo>
                    <a:pt x="232" y="9412"/>
                    <a:pt x="9833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  <a:cubicBezTo>
                    <a:pt x="43196" y="21767"/>
                    <a:pt x="43194" y="21934"/>
                    <a:pt x="43190" y="22102"/>
                  </a:cubicBezTo>
                  <a:lnTo>
                    <a:pt x="21596" y="21600"/>
                  </a:lnTo>
                  <a:lnTo>
                    <a:pt x="0" y="2117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cxnSp>
        <p:nvCxnSpPr>
          <p:cNvPr id="18459" name="Straight Connector 753"/>
          <p:cNvCxnSpPr>
            <a:cxnSpLocks noChangeShapeType="1"/>
          </p:cNvCxnSpPr>
          <p:nvPr/>
        </p:nvCxnSpPr>
        <p:spPr bwMode="auto">
          <a:xfrm>
            <a:off x="5137150" y="3370263"/>
            <a:ext cx="363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60" name="Straight Connector 755"/>
          <p:cNvCxnSpPr>
            <a:cxnSpLocks noChangeShapeType="1"/>
          </p:cNvCxnSpPr>
          <p:nvPr/>
        </p:nvCxnSpPr>
        <p:spPr bwMode="auto">
          <a:xfrm>
            <a:off x="5146675" y="2511425"/>
            <a:ext cx="365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61" name="Straight Connector 756"/>
          <p:cNvCxnSpPr>
            <a:cxnSpLocks noChangeShapeType="1"/>
          </p:cNvCxnSpPr>
          <p:nvPr/>
        </p:nvCxnSpPr>
        <p:spPr bwMode="auto">
          <a:xfrm>
            <a:off x="5133975" y="4303713"/>
            <a:ext cx="3651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8462" name="Text Box 2"/>
          <p:cNvSpPr txBox="1">
            <a:spLocks noChangeArrowheads="1"/>
          </p:cNvSpPr>
          <p:nvPr/>
        </p:nvSpPr>
        <p:spPr bwMode="auto">
          <a:xfrm>
            <a:off x="5921375" y="4568825"/>
            <a:ext cx="679450" cy="3841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i="1">
                <a:latin typeface="Times New Roman" pitchFamily="18" charset="0"/>
                <a:cs typeface="Arial" charset="0"/>
              </a:rPr>
              <a:t>Q</a:t>
            </a:r>
            <a:r>
              <a:rPr lang="en-US" sz="1600" i="1" baseline="-25000">
                <a:latin typeface="Times New Roman" pitchFamily="18" charset="0"/>
                <a:cs typeface="Arial" charset="0"/>
              </a:rPr>
              <a:t>Reb</a:t>
            </a:r>
            <a:endParaRPr lang="en-US" sz="1600">
              <a:cs typeface="Arial" charset="0"/>
            </a:endParaRPr>
          </a:p>
        </p:txBody>
      </p:sp>
      <p:sp>
        <p:nvSpPr>
          <p:cNvPr id="18463" name="Text Box 2"/>
          <p:cNvSpPr txBox="1">
            <a:spLocks noChangeArrowheads="1"/>
          </p:cNvSpPr>
          <p:nvPr/>
        </p:nvSpPr>
        <p:spPr bwMode="auto">
          <a:xfrm>
            <a:off x="6162675" y="1746250"/>
            <a:ext cx="835025" cy="427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i="1">
                <a:latin typeface="Times New Roman" pitchFamily="18" charset="0"/>
                <a:cs typeface="Arial" charset="0"/>
              </a:rPr>
              <a:t>Q</a:t>
            </a:r>
            <a:r>
              <a:rPr lang="en-US" sz="1600" i="1" baseline="-25000">
                <a:latin typeface="Times New Roman" pitchFamily="18" charset="0"/>
                <a:cs typeface="Arial" charset="0"/>
              </a:rPr>
              <a:t>Cnd</a:t>
            </a:r>
            <a:endParaRPr lang="en-US" sz="1600">
              <a:cs typeface="Arial" charset="0"/>
            </a:endParaRPr>
          </a:p>
        </p:txBody>
      </p:sp>
      <p:sp>
        <p:nvSpPr>
          <p:cNvPr id="18464" name="Text Box 602"/>
          <p:cNvSpPr txBox="1">
            <a:spLocks noChangeArrowheads="1"/>
          </p:cNvSpPr>
          <p:nvPr/>
        </p:nvSpPr>
        <p:spPr bwMode="auto">
          <a:xfrm>
            <a:off x="3028950" y="5230813"/>
            <a:ext cx="330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i="1">
                <a:latin typeface="Times New Roman" pitchFamily="18" charset="0"/>
                <a:cs typeface="Arial" charset="0"/>
              </a:rPr>
              <a:t>F</a:t>
            </a:r>
            <a:r>
              <a:rPr lang="en-US" sz="1600" i="1" baseline="-25000">
                <a:latin typeface="Times New Roman" pitchFamily="18" charset="0"/>
                <a:cs typeface="Arial" charset="0"/>
              </a:rPr>
              <a:t>Tot</a:t>
            </a:r>
            <a:endParaRPr lang="en-US" sz="1600">
              <a:cs typeface="Arial" charset="0"/>
            </a:endParaRPr>
          </a:p>
        </p:txBody>
      </p:sp>
      <p:sp>
        <p:nvSpPr>
          <p:cNvPr id="18465" name="Text Box 603"/>
          <p:cNvSpPr txBox="1">
            <a:spLocks noChangeArrowheads="1"/>
          </p:cNvSpPr>
          <p:nvPr/>
        </p:nvSpPr>
        <p:spPr bwMode="auto">
          <a:xfrm>
            <a:off x="1417638" y="3154363"/>
            <a:ext cx="4413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i="1">
                <a:latin typeface="Times New Roman" pitchFamily="18" charset="0"/>
                <a:cs typeface="Arial" charset="0"/>
              </a:rPr>
              <a:t>F</a:t>
            </a:r>
            <a:r>
              <a:rPr lang="en-US" sz="1600" i="1" baseline="-25000">
                <a:latin typeface="Times New Roman" pitchFamily="18" charset="0"/>
                <a:cs typeface="Arial" charset="0"/>
              </a:rPr>
              <a:t>H2O</a:t>
            </a:r>
            <a:endParaRPr lang="en-US" sz="1600">
              <a:cs typeface="Arial" charset="0"/>
            </a:endParaRPr>
          </a:p>
        </p:txBody>
      </p:sp>
      <p:sp>
        <p:nvSpPr>
          <p:cNvPr id="18466" name="Text Box 604"/>
          <p:cNvSpPr txBox="1">
            <a:spLocks noChangeArrowheads="1"/>
          </p:cNvSpPr>
          <p:nvPr/>
        </p:nvSpPr>
        <p:spPr bwMode="auto">
          <a:xfrm>
            <a:off x="4510088" y="3273425"/>
            <a:ext cx="37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i="1">
                <a:latin typeface="Times New Roman" pitchFamily="18" charset="0"/>
                <a:cs typeface="Arial" charset="0"/>
              </a:rPr>
              <a:t>F</a:t>
            </a:r>
            <a:r>
              <a:rPr lang="en-US" sz="1600" i="1" baseline="-25000">
                <a:latin typeface="Times New Roman" pitchFamily="18" charset="0"/>
                <a:cs typeface="Arial" charset="0"/>
              </a:rPr>
              <a:t>Col</a:t>
            </a:r>
            <a:endParaRPr lang="en-US" sz="1600">
              <a:cs typeface="Arial" charset="0"/>
            </a:endParaRPr>
          </a:p>
        </p:txBody>
      </p:sp>
      <p:sp>
        <p:nvSpPr>
          <p:cNvPr id="18467" name="Text Box 606"/>
          <p:cNvSpPr txBox="1">
            <a:spLocks noChangeArrowheads="1"/>
          </p:cNvSpPr>
          <p:nvPr/>
        </p:nvSpPr>
        <p:spPr bwMode="auto">
          <a:xfrm>
            <a:off x="5635625" y="2733675"/>
            <a:ext cx="342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i="1">
                <a:latin typeface="Times New Roman" pitchFamily="18" charset="0"/>
                <a:cs typeface="Arial" charset="0"/>
              </a:rPr>
              <a:t>L</a:t>
            </a:r>
            <a:endParaRPr lang="en-US" sz="1600">
              <a:cs typeface="Arial" charset="0"/>
            </a:endParaRPr>
          </a:p>
        </p:txBody>
      </p:sp>
      <p:sp>
        <p:nvSpPr>
          <p:cNvPr id="18468" name="Text Box 608"/>
          <p:cNvSpPr txBox="1">
            <a:spLocks noChangeArrowheads="1"/>
          </p:cNvSpPr>
          <p:nvPr/>
        </p:nvSpPr>
        <p:spPr bwMode="auto">
          <a:xfrm>
            <a:off x="6292850" y="2749550"/>
            <a:ext cx="374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i="1">
                <a:latin typeface="Times New Roman" pitchFamily="18" charset="0"/>
                <a:cs typeface="Arial" charset="0"/>
              </a:rPr>
              <a:t>D</a:t>
            </a:r>
            <a:endParaRPr lang="en-US" sz="1600">
              <a:cs typeface="Arial" charset="0"/>
            </a:endParaRPr>
          </a:p>
        </p:txBody>
      </p:sp>
      <p:sp>
        <p:nvSpPr>
          <p:cNvPr id="18469" name="Text Box 611"/>
          <p:cNvSpPr txBox="1">
            <a:spLocks noChangeArrowheads="1"/>
          </p:cNvSpPr>
          <p:nvPr/>
        </p:nvSpPr>
        <p:spPr bwMode="auto">
          <a:xfrm>
            <a:off x="7083425" y="5256213"/>
            <a:ext cx="74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i="1">
                <a:latin typeface="Times New Roman" pitchFamily="18" charset="0"/>
                <a:cs typeface="Arial" charset="0"/>
              </a:rPr>
              <a:t>F</a:t>
            </a:r>
            <a:r>
              <a:rPr lang="en-US" sz="1600" i="1" baseline="-25000">
                <a:latin typeface="Times New Roman" pitchFamily="18" charset="0"/>
                <a:cs typeface="Arial" charset="0"/>
              </a:rPr>
              <a:t>Ester</a:t>
            </a:r>
            <a:endParaRPr lang="en-US" sz="1600">
              <a:cs typeface="Arial" charset="0"/>
            </a:endParaRPr>
          </a:p>
        </p:txBody>
      </p:sp>
      <p:grpSp>
        <p:nvGrpSpPr>
          <p:cNvPr id="7" name="Group 771"/>
          <p:cNvGrpSpPr>
            <a:grpSpLocks/>
          </p:cNvGrpSpPr>
          <p:nvPr/>
        </p:nvGrpSpPr>
        <p:grpSpPr bwMode="auto">
          <a:xfrm rot="-5400000">
            <a:off x="4593432" y="3158331"/>
            <a:ext cx="217488" cy="142875"/>
            <a:chOff x="-34607" y="34607"/>
            <a:chExt cx="252" cy="208"/>
          </a:xfrm>
        </p:grpSpPr>
        <p:sp>
          <p:nvSpPr>
            <p:cNvPr id="18533" name="AutoShape 1944"/>
            <p:cNvSpPr>
              <a:spLocks noChangeArrowheads="1"/>
            </p:cNvSpPr>
            <p:nvPr/>
          </p:nvSpPr>
          <p:spPr bwMode="auto">
            <a:xfrm>
              <a:off x="-34607" y="34607"/>
              <a:ext cx="114" cy="208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  <p:cxnSp>
          <p:nvCxnSpPr>
            <p:cNvPr id="18534" name="Line 1945"/>
            <p:cNvCxnSpPr>
              <a:cxnSpLocks noChangeShapeType="1"/>
            </p:cNvCxnSpPr>
            <p:nvPr/>
          </p:nvCxnSpPr>
          <p:spPr bwMode="auto">
            <a:xfrm>
              <a:off x="-34550" y="34711"/>
              <a:ext cx="1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535" name="AutoShape 1946"/>
            <p:cNvSpPr>
              <a:spLocks noChangeArrowheads="1"/>
            </p:cNvSpPr>
            <p:nvPr/>
          </p:nvSpPr>
          <p:spPr bwMode="auto">
            <a:xfrm>
              <a:off x="-34436" y="34642"/>
              <a:ext cx="81" cy="138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</p:grpSp>
      <p:grpSp>
        <p:nvGrpSpPr>
          <p:cNvPr id="9" name="Group 787"/>
          <p:cNvGrpSpPr>
            <a:grpSpLocks/>
          </p:cNvGrpSpPr>
          <p:nvPr/>
        </p:nvGrpSpPr>
        <p:grpSpPr bwMode="auto">
          <a:xfrm rot="-5400000">
            <a:off x="7363619" y="5149056"/>
            <a:ext cx="217488" cy="142875"/>
            <a:chOff x="-34607" y="34607"/>
            <a:chExt cx="252" cy="208"/>
          </a:xfrm>
        </p:grpSpPr>
        <p:sp>
          <p:nvSpPr>
            <p:cNvPr id="18527" name="AutoShape 1944"/>
            <p:cNvSpPr>
              <a:spLocks noChangeArrowheads="1"/>
            </p:cNvSpPr>
            <p:nvPr/>
          </p:nvSpPr>
          <p:spPr bwMode="auto">
            <a:xfrm>
              <a:off x="-34607" y="34607"/>
              <a:ext cx="114" cy="208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  <p:cxnSp>
          <p:nvCxnSpPr>
            <p:cNvPr id="18528" name="Line 1945"/>
            <p:cNvCxnSpPr>
              <a:cxnSpLocks noChangeShapeType="1"/>
            </p:cNvCxnSpPr>
            <p:nvPr/>
          </p:nvCxnSpPr>
          <p:spPr bwMode="auto">
            <a:xfrm>
              <a:off x="-34550" y="34711"/>
              <a:ext cx="1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529" name="AutoShape 1946"/>
            <p:cNvSpPr>
              <a:spLocks noChangeArrowheads="1"/>
            </p:cNvSpPr>
            <p:nvPr/>
          </p:nvSpPr>
          <p:spPr bwMode="auto">
            <a:xfrm>
              <a:off x="-34436" y="34642"/>
              <a:ext cx="81" cy="138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</p:grpSp>
      <p:grpSp>
        <p:nvGrpSpPr>
          <p:cNvPr id="10" name="Group 791"/>
          <p:cNvGrpSpPr>
            <a:grpSpLocks/>
          </p:cNvGrpSpPr>
          <p:nvPr/>
        </p:nvGrpSpPr>
        <p:grpSpPr bwMode="auto">
          <a:xfrm rot="-5400000">
            <a:off x="6022182" y="4428331"/>
            <a:ext cx="217488" cy="142875"/>
            <a:chOff x="-34607" y="34607"/>
            <a:chExt cx="252" cy="208"/>
          </a:xfrm>
        </p:grpSpPr>
        <p:sp>
          <p:nvSpPr>
            <p:cNvPr id="18524" name="AutoShape 1944"/>
            <p:cNvSpPr>
              <a:spLocks noChangeArrowheads="1"/>
            </p:cNvSpPr>
            <p:nvPr/>
          </p:nvSpPr>
          <p:spPr bwMode="auto">
            <a:xfrm>
              <a:off x="-34607" y="34607"/>
              <a:ext cx="114" cy="208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  <p:cxnSp>
          <p:nvCxnSpPr>
            <p:cNvPr id="18525" name="Line 1945"/>
            <p:cNvCxnSpPr>
              <a:cxnSpLocks noChangeShapeType="1"/>
            </p:cNvCxnSpPr>
            <p:nvPr/>
          </p:nvCxnSpPr>
          <p:spPr bwMode="auto">
            <a:xfrm>
              <a:off x="-34550" y="34711"/>
              <a:ext cx="1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526" name="AutoShape 1946"/>
            <p:cNvSpPr>
              <a:spLocks noChangeArrowheads="1"/>
            </p:cNvSpPr>
            <p:nvPr/>
          </p:nvSpPr>
          <p:spPr bwMode="auto">
            <a:xfrm>
              <a:off x="-34436" y="34642"/>
              <a:ext cx="81" cy="138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</p:grpSp>
      <p:grpSp>
        <p:nvGrpSpPr>
          <p:cNvPr id="11" name="Group 795"/>
          <p:cNvGrpSpPr>
            <a:grpSpLocks/>
          </p:cNvGrpSpPr>
          <p:nvPr/>
        </p:nvGrpSpPr>
        <p:grpSpPr bwMode="auto">
          <a:xfrm rot="-5400000">
            <a:off x="5688013" y="2643187"/>
            <a:ext cx="217488" cy="144463"/>
            <a:chOff x="-34607" y="34607"/>
            <a:chExt cx="252" cy="208"/>
          </a:xfrm>
        </p:grpSpPr>
        <p:sp>
          <p:nvSpPr>
            <p:cNvPr id="18521" name="AutoShape 1944"/>
            <p:cNvSpPr>
              <a:spLocks noChangeArrowheads="1"/>
            </p:cNvSpPr>
            <p:nvPr/>
          </p:nvSpPr>
          <p:spPr bwMode="auto">
            <a:xfrm>
              <a:off x="-34607" y="34607"/>
              <a:ext cx="114" cy="208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  <p:cxnSp>
          <p:nvCxnSpPr>
            <p:cNvPr id="18522" name="Line 1945"/>
            <p:cNvCxnSpPr>
              <a:cxnSpLocks noChangeShapeType="1"/>
            </p:cNvCxnSpPr>
            <p:nvPr/>
          </p:nvCxnSpPr>
          <p:spPr bwMode="auto">
            <a:xfrm>
              <a:off x="-34550" y="34711"/>
              <a:ext cx="1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523" name="AutoShape 1946"/>
            <p:cNvSpPr>
              <a:spLocks noChangeArrowheads="1"/>
            </p:cNvSpPr>
            <p:nvPr/>
          </p:nvSpPr>
          <p:spPr bwMode="auto">
            <a:xfrm>
              <a:off x="-34436" y="34642"/>
              <a:ext cx="81" cy="138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</p:grpSp>
      <p:grpSp>
        <p:nvGrpSpPr>
          <p:cNvPr id="12" name="Group 799"/>
          <p:cNvGrpSpPr>
            <a:grpSpLocks/>
          </p:cNvGrpSpPr>
          <p:nvPr/>
        </p:nvGrpSpPr>
        <p:grpSpPr bwMode="auto">
          <a:xfrm rot="-5400000">
            <a:off x="6278563" y="1609725"/>
            <a:ext cx="217487" cy="144463"/>
            <a:chOff x="-34607" y="34607"/>
            <a:chExt cx="252" cy="208"/>
          </a:xfrm>
        </p:grpSpPr>
        <p:sp>
          <p:nvSpPr>
            <p:cNvPr id="18518" name="AutoShape 1944"/>
            <p:cNvSpPr>
              <a:spLocks noChangeArrowheads="1"/>
            </p:cNvSpPr>
            <p:nvPr/>
          </p:nvSpPr>
          <p:spPr bwMode="auto">
            <a:xfrm>
              <a:off x="-34607" y="34607"/>
              <a:ext cx="114" cy="208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  <p:cxnSp>
          <p:nvCxnSpPr>
            <p:cNvPr id="18519" name="Line 1945"/>
            <p:cNvCxnSpPr>
              <a:cxnSpLocks noChangeShapeType="1"/>
            </p:cNvCxnSpPr>
            <p:nvPr/>
          </p:nvCxnSpPr>
          <p:spPr bwMode="auto">
            <a:xfrm>
              <a:off x="-34550" y="34711"/>
              <a:ext cx="1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520" name="AutoShape 1946"/>
            <p:cNvSpPr>
              <a:spLocks noChangeArrowheads="1"/>
            </p:cNvSpPr>
            <p:nvPr/>
          </p:nvSpPr>
          <p:spPr bwMode="auto">
            <a:xfrm>
              <a:off x="-34436" y="34642"/>
              <a:ext cx="81" cy="138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</p:grpSp>
      <p:grpSp>
        <p:nvGrpSpPr>
          <p:cNvPr id="13" name="Group 803"/>
          <p:cNvGrpSpPr>
            <a:grpSpLocks/>
          </p:cNvGrpSpPr>
          <p:nvPr/>
        </p:nvGrpSpPr>
        <p:grpSpPr bwMode="auto">
          <a:xfrm>
            <a:off x="5635625" y="4554538"/>
            <a:ext cx="428625" cy="398462"/>
            <a:chOff x="0" y="1"/>
            <a:chExt cx="396552" cy="370257"/>
          </a:xfrm>
        </p:grpSpPr>
        <p:sp>
          <p:nvSpPr>
            <p:cNvPr id="18513" name="Oval 804"/>
            <p:cNvSpPr>
              <a:spLocks noChangeArrowheads="1"/>
            </p:cNvSpPr>
            <p:nvPr/>
          </p:nvSpPr>
          <p:spPr bwMode="auto">
            <a:xfrm>
              <a:off x="77033" y="63564"/>
              <a:ext cx="228600" cy="2286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  <p:grpSp>
          <p:nvGrpSpPr>
            <p:cNvPr id="14" name="Group 805"/>
            <p:cNvGrpSpPr>
              <a:grpSpLocks/>
            </p:cNvGrpSpPr>
            <p:nvPr/>
          </p:nvGrpSpPr>
          <p:grpSpPr bwMode="auto">
            <a:xfrm>
              <a:off x="0" y="3"/>
              <a:ext cx="396552" cy="370257"/>
              <a:chOff x="0" y="0"/>
              <a:chExt cx="669" cy="837"/>
            </a:xfrm>
          </p:grpSpPr>
          <p:cxnSp>
            <p:nvCxnSpPr>
              <p:cNvPr id="18515" name="AutoShape 1962"/>
              <p:cNvCxnSpPr>
                <a:cxnSpLocks noChangeShapeType="1"/>
              </p:cNvCxnSpPr>
              <p:nvPr/>
            </p:nvCxnSpPr>
            <p:spPr bwMode="auto">
              <a:xfrm flipV="1">
                <a:off x="0" y="469"/>
                <a:ext cx="435" cy="36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516" name="AutoShape 1963"/>
              <p:cNvCxnSpPr>
                <a:cxnSpLocks noChangeShapeType="1"/>
              </p:cNvCxnSpPr>
              <p:nvPr/>
            </p:nvCxnSpPr>
            <p:spPr bwMode="auto">
              <a:xfrm>
                <a:off x="217" y="368"/>
                <a:ext cx="218" cy="102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517" name="AutoShape 1964"/>
              <p:cNvCxnSpPr>
                <a:cxnSpLocks noChangeShapeType="1"/>
              </p:cNvCxnSpPr>
              <p:nvPr/>
            </p:nvCxnSpPr>
            <p:spPr bwMode="auto">
              <a:xfrm flipV="1">
                <a:off x="217" y="0"/>
                <a:ext cx="452" cy="36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15" name="Group 1923"/>
          <p:cNvGrpSpPr>
            <a:grpSpLocks/>
          </p:cNvGrpSpPr>
          <p:nvPr/>
        </p:nvGrpSpPr>
        <p:grpSpPr bwMode="auto">
          <a:xfrm>
            <a:off x="3743325" y="3046413"/>
            <a:ext cx="382588" cy="2355850"/>
            <a:chOff x="8454" y="7508"/>
            <a:chExt cx="530" cy="3455"/>
          </a:xfrm>
        </p:grpSpPr>
        <p:cxnSp>
          <p:nvCxnSpPr>
            <p:cNvPr id="18509" name="AutoShape 1924"/>
            <p:cNvCxnSpPr>
              <a:cxnSpLocks noChangeShapeType="1"/>
            </p:cNvCxnSpPr>
            <p:nvPr/>
          </p:nvCxnSpPr>
          <p:spPr bwMode="auto">
            <a:xfrm>
              <a:off x="8465" y="7843"/>
              <a:ext cx="0" cy="276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510" name="AutoShape 1925"/>
            <p:cNvCxnSpPr>
              <a:cxnSpLocks noChangeShapeType="1"/>
            </p:cNvCxnSpPr>
            <p:nvPr/>
          </p:nvCxnSpPr>
          <p:spPr bwMode="auto">
            <a:xfrm>
              <a:off x="8984" y="7843"/>
              <a:ext cx="0" cy="276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511" name="Arc 1926"/>
            <p:cNvSpPr>
              <a:spLocks/>
            </p:cNvSpPr>
            <p:nvPr/>
          </p:nvSpPr>
          <p:spPr bwMode="auto">
            <a:xfrm rot="10853378" flipV="1">
              <a:off x="8457" y="7508"/>
              <a:ext cx="522" cy="390"/>
            </a:xfrm>
            <a:custGeom>
              <a:avLst/>
              <a:gdLst>
                <a:gd name="T0" fmla="*/ 0 w 43196"/>
                <a:gd name="T1" fmla="*/ 0 h 22102"/>
                <a:gd name="T2" fmla="*/ 0 w 43196"/>
                <a:gd name="T3" fmla="*/ 0 h 22102"/>
                <a:gd name="T4" fmla="*/ 0 w 43196"/>
                <a:gd name="T5" fmla="*/ 0 h 22102"/>
                <a:gd name="T6" fmla="*/ 0 60000 65536"/>
                <a:gd name="T7" fmla="*/ 0 60000 65536"/>
                <a:gd name="T8" fmla="*/ 0 60000 65536"/>
                <a:gd name="T9" fmla="*/ 0 w 43196"/>
                <a:gd name="T10" fmla="*/ 0 h 22102"/>
                <a:gd name="T11" fmla="*/ 43196 w 43196"/>
                <a:gd name="T12" fmla="*/ 22102 h 22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6" h="22102" fill="none" extrusionOk="0">
                  <a:moveTo>
                    <a:pt x="0" y="21173"/>
                  </a:moveTo>
                  <a:cubicBezTo>
                    <a:pt x="232" y="9412"/>
                    <a:pt x="9833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  <a:cubicBezTo>
                    <a:pt x="43196" y="21767"/>
                    <a:pt x="43194" y="21934"/>
                    <a:pt x="43190" y="22102"/>
                  </a:cubicBezTo>
                </a:path>
                <a:path w="43196" h="22102" stroke="0" extrusionOk="0">
                  <a:moveTo>
                    <a:pt x="0" y="21173"/>
                  </a:moveTo>
                  <a:cubicBezTo>
                    <a:pt x="232" y="9412"/>
                    <a:pt x="9833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  <a:cubicBezTo>
                    <a:pt x="43196" y="21767"/>
                    <a:pt x="43194" y="21934"/>
                    <a:pt x="43190" y="22102"/>
                  </a:cubicBezTo>
                  <a:lnTo>
                    <a:pt x="21596" y="21600"/>
                  </a:lnTo>
                  <a:lnTo>
                    <a:pt x="0" y="2117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512" name="Arc 1927"/>
            <p:cNvSpPr>
              <a:spLocks/>
            </p:cNvSpPr>
            <p:nvPr/>
          </p:nvSpPr>
          <p:spPr bwMode="auto">
            <a:xfrm rot="64827" flipV="1">
              <a:off x="8454" y="10573"/>
              <a:ext cx="522" cy="390"/>
            </a:xfrm>
            <a:custGeom>
              <a:avLst/>
              <a:gdLst>
                <a:gd name="T0" fmla="*/ 0 w 43196"/>
                <a:gd name="T1" fmla="*/ 0 h 22102"/>
                <a:gd name="T2" fmla="*/ 0 w 43196"/>
                <a:gd name="T3" fmla="*/ 0 h 22102"/>
                <a:gd name="T4" fmla="*/ 0 w 43196"/>
                <a:gd name="T5" fmla="*/ 0 h 22102"/>
                <a:gd name="T6" fmla="*/ 0 60000 65536"/>
                <a:gd name="T7" fmla="*/ 0 60000 65536"/>
                <a:gd name="T8" fmla="*/ 0 60000 65536"/>
                <a:gd name="T9" fmla="*/ 0 w 43196"/>
                <a:gd name="T10" fmla="*/ 0 h 22102"/>
                <a:gd name="T11" fmla="*/ 43196 w 43196"/>
                <a:gd name="T12" fmla="*/ 22102 h 22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6" h="22102" fill="none" extrusionOk="0">
                  <a:moveTo>
                    <a:pt x="0" y="21173"/>
                  </a:moveTo>
                  <a:cubicBezTo>
                    <a:pt x="232" y="9412"/>
                    <a:pt x="9833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  <a:cubicBezTo>
                    <a:pt x="43196" y="21767"/>
                    <a:pt x="43194" y="21934"/>
                    <a:pt x="43190" y="22102"/>
                  </a:cubicBezTo>
                </a:path>
                <a:path w="43196" h="22102" stroke="0" extrusionOk="0">
                  <a:moveTo>
                    <a:pt x="0" y="21173"/>
                  </a:moveTo>
                  <a:cubicBezTo>
                    <a:pt x="232" y="9412"/>
                    <a:pt x="9833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  <a:cubicBezTo>
                    <a:pt x="43196" y="21767"/>
                    <a:pt x="43194" y="21934"/>
                    <a:pt x="43190" y="22102"/>
                  </a:cubicBezTo>
                  <a:lnTo>
                    <a:pt x="21596" y="21600"/>
                  </a:lnTo>
                  <a:lnTo>
                    <a:pt x="0" y="2117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cxnSp>
        <p:nvCxnSpPr>
          <p:cNvPr id="18478" name="Straight Connector 753"/>
          <p:cNvCxnSpPr>
            <a:cxnSpLocks noChangeShapeType="1"/>
          </p:cNvCxnSpPr>
          <p:nvPr/>
        </p:nvCxnSpPr>
        <p:spPr bwMode="auto">
          <a:xfrm>
            <a:off x="3733800" y="4070350"/>
            <a:ext cx="363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79" name="Straight Connector 755"/>
          <p:cNvCxnSpPr>
            <a:cxnSpLocks noChangeShapeType="1"/>
          </p:cNvCxnSpPr>
          <p:nvPr/>
        </p:nvCxnSpPr>
        <p:spPr bwMode="auto">
          <a:xfrm>
            <a:off x="3743325" y="3333750"/>
            <a:ext cx="3635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80" name="Straight Connector 756"/>
          <p:cNvCxnSpPr>
            <a:cxnSpLocks noChangeShapeType="1"/>
          </p:cNvCxnSpPr>
          <p:nvPr/>
        </p:nvCxnSpPr>
        <p:spPr bwMode="auto">
          <a:xfrm>
            <a:off x="3730625" y="5127625"/>
            <a:ext cx="363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81" name="Straight Connector 755"/>
          <p:cNvCxnSpPr>
            <a:cxnSpLocks noChangeShapeType="1"/>
          </p:cNvCxnSpPr>
          <p:nvPr/>
        </p:nvCxnSpPr>
        <p:spPr bwMode="auto">
          <a:xfrm>
            <a:off x="3733800" y="3692525"/>
            <a:ext cx="3635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82" name="Straight Connector 755"/>
          <p:cNvCxnSpPr>
            <a:cxnSpLocks noChangeShapeType="1"/>
          </p:cNvCxnSpPr>
          <p:nvPr/>
        </p:nvCxnSpPr>
        <p:spPr bwMode="auto">
          <a:xfrm>
            <a:off x="3730625" y="4433888"/>
            <a:ext cx="3635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83" name="Straight Connector 755"/>
          <p:cNvCxnSpPr>
            <a:cxnSpLocks noChangeShapeType="1"/>
          </p:cNvCxnSpPr>
          <p:nvPr/>
        </p:nvCxnSpPr>
        <p:spPr bwMode="auto">
          <a:xfrm>
            <a:off x="3733800" y="4778375"/>
            <a:ext cx="3635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484" name="AutoShape 571"/>
          <p:cNvCxnSpPr>
            <a:cxnSpLocks noChangeShapeType="1"/>
          </p:cNvCxnSpPr>
          <p:nvPr/>
        </p:nvCxnSpPr>
        <p:spPr bwMode="auto">
          <a:xfrm>
            <a:off x="3965575" y="5827713"/>
            <a:ext cx="395922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16" name="Group 779"/>
          <p:cNvGrpSpPr>
            <a:grpSpLocks/>
          </p:cNvGrpSpPr>
          <p:nvPr/>
        </p:nvGrpSpPr>
        <p:grpSpPr bwMode="auto">
          <a:xfrm rot="-5400000">
            <a:off x="7349332" y="5691981"/>
            <a:ext cx="217488" cy="142875"/>
            <a:chOff x="-34607" y="34607"/>
            <a:chExt cx="252" cy="208"/>
          </a:xfrm>
        </p:grpSpPr>
        <p:sp>
          <p:nvSpPr>
            <p:cNvPr id="18506" name="AutoShape 1944"/>
            <p:cNvSpPr>
              <a:spLocks noChangeArrowheads="1"/>
            </p:cNvSpPr>
            <p:nvPr/>
          </p:nvSpPr>
          <p:spPr bwMode="auto">
            <a:xfrm>
              <a:off x="-34607" y="34607"/>
              <a:ext cx="114" cy="208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  <p:cxnSp>
          <p:nvCxnSpPr>
            <p:cNvPr id="18507" name="Line 1945"/>
            <p:cNvCxnSpPr>
              <a:cxnSpLocks noChangeShapeType="1"/>
            </p:cNvCxnSpPr>
            <p:nvPr/>
          </p:nvCxnSpPr>
          <p:spPr bwMode="auto">
            <a:xfrm>
              <a:off x="-34550" y="34711"/>
              <a:ext cx="1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508" name="AutoShape 1946"/>
            <p:cNvSpPr>
              <a:spLocks noChangeArrowheads="1"/>
            </p:cNvSpPr>
            <p:nvPr/>
          </p:nvSpPr>
          <p:spPr bwMode="auto">
            <a:xfrm>
              <a:off x="-34436" y="34642"/>
              <a:ext cx="81" cy="138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</p:grpSp>
      <p:cxnSp>
        <p:nvCxnSpPr>
          <p:cNvPr id="18486" name="AutoShape 1921"/>
          <p:cNvCxnSpPr>
            <a:cxnSpLocks noChangeShapeType="1"/>
          </p:cNvCxnSpPr>
          <p:nvPr/>
        </p:nvCxnSpPr>
        <p:spPr bwMode="auto">
          <a:xfrm flipV="1">
            <a:off x="1416049" y="5221288"/>
            <a:ext cx="18360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</p:cxnSp>
      <p:sp>
        <p:nvSpPr>
          <p:cNvPr id="18487" name="Text Box 603"/>
          <p:cNvSpPr txBox="1">
            <a:spLocks noChangeArrowheads="1"/>
          </p:cNvSpPr>
          <p:nvPr/>
        </p:nvSpPr>
        <p:spPr bwMode="auto">
          <a:xfrm>
            <a:off x="1298575" y="5183188"/>
            <a:ext cx="7842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i="1">
                <a:latin typeface="Times New Roman" pitchFamily="18" charset="0"/>
                <a:cs typeface="Arial" charset="0"/>
              </a:rPr>
              <a:t>F</a:t>
            </a:r>
            <a:r>
              <a:rPr lang="en-US" sz="1600" i="1" baseline="-25000">
                <a:latin typeface="Times New Roman" pitchFamily="18" charset="0"/>
                <a:cs typeface="Arial" charset="0"/>
              </a:rPr>
              <a:t>Feed</a:t>
            </a:r>
            <a:endParaRPr lang="en-US" sz="1600">
              <a:cs typeface="Arial" charset="0"/>
            </a:endParaRPr>
          </a:p>
        </p:txBody>
      </p:sp>
      <p:grpSp>
        <p:nvGrpSpPr>
          <p:cNvPr id="17" name="Group 779"/>
          <p:cNvGrpSpPr>
            <a:grpSpLocks/>
          </p:cNvGrpSpPr>
          <p:nvPr/>
        </p:nvGrpSpPr>
        <p:grpSpPr bwMode="auto">
          <a:xfrm rot="-5400000">
            <a:off x="1621632" y="5096669"/>
            <a:ext cx="217487" cy="142875"/>
            <a:chOff x="-34607" y="34607"/>
            <a:chExt cx="252" cy="208"/>
          </a:xfrm>
        </p:grpSpPr>
        <p:sp>
          <p:nvSpPr>
            <p:cNvPr id="18503" name="AutoShape 1944"/>
            <p:cNvSpPr>
              <a:spLocks noChangeArrowheads="1"/>
            </p:cNvSpPr>
            <p:nvPr/>
          </p:nvSpPr>
          <p:spPr bwMode="auto">
            <a:xfrm>
              <a:off x="-34607" y="34607"/>
              <a:ext cx="114" cy="208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  <p:cxnSp>
          <p:nvCxnSpPr>
            <p:cNvPr id="18504" name="Line 1945"/>
            <p:cNvCxnSpPr>
              <a:cxnSpLocks noChangeShapeType="1"/>
            </p:cNvCxnSpPr>
            <p:nvPr/>
          </p:nvCxnSpPr>
          <p:spPr bwMode="auto">
            <a:xfrm>
              <a:off x="-34550" y="34711"/>
              <a:ext cx="1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505" name="AutoShape 1946"/>
            <p:cNvSpPr>
              <a:spLocks noChangeArrowheads="1"/>
            </p:cNvSpPr>
            <p:nvPr/>
          </p:nvSpPr>
          <p:spPr bwMode="auto">
            <a:xfrm>
              <a:off x="-34436" y="34642"/>
              <a:ext cx="81" cy="138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</p:grpSp>
      <p:sp>
        <p:nvSpPr>
          <p:cNvPr id="18489" name="Text Box 1971"/>
          <p:cNvSpPr txBox="1">
            <a:spLocks noChangeArrowheads="1"/>
          </p:cNvSpPr>
          <p:nvPr/>
        </p:nvSpPr>
        <p:spPr bwMode="auto">
          <a:xfrm>
            <a:off x="4117975" y="4821238"/>
            <a:ext cx="10017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Aft>
                <a:spcPts val="1000"/>
              </a:spcAft>
            </a:pPr>
            <a:r>
              <a:rPr lang="en-IN" sz="1600">
                <a:latin typeface="Times New Roman" pitchFamily="18" charset="0"/>
                <a:cs typeface="Arial" charset="0"/>
              </a:rPr>
              <a:t>Extractor</a:t>
            </a:r>
            <a:endParaRPr lang="en-US" sz="1600">
              <a:cs typeface="Arial" charset="0"/>
            </a:endParaRPr>
          </a:p>
        </p:txBody>
      </p:sp>
      <p:sp>
        <p:nvSpPr>
          <p:cNvPr id="18490" name="Text Box 1971"/>
          <p:cNvSpPr txBox="1">
            <a:spLocks noChangeArrowheads="1"/>
          </p:cNvSpPr>
          <p:nvPr/>
        </p:nvSpPr>
        <p:spPr bwMode="auto">
          <a:xfrm>
            <a:off x="5670550" y="3365500"/>
            <a:ext cx="1168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l">
              <a:spcAft>
                <a:spcPts val="1000"/>
              </a:spcAft>
            </a:pPr>
            <a:r>
              <a:rPr lang="en-IN" sz="1600">
                <a:latin typeface="Times New Roman" pitchFamily="18" charset="0"/>
                <a:cs typeface="Arial" charset="0"/>
              </a:rPr>
              <a:t>Distillation column</a:t>
            </a:r>
            <a:r>
              <a:rPr lang="en-IN" sz="1600" i="1">
                <a:latin typeface="Times New Roman" pitchFamily="18" charset="0"/>
                <a:cs typeface="Arial" charset="0"/>
              </a:rPr>
              <a:t> </a:t>
            </a:r>
            <a:endParaRPr lang="en-US" sz="1600">
              <a:cs typeface="Arial" charset="0"/>
            </a:endParaRPr>
          </a:p>
        </p:txBody>
      </p:sp>
      <p:sp>
        <p:nvSpPr>
          <p:cNvPr id="18491" name="Text Box 603"/>
          <p:cNvSpPr txBox="1">
            <a:spLocks noChangeArrowheads="1"/>
          </p:cNvSpPr>
          <p:nvPr/>
        </p:nvSpPr>
        <p:spPr bwMode="auto">
          <a:xfrm>
            <a:off x="7204075" y="5778500"/>
            <a:ext cx="6810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i="1">
                <a:latin typeface="Times New Roman" pitchFamily="18" charset="0"/>
                <a:cs typeface="Arial" charset="0"/>
              </a:rPr>
              <a:t>F</a:t>
            </a:r>
            <a:r>
              <a:rPr lang="en-US" sz="1600" i="1" baseline="-25000">
                <a:latin typeface="Times New Roman" pitchFamily="18" charset="0"/>
                <a:cs typeface="Arial" charset="0"/>
              </a:rPr>
              <a:t>Alc-wash</a:t>
            </a:r>
            <a:endParaRPr lang="en-US" sz="1600">
              <a:cs typeface="Arial" charset="0"/>
            </a:endParaRPr>
          </a:p>
        </p:txBody>
      </p:sp>
      <p:cxnSp>
        <p:nvCxnSpPr>
          <p:cNvPr id="18492" name="AutoShape 1967"/>
          <p:cNvCxnSpPr>
            <a:cxnSpLocks noChangeShapeType="1"/>
          </p:cNvCxnSpPr>
          <p:nvPr/>
        </p:nvCxnSpPr>
        <p:spPr bwMode="auto">
          <a:xfrm>
            <a:off x="3954463" y="5399088"/>
            <a:ext cx="0" cy="431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58" name="Freeform 157"/>
          <p:cNvSpPr/>
          <p:nvPr/>
        </p:nvSpPr>
        <p:spPr>
          <a:xfrm>
            <a:off x="2222500" y="3181350"/>
            <a:ext cx="239713" cy="95250"/>
          </a:xfrm>
          <a:custGeom>
            <a:avLst/>
            <a:gdLst>
              <a:gd name="connsiteX0" fmla="*/ 0 w 170121"/>
              <a:gd name="connsiteY0" fmla="*/ 0 h 106325"/>
              <a:gd name="connsiteX1" fmla="*/ 85060 w 170121"/>
              <a:gd name="connsiteY1" fmla="*/ 106325 h 106325"/>
              <a:gd name="connsiteX2" fmla="*/ 170121 w 170121"/>
              <a:gd name="connsiteY2" fmla="*/ 0 h 10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21" h="106325">
                <a:moveTo>
                  <a:pt x="0" y="0"/>
                </a:moveTo>
                <a:cubicBezTo>
                  <a:pt x="28353" y="53162"/>
                  <a:pt x="56707" y="106325"/>
                  <a:pt x="85060" y="106325"/>
                </a:cubicBezTo>
                <a:cubicBezTo>
                  <a:pt x="113413" y="106325"/>
                  <a:pt x="141767" y="53162"/>
                  <a:pt x="170121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IN"/>
          </a:p>
        </p:txBody>
      </p:sp>
      <p:cxnSp>
        <p:nvCxnSpPr>
          <p:cNvPr id="18494" name="AutoShape 1967"/>
          <p:cNvCxnSpPr>
            <a:cxnSpLocks noChangeShapeType="1"/>
          </p:cNvCxnSpPr>
          <p:nvPr/>
        </p:nvCxnSpPr>
        <p:spPr bwMode="auto">
          <a:xfrm>
            <a:off x="1439863" y="3189288"/>
            <a:ext cx="792162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18" name="Group 779"/>
          <p:cNvGrpSpPr>
            <a:grpSpLocks/>
          </p:cNvGrpSpPr>
          <p:nvPr/>
        </p:nvGrpSpPr>
        <p:grpSpPr bwMode="auto">
          <a:xfrm rot="-5400000">
            <a:off x="1565275" y="3055938"/>
            <a:ext cx="217487" cy="141288"/>
            <a:chOff x="-34607" y="34607"/>
            <a:chExt cx="252" cy="208"/>
          </a:xfrm>
        </p:grpSpPr>
        <p:sp>
          <p:nvSpPr>
            <p:cNvPr id="18500" name="AutoShape 1944"/>
            <p:cNvSpPr>
              <a:spLocks noChangeArrowheads="1"/>
            </p:cNvSpPr>
            <p:nvPr/>
          </p:nvSpPr>
          <p:spPr bwMode="auto">
            <a:xfrm>
              <a:off x="-34607" y="34607"/>
              <a:ext cx="114" cy="208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  <p:cxnSp>
          <p:nvCxnSpPr>
            <p:cNvPr id="18501" name="Line 1945"/>
            <p:cNvCxnSpPr>
              <a:cxnSpLocks noChangeShapeType="1"/>
            </p:cNvCxnSpPr>
            <p:nvPr/>
          </p:nvCxnSpPr>
          <p:spPr bwMode="auto">
            <a:xfrm>
              <a:off x="-34550" y="34711"/>
              <a:ext cx="1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502" name="AutoShape 1946"/>
            <p:cNvSpPr>
              <a:spLocks noChangeArrowheads="1"/>
            </p:cNvSpPr>
            <p:nvPr/>
          </p:nvSpPr>
          <p:spPr bwMode="auto">
            <a:xfrm>
              <a:off x="-34436" y="34642"/>
              <a:ext cx="81" cy="138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0">
                <a:cs typeface="Arial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>
          <a:xfrm>
            <a:off x="2119313" y="1173163"/>
            <a:ext cx="5008562" cy="4953000"/>
          </a:xfrm>
          <a:prstGeom prst="rect">
            <a:avLst/>
          </a:prstGeom>
          <a:noFill/>
          <a:ln w="158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/>
          </a:p>
        </p:txBody>
      </p:sp>
      <p:sp>
        <p:nvSpPr>
          <p:cNvPr id="18497" name="TextBox 245"/>
          <p:cNvSpPr txBox="1">
            <a:spLocks noChangeArrowheads="1"/>
          </p:cNvSpPr>
          <p:nvPr/>
        </p:nvSpPr>
        <p:spPr bwMode="auto">
          <a:xfrm>
            <a:off x="76200" y="4808538"/>
            <a:ext cx="1450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IN" sz="1600"/>
              <a:t>Ethyl acetate</a:t>
            </a:r>
          </a:p>
          <a:p>
            <a:pPr marL="342900" indent="-342900"/>
            <a:r>
              <a:rPr lang="en-IN" sz="1600"/>
              <a:t>Ethanol</a:t>
            </a:r>
          </a:p>
          <a:p>
            <a:pPr marL="342900" indent="-342900"/>
            <a:r>
              <a:rPr lang="en-IN" sz="1600"/>
              <a:t>Water</a:t>
            </a:r>
            <a:endParaRPr lang="en-IN"/>
          </a:p>
        </p:txBody>
      </p:sp>
      <p:sp>
        <p:nvSpPr>
          <p:cNvPr id="118" name="Title 1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/>
              <a:t>Case Study I: Ester Purification Process</a:t>
            </a:r>
            <a:endParaRPr lang="en-IN" dirty="0"/>
          </a:p>
        </p:txBody>
      </p:sp>
      <p:sp>
        <p:nvSpPr>
          <p:cNvPr id="18498" name="Slide Number Placeholder 200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/>
          <a:p>
            <a:fld id="{6633FB9D-B2DE-48F7-914A-EA414AF3B983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Flowsheet</a:t>
            </a:r>
            <a:r>
              <a:rPr lang="en-IN" dirty="0" smtClean="0"/>
              <a:t> Material Balances</a:t>
            </a:r>
            <a:endParaRPr lang="en-IN" dirty="0"/>
          </a:p>
        </p:txBody>
      </p:sp>
      <p:sp>
        <p:nvSpPr>
          <p:cNvPr id="1945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/>
          <a:p>
            <a:fld id="{BC3648F3-2AB7-4863-84A1-D35EBF0DEC47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19459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1136650"/>
            <a:ext cx="4610100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38"/>
          <p:cNvSpPr>
            <a:spLocks noChangeArrowheads="1"/>
          </p:cNvSpPr>
          <p:nvPr/>
        </p:nvSpPr>
        <p:spPr bwMode="auto">
          <a:xfrm>
            <a:off x="6940550" y="3875088"/>
            <a:ext cx="57150" cy="52387"/>
          </a:xfrm>
          <a:prstGeom prst="flowChartMerge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1" name="AutoShape 39"/>
          <p:cNvSpPr>
            <a:spLocks noChangeArrowheads="1"/>
          </p:cNvSpPr>
          <p:nvPr/>
        </p:nvSpPr>
        <p:spPr bwMode="auto">
          <a:xfrm>
            <a:off x="8059738" y="4951413"/>
            <a:ext cx="57150" cy="53975"/>
          </a:xfrm>
          <a:prstGeom prst="flowChartMerge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2" name="AutoShape 40"/>
          <p:cNvSpPr>
            <a:spLocks noChangeArrowheads="1"/>
          </p:cNvSpPr>
          <p:nvPr/>
        </p:nvSpPr>
        <p:spPr bwMode="auto">
          <a:xfrm>
            <a:off x="7178675" y="4943475"/>
            <a:ext cx="57150" cy="52388"/>
          </a:xfrm>
          <a:prstGeom prst="flowChartMerge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3" name="AutoShape 41"/>
          <p:cNvSpPr>
            <a:spLocks noChangeArrowheads="1"/>
          </p:cNvSpPr>
          <p:nvPr/>
        </p:nvSpPr>
        <p:spPr bwMode="auto">
          <a:xfrm>
            <a:off x="6902450" y="3697288"/>
            <a:ext cx="58738" cy="52387"/>
          </a:xfrm>
          <a:prstGeom prst="flowChartMerge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4" name="AutoShape 42"/>
          <p:cNvSpPr>
            <a:spLocks noChangeArrowheads="1"/>
          </p:cNvSpPr>
          <p:nvPr/>
        </p:nvSpPr>
        <p:spPr bwMode="auto">
          <a:xfrm>
            <a:off x="5324475" y="4505325"/>
            <a:ext cx="55563" cy="52388"/>
          </a:xfrm>
          <a:prstGeom prst="flowChartMerge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5" name="AutoShape 43"/>
          <p:cNvSpPr>
            <a:spLocks noChangeArrowheads="1"/>
          </p:cNvSpPr>
          <p:nvPr/>
        </p:nvSpPr>
        <p:spPr bwMode="auto">
          <a:xfrm>
            <a:off x="8626475" y="4959350"/>
            <a:ext cx="57150" cy="52388"/>
          </a:xfrm>
          <a:prstGeom prst="flowChartMerge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66" name="AutoShape 44"/>
          <p:cNvSpPr>
            <a:spLocks noChangeArrowheads="1"/>
          </p:cNvSpPr>
          <p:nvPr/>
        </p:nvSpPr>
        <p:spPr bwMode="auto">
          <a:xfrm>
            <a:off x="4946650" y="4973638"/>
            <a:ext cx="58738" cy="52387"/>
          </a:xfrm>
          <a:prstGeom prst="flowChartMerge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2" name="Group 188"/>
          <p:cNvGrpSpPr>
            <a:grpSpLocks/>
          </p:cNvGrpSpPr>
          <p:nvPr/>
        </p:nvGrpSpPr>
        <p:grpSpPr bwMode="auto">
          <a:xfrm>
            <a:off x="6589713" y="3130550"/>
            <a:ext cx="588962" cy="669925"/>
            <a:chOff x="6589395" y="2909049"/>
            <a:chExt cx="588645" cy="669643"/>
          </a:xfrm>
        </p:grpSpPr>
        <p:sp>
          <p:nvSpPr>
            <p:cNvPr id="19626" name="Text Box 48"/>
            <p:cNvSpPr txBox="1">
              <a:spLocks noChangeArrowheads="1"/>
            </p:cNvSpPr>
            <p:nvPr/>
          </p:nvSpPr>
          <p:spPr bwMode="auto">
            <a:xfrm>
              <a:off x="6589395" y="2909049"/>
              <a:ext cx="588645" cy="3690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IN" sz="1200">
                  <a:latin typeface="Calibri" pitchFamily="34" charset="0"/>
                  <a:cs typeface="Arial" charset="0"/>
                </a:rPr>
                <a:t>Fresh feed</a:t>
              </a:r>
              <a:endParaRPr lang="en-US" sz="2800" b="0">
                <a:cs typeface="Arial" charset="0"/>
              </a:endParaRPr>
            </a:p>
          </p:txBody>
        </p:sp>
        <p:cxnSp>
          <p:nvCxnSpPr>
            <p:cNvPr id="57" name="AutoShape 51"/>
            <p:cNvCxnSpPr>
              <a:cxnSpLocks noChangeShapeType="1"/>
              <a:stCxn id="19626" idx="1"/>
              <a:endCxn id="19463" idx="1"/>
            </p:cNvCxnSpPr>
            <p:nvPr/>
          </p:nvCxnSpPr>
          <p:spPr bwMode="auto">
            <a:xfrm rot="10800000" flipH="1" flipV="1">
              <a:off x="6589395" y="3093121"/>
              <a:ext cx="328435" cy="485571"/>
            </a:xfrm>
            <a:prstGeom prst="curvedConnector3">
              <a:avLst>
                <a:gd name="adj1" fmla="val -69666"/>
              </a:avLst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197"/>
          <p:cNvGrpSpPr>
            <a:grpSpLocks/>
          </p:cNvGrpSpPr>
          <p:nvPr/>
        </p:nvGrpSpPr>
        <p:grpSpPr bwMode="auto">
          <a:xfrm>
            <a:off x="4718050" y="5075238"/>
            <a:ext cx="620713" cy="568325"/>
            <a:chOff x="4718050" y="4842070"/>
            <a:chExt cx="620395" cy="568146"/>
          </a:xfrm>
        </p:grpSpPr>
        <p:sp>
          <p:nvSpPr>
            <p:cNvPr id="19624" name="Text Box 36"/>
            <p:cNvSpPr txBox="1">
              <a:spLocks noChangeArrowheads="1"/>
            </p:cNvSpPr>
            <p:nvPr/>
          </p:nvSpPr>
          <p:spPr bwMode="auto">
            <a:xfrm>
              <a:off x="4718050" y="4935769"/>
              <a:ext cx="620395" cy="47444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Aft>
                  <a:spcPts val="1000"/>
                </a:spcAft>
              </a:pPr>
              <a:r>
                <a:rPr lang="en-IN" sz="1200">
                  <a:latin typeface="Calibri" pitchFamily="34" charset="0"/>
                  <a:cs typeface="Arial" charset="0"/>
                </a:rPr>
                <a:t>Water</a:t>
              </a:r>
              <a:r>
                <a:rPr lang="en-IN" sz="1200" i="1">
                  <a:latin typeface="Calibri" pitchFamily="34" charset="0"/>
                  <a:cs typeface="Arial" charset="0"/>
                </a:rPr>
                <a:t> </a:t>
              </a:r>
              <a:r>
                <a:rPr lang="en-IN" sz="1200">
                  <a:latin typeface="Calibri" pitchFamily="34" charset="0"/>
                  <a:cs typeface="Arial" charset="0"/>
                </a:rPr>
                <a:t>feed</a:t>
              </a:r>
              <a:endParaRPr lang="en-US" sz="2800" b="0">
                <a:cs typeface="Arial" charset="0"/>
              </a:endParaRPr>
            </a:p>
          </p:txBody>
        </p:sp>
        <p:cxnSp>
          <p:nvCxnSpPr>
            <p:cNvPr id="58" name="AutoShape 52"/>
            <p:cNvCxnSpPr>
              <a:cxnSpLocks noChangeShapeType="1"/>
              <a:stCxn id="19624" idx="3"/>
              <a:endCxn id="19466" idx="3"/>
            </p:cNvCxnSpPr>
            <p:nvPr/>
          </p:nvCxnSpPr>
          <p:spPr bwMode="auto">
            <a:xfrm flipH="1" flipV="1">
              <a:off x="4990960" y="4842070"/>
              <a:ext cx="347485" cy="331683"/>
            </a:xfrm>
            <a:prstGeom prst="curvedConnector3">
              <a:avLst>
                <a:gd name="adj1" fmla="val -65723"/>
              </a:avLst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191"/>
          <p:cNvGrpSpPr>
            <a:grpSpLocks/>
          </p:cNvGrpSpPr>
          <p:nvPr/>
        </p:nvGrpSpPr>
        <p:grpSpPr bwMode="auto">
          <a:xfrm>
            <a:off x="7207250" y="5019675"/>
            <a:ext cx="1177925" cy="1000125"/>
            <a:chOff x="7206933" y="4786496"/>
            <a:chExt cx="1178242" cy="999721"/>
          </a:xfrm>
        </p:grpSpPr>
        <p:sp>
          <p:nvSpPr>
            <p:cNvPr id="19622" name="Text Box 37"/>
            <p:cNvSpPr txBox="1">
              <a:spLocks noChangeArrowheads="1"/>
            </p:cNvSpPr>
            <p:nvPr/>
          </p:nvSpPr>
          <p:spPr bwMode="auto">
            <a:xfrm>
              <a:off x="7467600" y="5410216"/>
              <a:ext cx="917575" cy="37600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bIns="0"/>
            <a:lstStyle/>
            <a:p>
              <a:pPr>
                <a:spcAft>
                  <a:spcPts val="1000"/>
                </a:spcAft>
              </a:pPr>
              <a:r>
                <a:rPr lang="en-IN" sz="1200">
                  <a:latin typeface="Calibri" pitchFamily="34" charset="0"/>
                  <a:cs typeface="Arial" charset="0"/>
                </a:rPr>
                <a:t>EtOH-H2O</a:t>
              </a:r>
              <a:r>
                <a:rPr lang="en-IN" sz="1200">
                  <a:latin typeface="Times New Roman" pitchFamily="18" charset="0"/>
                  <a:cs typeface="Arial" charset="0"/>
                </a:rPr>
                <a:t> recycle</a:t>
              </a:r>
              <a:endParaRPr lang="en-US" sz="2800" b="0">
                <a:cs typeface="Arial" charset="0"/>
              </a:endParaRPr>
            </a:p>
          </p:txBody>
        </p:sp>
        <p:cxnSp>
          <p:nvCxnSpPr>
            <p:cNvPr id="53" name="AutoShape 47"/>
            <p:cNvCxnSpPr>
              <a:cxnSpLocks noChangeShapeType="1"/>
              <a:stCxn id="19622" idx="0"/>
              <a:endCxn id="19462" idx="0"/>
            </p:cNvCxnSpPr>
            <p:nvPr/>
          </p:nvCxnSpPr>
          <p:spPr bwMode="auto">
            <a:xfrm rot="16200000" flipV="1">
              <a:off x="7254781" y="4738648"/>
              <a:ext cx="623636" cy="719332"/>
            </a:xfrm>
            <a:prstGeom prst="curvedConnector3">
              <a:avLst>
                <a:gd name="adj1" fmla="val 136651"/>
              </a:avLst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202"/>
          <p:cNvGrpSpPr>
            <a:grpSpLocks/>
          </p:cNvGrpSpPr>
          <p:nvPr/>
        </p:nvGrpSpPr>
        <p:grpSpPr bwMode="auto">
          <a:xfrm>
            <a:off x="8404225" y="5062538"/>
            <a:ext cx="739775" cy="511175"/>
            <a:chOff x="8404859" y="4828733"/>
            <a:chExt cx="739141" cy="511618"/>
          </a:xfrm>
        </p:grpSpPr>
        <p:cxnSp>
          <p:nvCxnSpPr>
            <p:cNvPr id="56" name="AutoShape 50"/>
            <p:cNvCxnSpPr>
              <a:cxnSpLocks noChangeShapeType="1"/>
              <a:stCxn id="19621" idx="1"/>
              <a:endCxn id="19465" idx="1"/>
            </p:cNvCxnSpPr>
            <p:nvPr/>
          </p:nvCxnSpPr>
          <p:spPr bwMode="auto">
            <a:xfrm rot="10800000" flipH="1">
              <a:off x="8404859" y="4828733"/>
              <a:ext cx="236335" cy="394041"/>
            </a:xfrm>
            <a:prstGeom prst="curvedConnector3">
              <a:avLst>
                <a:gd name="adj1" fmla="val -96839"/>
              </a:avLst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621" name="Text Box 54"/>
            <p:cNvSpPr txBox="1">
              <a:spLocks noChangeArrowheads="1"/>
            </p:cNvSpPr>
            <p:nvPr/>
          </p:nvSpPr>
          <p:spPr bwMode="auto">
            <a:xfrm>
              <a:off x="8404860" y="5105351"/>
              <a:ext cx="739140" cy="2350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Aft>
                  <a:spcPts val="1000"/>
                </a:spcAft>
              </a:pPr>
              <a:r>
                <a:rPr lang="en-IN" sz="1200">
                  <a:latin typeface="Calibri" pitchFamily="34" charset="0"/>
                  <a:cs typeface="Arial" charset="0"/>
                </a:rPr>
                <a:t>Product</a:t>
              </a:r>
              <a:endParaRPr lang="en-US" sz="2800" b="0">
                <a:cs typeface="Arial" charset="0"/>
              </a:endParaRPr>
            </a:p>
          </p:txBody>
        </p:sp>
      </p:grpSp>
      <p:grpSp>
        <p:nvGrpSpPr>
          <p:cNvPr id="6" name="Group 192"/>
          <p:cNvGrpSpPr>
            <a:grpSpLocks/>
          </p:cNvGrpSpPr>
          <p:nvPr/>
        </p:nvGrpSpPr>
        <p:grpSpPr bwMode="auto">
          <a:xfrm>
            <a:off x="6983413" y="3387725"/>
            <a:ext cx="560387" cy="590550"/>
            <a:chOff x="6982778" y="3153576"/>
            <a:chExt cx="561022" cy="590661"/>
          </a:xfrm>
        </p:grpSpPr>
        <p:sp>
          <p:nvSpPr>
            <p:cNvPr id="19618" name="Text Box 46"/>
            <p:cNvSpPr txBox="1">
              <a:spLocks noChangeArrowheads="1"/>
            </p:cNvSpPr>
            <p:nvPr/>
          </p:nvSpPr>
          <p:spPr bwMode="auto">
            <a:xfrm>
              <a:off x="7015480" y="3153576"/>
              <a:ext cx="528320" cy="42808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bIns="0"/>
            <a:lstStyle/>
            <a:p>
              <a:pPr>
                <a:spcAft>
                  <a:spcPts val="1000"/>
                </a:spcAft>
              </a:pPr>
              <a:r>
                <a:rPr lang="en-IN" sz="1200">
                  <a:latin typeface="Calibri" pitchFamily="34" charset="0"/>
                  <a:cs typeface="Arial" charset="0"/>
                </a:rPr>
                <a:t>LLX feed</a:t>
              </a:r>
              <a:endParaRPr lang="en-US" sz="2800" b="0">
                <a:cs typeface="Arial" charset="0"/>
              </a:endParaRPr>
            </a:p>
          </p:txBody>
        </p:sp>
        <p:cxnSp>
          <p:nvCxnSpPr>
            <p:cNvPr id="55" name="AutoShape 49"/>
            <p:cNvCxnSpPr>
              <a:cxnSpLocks noChangeShapeType="1"/>
              <a:stCxn id="19618" idx="2"/>
              <a:endCxn id="19460" idx="3"/>
            </p:cNvCxnSpPr>
            <p:nvPr/>
          </p:nvCxnSpPr>
          <p:spPr bwMode="auto">
            <a:xfrm rot="5400000">
              <a:off x="7050399" y="3514661"/>
              <a:ext cx="161955" cy="297198"/>
            </a:xfrm>
            <a:prstGeom prst="curvedConnector2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198"/>
          <p:cNvGrpSpPr>
            <a:grpSpLocks/>
          </p:cNvGrpSpPr>
          <p:nvPr/>
        </p:nvGrpSpPr>
        <p:grpSpPr bwMode="auto">
          <a:xfrm>
            <a:off x="5334000" y="3214688"/>
            <a:ext cx="1208088" cy="1281112"/>
            <a:chOff x="5352097" y="3224077"/>
            <a:chExt cx="1207453" cy="1280605"/>
          </a:xfrm>
        </p:grpSpPr>
        <p:sp>
          <p:nvSpPr>
            <p:cNvPr id="19616" name="Text Box 35"/>
            <p:cNvSpPr txBox="1">
              <a:spLocks noChangeArrowheads="1"/>
            </p:cNvSpPr>
            <p:nvPr/>
          </p:nvSpPr>
          <p:spPr bwMode="auto">
            <a:xfrm>
              <a:off x="5652770" y="3224077"/>
              <a:ext cx="906780" cy="4337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IN" sz="1200">
                  <a:latin typeface="Calibri" pitchFamily="34" charset="0"/>
                  <a:cs typeface="Arial" charset="0"/>
                </a:rPr>
                <a:t>Alcohol wash</a:t>
              </a:r>
              <a:endParaRPr lang="en-US" sz="2800" b="0">
                <a:cs typeface="Arial" charset="0"/>
              </a:endParaRPr>
            </a:p>
          </p:txBody>
        </p:sp>
        <p:cxnSp>
          <p:nvCxnSpPr>
            <p:cNvPr id="59" name="AutoShape 53"/>
            <p:cNvCxnSpPr>
              <a:cxnSpLocks noChangeShapeType="1"/>
              <a:endCxn id="19464" idx="0"/>
            </p:cNvCxnSpPr>
            <p:nvPr/>
          </p:nvCxnSpPr>
          <p:spPr bwMode="auto">
            <a:xfrm rot="5400000">
              <a:off x="5149753" y="4016738"/>
              <a:ext cx="690289" cy="285600"/>
            </a:xfrm>
            <a:prstGeom prst="curvedConnector3">
              <a:avLst>
                <a:gd name="adj1" fmla="val 50000"/>
              </a:avLst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199"/>
          <p:cNvGrpSpPr>
            <a:grpSpLocks/>
          </p:cNvGrpSpPr>
          <p:nvPr/>
        </p:nvGrpSpPr>
        <p:grpSpPr bwMode="auto">
          <a:xfrm>
            <a:off x="7643813" y="4062413"/>
            <a:ext cx="879475" cy="965200"/>
            <a:chOff x="7644130" y="3828726"/>
            <a:chExt cx="878840" cy="965390"/>
          </a:xfrm>
        </p:grpSpPr>
        <p:sp>
          <p:nvSpPr>
            <p:cNvPr id="19614" name="Text Box 34"/>
            <p:cNvSpPr txBox="1">
              <a:spLocks noChangeArrowheads="1"/>
            </p:cNvSpPr>
            <p:nvPr/>
          </p:nvSpPr>
          <p:spPr bwMode="auto">
            <a:xfrm>
              <a:off x="7644130" y="3828726"/>
              <a:ext cx="878840" cy="4382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Aft>
                  <a:spcPts val="1000"/>
                </a:spcAft>
              </a:pPr>
              <a:r>
                <a:rPr lang="en-IN" sz="1200">
                  <a:latin typeface="Calibri" pitchFamily="34" charset="0"/>
                  <a:cs typeface="Arial" charset="0"/>
                </a:rPr>
                <a:t>Column feed</a:t>
              </a:r>
              <a:endParaRPr lang="en-US" sz="2800" b="0">
                <a:cs typeface="Arial" charset="0"/>
              </a:endParaRPr>
            </a:p>
          </p:txBody>
        </p:sp>
        <p:cxnSp>
          <p:nvCxnSpPr>
            <p:cNvPr id="51" name="AutoShape 45"/>
            <p:cNvCxnSpPr>
              <a:cxnSpLocks noChangeShapeType="1"/>
              <a:stCxn id="19614" idx="2"/>
              <a:endCxn id="19461" idx="0"/>
            </p:cNvCxnSpPr>
            <p:nvPr/>
          </p:nvCxnSpPr>
          <p:spPr bwMode="auto">
            <a:xfrm rot="16200000" flipH="1">
              <a:off x="7822353" y="4528159"/>
              <a:ext cx="527154" cy="4760"/>
            </a:xfrm>
            <a:prstGeom prst="curvedConnector3">
              <a:avLst>
                <a:gd name="adj1" fmla="val 50000"/>
              </a:avLst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0" y="1036638"/>
            <a:ext cx="4495800" cy="5059362"/>
            <a:chOff x="0" y="920412"/>
            <a:chExt cx="5233876" cy="5059516"/>
          </a:xfrm>
        </p:grpSpPr>
        <p:sp>
          <p:nvSpPr>
            <p:cNvPr id="19503" name="Text Box 1971"/>
            <p:cNvSpPr txBox="1">
              <a:spLocks noChangeArrowheads="1"/>
            </p:cNvSpPr>
            <p:nvPr/>
          </p:nvSpPr>
          <p:spPr bwMode="auto">
            <a:xfrm>
              <a:off x="2527878" y="920412"/>
              <a:ext cx="879989" cy="4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l">
                <a:spcAft>
                  <a:spcPts val="1000"/>
                </a:spcAft>
              </a:pPr>
              <a:r>
                <a:rPr lang="en-IN" sz="1600" b="0">
                  <a:latin typeface="Times New Roman" pitchFamily="18" charset="0"/>
                  <a:cs typeface="Arial" charset="0"/>
                </a:rPr>
                <a:t>Recycle</a:t>
              </a:r>
              <a:r>
                <a:rPr lang="en-IN" sz="1600" b="0" i="1">
                  <a:latin typeface="Times New Roman" pitchFamily="18" charset="0"/>
                  <a:cs typeface="Arial" charset="0"/>
                </a:rPr>
                <a:t> </a:t>
              </a:r>
              <a:endParaRPr lang="en-US" sz="1600" b="0">
                <a:cs typeface="Arial" charset="0"/>
              </a:endParaRPr>
            </a:p>
          </p:txBody>
        </p:sp>
        <p:cxnSp>
          <p:nvCxnSpPr>
            <p:cNvPr id="19504" name="AutoShape 536"/>
            <p:cNvCxnSpPr>
              <a:cxnSpLocks noChangeShapeType="1"/>
            </p:cNvCxnSpPr>
            <p:nvPr/>
          </p:nvCxnSpPr>
          <p:spPr bwMode="auto">
            <a:xfrm>
              <a:off x="1056476" y="1299776"/>
              <a:ext cx="1334" cy="3744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05" name="AutoShape 1899"/>
            <p:cNvCxnSpPr>
              <a:cxnSpLocks noChangeShapeType="1"/>
            </p:cNvCxnSpPr>
            <p:nvPr/>
          </p:nvCxnSpPr>
          <p:spPr bwMode="auto">
            <a:xfrm flipH="1">
              <a:off x="1056476" y="1298784"/>
              <a:ext cx="4032000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06" name="AutoShape 538"/>
            <p:cNvCxnSpPr>
              <a:cxnSpLocks noChangeShapeType="1"/>
            </p:cNvCxnSpPr>
            <p:nvPr/>
          </p:nvCxnSpPr>
          <p:spPr bwMode="auto">
            <a:xfrm>
              <a:off x="2259553" y="3097742"/>
              <a:ext cx="513049" cy="209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7" name="AutoShape 1917"/>
            <p:cNvCxnSpPr>
              <a:cxnSpLocks noChangeShapeType="1"/>
            </p:cNvCxnSpPr>
            <p:nvPr/>
          </p:nvCxnSpPr>
          <p:spPr bwMode="auto">
            <a:xfrm flipV="1">
              <a:off x="4034093" y="2591599"/>
              <a:ext cx="1070130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8" name="AutoShape 1918"/>
            <p:cNvCxnSpPr>
              <a:cxnSpLocks noChangeShapeType="1"/>
            </p:cNvCxnSpPr>
            <p:nvPr/>
          </p:nvCxnSpPr>
          <p:spPr bwMode="auto">
            <a:xfrm flipV="1">
              <a:off x="5100219" y="1303664"/>
              <a:ext cx="1334" cy="1260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9" name="AutoShape 1921"/>
            <p:cNvCxnSpPr>
              <a:cxnSpLocks noChangeShapeType="1"/>
            </p:cNvCxnSpPr>
            <p:nvPr/>
          </p:nvCxnSpPr>
          <p:spPr bwMode="auto">
            <a:xfrm flipV="1">
              <a:off x="2971301" y="3097043"/>
              <a:ext cx="373611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10" name="AutoShape 1940"/>
            <p:cNvCxnSpPr>
              <a:cxnSpLocks noChangeShapeType="1"/>
            </p:cNvCxnSpPr>
            <p:nvPr/>
          </p:nvCxnSpPr>
          <p:spPr bwMode="auto">
            <a:xfrm flipH="1" flipV="1">
              <a:off x="3708517" y="2593690"/>
              <a:ext cx="214160" cy="13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11" name="AutoShape 1942"/>
            <p:cNvCxnSpPr>
              <a:cxnSpLocks noChangeShapeType="1"/>
            </p:cNvCxnSpPr>
            <p:nvPr/>
          </p:nvCxnSpPr>
          <p:spPr bwMode="auto">
            <a:xfrm flipH="1">
              <a:off x="4288949" y="1899314"/>
              <a:ext cx="1334" cy="2412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0" name="Group 1943"/>
            <p:cNvGrpSpPr>
              <a:grpSpLocks/>
            </p:cNvGrpSpPr>
            <p:nvPr/>
          </p:nvGrpSpPr>
          <p:grpSpPr bwMode="auto">
            <a:xfrm rot="-5400000">
              <a:off x="4558473" y="2461666"/>
              <a:ext cx="217515" cy="143440"/>
              <a:chOff x="4039" y="2960"/>
              <a:chExt cx="252" cy="208"/>
            </a:xfrm>
          </p:grpSpPr>
          <p:sp>
            <p:nvSpPr>
              <p:cNvPr id="19611" name="AutoShape 1944"/>
              <p:cNvSpPr>
                <a:spLocks noChangeArrowheads="1"/>
              </p:cNvSpPr>
              <p:nvPr/>
            </p:nvSpPr>
            <p:spPr bwMode="auto">
              <a:xfrm>
                <a:off x="4039" y="2960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cxnSp>
            <p:nvCxnSpPr>
              <p:cNvPr id="19612" name="Line 1945"/>
              <p:cNvCxnSpPr>
                <a:cxnSpLocks noChangeShapeType="1"/>
              </p:cNvCxnSpPr>
              <p:nvPr/>
            </p:nvCxnSpPr>
            <p:spPr bwMode="auto">
              <a:xfrm>
                <a:off x="4096" y="3064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613" name="AutoShape 1946"/>
              <p:cNvSpPr>
                <a:spLocks noChangeArrowheads="1"/>
              </p:cNvSpPr>
              <p:nvPr/>
            </p:nvSpPr>
            <p:spPr bwMode="auto">
              <a:xfrm>
                <a:off x="4210" y="2995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cxnSp>
          <p:nvCxnSpPr>
            <p:cNvPr id="19513" name="AutoShape 1947"/>
            <p:cNvCxnSpPr>
              <a:cxnSpLocks noChangeShapeType="1"/>
            </p:cNvCxnSpPr>
            <p:nvPr/>
          </p:nvCxnSpPr>
          <p:spPr bwMode="auto">
            <a:xfrm flipH="1">
              <a:off x="4066784" y="2593690"/>
              <a:ext cx="528393" cy="13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4" name="AutoShape 1948"/>
            <p:cNvCxnSpPr>
              <a:cxnSpLocks noChangeShapeType="1"/>
            </p:cNvCxnSpPr>
            <p:nvPr/>
          </p:nvCxnSpPr>
          <p:spPr bwMode="auto">
            <a:xfrm>
              <a:off x="4294286" y="2355261"/>
              <a:ext cx="667" cy="23982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5" name="AutoShape 1949"/>
            <p:cNvCxnSpPr>
              <a:cxnSpLocks noChangeShapeType="1"/>
            </p:cNvCxnSpPr>
            <p:nvPr/>
          </p:nvCxnSpPr>
          <p:spPr bwMode="auto">
            <a:xfrm flipH="1">
              <a:off x="3555069" y="1717354"/>
              <a:ext cx="624465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cxnSp>
          <p:nvCxnSpPr>
            <p:cNvPr id="19516" name="AutoShape 1950"/>
            <p:cNvCxnSpPr>
              <a:cxnSpLocks noChangeShapeType="1"/>
            </p:cNvCxnSpPr>
            <p:nvPr/>
          </p:nvCxnSpPr>
          <p:spPr bwMode="auto">
            <a:xfrm>
              <a:off x="3555069" y="1717354"/>
              <a:ext cx="667" cy="32139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7" name="AutoShape 1957"/>
            <p:cNvCxnSpPr>
              <a:cxnSpLocks noChangeShapeType="1"/>
            </p:cNvCxnSpPr>
            <p:nvPr/>
          </p:nvCxnSpPr>
          <p:spPr bwMode="auto">
            <a:xfrm flipV="1">
              <a:off x="4024752" y="4043794"/>
              <a:ext cx="667" cy="39389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8" name="AutoShape 1958"/>
            <p:cNvCxnSpPr>
              <a:cxnSpLocks noChangeShapeType="1"/>
            </p:cNvCxnSpPr>
            <p:nvPr/>
          </p:nvCxnSpPr>
          <p:spPr bwMode="auto">
            <a:xfrm flipH="1">
              <a:off x="3708517" y="4043794"/>
              <a:ext cx="316903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1" name="Group 711"/>
            <p:cNvGrpSpPr>
              <a:grpSpLocks/>
            </p:cNvGrpSpPr>
            <p:nvPr/>
          </p:nvGrpSpPr>
          <p:grpSpPr bwMode="auto">
            <a:xfrm>
              <a:off x="4078126" y="1550731"/>
              <a:ext cx="427652" cy="398779"/>
              <a:chOff x="11840" y="39579"/>
              <a:chExt cx="3965" cy="3702"/>
            </a:xfrm>
          </p:grpSpPr>
          <p:sp>
            <p:nvSpPr>
              <p:cNvPr id="19606" name="Oval 1960"/>
              <p:cNvSpPr>
                <a:spLocks noChangeArrowheads="1"/>
              </p:cNvSpPr>
              <p:nvPr/>
            </p:nvSpPr>
            <p:spPr bwMode="auto">
              <a:xfrm>
                <a:off x="12610" y="40215"/>
                <a:ext cx="2286" cy="228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2" name="Group 1961"/>
              <p:cNvGrpSpPr>
                <a:grpSpLocks/>
              </p:cNvGrpSpPr>
              <p:nvPr/>
            </p:nvGrpSpPr>
            <p:grpSpPr bwMode="auto">
              <a:xfrm>
                <a:off x="11840" y="39579"/>
                <a:ext cx="3965" cy="3703"/>
                <a:chOff x="5459" y="1775"/>
                <a:chExt cx="669" cy="837"/>
              </a:xfrm>
            </p:grpSpPr>
            <p:cxnSp>
              <p:nvCxnSpPr>
                <p:cNvPr id="19608" name="AutoShape 19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59" y="2244"/>
                  <a:ext cx="435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609" name="AutoShape 1963"/>
                <p:cNvCxnSpPr>
                  <a:cxnSpLocks noChangeShapeType="1"/>
                </p:cNvCxnSpPr>
                <p:nvPr/>
              </p:nvCxnSpPr>
              <p:spPr bwMode="auto">
                <a:xfrm>
                  <a:off x="5676" y="2143"/>
                  <a:ext cx="218" cy="102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610" name="AutoShape 19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76" y="1775"/>
                  <a:ext cx="452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cxnSp>
          <p:nvCxnSpPr>
            <p:cNvPr id="19520" name="AutoShape 1965"/>
            <p:cNvCxnSpPr>
              <a:cxnSpLocks noChangeShapeType="1"/>
            </p:cNvCxnSpPr>
            <p:nvPr/>
          </p:nvCxnSpPr>
          <p:spPr bwMode="auto">
            <a:xfrm>
              <a:off x="3563743" y="4382617"/>
              <a:ext cx="667" cy="70971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1" name="AutoShape 1966"/>
            <p:cNvCxnSpPr>
              <a:cxnSpLocks noChangeShapeType="1"/>
            </p:cNvCxnSpPr>
            <p:nvPr/>
          </p:nvCxnSpPr>
          <p:spPr bwMode="auto">
            <a:xfrm>
              <a:off x="3563743" y="5089542"/>
              <a:ext cx="1389257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2" name="AutoShape 1967"/>
            <p:cNvCxnSpPr>
              <a:cxnSpLocks noChangeShapeType="1"/>
            </p:cNvCxnSpPr>
            <p:nvPr/>
          </p:nvCxnSpPr>
          <p:spPr bwMode="auto">
            <a:xfrm>
              <a:off x="3563743" y="4551330"/>
              <a:ext cx="344924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3" name="AutoShape 1968"/>
            <p:cNvCxnSpPr>
              <a:cxnSpLocks noChangeShapeType="1"/>
            </p:cNvCxnSpPr>
            <p:nvPr/>
          </p:nvCxnSpPr>
          <p:spPr bwMode="auto">
            <a:xfrm>
              <a:off x="4953000" y="5090936"/>
              <a:ext cx="280876" cy="697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24" name="AutoShape 571"/>
            <p:cNvCxnSpPr>
              <a:cxnSpLocks noChangeShapeType="1"/>
            </p:cNvCxnSpPr>
            <p:nvPr/>
          </p:nvCxnSpPr>
          <p:spPr bwMode="auto">
            <a:xfrm>
              <a:off x="1142499" y="2998743"/>
              <a:ext cx="756000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187540" y="2122407"/>
              <a:ext cx="220164" cy="226579"/>
              <a:chOff x="8460" y="6042"/>
              <a:chExt cx="495" cy="325"/>
            </a:xfrm>
          </p:grpSpPr>
          <p:sp>
            <p:nvSpPr>
              <p:cNvPr id="19604" name="AutoShape 44"/>
              <p:cNvSpPr>
                <a:spLocks noChangeArrowheads="1"/>
              </p:cNvSpPr>
              <p:nvPr/>
            </p:nvSpPr>
            <p:spPr bwMode="auto">
              <a:xfrm rot="-5400000">
                <a:off x="8549" y="5961"/>
                <a:ext cx="325" cy="487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605" name="Freeform 45"/>
              <p:cNvSpPr>
                <a:spLocks/>
              </p:cNvSpPr>
              <p:nvPr/>
            </p:nvSpPr>
            <p:spPr bwMode="auto">
              <a:xfrm>
                <a:off x="8460" y="6165"/>
                <a:ext cx="490" cy="90"/>
              </a:xfrm>
              <a:custGeom>
                <a:avLst/>
                <a:gdLst>
                  <a:gd name="T0" fmla="*/ 0 w 439"/>
                  <a:gd name="T1" fmla="*/ 378 h 64"/>
                  <a:gd name="T2" fmla="*/ 522 w 439"/>
                  <a:gd name="T3" fmla="*/ 498 h 64"/>
                  <a:gd name="T4" fmla="*/ 579 w 439"/>
                  <a:gd name="T5" fmla="*/ 148 h 64"/>
                  <a:gd name="T6" fmla="*/ 753 w 439"/>
                  <a:gd name="T7" fmla="*/ 378 h 64"/>
                  <a:gd name="T8" fmla="*/ 840 w 439"/>
                  <a:gd name="T9" fmla="*/ 267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9"/>
                  <a:gd name="T16" fmla="*/ 0 h 64"/>
                  <a:gd name="T17" fmla="*/ 439 w 43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9" h="64">
                    <a:moveTo>
                      <a:pt x="0" y="49"/>
                    </a:moveTo>
                    <a:cubicBezTo>
                      <a:pt x="112" y="24"/>
                      <a:pt x="174" y="0"/>
                      <a:pt x="270" y="64"/>
                    </a:cubicBezTo>
                    <a:cubicBezTo>
                      <a:pt x="280" y="49"/>
                      <a:pt x="282" y="21"/>
                      <a:pt x="300" y="19"/>
                    </a:cubicBezTo>
                    <a:cubicBezTo>
                      <a:pt x="331" y="15"/>
                      <a:pt x="390" y="49"/>
                      <a:pt x="390" y="49"/>
                    </a:cubicBezTo>
                    <a:cubicBezTo>
                      <a:pt x="439" y="16"/>
                      <a:pt x="435" y="1"/>
                      <a:pt x="435" y="3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4" name="Group 1923"/>
            <p:cNvGrpSpPr>
              <a:grpSpLocks/>
            </p:cNvGrpSpPr>
            <p:nvPr/>
          </p:nvGrpSpPr>
          <p:grpSpPr bwMode="auto">
            <a:xfrm>
              <a:off x="3330902" y="2031776"/>
              <a:ext cx="377615" cy="2355722"/>
              <a:chOff x="8445" y="7508"/>
              <a:chExt cx="524" cy="3455"/>
            </a:xfrm>
          </p:grpSpPr>
          <p:cxnSp>
            <p:nvCxnSpPr>
              <p:cNvPr id="19600" name="AutoShape 1924"/>
              <p:cNvCxnSpPr>
                <a:cxnSpLocks noChangeShapeType="1"/>
              </p:cNvCxnSpPr>
              <p:nvPr/>
            </p:nvCxnSpPr>
            <p:spPr bwMode="auto">
              <a:xfrm>
                <a:off x="8450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601" name="AutoShape 1925"/>
              <p:cNvCxnSpPr>
                <a:cxnSpLocks noChangeShapeType="1"/>
              </p:cNvCxnSpPr>
              <p:nvPr/>
            </p:nvCxnSpPr>
            <p:spPr bwMode="auto">
              <a:xfrm>
                <a:off x="8969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602" name="Arc 1926"/>
              <p:cNvSpPr>
                <a:spLocks/>
              </p:cNvSpPr>
              <p:nvPr/>
            </p:nvSpPr>
            <p:spPr bwMode="auto">
              <a:xfrm rot="10853378" flipV="1">
                <a:off x="8445" y="7508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603" name="Arc 1927"/>
              <p:cNvSpPr>
                <a:spLocks/>
              </p:cNvSpPr>
              <p:nvPr/>
            </p:nvSpPr>
            <p:spPr bwMode="auto">
              <a:xfrm rot="64827" flipV="1">
                <a:off x="8445" y="10573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cxnSp>
          <p:nvCxnSpPr>
            <p:cNvPr id="19527" name="Straight Connector 753"/>
            <p:cNvCxnSpPr>
              <a:cxnSpLocks noChangeShapeType="1"/>
            </p:cNvCxnSpPr>
            <p:nvPr/>
          </p:nvCxnSpPr>
          <p:spPr bwMode="auto">
            <a:xfrm>
              <a:off x="3334906" y="3177915"/>
              <a:ext cx="363604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8" name="Straight Connector 755"/>
            <p:cNvCxnSpPr>
              <a:cxnSpLocks noChangeShapeType="1"/>
            </p:cNvCxnSpPr>
            <p:nvPr/>
          </p:nvCxnSpPr>
          <p:spPr bwMode="auto">
            <a:xfrm>
              <a:off x="3344245" y="2319008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9" name="Straight Connector 756"/>
            <p:cNvCxnSpPr>
              <a:cxnSpLocks noChangeShapeType="1"/>
            </p:cNvCxnSpPr>
            <p:nvPr/>
          </p:nvCxnSpPr>
          <p:spPr bwMode="auto">
            <a:xfrm>
              <a:off x="3331569" y="4112116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9530" name="Text Box 2"/>
            <p:cNvSpPr txBox="1">
              <a:spLocks noChangeArrowheads="1"/>
            </p:cNvSpPr>
            <p:nvPr/>
          </p:nvSpPr>
          <p:spPr bwMode="auto">
            <a:xfrm>
              <a:off x="4118822" y="4376342"/>
              <a:ext cx="679172" cy="38413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Q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Reb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1" name="Text Box 2"/>
            <p:cNvSpPr txBox="1">
              <a:spLocks noChangeArrowheads="1"/>
            </p:cNvSpPr>
            <p:nvPr/>
          </p:nvSpPr>
          <p:spPr bwMode="auto">
            <a:xfrm>
              <a:off x="4359668" y="1553520"/>
              <a:ext cx="835956" cy="42736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Q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Cnd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2" name="Text Box 602"/>
            <p:cNvSpPr txBox="1">
              <a:spLocks noChangeArrowheads="1"/>
            </p:cNvSpPr>
            <p:nvPr/>
          </p:nvSpPr>
          <p:spPr bwMode="auto">
            <a:xfrm>
              <a:off x="1028954" y="5038994"/>
              <a:ext cx="690954" cy="295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Tot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3" name="Text Box 603"/>
            <p:cNvSpPr txBox="1">
              <a:spLocks noChangeArrowheads="1"/>
            </p:cNvSpPr>
            <p:nvPr/>
          </p:nvSpPr>
          <p:spPr bwMode="auto">
            <a:xfrm>
              <a:off x="41058" y="2961794"/>
              <a:ext cx="766597" cy="39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H2O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4" name="Text Box 604"/>
            <p:cNvSpPr txBox="1">
              <a:spLocks noChangeArrowheads="1"/>
            </p:cNvSpPr>
            <p:nvPr/>
          </p:nvSpPr>
          <p:spPr bwMode="auto">
            <a:xfrm>
              <a:off x="2557847" y="3081115"/>
              <a:ext cx="629083" cy="369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Col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5" name="Text Box 606"/>
            <p:cNvSpPr txBox="1">
              <a:spLocks noChangeArrowheads="1"/>
            </p:cNvSpPr>
            <p:nvPr/>
          </p:nvSpPr>
          <p:spPr bwMode="auto">
            <a:xfrm>
              <a:off x="3832609" y="2540706"/>
              <a:ext cx="343589" cy="37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L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6" name="Text Box 608"/>
            <p:cNvSpPr txBox="1">
              <a:spLocks noChangeArrowheads="1"/>
            </p:cNvSpPr>
            <p:nvPr/>
          </p:nvSpPr>
          <p:spPr bwMode="auto">
            <a:xfrm>
              <a:off x="4489765" y="2556741"/>
              <a:ext cx="374946" cy="36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D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7" name="Text Box 611"/>
            <p:cNvSpPr txBox="1">
              <a:spLocks noChangeArrowheads="1"/>
            </p:cNvSpPr>
            <p:nvPr/>
          </p:nvSpPr>
          <p:spPr bwMode="auto">
            <a:xfrm>
              <a:off x="3983815" y="5063614"/>
              <a:ext cx="742553" cy="3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Ester</a:t>
              </a:r>
              <a:endParaRPr lang="en-US" sz="1600">
                <a:cs typeface="Arial" charset="0"/>
              </a:endParaRPr>
            </a:p>
          </p:txBody>
        </p:sp>
        <p:grpSp>
          <p:nvGrpSpPr>
            <p:cNvPr id="15" name="Group 771"/>
            <p:cNvGrpSpPr>
              <a:grpSpLocks/>
            </p:cNvGrpSpPr>
            <p:nvPr/>
          </p:nvGrpSpPr>
          <p:grpSpPr bwMode="auto">
            <a:xfrm rot="-5400000">
              <a:off x="2735898" y="2965716"/>
              <a:ext cx="217515" cy="143440"/>
              <a:chOff x="-34607" y="34607"/>
              <a:chExt cx="252" cy="208"/>
            </a:xfrm>
          </p:grpSpPr>
          <p:sp>
            <p:nvSpPr>
              <p:cNvPr id="19597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98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9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6" name="Group 787"/>
            <p:cNvGrpSpPr>
              <a:grpSpLocks/>
            </p:cNvGrpSpPr>
            <p:nvPr/>
          </p:nvGrpSpPr>
          <p:grpSpPr bwMode="auto">
            <a:xfrm rot="-5400000">
              <a:off x="4264369" y="4956805"/>
              <a:ext cx="217515" cy="142773"/>
              <a:chOff x="-34607" y="34607"/>
              <a:chExt cx="252" cy="208"/>
            </a:xfrm>
          </p:grpSpPr>
          <p:sp>
            <p:nvSpPr>
              <p:cNvPr id="19594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95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6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7" name="Group 791"/>
            <p:cNvGrpSpPr>
              <a:grpSpLocks/>
            </p:cNvGrpSpPr>
            <p:nvPr/>
          </p:nvGrpSpPr>
          <p:grpSpPr bwMode="auto">
            <a:xfrm rot="-5400000">
              <a:off x="4218887" y="4235254"/>
              <a:ext cx="217515" cy="143440"/>
              <a:chOff x="-34607" y="34607"/>
              <a:chExt cx="252" cy="208"/>
            </a:xfrm>
          </p:grpSpPr>
          <p:sp>
            <p:nvSpPr>
              <p:cNvPr id="19591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92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3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8" name="Group 795"/>
            <p:cNvGrpSpPr>
              <a:grpSpLocks/>
            </p:cNvGrpSpPr>
            <p:nvPr/>
          </p:nvGrpSpPr>
          <p:grpSpPr bwMode="auto">
            <a:xfrm rot="-5400000">
              <a:off x="3885305" y="2451209"/>
              <a:ext cx="217515" cy="143440"/>
              <a:chOff x="-34607" y="34607"/>
              <a:chExt cx="252" cy="208"/>
            </a:xfrm>
          </p:grpSpPr>
          <p:sp>
            <p:nvSpPr>
              <p:cNvPr id="19588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89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0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9" name="Group 799"/>
            <p:cNvGrpSpPr>
              <a:grpSpLocks/>
            </p:cNvGrpSpPr>
            <p:nvPr/>
          </p:nvGrpSpPr>
          <p:grpSpPr bwMode="auto">
            <a:xfrm rot="-5400000">
              <a:off x="4475744" y="1418707"/>
              <a:ext cx="217515" cy="143440"/>
              <a:chOff x="-34607" y="34607"/>
              <a:chExt cx="252" cy="208"/>
            </a:xfrm>
          </p:grpSpPr>
          <p:sp>
            <p:nvSpPr>
              <p:cNvPr id="19585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86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87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20" name="Group 803"/>
            <p:cNvGrpSpPr>
              <a:grpSpLocks/>
            </p:cNvGrpSpPr>
            <p:nvPr/>
          </p:nvGrpSpPr>
          <p:grpSpPr bwMode="auto">
            <a:xfrm>
              <a:off x="3833276" y="4362399"/>
              <a:ext cx="427652" cy="398082"/>
              <a:chOff x="0" y="1"/>
              <a:chExt cx="396552" cy="370257"/>
            </a:xfrm>
          </p:grpSpPr>
          <p:sp>
            <p:nvSpPr>
              <p:cNvPr id="19580" name="Oval 804"/>
              <p:cNvSpPr>
                <a:spLocks noChangeArrowheads="1"/>
              </p:cNvSpPr>
              <p:nvPr/>
            </p:nvSpPr>
            <p:spPr bwMode="auto">
              <a:xfrm>
                <a:off x="77033" y="63564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grpSp>
            <p:nvGrpSpPr>
              <p:cNvPr id="21" name="Group 805"/>
              <p:cNvGrpSpPr>
                <a:grpSpLocks/>
              </p:cNvGrpSpPr>
              <p:nvPr/>
            </p:nvGrpSpPr>
            <p:grpSpPr bwMode="auto">
              <a:xfrm>
                <a:off x="0" y="3"/>
                <a:ext cx="396552" cy="370257"/>
                <a:chOff x="0" y="0"/>
                <a:chExt cx="669" cy="837"/>
              </a:xfrm>
            </p:grpSpPr>
            <p:cxnSp>
              <p:nvCxnSpPr>
                <p:cNvPr id="19582" name="AutoShape 19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0" y="469"/>
                  <a:ext cx="435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83" name="AutoShape 1963"/>
                <p:cNvCxnSpPr>
                  <a:cxnSpLocks noChangeShapeType="1"/>
                </p:cNvCxnSpPr>
                <p:nvPr/>
              </p:nvCxnSpPr>
              <p:spPr bwMode="auto">
                <a:xfrm>
                  <a:off x="217" y="368"/>
                  <a:ext cx="218" cy="102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84" name="AutoShape 19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7" y="0"/>
                  <a:ext cx="452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22" name="Group 1923"/>
            <p:cNvGrpSpPr>
              <a:grpSpLocks/>
            </p:cNvGrpSpPr>
            <p:nvPr/>
          </p:nvGrpSpPr>
          <p:grpSpPr bwMode="auto">
            <a:xfrm>
              <a:off x="1885485" y="2854431"/>
              <a:ext cx="382339" cy="2355722"/>
              <a:chOff x="8454" y="7508"/>
              <a:chExt cx="530" cy="3455"/>
            </a:xfrm>
          </p:grpSpPr>
          <p:cxnSp>
            <p:nvCxnSpPr>
              <p:cNvPr id="19576" name="AutoShape 1924"/>
              <p:cNvCxnSpPr>
                <a:cxnSpLocks noChangeShapeType="1"/>
              </p:cNvCxnSpPr>
              <p:nvPr/>
            </p:nvCxnSpPr>
            <p:spPr bwMode="auto">
              <a:xfrm>
                <a:off x="8465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577" name="AutoShape 1925"/>
              <p:cNvCxnSpPr>
                <a:cxnSpLocks noChangeShapeType="1"/>
              </p:cNvCxnSpPr>
              <p:nvPr/>
            </p:nvCxnSpPr>
            <p:spPr bwMode="auto">
              <a:xfrm>
                <a:off x="8984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78" name="Arc 1926"/>
              <p:cNvSpPr>
                <a:spLocks/>
              </p:cNvSpPr>
              <p:nvPr/>
            </p:nvSpPr>
            <p:spPr bwMode="auto">
              <a:xfrm rot="10853378" flipV="1">
                <a:off x="8457" y="7508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579" name="Arc 1927"/>
              <p:cNvSpPr>
                <a:spLocks/>
              </p:cNvSpPr>
              <p:nvPr/>
            </p:nvSpPr>
            <p:spPr bwMode="auto">
              <a:xfrm rot="64827" flipV="1">
                <a:off x="8454" y="10573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cxnSp>
          <p:nvCxnSpPr>
            <p:cNvPr id="19545" name="Straight Connector 753"/>
            <p:cNvCxnSpPr>
              <a:cxnSpLocks noChangeShapeType="1"/>
            </p:cNvCxnSpPr>
            <p:nvPr/>
          </p:nvCxnSpPr>
          <p:spPr bwMode="auto">
            <a:xfrm>
              <a:off x="1876601" y="3877869"/>
              <a:ext cx="363604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6" name="Straight Connector 755"/>
            <p:cNvCxnSpPr>
              <a:cxnSpLocks noChangeShapeType="1"/>
            </p:cNvCxnSpPr>
            <p:nvPr/>
          </p:nvCxnSpPr>
          <p:spPr bwMode="auto">
            <a:xfrm>
              <a:off x="1885942" y="3141662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7" name="Straight Connector 756"/>
            <p:cNvCxnSpPr>
              <a:cxnSpLocks noChangeShapeType="1"/>
            </p:cNvCxnSpPr>
            <p:nvPr/>
          </p:nvCxnSpPr>
          <p:spPr bwMode="auto">
            <a:xfrm>
              <a:off x="1873266" y="4934772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8" name="Straight Connector 755"/>
            <p:cNvCxnSpPr>
              <a:cxnSpLocks noChangeShapeType="1"/>
            </p:cNvCxnSpPr>
            <p:nvPr/>
          </p:nvCxnSpPr>
          <p:spPr bwMode="auto">
            <a:xfrm>
              <a:off x="1875934" y="3500703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9" name="Straight Connector 755"/>
            <p:cNvCxnSpPr>
              <a:cxnSpLocks noChangeShapeType="1"/>
            </p:cNvCxnSpPr>
            <p:nvPr/>
          </p:nvCxnSpPr>
          <p:spPr bwMode="auto">
            <a:xfrm>
              <a:off x="1872599" y="4241789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50" name="Straight Connector 755"/>
            <p:cNvCxnSpPr>
              <a:cxnSpLocks noChangeShapeType="1"/>
            </p:cNvCxnSpPr>
            <p:nvPr/>
          </p:nvCxnSpPr>
          <p:spPr bwMode="auto">
            <a:xfrm>
              <a:off x="1875934" y="4586886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51" name="AutoShape 571"/>
            <p:cNvCxnSpPr>
              <a:cxnSpLocks noChangeShapeType="1"/>
            </p:cNvCxnSpPr>
            <p:nvPr/>
          </p:nvCxnSpPr>
          <p:spPr bwMode="auto">
            <a:xfrm>
              <a:off x="2121080" y="5634832"/>
              <a:ext cx="30960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23" name="Group 779"/>
            <p:cNvGrpSpPr>
              <a:grpSpLocks/>
            </p:cNvGrpSpPr>
            <p:nvPr/>
          </p:nvGrpSpPr>
          <p:grpSpPr bwMode="auto">
            <a:xfrm rot="-5400000">
              <a:off x="4250092" y="5499306"/>
              <a:ext cx="217515" cy="142773"/>
              <a:chOff x="-34607" y="34607"/>
              <a:chExt cx="252" cy="208"/>
            </a:xfrm>
          </p:grpSpPr>
          <p:sp>
            <p:nvSpPr>
              <p:cNvPr id="19573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74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75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cxnSp>
          <p:nvCxnSpPr>
            <p:cNvPr id="19553" name="AutoShape 1921"/>
            <p:cNvCxnSpPr>
              <a:cxnSpLocks noChangeShapeType="1"/>
            </p:cNvCxnSpPr>
            <p:nvPr/>
          </p:nvCxnSpPr>
          <p:spPr bwMode="auto">
            <a:xfrm flipV="1">
              <a:off x="118732" y="5029200"/>
              <a:ext cx="1783868" cy="3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9554" name="Text Box 603"/>
            <p:cNvSpPr txBox="1">
              <a:spLocks noChangeArrowheads="1"/>
            </p:cNvSpPr>
            <p:nvPr/>
          </p:nvSpPr>
          <p:spPr bwMode="auto">
            <a:xfrm>
              <a:off x="0" y="4991052"/>
              <a:ext cx="784584" cy="39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Feed</a:t>
              </a:r>
              <a:endParaRPr lang="en-US" sz="1600">
                <a:cs typeface="Arial" charset="0"/>
              </a:endParaRPr>
            </a:p>
          </p:txBody>
        </p:sp>
        <p:grpSp>
          <p:nvGrpSpPr>
            <p:cNvPr id="24" name="Group 779"/>
            <p:cNvGrpSpPr>
              <a:grpSpLocks/>
            </p:cNvGrpSpPr>
            <p:nvPr/>
          </p:nvGrpSpPr>
          <p:grpSpPr bwMode="auto">
            <a:xfrm rot="-5400000">
              <a:off x="324077" y="4905025"/>
              <a:ext cx="217515" cy="142773"/>
              <a:chOff x="-34607" y="34607"/>
              <a:chExt cx="252" cy="208"/>
            </a:xfrm>
          </p:grpSpPr>
          <p:sp>
            <p:nvSpPr>
              <p:cNvPr id="19570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71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72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sp>
          <p:nvSpPr>
            <p:cNvPr id="19556" name="Text Box 1971"/>
            <p:cNvSpPr txBox="1">
              <a:spLocks noChangeArrowheads="1"/>
            </p:cNvSpPr>
            <p:nvPr/>
          </p:nvSpPr>
          <p:spPr bwMode="auto">
            <a:xfrm>
              <a:off x="2314424" y="4628405"/>
              <a:ext cx="1002080" cy="4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Aft>
                  <a:spcPts val="1000"/>
                </a:spcAft>
              </a:pPr>
              <a:r>
                <a:rPr lang="en-IN" sz="1600">
                  <a:latin typeface="Times New Roman" pitchFamily="18" charset="0"/>
                  <a:cs typeface="Arial" charset="0"/>
                </a:rPr>
                <a:t>Extractor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57" name="Text Box 1971"/>
            <p:cNvSpPr txBox="1">
              <a:spLocks noChangeArrowheads="1"/>
            </p:cNvSpPr>
            <p:nvPr/>
          </p:nvSpPr>
          <p:spPr bwMode="auto">
            <a:xfrm>
              <a:off x="3867301" y="3173034"/>
              <a:ext cx="1169537" cy="4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l">
                <a:spcAft>
                  <a:spcPts val="1000"/>
                </a:spcAft>
              </a:pPr>
              <a:r>
                <a:rPr lang="en-IN" sz="1600">
                  <a:latin typeface="Times New Roman" pitchFamily="18" charset="0"/>
                  <a:cs typeface="Arial" charset="0"/>
                </a:rPr>
                <a:t>Distillation column</a:t>
              </a:r>
              <a:r>
                <a:rPr lang="en-IN" sz="1600" i="1">
                  <a:latin typeface="Times New Roman" pitchFamily="18" charset="0"/>
                  <a:cs typeface="Arial" charset="0"/>
                </a:rPr>
                <a:t> 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58" name="Text Box 603"/>
            <p:cNvSpPr txBox="1">
              <a:spLocks noChangeArrowheads="1"/>
            </p:cNvSpPr>
            <p:nvPr/>
          </p:nvSpPr>
          <p:spPr bwMode="auto">
            <a:xfrm>
              <a:off x="3893963" y="5586727"/>
              <a:ext cx="970813" cy="39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Alc-wash</a:t>
              </a:r>
              <a:endParaRPr lang="en-US" sz="1600">
                <a:cs typeface="Arial" charset="0"/>
              </a:endParaRPr>
            </a:p>
          </p:txBody>
        </p:sp>
        <p:cxnSp>
          <p:nvCxnSpPr>
            <p:cNvPr id="19559" name="AutoShape 1967"/>
            <p:cNvCxnSpPr>
              <a:cxnSpLocks noChangeShapeType="1"/>
            </p:cNvCxnSpPr>
            <p:nvPr/>
          </p:nvCxnSpPr>
          <p:spPr bwMode="auto">
            <a:xfrm>
              <a:off x="2096799" y="5207128"/>
              <a:ext cx="0" cy="432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3" name="Freeform 132"/>
            <p:cNvSpPr/>
            <p:nvPr/>
          </p:nvSpPr>
          <p:spPr>
            <a:xfrm>
              <a:off x="925909" y="2988987"/>
              <a:ext cx="238407" cy="95253"/>
            </a:xfrm>
            <a:custGeom>
              <a:avLst/>
              <a:gdLst>
                <a:gd name="connsiteX0" fmla="*/ 0 w 170121"/>
                <a:gd name="connsiteY0" fmla="*/ 0 h 106325"/>
                <a:gd name="connsiteX1" fmla="*/ 85060 w 170121"/>
                <a:gd name="connsiteY1" fmla="*/ 106325 h 106325"/>
                <a:gd name="connsiteX2" fmla="*/ 170121 w 170121"/>
                <a:gd name="connsiteY2" fmla="*/ 0 h 10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121" h="106325">
                  <a:moveTo>
                    <a:pt x="0" y="0"/>
                  </a:moveTo>
                  <a:cubicBezTo>
                    <a:pt x="28353" y="53162"/>
                    <a:pt x="56707" y="106325"/>
                    <a:pt x="85060" y="106325"/>
                  </a:cubicBezTo>
                  <a:cubicBezTo>
                    <a:pt x="113413" y="106325"/>
                    <a:pt x="141767" y="53162"/>
                    <a:pt x="170121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IN"/>
            </a:p>
          </p:txBody>
        </p:sp>
        <p:cxnSp>
          <p:nvCxnSpPr>
            <p:cNvPr id="19561" name="AutoShape 1967"/>
            <p:cNvCxnSpPr>
              <a:cxnSpLocks noChangeShapeType="1"/>
            </p:cNvCxnSpPr>
            <p:nvPr/>
          </p:nvCxnSpPr>
          <p:spPr bwMode="auto">
            <a:xfrm>
              <a:off x="141767" y="2997495"/>
              <a:ext cx="792000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5" name="Group 779"/>
            <p:cNvGrpSpPr>
              <a:grpSpLocks/>
            </p:cNvGrpSpPr>
            <p:nvPr/>
          </p:nvGrpSpPr>
          <p:grpSpPr bwMode="auto">
            <a:xfrm rot="-5400000">
              <a:off x="267429" y="2863218"/>
              <a:ext cx="217515" cy="142773"/>
              <a:chOff x="-34607" y="34607"/>
              <a:chExt cx="252" cy="208"/>
            </a:xfrm>
          </p:grpSpPr>
          <p:sp>
            <p:nvSpPr>
              <p:cNvPr id="19567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68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69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</p:grpSp>
      <p:grpSp>
        <p:nvGrpSpPr>
          <p:cNvPr id="27" name="Group 9"/>
          <p:cNvGrpSpPr>
            <a:grpSpLocks/>
          </p:cNvGrpSpPr>
          <p:nvPr/>
        </p:nvGrpSpPr>
        <p:grpSpPr bwMode="auto">
          <a:xfrm rot="-10061406">
            <a:off x="7151688" y="4518025"/>
            <a:ext cx="136525" cy="101600"/>
            <a:chOff x="1820" y="8220"/>
            <a:chExt cx="165" cy="170"/>
          </a:xfrm>
        </p:grpSpPr>
        <p:cxnSp>
          <p:nvCxnSpPr>
            <p:cNvPr id="19501" name="AutoShape 10"/>
            <p:cNvCxnSpPr>
              <a:cxnSpLocks noChangeShapeType="1"/>
            </p:cNvCxnSpPr>
            <p:nvPr/>
          </p:nvCxnSpPr>
          <p:spPr bwMode="auto">
            <a:xfrm flipH="1">
              <a:off x="182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2" name="AutoShape 11"/>
            <p:cNvCxnSpPr>
              <a:cxnSpLocks noChangeShapeType="1"/>
            </p:cNvCxnSpPr>
            <p:nvPr/>
          </p:nvCxnSpPr>
          <p:spPr bwMode="auto">
            <a:xfrm>
              <a:off x="190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28" name="Group 12"/>
          <p:cNvGrpSpPr>
            <a:grpSpLocks/>
          </p:cNvGrpSpPr>
          <p:nvPr/>
        </p:nvGrpSpPr>
        <p:grpSpPr bwMode="auto">
          <a:xfrm rot="-5400000">
            <a:off x="5663407" y="4925219"/>
            <a:ext cx="101600" cy="103187"/>
            <a:chOff x="1820" y="8220"/>
            <a:chExt cx="165" cy="170"/>
          </a:xfrm>
        </p:grpSpPr>
        <p:cxnSp>
          <p:nvCxnSpPr>
            <p:cNvPr id="19499" name="AutoShape 13"/>
            <p:cNvCxnSpPr>
              <a:cxnSpLocks noChangeShapeType="1"/>
            </p:cNvCxnSpPr>
            <p:nvPr/>
          </p:nvCxnSpPr>
          <p:spPr bwMode="auto">
            <a:xfrm flipH="1">
              <a:off x="182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0" name="AutoShape 14"/>
            <p:cNvCxnSpPr>
              <a:cxnSpLocks noChangeShapeType="1"/>
            </p:cNvCxnSpPr>
            <p:nvPr/>
          </p:nvCxnSpPr>
          <p:spPr bwMode="auto">
            <a:xfrm>
              <a:off x="190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29" name="Group 15"/>
          <p:cNvGrpSpPr>
            <a:grpSpLocks/>
          </p:cNvGrpSpPr>
          <p:nvPr/>
        </p:nvGrpSpPr>
        <p:grpSpPr bwMode="auto">
          <a:xfrm rot="5205324">
            <a:off x="7505700" y="4910138"/>
            <a:ext cx="103187" cy="103188"/>
            <a:chOff x="1820" y="8220"/>
            <a:chExt cx="165" cy="170"/>
          </a:xfrm>
        </p:grpSpPr>
        <p:cxnSp>
          <p:nvCxnSpPr>
            <p:cNvPr id="19497" name="AutoShape 16"/>
            <p:cNvCxnSpPr>
              <a:cxnSpLocks noChangeShapeType="1"/>
            </p:cNvCxnSpPr>
            <p:nvPr/>
          </p:nvCxnSpPr>
          <p:spPr bwMode="auto">
            <a:xfrm flipH="1">
              <a:off x="182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498" name="AutoShape 17"/>
            <p:cNvCxnSpPr>
              <a:cxnSpLocks noChangeShapeType="1"/>
            </p:cNvCxnSpPr>
            <p:nvPr/>
          </p:nvCxnSpPr>
          <p:spPr bwMode="auto">
            <a:xfrm>
              <a:off x="190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30" name="Group 18"/>
          <p:cNvGrpSpPr>
            <a:grpSpLocks/>
          </p:cNvGrpSpPr>
          <p:nvPr/>
        </p:nvGrpSpPr>
        <p:grpSpPr bwMode="auto">
          <a:xfrm rot="-9078272">
            <a:off x="5740400" y="3346450"/>
            <a:ext cx="131763" cy="127000"/>
            <a:chOff x="1820" y="8220"/>
            <a:chExt cx="165" cy="170"/>
          </a:xfrm>
        </p:grpSpPr>
        <p:cxnSp>
          <p:nvCxnSpPr>
            <p:cNvPr id="19495" name="AutoShape 19"/>
            <p:cNvCxnSpPr>
              <a:cxnSpLocks noChangeShapeType="1"/>
            </p:cNvCxnSpPr>
            <p:nvPr/>
          </p:nvCxnSpPr>
          <p:spPr bwMode="auto">
            <a:xfrm flipH="1">
              <a:off x="182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496" name="AutoShape 20"/>
            <p:cNvCxnSpPr>
              <a:cxnSpLocks noChangeShapeType="1"/>
            </p:cNvCxnSpPr>
            <p:nvPr/>
          </p:nvCxnSpPr>
          <p:spPr bwMode="auto">
            <a:xfrm>
              <a:off x="190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31" name="Group 21"/>
          <p:cNvGrpSpPr>
            <a:grpSpLocks/>
          </p:cNvGrpSpPr>
          <p:nvPr/>
        </p:nvGrpSpPr>
        <p:grpSpPr bwMode="auto">
          <a:xfrm rot="2050887">
            <a:off x="6686550" y="1543050"/>
            <a:ext cx="125413" cy="119063"/>
            <a:chOff x="1820" y="8220"/>
            <a:chExt cx="165" cy="170"/>
          </a:xfrm>
        </p:grpSpPr>
        <p:cxnSp>
          <p:nvCxnSpPr>
            <p:cNvPr id="19493" name="AutoShape 22"/>
            <p:cNvCxnSpPr>
              <a:cxnSpLocks noChangeShapeType="1"/>
            </p:cNvCxnSpPr>
            <p:nvPr/>
          </p:nvCxnSpPr>
          <p:spPr bwMode="auto">
            <a:xfrm flipH="1">
              <a:off x="182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494" name="AutoShape 23"/>
            <p:cNvCxnSpPr>
              <a:cxnSpLocks noChangeShapeType="1"/>
            </p:cNvCxnSpPr>
            <p:nvPr/>
          </p:nvCxnSpPr>
          <p:spPr bwMode="auto">
            <a:xfrm>
              <a:off x="190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9512" name="Group 24"/>
          <p:cNvGrpSpPr>
            <a:grpSpLocks/>
          </p:cNvGrpSpPr>
          <p:nvPr/>
        </p:nvGrpSpPr>
        <p:grpSpPr bwMode="auto">
          <a:xfrm rot="-1491822">
            <a:off x="7100888" y="1963738"/>
            <a:ext cx="103187" cy="125412"/>
            <a:chOff x="1820" y="8220"/>
            <a:chExt cx="165" cy="170"/>
          </a:xfrm>
        </p:grpSpPr>
        <p:cxnSp>
          <p:nvCxnSpPr>
            <p:cNvPr id="19491" name="AutoShape 25"/>
            <p:cNvCxnSpPr>
              <a:cxnSpLocks noChangeShapeType="1"/>
            </p:cNvCxnSpPr>
            <p:nvPr/>
          </p:nvCxnSpPr>
          <p:spPr bwMode="auto">
            <a:xfrm flipH="1">
              <a:off x="182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492" name="AutoShape 26"/>
            <p:cNvCxnSpPr>
              <a:cxnSpLocks noChangeShapeType="1"/>
            </p:cNvCxnSpPr>
            <p:nvPr/>
          </p:nvCxnSpPr>
          <p:spPr bwMode="auto">
            <a:xfrm>
              <a:off x="190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9519" name="Group 27"/>
          <p:cNvGrpSpPr>
            <a:grpSpLocks/>
          </p:cNvGrpSpPr>
          <p:nvPr/>
        </p:nvGrpSpPr>
        <p:grpSpPr bwMode="auto">
          <a:xfrm rot="8975469">
            <a:off x="8029575" y="3760788"/>
            <a:ext cx="122238" cy="115887"/>
            <a:chOff x="1820" y="8220"/>
            <a:chExt cx="165" cy="170"/>
          </a:xfrm>
        </p:grpSpPr>
        <p:cxnSp>
          <p:nvCxnSpPr>
            <p:cNvPr id="19489" name="AutoShape 28"/>
            <p:cNvCxnSpPr>
              <a:cxnSpLocks noChangeShapeType="1"/>
            </p:cNvCxnSpPr>
            <p:nvPr/>
          </p:nvCxnSpPr>
          <p:spPr bwMode="auto">
            <a:xfrm flipH="1">
              <a:off x="182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490" name="AutoShape 29"/>
            <p:cNvCxnSpPr>
              <a:cxnSpLocks noChangeShapeType="1"/>
            </p:cNvCxnSpPr>
            <p:nvPr/>
          </p:nvCxnSpPr>
          <p:spPr bwMode="auto">
            <a:xfrm>
              <a:off x="190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9525" name="Group 30"/>
          <p:cNvGrpSpPr>
            <a:grpSpLocks/>
          </p:cNvGrpSpPr>
          <p:nvPr/>
        </p:nvGrpSpPr>
        <p:grpSpPr bwMode="auto">
          <a:xfrm rot="-1491822">
            <a:off x="7100888" y="2738438"/>
            <a:ext cx="106362" cy="125412"/>
            <a:chOff x="1820" y="8220"/>
            <a:chExt cx="165" cy="170"/>
          </a:xfrm>
        </p:grpSpPr>
        <p:cxnSp>
          <p:nvCxnSpPr>
            <p:cNvPr id="19487" name="AutoShape 31"/>
            <p:cNvCxnSpPr>
              <a:cxnSpLocks noChangeShapeType="1"/>
            </p:cNvCxnSpPr>
            <p:nvPr/>
          </p:nvCxnSpPr>
          <p:spPr bwMode="auto">
            <a:xfrm flipH="1">
              <a:off x="182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488" name="AutoShape 32"/>
            <p:cNvCxnSpPr>
              <a:cxnSpLocks noChangeShapeType="1"/>
            </p:cNvCxnSpPr>
            <p:nvPr/>
          </p:nvCxnSpPr>
          <p:spPr bwMode="auto">
            <a:xfrm>
              <a:off x="190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9526" name="Group 33"/>
          <p:cNvGrpSpPr>
            <a:grpSpLocks/>
          </p:cNvGrpSpPr>
          <p:nvPr/>
        </p:nvGrpSpPr>
        <p:grpSpPr bwMode="auto">
          <a:xfrm rot="2050887">
            <a:off x="7618413" y="3538538"/>
            <a:ext cx="120650" cy="100012"/>
            <a:chOff x="1820" y="8220"/>
            <a:chExt cx="165" cy="170"/>
          </a:xfrm>
        </p:grpSpPr>
        <p:cxnSp>
          <p:nvCxnSpPr>
            <p:cNvPr id="19485" name="AutoShape 34"/>
            <p:cNvCxnSpPr>
              <a:cxnSpLocks noChangeShapeType="1"/>
            </p:cNvCxnSpPr>
            <p:nvPr/>
          </p:nvCxnSpPr>
          <p:spPr bwMode="auto">
            <a:xfrm flipH="1">
              <a:off x="182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486" name="AutoShape 35"/>
            <p:cNvCxnSpPr>
              <a:cxnSpLocks noChangeShapeType="1"/>
            </p:cNvCxnSpPr>
            <p:nvPr/>
          </p:nvCxnSpPr>
          <p:spPr bwMode="auto">
            <a:xfrm>
              <a:off x="1900" y="8220"/>
              <a:ext cx="85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Control Objective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Operate plant to maximize ester production</a:t>
            </a:r>
          </a:p>
          <a:p>
            <a:endParaRPr lang="en-IN" dirty="0" smtClean="0"/>
          </a:p>
          <a:p>
            <a:r>
              <a:rPr lang="en-IN" dirty="0" smtClean="0"/>
              <a:t>BOTTLENECK</a:t>
            </a:r>
          </a:p>
          <a:p>
            <a:pPr lvl="1"/>
            <a:r>
              <a:rPr lang="en-IN" dirty="0" smtClean="0"/>
              <a:t>Maximum water solvent rate to the extractor</a:t>
            </a:r>
          </a:p>
          <a:p>
            <a:pPr lvl="2"/>
            <a:r>
              <a:rPr lang="en-IN" dirty="0" smtClean="0"/>
              <a:t>Hydraulic constraint</a:t>
            </a:r>
          </a:p>
          <a:p>
            <a:pPr lvl="1"/>
            <a:r>
              <a:rPr lang="en-IN" dirty="0" smtClean="0"/>
              <a:t>Limits alcohol extraction capacity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1828800"/>
            <a:ext cx="4267200" cy="3919538"/>
            <a:chOff x="1578" y="360"/>
            <a:chExt cx="6601" cy="3843"/>
          </a:xfrm>
        </p:grpSpPr>
        <p:pic>
          <p:nvPicPr>
            <p:cNvPr id="2152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8" y="418"/>
              <a:ext cx="6601" cy="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521" name="AutoShape 4"/>
            <p:cNvCxnSpPr>
              <a:cxnSpLocks noChangeShapeType="1"/>
            </p:cNvCxnSpPr>
            <p:nvPr/>
          </p:nvCxnSpPr>
          <p:spPr bwMode="auto">
            <a:xfrm>
              <a:off x="5206" y="1198"/>
              <a:ext cx="1" cy="15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1522" name="AutoShape 5"/>
            <p:cNvCxnSpPr>
              <a:cxnSpLocks noChangeShapeType="1"/>
            </p:cNvCxnSpPr>
            <p:nvPr/>
          </p:nvCxnSpPr>
          <p:spPr bwMode="auto">
            <a:xfrm>
              <a:off x="5207" y="1967"/>
              <a:ext cx="45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523" name="Text Box 6"/>
            <p:cNvSpPr txBox="1">
              <a:spLocks noChangeArrowheads="1"/>
            </p:cNvSpPr>
            <p:nvPr/>
          </p:nvSpPr>
          <p:spPr bwMode="auto">
            <a:xfrm>
              <a:off x="5568" y="1622"/>
              <a:ext cx="2362" cy="76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Aft>
                  <a:spcPts val="1000"/>
                </a:spcAft>
              </a:pPr>
              <a:r>
                <a:rPr lang="en-IN" sz="2000" b="0">
                  <a:latin typeface="Calibri" pitchFamily="34" charset="0"/>
                  <a:cs typeface="Arial" charset="0"/>
                </a:rPr>
                <a:t>Infeasible setpoint</a:t>
              </a:r>
              <a:endParaRPr lang="en-US" sz="2000" b="0">
                <a:cs typeface="Arial" charset="0"/>
              </a:endParaRPr>
            </a:p>
          </p:txBody>
        </p:sp>
        <p:sp>
          <p:nvSpPr>
            <p:cNvPr id="21524" name="Text Box 7"/>
            <p:cNvSpPr txBox="1">
              <a:spLocks noChangeArrowheads="1"/>
            </p:cNvSpPr>
            <p:nvPr/>
          </p:nvSpPr>
          <p:spPr bwMode="auto">
            <a:xfrm>
              <a:off x="4905" y="360"/>
              <a:ext cx="908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Aft>
                  <a:spcPts val="1000"/>
                </a:spcAft>
              </a:pPr>
              <a:r>
                <a:rPr lang="en-IN" sz="2000">
                  <a:latin typeface="Calibri" pitchFamily="34" charset="0"/>
                  <a:cs typeface="Arial" charset="0"/>
                </a:rPr>
                <a:t>(a)</a:t>
              </a:r>
              <a:endParaRPr lang="en-US" sz="2000" b="0">
                <a:cs typeface="Arial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724400" y="1600200"/>
            <a:ext cx="4095750" cy="4071938"/>
            <a:chOff x="1260" y="4427"/>
            <a:chExt cx="7290" cy="4045"/>
          </a:xfrm>
        </p:grpSpPr>
        <p:pic>
          <p:nvPicPr>
            <p:cNvPr id="2151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60" y="4607"/>
              <a:ext cx="7290" cy="3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514" name="AutoShape 10"/>
            <p:cNvCxnSpPr>
              <a:cxnSpLocks noChangeShapeType="1"/>
            </p:cNvCxnSpPr>
            <p:nvPr/>
          </p:nvCxnSpPr>
          <p:spPr bwMode="auto">
            <a:xfrm>
              <a:off x="2475" y="7412"/>
              <a:ext cx="1" cy="2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1515" name="AutoShape 11"/>
            <p:cNvCxnSpPr>
              <a:cxnSpLocks noChangeShapeType="1"/>
            </p:cNvCxnSpPr>
            <p:nvPr/>
          </p:nvCxnSpPr>
          <p:spPr bwMode="auto">
            <a:xfrm>
              <a:off x="7769" y="7402"/>
              <a:ext cx="1" cy="2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1516" name="AutoShape 12"/>
            <p:cNvCxnSpPr>
              <a:cxnSpLocks noChangeShapeType="1"/>
            </p:cNvCxnSpPr>
            <p:nvPr/>
          </p:nvCxnSpPr>
          <p:spPr bwMode="auto">
            <a:xfrm>
              <a:off x="6539" y="7529"/>
              <a:ext cx="124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17" name="AutoShape 13"/>
            <p:cNvCxnSpPr>
              <a:cxnSpLocks noChangeShapeType="1"/>
            </p:cNvCxnSpPr>
            <p:nvPr/>
          </p:nvCxnSpPr>
          <p:spPr bwMode="auto">
            <a:xfrm>
              <a:off x="2499" y="7530"/>
              <a:ext cx="124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3817" y="7097"/>
              <a:ext cx="2880" cy="60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IN" sz="2000" b="0">
                  <a:latin typeface="Calibri" pitchFamily="34" charset="0"/>
                  <a:cs typeface="Arial" charset="0"/>
                </a:rPr>
                <a:t> No setpoint Infeasibility</a:t>
              </a:r>
              <a:endParaRPr lang="en-US" sz="2000" b="0">
                <a:cs typeface="Arial" charset="0"/>
              </a:endParaRPr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4791" y="4427"/>
              <a:ext cx="53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spcAft>
                  <a:spcPts val="1000"/>
                </a:spcAft>
              </a:pPr>
              <a:r>
                <a:rPr lang="en-IN" sz="2000">
                  <a:latin typeface="Calibri" pitchFamily="34" charset="0"/>
                  <a:cs typeface="Arial" charset="0"/>
                </a:rPr>
                <a:t>(b)</a:t>
              </a:r>
              <a:endParaRPr lang="en-US" sz="2000" b="0"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Steady State Bifurcation Analysis</a:t>
            </a:r>
            <a:endParaRPr lang="en-IN" dirty="0"/>
          </a:p>
        </p:txBody>
      </p:sp>
      <p:sp>
        <p:nvSpPr>
          <p:cNvPr id="21510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/>
          <a:p>
            <a:fld id="{9E3C23AC-AFD6-4523-B986-60B92E4F16F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1512" name="TextBox 21"/>
          <p:cNvSpPr txBox="1">
            <a:spLocks noChangeArrowheads="1"/>
          </p:cNvSpPr>
          <p:nvPr/>
        </p:nvSpPr>
        <p:spPr bwMode="auto">
          <a:xfrm>
            <a:off x="3017838" y="1066800"/>
            <a:ext cx="2849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/>
              <a:t>Fresh Water Rate = 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Control Structure 2</a:t>
            </a:r>
            <a:endParaRPr lang="en-IN" dirty="0"/>
          </a:p>
        </p:txBody>
      </p:sp>
      <p:sp>
        <p:nvSpPr>
          <p:cNvPr id="1945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/>
          <a:p>
            <a:fld id="{BC3648F3-2AB7-4863-84A1-D35EBF0DEC47}" type="slidenum">
              <a:rPr lang="en-US" smtClean="0"/>
              <a:pPr/>
              <a:t>48</a:t>
            </a:fld>
            <a:endParaRPr lang="en-US" smtClean="0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071670" y="1084282"/>
            <a:ext cx="4495800" cy="5059362"/>
            <a:chOff x="0" y="920412"/>
            <a:chExt cx="5233876" cy="5059516"/>
          </a:xfrm>
        </p:grpSpPr>
        <p:sp>
          <p:nvSpPr>
            <p:cNvPr id="19503" name="Text Box 1971"/>
            <p:cNvSpPr txBox="1">
              <a:spLocks noChangeArrowheads="1"/>
            </p:cNvSpPr>
            <p:nvPr/>
          </p:nvSpPr>
          <p:spPr bwMode="auto">
            <a:xfrm>
              <a:off x="2527878" y="920412"/>
              <a:ext cx="879989" cy="4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l">
                <a:spcAft>
                  <a:spcPts val="1000"/>
                </a:spcAft>
              </a:pPr>
              <a:r>
                <a:rPr lang="en-IN" sz="1600" b="0">
                  <a:latin typeface="Times New Roman" pitchFamily="18" charset="0"/>
                  <a:cs typeface="Arial" charset="0"/>
                </a:rPr>
                <a:t>Recycle</a:t>
              </a:r>
              <a:r>
                <a:rPr lang="en-IN" sz="1600" b="0" i="1">
                  <a:latin typeface="Times New Roman" pitchFamily="18" charset="0"/>
                  <a:cs typeface="Arial" charset="0"/>
                </a:rPr>
                <a:t> </a:t>
              </a:r>
              <a:endParaRPr lang="en-US" sz="1600" b="0">
                <a:cs typeface="Arial" charset="0"/>
              </a:endParaRPr>
            </a:p>
          </p:txBody>
        </p:sp>
        <p:cxnSp>
          <p:nvCxnSpPr>
            <p:cNvPr id="19504" name="AutoShape 536"/>
            <p:cNvCxnSpPr>
              <a:cxnSpLocks noChangeShapeType="1"/>
            </p:cNvCxnSpPr>
            <p:nvPr/>
          </p:nvCxnSpPr>
          <p:spPr bwMode="auto">
            <a:xfrm>
              <a:off x="1056476" y="1299776"/>
              <a:ext cx="1334" cy="3744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05" name="AutoShape 1899"/>
            <p:cNvCxnSpPr>
              <a:cxnSpLocks noChangeShapeType="1"/>
            </p:cNvCxnSpPr>
            <p:nvPr/>
          </p:nvCxnSpPr>
          <p:spPr bwMode="auto">
            <a:xfrm flipH="1">
              <a:off x="1056476" y="1298784"/>
              <a:ext cx="4032000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06" name="AutoShape 538"/>
            <p:cNvCxnSpPr>
              <a:cxnSpLocks noChangeShapeType="1"/>
            </p:cNvCxnSpPr>
            <p:nvPr/>
          </p:nvCxnSpPr>
          <p:spPr bwMode="auto">
            <a:xfrm>
              <a:off x="2259553" y="3097742"/>
              <a:ext cx="513049" cy="209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7" name="AutoShape 1917"/>
            <p:cNvCxnSpPr>
              <a:cxnSpLocks noChangeShapeType="1"/>
            </p:cNvCxnSpPr>
            <p:nvPr/>
          </p:nvCxnSpPr>
          <p:spPr bwMode="auto">
            <a:xfrm flipV="1">
              <a:off x="4034093" y="2591599"/>
              <a:ext cx="1070130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8" name="AutoShape 1918"/>
            <p:cNvCxnSpPr>
              <a:cxnSpLocks noChangeShapeType="1"/>
            </p:cNvCxnSpPr>
            <p:nvPr/>
          </p:nvCxnSpPr>
          <p:spPr bwMode="auto">
            <a:xfrm flipV="1">
              <a:off x="5100219" y="1303664"/>
              <a:ext cx="1334" cy="1260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9" name="AutoShape 1921"/>
            <p:cNvCxnSpPr>
              <a:cxnSpLocks noChangeShapeType="1"/>
            </p:cNvCxnSpPr>
            <p:nvPr/>
          </p:nvCxnSpPr>
          <p:spPr bwMode="auto">
            <a:xfrm flipV="1">
              <a:off x="2971301" y="3097043"/>
              <a:ext cx="373611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10" name="AutoShape 1940"/>
            <p:cNvCxnSpPr>
              <a:cxnSpLocks noChangeShapeType="1"/>
            </p:cNvCxnSpPr>
            <p:nvPr/>
          </p:nvCxnSpPr>
          <p:spPr bwMode="auto">
            <a:xfrm flipH="1" flipV="1">
              <a:off x="3708517" y="2593690"/>
              <a:ext cx="214160" cy="13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11" name="AutoShape 1942"/>
            <p:cNvCxnSpPr>
              <a:cxnSpLocks noChangeShapeType="1"/>
            </p:cNvCxnSpPr>
            <p:nvPr/>
          </p:nvCxnSpPr>
          <p:spPr bwMode="auto">
            <a:xfrm flipH="1">
              <a:off x="4288949" y="1899314"/>
              <a:ext cx="1334" cy="2412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3" name="Group 1943"/>
            <p:cNvGrpSpPr>
              <a:grpSpLocks/>
            </p:cNvGrpSpPr>
            <p:nvPr/>
          </p:nvGrpSpPr>
          <p:grpSpPr bwMode="auto">
            <a:xfrm rot="-5400000">
              <a:off x="4558473" y="2461666"/>
              <a:ext cx="217515" cy="143440"/>
              <a:chOff x="4039" y="2960"/>
              <a:chExt cx="252" cy="208"/>
            </a:xfrm>
          </p:grpSpPr>
          <p:sp>
            <p:nvSpPr>
              <p:cNvPr id="19611" name="AutoShape 1944"/>
              <p:cNvSpPr>
                <a:spLocks noChangeArrowheads="1"/>
              </p:cNvSpPr>
              <p:nvPr/>
            </p:nvSpPr>
            <p:spPr bwMode="auto">
              <a:xfrm>
                <a:off x="4039" y="2960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cxnSp>
            <p:nvCxnSpPr>
              <p:cNvPr id="19612" name="Line 1945"/>
              <p:cNvCxnSpPr>
                <a:cxnSpLocks noChangeShapeType="1"/>
              </p:cNvCxnSpPr>
              <p:nvPr/>
            </p:nvCxnSpPr>
            <p:spPr bwMode="auto">
              <a:xfrm>
                <a:off x="4096" y="3064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613" name="AutoShape 1946"/>
              <p:cNvSpPr>
                <a:spLocks noChangeArrowheads="1"/>
              </p:cNvSpPr>
              <p:nvPr/>
            </p:nvSpPr>
            <p:spPr bwMode="auto">
              <a:xfrm>
                <a:off x="4210" y="2995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cxnSp>
          <p:nvCxnSpPr>
            <p:cNvPr id="19513" name="AutoShape 1947"/>
            <p:cNvCxnSpPr>
              <a:cxnSpLocks noChangeShapeType="1"/>
            </p:cNvCxnSpPr>
            <p:nvPr/>
          </p:nvCxnSpPr>
          <p:spPr bwMode="auto">
            <a:xfrm flipH="1">
              <a:off x="4066784" y="2593690"/>
              <a:ext cx="528393" cy="13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4" name="AutoShape 1948"/>
            <p:cNvCxnSpPr>
              <a:cxnSpLocks noChangeShapeType="1"/>
            </p:cNvCxnSpPr>
            <p:nvPr/>
          </p:nvCxnSpPr>
          <p:spPr bwMode="auto">
            <a:xfrm>
              <a:off x="4294286" y="2355261"/>
              <a:ext cx="667" cy="23982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5" name="AutoShape 1949"/>
            <p:cNvCxnSpPr>
              <a:cxnSpLocks noChangeShapeType="1"/>
            </p:cNvCxnSpPr>
            <p:nvPr/>
          </p:nvCxnSpPr>
          <p:spPr bwMode="auto">
            <a:xfrm flipH="1">
              <a:off x="3555069" y="1717354"/>
              <a:ext cx="624465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cxnSp>
          <p:nvCxnSpPr>
            <p:cNvPr id="19516" name="AutoShape 1950"/>
            <p:cNvCxnSpPr>
              <a:cxnSpLocks noChangeShapeType="1"/>
            </p:cNvCxnSpPr>
            <p:nvPr/>
          </p:nvCxnSpPr>
          <p:spPr bwMode="auto">
            <a:xfrm>
              <a:off x="3555069" y="1717354"/>
              <a:ext cx="667" cy="32139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7" name="AutoShape 1957"/>
            <p:cNvCxnSpPr>
              <a:cxnSpLocks noChangeShapeType="1"/>
            </p:cNvCxnSpPr>
            <p:nvPr/>
          </p:nvCxnSpPr>
          <p:spPr bwMode="auto">
            <a:xfrm flipV="1">
              <a:off x="4024752" y="4043794"/>
              <a:ext cx="667" cy="39389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8" name="AutoShape 1958"/>
            <p:cNvCxnSpPr>
              <a:cxnSpLocks noChangeShapeType="1"/>
            </p:cNvCxnSpPr>
            <p:nvPr/>
          </p:nvCxnSpPr>
          <p:spPr bwMode="auto">
            <a:xfrm flipH="1">
              <a:off x="3708517" y="4043794"/>
              <a:ext cx="316903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4" name="Group 711"/>
            <p:cNvGrpSpPr>
              <a:grpSpLocks/>
            </p:cNvGrpSpPr>
            <p:nvPr/>
          </p:nvGrpSpPr>
          <p:grpSpPr bwMode="auto">
            <a:xfrm>
              <a:off x="4078126" y="1550731"/>
              <a:ext cx="427652" cy="398779"/>
              <a:chOff x="11840" y="39579"/>
              <a:chExt cx="3965" cy="3702"/>
            </a:xfrm>
          </p:grpSpPr>
          <p:sp>
            <p:nvSpPr>
              <p:cNvPr id="19606" name="Oval 1960"/>
              <p:cNvSpPr>
                <a:spLocks noChangeArrowheads="1"/>
              </p:cNvSpPr>
              <p:nvPr/>
            </p:nvSpPr>
            <p:spPr bwMode="auto">
              <a:xfrm>
                <a:off x="12610" y="40215"/>
                <a:ext cx="2286" cy="228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5" name="Group 1961"/>
              <p:cNvGrpSpPr>
                <a:grpSpLocks/>
              </p:cNvGrpSpPr>
              <p:nvPr/>
            </p:nvGrpSpPr>
            <p:grpSpPr bwMode="auto">
              <a:xfrm>
                <a:off x="11840" y="39579"/>
                <a:ext cx="3965" cy="3703"/>
                <a:chOff x="5459" y="1775"/>
                <a:chExt cx="669" cy="837"/>
              </a:xfrm>
            </p:grpSpPr>
            <p:cxnSp>
              <p:nvCxnSpPr>
                <p:cNvPr id="19608" name="AutoShape 19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59" y="2244"/>
                  <a:ext cx="435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609" name="AutoShape 1963"/>
                <p:cNvCxnSpPr>
                  <a:cxnSpLocks noChangeShapeType="1"/>
                </p:cNvCxnSpPr>
                <p:nvPr/>
              </p:nvCxnSpPr>
              <p:spPr bwMode="auto">
                <a:xfrm>
                  <a:off x="5676" y="2143"/>
                  <a:ext cx="218" cy="102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610" name="AutoShape 19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76" y="1775"/>
                  <a:ext cx="452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cxnSp>
          <p:nvCxnSpPr>
            <p:cNvPr id="19520" name="AutoShape 1965"/>
            <p:cNvCxnSpPr>
              <a:cxnSpLocks noChangeShapeType="1"/>
            </p:cNvCxnSpPr>
            <p:nvPr/>
          </p:nvCxnSpPr>
          <p:spPr bwMode="auto">
            <a:xfrm>
              <a:off x="3563743" y="4382617"/>
              <a:ext cx="667" cy="70971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1" name="AutoShape 1966"/>
            <p:cNvCxnSpPr>
              <a:cxnSpLocks noChangeShapeType="1"/>
            </p:cNvCxnSpPr>
            <p:nvPr/>
          </p:nvCxnSpPr>
          <p:spPr bwMode="auto">
            <a:xfrm>
              <a:off x="3563743" y="5089542"/>
              <a:ext cx="1389257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2" name="AutoShape 1967"/>
            <p:cNvCxnSpPr>
              <a:cxnSpLocks noChangeShapeType="1"/>
            </p:cNvCxnSpPr>
            <p:nvPr/>
          </p:nvCxnSpPr>
          <p:spPr bwMode="auto">
            <a:xfrm>
              <a:off x="3563743" y="4551330"/>
              <a:ext cx="344924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3" name="AutoShape 1968"/>
            <p:cNvCxnSpPr>
              <a:cxnSpLocks noChangeShapeType="1"/>
            </p:cNvCxnSpPr>
            <p:nvPr/>
          </p:nvCxnSpPr>
          <p:spPr bwMode="auto">
            <a:xfrm>
              <a:off x="4953000" y="5090936"/>
              <a:ext cx="280876" cy="697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24" name="AutoShape 571"/>
            <p:cNvCxnSpPr>
              <a:cxnSpLocks noChangeShapeType="1"/>
            </p:cNvCxnSpPr>
            <p:nvPr/>
          </p:nvCxnSpPr>
          <p:spPr bwMode="auto">
            <a:xfrm>
              <a:off x="1142499" y="2998743"/>
              <a:ext cx="756000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4187540" y="2122407"/>
              <a:ext cx="220164" cy="226579"/>
              <a:chOff x="8460" y="6042"/>
              <a:chExt cx="495" cy="325"/>
            </a:xfrm>
          </p:grpSpPr>
          <p:sp>
            <p:nvSpPr>
              <p:cNvPr id="19604" name="AutoShape 44"/>
              <p:cNvSpPr>
                <a:spLocks noChangeArrowheads="1"/>
              </p:cNvSpPr>
              <p:nvPr/>
            </p:nvSpPr>
            <p:spPr bwMode="auto">
              <a:xfrm rot="-5400000">
                <a:off x="8549" y="5961"/>
                <a:ext cx="325" cy="487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605" name="Freeform 45"/>
              <p:cNvSpPr>
                <a:spLocks/>
              </p:cNvSpPr>
              <p:nvPr/>
            </p:nvSpPr>
            <p:spPr bwMode="auto">
              <a:xfrm>
                <a:off x="8460" y="6165"/>
                <a:ext cx="490" cy="90"/>
              </a:xfrm>
              <a:custGeom>
                <a:avLst/>
                <a:gdLst>
                  <a:gd name="T0" fmla="*/ 0 w 439"/>
                  <a:gd name="T1" fmla="*/ 378 h 64"/>
                  <a:gd name="T2" fmla="*/ 522 w 439"/>
                  <a:gd name="T3" fmla="*/ 498 h 64"/>
                  <a:gd name="T4" fmla="*/ 579 w 439"/>
                  <a:gd name="T5" fmla="*/ 148 h 64"/>
                  <a:gd name="T6" fmla="*/ 753 w 439"/>
                  <a:gd name="T7" fmla="*/ 378 h 64"/>
                  <a:gd name="T8" fmla="*/ 840 w 439"/>
                  <a:gd name="T9" fmla="*/ 267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9"/>
                  <a:gd name="T16" fmla="*/ 0 h 64"/>
                  <a:gd name="T17" fmla="*/ 439 w 43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9" h="64">
                    <a:moveTo>
                      <a:pt x="0" y="49"/>
                    </a:moveTo>
                    <a:cubicBezTo>
                      <a:pt x="112" y="24"/>
                      <a:pt x="174" y="0"/>
                      <a:pt x="270" y="64"/>
                    </a:cubicBezTo>
                    <a:cubicBezTo>
                      <a:pt x="280" y="49"/>
                      <a:pt x="282" y="21"/>
                      <a:pt x="300" y="19"/>
                    </a:cubicBezTo>
                    <a:cubicBezTo>
                      <a:pt x="331" y="15"/>
                      <a:pt x="390" y="49"/>
                      <a:pt x="390" y="49"/>
                    </a:cubicBezTo>
                    <a:cubicBezTo>
                      <a:pt x="439" y="16"/>
                      <a:pt x="435" y="1"/>
                      <a:pt x="435" y="3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7" name="Group 1923"/>
            <p:cNvGrpSpPr>
              <a:grpSpLocks/>
            </p:cNvGrpSpPr>
            <p:nvPr/>
          </p:nvGrpSpPr>
          <p:grpSpPr bwMode="auto">
            <a:xfrm>
              <a:off x="3330902" y="2031776"/>
              <a:ext cx="377615" cy="2355722"/>
              <a:chOff x="8445" y="7508"/>
              <a:chExt cx="524" cy="3455"/>
            </a:xfrm>
          </p:grpSpPr>
          <p:cxnSp>
            <p:nvCxnSpPr>
              <p:cNvPr id="19600" name="AutoShape 1924"/>
              <p:cNvCxnSpPr>
                <a:cxnSpLocks noChangeShapeType="1"/>
              </p:cNvCxnSpPr>
              <p:nvPr/>
            </p:nvCxnSpPr>
            <p:spPr bwMode="auto">
              <a:xfrm>
                <a:off x="8450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601" name="AutoShape 1925"/>
              <p:cNvCxnSpPr>
                <a:cxnSpLocks noChangeShapeType="1"/>
              </p:cNvCxnSpPr>
              <p:nvPr/>
            </p:nvCxnSpPr>
            <p:spPr bwMode="auto">
              <a:xfrm>
                <a:off x="8969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602" name="Arc 1926"/>
              <p:cNvSpPr>
                <a:spLocks/>
              </p:cNvSpPr>
              <p:nvPr/>
            </p:nvSpPr>
            <p:spPr bwMode="auto">
              <a:xfrm rot="10853378" flipV="1">
                <a:off x="8445" y="7508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603" name="Arc 1927"/>
              <p:cNvSpPr>
                <a:spLocks/>
              </p:cNvSpPr>
              <p:nvPr/>
            </p:nvSpPr>
            <p:spPr bwMode="auto">
              <a:xfrm rot="64827" flipV="1">
                <a:off x="8445" y="10573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cxnSp>
          <p:nvCxnSpPr>
            <p:cNvPr id="19527" name="Straight Connector 753"/>
            <p:cNvCxnSpPr>
              <a:cxnSpLocks noChangeShapeType="1"/>
            </p:cNvCxnSpPr>
            <p:nvPr/>
          </p:nvCxnSpPr>
          <p:spPr bwMode="auto">
            <a:xfrm>
              <a:off x="3334906" y="3177915"/>
              <a:ext cx="363604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8" name="Straight Connector 755"/>
            <p:cNvCxnSpPr>
              <a:cxnSpLocks noChangeShapeType="1"/>
            </p:cNvCxnSpPr>
            <p:nvPr/>
          </p:nvCxnSpPr>
          <p:spPr bwMode="auto">
            <a:xfrm>
              <a:off x="3344245" y="2319008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9" name="Straight Connector 756"/>
            <p:cNvCxnSpPr>
              <a:cxnSpLocks noChangeShapeType="1"/>
            </p:cNvCxnSpPr>
            <p:nvPr/>
          </p:nvCxnSpPr>
          <p:spPr bwMode="auto">
            <a:xfrm>
              <a:off x="3331569" y="4112116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9530" name="Text Box 2"/>
            <p:cNvSpPr txBox="1">
              <a:spLocks noChangeArrowheads="1"/>
            </p:cNvSpPr>
            <p:nvPr/>
          </p:nvSpPr>
          <p:spPr bwMode="auto">
            <a:xfrm>
              <a:off x="4118822" y="4376342"/>
              <a:ext cx="679172" cy="38413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Q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Reb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1" name="Text Box 2"/>
            <p:cNvSpPr txBox="1">
              <a:spLocks noChangeArrowheads="1"/>
            </p:cNvSpPr>
            <p:nvPr/>
          </p:nvSpPr>
          <p:spPr bwMode="auto">
            <a:xfrm>
              <a:off x="4359668" y="1553520"/>
              <a:ext cx="835956" cy="42736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Q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Cnd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2" name="Text Box 602"/>
            <p:cNvSpPr txBox="1">
              <a:spLocks noChangeArrowheads="1"/>
            </p:cNvSpPr>
            <p:nvPr/>
          </p:nvSpPr>
          <p:spPr bwMode="auto">
            <a:xfrm>
              <a:off x="1028954" y="5038994"/>
              <a:ext cx="690954" cy="295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Tot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3" name="Text Box 603"/>
            <p:cNvSpPr txBox="1">
              <a:spLocks noChangeArrowheads="1"/>
            </p:cNvSpPr>
            <p:nvPr/>
          </p:nvSpPr>
          <p:spPr bwMode="auto">
            <a:xfrm>
              <a:off x="41058" y="2961794"/>
              <a:ext cx="766597" cy="39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H2O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4" name="Text Box 604"/>
            <p:cNvSpPr txBox="1">
              <a:spLocks noChangeArrowheads="1"/>
            </p:cNvSpPr>
            <p:nvPr/>
          </p:nvSpPr>
          <p:spPr bwMode="auto">
            <a:xfrm>
              <a:off x="2557847" y="3081115"/>
              <a:ext cx="629083" cy="369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Col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5" name="Text Box 606"/>
            <p:cNvSpPr txBox="1">
              <a:spLocks noChangeArrowheads="1"/>
            </p:cNvSpPr>
            <p:nvPr/>
          </p:nvSpPr>
          <p:spPr bwMode="auto">
            <a:xfrm>
              <a:off x="3832609" y="2540706"/>
              <a:ext cx="343589" cy="37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L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6" name="Text Box 608"/>
            <p:cNvSpPr txBox="1">
              <a:spLocks noChangeArrowheads="1"/>
            </p:cNvSpPr>
            <p:nvPr/>
          </p:nvSpPr>
          <p:spPr bwMode="auto">
            <a:xfrm>
              <a:off x="4489765" y="2556741"/>
              <a:ext cx="374946" cy="36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D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7" name="Text Box 611"/>
            <p:cNvSpPr txBox="1">
              <a:spLocks noChangeArrowheads="1"/>
            </p:cNvSpPr>
            <p:nvPr/>
          </p:nvSpPr>
          <p:spPr bwMode="auto">
            <a:xfrm>
              <a:off x="3983815" y="5063614"/>
              <a:ext cx="742553" cy="3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Ester</a:t>
              </a:r>
              <a:endParaRPr lang="en-US" sz="1600">
                <a:cs typeface="Arial" charset="0"/>
              </a:endParaRPr>
            </a:p>
          </p:txBody>
        </p:sp>
        <p:grpSp>
          <p:nvGrpSpPr>
            <p:cNvPr id="8" name="Group 771"/>
            <p:cNvGrpSpPr>
              <a:grpSpLocks/>
            </p:cNvGrpSpPr>
            <p:nvPr/>
          </p:nvGrpSpPr>
          <p:grpSpPr bwMode="auto">
            <a:xfrm rot="-5400000">
              <a:off x="2735898" y="2965716"/>
              <a:ext cx="217515" cy="143440"/>
              <a:chOff x="-34607" y="34607"/>
              <a:chExt cx="252" cy="208"/>
            </a:xfrm>
          </p:grpSpPr>
          <p:sp>
            <p:nvSpPr>
              <p:cNvPr id="19597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98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9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9" name="Group 787"/>
            <p:cNvGrpSpPr>
              <a:grpSpLocks/>
            </p:cNvGrpSpPr>
            <p:nvPr/>
          </p:nvGrpSpPr>
          <p:grpSpPr bwMode="auto">
            <a:xfrm rot="-5400000">
              <a:off x="4264369" y="4956805"/>
              <a:ext cx="217515" cy="142773"/>
              <a:chOff x="-34607" y="34607"/>
              <a:chExt cx="252" cy="208"/>
            </a:xfrm>
          </p:grpSpPr>
          <p:sp>
            <p:nvSpPr>
              <p:cNvPr id="19594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95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6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0" name="Group 791"/>
            <p:cNvGrpSpPr>
              <a:grpSpLocks/>
            </p:cNvGrpSpPr>
            <p:nvPr/>
          </p:nvGrpSpPr>
          <p:grpSpPr bwMode="auto">
            <a:xfrm rot="-5400000">
              <a:off x="4218887" y="4235254"/>
              <a:ext cx="217515" cy="143440"/>
              <a:chOff x="-34607" y="34607"/>
              <a:chExt cx="252" cy="208"/>
            </a:xfrm>
          </p:grpSpPr>
          <p:sp>
            <p:nvSpPr>
              <p:cNvPr id="19591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92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3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1" name="Group 795"/>
            <p:cNvGrpSpPr>
              <a:grpSpLocks/>
            </p:cNvGrpSpPr>
            <p:nvPr/>
          </p:nvGrpSpPr>
          <p:grpSpPr bwMode="auto">
            <a:xfrm rot="-5400000">
              <a:off x="3885305" y="2451209"/>
              <a:ext cx="217515" cy="143440"/>
              <a:chOff x="-34607" y="34607"/>
              <a:chExt cx="252" cy="208"/>
            </a:xfrm>
          </p:grpSpPr>
          <p:sp>
            <p:nvSpPr>
              <p:cNvPr id="19588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89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0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2" name="Group 799"/>
            <p:cNvGrpSpPr>
              <a:grpSpLocks/>
            </p:cNvGrpSpPr>
            <p:nvPr/>
          </p:nvGrpSpPr>
          <p:grpSpPr bwMode="auto">
            <a:xfrm rot="-5400000">
              <a:off x="4475744" y="1418707"/>
              <a:ext cx="217515" cy="143440"/>
              <a:chOff x="-34607" y="34607"/>
              <a:chExt cx="252" cy="208"/>
            </a:xfrm>
          </p:grpSpPr>
          <p:sp>
            <p:nvSpPr>
              <p:cNvPr id="19585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86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87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3" name="Group 803"/>
            <p:cNvGrpSpPr>
              <a:grpSpLocks/>
            </p:cNvGrpSpPr>
            <p:nvPr/>
          </p:nvGrpSpPr>
          <p:grpSpPr bwMode="auto">
            <a:xfrm>
              <a:off x="3833276" y="4362399"/>
              <a:ext cx="427652" cy="398082"/>
              <a:chOff x="0" y="1"/>
              <a:chExt cx="396552" cy="370257"/>
            </a:xfrm>
          </p:grpSpPr>
          <p:sp>
            <p:nvSpPr>
              <p:cNvPr id="19580" name="Oval 804"/>
              <p:cNvSpPr>
                <a:spLocks noChangeArrowheads="1"/>
              </p:cNvSpPr>
              <p:nvPr/>
            </p:nvSpPr>
            <p:spPr bwMode="auto">
              <a:xfrm>
                <a:off x="77033" y="63564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grpSp>
            <p:nvGrpSpPr>
              <p:cNvPr id="14" name="Group 805"/>
              <p:cNvGrpSpPr>
                <a:grpSpLocks/>
              </p:cNvGrpSpPr>
              <p:nvPr/>
            </p:nvGrpSpPr>
            <p:grpSpPr bwMode="auto">
              <a:xfrm>
                <a:off x="0" y="3"/>
                <a:ext cx="396552" cy="370257"/>
                <a:chOff x="0" y="0"/>
                <a:chExt cx="669" cy="837"/>
              </a:xfrm>
            </p:grpSpPr>
            <p:cxnSp>
              <p:nvCxnSpPr>
                <p:cNvPr id="19582" name="AutoShape 19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0" y="469"/>
                  <a:ext cx="435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83" name="AutoShape 1963"/>
                <p:cNvCxnSpPr>
                  <a:cxnSpLocks noChangeShapeType="1"/>
                </p:cNvCxnSpPr>
                <p:nvPr/>
              </p:nvCxnSpPr>
              <p:spPr bwMode="auto">
                <a:xfrm>
                  <a:off x="217" y="368"/>
                  <a:ext cx="218" cy="102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84" name="AutoShape 19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7" y="0"/>
                  <a:ext cx="452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5" name="Group 1923"/>
            <p:cNvGrpSpPr>
              <a:grpSpLocks/>
            </p:cNvGrpSpPr>
            <p:nvPr/>
          </p:nvGrpSpPr>
          <p:grpSpPr bwMode="auto">
            <a:xfrm>
              <a:off x="1885485" y="2854431"/>
              <a:ext cx="382339" cy="2355722"/>
              <a:chOff x="8454" y="7508"/>
              <a:chExt cx="530" cy="3455"/>
            </a:xfrm>
          </p:grpSpPr>
          <p:cxnSp>
            <p:nvCxnSpPr>
              <p:cNvPr id="19576" name="AutoShape 1924"/>
              <p:cNvCxnSpPr>
                <a:cxnSpLocks noChangeShapeType="1"/>
              </p:cNvCxnSpPr>
              <p:nvPr/>
            </p:nvCxnSpPr>
            <p:spPr bwMode="auto">
              <a:xfrm>
                <a:off x="8465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577" name="AutoShape 1925"/>
              <p:cNvCxnSpPr>
                <a:cxnSpLocks noChangeShapeType="1"/>
              </p:cNvCxnSpPr>
              <p:nvPr/>
            </p:nvCxnSpPr>
            <p:spPr bwMode="auto">
              <a:xfrm>
                <a:off x="8984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78" name="Arc 1926"/>
              <p:cNvSpPr>
                <a:spLocks/>
              </p:cNvSpPr>
              <p:nvPr/>
            </p:nvSpPr>
            <p:spPr bwMode="auto">
              <a:xfrm rot="10853378" flipV="1">
                <a:off x="8457" y="7508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579" name="Arc 1927"/>
              <p:cNvSpPr>
                <a:spLocks/>
              </p:cNvSpPr>
              <p:nvPr/>
            </p:nvSpPr>
            <p:spPr bwMode="auto">
              <a:xfrm rot="64827" flipV="1">
                <a:off x="8454" y="10573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cxnSp>
          <p:nvCxnSpPr>
            <p:cNvPr id="19545" name="Straight Connector 753"/>
            <p:cNvCxnSpPr>
              <a:cxnSpLocks noChangeShapeType="1"/>
            </p:cNvCxnSpPr>
            <p:nvPr/>
          </p:nvCxnSpPr>
          <p:spPr bwMode="auto">
            <a:xfrm>
              <a:off x="1876601" y="3877869"/>
              <a:ext cx="363604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6" name="Straight Connector 755"/>
            <p:cNvCxnSpPr>
              <a:cxnSpLocks noChangeShapeType="1"/>
            </p:cNvCxnSpPr>
            <p:nvPr/>
          </p:nvCxnSpPr>
          <p:spPr bwMode="auto">
            <a:xfrm>
              <a:off x="1885942" y="3141662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7" name="Straight Connector 756"/>
            <p:cNvCxnSpPr>
              <a:cxnSpLocks noChangeShapeType="1"/>
            </p:cNvCxnSpPr>
            <p:nvPr/>
          </p:nvCxnSpPr>
          <p:spPr bwMode="auto">
            <a:xfrm>
              <a:off x="1873266" y="4934772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8" name="Straight Connector 755"/>
            <p:cNvCxnSpPr>
              <a:cxnSpLocks noChangeShapeType="1"/>
            </p:cNvCxnSpPr>
            <p:nvPr/>
          </p:nvCxnSpPr>
          <p:spPr bwMode="auto">
            <a:xfrm>
              <a:off x="1875934" y="3500703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9" name="Straight Connector 755"/>
            <p:cNvCxnSpPr>
              <a:cxnSpLocks noChangeShapeType="1"/>
            </p:cNvCxnSpPr>
            <p:nvPr/>
          </p:nvCxnSpPr>
          <p:spPr bwMode="auto">
            <a:xfrm>
              <a:off x="1872599" y="4241789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50" name="Straight Connector 755"/>
            <p:cNvCxnSpPr>
              <a:cxnSpLocks noChangeShapeType="1"/>
            </p:cNvCxnSpPr>
            <p:nvPr/>
          </p:nvCxnSpPr>
          <p:spPr bwMode="auto">
            <a:xfrm>
              <a:off x="1875934" y="4586886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51" name="AutoShape 571"/>
            <p:cNvCxnSpPr>
              <a:cxnSpLocks noChangeShapeType="1"/>
            </p:cNvCxnSpPr>
            <p:nvPr/>
          </p:nvCxnSpPr>
          <p:spPr bwMode="auto">
            <a:xfrm>
              <a:off x="2121080" y="5634832"/>
              <a:ext cx="30960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6" name="Group 779"/>
            <p:cNvGrpSpPr>
              <a:grpSpLocks/>
            </p:cNvGrpSpPr>
            <p:nvPr/>
          </p:nvGrpSpPr>
          <p:grpSpPr bwMode="auto">
            <a:xfrm rot="-5400000">
              <a:off x="4250092" y="5499306"/>
              <a:ext cx="217515" cy="142773"/>
              <a:chOff x="-34607" y="34607"/>
              <a:chExt cx="252" cy="208"/>
            </a:xfrm>
          </p:grpSpPr>
          <p:sp>
            <p:nvSpPr>
              <p:cNvPr id="19573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74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75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cxnSp>
          <p:nvCxnSpPr>
            <p:cNvPr id="19553" name="AutoShape 1921"/>
            <p:cNvCxnSpPr>
              <a:cxnSpLocks noChangeShapeType="1"/>
            </p:cNvCxnSpPr>
            <p:nvPr/>
          </p:nvCxnSpPr>
          <p:spPr bwMode="auto">
            <a:xfrm flipV="1">
              <a:off x="118732" y="5029200"/>
              <a:ext cx="1783868" cy="3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9554" name="Text Box 603"/>
            <p:cNvSpPr txBox="1">
              <a:spLocks noChangeArrowheads="1"/>
            </p:cNvSpPr>
            <p:nvPr/>
          </p:nvSpPr>
          <p:spPr bwMode="auto">
            <a:xfrm>
              <a:off x="0" y="4991052"/>
              <a:ext cx="784584" cy="39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Feed</a:t>
              </a:r>
              <a:endParaRPr lang="en-US" sz="1600">
                <a:cs typeface="Arial" charset="0"/>
              </a:endParaRPr>
            </a:p>
          </p:txBody>
        </p:sp>
        <p:grpSp>
          <p:nvGrpSpPr>
            <p:cNvPr id="17" name="Group 779"/>
            <p:cNvGrpSpPr>
              <a:grpSpLocks/>
            </p:cNvGrpSpPr>
            <p:nvPr/>
          </p:nvGrpSpPr>
          <p:grpSpPr bwMode="auto">
            <a:xfrm rot="-5400000">
              <a:off x="324077" y="4905025"/>
              <a:ext cx="217515" cy="142773"/>
              <a:chOff x="-34607" y="34607"/>
              <a:chExt cx="252" cy="208"/>
            </a:xfrm>
          </p:grpSpPr>
          <p:sp>
            <p:nvSpPr>
              <p:cNvPr id="19570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71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72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sp>
          <p:nvSpPr>
            <p:cNvPr id="19556" name="Text Box 1971"/>
            <p:cNvSpPr txBox="1">
              <a:spLocks noChangeArrowheads="1"/>
            </p:cNvSpPr>
            <p:nvPr/>
          </p:nvSpPr>
          <p:spPr bwMode="auto">
            <a:xfrm>
              <a:off x="2314424" y="4628405"/>
              <a:ext cx="1002080" cy="4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Aft>
                  <a:spcPts val="1000"/>
                </a:spcAft>
              </a:pPr>
              <a:r>
                <a:rPr lang="en-IN" sz="1600">
                  <a:latin typeface="Times New Roman" pitchFamily="18" charset="0"/>
                  <a:cs typeface="Arial" charset="0"/>
                </a:rPr>
                <a:t>Extractor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57" name="Text Box 1971"/>
            <p:cNvSpPr txBox="1">
              <a:spLocks noChangeArrowheads="1"/>
            </p:cNvSpPr>
            <p:nvPr/>
          </p:nvSpPr>
          <p:spPr bwMode="auto">
            <a:xfrm>
              <a:off x="3867301" y="3173034"/>
              <a:ext cx="1169537" cy="4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l">
                <a:spcAft>
                  <a:spcPts val="1000"/>
                </a:spcAft>
              </a:pPr>
              <a:r>
                <a:rPr lang="en-IN" sz="1600">
                  <a:latin typeface="Times New Roman" pitchFamily="18" charset="0"/>
                  <a:cs typeface="Arial" charset="0"/>
                </a:rPr>
                <a:t>Distillation column</a:t>
              </a:r>
              <a:r>
                <a:rPr lang="en-IN" sz="1600" i="1">
                  <a:latin typeface="Times New Roman" pitchFamily="18" charset="0"/>
                  <a:cs typeface="Arial" charset="0"/>
                </a:rPr>
                <a:t> 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58" name="Text Box 603"/>
            <p:cNvSpPr txBox="1">
              <a:spLocks noChangeArrowheads="1"/>
            </p:cNvSpPr>
            <p:nvPr/>
          </p:nvSpPr>
          <p:spPr bwMode="auto">
            <a:xfrm>
              <a:off x="3893963" y="5586727"/>
              <a:ext cx="970813" cy="39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Alc-wash</a:t>
              </a:r>
              <a:endParaRPr lang="en-US" sz="1600">
                <a:cs typeface="Arial" charset="0"/>
              </a:endParaRPr>
            </a:p>
          </p:txBody>
        </p:sp>
        <p:cxnSp>
          <p:nvCxnSpPr>
            <p:cNvPr id="19559" name="AutoShape 1967"/>
            <p:cNvCxnSpPr>
              <a:cxnSpLocks noChangeShapeType="1"/>
            </p:cNvCxnSpPr>
            <p:nvPr/>
          </p:nvCxnSpPr>
          <p:spPr bwMode="auto">
            <a:xfrm>
              <a:off x="2096799" y="5207128"/>
              <a:ext cx="0" cy="432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3" name="Freeform 132"/>
            <p:cNvSpPr/>
            <p:nvPr/>
          </p:nvSpPr>
          <p:spPr>
            <a:xfrm>
              <a:off x="925909" y="2988987"/>
              <a:ext cx="238407" cy="95253"/>
            </a:xfrm>
            <a:custGeom>
              <a:avLst/>
              <a:gdLst>
                <a:gd name="connsiteX0" fmla="*/ 0 w 170121"/>
                <a:gd name="connsiteY0" fmla="*/ 0 h 106325"/>
                <a:gd name="connsiteX1" fmla="*/ 85060 w 170121"/>
                <a:gd name="connsiteY1" fmla="*/ 106325 h 106325"/>
                <a:gd name="connsiteX2" fmla="*/ 170121 w 170121"/>
                <a:gd name="connsiteY2" fmla="*/ 0 h 10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121" h="106325">
                  <a:moveTo>
                    <a:pt x="0" y="0"/>
                  </a:moveTo>
                  <a:cubicBezTo>
                    <a:pt x="28353" y="53162"/>
                    <a:pt x="56707" y="106325"/>
                    <a:pt x="85060" y="106325"/>
                  </a:cubicBezTo>
                  <a:cubicBezTo>
                    <a:pt x="113413" y="106325"/>
                    <a:pt x="141767" y="53162"/>
                    <a:pt x="170121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IN"/>
            </a:p>
          </p:txBody>
        </p:sp>
        <p:cxnSp>
          <p:nvCxnSpPr>
            <p:cNvPr id="19561" name="AutoShape 1967"/>
            <p:cNvCxnSpPr>
              <a:cxnSpLocks noChangeShapeType="1"/>
            </p:cNvCxnSpPr>
            <p:nvPr/>
          </p:nvCxnSpPr>
          <p:spPr bwMode="auto">
            <a:xfrm>
              <a:off x="141767" y="2997495"/>
              <a:ext cx="792000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8" name="Group 779"/>
            <p:cNvGrpSpPr>
              <a:grpSpLocks/>
            </p:cNvGrpSpPr>
            <p:nvPr/>
          </p:nvGrpSpPr>
          <p:grpSpPr bwMode="auto">
            <a:xfrm rot="-5400000">
              <a:off x="267429" y="2863218"/>
              <a:ext cx="217515" cy="142773"/>
              <a:chOff x="-34607" y="34607"/>
              <a:chExt cx="252" cy="208"/>
            </a:xfrm>
          </p:grpSpPr>
          <p:sp>
            <p:nvSpPr>
              <p:cNvPr id="19567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68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69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</p:grpSp>
      <p:grpSp>
        <p:nvGrpSpPr>
          <p:cNvPr id="19" name="Group 180"/>
          <p:cNvGrpSpPr/>
          <p:nvPr/>
        </p:nvGrpSpPr>
        <p:grpSpPr>
          <a:xfrm>
            <a:off x="1360514" y="4709990"/>
            <a:ext cx="1476338" cy="462625"/>
            <a:chOff x="1360514" y="4709990"/>
            <a:chExt cx="1476338" cy="462625"/>
          </a:xfrm>
        </p:grpSpPr>
        <p:grpSp>
          <p:nvGrpSpPr>
            <p:cNvPr id="20" name="Group 170"/>
            <p:cNvGrpSpPr/>
            <p:nvPr/>
          </p:nvGrpSpPr>
          <p:grpSpPr>
            <a:xfrm>
              <a:off x="2285984" y="4709990"/>
              <a:ext cx="360363" cy="311150"/>
              <a:chOff x="2602431" y="2603500"/>
              <a:chExt cx="360363" cy="311150"/>
            </a:xfrm>
          </p:grpSpPr>
          <p:sp>
            <p:nvSpPr>
              <p:cNvPr id="179" name="Oval 149"/>
              <p:cNvSpPr>
                <a:spLocks noChangeArrowheads="1"/>
              </p:cNvSpPr>
              <p:nvPr/>
            </p:nvSpPr>
            <p:spPr bwMode="auto">
              <a:xfrm flipH="1">
                <a:off x="2615127" y="2603500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80" name="Text Box 150"/>
              <p:cNvSpPr txBox="1">
                <a:spLocks noChangeArrowheads="1"/>
              </p:cNvSpPr>
              <p:nvPr/>
            </p:nvSpPr>
            <p:spPr bwMode="auto">
              <a:xfrm flipH="1">
                <a:off x="2602431" y="2603500"/>
                <a:ext cx="360363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FC</a:t>
                </a:r>
              </a:p>
            </p:txBody>
          </p:sp>
        </p:grpSp>
        <p:sp>
          <p:nvSpPr>
            <p:cNvPr id="175" name="Line 151"/>
            <p:cNvSpPr>
              <a:spLocks noChangeShapeType="1"/>
            </p:cNvSpPr>
            <p:nvPr/>
          </p:nvSpPr>
          <p:spPr bwMode="auto">
            <a:xfrm flipH="1" flipV="1">
              <a:off x="2836852" y="4884615"/>
              <a:ext cx="0" cy="288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6" name="Line 152"/>
            <p:cNvSpPr>
              <a:spLocks noChangeShapeType="1"/>
            </p:cNvSpPr>
            <p:nvPr/>
          </p:nvSpPr>
          <p:spPr bwMode="auto">
            <a:xfrm>
              <a:off x="2617773" y="4883027"/>
              <a:ext cx="216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7" name="Line 177"/>
            <p:cNvSpPr>
              <a:spLocks noChangeShapeType="1"/>
            </p:cNvSpPr>
            <p:nvPr/>
          </p:nvSpPr>
          <p:spPr bwMode="auto">
            <a:xfrm>
              <a:off x="1847834" y="4886204"/>
              <a:ext cx="43815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8" name="Text Box 178"/>
            <p:cNvSpPr txBox="1">
              <a:spLocks noChangeArrowheads="1"/>
            </p:cNvSpPr>
            <p:nvPr/>
          </p:nvSpPr>
          <p:spPr bwMode="auto">
            <a:xfrm>
              <a:off x="1360514" y="4711579"/>
              <a:ext cx="56457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CC"/>
                  </a:solidFill>
                </a:rPr>
                <a:t>TPM</a:t>
              </a:r>
            </a:p>
          </p:txBody>
        </p:sp>
      </p:grpSp>
      <p:grpSp>
        <p:nvGrpSpPr>
          <p:cNvPr id="21" name="Group 180"/>
          <p:cNvGrpSpPr/>
          <p:nvPr/>
        </p:nvGrpSpPr>
        <p:grpSpPr>
          <a:xfrm>
            <a:off x="2143108" y="1046148"/>
            <a:ext cx="4134937" cy="4715965"/>
            <a:chOff x="2143108" y="1046148"/>
            <a:chExt cx="4134937" cy="4715965"/>
          </a:xfrm>
        </p:grpSpPr>
        <p:grpSp>
          <p:nvGrpSpPr>
            <p:cNvPr id="22" name="Group 238"/>
            <p:cNvGrpSpPr/>
            <p:nvPr/>
          </p:nvGrpSpPr>
          <p:grpSpPr>
            <a:xfrm>
              <a:off x="5286380" y="1046148"/>
              <a:ext cx="954095" cy="816274"/>
              <a:chOff x="5286380" y="1046148"/>
              <a:chExt cx="954095" cy="816274"/>
            </a:xfrm>
          </p:grpSpPr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5808675" y="1046148"/>
                <a:ext cx="431800" cy="311150"/>
                <a:chOff x="1247" y="2215"/>
                <a:chExt cx="272" cy="196"/>
              </a:xfrm>
            </p:grpSpPr>
            <p:sp>
              <p:nvSpPr>
                <p:cNvPr id="187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88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47" y="2215"/>
                  <a:ext cx="272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CC"/>
                      </a:solidFill>
                    </a:rPr>
                    <a:t>PC</a:t>
                  </a:r>
                </a:p>
              </p:txBody>
            </p:sp>
          </p:grpSp>
          <p:sp>
            <p:nvSpPr>
              <p:cNvPr id="185" name="Line 105"/>
              <p:cNvSpPr>
                <a:spLocks noChangeShapeType="1"/>
              </p:cNvSpPr>
              <p:nvPr/>
            </p:nvSpPr>
            <p:spPr bwMode="auto">
              <a:xfrm flipV="1">
                <a:off x="5286380" y="1214422"/>
                <a:ext cx="0" cy="648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86" name="Line 106"/>
              <p:cNvSpPr>
                <a:spLocks noChangeShapeType="1"/>
              </p:cNvSpPr>
              <p:nvPr/>
            </p:nvSpPr>
            <p:spPr bwMode="auto">
              <a:xfrm flipH="1">
                <a:off x="5286380" y="1214422"/>
                <a:ext cx="540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89" name="Line 105"/>
              <p:cNvSpPr>
                <a:spLocks noChangeShapeType="1"/>
              </p:cNvSpPr>
              <p:nvPr/>
            </p:nvSpPr>
            <p:spPr bwMode="auto">
              <a:xfrm flipV="1">
                <a:off x="6009227" y="1366822"/>
                <a:ext cx="0" cy="198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24" name="Group 231"/>
            <p:cNvGrpSpPr/>
            <p:nvPr/>
          </p:nvGrpSpPr>
          <p:grpSpPr>
            <a:xfrm>
              <a:off x="2143108" y="2236253"/>
              <a:ext cx="600161" cy="939739"/>
              <a:chOff x="2143108" y="2236253"/>
              <a:chExt cx="600161" cy="939739"/>
            </a:xfrm>
          </p:grpSpPr>
          <p:grpSp>
            <p:nvGrpSpPr>
              <p:cNvPr id="25" name="Group 102"/>
              <p:cNvGrpSpPr>
                <a:grpSpLocks/>
              </p:cNvGrpSpPr>
              <p:nvPr/>
            </p:nvGrpSpPr>
            <p:grpSpPr bwMode="auto">
              <a:xfrm>
                <a:off x="2232012" y="2677053"/>
                <a:ext cx="360363" cy="311150"/>
                <a:chOff x="1258" y="2215"/>
                <a:chExt cx="227" cy="196"/>
              </a:xfrm>
            </p:grpSpPr>
            <p:sp>
              <p:nvSpPr>
                <p:cNvPr id="191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92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58" y="2215"/>
                  <a:ext cx="227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CC"/>
                      </a:solidFill>
                    </a:rPr>
                    <a:t>F</a:t>
                  </a:r>
                  <a:r>
                    <a:rPr lang="en-US" sz="1400" dirty="0" smtClean="0">
                      <a:solidFill>
                        <a:srgbClr val="0000CC"/>
                      </a:solidFill>
                    </a:rPr>
                    <a:t>C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193" name="Line 105"/>
              <p:cNvSpPr>
                <a:spLocks noChangeShapeType="1"/>
              </p:cNvSpPr>
              <p:nvPr/>
            </p:nvSpPr>
            <p:spPr bwMode="auto">
              <a:xfrm flipV="1">
                <a:off x="2742658" y="2851992"/>
                <a:ext cx="0" cy="324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94" name="Line 106"/>
              <p:cNvSpPr>
                <a:spLocks noChangeShapeType="1"/>
              </p:cNvSpPr>
              <p:nvPr/>
            </p:nvSpPr>
            <p:spPr bwMode="auto">
              <a:xfrm flipH="1">
                <a:off x="2563269" y="2857496"/>
                <a:ext cx="180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95" name="Line 105"/>
              <p:cNvSpPr>
                <a:spLocks noChangeShapeType="1"/>
              </p:cNvSpPr>
              <p:nvPr/>
            </p:nvSpPr>
            <p:spPr bwMode="auto">
              <a:xfrm>
                <a:off x="2411926" y="2492285"/>
                <a:ext cx="0" cy="180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2143108" y="2236253"/>
                <a:ext cx="5357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400" dirty="0" smtClean="0">
                    <a:solidFill>
                      <a:srgbClr val="0000CC"/>
                    </a:solidFill>
                  </a:rPr>
                  <a:t>MAX</a:t>
                </a:r>
                <a:endParaRPr lang="en-IN" sz="1400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26" name="Group 232"/>
            <p:cNvGrpSpPr/>
            <p:nvPr/>
          </p:nvGrpSpPr>
          <p:grpSpPr>
            <a:xfrm>
              <a:off x="3866087" y="2760660"/>
              <a:ext cx="842439" cy="311150"/>
              <a:chOff x="3866087" y="2760660"/>
              <a:chExt cx="842439" cy="311150"/>
            </a:xfrm>
          </p:grpSpPr>
          <p:grpSp>
            <p:nvGrpSpPr>
              <p:cNvPr id="27" name="Group 102"/>
              <p:cNvGrpSpPr>
                <a:grpSpLocks/>
              </p:cNvGrpSpPr>
              <p:nvPr/>
            </p:nvGrpSpPr>
            <p:grpSpPr bwMode="auto">
              <a:xfrm>
                <a:off x="4354513" y="2760660"/>
                <a:ext cx="354013" cy="311150"/>
                <a:chOff x="1258" y="2215"/>
                <a:chExt cx="223" cy="196"/>
              </a:xfrm>
            </p:grpSpPr>
            <p:sp>
              <p:nvSpPr>
                <p:cNvPr id="198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99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58" y="2215"/>
                  <a:ext cx="223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CC"/>
                      </a:solidFill>
                    </a:rPr>
                    <a:t>LC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200" name="Line 106"/>
              <p:cNvSpPr>
                <a:spLocks noChangeShapeType="1"/>
              </p:cNvSpPr>
              <p:nvPr/>
            </p:nvSpPr>
            <p:spPr bwMode="auto">
              <a:xfrm flipH="1">
                <a:off x="3872752" y="2925232"/>
                <a:ext cx="504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01" name="Line 105"/>
              <p:cNvSpPr>
                <a:spLocks noChangeShapeType="1"/>
              </p:cNvSpPr>
              <p:nvPr/>
            </p:nvSpPr>
            <p:spPr bwMode="auto">
              <a:xfrm flipV="1">
                <a:off x="3866087" y="2920467"/>
                <a:ext cx="0" cy="108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28" name="Group 234"/>
            <p:cNvGrpSpPr/>
            <p:nvPr/>
          </p:nvGrpSpPr>
          <p:grpSpPr>
            <a:xfrm>
              <a:off x="5055132" y="4538140"/>
              <a:ext cx="782641" cy="663575"/>
              <a:chOff x="5055132" y="4538140"/>
              <a:chExt cx="782641" cy="663575"/>
            </a:xfrm>
          </p:grpSpPr>
          <p:grpSp>
            <p:nvGrpSpPr>
              <p:cNvPr id="29" name="Group 102"/>
              <p:cNvGrpSpPr>
                <a:grpSpLocks/>
              </p:cNvGrpSpPr>
              <p:nvPr/>
            </p:nvGrpSpPr>
            <p:grpSpPr bwMode="auto">
              <a:xfrm>
                <a:off x="5483760" y="4890565"/>
                <a:ext cx="354013" cy="311150"/>
                <a:chOff x="1258" y="2215"/>
                <a:chExt cx="223" cy="196"/>
              </a:xfrm>
            </p:grpSpPr>
            <p:sp>
              <p:nvSpPr>
                <p:cNvPr id="209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10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58" y="2215"/>
                  <a:ext cx="223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CC"/>
                      </a:solidFill>
                    </a:rPr>
                    <a:t>LC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211" name="Line 106"/>
              <p:cNvSpPr>
                <a:spLocks noChangeShapeType="1"/>
              </p:cNvSpPr>
              <p:nvPr/>
            </p:nvSpPr>
            <p:spPr bwMode="auto">
              <a:xfrm flipH="1">
                <a:off x="5056525" y="5067309"/>
                <a:ext cx="432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12" name="Line 105"/>
              <p:cNvSpPr>
                <a:spLocks noChangeShapeType="1"/>
              </p:cNvSpPr>
              <p:nvPr/>
            </p:nvSpPr>
            <p:spPr bwMode="auto">
              <a:xfrm flipV="1">
                <a:off x="5055132" y="4538140"/>
                <a:ext cx="0" cy="540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30" name="Group 235"/>
            <p:cNvGrpSpPr/>
            <p:nvPr/>
          </p:nvGrpSpPr>
          <p:grpSpPr>
            <a:xfrm>
              <a:off x="5276661" y="3866095"/>
              <a:ext cx="686000" cy="486388"/>
              <a:chOff x="5276661" y="3866095"/>
              <a:chExt cx="686000" cy="486388"/>
            </a:xfrm>
          </p:grpSpPr>
          <p:grpSp>
            <p:nvGrpSpPr>
              <p:cNvPr id="31" name="Group 102"/>
              <p:cNvGrpSpPr>
                <a:grpSpLocks/>
              </p:cNvGrpSpPr>
              <p:nvPr/>
            </p:nvGrpSpPr>
            <p:grpSpPr bwMode="auto">
              <a:xfrm>
                <a:off x="5597535" y="3866095"/>
                <a:ext cx="365126" cy="311150"/>
                <a:chOff x="1258" y="2215"/>
                <a:chExt cx="230" cy="196"/>
              </a:xfrm>
            </p:grpSpPr>
            <p:sp>
              <p:nvSpPr>
                <p:cNvPr id="214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15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58" y="2215"/>
                  <a:ext cx="230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CC"/>
                      </a:solidFill>
                    </a:rPr>
                    <a:t>TC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216" name="Line 106"/>
              <p:cNvSpPr>
                <a:spLocks noChangeShapeType="1"/>
              </p:cNvSpPr>
              <p:nvPr/>
            </p:nvSpPr>
            <p:spPr bwMode="auto">
              <a:xfrm flipH="1">
                <a:off x="5276661" y="4017438"/>
                <a:ext cx="324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17" name="Line 105"/>
              <p:cNvSpPr>
                <a:spLocks noChangeShapeType="1"/>
              </p:cNvSpPr>
              <p:nvPr/>
            </p:nvSpPr>
            <p:spPr bwMode="auto">
              <a:xfrm flipV="1">
                <a:off x="5786446" y="4172483"/>
                <a:ext cx="0" cy="180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28" name="Group 237"/>
            <p:cNvGrpSpPr/>
            <p:nvPr/>
          </p:nvGrpSpPr>
          <p:grpSpPr>
            <a:xfrm>
              <a:off x="5856760" y="2269058"/>
              <a:ext cx="421285" cy="311150"/>
              <a:chOff x="5856760" y="2269058"/>
              <a:chExt cx="421285" cy="311150"/>
            </a:xfrm>
          </p:grpSpPr>
          <p:grpSp>
            <p:nvGrpSpPr>
              <p:cNvPr id="129" name="Group 102"/>
              <p:cNvGrpSpPr>
                <a:grpSpLocks/>
              </p:cNvGrpSpPr>
              <p:nvPr/>
            </p:nvGrpSpPr>
            <p:grpSpPr bwMode="auto">
              <a:xfrm>
                <a:off x="5924032" y="2269058"/>
                <a:ext cx="354013" cy="311150"/>
                <a:chOff x="1258" y="2215"/>
                <a:chExt cx="223" cy="196"/>
              </a:xfrm>
            </p:grpSpPr>
            <p:sp>
              <p:nvSpPr>
                <p:cNvPr id="219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20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58" y="2215"/>
                  <a:ext cx="223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CC"/>
                      </a:solidFill>
                    </a:rPr>
                    <a:t>LC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221" name="Line 106"/>
              <p:cNvSpPr>
                <a:spLocks noChangeShapeType="1"/>
              </p:cNvSpPr>
              <p:nvPr/>
            </p:nvSpPr>
            <p:spPr bwMode="auto">
              <a:xfrm flipH="1">
                <a:off x="5856760" y="2428868"/>
                <a:ext cx="72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30" name="Group 233"/>
            <p:cNvGrpSpPr/>
            <p:nvPr/>
          </p:nvGrpSpPr>
          <p:grpSpPr>
            <a:xfrm>
              <a:off x="3937525" y="5320256"/>
              <a:ext cx="1848921" cy="441857"/>
              <a:chOff x="3937525" y="5320256"/>
              <a:chExt cx="1848921" cy="441857"/>
            </a:xfrm>
          </p:grpSpPr>
          <p:grpSp>
            <p:nvGrpSpPr>
              <p:cNvPr id="131" name="Group 102"/>
              <p:cNvGrpSpPr>
                <a:grpSpLocks/>
              </p:cNvGrpSpPr>
              <p:nvPr/>
            </p:nvGrpSpPr>
            <p:grpSpPr bwMode="auto">
              <a:xfrm>
                <a:off x="4575177" y="5450963"/>
                <a:ext cx="354013" cy="311150"/>
                <a:chOff x="1258" y="2215"/>
                <a:chExt cx="223" cy="196"/>
              </a:xfrm>
            </p:grpSpPr>
            <p:sp>
              <p:nvSpPr>
                <p:cNvPr id="203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04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58" y="2215"/>
                  <a:ext cx="223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CC"/>
                      </a:solidFill>
                    </a:rPr>
                    <a:t>LC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205" name="Line 106"/>
              <p:cNvSpPr>
                <a:spLocks noChangeShapeType="1"/>
              </p:cNvSpPr>
              <p:nvPr/>
            </p:nvSpPr>
            <p:spPr bwMode="auto">
              <a:xfrm flipH="1">
                <a:off x="4886446" y="5643578"/>
                <a:ext cx="900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06" name="Line 105"/>
              <p:cNvSpPr>
                <a:spLocks noChangeShapeType="1"/>
              </p:cNvSpPr>
              <p:nvPr/>
            </p:nvSpPr>
            <p:spPr bwMode="auto">
              <a:xfrm flipV="1">
                <a:off x="4731810" y="5332425"/>
                <a:ext cx="0" cy="108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30" name="Line 106"/>
              <p:cNvSpPr>
                <a:spLocks noChangeShapeType="1"/>
              </p:cNvSpPr>
              <p:nvPr/>
            </p:nvSpPr>
            <p:spPr bwMode="auto">
              <a:xfrm flipH="1">
                <a:off x="3937525" y="5320256"/>
                <a:ext cx="792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32" name="Group 236"/>
            <p:cNvGrpSpPr/>
            <p:nvPr/>
          </p:nvGrpSpPr>
          <p:grpSpPr>
            <a:xfrm>
              <a:off x="4586286" y="2243657"/>
              <a:ext cx="1097502" cy="1012087"/>
              <a:chOff x="4586286" y="2243657"/>
              <a:chExt cx="1097502" cy="1012087"/>
            </a:xfrm>
          </p:grpSpPr>
          <p:sp>
            <p:nvSpPr>
              <p:cNvPr id="207" name="Line 106"/>
              <p:cNvSpPr>
                <a:spLocks noChangeShapeType="1"/>
              </p:cNvSpPr>
              <p:nvPr/>
            </p:nvSpPr>
            <p:spPr bwMode="auto">
              <a:xfrm>
                <a:off x="4883153" y="2398702"/>
                <a:ext cx="468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134" name="Group 102"/>
              <p:cNvGrpSpPr>
                <a:grpSpLocks/>
              </p:cNvGrpSpPr>
              <p:nvPr/>
            </p:nvGrpSpPr>
            <p:grpSpPr bwMode="auto">
              <a:xfrm>
                <a:off x="5323425" y="2243657"/>
                <a:ext cx="360363" cy="311150"/>
                <a:chOff x="1258" y="2215"/>
                <a:chExt cx="227" cy="196"/>
              </a:xfrm>
            </p:grpSpPr>
            <p:sp>
              <p:nvSpPr>
                <p:cNvPr id="224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25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58" y="2215"/>
                  <a:ext cx="227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CC"/>
                      </a:solidFill>
                    </a:rPr>
                    <a:t>FC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grpSp>
            <p:nvGrpSpPr>
              <p:cNvPr id="135" name="Group 102"/>
              <p:cNvGrpSpPr>
                <a:grpSpLocks/>
              </p:cNvGrpSpPr>
              <p:nvPr/>
            </p:nvGrpSpPr>
            <p:grpSpPr bwMode="auto">
              <a:xfrm>
                <a:off x="4586286" y="2243657"/>
                <a:ext cx="311150" cy="311150"/>
                <a:chOff x="1265" y="2215"/>
                <a:chExt cx="196" cy="196"/>
              </a:xfrm>
            </p:grpSpPr>
            <p:sp>
              <p:nvSpPr>
                <p:cNvPr id="227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28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79" y="2215"/>
                  <a:ext cx="175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CC"/>
                      </a:solidFill>
                    </a:rPr>
                    <a:t>X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229" name="Line 105"/>
              <p:cNvSpPr>
                <a:spLocks noChangeShapeType="1"/>
              </p:cNvSpPr>
              <p:nvPr/>
            </p:nvSpPr>
            <p:spPr bwMode="auto">
              <a:xfrm flipV="1">
                <a:off x="4752446" y="2571744"/>
                <a:ext cx="0" cy="684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31" name="Line 105"/>
              <p:cNvSpPr>
                <a:spLocks noChangeShapeType="1"/>
              </p:cNvSpPr>
              <p:nvPr/>
            </p:nvSpPr>
            <p:spPr bwMode="auto">
              <a:xfrm flipV="1">
                <a:off x="5357818" y="2517625"/>
                <a:ext cx="0" cy="252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CS1: TPM at Bottleneck Feed</a:t>
            </a:r>
            <a:endParaRPr lang="en-IN" dirty="0"/>
          </a:p>
        </p:txBody>
      </p:sp>
      <p:sp>
        <p:nvSpPr>
          <p:cNvPr id="1945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/>
          <a:p>
            <a:fld id="{BC3648F3-2AB7-4863-84A1-D35EBF0DEC47}" type="slidenum">
              <a:rPr lang="en-US" smtClean="0"/>
              <a:pPr/>
              <a:t>49</a:t>
            </a:fld>
            <a:endParaRPr lang="en-US" smtClean="0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071670" y="1084282"/>
            <a:ext cx="4495800" cy="5059362"/>
            <a:chOff x="0" y="920412"/>
            <a:chExt cx="5233876" cy="5059516"/>
          </a:xfrm>
        </p:grpSpPr>
        <p:sp>
          <p:nvSpPr>
            <p:cNvPr id="19503" name="Text Box 1971"/>
            <p:cNvSpPr txBox="1">
              <a:spLocks noChangeArrowheads="1"/>
            </p:cNvSpPr>
            <p:nvPr/>
          </p:nvSpPr>
          <p:spPr bwMode="auto">
            <a:xfrm>
              <a:off x="2527878" y="920412"/>
              <a:ext cx="879989" cy="4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l">
                <a:spcAft>
                  <a:spcPts val="1000"/>
                </a:spcAft>
              </a:pPr>
              <a:r>
                <a:rPr lang="en-IN" sz="1600" b="0">
                  <a:latin typeface="Times New Roman" pitchFamily="18" charset="0"/>
                  <a:cs typeface="Arial" charset="0"/>
                </a:rPr>
                <a:t>Recycle</a:t>
              </a:r>
              <a:r>
                <a:rPr lang="en-IN" sz="1600" b="0" i="1">
                  <a:latin typeface="Times New Roman" pitchFamily="18" charset="0"/>
                  <a:cs typeface="Arial" charset="0"/>
                </a:rPr>
                <a:t> </a:t>
              </a:r>
              <a:endParaRPr lang="en-US" sz="1600" b="0">
                <a:cs typeface="Arial" charset="0"/>
              </a:endParaRPr>
            </a:p>
          </p:txBody>
        </p:sp>
        <p:cxnSp>
          <p:nvCxnSpPr>
            <p:cNvPr id="19504" name="AutoShape 536"/>
            <p:cNvCxnSpPr>
              <a:cxnSpLocks noChangeShapeType="1"/>
            </p:cNvCxnSpPr>
            <p:nvPr/>
          </p:nvCxnSpPr>
          <p:spPr bwMode="auto">
            <a:xfrm>
              <a:off x="1056476" y="1299776"/>
              <a:ext cx="1334" cy="3744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05" name="AutoShape 1899"/>
            <p:cNvCxnSpPr>
              <a:cxnSpLocks noChangeShapeType="1"/>
            </p:cNvCxnSpPr>
            <p:nvPr/>
          </p:nvCxnSpPr>
          <p:spPr bwMode="auto">
            <a:xfrm flipH="1">
              <a:off x="1056476" y="1298784"/>
              <a:ext cx="4032000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06" name="AutoShape 538"/>
            <p:cNvCxnSpPr>
              <a:cxnSpLocks noChangeShapeType="1"/>
            </p:cNvCxnSpPr>
            <p:nvPr/>
          </p:nvCxnSpPr>
          <p:spPr bwMode="auto">
            <a:xfrm>
              <a:off x="2259553" y="3097742"/>
              <a:ext cx="513049" cy="209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7" name="AutoShape 1917"/>
            <p:cNvCxnSpPr>
              <a:cxnSpLocks noChangeShapeType="1"/>
            </p:cNvCxnSpPr>
            <p:nvPr/>
          </p:nvCxnSpPr>
          <p:spPr bwMode="auto">
            <a:xfrm flipV="1">
              <a:off x="4034093" y="2591599"/>
              <a:ext cx="1070130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8" name="AutoShape 1918"/>
            <p:cNvCxnSpPr>
              <a:cxnSpLocks noChangeShapeType="1"/>
            </p:cNvCxnSpPr>
            <p:nvPr/>
          </p:nvCxnSpPr>
          <p:spPr bwMode="auto">
            <a:xfrm flipV="1">
              <a:off x="5100219" y="1303664"/>
              <a:ext cx="1334" cy="1260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9" name="AutoShape 1921"/>
            <p:cNvCxnSpPr>
              <a:cxnSpLocks noChangeShapeType="1"/>
            </p:cNvCxnSpPr>
            <p:nvPr/>
          </p:nvCxnSpPr>
          <p:spPr bwMode="auto">
            <a:xfrm flipV="1">
              <a:off x="2971301" y="3097043"/>
              <a:ext cx="373611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10" name="AutoShape 1940"/>
            <p:cNvCxnSpPr>
              <a:cxnSpLocks noChangeShapeType="1"/>
            </p:cNvCxnSpPr>
            <p:nvPr/>
          </p:nvCxnSpPr>
          <p:spPr bwMode="auto">
            <a:xfrm flipH="1" flipV="1">
              <a:off x="3708517" y="2593690"/>
              <a:ext cx="214160" cy="13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11" name="AutoShape 1942"/>
            <p:cNvCxnSpPr>
              <a:cxnSpLocks noChangeShapeType="1"/>
            </p:cNvCxnSpPr>
            <p:nvPr/>
          </p:nvCxnSpPr>
          <p:spPr bwMode="auto">
            <a:xfrm flipH="1">
              <a:off x="4288949" y="1899314"/>
              <a:ext cx="1334" cy="2412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3" name="Group 1943"/>
            <p:cNvGrpSpPr>
              <a:grpSpLocks/>
            </p:cNvGrpSpPr>
            <p:nvPr/>
          </p:nvGrpSpPr>
          <p:grpSpPr bwMode="auto">
            <a:xfrm rot="-5400000">
              <a:off x="4558473" y="2461666"/>
              <a:ext cx="217515" cy="143440"/>
              <a:chOff x="4039" y="2960"/>
              <a:chExt cx="252" cy="208"/>
            </a:xfrm>
          </p:grpSpPr>
          <p:sp>
            <p:nvSpPr>
              <p:cNvPr id="19611" name="AutoShape 1944"/>
              <p:cNvSpPr>
                <a:spLocks noChangeArrowheads="1"/>
              </p:cNvSpPr>
              <p:nvPr/>
            </p:nvSpPr>
            <p:spPr bwMode="auto">
              <a:xfrm>
                <a:off x="4039" y="2960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cxnSp>
            <p:nvCxnSpPr>
              <p:cNvPr id="19612" name="Line 1945"/>
              <p:cNvCxnSpPr>
                <a:cxnSpLocks noChangeShapeType="1"/>
              </p:cNvCxnSpPr>
              <p:nvPr/>
            </p:nvCxnSpPr>
            <p:spPr bwMode="auto">
              <a:xfrm>
                <a:off x="4096" y="3064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613" name="AutoShape 1946"/>
              <p:cNvSpPr>
                <a:spLocks noChangeArrowheads="1"/>
              </p:cNvSpPr>
              <p:nvPr/>
            </p:nvSpPr>
            <p:spPr bwMode="auto">
              <a:xfrm>
                <a:off x="4210" y="2995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cxnSp>
          <p:nvCxnSpPr>
            <p:cNvPr id="19513" name="AutoShape 1947"/>
            <p:cNvCxnSpPr>
              <a:cxnSpLocks noChangeShapeType="1"/>
            </p:cNvCxnSpPr>
            <p:nvPr/>
          </p:nvCxnSpPr>
          <p:spPr bwMode="auto">
            <a:xfrm flipH="1">
              <a:off x="4066784" y="2593690"/>
              <a:ext cx="528393" cy="13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4" name="AutoShape 1948"/>
            <p:cNvCxnSpPr>
              <a:cxnSpLocks noChangeShapeType="1"/>
            </p:cNvCxnSpPr>
            <p:nvPr/>
          </p:nvCxnSpPr>
          <p:spPr bwMode="auto">
            <a:xfrm>
              <a:off x="4294286" y="2355261"/>
              <a:ext cx="667" cy="23982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5" name="AutoShape 1949"/>
            <p:cNvCxnSpPr>
              <a:cxnSpLocks noChangeShapeType="1"/>
            </p:cNvCxnSpPr>
            <p:nvPr/>
          </p:nvCxnSpPr>
          <p:spPr bwMode="auto">
            <a:xfrm flipH="1">
              <a:off x="3555069" y="1717354"/>
              <a:ext cx="624465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cxnSp>
          <p:nvCxnSpPr>
            <p:cNvPr id="19516" name="AutoShape 1950"/>
            <p:cNvCxnSpPr>
              <a:cxnSpLocks noChangeShapeType="1"/>
            </p:cNvCxnSpPr>
            <p:nvPr/>
          </p:nvCxnSpPr>
          <p:spPr bwMode="auto">
            <a:xfrm>
              <a:off x="3555069" y="1717354"/>
              <a:ext cx="667" cy="32139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7" name="AutoShape 1957"/>
            <p:cNvCxnSpPr>
              <a:cxnSpLocks noChangeShapeType="1"/>
            </p:cNvCxnSpPr>
            <p:nvPr/>
          </p:nvCxnSpPr>
          <p:spPr bwMode="auto">
            <a:xfrm flipV="1">
              <a:off x="4024752" y="4043794"/>
              <a:ext cx="667" cy="39389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8" name="AutoShape 1958"/>
            <p:cNvCxnSpPr>
              <a:cxnSpLocks noChangeShapeType="1"/>
            </p:cNvCxnSpPr>
            <p:nvPr/>
          </p:nvCxnSpPr>
          <p:spPr bwMode="auto">
            <a:xfrm flipH="1">
              <a:off x="3708517" y="4043794"/>
              <a:ext cx="316903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4" name="Group 711"/>
            <p:cNvGrpSpPr>
              <a:grpSpLocks/>
            </p:cNvGrpSpPr>
            <p:nvPr/>
          </p:nvGrpSpPr>
          <p:grpSpPr bwMode="auto">
            <a:xfrm>
              <a:off x="4078126" y="1550731"/>
              <a:ext cx="427652" cy="398779"/>
              <a:chOff x="11840" y="39579"/>
              <a:chExt cx="3965" cy="3702"/>
            </a:xfrm>
          </p:grpSpPr>
          <p:sp>
            <p:nvSpPr>
              <p:cNvPr id="19606" name="Oval 1960"/>
              <p:cNvSpPr>
                <a:spLocks noChangeArrowheads="1"/>
              </p:cNvSpPr>
              <p:nvPr/>
            </p:nvSpPr>
            <p:spPr bwMode="auto">
              <a:xfrm>
                <a:off x="12610" y="40215"/>
                <a:ext cx="2286" cy="228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5" name="Group 1961"/>
              <p:cNvGrpSpPr>
                <a:grpSpLocks/>
              </p:cNvGrpSpPr>
              <p:nvPr/>
            </p:nvGrpSpPr>
            <p:grpSpPr bwMode="auto">
              <a:xfrm>
                <a:off x="11840" y="39579"/>
                <a:ext cx="3965" cy="3703"/>
                <a:chOff x="5459" y="1775"/>
                <a:chExt cx="669" cy="837"/>
              </a:xfrm>
            </p:grpSpPr>
            <p:cxnSp>
              <p:nvCxnSpPr>
                <p:cNvPr id="19608" name="AutoShape 19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59" y="2244"/>
                  <a:ext cx="435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609" name="AutoShape 1963"/>
                <p:cNvCxnSpPr>
                  <a:cxnSpLocks noChangeShapeType="1"/>
                </p:cNvCxnSpPr>
                <p:nvPr/>
              </p:nvCxnSpPr>
              <p:spPr bwMode="auto">
                <a:xfrm>
                  <a:off x="5676" y="2143"/>
                  <a:ext cx="218" cy="102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610" name="AutoShape 19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76" y="1775"/>
                  <a:ext cx="452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cxnSp>
          <p:nvCxnSpPr>
            <p:cNvPr id="19520" name="AutoShape 1965"/>
            <p:cNvCxnSpPr>
              <a:cxnSpLocks noChangeShapeType="1"/>
            </p:cNvCxnSpPr>
            <p:nvPr/>
          </p:nvCxnSpPr>
          <p:spPr bwMode="auto">
            <a:xfrm>
              <a:off x="3563743" y="4382617"/>
              <a:ext cx="667" cy="70971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1" name="AutoShape 1966"/>
            <p:cNvCxnSpPr>
              <a:cxnSpLocks noChangeShapeType="1"/>
            </p:cNvCxnSpPr>
            <p:nvPr/>
          </p:nvCxnSpPr>
          <p:spPr bwMode="auto">
            <a:xfrm>
              <a:off x="3563743" y="5089542"/>
              <a:ext cx="1389257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2" name="AutoShape 1967"/>
            <p:cNvCxnSpPr>
              <a:cxnSpLocks noChangeShapeType="1"/>
            </p:cNvCxnSpPr>
            <p:nvPr/>
          </p:nvCxnSpPr>
          <p:spPr bwMode="auto">
            <a:xfrm>
              <a:off x="3563743" y="4551330"/>
              <a:ext cx="344924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3" name="AutoShape 1968"/>
            <p:cNvCxnSpPr>
              <a:cxnSpLocks noChangeShapeType="1"/>
            </p:cNvCxnSpPr>
            <p:nvPr/>
          </p:nvCxnSpPr>
          <p:spPr bwMode="auto">
            <a:xfrm>
              <a:off x="4953000" y="5090936"/>
              <a:ext cx="280876" cy="697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24" name="AutoShape 571"/>
            <p:cNvCxnSpPr>
              <a:cxnSpLocks noChangeShapeType="1"/>
            </p:cNvCxnSpPr>
            <p:nvPr/>
          </p:nvCxnSpPr>
          <p:spPr bwMode="auto">
            <a:xfrm>
              <a:off x="1142499" y="2998743"/>
              <a:ext cx="756000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4187540" y="2122407"/>
              <a:ext cx="220164" cy="226579"/>
              <a:chOff x="8460" y="6042"/>
              <a:chExt cx="495" cy="325"/>
            </a:xfrm>
          </p:grpSpPr>
          <p:sp>
            <p:nvSpPr>
              <p:cNvPr id="19604" name="AutoShape 44"/>
              <p:cNvSpPr>
                <a:spLocks noChangeArrowheads="1"/>
              </p:cNvSpPr>
              <p:nvPr/>
            </p:nvSpPr>
            <p:spPr bwMode="auto">
              <a:xfrm rot="-5400000">
                <a:off x="8549" y="5961"/>
                <a:ext cx="325" cy="487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605" name="Freeform 45"/>
              <p:cNvSpPr>
                <a:spLocks/>
              </p:cNvSpPr>
              <p:nvPr/>
            </p:nvSpPr>
            <p:spPr bwMode="auto">
              <a:xfrm>
                <a:off x="8460" y="6165"/>
                <a:ext cx="490" cy="90"/>
              </a:xfrm>
              <a:custGeom>
                <a:avLst/>
                <a:gdLst>
                  <a:gd name="T0" fmla="*/ 0 w 439"/>
                  <a:gd name="T1" fmla="*/ 378 h 64"/>
                  <a:gd name="T2" fmla="*/ 522 w 439"/>
                  <a:gd name="T3" fmla="*/ 498 h 64"/>
                  <a:gd name="T4" fmla="*/ 579 w 439"/>
                  <a:gd name="T5" fmla="*/ 148 h 64"/>
                  <a:gd name="T6" fmla="*/ 753 w 439"/>
                  <a:gd name="T7" fmla="*/ 378 h 64"/>
                  <a:gd name="T8" fmla="*/ 840 w 439"/>
                  <a:gd name="T9" fmla="*/ 267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9"/>
                  <a:gd name="T16" fmla="*/ 0 h 64"/>
                  <a:gd name="T17" fmla="*/ 439 w 43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9" h="64">
                    <a:moveTo>
                      <a:pt x="0" y="49"/>
                    </a:moveTo>
                    <a:cubicBezTo>
                      <a:pt x="112" y="24"/>
                      <a:pt x="174" y="0"/>
                      <a:pt x="270" y="64"/>
                    </a:cubicBezTo>
                    <a:cubicBezTo>
                      <a:pt x="280" y="49"/>
                      <a:pt x="282" y="21"/>
                      <a:pt x="300" y="19"/>
                    </a:cubicBezTo>
                    <a:cubicBezTo>
                      <a:pt x="331" y="15"/>
                      <a:pt x="390" y="49"/>
                      <a:pt x="390" y="49"/>
                    </a:cubicBezTo>
                    <a:cubicBezTo>
                      <a:pt x="439" y="16"/>
                      <a:pt x="435" y="1"/>
                      <a:pt x="435" y="3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7" name="Group 1923"/>
            <p:cNvGrpSpPr>
              <a:grpSpLocks/>
            </p:cNvGrpSpPr>
            <p:nvPr/>
          </p:nvGrpSpPr>
          <p:grpSpPr bwMode="auto">
            <a:xfrm>
              <a:off x="3330902" y="2031776"/>
              <a:ext cx="377615" cy="2355722"/>
              <a:chOff x="8445" y="7508"/>
              <a:chExt cx="524" cy="3455"/>
            </a:xfrm>
          </p:grpSpPr>
          <p:cxnSp>
            <p:nvCxnSpPr>
              <p:cNvPr id="19600" name="AutoShape 1924"/>
              <p:cNvCxnSpPr>
                <a:cxnSpLocks noChangeShapeType="1"/>
              </p:cNvCxnSpPr>
              <p:nvPr/>
            </p:nvCxnSpPr>
            <p:spPr bwMode="auto">
              <a:xfrm>
                <a:off x="8450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601" name="AutoShape 1925"/>
              <p:cNvCxnSpPr>
                <a:cxnSpLocks noChangeShapeType="1"/>
              </p:cNvCxnSpPr>
              <p:nvPr/>
            </p:nvCxnSpPr>
            <p:spPr bwMode="auto">
              <a:xfrm>
                <a:off x="8969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602" name="Arc 1926"/>
              <p:cNvSpPr>
                <a:spLocks/>
              </p:cNvSpPr>
              <p:nvPr/>
            </p:nvSpPr>
            <p:spPr bwMode="auto">
              <a:xfrm rot="10853378" flipV="1">
                <a:off x="8445" y="7508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603" name="Arc 1927"/>
              <p:cNvSpPr>
                <a:spLocks/>
              </p:cNvSpPr>
              <p:nvPr/>
            </p:nvSpPr>
            <p:spPr bwMode="auto">
              <a:xfrm rot="64827" flipV="1">
                <a:off x="8445" y="10573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cxnSp>
          <p:nvCxnSpPr>
            <p:cNvPr id="19527" name="Straight Connector 753"/>
            <p:cNvCxnSpPr>
              <a:cxnSpLocks noChangeShapeType="1"/>
            </p:cNvCxnSpPr>
            <p:nvPr/>
          </p:nvCxnSpPr>
          <p:spPr bwMode="auto">
            <a:xfrm>
              <a:off x="3334906" y="3177915"/>
              <a:ext cx="363604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8" name="Straight Connector 755"/>
            <p:cNvCxnSpPr>
              <a:cxnSpLocks noChangeShapeType="1"/>
            </p:cNvCxnSpPr>
            <p:nvPr/>
          </p:nvCxnSpPr>
          <p:spPr bwMode="auto">
            <a:xfrm>
              <a:off x="3344245" y="2319008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9" name="Straight Connector 756"/>
            <p:cNvCxnSpPr>
              <a:cxnSpLocks noChangeShapeType="1"/>
            </p:cNvCxnSpPr>
            <p:nvPr/>
          </p:nvCxnSpPr>
          <p:spPr bwMode="auto">
            <a:xfrm>
              <a:off x="3331569" y="4112116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9530" name="Text Box 2"/>
            <p:cNvSpPr txBox="1">
              <a:spLocks noChangeArrowheads="1"/>
            </p:cNvSpPr>
            <p:nvPr/>
          </p:nvSpPr>
          <p:spPr bwMode="auto">
            <a:xfrm>
              <a:off x="4118822" y="4376342"/>
              <a:ext cx="679172" cy="38413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Q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Reb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1" name="Text Box 2"/>
            <p:cNvSpPr txBox="1">
              <a:spLocks noChangeArrowheads="1"/>
            </p:cNvSpPr>
            <p:nvPr/>
          </p:nvSpPr>
          <p:spPr bwMode="auto">
            <a:xfrm>
              <a:off x="4359668" y="1553520"/>
              <a:ext cx="835956" cy="42736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Q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Cnd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2" name="Text Box 602"/>
            <p:cNvSpPr txBox="1">
              <a:spLocks noChangeArrowheads="1"/>
            </p:cNvSpPr>
            <p:nvPr/>
          </p:nvSpPr>
          <p:spPr bwMode="auto">
            <a:xfrm>
              <a:off x="1028954" y="5038994"/>
              <a:ext cx="690954" cy="295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Tot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3" name="Text Box 603"/>
            <p:cNvSpPr txBox="1">
              <a:spLocks noChangeArrowheads="1"/>
            </p:cNvSpPr>
            <p:nvPr/>
          </p:nvSpPr>
          <p:spPr bwMode="auto">
            <a:xfrm>
              <a:off x="41058" y="2961794"/>
              <a:ext cx="766597" cy="39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H2O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4" name="Text Box 604"/>
            <p:cNvSpPr txBox="1">
              <a:spLocks noChangeArrowheads="1"/>
            </p:cNvSpPr>
            <p:nvPr/>
          </p:nvSpPr>
          <p:spPr bwMode="auto">
            <a:xfrm>
              <a:off x="2557847" y="3081115"/>
              <a:ext cx="629083" cy="369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Col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5" name="Text Box 606"/>
            <p:cNvSpPr txBox="1">
              <a:spLocks noChangeArrowheads="1"/>
            </p:cNvSpPr>
            <p:nvPr/>
          </p:nvSpPr>
          <p:spPr bwMode="auto">
            <a:xfrm>
              <a:off x="3832609" y="2540706"/>
              <a:ext cx="343589" cy="37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L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6" name="Text Box 608"/>
            <p:cNvSpPr txBox="1">
              <a:spLocks noChangeArrowheads="1"/>
            </p:cNvSpPr>
            <p:nvPr/>
          </p:nvSpPr>
          <p:spPr bwMode="auto">
            <a:xfrm>
              <a:off x="4489765" y="2556741"/>
              <a:ext cx="374946" cy="36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D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7" name="Text Box 611"/>
            <p:cNvSpPr txBox="1">
              <a:spLocks noChangeArrowheads="1"/>
            </p:cNvSpPr>
            <p:nvPr/>
          </p:nvSpPr>
          <p:spPr bwMode="auto">
            <a:xfrm>
              <a:off x="3983815" y="5063614"/>
              <a:ext cx="742553" cy="3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Ester</a:t>
              </a:r>
              <a:endParaRPr lang="en-US" sz="1600">
                <a:cs typeface="Arial" charset="0"/>
              </a:endParaRPr>
            </a:p>
          </p:txBody>
        </p:sp>
        <p:grpSp>
          <p:nvGrpSpPr>
            <p:cNvPr id="8" name="Group 771"/>
            <p:cNvGrpSpPr>
              <a:grpSpLocks/>
            </p:cNvGrpSpPr>
            <p:nvPr/>
          </p:nvGrpSpPr>
          <p:grpSpPr bwMode="auto">
            <a:xfrm rot="-5400000">
              <a:off x="2735898" y="2965716"/>
              <a:ext cx="217515" cy="143440"/>
              <a:chOff x="-34607" y="34607"/>
              <a:chExt cx="252" cy="208"/>
            </a:xfrm>
          </p:grpSpPr>
          <p:sp>
            <p:nvSpPr>
              <p:cNvPr id="19597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98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9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9" name="Group 787"/>
            <p:cNvGrpSpPr>
              <a:grpSpLocks/>
            </p:cNvGrpSpPr>
            <p:nvPr/>
          </p:nvGrpSpPr>
          <p:grpSpPr bwMode="auto">
            <a:xfrm rot="-5400000">
              <a:off x="4264369" y="4956805"/>
              <a:ext cx="217515" cy="142773"/>
              <a:chOff x="-34607" y="34607"/>
              <a:chExt cx="252" cy="208"/>
            </a:xfrm>
          </p:grpSpPr>
          <p:sp>
            <p:nvSpPr>
              <p:cNvPr id="19594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95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6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0" name="Group 791"/>
            <p:cNvGrpSpPr>
              <a:grpSpLocks/>
            </p:cNvGrpSpPr>
            <p:nvPr/>
          </p:nvGrpSpPr>
          <p:grpSpPr bwMode="auto">
            <a:xfrm rot="-5400000">
              <a:off x="4218887" y="4235254"/>
              <a:ext cx="217515" cy="143440"/>
              <a:chOff x="-34607" y="34607"/>
              <a:chExt cx="252" cy="208"/>
            </a:xfrm>
          </p:grpSpPr>
          <p:sp>
            <p:nvSpPr>
              <p:cNvPr id="19591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92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3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1" name="Group 795"/>
            <p:cNvGrpSpPr>
              <a:grpSpLocks/>
            </p:cNvGrpSpPr>
            <p:nvPr/>
          </p:nvGrpSpPr>
          <p:grpSpPr bwMode="auto">
            <a:xfrm rot="-5400000">
              <a:off x="3885305" y="2451209"/>
              <a:ext cx="217515" cy="143440"/>
              <a:chOff x="-34607" y="34607"/>
              <a:chExt cx="252" cy="208"/>
            </a:xfrm>
          </p:grpSpPr>
          <p:sp>
            <p:nvSpPr>
              <p:cNvPr id="19588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89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0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2" name="Group 799"/>
            <p:cNvGrpSpPr>
              <a:grpSpLocks/>
            </p:cNvGrpSpPr>
            <p:nvPr/>
          </p:nvGrpSpPr>
          <p:grpSpPr bwMode="auto">
            <a:xfrm rot="-5400000">
              <a:off x="4475744" y="1418707"/>
              <a:ext cx="217515" cy="143440"/>
              <a:chOff x="-34607" y="34607"/>
              <a:chExt cx="252" cy="208"/>
            </a:xfrm>
          </p:grpSpPr>
          <p:sp>
            <p:nvSpPr>
              <p:cNvPr id="19585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86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87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3" name="Group 803"/>
            <p:cNvGrpSpPr>
              <a:grpSpLocks/>
            </p:cNvGrpSpPr>
            <p:nvPr/>
          </p:nvGrpSpPr>
          <p:grpSpPr bwMode="auto">
            <a:xfrm>
              <a:off x="3833276" y="4362399"/>
              <a:ext cx="427652" cy="398082"/>
              <a:chOff x="0" y="1"/>
              <a:chExt cx="396552" cy="370257"/>
            </a:xfrm>
          </p:grpSpPr>
          <p:sp>
            <p:nvSpPr>
              <p:cNvPr id="19580" name="Oval 804"/>
              <p:cNvSpPr>
                <a:spLocks noChangeArrowheads="1"/>
              </p:cNvSpPr>
              <p:nvPr/>
            </p:nvSpPr>
            <p:spPr bwMode="auto">
              <a:xfrm>
                <a:off x="77033" y="63564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grpSp>
            <p:nvGrpSpPr>
              <p:cNvPr id="14" name="Group 805"/>
              <p:cNvGrpSpPr>
                <a:grpSpLocks/>
              </p:cNvGrpSpPr>
              <p:nvPr/>
            </p:nvGrpSpPr>
            <p:grpSpPr bwMode="auto">
              <a:xfrm>
                <a:off x="0" y="3"/>
                <a:ext cx="396552" cy="370257"/>
                <a:chOff x="0" y="0"/>
                <a:chExt cx="669" cy="837"/>
              </a:xfrm>
            </p:grpSpPr>
            <p:cxnSp>
              <p:nvCxnSpPr>
                <p:cNvPr id="19582" name="AutoShape 19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0" y="469"/>
                  <a:ext cx="435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83" name="AutoShape 1963"/>
                <p:cNvCxnSpPr>
                  <a:cxnSpLocks noChangeShapeType="1"/>
                </p:cNvCxnSpPr>
                <p:nvPr/>
              </p:nvCxnSpPr>
              <p:spPr bwMode="auto">
                <a:xfrm>
                  <a:off x="217" y="368"/>
                  <a:ext cx="218" cy="102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84" name="AutoShape 19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7" y="0"/>
                  <a:ext cx="452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5" name="Group 1923"/>
            <p:cNvGrpSpPr>
              <a:grpSpLocks/>
            </p:cNvGrpSpPr>
            <p:nvPr/>
          </p:nvGrpSpPr>
          <p:grpSpPr bwMode="auto">
            <a:xfrm>
              <a:off x="1885485" y="2854431"/>
              <a:ext cx="382339" cy="2355722"/>
              <a:chOff x="8454" y="7508"/>
              <a:chExt cx="530" cy="3455"/>
            </a:xfrm>
          </p:grpSpPr>
          <p:cxnSp>
            <p:nvCxnSpPr>
              <p:cNvPr id="19576" name="AutoShape 1924"/>
              <p:cNvCxnSpPr>
                <a:cxnSpLocks noChangeShapeType="1"/>
              </p:cNvCxnSpPr>
              <p:nvPr/>
            </p:nvCxnSpPr>
            <p:spPr bwMode="auto">
              <a:xfrm>
                <a:off x="8465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577" name="AutoShape 1925"/>
              <p:cNvCxnSpPr>
                <a:cxnSpLocks noChangeShapeType="1"/>
              </p:cNvCxnSpPr>
              <p:nvPr/>
            </p:nvCxnSpPr>
            <p:spPr bwMode="auto">
              <a:xfrm>
                <a:off x="8984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78" name="Arc 1926"/>
              <p:cNvSpPr>
                <a:spLocks/>
              </p:cNvSpPr>
              <p:nvPr/>
            </p:nvSpPr>
            <p:spPr bwMode="auto">
              <a:xfrm rot="10853378" flipV="1">
                <a:off x="8457" y="7508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579" name="Arc 1927"/>
              <p:cNvSpPr>
                <a:spLocks/>
              </p:cNvSpPr>
              <p:nvPr/>
            </p:nvSpPr>
            <p:spPr bwMode="auto">
              <a:xfrm rot="64827" flipV="1">
                <a:off x="8454" y="10573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cxnSp>
          <p:nvCxnSpPr>
            <p:cNvPr id="19545" name="Straight Connector 753"/>
            <p:cNvCxnSpPr>
              <a:cxnSpLocks noChangeShapeType="1"/>
            </p:cNvCxnSpPr>
            <p:nvPr/>
          </p:nvCxnSpPr>
          <p:spPr bwMode="auto">
            <a:xfrm>
              <a:off x="1876601" y="3877869"/>
              <a:ext cx="363604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6" name="Straight Connector 755"/>
            <p:cNvCxnSpPr>
              <a:cxnSpLocks noChangeShapeType="1"/>
            </p:cNvCxnSpPr>
            <p:nvPr/>
          </p:nvCxnSpPr>
          <p:spPr bwMode="auto">
            <a:xfrm>
              <a:off x="1885942" y="3141662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7" name="Straight Connector 756"/>
            <p:cNvCxnSpPr>
              <a:cxnSpLocks noChangeShapeType="1"/>
            </p:cNvCxnSpPr>
            <p:nvPr/>
          </p:nvCxnSpPr>
          <p:spPr bwMode="auto">
            <a:xfrm>
              <a:off x="1873266" y="4934772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8" name="Straight Connector 755"/>
            <p:cNvCxnSpPr>
              <a:cxnSpLocks noChangeShapeType="1"/>
            </p:cNvCxnSpPr>
            <p:nvPr/>
          </p:nvCxnSpPr>
          <p:spPr bwMode="auto">
            <a:xfrm>
              <a:off x="1875934" y="3500703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9" name="Straight Connector 755"/>
            <p:cNvCxnSpPr>
              <a:cxnSpLocks noChangeShapeType="1"/>
            </p:cNvCxnSpPr>
            <p:nvPr/>
          </p:nvCxnSpPr>
          <p:spPr bwMode="auto">
            <a:xfrm>
              <a:off x="1872599" y="4241789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50" name="Straight Connector 755"/>
            <p:cNvCxnSpPr>
              <a:cxnSpLocks noChangeShapeType="1"/>
            </p:cNvCxnSpPr>
            <p:nvPr/>
          </p:nvCxnSpPr>
          <p:spPr bwMode="auto">
            <a:xfrm>
              <a:off x="1875934" y="4586886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51" name="AutoShape 571"/>
            <p:cNvCxnSpPr>
              <a:cxnSpLocks noChangeShapeType="1"/>
            </p:cNvCxnSpPr>
            <p:nvPr/>
          </p:nvCxnSpPr>
          <p:spPr bwMode="auto">
            <a:xfrm>
              <a:off x="2121080" y="5634832"/>
              <a:ext cx="30960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6" name="Group 779"/>
            <p:cNvGrpSpPr>
              <a:grpSpLocks/>
            </p:cNvGrpSpPr>
            <p:nvPr/>
          </p:nvGrpSpPr>
          <p:grpSpPr bwMode="auto">
            <a:xfrm rot="-5400000">
              <a:off x="4250092" y="5499306"/>
              <a:ext cx="217515" cy="142773"/>
              <a:chOff x="-34607" y="34607"/>
              <a:chExt cx="252" cy="208"/>
            </a:xfrm>
          </p:grpSpPr>
          <p:sp>
            <p:nvSpPr>
              <p:cNvPr id="19573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74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75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cxnSp>
          <p:nvCxnSpPr>
            <p:cNvPr id="19553" name="AutoShape 1921"/>
            <p:cNvCxnSpPr>
              <a:cxnSpLocks noChangeShapeType="1"/>
            </p:cNvCxnSpPr>
            <p:nvPr/>
          </p:nvCxnSpPr>
          <p:spPr bwMode="auto">
            <a:xfrm flipV="1">
              <a:off x="118732" y="5029200"/>
              <a:ext cx="1783868" cy="3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9554" name="Text Box 603"/>
            <p:cNvSpPr txBox="1">
              <a:spLocks noChangeArrowheads="1"/>
            </p:cNvSpPr>
            <p:nvPr/>
          </p:nvSpPr>
          <p:spPr bwMode="auto">
            <a:xfrm>
              <a:off x="0" y="4991052"/>
              <a:ext cx="784584" cy="39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Feed</a:t>
              </a:r>
              <a:endParaRPr lang="en-US" sz="1600">
                <a:cs typeface="Arial" charset="0"/>
              </a:endParaRPr>
            </a:p>
          </p:txBody>
        </p:sp>
        <p:grpSp>
          <p:nvGrpSpPr>
            <p:cNvPr id="17" name="Group 779"/>
            <p:cNvGrpSpPr>
              <a:grpSpLocks/>
            </p:cNvGrpSpPr>
            <p:nvPr/>
          </p:nvGrpSpPr>
          <p:grpSpPr bwMode="auto">
            <a:xfrm rot="-5400000">
              <a:off x="324077" y="4905025"/>
              <a:ext cx="217515" cy="142773"/>
              <a:chOff x="-34607" y="34607"/>
              <a:chExt cx="252" cy="208"/>
            </a:xfrm>
          </p:grpSpPr>
          <p:sp>
            <p:nvSpPr>
              <p:cNvPr id="19570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71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72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sp>
          <p:nvSpPr>
            <p:cNvPr id="19556" name="Text Box 1971"/>
            <p:cNvSpPr txBox="1">
              <a:spLocks noChangeArrowheads="1"/>
            </p:cNvSpPr>
            <p:nvPr/>
          </p:nvSpPr>
          <p:spPr bwMode="auto">
            <a:xfrm>
              <a:off x="2314424" y="4628405"/>
              <a:ext cx="1002080" cy="4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Aft>
                  <a:spcPts val="1000"/>
                </a:spcAft>
              </a:pPr>
              <a:r>
                <a:rPr lang="en-IN" sz="1600">
                  <a:latin typeface="Times New Roman" pitchFamily="18" charset="0"/>
                  <a:cs typeface="Arial" charset="0"/>
                </a:rPr>
                <a:t>Extractor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57" name="Text Box 1971"/>
            <p:cNvSpPr txBox="1">
              <a:spLocks noChangeArrowheads="1"/>
            </p:cNvSpPr>
            <p:nvPr/>
          </p:nvSpPr>
          <p:spPr bwMode="auto">
            <a:xfrm>
              <a:off x="3867301" y="3173034"/>
              <a:ext cx="1169537" cy="4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l">
                <a:spcAft>
                  <a:spcPts val="1000"/>
                </a:spcAft>
              </a:pPr>
              <a:r>
                <a:rPr lang="en-IN" sz="1600">
                  <a:latin typeface="Times New Roman" pitchFamily="18" charset="0"/>
                  <a:cs typeface="Arial" charset="0"/>
                </a:rPr>
                <a:t>Distillation column</a:t>
              </a:r>
              <a:r>
                <a:rPr lang="en-IN" sz="1600" i="1">
                  <a:latin typeface="Times New Roman" pitchFamily="18" charset="0"/>
                  <a:cs typeface="Arial" charset="0"/>
                </a:rPr>
                <a:t> 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58" name="Text Box 603"/>
            <p:cNvSpPr txBox="1">
              <a:spLocks noChangeArrowheads="1"/>
            </p:cNvSpPr>
            <p:nvPr/>
          </p:nvSpPr>
          <p:spPr bwMode="auto">
            <a:xfrm>
              <a:off x="3893963" y="5586727"/>
              <a:ext cx="970813" cy="39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Alc-wash</a:t>
              </a:r>
              <a:endParaRPr lang="en-US" sz="1600">
                <a:cs typeface="Arial" charset="0"/>
              </a:endParaRPr>
            </a:p>
          </p:txBody>
        </p:sp>
        <p:cxnSp>
          <p:nvCxnSpPr>
            <p:cNvPr id="19559" name="AutoShape 1967"/>
            <p:cNvCxnSpPr>
              <a:cxnSpLocks noChangeShapeType="1"/>
            </p:cNvCxnSpPr>
            <p:nvPr/>
          </p:nvCxnSpPr>
          <p:spPr bwMode="auto">
            <a:xfrm>
              <a:off x="2096799" y="5207128"/>
              <a:ext cx="0" cy="432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3" name="Freeform 132"/>
            <p:cNvSpPr/>
            <p:nvPr/>
          </p:nvSpPr>
          <p:spPr>
            <a:xfrm>
              <a:off x="925909" y="2988987"/>
              <a:ext cx="238407" cy="95253"/>
            </a:xfrm>
            <a:custGeom>
              <a:avLst/>
              <a:gdLst>
                <a:gd name="connsiteX0" fmla="*/ 0 w 170121"/>
                <a:gd name="connsiteY0" fmla="*/ 0 h 106325"/>
                <a:gd name="connsiteX1" fmla="*/ 85060 w 170121"/>
                <a:gd name="connsiteY1" fmla="*/ 106325 h 106325"/>
                <a:gd name="connsiteX2" fmla="*/ 170121 w 170121"/>
                <a:gd name="connsiteY2" fmla="*/ 0 h 10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121" h="106325">
                  <a:moveTo>
                    <a:pt x="0" y="0"/>
                  </a:moveTo>
                  <a:cubicBezTo>
                    <a:pt x="28353" y="53162"/>
                    <a:pt x="56707" y="106325"/>
                    <a:pt x="85060" y="106325"/>
                  </a:cubicBezTo>
                  <a:cubicBezTo>
                    <a:pt x="113413" y="106325"/>
                    <a:pt x="141767" y="53162"/>
                    <a:pt x="170121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IN"/>
            </a:p>
          </p:txBody>
        </p:sp>
        <p:cxnSp>
          <p:nvCxnSpPr>
            <p:cNvPr id="19561" name="AutoShape 1967"/>
            <p:cNvCxnSpPr>
              <a:cxnSpLocks noChangeShapeType="1"/>
            </p:cNvCxnSpPr>
            <p:nvPr/>
          </p:nvCxnSpPr>
          <p:spPr bwMode="auto">
            <a:xfrm>
              <a:off x="141767" y="2997495"/>
              <a:ext cx="792000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8" name="Group 779"/>
            <p:cNvGrpSpPr>
              <a:grpSpLocks/>
            </p:cNvGrpSpPr>
            <p:nvPr/>
          </p:nvGrpSpPr>
          <p:grpSpPr bwMode="auto">
            <a:xfrm rot="-5400000">
              <a:off x="267429" y="2863218"/>
              <a:ext cx="217515" cy="142773"/>
              <a:chOff x="-34607" y="34607"/>
              <a:chExt cx="252" cy="208"/>
            </a:xfrm>
          </p:grpSpPr>
          <p:sp>
            <p:nvSpPr>
              <p:cNvPr id="19567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68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69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</p:grpSp>
      <p:grpSp>
        <p:nvGrpSpPr>
          <p:cNvPr id="19" name="Group 180"/>
          <p:cNvGrpSpPr/>
          <p:nvPr/>
        </p:nvGrpSpPr>
        <p:grpSpPr>
          <a:xfrm>
            <a:off x="1360514" y="4709990"/>
            <a:ext cx="1799660" cy="462625"/>
            <a:chOff x="1360514" y="4709990"/>
            <a:chExt cx="1799660" cy="462625"/>
          </a:xfrm>
        </p:grpSpPr>
        <p:grpSp>
          <p:nvGrpSpPr>
            <p:cNvPr id="20" name="Group 170"/>
            <p:cNvGrpSpPr/>
            <p:nvPr/>
          </p:nvGrpSpPr>
          <p:grpSpPr>
            <a:xfrm>
              <a:off x="2285984" y="4709990"/>
              <a:ext cx="360363" cy="311150"/>
              <a:chOff x="2602431" y="2603500"/>
              <a:chExt cx="360363" cy="311150"/>
            </a:xfrm>
          </p:grpSpPr>
          <p:sp>
            <p:nvSpPr>
              <p:cNvPr id="179" name="Oval 149"/>
              <p:cNvSpPr>
                <a:spLocks noChangeArrowheads="1"/>
              </p:cNvSpPr>
              <p:nvPr/>
            </p:nvSpPr>
            <p:spPr bwMode="auto">
              <a:xfrm flipH="1">
                <a:off x="2615127" y="2603500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80" name="Text Box 150"/>
              <p:cNvSpPr txBox="1">
                <a:spLocks noChangeArrowheads="1"/>
              </p:cNvSpPr>
              <p:nvPr/>
            </p:nvSpPr>
            <p:spPr bwMode="auto">
              <a:xfrm flipH="1">
                <a:off x="2602431" y="2603500"/>
                <a:ext cx="360363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FC</a:t>
                </a:r>
              </a:p>
            </p:txBody>
          </p:sp>
        </p:grpSp>
        <p:sp>
          <p:nvSpPr>
            <p:cNvPr id="175" name="Line 151"/>
            <p:cNvSpPr>
              <a:spLocks noChangeShapeType="1"/>
            </p:cNvSpPr>
            <p:nvPr/>
          </p:nvSpPr>
          <p:spPr bwMode="auto">
            <a:xfrm flipH="1" flipV="1">
              <a:off x="3160174" y="4884615"/>
              <a:ext cx="0" cy="2880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6" name="Line 152"/>
            <p:cNvSpPr>
              <a:spLocks noChangeShapeType="1"/>
            </p:cNvSpPr>
            <p:nvPr/>
          </p:nvSpPr>
          <p:spPr bwMode="auto">
            <a:xfrm>
              <a:off x="2617773" y="4883027"/>
              <a:ext cx="540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7" name="Line 177"/>
            <p:cNvSpPr>
              <a:spLocks noChangeShapeType="1"/>
            </p:cNvSpPr>
            <p:nvPr/>
          </p:nvSpPr>
          <p:spPr bwMode="auto">
            <a:xfrm>
              <a:off x="1847834" y="4886204"/>
              <a:ext cx="4381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8" name="Text Box 178"/>
            <p:cNvSpPr txBox="1">
              <a:spLocks noChangeArrowheads="1"/>
            </p:cNvSpPr>
            <p:nvPr/>
          </p:nvSpPr>
          <p:spPr bwMode="auto">
            <a:xfrm>
              <a:off x="1360514" y="4711579"/>
              <a:ext cx="56457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TPM</a:t>
              </a:r>
            </a:p>
          </p:txBody>
        </p:sp>
      </p:grpSp>
      <p:grpSp>
        <p:nvGrpSpPr>
          <p:cNvPr id="21" name="Group 238"/>
          <p:cNvGrpSpPr/>
          <p:nvPr/>
        </p:nvGrpSpPr>
        <p:grpSpPr>
          <a:xfrm>
            <a:off x="5286380" y="1046148"/>
            <a:ext cx="954095" cy="816274"/>
            <a:chOff x="5286380" y="1046148"/>
            <a:chExt cx="954095" cy="816274"/>
          </a:xfrm>
        </p:grpSpPr>
        <p:grpSp>
          <p:nvGrpSpPr>
            <p:cNvPr id="22" name="Group 102"/>
            <p:cNvGrpSpPr>
              <a:grpSpLocks/>
            </p:cNvGrpSpPr>
            <p:nvPr/>
          </p:nvGrpSpPr>
          <p:grpSpPr bwMode="auto">
            <a:xfrm>
              <a:off x="5808675" y="1046148"/>
              <a:ext cx="431800" cy="311150"/>
              <a:chOff x="1247" y="2215"/>
              <a:chExt cx="272" cy="196"/>
            </a:xfrm>
          </p:grpSpPr>
          <p:sp>
            <p:nvSpPr>
              <p:cNvPr id="187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88" name="Text Box 104"/>
              <p:cNvSpPr txBox="1">
                <a:spLocks noChangeArrowheads="1"/>
              </p:cNvSpPr>
              <p:nvPr/>
            </p:nvSpPr>
            <p:spPr bwMode="auto">
              <a:xfrm>
                <a:off x="1247" y="2215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PC</a:t>
                </a:r>
              </a:p>
            </p:txBody>
          </p:sp>
        </p:grpSp>
        <p:sp>
          <p:nvSpPr>
            <p:cNvPr id="185" name="Line 105"/>
            <p:cNvSpPr>
              <a:spLocks noChangeShapeType="1"/>
            </p:cNvSpPr>
            <p:nvPr/>
          </p:nvSpPr>
          <p:spPr bwMode="auto">
            <a:xfrm flipV="1">
              <a:off x="5286380" y="1214422"/>
              <a:ext cx="0" cy="648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6" name="Line 106"/>
            <p:cNvSpPr>
              <a:spLocks noChangeShapeType="1"/>
            </p:cNvSpPr>
            <p:nvPr/>
          </p:nvSpPr>
          <p:spPr bwMode="auto">
            <a:xfrm flipH="1">
              <a:off x="5286380" y="1214422"/>
              <a:ext cx="540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9" name="Line 105"/>
            <p:cNvSpPr>
              <a:spLocks noChangeShapeType="1"/>
            </p:cNvSpPr>
            <p:nvPr/>
          </p:nvSpPr>
          <p:spPr bwMode="auto">
            <a:xfrm flipV="1">
              <a:off x="6009227" y="1366822"/>
              <a:ext cx="0" cy="198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" name="Group 231"/>
          <p:cNvGrpSpPr/>
          <p:nvPr/>
        </p:nvGrpSpPr>
        <p:grpSpPr>
          <a:xfrm>
            <a:off x="2143108" y="2236253"/>
            <a:ext cx="600161" cy="939739"/>
            <a:chOff x="2143108" y="2236253"/>
            <a:chExt cx="600161" cy="939739"/>
          </a:xfrm>
        </p:grpSpPr>
        <p:grpSp>
          <p:nvGrpSpPr>
            <p:cNvPr id="24" name="Group 102"/>
            <p:cNvGrpSpPr>
              <a:grpSpLocks/>
            </p:cNvGrpSpPr>
            <p:nvPr/>
          </p:nvGrpSpPr>
          <p:grpSpPr bwMode="auto">
            <a:xfrm>
              <a:off x="2232012" y="2677053"/>
              <a:ext cx="360363" cy="311150"/>
              <a:chOff x="1258" y="2215"/>
              <a:chExt cx="227" cy="196"/>
            </a:xfrm>
          </p:grpSpPr>
          <p:sp>
            <p:nvSpPr>
              <p:cNvPr id="191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92" name="Text Box 104"/>
              <p:cNvSpPr txBox="1">
                <a:spLocks noChangeArrowheads="1"/>
              </p:cNvSpPr>
              <p:nvPr/>
            </p:nvSpPr>
            <p:spPr bwMode="auto">
              <a:xfrm>
                <a:off x="1258" y="2215"/>
                <a:ext cx="227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F</a:t>
                </a:r>
                <a:r>
                  <a:rPr lang="en-US" sz="1400" dirty="0" smtClean="0">
                    <a:solidFill>
                      <a:srgbClr val="0000CC"/>
                    </a:solidFill>
                  </a:rPr>
                  <a:t>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93" name="Line 105"/>
            <p:cNvSpPr>
              <a:spLocks noChangeShapeType="1"/>
            </p:cNvSpPr>
            <p:nvPr/>
          </p:nvSpPr>
          <p:spPr bwMode="auto">
            <a:xfrm flipV="1">
              <a:off x="2742658" y="2851992"/>
              <a:ext cx="0" cy="324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194" name="Line 106"/>
            <p:cNvSpPr>
              <a:spLocks noChangeShapeType="1"/>
            </p:cNvSpPr>
            <p:nvPr/>
          </p:nvSpPr>
          <p:spPr bwMode="auto">
            <a:xfrm flipH="1">
              <a:off x="2563269" y="2857496"/>
              <a:ext cx="180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5" name="Line 105"/>
            <p:cNvSpPr>
              <a:spLocks noChangeShapeType="1"/>
            </p:cNvSpPr>
            <p:nvPr/>
          </p:nvSpPr>
          <p:spPr bwMode="auto">
            <a:xfrm>
              <a:off x="2411926" y="2492285"/>
              <a:ext cx="0" cy="180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143108" y="2236253"/>
              <a:ext cx="535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dirty="0" smtClean="0">
                  <a:solidFill>
                    <a:srgbClr val="FF0000"/>
                  </a:solidFill>
                </a:rPr>
                <a:t>MAX</a:t>
              </a:r>
              <a:endParaRPr lang="en-IN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32"/>
          <p:cNvGrpSpPr/>
          <p:nvPr/>
        </p:nvGrpSpPr>
        <p:grpSpPr>
          <a:xfrm>
            <a:off x="3866087" y="2760660"/>
            <a:ext cx="842439" cy="311150"/>
            <a:chOff x="3866087" y="2760660"/>
            <a:chExt cx="842439" cy="311150"/>
          </a:xfrm>
        </p:grpSpPr>
        <p:grpSp>
          <p:nvGrpSpPr>
            <p:cNvPr id="26" name="Group 102"/>
            <p:cNvGrpSpPr>
              <a:grpSpLocks/>
            </p:cNvGrpSpPr>
            <p:nvPr/>
          </p:nvGrpSpPr>
          <p:grpSpPr bwMode="auto">
            <a:xfrm>
              <a:off x="4354513" y="2760660"/>
              <a:ext cx="354013" cy="311150"/>
              <a:chOff x="1258" y="2215"/>
              <a:chExt cx="223" cy="196"/>
            </a:xfrm>
          </p:grpSpPr>
          <p:sp>
            <p:nvSpPr>
              <p:cNvPr id="198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99" name="Text Box 104"/>
              <p:cNvSpPr txBox="1">
                <a:spLocks noChangeArrowheads="1"/>
              </p:cNvSpPr>
              <p:nvPr/>
            </p:nvSpPr>
            <p:spPr bwMode="auto">
              <a:xfrm>
                <a:off x="1258" y="2215"/>
                <a:ext cx="223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LC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00" name="Line 106"/>
            <p:cNvSpPr>
              <a:spLocks noChangeShapeType="1"/>
            </p:cNvSpPr>
            <p:nvPr/>
          </p:nvSpPr>
          <p:spPr bwMode="auto">
            <a:xfrm flipH="1">
              <a:off x="3872752" y="2925232"/>
              <a:ext cx="504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1" name="Line 105"/>
            <p:cNvSpPr>
              <a:spLocks noChangeShapeType="1"/>
            </p:cNvSpPr>
            <p:nvPr/>
          </p:nvSpPr>
          <p:spPr bwMode="auto">
            <a:xfrm flipV="1">
              <a:off x="3866087" y="2920467"/>
              <a:ext cx="0" cy="108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7" name="Group 234"/>
          <p:cNvGrpSpPr/>
          <p:nvPr/>
        </p:nvGrpSpPr>
        <p:grpSpPr>
          <a:xfrm>
            <a:off x="5055132" y="4538140"/>
            <a:ext cx="782641" cy="663575"/>
            <a:chOff x="5055132" y="4538140"/>
            <a:chExt cx="782641" cy="663575"/>
          </a:xfrm>
        </p:grpSpPr>
        <p:grpSp>
          <p:nvGrpSpPr>
            <p:cNvPr id="28" name="Group 102"/>
            <p:cNvGrpSpPr>
              <a:grpSpLocks/>
            </p:cNvGrpSpPr>
            <p:nvPr/>
          </p:nvGrpSpPr>
          <p:grpSpPr bwMode="auto">
            <a:xfrm>
              <a:off x="5483760" y="4890565"/>
              <a:ext cx="354013" cy="311150"/>
              <a:chOff x="1258" y="2215"/>
              <a:chExt cx="223" cy="196"/>
            </a:xfrm>
          </p:grpSpPr>
          <p:sp>
            <p:nvSpPr>
              <p:cNvPr id="209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10" name="Text Box 104"/>
              <p:cNvSpPr txBox="1">
                <a:spLocks noChangeArrowheads="1"/>
              </p:cNvSpPr>
              <p:nvPr/>
            </p:nvSpPr>
            <p:spPr bwMode="auto">
              <a:xfrm>
                <a:off x="1258" y="2215"/>
                <a:ext cx="223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LC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11" name="Line 106"/>
            <p:cNvSpPr>
              <a:spLocks noChangeShapeType="1"/>
            </p:cNvSpPr>
            <p:nvPr/>
          </p:nvSpPr>
          <p:spPr bwMode="auto">
            <a:xfrm flipH="1">
              <a:off x="5056525" y="5067309"/>
              <a:ext cx="432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2" name="Line 105"/>
            <p:cNvSpPr>
              <a:spLocks noChangeShapeType="1"/>
            </p:cNvSpPr>
            <p:nvPr/>
          </p:nvSpPr>
          <p:spPr bwMode="auto">
            <a:xfrm flipV="1">
              <a:off x="5055132" y="4538140"/>
              <a:ext cx="0" cy="540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9" name="Group 235"/>
          <p:cNvGrpSpPr/>
          <p:nvPr/>
        </p:nvGrpSpPr>
        <p:grpSpPr>
          <a:xfrm>
            <a:off x="5276661" y="3866095"/>
            <a:ext cx="686000" cy="486388"/>
            <a:chOff x="5276661" y="3866095"/>
            <a:chExt cx="686000" cy="486388"/>
          </a:xfrm>
        </p:grpSpPr>
        <p:grpSp>
          <p:nvGrpSpPr>
            <p:cNvPr id="30" name="Group 102"/>
            <p:cNvGrpSpPr>
              <a:grpSpLocks/>
            </p:cNvGrpSpPr>
            <p:nvPr/>
          </p:nvGrpSpPr>
          <p:grpSpPr bwMode="auto">
            <a:xfrm>
              <a:off x="5597535" y="3866095"/>
              <a:ext cx="365126" cy="311150"/>
              <a:chOff x="1258" y="2215"/>
              <a:chExt cx="230" cy="196"/>
            </a:xfrm>
          </p:grpSpPr>
          <p:sp>
            <p:nvSpPr>
              <p:cNvPr id="214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15" name="Text Box 104"/>
              <p:cNvSpPr txBox="1">
                <a:spLocks noChangeArrowheads="1"/>
              </p:cNvSpPr>
              <p:nvPr/>
            </p:nvSpPr>
            <p:spPr bwMode="auto">
              <a:xfrm>
                <a:off x="1258" y="2215"/>
                <a:ext cx="230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TC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16" name="Line 106"/>
            <p:cNvSpPr>
              <a:spLocks noChangeShapeType="1"/>
            </p:cNvSpPr>
            <p:nvPr/>
          </p:nvSpPr>
          <p:spPr bwMode="auto">
            <a:xfrm flipH="1">
              <a:off x="5276661" y="4017438"/>
              <a:ext cx="324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7" name="Line 105"/>
            <p:cNvSpPr>
              <a:spLocks noChangeShapeType="1"/>
            </p:cNvSpPr>
            <p:nvPr/>
          </p:nvSpPr>
          <p:spPr bwMode="auto">
            <a:xfrm flipV="1">
              <a:off x="5786446" y="4172483"/>
              <a:ext cx="0" cy="180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1" name="Group 237"/>
          <p:cNvGrpSpPr/>
          <p:nvPr/>
        </p:nvGrpSpPr>
        <p:grpSpPr>
          <a:xfrm>
            <a:off x="5856760" y="2269058"/>
            <a:ext cx="421285" cy="311150"/>
            <a:chOff x="5856760" y="2269058"/>
            <a:chExt cx="421285" cy="311150"/>
          </a:xfrm>
        </p:grpSpPr>
        <p:grpSp>
          <p:nvGrpSpPr>
            <p:cNvPr id="128" name="Group 102"/>
            <p:cNvGrpSpPr>
              <a:grpSpLocks/>
            </p:cNvGrpSpPr>
            <p:nvPr/>
          </p:nvGrpSpPr>
          <p:grpSpPr bwMode="auto">
            <a:xfrm>
              <a:off x="5924032" y="2269058"/>
              <a:ext cx="354013" cy="311150"/>
              <a:chOff x="1258" y="2215"/>
              <a:chExt cx="223" cy="196"/>
            </a:xfrm>
          </p:grpSpPr>
          <p:sp>
            <p:nvSpPr>
              <p:cNvPr id="219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20" name="Text Box 104"/>
              <p:cNvSpPr txBox="1">
                <a:spLocks noChangeArrowheads="1"/>
              </p:cNvSpPr>
              <p:nvPr/>
            </p:nvSpPr>
            <p:spPr bwMode="auto">
              <a:xfrm>
                <a:off x="1258" y="2215"/>
                <a:ext cx="223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LC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21" name="Line 106"/>
            <p:cNvSpPr>
              <a:spLocks noChangeShapeType="1"/>
            </p:cNvSpPr>
            <p:nvPr/>
          </p:nvSpPr>
          <p:spPr bwMode="auto">
            <a:xfrm flipH="1">
              <a:off x="5856760" y="2428868"/>
              <a:ext cx="72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29" name="Group 233"/>
          <p:cNvGrpSpPr/>
          <p:nvPr/>
        </p:nvGrpSpPr>
        <p:grpSpPr>
          <a:xfrm>
            <a:off x="3937525" y="5320256"/>
            <a:ext cx="1848921" cy="441857"/>
            <a:chOff x="3937525" y="5320256"/>
            <a:chExt cx="1848921" cy="441857"/>
          </a:xfrm>
        </p:grpSpPr>
        <p:grpSp>
          <p:nvGrpSpPr>
            <p:cNvPr id="130" name="Group 102"/>
            <p:cNvGrpSpPr>
              <a:grpSpLocks/>
            </p:cNvGrpSpPr>
            <p:nvPr/>
          </p:nvGrpSpPr>
          <p:grpSpPr bwMode="auto">
            <a:xfrm>
              <a:off x="4575177" y="5450963"/>
              <a:ext cx="354013" cy="311150"/>
              <a:chOff x="1258" y="2215"/>
              <a:chExt cx="223" cy="196"/>
            </a:xfrm>
          </p:grpSpPr>
          <p:sp>
            <p:nvSpPr>
              <p:cNvPr id="203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04" name="Text Box 104"/>
              <p:cNvSpPr txBox="1">
                <a:spLocks noChangeArrowheads="1"/>
              </p:cNvSpPr>
              <p:nvPr/>
            </p:nvSpPr>
            <p:spPr bwMode="auto">
              <a:xfrm>
                <a:off x="1258" y="2215"/>
                <a:ext cx="223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LC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05" name="Line 106"/>
            <p:cNvSpPr>
              <a:spLocks noChangeShapeType="1"/>
            </p:cNvSpPr>
            <p:nvPr/>
          </p:nvSpPr>
          <p:spPr bwMode="auto">
            <a:xfrm flipH="1">
              <a:off x="4886446" y="5643578"/>
              <a:ext cx="900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" name="Line 105"/>
            <p:cNvSpPr>
              <a:spLocks noChangeShapeType="1"/>
            </p:cNvSpPr>
            <p:nvPr/>
          </p:nvSpPr>
          <p:spPr bwMode="auto">
            <a:xfrm flipV="1">
              <a:off x="4731810" y="5332425"/>
              <a:ext cx="0" cy="108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0" name="Line 106"/>
            <p:cNvSpPr>
              <a:spLocks noChangeShapeType="1"/>
            </p:cNvSpPr>
            <p:nvPr/>
          </p:nvSpPr>
          <p:spPr bwMode="auto">
            <a:xfrm flipH="1">
              <a:off x="3937525" y="5320256"/>
              <a:ext cx="792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1" name="Group 236"/>
          <p:cNvGrpSpPr/>
          <p:nvPr/>
        </p:nvGrpSpPr>
        <p:grpSpPr>
          <a:xfrm>
            <a:off x="4586286" y="2243657"/>
            <a:ext cx="1097502" cy="1012087"/>
            <a:chOff x="4586286" y="2243657"/>
            <a:chExt cx="1097502" cy="1012087"/>
          </a:xfrm>
        </p:grpSpPr>
        <p:sp>
          <p:nvSpPr>
            <p:cNvPr id="207" name="Line 106"/>
            <p:cNvSpPr>
              <a:spLocks noChangeShapeType="1"/>
            </p:cNvSpPr>
            <p:nvPr/>
          </p:nvSpPr>
          <p:spPr bwMode="auto">
            <a:xfrm>
              <a:off x="4883153" y="2398702"/>
              <a:ext cx="468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32" name="Group 102"/>
            <p:cNvGrpSpPr>
              <a:grpSpLocks/>
            </p:cNvGrpSpPr>
            <p:nvPr/>
          </p:nvGrpSpPr>
          <p:grpSpPr bwMode="auto">
            <a:xfrm>
              <a:off x="5323425" y="2243657"/>
              <a:ext cx="360363" cy="311150"/>
              <a:chOff x="1258" y="2215"/>
              <a:chExt cx="227" cy="196"/>
            </a:xfrm>
          </p:grpSpPr>
          <p:sp>
            <p:nvSpPr>
              <p:cNvPr id="224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25" name="Text Box 104"/>
              <p:cNvSpPr txBox="1">
                <a:spLocks noChangeArrowheads="1"/>
              </p:cNvSpPr>
              <p:nvPr/>
            </p:nvSpPr>
            <p:spPr bwMode="auto">
              <a:xfrm>
                <a:off x="1258" y="2215"/>
                <a:ext cx="227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FC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134" name="Group 102"/>
            <p:cNvGrpSpPr>
              <a:grpSpLocks/>
            </p:cNvGrpSpPr>
            <p:nvPr/>
          </p:nvGrpSpPr>
          <p:grpSpPr bwMode="auto">
            <a:xfrm>
              <a:off x="4586286" y="2243657"/>
              <a:ext cx="311150" cy="311150"/>
              <a:chOff x="1265" y="2215"/>
              <a:chExt cx="196" cy="196"/>
            </a:xfrm>
          </p:grpSpPr>
          <p:sp>
            <p:nvSpPr>
              <p:cNvPr id="227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28" name="Text Box 104"/>
              <p:cNvSpPr txBox="1">
                <a:spLocks noChangeArrowheads="1"/>
              </p:cNvSpPr>
              <p:nvPr/>
            </p:nvSpPr>
            <p:spPr bwMode="auto">
              <a:xfrm>
                <a:off x="1279" y="2215"/>
                <a:ext cx="175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X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29" name="Line 105"/>
            <p:cNvSpPr>
              <a:spLocks noChangeShapeType="1"/>
            </p:cNvSpPr>
            <p:nvPr/>
          </p:nvSpPr>
          <p:spPr bwMode="auto">
            <a:xfrm flipV="1">
              <a:off x="4752446" y="2571744"/>
              <a:ext cx="0" cy="684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1" name="Line 105"/>
            <p:cNvSpPr>
              <a:spLocks noChangeShapeType="1"/>
            </p:cNvSpPr>
            <p:nvPr/>
          </p:nvSpPr>
          <p:spPr bwMode="auto">
            <a:xfrm flipV="1">
              <a:off x="5357818" y="2517625"/>
              <a:ext cx="0" cy="252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IIT Kanpur</a:t>
            </a:r>
            <a:endParaRPr lang="en-IN" dirty="0"/>
          </a:p>
        </p:txBody>
      </p:sp>
      <p:pic>
        <p:nvPicPr>
          <p:cNvPr id="4" name="Picture 3" descr="IITKon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20864"/>
            <a:ext cx="8501090" cy="5643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CS1: TPM at Bottleneck Feed</a:t>
            </a:r>
            <a:endParaRPr lang="en-IN" dirty="0"/>
          </a:p>
        </p:txBody>
      </p:sp>
      <p:sp>
        <p:nvSpPr>
          <p:cNvPr id="1945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/>
          <a:p>
            <a:fld id="{BC3648F3-2AB7-4863-84A1-D35EBF0DEC47}" type="slidenum">
              <a:rPr lang="en-US" smtClean="0"/>
              <a:pPr/>
              <a:t>50</a:t>
            </a:fld>
            <a:endParaRPr lang="en-US" smtClean="0"/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2071670" y="1084282"/>
            <a:ext cx="4495800" cy="5059362"/>
            <a:chOff x="0" y="920412"/>
            <a:chExt cx="5233876" cy="5059516"/>
          </a:xfrm>
        </p:grpSpPr>
        <p:sp>
          <p:nvSpPr>
            <p:cNvPr id="19503" name="Text Box 1971"/>
            <p:cNvSpPr txBox="1">
              <a:spLocks noChangeArrowheads="1"/>
            </p:cNvSpPr>
            <p:nvPr/>
          </p:nvSpPr>
          <p:spPr bwMode="auto">
            <a:xfrm>
              <a:off x="2527878" y="920412"/>
              <a:ext cx="879989" cy="4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l">
                <a:spcAft>
                  <a:spcPts val="1000"/>
                </a:spcAft>
              </a:pPr>
              <a:r>
                <a:rPr lang="en-IN" sz="1600" b="0">
                  <a:latin typeface="Times New Roman" pitchFamily="18" charset="0"/>
                  <a:cs typeface="Arial" charset="0"/>
                </a:rPr>
                <a:t>Recycle</a:t>
              </a:r>
              <a:r>
                <a:rPr lang="en-IN" sz="1600" b="0" i="1">
                  <a:latin typeface="Times New Roman" pitchFamily="18" charset="0"/>
                  <a:cs typeface="Arial" charset="0"/>
                </a:rPr>
                <a:t> </a:t>
              </a:r>
              <a:endParaRPr lang="en-US" sz="1600" b="0">
                <a:cs typeface="Arial" charset="0"/>
              </a:endParaRPr>
            </a:p>
          </p:txBody>
        </p:sp>
        <p:cxnSp>
          <p:nvCxnSpPr>
            <p:cNvPr id="19504" name="AutoShape 536"/>
            <p:cNvCxnSpPr>
              <a:cxnSpLocks noChangeShapeType="1"/>
            </p:cNvCxnSpPr>
            <p:nvPr/>
          </p:nvCxnSpPr>
          <p:spPr bwMode="auto">
            <a:xfrm>
              <a:off x="1056476" y="1299776"/>
              <a:ext cx="1334" cy="3744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05" name="AutoShape 1899"/>
            <p:cNvCxnSpPr>
              <a:cxnSpLocks noChangeShapeType="1"/>
            </p:cNvCxnSpPr>
            <p:nvPr/>
          </p:nvCxnSpPr>
          <p:spPr bwMode="auto">
            <a:xfrm flipH="1">
              <a:off x="1056476" y="1298784"/>
              <a:ext cx="4032000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06" name="AutoShape 538"/>
            <p:cNvCxnSpPr>
              <a:cxnSpLocks noChangeShapeType="1"/>
            </p:cNvCxnSpPr>
            <p:nvPr/>
          </p:nvCxnSpPr>
          <p:spPr bwMode="auto">
            <a:xfrm>
              <a:off x="2259553" y="3097742"/>
              <a:ext cx="513049" cy="209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7" name="AutoShape 1917"/>
            <p:cNvCxnSpPr>
              <a:cxnSpLocks noChangeShapeType="1"/>
            </p:cNvCxnSpPr>
            <p:nvPr/>
          </p:nvCxnSpPr>
          <p:spPr bwMode="auto">
            <a:xfrm flipV="1">
              <a:off x="4034093" y="2591599"/>
              <a:ext cx="1070130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8" name="AutoShape 1918"/>
            <p:cNvCxnSpPr>
              <a:cxnSpLocks noChangeShapeType="1"/>
            </p:cNvCxnSpPr>
            <p:nvPr/>
          </p:nvCxnSpPr>
          <p:spPr bwMode="auto">
            <a:xfrm flipV="1">
              <a:off x="5100219" y="1303664"/>
              <a:ext cx="1334" cy="1260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9" name="AutoShape 1921"/>
            <p:cNvCxnSpPr>
              <a:cxnSpLocks noChangeShapeType="1"/>
            </p:cNvCxnSpPr>
            <p:nvPr/>
          </p:nvCxnSpPr>
          <p:spPr bwMode="auto">
            <a:xfrm flipV="1">
              <a:off x="2971301" y="3097043"/>
              <a:ext cx="373611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10" name="AutoShape 1940"/>
            <p:cNvCxnSpPr>
              <a:cxnSpLocks noChangeShapeType="1"/>
            </p:cNvCxnSpPr>
            <p:nvPr/>
          </p:nvCxnSpPr>
          <p:spPr bwMode="auto">
            <a:xfrm flipH="1" flipV="1">
              <a:off x="3708517" y="2593690"/>
              <a:ext cx="214160" cy="13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11" name="AutoShape 1942"/>
            <p:cNvCxnSpPr>
              <a:cxnSpLocks noChangeShapeType="1"/>
            </p:cNvCxnSpPr>
            <p:nvPr/>
          </p:nvCxnSpPr>
          <p:spPr bwMode="auto">
            <a:xfrm flipH="1">
              <a:off x="4288949" y="1899314"/>
              <a:ext cx="1334" cy="2412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0" name="Group 1943"/>
            <p:cNvGrpSpPr>
              <a:grpSpLocks/>
            </p:cNvGrpSpPr>
            <p:nvPr/>
          </p:nvGrpSpPr>
          <p:grpSpPr bwMode="auto">
            <a:xfrm rot="-5400000">
              <a:off x="4558473" y="2461666"/>
              <a:ext cx="217515" cy="143440"/>
              <a:chOff x="4039" y="2960"/>
              <a:chExt cx="252" cy="208"/>
            </a:xfrm>
          </p:grpSpPr>
          <p:sp>
            <p:nvSpPr>
              <p:cNvPr id="19611" name="AutoShape 1944"/>
              <p:cNvSpPr>
                <a:spLocks noChangeArrowheads="1"/>
              </p:cNvSpPr>
              <p:nvPr/>
            </p:nvSpPr>
            <p:spPr bwMode="auto">
              <a:xfrm>
                <a:off x="4039" y="2960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cxnSp>
            <p:nvCxnSpPr>
              <p:cNvPr id="19612" name="Line 1945"/>
              <p:cNvCxnSpPr>
                <a:cxnSpLocks noChangeShapeType="1"/>
              </p:cNvCxnSpPr>
              <p:nvPr/>
            </p:nvCxnSpPr>
            <p:spPr bwMode="auto">
              <a:xfrm>
                <a:off x="4096" y="3064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613" name="AutoShape 1946"/>
              <p:cNvSpPr>
                <a:spLocks noChangeArrowheads="1"/>
              </p:cNvSpPr>
              <p:nvPr/>
            </p:nvSpPr>
            <p:spPr bwMode="auto">
              <a:xfrm>
                <a:off x="4210" y="2995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cxnSp>
          <p:nvCxnSpPr>
            <p:cNvPr id="19513" name="AutoShape 1947"/>
            <p:cNvCxnSpPr>
              <a:cxnSpLocks noChangeShapeType="1"/>
            </p:cNvCxnSpPr>
            <p:nvPr/>
          </p:nvCxnSpPr>
          <p:spPr bwMode="auto">
            <a:xfrm flipH="1">
              <a:off x="4066784" y="2593690"/>
              <a:ext cx="528393" cy="13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4" name="AutoShape 1948"/>
            <p:cNvCxnSpPr>
              <a:cxnSpLocks noChangeShapeType="1"/>
            </p:cNvCxnSpPr>
            <p:nvPr/>
          </p:nvCxnSpPr>
          <p:spPr bwMode="auto">
            <a:xfrm>
              <a:off x="4294286" y="2355261"/>
              <a:ext cx="667" cy="23982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5" name="AutoShape 1949"/>
            <p:cNvCxnSpPr>
              <a:cxnSpLocks noChangeShapeType="1"/>
            </p:cNvCxnSpPr>
            <p:nvPr/>
          </p:nvCxnSpPr>
          <p:spPr bwMode="auto">
            <a:xfrm flipH="1">
              <a:off x="3555069" y="1717354"/>
              <a:ext cx="624465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cxnSp>
          <p:nvCxnSpPr>
            <p:cNvPr id="19516" name="AutoShape 1950"/>
            <p:cNvCxnSpPr>
              <a:cxnSpLocks noChangeShapeType="1"/>
            </p:cNvCxnSpPr>
            <p:nvPr/>
          </p:nvCxnSpPr>
          <p:spPr bwMode="auto">
            <a:xfrm>
              <a:off x="3555069" y="1717354"/>
              <a:ext cx="667" cy="32139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7" name="AutoShape 1957"/>
            <p:cNvCxnSpPr>
              <a:cxnSpLocks noChangeShapeType="1"/>
            </p:cNvCxnSpPr>
            <p:nvPr/>
          </p:nvCxnSpPr>
          <p:spPr bwMode="auto">
            <a:xfrm flipV="1">
              <a:off x="4024752" y="4043794"/>
              <a:ext cx="667" cy="39389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8" name="AutoShape 1958"/>
            <p:cNvCxnSpPr>
              <a:cxnSpLocks noChangeShapeType="1"/>
            </p:cNvCxnSpPr>
            <p:nvPr/>
          </p:nvCxnSpPr>
          <p:spPr bwMode="auto">
            <a:xfrm flipH="1">
              <a:off x="3708517" y="4043794"/>
              <a:ext cx="316903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1" name="Group 711"/>
            <p:cNvGrpSpPr>
              <a:grpSpLocks/>
            </p:cNvGrpSpPr>
            <p:nvPr/>
          </p:nvGrpSpPr>
          <p:grpSpPr bwMode="auto">
            <a:xfrm>
              <a:off x="4078126" y="1550731"/>
              <a:ext cx="427652" cy="398779"/>
              <a:chOff x="11840" y="39579"/>
              <a:chExt cx="3965" cy="3702"/>
            </a:xfrm>
          </p:grpSpPr>
          <p:sp>
            <p:nvSpPr>
              <p:cNvPr id="19606" name="Oval 1960"/>
              <p:cNvSpPr>
                <a:spLocks noChangeArrowheads="1"/>
              </p:cNvSpPr>
              <p:nvPr/>
            </p:nvSpPr>
            <p:spPr bwMode="auto">
              <a:xfrm>
                <a:off x="12610" y="40215"/>
                <a:ext cx="2286" cy="228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2" name="Group 1961"/>
              <p:cNvGrpSpPr>
                <a:grpSpLocks/>
              </p:cNvGrpSpPr>
              <p:nvPr/>
            </p:nvGrpSpPr>
            <p:grpSpPr bwMode="auto">
              <a:xfrm>
                <a:off x="11840" y="39579"/>
                <a:ext cx="3965" cy="3703"/>
                <a:chOff x="5459" y="1775"/>
                <a:chExt cx="669" cy="837"/>
              </a:xfrm>
            </p:grpSpPr>
            <p:cxnSp>
              <p:nvCxnSpPr>
                <p:cNvPr id="19608" name="AutoShape 19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59" y="2244"/>
                  <a:ext cx="435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609" name="AutoShape 1963"/>
                <p:cNvCxnSpPr>
                  <a:cxnSpLocks noChangeShapeType="1"/>
                </p:cNvCxnSpPr>
                <p:nvPr/>
              </p:nvCxnSpPr>
              <p:spPr bwMode="auto">
                <a:xfrm>
                  <a:off x="5676" y="2143"/>
                  <a:ext cx="218" cy="102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610" name="AutoShape 19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76" y="1775"/>
                  <a:ext cx="452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cxnSp>
          <p:nvCxnSpPr>
            <p:cNvPr id="19520" name="AutoShape 1965"/>
            <p:cNvCxnSpPr>
              <a:cxnSpLocks noChangeShapeType="1"/>
            </p:cNvCxnSpPr>
            <p:nvPr/>
          </p:nvCxnSpPr>
          <p:spPr bwMode="auto">
            <a:xfrm>
              <a:off x="3563743" y="4382617"/>
              <a:ext cx="667" cy="70971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1" name="AutoShape 1966"/>
            <p:cNvCxnSpPr>
              <a:cxnSpLocks noChangeShapeType="1"/>
            </p:cNvCxnSpPr>
            <p:nvPr/>
          </p:nvCxnSpPr>
          <p:spPr bwMode="auto">
            <a:xfrm>
              <a:off x="3563743" y="5089542"/>
              <a:ext cx="1389257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2" name="AutoShape 1967"/>
            <p:cNvCxnSpPr>
              <a:cxnSpLocks noChangeShapeType="1"/>
            </p:cNvCxnSpPr>
            <p:nvPr/>
          </p:nvCxnSpPr>
          <p:spPr bwMode="auto">
            <a:xfrm>
              <a:off x="3563743" y="4551330"/>
              <a:ext cx="344924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3" name="AutoShape 1968"/>
            <p:cNvCxnSpPr>
              <a:cxnSpLocks noChangeShapeType="1"/>
            </p:cNvCxnSpPr>
            <p:nvPr/>
          </p:nvCxnSpPr>
          <p:spPr bwMode="auto">
            <a:xfrm>
              <a:off x="4953000" y="5090936"/>
              <a:ext cx="280876" cy="697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24" name="AutoShape 571"/>
            <p:cNvCxnSpPr>
              <a:cxnSpLocks noChangeShapeType="1"/>
            </p:cNvCxnSpPr>
            <p:nvPr/>
          </p:nvCxnSpPr>
          <p:spPr bwMode="auto">
            <a:xfrm>
              <a:off x="1142499" y="2998743"/>
              <a:ext cx="756000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187540" y="2122407"/>
              <a:ext cx="220164" cy="226579"/>
              <a:chOff x="8460" y="6042"/>
              <a:chExt cx="495" cy="325"/>
            </a:xfrm>
          </p:grpSpPr>
          <p:sp>
            <p:nvSpPr>
              <p:cNvPr id="19604" name="AutoShape 44"/>
              <p:cNvSpPr>
                <a:spLocks noChangeArrowheads="1"/>
              </p:cNvSpPr>
              <p:nvPr/>
            </p:nvSpPr>
            <p:spPr bwMode="auto">
              <a:xfrm rot="-5400000">
                <a:off x="8549" y="5961"/>
                <a:ext cx="325" cy="487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605" name="Freeform 45"/>
              <p:cNvSpPr>
                <a:spLocks/>
              </p:cNvSpPr>
              <p:nvPr/>
            </p:nvSpPr>
            <p:spPr bwMode="auto">
              <a:xfrm>
                <a:off x="8460" y="6165"/>
                <a:ext cx="490" cy="90"/>
              </a:xfrm>
              <a:custGeom>
                <a:avLst/>
                <a:gdLst>
                  <a:gd name="T0" fmla="*/ 0 w 439"/>
                  <a:gd name="T1" fmla="*/ 378 h 64"/>
                  <a:gd name="T2" fmla="*/ 522 w 439"/>
                  <a:gd name="T3" fmla="*/ 498 h 64"/>
                  <a:gd name="T4" fmla="*/ 579 w 439"/>
                  <a:gd name="T5" fmla="*/ 148 h 64"/>
                  <a:gd name="T6" fmla="*/ 753 w 439"/>
                  <a:gd name="T7" fmla="*/ 378 h 64"/>
                  <a:gd name="T8" fmla="*/ 840 w 439"/>
                  <a:gd name="T9" fmla="*/ 267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9"/>
                  <a:gd name="T16" fmla="*/ 0 h 64"/>
                  <a:gd name="T17" fmla="*/ 439 w 43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9" h="64">
                    <a:moveTo>
                      <a:pt x="0" y="49"/>
                    </a:moveTo>
                    <a:cubicBezTo>
                      <a:pt x="112" y="24"/>
                      <a:pt x="174" y="0"/>
                      <a:pt x="270" y="64"/>
                    </a:cubicBezTo>
                    <a:cubicBezTo>
                      <a:pt x="280" y="49"/>
                      <a:pt x="282" y="21"/>
                      <a:pt x="300" y="19"/>
                    </a:cubicBezTo>
                    <a:cubicBezTo>
                      <a:pt x="331" y="15"/>
                      <a:pt x="390" y="49"/>
                      <a:pt x="390" y="49"/>
                    </a:cubicBezTo>
                    <a:cubicBezTo>
                      <a:pt x="439" y="16"/>
                      <a:pt x="435" y="1"/>
                      <a:pt x="435" y="3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4" name="Group 1923"/>
            <p:cNvGrpSpPr>
              <a:grpSpLocks/>
            </p:cNvGrpSpPr>
            <p:nvPr/>
          </p:nvGrpSpPr>
          <p:grpSpPr bwMode="auto">
            <a:xfrm>
              <a:off x="3330902" y="2031776"/>
              <a:ext cx="377615" cy="2355722"/>
              <a:chOff x="8445" y="7508"/>
              <a:chExt cx="524" cy="3455"/>
            </a:xfrm>
          </p:grpSpPr>
          <p:cxnSp>
            <p:nvCxnSpPr>
              <p:cNvPr id="19600" name="AutoShape 1924"/>
              <p:cNvCxnSpPr>
                <a:cxnSpLocks noChangeShapeType="1"/>
              </p:cNvCxnSpPr>
              <p:nvPr/>
            </p:nvCxnSpPr>
            <p:spPr bwMode="auto">
              <a:xfrm>
                <a:off x="8450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601" name="AutoShape 1925"/>
              <p:cNvCxnSpPr>
                <a:cxnSpLocks noChangeShapeType="1"/>
              </p:cNvCxnSpPr>
              <p:nvPr/>
            </p:nvCxnSpPr>
            <p:spPr bwMode="auto">
              <a:xfrm>
                <a:off x="8969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602" name="Arc 1926"/>
              <p:cNvSpPr>
                <a:spLocks/>
              </p:cNvSpPr>
              <p:nvPr/>
            </p:nvSpPr>
            <p:spPr bwMode="auto">
              <a:xfrm rot="10853378" flipV="1">
                <a:off x="8445" y="7508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603" name="Arc 1927"/>
              <p:cNvSpPr>
                <a:spLocks/>
              </p:cNvSpPr>
              <p:nvPr/>
            </p:nvSpPr>
            <p:spPr bwMode="auto">
              <a:xfrm rot="64827" flipV="1">
                <a:off x="8445" y="10573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cxnSp>
          <p:nvCxnSpPr>
            <p:cNvPr id="19527" name="Straight Connector 753"/>
            <p:cNvCxnSpPr>
              <a:cxnSpLocks noChangeShapeType="1"/>
            </p:cNvCxnSpPr>
            <p:nvPr/>
          </p:nvCxnSpPr>
          <p:spPr bwMode="auto">
            <a:xfrm>
              <a:off x="3334906" y="3177915"/>
              <a:ext cx="363604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8" name="Straight Connector 755"/>
            <p:cNvCxnSpPr>
              <a:cxnSpLocks noChangeShapeType="1"/>
            </p:cNvCxnSpPr>
            <p:nvPr/>
          </p:nvCxnSpPr>
          <p:spPr bwMode="auto">
            <a:xfrm>
              <a:off x="3344245" y="2319008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9" name="Straight Connector 756"/>
            <p:cNvCxnSpPr>
              <a:cxnSpLocks noChangeShapeType="1"/>
            </p:cNvCxnSpPr>
            <p:nvPr/>
          </p:nvCxnSpPr>
          <p:spPr bwMode="auto">
            <a:xfrm>
              <a:off x="3331569" y="4112116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9530" name="Text Box 2"/>
            <p:cNvSpPr txBox="1">
              <a:spLocks noChangeArrowheads="1"/>
            </p:cNvSpPr>
            <p:nvPr/>
          </p:nvSpPr>
          <p:spPr bwMode="auto">
            <a:xfrm>
              <a:off x="4118822" y="4376342"/>
              <a:ext cx="679172" cy="38413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Q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Reb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1" name="Text Box 2"/>
            <p:cNvSpPr txBox="1">
              <a:spLocks noChangeArrowheads="1"/>
            </p:cNvSpPr>
            <p:nvPr/>
          </p:nvSpPr>
          <p:spPr bwMode="auto">
            <a:xfrm>
              <a:off x="4359668" y="1553520"/>
              <a:ext cx="835956" cy="42736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Q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Cnd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2" name="Text Box 602"/>
            <p:cNvSpPr txBox="1">
              <a:spLocks noChangeArrowheads="1"/>
            </p:cNvSpPr>
            <p:nvPr/>
          </p:nvSpPr>
          <p:spPr bwMode="auto">
            <a:xfrm>
              <a:off x="1028954" y="5038994"/>
              <a:ext cx="690954" cy="295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Tot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3" name="Text Box 603"/>
            <p:cNvSpPr txBox="1">
              <a:spLocks noChangeArrowheads="1"/>
            </p:cNvSpPr>
            <p:nvPr/>
          </p:nvSpPr>
          <p:spPr bwMode="auto">
            <a:xfrm>
              <a:off x="41058" y="2961794"/>
              <a:ext cx="766597" cy="39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H2O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4" name="Text Box 604"/>
            <p:cNvSpPr txBox="1">
              <a:spLocks noChangeArrowheads="1"/>
            </p:cNvSpPr>
            <p:nvPr/>
          </p:nvSpPr>
          <p:spPr bwMode="auto">
            <a:xfrm>
              <a:off x="2557847" y="3081115"/>
              <a:ext cx="629083" cy="369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Col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5" name="Text Box 606"/>
            <p:cNvSpPr txBox="1">
              <a:spLocks noChangeArrowheads="1"/>
            </p:cNvSpPr>
            <p:nvPr/>
          </p:nvSpPr>
          <p:spPr bwMode="auto">
            <a:xfrm>
              <a:off x="3832609" y="2540706"/>
              <a:ext cx="343589" cy="37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L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6" name="Text Box 608"/>
            <p:cNvSpPr txBox="1">
              <a:spLocks noChangeArrowheads="1"/>
            </p:cNvSpPr>
            <p:nvPr/>
          </p:nvSpPr>
          <p:spPr bwMode="auto">
            <a:xfrm>
              <a:off x="4489765" y="2556741"/>
              <a:ext cx="374946" cy="36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D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7" name="Text Box 611"/>
            <p:cNvSpPr txBox="1">
              <a:spLocks noChangeArrowheads="1"/>
            </p:cNvSpPr>
            <p:nvPr/>
          </p:nvSpPr>
          <p:spPr bwMode="auto">
            <a:xfrm>
              <a:off x="3983815" y="5063614"/>
              <a:ext cx="742553" cy="3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Ester</a:t>
              </a:r>
              <a:endParaRPr lang="en-US" sz="1600">
                <a:cs typeface="Arial" charset="0"/>
              </a:endParaRPr>
            </a:p>
          </p:txBody>
        </p:sp>
        <p:grpSp>
          <p:nvGrpSpPr>
            <p:cNvPr id="15" name="Group 771"/>
            <p:cNvGrpSpPr>
              <a:grpSpLocks/>
            </p:cNvGrpSpPr>
            <p:nvPr/>
          </p:nvGrpSpPr>
          <p:grpSpPr bwMode="auto">
            <a:xfrm rot="-5400000">
              <a:off x="2735898" y="2965716"/>
              <a:ext cx="217515" cy="143440"/>
              <a:chOff x="-34607" y="34607"/>
              <a:chExt cx="252" cy="208"/>
            </a:xfrm>
          </p:grpSpPr>
          <p:sp>
            <p:nvSpPr>
              <p:cNvPr id="19597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98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9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6" name="Group 787"/>
            <p:cNvGrpSpPr>
              <a:grpSpLocks/>
            </p:cNvGrpSpPr>
            <p:nvPr/>
          </p:nvGrpSpPr>
          <p:grpSpPr bwMode="auto">
            <a:xfrm rot="-5400000">
              <a:off x="4264369" y="4956805"/>
              <a:ext cx="217515" cy="142773"/>
              <a:chOff x="-34607" y="34607"/>
              <a:chExt cx="252" cy="208"/>
            </a:xfrm>
          </p:grpSpPr>
          <p:sp>
            <p:nvSpPr>
              <p:cNvPr id="19594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95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6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7" name="Group 791"/>
            <p:cNvGrpSpPr>
              <a:grpSpLocks/>
            </p:cNvGrpSpPr>
            <p:nvPr/>
          </p:nvGrpSpPr>
          <p:grpSpPr bwMode="auto">
            <a:xfrm rot="-5400000">
              <a:off x="4218887" y="4235254"/>
              <a:ext cx="217515" cy="143440"/>
              <a:chOff x="-34607" y="34607"/>
              <a:chExt cx="252" cy="208"/>
            </a:xfrm>
          </p:grpSpPr>
          <p:sp>
            <p:nvSpPr>
              <p:cNvPr id="19591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92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3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8" name="Group 795"/>
            <p:cNvGrpSpPr>
              <a:grpSpLocks/>
            </p:cNvGrpSpPr>
            <p:nvPr/>
          </p:nvGrpSpPr>
          <p:grpSpPr bwMode="auto">
            <a:xfrm rot="-5400000">
              <a:off x="3885305" y="2451209"/>
              <a:ext cx="217515" cy="143440"/>
              <a:chOff x="-34607" y="34607"/>
              <a:chExt cx="252" cy="208"/>
            </a:xfrm>
          </p:grpSpPr>
          <p:sp>
            <p:nvSpPr>
              <p:cNvPr id="19588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89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0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9" name="Group 799"/>
            <p:cNvGrpSpPr>
              <a:grpSpLocks/>
            </p:cNvGrpSpPr>
            <p:nvPr/>
          </p:nvGrpSpPr>
          <p:grpSpPr bwMode="auto">
            <a:xfrm rot="-5400000">
              <a:off x="4475744" y="1418707"/>
              <a:ext cx="217515" cy="143440"/>
              <a:chOff x="-34607" y="34607"/>
              <a:chExt cx="252" cy="208"/>
            </a:xfrm>
          </p:grpSpPr>
          <p:sp>
            <p:nvSpPr>
              <p:cNvPr id="19585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86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87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20" name="Group 803"/>
            <p:cNvGrpSpPr>
              <a:grpSpLocks/>
            </p:cNvGrpSpPr>
            <p:nvPr/>
          </p:nvGrpSpPr>
          <p:grpSpPr bwMode="auto">
            <a:xfrm>
              <a:off x="3833276" y="4362399"/>
              <a:ext cx="427652" cy="398082"/>
              <a:chOff x="0" y="1"/>
              <a:chExt cx="396552" cy="370257"/>
            </a:xfrm>
          </p:grpSpPr>
          <p:sp>
            <p:nvSpPr>
              <p:cNvPr id="19580" name="Oval 804"/>
              <p:cNvSpPr>
                <a:spLocks noChangeArrowheads="1"/>
              </p:cNvSpPr>
              <p:nvPr/>
            </p:nvSpPr>
            <p:spPr bwMode="auto">
              <a:xfrm>
                <a:off x="77033" y="63564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grpSp>
            <p:nvGrpSpPr>
              <p:cNvPr id="21" name="Group 805"/>
              <p:cNvGrpSpPr>
                <a:grpSpLocks/>
              </p:cNvGrpSpPr>
              <p:nvPr/>
            </p:nvGrpSpPr>
            <p:grpSpPr bwMode="auto">
              <a:xfrm>
                <a:off x="0" y="3"/>
                <a:ext cx="396552" cy="370257"/>
                <a:chOff x="0" y="0"/>
                <a:chExt cx="669" cy="837"/>
              </a:xfrm>
            </p:grpSpPr>
            <p:cxnSp>
              <p:nvCxnSpPr>
                <p:cNvPr id="19582" name="AutoShape 19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0" y="469"/>
                  <a:ext cx="435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83" name="AutoShape 1963"/>
                <p:cNvCxnSpPr>
                  <a:cxnSpLocks noChangeShapeType="1"/>
                </p:cNvCxnSpPr>
                <p:nvPr/>
              </p:nvCxnSpPr>
              <p:spPr bwMode="auto">
                <a:xfrm>
                  <a:off x="217" y="368"/>
                  <a:ext cx="218" cy="102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84" name="AutoShape 19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7" y="0"/>
                  <a:ext cx="452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22" name="Group 1923"/>
            <p:cNvGrpSpPr>
              <a:grpSpLocks/>
            </p:cNvGrpSpPr>
            <p:nvPr/>
          </p:nvGrpSpPr>
          <p:grpSpPr bwMode="auto">
            <a:xfrm>
              <a:off x="1885485" y="2854431"/>
              <a:ext cx="382339" cy="2355722"/>
              <a:chOff x="8454" y="7508"/>
              <a:chExt cx="530" cy="3455"/>
            </a:xfrm>
          </p:grpSpPr>
          <p:cxnSp>
            <p:nvCxnSpPr>
              <p:cNvPr id="19576" name="AutoShape 1924"/>
              <p:cNvCxnSpPr>
                <a:cxnSpLocks noChangeShapeType="1"/>
              </p:cNvCxnSpPr>
              <p:nvPr/>
            </p:nvCxnSpPr>
            <p:spPr bwMode="auto">
              <a:xfrm>
                <a:off x="8465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577" name="AutoShape 1925"/>
              <p:cNvCxnSpPr>
                <a:cxnSpLocks noChangeShapeType="1"/>
              </p:cNvCxnSpPr>
              <p:nvPr/>
            </p:nvCxnSpPr>
            <p:spPr bwMode="auto">
              <a:xfrm>
                <a:off x="8984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78" name="Arc 1926"/>
              <p:cNvSpPr>
                <a:spLocks/>
              </p:cNvSpPr>
              <p:nvPr/>
            </p:nvSpPr>
            <p:spPr bwMode="auto">
              <a:xfrm rot="10853378" flipV="1">
                <a:off x="8457" y="7508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579" name="Arc 1927"/>
              <p:cNvSpPr>
                <a:spLocks/>
              </p:cNvSpPr>
              <p:nvPr/>
            </p:nvSpPr>
            <p:spPr bwMode="auto">
              <a:xfrm rot="64827" flipV="1">
                <a:off x="8454" y="10573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cxnSp>
          <p:nvCxnSpPr>
            <p:cNvPr id="19545" name="Straight Connector 753"/>
            <p:cNvCxnSpPr>
              <a:cxnSpLocks noChangeShapeType="1"/>
            </p:cNvCxnSpPr>
            <p:nvPr/>
          </p:nvCxnSpPr>
          <p:spPr bwMode="auto">
            <a:xfrm>
              <a:off x="1876601" y="3877869"/>
              <a:ext cx="363604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6" name="Straight Connector 755"/>
            <p:cNvCxnSpPr>
              <a:cxnSpLocks noChangeShapeType="1"/>
            </p:cNvCxnSpPr>
            <p:nvPr/>
          </p:nvCxnSpPr>
          <p:spPr bwMode="auto">
            <a:xfrm>
              <a:off x="1885942" y="3141662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7" name="Straight Connector 756"/>
            <p:cNvCxnSpPr>
              <a:cxnSpLocks noChangeShapeType="1"/>
            </p:cNvCxnSpPr>
            <p:nvPr/>
          </p:nvCxnSpPr>
          <p:spPr bwMode="auto">
            <a:xfrm>
              <a:off x="1873266" y="4934772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8" name="Straight Connector 755"/>
            <p:cNvCxnSpPr>
              <a:cxnSpLocks noChangeShapeType="1"/>
            </p:cNvCxnSpPr>
            <p:nvPr/>
          </p:nvCxnSpPr>
          <p:spPr bwMode="auto">
            <a:xfrm>
              <a:off x="1875934" y="3500703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9" name="Straight Connector 755"/>
            <p:cNvCxnSpPr>
              <a:cxnSpLocks noChangeShapeType="1"/>
            </p:cNvCxnSpPr>
            <p:nvPr/>
          </p:nvCxnSpPr>
          <p:spPr bwMode="auto">
            <a:xfrm>
              <a:off x="1872599" y="4241789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50" name="Straight Connector 755"/>
            <p:cNvCxnSpPr>
              <a:cxnSpLocks noChangeShapeType="1"/>
            </p:cNvCxnSpPr>
            <p:nvPr/>
          </p:nvCxnSpPr>
          <p:spPr bwMode="auto">
            <a:xfrm>
              <a:off x="1875934" y="4586886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51" name="AutoShape 571"/>
            <p:cNvCxnSpPr>
              <a:cxnSpLocks noChangeShapeType="1"/>
            </p:cNvCxnSpPr>
            <p:nvPr/>
          </p:nvCxnSpPr>
          <p:spPr bwMode="auto">
            <a:xfrm>
              <a:off x="2121080" y="5634832"/>
              <a:ext cx="30960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23" name="Group 779"/>
            <p:cNvGrpSpPr>
              <a:grpSpLocks/>
            </p:cNvGrpSpPr>
            <p:nvPr/>
          </p:nvGrpSpPr>
          <p:grpSpPr bwMode="auto">
            <a:xfrm rot="-5400000">
              <a:off x="4250092" y="5499306"/>
              <a:ext cx="217515" cy="142773"/>
              <a:chOff x="-34607" y="34607"/>
              <a:chExt cx="252" cy="208"/>
            </a:xfrm>
          </p:grpSpPr>
          <p:sp>
            <p:nvSpPr>
              <p:cNvPr id="19573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74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75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cxnSp>
          <p:nvCxnSpPr>
            <p:cNvPr id="19553" name="AutoShape 1921"/>
            <p:cNvCxnSpPr>
              <a:cxnSpLocks noChangeShapeType="1"/>
            </p:cNvCxnSpPr>
            <p:nvPr/>
          </p:nvCxnSpPr>
          <p:spPr bwMode="auto">
            <a:xfrm flipV="1">
              <a:off x="118732" y="5029200"/>
              <a:ext cx="1783868" cy="3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9554" name="Text Box 603"/>
            <p:cNvSpPr txBox="1">
              <a:spLocks noChangeArrowheads="1"/>
            </p:cNvSpPr>
            <p:nvPr/>
          </p:nvSpPr>
          <p:spPr bwMode="auto">
            <a:xfrm>
              <a:off x="0" y="4991052"/>
              <a:ext cx="784584" cy="39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Feed</a:t>
              </a:r>
              <a:endParaRPr lang="en-US" sz="1600">
                <a:cs typeface="Arial" charset="0"/>
              </a:endParaRPr>
            </a:p>
          </p:txBody>
        </p:sp>
        <p:grpSp>
          <p:nvGrpSpPr>
            <p:cNvPr id="24" name="Group 779"/>
            <p:cNvGrpSpPr>
              <a:grpSpLocks/>
            </p:cNvGrpSpPr>
            <p:nvPr/>
          </p:nvGrpSpPr>
          <p:grpSpPr bwMode="auto">
            <a:xfrm rot="-5400000">
              <a:off x="324077" y="4905025"/>
              <a:ext cx="217515" cy="142773"/>
              <a:chOff x="-34607" y="34607"/>
              <a:chExt cx="252" cy="208"/>
            </a:xfrm>
          </p:grpSpPr>
          <p:sp>
            <p:nvSpPr>
              <p:cNvPr id="19570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71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72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sp>
          <p:nvSpPr>
            <p:cNvPr id="19556" name="Text Box 1971"/>
            <p:cNvSpPr txBox="1">
              <a:spLocks noChangeArrowheads="1"/>
            </p:cNvSpPr>
            <p:nvPr/>
          </p:nvSpPr>
          <p:spPr bwMode="auto">
            <a:xfrm>
              <a:off x="2314424" y="4628405"/>
              <a:ext cx="1002080" cy="4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Aft>
                  <a:spcPts val="1000"/>
                </a:spcAft>
              </a:pPr>
              <a:r>
                <a:rPr lang="en-IN" sz="1600">
                  <a:latin typeface="Times New Roman" pitchFamily="18" charset="0"/>
                  <a:cs typeface="Arial" charset="0"/>
                </a:rPr>
                <a:t>Extractor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57" name="Text Box 1971"/>
            <p:cNvSpPr txBox="1">
              <a:spLocks noChangeArrowheads="1"/>
            </p:cNvSpPr>
            <p:nvPr/>
          </p:nvSpPr>
          <p:spPr bwMode="auto">
            <a:xfrm>
              <a:off x="3867301" y="3173034"/>
              <a:ext cx="1169537" cy="4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l">
                <a:spcAft>
                  <a:spcPts val="1000"/>
                </a:spcAft>
              </a:pPr>
              <a:r>
                <a:rPr lang="en-IN" sz="1600">
                  <a:latin typeface="Times New Roman" pitchFamily="18" charset="0"/>
                  <a:cs typeface="Arial" charset="0"/>
                </a:rPr>
                <a:t>Distillation column</a:t>
              </a:r>
              <a:r>
                <a:rPr lang="en-IN" sz="1600" i="1">
                  <a:latin typeface="Times New Roman" pitchFamily="18" charset="0"/>
                  <a:cs typeface="Arial" charset="0"/>
                </a:rPr>
                <a:t> 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58" name="Text Box 603"/>
            <p:cNvSpPr txBox="1">
              <a:spLocks noChangeArrowheads="1"/>
            </p:cNvSpPr>
            <p:nvPr/>
          </p:nvSpPr>
          <p:spPr bwMode="auto">
            <a:xfrm>
              <a:off x="3893963" y="5586727"/>
              <a:ext cx="970813" cy="39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Alc-wash</a:t>
              </a:r>
              <a:endParaRPr lang="en-US" sz="1600">
                <a:cs typeface="Arial" charset="0"/>
              </a:endParaRPr>
            </a:p>
          </p:txBody>
        </p:sp>
        <p:cxnSp>
          <p:nvCxnSpPr>
            <p:cNvPr id="19559" name="AutoShape 1967"/>
            <p:cNvCxnSpPr>
              <a:cxnSpLocks noChangeShapeType="1"/>
            </p:cNvCxnSpPr>
            <p:nvPr/>
          </p:nvCxnSpPr>
          <p:spPr bwMode="auto">
            <a:xfrm>
              <a:off x="2096799" y="5207128"/>
              <a:ext cx="0" cy="432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3" name="Freeform 132"/>
            <p:cNvSpPr/>
            <p:nvPr/>
          </p:nvSpPr>
          <p:spPr>
            <a:xfrm>
              <a:off x="925909" y="2988987"/>
              <a:ext cx="238407" cy="95253"/>
            </a:xfrm>
            <a:custGeom>
              <a:avLst/>
              <a:gdLst>
                <a:gd name="connsiteX0" fmla="*/ 0 w 170121"/>
                <a:gd name="connsiteY0" fmla="*/ 0 h 106325"/>
                <a:gd name="connsiteX1" fmla="*/ 85060 w 170121"/>
                <a:gd name="connsiteY1" fmla="*/ 106325 h 106325"/>
                <a:gd name="connsiteX2" fmla="*/ 170121 w 170121"/>
                <a:gd name="connsiteY2" fmla="*/ 0 h 10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121" h="106325">
                  <a:moveTo>
                    <a:pt x="0" y="0"/>
                  </a:moveTo>
                  <a:cubicBezTo>
                    <a:pt x="28353" y="53162"/>
                    <a:pt x="56707" y="106325"/>
                    <a:pt x="85060" y="106325"/>
                  </a:cubicBezTo>
                  <a:cubicBezTo>
                    <a:pt x="113413" y="106325"/>
                    <a:pt x="141767" y="53162"/>
                    <a:pt x="170121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IN"/>
            </a:p>
          </p:txBody>
        </p:sp>
        <p:cxnSp>
          <p:nvCxnSpPr>
            <p:cNvPr id="19561" name="AutoShape 1967"/>
            <p:cNvCxnSpPr>
              <a:cxnSpLocks noChangeShapeType="1"/>
            </p:cNvCxnSpPr>
            <p:nvPr/>
          </p:nvCxnSpPr>
          <p:spPr bwMode="auto">
            <a:xfrm>
              <a:off x="141767" y="2997495"/>
              <a:ext cx="792000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5" name="Group 779"/>
            <p:cNvGrpSpPr>
              <a:grpSpLocks/>
            </p:cNvGrpSpPr>
            <p:nvPr/>
          </p:nvGrpSpPr>
          <p:grpSpPr bwMode="auto">
            <a:xfrm rot="-5400000">
              <a:off x="267429" y="2863218"/>
              <a:ext cx="217515" cy="142773"/>
              <a:chOff x="-34607" y="34607"/>
              <a:chExt cx="252" cy="208"/>
            </a:xfrm>
          </p:grpSpPr>
          <p:sp>
            <p:nvSpPr>
              <p:cNvPr id="19567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68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69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</p:grpSp>
      <p:grpSp>
        <p:nvGrpSpPr>
          <p:cNvPr id="181" name="Group 180"/>
          <p:cNvGrpSpPr/>
          <p:nvPr/>
        </p:nvGrpSpPr>
        <p:grpSpPr>
          <a:xfrm>
            <a:off x="1360514" y="4709990"/>
            <a:ext cx="1799660" cy="462625"/>
            <a:chOff x="1360514" y="4709990"/>
            <a:chExt cx="1799660" cy="462625"/>
          </a:xfrm>
        </p:grpSpPr>
        <p:grpSp>
          <p:nvGrpSpPr>
            <p:cNvPr id="174" name="Group 170"/>
            <p:cNvGrpSpPr/>
            <p:nvPr/>
          </p:nvGrpSpPr>
          <p:grpSpPr>
            <a:xfrm>
              <a:off x="2285984" y="4709990"/>
              <a:ext cx="360363" cy="311150"/>
              <a:chOff x="2602431" y="2603500"/>
              <a:chExt cx="360363" cy="311150"/>
            </a:xfrm>
          </p:grpSpPr>
          <p:sp>
            <p:nvSpPr>
              <p:cNvPr id="179" name="Oval 149"/>
              <p:cNvSpPr>
                <a:spLocks noChangeArrowheads="1"/>
              </p:cNvSpPr>
              <p:nvPr/>
            </p:nvSpPr>
            <p:spPr bwMode="auto">
              <a:xfrm flipH="1">
                <a:off x="2615127" y="2603500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80" name="Text Box 150"/>
              <p:cNvSpPr txBox="1">
                <a:spLocks noChangeArrowheads="1"/>
              </p:cNvSpPr>
              <p:nvPr/>
            </p:nvSpPr>
            <p:spPr bwMode="auto">
              <a:xfrm flipH="1">
                <a:off x="2602431" y="2603500"/>
                <a:ext cx="360363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FC</a:t>
                </a:r>
              </a:p>
            </p:txBody>
          </p:sp>
        </p:grpSp>
        <p:sp>
          <p:nvSpPr>
            <p:cNvPr id="175" name="Line 151"/>
            <p:cNvSpPr>
              <a:spLocks noChangeShapeType="1"/>
            </p:cNvSpPr>
            <p:nvPr/>
          </p:nvSpPr>
          <p:spPr bwMode="auto">
            <a:xfrm flipH="1" flipV="1">
              <a:off x="3160174" y="4884615"/>
              <a:ext cx="0" cy="2880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6" name="Line 152"/>
            <p:cNvSpPr>
              <a:spLocks noChangeShapeType="1"/>
            </p:cNvSpPr>
            <p:nvPr/>
          </p:nvSpPr>
          <p:spPr bwMode="auto">
            <a:xfrm>
              <a:off x="2617773" y="4883027"/>
              <a:ext cx="540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7" name="Line 177"/>
            <p:cNvSpPr>
              <a:spLocks noChangeShapeType="1"/>
            </p:cNvSpPr>
            <p:nvPr/>
          </p:nvSpPr>
          <p:spPr bwMode="auto">
            <a:xfrm>
              <a:off x="1847834" y="4886204"/>
              <a:ext cx="4381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8" name="Text Box 178"/>
            <p:cNvSpPr txBox="1">
              <a:spLocks noChangeArrowheads="1"/>
            </p:cNvSpPr>
            <p:nvPr/>
          </p:nvSpPr>
          <p:spPr bwMode="auto">
            <a:xfrm>
              <a:off x="1360514" y="4711579"/>
              <a:ext cx="56457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TPM</a:t>
              </a: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5286380" y="1046148"/>
            <a:ext cx="954095" cy="816274"/>
            <a:chOff x="5286380" y="1046148"/>
            <a:chExt cx="954095" cy="816274"/>
          </a:xfrm>
        </p:grpSpPr>
        <p:grpSp>
          <p:nvGrpSpPr>
            <p:cNvPr id="184" name="Group 102"/>
            <p:cNvGrpSpPr>
              <a:grpSpLocks/>
            </p:cNvGrpSpPr>
            <p:nvPr/>
          </p:nvGrpSpPr>
          <p:grpSpPr bwMode="auto">
            <a:xfrm>
              <a:off x="5808675" y="1046148"/>
              <a:ext cx="431800" cy="311150"/>
              <a:chOff x="1247" y="2215"/>
              <a:chExt cx="272" cy="196"/>
            </a:xfrm>
          </p:grpSpPr>
          <p:sp>
            <p:nvSpPr>
              <p:cNvPr id="187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88" name="Text Box 104"/>
              <p:cNvSpPr txBox="1">
                <a:spLocks noChangeArrowheads="1"/>
              </p:cNvSpPr>
              <p:nvPr/>
            </p:nvSpPr>
            <p:spPr bwMode="auto">
              <a:xfrm>
                <a:off x="1247" y="2215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PC</a:t>
                </a:r>
              </a:p>
            </p:txBody>
          </p:sp>
        </p:grpSp>
        <p:sp>
          <p:nvSpPr>
            <p:cNvPr id="185" name="Line 105"/>
            <p:cNvSpPr>
              <a:spLocks noChangeShapeType="1"/>
            </p:cNvSpPr>
            <p:nvPr/>
          </p:nvSpPr>
          <p:spPr bwMode="auto">
            <a:xfrm flipV="1">
              <a:off x="5286380" y="1214422"/>
              <a:ext cx="0" cy="648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6" name="Line 106"/>
            <p:cNvSpPr>
              <a:spLocks noChangeShapeType="1"/>
            </p:cNvSpPr>
            <p:nvPr/>
          </p:nvSpPr>
          <p:spPr bwMode="auto">
            <a:xfrm flipH="1">
              <a:off x="5286380" y="1214422"/>
              <a:ext cx="540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9" name="Line 105"/>
            <p:cNvSpPr>
              <a:spLocks noChangeShapeType="1"/>
            </p:cNvSpPr>
            <p:nvPr/>
          </p:nvSpPr>
          <p:spPr bwMode="auto">
            <a:xfrm flipV="1">
              <a:off x="6009227" y="1366822"/>
              <a:ext cx="0" cy="198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143108" y="2236253"/>
            <a:ext cx="600161" cy="939739"/>
            <a:chOff x="2143108" y="2236253"/>
            <a:chExt cx="600161" cy="939739"/>
          </a:xfrm>
        </p:grpSpPr>
        <p:grpSp>
          <p:nvGrpSpPr>
            <p:cNvPr id="190" name="Group 102"/>
            <p:cNvGrpSpPr>
              <a:grpSpLocks/>
            </p:cNvGrpSpPr>
            <p:nvPr/>
          </p:nvGrpSpPr>
          <p:grpSpPr bwMode="auto">
            <a:xfrm>
              <a:off x="2232012" y="2677053"/>
              <a:ext cx="360363" cy="311150"/>
              <a:chOff x="1258" y="2215"/>
              <a:chExt cx="227" cy="196"/>
            </a:xfrm>
          </p:grpSpPr>
          <p:sp>
            <p:nvSpPr>
              <p:cNvPr id="191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92" name="Text Box 104"/>
              <p:cNvSpPr txBox="1">
                <a:spLocks noChangeArrowheads="1"/>
              </p:cNvSpPr>
              <p:nvPr/>
            </p:nvSpPr>
            <p:spPr bwMode="auto">
              <a:xfrm>
                <a:off x="1258" y="2215"/>
                <a:ext cx="227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CC"/>
                    </a:solidFill>
                  </a:rPr>
                  <a:t>F</a:t>
                </a:r>
                <a:r>
                  <a:rPr lang="en-US" sz="1400" dirty="0" smtClean="0">
                    <a:solidFill>
                      <a:srgbClr val="0000CC"/>
                    </a:solidFill>
                  </a:rPr>
                  <a:t>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93" name="Line 105"/>
            <p:cNvSpPr>
              <a:spLocks noChangeShapeType="1"/>
            </p:cNvSpPr>
            <p:nvPr/>
          </p:nvSpPr>
          <p:spPr bwMode="auto">
            <a:xfrm flipV="1">
              <a:off x="2742658" y="2851992"/>
              <a:ext cx="0" cy="324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194" name="Line 106"/>
            <p:cNvSpPr>
              <a:spLocks noChangeShapeType="1"/>
            </p:cNvSpPr>
            <p:nvPr/>
          </p:nvSpPr>
          <p:spPr bwMode="auto">
            <a:xfrm flipH="1">
              <a:off x="2563269" y="2857496"/>
              <a:ext cx="180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5" name="Line 105"/>
            <p:cNvSpPr>
              <a:spLocks noChangeShapeType="1"/>
            </p:cNvSpPr>
            <p:nvPr/>
          </p:nvSpPr>
          <p:spPr bwMode="auto">
            <a:xfrm>
              <a:off x="2411926" y="2492285"/>
              <a:ext cx="0" cy="180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143108" y="2236253"/>
              <a:ext cx="535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dirty="0" smtClean="0">
                  <a:solidFill>
                    <a:srgbClr val="FF0000"/>
                  </a:solidFill>
                </a:rPr>
                <a:t>MAX</a:t>
              </a:r>
              <a:endParaRPr lang="en-IN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3866087" y="2760660"/>
            <a:ext cx="842439" cy="311150"/>
            <a:chOff x="3866087" y="2760660"/>
            <a:chExt cx="842439" cy="311150"/>
          </a:xfrm>
        </p:grpSpPr>
        <p:grpSp>
          <p:nvGrpSpPr>
            <p:cNvPr id="197" name="Group 102"/>
            <p:cNvGrpSpPr>
              <a:grpSpLocks/>
            </p:cNvGrpSpPr>
            <p:nvPr/>
          </p:nvGrpSpPr>
          <p:grpSpPr bwMode="auto">
            <a:xfrm>
              <a:off x="4354513" y="2760660"/>
              <a:ext cx="354013" cy="311150"/>
              <a:chOff x="1258" y="2215"/>
              <a:chExt cx="223" cy="196"/>
            </a:xfrm>
          </p:grpSpPr>
          <p:sp>
            <p:nvSpPr>
              <p:cNvPr id="198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99" name="Text Box 104"/>
              <p:cNvSpPr txBox="1">
                <a:spLocks noChangeArrowheads="1"/>
              </p:cNvSpPr>
              <p:nvPr/>
            </p:nvSpPr>
            <p:spPr bwMode="auto">
              <a:xfrm>
                <a:off x="1258" y="2215"/>
                <a:ext cx="223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LC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00" name="Line 106"/>
            <p:cNvSpPr>
              <a:spLocks noChangeShapeType="1"/>
            </p:cNvSpPr>
            <p:nvPr/>
          </p:nvSpPr>
          <p:spPr bwMode="auto">
            <a:xfrm flipH="1">
              <a:off x="3872752" y="2925232"/>
              <a:ext cx="504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1" name="Line 105"/>
            <p:cNvSpPr>
              <a:spLocks noChangeShapeType="1"/>
            </p:cNvSpPr>
            <p:nvPr/>
          </p:nvSpPr>
          <p:spPr bwMode="auto">
            <a:xfrm flipV="1">
              <a:off x="3866087" y="2920467"/>
              <a:ext cx="0" cy="108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5055132" y="4538140"/>
            <a:ext cx="782641" cy="663575"/>
            <a:chOff x="5055132" y="4538140"/>
            <a:chExt cx="782641" cy="663575"/>
          </a:xfrm>
        </p:grpSpPr>
        <p:grpSp>
          <p:nvGrpSpPr>
            <p:cNvPr id="208" name="Group 102"/>
            <p:cNvGrpSpPr>
              <a:grpSpLocks/>
            </p:cNvGrpSpPr>
            <p:nvPr/>
          </p:nvGrpSpPr>
          <p:grpSpPr bwMode="auto">
            <a:xfrm>
              <a:off x="5483760" y="4890565"/>
              <a:ext cx="354013" cy="311150"/>
              <a:chOff x="1258" y="2215"/>
              <a:chExt cx="223" cy="196"/>
            </a:xfrm>
          </p:grpSpPr>
          <p:sp>
            <p:nvSpPr>
              <p:cNvPr id="209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10" name="Text Box 104"/>
              <p:cNvSpPr txBox="1">
                <a:spLocks noChangeArrowheads="1"/>
              </p:cNvSpPr>
              <p:nvPr/>
            </p:nvSpPr>
            <p:spPr bwMode="auto">
              <a:xfrm>
                <a:off x="1258" y="2215"/>
                <a:ext cx="223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LC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11" name="Line 106"/>
            <p:cNvSpPr>
              <a:spLocks noChangeShapeType="1"/>
            </p:cNvSpPr>
            <p:nvPr/>
          </p:nvSpPr>
          <p:spPr bwMode="auto">
            <a:xfrm flipH="1">
              <a:off x="5056525" y="5067309"/>
              <a:ext cx="432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2" name="Line 105"/>
            <p:cNvSpPr>
              <a:spLocks noChangeShapeType="1"/>
            </p:cNvSpPr>
            <p:nvPr/>
          </p:nvSpPr>
          <p:spPr bwMode="auto">
            <a:xfrm flipV="1">
              <a:off x="5055132" y="4538140"/>
              <a:ext cx="0" cy="540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5276661" y="3866095"/>
            <a:ext cx="686000" cy="486388"/>
            <a:chOff x="5276661" y="3866095"/>
            <a:chExt cx="686000" cy="486388"/>
          </a:xfrm>
        </p:grpSpPr>
        <p:grpSp>
          <p:nvGrpSpPr>
            <p:cNvPr id="213" name="Group 102"/>
            <p:cNvGrpSpPr>
              <a:grpSpLocks/>
            </p:cNvGrpSpPr>
            <p:nvPr/>
          </p:nvGrpSpPr>
          <p:grpSpPr bwMode="auto">
            <a:xfrm>
              <a:off x="5597535" y="3866095"/>
              <a:ext cx="365126" cy="311150"/>
              <a:chOff x="1258" y="2215"/>
              <a:chExt cx="230" cy="196"/>
            </a:xfrm>
          </p:grpSpPr>
          <p:sp>
            <p:nvSpPr>
              <p:cNvPr id="214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15" name="Text Box 104"/>
              <p:cNvSpPr txBox="1">
                <a:spLocks noChangeArrowheads="1"/>
              </p:cNvSpPr>
              <p:nvPr/>
            </p:nvSpPr>
            <p:spPr bwMode="auto">
              <a:xfrm>
                <a:off x="1258" y="2215"/>
                <a:ext cx="230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TC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16" name="Line 106"/>
            <p:cNvSpPr>
              <a:spLocks noChangeShapeType="1"/>
            </p:cNvSpPr>
            <p:nvPr/>
          </p:nvSpPr>
          <p:spPr bwMode="auto">
            <a:xfrm flipH="1">
              <a:off x="5276661" y="4017438"/>
              <a:ext cx="324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7" name="Line 105"/>
            <p:cNvSpPr>
              <a:spLocks noChangeShapeType="1"/>
            </p:cNvSpPr>
            <p:nvPr/>
          </p:nvSpPr>
          <p:spPr bwMode="auto">
            <a:xfrm flipV="1">
              <a:off x="5786446" y="4172483"/>
              <a:ext cx="0" cy="180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5856760" y="2269058"/>
            <a:ext cx="421285" cy="311150"/>
            <a:chOff x="5856760" y="2269058"/>
            <a:chExt cx="421285" cy="311150"/>
          </a:xfrm>
        </p:grpSpPr>
        <p:grpSp>
          <p:nvGrpSpPr>
            <p:cNvPr id="218" name="Group 102"/>
            <p:cNvGrpSpPr>
              <a:grpSpLocks/>
            </p:cNvGrpSpPr>
            <p:nvPr/>
          </p:nvGrpSpPr>
          <p:grpSpPr bwMode="auto">
            <a:xfrm>
              <a:off x="5924032" y="2269058"/>
              <a:ext cx="354013" cy="311150"/>
              <a:chOff x="1258" y="2215"/>
              <a:chExt cx="223" cy="196"/>
            </a:xfrm>
          </p:grpSpPr>
          <p:sp>
            <p:nvSpPr>
              <p:cNvPr id="219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20" name="Text Box 104"/>
              <p:cNvSpPr txBox="1">
                <a:spLocks noChangeArrowheads="1"/>
              </p:cNvSpPr>
              <p:nvPr/>
            </p:nvSpPr>
            <p:spPr bwMode="auto">
              <a:xfrm>
                <a:off x="1258" y="2215"/>
                <a:ext cx="223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LC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21" name="Line 106"/>
            <p:cNvSpPr>
              <a:spLocks noChangeShapeType="1"/>
            </p:cNvSpPr>
            <p:nvPr/>
          </p:nvSpPr>
          <p:spPr bwMode="auto">
            <a:xfrm flipH="1">
              <a:off x="5856760" y="2428868"/>
              <a:ext cx="72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3937525" y="5320256"/>
            <a:ext cx="1848921" cy="441857"/>
            <a:chOff x="3937525" y="5320256"/>
            <a:chExt cx="1848921" cy="441857"/>
          </a:xfrm>
        </p:grpSpPr>
        <p:grpSp>
          <p:nvGrpSpPr>
            <p:cNvPr id="202" name="Group 102"/>
            <p:cNvGrpSpPr>
              <a:grpSpLocks/>
            </p:cNvGrpSpPr>
            <p:nvPr/>
          </p:nvGrpSpPr>
          <p:grpSpPr bwMode="auto">
            <a:xfrm>
              <a:off x="4575177" y="5450963"/>
              <a:ext cx="354013" cy="311150"/>
              <a:chOff x="1258" y="2215"/>
              <a:chExt cx="223" cy="196"/>
            </a:xfrm>
          </p:grpSpPr>
          <p:sp>
            <p:nvSpPr>
              <p:cNvPr id="203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04" name="Text Box 104"/>
              <p:cNvSpPr txBox="1">
                <a:spLocks noChangeArrowheads="1"/>
              </p:cNvSpPr>
              <p:nvPr/>
            </p:nvSpPr>
            <p:spPr bwMode="auto">
              <a:xfrm>
                <a:off x="1258" y="2215"/>
                <a:ext cx="223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LC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05" name="Line 106"/>
            <p:cNvSpPr>
              <a:spLocks noChangeShapeType="1"/>
            </p:cNvSpPr>
            <p:nvPr/>
          </p:nvSpPr>
          <p:spPr bwMode="auto">
            <a:xfrm flipH="1">
              <a:off x="4886446" y="5643578"/>
              <a:ext cx="900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" name="Line 105"/>
            <p:cNvSpPr>
              <a:spLocks noChangeShapeType="1"/>
            </p:cNvSpPr>
            <p:nvPr/>
          </p:nvSpPr>
          <p:spPr bwMode="auto">
            <a:xfrm flipV="1">
              <a:off x="4731810" y="5332425"/>
              <a:ext cx="0" cy="108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0" name="Line 106"/>
            <p:cNvSpPr>
              <a:spLocks noChangeShapeType="1"/>
            </p:cNvSpPr>
            <p:nvPr/>
          </p:nvSpPr>
          <p:spPr bwMode="auto">
            <a:xfrm flipH="1">
              <a:off x="3937525" y="5320256"/>
              <a:ext cx="792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4586286" y="2243657"/>
            <a:ext cx="1097502" cy="1012087"/>
            <a:chOff x="4586286" y="2243657"/>
            <a:chExt cx="1097502" cy="1012087"/>
          </a:xfrm>
        </p:grpSpPr>
        <p:sp>
          <p:nvSpPr>
            <p:cNvPr id="207" name="Line 106"/>
            <p:cNvSpPr>
              <a:spLocks noChangeShapeType="1"/>
            </p:cNvSpPr>
            <p:nvPr/>
          </p:nvSpPr>
          <p:spPr bwMode="auto">
            <a:xfrm>
              <a:off x="4883153" y="2398702"/>
              <a:ext cx="468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223" name="Group 102"/>
            <p:cNvGrpSpPr>
              <a:grpSpLocks/>
            </p:cNvGrpSpPr>
            <p:nvPr/>
          </p:nvGrpSpPr>
          <p:grpSpPr bwMode="auto">
            <a:xfrm>
              <a:off x="5323425" y="2243657"/>
              <a:ext cx="360363" cy="311150"/>
              <a:chOff x="1258" y="2215"/>
              <a:chExt cx="227" cy="196"/>
            </a:xfrm>
          </p:grpSpPr>
          <p:sp>
            <p:nvSpPr>
              <p:cNvPr id="224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25" name="Text Box 104"/>
              <p:cNvSpPr txBox="1">
                <a:spLocks noChangeArrowheads="1"/>
              </p:cNvSpPr>
              <p:nvPr/>
            </p:nvSpPr>
            <p:spPr bwMode="auto">
              <a:xfrm>
                <a:off x="1258" y="2215"/>
                <a:ext cx="227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FC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226" name="Group 102"/>
            <p:cNvGrpSpPr>
              <a:grpSpLocks/>
            </p:cNvGrpSpPr>
            <p:nvPr/>
          </p:nvGrpSpPr>
          <p:grpSpPr bwMode="auto">
            <a:xfrm>
              <a:off x="4586286" y="2243657"/>
              <a:ext cx="311150" cy="311150"/>
              <a:chOff x="1265" y="2215"/>
              <a:chExt cx="196" cy="196"/>
            </a:xfrm>
          </p:grpSpPr>
          <p:sp>
            <p:nvSpPr>
              <p:cNvPr id="227" name="Oval 10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28" name="Text Box 104"/>
              <p:cNvSpPr txBox="1">
                <a:spLocks noChangeArrowheads="1"/>
              </p:cNvSpPr>
              <p:nvPr/>
            </p:nvSpPr>
            <p:spPr bwMode="auto">
              <a:xfrm>
                <a:off x="1279" y="2215"/>
                <a:ext cx="175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X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29" name="Line 105"/>
            <p:cNvSpPr>
              <a:spLocks noChangeShapeType="1"/>
            </p:cNvSpPr>
            <p:nvPr/>
          </p:nvSpPr>
          <p:spPr bwMode="auto">
            <a:xfrm flipV="1">
              <a:off x="4752446" y="2571744"/>
              <a:ext cx="0" cy="684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1" name="Line 105"/>
            <p:cNvSpPr>
              <a:spLocks noChangeShapeType="1"/>
            </p:cNvSpPr>
            <p:nvPr/>
          </p:nvSpPr>
          <p:spPr bwMode="auto">
            <a:xfrm flipV="1">
              <a:off x="5357818" y="2517625"/>
              <a:ext cx="0" cy="252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CS2: TPM at Fresh Feed</a:t>
            </a:r>
            <a:endParaRPr lang="en-IN" dirty="0"/>
          </a:p>
        </p:txBody>
      </p:sp>
      <p:sp>
        <p:nvSpPr>
          <p:cNvPr id="1945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/>
          <a:p>
            <a:fld id="{BC3648F3-2AB7-4863-84A1-D35EBF0DEC47}" type="slidenum">
              <a:rPr lang="en-US" smtClean="0"/>
              <a:pPr/>
              <a:t>51</a:t>
            </a:fld>
            <a:endParaRPr lang="en-US" smtClean="0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071670" y="1084282"/>
            <a:ext cx="4495800" cy="5059362"/>
            <a:chOff x="0" y="920412"/>
            <a:chExt cx="5233876" cy="5059516"/>
          </a:xfrm>
        </p:grpSpPr>
        <p:sp>
          <p:nvSpPr>
            <p:cNvPr id="19503" name="Text Box 1971"/>
            <p:cNvSpPr txBox="1">
              <a:spLocks noChangeArrowheads="1"/>
            </p:cNvSpPr>
            <p:nvPr/>
          </p:nvSpPr>
          <p:spPr bwMode="auto">
            <a:xfrm>
              <a:off x="2527878" y="920412"/>
              <a:ext cx="879989" cy="4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l">
                <a:spcAft>
                  <a:spcPts val="1000"/>
                </a:spcAft>
              </a:pPr>
              <a:r>
                <a:rPr lang="en-IN" sz="1600" b="0">
                  <a:latin typeface="Times New Roman" pitchFamily="18" charset="0"/>
                  <a:cs typeface="Arial" charset="0"/>
                </a:rPr>
                <a:t>Recycle</a:t>
              </a:r>
              <a:r>
                <a:rPr lang="en-IN" sz="1600" b="0" i="1">
                  <a:latin typeface="Times New Roman" pitchFamily="18" charset="0"/>
                  <a:cs typeface="Arial" charset="0"/>
                </a:rPr>
                <a:t> </a:t>
              </a:r>
              <a:endParaRPr lang="en-US" sz="1600" b="0">
                <a:cs typeface="Arial" charset="0"/>
              </a:endParaRPr>
            </a:p>
          </p:txBody>
        </p:sp>
        <p:cxnSp>
          <p:nvCxnSpPr>
            <p:cNvPr id="19504" name="AutoShape 536"/>
            <p:cNvCxnSpPr>
              <a:cxnSpLocks noChangeShapeType="1"/>
            </p:cNvCxnSpPr>
            <p:nvPr/>
          </p:nvCxnSpPr>
          <p:spPr bwMode="auto">
            <a:xfrm>
              <a:off x="1056476" y="1299776"/>
              <a:ext cx="1334" cy="3744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05" name="AutoShape 1899"/>
            <p:cNvCxnSpPr>
              <a:cxnSpLocks noChangeShapeType="1"/>
            </p:cNvCxnSpPr>
            <p:nvPr/>
          </p:nvCxnSpPr>
          <p:spPr bwMode="auto">
            <a:xfrm flipH="1">
              <a:off x="1056476" y="1298784"/>
              <a:ext cx="4032000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06" name="AutoShape 538"/>
            <p:cNvCxnSpPr>
              <a:cxnSpLocks noChangeShapeType="1"/>
            </p:cNvCxnSpPr>
            <p:nvPr/>
          </p:nvCxnSpPr>
          <p:spPr bwMode="auto">
            <a:xfrm>
              <a:off x="2259553" y="3097742"/>
              <a:ext cx="513049" cy="209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7" name="AutoShape 1917"/>
            <p:cNvCxnSpPr>
              <a:cxnSpLocks noChangeShapeType="1"/>
            </p:cNvCxnSpPr>
            <p:nvPr/>
          </p:nvCxnSpPr>
          <p:spPr bwMode="auto">
            <a:xfrm flipV="1">
              <a:off x="4034093" y="2591599"/>
              <a:ext cx="1070130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8" name="AutoShape 1918"/>
            <p:cNvCxnSpPr>
              <a:cxnSpLocks noChangeShapeType="1"/>
            </p:cNvCxnSpPr>
            <p:nvPr/>
          </p:nvCxnSpPr>
          <p:spPr bwMode="auto">
            <a:xfrm flipV="1">
              <a:off x="5100219" y="1303664"/>
              <a:ext cx="1334" cy="1260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09" name="AutoShape 1921"/>
            <p:cNvCxnSpPr>
              <a:cxnSpLocks noChangeShapeType="1"/>
            </p:cNvCxnSpPr>
            <p:nvPr/>
          </p:nvCxnSpPr>
          <p:spPr bwMode="auto">
            <a:xfrm flipV="1">
              <a:off x="2971301" y="3097043"/>
              <a:ext cx="373611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10" name="AutoShape 1940"/>
            <p:cNvCxnSpPr>
              <a:cxnSpLocks noChangeShapeType="1"/>
            </p:cNvCxnSpPr>
            <p:nvPr/>
          </p:nvCxnSpPr>
          <p:spPr bwMode="auto">
            <a:xfrm flipH="1" flipV="1">
              <a:off x="3708517" y="2593690"/>
              <a:ext cx="214160" cy="13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11" name="AutoShape 1942"/>
            <p:cNvCxnSpPr>
              <a:cxnSpLocks noChangeShapeType="1"/>
            </p:cNvCxnSpPr>
            <p:nvPr/>
          </p:nvCxnSpPr>
          <p:spPr bwMode="auto">
            <a:xfrm flipH="1">
              <a:off x="4288949" y="1899314"/>
              <a:ext cx="1334" cy="2412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3" name="Group 1943"/>
            <p:cNvGrpSpPr>
              <a:grpSpLocks/>
            </p:cNvGrpSpPr>
            <p:nvPr/>
          </p:nvGrpSpPr>
          <p:grpSpPr bwMode="auto">
            <a:xfrm rot="-5400000">
              <a:off x="4558473" y="2461666"/>
              <a:ext cx="217515" cy="143440"/>
              <a:chOff x="4039" y="2960"/>
              <a:chExt cx="252" cy="208"/>
            </a:xfrm>
          </p:grpSpPr>
          <p:sp>
            <p:nvSpPr>
              <p:cNvPr id="19611" name="AutoShape 1944"/>
              <p:cNvSpPr>
                <a:spLocks noChangeArrowheads="1"/>
              </p:cNvSpPr>
              <p:nvPr/>
            </p:nvSpPr>
            <p:spPr bwMode="auto">
              <a:xfrm>
                <a:off x="4039" y="2960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cxnSp>
            <p:nvCxnSpPr>
              <p:cNvPr id="19612" name="Line 1945"/>
              <p:cNvCxnSpPr>
                <a:cxnSpLocks noChangeShapeType="1"/>
              </p:cNvCxnSpPr>
              <p:nvPr/>
            </p:nvCxnSpPr>
            <p:spPr bwMode="auto">
              <a:xfrm>
                <a:off x="4096" y="3064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613" name="AutoShape 1946"/>
              <p:cNvSpPr>
                <a:spLocks noChangeArrowheads="1"/>
              </p:cNvSpPr>
              <p:nvPr/>
            </p:nvSpPr>
            <p:spPr bwMode="auto">
              <a:xfrm>
                <a:off x="4210" y="2995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cxnSp>
          <p:nvCxnSpPr>
            <p:cNvPr id="19513" name="AutoShape 1947"/>
            <p:cNvCxnSpPr>
              <a:cxnSpLocks noChangeShapeType="1"/>
            </p:cNvCxnSpPr>
            <p:nvPr/>
          </p:nvCxnSpPr>
          <p:spPr bwMode="auto">
            <a:xfrm flipH="1">
              <a:off x="4066784" y="2593690"/>
              <a:ext cx="528393" cy="13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4" name="AutoShape 1948"/>
            <p:cNvCxnSpPr>
              <a:cxnSpLocks noChangeShapeType="1"/>
            </p:cNvCxnSpPr>
            <p:nvPr/>
          </p:nvCxnSpPr>
          <p:spPr bwMode="auto">
            <a:xfrm>
              <a:off x="4294286" y="2355261"/>
              <a:ext cx="667" cy="23982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5" name="AutoShape 1949"/>
            <p:cNvCxnSpPr>
              <a:cxnSpLocks noChangeShapeType="1"/>
            </p:cNvCxnSpPr>
            <p:nvPr/>
          </p:nvCxnSpPr>
          <p:spPr bwMode="auto">
            <a:xfrm flipH="1">
              <a:off x="3555069" y="1717354"/>
              <a:ext cx="624465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cxnSp>
          <p:nvCxnSpPr>
            <p:cNvPr id="19516" name="AutoShape 1950"/>
            <p:cNvCxnSpPr>
              <a:cxnSpLocks noChangeShapeType="1"/>
            </p:cNvCxnSpPr>
            <p:nvPr/>
          </p:nvCxnSpPr>
          <p:spPr bwMode="auto">
            <a:xfrm>
              <a:off x="3555069" y="1717354"/>
              <a:ext cx="667" cy="32139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7" name="AutoShape 1957"/>
            <p:cNvCxnSpPr>
              <a:cxnSpLocks noChangeShapeType="1"/>
            </p:cNvCxnSpPr>
            <p:nvPr/>
          </p:nvCxnSpPr>
          <p:spPr bwMode="auto">
            <a:xfrm flipV="1">
              <a:off x="4024752" y="4043794"/>
              <a:ext cx="667" cy="39389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18" name="AutoShape 1958"/>
            <p:cNvCxnSpPr>
              <a:cxnSpLocks noChangeShapeType="1"/>
            </p:cNvCxnSpPr>
            <p:nvPr/>
          </p:nvCxnSpPr>
          <p:spPr bwMode="auto">
            <a:xfrm flipH="1">
              <a:off x="3708517" y="4043794"/>
              <a:ext cx="316903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4" name="Group 711"/>
            <p:cNvGrpSpPr>
              <a:grpSpLocks/>
            </p:cNvGrpSpPr>
            <p:nvPr/>
          </p:nvGrpSpPr>
          <p:grpSpPr bwMode="auto">
            <a:xfrm>
              <a:off x="4078126" y="1550731"/>
              <a:ext cx="427652" cy="398779"/>
              <a:chOff x="11840" y="39579"/>
              <a:chExt cx="3965" cy="3702"/>
            </a:xfrm>
          </p:grpSpPr>
          <p:sp>
            <p:nvSpPr>
              <p:cNvPr id="19606" name="Oval 1960"/>
              <p:cNvSpPr>
                <a:spLocks noChangeArrowheads="1"/>
              </p:cNvSpPr>
              <p:nvPr/>
            </p:nvSpPr>
            <p:spPr bwMode="auto">
              <a:xfrm>
                <a:off x="12610" y="40215"/>
                <a:ext cx="2286" cy="228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5" name="Group 1961"/>
              <p:cNvGrpSpPr>
                <a:grpSpLocks/>
              </p:cNvGrpSpPr>
              <p:nvPr/>
            </p:nvGrpSpPr>
            <p:grpSpPr bwMode="auto">
              <a:xfrm>
                <a:off x="11840" y="39579"/>
                <a:ext cx="3965" cy="3703"/>
                <a:chOff x="5459" y="1775"/>
                <a:chExt cx="669" cy="837"/>
              </a:xfrm>
            </p:grpSpPr>
            <p:cxnSp>
              <p:nvCxnSpPr>
                <p:cNvPr id="19608" name="AutoShape 19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59" y="2244"/>
                  <a:ext cx="435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609" name="AutoShape 1963"/>
                <p:cNvCxnSpPr>
                  <a:cxnSpLocks noChangeShapeType="1"/>
                </p:cNvCxnSpPr>
                <p:nvPr/>
              </p:nvCxnSpPr>
              <p:spPr bwMode="auto">
                <a:xfrm>
                  <a:off x="5676" y="2143"/>
                  <a:ext cx="218" cy="102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610" name="AutoShape 19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76" y="1775"/>
                  <a:ext cx="452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cxnSp>
          <p:nvCxnSpPr>
            <p:cNvPr id="19520" name="AutoShape 1965"/>
            <p:cNvCxnSpPr>
              <a:cxnSpLocks noChangeShapeType="1"/>
            </p:cNvCxnSpPr>
            <p:nvPr/>
          </p:nvCxnSpPr>
          <p:spPr bwMode="auto">
            <a:xfrm>
              <a:off x="3563743" y="4382617"/>
              <a:ext cx="667" cy="70971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1" name="AutoShape 1966"/>
            <p:cNvCxnSpPr>
              <a:cxnSpLocks noChangeShapeType="1"/>
            </p:cNvCxnSpPr>
            <p:nvPr/>
          </p:nvCxnSpPr>
          <p:spPr bwMode="auto">
            <a:xfrm>
              <a:off x="3563743" y="5089542"/>
              <a:ext cx="1389257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2" name="AutoShape 1967"/>
            <p:cNvCxnSpPr>
              <a:cxnSpLocks noChangeShapeType="1"/>
            </p:cNvCxnSpPr>
            <p:nvPr/>
          </p:nvCxnSpPr>
          <p:spPr bwMode="auto">
            <a:xfrm>
              <a:off x="3563743" y="4551330"/>
              <a:ext cx="344924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3" name="AutoShape 1968"/>
            <p:cNvCxnSpPr>
              <a:cxnSpLocks noChangeShapeType="1"/>
            </p:cNvCxnSpPr>
            <p:nvPr/>
          </p:nvCxnSpPr>
          <p:spPr bwMode="auto">
            <a:xfrm>
              <a:off x="4953000" y="5090936"/>
              <a:ext cx="280876" cy="697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524" name="AutoShape 571"/>
            <p:cNvCxnSpPr>
              <a:cxnSpLocks noChangeShapeType="1"/>
            </p:cNvCxnSpPr>
            <p:nvPr/>
          </p:nvCxnSpPr>
          <p:spPr bwMode="auto">
            <a:xfrm>
              <a:off x="1142499" y="2998743"/>
              <a:ext cx="756000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4187540" y="2122407"/>
              <a:ext cx="220164" cy="226579"/>
              <a:chOff x="8460" y="6042"/>
              <a:chExt cx="495" cy="325"/>
            </a:xfrm>
          </p:grpSpPr>
          <p:sp>
            <p:nvSpPr>
              <p:cNvPr id="19604" name="AutoShape 44"/>
              <p:cNvSpPr>
                <a:spLocks noChangeArrowheads="1"/>
              </p:cNvSpPr>
              <p:nvPr/>
            </p:nvSpPr>
            <p:spPr bwMode="auto">
              <a:xfrm rot="-5400000">
                <a:off x="8549" y="5961"/>
                <a:ext cx="325" cy="487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605" name="Freeform 45"/>
              <p:cNvSpPr>
                <a:spLocks/>
              </p:cNvSpPr>
              <p:nvPr/>
            </p:nvSpPr>
            <p:spPr bwMode="auto">
              <a:xfrm>
                <a:off x="8460" y="6165"/>
                <a:ext cx="490" cy="90"/>
              </a:xfrm>
              <a:custGeom>
                <a:avLst/>
                <a:gdLst>
                  <a:gd name="T0" fmla="*/ 0 w 439"/>
                  <a:gd name="T1" fmla="*/ 378 h 64"/>
                  <a:gd name="T2" fmla="*/ 522 w 439"/>
                  <a:gd name="T3" fmla="*/ 498 h 64"/>
                  <a:gd name="T4" fmla="*/ 579 w 439"/>
                  <a:gd name="T5" fmla="*/ 148 h 64"/>
                  <a:gd name="T6" fmla="*/ 753 w 439"/>
                  <a:gd name="T7" fmla="*/ 378 h 64"/>
                  <a:gd name="T8" fmla="*/ 840 w 439"/>
                  <a:gd name="T9" fmla="*/ 267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9"/>
                  <a:gd name="T16" fmla="*/ 0 h 64"/>
                  <a:gd name="T17" fmla="*/ 439 w 43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9" h="64">
                    <a:moveTo>
                      <a:pt x="0" y="49"/>
                    </a:moveTo>
                    <a:cubicBezTo>
                      <a:pt x="112" y="24"/>
                      <a:pt x="174" y="0"/>
                      <a:pt x="270" y="64"/>
                    </a:cubicBezTo>
                    <a:cubicBezTo>
                      <a:pt x="280" y="49"/>
                      <a:pt x="282" y="21"/>
                      <a:pt x="300" y="19"/>
                    </a:cubicBezTo>
                    <a:cubicBezTo>
                      <a:pt x="331" y="15"/>
                      <a:pt x="390" y="49"/>
                      <a:pt x="390" y="49"/>
                    </a:cubicBezTo>
                    <a:cubicBezTo>
                      <a:pt x="439" y="16"/>
                      <a:pt x="435" y="1"/>
                      <a:pt x="435" y="3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7" name="Group 1923"/>
            <p:cNvGrpSpPr>
              <a:grpSpLocks/>
            </p:cNvGrpSpPr>
            <p:nvPr/>
          </p:nvGrpSpPr>
          <p:grpSpPr bwMode="auto">
            <a:xfrm>
              <a:off x="3330902" y="2031776"/>
              <a:ext cx="377615" cy="2355722"/>
              <a:chOff x="8445" y="7508"/>
              <a:chExt cx="524" cy="3455"/>
            </a:xfrm>
          </p:grpSpPr>
          <p:cxnSp>
            <p:nvCxnSpPr>
              <p:cNvPr id="19600" name="AutoShape 1924"/>
              <p:cNvCxnSpPr>
                <a:cxnSpLocks noChangeShapeType="1"/>
              </p:cNvCxnSpPr>
              <p:nvPr/>
            </p:nvCxnSpPr>
            <p:spPr bwMode="auto">
              <a:xfrm>
                <a:off x="8450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601" name="AutoShape 1925"/>
              <p:cNvCxnSpPr>
                <a:cxnSpLocks noChangeShapeType="1"/>
              </p:cNvCxnSpPr>
              <p:nvPr/>
            </p:nvCxnSpPr>
            <p:spPr bwMode="auto">
              <a:xfrm>
                <a:off x="8969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602" name="Arc 1926"/>
              <p:cNvSpPr>
                <a:spLocks/>
              </p:cNvSpPr>
              <p:nvPr/>
            </p:nvSpPr>
            <p:spPr bwMode="auto">
              <a:xfrm rot="10853378" flipV="1">
                <a:off x="8445" y="7508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603" name="Arc 1927"/>
              <p:cNvSpPr>
                <a:spLocks/>
              </p:cNvSpPr>
              <p:nvPr/>
            </p:nvSpPr>
            <p:spPr bwMode="auto">
              <a:xfrm rot="64827" flipV="1">
                <a:off x="8445" y="10573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cxnSp>
          <p:nvCxnSpPr>
            <p:cNvPr id="19527" name="Straight Connector 753"/>
            <p:cNvCxnSpPr>
              <a:cxnSpLocks noChangeShapeType="1"/>
            </p:cNvCxnSpPr>
            <p:nvPr/>
          </p:nvCxnSpPr>
          <p:spPr bwMode="auto">
            <a:xfrm>
              <a:off x="3334906" y="3177915"/>
              <a:ext cx="363604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8" name="Straight Connector 755"/>
            <p:cNvCxnSpPr>
              <a:cxnSpLocks noChangeShapeType="1"/>
            </p:cNvCxnSpPr>
            <p:nvPr/>
          </p:nvCxnSpPr>
          <p:spPr bwMode="auto">
            <a:xfrm>
              <a:off x="3344245" y="2319008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29" name="Straight Connector 756"/>
            <p:cNvCxnSpPr>
              <a:cxnSpLocks noChangeShapeType="1"/>
            </p:cNvCxnSpPr>
            <p:nvPr/>
          </p:nvCxnSpPr>
          <p:spPr bwMode="auto">
            <a:xfrm>
              <a:off x="3331569" y="4112116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9530" name="Text Box 2"/>
            <p:cNvSpPr txBox="1">
              <a:spLocks noChangeArrowheads="1"/>
            </p:cNvSpPr>
            <p:nvPr/>
          </p:nvSpPr>
          <p:spPr bwMode="auto">
            <a:xfrm>
              <a:off x="4118822" y="4376342"/>
              <a:ext cx="679172" cy="38413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Q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Reb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1" name="Text Box 2"/>
            <p:cNvSpPr txBox="1">
              <a:spLocks noChangeArrowheads="1"/>
            </p:cNvSpPr>
            <p:nvPr/>
          </p:nvSpPr>
          <p:spPr bwMode="auto">
            <a:xfrm>
              <a:off x="4359668" y="1553520"/>
              <a:ext cx="835956" cy="42736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Q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Cnd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2" name="Text Box 602"/>
            <p:cNvSpPr txBox="1">
              <a:spLocks noChangeArrowheads="1"/>
            </p:cNvSpPr>
            <p:nvPr/>
          </p:nvSpPr>
          <p:spPr bwMode="auto">
            <a:xfrm>
              <a:off x="1028954" y="5038994"/>
              <a:ext cx="690954" cy="295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Tot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3" name="Text Box 603"/>
            <p:cNvSpPr txBox="1">
              <a:spLocks noChangeArrowheads="1"/>
            </p:cNvSpPr>
            <p:nvPr/>
          </p:nvSpPr>
          <p:spPr bwMode="auto">
            <a:xfrm>
              <a:off x="41058" y="2961794"/>
              <a:ext cx="766597" cy="39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H2O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4" name="Text Box 604"/>
            <p:cNvSpPr txBox="1">
              <a:spLocks noChangeArrowheads="1"/>
            </p:cNvSpPr>
            <p:nvPr/>
          </p:nvSpPr>
          <p:spPr bwMode="auto">
            <a:xfrm>
              <a:off x="2557847" y="3081115"/>
              <a:ext cx="629083" cy="369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Col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5" name="Text Box 606"/>
            <p:cNvSpPr txBox="1">
              <a:spLocks noChangeArrowheads="1"/>
            </p:cNvSpPr>
            <p:nvPr/>
          </p:nvSpPr>
          <p:spPr bwMode="auto">
            <a:xfrm>
              <a:off x="3832609" y="2540706"/>
              <a:ext cx="343589" cy="37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L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6" name="Text Box 608"/>
            <p:cNvSpPr txBox="1">
              <a:spLocks noChangeArrowheads="1"/>
            </p:cNvSpPr>
            <p:nvPr/>
          </p:nvSpPr>
          <p:spPr bwMode="auto">
            <a:xfrm>
              <a:off x="4489765" y="2556741"/>
              <a:ext cx="374946" cy="36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D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37" name="Text Box 611"/>
            <p:cNvSpPr txBox="1">
              <a:spLocks noChangeArrowheads="1"/>
            </p:cNvSpPr>
            <p:nvPr/>
          </p:nvSpPr>
          <p:spPr bwMode="auto">
            <a:xfrm>
              <a:off x="3983815" y="5063614"/>
              <a:ext cx="742553" cy="3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Ester</a:t>
              </a:r>
              <a:endParaRPr lang="en-US" sz="1600">
                <a:cs typeface="Arial" charset="0"/>
              </a:endParaRPr>
            </a:p>
          </p:txBody>
        </p:sp>
        <p:grpSp>
          <p:nvGrpSpPr>
            <p:cNvPr id="8" name="Group 771"/>
            <p:cNvGrpSpPr>
              <a:grpSpLocks/>
            </p:cNvGrpSpPr>
            <p:nvPr/>
          </p:nvGrpSpPr>
          <p:grpSpPr bwMode="auto">
            <a:xfrm rot="-5400000">
              <a:off x="2735898" y="2965716"/>
              <a:ext cx="217515" cy="143440"/>
              <a:chOff x="-34607" y="34607"/>
              <a:chExt cx="252" cy="208"/>
            </a:xfrm>
          </p:grpSpPr>
          <p:sp>
            <p:nvSpPr>
              <p:cNvPr id="19597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98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9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9" name="Group 787"/>
            <p:cNvGrpSpPr>
              <a:grpSpLocks/>
            </p:cNvGrpSpPr>
            <p:nvPr/>
          </p:nvGrpSpPr>
          <p:grpSpPr bwMode="auto">
            <a:xfrm rot="-5400000">
              <a:off x="4264369" y="4956805"/>
              <a:ext cx="217515" cy="142773"/>
              <a:chOff x="-34607" y="34607"/>
              <a:chExt cx="252" cy="208"/>
            </a:xfrm>
          </p:grpSpPr>
          <p:sp>
            <p:nvSpPr>
              <p:cNvPr id="19594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95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6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0" name="Group 791"/>
            <p:cNvGrpSpPr>
              <a:grpSpLocks/>
            </p:cNvGrpSpPr>
            <p:nvPr/>
          </p:nvGrpSpPr>
          <p:grpSpPr bwMode="auto">
            <a:xfrm rot="-5400000">
              <a:off x="4218887" y="4235254"/>
              <a:ext cx="217515" cy="143440"/>
              <a:chOff x="-34607" y="34607"/>
              <a:chExt cx="252" cy="208"/>
            </a:xfrm>
          </p:grpSpPr>
          <p:sp>
            <p:nvSpPr>
              <p:cNvPr id="19591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92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3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1" name="Group 795"/>
            <p:cNvGrpSpPr>
              <a:grpSpLocks/>
            </p:cNvGrpSpPr>
            <p:nvPr/>
          </p:nvGrpSpPr>
          <p:grpSpPr bwMode="auto">
            <a:xfrm rot="-5400000">
              <a:off x="3885305" y="2451209"/>
              <a:ext cx="217515" cy="143440"/>
              <a:chOff x="-34607" y="34607"/>
              <a:chExt cx="252" cy="208"/>
            </a:xfrm>
          </p:grpSpPr>
          <p:sp>
            <p:nvSpPr>
              <p:cNvPr id="19588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89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90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2" name="Group 799"/>
            <p:cNvGrpSpPr>
              <a:grpSpLocks/>
            </p:cNvGrpSpPr>
            <p:nvPr/>
          </p:nvGrpSpPr>
          <p:grpSpPr bwMode="auto">
            <a:xfrm rot="-5400000">
              <a:off x="4475744" y="1418707"/>
              <a:ext cx="217515" cy="143440"/>
              <a:chOff x="-34607" y="34607"/>
              <a:chExt cx="252" cy="208"/>
            </a:xfrm>
          </p:grpSpPr>
          <p:sp>
            <p:nvSpPr>
              <p:cNvPr id="19585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86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87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grpSp>
          <p:nvGrpSpPr>
            <p:cNvPr id="13" name="Group 803"/>
            <p:cNvGrpSpPr>
              <a:grpSpLocks/>
            </p:cNvGrpSpPr>
            <p:nvPr/>
          </p:nvGrpSpPr>
          <p:grpSpPr bwMode="auto">
            <a:xfrm>
              <a:off x="3833276" y="4362399"/>
              <a:ext cx="427652" cy="398082"/>
              <a:chOff x="0" y="1"/>
              <a:chExt cx="396552" cy="370257"/>
            </a:xfrm>
          </p:grpSpPr>
          <p:sp>
            <p:nvSpPr>
              <p:cNvPr id="19580" name="Oval 804"/>
              <p:cNvSpPr>
                <a:spLocks noChangeArrowheads="1"/>
              </p:cNvSpPr>
              <p:nvPr/>
            </p:nvSpPr>
            <p:spPr bwMode="auto">
              <a:xfrm>
                <a:off x="77033" y="63564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grpSp>
            <p:nvGrpSpPr>
              <p:cNvPr id="14" name="Group 805"/>
              <p:cNvGrpSpPr>
                <a:grpSpLocks/>
              </p:cNvGrpSpPr>
              <p:nvPr/>
            </p:nvGrpSpPr>
            <p:grpSpPr bwMode="auto">
              <a:xfrm>
                <a:off x="0" y="3"/>
                <a:ext cx="396552" cy="370257"/>
                <a:chOff x="0" y="0"/>
                <a:chExt cx="669" cy="837"/>
              </a:xfrm>
            </p:grpSpPr>
            <p:cxnSp>
              <p:nvCxnSpPr>
                <p:cNvPr id="19582" name="AutoShape 19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0" y="469"/>
                  <a:ext cx="435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83" name="AutoShape 1963"/>
                <p:cNvCxnSpPr>
                  <a:cxnSpLocks noChangeShapeType="1"/>
                </p:cNvCxnSpPr>
                <p:nvPr/>
              </p:nvCxnSpPr>
              <p:spPr bwMode="auto">
                <a:xfrm>
                  <a:off x="217" y="368"/>
                  <a:ext cx="218" cy="102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84" name="AutoShape 19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7" y="0"/>
                  <a:ext cx="452" cy="36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5" name="Group 1923"/>
            <p:cNvGrpSpPr>
              <a:grpSpLocks/>
            </p:cNvGrpSpPr>
            <p:nvPr/>
          </p:nvGrpSpPr>
          <p:grpSpPr bwMode="auto">
            <a:xfrm>
              <a:off x="1885485" y="2854431"/>
              <a:ext cx="382339" cy="2355722"/>
              <a:chOff x="8454" y="7508"/>
              <a:chExt cx="530" cy="3455"/>
            </a:xfrm>
          </p:grpSpPr>
          <p:cxnSp>
            <p:nvCxnSpPr>
              <p:cNvPr id="19576" name="AutoShape 1924"/>
              <p:cNvCxnSpPr>
                <a:cxnSpLocks noChangeShapeType="1"/>
              </p:cNvCxnSpPr>
              <p:nvPr/>
            </p:nvCxnSpPr>
            <p:spPr bwMode="auto">
              <a:xfrm>
                <a:off x="8465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577" name="AutoShape 1925"/>
              <p:cNvCxnSpPr>
                <a:cxnSpLocks noChangeShapeType="1"/>
              </p:cNvCxnSpPr>
              <p:nvPr/>
            </p:nvCxnSpPr>
            <p:spPr bwMode="auto">
              <a:xfrm>
                <a:off x="8984" y="7843"/>
                <a:ext cx="0" cy="276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78" name="Arc 1926"/>
              <p:cNvSpPr>
                <a:spLocks/>
              </p:cNvSpPr>
              <p:nvPr/>
            </p:nvSpPr>
            <p:spPr bwMode="auto">
              <a:xfrm rot="10853378" flipV="1">
                <a:off x="8457" y="7508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579" name="Arc 1927"/>
              <p:cNvSpPr>
                <a:spLocks/>
              </p:cNvSpPr>
              <p:nvPr/>
            </p:nvSpPr>
            <p:spPr bwMode="auto">
              <a:xfrm rot="64827" flipV="1">
                <a:off x="8454" y="10573"/>
                <a:ext cx="522" cy="390"/>
              </a:xfrm>
              <a:custGeom>
                <a:avLst/>
                <a:gdLst>
                  <a:gd name="T0" fmla="*/ 0 w 43196"/>
                  <a:gd name="T1" fmla="*/ 0 h 22102"/>
                  <a:gd name="T2" fmla="*/ 0 w 43196"/>
                  <a:gd name="T3" fmla="*/ 0 h 22102"/>
                  <a:gd name="T4" fmla="*/ 0 w 43196"/>
                  <a:gd name="T5" fmla="*/ 0 h 22102"/>
                  <a:gd name="T6" fmla="*/ 0 60000 65536"/>
                  <a:gd name="T7" fmla="*/ 0 60000 65536"/>
                  <a:gd name="T8" fmla="*/ 0 60000 65536"/>
                  <a:gd name="T9" fmla="*/ 0 w 43196"/>
                  <a:gd name="T10" fmla="*/ 0 h 22102"/>
                  <a:gd name="T11" fmla="*/ 43196 w 43196"/>
                  <a:gd name="T12" fmla="*/ 22102 h 221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6" h="22102" fill="none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</a:path>
                  <a:path w="43196" h="22102" stroke="0" extrusionOk="0">
                    <a:moveTo>
                      <a:pt x="0" y="21173"/>
                    </a:moveTo>
                    <a:cubicBezTo>
                      <a:pt x="232" y="9412"/>
                      <a:pt x="9833" y="-1"/>
                      <a:pt x="21596" y="0"/>
                    </a:cubicBezTo>
                    <a:cubicBezTo>
                      <a:pt x="33525" y="0"/>
                      <a:pt x="43196" y="9670"/>
                      <a:pt x="43196" y="21600"/>
                    </a:cubicBezTo>
                    <a:cubicBezTo>
                      <a:pt x="43196" y="21767"/>
                      <a:pt x="43194" y="21934"/>
                      <a:pt x="43190" y="22102"/>
                    </a:cubicBezTo>
                    <a:lnTo>
                      <a:pt x="21596" y="21600"/>
                    </a:lnTo>
                    <a:lnTo>
                      <a:pt x="0" y="2117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cxnSp>
          <p:nvCxnSpPr>
            <p:cNvPr id="19545" name="Straight Connector 753"/>
            <p:cNvCxnSpPr>
              <a:cxnSpLocks noChangeShapeType="1"/>
            </p:cNvCxnSpPr>
            <p:nvPr/>
          </p:nvCxnSpPr>
          <p:spPr bwMode="auto">
            <a:xfrm>
              <a:off x="1876601" y="3877869"/>
              <a:ext cx="363604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6" name="Straight Connector 755"/>
            <p:cNvCxnSpPr>
              <a:cxnSpLocks noChangeShapeType="1"/>
            </p:cNvCxnSpPr>
            <p:nvPr/>
          </p:nvCxnSpPr>
          <p:spPr bwMode="auto">
            <a:xfrm>
              <a:off x="1885942" y="3141662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7" name="Straight Connector 756"/>
            <p:cNvCxnSpPr>
              <a:cxnSpLocks noChangeShapeType="1"/>
            </p:cNvCxnSpPr>
            <p:nvPr/>
          </p:nvCxnSpPr>
          <p:spPr bwMode="auto">
            <a:xfrm>
              <a:off x="1873266" y="4934772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8" name="Straight Connector 755"/>
            <p:cNvCxnSpPr>
              <a:cxnSpLocks noChangeShapeType="1"/>
            </p:cNvCxnSpPr>
            <p:nvPr/>
          </p:nvCxnSpPr>
          <p:spPr bwMode="auto">
            <a:xfrm>
              <a:off x="1875934" y="3500703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49" name="Straight Connector 755"/>
            <p:cNvCxnSpPr>
              <a:cxnSpLocks noChangeShapeType="1"/>
            </p:cNvCxnSpPr>
            <p:nvPr/>
          </p:nvCxnSpPr>
          <p:spPr bwMode="auto">
            <a:xfrm>
              <a:off x="1872599" y="4241789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50" name="Straight Connector 755"/>
            <p:cNvCxnSpPr>
              <a:cxnSpLocks noChangeShapeType="1"/>
            </p:cNvCxnSpPr>
            <p:nvPr/>
          </p:nvCxnSpPr>
          <p:spPr bwMode="auto">
            <a:xfrm>
              <a:off x="1875934" y="4586886"/>
              <a:ext cx="364271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51" name="AutoShape 571"/>
            <p:cNvCxnSpPr>
              <a:cxnSpLocks noChangeShapeType="1"/>
            </p:cNvCxnSpPr>
            <p:nvPr/>
          </p:nvCxnSpPr>
          <p:spPr bwMode="auto">
            <a:xfrm>
              <a:off x="2121080" y="5634832"/>
              <a:ext cx="30960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6" name="Group 779"/>
            <p:cNvGrpSpPr>
              <a:grpSpLocks/>
            </p:cNvGrpSpPr>
            <p:nvPr/>
          </p:nvGrpSpPr>
          <p:grpSpPr bwMode="auto">
            <a:xfrm rot="-5400000">
              <a:off x="4250092" y="5499306"/>
              <a:ext cx="217515" cy="142773"/>
              <a:chOff x="-34607" y="34607"/>
              <a:chExt cx="252" cy="208"/>
            </a:xfrm>
          </p:grpSpPr>
          <p:sp>
            <p:nvSpPr>
              <p:cNvPr id="19573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74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75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cxnSp>
          <p:nvCxnSpPr>
            <p:cNvPr id="19553" name="AutoShape 1921"/>
            <p:cNvCxnSpPr>
              <a:cxnSpLocks noChangeShapeType="1"/>
            </p:cNvCxnSpPr>
            <p:nvPr/>
          </p:nvCxnSpPr>
          <p:spPr bwMode="auto">
            <a:xfrm flipV="1">
              <a:off x="118732" y="5029200"/>
              <a:ext cx="1783868" cy="3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9554" name="Text Box 603"/>
            <p:cNvSpPr txBox="1">
              <a:spLocks noChangeArrowheads="1"/>
            </p:cNvSpPr>
            <p:nvPr/>
          </p:nvSpPr>
          <p:spPr bwMode="auto">
            <a:xfrm>
              <a:off x="0" y="4991052"/>
              <a:ext cx="784584" cy="39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Feed</a:t>
              </a:r>
              <a:endParaRPr lang="en-US" sz="1600">
                <a:cs typeface="Arial" charset="0"/>
              </a:endParaRPr>
            </a:p>
          </p:txBody>
        </p:sp>
        <p:grpSp>
          <p:nvGrpSpPr>
            <p:cNvPr id="17" name="Group 779"/>
            <p:cNvGrpSpPr>
              <a:grpSpLocks/>
            </p:cNvGrpSpPr>
            <p:nvPr/>
          </p:nvGrpSpPr>
          <p:grpSpPr bwMode="auto">
            <a:xfrm rot="-5400000">
              <a:off x="324077" y="4905025"/>
              <a:ext cx="217515" cy="142773"/>
              <a:chOff x="-34607" y="34607"/>
              <a:chExt cx="252" cy="208"/>
            </a:xfrm>
          </p:grpSpPr>
          <p:sp>
            <p:nvSpPr>
              <p:cNvPr id="19570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71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72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  <p:sp>
          <p:nvSpPr>
            <p:cNvPr id="19556" name="Text Box 1971"/>
            <p:cNvSpPr txBox="1">
              <a:spLocks noChangeArrowheads="1"/>
            </p:cNvSpPr>
            <p:nvPr/>
          </p:nvSpPr>
          <p:spPr bwMode="auto">
            <a:xfrm>
              <a:off x="2314424" y="4628405"/>
              <a:ext cx="1002080" cy="4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Aft>
                  <a:spcPts val="1000"/>
                </a:spcAft>
              </a:pPr>
              <a:r>
                <a:rPr lang="en-IN" sz="1600">
                  <a:latin typeface="Times New Roman" pitchFamily="18" charset="0"/>
                  <a:cs typeface="Arial" charset="0"/>
                </a:rPr>
                <a:t>Extractor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57" name="Text Box 1971"/>
            <p:cNvSpPr txBox="1">
              <a:spLocks noChangeArrowheads="1"/>
            </p:cNvSpPr>
            <p:nvPr/>
          </p:nvSpPr>
          <p:spPr bwMode="auto">
            <a:xfrm>
              <a:off x="3867301" y="3173034"/>
              <a:ext cx="1169537" cy="4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l">
                <a:spcAft>
                  <a:spcPts val="1000"/>
                </a:spcAft>
              </a:pPr>
              <a:r>
                <a:rPr lang="en-IN" sz="1600">
                  <a:latin typeface="Times New Roman" pitchFamily="18" charset="0"/>
                  <a:cs typeface="Arial" charset="0"/>
                </a:rPr>
                <a:t>Distillation column</a:t>
              </a:r>
              <a:r>
                <a:rPr lang="en-IN" sz="1600" i="1">
                  <a:latin typeface="Times New Roman" pitchFamily="18" charset="0"/>
                  <a:cs typeface="Arial" charset="0"/>
                </a:rPr>
                <a:t> 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19558" name="Text Box 603"/>
            <p:cNvSpPr txBox="1">
              <a:spLocks noChangeArrowheads="1"/>
            </p:cNvSpPr>
            <p:nvPr/>
          </p:nvSpPr>
          <p:spPr bwMode="auto">
            <a:xfrm>
              <a:off x="3893963" y="5586727"/>
              <a:ext cx="970813" cy="39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i="1">
                  <a:latin typeface="Times New Roman" pitchFamily="18" charset="0"/>
                  <a:cs typeface="Arial" charset="0"/>
                </a:rPr>
                <a:t>F</a:t>
              </a:r>
              <a:r>
                <a:rPr lang="en-US" sz="1600" i="1" baseline="-25000">
                  <a:latin typeface="Times New Roman" pitchFamily="18" charset="0"/>
                  <a:cs typeface="Arial" charset="0"/>
                </a:rPr>
                <a:t>Alc-wash</a:t>
              </a:r>
              <a:endParaRPr lang="en-US" sz="1600">
                <a:cs typeface="Arial" charset="0"/>
              </a:endParaRPr>
            </a:p>
          </p:txBody>
        </p:sp>
        <p:cxnSp>
          <p:nvCxnSpPr>
            <p:cNvPr id="19559" name="AutoShape 1967"/>
            <p:cNvCxnSpPr>
              <a:cxnSpLocks noChangeShapeType="1"/>
            </p:cNvCxnSpPr>
            <p:nvPr/>
          </p:nvCxnSpPr>
          <p:spPr bwMode="auto">
            <a:xfrm>
              <a:off x="2096799" y="5207128"/>
              <a:ext cx="0" cy="432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3" name="Freeform 132"/>
            <p:cNvSpPr/>
            <p:nvPr/>
          </p:nvSpPr>
          <p:spPr>
            <a:xfrm>
              <a:off x="925909" y="2988987"/>
              <a:ext cx="238407" cy="95253"/>
            </a:xfrm>
            <a:custGeom>
              <a:avLst/>
              <a:gdLst>
                <a:gd name="connsiteX0" fmla="*/ 0 w 170121"/>
                <a:gd name="connsiteY0" fmla="*/ 0 h 106325"/>
                <a:gd name="connsiteX1" fmla="*/ 85060 w 170121"/>
                <a:gd name="connsiteY1" fmla="*/ 106325 h 106325"/>
                <a:gd name="connsiteX2" fmla="*/ 170121 w 170121"/>
                <a:gd name="connsiteY2" fmla="*/ 0 h 10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121" h="106325">
                  <a:moveTo>
                    <a:pt x="0" y="0"/>
                  </a:moveTo>
                  <a:cubicBezTo>
                    <a:pt x="28353" y="53162"/>
                    <a:pt x="56707" y="106325"/>
                    <a:pt x="85060" y="106325"/>
                  </a:cubicBezTo>
                  <a:cubicBezTo>
                    <a:pt x="113413" y="106325"/>
                    <a:pt x="141767" y="53162"/>
                    <a:pt x="170121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IN"/>
            </a:p>
          </p:txBody>
        </p:sp>
        <p:cxnSp>
          <p:nvCxnSpPr>
            <p:cNvPr id="19561" name="AutoShape 1967"/>
            <p:cNvCxnSpPr>
              <a:cxnSpLocks noChangeShapeType="1"/>
            </p:cNvCxnSpPr>
            <p:nvPr/>
          </p:nvCxnSpPr>
          <p:spPr bwMode="auto">
            <a:xfrm>
              <a:off x="141767" y="2997495"/>
              <a:ext cx="792000" cy="139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8" name="Group 779"/>
            <p:cNvGrpSpPr>
              <a:grpSpLocks/>
            </p:cNvGrpSpPr>
            <p:nvPr/>
          </p:nvGrpSpPr>
          <p:grpSpPr bwMode="auto">
            <a:xfrm rot="-5400000">
              <a:off x="267429" y="2863218"/>
              <a:ext cx="217515" cy="142773"/>
              <a:chOff x="-34607" y="34607"/>
              <a:chExt cx="252" cy="208"/>
            </a:xfrm>
          </p:grpSpPr>
          <p:sp>
            <p:nvSpPr>
              <p:cNvPr id="19567" name="AutoShape 1944"/>
              <p:cNvSpPr>
                <a:spLocks noChangeArrowheads="1"/>
              </p:cNvSpPr>
              <p:nvPr/>
            </p:nvSpPr>
            <p:spPr bwMode="auto">
              <a:xfrm>
                <a:off x="-34607" y="34607"/>
                <a:ext cx="114" cy="208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  <p:cxnSp>
            <p:nvCxnSpPr>
              <p:cNvPr id="19568" name="Line 1945"/>
              <p:cNvCxnSpPr>
                <a:cxnSpLocks noChangeShapeType="1"/>
              </p:cNvCxnSpPr>
              <p:nvPr/>
            </p:nvCxnSpPr>
            <p:spPr bwMode="auto">
              <a:xfrm>
                <a:off x="-34550" y="34711"/>
                <a:ext cx="1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569" name="AutoShape 1946"/>
              <p:cNvSpPr>
                <a:spLocks noChangeArrowheads="1"/>
              </p:cNvSpPr>
              <p:nvPr/>
            </p:nvSpPr>
            <p:spPr bwMode="auto">
              <a:xfrm>
                <a:off x="-34436" y="34642"/>
                <a:ext cx="81" cy="13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b="0">
                  <a:cs typeface="Arial" charset="0"/>
                </a:endParaRPr>
              </a:p>
            </p:txBody>
          </p:sp>
        </p:grpSp>
      </p:grpSp>
      <p:grpSp>
        <p:nvGrpSpPr>
          <p:cNvPr id="19" name="Group 180"/>
          <p:cNvGrpSpPr/>
          <p:nvPr/>
        </p:nvGrpSpPr>
        <p:grpSpPr>
          <a:xfrm>
            <a:off x="1360514" y="4709990"/>
            <a:ext cx="1476338" cy="462625"/>
            <a:chOff x="1360514" y="4709990"/>
            <a:chExt cx="1476338" cy="462625"/>
          </a:xfrm>
        </p:grpSpPr>
        <p:grpSp>
          <p:nvGrpSpPr>
            <p:cNvPr id="20" name="Group 170"/>
            <p:cNvGrpSpPr/>
            <p:nvPr/>
          </p:nvGrpSpPr>
          <p:grpSpPr>
            <a:xfrm>
              <a:off x="2285984" y="4709990"/>
              <a:ext cx="360363" cy="311150"/>
              <a:chOff x="2602431" y="2603500"/>
              <a:chExt cx="360363" cy="311150"/>
            </a:xfrm>
          </p:grpSpPr>
          <p:sp>
            <p:nvSpPr>
              <p:cNvPr id="179" name="Oval 149"/>
              <p:cNvSpPr>
                <a:spLocks noChangeArrowheads="1"/>
              </p:cNvSpPr>
              <p:nvPr/>
            </p:nvSpPr>
            <p:spPr bwMode="auto">
              <a:xfrm flipH="1">
                <a:off x="2615127" y="2603500"/>
                <a:ext cx="311150" cy="311150"/>
              </a:xfrm>
              <a:prstGeom prst="ellips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80" name="Text Box 150"/>
              <p:cNvSpPr txBox="1">
                <a:spLocks noChangeArrowheads="1"/>
              </p:cNvSpPr>
              <p:nvPr/>
            </p:nvSpPr>
            <p:spPr bwMode="auto">
              <a:xfrm flipH="1">
                <a:off x="2602431" y="2603500"/>
                <a:ext cx="360363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FC</a:t>
                </a:r>
              </a:p>
            </p:txBody>
          </p:sp>
        </p:grpSp>
        <p:sp>
          <p:nvSpPr>
            <p:cNvPr id="175" name="Line 151"/>
            <p:cNvSpPr>
              <a:spLocks noChangeShapeType="1"/>
            </p:cNvSpPr>
            <p:nvPr/>
          </p:nvSpPr>
          <p:spPr bwMode="auto">
            <a:xfrm flipH="1" flipV="1">
              <a:off x="2836852" y="4884615"/>
              <a:ext cx="0" cy="2880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6" name="Line 152"/>
            <p:cNvSpPr>
              <a:spLocks noChangeShapeType="1"/>
            </p:cNvSpPr>
            <p:nvPr/>
          </p:nvSpPr>
          <p:spPr bwMode="auto">
            <a:xfrm>
              <a:off x="2617773" y="4883027"/>
              <a:ext cx="216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7" name="Line 177"/>
            <p:cNvSpPr>
              <a:spLocks noChangeShapeType="1"/>
            </p:cNvSpPr>
            <p:nvPr/>
          </p:nvSpPr>
          <p:spPr bwMode="auto">
            <a:xfrm>
              <a:off x="1847834" y="4886204"/>
              <a:ext cx="4381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8" name="Text Box 178"/>
            <p:cNvSpPr txBox="1">
              <a:spLocks noChangeArrowheads="1"/>
            </p:cNvSpPr>
            <p:nvPr/>
          </p:nvSpPr>
          <p:spPr bwMode="auto">
            <a:xfrm>
              <a:off x="1360514" y="4711579"/>
              <a:ext cx="56457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TPM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143108" y="1046148"/>
            <a:ext cx="4134937" cy="4715965"/>
            <a:chOff x="2143108" y="1046148"/>
            <a:chExt cx="4134937" cy="4715965"/>
          </a:xfrm>
        </p:grpSpPr>
        <p:grpSp>
          <p:nvGrpSpPr>
            <p:cNvPr id="21" name="Group 238"/>
            <p:cNvGrpSpPr/>
            <p:nvPr/>
          </p:nvGrpSpPr>
          <p:grpSpPr>
            <a:xfrm>
              <a:off x="5286380" y="1046148"/>
              <a:ext cx="954095" cy="816274"/>
              <a:chOff x="5286380" y="1046148"/>
              <a:chExt cx="954095" cy="816274"/>
            </a:xfrm>
          </p:grpSpPr>
          <p:grpSp>
            <p:nvGrpSpPr>
              <p:cNvPr id="22" name="Group 102"/>
              <p:cNvGrpSpPr>
                <a:grpSpLocks/>
              </p:cNvGrpSpPr>
              <p:nvPr/>
            </p:nvGrpSpPr>
            <p:grpSpPr bwMode="auto">
              <a:xfrm>
                <a:off x="5808675" y="1046148"/>
                <a:ext cx="431800" cy="311150"/>
                <a:chOff x="1247" y="2215"/>
                <a:chExt cx="272" cy="196"/>
              </a:xfrm>
            </p:grpSpPr>
            <p:sp>
              <p:nvSpPr>
                <p:cNvPr id="187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88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47" y="2215"/>
                  <a:ext cx="272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CC"/>
                      </a:solidFill>
                    </a:rPr>
                    <a:t>PC</a:t>
                  </a:r>
                </a:p>
              </p:txBody>
            </p:sp>
          </p:grpSp>
          <p:sp>
            <p:nvSpPr>
              <p:cNvPr id="185" name="Line 105"/>
              <p:cNvSpPr>
                <a:spLocks noChangeShapeType="1"/>
              </p:cNvSpPr>
              <p:nvPr/>
            </p:nvSpPr>
            <p:spPr bwMode="auto">
              <a:xfrm flipV="1">
                <a:off x="5286380" y="1214422"/>
                <a:ext cx="0" cy="648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86" name="Line 106"/>
              <p:cNvSpPr>
                <a:spLocks noChangeShapeType="1"/>
              </p:cNvSpPr>
              <p:nvPr/>
            </p:nvSpPr>
            <p:spPr bwMode="auto">
              <a:xfrm flipH="1">
                <a:off x="5286380" y="1214422"/>
                <a:ext cx="540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89" name="Line 105"/>
              <p:cNvSpPr>
                <a:spLocks noChangeShapeType="1"/>
              </p:cNvSpPr>
              <p:nvPr/>
            </p:nvSpPr>
            <p:spPr bwMode="auto">
              <a:xfrm flipV="1">
                <a:off x="6009227" y="1366822"/>
                <a:ext cx="0" cy="198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23" name="Group 231"/>
            <p:cNvGrpSpPr/>
            <p:nvPr/>
          </p:nvGrpSpPr>
          <p:grpSpPr>
            <a:xfrm>
              <a:off x="2143108" y="2236253"/>
              <a:ext cx="600161" cy="939739"/>
              <a:chOff x="2143108" y="2236253"/>
              <a:chExt cx="600161" cy="939739"/>
            </a:xfrm>
          </p:grpSpPr>
          <p:grpSp>
            <p:nvGrpSpPr>
              <p:cNvPr id="24" name="Group 102"/>
              <p:cNvGrpSpPr>
                <a:grpSpLocks/>
              </p:cNvGrpSpPr>
              <p:nvPr/>
            </p:nvGrpSpPr>
            <p:grpSpPr bwMode="auto">
              <a:xfrm>
                <a:off x="2232012" y="2677053"/>
                <a:ext cx="360363" cy="311150"/>
                <a:chOff x="1258" y="2215"/>
                <a:chExt cx="227" cy="196"/>
              </a:xfrm>
            </p:grpSpPr>
            <p:sp>
              <p:nvSpPr>
                <p:cNvPr id="191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92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58" y="2215"/>
                  <a:ext cx="227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CC"/>
                      </a:solidFill>
                    </a:rPr>
                    <a:t>F</a:t>
                  </a:r>
                  <a:r>
                    <a:rPr lang="en-US" sz="1400" dirty="0" smtClean="0">
                      <a:solidFill>
                        <a:srgbClr val="0000CC"/>
                      </a:solidFill>
                    </a:rPr>
                    <a:t>C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193" name="Line 105"/>
              <p:cNvSpPr>
                <a:spLocks noChangeShapeType="1"/>
              </p:cNvSpPr>
              <p:nvPr/>
            </p:nvSpPr>
            <p:spPr bwMode="auto">
              <a:xfrm flipV="1">
                <a:off x="2742658" y="2851992"/>
                <a:ext cx="0" cy="324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94" name="Line 106"/>
              <p:cNvSpPr>
                <a:spLocks noChangeShapeType="1"/>
              </p:cNvSpPr>
              <p:nvPr/>
            </p:nvSpPr>
            <p:spPr bwMode="auto">
              <a:xfrm flipH="1">
                <a:off x="2563269" y="2857496"/>
                <a:ext cx="180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95" name="Line 105"/>
              <p:cNvSpPr>
                <a:spLocks noChangeShapeType="1"/>
              </p:cNvSpPr>
              <p:nvPr/>
            </p:nvSpPr>
            <p:spPr bwMode="auto">
              <a:xfrm>
                <a:off x="2411926" y="2492285"/>
                <a:ext cx="0" cy="180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2143108" y="2236253"/>
                <a:ext cx="5357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400" dirty="0" smtClean="0">
                    <a:solidFill>
                      <a:srgbClr val="FF0000"/>
                    </a:solidFill>
                  </a:rPr>
                  <a:t>MAX</a:t>
                </a:r>
                <a:endParaRPr lang="en-IN" sz="14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5" name="Group 232"/>
            <p:cNvGrpSpPr/>
            <p:nvPr/>
          </p:nvGrpSpPr>
          <p:grpSpPr>
            <a:xfrm>
              <a:off x="3866087" y="2760660"/>
              <a:ext cx="842439" cy="311150"/>
              <a:chOff x="3866087" y="2760660"/>
              <a:chExt cx="842439" cy="311150"/>
            </a:xfrm>
          </p:grpSpPr>
          <p:grpSp>
            <p:nvGrpSpPr>
              <p:cNvPr id="26" name="Group 102"/>
              <p:cNvGrpSpPr>
                <a:grpSpLocks/>
              </p:cNvGrpSpPr>
              <p:nvPr/>
            </p:nvGrpSpPr>
            <p:grpSpPr bwMode="auto">
              <a:xfrm>
                <a:off x="4354513" y="2760660"/>
                <a:ext cx="354013" cy="311150"/>
                <a:chOff x="1258" y="2215"/>
                <a:chExt cx="223" cy="196"/>
              </a:xfrm>
            </p:grpSpPr>
            <p:sp>
              <p:nvSpPr>
                <p:cNvPr id="198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99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58" y="2215"/>
                  <a:ext cx="223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CC"/>
                      </a:solidFill>
                    </a:rPr>
                    <a:t>LC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200" name="Line 106"/>
              <p:cNvSpPr>
                <a:spLocks noChangeShapeType="1"/>
              </p:cNvSpPr>
              <p:nvPr/>
            </p:nvSpPr>
            <p:spPr bwMode="auto">
              <a:xfrm flipH="1">
                <a:off x="3872752" y="2925232"/>
                <a:ext cx="504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01" name="Line 105"/>
              <p:cNvSpPr>
                <a:spLocks noChangeShapeType="1"/>
              </p:cNvSpPr>
              <p:nvPr/>
            </p:nvSpPr>
            <p:spPr bwMode="auto">
              <a:xfrm flipV="1">
                <a:off x="3866087" y="2920467"/>
                <a:ext cx="0" cy="108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27" name="Group 234"/>
            <p:cNvGrpSpPr/>
            <p:nvPr/>
          </p:nvGrpSpPr>
          <p:grpSpPr>
            <a:xfrm>
              <a:off x="5055132" y="4538140"/>
              <a:ext cx="782641" cy="663575"/>
              <a:chOff x="5055132" y="4538140"/>
              <a:chExt cx="782641" cy="663575"/>
            </a:xfrm>
          </p:grpSpPr>
          <p:grpSp>
            <p:nvGrpSpPr>
              <p:cNvPr id="28" name="Group 102"/>
              <p:cNvGrpSpPr>
                <a:grpSpLocks/>
              </p:cNvGrpSpPr>
              <p:nvPr/>
            </p:nvGrpSpPr>
            <p:grpSpPr bwMode="auto">
              <a:xfrm>
                <a:off x="5483760" y="4890565"/>
                <a:ext cx="354013" cy="311150"/>
                <a:chOff x="1258" y="2215"/>
                <a:chExt cx="223" cy="196"/>
              </a:xfrm>
            </p:grpSpPr>
            <p:sp>
              <p:nvSpPr>
                <p:cNvPr id="209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10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58" y="2215"/>
                  <a:ext cx="223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CC"/>
                      </a:solidFill>
                    </a:rPr>
                    <a:t>LC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211" name="Line 106"/>
              <p:cNvSpPr>
                <a:spLocks noChangeShapeType="1"/>
              </p:cNvSpPr>
              <p:nvPr/>
            </p:nvSpPr>
            <p:spPr bwMode="auto">
              <a:xfrm flipH="1">
                <a:off x="5056525" y="5067309"/>
                <a:ext cx="432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12" name="Line 105"/>
              <p:cNvSpPr>
                <a:spLocks noChangeShapeType="1"/>
              </p:cNvSpPr>
              <p:nvPr/>
            </p:nvSpPr>
            <p:spPr bwMode="auto">
              <a:xfrm flipV="1">
                <a:off x="5055132" y="4538140"/>
                <a:ext cx="0" cy="540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29" name="Group 235"/>
            <p:cNvGrpSpPr/>
            <p:nvPr/>
          </p:nvGrpSpPr>
          <p:grpSpPr>
            <a:xfrm>
              <a:off x="5276661" y="3866095"/>
              <a:ext cx="686000" cy="486388"/>
              <a:chOff x="5276661" y="3866095"/>
              <a:chExt cx="686000" cy="486388"/>
            </a:xfrm>
          </p:grpSpPr>
          <p:grpSp>
            <p:nvGrpSpPr>
              <p:cNvPr id="30" name="Group 102"/>
              <p:cNvGrpSpPr>
                <a:grpSpLocks/>
              </p:cNvGrpSpPr>
              <p:nvPr/>
            </p:nvGrpSpPr>
            <p:grpSpPr bwMode="auto">
              <a:xfrm>
                <a:off x="5597535" y="3866095"/>
                <a:ext cx="365126" cy="311150"/>
                <a:chOff x="1258" y="2215"/>
                <a:chExt cx="230" cy="196"/>
              </a:xfrm>
            </p:grpSpPr>
            <p:sp>
              <p:nvSpPr>
                <p:cNvPr id="214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15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58" y="2215"/>
                  <a:ext cx="230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CC"/>
                      </a:solidFill>
                    </a:rPr>
                    <a:t>TC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216" name="Line 106"/>
              <p:cNvSpPr>
                <a:spLocks noChangeShapeType="1"/>
              </p:cNvSpPr>
              <p:nvPr/>
            </p:nvSpPr>
            <p:spPr bwMode="auto">
              <a:xfrm flipH="1">
                <a:off x="5276661" y="4017438"/>
                <a:ext cx="324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17" name="Line 105"/>
              <p:cNvSpPr>
                <a:spLocks noChangeShapeType="1"/>
              </p:cNvSpPr>
              <p:nvPr/>
            </p:nvSpPr>
            <p:spPr bwMode="auto">
              <a:xfrm flipV="1">
                <a:off x="5786446" y="4172483"/>
                <a:ext cx="0" cy="180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31" name="Group 237"/>
            <p:cNvGrpSpPr/>
            <p:nvPr/>
          </p:nvGrpSpPr>
          <p:grpSpPr>
            <a:xfrm>
              <a:off x="5856760" y="2269058"/>
              <a:ext cx="421285" cy="311150"/>
              <a:chOff x="5856760" y="2269058"/>
              <a:chExt cx="421285" cy="311150"/>
            </a:xfrm>
          </p:grpSpPr>
          <p:grpSp>
            <p:nvGrpSpPr>
              <p:cNvPr id="128" name="Group 102"/>
              <p:cNvGrpSpPr>
                <a:grpSpLocks/>
              </p:cNvGrpSpPr>
              <p:nvPr/>
            </p:nvGrpSpPr>
            <p:grpSpPr bwMode="auto">
              <a:xfrm>
                <a:off x="5924032" y="2269058"/>
                <a:ext cx="354013" cy="311150"/>
                <a:chOff x="1258" y="2215"/>
                <a:chExt cx="223" cy="196"/>
              </a:xfrm>
            </p:grpSpPr>
            <p:sp>
              <p:nvSpPr>
                <p:cNvPr id="219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20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58" y="2215"/>
                  <a:ext cx="223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CC"/>
                      </a:solidFill>
                    </a:rPr>
                    <a:t>LC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221" name="Line 106"/>
              <p:cNvSpPr>
                <a:spLocks noChangeShapeType="1"/>
              </p:cNvSpPr>
              <p:nvPr/>
            </p:nvSpPr>
            <p:spPr bwMode="auto">
              <a:xfrm flipH="1">
                <a:off x="5856760" y="2428868"/>
                <a:ext cx="72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29" name="Group 233"/>
            <p:cNvGrpSpPr/>
            <p:nvPr/>
          </p:nvGrpSpPr>
          <p:grpSpPr>
            <a:xfrm>
              <a:off x="3937525" y="5320256"/>
              <a:ext cx="1848921" cy="441857"/>
              <a:chOff x="3937525" y="5320256"/>
              <a:chExt cx="1848921" cy="441857"/>
            </a:xfrm>
          </p:grpSpPr>
          <p:grpSp>
            <p:nvGrpSpPr>
              <p:cNvPr id="130" name="Group 102"/>
              <p:cNvGrpSpPr>
                <a:grpSpLocks/>
              </p:cNvGrpSpPr>
              <p:nvPr/>
            </p:nvGrpSpPr>
            <p:grpSpPr bwMode="auto">
              <a:xfrm>
                <a:off x="4575177" y="5450963"/>
                <a:ext cx="354013" cy="311150"/>
                <a:chOff x="1258" y="2215"/>
                <a:chExt cx="223" cy="196"/>
              </a:xfrm>
            </p:grpSpPr>
            <p:sp>
              <p:nvSpPr>
                <p:cNvPr id="203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04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58" y="2215"/>
                  <a:ext cx="223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CC"/>
                      </a:solidFill>
                    </a:rPr>
                    <a:t>LC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205" name="Line 106"/>
              <p:cNvSpPr>
                <a:spLocks noChangeShapeType="1"/>
              </p:cNvSpPr>
              <p:nvPr/>
            </p:nvSpPr>
            <p:spPr bwMode="auto">
              <a:xfrm flipH="1">
                <a:off x="4886446" y="5643578"/>
                <a:ext cx="900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06" name="Line 105"/>
              <p:cNvSpPr>
                <a:spLocks noChangeShapeType="1"/>
              </p:cNvSpPr>
              <p:nvPr/>
            </p:nvSpPr>
            <p:spPr bwMode="auto">
              <a:xfrm flipV="1">
                <a:off x="4731810" y="5332425"/>
                <a:ext cx="0" cy="108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30" name="Line 106"/>
              <p:cNvSpPr>
                <a:spLocks noChangeShapeType="1"/>
              </p:cNvSpPr>
              <p:nvPr/>
            </p:nvSpPr>
            <p:spPr bwMode="auto">
              <a:xfrm flipH="1">
                <a:off x="3937525" y="5320256"/>
                <a:ext cx="792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31" name="Group 236"/>
            <p:cNvGrpSpPr/>
            <p:nvPr/>
          </p:nvGrpSpPr>
          <p:grpSpPr>
            <a:xfrm>
              <a:off x="4586286" y="2243657"/>
              <a:ext cx="1097502" cy="1012087"/>
              <a:chOff x="4586286" y="2243657"/>
              <a:chExt cx="1097502" cy="1012087"/>
            </a:xfrm>
          </p:grpSpPr>
          <p:sp>
            <p:nvSpPr>
              <p:cNvPr id="207" name="Line 106"/>
              <p:cNvSpPr>
                <a:spLocks noChangeShapeType="1"/>
              </p:cNvSpPr>
              <p:nvPr/>
            </p:nvSpPr>
            <p:spPr bwMode="auto">
              <a:xfrm>
                <a:off x="4883153" y="2398702"/>
                <a:ext cx="46800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132" name="Group 102"/>
              <p:cNvGrpSpPr>
                <a:grpSpLocks/>
              </p:cNvGrpSpPr>
              <p:nvPr/>
            </p:nvGrpSpPr>
            <p:grpSpPr bwMode="auto">
              <a:xfrm>
                <a:off x="5323425" y="2243657"/>
                <a:ext cx="360363" cy="311150"/>
                <a:chOff x="1258" y="2215"/>
                <a:chExt cx="227" cy="196"/>
              </a:xfrm>
            </p:grpSpPr>
            <p:sp>
              <p:nvSpPr>
                <p:cNvPr id="224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25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58" y="2215"/>
                  <a:ext cx="227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CC"/>
                      </a:solidFill>
                    </a:rPr>
                    <a:t>FC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grpSp>
            <p:nvGrpSpPr>
              <p:cNvPr id="134" name="Group 102"/>
              <p:cNvGrpSpPr>
                <a:grpSpLocks/>
              </p:cNvGrpSpPr>
              <p:nvPr/>
            </p:nvGrpSpPr>
            <p:grpSpPr bwMode="auto">
              <a:xfrm>
                <a:off x="4586286" y="2243657"/>
                <a:ext cx="311150" cy="311150"/>
                <a:chOff x="1265" y="2215"/>
                <a:chExt cx="196" cy="196"/>
              </a:xfrm>
            </p:grpSpPr>
            <p:sp>
              <p:nvSpPr>
                <p:cNvPr id="227" name="Oval 10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28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279" y="2215"/>
                  <a:ext cx="175" cy="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CC"/>
                      </a:solidFill>
                    </a:rPr>
                    <a:t>X</a:t>
                  </a:r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229" name="Line 105"/>
              <p:cNvSpPr>
                <a:spLocks noChangeShapeType="1"/>
              </p:cNvSpPr>
              <p:nvPr/>
            </p:nvSpPr>
            <p:spPr bwMode="auto">
              <a:xfrm flipV="1">
                <a:off x="4752446" y="2571744"/>
                <a:ext cx="0" cy="684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31" name="Line 105"/>
              <p:cNvSpPr>
                <a:spLocks noChangeShapeType="1"/>
              </p:cNvSpPr>
              <p:nvPr/>
            </p:nvSpPr>
            <p:spPr bwMode="auto">
              <a:xfrm flipV="1">
                <a:off x="5357818" y="2517625"/>
                <a:ext cx="0" cy="25200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CS1 Closed Loop Transients</a:t>
            </a:r>
            <a:br>
              <a:rPr lang="en-IN" dirty="0" smtClean="0"/>
            </a:br>
            <a:r>
              <a:rPr lang="en-IN" sz="2700" dirty="0" smtClean="0"/>
              <a:t>Large Feed Composition Change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65604"/>
            <a:ext cx="6572295" cy="5535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CS2 Closed Loop Transients</a:t>
            </a:r>
            <a:br>
              <a:rPr lang="en-IN" dirty="0" smtClean="0"/>
            </a:br>
            <a:r>
              <a:rPr lang="en-IN" sz="2700" dirty="0" smtClean="0"/>
              <a:t>Large Feed Composition Change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54222"/>
            <a:ext cx="6215106" cy="544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Throughout Maximization Results</a:t>
            </a:r>
            <a:endParaRPr lang="en-IN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915988"/>
            <a:ext cx="6124575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04" name="AutoShape 4"/>
          <p:cNvCxnSpPr>
            <a:cxnSpLocks noChangeShapeType="1"/>
          </p:cNvCxnSpPr>
          <p:nvPr/>
        </p:nvCxnSpPr>
        <p:spPr bwMode="auto">
          <a:xfrm>
            <a:off x="1277938" y="4375150"/>
            <a:ext cx="50180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248400" y="3886200"/>
            <a:ext cx="1736725" cy="914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IN" b="0">
                <a:latin typeface="Calibri" pitchFamily="34" charset="0"/>
                <a:cs typeface="Arial" charset="0"/>
              </a:rPr>
              <a:t>147.3 kmol/h</a:t>
            </a:r>
            <a:endParaRPr lang="en-US" sz="4400" b="0"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3686175" y="4086225"/>
            <a:ext cx="304800" cy="209550"/>
          </a:xfrm>
          <a:prstGeom prst="rightArrow">
            <a:avLst>
              <a:gd name="adj1" fmla="val 38207"/>
              <a:gd name="adj2" fmla="val 40173"/>
            </a:avLst>
          </a:prstGeom>
          <a:solidFill>
            <a:srgbClr val="800000"/>
          </a:solidFill>
          <a:ln w="95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0" y="3392488"/>
            <a:ext cx="3041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Nominal maximum throughput</a:t>
            </a:r>
            <a:endParaRPr lang="en-IN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819525" y="4468813"/>
            <a:ext cx="0" cy="576262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82875" y="3640138"/>
            <a:ext cx="0" cy="1150937"/>
          </a:xfrm>
          <a:prstGeom prst="straightConnector1">
            <a:avLst/>
          </a:prstGeom>
          <a:ln w="254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01763" y="3684588"/>
            <a:ext cx="1219200" cy="0"/>
          </a:xfrm>
          <a:prstGeom prst="line">
            <a:avLst/>
          </a:prstGeom>
          <a:ln w="190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04938" y="4759325"/>
            <a:ext cx="1219200" cy="0"/>
          </a:xfrm>
          <a:prstGeom prst="line">
            <a:avLst/>
          </a:prstGeom>
          <a:ln w="190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268413" y="3379788"/>
            <a:ext cx="1263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/>
              <a:t>174 kmol/h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355725" y="4440238"/>
            <a:ext cx="1263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/>
              <a:t>136 kmol/h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00600" y="2590800"/>
            <a:ext cx="4267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IN" sz="2000">
                <a:solidFill>
                  <a:srgbClr val="FF0000"/>
                </a:solidFill>
              </a:rPr>
              <a:t>CS1 → Self regulatory</a:t>
            </a:r>
          </a:p>
          <a:p>
            <a:r>
              <a:rPr lang="en-US" sz="2000">
                <a:solidFill>
                  <a:srgbClr val="0000FF"/>
                </a:solidFill>
              </a:rPr>
              <a:t>CS2 </a:t>
            </a:r>
            <a:r>
              <a:rPr lang="en-IN" sz="2000">
                <a:solidFill>
                  <a:srgbClr val="0000FF"/>
                </a:solidFill>
              </a:rPr>
              <a:t>→ Overfeeding infeasibility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32" grpId="0"/>
      <p:bldP spid="33" grpId="0"/>
      <p:bldP spid="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/>
          <p:cNvSpPr>
            <a:spLocks noChangeShapeType="1"/>
          </p:cNvSpPr>
          <p:nvPr/>
        </p:nvSpPr>
        <p:spPr bwMode="auto">
          <a:xfrm>
            <a:off x="4637088" y="3284538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6627" name="Line 5"/>
          <p:cNvSpPr>
            <a:spLocks noChangeShapeType="1"/>
          </p:cNvSpPr>
          <p:nvPr/>
        </p:nvSpPr>
        <p:spPr bwMode="auto">
          <a:xfrm>
            <a:off x="1992313" y="3906838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25738" y="2894013"/>
            <a:ext cx="1611312" cy="1138237"/>
            <a:chOff x="3240" y="5700"/>
            <a:chExt cx="1440" cy="1620"/>
          </a:xfrm>
        </p:grpSpPr>
        <p:sp>
          <p:nvSpPr>
            <p:cNvPr id="26714" name="Rectangle 7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715" name="AutoShape 8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3019425" y="3214688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 dirty="0">
              <a:latin typeface="Microsoft Sans Serif" pitchFamily="34" charset="0"/>
              <a:ea typeface="Mangal" pitchFamily="2"/>
              <a:cs typeface="Mangal" pitchFamily="2"/>
            </a:endParaRPr>
          </a:p>
          <a:p>
            <a:pPr algn="ctr"/>
            <a:r>
              <a:rPr lang="en-US" sz="1400" dirty="0">
                <a:latin typeface="Microsoft Sans Serif" pitchFamily="34" charset="0"/>
                <a:ea typeface="Mangal" pitchFamily="2"/>
                <a:cs typeface="Mangal" pitchFamily="2"/>
              </a:rPr>
              <a:t>Excess A environment</a:t>
            </a:r>
            <a:endParaRPr lang="en-US" sz="1400" dirty="0">
              <a:latin typeface="Microsoft Sans Serif" pitchFamily="34" charset="0"/>
            </a:endParaRP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2579688" y="3019425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4337050" y="3019425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6632" name="Line 12"/>
          <p:cNvSpPr>
            <a:spLocks noChangeShapeType="1"/>
          </p:cNvSpPr>
          <p:nvPr/>
        </p:nvSpPr>
        <p:spPr bwMode="auto">
          <a:xfrm>
            <a:off x="4789488" y="2519363"/>
            <a:ext cx="1287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6633" name="Line 13"/>
          <p:cNvSpPr>
            <a:spLocks noChangeShapeType="1"/>
          </p:cNvSpPr>
          <p:nvPr/>
        </p:nvSpPr>
        <p:spPr bwMode="auto">
          <a:xfrm flipH="1">
            <a:off x="3433763" y="4032250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6634" name="Line 14"/>
          <p:cNvSpPr>
            <a:spLocks noChangeShapeType="1"/>
          </p:cNvSpPr>
          <p:nvPr/>
        </p:nvSpPr>
        <p:spPr bwMode="auto">
          <a:xfrm>
            <a:off x="2286000" y="1881188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6635" name="Line 15"/>
          <p:cNvSpPr>
            <a:spLocks noChangeShapeType="1"/>
          </p:cNvSpPr>
          <p:nvPr/>
        </p:nvSpPr>
        <p:spPr bwMode="auto">
          <a:xfrm>
            <a:off x="2286000" y="2513013"/>
            <a:ext cx="117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6636" name="Line 16"/>
          <p:cNvSpPr>
            <a:spLocks noChangeShapeType="1"/>
          </p:cNvSpPr>
          <p:nvPr/>
        </p:nvSpPr>
        <p:spPr bwMode="auto">
          <a:xfrm>
            <a:off x="3459163" y="2513013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6637" name="Line 17"/>
          <p:cNvSpPr>
            <a:spLocks noChangeShapeType="1"/>
          </p:cNvSpPr>
          <p:nvPr/>
        </p:nvSpPr>
        <p:spPr bwMode="auto">
          <a:xfrm>
            <a:off x="3459163" y="1881188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-5400000">
            <a:off x="2742407" y="1705769"/>
            <a:ext cx="201612" cy="234950"/>
            <a:chOff x="4860" y="4860"/>
            <a:chExt cx="1620" cy="1440"/>
          </a:xfrm>
        </p:grpSpPr>
        <p:sp>
          <p:nvSpPr>
            <p:cNvPr id="26711" name="AutoShape 19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712" name="AutoShape 20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713" name="Line 21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 rot="-5400000">
            <a:off x="2766218" y="2339182"/>
            <a:ext cx="201613" cy="234950"/>
            <a:chOff x="4860" y="4860"/>
            <a:chExt cx="1620" cy="1440"/>
          </a:xfrm>
        </p:grpSpPr>
        <p:sp>
          <p:nvSpPr>
            <p:cNvPr id="26708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709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710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 rot="-5400000">
            <a:off x="2155032" y="3731419"/>
            <a:ext cx="201612" cy="234950"/>
            <a:chOff x="4860" y="4860"/>
            <a:chExt cx="1620" cy="1440"/>
          </a:xfrm>
        </p:grpSpPr>
        <p:sp>
          <p:nvSpPr>
            <p:cNvPr id="26705" name="AutoShape 2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706" name="AutoShape 2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707" name="Line 2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6641" name="Line 30"/>
          <p:cNvSpPr>
            <a:spLocks noChangeShapeType="1"/>
          </p:cNvSpPr>
          <p:nvPr/>
        </p:nvSpPr>
        <p:spPr bwMode="auto">
          <a:xfrm flipH="1">
            <a:off x="1992313" y="3146425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6642" name="Text Box 31"/>
          <p:cNvSpPr txBox="1">
            <a:spLocks noChangeArrowheads="1"/>
          </p:cNvSpPr>
          <p:nvPr/>
        </p:nvSpPr>
        <p:spPr bwMode="auto">
          <a:xfrm>
            <a:off x="1939925" y="1658938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26643" name="Text Box 32"/>
          <p:cNvSpPr txBox="1">
            <a:spLocks noChangeArrowheads="1"/>
          </p:cNvSpPr>
          <p:nvPr/>
        </p:nvSpPr>
        <p:spPr bwMode="auto">
          <a:xfrm>
            <a:off x="1939925" y="2344738"/>
            <a:ext cx="573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26644" name="Line 33"/>
          <p:cNvSpPr>
            <a:spLocks noChangeShapeType="1"/>
          </p:cNvSpPr>
          <p:nvPr/>
        </p:nvSpPr>
        <p:spPr bwMode="auto">
          <a:xfrm flipH="1">
            <a:off x="3470275" y="1884363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6645" name="Line 34"/>
          <p:cNvSpPr>
            <a:spLocks noChangeShapeType="1"/>
          </p:cNvSpPr>
          <p:nvPr/>
        </p:nvSpPr>
        <p:spPr bwMode="auto">
          <a:xfrm>
            <a:off x="4789488" y="1887538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 rot="-5400000" flipH="1" flipV="1">
            <a:off x="3738563" y="1820863"/>
            <a:ext cx="203200" cy="234950"/>
            <a:chOff x="4860" y="4860"/>
            <a:chExt cx="1620" cy="1440"/>
          </a:xfrm>
        </p:grpSpPr>
        <p:sp>
          <p:nvSpPr>
            <p:cNvPr id="26702" name="AutoShape 3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703" name="AutoShape 3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704" name="Line 3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 rot="5400000" flipV="1">
            <a:off x="5384800" y="3213100"/>
            <a:ext cx="203200" cy="234950"/>
            <a:chOff x="4860" y="4860"/>
            <a:chExt cx="1620" cy="1440"/>
          </a:xfrm>
        </p:grpSpPr>
        <p:sp>
          <p:nvSpPr>
            <p:cNvPr id="26699" name="AutoShape 4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700" name="AutoShape 4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701" name="Line 4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175250" y="2133600"/>
            <a:ext cx="439738" cy="254000"/>
            <a:chOff x="7020" y="4440"/>
            <a:chExt cx="540" cy="1440"/>
          </a:xfrm>
        </p:grpSpPr>
        <p:sp>
          <p:nvSpPr>
            <p:cNvPr id="26697" name="Rectangle 44"/>
            <p:cNvSpPr>
              <a:spLocks noChangeArrowheads="1"/>
            </p:cNvSpPr>
            <p:nvPr/>
          </p:nvSpPr>
          <p:spPr bwMode="auto">
            <a:xfrm>
              <a:off x="7020" y="4440"/>
              <a:ext cx="5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698" name="Freeform 45"/>
            <p:cNvSpPr>
              <a:spLocks/>
            </p:cNvSpPr>
            <p:nvPr/>
          </p:nvSpPr>
          <p:spPr bwMode="auto">
            <a:xfrm>
              <a:off x="7020" y="4980"/>
              <a:ext cx="540" cy="180"/>
            </a:xfrm>
            <a:custGeom>
              <a:avLst/>
              <a:gdLst>
                <a:gd name="T0" fmla="*/ 0 w 540"/>
                <a:gd name="T1" fmla="*/ 180 h 180"/>
                <a:gd name="T2" fmla="*/ 180 w 540"/>
                <a:gd name="T3" fmla="*/ 0 h 180"/>
                <a:gd name="T4" fmla="*/ 360 w 540"/>
                <a:gd name="T5" fmla="*/ 180 h 180"/>
                <a:gd name="T6" fmla="*/ 540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510" y="3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6649" name="Line 46"/>
          <p:cNvSpPr>
            <a:spLocks noChangeShapeType="1"/>
          </p:cNvSpPr>
          <p:nvPr/>
        </p:nvSpPr>
        <p:spPr bwMode="auto">
          <a:xfrm flipV="1">
            <a:off x="6202363" y="1754188"/>
            <a:ext cx="0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6650" name="Line 47"/>
          <p:cNvSpPr>
            <a:spLocks noChangeShapeType="1"/>
          </p:cNvSpPr>
          <p:nvPr/>
        </p:nvSpPr>
        <p:spPr bwMode="auto">
          <a:xfrm flipH="1">
            <a:off x="5614988" y="1754188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6651" name="Line 48"/>
          <p:cNvSpPr>
            <a:spLocks noChangeShapeType="1"/>
          </p:cNvSpPr>
          <p:nvPr/>
        </p:nvSpPr>
        <p:spPr bwMode="auto">
          <a:xfrm>
            <a:off x="5419725" y="2387600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6652" name="Line 49"/>
          <p:cNvSpPr>
            <a:spLocks noChangeShapeType="1"/>
          </p:cNvSpPr>
          <p:nvPr/>
        </p:nvSpPr>
        <p:spPr bwMode="auto">
          <a:xfrm>
            <a:off x="5419725" y="2006600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4943475" y="1627188"/>
            <a:ext cx="879475" cy="379412"/>
            <a:chOff x="6735" y="3180"/>
            <a:chExt cx="1080" cy="540"/>
          </a:xfrm>
        </p:grpSpPr>
        <p:sp>
          <p:nvSpPr>
            <p:cNvPr id="26692" name="Oval 51"/>
            <p:cNvSpPr>
              <a:spLocks noChangeArrowheads="1"/>
            </p:cNvSpPr>
            <p:nvPr/>
          </p:nvSpPr>
          <p:spPr bwMode="auto">
            <a:xfrm>
              <a:off x="7020" y="318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6735" y="3240"/>
              <a:ext cx="1080" cy="360"/>
              <a:chOff x="6660" y="3180"/>
              <a:chExt cx="1080" cy="360"/>
            </a:xfrm>
          </p:grpSpPr>
          <p:sp>
            <p:nvSpPr>
              <p:cNvPr id="26694" name="Line 53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695" name="Line 54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696" name="Line 55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5175250" y="4159250"/>
            <a:ext cx="879475" cy="379413"/>
            <a:chOff x="6930" y="6420"/>
            <a:chExt cx="1080" cy="540"/>
          </a:xfrm>
        </p:grpSpPr>
        <p:sp>
          <p:nvSpPr>
            <p:cNvPr id="26687" name="Oval 57"/>
            <p:cNvSpPr>
              <a:spLocks noChangeArrowheads="1"/>
            </p:cNvSpPr>
            <p:nvPr/>
          </p:nvSpPr>
          <p:spPr bwMode="auto">
            <a:xfrm>
              <a:off x="7200" y="64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6930" y="6495"/>
              <a:ext cx="1080" cy="360"/>
              <a:chOff x="6660" y="3180"/>
              <a:chExt cx="1080" cy="360"/>
            </a:xfrm>
          </p:grpSpPr>
          <p:sp>
            <p:nvSpPr>
              <p:cNvPr id="26689" name="Line 59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690" name="Line 60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691" name="Line 61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26655" name="Line 62"/>
          <p:cNvSpPr>
            <a:spLocks noChangeShapeType="1"/>
          </p:cNvSpPr>
          <p:nvPr/>
        </p:nvSpPr>
        <p:spPr bwMode="auto">
          <a:xfrm>
            <a:off x="6348413" y="4286250"/>
            <a:ext cx="0" cy="885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6656" name="Line 63"/>
          <p:cNvSpPr>
            <a:spLocks noChangeShapeType="1"/>
          </p:cNvSpPr>
          <p:nvPr/>
        </p:nvSpPr>
        <p:spPr bwMode="auto">
          <a:xfrm flipH="1">
            <a:off x="5614988" y="4665663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6657" name="Line 64"/>
          <p:cNvSpPr>
            <a:spLocks noChangeShapeType="1"/>
          </p:cNvSpPr>
          <p:nvPr/>
        </p:nvSpPr>
        <p:spPr bwMode="auto">
          <a:xfrm flipV="1">
            <a:off x="5614988" y="4538663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6658" name="Line 65"/>
          <p:cNvSpPr>
            <a:spLocks noChangeShapeType="1"/>
          </p:cNvSpPr>
          <p:nvPr/>
        </p:nvSpPr>
        <p:spPr bwMode="auto">
          <a:xfrm flipV="1">
            <a:off x="5614988" y="4032250"/>
            <a:ext cx="0" cy="13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6659" name="Line 66"/>
          <p:cNvSpPr>
            <a:spLocks noChangeShapeType="1"/>
          </p:cNvSpPr>
          <p:nvPr/>
        </p:nvSpPr>
        <p:spPr bwMode="auto">
          <a:xfrm>
            <a:off x="5614988" y="4032250"/>
            <a:ext cx="439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13" name="Group 67"/>
          <p:cNvGrpSpPr>
            <a:grpSpLocks/>
          </p:cNvGrpSpPr>
          <p:nvPr/>
        </p:nvGrpSpPr>
        <p:grpSpPr bwMode="auto">
          <a:xfrm rot="-5400000">
            <a:off x="5692775" y="2347913"/>
            <a:ext cx="203200" cy="234950"/>
            <a:chOff x="4860" y="4860"/>
            <a:chExt cx="1620" cy="1440"/>
          </a:xfrm>
        </p:grpSpPr>
        <p:sp>
          <p:nvSpPr>
            <p:cNvPr id="26684" name="AutoShape 68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685" name="AutoShape 69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686" name="Line 70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 rot="-5400000">
            <a:off x="4727575" y="1484313"/>
            <a:ext cx="203200" cy="234950"/>
            <a:chOff x="4860" y="4860"/>
            <a:chExt cx="1620" cy="1440"/>
          </a:xfrm>
        </p:grpSpPr>
        <p:sp>
          <p:nvSpPr>
            <p:cNvPr id="26681" name="AutoShape 72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682" name="AutoShape 73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683" name="Line 74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6286500" y="4792663"/>
            <a:ext cx="234950" cy="203200"/>
            <a:chOff x="4860" y="4860"/>
            <a:chExt cx="1620" cy="1440"/>
          </a:xfrm>
        </p:grpSpPr>
        <p:sp>
          <p:nvSpPr>
            <p:cNvPr id="26678" name="AutoShape 7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679" name="AutoShape 7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680" name="Line 7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" name="Group 79"/>
          <p:cNvGrpSpPr>
            <a:grpSpLocks/>
          </p:cNvGrpSpPr>
          <p:nvPr/>
        </p:nvGrpSpPr>
        <p:grpSpPr bwMode="auto">
          <a:xfrm rot="-5400000">
            <a:off x="4959350" y="4027488"/>
            <a:ext cx="203200" cy="234950"/>
            <a:chOff x="4860" y="4860"/>
            <a:chExt cx="1620" cy="1440"/>
          </a:xfrm>
        </p:grpSpPr>
        <p:sp>
          <p:nvSpPr>
            <p:cNvPr id="26675" name="AutoShape 8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676" name="AutoShape 8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677" name="Line 8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6042025" y="2271713"/>
            <a:ext cx="465138" cy="2014537"/>
            <a:chOff x="3736" y="1490"/>
            <a:chExt cx="293" cy="1269"/>
          </a:xfrm>
        </p:grpSpPr>
        <p:grpSp>
          <p:nvGrpSpPr>
            <p:cNvPr id="18" name="Group 84"/>
            <p:cNvGrpSpPr>
              <a:grpSpLocks/>
            </p:cNvGrpSpPr>
            <p:nvPr/>
          </p:nvGrpSpPr>
          <p:grpSpPr bwMode="auto">
            <a:xfrm>
              <a:off x="3736" y="1490"/>
              <a:ext cx="278" cy="1269"/>
              <a:chOff x="3736" y="1490"/>
              <a:chExt cx="278" cy="1269"/>
            </a:xfrm>
          </p:grpSpPr>
          <p:sp>
            <p:nvSpPr>
              <p:cNvPr id="26672" name="Rectangle 85"/>
              <p:cNvSpPr>
                <a:spLocks noChangeArrowheads="1"/>
              </p:cNvSpPr>
              <p:nvPr/>
            </p:nvSpPr>
            <p:spPr bwMode="auto">
              <a:xfrm>
                <a:off x="3736" y="1643"/>
                <a:ext cx="27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673" name="AutoShape 86"/>
              <p:cNvSpPr>
                <a:spLocks noChangeArrowheads="1"/>
              </p:cNvSpPr>
              <p:nvPr/>
            </p:nvSpPr>
            <p:spPr bwMode="auto">
              <a:xfrm rot="-5400000">
                <a:off x="3795" y="143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674" name="AutoShape 87"/>
              <p:cNvSpPr>
                <a:spLocks noChangeArrowheads="1"/>
              </p:cNvSpPr>
              <p:nvPr/>
            </p:nvSpPr>
            <p:spPr bwMode="auto">
              <a:xfrm rot="5400000" flipV="1">
                <a:off x="3796" y="254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26671" name="Text Box 88"/>
            <p:cNvSpPr txBox="1">
              <a:spLocks noChangeArrowheads="1"/>
            </p:cNvSpPr>
            <p:nvPr/>
          </p:nvSpPr>
          <p:spPr bwMode="auto">
            <a:xfrm>
              <a:off x="3751" y="1703"/>
              <a:ext cx="27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C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O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L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U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M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N</a:t>
              </a:r>
              <a:endParaRPr lang="en-US" sz="1400">
                <a:latin typeface="Microsoft Sans Serif" pitchFamily="34" charset="0"/>
              </a:endParaRPr>
            </a:p>
          </p:txBody>
        </p:sp>
      </p:grpSp>
      <p:sp>
        <p:nvSpPr>
          <p:cNvPr id="26665" name="Text Box 89"/>
          <p:cNvSpPr txBox="1">
            <a:spLocks noChangeArrowheads="1"/>
          </p:cNvSpPr>
          <p:nvPr/>
        </p:nvSpPr>
        <p:spPr bwMode="auto">
          <a:xfrm>
            <a:off x="5908675" y="5172075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26666" name="Line 90"/>
          <p:cNvSpPr>
            <a:spLocks noChangeShapeType="1"/>
          </p:cNvSpPr>
          <p:nvPr/>
        </p:nvSpPr>
        <p:spPr bwMode="auto">
          <a:xfrm>
            <a:off x="3448050" y="4200525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6667" name="Line 91"/>
          <p:cNvSpPr>
            <a:spLocks noChangeShapeType="1"/>
          </p:cNvSpPr>
          <p:nvPr/>
        </p:nvSpPr>
        <p:spPr bwMode="auto">
          <a:xfrm flipV="1">
            <a:off x="4637088" y="3284538"/>
            <a:ext cx="0" cy="91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6669" name="TextBox 101"/>
          <p:cNvSpPr txBox="1">
            <a:spLocks noChangeArrowheads="1"/>
          </p:cNvSpPr>
          <p:nvPr/>
        </p:nvSpPr>
        <p:spPr bwMode="auto">
          <a:xfrm>
            <a:off x="381000" y="5181600"/>
            <a:ext cx="4391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400"/>
              <a:t>BOTTLENECK CONSTRAINT</a:t>
            </a:r>
          </a:p>
          <a:p>
            <a:r>
              <a:rPr lang="en-IN" sz="2400"/>
              <a:t>Maximum Column Boilup</a:t>
            </a:r>
            <a:endParaRPr lang="en-IN"/>
          </a:p>
        </p:txBody>
      </p:sp>
      <p:sp>
        <p:nvSpPr>
          <p:cNvPr id="92" name="Title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CASE STUDY 2: Simple Recycle Process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4"/>
          <p:cNvSpPr>
            <a:spLocks noChangeShapeType="1"/>
          </p:cNvSpPr>
          <p:nvPr/>
        </p:nvSpPr>
        <p:spPr bwMode="auto">
          <a:xfrm>
            <a:off x="4637088" y="3889375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7651" name="Line 5"/>
          <p:cNvSpPr>
            <a:spLocks noChangeShapeType="1"/>
          </p:cNvSpPr>
          <p:nvPr/>
        </p:nvSpPr>
        <p:spPr bwMode="auto">
          <a:xfrm>
            <a:off x="1992313" y="4511675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25738" y="3498850"/>
            <a:ext cx="1611312" cy="1138238"/>
            <a:chOff x="3240" y="5700"/>
            <a:chExt cx="1440" cy="1620"/>
          </a:xfrm>
        </p:grpSpPr>
        <p:sp>
          <p:nvSpPr>
            <p:cNvPr id="27822" name="Rectangle 7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23" name="AutoShape 8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3019425" y="3819525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>
              <a:latin typeface="Microsoft Sans Serif" pitchFamily="34" charset="0"/>
              <a:ea typeface="Mangal" pitchFamily="2"/>
              <a:cs typeface="Mangal" pitchFamily="2"/>
            </a:endParaRPr>
          </a:p>
          <a:p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Excess A environment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2579688" y="3624263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4337050" y="3624263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656" name="Line 12"/>
          <p:cNvSpPr>
            <a:spLocks noChangeShapeType="1"/>
          </p:cNvSpPr>
          <p:nvPr/>
        </p:nvSpPr>
        <p:spPr bwMode="auto">
          <a:xfrm>
            <a:off x="4789488" y="3124200"/>
            <a:ext cx="1287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7657" name="Line 13"/>
          <p:cNvSpPr>
            <a:spLocks noChangeShapeType="1"/>
          </p:cNvSpPr>
          <p:nvPr/>
        </p:nvSpPr>
        <p:spPr bwMode="auto">
          <a:xfrm flipH="1">
            <a:off x="3433763" y="4637088"/>
            <a:ext cx="0" cy="176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658" name="Line 14"/>
          <p:cNvSpPr>
            <a:spLocks noChangeShapeType="1"/>
          </p:cNvSpPr>
          <p:nvPr/>
        </p:nvSpPr>
        <p:spPr bwMode="auto">
          <a:xfrm>
            <a:off x="2286000" y="2486025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7659" name="Line 15"/>
          <p:cNvSpPr>
            <a:spLocks noChangeShapeType="1"/>
          </p:cNvSpPr>
          <p:nvPr/>
        </p:nvSpPr>
        <p:spPr bwMode="auto">
          <a:xfrm>
            <a:off x="2286000" y="3117850"/>
            <a:ext cx="11731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7660" name="Line 16"/>
          <p:cNvSpPr>
            <a:spLocks noChangeShapeType="1"/>
          </p:cNvSpPr>
          <p:nvPr/>
        </p:nvSpPr>
        <p:spPr bwMode="auto">
          <a:xfrm>
            <a:off x="3459163" y="31178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7661" name="Line 17"/>
          <p:cNvSpPr>
            <a:spLocks noChangeShapeType="1"/>
          </p:cNvSpPr>
          <p:nvPr/>
        </p:nvSpPr>
        <p:spPr bwMode="auto">
          <a:xfrm>
            <a:off x="3459163" y="2486025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-5400000">
            <a:off x="2742406" y="2310607"/>
            <a:ext cx="201613" cy="234950"/>
            <a:chOff x="4860" y="4860"/>
            <a:chExt cx="1620" cy="1440"/>
          </a:xfrm>
        </p:grpSpPr>
        <p:sp>
          <p:nvSpPr>
            <p:cNvPr id="27819" name="AutoShape 19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20" name="AutoShape 20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21" name="Line 21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 rot="-5400000">
            <a:off x="2766219" y="2944019"/>
            <a:ext cx="201612" cy="234950"/>
            <a:chOff x="4860" y="4860"/>
            <a:chExt cx="1620" cy="1440"/>
          </a:xfrm>
        </p:grpSpPr>
        <p:sp>
          <p:nvSpPr>
            <p:cNvPr id="27816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17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18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 rot="-5400000">
            <a:off x="2155031" y="4336257"/>
            <a:ext cx="201613" cy="234950"/>
            <a:chOff x="4860" y="4860"/>
            <a:chExt cx="1620" cy="1440"/>
          </a:xfrm>
        </p:grpSpPr>
        <p:sp>
          <p:nvSpPr>
            <p:cNvPr id="27813" name="AutoShape 2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14" name="AutoShape 2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15" name="Line 2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7665" name="Line 30"/>
          <p:cNvSpPr>
            <a:spLocks noChangeShapeType="1"/>
          </p:cNvSpPr>
          <p:nvPr/>
        </p:nvSpPr>
        <p:spPr bwMode="auto">
          <a:xfrm flipH="1">
            <a:off x="1992313" y="3751263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7666" name="Text Box 31"/>
          <p:cNvSpPr txBox="1">
            <a:spLocks noChangeArrowheads="1"/>
          </p:cNvSpPr>
          <p:nvPr/>
        </p:nvSpPr>
        <p:spPr bwMode="auto">
          <a:xfrm>
            <a:off x="1939925" y="2263775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27667" name="Text Box 32"/>
          <p:cNvSpPr txBox="1">
            <a:spLocks noChangeArrowheads="1"/>
          </p:cNvSpPr>
          <p:nvPr/>
        </p:nvSpPr>
        <p:spPr bwMode="auto">
          <a:xfrm>
            <a:off x="1939925" y="2949575"/>
            <a:ext cx="573088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27668" name="Line 33"/>
          <p:cNvSpPr>
            <a:spLocks noChangeShapeType="1"/>
          </p:cNvSpPr>
          <p:nvPr/>
        </p:nvSpPr>
        <p:spPr bwMode="auto">
          <a:xfrm flipH="1">
            <a:off x="3470275" y="2489200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7669" name="Line 34"/>
          <p:cNvSpPr>
            <a:spLocks noChangeShapeType="1"/>
          </p:cNvSpPr>
          <p:nvPr/>
        </p:nvSpPr>
        <p:spPr bwMode="auto">
          <a:xfrm>
            <a:off x="4789488" y="2492375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 rot="-5400000" flipH="1" flipV="1">
            <a:off x="3738563" y="2425700"/>
            <a:ext cx="203200" cy="234950"/>
            <a:chOff x="4860" y="4860"/>
            <a:chExt cx="1620" cy="1440"/>
          </a:xfrm>
        </p:grpSpPr>
        <p:sp>
          <p:nvSpPr>
            <p:cNvPr id="27810" name="AutoShape 3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11" name="AutoShape 3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12" name="Line 3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 rot="5400000" flipV="1">
            <a:off x="5384800" y="3817938"/>
            <a:ext cx="203200" cy="234950"/>
            <a:chOff x="4860" y="4860"/>
            <a:chExt cx="1620" cy="1440"/>
          </a:xfrm>
        </p:grpSpPr>
        <p:sp>
          <p:nvSpPr>
            <p:cNvPr id="27807" name="AutoShape 4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08" name="AutoShape 4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09" name="Line 4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175250" y="2738438"/>
            <a:ext cx="439738" cy="254000"/>
            <a:chOff x="7020" y="4440"/>
            <a:chExt cx="540" cy="1440"/>
          </a:xfrm>
        </p:grpSpPr>
        <p:sp>
          <p:nvSpPr>
            <p:cNvPr id="27805" name="Rectangle 44"/>
            <p:cNvSpPr>
              <a:spLocks noChangeArrowheads="1"/>
            </p:cNvSpPr>
            <p:nvPr/>
          </p:nvSpPr>
          <p:spPr bwMode="auto">
            <a:xfrm>
              <a:off x="7020" y="4440"/>
              <a:ext cx="5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06" name="Freeform 45"/>
            <p:cNvSpPr>
              <a:spLocks/>
            </p:cNvSpPr>
            <p:nvPr/>
          </p:nvSpPr>
          <p:spPr bwMode="auto">
            <a:xfrm>
              <a:off x="7020" y="4980"/>
              <a:ext cx="540" cy="180"/>
            </a:xfrm>
            <a:custGeom>
              <a:avLst/>
              <a:gdLst>
                <a:gd name="T0" fmla="*/ 0 w 540"/>
                <a:gd name="T1" fmla="*/ 180 h 180"/>
                <a:gd name="T2" fmla="*/ 180 w 540"/>
                <a:gd name="T3" fmla="*/ 0 h 180"/>
                <a:gd name="T4" fmla="*/ 360 w 540"/>
                <a:gd name="T5" fmla="*/ 180 h 180"/>
                <a:gd name="T6" fmla="*/ 540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510" y="3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7673" name="Line 46"/>
          <p:cNvSpPr>
            <a:spLocks noChangeShapeType="1"/>
          </p:cNvSpPr>
          <p:nvPr/>
        </p:nvSpPr>
        <p:spPr bwMode="auto">
          <a:xfrm flipV="1">
            <a:off x="6202363" y="2359025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674" name="Line 47"/>
          <p:cNvSpPr>
            <a:spLocks noChangeShapeType="1"/>
          </p:cNvSpPr>
          <p:nvPr/>
        </p:nvSpPr>
        <p:spPr bwMode="auto">
          <a:xfrm flipH="1">
            <a:off x="5614988" y="2359025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7675" name="Line 48"/>
          <p:cNvSpPr>
            <a:spLocks noChangeShapeType="1"/>
          </p:cNvSpPr>
          <p:nvPr/>
        </p:nvSpPr>
        <p:spPr bwMode="auto">
          <a:xfrm>
            <a:off x="5419725" y="2992438"/>
            <a:ext cx="0" cy="125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676" name="Line 49"/>
          <p:cNvSpPr>
            <a:spLocks noChangeShapeType="1"/>
          </p:cNvSpPr>
          <p:nvPr/>
        </p:nvSpPr>
        <p:spPr bwMode="auto">
          <a:xfrm>
            <a:off x="5419725" y="2611438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4943475" y="2232025"/>
            <a:ext cx="879475" cy="379413"/>
            <a:chOff x="6735" y="3180"/>
            <a:chExt cx="1080" cy="540"/>
          </a:xfrm>
        </p:grpSpPr>
        <p:sp>
          <p:nvSpPr>
            <p:cNvPr id="27800" name="Oval 51"/>
            <p:cNvSpPr>
              <a:spLocks noChangeArrowheads="1"/>
            </p:cNvSpPr>
            <p:nvPr/>
          </p:nvSpPr>
          <p:spPr bwMode="auto">
            <a:xfrm>
              <a:off x="7020" y="318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6735" y="3240"/>
              <a:ext cx="1080" cy="360"/>
              <a:chOff x="6660" y="3180"/>
              <a:chExt cx="1080" cy="360"/>
            </a:xfrm>
          </p:grpSpPr>
          <p:sp>
            <p:nvSpPr>
              <p:cNvPr id="27802" name="Line 53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803" name="Line 54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804" name="Line 55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5175250" y="4764088"/>
            <a:ext cx="879475" cy="379412"/>
            <a:chOff x="6930" y="6420"/>
            <a:chExt cx="1080" cy="540"/>
          </a:xfrm>
        </p:grpSpPr>
        <p:sp>
          <p:nvSpPr>
            <p:cNvPr id="27795" name="Oval 57"/>
            <p:cNvSpPr>
              <a:spLocks noChangeArrowheads="1"/>
            </p:cNvSpPr>
            <p:nvPr/>
          </p:nvSpPr>
          <p:spPr bwMode="auto">
            <a:xfrm>
              <a:off x="7200" y="64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6930" y="6495"/>
              <a:ext cx="1080" cy="360"/>
              <a:chOff x="6660" y="3180"/>
              <a:chExt cx="1080" cy="360"/>
            </a:xfrm>
          </p:grpSpPr>
          <p:sp>
            <p:nvSpPr>
              <p:cNvPr id="27797" name="Line 59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798" name="Line 60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799" name="Line 61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27679" name="Line 62"/>
          <p:cNvSpPr>
            <a:spLocks noChangeShapeType="1"/>
          </p:cNvSpPr>
          <p:nvPr/>
        </p:nvSpPr>
        <p:spPr bwMode="auto">
          <a:xfrm>
            <a:off x="6348413" y="4891088"/>
            <a:ext cx="0" cy="885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7680" name="Line 63"/>
          <p:cNvSpPr>
            <a:spLocks noChangeShapeType="1"/>
          </p:cNvSpPr>
          <p:nvPr/>
        </p:nvSpPr>
        <p:spPr bwMode="auto">
          <a:xfrm flipH="1">
            <a:off x="5614988" y="5270500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681" name="Line 64"/>
          <p:cNvSpPr>
            <a:spLocks noChangeShapeType="1"/>
          </p:cNvSpPr>
          <p:nvPr/>
        </p:nvSpPr>
        <p:spPr bwMode="auto">
          <a:xfrm flipV="1">
            <a:off x="5614988" y="5143500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7682" name="Line 65"/>
          <p:cNvSpPr>
            <a:spLocks noChangeShapeType="1"/>
          </p:cNvSpPr>
          <p:nvPr/>
        </p:nvSpPr>
        <p:spPr bwMode="auto">
          <a:xfrm flipV="1">
            <a:off x="5614988" y="4637088"/>
            <a:ext cx="0" cy="13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683" name="Line 66"/>
          <p:cNvSpPr>
            <a:spLocks noChangeShapeType="1"/>
          </p:cNvSpPr>
          <p:nvPr/>
        </p:nvSpPr>
        <p:spPr bwMode="auto">
          <a:xfrm>
            <a:off x="5614988" y="4637088"/>
            <a:ext cx="439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13" name="Group 67"/>
          <p:cNvGrpSpPr>
            <a:grpSpLocks/>
          </p:cNvGrpSpPr>
          <p:nvPr/>
        </p:nvGrpSpPr>
        <p:grpSpPr bwMode="auto">
          <a:xfrm rot="-5400000">
            <a:off x="5692775" y="2952750"/>
            <a:ext cx="203200" cy="234950"/>
            <a:chOff x="4860" y="4860"/>
            <a:chExt cx="1620" cy="1440"/>
          </a:xfrm>
        </p:grpSpPr>
        <p:sp>
          <p:nvSpPr>
            <p:cNvPr id="27792" name="AutoShape 68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793" name="AutoShape 69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794" name="Line 70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 rot="-5400000">
            <a:off x="4727575" y="2089150"/>
            <a:ext cx="203200" cy="234950"/>
            <a:chOff x="4860" y="4860"/>
            <a:chExt cx="1620" cy="1440"/>
          </a:xfrm>
        </p:grpSpPr>
        <p:sp>
          <p:nvSpPr>
            <p:cNvPr id="27789" name="AutoShape 72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790" name="AutoShape 73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791" name="Line 74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6286500" y="5397500"/>
            <a:ext cx="234950" cy="203200"/>
            <a:chOff x="4860" y="4860"/>
            <a:chExt cx="1620" cy="1440"/>
          </a:xfrm>
        </p:grpSpPr>
        <p:sp>
          <p:nvSpPr>
            <p:cNvPr id="27786" name="AutoShape 7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787" name="AutoShape 7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788" name="Line 7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" name="Group 79"/>
          <p:cNvGrpSpPr>
            <a:grpSpLocks/>
          </p:cNvGrpSpPr>
          <p:nvPr/>
        </p:nvGrpSpPr>
        <p:grpSpPr bwMode="auto">
          <a:xfrm rot="-5400000">
            <a:off x="4959350" y="4632325"/>
            <a:ext cx="203200" cy="234950"/>
            <a:chOff x="4860" y="4860"/>
            <a:chExt cx="1620" cy="1440"/>
          </a:xfrm>
        </p:grpSpPr>
        <p:sp>
          <p:nvSpPr>
            <p:cNvPr id="27783" name="AutoShape 8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784" name="AutoShape 8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785" name="Line 8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6042025" y="2876550"/>
            <a:ext cx="465138" cy="2014538"/>
            <a:chOff x="3736" y="1490"/>
            <a:chExt cx="293" cy="1269"/>
          </a:xfrm>
        </p:grpSpPr>
        <p:grpSp>
          <p:nvGrpSpPr>
            <p:cNvPr id="18" name="Group 84"/>
            <p:cNvGrpSpPr>
              <a:grpSpLocks/>
            </p:cNvGrpSpPr>
            <p:nvPr/>
          </p:nvGrpSpPr>
          <p:grpSpPr bwMode="auto">
            <a:xfrm>
              <a:off x="3736" y="1490"/>
              <a:ext cx="278" cy="1269"/>
              <a:chOff x="3736" y="1490"/>
              <a:chExt cx="278" cy="1269"/>
            </a:xfrm>
          </p:grpSpPr>
          <p:sp>
            <p:nvSpPr>
              <p:cNvPr id="27780" name="Rectangle 85"/>
              <p:cNvSpPr>
                <a:spLocks noChangeArrowheads="1"/>
              </p:cNvSpPr>
              <p:nvPr/>
            </p:nvSpPr>
            <p:spPr bwMode="auto">
              <a:xfrm>
                <a:off x="3736" y="1643"/>
                <a:ext cx="27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781" name="AutoShape 86"/>
              <p:cNvSpPr>
                <a:spLocks noChangeArrowheads="1"/>
              </p:cNvSpPr>
              <p:nvPr/>
            </p:nvSpPr>
            <p:spPr bwMode="auto">
              <a:xfrm rot="-5400000">
                <a:off x="3795" y="143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782" name="AutoShape 87"/>
              <p:cNvSpPr>
                <a:spLocks noChangeArrowheads="1"/>
              </p:cNvSpPr>
              <p:nvPr/>
            </p:nvSpPr>
            <p:spPr bwMode="auto">
              <a:xfrm rot="5400000" flipV="1">
                <a:off x="3796" y="254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27779" name="Text Box 88"/>
            <p:cNvSpPr txBox="1">
              <a:spLocks noChangeArrowheads="1"/>
            </p:cNvSpPr>
            <p:nvPr/>
          </p:nvSpPr>
          <p:spPr bwMode="auto">
            <a:xfrm>
              <a:off x="3751" y="1703"/>
              <a:ext cx="27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C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O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L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U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M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N</a:t>
              </a:r>
              <a:endParaRPr lang="en-US" sz="1400">
                <a:latin typeface="Microsoft Sans Serif" pitchFamily="34" charset="0"/>
              </a:endParaRPr>
            </a:p>
          </p:txBody>
        </p:sp>
      </p:grpSp>
      <p:sp>
        <p:nvSpPr>
          <p:cNvPr id="27689" name="Text Box 89"/>
          <p:cNvSpPr txBox="1">
            <a:spLocks noChangeArrowheads="1"/>
          </p:cNvSpPr>
          <p:nvPr/>
        </p:nvSpPr>
        <p:spPr bwMode="auto">
          <a:xfrm>
            <a:off x="5908675" y="5776913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27690" name="Line 90"/>
          <p:cNvSpPr>
            <a:spLocks noChangeShapeType="1"/>
          </p:cNvSpPr>
          <p:nvPr/>
        </p:nvSpPr>
        <p:spPr bwMode="auto">
          <a:xfrm>
            <a:off x="3448050" y="4805363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691" name="Line 91"/>
          <p:cNvSpPr>
            <a:spLocks noChangeShapeType="1"/>
          </p:cNvSpPr>
          <p:nvPr/>
        </p:nvSpPr>
        <p:spPr bwMode="auto">
          <a:xfrm flipV="1">
            <a:off x="4637088" y="3889375"/>
            <a:ext cx="0" cy="915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9" name="Group 182"/>
          <p:cNvGrpSpPr>
            <a:grpSpLocks/>
          </p:cNvGrpSpPr>
          <p:nvPr/>
        </p:nvGrpSpPr>
        <p:grpSpPr bwMode="auto">
          <a:xfrm>
            <a:off x="2058988" y="1577975"/>
            <a:ext cx="4851400" cy="4081463"/>
            <a:chOff x="1297" y="816"/>
            <a:chExt cx="3056" cy="2571"/>
          </a:xfrm>
        </p:grpSpPr>
        <p:grpSp>
          <p:nvGrpSpPr>
            <p:cNvPr id="20" name="Group 92"/>
            <p:cNvGrpSpPr>
              <a:grpSpLocks/>
            </p:cNvGrpSpPr>
            <p:nvPr/>
          </p:nvGrpSpPr>
          <p:grpSpPr bwMode="auto">
            <a:xfrm>
              <a:off x="1880" y="816"/>
              <a:ext cx="782" cy="576"/>
              <a:chOff x="1810" y="672"/>
              <a:chExt cx="782" cy="576"/>
            </a:xfrm>
          </p:grpSpPr>
          <p:grpSp>
            <p:nvGrpSpPr>
              <p:cNvPr id="21" name="Group 93"/>
              <p:cNvGrpSpPr>
                <a:grpSpLocks/>
              </p:cNvGrpSpPr>
              <p:nvPr/>
            </p:nvGrpSpPr>
            <p:grpSpPr bwMode="auto">
              <a:xfrm>
                <a:off x="2016" y="672"/>
                <a:ext cx="278" cy="196"/>
                <a:chOff x="1228" y="2215"/>
                <a:chExt cx="278" cy="196"/>
              </a:xfrm>
            </p:grpSpPr>
            <p:sp>
              <p:nvSpPr>
                <p:cNvPr id="27776" name="Oval 94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7777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1228" y="2215"/>
                  <a:ext cx="278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CC</a:t>
                  </a:r>
                </a:p>
              </p:txBody>
            </p:sp>
          </p:grpSp>
          <p:sp>
            <p:nvSpPr>
              <p:cNvPr id="27773" name="Line 96"/>
              <p:cNvSpPr>
                <a:spLocks noChangeShapeType="1"/>
              </p:cNvSpPr>
              <p:nvPr/>
            </p:nvSpPr>
            <p:spPr bwMode="auto">
              <a:xfrm flipV="1">
                <a:off x="2592" y="768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7774" name="Line 97"/>
              <p:cNvSpPr>
                <a:spLocks noChangeShapeType="1"/>
              </p:cNvSpPr>
              <p:nvPr/>
            </p:nvSpPr>
            <p:spPr bwMode="auto">
              <a:xfrm flipH="1">
                <a:off x="2256" y="76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7775" name="Line 98"/>
              <p:cNvSpPr>
                <a:spLocks noChangeShapeType="1"/>
              </p:cNvSpPr>
              <p:nvPr/>
            </p:nvSpPr>
            <p:spPr bwMode="auto">
              <a:xfrm flipH="1">
                <a:off x="1810" y="775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22" name="Group 181"/>
            <p:cNvGrpSpPr>
              <a:grpSpLocks/>
            </p:cNvGrpSpPr>
            <p:nvPr/>
          </p:nvGrpSpPr>
          <p:grpSpPr bwMode="auto">
            <a:xfrm>
              <a:off x="1297" y="822"/>
              <a:ext cx="3056" cy="2565"/>
              <a:chOff x="1227" y="967"/>
              <a:chExt cx="3056" cy="2565"/>
            </a:xfrm>
          </p:grpSpPr>
          <p:grpSp>
            <p:nvGrpSpPr>
              <p:cNvPr id="23" name="Group 101"/>
              <p:cNvGrpSpPr>
                <a:grpSpLocks/>
              </p:cNvGrpSpPr>
              <p:nvPr/>
            </p:nvGrpSpPr>
            <p:grpSpPr bwMode="auto">
              <a:xfrm>
                <a:off x="2849" y="1092"/>
                <a:ext cx="463" cy="282"/>
                <a:chOff x="2849" y="803"/>
                <a:chExt cx="463" cy="282"/>
              </a:xfrm>
            </p:grpSpPr>
            <p:grpSp>
              <p:nvGrpSpPr>
                <p:cNvPr id="24" name="Group 102"/>
                <p:cNvGrpSpPr>
                  <a:grpSpLocks/>
                </p:cNvGrpSpPr>
                <p:nvPr/>
              </p:nvGrpSpPr>
              <p:grpSpPr bwMode="auto">
                <a:xfrm>
                  <a:off x="2849" y="803"/>
                  <a:ext cx="272" cy="196"/>
                  <a:chOff x="1231" y="2215"/>
                  <a:chExt cx="272" cy="196"/>
                </a:xfrm>
              </p:grpSpPr>
              <p:sp>
                <p:nvSpPr>
                  <p:cNvPr id="27770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27771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1" y="2215"/>
                    <a:ext cx="272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PC</a:t>
                    </a:r>
                  </a:p>
                </p:txBody>
              </p:sp>
            </p:grpSp>
            <p:sp>
              <p:nvSpPr>
                <p:cNvPr id="27768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312" y="912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7769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072" y="91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5" name="Group 107"/>
              <p:cNvGrpSpPr>
                <a:grpSpLocks/>
              </p:cNvGrpSpPr>
              <p:nvPr/>
            </p:nvGrpSpPr>
            <p:grpSpPr bwMode="auto">
              <a:xfrm>
                <a:off x="4011" y="2929"/>
                <a:ext cx="272" cy="603"/>
                <a:chOff x="4011" y="2640"/>
                <a:chExt cx="272" cy="603"/>
              </a:xfrm>
            </p:grpSpPr>
            <p:grpSp>
              <p:nvGrpSpPr>
                <p:cNvPr id="26" name="Group 108"/>
                <p:cNvGrpSpPr>
                  <a:grpSpLocks/>
                </p:cNvGrpSpPr>
                <p:nvPr/>
              </p:nvGrpSpPr>
              <p:grpSpPr bwMode="auto">
                <a:xfrm>
                  <a:off x="4018" y="3047"/>
                  <a:ext cx="265" cy="196"/>
                  <a:chOff x="1234" y="2215"/>
                  <a:chExt cx="265" cy="196"/>
                </a:xfrm>
              </p:grpSpPr>
              <p:sp>
                <p:nvSpPr>
                  <p:cNvPr id="27765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27766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LC</a:t>
                    </a:r>
                  </a:p>
                </p:txBody>
              </p:sp>
            </p:grpSp>
            <p:sp>
              <p:nvSpPr>
                <p:cNvPr id="27763" name="Line 111"/>
                <p:cNvSpPr>
                  <a:spLocks noChangeShapeType="1"/>
                </p:cNvSpPr>
                <p:nvPr/>
              </p:nvSpPr>
              <p:spPr bwMode="auto">
                <a:xfrm>
                  <a:off x="4011" y="2640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7764" name="Line 112"/>
                <p:cNvSpPr>
                  <a:spLocks noChangeShapeType="1"/>
                </p:cNvSpPr>
                <p:nvPr/>
              </p:nvSpPr>
              <p:spPr bwMode="auto">
                <a:xfrm>
                  <a:off x="4128" y="264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7" name="Group 180"/>
              <p:cNvGrpSpPr>
                <a:grpSpLocks/>
              </p:cNvGrpSpPr>
              <p:nvPr/>
            </p:nvGrpSpPr>
            <p:grpSpPr bwMode="auto">
              <a:xfrm>
                <a:off x="3264" y="2509"/>
                <a:ext cx="473" cy="196"/>
                <a:chOff x="3264" y="2509"/>
                <a:chExt cx="473" cy="196"/>
              </a:xfrm>
            </p:grpSpPr>
            <p:sp>
              <p:nvSpPr>
                <p:cNvPr id="27758" name="Line 114"/>
                <p:cNvSpPr>
                  <a:spLocks noChangeShapeType="1"/>
                </p:cNvSpPr>
                <p:nvPr/>
              </p:nvSpPr>
              <p:spPr bwMode="auto">
                <a:xfrm flipH="1" flipV="1">
                  <a:off x="3497" y="2599"/>
                  <a:ext cx="240" cy="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28" name="Group 115"/>
                <p:cNvGrpSpPr>
                  <a:grpSpLocks/>
                </p:cNvGrpSpPr>
                <p:nvPr/>
              </p:nvGrpSpPr>
              <p:grpSpPr bwMode="auto">
                <a:xfrm>
                  <a:off x="3264" y="2509"/>
                  <a:ext cx="265" cy="196"/>
                  <a:chOff x="1234" y="2215"/>
                  <a:chExt cx="265" cy="196"/>
                </a:xfrm>
              </p:grpSpPr>
              <p:sp>
                <p:nvSpPr>
                  <p:cNvPr id="27760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27761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TC</a:t>
                    </a:r>
                  </a:p>
                </p:txBody>
              </p:sp>
            </p:grpSp>
          </p:grpSp>
          <p:grpSp>
            <p:nvGrpSpPr>
              <p:cNvPr id="29" name="Group 119"/>
              <p:cNvGrpSpPr>
                <a:grpSpLocks/>
              </p:cNvGrpSpPr>
              <p:nvPr/>
            </p:nvGrpSpPr>
            <p:grpSpPr bwMode="auto">
              <a:xfrm>
                <a:off x="3456" y="1633"/>
                <a:ext cx="265" cy="295"/>
                <a:chOff x="3456" y="1344"/>
                <a:chExt cx="265" cy="295"/>
              </a:xfrm>
            </p:grpSpPr>
            <p:grpSp>
              <p:nvGrpSpPr>
                <p:cNvPr id="30" name="Group 120"/>
                <p:cNvGrpSpPr>
                  <a:grpSpLocks/>
                </p:cNvGrpSpPr>
                <p:nvPr/>
              </p:nvGrpSpPr>
              <p:grpSpPr bwMode="auto">
                <a:xfrm>
                  <a:off x="3456" y="1344"/>
                  <a:ext cx="265" cy="196"/>
                  <a:chOff x="1234" y="2215"/>
                  <a:chExt cx="265" cy="196"/>
                </a:xfrm>
              </p:grpSpPr>
              <p:sp>
                <p:nvSpPr>
                  <p:cNvPr id="27756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27757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FC</a:t>
                    </a:r>
                  </a:p>
                </p:txBody>
              </p:sp>
            </p:grpSp>
            <p:sp>
              <p:nvSpPr>
                <p:cNvPr id="27755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3682" y="1447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31" name="Group 124"/>
              <p:cNvGrpSpPr>
                <a:grpSpLocks/>
              </p:cNvGrpSpPr>
              <p:nvPr/>
            </p:nvGrpSpPr>
            <p:grpSpPr bwMode="auto">
              <a:xfrm>
                <a:off x="2352" y="1633"/>
                <a:ext cx="830" cy="196"/>
                <a:chOff x="2352" y="1344"/>
                <a:chExt cx="830" cy="196"/>
              </a:xfrm>
            </p:grpSpPr>
            <p:grpSp>
              <p:nvGrpSpPr>
                <p:cNvPr id="27778" name="Group 125"/>
                <p:cNvGrpSpPr>
                  <a:grpSpLocks/>
                </p:cNvGrpSpPr>
                <p:nvPr/>
              </p:nvGrpSpPr>
              <p:grpSpPr bwMode="auto">
                <a:xfrm>
                  <a:off x="2613" y="1344"/>
                  <a:ext cx="265" cy="196"/>
                  <a:chOff x="1234" y="2215"/>
                  <a:chExt cx="265" cy="196"/>
                </a:xfrm>
              </p:grpSpPr>
              <p:sp>
                <p:nvSpPr>
                  <p:cNvPr id="27752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27753" name="Text Box 1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LC</a:t>
                    </a:r>
                  </a:p>
                </p:txBody>
              </p:sp>
            </p:grpSp>
            <p:grpSp>
              <p:nvGrpSpPr>
                <p:cNvPr id="27796" name="Group 128"/>
                <p:cNvGrpSpPr>
                  <a:grpSpLocks/>
                </p:cNvGrpSpPr>
                <p:nvPr/>
              </p:nvGrpSpPr>
              <p:grpSpPr bwMode="auto">
                <a:xfrm>
                  <a:off x="2352" y="1344"/>
                  <a:ext cx="830" cy="96"/>
                  <a:chOff x="2352" y="1344"/>
                  <a:chExt cx="830" cy="96"/>
                </a:xfrm>
              </p:grpSpPr>
              <p:sp>
                <p:nvSpPr>
                  <p:cNvPr id="27749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1344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27750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27751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2846" y="1440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27801" name="Group 132"/>
              <p:cNvGrpSpPr>
                <a:grpSpLocks/>
              </p:cNvGrpSpPr>
              <p:nvPr/>
            </p:nvGrpSpPr>
            <p:grpSpPr bwMode="auto">
              <a:xfrm>
                <a:off x="1227" y="967"/>
                <a:ext cx="1198" cy="1746"/>
                <a:chOff x="1227" y="678"/>
                <a:chExt cx="1198" cy="1746"/>
              </a:xfrm>
            </p:grpSpPr>
            <p:grpSp>
              <p:nvGrpSpPr>
                <p:cNvPr id="27824" name="Group 133"/>
                <p:cNvGrpSpPr>
                  <a:grpSpLocks/>
                </p:cNvGrpSpPr>
                <p:nvPr/>
              </p:nvGrpSpPr>
              <p:grpSpPr bwMode="auto">
                <a:xfrm>
                  <a:off x="1227" y="2228"/>
                  <a:ext cx="467" cy="196"/>
                  <a:chOff x="1227" y="2228"/>
                  <a:chExt cx="467" cy="196"/>
                </a:xfrm>
              </p:grpSpPr>
              <p:sp>
                <p:nvSpPr>
                  <p:cNvPr id="27743" name="Line 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54" y="2325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7825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1227" y="2228"/>
                    <a:ext cx="265" cy="196"/>
                    <a:chOff x="1234" y="2215"/>
                    <a:chExt cx="265" cy="196"/>
                  </a:xfrm>
                </p:grpSpPr>
                <p:sp>
                  <p:nvSpPr>
                    <p:cNvPr id="27745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5" y="2215"/>
                      <a:ext cx="196" cy="19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7746" name="Text Box 1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34" y="2215"/>
                      <a:ext cx="265" cy="192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</a:rPr>
                        <a:t>TC</a:t>
                      </a:r>
                    </a:p>
                  </p:txBody>
                </p:sp>
              </p:grpSp>
            </p:grpSp>
            <p:grpSp>
              <p:nvGrpSpPr>
                <p:cNvPr id="27826" name="Group 138"/>
                <p:cNvGrpSpPr>
                  <a:grpSpLocks/>
                </p:cNvGrpSpPr>
                <p:nvPr/>
              </p:nvGrpSpPr>
              <p:grpSpPr bwMode="auto">
                <a:xfrm>
                  <a:off x="1488" y="678"/>
                  <a:ext cx="937" cy="1338"/>
                  <a:chOff x="1488" y="678"/>
                  <a:chExt cx="937" cy="1338"/>
                </a:xfrm>
              </p:grpSpPr>
              <p:grpSp>
                <p:nvGrpSpPr>
                  <p:cNvPr id="27827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1488" y="678"/>
                    <a:ext cx="384" cy="961"/>
                    <a:chOff x="1488" y="678"/>
                    <a:chExt cx="384" cy="961"/>
                  </a:xfrm>
                </p:grpSpPr>
                <p:grpSp>
                  <p:nvGrpSpPr>
                    <p:cNvPr id="27828" name="Group 1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70" y="953"/>
                      <a:ext cx="302" cy="686"/>
                      <a:chOff x="1570" y="953"/>
                      <a:chExt cx="302" cy="686"/>
                    </a:xfrm>
                  </p:grpSpPr>
                  <p:grpSp>
                    <p:nvGrpSpPr>
                      <p:cNvPr id="27829" name="Group 141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1570" y="953"/>
                        <a:ext cx="281" cy="288"/>
                        <a:chOff x="1591" y="953"/>
                        <a:chExt cx="281" cy="288"/>
                      </a:xfrm>
                    </p:grpSpPr>
                    <p:grpSp>
                      <p:nvGrpSpPr>
                        <p:cNvPr id="27830" name="Group 1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91" y="953"/>
                          <a:ext cx="265" cy="196"/>
                          <a:chOff x="1234" y="2215"/>
                          <a:chExt cx="265" cy="196"/>
                        </a:xfrm>
                      </p:grpSpPr>
                      <p:sp>
                        <p:nvSpPr>
                          <p:cNvPr id="27741" name="Oval 1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65" y="2215"/>
                            <a:ext cx="196" cy="196"/>
                          </a:xfrm>
                          <a:prstGeom prst="ellipse">
                            <a:avLst/>
                          </a:prstGeom>
                          <a:noFill/>
                          <a:ln w="9525" algn="ctr">
                            <a:solidFill>
                              <a:srgbClr val="0000CC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7742" name="Text Box 14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34" y="2215"/>
                            <a:ext cx="265" cy="192"/>
                          </a:xfrm>
                          <a:prstGeom prst="rect">
                            <a:avLst/>
                          </a:prstGeom>
                          <a:noFill/>
                          <a:ln w="9525" algn="ctr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en-US" sz="1400">
                                <a:solidFill>
                                  <a:srgbClr val="0000CC"/>
                                </a:solidFill>
                              </a:rPr>
                              <a:t>FC</a:t>
                            </a:r>
                          </a:p>
                        </p:txBody>
                      </p:sp>
                    </p:grpSp>
                    <p:sp>
                      <p:nvSpPr>
                        <p:cNvPr id="27739" name="Line 1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72" y="1049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40" name="Line 1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824" y="1049"/>
                          <a:ext cx="4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</p:grpSp>
                  <p:grpSp>
                    <p:nvGrpSpPr>
                      <p:cNvPr id="27831" name="Group 147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1591" y="1351"/>
                        <a:ext cx="281" cy="288"/>
                        <a:chOff x="1591" y="953"/>
                        <a:chExt cx="281" cy="288"/>
                      </a:xfrm>
                    </p:grpSpPr>
                    <p:grpSp>
                      <p:nvGrpSpPr>
                        <p:cNvPr id="27832" name="Group 1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91" y="953"/>
                          <a:ext cx="265" cy="196"/>
                          <a:chOff x="1234" y="2215"/>
                          <a:chExt cx="265" cy="196"/>
                        </a:xfrm>
                      </p:grpSpPr>
                      <p:sp>
                        <p:nvSpPr>
                          <p:cNvPr id="27736" name="Oval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65" y="2215"/>
                            <a:ext cx="196" cy="196"/>
                          </a:xfrm>
                          <a:prstGeom prst="ellipse">
                            <a:avLst/>
                          </a:prstGeom>
                          <a:noFill/>
                          <a:ln w="9525" algn="ctr">
                            <a:solidFill>
                              <a:srgbClr val="0000CC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7737" name="Text Box 15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34" y="2215"/>
                            <a:ext cx="265" cy="192"/>
                          </a:xfrm>
                          <a:prstGeom prst="rect">
                            <a:avLst/>
                          </a:prstGeom>
                          <a:noFill/>
                          <a:ln w="9525" algn="ctr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en-US" sz="1400">
                                <a:solidFill>
                                  <a:srgbClr val="0000CC"/>
                                </a:solidFill>
                              </a:rPr>
                              <a:t>FC</a:t>
                            </a:r>
                          </a:p>
                        </p:txBody>
                      </p:sp>
                    </p:grpSp>
                    <p:sp>
                      <p:nvSpPr>
                        <p:cNvPr id="27734" name="Line 1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72" y="1049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35" name="Line 1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824" y="1049"/>
                          <a:ext cx="4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</p:grpSp>
                </p:grpSp>
                <p:grpSp>
                  <p:nvGrpSpPr>
                    <p:cNvPr id="27833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678"/>
                      <a:ext cx="322" cy="769"/>
                      <a:chOff x="1488" y="678"/>
                      <a:chExt cx="322" cy="769"/>
                    </a:xfrm>
                  </p:grpSpPr>
                  <p:grpSp>
                    <p:nvGrpSpPr>
                      <p:cNvPr id="27834" name="Group 1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13" y="678"/>
                        <a:ext cx="197" cy="196"/>
                        <a:chOff x="1265" y="2215"/>
                        <a:chExt cx="197" cy="196"/>
                      </a:xfrm>
                    </p:grpSpPr>
                    <p:sp>
                      <p:nvSpPr>
                        <p:cNvPr id="27729" name="Oval 1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5" y="2215"/>
                          <a:ext cx="196" cy="196"/>
                        </a:xfrm>
                        <a:prstGeom prst="ellipse">
                          <a:avLst/>
                        </a:prstGeom>
                        <a:noFill/>
                        <a:ln w="9525" algn="ctr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30" name="Text Box 1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71" y="2215"/>
                          <a:ext cx="191" cy="192"/>
                        </a:xfrm>
                        <a:prstGeom prst="rect">
                          <a:avLst/>
                        </a:prstGeom>
                        <a:noFill/>
                        <a:ln w="9525" algn="ctr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400">
                              <a:solidFill>
                                <a:srgbClr val="0000CC"/>
                              </a:solidFill>
                            </a:rPr>
                            <a:t>X</a:t>
                          </a:r>
                        </a:p>
                      </p:txBody>
                    </p:sp>
                  </p:grpSp>
                  <p:grpSp>
                    <p:nvGrpSpPr>
                      <p:cNvPr id="27835" name="Group 1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88" y="767"/>
                        <a:ext cx="233" cy="680"/>
                        <a:chOff x="1488" y="767"/>
                        <a:chExt cx="233" cy="680"/>
                      </a:xfrm>
                    </p:grpSpPr>
                    <p:sp>
                      <p:nvSpPr>
                        <p:cNvPr id="27725" name="Line 1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88" y="1447"/>
                          <a:ext cx="96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26" name="Line 1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8" y="768"/>
                          <a:ext cx="0" cy="6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27" name="Line 1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88" y="767"/>
                          <a:ext cx="132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28" name="Line 1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21" y="864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 type="stealth" w="med" len="med"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</p:grpSp>
                </p:grpSp>
              </p:grpSp>
              <p:grpSp>
                <p:nvGrpSpPr>
                  <p:cNvPr id="27836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1838" y="1454"/>
                    <a:ext cx="587" cy="562"/>
                    <a:chOff x="1838" y="1454"/>
                    <a:chExt cx="587" cy="562"/>
                  </a:xfrm>
                </p:grpSpPr>
                <p:grpSp>
                  <p:nvGrpSpPr>
                    <p:cNvPr id="27837" name="Group 1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60" y="1584"/>
                      <a:ext cx="265" cy="196"/>
                      <a:chOff x="1234" y="2215"/>
                      <a:chExt cx="265" cy="196"/>
                    </a:xfrm>
                  </p:grpSpPr>
                  <p:sp>
                    <p:nvSpPr>
                      <p:cNvPr id="27719" name="Oval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5" y="2215"/>
                        <a:ext cx="196" cy="19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27720" name="Text Box 16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34" y="2215"/>
                        <a:ext cx="265" cy="192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>
                            <a:solidFill>
                              <a:srgbClr val="0000CC"/>
                            </a:solidFill>
                          </a:rPr>
                          <a:t>LC</a:t>
                        </a:r>
                      </a:p>
                    </p:txBody>
                  </p:sp>
                </p:grpSp>
                <p:sp>
                  <p:nvSpPr>
                    <p:cNvPr id="27717" name="Line 1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90" y="1776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7718" name="Line 1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838" y="1454"/>
                      <a:ext cx="384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</p:grpSp>
        </p:grpSp>
      </p:grpSp>
      <p:grpSp>
        <p:nvGrpSpPr>
          <p:cNvPr id="27838" name="Group 179"/>
          <p:cNvGrpSpPr>
            <a:grpSpLocks/>
          </p:cNvGrpSpPr>
          <p:nvPr/>
        </p:nvGrpSpPr>
        <p:grpSpPr bwMode="auto">
          <a:xfrm>
            <a:off x="4756150" y="3906838"/>
            <a:ext cx="612775" cy="912812"/>
            <a:chOff x="2926" y="2428"/>
            <a:chExt cx="386" cy="575"/>
          </a:xfrm>
        </p:grpSpPr>
        <p:grpSp>
          <p:nvGrpSpPr>
            <p:cNvPr id="27839" name="Group 169"/>
            <p:cNvGrpSpPr>
              <a:grpSpLocks/>
            </p:cNvGrpSpPr>
            <p:nvPr/>
          </p:nvGrpSpPr>
          <p:grpSpPr bwMode="auto">
            <a:xfrm>
              <a:off x="2999" y="2701"/>
              <a:ext cx="274" cy="302"/>
              <a:chOff x="3264" y="1824"/>
              <a:chExt cx="274" cy="302"/>
            </a:xfrm>
          </p:grpSpPr>
          <p:grpSp>
            <p:nvGrpSpPr>
              <p:cNvPr id="27648" name="Group 170"/>
              <p:cNvGrpSpPr>
                <a:grpSpLocks/>
              </p:cNvGrpSpPr>
              <p:nvPr/>
            </p:nvGrpSpPr>
            <p:grpSpPr bwMode="auto">
              <a:xfrm>
                <a:off x="3264" y="1824"/>
                <a:ext cx="265" cy="196"/>
                <a:chOff x="1234" y="2215"/>
                <a:chExt cx="265" cy="196"/>
              </a:xfrm>
            </p:grpSpPr>
            <p:sp>
              <p:nvSpPr>
                <p:cNvPr id="27702" name="Oval 171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7703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1234" y="2215"/>
                  <a:ext cx="265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FC</a:t>
                  </a:r>
                </a:p>
              </p:txBody>
            </p:sp>
          </p:grpSp>
          <p:grpSp>
            <p:nvGrpSpPr>
              <p:cNvPr id="27649" name="Group 173"/>
              <p:cNvGrpSpPr>
                <a:grpSpLocks/>
              </p:cNvGrpSpPr>
              <p:nvPr/>
            </p:nvGrpSpPr>
            <p:grpSpPr bwMode="auto">
              <a:xfrm>
                <a:off x="3490" y="1934"/>
                <a:ext cx="48" cy="192"/>
                <a:chOff x="3490" y="1934"/>
                <a:chExt cx="48" cy="192"/>
              </a:xfrm>
            </p:grpSpPr>
            <p:sp>
              <p:nvSpPr>
                <p:cNvPr id="27700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3538" y="193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7701" name="Line 175"/>
                <p:cNvSpPr>
                  <a:spLocks noChangeShapeType="1"/>
                </p:cNvSpPr>
                <p:nvPr/>
              </p:nvSpPr>
              <p:spPr bwMode="auto">
                <a:xfrm flipH="1">
                  <a:off x="3490" y="193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27696" name="Line 177"/>
            <p:cNvSpPr>
              <a:spLocks noChangeShapeType="1"/>
            </p:cNvSpPr>
            <p:nvPr/>
          </p:nvSpPr>
          <p:spPr bwMode="auto">
            <a:xfrm rot="5400000">
              <a:off x="3062" y="2643"/>
              <a:ext cx="14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697" name="Text Box 178"/>
            <p:cNvSpPr txBox="1">
              <a:spLocks noChangeArrowheads="1"/>
            </p:cNvSpPr>
            <p:nvPr/>
          </p:nvSpPr>
          <p:spPr bwMode="auto">
            <a:xfrm>
              <a:off x="2926" y="2428"/>
              <a:ext cx="38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CC"/>
                  </a:solidFill>
                </a:rPr>
                <a:t>TPM</a:t>
              </a:r>
            </a:p>
          </p:txBody>
        </p:sp>
      </p:grpSp>
      <p:sp>
        <p:nvSpPr>
          <p:cNvPr id="176" name="Title 1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Control Structure 0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647"/>
          <p:cNvSpPr>
            <a:spLocks noChangeShapeType="1"/>
          </p:cNvSpPr>
          <p:nvPr/>
        </p:nvSpPr>
        <p:spPr bwMode="auto">
          <a:xfrm>
            <a:off x="4525963" y="3836988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8675" name="Line 648"/>
          <p:cNvSpPr>
            <a:spLocks noChangeShapeType="1"/>
          </p:cNvSpPr>
          <p:nvPr/>
        </p:nvSpPr>
        <p:spPr bwMode="auto">
          <a:xfrm>
            <a:off x="1881188" y="4459288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2" name="Group 649"/>
          <p:cNvGrpSpPr>
            <a:grpSpLocks/>
          </p:cNvGrpSpPr>
          <p:nvPr/>
        </p:nvGrpSpPr>
        <p:grpSpPr bwMode="auto">
          <a:xfrm>
            <a:off x="2614613" y="3446463"/>
            <a:ext cx="1611312" cy="1138237"/>
            <a:chOff x="3240" y="5700"/>
            <a:chExt cx="1440" cy="1620"/>
          </a:xfrm>
        </p:grpSpPr>
        <p:sp>
          <p:nvSpPr>
            <p:cNvPr id="28848" name="Rectangle 650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49" name="AutoShape 651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8677" name="Text Box 652"/>
          <p:cNvSpPr txBox="1">
            <a:spLocks noChangeArrowheads="1"/>
          </p:cNvSpPr>
          <p:nvPr/>
        </p:nvSpPr>
        <p:spPr bwMode="auto">
          <a:xfrm>
            <a:off x="2908300" y="3767138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>
              <a:latin typeface="Microsoft Sans Serif" pitchFamily="34" charset="0"/>
              <a:ea typeface="Mangal" pitchFamily="2"/>
              <a:cs typeface="Mangal" pitchFamily="2"/>
            </a:endParaRPr>
          </a:p>
          <a:p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Excess A environment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28678" name="Rectangle 653"/>
          <p:cNvSpPr>
            <a:spLocks noChangeArrowheads="1"/>
          </p:cNvSpPr>
          <p:nvPr/>
        </p:nvSpPr>
        <p:spPr bwMode="auto">
          <a:xfrm>
            <a:off x="2468563" y="3571875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8679" name="Rectangle 654"/>
          <p:cNvSpPr>
            <a:spLocks noChangeArrowheads="1"/>
          </p:cNvSpPr>
          <p:nvPr/>
        </p:nvSpPr>
        <p:spPr bwMode="auto">
          <a:xfrm>
            <a:off x="4225925" y="3571875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8680" name="Line 655"/>
          <p:cNvSpPr>
            <a:spLocks noChangeShapeType="1"/>
          </p:cNvSpPr>
          <p:nvPr/>
        </p:nvSpPr>
        <p:spPr bwMode="auto">
          <a:xfrm>
            <a:off x="4678363" y="3071813"/>
            <a:ext cx="1287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8681" name="Line 656"/>
          <p:cNvSpPr>
            <a:spLocks noChangeShapeType="1"/>
          </p:cNvSpPr>
          <p:nvPr/>
        </p:nvSpPr>
        <p:spPr bwMode="auto">
          <a:xfrm flipH="1">
            <a:off x="3322638" y="4584700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8682" name="Line 657"/>
          <p:cNvSpPr>
            <a:spLocks noChangeShapeType="1"/>
          </p:cNvSpPr>
          <p:nvPr/>
        </p:nvSpPr>
        <p:spPr bwMode="auto">
          <a:xfrm>
            <a:off x="2174875" y="2433638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8683" name="Line 658"/>
          <p:cNvSpPr>
            <a:spLocks noChangeShapeType="1"/>
          </p:cNvSpPr>
          <p:nvPr/>
        </p:nvSpPr>
        <p:spPr bwMode="auto">
          <a:xfrm>
            <a:off x="2174875" y="3065463"/>
            <a:ext cx="117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8684" name="Line 659"/>
          <p:cNvSpPr>
            <a:spLocks noChangeShapeType="1"/>
          </p:cNvSpPr>
          <p:nvPr/>
        </p:nvSpPr>
        <p:spPr bwMode="auto">
          <a:xfrm>
            <a:off x="3348038" y="3065463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8685" name="Line 660"/>
          <p:cNvSpPr>
            <a:spLocks noChangeShapeType="1"/>
          </p:cNvSpPr>
          <p:nvPr/>
        </p:nvSpPr>
        <p:spPr bwMode="auto">
          <a:xfrm>
            <a:off x="3348038" y="2433638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" name="Group 661"/>
          <p:cNvGrpSpPr>
            <a:grpSpLocks/>
          </p:cNvGrpSpPr>
          <p:nvPr/>
        </p:nvGrpSpPr>
        <p:grpSpPr bwMode="auto">
          <a:xfrm rot="-5400000">
            <a:off x="2631282" y="2258219"/>
            <a:ext cx="201612" cy="234950"/>
            <a:chOff x="4860" y="4860"/>
            <a:chExt cx="1620" cy="1440"/>
          </a:xfrm>
        </p:grpSpPr>
        <p:sp>
          <p:nvSpPr>
            <p:cNvPr id="28845" name="AutoShape 662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46" name="AutoShape 663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47" name="Line 664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665"/>
          <p:cNvGrpSpPr>
            <a:grpSpLocks/>
          </p:cNvGrpSpPr>
          <p:nvPr/>
        </p:nvGrpSpPr>
        <p:grpSpPr bwMode="auto">
          <a:xfrm rot="-5400000">
            <a:off x="2655093" y="2891632"/>
            <a:ext cx="201613" cy="234950"/>
            <a:chOff x="4860" y="4860"/>
            <a:chExt cx="1620" cy="1440"/>
          </a:xfrm>
        </p:grpSpPr>
        <p:sp>
          <p:nvSpPr>
            <p:cNvPr id="28842" name="AutoShape 66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43" name="AutoShape 66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44" name="Line 66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" name="Group 670"/>
          <p:cNvGrpSpPr>
            <a:grpSpLocks/>
          </p:cNvGrpSpPr>
          <p:nvPr/>
        </p:nvGrpSpPr>
        <p:grpSpPr bwMode="auto">
          <a:xfrm rot="-5400000">
            <a:off x="2043907" y="4283869"/>
            <a:ext cx="201612" cy="234950"/>
            <a:chOff x="4860" y="4860"/>
            <a:chExt cx="1620" cy="1440"/>
          </a:xfrm>
        </p:grpSpPr>
        <p:sp>
          <p:nvSpPr>
            <p:cNvPr id="28839" name="AutoShape 671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40" name="AutoShape 672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41" name="Line 673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8689" name="Line 674"/>
          <p:cNvSpPr>
            <a:spLocks noChangeShapeType="1"/>
          </p:cNvSpPr>
          <p:nvPr/>
        </p:nvSpPr>
        <p:spPr bwMode="auto">
          <a:xfrm flipH="1">
            <a:off x="1881188" y="3698875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8690" name="Text Box 676"/>
          <p:cNvSpPr txBox="1">
            <a:spLocks noChangeArrowheads="1"/>
          </p:cNvSpPr>
          <p:nvPr/>
        </p:nvSpPr>
        <p:spPr bwMode="auto">
          <a:xfrm>
            <a:off x="1828800" y="2211388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28691" name="Text Box 677"/>
          <p:cNvSpPr txBox="1">
            <a:spLocks noChangeArrowheads="1"/>
          </p:cNvSpPr>
          <p:nvPr/>
        </p:nvSpPr>
        <p:spPr bwMode="auto">
          <a:xfrm>
            <a:off x="1828800" y="2897188"/>
            <a:ext cx="573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28692" name="Line 678"/>
          <p:cNvSpPr>
            <a:spLocks noChangeShapeType="1"/>
          </p:cNvSpPr>
          <p:nvPr/>
        </p:nvSpPr>
        <p:spPr bwMode="auto">
          <a:xfrm flipH="1">
            <a:off x="3359150" y="2436813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8693" name="Line 679"/>
          <p:cNvSpPr>
            <a:spLocks noChangeShapeType="1"/>
          </p:cNvSpPr>
          <p:nvPr/>
        </p:nvSpPr>
        <p:spPr bwMode="auto">
          <a:xfrm>
            <a:off x="4678363" y="2439988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6" name="Group 680"/>
          <p:cNvGrpSpPr>
            <a:grpSpLocks/>
          </p:cNvGrpSpPr>
          <p:nvPr/>
        </p:nvGrpSpPr>
        <p:grpSpPr bwMode="auto">
          <a:xfrm rot="-5400000" flipH="1" flipV="1">
            <a:off x="3627438" y="2373313"/>
            <a:ext cx="203200" cy="234950"/>
            <a:chOff x="4860" y="4860"/>
            <a:chExt cx="1620" cy="1440"/>
          </a:xfrm>
        </p:grpSpPr>
        <p:sp>
          <p:nvSpPr>
            <p:cNvPr id="28836" name="AutoShape 681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37" name="AutoShape 682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38" name="Line 683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" name="Group 684"/>
          <p:cNvGrpSpPr>
            <a:grpSpLocks/>
          </p:cNvGrpSpPr>
          <p:nvPr/>
        </p:nvGrpSpPr>
        <p:grpSpPr bwMode="auto">
          <a:xfrm rot="-5400000">
            <a:off x="5273675" y="3668713"/>
            <a:ext cx="203200" cy="234950"/>
            <a:chOff x="4860" y="4860"/>
            <a:chExt cx="1620" cy="1440"/>
          </a:xfrm>
        </p:grpSpPr>
        <p:sp>
          <p:nvSpPr>
            <p:cNvPr id="28833" name="AutoShape 685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34" name="AutoShape 686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35" name="Line 687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688"/>
          <p:cNvGrpSpPr>
            <a:grpSpLocks/>
          </p:cNvGrpSpPr>
          <p:nvPr/>
        </p:nvGrpSpPr>
        <p:grpSpPr bwMode="auto">
          <a:xfrm>
            <a:off x="5064125" y="2686050"/>
            <a:ext cx="439738" cy="254000"/>
            <a:chOff x="7020" y="4440"/>
            <a:chExt cx="540" cy="1440"/>
          </a:xfrm>
        </p:grpSpPr>
        <p:sp>
          <p:nvSpPr>
            <p:cNvPr id="28831" name="Rectangle 689"/>
            <p:cNvSpPr>
              <a:spLocks noChangeArrowheads="1"/>
            </p:cNvSpPr>
            <p:nvPr/>
          </p:nvSpPr>
          <p:spPr bwMode="auto">
            <a:xfrm>
              <a:off x="7020" y="4440"/>
              <a:ext cx="5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32" name="Freeform 690"/>
            <p:cNvSpPr>
              <a:spLocks/>
            </p:cNvSpPr>
            <p:nvPr/>
          </p:nvSpPr>
          <p:spPr bwMode="auto">
            <a:xfrm>
              <a:off x="7020" y="4980"/>
              <a:ext cx="540" cy="180"/>
            </a:xfrm>
            <a:custGeom>
              <a:avLst/>
              <a:gdLst>
                <a:gd name="T0" fmla="*/ 0 w 540"/>
                <a:gd name="T1" fmla="*/ 180 h 180"/>
                <a:gd name="T2" fmla="*/ 180 w 540"/>
                <a:gd name="T3" fmla="*/ 0 h 180"/>
                <a:gd name="T4" fmla="*/ 360 w 540"/>
                <a:gd name="T5" fmla="*/ 180 h 180"/>
                <a:gd name="T6" fmla="*/ 540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510" y="3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8697" name="Line 691"/>
          <p:cNvSpPr>
            <a:spLocks noChangeShapeType="1"/>
          </p:cNvSpPr>
          <p:nvPr/>
        </p:nvSpPr>
        <p:spPr bwMode="auto">
          <a:xfrm flipV="1">
            <a:off x="6091238" y="2306638"/>
            <a:ext cx="0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8698" name="Line 692"/>
          <p:cNvSpPr>
            <a:spLocks noChangeShapeType="1"/>
          </p:cNvSpPr>
          <p:nvPr/>
        </p:nvSpPr>
        <p:spPr bwMode="auto">
          <a:xfrm flipH="1">
            <a:off x="5503863" y="2306638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8699" name="Line 693"/>
          <p:cNvSpPr>
            <a:spLocks noChangeShapeType="1"/>
          </p:cNvSpPr>
          <p:nvPr/>
        </p:nvSpPr>
        <p:spPr bwMode="auto">
          <a:xfrm>
            <a:off x="5308600" y="2940050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8700" name="Line 694"/>
          <p:cNvSpPr>
            <a:spLocks noChangeShapeType="1"/>
          </p:cNvSpPr>
          <p:nvPr/>
        </p:nvSpPr>
        <p:spPr bwMode="auto">
          <a:xfrm>
            <a:off x="5308600" y="2559050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9" name="Group 695"/>
          <p:cNvGrpSpPr>
            <a:grpSpLocks/>
          </p:cNvGrpSpPr>
          <p:nvPr/>
        </p:nvGrpSpPr>
        <p:grpSpPr bwMode="auto">
          <a:xfrm>
            <a:off x="4832350" y="2179638"/>
            <a:ext cx="879475" cy="379412"/>
            <a:chOff x="6735" y="3180"/>
            <a:chExt cx="1080" cy="540"/>
          </a:xfrm>
        </p:grpSpPr>
        <p:sp>
          <p:nvSpPr>
            <p:cNvPr id="28826" name="Oval 696"/>
            <p:cNvSpPr>
              <a:spLocks noChangeArrowheads="1"/>
            </p:cNvSpPr>
            <p:nvPr/>
          </p:nvSpPr>
          <p:spPr bwMode="auto">
            <a:xfrm>
              <a:off x="7020" y="318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0" name="Group 697"/>
            <p:cNvGrpSpPr>
              <a:grpSpLocks/>
            </p:cNvGrpSpPr>
            <p:nvPr/>
          </p:nvGrpSpPr>
          <p:grpSpPr bwMode="auto">
            <a:xfrm>
              <a:off x="6735" y="3240"/>
              <a:ext cx="1080" cy="360"/>
              <a:chOff x="6660" y="3180"/>
              <a:chExt cx="1080" cy="360"/>
            </a:xfrm>
          </p:grpSpPr>
          <p:sp>
            <p:nvSpPr>
              <p:cNvPr id="28828" name="Line 698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829" name="Line 699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830" name="Line 700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11" name="Group 701"/>
          <p:cNvGrpSpPr>
            <a:grpSpLocks/>
          </p:cNvGrpSpPr>
          <p:nvPr/>
        </p:nvGrpSpPr>
        <p:grpSpPr bwMode="auto">
          <a:xfrm>
            <a:off x="5064125" y="4711700"/>
            <a:ext cx="879475" cy="379413"/>
            <a:chOff x="6930" y="6420"/>
            <a:chExt cx="1080" cy="540"/>
          </a:xfrm>
        </p:grpSpPr>
        <p:sp>
          <p:nvSpPr>
            <p:cNvPr id="28821" name="Oval 702"/>
            <p:cNvSpPr>
              <a:spLocks noChangeArrowheads="1"/>
            </p:cNvSpPr>
            <p:nvPr/>
          </p:nvSpPr>
          <p:spPr bwMode="auto">
            <a:xfrm>
              <a:off x="7200" y="64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2" name="Group 703"/>
            <p:cNvGrpSpPr>
              <a:grpSpLocks/>
            </p:cNvGrpSpPr>
            <p:nvPr/>
          </p:nvGrpSpPr>
          <p:grpSpPr bwMode="auto">
            <a:xfrm>
              <a:off x="6930" y="6495"/>
              <a:ext cx="1080" cy="360"/>
              <a:chOff x="6660" y="3180"/>
              <a:chExt cx="1080" cy="360"/>
            </a:xfrm>
          </p:grpSpPr>
          <p:sp>
            <p:nvSpPr>
              <p:cNvPr id="28823" name="Line 704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824" name="Line 705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825" name="Line 706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28703" name="Line 707"/>
          <p:cNvSpPr>
            <a:spLocks noChangeShapeType="1"/>
          </p:cNvSpPr>
          <p:nvPr/>
        </p:nvSpPr>
        <p:spPr bwMode="auto">
          <a:xfrm>
            <a:off x="6237288" y="4838700"/>
            <a:ext cx="0" cy="885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8704" name="Line 708"/>
          <p:cNvSpPr>
            <a:spLocks noChangeShapeType="1"/>
          </p:cNvSpPr>
          <p:nvPr/>
        </p:nvSpPr>
        <p:spPr bwMode="auto">
          <a:xfrm flipH="1">
            <a:off x="5503863" y="5218113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8705" name="Line 709"/>
          <p:cNvSpPr>
            <a:spLocks noChangeShapeType="1"/>
          </p:cNvSpPr>
          <p:nvPr/>
        </p:nvSpPr>
        <p:spPr bwMode="auto">
          <a:xfrm flipV="1">
            <a:off x="5503863" y="5091113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8706" name="Line 710"/>
          <p:cNvSpPr>
            <a:spLocks noChangeShapeType="1"/>
          </p:cNvSpPr>
          <p:nvPr/>
        </p:nvSpPr>
        <p:spPr bwMode="auto">
          <a:xfrm flipV="1">
            <a:off x="5503863" y="4584700"/>
            <a:ext cx="0" cy="13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8707" name="Line 711"/>
          <p:cNvSpPr>
            <a:spLocks noChangeShapeType="1"/>
          </p:cNvSpPr>
          <p:nvPr/>
        </p:nvSpPr>
        <p:spPr bwMode="auto">
          <a:xfrm>
            <a:off x="5503863" y="4584700"/>
            <a:ext cx="439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13" name="Group 712"/>
          <p:cNvGrpSpPr>
            <a:grpSpLocks/>
          </p:cNvGrpSpPr>
          <p:nvPr/>
        </p:nvGrpSpPr>
        <p:grpSpPr bwMode="auto">
          <a:xfrm rot="-5400000">
            <a:off x="5581650" y="2900363"/>
            <a:ext cx="203200" cy="234950"/>
            <a:chOff x="4860" y="4860"/>
            <a:chExt cx="1620" cy="1440"/>
          </a:xfrm>
        </p:grpSpPr>
        <p:sp>
          <p:nvSpPr>
            <p:cNvPr id="28818" name="AutoShape 71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19" name="AutoShape 71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20" name="Line 71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" name="Group 716"/>
          <p:cNvGrpSpPr>
            <a:grpSpLocks/>
          </p:cNvGrpSpPr>
          <p:nvPr/>
        </p:nvGrpSpPr>
        <p:grpSpPr bwMode="auto">
          <a:xfrm rot="-5400000">
            <a:off x="4616450" y="2036763"/>
            <a:ext cx="203200" cy="234950"/>
            <a:chOff x="4860" y="4860"/>
            <a:chExt cx="1620" cy="1440"/>
          </a:xfrm>
        </p:grpSpPr>
        <p:sp>
          <p:nvSpPr>
            <p:cNvPr id="28815" name="AutoShape 71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16" name="AutoShape 71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17" name="Line 71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" name="Group 720"/>
          <p:cNvGrpSpPr>
            <a:grpSpLocks/>
          </p:cNvGrpSpPr>
          <p:nvPr/>
        </p:nvGrpSpPr>
        <p:grpSpPr bwMode="auto">
          <a:xfrm>
            <a:off x="6175375" y="5345113"/>
            <a:ext cx="234950" cy="203200"/>
            <a:chOff x="4860" y="4860"/>
            <a:chExt cx="1620" cy="1440"/>
          </a:xfrm>
        </p:grpSpPr>
        <p:sp>
          <p:nvSpPr>
            <p:cNvPr id="28812" name="AutoShape 721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13" name="AutoShape 722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14" name="Line 723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" name="Group 724"/>
          <p:cNvGrpSpPr>
            <a:grpSpLocks/>
          </p:cNvGrpSpPr>
          <p:nvPr/>
        </p:nvGrpSpPr>
        <p:grpSpPr bwMode="auto">
          <a:xfrm rot="-5400000">
            <a:off x="4848225" y="4579938"/>
            <a:ext cx="203200" cy="234950"/>
            <a:chOff x="4860" y="4860"/>
            <a:chExt cx="1620" cy="1440"/>
          </a:xfrm>
        </p:grpSpPr>
        <p:sp>
          <p:nvSpPr>
            <p:cNvPr id="28809" name="AutoShape 725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10" name="AutoShape 726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11" name="Line 727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oup 728"/>
          <p:cNvGrpSpPr>
            <a:grpSpLocks/>
          </p:cNvGrpSpPr>
          <p:nvPr/>
        </p:nvGrpSpPr>
        <p:grpSpPr bwMode="auto">
          <a:xfrm>
            <a:off x="5930900" y="2824163"/>
            <a:ext cx="465138" cy="2014537"/>
            <a:chOff x="3736" y="1490"/>
            <a:chExt cx="293" cy="1269"/>
          </a:xfrm>
        </p:grpSpPr>
        <p:grpSp>
          <p:nvGrpSpPr>
            <p:cNvPr id="18" name="Group 729"/>
            <p:cNvGrpSpPr>
              <a:grpSpLocks/>
            </p:cNvGrpSpPr>
            <p:nvPr/>
          </p:nvGrpSpPr>
          <p:grpSpPr bwMode="auto">
            <a:xfrm>
              <a:off x="3736" y="1490"/>
              <a:ext cx="278" cy="1269"/>
              <a:chOff x="3736" y="1490"/>
              <a:chExt cx="278" cy="1269"/>
            </a:xfrm>
          </p:grpSpPr>
          <p:sp>
            <p:nvSpPr>
              <p:cNvPr id="28806" name="Rectangle 730"/>
              <p:cNvSpPr>
                <a:spLocks noChangeArrowheads="1"/>
              </p:cNvSpPr>
              <p:nvPr/>
            </p:nvSpPr>
            <p:spPr bwMode="auto">
              <a:xfrm>
                <a:off x="3736" y="1643"/>
                <a:ext cx="27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807" name="AutoShape 731"/>
              <p:cNvSpPr>
                <a:spLocks noChangeArrowheads="1"/>
              </p:cNvSpPr>
              <p:nvPr/>
            </p:nvSpPr>
            <p:spPr bwMode="auto">
              <a:xfrm rot="-5400000">
                <a:off x="3795" y="143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808" name="AutoShape 732"/>
              <p:cNvSpPr>
                <a:spLocks noChangeArrowheads="1"/>
              </p:cNvSpPr>
              <p:nvPr/>
            </p:nvSpPr>
            <p:spPr bwMode="auto">
              <a:xfrm rot="5400000" flipV="1">
                <a:off x="3796" y="254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28805" name="Text Box 733"/>
            <p:cNvSpPr txBox="1">
              <a:spLocks noChangeArrowheads="1"/>
            </p:cNvSpPr>
            <p:nvPr/>
          </p:nvSpPr>
          <p:spPr bwMode="auto">
            <a:xfrm>
              <a:off x="3751" y="1703"/>
              <a:ext cx="27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C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O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L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U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M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N</a:t>
              </a:r>
              <a:endParaRPr lang="en-US" sz="1400">
                <a:latin typeface="Microsoft Sans Serif" pitchFamily="34" charset="0"/>
              </a:endParaRPr>
            </a:p>
          </p:txBody>
        </p:sp>
      </p:grpSp>
      <p:sp>
        <p:nvSpPr>
          <p:cNvPr id="28713" name="Text Box 736"/>
          <p:cNvSpPr txBox="1">
            <a:spLocks noChangeArrowheads="1"/>
          </p:cNvSpPr>
          <p:nvPr/>
        </p:nvSpPr>
        <p:spPr bwMode="auto">
          <a:xfrm>
            <a:off x="5797550" y="5724525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28714" name="Line 743"/>
          <p:cNvSpPr>
            <a:spLocks noChangeShapeType="1"/>
          </p:cNvSpPr>
          <p:nvPr/>
        </p:nvSpPr>
        <p:spPr bwMode="auto">
          <a:xfrm>
            <a:off x="3336925" y="4752975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8715" name="Line 744"/>
          <p:cNvSpPr>
            <a:spLocks noChangeShapeType="1"/>
          </p:cNvSpPr>
          <p:nvPr/>
        </p:nvSpPr>
        <p:spPr bwMode="auto">
          <a:xfrm flipV="1">
            <a:off x="4525963" y="3836988"/>
            <a:ext cx="0" cy="91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9" name="Group 836"/>
          <p:cNvGrpSpPr>
            <a:grpSpLocks/>
          </p:cNvGrpSpPr>
          <p:nvPr/>
        </p:nvGrpSpPr>
        <p:grpSpPr bwMode="auto">
          <a:xfrm>
            <a:off x="2873375" y="1525588"/>
            <a:ext cx="1241425" cy="914400"/>
            <a:chOff x="1810" y="672"/>
            <a:chExt cx="782" cy="576"/>
          </a:xfrm>
        </p:grpSpPr>
        <p:grpSp>
          <p:nvGrpSpPr>
            <p:cNvPr id="20" name="Group 772"/>
            <p:cNvGrpSpPr>
              <a:grpSpLocks/>
            </p:cNvGrpSpPr>
            <p:nvPr/>
          </p:nvGrpSpPr>
          <p:grpSpPr bwMode="auto">
            <a:xfrm>
              <a:off x="2016" y="672"/>
              <a:ext cx="278" cy="196"/>
              <a:chOff x="1228" y="2215"/>
              <a:chExt cx="278" cy="196"/>
            </a:xfrm>
          </p:grpSpPr>
          <p:sp>
            <p:nvSpPr>
              <p:cNvPr id="28802" name="Oval 773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8803" name="Text Box 774"/>
              <p:cNvSpPr txBox="1">
                <a:spLocks noChangeArrowheads="1"/>
              </p:cNvSpPr>
              <p:nvPr/>
            </p:nvSpPr>
            <p:spPr bwMode="auto">
              <a:xfrm>
                <a:off x="1228" y="2215"/>
                <a:ext cx="27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CC</a:t>
                </a:r>
              </a:p>
            </p:txBody>
          </p:sp>
        </p:grpSp>
        <p:sp>
          <p:nvSpPr>
            <p:cNvPr id="28799" name="Line 781"/>
            <p:cNvSpPr>
              <a:spLocks noChangeShapeType="1"/>
            </p:cNvSpPr>
            <p:nvPr/>
          </p:nvSpPr>
          <p:spPr bwMode="auto">
            <a:xfrm flipV="1">
              <a:off x="2592" y="768"/>
              <a:ext cx="0" cy="48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800" name="Line 782"/>
            <p:cNvSpPr>
              <a:spLocks noChangeShapeType="1"/>
            </p:cNvSpPr>
            <p:nvPr/>
          </p:nvSpPr>
          <p:spPr bwMode="auto">
            <a:xfrm flipH="1">
              <a:off x="2256" y="768"/>
              <a:ext cx="33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801" name="Line 783"/>
            <p:cNvSpPr>
              <a:spLocks noChangeShapeType="1"/>
            </p:cNvSpPr>
            <p:nvPr/>
          </p:nvSpPr>
          <p:spPr bwMode="auto">
            <a:xfrm flipH="1">
              <a:off x="1810" y="775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1" name="Group 830"/>
          <p:cNvGrpSpPr>
            <a:grpSpLocks/>
          </p:cNvGrpSpPr>
          <p:nvPr/>
        </p:nvGrpSpPr>
        <p:grpSpPr bwMode="auto">
          <a:xfrm>
            <a:off x="3733800" y="1733550"/>
            <a:ext cx="3065463" cy="3873500"/>
            <a:chOff x="2352" y="803"/>
            <a:chExt cx="1931" cy="2440"/>
          </a:xfrm>
        </p:grpSpPr>
        <p:grpSp>
          <p:nvGrpSpPr>
            <p:cNvPr id="22" name="Group 828"/>
            <p:cNvGrpSpPr>
              <a:grpSpLocks/>
            </p:cNvGrpSpPr>
            <p:nvPr/>
          </p:nvGrpSpPr>
          <p:grpSpPr bwMode="auto">
            <a:xfrm>
              <a:off x="2849" y="803"/>
              <a:ext cx="1434" cy="2440"/>
              <a:chOff x="2849" y="803"/>
              <a:chExt cx="1434" cy="2440"/>
            </a:xfrm>
          </p:grpSpPr>
          <p:grpSp>
            <p:nvGrpSpPr>
              <p:cNvPr id="23" name="Group 789"/>
              <p:cNvGrpSpPr>
                <a:grpSpLocks/>
              </p:cNvGrpSpPr>
              <p:nvPr/>
            </p:nvGrpSpPr>
            <p:grpSpPr bwMode="auto">
              <a:xfrm>
                <a:off x="2849" y="803"/>
                <a:ext cx="463" cy="282"/>
                <a:chOff x="2849" y="803"/>
                <a:chExt cx="463" cy="282"/>
              </a:xfrm>
            </p:grpSpPr>
            <p:grpSp>
              <p:nvGrpSpPr>
                <p:cNvPr id="24" name="Group 778"/>
                <p:cNvGrpSpPr>
                  <a:grpSpLocks/>
                </p:cNvGrpSpPr>
                <p:nvPr/>
              </p:nvGrpSpPr>
              <p:grpSpPr bwMode="auto">
                <a:xfrm>
                  <a:off x="2849" y="803"/>
                  <a:ext cx="272" cy="196"/>
                  <a:chOff x="1231" y="2215"/>
                  <a:chExt cx="272" cy="196"/>
                </a:xfrm>
              </p:grpSpPr>
              <p:sp>
                <p:nvSpPr>
                  <p:cNvPr id="28796" name="Oval 779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28797" name="Text Box 7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1" y="2215"/>
                    <a:ext cx="272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PC</a:t>
                    </a:r>
                  </a:p>
                </p:txBody>
              </p:sp>
            </p:grpSp>
            <p:sp>
              <p:nvSpPr>
                <p:cNvPr id="28794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3312" y="912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8795" name="Line 788"/>
                <p:cNvSpPr>
                  <a:spLocks noChangeShapeType="1"/>
                </p:cNvSpPr>
                <p:nvPr/>
              </p:nvSpPr>
              <p:spPr bwMode="auto">
                <a:xfrm flipH="1">
                  <a:off x="3072" y="91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5" name="Group 798"/>
              <p:cNvGrpSpPr>
                <a:grpSpLocks/>
              </p:cNvGrpSpPr>
              <p:nvPr/>
            </p:nvGrpSpPr>
            <p:grpSpPr bwMode="auto">
              <a:xfrm>
                <a:off x="4011" y="2640"/>
                <a:ext cx="272" cy="603"/>
                <a:chOff x="4011" y="2640"/>
                <a:chExt cx="272" cy="603"/>
              </a:xfrm>
            </p:grpSpPr>
            <p:grpSp>
              <p:nvGrpSpPr>
                <p:cNvPr id="26" name="Group 784"/>
                <p:cNvGrpSpPr>
                  <a:grpSpLocks/>
                </p:cNvGrpSpPr>
                <p:nvPr/>
              </p:nvGrpSpPr>
              <p:grpSpPr bwMode="auto">
                <a:xfrm>
                  <a:off x="4018" y="3047"/>
                  <a:ext cx="265" cy="196"/>
                  <a:chOff x="1234" y="2215"/>
                  <a:chExt cx="265" cy="196"/>
                </a:xfrm>
              </p:grpSpPr>
              <p:sp>
                <p:nvSpPr>
                  <p:cNvPr id="28791" name="Oval 785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28792" name="Text Box 7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LC</a:t>
                    </a:r>
                  </a:p>
                </p:txBody>
              </p:sp>
            </p:grpSp>
            <p:sp>
              <p:nvSpPr>
                <p:cNvPr id="28789" name="Line 796"/>
                <p:cNvSpPr>
                  <a:spLocks noChangeShapeType="1"/>
                </p:cNvSpPr>
                <p:nvPr/>
              </p:nvSpPr>
              <p:spPr bwMode="auto">
                <a:xfrm>
                  <a:off x="4011" y="2640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8790" name="Line 797"/>
                <p:cNvSpPr>
                  <a:spLocks noChangeShapeType="1"/>
                </p:cNvSpPr>
                <p:nvPr/>
              </p:nvSpPr>
              <p:spPr bwMode="auto">
                <a:xfrm>
                  <a:off x="4128" y="264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7" name="Group 805"/>
              <p:cNvGrpSpPr>
                <a:grpSpLocks/>
              </p:cNvGrpSpPr>
              <p:nvPr/>
            </p:nvGrpSpPr>
            <p:grpSpPr bwMode="auto">
              <a:xfrm>
                <a:off x="2996" y="2304"/>
                <a:ext cx="748" cy="295"/>
                <a:chOff x="2996" y="2304"/>
                <a:chExt cx="748" cy="295"/>
              </a:xfrm>
            </p:grpSpPr>
            <p:sp>
              <p:nvSpPr>
                <p:cNvPr id="28783" name="Line 800"/>
                <p:cNvSpPr>
                  <a:spLocks noChangeShapeType="1"/>
                </p:cNvSpPr>
                <p:nvPr/>
              </p:nvSpPr>
              <p:spPr bwMode="auto">
                <a:xfrm flipH="1">
                  <a:off x="3223" y="2400"/>
                  <a:ext cx="521" cy="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28" name="Group 801"/>
                <p:cNvGrpSpPr>
                  <a:grpSpLocks/>
                </p:cNvGrpSpPr>
                <p:nvPr/>
              </p:nvGrpSpPr>
              <p:grpSpPr bwMode="auto">
                <a:xfrm>
                  <a:off x="2996" y="2304"/>
                  <a:ext cx="265" cy="196"/>
                  <a:chOff x="1234" y="2215"/>
                  <a:chExt cx="265" cy="196"/>
                </a:xfrm>
              </p:grpSpPr>
              <p:sp>
                <p:nvSpPr>
                  <p:cNvPr id="28786" name="Oval 802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28787" name="Text Box 8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TC</a:t>
                    </a:r>
                  </a:p>
                </p:txBody>
              </p:sp>
            </p:grpSp>
            <p:sp>
              <p:nvSpPr>
                <p:cNvPr id="28785" name="Line 804"/>
                <p:cNvSpPr>
                  <a:spLocks noChangeShapeType="1"/>
                </p:cNvSpPr>
                <p:nvPr/>
              </p:nvSpPr>
              <p:spPr bwMode="auto">
                <a:xfrm>
                  <a:off x="3127" y="2503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9" name="Group 827"/>
              <p:cNvGrpSpPr>
                <a:grpSpLocks/>
              </p:cNvGrpSpPr>
              <p:nvPr/>
            </p:nvGrpSpPr>
            <p:grpSpPr bwMode="auto">
              <a:xfrm>
                <a:off x="3456" y="1344"/>
                <a:ext cx="265" cy="295"/>
                <a:chOff x="3456" y="1344"/>
                <a:chExt cx="265" cy="295"/>
              </a:xfrm>
            </p:grpSpPr>
            <p:grpSp>
              <p:nvGrpSpPr>
                <p:cNvPr id="30" name="Group 793"/>
                <p:cNvGrpSpPr>
                  <a:grpSpLocks/>
                </p:cNvGrpSpPr>
                <p:nvPr/>
              </p:nvGrpSpPr>
              <p:grpSpPr bwMode="auto">
                <a:xfrm>
                  <a:off x="3456" y="1344"/>
                  <a:ext cx="265" cy="196"/>
                  <a:chOff x="1234" y="2215"/>
                  <a:chExt cx="265" cy="196"/>
                </a:xfrm>
              </p:grpSpPr>
              <p:sp>
                <p:nvSpPr>
                  <p:cNvPr id="28781" name="Oval 794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28782" name="Text Box 7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FC</a:t>
                    </a:r>
                  </a:p>
                </p:txBody>
              </p:sp>
            </p:grpSp>
            <p:sp>
              <p:nvSpPr>
                <p:cNvPr id="28780" name="Line 810"/>
                <p:cNvSpPr>
                  <a:spLocks noChangeShapeType="1"/>
                </p:cNvSpPr>
                <p:nvPr/>
              </p:nvSpPr>
              <p:spPr bwMode="auto">
                <a:xfrm flipV="1">
                  <a:off x="3682" y="1447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31" name="Group 829"/>
            <p:cNvGrpSpPr>
              <a:grpSpLocks/>
            </p:cNvGrpSpPr>
            <p:nvPr/>
          </p:nvGrpSpPr>
          <p:grpSpPr bwMode="auto">
            <a:xfrm>
              <a:off x="2352" y="1344"/>
              <a:ext cx="830" cy="196"/>
              <a:chOff x="2352" y="1344"/>
              <a:chExt cx="830" cy="196"/>
            </a:xfrm>
          </p:grpSpPr>
          <p:grpSp>
            <p:nvGrpSpPr>
              <p:cNvPr id="28672" name="Group 814"/>
              <p:cNvGrpSpPr>
                <a:grpSpLocks/>
              </p:cNvGrpSpPr>
              <p:nvPr/>
            </p:nvGrpSpPr>
            <p:grpSpPr bwMode="auto">
              <a:xfrm>
                <a:off x="2613" y="1344"/>
                <a:ext cx="265" cy="196"/>
                <a:chOff x="1234" y="2215"/>
                <a:chExt cx="265" cy="196"/>
              </a:xfrm>
            </p:grpSpPr>
            <p:sp>
              <p:nvSpPr>
                <p:cNvPr id="28773" name="Oval 815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8774" name="Text Box 816"/>
                <p:cNvSpPr txBox="1">
                  <a:spLocks noChangeArrowheads="1"/>
                </p:cNvSpPr>
                <p:nvPr/>
              </p:nvSpPr>
              <p:spPr bwMode="auto">
                <a:xfrm>
                  <a:off x="1234" y="2215"/>
                  <a:ext cx="265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</p:grpSp>
          <p:grpSp>
            <p:nvGrpSpPr>
              <p:cNvPr id="28673" name="Group 820"/>
              <p:cNvGrpSpPr>
                <a:grpSpLocks/>
              </p:cNvGrpSpPr>
              <p:nvPr/>
            </p:nvGrpSpPr>
            <p:grpSpPr bwMode="auto">
              <a:xfrm>
                <a:off x="2352" y="1344"/>
                <a:ext cx="830" cy="96"/>
                <a:chOff x="2352" y="1344"/>
                <a:chExt cx="830" cy="96"/>
              </a:xfrm>
            </p:grpSpPr>
            <p:sp>
              <p:nvSpPr>
                <p:cNvPr id="28770" name="Line 817"/>
                <p:cNvSpPr>
                  <a:spLocks noChangeShapeType="1"/>
                </p:cNvSpPr>
                <p:nvPr/>
              </p:nvSpPr>
              <p:spPr bwMode="auto">
                <a:xfrm>
                  <a:off x="2352" y="134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8771" name="Line 818"/>
                <p:cNvSpPr>
                  <a:spLocks noChangeShapeType="1"/>
                </p:cNvSpPr>
                <p:nvPr/>
              </p:nvSpPr>
              <p:spPr bwMode="auto">
                <a:xfrm>
                  <a:off x="2352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8772" name="Line 819"/>
                <p:cNvSpPr>
                  <a:spLocks noChangeShapeType="1"/>
                </p:cNvSpPr>
                <p:nvPr/>
              </p:nvSpPr>
              <p:spPr bwMode="auto">
                <a:xfrm>
                  <a:off x="2846" y="1440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28676" name="Group 835"/>
          <p:cNvGrpSpPr>
            <a:grpSpLocks/>
          </p:cNvGrpSpPr>
          <p:nvPr/>
        </p:nvGrpSpPr>
        <p:grpSpPr bwMode="auto">
          <a:xfrm>
            <a:off x="1947863" y="1535113"/>
            <a:ext cx="1901825" cy="2771775"/>
            <a:chOff x="1227" y="678"/>
            <a:chExt cx="1198" cy="1746"/>
          </a:xfrm>
        </p:grpSpPr>
        <p:grpSp>
          <p:nvGrpSpPr>
            <p:cNvPr id="28686" name="Group 758"/>
            <p:cNvGrpSpPr>
              <a:grpSpLocks/>
            </p:cNvGrpSpPr>
            <p:nvPr/>
          </p:nvGrpSpPr>
          <p:grpSpPr bwMode="auto">
            <a:xfrm>
              <a:off x="1227" y="2228"/>
              <a:ext cx="467" cy="196"/>
              <a:chOff x="1227" y="2228"/>
              <a:chExt cx="467" cy="196"/>
            </a:xfrm>
          </p:grpSpPr>
          <p:sp>
            <p:nvSpPr>
              <p:cNvPr id="28762" name="Line 748"/>
              <p:cNvSpPr>
                <a:spLocks noChangeShapeType="1"/>
              </p:cNvSpPr>
              <p:nvPr/>
            </p:nvSpPr>
            <p:spPr bwMode="auto">
              <a:xfrm flipH="1">
                <a:off x="1454" y="2325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28687" name="Group 752"/>
              <p:cNvGrpSpPr>
                <a:grpSpLocks/>
              </p:cNvGrpSpPr>
              <p:nvPr/>
            </p:nvGrpSpPr>
            <p:grpSpPr bwMode="auto">
              <a:xfrm>
                <a:off x="1227" y="2228"/>
                <a:ext cx="265" cy="196"/>
                <a:chOff x="1234" y="2215"/>
                <a:chExt cx="265" cy="196"/>
              </a:xfrm>
            </p:grpSpPr>
            <p:sp>
              <p:nvSpPr>
                <p:cNvPr id="28764" name="Oval 753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8765" name="Text Box 754"/>
                <p:cNvSpPr txBox="1">
                  <a:spLocks noChangeArrowheads="1"/>
                </p:cNvSpPr>
                <p:nvPr/>
              </p:nvSpPr>
              <p:spPr bwMode="auto">
                <a:xfrm>
                  <a:off x="1234" y="2215"/>
                  <a:ext cx="265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TC</a:t>
                  </a:r>
                </a:p>
              </p:txBody>
            </p:sp>
          </p:grpSp>
        </p:grpSp>
        <p:grpSp>
          <p:nvGrpSpPr>
            <p:cNvPr id="28688" name="Group 834"/>
            <p:cNvGrpSpPr>
              <a:grpSpLocks/>
            </p:cNvGrpSpPr>
            <p:nvPr/>
          </p:nvGrpSpPr>
          <p:grpSpPr bwMode="auto">
            <a:xfrm>
              <a:off x="1488" y="678"/>
              <a:ext cx="937" cy="1338"/>
              <a:chOff x="1488" y="678"/>
              <a:chExt cx="937" cy="1338"/>
            </a:xfrm>
          </p:grpSpPr>
          <p:grpSp>
            <p:nvGrpSpPr>
              <p:cNvPr id="28694" name="Group 831"/>
              <p:cNvGrpSpPr>
                <a:grpSpLocks/>
              </p:cNvGrpSpPr>
              <p:nvPr/>
            </p:nvGrpSpPr>
            <p:grpSpPr bwMode="auto">
              <a:xfrm>
                <a:off x="1488" y="678"/>
                <a:ext cx="384" cy="961"/>
                <a:chOff x="1488" y="678"/>
                <a:chExt cx="384" cy="961"/>
              </a:xfrm>
            </p:grpSpPr>
            <p:grpSp>
              <p:nvGrpSpPr>
                <p:cNvPr id="28695" name="Group 768"/>
                <p:cNvGrpSpPr>
                  <a:grpSpLocks/>
                </p:cNvGrpSpPr>
                <p:nvPr/>
              </p:nvGrpSpPr>
              <p:grpSpPr bwMode="auto">
                <a:xfrm>
                  <a:off x="1570" y="953"/>
                  <a:ext cx="302" cy="686"/>
                  <a:chOff x="1570" y="953"/>
                  <a:chExt cx="302" cy="686"/>
                </a:xfrm>
              </p:grpSpPr>
              <p:grpSp>
                <p:nvGrpSpPr>
                  <p:cNvPr id="28696" name="Group 761"/>
                  <p:cNvGrpSpPr>
                    <a:grpSpLocks/>
                  </p:cNvGrpSpPr>
                  <p:nvPr/>
                </p:nvGrpSpPr>
                <p:grpSpPr bwMode="auto">
                  <a:xfrm flipH="1">
                    <a:off x="1570" y="953"/>
                    <a:ext cx="281" cy="288"/>
                    <a:chOff x="1591" y="953"/>
                    <a:chExt cx="281" cy="288"/>
                  </a:xfrm>
                </p:grpSpPr>
                <p:grpSp>
                  <p:nvGrpSpPr>
                    <p:cNvPr id="28701" name="Group 7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1" y="953"/>
                      <a:ext cx="265" cy="196"/>
                      <a:chOff x="1234" y="2215"/>
                      <a:chExt cx="265" cy="196"/>
                    </a:xfrm>
                  </p:grpSpPr>
                  <p:sp>
                    <p:nvSpPr>
                      <p:cNvPr id="28760" name="Oval 7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5" y="2215"/>
                        <a:ext cx="196" cy="19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28761" name="Text Box 7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34" y="2215"/>
                        <a:ext cx="265" cy="192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>
                            <a:solidFill>
                              <a:srgbClr val="0000CC"/>
                            </a:solidFill>
                          </a:rPr>
                          <a:t>FC</a:t>
                        </a:r>
                      </a:p>
                    </p:txBody>
                  </p:sp>
                </p:grpSp>
                <p:sp>
                  <p:nvSpPr>
                    <p:cNvPr id="28758" name="Line 7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72" y="1049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8759" name="Line 7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049"/>
                      <a:ext cx="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28702" name="Group 762"/>
                  <p:cNvGrpSpPr>
                    <a:grpSpLocks/>
                  </p:cNvGrpSpPr>
                  <p:nvPr/>
                </p:nvGrpSpPr>
                <p:grpSpPr bwMode="auto">
                  <a:xfrm flipH="1">
                    <a:off x="1591" y="1351"/>
                    <a:ext cx="281" cy="288"/>
                    <a:chOff x="1591" y="953"/>
                    <a:chExt cx="281" cy="288"/>
                  </a:xfrm>
                </p:grpSpPr>
                <p:grpSp>
                  <p:nvGrpSpPr>
                    <p:cNvPr id="28708" name="Group 7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1" y="953"/>
                      <a:ext cx="265" cy="196"/>
                      <a:chOff x="1234" y="2215"/>
                      <a:chExt cx="265" cy="196"/>
                    </a:xfrm>
                  </p:grpSpPr>
                  <p:sp>
                    <p:nvSpPr>
                      <p:cNvPr id="28755" name="Oval 7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5" y="2215"/>
                        <a:ext cx="196" cy="19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28756" name="Text Box 76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34" y="2215"/>
                        <a:ext cx="265" cy="192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>
                            <a:solidFill>
                              <a:srgbClr val="0000CC"/>
                            </a:solidFill>
                          </a:rPr>
                          <a:t>FC</a:t>
                        </a:r>
                      </a:p>
                    </p:txBody>
                  </p:sp>
                </p:grpSp>
                <p:sp>
                  <p:nvSpPr>
                    <p:cNvPr id="28753" name="Line 7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72" y="1049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8754" name="Line 76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049"/>
                      <a:ext cx="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grpSp>
              <p:nvGrpSpPr>
                <p:cNvPr id="28709" name="Group 777"/>
                <p:cNvGrpSpPr>
                  <a:grpSpLocks/>
                </p:cNvGrpSpPr>
                <p:nvPr/>
              </p:nvGrpSpPr>
              <p:grpSpPr bwMode="auto">
                <a:xfrm>
                  <a:off x="1488" y="678"/>
                  <a:ext cx="322" cy="769"/>
                  <a:chOff x="1488" y="678"/>
                  <a:chExt cx="322" cy="769"/>
                </a:xfrm>
              </p:grpSpPr>
              <p:grpSp>
                <p:nvGrpSpPr>
                  <p:cNvPr id="28710" name="Group 749"/>
                  <p:cNvGrpSpPr>
                    <a:grpSpLocks/>
                  </p:cNvGrpSpPr>
                  <p:nvPr/>
                </p:nvGrpSpPr>
                <p:grpSpPr bwMode="auto">
                  <a:xfrm>
                    <a:off x="1613" y="678"/>
                    <a:ext cx="197" cy="196"/>
                    <a:chOff x="1265" y="2215"/>
                    <a:chExt cx="197" cy="196"/>
                  </a:xfrm>
                </p:grpSpPr>
                <p:sp>
                  <p:nvSpPr>
                    <p:cNvPr id="28748" name="Oval 7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5" y="2215"/>
                      <a:ext cx="196" cy="19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8749" name="Text Box 7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71" y="2215"/>
                      <a:ext cx="191" cy="192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</a:rPr>
                        <a:t>X</a:t>
                      </a:r>
                    </a:p>
                  </p:txBody>
                </p:sp>
              </p:grpSp>
              <p:grpSp>
                <p:nvGrpSpPr>
                  <p:cNvPr id="28711" name="Group 776"/>
                  <p:cNvGrpSpPr>
                    <a:grpSpLocks/>
                  </p:cNvGrpSpPr>
                  <p:nvPr/>
                </p:nvGrpSpPr>
                <p:grpSpPr bwMode="auto">
                  <a:xfrm>
                    <a:off x="1488" y="767"/>
                    <a:ext cx="233" cy="680"/>
                    <a:chOff x="1488" y="767"/>
                    <a:chExt cx="233" cy="680"/>
                  </a:xfrm>
                </p:grpSpPr>
                <p:sp>
                  <p:nvSpPr>
                    <p:cNvPr id="28744" name="Line 76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488" y="1447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8745" name="Line 7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88" y="768"/>
                      <a:ext cx="0" cy="67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8746" name="Line 7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8" y="767"/>
                      <a:ext cx="13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8747" name="Line 7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1" y="864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</p:grpSp>
          <p:grpSp>
            <p:nvGrpSpPr>
              <p:cNvPr id="28712" name="Group 833"/>
              <p:cNvGrpSpPr>
                <a:grpSpLocks/>
              </p:cNvGrpSpPr>
              <p:nvPr/>
            </p:nvGrpSpPr>
            <p:grpSpPr bwMode="auto">
              <a:xfrm>
                <a:off x="1838" y="1454"/>
                <a:ext cx="587" cy="562"/>
                <a:chOff x="1838" y="1454"/>
                <a:chExt cx="587" cy="562"/>
              </a:xfrm>
            </p:grpSpPr>
            <p:grpSp>
              <p:nvGrpSpPr>
                <p:cNvPr id="28716" name="Group 811"/>
                <p:cNvGrpSpPr>
                  <a:grpSpLocks/>
                </p:cNvGrpSpPr>
                <p:nvPr/>
              </p:nvGrpSpPr>
              <p:grpSpPr bwMode="auto">
                <a:xfrm>
                  <a:off x="2160" y="1584"/>
                  <a:ext cx="265" cy="196"/>
                  <a:chOff x="1234" y="2215"/>
                  <a:chExt cx="265" cy="196"/>
                </a:xfrm>
              </p:grpSpPr>
              <p:sp>
                <p:nvSpPr>
                  <p:cNvPr id="28738" name="Oval 812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28739" name="Text Box 8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LC</a:t>
                    </a:r>
                  </a:p>
                </p:txBody>
              </p:sp>
            </p:grpSp>
            <p:sp>
              <p:nvSpPr>
                <p:cNvPr id="28736" name="Line 821"/>
                <p:cNvSpPr>
                  <a:spLocks noChangeShapeType="1"/>
                </p:cNvSpPr>
                <p:nvPr/>
              </p:nvSpPr>
              <p:spPr bwMode="auto">
                <a:xfrm flipV="1">
                  <a:off x="2290" y="177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8737" name="Line 822"/>
                <p:cNvSpPr>
                  <a:spLocks noChangeShapeType="1"/>
                </p:cNvSpPr>
                <p:nvPr/>
              </p:nvSpPr>
              <p:spPr bwMode="auto">
                <a:xfrm flipH="1" flipV="1">
                  <a:off x="1838" y="1454"/>
                  <a:ext cx="384" cy="144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28717" name="Group 826"/>
          <p:cNvGrpSpPr>
            <a:grpSpLocks/>
          </p:cNvGrpSpPr>
          <p:nvPr/>
        </p:nvGrpSpPr>
        <p:grpSpPr bwMode="auto">
          <a:xfrm>
            <a:off x="4459288" y="3333750"/>
            <a:ext cx="1157287" cy="500063"/>
            <a:chOff x="2809" y="1811"/>
            <a:chExt cx="729" cy="315"/>
          </a:xfrm>
        </p:grpSpPr>
        <p:grpSp>
          <p:nvGrpSpPr>
            <p:cNvPr id="28718" name="Group 809"/>
            <p:cNvGrpSpPr>
              <a:grpSpLocks/>
            </p:cNvGrpSpPr>
            <p:nvPr/>
          </p:nvGrpSpPr>
          <p:grpSpPr bwMode="auto">
            <a:xfrm>
              <a:off x="3264" y="1824"/>
              <a:ext cx="274" cy="302"/>
              <a:chOff x="3264" y="1824"/>
              <a:chExt cx="274" cy="302"/>
            </a:xfrm>
          </p:grpSpPr>
          <p:grpSp>
            <p:nvGrpSpPr>
              <p:cNvPr id="28719" name="Group 790"/>
              <p:cNvGrpSpPr>
                <a:grpSpLocks/>
              </p:cNvGrpSpPr>
              <p:nvPr/>
            </p:nvGrpSpPr>
            <p:grpSpPr bwMode="auto">
              <a:xfrm>
                <a:off x="3264" y="1824"/>
                <a:ext cx="265" cy="196"/>
                <a:chOff x="1234" y="2215"/>
                <a:chExt cx="265" cy="196"/>
              </a:xfrm>
            </p:grpSpPr>
            <p:sp>
              <p:nvSpPr>
                <p:cNvPr id="28729" name="Oval 791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8730" name="Text Box 792"/>
                <p:cNvSpPr txBox="1">
                  <a:spLocks noChangeArrowheads="1"/>
                </p:cNvSpPr>
                <p:nvPr/>
              </p:nvSpPr>
              <p:spPr bwMode="auto">
                <a:xfrm>
                  <a:off x="1234" y="2215"/>
                  <a:ext cx="265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FC</a:t>
                  </a:r>
                </a:p>
              </p:txBody>
            </p:sp>
          </p:grpSp>
          <p:grpSp>
            <p:nvGrpSpPr>
              <p:cNvPr id="28720" name="Group 808"/>
              <p:cNvGrpSpPr>
                <a:grpSpLocks/>
              </p:cNvGrpSpPr>
              <p:nvPr/>
            </p:nvGrpSpPr>
            <p:grpSpPr bwMode="auto">
              <a:xfrm>
                <a:off x="3490" y="1934"/>
                <a:ext cx="48" cy="192"/>
                <a:chOff x="3490" y="1934"/>
                <a:chExt cx="48" cy="192"/>
              </a:xfrm>
            </p:grpSpPr>
            <p:sp>
              <p:nvSpPr>
                <p:cNvPr id="28727" name="Line 806"/>
                <p:cNvSpPr>
                  <a:spLocks noChangeShapeType="1"/>
                </p:cNvSpPr>
                <p:nvPr/>
              </p:nvSpPr>
              <p:spPr bwMode="auto">
                <a:xfrm flipV="1">
                  <a:off x="3538" y="193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8728" name="Line 807"/>
                <p:cNvSpPr>
                  <a:spLocks noChangeShapeType="1"/>
                </p:cNvSpPr>
                <p:nvPr/>
              </p:nvSpPr>
              <p:spPr bwMode="auto">
                <a:xfrm flipH="1">
                  <a:off x="3490" y="193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28721" name="Group 825"/>
            <p:cNvGrpSpPr>
              <a:grpSpLocks/>
            </p:cNvGrpSpPr>
            <p:nvPr/>
          </p:nvGrpSpPr>
          <p:grpSpPr bwMode="auto">
            <a:xfrm>
              <a:off x="2809" y="1811"/>
              <a:ext cx="496" cy="212"/>
              <a:chOff x="2809" y="1811"/>
              <a:chExt cx="496" cy="212"/>
            </a:xfrm>
          </p:grpSpPr>
          <p:sp>
            <p:nvSpPr>
              <p:cNvPr id="28723" name="Line 823"/>
              <p:cNvSpPr>
                <a:spLocks noChangeShapeType="1"/>
              </p:cNvSpPr>
              <p:nvPr/>
            </p:nvSpPr>
            <p:spPr bwMode="auto">
              <a:xfrm>
                <a:off x="3161" y="192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8724" name="Text Box 824"/>
              <p:cNvSpPr txBox="1">
                <a:spLocks noChangeArrowheads="1"/>
              </p:cNvSpPr>
              <p:nvPr/>
            </p:nvSpPr>
            <p:spPr bwMode="auto">
              <a:xfrm>
                <a:off x="2809" y="1811"/>
                <a:ext cx="386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CC"/>
                    </a:solidFill>
                  </a:rPr>
                  <a:t>TPM</a:t>
                </a:r>
              </a:p>
            </p:txBody>
          </p:sp>
        </p:grpSp>
      </p:grpSp>
      <p:sp>
        <p:nvSpPr>
          <p:cNvPr id="178" name="Title 17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Control Structure 1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4"/>
          <p:cNvSpPr>
            <a:spLocks noChangeShapeType="1"/>
          </p:cNvSpPr>
          <p:nvPr/>
        </p:nvSpPr>
        <p:spPr bwMode="auto">
          <a:xfrm>
            <a:off x="4525963" y="3836988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1881188" y="4459288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14613" y="3446463"/>
            <a:ext cx="1611312" cy="1138237"/>
            <a:chOff x="3240" y="5700"/>
            <a:chExt cx="1440" cy="1620"/>
          </a:xfrm>
        </p:grpSpPr>
        <p:sp>
          <p:nvSpPr>
            <p:cNvPr id="29864" name="Rectangle 7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65" name="AutoShape 8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2908300" y="3767138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>
              <a:latin typeface="Microsoft Sans Serif" pitchFamily="34" charset="0"/>
              <a:ea typeface="Mangal" pitchFamily="2"/>
              <a:cs typeface="Mangal" pitchFamily="2"/>
            </a:endParaRPr>
          </a:p>
          <a:p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Excess A environment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2468563" y="3571875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4225925" y="3571875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04" name="Line 12"/>
          <p:cNvSpPr>
            <a:spLocks noChangeShapeType="1"/>
          </p:cNvSpPr>
          <p:nvPr/>
        </p:nvSpPr>
        <p:spPr bwMode="auto">
          <a:xfrm>
            <a:off x="4678363" y="3071813"/>
            <a:ext cx="1287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9705" name="Line 13"/>
          <p:cNvSpPr>
            <a:spLocks noChangeShapeType="1"/>
          </p:cNvSpPr>
          <p:nvPr/>
        </p:nvSpPr>
        <p:spPr bwMode="auto">
          <a:xfrm flipH="1">
            <a:off x="3322638" y="4584700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2174875" y="2433638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9707" name="Line 15"/>
          <p:cNvSpPr>
            <a:spLocks noChangeShapeType="1"/>
          </p:cNvSpPr>
          <p:nvPr/>
        </p:nvSpPr>
        <p:spPr bwMode="auto">
          <a:xfrm>
            <a:off x="2174875" y="3065463"/>
            <a:ext cx="117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9708" name="Line 16"/>
          <p:cNvSpPr>
            <a:spLocks noChangeShapeType="1"/>
          </p:cNvSpPr>
          <p:nvPr/>
        </p:nvSpPr>
        <p:spPr bwMode="auto">
          <a:xfrm>
            <a:off x="3348038" y="3065463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9709" name="Line 17"/>
          <p:cNvSpPr>
            <a:spLocks noChangeShapeType="1"/>
          </p:cNvSpPr>
          <p:nvPr/>
        </p:nvSpPr>
        <p:spPr bwMode="auto">
          <a:xfrm>
            <a:off x="3348038" y="2433638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-5400000">
            <a:off x="2631282" y="2258219"/>
            <a:ext cx="201612" cy="234950"/>
            <a:chOff x="4860" y="4860"/>
            <a:chExt cx="1620" cy="1440"/>
          </a:xfrm>
        </p:grpSpPr>
        <p:sp>
          <p:nvSpPr>
            <p:cNvPr id="29861" name="AutoShape 19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62" name="AutoShape 20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63" name="Line 21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 rot="-5400000">
            <a:off x="2655093" y="2891632"/>
            <a:ext cx="201613" cy="234950"/>
            <a:chOff x="4860" y="4860"/>
            <a:chExt cx="1620" cy="1440"/>
          </a:xfrm>
        </p:grpSpPr>
        <p:sp>
          <p:nvSpPr>
            <p:cNvPr id="29858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59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60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 rot="-5400000">
            <a:off x="2043907" y="4283869"/>
            <a:ext cx="201612" cy="234950"/>
            <a:chOff x="4860" y="4860"/>
            <a:chExt cx="1620" cy="1440"/>
          </a:xfrm>
        </p:grpSpPr>
        <p:sp>
          <p:nvSpPr>
            <p:cNvPr id="29855" name="AutoShape 2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56" name="AutoShape 2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57" name="Line 2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9713" name="Line 30"/>
          <p:cNvSpPr>
            <a:spLocks noChangeShapeType="1"/>
          </p:cNvSpPr>
          <p:nvPr/>
        </p:nvSpPr>
        <p:spPr bwMode="auto">
          <a:xfrm flipH="1">
            <a:off x="1881188" y="3698875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9714" name="Text Box 31"/>
          <p:cNvSpPr txBox="1">
            <a:spLocks noChangeArrowheads="1"/>
          </p:cNvSpPr>
          <p:nvPr/>
        </p:nvSpPr>
        <p:spPr bwMode="auto">
          <a:xfrm>
            <a:off x="1828800" y="2211388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29715" name="Text Box 32"/>
          <p:cNvSpPr txBox="1">
            <a:spLocks noChangeArrowheads="1"/>
          </p:cNvSpPr>
          <p:nvPr/>
        </p:nvSpPr>
        <p:spPr bwMode="auto">
          <a:xfrm>
            <a:off x="1828800" y="2897188"/>
            <a:ext cx="573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29716" name="Line 33"/>
          <p:cNvSpPr>
            <a:spLocks noChangeShapeType="1"/>
          </p:cNvSpPr>
          <p:nvPr/>
        </p:nvSpPr>
        <p:spPr bwMode="auto">
          <a:xfrm flipH="1">
            <a:off x="3359150" y="2436813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9717" name="Line 34"/>
          <p:cNvSpPr>
            <a:spLocks noChangeShapeType="1"/>
          </p:cNvSpPr>
          <p:nvPr/>
        </p:nvSpPr>
        <p:spPr bwMode="auto">
          <a:xfrm>
            <a:off x="4678363" y="2439988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 rot="-5400000" flipH="1" flipV="1">
            <a:off x="3627438" y="2373313"/>
            <a:ext cx="203200" cy="234950"/>
            <a:chOff x="4860" y="4860"/>
            <a:chExt cx="1620" cy="1440"/>
          </a:xfrm>
        </p:grpSpPr>
        <p:sp>
          <p:nvSpPr>
            <p:cNvPr id="29852" name="AutoShape 3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53" name="AutoShape 3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54" name="Line 3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 rot="-5400000">
            <a:off x="5273675" y="3668713"/>
            <a:ext cx="203200" cy="234950"/>
            <a:chOff x="4860" y="4860"/>
            <a:chExt cx="1620" cy="1440"/>
          </a:xfrm>
        </p:grpSpPr>
        <p:sp>
          <p:nvSpPr>
            <p:cNvPr id="29849" name="AutoShape 4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50" name="AutoShape 4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51" name="Line 4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064125" y="2686050"/>
            <a:ext cx="439738" cy="254000"/>
            <a:chOff x="7020" y="4440"/>
            <a:chExt cx="540" cy="1440"/>
          </a:xfrm>
        </p:grpSpPr>
        <p:sp>
          <p:nvSpPr>
            <p:cNvPr id="29847" name="Rectangle 44"/>
            <p:cNvSpPr>
              <a:spLocks noChangeArrowheads="1"/>
            </p:cNvSpPr>
            <p:nvPr/>
          </p:nvSpPr>
          <p:spPr bwMode="auto">
            <a:xfrm>
              <a:off x="7020" y="4440"/>
              <a:ext cx="5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48" name="Freeform 45"/>
            <p:cNvSpPr>
              <a:spLocks/>
            </p:cNvSpPr>
            <p:nvPr/>
          </p:nvSpPr>
          <p:spPr bwMode="auto">
            <a:xfrm>
              <a:off x="7020" y="4980"/>
              <a:ext cx="540" cy="180"/>
            </a:xfrm>
            <a:custGeom>
              <a:avLst/>
              <a:gdLst>
                <a:gd name="T0" fmla="*/ 0 w 540"/>
                <a:gd name="T1" fmla="*/ 180 h 180"/>
                <a:gd name="T2" fmla="*/ 180 w 540"/>
                <a:gd name="T3" fmla="*/ 0 h 180"/>
                <a:gd name="T4" fmla="*/ 360 w 540"/>
                <a:gd name="T5" fmla="*/ 180 h 180"/>
                <a:gd name="T6" fmla="*/ 540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510" y="3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9721" name="Line 46"/>
          <p:cNvSpPr>
            <a:spLocks noChangeShapeType="1"/>
          </p:cNvSpPr>
          <p:nvPr/>
        </p:nvSpPr>
        <p:spPr bwMode="auto">
          <a:xfrm flipV="1">
            <a:off x="6091238" y="2306638"/>
            <a:ext cx="0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22" name="Line 47"/>
          <p:cNvSpPr>
            <a:spLocks noChangeShapeType="1"/>
          </p:cNvSpPr>
          <p:nvPr/>
        </p:nvSpPr>
        <p:spPr bwMode="auto">
          <a:xfrm flipH="1">
            <a:off x="5503863" y="2306638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9723" name="Line 48"/>
          <p:cNvSpPr>
            <a:spLocks noChangeShapeType="1"/>
          </p:cNvSpPr>
          <p:nvPr/>
        </p:nvSpPr>
        <p:spPr bwMode="auto">
          <a:xfrm>
            <a:off x="5308600" y="2940050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24" name="Line 49"/>
          <p:cNvSpPr>
            <a:spLocks noChangeShapeType="1"/>
          </p:cNvSpPr>
          <p:nvPr/>
        </p:nvSpPr>
        <p:spPr bwMode="auto">
          <a:xfrm>
            <a:off x="5308600" y="2559050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4832350" y="2179638"/>
            <a:ext cx="879475" cy="379412"/>
            <a:chOff x="6735" y="3180"/>
            <a:chExt cx="1080" cy="540"/>
          </a:xfrm>
        </p:grpSpPr>
        <p:sp>
          <p:nvSpPr>
            <p:cNvPr id="29842" name="Oval 51"/>
            <p:cNvSpPr>
              <a:spLocks noChangeArrowheads="1"/>
            </p:cNvSpPr>
            <p:nvPr/>
          </p:nvSpPr>
          <p:spPr bwMode="auto">
            <a:xfrm>
              <a:off x="7020" y="318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6735" y="3240"/>
              <a:ext cx="1080" cy="360"/>
              <a:chOff x="6660" y="3180"/>
              <a:chExt cx="1080" cy="360"/>
            </a:xfrm>
          </p:grpSpPr>
          <p:sp>
            <p:nvSpPr>
              <p:cNvPr id="29844" name="Line 53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845" name="Line 54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846" name="Line 55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5064125" y="4711700"/>
            <a:ext cx="879475" cy="379413"/>
            <a:chOff x="6930" y="6420"/>
            <a:chExt cx="1080" cy="540"/>
          </a:xfrm>
        </p:grpSpPr>
        <p:sp>
          <p:nvSpPr>
            <p:cNvPr id="29837" name="Oval 57"/>
            <p:cNvSpPr>
              <a:spLocks noChangeArrowheads="1"/>
            </p:cNvSpPr>
            <p:nvPr/>
          </p:nvSpPr>
          <p:spPr bwMode="auto">
            <a:xfrm>
              <a:off x="7200" y="64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6930" y="6495"/>
              <a:ext cx="1080" cy="360"/>
              <a:chOff x="6660" y="3180"/>
              <a:chExt cx="1080" cy="360"/>
            </a:xfrm>
          </p:grpSpPr>
          <p:sp>
            <p:nvSpPr>
              <p:cNvPr id="29839" name="Line 59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840" name="Line 60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841" name="Line 61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29727" name="Line 62"/>
          <p:cNvSpPr>
            <a:spLocks noChangeShapeType="1"/>
          </p:cNvSpPr>
          <p:nvPr/>
        </p:nvSpPr>
        <p:spPr bwMode="auto">
          <a:xfrm>
            <a:off x="6237288" y="4838700"/>
            <a:ext cx="0" cy="885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9728" name="Line 63"/>
          <p:cNvSpPr>
            <a:spLocks noChangeShapeType="1"/>
          </p:cNvSpPr>
          <p:nvPr/>
        </p:nvSpPr>
        <p:spPr bwMode="auto">
          <a:xfrm flipH="1">
            <a:off x="5503863" y="5218113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29" name="Line 64"/>
          <p:cNvSpPr>
            <a:spLocks noChangeShapeType="1"/>
          </p:cNvSpPr>
          <p:nvPr/>
        </p:nvSpPr>
        <p:spPr bwMode="auto">
          <a:xfrm flipV="1">
            <a:off x="5503863" y="5091113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9730" name="Line 65"/>
          <p:cNvSpPr>
            <a:spLocks noChangeShapeType="1"/>
          </p:cNvSpPr>
          <p:nvPr/>
        </p:nvSpPr>
        <p:spPr bwMode="auto">
          <a:xfrm flipV="1">
            <a:off x="5503863" y="4584700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31" name="Line 66"/>
          <p:cNvSpPr>
            <a:spLocks noChangeShapeType="1"/>
          </p:cNvSpPr>
          <p:nvPr/>
        </p:nvSpPr>
        <p:spPr bwMode="auto">
          <a:xfrm>
            <a:off x="5503863" y="4584700"/>
            <a:ext cx="439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13" name="Group 67"/>
          <p:cNvGrpSpPr>
            <a:grpSpLocks/>
          </p:cNvGrpSpPr>
          <p:nvPr/>
        </p:nvGrpSpPr>
        <p:grpSpPr bwMode="auto">
          <a:xfrm rot="-5400000">
            <a:off x="5581650" y="2900363"/>
            <a:ext cx="203200" cy="234950"/>
            <a:chOff x="4860" y="4860"/>
            <a:chExt cx="1620" cy="1440"/>
          </a:xfrm>
        </p:grpSpPr>
        <p:sp>
          <p:nvSpPr>
            <p:cNvPr id="29834" name="AutoShape 68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35" name="AutoShape 69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36" name="Line 70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 rot="-5400000">
            <a:off x="4616450" y="2036763"/>
            <a:ext cx="203200" cy="234950"/>
            <a:chOff x="4860" y="4860"/>
            <a:chExt cx="1620" cy="1440"/>
          </a:xfrm>
        </p:grpSpPr>
        <p:sp>
          <p:nvSpPr>
            <p:cNvPr id="29831" name="AutoShape 72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32" name="AutoShape 73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33" name="Line 74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6175375" y="5345113"/>
            <a:ext cx="234950" cy="203200"/>
            <a:chOff x="4860" y="4860"/>
            <a:chExt cx="1620" cy="1440"/>
          </a:xfrm>
        </p:grpSpPr>
        <p:sp>
          <p:nvSpPr>
            <p:cNvPr id="29828" name="AutoShape 7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29" name="AutoShape 7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30" name="Line 7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" name="Group 79"/>
          <p:cNvGrpSpPr>
            <a:grpSpLocks/>
          </p:cNvGrpSpPr>
          <p:nvPr/>
        </p:nvGrpSpPr>
        <p:grpSpPr bwMode="auto">
          <a:xfrm rot="-5400000">
            <a:off x="4848225" y="4579938"/>
            <a:ext cx="203200" cy="234950"/>
            <a:chOff x="4860" y="4860"/>
            <a:chExt cx="1620" cy="1440"/>
          </a:xfrm>
        </p:grpSpPr>
        <p:sp>
          <p:nvSpPr>
            <p:cNvPr id="29825" name="AutoShape 8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26" name="AutoShape 8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827" name="Line 8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5930900" y="2824163"/>
            <a:ext cx="465138" cy="2014537"/>
            <a:chOff x="3736" y="1490"/>
            <a:chExt cx="293" cy="1269"/>
          </a:xfrm>
        </p:grpSpPr>
        <p:grpSp>
          <p:nvGrpSpPr>
            <p:cNvPr id="18" name="Group 84"/>
            <p:cNvGrpSpPr>
              <a:grpSpLocks/>
            </p:cNvGrpSpPr>
            <p:nvPr/>
          </p:nvGrpSpPr>
          <p:grpSpPr bwMode="auto">
            <a:xfrm>
              <a:off x="3736" y="1490"/>
              <a:ext cx="278" cy="1269"/>
              <a:chOff x="3736" y="1490"/>
              <a:chExt cx="278" cy="1269"/>
            </a:xfrm>
          </p:grpSpPr>
          <p:sp>
            <p:nvSpPr>
              <p:cNvPr id="29822" name="Rectangle 85"/>
              <p:cNvSpPr>
                <a:spLocks noChangeArrowheads="1"/>
              </p:cNvSpPr>
              <p:nvPr/>
            </p:nvSpPr>
            <p:spPr bwMode="auto">
              <a:xfrm>
                <a:off x="3736" y="1643"/>
                <a:ext cx="27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823" name="AutoShape 86"/>
              <p:cNvSpPr>
                <a:spLocks noChangeArrowheads="1"/>
              </p:cNvSpPr>
              <p:nvPr/>
            </p:nvSpPr>
            <p:spPr bwMode="auto">
              <a:xfrm rot="-5400000">
                <a:off x="3795" y="143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824" name="AutoShape 87"/>
              <p:cNvSpPr>
                <a:spLocks noChangeArrowheads="1"/>
              </p:cNvSpPr>
              <p:nvPr/>
            </p:nvSpPr>
            <p:spPr bwMode="auto">
              <a:xfrm rot="5400000" flipV="1">
                <a:off x="3796" y="254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29821" name="Text Box 88"/>
            <p:cNvSpPr txBox="1">
              <a:spLocks noChangeArrowheads="1"/>
            </p:cNvSpPr>
            <p:nvPr/>
          </p:nvSpPr>
          <p:spPr bwMode="auto">
            <a:xfrm>
              <a:off x="3751" y="1703"/>
              <a:ext cx="27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C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O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L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U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M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N</a:t>
              </a:r>
              <a:endParaRPr lang="en-US" sz="1400">
                <a:latin typeface="Microsoft Sans Serif" pitchFamily="34" charset="0"/>
              </a:endParaRPr>
            </a:p>
          </p:txBody>
        </p:sp>
      </p:grpSp>
      <p:sp>
        <p:nvSpPr>
          <p:cNvPr id="29737" name="Text Box 89"/>
          <p:cNvSpPr txBox="1">
            <a:spLocks noChangeArrowheads="1"/>
          </p:cNvSpPr>
          <p:nvPr/>
        </p:nvSpPr>
        <p:spPr bwMode="auto">
          <a:xfrm>
            <a:off x="5797550" y="5724525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29738" name="Line 90"/>
          <p:cNvSpPr>
            <a:spLocks noChangeShapeType="1"/>
          </p:cNvSpPr>
          <p:nvPr/>
        </p:nvSpPr>
        <p:spPr bwMode="auto">
          <a:xfrm>
            <a:off x="3336925" y="4752975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39" name="Line 91"/>
          <p:cNvSpPr>
            <a:spLocks noChangeShapeType="1"/>
          </p:cNvSpPr>
          <p:nvPr/>
        </p:nvSpPr>
        <p:spPr bwMode="auto">
          <a:xfrm flipV="1">
            <a:off x="4525963" y="3836988"/>
            <a:ext cx="0" cy="91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9" name="Group 188"/>
          <p:cNvGrpSpPr>
            <a:grpSpLocks/>
          </p:cNvGrpSpPr>
          <p:nvPr/>
        </p:nvGrpSpPr>
        <p:grpSpPr bwMode="auto">
          <a:xfrm>
            <a:off x="1947863" y="1524000"/>
            <a:ext cx="4851400" cy="4081463"/>
            <a:chOff x="1227" y="960"/>
            <a:chExt cx="3056" cy="2571"/>
          </a:xfrm>
        </p:grpSpPr>
        <p:grpSp>
          <p:nvGrpSpPr>
            <p:cNvPr id="20" name="Group 187"/>
            <p:cNvGrpSpPr>
              <a:grpSpLocks/>
            </p:cNvGrpSpPr>
            <p:nvPr/>
          </p:nvGrpSpPr>
          <p:grpSpPr bwMode="auto">
            <a:xfrm>
              <a:off x="1227" y="960"/>
              <a:ext cx="3056" cy="2571"/>
              <a:chOff x="1227" y="960"/>
              <a:chExt cx="3056" cy="2571"/>
            </a:xfrm>
          </p:grpSpPr>
          <p:grpSp>
            <p:nvGrpSpPr>
              <p:cNvPr id="21" name="Group 186"/>
              <p:cNvGrpSpPr>
                <a:grpSpLocks/>
              </p:cNvGrpSpPr>
              <p:nvPr/>
            </p:nvGrpSpPr>
            <p:grpSpPr bwMode="auto">
              <a:xfrm>
                <a:off x="1227" y="960"/>
                <a:ext cx="3056" cy="2571"/>
                <a:chOff x="1227" y="961"/>
                <a:chExt cx="3056" cy="2571"/>
              </a:xfrm>
            </p:grpSpPr>
            <p:grpSp>
              <p:nvGrpSpPr>
                <p:cNvPr id="22" name="Group 99"/>
                <p:cNvGrpSpPr>
                  <a:grpSpLocks/>
                </p:cNvGrpSpPr>
                <p:nvPr/>
              </p:nvGrpSpPr>
              <p:grpSpPr bwMode="auto">
                <a:xfrm>
                  <a:off x="2352" y="1092"/>
                  <a:ext cx="1931" cy="2440"/>
                  <a:chOff x="2352" y="803"/>
                  <a:chExt cx="1931" cy="2440"/>
                </a:xfrm>
              </p:grpSpPr>
              <p:grpSp>
                <p:nvGrpSpPr>
                  <p:cNvPr id="23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849" y="803"/>
                    <a:ext cx="1434" cy="2440"/>
                    <a:chOff x="2849" y="803"/>
                    <a:chExt cx="1434" cy="2440"/>
                  </a:xfrm>
                </p:grpSpPr>
                <p:grpSp>
                  <p:nvGrpSpPr>
                    <p:cNvPr id="24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49" y="803"/>
                      <a:ext cx="463" cy="282"/>
                      <a:chOff x="2849" y="803"/>
                      <a:chExt cx="463" cy="282"/>
                    </a:xfrm>
                  </p:grpSpPr>
                  <p:grpSp>
                    <p:nvGrpSpPr>
                      <p:cNvPr id="25" name="Group 1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49" y="803"/>
                        <a:ext cx="272" cy="196"/>
                        <a:chOff x="1231" y="2215"/>
                        <a:chExt cx="272" cy="196"/>
                      </a:xfrm>
                    </p:grpSpPr>
                    <p:sp>
                      <p:nvSpPr>
                        <p:cNvPr id="29818" name="Oval 1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5" y="2215"/>
                          <a:ext cx="196" cy="196"/>
                        </a:xfrm>
                        <a:prstGeom prst="ellipse">
                          <a:avLst/>
                        </a:prstGeom>
                        <a:noFill/>
                        <a:ln w="9525" algn="ctr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9819" name="Text Box 10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31" y="2215"/>
                          <a:ext cx="272" cy="192"/>
                        </a:xfrm>
                        <a:prstGeom prst="rect">
                          <a:avLst/>
                        </a:prstGeom>
                        <a:noFill/>
                        <a:ln w="9525" algn="ctr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400">
                              <a:solidFill>
                                <a:srgbClr val="0000CC"/>
                              </a:solidFill>
                            </a:rPr>
                            <a:t>PC</a:t>
                          </a:r>
                        </a:p>
                      </p:txBody>
                    </p:sp>
                  </p:grpSp>
                  <p:sp>
                    <p:nvSpPr>
                      <p:cNvPr id="29816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12" y="912"/>
                        <a:ext cx="0" cy="17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29817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2" y="912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26" name="Group 1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11" y="2640"/>
                      <a:ext cx="272" cy="603"/>
                      <a:chOff x="4011" y="2640"/>
                      <a:chExt cx="272" cy="603"/>
                    </a:xfrm>
                  </p:grpSpPr>
                  <p:grpSp>
                    <p:nvGrpSpPr>
                      <p:cNvPr id="27" name="Group 1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18" y="3047"/>
                        <a:ext cx="265" cy="196"/>
                        <a:chOff x="1234" y="2215"/>
                        <a:chExt cx="265" cy="196"/>
                      </a:xfrm>
                    </p:grpSpPr>
                    <p:sp>
                      <p:nvSpPr>
                        <p:cNvPr id="29813" name="Oval 1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5" y="2215"/>
                          <a:ext cx="196" cy="196"/>
                        </a:xfrm>
                        <a:prstGeom prst="ellipse">
                          <a:avLst/>
                        </a:prstGeom>
                        <a:noFill/>
                        <a:ln w="9525" algn="ctr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9814" name="Text Box 11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34" y="2215"/>
                          <a:ext cx="265" cy="192"/>
                        </a:xfrm>
                        <a:prstGeom prst="rect">
                          <a:avLst/>
                        </a:prstGeom>
                        <a:noFill/>
                        <a:ln w="9525" algn="ctr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400">
                              <a:solidFill>
                                <a:srgbClr val="0000CC"/>
                              </a:solidFill>
                            </a:rPr>
                            <a:t>LC</a:t>
                          </a:r>
                        </a:p>
                      </p:txBody>
                    </p:sp>
                  </p:grpSp>
                  <p:sp>
                    <p:nvSpPr>
                      <p:cNvPr id="29811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11" y="2640"/>
                        <a:ext cx="1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29812" name="Line 1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28" y="2640"/>
                        <a:ext cx="0" cy="4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28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96" y="2304"/>
                      <a:ext cx="748" cy="295"/>
                      <a:chOff x="2996" y="2304"/>
                      <a:chExt cx="748" cy="295"/>
                    </a:xfrm>
                  </p:grpSpPr>
                  <p:sp>
                    <p:nvSpPr>
                      <p:cNvPr id="29805" name="Line 1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223" y="2400"/>
                        <a:ext cx="521" cy="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grpSp>
                    <p:nvGrpSpPr>
                      <p:cNvPr id="29" name="Group 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96" y="2304"/>
                        <a:ext cx="265" cy="196"/>
                        <a:chOff x="1234" y="2215"/>
                        <a:chExt cx="265" cy="196"/>
                      </a:xfrm>
                    </p:grpSpPr>
                    <p:sp>
                      <p:nvSpPr>
                        <p:cNvPr id="29808" name="Oval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5" y="2215"/>
                          <a:ext cx="196" cy="196"/>
                        </a:xfrm>
                        <a:prstGeom prst="ellipse">
                          <a:avLst/>
                        </a:prstGeom>
                        <a:noFill/>
                        <a:ln w="9525" algn="ctr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9809" name="Text Box 11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34" y="2215"/>
                          <a:ext cx="265" cy="192"/>
                        </a:xfrm>
                        <a:prstGeom prst="rect">
                          <a:avLst/>
                        </a:prstGeom>
                        <a:noFill/>
                        <a:ln w="9525" algn="ctr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400">
                              <a:solidFill>
                                <a:srgbClr val="0000CC"/>
                              </a:solidFill>
                            </a:rPr>
                            <a:t>TC</a:t>
                          </a:r>
                        </a:p>
                      </p:txBody>
                    </p:sp>
                  </p:grpSp>
                  <p:sp>
                    <p:nvSpPr>
                      <p:cNvPr id="29807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27" y="2503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30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1344"/>
                      <a:ext cx="265" cy="295"/>
                      <a:chOff x="3456" y="1344"/>
                      <a:chExt cx="265" cy="295"/>
                    </a:xfrm>
                  </p:grpSpPr>
                  <p:grpSp>
                    <p:nvGrpSpPr>
                      <p:cNvPr id="31" name="Group 1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56" y="1344"/>
                        <a:ext cx="265" cy="196"/>
                        <a:chOff x="1234" y="2215"/>
                        <a:chExt cx="265" cy="196"/>
                      </a:xfrm>
                    </p:grpSpPr>
                    <p:sp>
                      <p:nvSpPr>
                        <p:cNvPr id="29803" name="Oval 1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5" y="2215"/>
                          <a:ext cx="196" cy="196"/>
                        </a:xfrm>
                        <a:prstGeom prst="ellipse">
                          <a:avLst/>
                        </a:prstGeom>
                        <a:noFill/>
                        <a:ln w="9525" algn="ctr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9804" name="Text Box 1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34" y="2215"/>
                          <a:ext cx="265" cy="192"/>
                        </a:xfrm>
                        <a:prstGeom prst="rect">
                          <a:avLst/>
                        </a:prstGeom>
                        <a:noFill/>
                        <a:ln w="9525" algn="ctr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400">
                              <a:solidFill>
                                <a:srgbClr val="0000CC"/>
                              </a:solidFill>
                            </a:rPr>
                            <a:t>FC</a:t>
                          </a:r>
                        </a:p>
                      </p:txBody>
                    </p:sp>
                  </p:grpSp>
                  <p:sp>
                    <p:nvSpPr>
                      <p:cNvPr id="29802" name="Line 1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82" y="1447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grpSp>
                <p:nvGrpSpPr>
                  <p:cNvPr id="29797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2352" y="1344"/>
                    <a:ext cx="830" cy="196"/>
                    <a:chOff x="2352" y="1344"/>
                    <a:chExt cx="830" cy="196"/>
                  </a:xfrm>
                </p:grpSpPr>
                <p:grpSp>
                  <p:nvGrpSpPr>
                    <p:cNvPr id="29798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13" y="1344"/>
                      <a:ext cx="265" cy="196"/>
                      <a:chOff x="1234" y="2215"/>
                      <a:chExt cx="265" cy="196"/>
                    </a:xfrm>
                  </p:grpSpPr>
                  <p:sp>
                    <p:nvSpPr>
                      <p:cNvPr id="29795" name="Oval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5" y="2215"/>
                        <a:ext cx="196" cy="19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29796" name="Text Box 1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34" y="2215"/>
                        <a:ext cx="265" cy="192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>
                            <a:solidFill>
                              <a:srgbClr val="0000CC"/>
                            </a:solidFill>
                          </a:rPr>
                          <a:t>LC</a:t>
                        </a:r>
                      </a:p>
                    </p:txBody>
                  </p:sp>
                </p:grpSp>
                <p:grpSp>
                  <p:nvGrpSpPr>
                    <p:cNvPr id="29799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52" y="1344"/>
                      <a:ext cx="830" cy="96"/>
                      <a:chOff x="2352" y="1344"/>
                      <a:chExt cx="830" cy="96"/>
                    </a:xfrm>
                  </p:grpSpPr>
                  <p:sp>
                    <p:nvSpPr>
                      <p:cNvPr id="29792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52" y="134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29793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52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29794" name="Line 1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46" y="1440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</p:grpSp>
            <p:grpSp>
              <p:nvGrpSpPr>
                <p:cNvPr id="29800" name="Group 184"/>
                <p:cNvGrpSpPr>
                  <a:grpSpLocks/>
                </p:cNvGrpSpPr>
                <p:nvPr/>
              </p:nvGrpSpPr>
              <p:grpSpPr bwMode="auto">
                <a:xfrm>
                  <a:off x="1227" y="2517"/>
                  <a:ext cx="467" cy="196"/>
                  <a:chOff x="1227" y="2517"/>
                  <a:chExt cx="467" cy="196"/>
                </a:xfrm>
              </p:grpSpPr>
              <p:sp>
                <p:nvSpPr>
                  <p:cNvPr id="29784" name="Line 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54" y="2614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9801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1227" y="2517"/>
                    <a:ext cx="265" cy="196"/>
                    <a:chOff x="1234" y="2215"/>
                    <a:chExt cx="265" cy="196"/>
                  </a:xfrm>
                </p:grpSpPr>
                <p:sp>
                  <p:nvSpPr>
                    <p:cNvPr id="29786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5" y="2215"/>
                      <a:ext cx="196" cy="19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9787" name="Text Box 1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34" y="2215"/>
                      <a:ext cx="265" cy="192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</a:rPr>
                        <a:t>TC</a:t>
                      </a:r>
                    </a:p>
                  </p:txBody>
                </p:sp>
              </p:grpSp>
            </p:grpSp>
            <p:grpSp>
              <p:nvGrpSpPr>
                <p:cNvPr id="29806" name="Group 185"/>
                <p:cNvGrpSpPr>
                  <a:grpSpLocks/>
                </p:cNvGrpSpPr>
                <p:nvPr/>
              </p:nvGrpSpPr>
              <p:grpSpPr bwMode="auto">
                <a:xfrm>
                  <a:off x="1488" y="961"/>
                  <a:ext cx="1104" cy="959"/>
                  <a:chOff x="1488" y="961"/>
                  <a:chExt cx="1104" cy="959"/>
                </a:xfrm>
              </p:grpSpPr>
              <p:grpSp>
                <p:nvGrpSpPr>
                  <p:cNvPr id="29810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1810" y="961"/>
                    <a:ext cx="782" cy="576"/>
                    <a:chOff x="1810" y="672"/>
                    <a:chExt cx="782" cy="576"/>
                  </a:xfrm>
                </p:grpSpPr>
                <p:grpSp>
                  <p:nvGrpSpPr>
                    <p:cNvPr id="29815" name="Group 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16" y="672"/>
                      <a:ext cx="278" cy="196"/>
                      <a:chOff x="1228" y="2215"/>
                      <a:chExt cx="278" cy="196"/>
                    </a:xfrm>
                  </p:grpSpPr>
                  <p:sp>
                    <p:nvSpPr>
                      <p:cNvPr id="29782" name="Oval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5" y="2215"/>
                        <a:ext cx="196" cy="19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29783" name="Text Box 9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28" y="2215"/>
                        <a:ext cx="278" cy="192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>
                            <a:solidFill>
                              <a:srgbClr val="0000CC"/>
                            </a:solidFill>
                          </a:rPr>
                          <a:t>CC</a:t>
                        </a:r>
                      </a:p>
                    </p:txBody>
                  </p:sp>
                </p:grpSp>
                <p:sp>
                  <p:nvSpPr>
                    <p:cNvPr id="29779" name="Line 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92" y="768"/>
                      <a:ext cx="0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9780" name="Line 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56" y="768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9781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10" y="775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29820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1488" y="967"/>
                    <a:ext cx="363" cy="953"/>
                    <a:chOff x="1488" y="967"/>
                    <a:chExt cx="363" cy="953"/>
                  </a:xfrm>
                </p:grpSpPr>
                <p:grpSp>
                  <p:nvGrpSpPr>
                    <p:cNvPr id="29838" name="Group 141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570" y="1242"/>
                      <a:ext cx="281" cy="288"/>
                      <a:chOff x="1591" y="953"/>
                      <a:chExt cx="281" cy="288"/>
                    </a:xfrm>
                  </p:grpSpPr>
                  <p:grpSp>
                    <p:nvGrpSpPr>
                      <p:cNvPr id="29843" name="Group 1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91" y="953"/>
                        <a:ext cx="265" cy="196"/>
                        <a:chOff x="1234" y="2215"/>
                        <a:chExt cx="265" cy="196"/>
                      </a:xfrm>
                    </p:grpSpPr>
                    <p:sp>
                      <p:nvSpPr>
                        <p:cNvPr id="29776" name="Oval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5" y="2215"/>
                          <a:ext cx="196" cy="196"/>
                        </a:xfrm>
                        <a:prstGeom prst="ellipse">
                          <a:avLst/>
                        </a:prstGeom>
                        <a:noFill/>
                        <a:ln w="9525" algn="ctr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9777" name="Text Box 14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34" y="2215"/>
                          <a:ext cx="265" cy="192"/>
                        </a:xfrm>
                        <a:prstGeom prst="rect">
                          <a:avLst/>
                        </a:prstGeom>
                        <a:noFill/>
                        <a:ln w="9525" algn="ctr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400">
                              <a:solidFill>
                                <a:srgbClr val="0000CC"/>
                              </a:solidFill>
                            </a:rPr>
                            <a:t>FC</a:t>
                          </a:r>
                        </a:p>
                      </p:txBody>
                    </p:sp>
                  </p:grpSp>
                  <p:sp>
                    <p:nvSpPr>
                      <p:cNvPr id="29774" name="Line 1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872" y="1049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29775" name="Line 14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824" y="1049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29866" name="Group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3" y="967"/>
                      <a:ext cx="197" cy="196"/>
                      <a:chOff x="1265" y="2215"/>
                      <a:chExt cx="197" cy="196"/>
                    </a:xfrm>
                  </p:grpSpPr>
                  <p:sp>
                    <p:nvSpPr>
                      <p:cNvPr id="29771" name="Oval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5" y="2215"/>
                        <a:ext cx="196" cy="19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29772" name="Text Box 15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71" y="2215"/>
                        <a:ext cx="191" cy="192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>
                            <a:solidFill>
                              <a:srgbClr val="0000CC"/>
                            </a:solidFill>
                          </a:rPr>
                          <a:t>X</a:t>
                        </a:r>
                      </a:p>
                    </p:txBody>
                  </p:sp>
                </p:grpSp>
                <p:sp>
                  <p:nvSpPr>
                    <p:cNvPr id="29769" name="Line 1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88" y="1057"/>
                      <a:ext cx="0" cy="8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9770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8" y="1056"/>
                      <a:ext cx="13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</p:grpSp>
          <p:sp>
            <p:nvSpPr>
              <p:cNvPr id="29761" name="Line 161"/>
              <p:cNvSpPr>
                <a:spLocks noChangeShapeType="1"/>
              </p:cNvSpPr>
              <p:nvPr/>
            </p:nvSpPr>
            <p:spPr bwMode="auto">
              <a:xfrm>
                <a:off x="1721" y="1153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29867" name="Group 181"/>
            <p:cNvGrpSpPr>
              <a:grpSpLocks/>
            </p:cNvGrpSpPr>
            <p:nvPr/>
          </p:nvGrpSpPr>
          <p:grpSpPr bwMode="auto">
            <a:xfrm>
              <a:off x="2290" y="2057"/>
              <a:ext cx="1239" cy="251"/>
              <a:chOff x="2290" y="2057"/>
              <a:chExt cx="1239" cy="251"/>
            </a:xfrm>
          </p:grpSpPr>
          <p:grpSp>
            <p:nvGrpSpPr>
              <p:cNvPr id="29868" name="Group 163"/>
              <p:cNvGrpSpPr>
                <a:grpSpLocks/>
              </p:cNvGrpSpPr>
              <p:nvPr/>
            </p:nvGrpSpPr>
            <p:grpSpPr bwMode="auto">
              <a:xfrm>
                <a:off x="3264" y="2112"/>
                <a:ext cx="265" cy="196"/>
                <a:chOff x="1234" y="2215"/>
                <a:chExt cx="265" cy="196"/>
              </a:xfrm>
            </p:grpSpPr>
            <p:sp>
              <p:nvSpPr>
                <p:cNvPr id="29758" name="Oval 164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9759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1234" y="2215"/>
                  <a:ext cx="265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</p:grpSp>
          <p:sp>
            <p:nvSpPr>
              <p:cNvPr id="29755" name="Line 166"/>
              <p:cNvSpPr>
                <a:spLocks noChangeShapeType="1"/>
              </p:cNvSpPr>
              <p:nvPr/>
            </p:nvSpPr>
            <p:spPr bwMode="auto">
              <a:xfrm flipV="1">
                <a:off x="2290" y="2065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9756" name="Line 174"/>
              <p:cNvSpPr>
                <a:spLocks noChangeShapeType="1"/>
              </p:cNvSpPr>
              <p:nvPr/>
            </p:nvSpPr>
            <p:spPr bwMode="auto">
              <a:xfrm flipV="1">
                <a:off x="3401" y="2057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9757" name="Line 175"/>
              <p:cNvSpPr>
                <a:spLocks noChangeShapeType="1"/>
              </p:cNvSpPr>
              <p:nvPr/>
            </p:nvSpPr>
            <p:spPr bwMode="auto">
              <a:xfrm flipH="1">
                <a:off x="2290" y="2057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29869" name="Group 180"/>
          <p:cNvGrpSpPr>
            <a:grpSpLocks/>
          </p:cNvGrpSpPr>
          <p:nvPr/>
        </p:nvGrpSpPr>
        <p:grpSpPr bwMode="auto">
          <a:xfrm>
            <a:off x="1631950" y="2579688"/>
            <a:ext cx="1719263" cy="696912"/>
            <a:chOff x="1028" y="1625"/>
            <a:chExt cx="1083" cy="439"/>
          </a:xfrm>
        </p:grpSpPr>
        <p:grpSp>
          <p:nvGrpSpPr>
            <p:cNvPr id="29870" name="Group 179"/>
            <p:cNvGrpSpPr>
              <a:grpSpLocks/>
            </p:cNvGrpSpPr>
            <p:nvPr/>
          </p:nvGrpSpPr>
          <p:grpSpPr bwMode="auto">
            <a:xfrm>
              <a:off x="1607" y="1640"/>
              <a:ext cx="279" cy="415"/>
              <a:chOff x="1607" y="1640"/>
              <a:chExt cx="279" cy="415"/>
            </a:xfrm>
          </p:grpSpPr>
          <p:grpSp>
            <p:nvGrpSpPr>
              <p:cNvPr id="29871" name="Group 148"/>
              <p:cNvGrpSpPr>
                <a:grpSpLocks/>
              </p:cNvGrpSpPr>
              <p:nvPr/>
            </p:nvGrpSpPr>
            <p:grpSpPr bwMode="auto">
              <a:xfrm flipH="1">
                <a:off x="1607" y="1640"/>
                <a:ext cx="265" cy="196"/>
                <a:chOff x="1234" y="2215"/>
                <a:chExt cx="265" cy="196"/>
              </a:xfrm>
            </p:grpSpPr>
            <p:sp>
              <p:nvSpPr>
                <p:cNvPr id="29750" name="Oval 149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9751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1234" y="2215"/>
                  <a:ext cx="265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FC</a:t>
                  </a:r>
                </a:p>
              </p:txBody>
            </p:sp>
          </p:grpSp>
          <p:sp>
            <p:nvSpPr>
              <p:cNvPr id="29748" name="Line 151"/>
              <p:cNvSpPr>
                <a:spLocks noChangeShapeType="1"/>
              </p:cNvSpPr>
              <p:nvPr/>
            </p:nvSpPr>
            <p:spPr bwMode="auto">
              <a:xfrm flipH="1" flipV="1">
                <a:off x="1886" y="1750"/>
                <a:ext cx="0" cy="305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9749" name="Line 152"/>
              <p:cNvSpPr>
                <a:spLocks noChangeShapeType="1"/>
              </p:cNvSpPr>
              <p:nvPr/>
            </p:nvSpPr>
            <p:spPr bwMode="auto">
              <a:xfrm>
                <a:off x="1837" y="1749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29744" name="Line 158"/>
            <p:cNvSpPr>
              <a:spLocks noChangeShapeType="1"/>
            </p:cNvSpPr>
            <p:nvPr/>
          </p:nvSpPr>
          <p:spPr bwMode="auto">
            <a:xfrm flipH="1">
              <a:off x="1886" y="2064"/>
              <a:ext cx="225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745" name="Line 177"/>
            <p:cNvSpPr>
              <a:spLocks noChangeShapeType="1"/>
            </p:cNvSpPr>
            <p:nvPr/>
          </p:nvSpPr>
          <p:spPr bwMode="auto">
            <a:xfrm>
              <a:off x="1378" y="1735"/>
              <a:ext cx="27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746" name="Text Box 178"/>
            <p:cNvSpPr txBox="1">
              <a:spLocks noChangeArrowheads="1"/>
            </p:cNvSpPr>
            <p:nvPr/>
          </p:nvSpPr>
          <p:spPr bwMode="auto">
            <a:xfrm>
              <a:off x="1028" y="1625"/>
              <a:ext cx="38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CC"/>
                  </a:solidFill>
                </a:rPr>
                <a:t>TPM</a:t>
              </a:r>
            </a:p>
          </p:txBody>
        </p:sp>
      </p:grpSp>
      <p:sp>
        <p:nvSpPr>
          <p:cNvPr id="170" name="Title 1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Control Structure 2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4"/>
          <p:cNvSpPr>
            <a:spLocks noChangeShapeType="1"/>
          </p:cNvSpPr>
          <p:nvPr/>
        </p:nvSpPr>
        <p:spPr bwMode="auto">
          <a:xfrm>
            <a:off x="4525963" y="3836988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723" name="Line 5"/>
          <p:cNvSpPr>
            <a:spLocks noChangeShapeType="1"/>
          </p:cNvSpPr>
          <p:nvPr/>
        </p:nvSpPr>
        <p:spPr bwMode="auto">
          <a:xfrm>
            <a:off x="1881188" y="4459288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14613" y="3446463"/>
            <a:ext cx="1611312" cy="1138237"/>
            <a:chOff x="3240" y="5700"/>
            <a:chExt cx="1440" cy="1620"/>
          </a:xfrm>
        </p:grpSpPr>
        <p:sp>
          <p:nvSpPr>
            <p:cNvPr id="30890" name="Rectangle 7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91" name="AutoShape 8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2908300" y="3767138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>
              <a:latin typeface="Microsoft Sans Serif" pitchFamily="34" charset="0"/>
              <a:ea typeface="Mangal" pitchFamily="2"/>
              <a:cs typeface="Mangal" pitchFamily="2"/>
            </a:endParaRPr>
          </a:p>
          <a:p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Excess A environment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2468563" y="3571875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4225925" y="3571875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4678363" y="3071813"/>
            <a:ext cx="1287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 flipH="1">
            <a:off x="3322638" y="4584700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2174875" y="2433638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731" name="Line 15"/>
          <p:cNvSpPr>
            <a:spLocks noChangeShapeType="1"/>
          </p:cNvSpPr>
          <p:nvPr/>
        </p:nvSpPr>
        <p:spPr bwMode="auto">
          <a:xfrm>
            <a:off x="2174875" y="3065463"/>
            <a:ext cx="117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732" name="Line 16"/>
          <p:cNvSpPr>
            <a:spLocks noChangeShapeType="1"/>
          </p:cNvSpPr>
          <p:nvPr/>
        </p:nvSpPr>
        <p:spPr bwMode="auto">
          <a:xfrm>
            <a:off x="3348038" y="3065463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733" name="Line 17"/>
          <p:cNvSpPr>
            <a:spLocks noChangeShapeType="1"/>
          </p:cNvSpPr>
          <p:nvPr/>
        </p:nvSpPr>
        <p:spPr bwMode="auto">
          <a:xfrm>
            <a:off x="3348038" y="2433638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-5400000">
            <a:off x="2631282" y="2258219"/>
            <a:ext cx="201612" cy="234950"/>
            <a:chOff x="4860" y="4860"/>
            <a:chExt cx="1620" cy="1440"/>
          </a:xfrm>
        </p:grpSpPr>
        <p:sp>
          <p:nvSpPr>
            <p:cNvPr id="30887" name="AutoShape 19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88" name="AutoShape 20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89" name="Line 21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 rot="-5400000">
            <a:off x="2655093" y="2891632"/>
            <a:ext cx="201613" cy="234950"/>
            <a:chOff x="4860" y="4860"/>
            <a:chExt cx="1620" cy="1440"/>
          </a:xfrm>
        </p:grpSpPr>
        <p:sp>
          <p:nvSpPr>
            <p:cNvPr id="30884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85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86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 rot="-5400000">
            <a:off x="2043907" y="4283869"/>
            <a:ext cx="201612" cy="234950"/>
            <a:chOff x="4860" y="4860"/>
            <a:chExt cx="1620" cy="1440"/>
          </a:xfrm>
        </p:grpSpPr>
        <p:sp>
          <p:nvSpPr>
            <p:cNvPr id="30881" name="AutoShape 2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82" name="AutoShape 2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83" name="Line 2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0737" name="Line 30"/>
          <p:cNvSpPr>
            <a:spLocks noChangeShapeType="1"/>
          </p:cNvSpPr>
          <p:nvPr/>
        </p:nvSpPr>
        <p:spPr bwMode="auto">
          <a:xfrm flipH="1">
            <a:off x="1881188" y="3698875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738" name="Text Box 31"/>
          <p:cNvSpPr txBox="1">
            <a:spLocks noChangeArrowheads="1"/>
          </p:cNvSpPr>
          <p:nvPr/>
        </p:nvSpPr>
        <p:spPr bwMode="auto">
          <a:xfrm>
            <a:off x="1828800" y="2211388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0739" name="Text Box 32"/>
          <p:cNvSpPr txBox="1">
            <a:spLocks noChangeArrowheads="1"/>
          </p:cNvSpPr>
          <p:nvPr/>
        </p:nvSpPr>
        <p:spPr bwMode="auto">
          <a:xfrm>
            <a:off x="1828800" y="2897188"/>
            <a:ext cx="573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0740" name="Line 33"/>
          <p:cNvSpPr>
            <a:spLocks noChangeShapeType="1"/>
          </p:cNvSpPr>
          <p:nvPr/>
        </p:nvSpPr>
        <p:spPr bwMode="auto">
          <a:xfrm flipH="1">
            <a:off x="3359150" y="2436813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741" name="Line 34"/>
          <p:cNvSpPr>
            <a:spLocks noChangeShapeType="1"/>
          </p:cNvSpPr>
          <p:nvPr/>
        </p:nvSpPr>
        <p:spPr bwMode="auto">
          <a:xfrm>
            <a:off x="4678363" y="2439988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 rot="-5400000" flipH="1" flipV="1">
            <a:off x="3627438" y="2373313"/>
            <a:ext cx="203200" cy="234950"/>
            <a:chOff x="4860" y="4860"/>
            <a:chExt cx="1620" cy="1440"/>
          </a:xfrm>
        </p:grpSpPr>
        <p:sp>
          <p:nvSpPr>
            <p:cNvPr id="30878" name="AutoShape 3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79" name="AutoShape 3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80" name="Line 3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 rot="-5400000">
            <a:off x="5273675" y="3668713"/>
            <a:ext cx="203200" cy="234950"/>
            <a:chOff x="4860" y="4860"/>
            <a:chExt cx="1620" cy="1440"/>
          </a:xfrm>
        </p:grpSpPr>
        <p:sp>
          <p:nvSpPr>
            <p:cNvPr id="30875" name="AutoShape 4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76" name="AutoShape 4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77" name="Line 4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064125" y="2686050"/>
            <a:ext cx="439738" cy="254000"/>
            <a:chOff x="7020" y="4440"/>
            <a:chExt cx="540" cy="1440"/>
          </a:xfrm>
        </p:grpSpPr>
        <p:sp>
          <p:nvSpPr>
            <p:cNvPr id="30873" name="Rectangle 44"/>
            <p:cNvSpPr>
              <a:spLocks noChangeArrowheads="1"/>
            </p:cNvSpPr>
            <p:nvPr/>
          </p:nvSpPr>
          <p:spPr bwMode="auto">
            <a:xfrm>
              <a:off x="7020" y="4440"/>
              <a:ext cx="5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74" name="Freeform 45"/>
            <p:cNvSpPr>
              <a:spLocks/>
            </p:cNvSpPr>
            <p:nvPr/>
          </p:nvSpPr>
          <p:spPr bwMode="auto">
            <a:xfrm>
              <a:off x="7020" y="4980"/>
              <a:ext cx="540" cy="180"/>
            </a:xfrm>
            <a:custGeom>
              <a:avLst/>
              <a:gdLst>
                <a:gd name="T0" fmla="*/ 0 w 540"/>
                <a:gd name="T1" fmla="*/ 180 h 180"/>
                <a:gd name="T2" fmla="*/ 180 w 540"/>
                <a:gd name="T3" fmla="*/ 0 h 180"/>
                <a:gd name="T4" fmla="*/ 360 w 540"/>
                <a:gd name="T5" fmla="*/ 180 h 180"/>
                <a:gd name="T6" fmla="*/ 540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510" y="3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0745" name="Line 46"/>
          <p:cNvSpPr>
            <a:spLocks noChangeShapeType="1"/>
          </p:cNvSpPr>
          <p:nvPr/>
        </p:nvSpPr>
        <p:spPr bwMode="auto">
          <a:xfrm flipV="1">
            <a:off x="6091238" y="2306638"/>
            <a:ext cx="0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0746" name="Line 47"/>
          <p:cNvSpPr>
            <a:spLocks noChangeShapeType="1"/>
          </p:cNvSpPr>
          <p:nvPr/>
        </p:nvSpPr>
        <p:spPr bwMode="auto">
          <a:xfrm flipH="1">
            <a:off x="5503863" y="2306638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747" name="Line 48"/>
          <p:cNvSpPr>
            <a:spLocks noChangeShapeType="1"/>
          </p:cNvSpPr>
          <p:nvPr/>
        </p:nvSpPr>
        <p:spPr bwMode="auto">
          <a:xfrm>
            <a:off x="5308600" y="2940050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0748" name="Line 49"/>
          <p:cNvSpPr>
            <a:spLocks noChangeShapeType="1"/>
          </p:cNvSpPr>
          <p:nvPr/>
        </p:nvSpPr>
        <p:spPr bwMode="auto">
          <a:xfrm>
            <a:off x="5308600" y="2559050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4832350" y="2179638"/>
            <a:ext cx="879475" cy="379412"/>
            <a:chOff x="6735" y="3180"/>
            <a:chExt cx="1080" cy="540"/>
          </a:xfrm>
        </p:grpSpPr>
        <p:sp>
          <p:nvSpPr>
            <p:cNvPr id="30868" name="Oval 51"/>
            <p:cNvSpPr>
              <a:spLocks noChangeArrowheads="1"/>
            </p:cNvSpPr>
            <p:nvPr/>
          </p:nvSpPr>
          <p:spPr bwMode="auto">
            <a:xfrm>
              <a:off x="7020" y="318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6735" y="3240"/>
              <a:ext cx="1080" cy="360"/>
              <a:chOff x="6660" y="3180"/>
              <a:chExt cx="1080" cy="360"/>
            </a:xfrm>
          </p:grpSpPr>
          <p:sp>
            <p:nvSpPr>
              <p:cNvPr id="30870" name="Line 53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871" name="Line 54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872" name="Line 55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5064125" y="4711700"/>
            <a:ext cx="879475" cy="379413"/>
            <a:chOff x="6930" y="6420"/>
            <a:chExt cx="1080" cy="540"/>
          </a:xfrm>
        </p:grpSpPr>
        <p:sp>
          <p:nvSpPr>
            <p:cNvPr id="30863" name="Oval 57"/>
            <p:cNvSpPr>
              <a:spLocks noChangeArrowheads="1"/>
            </p:cNvSpPr>
            <p:nvPr/>
          </p:nvSpPr>
          <p:spPr bwMode="auto">
            <a:xfrm>
              <a:off x="7200" y="64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6930" y="6495"/>
              <a:ext cx="1080" cy="360"/>
              <a:chOff x="6660" y="3180"/>
              <a:chExt cx="1080" cy="360"/>
            </a:xfrm>
          </p:grpSpPr>
          <p:sp>
            <p:nvSpPr>
              <p:cNvPr id="30865" name="Line 59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866" name="Line 60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867" name="Line 61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30751" name="Line 62"/>
          <p:cNvSpPr>
            <a:spLocks noChangeShapeType="1"/>
          </p:cNvSpPr>
          <p:nvPr/>
        </p:nvSpPr>
        <p:spPr bwMode="auto">
          <a:xfrm>
            <a:off x="6237288" y="4838700"/>
            <a:ext cx="0" cy="885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752" name="Line 63"/>
          <p:cNvSpPr>
            <a:spLocks noChangeShapeType="1"/>
          </p:cNvSpPr>
          <p:nvPr/>
        </p:nvSpPr>
        <p:spPr bwMode="auto">
          <a:xfrm flipH="1">
            <a:off x="5503863" y="5218113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0753" name="Line 64"/>
          <p:cNvSpPr>
            <a:spLocks noChangeShapeType="1"/>
          </p:cNvSpPr>
          <p:nvPr/>
        </p:nvSpPr>
        <p:spPr bwMode="auto">
          <a:xfrm flipV="1">
            <a:off x="5503863" y="5091113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754" name="Line 65"/>
          <p:cNvSpPr>
            <a:spLocks noChangeShapeType="1"/>
          </p:cNvSpPr>
          <p:nvPr/>
        </p:nvSpPr>
        <p:spPr bwMode="auto">
          <a:xfrm flipV="1">
            <a:off x="5503863" y="4584700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0755" name="Line 66"/>
          <p:cNvSpPr>
            <a:spLocks noChangeShapeType="1"/>
          </p:cNvSpPr>
          <p:nvPr/>
        </p:nvSpPr>
        <p:spPr bwMode="auto">
          <a:xfrm>
            <a:off x="5503863" y="4584700"/>
            <a:ext cx="439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13" name="Group 67"/>
          <p:cNvGrpSpPr>
            <a:grpSpLocks/>
          </p:cNvGrpSpPr>
          <p:nvPr/>
        </p:nvGrpSpPr>
        <p:grpSpPr bwMode="auto">
          <a:xfrm rot="-5400000">
            <a:off x="5581650" y="2900363"/>
            <a:ext cx="203200" cy="234950"/>
            <a:chOff x="4860" y="4860"/>
            <a:chExt cx="1620" cy="1440"/>
          </a:xfrm>
        </p:grpSpPr>
        <p:sp>
          <p:nvSpPr>
            <p:cNvPr id="30860" name="AutoShape 68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61" name="AutoShape 69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62" name="Line 70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 rot="-5400000">
            <a:off x="4616450" y="2036763"/>
            <a:ext cx="203200" cy="234950"/>
            <a:chOff x="4860" y="4860"/>
            <a:chExt cx="1620" cy="1440"/>
          </a:xfrm>
        </p:grpSpPr>
        <p:sp>
          <p:nvSpPr>
            <p:cNvPr id="30857" name="AutoShape 72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58" name="AutoShape 73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59" name="Line 74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6175375" y="5345113"/>
            <a:ext cx="234950" cy="203200"/>
            <a:chOff x="4860" y="4860"/>
            <a:chExt cx="1620" cy="1440"/>
          </a:xfrm>
        </p:grpSpPr>
        <p:sp>
          <p:nvSpPr>
            <p:cNvPr id="30854" name="AutoShape 7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55" name="AutoShape 7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56" name="Line 7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" name="Group 79"/>
          <p:cNvGrpSpPr>
            <a:grpSpLocks/>
          </p:cNvGrpSpPr>
          <p:nvPr/>
        </p:nvGrpSpPr>
        <p:grpSpPr bwMode="auto">
          <a:xfrm rot="-5400000">
            <a:off x="4848225" y="4579938"/>
            <a:ext cx="203200" cy="234950"/>
            <a:chOff x="4860" y="4860"/>
            <a:chExt cx="1620" cy="1440"/>
          </a:xfrm>
        </p:grpSpPr>
        <p:sp>
          <p:nvSpPr>
            <p:cNvPr id="30851" name="AutoShape 8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52" name="AutoShape 8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53" name="Line 8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5930900" y="2824163"/>
            <a:ext cx="465138" cy="2014537"/>
            <a:chOff x="3736" y="1490"/>
            <a:chExt cx="293" cy="1269"/>
          </a:xfrm>
        </p:grpSpPr>
        <p:grpSp>
          <p:nvGrpSpPr>
            <p:cNvPr id="18" name="Group 84"/>
            <p:cNvGrpSpPr>
              <a:grpSpLocks/>
            </p:cNvGrpSpPr>
            <p:nvPr/>
          </p:nvGrpSpPr>
          <p:grpSpPr bwMode="auto">
            <a:xfrm>
              <a:off x="3736" y="1490"/>
              <a:ext cx="278" cy="1269"/>
              <a:chOff x="3736" y="1490"/>
              <a:chExt cx="278" cy="1269"/>
            </a:xfrm>
          </p:grpSpPr>
          <p:sp>
            <p:nvSpPr>
              <p:cNvPr id="30848" name="Rectangle 85"/>
              <p:cNvSpPr>
                <a:spLocks noChangeArrowheads="1"/>
              </p:cNvSpPr>
              <p:nvPr/>
            </p:nvSpPr>
            <p:spPr bwMode="auto">
              <a:xfrm>
                <a:off x="3736" y="1643"/>
                <a:ext cx="27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849" name="AutoShape 86"/>
              <p:cNvSpPr>
                <a:spLocks noChangeArrowheads="1"/>
              </p:cNvSpPr>
              <p:nvPr/>
            </p:nvSpPr>
            <p:spPr bwMode="auto">
              <a:xfrm rot="-5400000">
                <a:off x="3795" y="143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850" name="AutoShape 87"/>
              <p:cNvSpPr>
                <a:spLocks noChangeArrowheads="1"/>
              </p:cNvSpPr>
              <p:nvPr/>
            </p:nvSpPr>
            <p:spPr bwMode="auto">
              <a:xfrm rot="5400000" flipV="1">
                <a:off x="3796" y="254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30847" name="Text Box 88"/>
            <p:cNvSpPr txBox="1">
              <a:spLocks noChangeArrowheads="1"/>
            </p:cNvSpPr>
            <p:nvPr/>
          </p:nvSpPr>
          <p:spPr bwMode="auto">
            <a:xfrm>
              <a:off x="3751" y="1703"/>
              <a:ext cx="27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C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O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L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U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M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N</a:t>
              </a:r>
              <a:endParaRPr lang="en-US" sz="1400">
                <a:latin typeface="Microsoft Sans Serif" pitchFamily="34" charset="0"/>
              </a:endParaRPr>
            </a:p>
          </p:txBody>
        </p:sp>
      </p:grpSp>
      <p:sp>
        <p:nvSpPr>
          <p:cNvPr id="30761" name="Text Box 89"/>
          <p:cNvSpPr txBox="1">
            <a:spLocks noChangeArrowheads="1"/>
          </p:cNvSpPr>
          <p:nvPr/>
        </p:nvSpPr>
        <p:spPr bwMode="auto">
          <a:xfrm>
            <a:off x="5797550" y="5724525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0762" name="Line 90"/>
          <p:cNvSpPr>
            <a:spLocks noChangeShapeType="1"/>
          </p:cNvSpPr>
          <p:nvPr/>
        </p:nvSpPr>
        <p:spPr bwMode="auto">
          <a:xfrm>
            <a:off x="3336925" y="4752975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0763" name="Line 91"/>
          <p:cNvSpPr>
            <a:spLocks noChangeShapeType="1"/>
          </p:cNvSpPr>
          <p:nvPr/>
        </p:nvSpPr>
        <p:spPr bwMode="auto">
          <a:xfrm flipV="1">
            <a:off x="4525963" y="3836988"/>
            <a:ext cx="0" cy="91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9" name="Group 182"/>
          <p:cNvGrpSpPr>
            <a:grpSpLocks/>
          </p:cNvGrpSpPr>
          <p:nvPr/>
        </p:nvGrpSpPr>
        <p:grpSpPr bwMode="auto">
          <a:xfrm>
            <a:off x="1947863" y="1525588"/>
            <a:ext cx="4851400" cy="4081462"/>
            <a:chOff x="1227" y="961"/>
            <a:chExt cx="3056" cy="2571"/>
          </a:xfrm>
        </p:grpSpPr>
        <p:grpSp>
          <p:nvGrpSpPr>
            <p:cNvPr id="20" name="Group 92"/>
            <p:cNvGrpSpPr>
              <a:grpSpLocks/>
            </p:cNvGrpSpPr>
            <p:nvPr/>
          </p:nvGrpSpPr>
          <p:grpSpPr bwMode="auto">
            <a:xfrm>
              <a:off x="1810" y="961"/>
              <a:ext cx="782" cy="576"/>
              <a:chOff x="1810" y="672"/>
              <a:chExt cx="782" cy="576"/>
            </a:xfrm>
          </p:grpSpPr>
          <p:grpSp>
            <p:nvGrpSpPr>
              <p:cNvPr id="21" name="Group 93"/>
              <p:cNvGrpSpPr>
                <a:grpSpLocks/>
              </p:cNvGrpSpPr>
              <p:nvPr/>
            </p:nvGrpSpPr>
            <p:grpSpPr bwMode="auto">
              <a:xfrm>
                <a:off x="2016" y="672"/>
                <a:ext cx="278" cy="196"/>
                <a:chOff x="1228" y="2215"/>
                <a:chExt cx="278" cy="196"/>
              </a:xfrm>
            </p:grpSpPr>
            <p:sp>
              <p:nvSpPr>
                <p:cNvPr id="30844" name="Oval 94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0845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1228" y="2215"/>
                  <a:ext cx="278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CC</a:t>
                  </a:r>
                </a:p>
              </p:txBody>
            </p:sp>
          </p:grpSp>
          <p:sp>
            <p:nvSpPr>
              <p:cNvPr id="30841" name="Line 96"/>
              <p:cNvSpPr>
                <a:spLocks noChangeShapeType="1"/>
              </p:cNvSpPr>
              <p:nvPr/>
            </p:nvSpPr>
            <p:spPr bwMode="auto">
              <a:xfrm flipV="1">
                <a:off x="2592" y="768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0842" name="Line 97"/>
              <p:cNvSpPr>
                <a:spLocks noChangeShapeType="1"/>
              </p:cNvSpPr>
              <p:nvPr/>
            </p:nvSpPr>
            <p:spPr bwMode="auto">
              <a:xfrm flipH="1">
                <a:off x="2256" y="76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0843" name="Line 98"/>
              <p:cNvSpPr>
                <a:spLocks noChangeShapeType="1"/>
              </p:cNvSpPr>
              <p:nvPr/>
            </p:nvSpPr>
            <p:spPr bwMode="auto">
              <a:xfrm flipH="1">
                <a:off x="1810" y="775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22" name="Group 100"/>
            <p:cNvGrpSpPr>
              <a:grpSpLocks/>
            </p:cNvGrpSpPr>
            <p:nvPr/>
          </p:nvGrpSpPr>
          <p:grpSpPr bwMode="auto">
            <a:xfrm>
              <a:off x="2849" y="1092"/>
              <a:ext cx="1434" cy="2440"/>
              <a:chOff x="2849" y="803"/>
              <a:chExt cx="1434" cy="2440"/>
            </a:xfrm>
          </p:grpSpPr>
          <p:grpSp>
            <p:nvGrpSpPr>
              <p:cNvPr id="23" name="Group 101"/>
              <p:cNvGrpSpPr>
                <a:grpSpLocks/>
              </p:cNvGrpSpPr>
              <p:nvPr/>
            </p:nvGrpSpPr>
            <p:grpSpPr bwMode="auto">
              <a:xfrm>
                <a:off x="2849" y="803"/>
                <a:ext cx="463" cy="282"/>
                <a:chOff x="2849" y="803"/>
                <a:chExt cx="463" cy="282"/>
              </a:xfrm>
            </p:grpSpPr>
            <p:grpSp>
              <p:nvGrpSpPr>
                <p:cNvPr id="24" name="Group 102"/>
                <p:cNvGrpSpPr>
                  <a:grpSpLocks/>
                </p:cNvGrpSpPr>
                <p:nvPr/>
              </p:nvGrpSpPr>
              <p:grpSpPr bwMode="auto">
                <a:xfrm>
                  <a:off x="2849" y="803"/>
                  <a:ext cx="272" cy="196"/>
                  <a:chOff x="1231" y="2215"/>
                  <a:chExt cx="272" cy="196"/>
                </a:xfrm>
              </p:grpSpPr>
              <p:sp>
                <p:nvSpPr>
                  <p:cNvPr id="30838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0839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1" y="2215"/>
                    <a:ext cx="272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PC</a:t>
                    </a:r>
                  </a:p>
                </p:txBody>
              </p:sp>
            </p:grpSp>
            <p:sp>
              <p:nvSpPr>
                <p:cNvPr id="30836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312" y="912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0837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072" y="91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5" name="Group 107"/>
              <p:cNvGrpSpPr>
                <a:grpSpLocks/>
              </p:cNvGrpSpPr>
              <p:nvPr/>
            </p:nvGrpSpPr>
            <p:grpSpPr bwMode="auto">
              <a:xfrm>
                <a:off x="4011" y="2640"/>
                <a:ext cx="272" cy="603"/>
                <a:chOff x="4011" y="2640"/>
                <a:chExt cx="272" cy="603"/>
              </a:xfrm>
            </p:grpSpPr>
            <p:grpSp>
              <p:nvGrpSpPr>
                <p:cNvPr id="26" name="Group 108"/>
                <p:cNvGrpSpPr>
                  <a:grpSpLocks/>
                </p:cNvGrpSpPr>
                <p:nvPr/>
              </p:nvGrpSpPr>
              <p:grpSpPr bwMode="auto">
                <a:xfrm>
                  <a:off x="4018" y="3047"/>
                  <a:ext cx="265" cy="196"/>
                  <a:chOff x="1234" y="2215"/>
                  <a:chExt cx="265" cy="196"/>
                </a:xfrm>
              </p:grpSpPr>
              <p:sp>
                <p:nvSpPr>
                  <p:cNvPr id="30833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0834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LC</a:t>
                    </a:r>
                  </a:p>
                </p:txBody>
              </p:sp>
            </p:grpSp>
            <p:sp>
              <p:nvSpPr>
                <p:cNvPr id="30831" name="Line 111"/>
                <p:cNvSpPr>
                  <a:spLocks noChangeShapeType="1"/>
                </p:cNvSpPr>
                <p:nvPr/>
              </p:nvSpPr>
              <p:spPr bwMode="auto">
                <a:xfrm>
                  <a:off x="4011" y="2640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0832" name="Line 112"/>
                <p:cNvSpPr>
                  <a:spLocks noChangeShapeType="1"/>
                </p:cNvSpPr>
                <p:nvPr/>
              </p:nvSpPr>
              <p:spPr bwMode="auto">
                <a:xfrm>
                  <a:off x="4128" y="264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7" name="Group 113"/>
              <p:cNvGrpSpPr>
                <a:grpSpLocks/>
              </p:cNvGrpSpPr>
              <p:nvPr/>
            </p:nvGrpSpPr>
            <p:grpSpPr bwMode="auto">
              <a:xfrm>
                <a:off x="2996" y="2304"/>
                <a:ext cx="748" cy="295"/>
                <a:chOff x="2996" y="2304"/>
                <a:chExt cx="748" cy="295"/>
              </a:xfrm>
            </p:grpSpPr>
            <p:sp>
              <p:nvSpPr>
                <p:cNvPr id="30825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3223" y="2400"/>
                  <a:ext cx="521" cy="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28" name="Group 115"/>
                <p:cNvGrpSpPr>
                  <a:grpSpLocks/>
                </p:cNvGrpSpPr>
                <p:nvPr/>
              </p:nvGrpSpPr>
              <p:grpSpPr bwMode="auto">
                <a:xfrm>
                  <a:off x="2996" y="2304"/>
                  <a:ext cx="265" cy="196"/>
                  <a:chOff x="1234" y="2215"/>
                  <a:chExt cx="265" cy="196"/>
                </a:xfrm>
              </p:grpSpPr>
              <p:sp>
                <p:nvSpPr>
                  <p:cNvPr id="30828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0829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TC</a:t>
                    </a:r>
                  </a:p>
                </p:txBody>
              </p:sp>
            </p:grpSp>
            <p:sp>
              <p:nvSpPr>
                <p:cNvPr id="30827" name="Line 118"/>
                <p:cNvSpPr>
                  <a:spLocks noChangeShapeType="1"/>
                </p:cNvSpPr>
                <p:nvPr/>
              </p:nvSpPr>
              <p:spPr bwMode="auto">
                <a:xfrm>
                  <a:off x="3127" y="2503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9" name="Group 119"/>
              <p:cNvGrpSpPr>
                <a:grpSpLocks/>
              </p:cNvGrpSpPr>
              <p:nvPr/>
            </p:nvGrpSpPr>
            <p:grpSpPr bwMode="auto">
              <a:xfrm>
                <a:off x="3456" y="1344"/>
                <a:ext cx="265" cy="295"/>
                <a:chOff x="3456" y="1344"/>
                <a:chExt cx="265" cy="295"/>
              </a:xfrm>
            </p:grpSpPr>
            <p:grpSp>
              <p:nvGrpSpPr>
                <p:cNvPr id="30" name="Group 120"/>
                <p:cNvGrpSpPr>
                  <a:grpSpLocks/>
                </p:cNvGrpSpPr>
                <p:nvPr/>
              </p:nvGrpSpPr>
              <p:grpSpPr bwMode="auto">
                <a:xfrm>
                  <a:off x="3456" y="1344"/>
                  <a:ext cx="265" cy="196"/>
                  <a:chOff x="1234" y="2215"/>
                  <a:chExt cx="265" cy="196"/>
                </a:xfrm>
              </p:grpSpPr>
              <p:sp>
                <p:nvSpPr>
                  <p:cNvPr id="30823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0824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FC</a:t>
                    </a:r>
                  </a:p>
                </p:txBody>
              </p:sp>
            </p:grpSp>
            <p:sp>
              <p:nvSpPr>
                <p:cNvPr id="30822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3682" y="1447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31" name="Group 179"/>
            <p:cNvGrpSpPr>
              <a:grpSpLocks/>
            </p:cNvGrpSpPr>
            <p:nvPr/>
          </p:nvGrpSpPr>
          <p:grpSpPr bwMode="auto">
            <a:xfrm>
              <a:off x="3264" y="1824"/>
              <a:ext cx="265" cy="491"/>
              <a:chOff x="3264" y="1824"/>
              <a:chExt cx="265" cy="491"/>
            </a:xfrm>
          </p:grpSpPr>
          <p:grpSp>
            <p:nvGrpSpPr>
              <p:cNvPr id="30720" name="Group 125"/>
              <p:cNvGrpSpPr>
                <a:grpSpLocks/>
              </p:cNvGrpSpPr>
              <p:nvPr/>
            </p:nvGrpSpPr>
            <p:grpSpPr bwMode="auto">
              <a:xfrm>
                <a:off x="3264" y="2119"/>
                <a:ext cx="265" cy="196"/>
                <a:chOff x="1234" y="2215"/>
                <a:chExt cx="265" cy="196"/>
              </a:xfrm>
            </p:grpSpPr>
            <p:sp>
              <p:nvSpPr>
                <p:cNvPr id="30815" name="Oval 126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0816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234" y="2215"/>
                  <a:ext cx="265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</p:grpSp>
          <p:sp>
            <p:nvSpPr>
              <p:cNvPr id="30814" name="Line 129"/>
              <p:cNvSpPr>
                <a:spLocks noChangeShapeType="1"/>
              </p:cNvSpPr>
              <p:nvPr/>
            </p:nvSpPr>
            <p:spPr bwMode="auto">
              <a:xfrm>
                <a:off x="3395" y="182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30721" name="Group 132"/>
            <p:cNvGrpSpPr>
              <a:grpSpLocks/>
            </p:cNvGrpSpPr>
            <p:nvPr/>
          </p:nvGrpSpPr>
          <p:grpSpPr bwMode="auto">
            <a:xfrm>
              <a:off x="1227" y="967"/>
              <a:ext cx="1198" cy="1746"/>
              <a:chOff x="1227" y="678"/>
              <a:chExt cx="1198" cy="1746"/>
            </a:xfrm>
          </p:grpSpPr>
          <p:grpSp>
            <p:nvGrpSpPr>
              <p:cNvPr id="30724" name="Group 133"/>
              <p:cNvGrpSpPr>
                <a:grpSpLocks/>
              </p:cNvGrpSpPr>
              <p:nvPr/>
            </p:nvGrpSpPr>
            <p:grpSpPr bwMode="auto">
              <a:xfrm>
                <a:off x="1227" y="2228"/>
                <a:ext cx="467" cy="196"/>
                <a:chOff x="1227" y="2228"/>
                <a:chExt cx="467" cy="196"/>
              </a:xfrm>
            </p:grpSpPr>
            <p:sp>
              <p:nvSpPr>
                <p:cNvPr id="30809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1454" y="2325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30734" name="Group 135"/>
                <p:cNvGrpSpPr>
                  <a:grpSpLocks/>
                </p:cNvGrpSpPr>
                <p:nvPr/>
              </p:nvGrpSpPr>
              <p:grpSpPr bwMode="auto">
                <a:xfrm>
                  <a:off x="1227" y="2228"/>
                  <a:ext cx="265" cy="196"/>
                  <a:chOff x="1234" y="2215"/>
                  <a:chExt cx="265" cy="196"/>
                </a:xfrm>
              </p:grpSpPr>
              <p:sp>
                <p:nvSpPr>
                  <p:cNvPr id="30811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0812" name="Text Box 1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TC</a:t>
                    </a:r>
                  </a:p>
                </p:txBody>
              </p:sp>
            </p:grpSp>
          </p:grpSp>
          <p:grpSp>
            <p:nvGrpSpPr>
              <p:cNvPr id="30735" name="Group 138"/>
              <p:cNvGrpSpPr>
                <a:grpSpLocks/>
              </p:cNvGrpSpPr>
              <p:nvPr/>
            </p:nvGrpSpPr>
            <p:grpSpPr bwMode="auto">
              <a:xfrm>
                <a:off x="1488" y="678"/>
                <a:ext cx="937" cy="1338"/>
                <a:chOff x="1488" y="678"/>
                <a:chExt cx="937" cy="1338"/>
              </a:xfrm>
            </p:grpSpPr>
            <p:grpSp>
              <p:nvGrpSpPr>
                <p:cNvPr id="30736" name="Group 139"/>
                <p:cNvGrpSpPr>
                  <a:grpSpLocks/>
                </p:cNvGrpSpPr>
                <p:nvPr/>
              </p:nvGrpSpPr>
              <p:grpSpPr bwMode="auto">
                <a:xfrm>
                  <a:off x="1488" y="678"/>
                  <a:ext cx="384" cy="961"/>
                  <a:chOff x="1488" y="678"/>
                  <a:chExt cx="384" cy="961"/>
                </a:xfrm>
              </p:grpSpPr>
              <p:grpSp>
                <p:nvGrpSpPr>
                  <p:cNvPr id="30742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1570" y="953"/>
                    <a:ext cx="302" cy="686"/>
                    <a:chOff x="1570" y="953"/>
                    <a:chExt cx="302" cy="686"/>
                  </a:xfrm>
                </p:grpSpPr>
                <p:grpSp>
                  <p:nvGrpSpPr>
                    <p:cNvPr id="30743" name="Group 141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570" y="953"/>
                      <a:ext cx="281" cy="288"/>
                      <a:chOff x="1591" y="953"/>
                      <a:chExt cx="281" cy="288"/>
                    </a:xfrm>
                  </p:grpSpPr>
                  <p:grpSp>
                    <p:nvGrpSpPr>
                      <p:cNvPr id="30744" name="Group 1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91" y="953"/>
                        <a:ext cx="265" cy="196"/>
                        <a:chOff x="1234" y="2215"/>
                        <a:chExt cx="265" cy="196"/>
                      </a:xfrm>
                    </p:grpSpPr>
                    <p:sp>
                      <p:nvSpPr>
                        <p:cNvPr id="30807" name="Oval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5" y="2215"/>
                          <a:ext cx="196" cy="196"/>
                        </a:xfrm>
                        <a:prstGeom prst="ellipse">
                          <a:avLst/>
                        </a:prstGeom>
                        <a:noFill/>
                        <a:ln w="9525" algn="ctr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0808" name="Text Box 14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34" y="2215"/>
                          <a:ext cx="265" cy="192"/>
                        </a:xfrm>
                        <a:prstGeom prst="rect">
                          <a:avLst/>
                        </a:prstGeom>
                        <a:noFill/>
                        <a:ln w="9525" algn="ctr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400">
                              <a:solidFill>
                                <a:srgbClr val="0000CC"/>
                              </a:solidFill>
                            </a:rPr>
                            <a:t>FC</a:t>
                          </a:r>
                        </a:p>
                      </p:txBody>
                    </p:sp>
                  </p:grpSp>
                  <p:sp>
                    <p:nvSpPr>
                      <p:cNvPr id="30805" name="Line 1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872" y="1049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0806" name="Line 14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824" y="1049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30749" name="Group 14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591" y="1351"/>
                      <a:ext cx="281" cy="288"/>
                      <a:chOff x="1591" y="953"/>
                      <a:chExt cx="281" cy="288"/>
                    </a:xfrm>
                  </p:grpSpPr>
                  <p:grpSp>
                    <p:nvGrpSpPr>
                      <p:cNvPr id="30750" name="Group 1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91" y="953"/>
                        <a:ext cx="265" cy="196"/>
                        <a:chOff x="1234" y="2215"/>
                        <a:chExt cx="265" cy="196"/>
                      </a:xfrm>
                    </p:grpSpPr>
                    <p:sp>
                      <p:nvSpPr>
                        <p:cNvPr id="30802" name="Oval 1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5" y="2215"/>
                          <a:ext cx="196" cy="196"/>
                        </a:xfrm>
                        <a:prstGeom prst="ellipse">
                          <a:avLst/>
                        </a:prstGeom>
                        <a:noFill/>
                        <a:ln w="9525" algn="ctr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0803" name="Text Box 15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34" y="2215"/>
                          <a:ext cx="265" cy="192"/>
                        </a:xfrm>
                        <a:prstGeom prst="rect">
                          <a:avLst/>
                        </a:prstGeom>
                        <a:noFill/>
                        <a:ln w="9525" algn="ctr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400">
                              <a:solidFill>
                                <a:srgbClr val="0000CC"/>
                              </a:solidFill>
                            </a:rPr>
                            <a:t>FC</a:t>
                          </a:r>
                        </a:p>
                      </p:txBody>
                    </p:sp>
                  </p:grpSp>
                  <p:sp>
                    <p:nvSpPr>
                      <p:cNvPr id="30800" name="Line 1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872" y="1049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0801" name="Line 1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824" y="1049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grpSp>
                <p:nvGrpSpPr>
                  <p:cNvPr id="30756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1488" y="678"/>
                    <a:ext cx="322" cy="769"/>
                    <a:chOff x="1488" y="678"/>
                    <a:chExt cx="322" cy="769"/>
                  </a:xfrm>
                </p:grpSpPr>
                <p:grpSp>
                  <p:nvGrpSpPr>
                    <p:cNvPr id="30757" name="Group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3" y="678"/>
                      <a:ext cx="197" cy="196"/>
                      <a:chOff x="1265" y="2215"/>
                      <a:chExt cx="197" cy="196"/>
                    </a:xfrm>
                  </p:grpSpPr>
                  <p:sp>
                    <p:nvSpPr>
                      <p:cNvPr id="30795" name="Oval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5" y="2215"/>
                        <a:ext cx="196" cy="19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0796" name="Text Box 15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71" y="2215"/>
                        <a:ext cx="191" cy="192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>
                            <a:solidFill>
                              <a:srgbClr val="0000CC"/>
                            </a:solidFill>
                          </a:rPr>
                          <a:t>X</a:t>
                        </a:r>
                      </a:p>
                    </p:txBody>
                  </p:sp>
                </p:grpSp>
                <p:grpSp>
                  <p:nvGrpSpPr>
                    <p:cNvPr id="30758" name="Group 1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767"/>
                      <a:ext cx="233" cy="680"/>
                      <a:chOff x="1488" y="767"/>
                      <a:chExt cx="233" cy="680"/>
                    </a:xfrm>
                  </p:grpSpPr>
                  <p:sp>
                    <p:nvSpPr>
                      <p:cNvPr id="30791" name="Line 15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488" y="1447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0792" name="Line 15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88" y="768"/>
                        <a:ext cx="0" cy="67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0793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88" y="767"/>
                        <a:ext cx="132" cy="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0794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21" y="86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 type="stealth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</p:grpSp>
            <p:grpSp>
              <p:nvGrpSpPr>
                <p:cNvPr id="30759" name="Group 162"/>
                <p:cNvGrpSpPr>
                  <a:grpSpLocks/>
                </p:cNvGrpSpPr>
                <p:nvPr/>
              </p:nvGrpSpPr>
              <p:grpSpPr bwMode="auto">
                <a:xfrm>
                  <a:off x="1838" y="1454"/>
                  <a:ext cx="587" cy="562"/>
                  <a:chOff x="1838" y="1454"/>
                  <a:chExt cx="587" cy="562"/>
                </a:xfrm>
              </p:grpSpPr>
              <p:grpSp>
                <p:nvGrpSpPr>
                  <p:cNvPr id="30760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2160" y="1584"/>
                    <a:ext cx="265" cy="196"/>
                    <a:chOff x="1234" y="2215"/>
                    <a:chExt cx="265" cy="196"/>
                  </a:xfrm>
                </p:grpSpPr>
                <p:sp>
                  <p:nvSpPr>
                    <p:cNvPr id="30785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5" y="2215"/>
                      <a:ext cx="196" cy="19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0786" name="Text Box 1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34" y="2215"/>
                      <a:ext cx="265" cy="192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</a:rPr>
                        <a:t>LC</a:t>
                      </a:r>
                    </a:p>
                  </p:txBody>
                </p:sp>
              </p:grpSp>
              <p:sp>
                <p:nvSpPr>
                  <p:cNvPr id="30783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90" y="1776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0784" name="Line 1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38" y="1454"/>
                    <a:ext cx="384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</p:grpSp>
      </p:grpSp>
      <p:grpSp>
        <p:nvGrpSpPr>
          <p:cNvPr id="30764" name="Group 181"/>
          <p:cNvGrpSpPr>
            <a:grpSpLocks/>
          </p:cNvGrpSpPr>
          <p:nvPr/>
        </p:nvGrpSpPr>
        <p:grpSpPr bwMode="auto">
          <a:xfrm>
            <a:off x="3352800" y="2568575"/>
            <a:ext cx="1233488" cy="336550"/>
            <a:chOff x="2112" y="1618"/>
            <a:chExt cx="777" cy="212"/>
          </a:xfrm>
        </p:grpSpPr>
        <p:sp>
          <p:nvSpPr>
            <p:cNvPr id="30767" name="Line 130"/>
            <p:cNvSpPr>
              <a:spLocks noChangeShapeType="1"/>
            </p:cNvSpPr>
            <p:nvPr/>
          </p:nvSpPr>
          <p:spPr bwMode="auto">
            <a:xfrm>
              <a:off x="2112" y="1728"/>
              <a:ext cx="121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30765" name="Group 170"/>
            <p:cNvGrpSpPr>
              <a:grpSpLocks/>
            </p:cNvGrpSpPr>
            <p:nvPr/>
          </p:nvGrpSpPr>
          <p:grpSpPr bwMode="auto">
            <a:xfrm>
              <a:off x="2208" y="1632"/>
              <a:ext cx="265" cy="196"/>
              <a:chOff x="1234" y="2215"/>
              <a:chExt cx="265" cy="196"/>
            </a:xfrm>
          </p:grpSpPr>
          <p:sp>
            <p:nvSpPr>
              <p:cNvPr id="30772" name="Oval 171"/>
              <p:cNvSpPr>
                <a:spLocks noChangeArrowheads="1"/>
              </p:cNvSpPr>
              <p:nvPr/>
            </p:nvSpPr>
            <p:spPr bwMode="auto">
              <a:xfrm>
                <a:off x="1265" y="2215"/>
                <a:ext cx="196" cy="196"/>
              </a:xfrm>
              <a:prstGeom prst="ellipse">
                <a:avLst/>
              </a:prstGeom>
              <a:noFill/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0773" name="Text Box 172"/>
              <p:cNvSpPr txBox="1">
                <a:spLocks noChangeArrowheads="1"/>
              </p:cNvSpPr>
              <p:nvPr/>
            </p:nvSpPr>
            <p:spPr bwMode="auto">
              <a:xfrm>
                <a:off x="1234" y="2215"/>
                <a:ext cx="26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CC"/>
                    </a:solidFill>
                  </a:rPr>
                  <a:t>FC</a:t>
                </a:r>
              </a:p>
            </p:txBody>
          </p:sp>
        </p:grpSp>
        <p:grpSp>
          <p:nvGrpSpPr>
            <p:cNvPr id="30766" name="Group 180"/>
            <p:cNvGrpSpPr>
              <a:grpSpLocks/>
            </p:cNvGrpSpPr>
            <p:nvPr/>
          </p:nvGrpSpPr>
          <p:grpSpPr bwMode="auto">
            <a:xfrm>
              <a:off x="2428" y="1618"/>
              <a:ext cx="461" cy="212"/>
              <a:chOff x="2428" y="1618"/>
              <a:chExt cx="461" cy="212"/>
            </a:xfrm>
          </p:grpSpPr>
          <p:sp>
            <p:nvSpPr>
              <p:cNvPr id="30770" name="Line 177"/>
              <p:cNvSpPr>
                <a:spLocks noChangeShapeType="1"/>
              </p:cNvSpPr>
              <p:nvPr/>
            </p:nvSpPr>
            <p:spPr bwMode="auto">
              <a:xfrm flipH="1">
                <a:off x="2428" y="173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0771" name="Text Box 178"/>
              <p:cNvSpPr txBox="1">
                <a:spLocks noChangeArrowheads="1"/>
              </p:cNvSpPr>
              <p:nvPr/>
            </p:nvSpPr>
            <p:spPr bwMode="auto">
              <a:xfrm flipH="1">
                <a:off x="2503" y="1618"/>
                <a:ext cx="386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CC"/>
                    </a:solidFill>
                  </a:rPr>
                  <a:t>TPM</a:t>
                </a:r>
              </a:p>
            </p:txBody>
          </p:sp>
        </p:grpSp>
      </p:grpSp>
      <p:sp>
        <p:nvSpPr>
          <p:cNvPr id="172" name="Title 1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Control Structure 3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ChE@IITK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929"/>
            <a:ext cx="8229600" cy="4525963"/>
          </a:xfrm>
        </p:spPr>
        <p:txBody>
          <a:bodyPr/>
          <a:lstStyle/>
          <a:p>
            <a:r>
              <a:rPr lang="en-IN" dirty="0" smtClean="0"/>
              <a:t>21 Faculty Members</a:t>
            </a:r>
          </a:p>
          <a:p>
            <a:endParaRPr lang="en-IN" dirty="0" smtClean="0"/>
          </a:p>
          <a:p>
            <a:r>
              <a:rPr lang="en-IN" dirty="0" smtClean="0"/>
              <a:t>Programs</a:t>
            </a:r>
          </a:p>
          <a:p>
            <a:pPr lvl="1"/>
            <a:r>
              <a:rPr lang="en-IN" dirty="0" smtClean="0"/>
              <a:t>B Tech (4 yr) and Dual (5 yr)</a:t>
            </a:r>
          </a:p>
          <a:p>
            <a:pPr lvl="2"/>
            <a:r>
              <a:rPr lang="en-IN" dirty="0" smtClean="0"/>
              <a:t>~80 freshmen each year</a:t>
            </a:r>
          </a:p>
          <a:p>
            <a:pPr lvl="2"/>
            <a:r>
              <a:rPr lang="en-IN" dirty="0" smtClean="0"/>
              <a:t>~60 B Tech and ~20 Dual</a:t>
            </a:r>
          </a:p>
          <a:p>
            <a:pPr lvl="1"/>
            <a:r>
              <a:rPr lang="en-IN" dirty="0" smtClean="0"/>
              <a:t>M Tech (2 yr)</a:t>
            </a:r>
          </a:p>
          <a:p>
            <a:pPr lvl="2"/>
            <a:r>
              <a:rPr lang="en-IN" dirty="0" smtClean="0"/>
              <a:t>20-25 join every year</a:t>
            </a:r>
          </a:p>
          <a:p>
            <a:pPr lvl="1"/>
            <a:r>
              <a:rPr lang="en-IN" dirty="0" smtClean="0"/>
              <a:t>PhD (4-6 yr)</a:t>
            </a:r>
          </a:p>
          <a:p>
            <a:pPr lvl="2"/>
            <a:r>
              <a:rPr lang="en-IN" dirty="0" smtClean="0"/>
              <a:t>~15 join every year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5"/>
          <p:cNvSpPr>
            <a:spLocks noChangeShapeType="1"/>
          </p:cNvSpPr>
          <p:nvPr/>
        </p:nvSpPr>
        <p:spPr bwMode="auto">
          <a:xfrm>
            <a:off x="1881188" y="4459288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14613" y="3446463"/>
            <a:ext cx="1611312" cy="1138237"/>
            <a:chOff x="3240" y="5700"/>
            <a:chExt cx="1440" cy="1620"/>
          </a:xfrm>
        </p:grpSpPr>
        <p:sp>
          <p:nvSpPr>
            <p:cNvPr id="31923" name="Rectangle 7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924" name="AutoShape 8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2908300" y="3767138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>
              <a:latin typeface="Microsoft Sans Serif" pitchFamily="34" charset="0"/>
              <a:ea typeface="Mangal" pitchFamily="2"/>
              <a:cs typeface="Mangal" pitchFamily="2"/>
            </a:endParaRPr>
          </a:p>
          <a:p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Excess A environment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2468563" y="3571875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1750" name="Rectangle 11"/>
          <p:cNvSpPr>
            <a:spLocks noChangeArrowheads="1"/>
          </p:cNvSpPr>
          <p:nvPr/>
        </p:nvSpPr>
        <p:spPr bwMode="auto">
          <a:xfrm>
            <a:off x="4225925" y="3571875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1751" name="Line 13"/>
          <p:cNvSpPr>
            <a:spLocks noChangeShapeType="1"/>
          </p:cNvSpPr>
          <p:nvPr/>
        </p:nvSpPr>
        <p:spPr bwMode="auto">
          <a:xfrm flipH="1">
            <a:off x="3322638" y="4584700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1752" name="Line 14"/>
          <p:cNvSpPr>
            <a:spLocks noChangeShapeType="1"/>
          </p:cNvSpPr>
          <p:nvPr/>
        </p:nvSpPr>
        <p:spPr bwMode="auto">
          <a:xfrm>
            <a:off x="2174875" y="2433638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1753" name="Line 15"/>
          <p:cNvSpPr>
            <a:spLocks noChangeShapeType="1"/>
          </p:cNvSpPr>
          <p:nvPr/>
        </p:nvSpPr>
        <p:spPr bwMode="auto">
          <a:xfrm>
            <a:off x="2174875" y="3065463"/>
            <a:ext cx="117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1754" name="Line 16"/>
          <p:cNvSpPr>
            <a:spLocks noChangeShapeType="1"/>
          </p:cNvSpPr>
          <p:nvPr/>
        </p:nvSpPr>
        <p:spPr bwMode="auto">
          <a:xfrm>
            <a:off x="3348038" y="3065463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1755" name="Line 17"/>
          <p:cNvSpPr>
            <a:spLocks noChangeShapeType="1"/>
          </p:cNvSpPr>
          <p:nvPr/>
        </p:nvSpPr>
        <p:spPr bwMode="auto">
          <a:xfrm>
            <a:off x="3348038" y="2433638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-5400000">
            <a:off x="2631282" y="2258219"/>
            <a:ext cx="201612" cy="234950"/>
            <a:chOff x="4860" y="4860"/>
            <a:chExt cx="1620" cy="1440"/>
          </a:xfrm>
        </p:grpSpPr>
        <p:sp>
          <p:nvSpPr>
            <p:cNvPr id="31920" name="AutoShape 19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921" name="AutoShape 20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922" name="Line 21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 rot="-5400000">
            <a:off x="2655093" y="2891632"/>
            <a:ext cx="201613" cy="234950"/>
            <a:chOff x="4860" y="4860"/>
            <a:chExt cx="1620" cy="1440"/>
          </a:xfrm>
        </p:grpSpPr>
        <p:sp>
          <p:nvSpPr>
            <p:cNvPr id="31917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918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919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 rot="-5400000">
            <a:off x="2043907" y="4283869"/>
            <a:ext cx="201612" cy="234950"/>
            <a:chOff x="4860" y="4860"/>
            <a:chExt cx="1620" cy="1440"/>
          </a:xfrm>
        </p:grpSpPr>
        <p:sp>
          <p:nvSpPr>
            <p:cNvPr id="31914" name="AutoShape 2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915" name="AutoShape 2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916" name="Line 2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1759" name="Line 30"/>
          <p:cNvSpPr>
            <a:spLocks noChangeShapeType="1"/>
          </p:cNvSpPr>
          <p:nvPr/>
        </p:nvSpPr>
        <p:spPr bwMode="auto">
          <a:xfrm flipH="1">
            <a:off x="1881188" y="3698875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1760" name="Text Box 31"/>
          <p:cNvSpPr txBox="1">
            <a:spLocks noChangeArrowheads="1"/>
          </p:cNvSpPr>
          <p:nvPr/>
        </p:nvSpPr>
        <p:spPr bwMode="auto">
          <a:xfrm>
            <a:off x="1828800" y="2211388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1761" name="Text Box 32"/>
          <p:cNvSpPr txBox="1">
            <a:spLocks noChangeArrowheads="1"/>
          </p:cNvSpPr>
          <p:nvPr/>
        </p:nvSpPr>
        <p:spPr bwMode="auto">
          <a:xfrm>
            <a:off x="1828800" y="2897188"/>
            <a:ext cx="573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1762" name="Line 33"/>
          <p:cNvSpPr>
            <a:spLocks noChangeShapeType="1"/>
          </p:cNvSpPr>
          <p:nvPr/>
        </p:nvSpPr>
        <p:spPr bwMode="auto">
          <a:xfrm flipH="1">
            <a:off x="3359150" y="2436813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1763" name="Line 34"/>
          <p:cNvSpPr>
            <a:spLocks noChangeShapeType="1"/>
          </p:cNvSpPr>
          <p:nvPr/>
        </p:nvSpPr>
        <p:spPr bwMode="auto">
          <a:xfrm>
            <a:off x="4678363" y="2439988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 rot="-5400000" flipH="1" flipV="1">
            <a:off x="3627438" y="2373313"/>
            <a:ext cx="203200" cy="234950"/>
            <a:chOff x="4860" y="4860"/>
            <a:chExt cx="1620" cy="1440"/>
          </a:xfrm>
        </p:grpSpPr>
        <p:sp>
          <p:nvSpPr>
            <p:cNvPr id="31911" name="AutoShape 3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912" name="AutoShape 3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913" name="Line 3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" name="Group 181"/>
          <p:cNvGrpSpPr>
            <a:grpSpLocks/>
          </p:cNvGrpSpPr>
          <p:nvPr/>
        </p:nvGrpSpPr>
        <p:grpSpPr bwMode="auto">
          <a:xfrm>
            <a:off x="4525963" y="3684588"/>
            <a:ext cx="1403350" cy="203200"/>
            <a:chOff x="2851" y="2321"/>
            <a:chExt cx="884" cy="128"/>
          </a:xfrm>
        </p:grpSpPr>
        <p:sp>
          <p:nvSpPr>
            <p:cNvPr id="31906" name="Line 4"/>
            <p:cNvSpPr>
              <a:spLocks noChangeShapeType="1"/>
            </p:cNvSpPr>
            <p:nvPr/>
          </p:nvSpPr>
          <p:spPr bwMode="auto">
            <a:xfrm>
              <a:off x="2851" y="2417"/>
              <a:ext cx="8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8" name="Group 39"/>
            <p:cNvGrpSpPr>
              <a:grpSpLocks/>
            </p:cNvGrpSpPr>
            <p:nvPr/>
          </p:nvGrpSpPr>
          <p:grpSpPr bwMode="auto">
            <a:xfrm rot="-5400000">
              <a:off x="3322" y="2311"/>
              <a:ext cx="128" cy="148"/>
              <a:chOff x="4860" y="4860"/>
              <a:chExt cx="1620" cy="1440"/>
            </a:xfrm>
          </p:grpSpPr>
          <p:sp>
            <p:nvSpPr>
              <p:cNvPr id="31908" name="AutoShape 40"/>
              <p:cNvSpPr>
                <a:spLocks noChangeArrowheads="1"/>
              </p:cNvSpPr>
              <p:nvPr/>
            </p:nvSpPr>
            <p:spPr bwMode="auto">
              <a:xfrm>
                <a:off x="4860" y="4860"/>
                <a:ext cx="720" cy="1440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909" name="AutoShape 41"/>
              <p:cNvSpPr>
                <a:spLocks noChangeArrowheads="1"/>
              </p:cNvSpPr>
              <p:nvPr/>
            </p:nvSpPr>
            <p:spPr bwMode="auto">
              <a:xfrm>
                <a:off x="5940" y="4950"/>
                <a:ext cx="540" cy="1245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910" name="Line 42"/>
              <p:cNvSpPr>
                <a:spLocks noChangeShapeType="1"/>
              </p:cNvSpPr>
              <p:nvPr/>
            </p:nvSpPr>
            <p:spPr bwMode="auto">
              <a:xfrm>
                <a:off x="5220" y="5580"/>
                <a:ext cx="72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9" name="Group 182"/>
          <p:cNvGrpSpPr>
            <a:grpSpLocks/>
          </p:cNvGrpSpPr>
          <p:nvPr/>
        </p:nvGrpSpPr>
        <p:grpSpPr bwMode="auto">
          <a:xfrm>
            <a:off x="4600575" y="2052638"/>
            <a:ext cx="1809750" cy="3671887"/>
            <a:chOff x="2898" y="1293"/>
            <a:chExt cx="1140" cy="2313"/>
          </a:xfrm>
        </p:grpSpPr>
        <p:grpSp>
          <p:nvGrpSpPr>
            <p:cNvPr id="10" name="Group 179"/>
            <p:cNvGrpSpPr>
              <a:grpSpLocks/>
            </p:cNvGrpSpPr>
            <p:nvPr/>
          </p:nvGrpSpPr>
          <p:grpSpPr bwMode="auto">
            <a:xfrm>
              <a:off x="2898" y="1293"/>
              <a:ext cx="939" cy="672"/>
              <a:chOff x="2898" y="1293"/>
              <a:chExt cx="939" cy="672"/>
            </a:xfrm>
          </p:grpSpPr>
          <p:sp>
            <p:nvSpPr>
              <p:cNvPr id="31882" name="Line 12"/>
              <p:cNvSpPr>
                <a:spLocks noChangeShapeType="1"/>
              </p:cNvSpPr>
              <p:nvPr/>
            </p:nvSpPr>
            <p:spPr bwMode="auto">
              <a:xfrm>
                <a:off x="2947" y="1935"/>
                <a:ext cx="81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883" name="Line 48"/>
              <p:cNvSpPr>
                <a:spLocks noChangeShapeType="1"/>
              </p:cNvSpPr>
              <p:nvPr/>
            </p:nvSpPr>
            <p:spPr bwMode="auto">
              <a:xfrm>
                <a:off x="3344" y="1852"/>
                <a:ext cx="0" cy="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1" name="Group 67"/>
              <p:cNvGrpSpPr>
                <a:grpSpLocks/>
              </p:cNvGrpSpPr>
              <p:nvPr/>
            </p:nvGrpSpPr>
            <p:grpSpPr bwMode="auto">
              <a:xfrm rot="-5400000">
                <a:off x="3516" y="1827"/>
                <a:ext cx="128" cy="148"/>
                <a:chOff x="4860" y="4860"/>
                <a:chExt cx="1620" cy="1440"/>
              </a:xfrm>
            </p:grpSpPr>
            <p:sp>
              <p:nvSpPr>
                <p:cNvPr id="31903" name="AutoShape 68"/>
                <p:cNvSpPr>
                  <a:spLocks noChangeArrowheads="1"/>
                </p:cNvSpPr>
                <p:nvPr/>
              </p:nvSpPr>
              <p:spPr bwMode="auto">
                <a:xfrm>
                  <a:off x="4860" y="4860"/>
                  <a:ext cx="720" cy="1440"/>
                </a:xfrm>
                <a:prstGeom prst="flowChartCollat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904" name="AutoShape 69"/>
                <p:cNvSpPr>
                  <a:spLocks noChangeArrowheads="1"/>
                </p:cNvSpPr>
                <p:nvPr/>
              </p:nvSpPr>
              <p:spPr bwMode="auto">
                <a:xfrm>
                  <a:off x="5940" y="4950"/>
                  <a:ext cx="540" cy="1245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905" name="Line 70"/>
                <p:cNvSpPr>
                  <a:spLocks noChangeShapeType="1"/>
                </p:cNvSpPr>
                <p:nvPr/>
              </p:nvSpPr>
              <p:spPr bwMode="auto">
                <a:xfrm>
                  <a:off x="5220" y="5580"/>
                  <a:ext cx="72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12" name="Group 178"/>
              <p:cNvGrpSpPr>
                <a:grpSpLocks/>
              </p:cNvGrpSpPr>
              <p:nvPr/>
            </p:nvGrpSpPr>
            <p:grpSpPr bwMode="auto">
              <a:xfrm>
                <a:off x="2898" y="1293"/>
                <a:ext cx="939" cy="559"/>
                <a:chOff x="2898" y="1293"/>
                <a:chExt cx="939" cy="559"/>
              </a:xfrm>
            </p:grpSpPr>
            <p:grpSp>
              <p:nvGrpSpPr>
                <p:cNvPr id="13" name="Group 43"/>
                <p:cNvGrpSpPr>
                  <a:grpSpLocks/>
                </p:cNvGrpSpPr>
                <p:nvPr/>
              </p:nvGrpSpPr>
              <p:grpSpPr bwMode="auto">
                <a:xfrm>
                  <a:off x="3190" y="1692"/>
                  <a:ext cx="277" cy="160"/>
                  <a:chOff x="7020" y="4440"/>
                  <a:chExt cx="540" cy="1440"/>
                </a:xfrm>
              </p:grpSpPr>
              <p:sp>
                <p:nvSpPr>
                  <p:cNvPr id="31901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020" y="4440"/>
                    <a:ext cx="540" cy="1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31902" name="Freeform 45"/>
                  <p:cNvSpPr>
                    <a:spLocks/>
                  </p:cNvSpPr>
                  <p:nvPr/>
                </p:nvSpPr>
                <p:spPr bwMode="auto">
                  <a:xfrm>
                    <a:off x="7020" y="4980"/>
                    <a:ext cx="540" cy="180"/>
                  </a:xfrm>
                  <a:custGeom>
                    <a:avLst/>
                    <a:gdLst>
                      <a:gd name="T0" fmla="*/ 0 w 540"/>
                      <a:gd name="T1" fmla="*/ 180 h 180"/>
                      <a:gd name="T2" fmla="*/ 180 w 540"/>
                      <a:gd name="T3" fmla="*/ 0 h 180"/>
                      <a:gd name="T4" fmla="*/ 360 w 540"/>
                      <a:gd name="T5" fmla="*/ 180 h 180"/>
                      <a:gd name="T6" fmla="*/ 540 w 540"/>
                      <a:gd name="T7" fmla="*/ 0 h 1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40"/>
                      <a:gd name="T13" fmla="*/ 0 h 180"/>
                      <a:gd name="T14" fmla="*/ 540 w 540"/>
                      <a:gd name="T15" fmla="*/ 180 h 1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40" h="180">
                        <a:moveTo>
                          <a:pt x="0" y="180"/>
                        </a:moveTo>
                        <a:cubicBezTo>
                          <a:pt x="60" y="90"/>
                          <a:pt x="120" y="0"/>
                          <a:pt x="180" y="0"/>
                        </a:cubicBezTo>
                        <a:cubicBezTo>
                          <a:pt x="240" y="0"/>
                          <a:pt x="300" y="180"/>
                          <a:pt x="360" y="180"/>
                        </a:cubicBezTo>
                        <a:cubicBezTo>
                          <a:pt x="420" y="180"/>
                          <a:pt x="510" y="30"/>
                          <a:pt x="54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31887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3837" y="1453"/>
                  <a:ext cx="0" cy="3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888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467" y="1453"/>
                  <a:ext cx="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889" name="Line 49"/>
                <p:cNvSpPr>
                  <a:spLocks noChangeShapeType="1"/>
                </p:cNvSpPr>
                <p:nvPr/>
              </p:nvSpPr>
              <p:spPr bwMode="auto">
                <a:xfrm>
                  <a:off x="3344" y="1612"/>
                  <a:ext cx="0" cy="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14" name="Group 177"/>
                <p:cNvGrpSpPr>
                  <a:grpSpLocks/>
                </p:cNvGrpSpPr>
                <p:nvPr/>
              </p:nvGrpSpPr>
              <p:grpSpPr bwMode="auto">
                <a:xfrm>
                  <a:off x="2898" y="1293"/>
                  <a:ext cx="700" cy="319"/>
                  <a:chOff x="2898" y="1293"/>
                  <a:chExt cx="700" cy="319"/>
                </a:xfrm>
              </p:grpSpPr>
              <p:grpSp>
                <p:nvGrpSpPr>
                  <p:cNvPr id="15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3044" y="1373"/>
                    <a:ext cx="554" cy="239"/>
                    <a:chOff x="6735" y="3180"/>
                    <a:chExt cx="1080" cy="540"/>
                  </a:xfrm>
                </p:grpSpPr>
                <p:sp>
                  <p:nvSpPr>
                    <p:cNvPr id="31896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20" y="3180"/>
                      <a:ext cx="540" cy="5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16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35" y="3240"/>
                      <a:ext cx="1080" cy="360"/>
                      <a:chOff x="6660" y="3180"/>
                      <a:chExt cx="1080" cy="360"/>
                    </a:xfrm>
                  </p:grpSpPr>
                  <p:sp>
                    <p:nvSpPr>
                      <p:cNvPr id="31898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660" y="3180"/>
                        <a:ext cx="72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1899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020" y="3360"/>
                        <a:ext cx="3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1900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20" y="3360"/>
                        <a:ext cx="72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</p:grpSp>
              <p:grpSp>
                <p:nvGrpSpPr>
                  <p:cNvPr id="17" name="Group 71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2908" y="1283"/>
                    <a:ext cx="128" cy="148"/>
                    <a:chOff x="4860" y="4860"/>
                    <a:chExt cx="1620" cy="1440"/>
                  </a:xfrm>
                </p:grpSpPr>
                <p:sp>
                  <p:nvSpPr>
                    <p:cNvPr id="31893" name="AutoShap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0" y="4860"/>
                      <a:ext cx="720" cy="1440"/>
                    </a:xfrm>
                    <a:prstGeom prst="flowChartCollat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1894" name="AutoShap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" y="4950"/>
                      <a:ext cx="540" cy="1245"/>
                    </a:xfrm>
                    <a:prstGeom prst="flowChartDelay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1895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20" y="5580"/>
                      <a:ext cx="72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</p:grpSp>
            </p:grpSp>
          </p:grpSp>
        </p:grpSp>
        <p:grpSp>
          <p:nvGrpSpPr>
            <p:cNvPr id="18" name="Group 180"/>
            <p:cNvGrpSpPr>
              <a:grpSpLocks/>
            </p:cNvGrpSpPr>
            <p:nvPr/>
          </p:nvGrpSpPr>
          <p:grpSpPr bwMode="auto">
            <a:xfrm>
              <a:off x="3044" y="2888"/>
              <a:ext cx="994" cy="718"/>
              <a:chOff x="3044" y="2888"/>
              <a:chExt cx="994" cy="718"/>
            </a:xfrm>
          </p:grpSpPr>
          <p:grpSp>
            <p:nvGrpSpPr>
              <p:cNvPr id="19" name="Group 56"/>
              <p:cNvGrpSpPr>
                <a:grpSpLocks/>
              </p:cNvGrpSpPr>
              <p:nvPr/>
            </p:nvGrpSpPr>
            <p:grpSpPr bwMode="auto">
              <a:xfrm>
                <a:off x="3190" y="2968"/>
                <a:ext cx="554" cy="239"/>
                <a:chOff x="6930" y="6420"/>
                <a:chExt cx="1080" cy="540"/>
              </a:xfrm>
            </p:grpSpPr>
            <p:sp>
              <p:nvSpPr>
                <p:cNvPr id="31877" name="Oval 57"/>
                <p:cNvSpPr>
                  <a:spLocks noChangeArrowheads="1"/>
                </p:cNvSpPr>
                <p:nvPr/>
              </p:nvSpPr>
              <p:spPr bwMode="auto">
                <a:xfrm>
                  <a:off x="7200" y="6420"/>
                  <a:ext cx="540" cy="5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20" name="Group 58"/>
                <p:cNvGrpSpPr>
                  <a:grpSpLocks/>
                </p:cNvGrpSpPr>
                <p:nvPr/>
              </p:nvGrpSpPr>
              <p:grpSpPr bwMode="auto">
                <a:xfrm>
                  <a:off x="6930" y="6495"/>
                  <a:ext cx="1080" cy="360"/>
                  <a:chOff x="6660" y="3180"/>
                  <a:chExt cx="1080" cy="360"/>
                </a:xfrm>
              </p:grpSpPr>
              <p:sp>
                <p:nvSpPr>
                  <p:cNvPr id="31879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6660" y="3180"/>
                    <a:ext cx="720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31880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336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3188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7020" y="3360"/>
                    <a:ext cx="720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</p:grpSp>
          <p:sp>
            <p:nvSpPr>
              <p:cNvPr id="31864" name="Line 62"/>
              <p:cNvSpPr>
                <a:spLocks noChangeShapeType="1"/>
              </p:cNvSpPr>
              <p:nvPr/>
            </p:nvSpPr>
            <p:spPr bwMode="auto">
              <a:xfrm>
                <a:off x="3929" y="3048"/>
                <a:ext cx="0" cy="5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865" name="Line 63"/>
              <p:cNvSpPr>
                <a:spLocks noChangeShapeType="1"/>
              </p:cNvSpPr>
              <p:nvPr/>
            </p:nvSpPr>
            <p:spPr bwMode="auto">
              <a:xfrm flipH="1">
                <a:off x="3467" y="3287"/>
                <a:ext cx="4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866" name="Line 64"/>
              <p:cNvSpPr>
                <a:spLocks noChangeShapeType="1"/>
              </p:cNvSpPr>
              <p:nvPr/>
            </p:nvSpPr>
            <p:spPr bwMode="auto">
              <a:xfrm flipV="1">
                <a:off x="3467" y="3207"/>
                <a:ext cx="0" cy="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867" name="Line 65"/>
              <p:cNvSpPr>
                <a:spLocks noChangeShapeType="1"/>
              </p:cNvSpPr>
              <p:nvPr/>
            </p:nvSpPr>
            <p:spPr bwMode="auto">
              <a:xfrm flipV="1">
                <a:off x="3467" y="2888"/>
                <a:ext cx="0" cy="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868" name="Line 66"/>
              <p:cNvSpPr>
                <a:spLocks noChangeShapeType="1"/>
              </p:cNvSpPr>
              <p:nvPr/>
            </p:nvSpPr>
            <p:spPr bwMode="auto">
              <a:xfrm>
                <a:off x="3467" y="2888"/>
                <a:ext cx="27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21" name="Group 75"/>
              <p:cNvGrpSpPr>
                <a:grpSpLocks/>
              </p:cNvGrpSpPr>
              <p:nvPr/>
            </p:nvGrpSpPr>
            <p:grpSpPr bwMode="auto">
              <a:xfrm>
                <a:off x="3890" y="3367"/>
                <a:ext cx="148" cy="128"/>
                <a:chOff x="4860" y="4860"/>
                <a:chExt cx="1620" cy="1440"/>
              </a:xfrm>
            </p:grpSpPr>
            <p:sp>
              <p:nvSpPr>
                <p:cNvPr id="31874" name="AutoShape 76"/>
                <p:cNvSpPr>
                  <a:spLocks noChangeArrowheads="1"/>
                </p:cNvSpPr>
                <p:nvPr/>
              </p:nvSpPr>
              <p:spPr bwMode="auto">
                <a:xfrm>
                  <a:off x="4860" y="4860"/>
                  <a:ext cx="720" cy="1440"/>
                </a:xfrm>
                <a:prstGeom prst="flowChartCollat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875" name="AutoShape 77"/>
                <p:cNvSpPr>
                  <a:spLocks noChangeArrowheads="1"/>
                </p:cNvSpPr>
                <p:nvPr/>
              </p:nvSpPr>
              <p:spPr bwMode="auto">
                <a:xfrm>
                  <a:off x="5940" y="4950"/>
                  <a:ext cx="540" cy="1245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876" name="Line 78"/>
                <p:cNvSpPr>
                  <a:spLocks noChangeShapeType="1"/>
                </p:cNvSpPr>
                <p:nvPr/>
              </p:nvSpPr>
              <p:spPr bwMode="auto">
                <a:xfrm>
                  <a:off x="5220" y="5580"/>
                  <a:ext cx="72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22" name="Group 79"/>
              <p:cNvGrpSpPr>
                <a:grpSpLocks/>
              </p:cNvGrpSpPr>
              <p:nvPr/>
            </p:nvGrpSpPr>
            <p:grpSpPr bwMode="auto">
              <a:xfrm rot="-5400000">
                <a:off x="3054" y="2885"/>
                <a:ext cx="128" cy="148"/>
                <a:chOff x="4860" y="4860"/>
                <a:chExt cx="1620" cy="1440"/>
              </a:xfrm>
            </p:grpSpPr>
            <p:sp>
              <p:nvSpPr>
                <p:cNvPr id="31871" name="AutoShape 80"/>
                <p:cNvSpPr>
                  <a:spLocks noChangeArrowheads="1"/>
                </p:cNvSpPr>
                <p:nvPr/>
              </p:nvSpPr>
              <p:spPr bwMode="auto">
                <a:xfrm>
                  <a:off x="4860" y="4860"/>
                  <a:ext cx="720" cy="1440"/>
                </a:xfrm>
                <a:prstGeom prst="flowChartCollat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872" name="AutoShape 81"/>
                <p:cNvSpPr>
                  <a:spLocks noChangeArrowheads="1"/>
                </p:cNvSpPr>
                <p:nvPr/>
              </p:nvSpPr>
              <p:spPr bwMode="auto">
                <a:xfrm>
                  <a:off x="5940" y="4950"/>
                  <a:ext cx="540" cy="1245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873" name="Line 82"/>
                <p:cNvSpPr>
                  <a:spLocks noChangeShapeType="1"/>
                </p:cNvSpPr>
                <p:nvPr/>
              </p:nvSpPr>
              <p:spPr bwMode="auto">
                <a:xfrm>
                  <a:off x="5220" y="5580"/>
                  <a:ext cx="72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</p:grpSp>
        <p:grpSp>
          <p:nvGrpSpPr>
            <p:cNvPr id="23" name="Group 83"/>
            <p:cNvGrpSpPr>
              <a:grpSpLocks/>
            </p:cNvGrpSpPr>
            <p:nvPr/>
          </p:nvGrpSpPr>
          <p:grpSpPr bwMode="auto">
            <a:xfrm>
              <a:off x="3736" y="1779"/>
              <a:ext cx="293" cy="1269"/>
              <a:chOff x="3736" y="1490"/>
              <a:chExt cx="293" cy="1269"/>
            </a:xfrm>
          </p:grpSpPr>
          <p:grpSp>
            <p:nvGrpSpPr>
              <p:cNvPr id="24" name="Group 84"/>
              <p:cNvGrpSpPr>
                <a:grpSpLocks/>
              </p:cNvGrpSpPr>
              <p:nvPr/>
            </p:nvGrpSpPr>
            <p:grpSpPr bwMode="auto">
              <a:xfrm>
                <a:off x="3736" y="1490"/>
                <a:ext cx="278" cy="1269"/>
                <a:chOff x="3736" y="1490"/>
                <a:chExt cx="278" cy="1269"/>
              </a:xfrm>
            </p:grpSpPr>
            <p:sp>
              <p:nvSpPr>
                <p:cNvPr id="31860" name="Rectangle 85"/>
                <p:cNvSpPr>
                  <a:spLocks noChangeArrowheads="1"/>
                </p:cNvSpPr>
                <p:nvPr/>
              </p:nvSpPr>
              <p:spPr bwMode="auto">
                <a:xfrm>
                  <a:off x="3736" y="1643"/>
                  <a:ext cx="277" cy="9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861" name="AutoShape 86"/>
                <p:cNvSpPr>
                  <a:spLocks noChangeArrowheads="1"/>
                </p:cNvSpPr>
                <p:nvPr/>
              </p:nvSpPr>
              <p:spPr bwMode="auto">
                <a:xfrm rot="-5400000">
                  <a:off x="3795" y="1431"/>
                  <a:ext cx="159" cy="277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862" name="AutoShape 8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796" y="2541"/>
                  <a:ext cx="159" cy="277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31859" name="Text Box 88"/>
              <p:cNvSpPr txBox="1">
                <a:spLocks noChangeArrowheads="1"/>
              </p:cNvSpPr>
              <p:nvPr/>
            </p:nvSpPr>
            <p:spPr bwMode="auto">
              <a:xfrm>
                <a:off x="3751" y="1703"/>
                <a:ext cx="278" cy="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>
                    <a:latin typeface="Microsoft Sans Serif" pitchFamily="34" charset="0"/>
                    <a:ea typeface="Mangal" pitchFamily="2"/>
                    <a:cs typeface="Mangal" pitchFamily="2"/>
                  </a:rPr>
                  <a:t>C</a:t>
                </a:r>
              </a:p>
              <a:p>
                <a:pPr algn="l"/>
                <a:r>
                  <a:rPr lang="en-US" sz="1400">
                    <a:latin typeface="Microsoft Sans Serif" pitchFamily="34" charset="0"/>
                    <a:ea typeface="Mangal" pitchFamily="2"/>
                    <a:cs typeface="Mangal" pitchFamily="2"/>
                  </a:rPr>
                  <a:t>O</a:t>
                </a:r>
              </a:p>
              <a:p>
                <a:pPr algn="l"/>
                <a:r>
                  <a:rPr lang="en-US" sz="1400">
                    <a:latin typeface="Microsoft Sans Serif" pitchFamily="34" charset="0"/>
                    <a:ea typeface="Mangal" pitchFamily="2"/>
                    <a:cs typeface="Mangal" pitchFamily="2"/>
                  </a:rPr>
                  <a:t>L</a:t>
                </a:r>
              </a:p>
              <a:p>
                <a:pPr algn="l"/>
                <a:r>
                  <a:rPr lang="en-US" sz="1400">
                    <a:latin typeface="Microsoft Sans Serif" pitchFamily="34" charset="0"/>
                    <a:ea typeface="Mangal" pitchFamily="2"/>
                    <a:cs typeface="Mangal" pitchFamily="2"/>
                  </a:rPr>
                  <a:t>U</a:t>
                </a:r>
              </a:p>
              <a:p>
                <a:pPr algn="l"/>
                <a:r>
                  <a:rPr lang="en-US" sz="1400">
                    <a:latin typeface="Microsoft Sans Serif" pitchFamily="34" charset="0"/>
                    <a:ea typeface="Mangal" pitchFamily="2"/>
                    <a:cs typeface="Mangal" pitchFamily="2"/>
                  </a:rPr>
                  <a:t>M</a:t>
                </a:r>
              </a:p>
              <a:p>
                <a:pPr algn="l"/>
                <a:r>
                  <a:rPr lang="en-US" sz="1400">
                    <a:latin typeface="Microsoft Sans Serif" pitchFamily="34" charset="0"/>
                    <a:ea typeface="Mangal" pitchFamily="2"/>
                    <a:cs typeface="Mangal" pitchFamily="2"/>
                  </a:rPr>
                  <a:t>N</a:t>
                </a:r>
                <a:endParaRPr lang="en-US" sz="1400">
                  <a:latin typeface="Microsoft Sans Serif" pitchFamily="34" charset="0"/>
                </a:endParaRPr>
              </a:p>
            </p:txBody>
          </p:sp>
        </p:grpSp>
      </p:grpSp>
      <p:sp>
        <p:nvSpPr>
          <p:cNvPr id="31767" name="Text Box 89"/>
          <p:cNvSpPr txBox="1">
            <a:spLocks noChangeArrowheads="1"/>
          </p:cNvSpPr>
          <p:nvPr/>
        </p:nvSpPr>
        <p:spPr bwMode="auto">
          <a:xfrm>
            <a:off x="5797550" y="5724525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1768" name="Line 90"/>
          <p:cNvSpPr>
            <a:spLocks noChangeShapeType="1"/>
          </p:cNvSpPr>
          <p:nvPr/>
        </p:nvSpPr>
        <p:spPr bwMode="auto">
          <a:xfrm>
            <a:off x="3336925" y="4752975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1769" name="Line 91"/>
          <p:cNvSpPr>
            <a:spLocks noChangeShapeType="1"/>
          </p:cNvSpPr>
          <p:nvPr/>
        </p:nvSpPr>
        <p:spPr bwMode="auto">
          <a:xfrm flipV="1">
            <a:off x="4525963" y="3836988"/>
            <a:ext cx="0" cy="91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25" name="Group 92"/>
          <p:cNvGrpSpPr>
            <a:grpSpLocks/>
          </p:cNvGrpSpPr>
          <p:nvPr/>
        </p:nvGrpSpPr>
        <p:grpSpPr bwMode="auto">
          <a:xfrm>
            <a:off x="1947863" y="1525588"/>
            <a:ext cx="4851400" cy="4081462"/>
            <a:chOff x="1227" y="961"/>
            <a:chExt cx="3056" cy="2571"/>
          </a:xfrm>
        </p:grpSpPr>
        <p:grpSp>
          <p:nvGrpSpPr>
            <p:cNvPr id="26" name="Group 93"/>
            <p:cNvGrpSpPr>
              <a:grpSpLocks/>
            </p:cNvGrpSpPr>
            <p:nvPr/>
          </p:nvGrpSpPr>
          <p:grpSpPr bwMode="auto">
            <a:xfrm>
              <a:off x="1810" y="961"/>
              <a:ext cx="782" cy="576"/>
              <a:chOff x="1810" y="672"/>
              <a:chExt cx="782" cy="576"/>
            </a:xfrm>
          </p:grpSpPr>
          <p:grpSp>
            <p:nvGrpSpPr>
              <p:cNvPr id="27" name="Group 94"/>
              <p:cNvGrpSpPr>
                <a:grpSpLocks/>
              </p:cNvGrpSpPr>
              <p:nvPr/>
            </p:nvGrpSpPr>
            <p:grpSpPr bwMode="auto">
              <a:xfrm>
                <a:off x="2016" y="672"/>
                <a:ext cx="278" cy="196"/>
                <a:chOff x="1228" y="2215"/>
                <a:chExt cx="278" cy="196"/>
              </a:xfrm>
            </p:grpSpPr>
            <p:sp>
              <p:nvSpPr>
                <p:cNvPr id="31853" name="Oval 95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1854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1228" y="2215"/>
                  <a:ext cx="278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CC</a:t>
                  </a:r>
                </a:p>
              </p:txBody>
            </p:sp>
          </p:grpSp>
          <p:sp>
            <p:nvSpPr>
              <p:cNvPr id="31850" name="Line 97"/>
              <p:cNvSpPr>
                <a:spLocks noChangeShapeType="1"/>
              </p:cNvSpPr>
              <p:nvPr/>
            </p:nvSpPr>
            <p:spPr bwMode="auto">
              <a:xfrm flipV="1">
                <a:off x="2592" y="768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1851" name="Line 98"/>
              <p:cNvSpPr>
                <a:spLocks noChangeShapeType="1"/>
              </p:cNvSpPr>
              <p:nvPr/>
            </p:nvSpPr>
            <p:spPr bwMode="auto">
              <a:xfrm flipH="1">
                <a:off x="2256" y="76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1852" name="Line 99"/>
              <p:cNvSpPr>
                <a:spLocks noChangeShapeType="1"/>
              </p:cNvSpPr>
              <p:nvPr/>
            </p:nvSpPr>
            <p:spPr bwMode="auto">
              <a:xfrm flipH="1">
                <a:off x="1810" y="775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28" name="Group 100"/>
            <p:cNvGrpSpPr>
              <a:grpSpLocks/>
            </p:cNvGrpSpPr>
            <p:nvPr/>
          </p:nvGrpSpPr>
          <p:grpSpPr bwMode="auto">
            <a:xfrm>
              <a:off x="2849" y="1092"/>
              <a:ext cx="1434" cy="2440"/>
              <a:chOff x="2849" y="803"/>
              <a:chExt cx="1434" cy="2440"/>
            </a:xfrm>
          </p:grpSpPr>
          <p:grpSp>
            <p:nvGrpSpPr>
              <p:cNvPr id="29" name="Group 101"/>
              <p:cNvGrpSpPr>
                <a:grpSpLocks/>
              </p:cNvGrpSpPr>
              <p:nvPr/>
            </p:nvGrpSpPr>
            <p:grpSpPr bwMode="auto">
              <a:xfrm>
                <a:off x="2849" y="803"/>
                <a:ext cx="463" cy="282"/>
                <a:chOff x="2849" y="803"/>
                <a:chExt cx="463" cy="282"/>
              </a:xfrm>
            </p:grpSpPr>
            <p:grpSp>
              <p:nvGrpSpPr>
                <p:cNvPr id="30" name="Group 102"/>
                <p:cNvGrpSpPr>
                  <a:grpSpLocks/>
                </p:cNvGrpSpPr>
                <p:nvPr/>
              </p:nvGrpSpPr>
              <p:grpSpPr bwMode="auto">
                <a:xfrm>
                  <a:off x="2849" y="803"/>
                  <a:ext cx="272" cy="196"/>
                  <a:chOff x="1231" y="2215"/>
                  <a:chExt cx="272" cy="196"/>
                </a:xfrm>
              </p:grpSpPr>
              <p:sp>
                <p:nvSpPr>
                  <p:cNvPr id="31847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1848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1" y="2215"/>
                    <a:ext cx="272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PC</a:t>
                    </a:r>
                  </a:p>
                </p:txBody>
              </p:sp>
            </p:grpSp>
            <p:sp>
              <p:nvSpPr>
                <p:cNvPr id="31845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312" y="912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1846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072" y="91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31" name="Group 107"/>
              <p:cNvGrpSpPr>
                <a:grpSpLocks/>
              </p:cNvGrpSpPr>
              <p:nvPr/>
            </p:nvGrpSpPr>
            <p:grpSpPr bwMode="auto">
              <a:xfrm>
                <a:off x="4011" y="2640"/>
                <a:ext cx="272" cy="603"/>
                <a:chOff x="4011" y="2640"/>
                <a:chExt cx="272" cy="603"/>
              </a:xfrm>
            </p:grpSpPr>
            <p:grpSp>
              <p:nvGrpSpPr>
                <p:cNvPr id="31808" name="Group 108"/>
                <p:cNvGrpSpPr>
                  <a:grpSpLocks/>
                </p:cNvGrpSpPr>
                <p:nvPr/>
              </p:nvGrpSpPr>
              <p:grpSpPr bwMode="auto">
                <a:xfrm>
                  <a:off x="4018" y="3047"/>
                  <a:ext cx="265" cy="196"/>
                  <a:chOff x="1234" y="2215"/>
                  <a:chExt cx="265" cy="196"/>
                </a:xfrm>
              </p:grpSpPr>
              <p:sp>
                <p:nvSpPr>
                  <p:cNvPr id="31842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1843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LC</a:t>
                    </a:r>
                  </a:p>
                </p:txBody>
              </p:sp>
            </p:grpSp>
            <p:sp>
              <p:nvSpPr>
                <p:cNvPr id="31840" name="Line 111"/>
                <p:cNvSpPr>
                  <a:spLocks noChangeShapeType="1"/>
                </p:cNvSpPr>
                <p:nvPr/>
              </p:nvSpPr>
              <p:spPr bwMode="auto">
                <a:xfrm>
                  <a:off x="4011" y="2640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1841" name="Line 112"/>
                <p:cNvSpPr>
                  <a:spLocks noChangeShapeType="1"/>
                </p:cNvSpPr>
                <p:nvPr/>
              </p:nvSpPr>
              <p:spPr bwMode="auto">
                <a:xfrm>
                  <a:off x="4128" y="264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31813" name="Group 113"/>
              <p:cNvGrpSpPr>
                <a:grpSpLocks/>
              </p:cNvGrpSpPr>
              <p:nvPr/>
            </p:nvGrpSpPr>
            <p:grpSpPr bwMode="auto">
              <a:xfrm>
                <a:off x="2996" y="2304"/>
                <a:ext cx="748" cy="295"/>
                <a:chOff x="2996" y="2304"/>
                <a:chExt cx="748" cy="295"/>
              </a:xfrm>
            </p:grpSpPr>
            <p:sp>
              <p:nvSpPr>
                <p:cNvPr id="31834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3223" y="2400"/>
                  <a:ext cx="521" cy="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31819" name="Group 115"/>
                <p:cNvGrpSpPr>
                  <a:grpSpLocks/>
                </p:cNvGrpSpPr>
                <p:nvPr/>
              </p:nvGrpSpPr>
              <p:grpSpPr bwMode="auto">
                <a:xfrm>
                  <a:off x="2996" y="2304"/>
                  <a:ext cx="265" cy="196"/>
                  <a:chOff x="1234" y="2215"/>
                  <a:chExt cx="265" cy="196"/>
                </a:xfrm>
              </p:grpSpPr>
              <p:sp>
                <p:nvSpPr>
                  <p:cNvPr id="31837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1838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TC</a:t>
                    </a:r>
                  </a:p>
                </p:txBody>
              </p:sp>
            </p:grpSp>
            <p:sp>
              <p:nvSpPr>
                <p:cNvPr id="31836" name="Line 118"/>
                <p:cNvSpPr>
                  <a:spLocks noChangeShapeType="1"/>
                </p:cNvSpPr>
                <p:nvPr/>
              </p:nvSpPr>
              <p:spPr bwMode="auto">
                <a:xfrm>
                  <a:off x="3127" y="2503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31822" name="Group 119"/>
              <p:cNvGrpSpPr>
                <a:grpSpLocks/>
              </p:cNvGrpSpPr>
              <p:nvPr/>
            </p:nvGrpSpPr>
            <p:grpSpPr bwMode="auto">
              <a:xfrm>
                <a:off x="3456" y="1344"/>
                <a:ext cx="265" cy="295"/>
                <a:chOff x="3456" y="1344"/>
                <a:chExt cx="265" cy="295"/>
              </a:xfrm>
            </p:grpSpPr>
            <p:grpSp>
              <p:nvGrpSpPr>
                <p:cNvPr id="31826" name="Group 120"/>
                <p:cNvGrpSpPr>
                  <a:grpSpLocks/>
                </p:cNvGrpSpPr>
                <p:nvPr/>
              </p:nvGrpSpPr>
              <p:grpSpPr bwMode="auto">
                <a:xfrm>
                  <a:off x="3456" y="1344"/>
                  <a:ext cx="265" cy="196"/>
                  <a:chOff x="1234" y="2215"/>
                  <a:chExt cx="265" cy="196"/>
                </a:xfrm>
              </p:grpSpPr>
              <p:sp>
                <p:nvSpPr>
                  <p:cNvPr id="31832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1833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FC</a:t>
                    </a:r>
                  </a:p>
                </p:txBody>
              </p:sp>
            </p:grpSp>
            <p:sp>
              <p:nvSpPr>
                <p:cNvPr id="31831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3682" y="1447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31827" name="Group 124"/>
            <p:cNvGrpSpPr>
              <a:grpSpLocks/>
            </p:cNvGrpSpPr>
            <p:nvPr/>
          </p:nvGrpSpPr>
          <p:grpSpPr bwMode="auto">
            <a:xfrm>
              <a:off x="3264" y="1824"/>
              <a:ext cx="265" cy="491"/>
              <a:chOff x="3264" y="1824"/>
              <a:chExt cx="265" cy="491"/>
            </a:xfrm>
          </p:grpSpPr>
          <p:grpSp>
            <p:nvGrpSpPr>
              <p:cNvPr id="31828" name="Group 125"/>
              <p:cNvGrpSpPr>
                <a:grpSpLocks/>
              </p:cNvGrpSpPr>
              <p:nvPr/>
            </p:nvGrpSpPr>
            <p:grpSpPr bwMode="auto">
              <a:xfrm>
                <a:off x="3264" y="2119"/>
                <a:ext cx="265" cy="196"/>
                <a:chOff x="1234" y="2215"/>
                <a:chExt cx="265" cy="196"/>
              </a:xfrm>
            </p:grpSpPr>
            <p:sp>
              <p:nvSpPr>
                <p:cNvPr id="31824" name="Oval 126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1825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234" y="2215"/>
                  <a:ext cx="265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LC</a:t>
                  </a:r>
                </a:p>
              </p:txBody>
            </p:sp>
          </p:grpSp>
          <p:sp>
            <p:nvSpPr>
              <p:cNvPr id="31823" name="Line 128"/>
              <p:cNvSpPr>
                <a:spLocks noChangeShapeType="1"/>
              </p:cNvSpPr>
              <p:nvPr/>
            </p:nvSpPr>
            <p:spPr bwMode="auto">
              <a:xfrm>
                <a:off x="3395" y="182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31829" name="Group 129"/>
            <p:cNvGrpSpPr>
              <a:grpSpLocks/>
            </p:cNvGrpSpPr>
            <p:nvPr/>
          </p:nvGrpSpPr>
          <p:grpSpPr bwMode="auto">
            <a:xfrm>
              <a:off x="1227" y="967"/>
              <a:ext cx="1198" cy="1746"/>
              <a:chOff x="1227" y="678"/>
              <a:chExt cx="1198" cy="1746"/>
            </a:xfrm>
          </p:grpSpPr>
          <p:grpSp>
            <p:nvGrpSpPr>
              <p:cNvPr id="31830" name="Group 130"/>
              <p:cNvGrpSpPr>
                <a:grpSpLocks/>
              </p:cNvGrpSpPr>
              <p:nvPr/>
            </p:nvGrpSpPr>
            <p:grpSpPr bwMode="auto">
              <a:xfrm>
                <a:off x="1227" y="2228"/>
                <a:ext cx="467" cy="196"/>
                <a:chOff x="1227" y="2228"/>
                <a:chExt cx="467" cy="196"/>
              </a:xfrm>
            </p:grpSpPr>
            <p:sp>
              <p:nvSpPr>
                <p:cNvPr id="31818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454" y="2325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31835" name="Group 132"/>
                <p:cNvGrpSpPr>
                  <a:grpSpLocks/>
                </p:cNvGrpSpPr>
                <p:nvPr/>
              </p:nvGrpSpPr>
              <p:grpSpPr bwMode="auto">
                <a:xfrm>
                  <a:off x="1227" y="2228"/>
                  <a:ext cx="265" cy="196"/>
                  <a:chOff x="1234" y="2215"/>
                  <a:chExt cx="265" cy="196"/>
                </a:xfrm>
              </p:grpSpPr>
              <p:sp>
                <p:nvSpPr>
                  <p:cNvPr id="31820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1821" name="Text Box 1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TC</a:t>
                    </a:r>
                  </a:p>
                </p:txBody>
              </p:sp>
            </p:grpSp>
          </p:grpSp>
          <p:grpSp>
            <p:nvGrpSpPr>
              <p:cNvPr id="31839" name="Group 135"/>
              <p:cNvGrpSpPr>
                <a:grpSpLocks/>
              </p:cNvGrpSpPr>
              <p:nvPr/>
            </p:nvGrpSpPr>
            <p:grpSpPr bwMode="auto">
              <a:xfrm>
                <a:off x="1488" y="678"/>
                <a:ext cx="937" cy="1338"/>
                <a:chOff x="1488" y="678"/>
                <a:chExt cx="937" cy="1338"/>
              </a:xfrm>
            </p:grpSpPr>
            <p:grpSp>
              <p:nvGrpSpPr>
                <p:cNvPr id="31844" name="Group 136"/>
                <p:cNvGrpSpPr>
                  <a:grpSpLocks/>
                </p:cNvGrpSpPr>
                <p:nvPr/>
              </p:nvGrpSpPr>
              <p:grpSpPr bwMode="auto">
                <a:xfrm>
                  <a:off x="1488" y="678"/>
                  <a:ext cx="384" cy="961"/>
                  <a:chOff x="1488" y="678"/>
                  <a:chExt cx="384" cy="961"/>
                </a:xfrm>
              </p:grpSpPr>
              <p:grpSp>
                <p:nvGrpSpPr>
                  <p:cNvPr id="31849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1570" y="953"/>
                    <a:ext cx="302" cy="686"/>
                    <a:chOff x="1570" y="953"/>
                    <a:chExt cx="302" cy="686"/>
                  </a:xfrm>
                </p:grpSpPr>
                <p:grpSp>
                  <p:nvGrpSpPr>
                    <p:cNvPr id="31855" name="Group 138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570" y="953"/>
                      <a:ext cx="281" cy="288"/>
                      <a:chOff x="1591" y="953"/>
                      <a:chExt cx="281" cy="288"/>
                    </a:xfrm>
                  </p:grpSpPr>
                  <p:grpSp>
                    <p:nvGrpSpPr>
                      <p:cNvPr id="31856" name="Group 1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91" y="953"/>
                        <a:ext cx="265" cy="196"/>
                        <a:chOff x="1234" y="2215"/>
                        <a:chExt cx="265" cy="196"/>
                      </a:xfrm>
                    </p:grpSpPr>
                    <p:sp>
                      <p:nvSpPr>
                        <p:cNvPr id="31816" name="Oval 1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5" y="2215"/>
                          <a:ext cx="196" cy="196"/>
                        </a:xfrm>
                        <a:prstGeom prst="ellipse">
                          <a:avLst/>
                        </a:prstGeom>
                        <a:noFill/>
                        <a:ln w="9525" algn="ctr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1817" name="Text Box 1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34" y="2215"/>
                          <a:ext cx="265" cy="192"/>
                        </a:xfrm>
                        <a:prstGeom prst="rect">
                          <a:avLst/>
                        </a:prstGeom>
                        <a:noFill/>
                        <a:ln w="9525" algn="ctr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400">
                              <a:solidFill>
                                <a:srgbClr val="0000CC"/>
                              </a:solidFill>
                            </a:rPr>
                            <a:t>FC</a:t>
                          </a:r>
                        </a:p>
                      </p:txBody>
                    </p:sp>
                  </p:grpSp>
                  <p:sp>
                    <p:nvSpPr>
                      <p:cNvPr id="31814" name="Line 14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872" y="1049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1815" name="Line 14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824" y="1049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31857" name="Group 144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591" y="1351"/>
                      <a:ext cx="281" cy="288"/>
                      <a:chOff x="1591" y="953"/>
                      <a:chExt cx="281" cy="288"/>
                    </a:xfrm>
                  </p:grpSpPr>
                  <p:grpSp>
                    <p:nvGrpSpPr>
                      <p:cNvPr id="31858" name="Group 1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91" y="953"/>
                        <a:ext cx="265" cy="196"/>
                        <a:chOff x="1234" y="2215"/>
                        <a:chExt cx="265" cy="196"/>
                      </a:xfrm>
                    </p:grpSpPr>
                    <p:sp>
                      <p:nvSpPr>
                        <p:cNvPr id="31811" name="Oval 1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5" y="2215"/>
                          <a:ext cx="196" cy="196"/>
                        </a:xfrm>
                        <a:prstGeom prst="ellipse">
                          <a:avLst/>
                        </a:prstGeom>
                        <a:noFill/>
                        <a:ln w="9525" algn="ctr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1812" name="Text Box 14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34" y="2215"/>
                          <a:ext cx="265" cy="192"/>
                        </a:xfrm>
                        <a:prstGeom prst="rect">
                          <a:avLst/>
                        </a:prstGeom>
                        <a:noFill/>
                        <a:ln w="9525" algn="ctr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400">
                              <a:solidFill>
                                <a:srgbClr val="0000CC"/>
                              </a:solidFill>
                            </a:rPr>
                            <a:t>FC</a:t>
                          </a:r>
                        </a:p>
                      </p:txBody>
                    </p:sp>
                  </p:grpSp>
                  <p:sp>
                    <p:nvSpPr>
                      <p:cNvPr id="31809" name="Line 1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872" y="1049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1810" name="Line 1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824" y="1049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grpSp>
                <p:nvGrpSpPr>
                  <p:cNvPr id="31863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1488" y="678"/>
                    <a:ext cx="322" cy="769"/>
                    <a:chOff x="1488" y="678"/>
                    <a:chExt cx="322" cy="769"/>
                  </a:xfrm>
                </p:grpSpPr>
                <p:grpSp>
                  <p:nvGrpSpPr>
                    <p:cNvPr id="31869" name="Group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3" y="678"/>
                      <a:ext cx="197" cy="196"/>
                      <a:chOff x="1265" y="2215"/>
                      <a:chExt cx="197" cy="196"/>
                    </a:xfrm>
                  </p:grpSpPr>
                  <p:sp>
                    <p:nvSpPr>
                      <p:cNvPr id="31804" name="Oval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5" y="2215"/>
                        <a:ext cx="196" cy="19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1805" name="Text Box 1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71" y="2215"/>
                        <a:ext cx="191" cy="192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>
                            <a:solidFill>
                              <a:srgbClr val="0000CC"/>
                            </a:solidFill>
                          </a:rPr>
                          <a:t>X</a:t>
                        </a:r>
                      </a:p>
                    </p:txBody>
                  </p:sp>
                </p:grpSp>
                <p:grpSp>
                  <p:nvGrpSpPr>
                    <p:cNvPr id="31870" name="Group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767"/>
                      <a:ext cx="233" cy="680"/>
                      <a:chOff x="1488" y="767"/>
                      <a:chExt cx="233" cy="680"/>
                    </a:xfrm>
                  </p:grpSpPr>
                  <p:sp>
                    <p:nvSpPr>
                      <p:cNvPr id="31800" name="Line 15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488" y="1447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1801" name="Line 15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88" y="768"/>
                        <a:ext cx="0" cy="67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1802" name="Line 1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88" y="767"/>
                        <a:ext cx="132" cy="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1803" name="Line 1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21" y="86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round/>
                        <a:headEnd/>
                        <a:tailEnd type="stealth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</p:grpSp>
            <p:grpSp>
              <p:nvGrpSpPr>
                <p:cNvPr id="31878" name="Group 159"/>
                <p:cNvGrpSpPr>
                  <a:grpSpLocks/>
                </p:cNvGrpSpPr>
                <p:nvPr/>
              </p:nvGrpSpPr>
              <p:grpSpPr bwMode="auto">
                <a:xfrm>
                  <a:off x="1838" y="1454"/>
                  <a:ext cx="587" cy="562"/>
                  <a:chOff x="1838" y="1454"/>
                  <a:chExt cx="587" cy="562"/>
                </a:xfrm>
              </p:grpSpPr>
              <p:grpSp>
                <p:nvGrpSpPr>
                  <p:cNvPr id="31884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2160" y="1584"/>
                    <a:ext cx="265" cy="196"/>
                    <a:chOff x="1234" y="2215"/>
                    <a:chExt cx="265" cy="196"/>
                  </a:xfrm>
                </p:grpSpPr>
                <p:sp>
                  <p:nvSpPr>
                    <p:cNvPr id="31794" name="Oval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5" y="2215"/>
                      <a:ext cx="196" cy="19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1795" name="Text Box 1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34" y="2215"/>
                      <a:ext cx="265" cy="192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</a:rPr>
                        <a:t>LC</a:t>
                      </a:r>
                    </a:p>
                  </p:txBody>
                </p:sp>
              </p:grpSp>
              <p:sp>
                <p:nvSpPr>
                  <p:cNvPr id="31792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90" y="1776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1793" name="Line 1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38" y="1454"/>
                    <a:ext cx="384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</p:grpSp>
      </p:grpSp>
      <p:grpSp>
        <p:nvGrpSpPr>
          <p:cNvPr id="31885" name="Group 176"/>
          <p:cNvGrpSpPr>
            <a:grpSpLocks/>
          </p:cNvGrpSpPr>
          <p:nvPr/>
        </p:nvGrpSpPr>
        <p:grpSpPr bwMode="auto">
          <a:xfrm>
            <a:off x="3530600" y="2438400"/>
            <a:ext cx="1011238" cy="738188"/>
            <a:chOff x="2224" y="1536"/>
            <a:chExt cx="637" cy="465"/>
          </a:xfrm>
        </p:grpSpPr>
        <p:grpSp>
          <p:nvGrpSpPr>
            <p:cNvPr id="31886" name="Group 170"/>
            <p:cNvGrpSpPr>
              <a:grpSpLocks/>
            </p:cNvGrpSpPr>
            <p:nvPr/>
          </p:nvGrpSpPr>
          <p:grpSpPr bwMode="auto">
            <a:xfrm rot="1662826">
              <a:off x="2400" y="1789"/>
              <a:ext cx="461" cy="212"/>
              <a:chOff x="2428" y="1618"/>
              <a:chExt cx="461" cy="212"/>
            </a:xfrm>
          </p:grpSpPr>
          <p:sp>
            <p:nvSpPr>
              <p:cNvPr id="31781" name="Line 171"/>
              <p:cNvSpPr>
                <a:spLocks noChangeShapeType="1"/>
              </p:cNvSpPr>
              <p:nvPr/>
            </p:nvSpPr>
            <p:spPr bwMode="auto">
              <a:xfrm flipH="1">
                <a:off x="2428" y="173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1782" name="Text Box 172"/>
              <p:cNvSpPr txBox="1">
                <a:spLocks noChangeArrowheads="1"/>
              </p:cNvSpPr>
              <p:nvPr/>
            </p:nvSpPr>
            <p:spPr bwMode="auto">
              <a:xfrm flipH="1">
                <a:off x="2503" y="1618"/>
                <a:ext cx="386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CC"/>
                    </a:solidFill>
                  </a:rPr>
                  <a:t>TPM</a:t>
                </a:r>
              </a:p>
            </p:txBody>
          </p:sp>
        </p:grpSp>
        <p:grpSp>
          <p:nvGrpSpPr>
            <p:cNvPr id="31890" name="Group 175"/>
            <p:cNvGrpSpPr>
              <a:grpSpLocks/>
            </p:cNvGrpSpPr>
            <p:nvPr/>
          </p:nvGrpSpPr>
          <p:grpSpPr bwMode="auto">
            <a:xfrm>
              <a:off x="2224" y="1536"/>
              <a:ext cx="272" cy="292"/>
              <a:chOff x="2224" y="1536"/>
              <a:chExt cx="272" cy="292"/>
            </a:xfrm>
          </p:grpSpPr>
          <p:grpSp>
            <p:nvGrpSpPr>
              <p:cNvPr id="31891" name="Group 167"/>
              <p:cNvGrpSpPr>
                <a:grpSpLocks/>
              </p:cNvGrpSpPr>
              <p:nvPr/>
            </p:nvGrpSpPr>
            <p:grpSpPr bwMode="auto">
              <a:xfrm>
                <a:off x="2224" y="1632"/>
                <a:ext cx="265" cy="196"/>
                <a:chOff x="1234" y="2215"/>
                <a:chExt cx="265" cy="196"/>
              </a:xfrm>
            </p:grpSpPr>
            <p:sp>
              <p:nvSpPr>
                <p:cNvPr id="31779" name="Oval 168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1780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1234" y="2215"/>
                  <a:ext cx="265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FC</a:t>
                  </a:r>
                </a:p>
              </p:txBody>
            </p:sp>
          </p:grpSp>
          <p:grpSp>
            <p:nvGrpSpPr>
              <p:cNvPr id="31892" name="Group 174"/>
              <p:cNvGrpSpPr>
                <a:grpSpLocks/>
              </p:cNvGrpSpPr>
              <p:nvPr/>
            </p:nvGrpSpPr>
            <p:grpSpPr bwMode="auto">
              <a:xfrm>
                <a:off x="2448" y="1536"/>
                <a:ext cx="48" cy="192"/>
                <a:chOff x="2448" y="1536"/>
                <a:chExt cx="48" cy="192"/>
              </a:xfrm>
            </p:grpSpPr>
            <p:sp>
              <p:nvSpPr>
                <p:cNvPr id="31777" name="Line 166"/>
                <p:cNvSpPr>
                  <a:spLocks noChangeShapeType="1"/>
                </p:cNvSpPr>
                <p:nvPr/>
              </p:nvSpPr>
              <p:spPr bwMode="auto">
                <a:xfrm>
                  <a:off x="2448" y="172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1778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496" y="153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</p:grpSp>
      <p:sp>
        <p:nvSpPr>
          <p:cNvPr id="181" name="Title 18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Control Structure 4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8026400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905000" y="5181600"/>
            <a:ext cx="26177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CS2, CS1, CS3, CS4, CS0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85938" y="1162050"/>
            <a:ext cx="6278562" cy="369888"/>
            <a:chOff x="1785918" y="1162034"/>
            <a:chExt cx="6277971" cy="369332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785918" y="1182338"/>
              <a:ext cx="6277971" cy="109237"/>
              <a:chOff x="1785918" y="1182338"/>
              <a:chExt cx="6277971" cy="109237"/>
            </a:xfrm>
          </p:grpSpPr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3327235" y="1182641"/>
                <a:ext cx="90479" cy="9193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IN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785918" y="1214343"/>
                <a:ext cx="6228764" cy="364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4892363" y="1187395"/>
                <a:ext cx="92066" cy="903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6428918" y="1200076"/>
                <a:ext cx="92066" cy="9193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7971823" y="1200076"/>
                <a:ext cx="92066" cy="9193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sp>
          <p:nvSpPr>
            <p:cNvPr id="32775" name="TextBox 11"/>
            <p:cNvSpPr txBox="1">
              <a:spLocks noChangeArrowheads="1"/>
            </p:cNvSpPr>
            <p:nvPr/>
          </p:nvSpPr>
          <p:spPr bwMode="auto">
            <a:xfrm>
              <a:off x="5093604" y="1162034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CS0</a:t>
              </a:r>
              <a:endParaRPr lang="en-IN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Maximum Throughput Results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/>
          <p:cNvSpPr>
            <a:spLocks noChangeShapeType="1"/>
          </p:cNvSpPr>
          <p:nvPr/>
        </p:nvSpPr>
        <p:spPr bwMode="auto">
          <a:xfrm>
            <a:off x="4643438" y="4219575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795" name="Line 5"/>
          <p:cNvSpPr>
            <a:spLocks noChangeShapeType="1"/>
          </p:cNvSpPr>
          <p:nvPr/>
        </p:nvSpPr>
        <p:spPr bwMode="auto">
          <a:xfrm>
            <a:off x="1992313" y="4840288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25738" y="3827463"/>
            <a:ext cx="1611312" cy="1138237"/>
            <a:chOff x="3240" y="5700"/>
            <a:chExt cx="1440" cy="1620"/>
          </a:xfrm>
        </p:grpSpPr>
        <p:sp>
          <p:nvSpPr>
            <p:cNvPr id="33993" name="Rectangle 7"/>
            <p:cNvSpPr>
              <a:spLocks noChangeArrowheads="1"/>
            </p:cNvSpPr>
            <p:nvPr/>
          </p:nvSpPr>
          <p:spPr bwMode="auto">
            <a:xfrm>
              <a:off x="3240" y="58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94" name="AutoShape 8"/>
            <p:cNvSpPr>
              <a:spLocks noChangeArrowheads="1"/>
            </p:cNvSpPr>
            <p:nvPr/>
          </p:nvSpPr>
          <p:spPr bwMode="auto">
            <a:xfrm rot="-5400000">
              <a:off x="3870" y="5070"/>
              <a:ext cx="180" cy="14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3019425" y="4148138"/>
            <a:ext cx="11715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A + B → C</a:t>
            </a:r>
          </a:p>
          <a:p>
            <a:pPr algn="l"/>
            <a:endParaRPr lang="en-US" sz="800">
              <a:latin typeface="Microsoft Sans Serif" pitchFamily="34" charset="0"/>
              <a:ea typeface="Mangal" pitchFamily="2"/>
              <a:cs typeface="Mangal" pitchFamily="2"/>
            </a:endParaRPr>
          </a:p>
          <a:p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Excess A environment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2579688" y="3952875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337050" y="3952875"/>
            <a:ext cx="146050" cy="101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>
            <a:off x="4789488" y="3452813"/>
            <a:ext cx="1287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 flipH="1">
            <a:off x="3433763" y="4965700"/>
            <a:ext cx="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>
            <a:off x="2286000" y="2814638"/>
            <a:ext cx="1173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>
            <a:off x="2286000" y="3446463"/>
            <a:ext cx="1173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3459163" y="3446463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805" name="Line 17"/>
          <p:cNvSpPr>
            <a:spLocks noChangeShapeType="1"/>
          </p:cNvSpPr>
          <p:nvPr/>
        </p:nvSpPr>
        <p:spPr bwMode="auto">
          <a:xfrm>
            <a:off x="3459163" y="2814638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-5400000">
            <a:off x="2742407" y="2639219"/>
            <a:ext cx="201612" cy="234950"/>
            <a:chOff x="4860" y="4860"/>
            <a:chExt cx="1620" cy="1440"/>
          </a:xfrm>
        </p:grpSpPr>
        <p:sp>
          <p:nvSpPr>
            <p:cNvPr id="33990" name="AutoShape 19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91" name="AutoShape 20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92" name="Line 21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 rot="-5400000">
            <a:off x="2766218" y="3272632"/>
            <a:ext cx="201613" cy="234950"/>
            <a:chOff x="4860" y="4860"/>
            <a:chExt cx="1620" cy="1440"/>
          </a:xfrm>
        </p:grpSpPr>
        <p:sp>
          <p:nvSpPr>
            <p:cNvPr id="33987" name="AutoShape 23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88" name="AutoShape 24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89" name="Line 25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 rot="-5400000">
            <a:off x="2155032" y="4664869"/>
            <a:ext cx="201612" cy="234950"/>
            <a:chOff x="4860" y="4860"/>
            <a:chExt cx="1620" cy="1440"/>
          </a:xfrm>
        </p:grpSpPr>
        <p:sp>
          <p:nvSpPr>
            <p:cNvPr id="33984" name="AutoShape 27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85" name="AutoShape 28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86" name="Line 29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3809" name="Line 30"/>
          <p:cNvSpPr>
            <a:spLocks noChangeShapeType="1"/>
          </p:cNvSpPr>
          <p:nvPr/>
        </p:nvSpPr>
        <p:spPr bwMode="auto">
          <a:xfrm flipH="1">
            <a:off x="1992313" y="4079875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810" name="Text Box 31"/>
          <p:cNvSpPr txBox="1">
            <a:spLocks noChangeArrowheads="1"/>
          </p:cNvSpPr>
          <p:nvPr/>
        </p:nvSpPr>
        <p:spPr bwMode="auto">
          <a:xfrm>
            <a:off x="1939925" y="2592388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A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3811" name="Text Box 32"/>
          <p:cNvSpPr txBox="1">
            <a:spLocks noChangeArrowheads="1"/>
          </p:cNvSpPr>
          <p:nvPr/>
        </p:nvSpPr>
        <p:spPr bwMode="auto">
          <a:xfrm>
            <a:off x="1939925" y="3278188"/>
            <a:ext cx="573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F</a:t>
            </a:r>
            <a:r>
              <a:rPr lang="en-US" sz="1400" baseline="-25000">
                <a:latin typeface="Microsoft Sans Serif" pitchFamily="34" charset="0"/>
                <a:ea typeface="Mangal" pitchFamily="2"/>
                <a:cs typeface="Mangal" pitchFamily="2"/>
              </a:rPr>
              <a:t>B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3812" name="Line 33"/>
          <p:cNvSpPr>
            <a:spLocks noChangeShapeType="1"/>
          </p:cNvSpPr>
          <p:nvPr/>
        </p:nvSpPr>
        <p:spPr bwMode="auto">
          <a:xfrm flipH="1">
            <a:off x="3470275" y="2817813"/>
            <a:ext cx="1319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813" name="Line 34"/>
          <p:cNvSpPr>
            <a:spLocks noChangeShapeType="1"/>
          </p:cNvSpPr>
          <p:nvPr/>
        </p:nvSpPr>
        <p:spPr bwMode="auto">
          <a:xfrm>
            <a:off x="4789488" y="2820988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 rot="-5400000" flipH="1" flipV="1">
            <a:off x="3738563" y="2754313"/>
            <a:ext cx="203200" cy="234950"/>
            <a:chOff x="4860" y="4860"/>
            <a:chExt cx="1620" cy="1440"/>
          </a:xfrm>
        </p:grpSpPr>
        <p:sp>
          <p:nvSpPr>
            <p:cNvPr id="33981" name="AutoShape 3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82" name="AutoShape 3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83" name="Line 3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 rot="5400000" flipV="1">
            <a:off x="5384800" y="4146550"/>
            <a:ext cx="203200" cy="234950"/>
            <a:chOff x="4860" y="4860"/>
            <a:chExt cx="1620" cy="1440"/>
          </a:xfrm>
        </p:grpSpPr>
        <p:sp>
          <p:nvSpPr>
            <p:cNvPr id="33978" name="AutoShape 4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79" name="AutoShape 4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80" name="Line 4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175250" y="3067050"/>
            <a:ext cx="439738" cy="254000"/>
            <a:chOff x="7020" y="4440"/>
            <a:chExt cx="540" cy="1440"/>
          </a:xfrm>
        </p:grpSpPr>
        <p:sp>
          <p:nvSpPr>
            <p:cNvPr id="33976" name="Rectangle 44"/>
            <p:cNvSpPr>
              <a:spLocks noChangeArrowheads="1"/>
            </p:cNvSpPr>
            <p:nvPr/>
          </p:nvSpPr>
          <p:spPr bwMode="auto">
            <a:xfrm>
              <a:off x="7020" y="4440"/>
              <a:ext cx="5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77" name="Freeform 45"/>
            <p:cNvSpPr>
              <a:spLocks/>
            </p:cNvSpPr>
            <p:nvPr/>
          </p:nvSpPr>
          <p:spPr bwMode="auto">
            <a:xfrm>
              <a:off x="7020" y="4980"/>
              <a:ext cx="540" cy="180"/>
            </a:xfrm>
            <a:custGeom>
              <a:avLst/>
              <a:gdLst>
                <a:gd name="T0" fmla="*/ 0 w 540"/>
                <a:gd name="T1" fmla="*/ 180 h 180"/>
                <a:gd name="T2" fmla="*/ 180 w 540"/>
                <a:gd name="T3" fmla="*/ 0 h 180"/>
                <a:gd name="T4" fmla="*/ 360 w 540"/>
                <a:gd name="T5" fmla="*/ 180 h 180"/>
                <a:gd name="T6" fmla="*/ 540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510" y="3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3817" name="Line 46"/>
          <p:cNvSpPr>
            <a:spLocks noChangeShapeType="1"/>
          </p:cNvSpPr>
          <p:nvPr/>
        </p:nvSpPr>
        <p:spPr bwMode="auto">
          <a:xfrm flipV="1">
            <a:off x="6202363" y="2687638"/>
            <a:ext cx="0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818" name="Line 47"/>
          <p:cNvSpPr>
            <a:spLocks noChangeShapeType="1"/>
          </p:cNvSpPr>
          <p:nvPr/>
        </p:nvSpPr>
        <p:spPr bwMode="auto">
          <a:xfrm flipH="1">
            <a:off x="5614988" y="2687638"/>
            <a:ext cx="58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819" name="Line 48"/>
          <p:cNvSpPr>
            <a:spLocks noChangeShapeType="1"/>
          </p:cNvSpPr>
          <p:nvPr/>
        </p:nvSpPr>
        <p:spPr bwMode="auto">
          <a:xfrm>
            <a:off x="5419725" y="3321050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820" name="Line 49"/>
          <p:cNvSpPr>
            <a:spLocks noChangeShapeType="1"/>
          </p:cNvSpPr>
          <p:nvPr/>
        </p:nvSpPr>
        <p:spPr bwMode="auto">
          <a:xfrm>
            <a:off x="5419725" y="2940050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4943475" y="2560638"/>
            <a:ext cx="879475" cy="379412"/>
            <a:chOff x="6735" y="3180"/>
            <a:chExt cx="1080" cy="540"/>
          </a:xfrm>
        </p:grpSpPr>
        <p:sp>
          <p:nvSpPr>
            <p:cNvPr id="33971" name="Oval 51"/>
            <p:cNvSpPr>
              <a:spLocks noChangeArrowheads="1"/>
            </p:cNvSpPr>
            <p:nvPr/>
          </p:nvSpPr>
          <p:spPr bwMode="auto">
            <a:xfrm>
              <a:off x="7020" y="318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6735" y="3240"/>
              <a:ext cx="1080" cy="360"/>
              <a:chOff x="6660" y="3180"/>
              <a:chExt cx="1080" cy="360"/>
            </a:xfrm>
          </p:grpSpPr>
          <p:sp>
            <p:nvSpPr>
              <p:cNvPr id="33973" name="Line 53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974" name="Line 54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975" name="Line 55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5175250" y="5092700"/>
            <a:ext cx="879475" cy="379413"/>
            <a:chOff x="6930" y="6420"/>
            <a:chExt cx="1080" cy="540"/>
          </a:xfrm>
        </p:grpSpPr>
        <p:sp>
          <p:nvSpPr>
            <p:cNvPr id="33966" name="Oval 57"/>
            <p:cNvSpPr>
              <a:spLocks noChangeArrowheads="1"/>
            </p:cNvSpPr>
            <p:nvPr/>
          </p:nvSpPr>
          <p:spPr bwMode="auto">
            <a:xfrm>
              <a:off x="7200" y="64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6930" y="6495"/>
              <a:ext cx="1080" cy="360"/>
              <a:chOff x="6660" y="3180"/>
              <a:chExt cx="1080" cy="360"/>
            </a:xfrm>
          </p:grpSpPr>
          <p:sp>
            <p:nvSpPr>
              <p:cNvPr id="33968" name="Line 59"/>
              <p:cNvSpPr>
                <a:spLocks noChangeShapeType="1"/>
              </p:cNvSpPr>
              <p:nvPr/>
            </p:nvSpPr>
            <p:spPr bwMode="auto">
              <a:xfrm>
                <a:off x="6660" y="318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969" name="Line 60"/>
              <p:cNvSpPr>
                <a:spLocks noChangeShapeType="1"/>
              </p:cNvSpPr>
              <p:nvPr/>
            </p:nvSpPr>
            <p:spPr bwMode="auto">
              <a:xfrm flipH="1">
                <a:off x="7020" y="33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970" name="Line 61"/>
              <p:cNvSpPr>
                <a:spLocks noChangeShapeType="1"/>
              </p:cNvSpPr>
              <p:nvPr/>
            </p:nvSpPr>
            <p:spPr bwMode="auto">
              <a:xfrm>
                <a:off x="7020" y="3360"/>
                <a:ext cx="72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33823" name="Line 62"/>
          <p:cNvSpPr>
            <a:spLocks noChangeShapeType="1"/>
          </p:cNvSpPr>
          <p:nvPr/>
        </p:nvSpPr>
        <p:spPr bwMode="auto">
          <a:xfrm>
            <a:off x="6348413" y="5219700"/>
            <a:ext cx="0" cy="885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824" name="Line 63"/>
          <p:cNvSpPr>
            <a:spLocks noChangeShapeType="1"/>
          </p:cNvSpPr>
          <p:nvPr/>
        </p:nvSpPr>
        <p:spPr bwMode="auto">
          <a:xfrm flipH="1">
            <a:off x="5614988" y="5599113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825" name="Line 64"/>
          <p:cNvSpPr>
            <a:spLocks noChangeShapeType="1"/>
          </p:cNvSpPr>
          <p:nvPr/>
        </p:nvSpPr>
        <p:spPr bwMode="auto">
          <a:xfrm flipV="1">
            <a:off x="5614988" y="5472113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826" name="Line 65"/>
          <p:cNvSpPr>
            <a:spLocks noChangeShapeType="1"/>
          </p:cNvSpPr>
          <p:nvPr/>
        </p:nvSpPr>
        <p:spPr bwMode="auto">
          <a:xfrm flipV="1">
            <a:off x="5614988" y="4965700"/>
            <a:ext cx="0" cy="13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827" name="Line 66"/>
          <p:cNvSpPr>
            <a:spLocks noChangeShapeType="1"/>
          </p:cNvSpPr>
          <p:nvPr/>
        </p:nvSpPr>
        <p:spPr bwMode="auto">
          <a:xfrm>
            <a:off x="5614988" y="4965700"/>
            <a:ext cx="439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13" name="Group 67"/>
          <p:cNvGrpSpPr>
            <a:grpSpLocks/>
          </p:cNvGrpSpPr>
          <p:nvPr/>
        </p:nvGrpSpPr>
        <p:grpSpPr bwMode="auto">
          <a:xfrm rot="-5400000">
            <a:off x="5692775" y="3281363"/>
            <a:ext cx="203200" cy="234950"/>
            <a:chOff x="4860" y="4860"/>
            <a:chExt cx="1620" cy="1440"/>
          </a:xfrm>
        </p:grpSpPr>
        <p:sp>
          <p:nvSpPr>
            <p:cNvPr id="33963" name="AutoShape 68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64" name="AutoShape 69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65" name="Line 70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 rot="-5400000">
            <a:off x="4727575" y="2417763"/>
            <a:ext cx="203200" cy="234950"/>
            <a:chOff x="4860" y="4860"/>
            <a:chExt cx="1620" cy="1440"/>
          </a:xfrm>
        </p:grpSpPr>
        <p:sp>
          <p:nvSpPr>
            <p:cNvPr id="33960" name="AutoShape 72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61" name="AutoShape 73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62" name="Line 74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6286500" y="5726113"/>
            <a:ext cx="234950" cy="203200"/>
            <a:chOff x="4860" y="4860"/>
            <a:chExt cx="1620" cy="1440"/>
          </a:xfrm>
        </p:grpSpPr>
        <p:sp>
          <p:nvSpPr>
            <p:cNvPr id="33957" name="AutoShape 76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58" name="AutoShape 77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59" name="Line 78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" name="Group 79"/>
          <p:cNvGrpSpPr>
            <a:grpSpLocks/>
          </p:cNvGrpSpPr>
          <p:nvPr/>
        </p:nvGrpSpPr>
        <p:grpSpPr bwMode="auto">
          <a:xfrm rot="-5400000">
            <a:off x="4959350" y="4960938"/>
            <a:ext cx="203200" cy="234950"/>
            <a:chOff x="4860" y="4860"/>
            <a:chExt cx="1620" cy="1440"/>
          </a:xfrm>
        </p:grpSpPr>
        <p:sp>
          <p:nvSpPr>
            <p:cNvPr id="33954" name="AutoShape 80"/>
            <p:cNvSpPr>
              <a:spLocks noChangeArrowheads="1"/>
            </p:cNvSpPr>
            <p:nvPr/>
          </p:nvSpPr>
          <p:spPr bwMode="auto">
            <a:xfrm>
              <a:off x="4860" y="4860"/>
              <a:ext cx="720" cy="144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55" name="AutoShape 81"/>
            <p:cNvSpPr>
              <a:spLocks noChangeArrowheads="1"/>
            </p:cNvSpPr>
            <p:nvPr/>
          </p:nvSpPr>
          <p:spPr bwMode="auto">
            <a:xfrm>
              <a:off x="5940" y="4950"/>
              <a:ext cx="540" cy="124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956" name="Line 82"/>
            <p:cNvSpPr>
              <a:spLocks noChangeShapeType="1"/>
            </p:cNvSpPr>
            <p:nvPr/>
          </p:nvSpPr>
          <p:spPr bwMode="auto">
            <a:xfrm>
              <a:off x="5220" y="558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6042025" y="3205163"/>
            <a:ext cx="465138" cy="2014537"/>
            <a:chOff x="3736" y="1490"/>
            <a:chExt cx="293" cy="1269"/>
          </a:xfrm>
        </p:grpSpPr>
        <p:grpSp>
          <p:nvGrpSpPr>
            <p:cNvPr id="18" name="Group 84"/>
            <p:cNvGrpSpPr>
              <a:grpSpLocks/>
            </p:cNvGrpSpPr>
            <p:nvPr/>
          </p:nvGrpSpPr>
          <p:grpSpPr bwMode="auto">
            <a:xfrm>
              <a:off x="3736" y="1490"/>
              <a:ext cx="278" cy="1269"/>
              <a:chOff x="3736" y="1490"/>
              <a:chExt cx="278" cy="1269"/>
            </a:xfrm>
          </p:grpSpPr>
          <p:sp>
            <p:nvSpPr>
              <p:cNvPr id="33951" name="Rectangle 85"/>
              <p:cNvSpPr>
                <a:spLocks noChangeArrowheads="1"/>
              </p:cNvSpPr>
              <p:nvPr/>
            </p:nvSpPr>
            <p:spPr bwMode="auto">
              <a:xfrm>
                <a:off x="3736" y="1643"/>
                <a:ext cx="27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952" name="AutoShape 86"/>
              <p:cNvSpPr>
                <a:spLocks noChangeArrowheads="1"/>
              </p:cNvSpPr>
              <p:nvPr/>
            </p:nvSpPr>
            <p:spPr bwMode="auto">
              <a:xfrm rot="-5400000">
                <a:off x="3795" y="143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953" name="AutoShape 87"/>
              <p:cNvSpPr>
                <a:spLocks noChangeArrowheads="1"/>
              </p:cNvSpPr>
              <p:nvPr/>
            </p:nvSpPr>
            <p:spPr bwMode="auto">
              <a:xfrm rot="5400000" flipV="1">
                <a:off x="3796" y="2541"/>
                <a:ext cx="159" cy="277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33950" name="Text Box 88"/>
            <p:cNvSpPr txBox="1">
              <a:spLocks noChangeArrowheads="1"/>
            </p:cNvSpPr>
            <p:nvPr/>
          </p:nvSpPr>
          <p:spPr bwMode="auto">
            <a:xfrm>
              <a:off x="3751" y="1703"/>
              <a:ext cx="27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C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O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L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U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M</a:t>
              </a:r>
            </a:p>
            <a:p>
              <a:pPr algn="l"/>
              <a:r>
                <a:rPr lang="en-US" sz="1400">
                  <a:latin typeface="Microsoft Sans Serif" pitchFamily="34" charset="0"/>
                  <a:ea typeface="Mangal" pitchFamily="2"/>
                  <a:cs typeface="Mangal" pitchFamily="2"/>
                </a:rPr>
                <a:t>N</a:t>
              </a:r>
              <a:endParaRPr lang="en-US" sz="1400">
                <a:latin typeface="Microsoft Sans Serif" pitchFamily="34" charset="0"/>
              </a:endParaRPr>
            </a:p>
          </p:txBody>
        </p:sp>
      </p:grpSp>
      <p:sp>
        <p:nvSpPr>
          <p:cNvPr id="33833" name="Text Box 89"/>
          <p:cNvSpPr txBox="1">
            <a:spLocks noChangeArrowheads="1"/>
          </p:cNvSpPr>
          <p:nvPr/>
        </p:nvSpPr>
        <p:spPr bwMode="auto">
          <a:xfrm>
            <a:off x="5908675" y="6105525"/>
            <a:ext cx="1025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Microsoft Sans Serif" pitchFamily="34" charset="0"/>
                <a:ea typeface="Mangal" pitchFamily="2"/>
                <a:cs typeface="Mangal" pitchFamily="2"/>
              </a:rPr>
              <a:t>Product C</a:t>
            </a:r>
            <a:endParaRPr lang="en-US" sz="1400">
              <a:latin typeface="Microsoft Sans Serif" pitchFamily="34" charset="0"/>
            </a:endParaRPr>
          </a:p>
        </p:txBody>
      </p:sp>
      <p:sp>
        <p:nvSpPr>
          <p:cNvPr id="33834" name="Line 90"/>
          <p:cNvSpPr>
            <a:spLocks noChangeShapeType="1"/>
          </p:cNvSpPr>
          <p:nvPr/>
        </p:nvSpPr>
        <p:spPr bwMode="auto">
          <a:xfrm>
            <a:off x="3448050" y="5133975"/>
            <a:ext cx="1185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835" name="Line 91"/>
          <p:cNvSpPr>
            <a:spLocks noChangeShapeType="1"/>
          </p:cNvSpPr>
          <p:nvPr/>
        </p:nvSpPr>
        <p:spPr bwMode="auto">
          <a:xfrm flipV="1">
            <a:off x="4637088" y="4217988"/>
            <a:ext cx="0" cy="91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9" name="Group 182"/>
          <p:cNvGrpSpPr>
            <a:grpSpLocks/>
          </p:cNvGrpSpPr>
          <p:nvPr/>
        </p:nvGrpSpPr>
        <p:grpSpPr bwMode="auto">
          <a:xfrm>
            <a:off x="2058988" y="1906588"/>
            <a:ext cx="4851400" cy="4081462"/>
            <a:chOff x="1297" y="816"/>
            <a:chExt cx="3056" cy="2571"/>
          </a:xfrm>
        </p:grpSpPr>
        <p:grpSp>
          <p:nvGrpSpPr>
            <p:cNvPr id="20" name="Group 92"/>
            <p:cNvGrpSpPr>
              <a:grpSpLocks/>
            </p:cNvGrpSpPr>
            <p:nvPr/>
          </p:nvGrpSpPr>
          <p:grpSpPr bwMode="auto">
            <a:xfrm>
              <a:off x="1880" y="816"/>
              <a:ext cx="782" cy="1411"/>
              <a:chOff x="1810" y="672"/>
              <a:chExt cx="782" cy="1411"/>
            </a:xfrm>
          </p:grpSpPr>
          <p:grpSp>
            <p:nvGrpSpPr>
              <p:cNvPr id="21" name="Group 93"/>
              <p:cNvGrpSpPr>
                <a:grpSpLocks/>
              </p:cNvGrpSpPr>
              <p:nvPr/>
            </p:nvGrpSpPr>
            <p:grpSpPr bwMode="auto">
              <a:xfrm>
                <a:off x="2016" y="672"/>
                <a:ext cx="278" cy="196"/>
                <a:chOff x="1228" y="2215"/>
                <a:chExt cx="278" cy="196"/>
              </a:xfrm>
            </p:grpSpPr>
            <p:sp>
              <p:nvSpPr>
                <p:cNvPr id="33947" name="Oval 94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3948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1228" y="2215"/>
                  <a:ext cx="278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CC</a:t>
                  </a:r>
                </a:p>
              </p:txBody>
            </p:sp>
          </p:grpSp>
          <p:sp>
            <p:nvSpPr>
              <p:cNvPr id="33944" name="Line 96"/>
              <p:cNvSpPr>
                <a:spLocks noChangeShapeType="1"/>
              </p:cNvSpPr>
              <p:nvPr/>
            </p:nvSpPr>
            <p:spPr bwMode="auto">
              <a:xfrm flipV="1">
                <a:off x="2592" y="768"/>
                <a:ext cx="0" cy="1315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3945" name="Line 97"/>
              <p:cNvSpPr>
                <a:spLocks noChangeShapeType="1"/>
              </p:cNvSpPr>
              <p:nvPr/>
            </p:nvSpPr>
            <p:spPr bwMode="auto">
              <a:xfrm flipH="1">
                <a:off x="2256" y="76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3946" name="Line 98"/>
              <p:cNvSpPr>
                <a:spLocks noChangeShapeType="1"/>
              </p:cNvSpPr>
              <p:nvPr/>
            </p:nvSpPr>
            <p:spPr bwMode="auto">
              <a:xfrm flipH="1">
                <a:off x="1810" y="775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22" name="Group 181"/>
            <p:cNvGrpSpPr>
              <a:grpSpLocks/>
            </p:cNvGrpSpPr>
            <p:nvPr/>
          </p:nvGrpSpPr>
          <p:grpSpPr bwMode="auto">
            <a:xfrm>
              <a:off x="1297" y="822"/>
              <a:ext cx="3056" cy="2565"/>
              <a:chOff x="1227" y="967"/>
              <a:chExt cx="3056" cy="2565"/>
            </a:xfrm>
          </p:grpSpPr>
          <p:grpSp>
            <p:nvGrpSpPr>
              <p:cNvPr id="23" name="Group 101"/>
              <p:cNvGrpSpPr>
                <a:grpSpLocks/>
              </p:cNvGrpSpPr>
              <p:nvPr/>
            </p:nvGrpSpPr>
            <p:grpSpPr bwMode="auto">
              <a:xfrm>
                <a:off x="2849" y="1092"/>
                <a:ext cx="463" cy="282"/>
                <a:chOff x="2849" y="803"/>
                <a:chExt cx="463" cy="282"/>
              </a:xfrm>
            </p:grpSpPr>
            <p:grpSp>
              <p:nvGrpSpPr>
                <p:cNvPr id="24" name="Group 102"/>
                <p:cNvGrpSpPr>
                  <a:grpSpLocks/>
                </p:cNvGrpSpPr>
                <p:nvPr/>
              </p:nvGrpSpPr>
              <p:grpSpPr bwMode="auto">
                <a:xfrm>
                  <a:off x="2849" y="803"/>
                  <a:ext cx="272" cy="196"/>
                  <a:chOff x="1231" y="2215"/>
                  <a:chExt cx="272" cy="196"/>
                </a:xfrm>
              </p:grpSpPr>
              <p:sp>
                <p:nvSpPr>
                  <p:cNvPr id="33941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3942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1" y="2215"/>
                    <a:ext cx="272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PC</a:t>
                    </a:r>
                  </a:p>
                </p:txBody>
              </p:sp>
            </p:grpSp>
            <p:sp>
              <p:nvSpPr>
                <p:cNvPr id="33939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312" y="912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3940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072" y="91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5" name="Group 107"/>
              <p:cNvGrpSpPr>
                <a:grpSpLocks/>
              </p:cNvGrpSpPr>
              <p:nvPr/>
            </p:nvGrpSpPr>
            <p:grpSpPr bwMode="auto">
              <a:xfrm>
                <a:off x="4011" y="2929"/>
                <a:ext cx="272" cy="603"/>
                <a:chOff x="4011" y="2640"/>
                <a:chExt cx="272" cy="603"/>
              </a:xfrm>
            </p:grpSpPr>
            <p:grpSp>
              <p:nvGrpSpPr>
                <p:cNvPr id="26" name="Group 108"/>
                <p:cNvGrpSpPr>
                  <a:grpSpLocks/>
                </p:cNvGrpSpPr>
                <p:nvPr/>
              </p:nvGrpSpPr>
              <p:grpSpPr bwMode="auto">
                <a:xfrm>
                  <a:off x="4018" y="3047"/>
                  <a:ext cx="265" cy="196"/>
                  <a:chOff x="1234" y="2215"/>
                  <a:chExt cx="265" cy="196"/>
                </a:xfrm>
              </p:grpSpPr>
              <p:sp>
                <p:nvSpPr>
                  <p:cNvPr id="33936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3937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LC</a:t>
                    </a:r>
                  </a:p>
                </p:txBody>
              </p:sp>
            </p:grpSp>
            <p:sp>
              <p:nvSpPr>
                <p:cNvPr id="33934" name="Line 111"/>
                <p:cNvSpPr>
                  <a:spLocks noChangeShapeType="1"/>
                </p:cNvSpPr>
                <p:nvPr/>
              </p:nvSpPr>
              <p:spPr bwMode="auto">
                <a:xfrm>
                  <a:off x="4011" y="2640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3935" name="Line 112"/>
                <p:cNvSpPr>
                  <a:spLocks noChangeShapeType="1"/>
                </p:cNvSpPr>
                <p:nvPr/>
              </p:nvSpPr>
              <p:spPr bwMode="auto">
                <a:xfrm>
                  <a:off x="4128" y="264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7" name="Group 180"/>
              <p:cNvGrpSpPr>
                <a:grpSpLocks/>
              </p:cNvGrpSpPr>
              <p:nvPr/>
            </p:nvGrpSpPr>
            <p:grpSpPr bwMode="auto">
              <a:xfrm>
                <a:off x="3264" y="2509"/>
                <a:ext cx="473" cy="196"/>
                <a:chOff x="3264" y="2509"/>
                <a:chExt cx="473" cy="196"/>
              </a:xfrm>
            </p:grpSpPr>
            <p:sp>
              <p:nvSpPr>
                <p:cNvPr id="33929" name="Line 114"/>
                <p:cNvSpPr>
                  <a:spLocks noChangeShapeType="1"/>
                </p:cNvSpPr>
                <p:nvPr/>
              </p:nvSpPr>
              <p:spPr bwMode="auto">
                <a:xfrm flipH="1" flipV="1">
                  <a:off x="3497" y="2599"/>
                  <a:ext cx="240" cy="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28" name="Group 115"/>
                <p:cNvGrpSpPr>
                  <a:grpSpLocks/>
                </p:cNvGrpSpPr>
                <p:nvPr/>
              </p:nvGrpSpPr>
              <p:grpSpPr bwMode="auto">
                <a:xfrm>
                  <a:off x="3264" y="2509"/>
                  <a:ext cx="265" cy="196"/>
                  <a:chOff x="1234" y="2215"/>
                  <a:chExt cx="265" cy="196"/>
                </a:xfrm>
              </p:grpSpPr>
              <p:sp>
                <p:nvSpPr>
                  <p:cNvPr id="33931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3932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TC</a:t>
                    </a:r>
                  </a:p>
                </p:txBody>
              </p:sp>
            </p:grpSp>
          </p:grpSp>
          <p:grpSp>
            <p:nvGrpSpPr>
              <p:cNvPr id="29" name="Group 119"/>
              <p:cNvGrpSpPr>
                <a:grpSpLocks/>
              </p:cNvGrpSpPr>
              <p:nvPr/>
            </p:nvGrpSpPr>
            <p:grpSpPr bwMode="auto">
              <a:xfrm>
                <a:off x="3456" y="1633"/>
                <a:ext cx="265" cy="295"/>
                <a:chOff x="3456" y="1344"/>
                <a:chExt cx="265" cy="295"/>
              </a:xfrm>
            </p:grpSpPr>
            <p:grpSp>
              <p:nvGrpSpPr>
                <p:cNvPr id="30" name="Group 120"/>
                <p:cNvGrpSpPr>
                  <a:grpSpLocks/>
                </p:cNvGrpSpPr>
                <p:nvPr/>
              </p:nvGrpSpPr>
              <p:grpSpPr bwMode="auto">
                <a:xfrm>
                  <a:off x="3456" y="1344"/>
                  <a:ext cx="265" cy="196"/>
                  <a:chOff x="1234" y="2215"/>
                  <a:chExt cx="265" cy="196"/>
                </a:xfrm>
              </p:grpSpPr>
              <p:sp>
                <p:nvSpPr>
                  <p:cNvPr id="33927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3928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FC</a:t>
                    </a:r>
                  </a:p>
                </p:txBody>
              </p:sp>
            </p:grpSp>
            <p:sp>
              <p:nvSpPr>
                <p:cNvPr id="33926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3682" y="1447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31" name="Group 124"/>
              <p:cNvGrpSpPr>
                <a:grpSpLocks/>
              </p:cNvGrpSpPr>
              <p:nvPr/>
            </p:nvGrpSpPr>
            <p:grpSpPr bwMode="auto">
              <a:xfrm>
                <a:off x="2352" y="1633"/>
                <a:ext cx="830" cy="196"/>
                <a:chOff x="2352" y="1344"/>
                <a:chExt cx="830" cy="196"/>
              </a:xfrm>
            </p:grpSpPr>
            <p:grpSp>
              <p:nvGrpSpPr>
                <p:cNvPr id="33828" name="Group 125"/>
                <p:cNvGrpSpPr>
                  <a:grpSpLocks/>
                </p:cNvGrpSpPr>
                <p:nvPr/>
              </p:nvGrpSpPr>
              <p:grpSpPr bwMode="auto">
                <a:xfrm>
                  <a:off x="2613" y="1344"/>
                  <a:ext cx="265" cy="196"/>
                  <a:chOff x="1234" y="2215"/>
                  <a:chExt cx="265" cy="196"/>
                </a:xfrm>
              </p:grpSpPr>
              <p:sp>
                <p:nvSpPr>
                  <p:cNvPr id="33923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1265" y="2215"/>
                    <a:ext cx="196" cy="196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3924" name="Text Box 1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4" y="2215"/>
                    <a:ext cx="265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CC"/>
                        </a:solidFill>
                      </a:rPr>
                      <a:t>LC</a:t>
                    </a:r>
                  </a:p>
                </p:txBody>
              </p:sp>
            </p:grpSp>
            <p:grpSp>
              <p:nvGrpSpPr>
                <p:cNvPr id="33829" name="Group 128"/>
                <p:cNvGrpSpPr>
                  <a:grpSpLocks/>
                </p:cNvGrpSpPr>
                <p:nvPr/>
              </p:nvGrpSpPr>
              <p:grpSpPr bwMode="auto">
                <a:xfrm>
                  <a:off x="2352" y="1344"/>
                  <a:ext cx="830" cy="96"/>
                  <a:chOff x="2352" y="1344"/>
                  <a:chExt cx="830" cy="96"/>
                </a:xfrm>
              </p:grpSpPr>
              <p:sp>
                <p:nvSpPr>
                  <p:cNvPr id="33920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1344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3921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144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3922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2846" y="1440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33830" name="Group 132"/>
              <p:cNvGrpSpPr>
                <a:grpSpLocks/>
              </p:cNvGrpSpPr>
              <p:nvPr/>
            </p:nvGrpSpPr>
            <p:grpSpPr bwMode="auto">
              <a:xfrm>
                <a:off x="1227" y="967"/>
                <a:ext cx="1198" cy="1746"/>
                <a:chOff x="1227" y="678"/>
                <a:chExt cx="1198" cy="1746"/>
              </a:xfrm>
            </p:grpSpPr>
            <p:grpSp>
              <p:nvGrpSpPr>
                <p:cNvPr id="33831" name="Group 133"/>
                <p:cNvGrpSpPr>
                  <a:grpSpLocks/>
                </p:cNvGrpSpPr>
                <p:nvPr/>
              </p:nvGrpSpPr>
              <p:grpSpPr bwMode="auto">
                <a:xfrm>
                  <a:off x="1227" y="2228"/>
                  <a:ext cx="467" cy="196"/>
                  <a:chOff x="1227" y="2228"/>
                  <a:chExt cx="467" cy="196"/>
                </a:xfrm>
              </p:grpSpPr>
              <p:sp>
                <p:nvSpPr>
                  <p:cNvPr id="33914" name="Line 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54" y="2325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33832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1227" y="2228"/>
                    <a:ext cx="265" cy="196"/>
                    <a:chOff x="1234" y="2215"/>
                    <a:chExt cx="265" cy="196"/>
                  </a:xfrm>
                </p:grpSpPr>
                <p:sp>
                  <p:nvSpPr>
                    <p:cNvPr id="33916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5" y="2215"/>
                      <a:ext cx="196" cy="19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917" name="Text Box 1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34" y="2215"/>
                      <a:ext cx="265" cy="192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</a:rPr>
                        <a:t>TC</a:t>
                      </a:r>
                    </a:p>
                  </p:txBody>
                </p:sp>
              </p:grpSp>
            </p:grpSp>
            <p:grpSp>
              <p:nvGrpSpPr>
                <p:cNvPr id="33836" name="Group 138"/>
                <p:cNvGrpSpPr>
                  <a:grpSpLocks/>
                </p:cNvGrpSpPr>
                <p:nvPr/>
              </p:nvGrpSpPr>
              <p:grpSpPr bwMode="auto">
                <a:xfrm>
                  <a:off x="1488" y="678"/>
                  <a:ext cx="937" cy="1338"/>
                  <a:chOff x="1488" y="678"/>
                  <a:chExt cx="937" cy="1338"/>
                </a:xfrm>
              </p:grpSpPr>
              <p:grpSp>
                <p:nvGrpSpPr>
                  <p:cNvPr id="33837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1488" y="678"/>
                    <a:ext cx="384" cy="961"/>
                    <a:chOff x="1488" y="678"/>
                    <a:chExt cx="384" cy="961"/>
                  </a:xfrm>
                </p:grpSpPr>
                <p:grpSp>
                  <p:nvGrpSpPr>
                    <p:cNvPr id="33838" name="Group 1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70" y="953"/>
                      <a:ext cx="302" cy="686"/>
                      <a:chOff x="1570" y="953"/>
                      <a:chExt cx="302" cy="686"/>
                    </a:xfrm>
                  </p:grpSpPr>
                  <p:grpSp>
                    <p:nvGrpSpPr>
                      <p:cNvPr id="33841" name="Group 141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1570" y="953"/>
                        <a:ext cx="281" cy="288"/>
                        <a:chOff x="1591" y="953"/>
                        <a:chExt cx="281" cy="288"/>
                      </a:xfrm>
                    </p:grpSpPr>
                    <p:grpSp>
                      <p:nvGrpSpPr>
                        <p:cNvPr id="33842" name="Group 1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91" y="953"/>
                          <a:ext cx="265" cy="196"/>
                          <a:chOff x="1234" y="2215"/>
                          <a:chExt cx="265" cy="196"/>
                        </a:xfrm>
                      </p:grpSpPr>
                      <p:sp>
                        <p:nvSpPr>
                          <p:cNvPr id="33912" name="Oval 1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65" y="2215"/>
                            <a:ext cx="196" cy="196"/>
                          </a:xfrm>
                          <a:prstGeom prst="ellipse">
                            <a:avLst/>
                          </a:prstGeom>
                          <a:noFill/>
                          <a:ln w="9525" algn="ctr">
                            <a:solidFill>
                              <a:srgbClr val="0000CC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3913" name="Text Box 14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34" y="2215"/>
                            <a:ext cx="265" cy="192"/>
                          </a:xfrm>
                          <a:prstGeom prst="rect">
                            <a:avLst/>
                          </a:prstGeom>
                          <a:noFill/>
                          <a:ln w="9525" algn="ctr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en-US" sz="1400">
                                <a:solidFill>
                                  <a:srgbClr val="0000CC"/>
                                </a:solidFill>
                              </a:rPr>
                              <a:t>FC</a:t>
                            </a:r>
                          </a:p>
                        </p:txBody>
                      </p:sp>
                    </p:grpSp>
                    <p:sp>
                      <p:nvSpPr>
                        <p:cNvPr id="33910" name="Line 1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72" y="1049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911" name="Line 1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824" y="1049"/>
                          <a:ext cx="4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</p:grpSp>
                  <p:grpSp>
                    <p:nvGrpSpPr>
                      <p:cNvPr id="33843" name="Group 147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1591" y="1351"/>
                        <a:ext cx="281" cy="288"/>
                        <a:chOff x="1591" y="953"/>
                        <a:chExt cx="281" cy="288"/>
                      </a:xfrm>
                    </p:grpSpPr>
                    <p:grpSp>
                      <p:nvGrpSpPr>
                        <p:cNvPr id="33847" name="Group 1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91" y="953"/>
                          <a:ext cx="265" cy="196"/>
                          <a:chOff x="1234" y="2215"/>
                          <a:chExt cx="265" cy="196"/>
                        </a:xfrm>
                      </p:grpSpPr>
                      <p:sp>
                        <p:nvSpPr>
                          <p:cNvPr id="33907" name="Oval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65" y="2215"/>
                            <a:ext cx="196" cy="196"/>
                          </a:xfrm>
                          <a:prstGeom prst="ellipse">
                            <a:avLst/>
                          </a:prstGeom>
                          <a:noFill/>
                          <a:ln w="9525" algn="ctr">
                            <a:solidFill>
                              <a:srgbClr val="0000CC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3908" name="Text Box 15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34" y="2215"/>
                            <a:ext cx="265" cy="192"/>
                          </a:xfrm>
                          <a:prstGeom prst="rect">
                            <a:avLst/>
                          </a:prstGeom>
                          <a:noFill/>
                          <a:ln w="9525" algn="ctr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en-US" sz="1400">
                                <a:solidFill>
                                  <a:srgbClr val="0000CC"/>
                                </a:solidFill>
                              </a:rPr>
                              <a:t>FC</a:t>
                            </a:r>
                          </a:p>
                        </p:txBody>
                      </p:sp>
                    </p:grpSp>
                    <p:sp>
                      <p:nvSpPr>
                        <p:cNvPr id="33905" name="Line 1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72" y="1049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906" name="Line 1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824" y="1049"/>
                          <a:ext cx="4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</p:grpSp>
                </p:grpSp>
                <p:grpSp>
                  <p:nvGrpSpPr>
                    <p:cNvPr id="33848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678"/>
                      <a:ext cx="322" cy="769"/>
                      <a:chOff x="1488" y="678"/>
                      <a:chExt cx="322" cy="769"/>
                    </a:xfrm>
                  </p:grpSpPr>
                  <p:grpSp>
                    <p:nvGrpSpPr>
                      <p:cNvPr id="33850" name="Group 1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13" y="678"/>
                        <a:ext cx="197" cy="196"/>
                        <a:chOff x="1265" y="2215"/>
                        <a:chExt cx="197" cy="196"/>
                      </a:xfrm>
                    </p:grpSpPr>
                    <p:sp>
                      <p:nvSpPr>
                        <p:cNvPr id="33900" name="Oval 1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5" y="2215"/>
                          <a:ext cx="196" cy="196"/>
                        </a:xfrm>
                        <a:prstGeom prst="ellipse">
                          <a:avLst/>
                        </a:prstGeom>
                        <a:noFill/>
                        <a:ln w="9525" algn="ctr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901" name="Text Box 1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71" y="2215"/>
                          <a:ext cx="191" cy="192"/>
                        </a:xfrm>
                        <a:prstGeom prst="rect">
                          <a:avLst/>
                        </a:prstGeom>
                        <a:noFill/>
                        <a:ln w="9525" algn="ctr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400">
                              <a:solidFill>
                                <a:srgbClr val="0000CC"/>
                              </a:solidFill>
                            </a:rPr>
                            <a:t>X</a:t>
                          </a:r>
                        </a:p>
                      </p:txBody>
                    </p:sp>
                  </p:grpSp>
                  <p:grpSp>
                    <p:nvGrpSpPr>
                      <p:cNvPr id="33851" name="Group 1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88" y="767"/>
                        <a:ext cx="233" cy="680"/>
                        <a:chOff x="1488" y="767"/>
                        <a:chExt cx="233" cy="680"/>
                      </a:xfrm>
                    </p:grpSpPr>
                    <p:sp>
                      <p:nvSpPr>
                        <p:cNvPr id="33896" name="Line 1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88" y="1447"/>
                          <a:ext cx="96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897" name="Line 1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8" y="768"/>
                          <a:ext cx="0" cy="6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898" name="Line 1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88" y="767"/>
                          <a:ext cx="132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899" name="Line 1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21" y="864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CC"/>
                          </a:solidFill>
                          <a:round/>
                          <a:headEnd/>
                          <a:tailEnd type="stealth" w="med" len="med"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</p:grpSp>
                </p:grpSp>
              </p:grpSp>
              <p:grpSp>
                <p:nvGrpSpPr>
                  <p:cNvPr id="33852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1838" y="1454"/>
                    <a:ext cx="587" cy="562"/>
                    <a:chOff x="1838" y="1454"/>
                    <a:chExt cx="587" cy="562"/>
                  </a:xfrm>
                </p:grpSpPr>
                <p:grpSp>
                  <p:nvGrpSpPr>
                    <p:cNvPr id="33853" name="Group 1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60" y="1584"/>
                      <a:ext cx="265" cy="196"/>
                      <a:chOff x="1234" y="2215"/>
                      <a:chExt cx="265" cy="196"/>
                    </a:xfrm>
                  </p:grpSpPr>
                  <p:sp>
                    <p:nvSpPr>
                      <p:cNvPr id="33890" name="Oval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5" y="2215"/>
                        <a:ext cx="196" cy="19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rgbClr val="00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3891" name="Text Box 16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34" y="2215"/>
                        <a:ext cx="265" cy="192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>
                            <a:solidFill>
                              <a:srgbClr val="0000CC"/>
                            </a:solidFill>
                          </a:rPr>
                          <a:t>LC</a:t>
                        </a:r>
                      </a:p>
                    </p:txBody>
                  </p:sp>
                </p:grpSp>
                <p:sp>
                  <p:nvSpPr>
                    <p:cNvPr id="33888" name="Line 1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90" y="1776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889" name="Line 1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838" y="1454"/>
                      <a:ext cx="384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</p:grpSp>
        </p:grpSp>
      </p:grpSp>
      <p:grpSp>
        <p:nvGrpSpPr>
          <p:cNvPr id="33854" name="Group 179"/>
          <p:cNvGrpSpPr>
            <a:grpSpLocks/>
          </p:cNvGrpSpPr>
          <p:nvPr/>
        </p:nvGrpSpPr>
        <p:grpSpPr bwMode="auto">
          <a:xfrm>
            <a:off x="4756150" y="4235450"/>
            <a:ext cx="585788" cy="912813"/>
            <a:chOff x="2926" y="2428"/>
            <a:chExt cx="369" cy="575"/>
          </a:xfrm>
        </p:grpSpPr>
        <p:grpSp>
          <p:nvGrpSpPr>
            <p:cNvPr id="33855" name="Group 169"/>
            <p:cNvGrpSpPr>
              <a:grpSpLocks/>
            </p:cNvGrpSpPr>
            <p:nvPr/>
          </p:nvGrpSpPr>
          <p:grpSpPr bwMode="auto">
            <a:xfrm>
              <a:off x="2999" y="2701"/>
              <a:ext cx="274" cy="302"/>
              <a:chOff x="3264" y="1824"/>
              <a:chExt cx="274" cy="302"/>
            </a:xfrm>
          </p:grpSpPr>
          <p:grpSp>
            <p:nvGrpSpPr>
              <p:cNvPr id="33866" name="Group 170"/>
              <p:cNvGrpSpPr>
                <a:grpSpLocks/>
              </p:cNvGrpSpPr>
              <p:nvPr/>
            </p:nvGrpSpPr>
            <p:grpSpPr bwMode="auto">
              <a:xfrm>
                <a:off x="3264" y="1824"/>
                <a:ext cx="265" cy="196"/>
                <a:chOff x="1234" y="2215"/>
                <a:chExt cx="265" cy="196"/>
              </a:xfrm>
            </p:grpSpPr>
            <p:sp>
              <p:nvSpPr>
                <p:cNvPr id="33873" name="Oval 171"/>
                <p:cNvSpPr>
                  <a:spLocks noChangeArrowheads="1"/>
                </p:cNvSpPr>
                <p:nvPr/>
              </p:nvSpPr>
              <p:spPr bwMode="auto">
                <a:xfrm>
                  <a:off x="1265" y="2215"/>
                  <a:ext cx="196" cy="196"/>
                </a:xfrm>
                <a:prstGeom prst="ellipse">
                  <a:avLst/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3874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1234" y="2215"/>
                  <a:ext cx="265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CC"/>
                      </a:solidFill>
                    </a:rPr>
                    <a:t>FC</a:t>
                  </a:r>
                </a:p>
              </p:txBody>
            </p:sp>
          </p:grpSp>
          <p:grpSp>
            <p:nvGrpSpPr>
              <p:cNvPr id="33869" name="Group 173"/>
              <p:cNvGrpSpPr>
                <a:grpSpLocks/>
              </p:cNvGrpSpPr>
              <p:nvPr/>
            </p:nvGrpSpPr>
            <p:grpSpPr bwMode="auto">
              <a:xfrm>
                <a:off x="3490" y="1934"/>
                <a:ext cx="48" cy="192"/>
                <a:chOff x="3490" y="1934"/>
                <a:chExt cx="48" cy="192"/>
              </a:xfrm>
            </p:grpSpPr>
            <p:sp>
              <p:nvSpPr>
                <p:cNvPr id="33871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3538" y="193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33872" name="Line 175"/>
                <p:cNvSpPr>
                  <a:spLocks noChangeShapeType="1"/>
                </p:cNvSpPr>
                <p:nvPr/>
              </p:nvSpPr>
              <p:spPr bwMode="auto">
                <a:xfrm flipH="1">
                  <a:off x="3490" y="193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33867" name="Line 177"/>
            <p:cNvSpPr>
              <a:spLocks noChangeShapeType="1"/>
            </p:cNvSpPr>
            <p:nvPr/>
          </p:nvSpPr>
          <p:spPr bwMode="auto">
            <a:xfrm rot="5400000">
              <a:off x="3062" y="2643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868" name="Text Box 178"/>
            <p:cNvSpPr txBox="1">
              <a:spLocks noChangeArrowheads="1"/>
            </p:cNvSpPr>
            <p:nvPr/>
          </p:nvSpPr>
          <p:spPr bwMode="auto">
            <a:xfrm>
              <a:off x="2926" y="2428"/>
              <a:ext cx="36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V</a:t>
              </a:r>
              <a:r>
                <a:rPr lang="en-US" sz="1600" baseline="30000">
                  <a:solidFill>
                    <a:srgbClr val="FF0000"/>
                  </a:solidFill>
                </a:rPr>
                <a:t>MAX</a:t>
              </a:r>
            </a:p>
          </p:txBody>
        </p:sp>
      </p:grpSp>
      <p:grpSp>
        <p:nvGrpSpPr>
          <p:cNvPr id="33870" name="Group 183"/>
          <p:cNvGrpSpPr>
            <a:grpSpLocks/>
          </p:cNvGrpSpPr>
          <p:nvPr/>
        </p:nvGrpSpPr>
        <p:grpSpPr bwMode="auto">
          <a:xfrm>
            <a:off x="1500188" y="3348038"/>
            <a:ext cx="4498975" cy="1666875"/>
            <a:chOff x="1500166" y="3009897"/>
            <a:chExt cx="4498542" cy="1667301"/>
          </a:xfrm>
        </p:grpSpPr>
        <p:sp>
          <p:nvSpPr>
            <p:cNvPr id="33860" name="Text Box 178"/>
            <p:cNvSpPr txBox="1">
              <a:spLocks noChangeArrowheads="1"/>
            </p:cNvSpPr>
            <p:nvPr/>
          </p:nvSpPr>
          <p:spPr bwMode="auto">
            <a:xfrm>
              <a:off x="1500166" y="3971929"/>
              <a:ext cx="64152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T</a:t>
              </a:r>
              <a:r>
                <a:rPr lang="en-US" sz="1600" baseline="-25000">
                  <a:solidFill>
                    <a:srgbClr val="FF0000"/>
                  </a:solidFill>
                </a:rPr>
                <a:t>R</a:t>
              </a:r>
              <a:r>
                <a:rPr lang="en-US" sz="1600" baseline="30000">
                  <a:solidFill>
                    <a:srgbClr val="FF0000"/>
                  </a:solidFill>
                </a:rPr>
                <a:t>MAX</a:t>
              </a:r>
            </a:p>
          </p:txBody>
        </p:sp>
        <p:sp>
          <p:nvSpPr>
            <p:cNvPr id="33861" name="Line 177"/>
            <p:cNvSpPr>
              <a:spLocks noChangeShapeType="1"/>
            </p:cNvSpPr>
            <p:nvPr/>
          </p:nvSpPr>
          <p:spPr bwMode="auto">
            <a:xfrm>
              <a:off x="1885933" y="4205293"/>
              <a:ext cx="228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862" name="Line 177"/>
            <p:cNvSpPr>
              <a:spLocks noChangeShapeType="1"/>
            </p:cNvSpPr>
            <p:nvPr/>
          </p:nvSpPr>
          <p:spPr bwMode="auto">
            <a:xfrm flipH="1">
              <a:off x="3919535" y="3186111"/>
              <a:ext cx="228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863" name="Text Box 178"/>
            <p:cNvSpPr txBox="1">
              <a:spLocks noChangeArrowheads="1"/>
            </p:cNvSpPr>
            <p:nvPr/>
          </p:nvSpPr>
          <p:spPr bwMode="auto">
            <a:xfrm>
              <a:off x="4081459" y="3009897"/>
              <a:ext cx="675185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U</a:t>
              </a:r>
              <a:r>
                <a:rPr lang="en-US" sz="1600" baseline="-25000">
                  <a:solidFill>
                    <a:srgbClr val="FF0000"/>
                  </a:solidFill>
                </a:rPr>
                <a:t>R</a:t>
              </a:r>
              <a:r>
                <a:rPr lang="en-US" sz="1600" baseline="30000">
                  <a:solidFill>
                    <a:srgbClr val="FF0000"/>
                  </a:solidFill>
                </a:rPr>
                <a:t>MAX</a:t>
              </a:r>
            </a:p>
          </p:txBody>
        </p:sp>
        <p:sp>
          <p:nvSpPr>
            <p:cNvPr id="33864" name="Text Box 178"/>
            <p:cNvSpPr txBox="1">
              <a:spLocks noChangeArrowheads="1"/>
            </p:cNvSpPr>
            <p:nvPr/>
          </p:nvSpPr>
          <p:spPr bwMode="auto">
            <a:xfrm>
              <a:off x="5291142" y="4338644"/>
              <a:ext cx="70756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T</a:t>
              </a:r>
              <a:r>
                <a:rPr lang="en-US" sz="1600" baseline="-25000">
                  <a:solidFill>
                    <a:srgbClr val="FF0000"/>
                  </a:solidFill>
                </a:rPr>
                <a:t>Col</a:t>
              </a:r>
              <a:r>
                <a:rPr lang="en-US" sz="1600" baseline="30000">
                  <a:solidFill>
                    <a:srgbClr val="FF0000"/>
                  </a:solidFill>
                </a:rPr>
                <a:t>MIN</a:t>
              </a:r>
            </a:p>
          </p:txBody>
        </p:sp>
        <p:sp>
          <p:nvSpPr>
            <p:cNvPr id="33865" name="Line 177"/>
            <p:cNvSpPr>
              <a:spLocks noChangeShapeType="1"/>
            </p:cNvSpPr>
            <p:nvPr/>
          </p:nvSpPr>
          <p:spPr bwMode="auto">
            <a:xfrm rot="-5400000">
              <a:off x="5428694" y="4409518"/>
              <a:ext cx="14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3839" name="Line 177"/>
          <p:cNvSpPr>
            <a:spLocks noChangeShapeType="1"/>
          </p:cNvSpPr>
          <p:nvPr/>
        </p:nvSpPr>
        <p:spPr bwMode="auto">
          <a:xfrm rot="10800000">
            <a:off x="5916613" y="3014663"/>
            <a:ext cx="684212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40" name="Line 177"/>
          <p:cNvSpPr>
            <a:spLocks noChangeShapeType="1"/>
          </p:cNvSpPr>
          <p:nvPr/>
        </p:nvSpPr>
        <p:spPr bwMode="auto">
          <a:xfrm rot="5400000">
            <a:off x="3419475" y="1800225"/>
            <a:ext cx="2286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33875" name="Group 201"/>
          <p:cNvGrpSpPr>
            <a:grpSpLocks/>
          </p:cNvGrpSpPr>
          <p:nvPr/>
        </p:nvGrpSpPr>
        <p:grpSpPr bwMode="auto">
          <a:xfrm>
            <a:off x="2481263" y="1033463"/>
            <a:ext cx="5559425" cy="3176587"/>
            <a:chOff x="2481248" y="704831"/>
            <a:chExt cx="5559372" cy="3176610"/>
          </a:xfrm>
        </p:grpSpPr>
        <p:grpSp>
          <p:nvGrpSpPr>
            <p:cNvPr id="33876" name="Group 199"/>
            <p:cNvGrpSpPr>
              <a:grpSpLocks/>
            </p:cNvGrpSpPr>
            <p:nvPr/>
          </p:nvGrpSpPr>
          <p:grpSpPr bwMode="auto">
            <a:xfrm>
              <a:off x="5786446" y="2519356"/>
              <a:ext cx="2254174" cy="1362085"/>
              <a:chOff x="5777528" y="2519356"/>
              <a:chExt cx="2254174" cy="1362085"/>
            </a:xfrm>
          </p:grpSpPr>
          <p:grpSp>
            <p:nvGrpSpPr>
              <p:cNvPr id="33877" name="Group 188"/>
              <p:cNvGrpSpPr>
                <a:grpSpLocks/>
              </p:cNvGrpSpPr>
              <p:nvPr/>
            </p:nvGrpSpPr>
            <p:grpSpPr bwMode="auto">
              <a:xfrm>
                <a:off x="6600839" y="2540194"/>
                <a:ext cx="311150" cy="317302"/>
                <a:chOff x="6696090" y="1928831"/>
                <a:chExt cx="311150" cy="317302"/>
              </a:xfrm>
            </p:grpSpPr>
            <p:sp>
              <p:nvSpPr>
                <p:cNvPr id="33858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6711968" y="1938356"/>
                  <a:ext cx="284052" cy="30777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9900"/>
                      </a:solidFill>
                    </a:rPr>
                    <a:t>X</a:t>
                  </a:r>
                </a:p>
              </p:txBody>
            </p:sp>
            <p:sp>
              <p:nvSpPr>
                <p:cNvPr id="33859" name="Oval 103"/>
                <p:cNvSpPr>
                  <a:spLocks noChangeArrowheads="1"/>
                </p:cNvSpPr>
                <p:nvPr/>
              </p:nvSpPr>
              <p:spPr bwMode="auto">
                <a:xfrm>
                  <a:off x="6696090" y="1928831"/>
                  <a:ext cx="311150" cy="311150"/>
                </a:xfrm>
                <a:prstGeom prst="ellipse">
                  <a:avLst/>
                </a:prstGeom>
                <a:noFill/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5679047" y="3773490"/>
                <a:ext cx="214314" cy="1588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0800000">
                <a:off x="5777473" y="3652839"/>
                <a:ext cx="990591" cy="1588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6364042" y="3251993"/>
                <a:ext cx="809631" cy="1587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56" name="Line 177"/>
              <p:cNvSpPr>
                <a:spLocks noChangeShapeType="1"/>
              </p:cNvSpPr>
              <p:nvPr/>
            </p:nvSpPr>
            <p:spPr bwMode="auto">
              <a:xfrm rot="10800000">
                <a:off x="6894578" y="2686045"/>
                <a:ext cx="288000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3857" name="Text Box 178"/>
              <p:cNvSpPr txBox="1">
                <a:spLocks noChangeArrowheads="1"/>
              </p:cNvSpPr>
              <p:nvPr/>
            </p:nvSpPr>
            <p:spPr bwMode="auto">
              <a:xfrm>
                <a:off x="7091380" y="2519356"/>
                <a:ext cx="94032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</a:rPr>
                  <a:t> </a:t>
                </a:r>
                <a:r>
                  <a:rPr lang="en-US" sz="1600">
                    <a:solidFill>
                      <a:srgbClr val="009900"/>
                    </a:solidFill>
                  </a:rPr>
                  <a:t>L/F </a:t>
                </a:r>
                <a:r>
                  <a:rPr lang="en-US" sz="1600" baseline="30000">
                    <a:solidFill>
                      <a:srgbClr val="009900"/>
                    </a:solidFill>
                  </a:rPr>
                  <a:t>selfopt</a:t>
                </a:r>
              </a:p>
            </p:txBody>
          </p:sp>
        </p:grpSp>
        <p:grpSp>
          <p:nvGrpSpPr>
            <p:cNvPr id="33878" name="Group 200"/>
            <p:cNvGrpSpPr>
              <a:grpSpLocks/>
            </p:cNvGrpSpPr>
            <p:nvPr/>
          </p:nvGrpSpPr>
          <p:grpSpPr bwMode="auto">
            <a:xfrm>
              <a:off x="2481248" y="704831"/>
              <a:ext cx="1515714" cy="1023945"/>
              <a:chOff x="2481248" y="704831"/>
              <a:chExt cx="1515714" cy="1023945"/>
            </a:xfrm>
          </p:grpSpPr>
          <p:sp>
            <p:nvSpPr>
              <p:cNvPr id="33849" name="TextBox 196"/>
              <p:cNvSpPr txBox="1">
                <a:spLocks noChangeArrowheads="1"/>
              </p:cNvSpPr>
              <p:nvPr/>
            </p:nvSpPr>
            <p:spPr bwMode="auto">
              <a:xfrm>
                <a:off x="3081327" y="704831"/>
                <a:ext cx="915635" cy="646331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9900"/>
                    </a:solidFill>
                  </a:rPr>
                  <a:t>Hill</a:t>
                </a:r>
              </a:p>
              <a:p>
                <a:pPr algn="ctr"/>
                <a:r>
                  <a:rPr lang="en-US" dirty="0">
                    <a:solidFill>
                      <a:srgbClr val="009900"/>
                    </a:solidFill>
                  </a:rPr>
                  <a:t>Climber</a:t>
                </a:r>
                <a:endParaRPr lang="en-IN" dirty="0">
                  <a:solidFill>
                    <a:srgbClr val="009900"/>
                  </a:solidFill>
                </a:endParaRPr>
              </a:p>
            </p:txBody>
          </p:sp>
          <p:cxnSp>
            <p:nvCxnSpPr>
              <p:cNvPr id="198" name="Straight Connector 197"/>
              <p:cNvCxnSpPr/>
              <p:nvPr/>
            </p:nvCxnSpPr>
            <p:spPr>
              <a:xfrm rot="5400000" flipH="1" flipV="1">
                <a:off x="2158190" y="1404129"/>
                <a:ext cx="647704" cy="1587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0800000" flipH="1" flipV="1">
                <a:off x="2482835" y="1081071"/>
                <a:ext cx="593720" cy="1588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879" name="Group 205"/>
          <p:cNvGrpSpPr>
            <a:grpSpLocks/>
          </p:cNvGrpSpPr>
          <p:nvPr/>
        </p:nvGrpSpPr>
        <p:grpSpPr bwMode="auto">
          <a:xfrm>
            <a:off x="152400" y="5570538"/>
            <a:ext cx="5276850" cy="830262"/>
            <a:chOff x="152400" y="5493603"/>
            <a:chExt cx="5276880" cy="830997"/>
          </a:xfrm>
        </p:grpSpPr>
        <p:sp>
          <p:nvSpPr>
            <p:cNvPr id="33844" name="TextBox 202"/>
            <p:cNvSpPr txBox="1">
              <a:spLocks noChangeArrowheads="1"/>
            </p:cNvSpPr>
            <p:nvPr/>
          </p:nvSpPr>
          <p:spPr bwMode="auto">
            <a:xfrm>
              <a:off x="152400" y="5493603"/>
              <a:ext cx="238128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~3-5% additional throughput  for same boil-up</a:t>
              </a:r>
            </a:p>
          </p:txBody>
        </p:sp>
        <p:sp>
          <p:nvSpPr>
            <p:cNvPr id="33845" name="TextBox 201"/>
            <p:cNvSpPr txBox="1">
              <a:spLocks noChangeArrowheads="1"/>
            </p:cNvSpPr>
            <p:nvPr/>
          </p:nvSpPr>
          <p:spPr bwMode="auto">
            <a:xfrm>
              <a:off x="2590800" y="5715000"/>
              <a:ext cx="3946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N" sz="2800"/>
                <a:t>≡</a:t>
              </a:r>
            </a:p>
          </p:txBody>
        </p:sp>
        <p:sp>
          <p:nvSpPr>
            <p:cNvPr id="33846" name="TextBox 204"/>
            <p:cNvSpPr txBox="1">
              <a:spLocks noChangeArrowheads="1"/>
            </p:cNvSpPr>
            <p:nvPr/>
          </p:nvSpPr>
          <p:spPr bwMode="auto">
            <a:xfrm>
              <a:off x="3048000" y="5638800"/>
              <a:ext cx="23812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~3-5% steam savings per kg throughput</a:t>
              </a:r>
            </a:p>
          </p:txBody>
        </p:sp>
      </p:grpSp>
      <p:sp>
        <p:nvSpPr>
          <p:cNvPr id="203" name="Title 2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Managing Unconstrained DOFs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Summary</a:t>
            </a:r>
            <a:endParaRPr lang="en-IN" dirty="0"/>
          </a:p>
        </p:txBody>
      </p:sp>
      <p:sp>
        <p:nvSpPr>
          <p:cNvPr id="34818" name="Content Placeholder 7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>
            <a:normAutofit/>
          </a:bodyPr>
          <a:lstStyle/>
          <a:p>
            <a:r>
              <a:rPr lang="en-IN" dirty="0" smtClean="0"/>
              <a:t>Key guideline for recycle system PWC</a:t>
            </a:r>
          </a:p>
          <a:p>
            <a:pPr lvl="1"/>
            <a:r>
              <a:rPr lang="en-IN" dirty="0" smtClean="0"/>
              <a:t>Structure control system to hold recycle rate by manipulating in / out streams in loop</a:t>
            </a:r>
          </a:p>
          <a:p>
            <a:pPr>
              <a:spcBef>
                <a:spcPts val="1200"/>
              </a:spcBef>
            </a:pPr>
            <a:r>
              <a:rPr lang="en-IN" dirty="0" smtClean="0"/>
              <a:t>Holding a fresh feed rate constant is NOT a good idea</a:t>
            </a:r>
          </a:p>
          <a:p>
            <a:pPr>
              <a:spcBef>
                <a:spcPts val="1200"/>
              </a:spcBef>
            </a:pPr>
            <a:r>
              <a:rPr lang="en-IN" dirty="0" smtClean="0"/>
              <a:t>Locate TPM at bottleneck inside recycle loop</a:t>
            </a:r>
          </a:p>
          <a:p>
            <a:pPr>
              <a:spcBef>
                <a:spcPts val="1200"/>
              </a:spcBef>
            </a:pPr>
            <a:r>
              <a:rPr lang="en-IN" dirty="0" smtClean="0"/>
              <a:t>Economic considerations play </a:t>
            </a:r>
            <a:r>
              <a:rPr lang="en-IN" smtClean="0"/>
              <a:t>a major role </a:t>
            </a:r>
            <a:r>
              <a:rPr lang="en-IN" dirty="0" smtClean="0"/>
              <a:t>in regulatory control layer design</a:t>
            </a:r>
          </a:p>
          <a:p>
            <a:pPr>
              <a:spcBef>
                <a:spcPts val="1200"/>
              </a:spcBef>
            </a:pPr>
            <a:r>
              <a:rPr lang="en-IN" dirty="0" smtClean="0"/>
              <a:t>Quantitative case study results</a:t>
            </a:r>
          </a:p>
          <a:p>
            <a:pPr lvl="1"/>
            <a:r>
              <a:rPr lang="en-IN" dirty="0" smtClean="0"/>
              <a:t>Significantly higher maximum achievable throughput with fresh feed as make-up stream</a:t>
            </a:r>
          </a:p>
          <a:p>
            <a:r>
              <a:rPr lang="en-IN" dirty="0" smtClean="0"/>
              <a:t>COMMON SENSE MUST PREVAIL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9F579AA-AA0B-4F0D-B282-4E877B5765A9}"/>
              </a:ext>
            </a:extLst>
          </p:cNvPr>
          <p:cNvSpPr/>
          <p:nvPr/>
        </p:nvSpPr>
        <p:spPr>
          <a:xfrm>
            <a:off x="3787376" y="612285"/>
            <a:ext cx="6306442" cy="3212398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13E575-30AA-4AC2-9C57-4390D2E39DEB}"/>
              </a:ext>
            </a:extLst>
          </p:cNvPr>
          <p:cNvSpPr/>
          <p:nvPr/>
        </p:nvSpPr>
        <p:spPr>
          <a:xfrm>
            <a:off x="-809625" y="717176"/>
            <a:ext cx="5535266" cy="2877739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8FF64-588B-4E73-B244-5508A03D9605}"/>
              </a:ext>
            </a:extLst>
          </p:cNvPr>
          <p:cNvSpPr/>
          <p:nvPr/>
        </p:nvSpPr>
        <p:spPr>
          <a:xfrm>
            <a:off x="1450056" y="1756141"/>
            <a:ext cx="1925678" cy="101566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Sustainable Process Engineering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CA9868-2D34-4546-8EB1-A6434277B0B2}"/>
              </a:ext>
            </a:extLst>
          </p:cNvPr>
          <p:cNvSpPr/>
          <p:nvPr/>
        </p:nvSpPr>
        <p:spPr>
          <a:xfrm>
            <a:off x="-894550" y="3573956"/>
            <a:ext cx="5603668" cy="4693745"/>
          </a:xfrm>
          <a:prstGeom prst="rect">
            <a:avLst/>
          </a:prstGeom>
          <a:blipFill dpi="0" rotWithShape="1">
            <a:blip r:embed="rId4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62E84B-0737-4B8C-A21E-8909FCE6E798}"/>
              </a:ext>
            </a:extLst>
          </p:cNvPr>
          <p:cNvSpPr/>
          <p:nvPr/>
        </p:nvSpPr>
        <p:spPr>
          <a:xfrm>
            <a:off x="4725642" y="3596568"/>
            <a:ext cx="5603668" cy="3564286"/>
          </a:xfrm>
          <a:prstGeom prst="rect">
            <a:avLst/>
          </a:prstGeom>
          <a:blipFill dpi="0" rotWithShape="1">
            <a:blip r:embed="rId5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2755" y="90083"/>
            <a:ext cx="900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Research Areas @ IITK: Research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B21ED7-63A6-4A13-8767-9F2961EE914C}"/>
              </a:ext>
            </a:extLst>
          </p:cNvPr>
          <p:cNvSpPr/>
          <p:nvPr/>
        </p:nvSpPr>
        <p:spPr>
          <a:xfrm>
            <a:off x="6115933" y="1675160"/>
            <a:ext cx="1885091" cy="70788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Energy </a:t>
            </a:r>
            <a:r>
              <a:rPr lang="en-US" sz="20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and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Environment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149B3-9C52-44D0-B2FF-158203768E1E}"/>
              </a:ext>
            </a:extLst>
          </p:cNvPr>
          <p:cNvSpPr/>
          <p:nvPr/>
        </p:nvSpPr>
        <p:spPr>
          <a:xfrm>
            <a:off x="5261785" y="4831040"/>
            <a:ext cx="2431699" cy="101566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Complex fluids, Colloids and Soft Matter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F6E220-A25A-4F7E-8C43-D2583CB1DCBC}"/>
              </a:ext>
            </a:extLst>
          </p:cNvPr>
          <p:cNvCxnSpPr>
            <a:cxnSpLocks/>
          </p:cNvCxnSpPr>
          <p:nvPr/>
        </p:nvCxnSpPr>
        <p:spPr>
          <a:xfrm flipH="1" flipV="1">
            <a:off x="736335" y="3573955"/>
            <a:ext cx="7671331" cy="2327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36D615-D400-42C7-BFF0-BB0DB0EA1715}"/>
              </a:ext>
            </a:extLst>
          </p:cNvPr>
          <p:cNvCxnSpPr/>
          <p:nvPr/>
        </p:nvCxnSpPr>
        <p:spPr>
          <a:xfrm>
            <a:off x="4726120" y="717177"/>
            <a:ext cx="0" cy="5754033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46AC865-292C-4481-94D4-445285A45C22}"/>
              </a:ext>
            </a:extLst>
          </p:cNvPr>
          <p:cNvSpPr/>
          <p:nvPr/>
        </p:nvSpPr>
        <p:spPr>
          <a:xfrm>
            <a:off x="1319573" y="4914992"/>
            <a:ext cx="2642717" cy="101566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Advanced Materials, Nano-Science and Nano-Tech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E6A16DD-3376-4077-A23B-9862EA93138B}"/>
              </a:ext>
            </a:extLst>
          </p:cNvPr>
          <p:cNvSpPr/>
          <p:nvPr/>
        </p:nvSpPr>
        <p:spPr>
          <a:xfrm>
            <a:off x="3903915" y="2515372"/>
            <a:ext cx="1585558" cy="196497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246FB2-57BB-4187-8ECC-49481B8742C6}"/>
              </a:ext>
            </a:extLst>
          </p:cNvPr>
          <p:cNvSpPr/>
          <p:nvPr/>
        </p:nvSpPr>
        <p:spPr>
          <a:xfrm>
            <a:off x="3937180" y="2845020"/>
            <a:ext cx="15605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 @ IITK</a:t>
            </a:r>
          </a:p>
          <a:p>
            <a:pPr algn="ctr"/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Research Areas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83B102-A563-446F-8138-1825A4104057}"/>
              </a:ext>
            </a:extLst>
          </p:cNvPr>
          <p:cNvSpPr txBox="1"/>
          <p:nvPr/>
        </p:nvSpPr>
        <p:spPr>
          <a:xfrm>
            <a:off x="8870763" y="653877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C56DF5-B16E-47B4-A2E6-2C2D70CC7D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47" t="23477" r="32517" b="14334"/>
          <a:stretch/>
        </p:blipFill>
        <p:spPr>
          <a:xfrm>
            <a:off x="7994041" y="2622704"/>
            <a:ext cx="893779" cy="19274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D85C9D-874D-4FB9-94A7-02FC3F8A82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47" t="23477" r="32517" b="14334"/>
          <a:stretch/>
        </p:blipFill>
        <p:spPr>
          <a:xfrm rot="5666733">
            <a:off x="4146641" y="5081312"/>
            <a:ext cx="1191705" cy="14455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60DC65D-A21E-495D-B5F9-A65E66697A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47" t="23477" r="32517" b="14334"/>
          <a:stretch/>
        </p:blipFill>
        <p:spPr>
          <a:xfrm rot="11106362">
            <a:off x="420786" y="2596444"/>
            <a:ext cx="893779" cy="19274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C586E5C-775F-4470-AECD-934131F417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47" t="23477" r="32517" b="14334"/>
          <a:stretch/>
        </p:blipFill>
        <p:spPr>
          <a:xfrm rot="16497706">
            <a:off x="4146641" y="487798"/>
            <a:ext cx="1191705" cy="1445582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96908"/>
          </a:xfrm>
        </p:spPr>
        <p:txBody>
          <a:bodyPr/>
          <a:lstStyle/>
          <a:p>
            <a:r>
              <a:rPr lang="en-IN" dirty="0" err="1" smtClean="0"/>
              <a:t>ChE@IITK</a:t>
            </a:r>
            <a:r>
              <a:rPr lang="en-IN" dirty="0" smtClean="0"/>
              <a:t>: Research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3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PWC Basics: A Simple Chemical Process</a:t>
            </a:r>
            <a:endParaRPr lang="en-IN" dirty="0"/>
          </a:p>
        </p:txBody>
      </p:sp>
      <p:grpSp>
        <p:nvGrpSpPr>
          <p:cNvPr id="5" name="Group 4"/>
          <p:cNvGrpSpPr/>
          <p:nvPr/>
        </p:nvGrpSpPr>
        <p:grpSpPr>
          <a:xfrm>
            <a:off x="4922404" y="857232"/>
            <a:ext cx="3467553" cy="5171820"/>
            <a:chOff x="4922404" y="1214422"/>
            <a:chExt cx="3467553" cy="5171820"/>
          </a:xfrm>
        </p:grpSpPr>
        <p:sp>
          <p:nvSpPr>
            <p:cNvPr id="6" name="Line 34"/>
            <p:cNvSpPr>
              <a:spLocks noChangeShapeType="1"/>
            </p:cNvSpPr>
            <p:nvPr/>
          </p:nvSpPr>
          <p:spPr bwMode="auto">
            <a:xfrm flipV="1">
              <a:off x="7330374" y="1490938"/>
              <a:ext cx="0" cy="162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" name="Line 35"/>
            <p:cNvSpPr>
              <a:spLocks noChangeShapeType="1"/>
            </p:cNvSpPr>
            <p:nvPr/>
          </p:nvSpPr>
          <p:spPr bwMode="auto">
            <a:xfrm flipH="1">
              <a:off x="4922404" y="1490938"/>
              <a:ext cx="241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" name="Text Box 36"/>
            <p:cNvSpPr txBox="1">
              <a:spLocks noChangeArrowheads="1"/>
            </p:cNvSpPr>
            <p:nvPr/>
          </p:nvSpPr>
          <p:spPr bwMode="auto">
            <a:xfrm>
              <a:off x="6072198" y="1214422"/>
              <a:ext cx="10318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Recycle A</a:t>
              </a:r>
            </a:p>
          </p:txBody>
        </p:sp>
        <p:grpSp>
          <p:nvGrpSpPr>
            <p:cNvPr id="9" name="Group 134"/>
            <p:cNvGrpSpPr/>
            <p:nvPr/>
          </p:nvGrpSpPr>
          <p:grpSpPr>
            <a:xfrm>
              <a:off x="5361007" y="2133600"/>
              <a:ext cx="3028950" cy="4252642"/>
              <a:chOff x="5361007" y="2133600"/>
              <a:chExt cx="3028950" cy="4252642"/>
            </a:xfrm>
          </p:grpSpPr>
          <p:grpSp>
            <p:nvGrpSpPr>
              <p:cNvPr id="10" name="Group 124"/>
              <p:cNvGrpSpPr/>
              <p:nvPr/>
            </p:nvGrpSpPr>
            <p:grpSpPr>
              <a:xfrm>
                <a:off x="5361007" y="2133600"/>
                <a:ext cx="2068513" cy="4157663"/>
                <a:chOff x="4500563" y="2133600"/>
                <a:chExt cx="2068513" cy="4157663"/>
              </a:xfrm>
            </p:grpSpPr>
            <p:grpSp>
              <p:nvGrpSpPr>
                <p:cNvPr id="12" name="Group 48"/>
                <p:cNvGrpSpPr>
                  <a:grpSpLocks/>
                </p:cNvGrpSpPr>
                <p:nvPr/>
              </p:nvGrpSpPr>
              <p:grpSpPr bwMode="auto">
                <a:xfrm>
                  <a:off x="4718051" y="2798763"/>
                  <a:ext cx="381000" cy="2676525"/>
                  <a:chOff x="2448" y="2010"/>
                  <a:chExt cx="240" cy="1686"/>
                </a:xfrm>
              </p:grpSpPr>
              <p:sp>
                <p:nvSpPr>
                  <p:cNvPr id="59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064"/>
                    <a:ext cx="240" cy="1584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AutoShape 50"/>
                  <p:cNvSpPr>
                    <a:spLocks/>
                  </p:cNvSpPr>
                  <p:nvPr/>
                </p:nvSpPr>
                <p:spPr bwMode="auto">
                  <a:xfrm rot="-5400000">
                    <a:off x="2544" y="1914"/>
                    <a:ext cx="48" cy="240"/>
                  </a:xfrm>
                  <a:prstGeom prst="rightBracket">
                    <a:avLst>
                      <a:gd name="adj" fmla="val 25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AutoShape 51"/>
                  <p:cNvSpPr>
                    <a:spLocks/>
                  </p:cNvSpPr>
                  <p:nvPr/>
                </p:nvSpPr>
                <p:spPr bwMode="auto">
                  <a:xfrm rot="5400000" flipV="1">
                    <a:off x="2544" y="3552"/>
                    <a:ext cx="48" cy="240"/>
                  </a:xfrm>
                  <a:prstGeom prst="rightBracket">
                    <a:avLst>
                      <a:gd name="adj" fmla="val 25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924426" y="2644775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14" name="Group 53"/>
                <p:cNvGrpSpPr>
                  <a:grpSpLocks/>
                </p:cNvGrpSpPr>
                <p:nvPr/>
              </p:nvGrpSpPr>
              <p:grpSpPr bwMode="auto">
                <a:xfrm>
                  <a:off x="4500563" y="2133600"/>
                  <a:ext cx="1066800" cy="511175"/>
                  <a:chOff x="2784" y="1694"/>
                  <a:chExt cx="672" cy="322"/>
                </a:xfrm>
              </p:grpSpPr>
              <p:grpSp>
                <p:nvGrpSpPr>
                  <p:cNvPr id="50" name="Group 5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318" y="1688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56" name="AutoShap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58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776"/>
                    <a:ext cx="240" cy="240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2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784" y="1797"/>
                    <a:ext cx="528" cy="192"/>
                    <a:chOff x="2784" y="1776"/>
                    <a:chExt cx="528" cy="192"/>
                  </a:xfrm>
                </p:grpSpPr>
                <p:sp>
                  <p:nvSpPr>
                    <p:cNvPr id="53" name="Line 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76" y="1776"/>
                      <a:ext cx="33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54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6" y="1872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55" name="Line 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84" y="1872"/>
                      <a:ext cx="33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grpSp>
              <p:nvGrpSpPr>
                <p:cNvPr id="15" name="Group 63"/>
                <p:cNvGrpSpPr>
                  <a:grpSpLocks/>
                </p:cNvGrpSpPr>
                <p:nvPr/>
              </p:nvGrpSpPr>
              <p:grpSpPr bwMode="auto">
                <a:xfrm>
                  <a:off x="4521201" y="5551488"/>
                  <a:ext cx="1066800" cy="511175"/>
                  <a:chOff x="2784" y="1694"/>
                  <a:chExt cx="672" cy="322"/>
                </a:xfrm>
              </p:grpSpPr>
              <p:grpSp>
                <p:nvGrpSpPr>
                  <p:cNvPr id="41" name="Group 6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318" y="1688"/>
                    <a:ext cx="132" cy="144"/>
                    <a:chOff x="2880" y="2112"/>
                    <a:chExt cx="528" cy="576"/>
                  </a:xfrm>
                </p:grpSpPr>
                <p:sp>
                  <p:nvSpPr>
                    <p:cNvPr id="47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112"/>
                      <a:ext cx="288" cy="576"/>
                    </a:xfrm>
                    <a:prstGeom prst="flowChartCollat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00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9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208"/>
                      <a:ext cx="144" cy="384"/>
                    </a:xfrm>
                    <a:prstGeom prst="flowChartDelay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2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776"/>
                    <a:ext cx="240" cy="240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784" y="1797"/>
                    <a:ext cx="528" cy="192"/>
                    <a:chOff x="2784" y="1776"/>
                    <a:chExt cx="528" cy="192"/>
                  </a:xfrm>
                </p:grpSpPr>
                <p:sp>
                  <p:nvSpPr>
                    <p:cNvPr id="44" name="Line 7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76" y="1776"/>
                      <a:ext cx="33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5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6" y="1872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46" name="Line 7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84" y="1872"/>
                      <a:ext cx="33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16" name="Line 73"/>
                <p:cNvSpPr>
                  <a:spLocks noChangeShapeType="1"/>
                </p:cNvSpPr>
                <p:nvPr/>
              </p:nvSpPr>
              <p:spPr bwMode="auto">
                <a:xfrm>
                  <a:off x="4872038" y="5475288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7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989513" y="54641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18" name="Group 75"/>
                <p:cNvGrpSpPr>
                  <a:grpSpLocks/>
                </p:cNvGrpSpPr>
                <p:nvPr/>
              </p:nvGrpSpPr>
              <p:grpSpPr bwMode="auto">
                <a:xfrm rot="16200000">
                  <a:off x="5594351" y="2684463"/>
                  <a:ext cx="306388" cy="381000"/>
                  <a:chOff x="3600" y="2928"/>
                  <a:chExt cx="672" cy="576"/>
                </a:xfrm>
              </p:grpSpPr>
              <p:sp>
                <p:nvSpPr>
                  <p:cNvPr id="39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928"/>
                    <a:ext cx="576" cy="57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AutoShape 77"/>
                  <p:cNvSpPr>
                    <a:spLocks/>
                  </p:cNvSpPr>
                  <p:nvPr/>
                </p:nvSpPr>
                <p:spPr bwMode="auto">
                  <a:xfrm>
                    <a:off x="4176" y="2928"/>
                    <a:ext cx="96" cy="576"/>
                  </a:xfrm>
                  <a:prstGeom prst="rightBracket">
                    <a:avLst>
                      <a:gd name="adj" fmla="val 3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5056188" y="2579688"/>
                  <a:ext cx="685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0" name="Line 79"/>
                <p:cNvSpPr>
                  <a:spLocks noChangeShapeType="1"/>
                </p:cNvSpPr>
                <p:nvPr/>
              </p:nvSpPr>
              <p:spPr bwMode="auto">
                <a:xfrm>
                  <a:off x="5741988" y="2579688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1" name="Line 80"/>
                <p:cNvSpPr>
                  <a:spLocks noChangeShapeType="1"/>
                </p:cNvSpPr>
                <p:nvPr/>
              </p:nvSpPr>
              <p:spPr bwMode="auto">
                <a:xfrm>
                  <a:off x="5751513" y="3036888"/>
                  <a:ext cx="0" cy="76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2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5099051" y="3113088"/>
                  <a:ext cx="1371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23" name="Group 82"/>
                <p:cNvGrpSpPr>
                  <a:grpSpLocks/>
                </p:cNvGrpSpPr>
                <p:nvPr/>
              </p:nvGrpSpPr>
              <p:grpSpPr bwMode="auto">
                <a:xfrm rot="16200000">
                  <a:off x="6022976" y="2951163"/>
                  <a:ext cx="209550" cy="228600"/>
                  <a:chOff x="2880" y="2112"/>
                  <a:chExt cx="528" cy="576"/>
                </a:xfrm>
              </p:grpSpPr>
              <p:sp>
                <p:nvSpPr>
                  <p:cNvPr id="36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288" cy="576"/>
                  </a:xfrm>
                  <a:prstGeom prst="flowChartCollat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8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208"/>
                    <a:ext cx="144" cy="384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86"/>
                <p:cNvGrpSpPr>
                  <a:grpSpLocks/>
                </p:cNvGrpSpPr>
                <p:nvPr/>
              </p:nvGrpSpPr>
              <p:grpSpPr bwMode="auto">
                <a:xfrm rot="16200000">
                  <a:off x="5337176" y="2951163"/>
                  <a:ext cx="209550" cy="228600"/>
                  <a:chOff x="2880" y="2112"/>
                  <a:chExt cx="528" cy="576"/>
                </a:xfrm>
              </p:grpSpPr>
              <p:sp>
                <p:nvSpPr>
                  <p:cNvPr id="33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288" cy="576"/>
                  </a:xfrm>
                  <a:prstGeom prst="flowChartCollat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5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208"/>
                    <a:ext cx="144" cy="384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90"/>
                <p:cNvSpPr>
                  <a:spLocks/>
                </p:cNvSpPr>
                <p:nvPr/>
              </p:nvSpPr>
              <p:spPr bwMode="auto">
                <a:xfrm flipV="1">
                  <a:off x="5556251" y="2857500"/>
                  <a:ext cx="381000" cy="46038"/>
                </a:xfrm>
                <a:custGeom>
                  <a:avLst/>
                  <a:gdLst>
                    <a:gd name="T0" fmla="*/ 0 w 240"/>
                    <a:gd name="T1" fmla="*/ 29 h 48"/>
                    <a:gd name="T2" fmla="*/ 96 w 240"/>
                    <a:gd name="T3" fmla="*/ 0 h 48"/>
                    <a:gd name="T4" fmla="*/ 144 w 240"/>
                    <a:gd name="T5" fmla="*/ 29 h 48"/>
                    <a:gd name="T6" fmla="*/ 240 w 240"/>
                    <a:gd name="T7" fmla="*/ 0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48"/>
                    <a:gd name="T14" fmla="*/ 240 w 240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48">
                      <a:moveTo>
                        <a:pt x="0" y="48"/>
                      </a:moveTo>
                      <a:cubicBezTo>
                        <a:pt x="36" y="24"/>
                        <a:pt x="72" y="0"/>
                        <a:pt x="96" y="0"/>
                      </a:cubicBezTo>
                      <a:cubicBezTo>
                        <a:pt x="120" y="0"/>
                        <a:pt x="120" y="48"/>
                        <a:pt x="144" y="48"/>
                      </a:cubicBezTo>
                      <a:cubicBezTo>
                        <a:pt x="168" y="48"/>
                        <a:pt x="224" y="8"/>
                        <a:pt x="24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91"/>
                <p:cNvSpPr>
                  <a:spLocks noChangeShapeType="1"/>
                </p:cNvSpPr>
                <p:nvPr/>
              </p:nvSpPr>
              <p:spPr bwMode="auto">
                <a:xfrm>
                  <a:off x="4968876" y="6073775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7" name="Line 92"/>
                <p:cNvSpPr>
                  <a:spLocks noChangeShapeType="1"/>
                </p:cNvSpPr>
                <p:nvPr/>
              </p:nvSpPr>
              <p:spPr bwMode="auto">
                <a:xfrm>
                  <a:off x="4968876" y="6237288"/>
                  <a:ext cx="1600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28" name="Group 93"/>
                <p:cNvGrpSpPr>
                  <a:grpSpLocks/>
                </p:cNvGrpSpPr>
                <p:nvPr/>
              </p:nvGrpSpPr>
              <p:grpSpPr bwMode="auto">
                <a:xfrm rot="16200000">
                  <a:off x="6099176" y="6072188"/>
                  <a:ext cx="209550" cy="228600"/>
                  <a:chOff x="2880" y="2112"/>
                  <a:chExt cx="528" cy="576"/>
                </a:xfrm>
              </p:grpSpPr>
              <p:sp>
                <p:nvSpPr>
                  <p:cNvPr id="30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12"/>
                    <a:ext cx="288" cy="576"/>
                  </a:xfrm>
                  <a:prstGeom prst="flowChartCollat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32" name="AutoShape 9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208"/>
                    <a:ext cx="144" cy="384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4738688" y="3316288"/>
                  <a:ext cx="331788" cy="136842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C</a:t>
                  </a:r>
                </a:p>
                <a:p>
                  <a:r>
                    <a:rPr lang="en-US" sz="1400"/>
                    <a:t>O</a:t>
                  </a:r>
                </a:p>
                <a:p>
                  <a:r>
                    <a:rPr lang="en-US" sz="1400"/>
                    <a:t>L</a:t>
                  </a:r>
                </a:p>
                <a:p>
                  <a:r>
                    <a:rPr lang="en-US" sz="1400"/>
                    <a:t>U</a:t>
                  </a:r>
                </a:p>
                <a:p>
                  <a:r>
                    <a:rPr lang="en-US" sz="1400"/>
                    <a:t>M</a:t>
                  </a:r>
                </a:p>
                <a:p>
                  <a:r>
                    <a:rPr lang="en-US" sz="1400"/>
                    <a:t>N</a:t>
                  </a:r>
                </a:p>
              </p:txBody>
            </p:sp>
          </p:grpSp>
          <p:sp>
            <p:nvSpPr>
              <p:cNvPr id="11" name="Text Box 98"/>
              <p:cNvSpPr txBox="1">
                <a:spLocks noChangeArrowheads="1"/>
              </p:cNvSpPr>
              <p:nvPr/>
            </p:nvSpPr>
            <p:spPr bwMode="auto">
              <a:xfrm>
                <a:off x="7358082" y="6081442"/>
                <a:ext cx="1031875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Product B</a:t>
                </a: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841202" y="972400"/>
            <a:ext cx="4730930" cy="2962658"/>
            <a:chOff x="841202" y="1329590"/>
            <a:chExt cx="4730930" cy="2962658"/>
          </a:xfrm>
        </p:grpSpPr>
        <p:grpSp>
          <p:nvGrpSpPr>
            <p:cNvPr id="63" name="Group 6"/>
            <p:cNvGrpSpPr>
              <a:grpSpLocks/>
            </p:cNvGrpSpPr>
            <p:nvPr/>
          </p:nvGrpSpPr>
          <p:grpSpPr bwMode="auto">
            <a:xfrm>
              <a:off x="1517650" y="2808288"/>
              <a:ext cx="2252664" cy="1231900"/>
              <a:chOff x="956" y="1769"/>
              <a:chExt cx="1419" cy="776"/>
            </a:xfrm>
          </p:grpSpPr>
          <p:sp>
            <p:nvSpPr>
              <p:cNvPr id="96" name="Text Box 5"/>
              <p:cNvSpPr txBox="1">
                <a:spLocks noChangeArrowheads="1"/>
              </p:cNvSpPr>
              <p:nvPr/>
            </p:nvSpPr>
            <p:spPr bwMode="auto">
              <a:xfrm>
                <a:off x="1728" y="2043"/>
                <a:ext cx="547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REACTOR</a:t>
                </a:r>
                <a:endParaRPr lang="en-US" sz="1400" dirty="0"/>
              </a:p>
            </p:txBody>
          </p:sp>
          <p:grpSp>
            <p:nvGrpSpPr>
              <p:cNvPr id="97" name="Group 8"/>
              <p:cNvGrpSpPr>
                <a:grpSpLocks/>
              </p:cNvGrpSpPr>
              <p:nvPr/>
            </p:nvGrpSpPr>
            <p:grpSpPr bwMode="auto">
              <a:xfrm>
                <a:off x="956" y="1769"/>
                <a:ext cx="1419" cy="776"/>
                <a:chOff x="432" y="2016"/>
                <a:chExt cx="1419" cy="776"/>
              </a:xfrm>
            </p:grpSpPr>
            <p:grpSp>
              <p:nvGrpSpPr>
                <p:cNvPr id="98" name="Group 9"/>
                <p:cNvGrpSpPr>
                  <a:grpSpLocks/>
                </p:cNvGrpSpPr>
                <p:nvPr/>
              </p:nvGrpSpPr>
              <p:grpSpPr bwMode="auto">
                <a:xfrm>
                  <a:off x="843" y="2016"/>
                  <a:ext cx="1008" cy="672"/>
                  <a:chOff x="843" y="2016"/>
                  <a:chExt cx="1008" cy="672"/>
                </a:xfrm>
              </p:grpSpPr>
              <p:grpSp>
                <p:nvGrpSpPr>
                  <p:cNvPr id="10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843" y="2016"/>
                    <a:ext cx="1008" cy="672"/>
                    <a:chOff x="843" y="2016"/>
                    <a:chExt cx="1008" cy="672"/>
                  </a:xfrm>
                </p:grpSpPr>
                <p:grpSp>
                  <p:nvGrpSpPr>
                    <p:cNvPr id="103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1" y="2016"/>
                      <a:ext cx="720" cy="672"/>
                      <a:chOff x="1131" y="2016"/>
                      <a:chExt cx="720" cy="672"/>
                    </a:xfrm>
                  </p:grpSpPr>
                  <p:grpSp>
                    <p:nvGrpSpPr>
                      <p:cNvPr id="111" name="Group 10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1152" y="2064"/>
                        <a:ext cx="672" cy="576"/>
                        <a:chOff x="1152" y="2064"/>
                        <a:chExt cx="672" cy="576"/>
                      </a:xfrm>
                    </p:grpSpPr>
                    <p:sp>
                      <p:nvSpPr>
                        <p:cNvPr id="113" name="Rectangle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2" y="2064"/>
                          <a:ext cx="576" cy="57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" name="AutoShape 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28" y="2064"/>
                          <a:ext cx="96" cy="576"/>
                        </a:xfrm>
                        <a:prstGeom prst="rightBracket">
                          <a:avLst>
                            <a:gd name="adj" fmla="val 219806"/>
                          </a:avLst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12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1" y="2112"/>
                        <a:ext cx="720" cy="576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4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3" y="2160"/>
                      <a:ext cx="288" cy="516"/>
                      <a:chOff x="843" y="2160"/>
                      <a:chExt cx="288" cy="516"/>
                    </a:xfrm>
                  </p:grpSpPr>
                  <p:sp>
                    <p:nvSpPr>
                      <p:cNvPr id="105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3" y="26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grpSp>
                    <p:nvGrpSpPr>
                      <p:cNvPr id="106" name="Group 16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918" y="2538"/>
                        <a:ext cx="132" cy="144"/>
                        <a:chOff x="2880" y="2112"/>
                        <a:chExt cx="528" cy="576"/>
                      </a:xfrm>
                    </p:grpSpPr>
                    <p:sp>
                      <p:nvSpPr>
                        <p:cNvPr id="108" name="AutoShap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112"/>
                          <a:ext cx="288" cy="576"/>
                        </a:xfrm>
                        <a:prstGeom prst="flowChartCollate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24" y="2400"/>
                          <a:ext cx="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110" name="AutoShap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64" y="2208"/>
                          <a:ext cx="144" cy="384"/>
                        </a:xfrm>
                        <a:prstGeom prst="flowChartDelay">
                          <a:avLst/>
                        </a:prstGeom>
                        <a:solidFill>
                          <a:schemeClr val="bg1"/>
                        </a:solidFill>
                        <a:ln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07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85" y="2160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</p:grpSp>
              </p:grpSp>
              <p:sp>
                <p:nvSpPr>
                  <p:cNvPr id="10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7" y="2432"/>
                    <a:ext cx="450" cy="1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/>
                      <a:t>A </a:t>
                    </a:r>
                    <a:r>
                      <a:rPr lang="en-US" sz="1400">
                        <a:sym typeface="Wingdings" pitchFamily="2" charset="2"/>
                      </a:rPr>
                      <a:t> B</a:t>
                    </a:r>
                    <a:endParaRPr lang="en-US" sz="1400"/>
                  </a:p>
                </p:txBody>
              </p:sp>
              <p:sp>
                <p:nvSpPr>
                  <p:cNvPr id="102" name="Freeform 22"/>
                  <p:cNvSpPr>
                    <a:spLocks/>
                  </p:cNvSpPr>
                  <p:nvPr/>
                </p:nvSpPr>
                <p:spPr bwMode="auto">
                  <a:xfrm>
                    <a:off x="1200" y="2256"/>
                    <a:ext cx="576" cy="48"/>
                  </a:xfrm>
                  <a:custGeom>
                    <a:avLst/>
                    <a:gdLst>
                      <a:gd name="T0" fmla="*/ 0 w 576"/>
                      <a:gd name="T1" fmla="*/ 48 h 48"/>
                      <a:gd name="T2" fmla="*/ 144 w 576"/>
                      <a:gd name="T3" fmla="*/ 0 h 48"/>
                      <a:gd name="T4" fmla="*/ 336 w 576"/>
                      <a:gd name="T5" fmla="*/ 48 h 48"/>
                      <a:gd name="T6" fmla="*/ 576 w 576"/>
                      <a:gd name="T7" fmla="*/ 0 h 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76"/>
                      <a:gd name="T13" fmla="*/ 0 h 48"/>
                      <a:gd name="T14" fmla="*/ 576 w 576"/>
                      <a:gd name="T15" fmla="*/ 48 h 4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76" h="48">
                        <a:moveTo>
                          <a:pt x="0" y="48"/>
                        </a:moveTo>
                        <a:cubicBezTo>
                          <a:pt x="44" y="24"/>
                          <a:pt x="88" y="0"/>
                          <a:pt x="144" y="0"/>
                        </a:cubicBezTo>
                        <a:cubicBezTo>
                          <a:pt x="200" y="0"/>
                          <a:pt x="264" y="48"/>
                          <a:pt x="336" y="48"/>
                        </a:cubicBezTo>
                        <a:cubicBezTo>
                          <a:pt x="408" y="48"/>
                          <a:pt x="492" y="24"/>
                          <a:pt x="57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2" y="2462"/>
                  <a:ext cx="462" cy="33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0" dirty="0"/>
                    <a:t>Cooling</a:t>
                  </a:r>
                </a:p>
                <a:p>
                  <a:pPr algn="ctr"/>
                  <a:r>
                    <a:rPr lang="en-US" sz="1400" dirty="0" smtClean="0"/>
                    <a:t>Duty</a:t>
                  </a:r>
                  <a:endParaRPr lang="en-US" sz="1400" b="0" dirty="0"/>
                </a:p>
              </p:txBody>
            </p:sp>
          </p:grpSp>
        </p:grpSp>
        <p:sp>
          <p:nvSpPr>
            <p:cNvPr id="64" name="Line 26"/>
            <p:cNvSpPr>
              <a:spLocks noChangeShapeType="1"/>
            </p:cNvSpPr>
            <p:nvPr/>
          </p:nvSpPr>
          <p:spPr bwMode="auto">
            <a:xfrm flipH="1" flipV="1">
              <a:off x="4627416" y="2279206"/>
              <a:ext cx="0" cy="169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500166" y="1490938"/>
              <a:ext cx="34118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66" name="Group 28"/>
            <p:cNvGrpSpPr>
              <a:grpSpLocks/>
            </p:cNvGrpSpPr>
            <p:nvPr/>
          </p:nvGrpSpPr>
          <p:grpSpPr bwMode="auto">
            <a:xfrm rot="16200000">
              <a:off x="1938319" y="1320065"/>
              <a:ext cx="209550" cy="228600"/>
              <a:chOff x="2880" y="2112"/>
              <a:chExt cx="528" cy="576"/>
            </a:xfrm>
          </p:grpSpPr>
          <p:sp>
            <p:nvSpPr>
              <p:cNvPr id="93" name="AutoShape 29"/>
              <p:cNvSpPr>
                <a:spLocks noChangeArrowheads="1"/>
              </p:cNvSpPr>
              <p:nvPr/>
            </p:nvSpPr>
            <p:spPr bwMode="auto">
              <a:xfrm>
                <a:off x="2880" y="2112"/>
                <a:ext cx="288" cy="576"/>
              </a:xfrm>
              <a:prstGeom prst="flowChartCollat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30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95" name="AutoShape 31"/>
              <p:cNvSpPr>
                <a:spLocks noChangeArrowheads="1"/>
              </p:cNvSpPr>
              <p:nvPr/>
            </p:nvSpPr>
            <p:spPr bwMode="auto">
              <a:xfrm>
                <a:off x="3264" y="2208"/>
                <a:ext cx="144" cy="384"/>
              </a:xfrm>
              <a:prstGeom prst="flowChartDelay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841202" y="1331604"/>
              <a:ext cx="84455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Fresh A</a:t>
              </a:r>
            </a:p>
          </p:txBody>
        </p:sp>
        <p:sp>
          <p:nvSpPr>
            <p:cNvPr id="68" name="Line 40"/>
            <p:cNvSpPr>
              <a:spLocks noChangeShapeType="1"/>
            </p:cNvSpPr>
            <p:nvPr/>
          </p:nvSpPr>
          <p:spPr bwMode="auto">
            <a:xfrm>
              <a:off x="3194050" y="38750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9" name="Line 41"/>
            <p:cNvSpPr>
              <a:spLocks noChangeShapeType="1"/>
            </p:cNvSpPr>
            <p:nvPr/>
          </p:nvSpPr>
          <p:spPr bwMode="auto">
            <a:xfrm>
              <a:off x="3194050" y="4103688"/>
              <a:ext cx="133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70" name="Group 42"/>
            <p:cNvGrpSpPr>
              <a:grpSpLocks/>
            </p:cNvGrpSpPr>
            <p:nvPr/>
          </p:nvGrpSpPr>
          <p:grpSpPr bwMode="auto">
            <a:xfrm rot="16200000">
              <a:off x="4010021" y="3938013"/>
              <a:ext cx="209550" cy="228600"/>
              <a:chOff x="2880" y="2112"/>
              <a:chExt cx="528" cy="576"/>
            </a:xfrm>
          </p:grpSpPr>
          <p:sp>
            <p:nvSpPr>
              <p:cNvPr id="90" name="AutoShape 43"/>
              <p:cNvSpPr>
                <a:spLocks noChangeArrowheads="1"/>
              </p:cNvSpPr>
              <p:nvPr/>
            </p:nvSpPr>
            <p:spPr bwMode="auto">
              <a:xfrm>
                <a:off x="2880" y="2112"/>
                <a:ext cx="288" cy="576"/>
              </a:xfrm>
              <a:prstGeom prst="flowChartCollat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92" name="AutoShape 45"/>
              <p:cNvSpPr>
                <a:spLocks noChangeArrowheads="1"/>
              </p:cNvSpPr>
              <p:nvPr/>
            </p:nvSpPr>
            <p:spPr bwMode="auto">
              <a:xfrm>
                <a:off x="3264" y="2208"/>
                <a:ext cx="144" cy="384"/>
              </a:xfrm>
              <a:prstGeom prst="flowChartDelay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" name="Group 118"/>
            <p:cNvGrpSpPr/>
            <p:nvPr/>
          </p:nvGrpSpPr>
          <p:grpSpPr>
            <a:xfrm>
              <a:off x="4525820" y="3929066"/>
              <a:ext cx="500066" cy="363182"/>
              <a:chOff x="2857488" y="1537912"/>
              <a:chExt cx="500066" cy="363182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2857488" y="1571612"/>
                <a:ext cx="500066" cy="285752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 rot="5400000">
                <a:off x="2746476" y="1717118"/>
                <a:ext cx="360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>
                <a:off x="3105322" y="1720300"/>
                <a:ext cx="360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 rot="16200000" flipH="1">
              <a:off x="3669512" y="2732144"/>
              <a:ext cx="2484000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3063180" y="2623354"/>
              <a:ext cx="360000" cy="1588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>
              <a:off x="5032132" y="4118122"/>
              <a:ext cx="54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5" name="Line 35"/>
            <p:cNvSpPr>
              <a:spLocks noChangeShapeType="1"/>
            </p:cNvSpPr>
            <p:nvPr/>
          </p:nvSpPr>
          <p:spPr bwMode="auto">
            <a:xfrm flipH="1">
              <a:off x="3436966" y="2285992"/>
              <a:ext cx="118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76" name="Group 53"/>
            <p:cNvGrpSpPr>
              <a:grpSpLocks/>
            </p:cNvGrpSpPr>
            <p:nvPr/>
          </p:nvGrpSpPr>
          <p:grpSpPr bwMode="auto">
            <a:xfrm>
              <a:off x="2825314" y="1949724"/>
              <a:ext cx="1066800" cy="511175"/>
              <a:chOff x="2784" y="1694"/>
              <a:chExt cx="672" cy="322"/>
            </a:xfrm>
          </p:grpSpPr>
          <p:grpSp>
            <p:nvGrpSpPr>
              <p:cNvPr id="78" name="Group 54"/>
              <p:cNvGrpSpPr>
                <a:grpSpLocks/>
              </p:cNvGrpSpPr>
              <p:nvPr/>
            </p:nvGrpSpPr>
            <p:grpSpPr bwMode="auto">
              <a:xfrm rot="-5400000">
                <a:off x="3318" y="1688"/>
                <a:ext cx="132" cy="144"/>
                <a:chOff x="2880" y="2112"/>
                <a:chExt cx="528" cy="576"/>
              </a:xfrm>
            </p:grpSpPr>
            <p:sp>
              <p:nvSpPr>
                <p:cNvPr id="84" name="AutoShape 55"/>
                <p:cNvSpPr>
                  <a:spLocks noChangeArrowheads="1"/>
                </p:cNvSpPr>
                <p:nvPr/>
              </p:nvSpPr>
              <p:spPr bwMode="auto">
                <a:xfrm>
                  <a:off x="2880" y="2112"/>
                  <a:ext cx="288" cy="576"/>
                </a:xfrm>
                <a:prstGeom prst="flowChartCollat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Line 56"/>
                <p:cNvSpPr>
                  <a:spLocks noChangeShapeType="1"/>
                </p:cNvSpPr>
                <p:nvPr/>
              </p:nvSpPr>
              <p:spPr bwMode="auto">
                <a:xfrm>
                  <a:off x="3024" y="240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6" name="AutoShape 57"/>
                <p:cNvSpPr>
                  <a:spLocks noChangeArrowheads="1"/>
                </p:cNvSpPr>
                <p:nvPr/>
              </p:nvSpPr>
              <p:spPr bwMode="auto">
                <a:xfrm>
                  <a:off x="3264" y="2208"/>
                  <a:ext cx="144" cy="384"/>
                </a:xfrm>
                <a:prstGeom prst="flowChartDelay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" name="Oval 58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0" name="Group 59"/>
              <p:cNvGrpSpPr>
                <a:grpSpLocks/>
              </p:cNvGrpSpPr>
              <p:nvPr/>
            </p:nvGrpSpPr>
            <p:grpSpPr bwMode="auto">
              <a:xfrm>
                <a:off x="2784" y="1797"/>
                <a:ext cx="528" cy="192"/>
                <a:chOff x="2784" y="1776"/>
                <a:chExt cx="528" cy="192"/>
              </a:xfrm>
            </p:grpSpPr>
            <p:sp>
              <p:nvSpPr>
                <p:cNvPr id="81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976" y="1776"/>
                  <a:ext cx="33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2" name="Line 61"/>
                <p:cNvSpPr>
                  <a:spLocks noChangeShapeType="1"/>
                </p:cNvSpPr>
                <p:nvPr/>
              </p:nvSpPr>
              <p:spPr bwMode="auto">
                <a:xfrm>
                  <a:off x="2976" y="187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3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784" y="1872"/>
                  <a:ext cx="33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4500562" y="3954324"/>
              <a:ext cx="55496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FEHE</a:t>
              </a:r>
              <a:endParaRPr lang="en-US" sz="14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857488" y="3786190"/>
            <a:ext cx="1868566" cy="978408"/>
            <a:chOff x="2737420" y="4491116"/>
            <a:chExt cx="1868566" cy="978408"/>
          </a:xfrm>
        </p:grpSpPr>
        <p:sp>
          <p:nvSpPr>
            <p:cNvPr id="116" name="Up Arrow 115"/>
            <p:cNvSpPr/>
            <p:nvPr/>
          </p:nvSpPr>
          <p:spPr>
            <a:xfrm rot="2411138">
              <a:off x="4277381" y="4491116"/>
              <a:ext cx="328605" cy="978408"/>
            </a:xfrm>
            <a:prstGeom prst="upArrow">
              <a:avLst>
                <a:gd name="adj1" fmla="val 28062"/>
                <a:gd name="adj2" fmla="val 54426"/>
              </a:avLst>
            </a:prstGeom>
            <a:solidFill>
              <a:srgbClr val="CC3300"/>
            </a:solidFill>
            <a:ln w="9525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Text Box 32"/>
            <p:cNvSpPr txBox="1">
              <a:spLocks noChangeArrowheads="1"/>
            </p:cNvSpPr>
            <p:nvPr/>
          </p:nvSpPr>
          <p:spPr bwMode="auto">
            <a:xfrm>
              <a:off x="2737420" y="4991182"/>
              <a:ext cx="144860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CC3300"/>
                  </a:solidFill>
                </a:rPr>
                <a:t>ENERGY RECYCLE</a:t>
              </a:r>
              <a:endParaRPr lang="en-US" sz="1400" b="1" dirty="0">
                <a:solidFill>
                  <a:srgbClr val="CC3300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134532" y="2643182"/>
            <a:ext cx="1611723" cy="1146779"/>
            <a:chOff x="7116060" y="3205232"/>
            <a:chExt cx="1611723" cy="1146779"/>
          </a:xfrm>
        </p:grpSpPr>
        <p:sp>
          <p:nvSpPr>
            <p:cNvPr id="119" name="Up Arrow 118"/>
            <p:cNvSpPr/>
            <p:nvPr/>
          </p:nvSpPr>
          <p:spPr>
            <a:xfrm rot="19188862" flipH="1">
              <a:off x="7492091" y="3205232"/>
              <a:ext cx="328605" cy="978408"/>
            </a:xfrm>
            <a:prstGeom prst="upArrow">
              <a:avLst>
                <a:gd name="adj1" fmla="val 28062"/>
                <a:gd name="adj2" fmla="val 54426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7116060" y="4044234"/>
              <a:ext cx="1611723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MATERIAL RECYCLE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406" y="4704718"/>
            <a:ext cx="47169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60066"/>
                </a:solidFill>
              </a:rPr>
              <a:t>PROCESS INTEGRATION</a:t>
            </a:r>
          </a:p>
          <a:p>
            <a:pPr algn="ctr"/>
            <a:r>
              <a:rPr lang="en-US" dirty="0" smtClean="0"/>
              <a:t>Minimizes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A consumed per kg B product</a:t>
            </a:r>
          </a:p>
          <a:p>
            <a:pPr algn="ctr"/>
            <a:r>
              <a:rPr lang="en-US" b="1" dirty="0" smtClean="0">
                <a:solidFill>
                  <a:srgbClr val="CC3300"/>
                </a:solidFill>
              </a:rPr>
              <a:t>Steam consumed per kg B product</a:t>
            </a:r>
          </a:p>
          <a:p>
            <a:endParaRPr lang="en-US" sz="1000" b="1" dirty="0">
              <a:solidFill>
                <a:srgbClr val="CC3300"/>
              </a:solidFill>
            </a:endParaRPr>
          </a:p>
          <a:p>
            <a:r>
              <a:rPr lang="en-US" sz="2400" b="1" dirty="0" smtClean="0">
                <a:solidFill>
                  <a:srgbClr val="660066"/>
                </a:solidFill>
              </a:rPr>
              <a:t>ENHANCES PROCESS PROFITABILITY</a:t>
            </a:r>
            <a:endParaRPr lang="en-IN" sz="24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PWC Basics: Chemical Process Operation </a:t>
            </a:r>
            <a:endParaRPr lang="en-IN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46313" y="1143000"/>
            <a:ext cx="3529428" cy="461665"/>
          </a:xfrm>
          <a:prstGeom prst="rect">
            <a:avLst/>
          </a:prstGeom>
          <a:solidFill>
            <a:srgbClr val="66FFCC">
              <a:alpha val="37000"/>
            </a:srgbClr>
          </a:solidFill>
          <a:ln w="9525" algn="ctr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/>
            <a:r>
              <a:rPr lang="en-US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Key Production Objectives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0" y="3657600"/>
            <a:ext cx="6576608" cy="461665"/>
          </a:xfrm>
          <a:prstGeom prst="rect">
            <a:avLst/>
          </a:prstGeom>
          <a:solidFill>
            <a:srgbClr val="0000FF">
              <a:alpha val="32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Operate plant to meet production objectives 24X7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524000" y="4343400"/>
            <a:ext cx="5041900" cy="1042988"/>
            <a:chOff x="960" y="2736"/>
            <a:chExt cx="3176" cy="657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728" y="3105"/>
              <a:ext cx="206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/>
              <a:r>
                <a:rPr lang="en-US" sz="2400">
                  <a:solidFill>
                    <a:srgbClr val="99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Process Disturbances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960" y="2736"/>
              <a:ext cx="317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Ctr="1">
              <a:spAutoFit/>
            </a:bodyPr>
            <a:lstStyle/>
            <a:p>
              <a:pPr algn="ctr"/>
              <a:r>
                <a:rPr lang="en-US" sz="2400">
                  <a:solidFill>
                    <a:srgbClr val="99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Production Objective Itself Can Change</a:t>
              </a: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062038" y="1600199"/>
            <a:ext cx="6686550" cy="771525"/>
            <a:chOff x="669" y="1008"/>
            <a:chExt cx="4212" cy="486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669" y="1203"/>
              <a:ext cx="600" cy="291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Safety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301" y="1203"/>
              <a:ext cx="748" cy="291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Stability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3930" y="1203"/>
              <a:ext cx="951" cy="291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Economics</a:t>
              </a:r>
            </a:p>
          </p:txBody>
        </p: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1008" y="1008"/>
              <a:ext cx="3408" cy="202"/>
              <a:chOff x="1008" y="1008"/>
              <a:chExt cx="3408" cy="202"/>
            </a:xfrm>
          </p:grpSpPr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flipH="1">
                <a:off x="2640" y="1008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/>
                <a:endParaRPr lang="en-IN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34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/>
                <a:endParaRPr lang="en-IN"/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/>
                <a:endParaRPr lang="en-IN"/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4416" y="110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4416426" y="2362200"/>
            <a:ext cx="4271963" cy="939800"/>
            <a:chOff x="2782" y="1488"/>
            <a:chExt cx="2691" cy="592"/>
          </a:xfrm>
        </p:grpSpPr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2782" y="1634"/>
              <a:ext cx="875" cy="446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Production </a:t>
              </a:r>
            </a:p>
            <a:p>
              <a:pPr algn="ctr"/>
              <a:r>
                <a:rPr lang="en-US" sz="200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Rate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3882" y="1634"/>
              <a:ext cx="668" cy="446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Product </a:t>
              </a:r>
            </a:p>
            <a:p>
              <a:pPr algn="ctr"/>
              <a:r>
                <a:rPr lang="en-US" sz="200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Quality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4808" y="1634"/>
              <a:ext cx="665" cy="446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Effluent </a:t>
              </a:r>
            </a:p>
            <a:p>
              <a:pPr algn="ctr"/>
              <a:r>
                <a:rPr lang="en-US" sz="200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Specs</a:t>
              </a:r>
            </a:p>
          </p:txBody>
        </p: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3168" y="1488"/>
              <a:ext cx="2016" cy="144"/>
              <a:chOff x="3168" y="1488"/>
              <a:chExt cx="2016" cy="144"/>
            </a:xfrm>
          </p:grpSpPr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>
                <a:off x="3168" y="1536"/>
                <a:ext cx="20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/>
                <a:endParaRPr lang="en-IN"/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3168" y="153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/>
                <a:endParaRPr lang="en-IN"/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4224" y="153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/>
                <a:endParaRPr lang="en-IN"/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>
                <a:off x="5184" y="153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/>
                <a:endParaRPr lang="en-IN"/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>
                <a:off x="4512" y="1488"/>
                <a:ext cx="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28" name="Group 29"/>
          <p:cNvGrpSpPr>
            <a:grpSpLocks/>
          </p:cNvGrpSpPr>
          <p:nvPr/>
        </p:nvGrpSpPr>
        <p:grpSpPr bwMode="auto">
          <a:xfrm>
            <a:off x="381000" y="5334003"/>
            <a:ext cx="8262938" cy="998538"/>
            <a:chOff x="240" y="3360"/>
            <a:chExt cx="5205" cy="629"/>
          </a:xfrm>
        </p:grpSpPr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240" y="3441"/>
              <a:ext cx="958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Ctr="1">
              <a:spAutoFit/>
            </a:bodyPr>
            <a:lstStyle/>
            <a:p>
              <a:pPr algn="ctr"/>
              <a:r>
                <a:rPr lang="en-US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Ambient </a:t>
              </a:r>
            </a:p>
            <a:p>
              <a:pPr algn="ctr"/>
              <a:r>
                <a:rPr lang="en-US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Conditions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1637" y="3466"/>
              <a:ext cx="1149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Ctr="1">
              <a:spAutoFit/>
            </a:bodyPr>
            <a:lstStyle/>
            <a:p>
              <a:pPr algn="ctr"/>
              <a:r>
                <a:rPr lang="en-US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Raw material</a:t>
              </a:r>
            </a:p>
            <a:p>
              <a:pPr algn="ctr"/>
              <a:r>
                <a:rPr lang="en-US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Quality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3254" y="3451"/>
              <a:ext cx="693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Ctr="1">
              <a:spAutoFit/>
            </a:bodyPr>
            <a:lstStyle/>
            <a:p>
              <a:pPr algn="ctr"/>
              <a:r>
                <a:rPr lang="en-US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Sensor </a:t>
              </a:r>
            </a:p>
            <a:p>
              <a:pPr algn="ctr"/>
              <a:r>
                <a:rPr lang="en-US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Noise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4181" y="3451"/>
              <a:ext cx="1264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Ctr="1">
              <a:spAutoFit/>
            </a:bodyPr>
            <a:lstStyle/>
            <a:p>
              <a:pPr algn="ctr"/>
              <a:r>
                <a:rPr lang="en-US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Equipment</a:t>
              </a:r>
            </a:p>
            <a:p>
              <a:pPr algn="ctr"/>
              <a:r>
                <a:rPr lang="en-US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Characteristics</a:t>
              </a:r>
            </a:p>
          </p:txBody>
        </p:sp>
        <p:grpSp>
          <p:nvGrpSpPr>
            <p:cNvPr id="33" name="Group 34"/>
            <p:cNvGrpSpPr>
              <a:grpSpLocks/>
            </p:cNvGrpSpPr>
            <p:nvPr/>
          </p:nvGrpSpPr>
          <p:grpSpPr bwMode="auto">
            <a:xfrm>
              <a:off x="720" y="3360"/>
              <a:ext cx="4224" cy="144"/>
              <a:chOff x="720" y="3360"/>
              <a:chExt cx="4224" cy="144"/>
            </a:xfrm>
          </p:grpSpPr>
          <p:sp>
            <p:nvSpPr>
              <p:cNvPr id="34" name="Line 35"/>
              <p:cNvSpPr>
                <a:spLocks noChangeShapeType="1"/>
              </p:cNvSpPr>
              <p:nvPr/>
            </p:nvSpPr>
            <p:spPr bwMode="auto">
              <a:xfrm>
                <a:off x="2736" y="3360"/>
                <a:ext cx="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/>
                <a:endParaRPr lang="en-IN"/>
              </a:p>
            </p:txBody>
          </p:sp>
          <p:sp>
            <p:nvSpPr>
              <p:cNvPr id="35" name="Line 36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4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/>
                <a:endParaRPr lang="en-IN"/>
              </a:p>
            </p:txBody>
          </p:sp>
          <p:sp>
            <p:nvSpPr>
              <p:cNvPr id="36" name="Line 37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/>
                <a:endParaRPr lang="en-IN"/>
              </a:p>
            </p:txBody>
          </p:sp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>
                <a:off x="3600" y="34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/>
                <a:endParaRPr lang="en-IN"/>
              </a:p>
            </p:txBody>
          </p:sp>
          <p:sp>
            <p:nvSpPr>
              <p:cNvPr id="38" name="Line 39"/>
              <p:cNvSpPr>
                <a:spLocks noChangeShapeType="1"/>
              </p:cNvSpPr>
              <p:nvPr/>
            </p:nvSpPr>
            <p:spPr bwMode="auto">
              <a:xfrm>
                <a:off x="4944" y="34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/>
                <a:endParaRPr lang="en-IN"/>
              </a:p>
            </p:txBody>
          </p:sp>
          <p:sp>
            <p:nvSpPr>
              <p:cNvPr id="39" name="Line 40"/>
              <p:cNvSpPr>
                <a:spLocks noChangeShapeType="1"/>
              </p:cNvSpPr>
              <p:nvPr/>
            </p:nvSpPr>
            <p:spPr bwMode="auto">
              <a:xfrm>
                <a:off x="2256" y="34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/>
                <a:endParaRPr lang="en-I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2521</Words>
  <Application>Microsoft Office PowerPoint</Application>
  <PresentationFormat>On-screen Show (4:3)</PresentationFormat>
  <Paragraphs>1198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Malgun Gothic</vt:lpstr>
      <vt:lpstr>Arial</vt:lpstr>
      <vt:lpstr>Calibri</vt:lpstr>
      <vt:lpstr>Century Gothic</vt:lpstr>
      <vt:lpstr>Lucida Sans Unicode</vt:lpstr>
      <vt:lpstr>Mangal</vt:lpstr>
      <vt:lpstr>Microsoft Sans Serif</vt:lpstr>
      <vt:lpstr>Times New Roman</vt:lpstr>
      <vt:lpstr>Wingdings</vt:lpstr>
      <vt:lpstr>Office Theme</vt:lpstr>
      <vt:lpstr>Throughput Manipulation:  The Key to Robust Plantwide Control</vt:lpstr>
      <vt:lpstr>Outline</vt:lpstr>
      <vt:lpstr>India</vt:lpstr>
      <vt:lpstr>Kanpur</vt:lpstr>
      <vt:lpstr>IIT Kanpur</vt:lpstr>
      <vt:lpstr>ChE@IITK</vt:lpstr>
      <vt:lpstr>ChE@IITK: Research</vt:lpstr>
      <vt:lpstr>PWC Basics: A Simple Chemical Process</vt:lpstr>
      <vt:lpstr>PWC Basics: Chemical Process Operation </vt:lpstr>
      <vt:lpstr>PWC Basics</vt:lpstr>
      <vt:lpstr>PWC Basics</vt:lpstr>
      <vt:lpstr>Plantwide Control Hierarchy</vt:lpstr>
      <vt:lpstr>Regulatory PWCS Design</vt:lpstr>
      <vt:lpstr>Control Structure Alternatives</vt:lpstr>
      <vt:lpstr>Alternative Control Structures</vt:lpstr>
      <vt:lpstr>Alternative Control Structures</vt:lpstr>
      <vt:lpstr>Alternative Control Structures</vt:lpstr>
      <vt:lpstr>Alternative Control Structures</vt:lpstr>
      <vt:lpstr>Alternative Control Structures</vt:lpstr>
      <vt:lpstr>PWCS Design: Key Points</vt:lpstr>
      <vt:lpstr>The Transformation of Variability Perspective</vt:lpstr>
      <vt:lpstr>Where to Transform Variability </vt:lpstr>
      <vt:lpstr>A Common Energy Recycle Loop</vt:lpstr>
      <vt:lpstr>A Common Energy Recycle Loop</vt:lpstr>
      <vt:lpstr>Material Recycle Snowball Effect</vt:lpstr>
      <vt:lpstr>Material Recycle Snowball Effect</vt:lpstr>
      <vt:lpstr>Key Guideline for Recycle Loops</vt:lpstr>
      <vt:lpstr>More on Recycle Loops: Nonlinearity</vt:lpstr>
      <vt:lpstr>PWC Basics: Throughput Manipulation</vt:lpstr>
      <vt:lpstr>PWC Basics: TPM Selection</vt:lpstr>
      <vt:lpstr>Key PWC Guidelines</vt:lpstr>
      <vt:lpstr>PWCS Design Exercise I</vt:lpstr>
      <vt:lpstr>PWCS Exercise I Continued</vt:lpstr>
      <vt:lpstr>PWCS Design Exercise I Continued</vt:lpstr>
      <vt:lpstr>PWCS Design Exercise I Continued</vt:lpstr>
      <vt:lpstr>PWCS Design Exercise II</vt:lpstr>
      <vt:lpstr>PWCS Design Exercise III</vt:lpstr>
      <vt:lpstr>PWCS Design Exercise IV</vt:lpstr>
      <vt:lpstr>Throughput Maximization Exercise I</vt:lpstr>
      <vt:lpstr>Throughput Maximization Exercise II</vt:lpstr>
      <vt:lpstr>Throughput Maximization Exercise III</vt:lpstr>
      <vt:lpstr>Throughput Maximization Exercise IV</vt:lpstr>
      <vt:lpstr>PWCS Design Steps</vt:lpstr>
      <vt:lpstr>Case Study I: Ester Purification Process</vt:lpstr>
      <vt:lpstr>Flowsheet Material Balances</vt:lpstr>
      <vt:lpstr>Control Objective</vt:lpstr>
      <vt:lpstr>Steady State Bifurcation Analysis</vt:lpstr>
      <vt:lpstr>Control Structure 2</vt:lpstr>
      <vt:lpstr>CS1: TPM at Bottleneck Feed</vt:lpstr>
      <vt:lpstr>CS1: TPM at Bottleneck Feed</vt:lpstr>
      <vt:lpstr>CS2: TPM at Fresh Feed</vt:lpstr>
      <vt:lpstr>CS1 Closed Loop Transients Large Feed Composition Change </vt:lpstr>
      <vt:lpstr>CS2 Closed Loop Transients Large Feed Composition Change </vt:lpstr>
      <vt:lpstr>Throughout Maximization Results</vt:lpstr>
      <vt:lpstr>CASE STUDY 2: Simple Recycle Process</vt:lpstr>
      <vt:lpstr>Control Structure 0</vt:lpstr>
      <vt:lpstr>Control Structure 1</vt:lpstr>
      <vt:lpstr>Control Structure 2 </vt:lpstr>
      <vt:lpstr>Control Structure 3</vt:lpstr>
      <vt:lpstr>Control Structure 4</vt:lpstr>
      <vt:lpstr>Maximum Throughput Results</vt:lpstr>
      <vt:lpstr>Managing Unconstrained DOFs</vt:lpstr>
      <vt:lpstr>Summary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Throughput Manipulation:  The Key to Robust Plantwide Control</dc:title>
  <dc:creator>Nitin Kaistha</dc:creator>
  <cp:lastModifiedBy>Sigurd Skogestad</cp:lastModifiedBy>
  <cp:revision>44</cp:revision>
  <dcterms:created xsi:type="dcterms:W3CDTF">2017-10-31T14:48:23Z</dcterms:created>
  <dcterms:modified xsi:type="dcterms:W3CDTF">2019-01-12T11:42:11Z</dcterms:modified>
</cp:coreProperties>
</file>