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1484" r:id="rId2"/>
    <p:sldId id="1609" r:id="rId3"/>
    <p:sldId id="1397" r:id="rId4"/>
    <p:sldId id="1394" r:id="rId5"/>
    <p:sldId id="1345" r:id="rId6"/>
    <p:sldId id="1476" r:id="rId7"/>
    <p:sldId id="1610" r:id="rId8"/>
    <p:sldId id="1477" r:id="rId9"/>
    <p:sldId id="1611" r:id="rId10"/>
    <p:sldId id="1612" r:id="rId11"/>
    <p:sldId id="1621" r:id="rId12"/>
    <p:sldId id="1485" r:id="rId13"/>
    <p:sldId id="1482" r:id="rId14"/>
    <p:sldId id="1613" r:id="rId15"/>
    <p:sldId id="1475" r:id="rId16"/>
    <p:sldId id="1066" r:id="rId17"/>
    <p:sldId id="1068" r:id="rId18"/>
    <p:sldId id="1070" r:id="rId19"/>
    <p:sldId id="1622" r:id="rId20"/>
    <p:sldId id="1071" r:id="rId21"/>
    <p:sldId id="1431" r:id="rId22"/>
    <p:sldId id="435" r:id="rId23"/>
    <p:sldId id="1432" r:id="rId24"/>
    <p:sldId id="1618" r:id="rId25"/>
    <p:sldId id="1619" r:id="rId26"/>
    <p:sldId id="1336" r:id="rId27"/>
    <p:sldId id="1617" r:id="rId28"/>
    <p:sldId id="445" r:id="rId29"/>
    <p:sldId id="392" r:id="rId30"/>
    <p:sldId id="447" r:id="rId31"/>
    <p:sldId id="450" r:id="rId32"/>
    <p:sldId id="448" r:id="rId33"/>
    <p:sldId id="451" r:id="rId34"/>
    <p:sldId id="1422" r:id="rId35"/>
    <p:sldId id="1480" r:id="rId36"/>
    <p:sldId id="1146" r:id="rId37"/>
    <p:sldId id="161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urd Skogestad" initials="SS" lastIdx="2" clrIdx="0">
    <p:extLst>
      <p:ext uri="{19B8F6BF-5375-455C-9EA6-DF929625EA0E}">
        <p15:presenceInfo xmlns:p15="http://schemas.microsoft.com/office/powerpoint/2012/main" userId="S-1-5-21-3959417778-1711865379-3952174976-350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C3E6B-BE91-9347-B2C7-D30933FEB5CF}" type="doc">
      <dgm:prSet loTypeId="urn:microsoft.com/office/officeart/2005/8/layout/cycle5" loCatId="" qsTypeId="urn:microsoft.com/office/officeart/2005/8/quickstyle/simple5" qsCatId="simple" csTypeId="urn:microsoft.com/office/officeart/2005/8/colors/accent0_3" csCatId="mainScheme" phldr="1"/>
      <dgm:spPr/>
    </dgm:pt>
    <dgm:pt modelId="{F2238C43-5CB9-A347-921D-706CB305331E}">
      <dgm:prSet phldrT="[Text]"/>
      <dgm:spPr/>
      <dgm:t>
        <a:bodyPr/>
        <a:lstStyle/>
        <a:p>
          <a:r>
            <a:rPr lang="nb-NO" dirty="0" err="1"/>
            <a:t>Probe</a:t>
          </a:r>
          <a:r>
            <a:rPr lang="nb-NO" dirty="0"/>
            <a:t> </a:t>
          </a:r>
          <a:r>
            <a:rPr lang="nb-NO" dirty="0" err="1"/>
            <a:t>the</a:t>
          </a:r>
          <a:r>
            <a:rPr lang="nb-NO" dirty="0"/>
            <a:t> system</a:t>
          </a:r>
          <a:endParaRPr lang="en-US" dirty="0"/>
        </a:p>
      </dgm:t>
    </dgm:pt>
    <dgm:pt modelId="{77F7CBF2-E278-9246-92E8-587628069382}" type="parTrans" cxnId="{33D4E7E9-FA86-BB41-A766-D9ABF4302740}">
      <dgm:prSet/>
      <dgm:spPr/>
      <dgm:t>
        <a:bodyPr/>
        <a:lstStyle/>
        <a:p>
          <a:endParaRPr lang="en-US"/>
        </a:p>
      </dgm:t>
    </dgm:pt>
    <dgm:pt modelId="{F6FE1976-EEAB-F645-8CC7-5796259D07B0}" type="sibTrans" cxnId="{33D4E7E9-FA86-BB41-A766-D9ABF4302740}">
      <dgm:prSet/>
      <dgm:spPr/>
      <dgm:t>
        <a:bodyPr/>
        <a:lstStyle/>
        <a:p>
          <a:endParaRPr lang="en-US"/>
        </a:p>
      </dgm:t>
    </dgm:pt>
    <dgm:pt modelId="{B3875787-059E-AA4B-9784-04F339AF7A00}">
      <dgm:prSet phldrT="[Text]"/>
      <dgm:spPr/>
      <dgm:t>
        <a:bodyPr/>
        <a:lstStyle/>
        <a:p>
          <a:r>
            <a:rPr lang="en-US" dirty="0"/>
            <a:t>Observe how the cost changes</a:t>
          </a:r>
        </a:p>
      </dgm:t>
    </dgm:pt>
    <dgm:pt modelId="{874783E9-0E4C-E947-AA2C-5DB829DC552B}" type="parTrans" cxnId="{9E2AB54D-396D-9844-9A9B-EC5D6974B36C}">
      <dgm:prSet/>
      <dgm:spPr/>
      <dgm:t>
        <a:bodyPr/>
        <a:lstStyle/>
        <a:p>
          <a:endParaRPr lang="en-US"/>
        </a:p>
      </dgm:t>
    </dgm:pt>
    <dgm:pt modelId="{50AEAD92-1B8E-954B-B968-B464CC1FDA61}" type="sibTrans" cxnId="{9E2AB54D-396D-9844-9A9B-EC5D6974B36C}">
      <dgm:prSet/>
      <dgm:spPr/>
      <dgm:t>
        <a:bodyPr/>
        <a:lstStyle/>
        <a:p>
          <a:endParaRPr lang="en-US"/>
        </a:p>
      </dgm:t>
    </dgm:pt>
    <dgm:pt modelId="{23A16E32-603D-8741-A17C-E2A3BDEADA7A}">
      <dgm:prSet phldrT="[Text]"/>
      <dgm:spPr/>
      <dgm:t>
        <a:bodyPr/>
        <a:lstStyle/>
        <a:p>
          <a:r>
            <a:rPr lang="en-US" dirty="0"/>
            <a:t>Estimate Gradient</a:t>
          </a:r>
        </a:p>
      </dgm:t>
    </dgm:pt>
    <dgm:pt modelId="{ED44F0F2-181E-FB4B-8052-4A53559143B5}" type="parTrans" cxnId="{7530DF2A-1C9C-8D44-B756-A70A2B5BF9E1}">
      <dgm:prSet/>
      <dgm:spPr/>
      <dgm:t>
        <a:bodyPr/>
        <a:lstStyle/>
        <a:p>
          <a:endParaRPr lang="en-US"/>
        </a:p>
      </dgm:t>
    </dgm:pt>
    <dgm:pt modelId="{40A545A6-DD02-F34D-BC15-38AD4F284D23}" type="sibTrans" cxnId="{7530DF2A-1C9C-8D44-B756-A70A2B5BF9E1}">
      <dgm:prSet/>
      <dgm:spPr/>
      <dgm:t>
        <a:bodyPr/>
        <a:lstStyle/>
        <a:p>
          <a:endParaRPr lang="en-US"/>
        </a:p>
      </dgm:t>
    </dgm:pt>
    <dgm:pt modelId="{FA0543CA-5895-0343-BB50-2FB2A2BD58E2}">
      <dgm:prSet phldrT="[Text]"/>
      <dgm:spPr/>
      <dgm:t>
        <a:bodyPr/>
        <a:lstStyle/>
        <a:p>
          <a:r>
            <a:rPr lang="en-US" dirty="0"/>
            <a:t>Decide which way to move</a:t>
          </a:r>
        </a:p>
      </dgm:t>
    </dgm:pt>
    <dgm:pt modelId="{C256AD25-0227-334A-A523-A46250B53FBB}" type="parTrans" cxnId="{1D6A19C7-5C48-CD4F-BCDD-9F4915B0BA42}">
      <dgm:prSet/>
      <dgm:spPr/>
      <dgm:t>
        <a:bodyPr/>
        <a:lstStyle/>
        <a:p>
          <a:endParaRPr lang="en-US"/>
        </a:p>
      </dgm:t>
    </dgm:pt>
    <dgm:pt modelId="{F8D0F76F-E79E-7A4B-872A-B4810B6F8EA1}" type="sibTrans" cxnId="{1D6A19C7-5C48-CD4F-BCDD-9F4915B0BA42}">
      <dgm:prSet/>
      <dgm:spPr/>
      <dgm:t>
        <a:bodyPr/>
        <a:lstStyle/>
        <a:p>
          <a:endParaRPr lang="en-US"/>
        </a:p>
      </dgm:t>
    </dgm:pt>
    <dgm:pt modelId="{10B0A78E-997E-464C-B351-73FC7ADBE808}" type="pres">
      <dgm:prSet presAssocID="{193C3E6B-BE91-9347-B2C7-D30933FEB5CF}" presName="cycle" presStyleCnt="0">
        <dgm:presLayoutVars>
          <dgm:dir/>
          <dgm:resizeHandles val="exact"/>
        </dgm:presLayoutVars>
      </dgm:prSet>
      <dgm:spPr/>
    </dgm:pt>
    <dgm:pt modelId="{2BEC8633-B48D-1041-AE3A-A0A1F8DA586D}" type="pres">
      <dgm:prSet presAssocID="{F2238C43-5CB9-A347-921D-706CB305331E}" presName="node" presStyleLbl="node1" presStyleIdx="0" presStyleCnt="4">
        <dgm:presLayoutVars>
          <dgm:bulletEnabled val="1"/>
        </dgm:presLayoutVars>
      </dgm:prSet>
      <dgm:spPr/>
    </dgm:pt>
    <dgm:pt modelId="{BD33B90F-6D7C-CC4F-A19A-1FBF42362B07}" type="pres">
      <dgm:prSet presAssocID="{F2238C43-5CB9-A347-921D-706CB305331E}" presName="spNode" presStyleCnt="0"/>
      <dgm:spPr/>
    </dgm:pt>
    <dgm:pt modelId="{8CE158B6-77C6-8442-9014-C5B00988358F}" type="pres">
      <dgm:prSet presAssocID="{F6FE1976-EEAB-F645-8CC7-5796259D07B0}" presName="sibTrans" presStyleLbl="sibTrans1D1" presStyleIdx="0" presStyleCnt="4"/>
      <dgm:spPr/>
    </dgm:pt>
    <dgm:pt modelId="{5AA8F0AD-A70F-B143-98B2-6B557F2B28AA}" type="pres">
      <dgm:prSet presAssocID="{B3875787-059E-AA4B-9784-04F339AF7A00}" presName="node" presStyleLbl="node1" presStyleIdx="1" presStyleCnt="4">
        <dgm:presLayoutVars>
          <dgm:bulletEnabled val="1"/>
        </dgm:presLayoutVars>
      </dgm:prSet>
      <dgm:spPr/>
    </dgm:pt>
    <dgm:pt modelId="{65606291-BFC9-E143-B217-02C1DC2A2AD8}" type="pres">
      <dgm:prSet presAssocID="{B3875787-059E-AA4B-9784-04F339AF7A00}" presName="spNode" presStyleCnt="0"/>
      <dgm:spPr/>
    </dgm:pt>
    <dgm:pt modelId="{0291B76C-9E05-E145-A292-23D05E35EF23}" type="pres">
      <dgm:prSet presAssocID="{50AEAD92-1B8E-954B-B968-B464CC1FDA61}" presName="sibTrans" presStyleLbl="sibTrans1D1" presStyleIdx="1" presStyleCnt="4"/>
      <dgm:spPr/>
    </dgm:pt>
    <dgm:pt modelId="{B2986070-285A-9445-998A-656C1E6715B8}" type="pres">
      <dgm:prSet presAssocID="{23A16E32-603D-8741-A17C-E2A3BDEADA7A}" presName="node" presStyleLbl="node1" presStyleIdx="2" presStyleCnt="4">
        <dgm:presLayoutVars>
          <dgm:bulletEnabled val="1"/>
        </dgm:presLayoutVars>
      </dgm:prSet>
      <dgm:spPr/>
    </dgm:pt>
    <dgm:pt modelId="{56E30B8C-A9C3-DD42-8974-A7F504D78A99}" type="pres">
      <dgm:prSet presAssocID="{23A16E32-603D-8741-A17C-E2A3BDEADA7A}" presName="spNode" presStyleCnt="0"/>
      <dgm:spPr/>
    </dgm:pt>
    <dgm:pt modelId="{DDFB684F-81E0-E848-8AF7-8EEF24355038}" type="pres">
      <dgm:prSet presAssocID="{40A545A6-DD02-F34D-BC15-38AD4F284D23}" presName="sibTrans" presStyleLbl="sibTrans1D1" presStyleIdx="2" presStyleCnt="4"/>
      <dgm:spPr/>
    </dgm:pt>
    <dgm:pt modelId="{3863E944-DC65-9147-BD70-B4EE7B25687B}" type="pres">
      <dgm:prSet presAssocID="{FA0543CA-5895-0343-BB50-2FB2A2BD58E2}" presName="node" presStyleLbl="node1" presStyleIdx="3" presStyleCnt="4">
        <dgm:presLayoutVars>
          <dgm:bulletEnabled val="1"/>
        </dgm:presLayoutVars>
      </dgm:prSet>
      <dgm:spPr/>
    </dgm:pt>
    <dgm:pt modelId="{2A6742C3-19CA-3145-A311-656E17A26BC2}" type="pres">
      <dgm:prSet presAssocID="{FA0543CA-5895-0343-BB50-2FB2A2BD58E2}" presName="spNode" presStyleCnt="0"/>
      <dgm:spPr/>
    </dgm:pt>
    <dgm:pt modelId="{285EAC25-AED6-6A4B-A0ED-02B31C05421D}" type="pres">
      <dgm:prSet presAssocID="{F8D0F76F-E79E-7A4B-872A-B4810B6F8EA1}" presName="sibTrans" presStyleLbl="sibTrans1D1" presStyleIdx="3" presStyleCnt="4"/>
      <dgm:spPr/>
    </dgm:pt>
  </dgm:ptLst>
  <dgm:cxnLst>
    <dgm:cxn modelId="{84B8C809-B501-814B-A49A-4744324FE59A}" type="presOf" srcId="{F2238C43-5CB9-A347-921D-706CB305331E}" destId="{2BEC8633-B48D-1041-AE3A-A0A1F8DA586D}" srcOrd="0" destOrd="0" presId="urn:microsoft.com/office/officeart/2005/8/layout/cycle5"/>
    <dgm:cxn modelId="{7530DF2A-1C9C-8D44-B756-A70A2B5BF9E1}" srcId="{193C3E6B-BE91-9347-B2C7-D30933FEB5CF}" destId="{23A16E32-603D-8741-A17C-E2A3BDEADA7A}" srcOrd="2" destOrd="0" parTransId="{ED44F0F2-181E-FB4B-8052-4A53559143B5}" sibTransId="{40A545A6-DD02-F34D-BC15-38AD4F284D23}"/>
    <dgm:cxn modelId="{48DE444D-ADF5-E140-A1F9-15B70E25FBF1}" type="presOf" srcId="{F6FE1976-EEAB-F645-8CC7-5796259D07B0}" destId="{8CE158B6-77C6-8442-9014-C5B00988358F}" srcOrd="0" destOrd="0" presId="urn:microsoft.com/office/officeart/2005/8/layout/cycle5"/>
    <dgm:cxn modelId="{9E2AB54D-396D-9844-9A9B-EC5D6974B36C}" srcId="{193C3E6B-BE91-9347-B2C7-D30933FEB5CF}" destId="{B3875787-059E-AA4B-9784-04F339AF7A00}" srcOrd="1" destOrd="0" parTransId="{874783E9-0E4C-E947-AA2C-5DB829DC552B}" sibTransId="{50AEAD92-1B8E-954B-B968-B464CC1FDA61}"/>
    <dgm:cxn modelId="{E24D9577-3BB3-9B4C-ACC9-DC1C28661DEA}" type="presOf" srcId="{B3875787-059E-AA4B-9784-04F339AF7A00}" destId="{5AA8F0AD-A70F-B143-98B2-6B557F2B28AA}" srcOrd="0" destOrd="0" presId="urn:microsoft.com/office/officeart/2005/8/layout/cycle5"/>
    <dgm:cxn modelId="{DB8F718A-2318-F043-80B0-F81C10503FCE}" type="presOf" srcId="{193C3E6B-BE91-9347-B2C7-D30933FEB5CF}" destId="{10B0A78E-997E-464C-B351-73FC7ADBE808}" srcOrd="0" destOrd="0" presId="urn:microsoft.com/office/officeart/2005/8/layout/cycle5"/>
    <dgm:cxn modelId="{6FE95C8D-9774-8C46-A247-ADDDB912C23C}" type="presOf" srcId="{23A16E32-603D-8741-A17C-E2A3BDEADA7A}" destId="{B2986070-285A-9445-998A-656C1E6715B8}" srcOrd="0" destOrd="0" presId="urn:microsoft.com/office/officeart/2005/8/layout/cycle5"/>
    <dgm:cxn modelId="{79BF41A4-A943-9D47-A745-099692BD3FC2}" type="presOf" srcId="{F8D0F76F-E79E-7A4B-872A-B4810B6F8EA1}" destId="{285EAC25-AED6-6A4B-A0ED-02B31C05421D}" srcOrd="0" destOrd="0" presId="urn:microsoft.com/office/officeart/2005/8/layout/cycle5"/>
    <dgm:cxn modelId="{4E17EFB0-4083-A444-9D69-4AEEA07C1414}" type="presOf" srcId="{FA0543CA-5895-0343-BB50-2FB2A2BD58E2}" destId="{3863E944-DC65-9147-BD70-B4EE7B25687B}" srcOrd="0" destOrd="0" presId="urn:microsoft.com/office/officeart/2005/8/layout/cycle5"/>
    <dgm:cxn modelId="{1D6A19C7-5C48-CD4F-BCDD-9F4915B0BA42}" srcId="{193C3E6B-BE91-9347-B2C7-D30933FEB5CF}" destId="{FA0543CA-5895-0343-BB50-2FB2A2BD58E2}" srcOrd="3" destOrd="0" parTransId="{C256AD25-0227-334A-A523-A46250B53FBB}" sibTransId="{F8D0F76F-E79E-7A4B-872A-B4810B6F8EA1}"/>
    <dgm:cxn modelId="{63C658D1-1D45-D84D-A926-B021AE04FE72}" type="presOf" srcId="{50AEAD92-1B8E-954B-B968-B464CC1FDA61}" destId="{0291B76C-9E05-E145-A292-23D05E35EF23}" srcOrd="0" destOrd="0" presId="urn:microsoft.com/office/officeart/2005/8/layout/cycle5"/>
    <dgm:cxn modelId="{CD00F8D8-DA91-3541-A0E3-08ED9655F786}" type="presOf" srcId="{40A545A6-DD02-F34D-BC15-38AD4F284D23}" destId="{DDFB684F-81E0-E848-8AF7-8EEF24355038}" srcOrd="0" destOrd="0" presId="urn:microsoft.com/office/officeart/2005/8/layout/cycle5"/>
    <dgm:cxn modelId="{33D4E7E9-FA86-BB41-A766-D9ABF4302740}" srcId="{193C3E6B-BE91-9347-B2C7-D30933FEB5CF}" destId="{F2238C43-5CB9-A347-921D-706CB305331E}" srcOrd="0" destOrd="0" parTransId="{77F7CBF2-E278-9246-92E8-587628069382}" sibTransId="{F6FE1976-EEAB-F645-8CC7-5796259D07B0}"/>
    <dgm:cxn modelId="{4D2D442E-F76A-E245-A896-4ABEA37CE877}" type="presParOf" srcId="{10B0A78E-997E-464C-B351-73FC7ADBE808}" destId="{2BEC8633-B48D-1041-AE3A-A0A1F8DA586D}" srcOrd="0" destOrd="0" presId="urn:microsoft.com/office/officeart/2005/8/layout/cycle5"/>
    <dgm:cxn modelId="{427F3632-520F-E44E-B201-A905F59333F6}" type="presParOf" srcId="{10B0A78E-997E-464C-B351-73FC7ADBE808}" destId="{BD33B90F-6D7C-CC4F-A19A-1FBF42362B07}" srcOrd="1" destOrd="0" presId="urn:microsoft.com/office/officeart/2005/8/layout/cycle5"/>
    <dgm:cxn modelId="{833900EC-739F-A24E-9357-BB6C488AF5E3}" type="presParOf" srcId="{10B0A78E-997E-464C-B351-73FC7ADBE808}" destId="{8CE158B6-77C6-8442-9014-C5B00988358F}" srcOrd="2" destOrd="0" presId="urn:microsoft.com/office/officeart/2005/8/layout/cycle5"/>
    <dgm:cxn modelId="{0767AA53-3874-A14A-90F7-4C72AC635CC7}" type="presParOf" srcId="{10B0A78E-997E-464C-B351-73FC7ADBE808}" destId="{5AA8F0AD-A70F-B143-98B2-6B557F2B28AA}" srcOrd="3" destOrd="0" presId="urn:microsoft.com/office/officeart/2005/8/layout/cycle5"/>
    <dgm:cxn modelId="{1402F21B-BD84-DD41-97CC-CB2C14216339}" type="presParOf" srcId="{10B0A78E-997E-464C-B351-73FC7ADBE808}" destId="{65606291-BFC9-E143-B217-02C1DC2A2AD8}" srcOrd="4" destOrd="0" presId="urn:microsoft.com/office/officeart/2005/8/layout/cycle5"/>
    <dgm:cxn modelId="{99AC8144-3825-3A40-B725-B81ED72F94F1}" type="presParOf" srcId="{10B0A78E-997E-464C-B351-73FC7ADBE808}" destId="{0291B76C-9E05-E145-A292-23D05E35EF23}" srcOrd="5" destOrd="0" presId="urn:microsoft.com/office/officeart/2005/8/layout/cycle5"/>
    <dgm:cxn modelId="{FA4BE577-AAA5-1C42-8922-F370C2D9D502}" type="presParOf" srcId="{10B0A78E-997E-464C-B351-73FC7ADBE808}" destId="{B2986070-285A-9445-998A-656C1E6715B8}" srcOrd="6" destOrd="0" presId="urn:microsoft.com/office/officeart/2005/8/layout/cycle5"/>
    <dgm:cxn modelId="{C57F4538-6670-6F48-8062-C2A715D99974}" type="presParOf" srcId="{10B0A78E-997E-464C-B351-73FC7ADBE808}" destId="{56E30B8C-A9C3-DD42-8974-A7F504D78A99}" srcOrd="7" destOrd="0" presId="urn:microsoft.com/office/officeart/2005/8/layout/cycle5"/>
    <dgm:cxn modelId="{4326274B-289F-884B-A90C-A53EADC2AEFC}" type="presParOf" srcId="{10B0A78E-997E-464C-B351-73FC7ADBE808}" destId="{DDFB684F-81E0-E848-8AF7-8EEF24355038}" srcOrd="8" destOrd="0" presId="urn:microsoft.com/office/officeart/2005/8/layout/cycle5"/>
    <dgm:cxn modelId="{280010C2-2535-7147-807B-140E9DCC8E7F}" type="presParOf" srcId="{10B0A78E-997E-464C-B351-73FC7ADBE808}" destId="{3863E944-DC65-9147-BD70-B4EE7B25687B}" srcOrd="9" destOrd="0" presId="urn:microsoft.com/office/officeart/2005/8/layout/cycle5"/>
    <dgm:cxn modelId="{9EEDA4A9-295A-5849-AFD1-17051EBA39BF}" type="presParOf" srcId="{10B0A78E-997E-464C-B351-73FC7ADBE808}" destId="{2A6742C3-19CA-3145-A311-656E17A26BC2}" srcOrd="10" destOrd="0" presId="urn:microsoft.com/office/officeart/2005/8/layout/cycle5"/>
    <dgm:cxn modelId="{3459ECAA-A7FD-8642-BF4A-7FB4FE5C904F}" type="presParOf" srcId="{10B0A78E-997E-464C-B351-73FC7ADBE808}" destId="{285EAC25-AED6-6A4B-A0ED-02B31C05421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C8633-B48D-1041-AE3A-A0A1F8DA586D}">
      <dsp:nvSpPr>
        <dsp:cNvPr id="0" name=""/>
        <dsp:cNvSpPr/>
      </dsp:nvSpPr>
      <dsp:spPr>
        <a:xfrm>
          <a:off x="1814066" y="776"/>
          <a:ext cx="1553467" cy="100975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 err="1"/>
            <a:t>Probe</a:t>
          </a:r>
          <a:r>
            <a:rPr lang="nb-NO" sz="1800" kern="1200" dirty="0"/>
            <a:t> </a:t>
          </a:r>
          <a:r>
            <a:rPr lang="nb-NO" sz="1800" kern="1200" dirty="0" err="1"/>
            <a:t>the</a:t>
          </a:r>
          <a:r>
            <a:rPr lang="nb-NO" sz="1800" kern="1200" dirty="0"/>
            <a:t> system</a:t>
          </a:r>
          <a:endParaRPr lang="en-US" sz="1800" kern="1200" dirty="0"/>
        </a:p>
      </dsp:txBody>
      <dsp:txXfrm>
        <a:off x="1863358" y="50068"/>
        <a:ext cx="1454883" cy="911170"/>
      </dsp:txXfrm>
    </dsp:sp>
    <dsp:sp modelId="{8CE158B6-77C6-8442-9014-C5B00988358F}">
      <dsp:nvSpPr>
        <dsp:cNvPr id="0" name=""/>
        <dsp:cNvSpPr/>
      </dsp:nvSpPr>
      <dsp:spPr>
        <a:xfrm>
          <a:off x="920784" y="505653"/>
          <a:ext cx="3340030" cy="3340030"/>
        </a:xfrm>
        <a:custGeom>
          <a:avLst/>
          <a:gdLst/>
          <a:ahLst/>
          <a:cxnLst/>
          <a:rect l="0" t="0" r="0" b="0"/>
          <a:pathLst>
            <a:path>
              <a:moveTo>
                <a:pt x="2661725" y="326340"/>
              </a:moveTo>
              <a:arcTo wR="1670015" hR="1670015" stAng="18385769" swAng="1635671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8F0AD-A70F-B143-98B2-6B557F2B28AA}">
      <dsp:nvSpPr>
        <dsp:cNvPr id="0" name=""/>
        <dsp:cNvSpPr/>
      </dsp:nvSpPr>
      <dsp:spPr>
        <a:xfrm>
          <a:off x="3484081" y="1670791"/>
          <a:ext cx="1553467" cy="100975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Observe how the cost changes</a:t>
          </a:r>
        </a:p>
      </dsp:txBody>
      <dsp:txXfrm>
        <a:off x="3533373" y="1720083"/>
        <a:ext cx="1454883" cy="911170"/>
      </dsp:txXfrm>
    </dsp:sp>
    <dsp:sp modelId="{0291B76C-9E05-E145-A292-23D05E35EF23}">
      <dsp:nvSpPr>
        <dsp:cNvPr id="0" name=""/>
        <dsp:cNvSpPr/>
      </dsp:nvSpPr>
      <dsp:spPr>
        <a:xfrm>
          <a:off x="920784" y="505653"/>
          <a:ext cx="3340030" cy="3340030"/>
        </a:xfrm>
        <a:custGeom>
          <a:avLst/>
          <a:gdLst/>
          <a:ahLst/>
          <a:cxnLst/>
          <a:rect l="0" t="0" r="0" b="0"/>
          <a:pathLst>
            <a:path>
              <a:moveTo>
                <a:pt x="3167040" y="2410194"/>
              </a:moveTo>
              <a:arcTo wR="1670015" hR="1670015" stAng="1578560" swAng="1635671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86070-285A-9445-998A-656C1E6715B8}">
      <dsp:nvSpPr>
        <dsp:cNvPr id="0" name=""/>
        <dsp:cNvSpPr/>
      </dsp:nvSpPr>
      <dsp:spPr>
        <a:xfrm>
          <a:off x="1814066" y="3340807"/>
          <a:ext cx="1553467" cy="100975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Estimate Gradient</a:t>
          </a:r>
        </a:p>
      </dsp:txBody>
      <dsp:txXfrm>
        <a:off x="1863358" y="3390099"/>
        <a:ext cx="1454883" cy="911170"/>
      </dsp:txXfrm>
    </dsp:sp>
    <dsp:sp modelId="{DDFB684F-81E0-E848-8AF7-8EEF24355038}">
      <dsp:nvSpPr>
        <dsp:cNvPr id="0" name=""/>
        <dsp:cNvSpPr/>
      </dsp:nvSpPr>
      <dsp:spPr>
        <a:xfrm>
          <a:off x="920784" y="505653"/>
          <a:ext cx="3340030" cy="3340030"/>
        </a:xfrm>
        <a:custGeom>
          <a:avLst/>
          <a:gdLst/>
          <a:ahLst/>
          <a:cxnLst/>
          <a:rect l="0" t="0" r="0" b="0"/>
          <a:pathLst>
            <a:path>
              <a:moveTo>
                <a:pt x="678305" y="3013690"/>
              </a:moveTo>
              <a:arcTo wR="1670015" hR="1670015" stAng="7585769" swAng="1635671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3E944-DC65-9147-BD70-B4EE7B25687B}">
      <dsp:nvSpPr>
        <dsp:cNvPr id="0" name=""/>
        <dsp:cNvSpPr/>
      </dsp:nvSpPr>
      <dsp:spPr>
        <a:xfrm>
          <a:off x="144050" y="1670791"/>
          <a:ext cx="1553467" cy="100975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Decide which way to move</a:t>
          </a:r>
        </a:p>
      </dsp:txBody>
      <dsp:txXfrm>
        <a:off x="193342" y="1720083"/>
        <a:ext cx="1454883" cy="911170"/>
      </dsp:txXfrm>
    </dsp:sp>
    <dsp:sp modelId="{285EAC25-AED6-6A4B-A0ED-02B31C05421D}">
      <dsp:nvSpPr>
        <dsp:cNvPr id="0" name=""/>
        <dsp:cNvSpPr/>
      </dsp:nvSpPr>
      <dsp:spPr>
        <a:xfrm>
          <a:off x="920784" y="505653"/>
          <a:ext cx="3340030" cy="3340030"/>
        </a:xfrm>
        <a:custGeom>
          <a:avLst/>
          <a:gdLst/>
          <a:ahLst/>
          <a:cxnLst/>
          <a:rect l="0" t="0" r="0" b="0"/>
          <a:pathLst>
            <a:path>
              <a:moveTo>
                <a:pt x="172989" y="929835"/>
              </a:moveTo>
              <a:arcTo wR="1670015" hR="1670015" stAng="12378560" swAng="1635671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77735-3DD9-4230-9E83-FA9963F82468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1BD70-CC34-47D5-A710-D5D440CC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8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121B-E9AC-C347-F655-0977C96FD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E216E-C28E-02C8-1837-2D0ACD656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E49F3-0D9C-E6D1-C4E8-890286E3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25E-49CD-4EBE-A947-FD640DA0D45C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5BBAF-6064-6973-1529-2D5B5A52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F4A47-69F4-9F47-8D8D-7EF42E6A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E0D5-0905-40CD-33E9-95CBDAE1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4ACDD-5028-A560-3B36-A3CAB7116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0BCE4-EC0C-E9E2-5BC8-8D16E6BA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CD32-A480-4035-B6EF-662398A9A4B0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619F-3136-8267-F910-82518569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183CB-BC70-6307-A848-EF311A67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9B982B-9113-7E1F-9CE4-AE5204EC2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799D8-A49E-1F1A-2052-561EFD0C8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D6536-EC26-A20E-5D02-50AAD81D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B753-9B82-4C08-9E3D-D537FED16BE6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38512-3327-5FF0-6056-10AA2289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7C202-49ED-4C3B-939B-5D8A01BF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5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460735" y="274638"/>
            <a:ext cx="9876539" cy="646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sz="half" idx="1"/>
          </p:nvPr>
        </p:nvSpPr>
        <p:spPr>
          <a:xfrm>
            <a:off x="1486282" y="1600201"/>
            <a:ext cx="4890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7074282" y="1600201"/>
            <a:ext cx="48985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954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8074-C680-8AAE-B960-D645ADA9B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21DD2-8E6C-B331-4C7D-0B208045A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8A047-7C77-FF89-C88F-14E19A6F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F25D-4DE0-46B3-9DA6-5C58BB427EFD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A4FE7-2DFB-5D42-6901-A10EF7E8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6EB72-475F-2A18-7545-5E657DA7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1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DE57C-D51E-8EF4-BBEB-AC4BF191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0204C-A8C9-76CC-CAE7-B0F8F46BA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7BB36-9D95-7125-66A7-1B7513EA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56DE-7135-4D5E-8C5D-0D6224DA5572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50BD9-314E-2CD3-875C-6E089293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DE696-6FAF-EE24-3507-7C34BD8E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5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CE4A-5449-CA1D-C1F2-4525EB8A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5C523-6535-2D35-57EA-73F8D1F6D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64103-FA6C-9878-3A15-C5A8FFE2D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DC153-23BA-2992-A6A6-65833262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5AE3-BF39-43E4-AAAA-0CF4C4AAF8A0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4832F-495A-C121-DF17-43C6C7C2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DD0D7-5D63-C0AC-98CE-E0D5F854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4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3031E-ADA1-C5B3-1973-BED05598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CD85B-8748-61A0-C664-E16EB3731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4D212-F498-8F0E-2B70-3BE51F176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C61B0-73DA-FC90-87D2-F966C706C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90E9E-E921-B80F-5EA6-D11A5F7A8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5A290-83E6-1B56-4735-AE5718E1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C747-8D08-41AA-A429-348D9F9C3F5F}" type="datetime1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109AA6-EB7A-9FD9-BA75-4EA35C37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7D5D5-4277-9569-B372-F64FECB4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3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60FD-EE95-232F-5F0B-1BD7E3B1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CA864-756E-9634-4C47-CC73C0C8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F79F-76E7-4986-B74C-9F38C332D2A1}" type="datetime1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06BD2-7B6E-DF43-0643-8D38A5F66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AB1BF-41BD-D193-8124-C1415CE6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7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BAB88-2B53-9249-3438-50F2CC58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4C8A-FBEE-4AFD-A33D-571ABF32B45A}" type="datetime1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ACFE9-85B7-F0E2-48F0-6996F615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85149-EF69-C959-3565-A9F00657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6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D39D-3868-0FA2-BC36-5831FC4A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ACCF3-4344-6153-8F61-54CE0A756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BACFE-A7E4-9429-012B-C24B383D3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F2991-5A47-1A99-D7A5-EBE26BEA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B244-FD53-4640-8F41-2A20EA5AFC69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86407-743F-2961-9900-EA368086B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A43DA-425F-7DA7-2ECA-D5965D37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6C77-748B-767B-E388-16524761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CBBCBE-7D10-0C71-D4D7-A8CFEEA36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FA62F-B752-494E-8F28-D9E237C3B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95A52-71C3-2654-DE8A-1E83DDFB4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51C5-BBBE-4AF1-BE41-3BBE8657C219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F3C24-92C8-A886-08AE-6C3B926A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DD56B-CFD8-8D64-79B3-6EBF6A07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8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FE49E6-4834-B6ED-2C15-12755BB6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B329C-761C-6DE2-4B0E-AF60182FC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F6921-FAD5-F4C6-3D50-E75595EBB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F94A-B900-4815-88ED-501B81F2419B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3E0F5-7889-94B1-3C30-88AB2999C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8F05F-7140-BFE1-C385-CDB76BB49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C2BE-B506-4B6B-8BCF-3A8AB4D8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60.png"/><Relationship Id="rId3" Type="http://schemas.openxmlformats.org/officeDocument/2006/relationships/diagramLayout" Target="../diagrams/layout1.xml"/><Relationship Id="rId12" Type="http://schemas.openxmlformats.org/officeDocument/2006/relationships/image" Target="../media/image15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4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tiff"/><Relationship Id="rId5" Type="http://schemas.openxmlformats.org/officeDocument/2006/relationships/image" Target="../media/image810.png"/><Relationship Id="rId4" Type="http://schemas.openxmlformats.org/officeDocument/2006/relationships/image" Target="../media/image7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4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11F30-88FF-51FD-4513-9BA8C6226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P8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FE139-F3C9-5B97-5CCA-D906EFAC0C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Tranformed</a:t>
            </a:r>
            <a:r>
              <a:rPr lang="nb-NO" dirty="0"/>
              <a:t> inputs</a:t>
            </a:r>
          </a:p>
          <a:p>
            <a:r>
              <a:rPr lang="nb-NO" dirty="0" err="1"/>
              <a:t>Briefly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pro and </a:t>
            </a:r>
            <a:r>
              <a:rPr lang="nb-NO" dirty="0" err="1"/>
              <a:t>cons</a:t>
            </a:r>
            <a:r>
              <a:rPr lang="nb-NO" dirty="0"/>
              <a:t> of MPC</a:t>
            </a:r>
          </a:p>
          <a:p>
            <a:r>
              <a:rPr lang="nb-NO" dirty="0"/>
              <a:t>RTO </a:t>
            </a:r>
          </a:p>
          <a:p>
            <a:r>
              <a:rPr lang="nb-NO" dirty="0"/>
              <a:t>ESC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36D91-081F-E53A-1562-1923327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9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9EB4-F691-0744-B85E-5F342F88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More </a:t>
            </a:r>
            <a:r>
              <a:rPr lang="nb-NO" dirty="0" err="1"/>
              <a:t>on</a:t>
            </a:r>
            <a:r>
              <a:rPr lang="nb-NO" dirty="0"/>
              <a:t> transformed inputs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440A3-76F6-BA49-AB53-53FFA226E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5" y="1354911"/>
            <a:ext cx="12192000" cy="48671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769B3-8ECC-5293-BD9B-268F33FD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4ED1-1D19-8634-449E-568E45A6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MPC and RTO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4646B-6B50-B242-3AD6-D9E5A9C3B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9E58-37B2-3935-65CE-30A7FEF6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1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2694-53A1-9348-A747-036E7B40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2" y="174434"/>
            <a:ext cx="10515600" cy="506603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MPC?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37C76-C1BF-3470-7B7F-B82A634A4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4" y="917321"/>
            <a:ext cx="10515600" cy="5172583"/>
          </a:xfrm>
        </p:spPr>
        <p:txBody>
          <a:bodyPr>
            <a:normAutofit fontScale="55000" lnSpcReduction="20000"/>
          </a:bodyPr>
          <a:lstStyle/>
          <a:p>
            <a:r>
              <a:rPr lang="nb-NO" dirty="0"/>
              <a:t>First </a:t>
            </a:r>
            <a:r>
              <a:rPr lang="nb-NO" dirty="0" err="1"/>
              <a:t>industrial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1970s</a:t>
            </a:r>
          </a:p>
          <a:p>
            <a:r>
              <a:rPr lang="nb-NO" dirty="0" err="1"/>
              <a:t>Became</a:t>
            </a:r>
            <a:r>
              <a:rPr lang="nb-NO" dirty="0"/>
              <a:t> </a:t>
            </a:r>
            <a:r>
              <a:rPr lang="nb-NO" dirty="0" err="1"/>
              <a:t>common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refining</a:t>
            </a:r>
            <a:r>
              <a:rPr lang="nb-NO" dirty="0"/>
              <a:t> and </a:t>
            </a:r>
            <a:r>
              <a:rPr lang="nb-NO" dirty="0" err="1"/>
              <a:t>petrochemical</a:t>
            </a:r>
            <a:r>
              <a:rPr lang="nb-NO" dirty="0"/>
              <a:t> </a:t>
            </a:r>
            <a:r>
              <a:rPr lang="nb-NO" dirty="0" err="1"/>
              <a:t>industry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1980s</a:t>
            </a:r>
          </a:p>
          <a:p>
            <a:r>
              <a:rPr lang="nb-NO" dirty="0"/>
              <a:t>In </a:t>
            </a:r>
            <a:r>
              <a:rPr lang="nb-NO" dirty="0" err="1"/>
              <a:t>the</a:t>
            </a:r>
            <a:r>
              <a:rPr lang="nb-NO" dirty="0"/>
              <a:t> 1990s a </a:t>
            </a:r>
            <a:r>
              <a:rPr lang="nb-NO" dirty="0" err="1"/>
              <a:t>bright</a:t>
            </a:r>
            <a:r>
              <a:rPr lang="nb-NO" dirty="0"/>
              <a:t> </a:t>
            </a:r>
            <a:r>
              <a:rPr lang="nb-NO" dirty="0" err="1"/>
              <a:t>future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predicted</a:t>
            </a:r>
            <a:r>
              <a:rPr lang="nb-NO" dirty="0"/>
              <a:t> for MPC in all </a:t>
            </a:r>
            <a:r>
              <a:rPr lang="nb-NO" dirty="0" err="1"/>
              <a:t>industries</a:t>
            </a:r>
            <a:r>
              <a:rPr lang="nb-NO" dirty="0"/>
              <a:t> (chemical, </a:t>
            </a:r>
            <a:r>
              <a:rPr lang="nb-NO" dirty="0" err="1"/>
              <a:t>thermal</a:t>
            </a:r>
            <a:r>
              <a:rPr lang="nb-NO" dirty="0"/>
              <a:t> </a:t>
            </a:r>
            <a:r>
              <a:rPr lang="nb-NO" dirty="0" err="1"/>
              <a:t>power</a:t>
            </a:r>
            <a:r>
              <a:rPr lang="nb-NO" dirty="0"/>
              <a:t>, …)</a:t>
            </a:r>
          </a:p>
          <a:p>
            <a:r>
              <a:rPr lang="nb-NO" dirty="0"/>
              <a:t>30 </a:t>
            </a:r>
            <a:r>
              <a:rPr lang="nb-NO" dirty="0" err="1"/>
              <a:t>years</a:t>
            </a:r>
            <a:r>
              <a:rPr lang="nb-NO" dirty="0"/>
              <a:t> later: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know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did</a:t>
            </a:r>
            <a:r>
              <a:rPr lang="nb-NO" dirty="0"/>
              <a:t> not </a:t>
            </a:r>
            <a:r>
              <a:rPr lang="nb-NO" dirty="0" err="1"/>
              <a:t>happen</a:t>
            </a:r>
            <a:r>
              <a:rPr lang="nb-NO" dirty="0"/>
              <a:t> (</a:t>
            </a:r>
            <a:r>
              <a:rPr lang="nb-NO" dirty="0" err="1"/>
              <a:t>yes</a:t>
            </a:r>
            <a:r>
              <a:rPr lang="nb-NO" dirty="0"/>
              <a:t>, it is used in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industries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much</a:t>
            </a:r>
            <a:r>
              <a:rPr lang="nb-NO" dirty="0"/>
              <a:t> less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predicted</a:t>
            </a:r>
            <a:r>
              <a:rPr lang="nb-NO" dirty="0"/>
              <a:t>)</a:t>
            </a:r>
          </a:p>
          <a:p>
            <a:r>
              <a:rPr lang="nb-NO" dirty="0" err="1"/>
              <a:t>Why</a:t>
            </a:r>
            <a:r>
              <a:rPr lang="nb-NO" dirty="0"/>
              <a:t>? First,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performance</a:t>
            </a:r>
            <a:r>
              <a:rPr lang="nb-NO" dirty="0"/>
              <a:t> </a:t>
            </a:r>
            <a:r>
              <a:rPr lang="nb-NO" dirty="0" err="1"/>
              <a:t>benefits</a:t>
            </a:r>
            <a:r>
              <a:rPr lang="nb-NO" dirty="0"/>
              <a:t> of MPC </a:t>
            </a:r>
            <a:r>
              <a:rPr lang="nb-NO" dirty="0" err="1"/>
              <a:t>compared</a:t>
            </a:r>
            <a:r>
              <a:rPr lang="nb-NO" dirty="0"/>
              <a:t> to ARC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often</a:t>
            </a:r>
            <a:r>
              <a:rPr lang="nb-NO" dirty="0"/>
              <a:t> </a:t>
            </a:r>
            <a:r>
              <a:rPr lang="nb-NO" dirty="0" err="1"/>
              <a:t>minor</a:t>
            </a:r>
            <a:r>
              <a:rPr lang="nb-NO" dirty="0"/>
              <a:t> (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)</a:t>
            </a:r>
          </a:p>
          <a:p>
            <a:r>
              <a:rPr lang="nb-NO" dirty="0"/>
              <a:t>In </a:t>
            </a:r>
            <a:r>
              <a:rPr lang="nb-NO" dirty="0" err="1"/>
              <a:t>addition</a:t>
            </a:r>
            <a:r>
              <a:rPr lang="nb-NO" dirty="0"/>
              <a:t>, MPC has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limitations</a:t>
            </a:r>
            <a:endParaRPr lang="nb-NO" dirty="0"/>
          </a:p>
          <a:p>
            <a:pPr marL="914400" lvl="1" indent="-457200">
              <a:buFont typeface="+mj-lt"/>
              <a:buAutoNum type="arabicPeriod"/>
            </a:pPr>
            <a:r>
              <a:rPr lang="nb-NO" dirty="0" err="1"/>
              <a:t>Expensive</a:t>
            </a:r>
            <a:r>
              <a:rPr lang="nb-NO" dirty="0"/>
              <a:t> to </a:t>
            </a:r>
            <a:r>
              <a:rPr lang="nb-NO" dirty="0" err="1"/>
              <a:t>obtain</a:t>
            </a:r>
            <a:r>
              <a:rPr lang="nb-NO" dirty="0"/>
              <a:t> </a:t>
            </a:r>
            <a:r>
              <a:rPr lang="nb-NO" dirty="0" err="1"/>
              <a:t>model</a:t>
            </a:r>
            <a:endParaRPr lang="nb-NO" dirty="0"/>
          </a:p>
          <a:p>
            <a:pPr marL="914400" lvl="1" indent="-457200">
              <a:buFont typeface="+mj-lt"/>
              <a:buAutoNum type="arabicPeriod"/>
            </a:pPr>
            <a:r>
              <a:rPr lang="nb-NO" dirty="0" err="1"/>
              <a:t>Does</a:t>
            </a:r>
            <a:r>
              <a:rPr lang="nb-NO" dirty="0"/>
              <a:t> not </a:t>
            </a:r>
            <a:r>
              <a:rPr lang="nb-NO" dirty="0" err="1"/>
              <a:t>easily</a:t>
            </a:r>
            <a:r>
              <a:rPr lang="nb-NO" dirty="0"/>
              <a:t> handle integral action, </a:t>
            </a:r>
            <a:r>
              <a:rPr lang="nb-NO" dirty="0" err="1"/>
              <a:t>cascade</a:t>
            </a:r>
            <a:r>
              <a:rPr lang="nb-NO" dirty="0"/>
              <a:t> and ratio control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Normally, cannot be used at startup (so need ARC anyway)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Can be difficult to tune. </a:t>
            </a:r>
            <a:r>
              <a:rPr lang="nb-NO" dirty="0" err="1"/>
              <a:t>Difficult</a:t>
            </a:r>
            <a:r>
              <a:rPr lang="nb-NO" dirty="0"/>
              <a:t> to </a:t>
            </a:r>
            <a:r>
              <a:rPr lang="nb-NO" dirty="0" err="1"/>
              <a:t>incorporate</a:t>
            </a:r>
            <a:r>
              <a:rPr lang="nb-NO" dirty="0"/>
              <a:t> fast control </a:t>
            </a:r>
            <a:r>
              <a:rPr lang="nb-NO" dirty="0" err="1"/>
              <a:t>tasks</a:t>
            </a:r>
            <a:r>
              <a:rPr lang="nb-NO" dirty="0"/>
              <a:t> (</a:t>
            </a:r>
            <a:r>
              <a:rPr lang="nb-NO" dirty="0" err="1"/>
              <a:t>because</a:t>
            </a:r>
            <a:r>
              <a:rPr lang="nb-NO" dirty="0"/>
              <a:t> of </a:t>
            </a:r>
            <a:r>
              <a:rPr lang="nb-NO" dirty="0" err="1"/>
              <a:t>centralized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Computations can be slow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Robustness (e.g., gain margin) handled indirectly</a:t>
            </a:r>
          </a:p>
          <a:p>
            <a:r>
              <a:rPr lang="en-US" dirty="0"/>
              <a:t>Advantages of MPC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Very good for interactive multivariable dynamic processes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Coordinates feedforward and feedback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Coordinates use of many inputs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Makes use of information about future disturbances, setpoints and prices (predictive capabilities of MPC)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Can handle nonlinear dynamic processes (nonlinear MPC)</a:t>
            </a:r>
          </a:p>
          <a:p>
            <a:r>
              <a:rPr lang="en-US" dirty="0"/>
              <a:t>What about constraints</a:t>
            </a:r>
          </a:p>
          <a:p>
            <a:pPr lvl="1"/>
            <a:r>
              <a:rPr lang="en-US" dirty="0"/>
              <a:t>Not really a major advantage with MPC; can be handled well also with ARC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41672-001D-DE42-2F32-99CEF62E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BC34F-66CA-8E9F-EC50-BF7899FA96B9}"/>
              </a:ext>
            </a:extLst>
          </p:cNvPr>
          <p:cNvSpPr txBox="1"/>
          <p:nvPr/>
        </p:nvSpPr>
        <p:spPr>
          <a:xfrm>
            <a:off x="277368" y="6221901"/>
            <a:ext cx="233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MPC = </a:t>
            </a:r>
            <a:r>
              <a:rPr lang="nb-NO" sz="1200" dirty="0" err="1"/>
              <a:t>model</a:t>
            </a:r>
            <a:r>
              <a:rPr lang="nb-NO" sz="1200" dirty="0"/>
              <a:t> </a:t>
            </a:r>
            <a:r>
              <a:rPr lang="nb-NO" sz="1200" dirty="0" err="1"/>
              <a:t>predictive</a:t>
            </a:r>
            <a:r>
              <a:rPr lang="nb-NO" sz="1200" dirty="0"/>
              <a:t> control</a:t>
            </a:r>
          </a:p>
          <a:p>
            <a:r>
              <a:rPr lang="nb-NO" sz="1200" dirty="0"/>
              <a:t>ARC = </a:t>
            </a:r>
            <a:r>
              <a:rPr lang="nb-NO" sz="1200" dirty="0" err="1"/>
              <a:t>advanced</a:t>
            </a:r>
            <a:r>
              <a:rPr lang="nb-NO" sz="1200" dirty="0"/>
              <a:t> </a:t>
            </a:r>
            <a:r>
              <a:rPr lang="nb-NO" sz="1200" dirty="0" err="1"/>
              <a:t>regulatory</a:t>
            </a:r>
            <a:r>
              <a:rPr lang="nb-NO" sz="1200" dirty="0"/>
              <a:t> control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774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CB06-C509-0265-BBCC-D61671EE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CC461C-F754-E741-C865-71BA12475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18" y="365125"/>
            <a:ext cx="5023465" cy="6256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2F04AD-EF75-39F4-FEF8-EC50FFF7C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190" y="287589"/>
            <a:ext cx="4876865" cy="59486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1BF8-5260-47AA-1F20-79342B5A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0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6CB33-4FD9-03FF-4630-5E2C733A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Optimal </a:t>
            </a:r>
            <a:r>
              <a:rPr lang="nb-NO" dirty="0" err="1"/>
              <a:t>operation</a:t>
            </a:r>
            <a:r>
              <a:rPr lang="nb-NO" dirty="0"/>
              <a:t> and </a:t>
            </a:r>
            <a:r>
              <a:rPr lang="nb-NO" dirty="0" err="1"/>
              <a:t>constraints</a:t>
            </a:r>
            <a:r>
              <a:rPr lang="nb-NO" dirty="0"/>
              <a:t> switching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A91265-DB67-BEBF-2722-9EF8A05889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dirty="0"/>
                  <a:t>We have </a:t>
                </a:r>
                <a:r>
                  <a:rPr lang="nb-NO" dirty="0" err="1"/>
                  <a:t>presented</a:t>
                </a:r>
                <a:r>
                  <a:rPr lang="nb-NO" dirty="0"/>
                  <a:t> </a:t>
                </a:r>
                <a:r>
                  <a:rPr lang="nb-NO" dirty="0" err="1"/>
                  <a:t>effective</a:t>
                </a:r>
                <a:r>
                  <a:rPr lang="nb-NO" dirty="0"/>
                  <a:t> </a:t>
                </a:r>
                <a:r>
                  <a:rPr lang="nb-NO" dirty="0" err="1"/>
                  <a:t>decentralized</a:t>
                </a:r>
                <a:r>
                  <a:rPr lang="nb-NO" dirty="0"/>
                  <a:t> </a:t>
                </a:r>
                <a:r>
                  <a:rPr lang="nb-NO" dirty="0" err="1"/>
                  <a:t>approaches</a:t>
                </a:r>
                <a:r>
                  <a:rPr lang="nb-NO" dirty="0"/>
                  <a:t> for </a:t>
                </a:r>
                <a:r>
                  <a:rPr lang="nb-NO" dirty="0" err="1"/>
                  <a:t>constraint</a:t>
                </a:r>
                <a:r>
                  <a:rPr lang="nb-NO" dirty="0"/>
                  <a:t> switching (MV-MV, CV-CV, MV-CV). </a:t>
                </a:r>
              </a:p>
              <a:p>
                <a:pPr lvl="1"/>
                <a:r>
                  <a:rPr lang="nb-NO" dirty="0"/>
                  <a:t>Optimal in </a:t>
                </a:r>
                <a:r>
                  <a:rPr lang="nb-NO" dirty="0" err="1"/>
                  <a:t>many</a:t>
                </a:r>
                <a:r>
                  <a:rPr lang="nb-NO" dirty="0"/>
                  <a:t> cases, </a:t>
                </a:r>
                <a:r>
                  <a:rPr lang="nb-NO" dirty="0" err="1"/>
                  <a:t>but</a:t>
                </a:r>
                <a:r>
                  <a:rPr lang="nb-NO" dirty="0"/>
                  <a:t> not in general </a:t>
                </a:r>
              </a:p>
              <a:p>
                <a:pPr lvl="1"/>
                <a:r>
                  <a:rPr lang="nb-NO" dirty="0"/>
                  <a:t>For </a:t>
                </a:r>
                <a:r>
                  <a:rPr lang="nb-NO" dirty="0" err="1"/>
                  <a:t>example</a:t>
                </a:r>
                <a:r>
                  <a:rPr lang="nb-NO" dirty="0"/>
                  <a:t>, </a:t>
                </a:r>
                <a:r>
                  <a:rPr lang="nb-NO" dirty="0" err="1"/>
                  <a:t>may</a:t>
                </a:r>
                <a:r>
                  <a:rPr lang="nb-NO" dirty="0"/>
                  <a:t> not be </a:t>
                </a:r>
                <a:r>
                  <a:rPr lang="nb-NO" dirty="0" err="1"/>
                  <a:t>able</a:t>
                </a:r>
                <a:r>
                  <a:rPr lang="nb-NO" dirty="0"/>
                  <a:t> to cover cases </a:t>
                </a:r>
                <a:r>
                  <a:rPr lang="nb-NO" dirty="0" err="1"/>
                  <a:t>with</a:t>
                </a:r>
                <a:r>
                  <a:rPr lang="nb-NO" dirty="0"/>
                  <a:t> more </a:t>
                </a:r>
                <a:r>
                  <a:rPr lang="nb-NO" dirty="0" err="1"/>
                  <a:t>than</a:t>
                </a:r>
                <a:r>
                  <a:rPr lang="nb-NO" dirty="0"/>
                  <a:t> </a:t>
                </a:r>
                <a:r>
                  <a:rPr lang="nb-NO" dirty="0" err="1"/>
                  <a:t>one</a:t>
                </a:r>
                <a:r>
                  <a:rPr lang="nb-NO" dirty="0"/>
                  <a:t> </a:t>
                </a:r>
                <a:r>
                  <a:rPr lang="nb-NO" dirty="0" err="1"/>
                  <a:t>unconstrained</a:t>
                </a:r>
                <a:r>
                  <a:rPr lang="nb-NO" dirty="0"/>
                  <a:t> region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nb-NO" dirty="0"/>
                  <a:t>More </a:t>
                </a:r>
                <a:r>
                  <a:rPr lang="nb-NO" dirty="0" err="1"/>
                  <a:t>than</a:t>
                </a:r>
                <a:r>
                  <a:rPr lang="nb-NO" dirty="0"/>
                  <a:t> </a:t>
                </a:r>
                <a:r>
                  <a:rPr lang="nb-NO" dirty="0" err="1"/>
                  <a:t>one</a:t>
                </a:r>
                <a:r>
                  <a:rPr lang="nb-NO" dirty="0"/>
                  <a:t> </a:t>
                </a:r>
                <a:r>
                  <a:rPr lang="nb-NO" dirty="0" err="1"/>
                  <a:t>self-optimizing</a:t>
                </a:r>
                <a:r>
                  <a:rPr lang="nb-NO" dirty="0"/>
                  <a:t> variable</a:t>
                </a:r>
              </a:p>
              <a:p>
                <a:endParaRPr lang="nb-NO" dirty="0">
                  <a:highlight>
                    <a:srgbClr val="FFFF00"/>
                  </a:highlight>
                </a:endParaRPr>
              </a:p>
              <a:p>
                <a:r>
                  <a:rPr lang="nb-NO" dirty="0">
                    <a:highlight>
                      <a:srgbClr val="FFFF00"/>
                    </a:highlight>
                  </a:rPr>
                  <a:t>An alternative is </a:t>
                </a:r>
                <a:r>
                  <a:rPr lang="nb-NO" dirty="0" err="1">
                    <a:highlight>
                      <a:srgbClr val="FFFF00"/>
                    </a:highlight>
                  </a:rPr>
                  <a:t>model-based</a:t>
                </a:r>
                <a:r>
                  <a:rPr lang="nb-NO" dirty="0">
                    <a:highlight>
                      <a:srgbClr val="FFFF00"/>
                    </a:highlight>
                  </a:rPr>
                  <a:t> RTO, </a:t>
                </a:r>
                <a:r>
                  <a:rPr lang="nb-NO" dirty="0" err="1">
                    <a:highlight>
                      <a:srgbClr val="FFFF00"/>
                    </a:highlight>
                  </a:rPr>
                  <a:t>usually</a:t>
                </a:r>
                <a:r>
                  <a:rPr lang="nb-NO" dirty="0">
                    <a:highlight>
                      <a:srgbClr val="FFFF00"/>
                    </a:highlight>
                  </a:rPr>
                  <a:t> </a:t>
                </a:r>
                <a:r>
                  <a:rPr lang="nb-NO" dirty="0" err="1">
                    <a:highlight>
                      <a:srgbClr val="FFFF00"/>
                    </a:highlight>
                  </a:rPr>
                  <a:t>based</a:t>
                </a:r>
                <a:r>
                  <a:rPr lang="nb-NO" dirty="0">
                    <a:highlight>
                      <a:srgbClr val="FFFF00"/>
                    </a:highlight>
                  </a:rPr>
                  <a:t> </a:t>
                </a:r>
                <a:r>
                  <a:rPr lang="nb-NO" dirty="0" err="1">
                    <a:highlight>
                      <a:srgbClr val="FFFF00"/>
                    </a:highlight>
                  </a:rPr>
                  <a:t>on</a:t>
                </a:r>
                <a:r>
                  <a:rPr lang="nb-NO" dirty="0">
                    <a:highlight>
                      <a:srgbClr val="FFFF00"/>
                    </a:highlight>
                  </a:rPr>
                  <a:t> </a:t>
                </a:r>
                <a:r>
                  <a:rPr lang="nb-NO" dirty="0" err="1">
                    <a:highlight>
                      <a:srgbClr val="FFFF00"/>
                    </a:highlight>
                  </a:rPr>
                  <a:t>static</a:t>
                </a:r>
                <a:r>
                  <a:rPr lang="nb-NO" dirty="0">
                    <a:highlight>
                      <a:srgbClr val="FFFF00"/>
                    </a:highlight>
                  </a:rPr>
                  <a:t> </a:t>
                </a:r>
                <a:r>
                  <a:rPr lang="nb-NO" dirty="0" err="1">
                    <a:highlight>
                      <a:srgbClr val="FFFF00"/>
                    </a:highlight>
                  </a:rPr>
                  <a:t>model</a:t>
                </a:r>
                <a:endParaRPr lang="nb-NO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A91265-DB67-BEBF-2722-9EF8A05889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1C9A4-B574-C552-5179-8BEC5F69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9BEED-6648-97BF-DF74-39CF11261584}"/>
              </a:ext>
            </a:extLst>
          </p:cNvPr>
          <p:cNvSpPr txBox="1"/>
          <p:nvPr/>
        </p:nvSpPr>
        <p:spPr>
          <a:xfrm>
            <a:off x="277368" y="6221901"/>
            <a:ext cx="322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RTO = Real-time </a:t>
            </a:r>
            <a:r>
              <a:rPr lang="nb-NO" sz="2000" dirty="0" err="1"/>
              <a:t>optimization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1093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549A-C29D-1D76-B542-B382E7CF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Economic real-time optimization(RTO)</a:t>
            </a:r>
            <a:br>
              <a:rPr lang="en-US" dirty="0"/>
            </a:br>
            <a:r>
              <a:rPr lang="en-US" sz="3600" b="1" dirty="0"/>
              <a:t>Alternative RTO approaches: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BFA79-9381-F7FA-14FF-36AF7587E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28" y="15084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Model-</a:t>
            </a:r>
            <a:r>
              <a:rPr lang="nb-NO" dirty="0" err="1"/>
              <a:t>based</a:t>
            </a:r>
            <a:endParaRPr lang="nb-NO" dirty="0"/>
          </a:p>
          <a:p>
            <a:pPr marL="571500" indent="-571500">
              <a:buFont typeface="+mj-lt"/>
              <a:buAutoNum type="romanUcPeriod"/>
            </a:pPr>
            <a:r>
              <a:rPr lang="nb-NO" sz="2000" dirty="0"/>
              <a:t>Separate RTO </a:t>
            </a:r>
            <a:r>
              <a:rPr lang="nb-NO" sz="2000" dirty="0" err="1"/>
              <a:t>layer</a:t>
            </a:r>
            <a:r>
              <a:rPr lang="nb-NO" sz="2000" dirty="0"/>
              <a:t> (online </a:t>
            </a:r>
            <a:r>
              <a:rPr lang="nb-NO" sz="2000" dirty="0" err="1"/>
              <a:t>dynamic</a:t>
            </a:r>
            <a:r>
              <a:rPr lang="nb-NO" sz="2000" dirty="0"/>
              <a:t> or steady-</a:t>
            </a:r>
            <a:r>
              <a:rPr lang="nb-NO" sz="2000" dirty="0" err="1"/>
              <a:t>state</a:t>
            </a:r>
            <a:r>
              <a:rPr lang="nb-NO" sz="2000" dirty="0"/>
              <a:t> </a:t>
            </a:r>
            <a:r>
              <a:rPr lang="nb-NO" sz="2000" dirty="0" err="1"/>
              <a:t>optimization</a:t>
            </a:r>
            <a:r>
              <a:rPr lang="nb-NO" sz="2000" dirty="0"/>
              <a:t>)  </a:t>
            </a:r>
          </a:p>
          <a:p>
            <a:pPr marL="571500" indent="-571500">
              <a:buFont typeface="+mj-lt"/>
              <a:buAutoNum type="romanUcPeriod"/>
            </a:pPr>
            <a:r>
              <a:rPr lang="nb-NO" sz="2000" dirty="0"/>
              <a:t>Feedback-</a:t>
            </a:r>
            <a:r>
              <a:rPr lang="nb-NO" sz="2000" dirty="0" err="1"/>
              <a:t>optimizing</a:t>
            </a:r>
            <a:r>
              <a:rPr lang="nb-NO" sz="2000" dirty="0"/>
              <a:t> control (</a:t>
            </a:r>
            <a:r>
              <a:rPr lang="nb-NO" sz="2000" dirty="0" err="1"/>
              <a:t>put</a:t>
            </a:r>
            <a:r>
              <a:rPr lang="nb-NO" sz="2000" dirty="0"/>
              <a:t> </a:t>
            </a:r>
            <a:r>
              <a:rPr lang="nb-NO" sz="2000" dirty="0" err="1"/>
              <a:t>optimization</a:t>
            </a:r>
            <a:r>
              <a:rPr lang="nb-NO" sz="2000" dirty="0"/>
              <a:t> </a:t>
            </a:r>
            <a:r>
              <a:rPr lang="nb-NO" sz="2000" dirty="0" err="1"/>
              <a:t>into</a:t>
            </a:r>
            <a:r>
              <a:rPr lang="nb-NO" sz="2000" dirty="0"/>
              <a:t> control </a:t>
            </a:r>
            <a:r>
              <a:rPr lang="nb-NO" sz="2000" dirty="0" err="1"/>
              <a:t>layer</a:t>
            </a:r>
            <a:r>
              <a:rPr lang="nb-NO" sz="2000" dirty="0"/>
              <a:t>)</a:t>
            </a:r>
          </a:p>
          <a:p>
            <a:pPr lvl="2"/>
            <a:r>
              <a:rPr lang="nb-NO" sz="1600" dirty="0"/>
              <a:t>Alt.1. (Most general): </a:t>
            </a:r>
            <a:r>
              <a:rPr lang="nb-NO" sz="1600" dirty="0" err="1"/>
              <a:t>Based</a:t>
            </a:r>
            <a:r>
              <a:rPr lang="nb-NO" sz="1600" dirty="0"/>
              <a:t> </a:t>
            </a:r>
            <a:r>
              <a:rPr lang="nb-NO" sz="1600" dirty="0" err="1"/>
              <a:t>on</a:t>
            </a:r>
            <a:r>
              <a:rPr lang="nb-NO" sz="1600" dirty="0"/>
              <a:t> dual </a:t>
            </a:r>
            <a:r>
              <a:rPr lang="nb-NO" sz="1600" dirty="0" err="1"/>
              <a:t>decomposition</a:t>
            </a:r>
            <a:r>
              <a:rPr lang="nb-NO" sz="1600" dirty="0"/>
              <a:t> (</a:t>
            </a:r>
            <a:r>
              <a:rPr lang="nb-NO" sz="1600" dirty="0" err="1"/>
              <a:t>iterate</a:t>
            </a:r>
            <a:r>
              <a:rPr lang="nb-NO" sz="1600" dirty="0"/>
              <a:t> </a:t>
            </a:r>
            <a:r>
              <a:rPr lang="nb-NO" sz="1600" dirty="0" err="1"/>
              <a:t>on</a:t>
            </a:r>
            <a:r>
              <a:rPr lang="nb-NO" sz="1600" dirty="0"/>
              <a:t> Lagrange </a:t>
            </a:r>
            <a:r>
              <a:rPr lang="nb-NO" sz="1600" dirty="0" err="1"/>
              <a:t>multipliers</a:t>
            </a:r>
            <a:r>
              <a:rPr lang="nb-NO" sz="1600" dirty="0"/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nb-N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nb-NO" sz="1600" dirty="0"/>
          </a:p>
          <a:p>
            <a:pPr lvl="2"/>
            <a:r>
              <a:rPr lang="nb-NO" sz="1600" dirty="0"/>
              <a:t>Alt.2 (</a:t>
            </a:r>
            <a:r>
              <a:rPr lang="nb-NO" sz="1600" dirty="0" err="1"/>
              <a:t>Tighter</a:t>
            </a:r>
            <a:r>
              <a:rPr lang="nb-NO" sz="1600" dirty="0"/>
              <a:t> </a:t>
            </a:r>
            <a:r>
              <a:rPr lang="nb-NO" sz="1600" dirty="0" err="1"/>
              <a:t>constraint</a:t>
            </a:r>
            <a:r>
              <a:rPr lang="nb-NO" sz="1600" dirty="0"/>
              <a:t> control): Region-</a:t>
            </a:r>
            <a:r>
              <a:rPr lang="nb-NO" sz="1600" dirty="0" err="1"/>
              <a:t>based</a:t>
            </a:r>
            <a:r>
              <a:rPr lang="nb-NO" sz="1600" dirty="0"/>
              <a:t>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reduced</a:t>
            </a:r>
            <a:r>
              <a:rPr lang="nb-NO" sz="1600" dirty="0"/>
              <a:t> gradient</a:t>
            </a:r>
          </a:p>
          <a:p>
            <a:pPr marL="0" indent="0">
              <a:buNone/>
            </a:pPr>
            <a:r>
              <a:rPr lang="nb-NO" dirty="0"/>
              <a:t>Data-</a:t>
            </a:r>
            <a:r>
              <a:rPr lang="nb-NO" dirty="0" err="1"/>
              <a:t>based</a:t>
            </a:r>
            <a:endParaRPr lang="nb-NO" dirty="0"/>
          </a:p>
          <a:p>
            <a:pPr marL="571500" indent="-571500">
              <a:buFont typeface="+mj-lt"/>
              <a:buAutoNum type="romanUcPeriod" startAt="3"/>
            </a:pPr>
            <a:r>
              <a:rPr lang="nb-NO" sz="2000" dirty="0"/>
              <a:t>Hill-</a:t>
            </a:r>
            <a:r>
              <a:rPr lang="nb-NO" sz="2000" dirty="0" err="1"/>
              <a:t>climbing</a:t>
            </a:r>
            <a:r>
              <a:rPr lang="nb-NO" sz="2000" dirty="0"/>
              <a:t> </a:t>
            </a:r>
            <a:r>
              <a:rPr lang="nb-NO" sz="2000" dirty="0" err="1"/>
              <a:t>methods</a:t>
            </a:r>
            <a:r>
              <a:rPr lang="nb-NO" sz="2000" dirty="0"/>
              <a:t> = </a:t>
            </a:r>
            <a:r>
              <a:rPr lang="nb-NO" sz="2000" dirty="0" err="1"/>
              <a:t>Extremum-seeking</a:t>
            </a:r>
            <a:r>
              <a:rPr lang="nb-NO" sz="2000" dirty="0"/>
              <a:t> control (</a:t>
            </a:r>
            <a:r>
              <a:rPr lang="nb-NO" sz="2000" dirty="0" err="1"/>
              <a:t>model</a:t>
            </a:r>
            <a:r>
              <a:rPr lang="nb-NO" sz="2000" dirty="0"/>
              <a:t> </a:t>
            </a:r>
            <a:r>
              <a:rPr lang="nb-NO" sz="2000" dirty="0" err="1"/>
              <a:t>free</a:t>
            </a:r>
            <a:r>
              <a:rPr lang="nb-NO" sz="2000" dirty="0"/>
              <a:t>. </a:t>
            </a:r>
            <a:r>
              <a:rPr lang="nb-NO" sz="2000" dirty="0" err="1"/>
              <a:t>But</a:t>
            </a:r>
            <a:r>
              <a:rPr lang="nb-NO" sz="2000" dirty="0"/>
              <a:t> </a:t>
            </a:r>
            <a:r>
              <a:rPr lang="nb-NO" sz="2000" dirty="0" err="1"/>
              <a:t>need</a:t>
            </a:r>
            <a:r>
              <a:rPr lang="nb-NO" sz="2000" dirty="0"/>
              <a:t> to </a:t>
            </a:r>
            <a:r>
              <a:rPr lang="nb-NO" sz="2000" dirty="0" err="1"/>
              <a:t>measure</a:t>
            </a:r>
            <a:r>
              <a:rPr lang="nb-NO" sz="2000" dirty="0"/>
              <a:t> </a:t>
            </a:r>
            <a:r>
              <a:rPr lang="nb-NO" sz="2000" dirty="0" err="1"/>
              <a:t>cost</a:t>
            </a:r>
            <a:r>
              <a:rPr lang="nb-NO" sz="2000" dirty="0"/>
              <a:t> J)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4508E-71DB-C5BD-E30A-C72AB63A9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185" y="4266213"/>
            <a:ext cx="5643943" cy="227269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D5659-3AFD-18BB-D5A4-1945BE099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1A36D-42DF-4141-AAF6-AAD1FD1C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649" y="274638"/>
            <a:ext cx="9868486" cy="1200329"/>
          </a:xfrm>
        </p:spPr>
        <p:txBody>
          <a:bodyPr>
            <a:normAutofit fontScale="90000"/>
          </a:bodyPr>
          <a:lstStyle/>
          <a:p>
            <a:r>
              <a:rPr lang="en-US" dirty="0"/>
              <a:t>I. Conventional (commercial) steady-state RTO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F411-A726-4C9F-B6F6-3EDF3FC10E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err="1"/>
              <a:t>Fairly</a:t>
            </a:r>
            <a:r>
              <a:rPr lang="nb-NO" sz="2400" dirty="0"/>
              <a:t> </a:t>
            </a:r>
            <a:r>
              <a:rPr lang="nb-NO" sz="2400" dirty="0" err="1"/>
              <a:t>common</a:t>
            </a:r>
            <a:r>
              <a:rPr lang="nb-NO" sz="2400" dirty="0"/>
              <a:t> in </a:t>
            </a:r>
            <a:r>
              <a:rPr lang="nb-NO" sz="2400" dirty="0" err="1"/>
              <a:t>refining</a:t>
            </a:r>
            <a:r>
              <a:rPr lang="nb-NO" sz="2400" dirty="0"/>
              <a:t> and </a:t>
            </a:r>
            <a:r>
              <a:rPr lang="nb-NO" sz="2400" dirty="0" err="1"/>
              <a:t>petrochemical</a:t>
            </a:r>
            <a:r>
              <a:rPr lang="nb-NO" sz="2400" dirty="0"/>
              <a:t> </a:t>
            </a:r>
            <a:r>
              <a:rPr lang="nb-NO" sz="2400" dirty="0" err="1"/>
              <a:t>industy</a:t>
            </a:r>
            <a:r>
              <a:rPr lang="nb-NO" sz="2400" dirty="0"/>
              <a:t>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err="1"/>
              <a:t>Two-step</a:t>
            </a:r>
            <a:r>
              <a:rPr lang="nb-NO" sz="2400" dirty="0"/>
              <a:t> </a:t>
            </a:r>
            <a:r>
              <a:rPr lang="nb-NO" sz="2400" dirty="0" err="1"/>
              <a:t>approach</a:t>
            </a:r>
            <a:r>
              <a:rPr lang="nb-NO" sz="2400" dirty="0"/>
              <a:t>: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en-US" sz="2400" dirty="0"/>
              <a:t>Step 1. “Data reconciliation”:</a:t>
            </a:r>
          </a:p>
          <a:p>
            <a:pPr marL="914400" lvl="1" indent="-514350"/>
            <a:r>
              <a:rPr lang="en-US" sz="2000" dirty="0"/>
              <a:t>Steady-state detection</a:t>
            </a:r>
          </a:p>
          <a:p>
            <a:pPr marL="914400" lvl="1" indent="-514350"/>
            <a:r>
              <a:rPr lang="en-US" sz="2000" dirty="0"/>
              <a:t>Update estimate of d: model parameters, disturbances (feed), constraints </a:t>
            </a:r>
          </a:p>
          <a:p>
            <a:pPr marL="0" indent="0">
              <a:buNone/>
            </a:pPr>
            <a:r>
              <a:rPr lang="en-US" sz="2400" dirty="0"/>
              <a:t>Step 2. Re-optimize to find new optimal steady state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CF816A58-A6DC-4BD4-B8EF-8E21DA8D14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951"/>
          <a:stretch/>
        </p:blipFill>
        <p:spPr>
          <a:xfrm>
            <a:off x="6767023" y="2368551"/>
            <a:ext cx="3259932" cy="2989262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ACD9B695-8FBB-49D9-A6D2-48AC29C40B12}"/>
              </a:ext>
            </a:extLst>
          </p:cNvPr>
          <p:cNvSpPr/>
          <p:nvPr/>
        </p:nvSpPr>
        <p:spPr>
          <a:xfrm>
            <a:off x="10026955" y="3221968"/>
            <a:ext cx="224156" cy="135386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BDD17-C67A-4AAB-ACEF-A4AC91C61B39}"/>
              </a:ext>
            </a:extLst>
          </p:cNvPr>
          <p:cNvSpPr txBox="1"/>
          <p:nvPr/>
        </p:nvSpPr>
        <p:spPr>
          <a:xfrm rot="5400000">
            <a:off x="9667298" y="3764144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Data reconciliation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147748-178E-4CF4-B823-AC5B44A39679}"/>
              </a:ext>
            </a:extLst>
          </p:cNvPr>
          <p:cNvCxnSpPr>
            <a:cxnSpLocks/>
          </p:cNvCxnSpPr>
          <p:nvPr/>
        </p:nvCxnSpPr>
        <p:spPr>
          <a:xfrm flipV="1">
            <a:off x="7495119" y="5264684"/>
            <a:ext cx="0" cy="47336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334345-E649-419E-B11A-8A74512BA543}"/>
                  </a:ext>
                </a:extLst>
              </p:cNvPr>
              <p:cNvSpPr txBox="1"/>
              <p:nvPr/>
            </p:nvSpPr>
            <p:spPr>
              <a:xfrm>
                <a:off x="7495120" y="5329345"/>
                <a:ext cx="42402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1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nb-NO" sz="21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334345-E649-419E-B11A-8A74512B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20" y="5329345"/>
                <a:ext cx="424027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379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C8B70B-3C98-41A8-92EE-5D8E3421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Steady-</a:t>
            </a:r>
            <a:r>
              <a:rPr lang="nb-NO" dirty="0" err="1"/>
              <a:t>state</a:t>
            </a:r>
            <a:r>
              <a:rPr lang="nb-NO" dirty="0"/>
              <a:t> </a:t>
            </a:r>
            <a:r>
              <a:rPr lang="nb-NO" dirty="0" err="1"/>
              <a:t>wait</a:t>
            </a:r>
            <a:r>
              <a:rPr lang="nb-NO" dirty="0"/>
              <a:t> time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FED2F-F24C-4080-8E8D-D707D2E0B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Transient measurements cannot be used </a:t>
            </a:r>
            <a:r>
              <a:rPr lang="en-US" sz="2000" dirty="0">
                <a:sym typeface="Wingdings" panose="05000000000000000000" pitchFamily="2" charset="2"/>
              </a:rPr>
              <a:t> system must “settle”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Large chunks of data discarded</a:t>
            </a:r>
          </a:p>
          <a:p>
            <a:endParaRPr lang="en-US" sz="2000" dirty="0"/>
          </a:p>
          <a:p>
            <a:r>
              <a:rPr lang="en-US" sz="2000" dirty="0"/>
              <a:t>Steady state detection issues</a:t>
            </a:r>
          </a:p>
          <a:p>
            <a:pPr lvl="1"/>
            <a:r>
              <a:rPr lang="en-US" sz="1800" dirty="0"/>
              <a:t>Erroneously accept transient data</a:t>
            </a:r>
          </a:p>
          <a:p>
            <a:pPr lvl="1"/>
            <a:r>
              <a:rPr lang="en-US" sz="1800" dirty="0"/>
              <a:t>Non-stationary drifts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443038-4A54-4B1D-99E1-3F9FC8529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4186" y="4721192"/>
            <a:ext cx="5972135" cy="193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8EB1F-5A44-4CEA-82F9-72446057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How to </a:t>
            </a:r>
            <a:r>
              <a:rPr lang="nb-NO" dirty="0" err="1"/>
              <a:t>avoid</a:t>
            </a:r>
            <a:r>
              <a:rPr lang="nb-NO" dirty="0"/>
              <a:t> steady </a:t>
            </a:r>
            <a:r>
              <a:rPr lang="nb-NO" dirty="0" err="1"/>
              <a:t>state</a:t>
            </a:r>
            <a:r>
              <a:rPr lang="nb-NO" dirty="0"/>
              <a:t> </a:t>
            </a:r>
            <a:r>
              <a:rPr lang="nb-NO" dirty="0" err="1"/>
              <a:t>wait</a:t>
            </a:r>
            <a:r>
              <a:rPr lang="nb-NO" dirty="0"/>
              <a:t> time?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E777-52DD-4AD5-80C3-1B430DE1E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1. </a:t>
            </a:r>
            <a:r>
              <a:rPr lang="nb-NO" dirty="0" err="1"/>
              <a:t>Dynamic</a:t>
            </a:r>
            <a:r>
              <a:rPr lang="nb-NO" dirty="0"/>
              <a:t> RTO = EMPC</a:t>
            </a:r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D8C0726A-440F-4728-BC74-A02E1EDB0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909" y="2085261"/>
            <a:ext cx="3728842" cy="33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40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8EB1F-5A44-4CEA-82F9-72446057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How to </a:t>
            </a:r>
            <a:r>
              <a:rPr lang="nb-NO" dirty="0" err="1"/>
              <a:t>avoid</a:t>
            </a:r>
            <a:r>
              <a:rPr lang="nb-NO" dirty="0"/>
              <a:t> steady </a:t>
            </a:r>
            <a:r>
              <a:rPr lang="nb-NO" dirty="0" err="1"/>
              <a:t>state</a:t>
            </a:r>
            <a:r>
              <a:rPr lang="nb-NO" dirty="0"/>
              <a:t> </a:t>
            </a:r>
            <a:r>
              <a:rPr lang="nb-NO" dirty="0" err="1"/>
              <a:t>wait</a:t>
            </a:r>
            <a:r>
              <a:rPr lang="nb-NO" dirty="0"/>
              <a:t> time?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E777-52DD-4AD5-80C3-1B430DE1E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2. Hybrid RTO </a:t>
            </a:r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D8C0726A-440F-4728-BC74-A02E1EDB0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909" y="2085261"/>
            <a:ext cx="3728842" cy="3314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288E19-3CFF-0316-CB08-A68604279C26}"/>
              </a:ext>
            </a:extLst>
          </p:cNvPr>
          <p:cNvSpPr txBox="1"/>
          <p:nvPr/>
        </p:nvSpPr>
        <p:spPr>
          <a:xfrm>
            <a:off x="4904648" y="2266502"/>
            <a:ext cx="11913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b-NO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nb-NO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8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FC82-632B-900F-F2F6-607A09776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Nonlinear </a:t>
            </a:r>
            <a:r>
              <a:rPr lang="nb-NO" dirty="0" err="1"/>
              <a:t>feedforward</a:t>
            </a:r>
            <a:r>
              <a:rPr lang="nb-NO" dirty="0"/>
              <a:t>, </a:t>
            </a:r>
            <a:r>
              <a:rPr lang="nb-NO" dirty="0" err="1"/>
              <a:t>decoupling</a:t>
            </a:r>
            <a:r>
              <a:rPr lang="nb-NO" dirty="0"/>
              <a:t> and </a:t>
            </a:r>
            <a:r>
              <a:rPr lang="nb-NO" dirty="0" err="1"/>
              <a:t>linearization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A2AD5-393D-6E5F-942B-386A393D6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err="1">
                <a:highlight>
                  <a:srgbClr val="FFFF00"/>
                </a:highlight>
              </a:rPr>
              <a:t>Tranformed</a:t>
            </a:r>
            <a:r>
              <a:rPr lang="nb-NO" sz="2800" dirty="0">
                <a:highlight>
                  <a:srgbClr val="FFFF00"/>
                </a:highlight>
              </a:rPr>
              <a:t> inputs: </a:t>
            </a:r>
            <a:r>
              <a:rPr lang="nb-NO" sz="2800" dirty="0" err="1"/>
              <a:t>Extremely</a:t>
            </a:r>
            <a:r>
              <a:rPr lang="nb-NO" sz="2800" dirty="0"/>
              <a:t> simple and </a:t>
            </a:r>
            <a:r>
              <a:rPr lang="nb-NO" sz="2800" dirty="0" err="1"/>
              <a:t>effective</a:t>
            </a:r>
            <a:r>
              <a:rPr lang="nb-NO" sz="2800" dirty="0"/>
              <a:t> </a:t>
            </a:r>
            <a:r>
              <a:rPr lang="nb-NO" sz="2800" dirty="0" err="1"/>
              <a:t>way</a:t>
            </a:r>
            <a:r>
              <a:rPr lang="nb-NO" sz="2800" dirty="0"/>
              <a:t> of </a:t>
            </a:r>
            <a:r>
              <a:rPr lang="nb-NO" sz="2800" dirty="0" err="1"/>
              <a:t>achieving</a:t>
            </a:r>
            <a:r>
              <a:rPr lang="nb-NO" sz="2800" dirty="0"/>
              <a:t> </a:t>
            </a:r>
            <a:r>
              <a:rPr lang="nb-NO" sz="2800" dirty="0" err="1"/>
              <a:t>feedforward</a:t>
            </a:r>
            <a:r>
              <a:rPr lang="nb-NO" sz="2800" dirty="0"/>
              <a:t>, </a:t>
            </a:r>
            <a:r>
              <a:rPr lang="nb-NO" sz="2800" dirty="0" err="1"/>
              <a:t>decoupling</a:t>
            </a:r>
            <a:r>
              <a:rPr lang="nb-NO" sz="2800" dirty="0"/>
              <a:t> and </a:t>
            </a:r>
            <a:r>
              <a:rPr lang="nb-NO" sz="2800" dirty="0" err="1"/>
              <a:t>linearization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454C-DF42-7D7F-B36E-AFB332F3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1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730D-2605-436F-A77D-6A9A4A38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RTO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D051EFF-B6DA-4200-9B93-2EFE485CDB0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1600" b="1" dirty="0">
                    <a:solidFill>
                      <a:srgbClr val="FF0000"/>
                    </a:solidFill>
                  </a:rPr>
                  <a:t>Steady-</a:t>
                </a:r>
                <a:r>
                  <a:rPr lang="nb-NO" sz="1600" b="1" dirty="0" err="1">
                    <a:solidFill>
                      <a:srgbClr val="FF0000"/>
                    </a:solidFill>
                  </a:rPr>
                  <a:t>state</a:t>
                </a:r>
                <a:r>
                  <a:rPr lang="nb-NO" sz="1600" b="1" dirty="0">
                    <a:solidFill>
                      <a:srgbClr val="FF0000"/>
                    </a:solidFill>
                  </a:rPr>
                  <a:t> RTO </a:t>
                </a:r>
                <a:r>
                  <a:rPr lang="nb-NO" sz="1600" dirty="0"/>
                  <a:t>(used in Hybrid RTO):</a:t>
                </a:r>
              </a:p>
              <a:p>
                <a:pPr marL="0" indent="0">
                  <a:buNone/>
                </a:pPr>
                <a:endParaRPr lang="nb-NO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nb-NO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 err="1"/>
                  <a:t>s.t.</a:t>
                </a:r>
                <a:r>
                  <a:rPr lang="en-US" sz="16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nb-NO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nb-NO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D051EFF-B6DA-4200-9B93-2EFE485CD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748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DE412AE-1670-435A-934C-559C49660D0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1600" b="1" dirty="0" err="1">
                    <a:solidFill>
                      <a:srgbClr val="FF0000"/>
                    </a:solidFill>
                  </a:rPr>
                  <a:t>Dynamic</a:t>
                </a:r>
                <a:r>
                  <a:rPr lang="nb-NO" sz="1600" b="1" dirty="0">
                    <a:solidFill>
                      <a:srgbClr val="FF0000"/>
                    </a:solidFill>
                  </a:rPr>
                  <a:t> RTO </a:t>
                </a:r>
                <a:r>
                  <a:rPr lang="en-US" sz="1600" dirty="0"/>
                  <a:t>≡</a:t>
                </a:r>
                <a:r>
                  <a:rPr lang="nb-NO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/>
                  <a:t>(Economic) nonlinear MPC </a:t>
                </a:r>
                <a:r>
                  <a:rPr lang="nb-NO" sz="1600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nb-NO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func>
                    </m:oMath>
                  </m:oMathPara>
                </a14:m>
                <a:endParaRPr lang="nb-NO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 err="1"/>
                  <a:t>s.t.</a:t>
                </a:r>
                <a:r>
                  <a:rPr lang="en-US" sz="16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nb-NO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nb-NO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DE412AE-1670-435A-934C-559C49660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622" t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13BA373-C8C6-400B-9FE9-407E745B58EE}"/>
              </a:ext>
            </a:extLst>
          </p:cNvPr>
          <p:cNvSpPr txBox="1"/>
          <p:nvPr/>
        </p:nvSpPr>
        <p:spPr>
          <a:xfrm>
            <a:off x="7357871" y="4774071"/>
            <a:ext cx="4053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Now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calculate</a:t>
            </a:r>
            <a:r>
              <a:rPr lang="nb-NO" dirty="0"/>
              <a:t> not </a:t>
            </a:r>
            <a:r>
              <a:rPr lang="nb-NO" dirty="0" err="1"/>
              <a:t>only</a:t>
            </a:r>
            <a:r>
              <a:rPr lang="nb-NO" dirty="0"/>
              <a:t> an optimal </a:t>
            </a:r>
            <a:r>
              <a:rPr lang="nb-NO" dirty="0" err="1"/>
              <a:t>point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an </a:t>
            </a:r>
            <a:r>
              <a:rPr lang="nb-NO" u="sng" dirty="0"/>
              <a:t>optimal </a:t>
            </a:r>
            <a:r>
              <a:rPr lang="nb-NO" u="sng" dirty="0" err="1"/>
              <a:t>trajectory</a:t>
            </a:r>
            <a:r>
              <a:rPr lang="nb-NO" dirty="0"/>
              <a:t>!’</a:t>
            </a:r>
          </a:p>
          <a:p>
            <a:endParaRPr lang="nb-NO" dirty="0"/>
          </a:p>
          <a:p>
            <a:r>
              <a:rPr lang="nb-NO" dirty="0"/>
              <a:t>BUT </a:t>
            </a:r>
            <a:r>
              <a:rPr lang="nb-NO" dirty="0" err="1"/>
              <a:t>Much</a:t>
            </a:r>
            <a:r>
              <a:rPr lang="nb-NO" dirty="0"/>
              <a:t> more </a:t>
            </a:r>
            <a:r>
              <a:rPr lang="nb-NO" dirty="0" err="1"/>
              <a:t>complex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static</a:t>
            </a:r>
            <a:r>
              <a:rPr lang="nb-NO" dirty="0"/>
              <a:t> RTO, and </a:t>
            </a:r>
            <a:r>
              <a:rPr lang="nb-NO" dirty="0" err="1"/>
              <a:t>may</a:t>
            </a:r>
            <a:r>
              <a:rPr lang="nb-NO" dirty="0"/>
              <a:t> not </a:t>
            </a:r>
            <a:r>
              <a:rPr lang="nb-NO" dirty="0" err="1"/>
              <a:t>give</a:t>
            </a:r>
            <a:r>
              <a:rPr lang="nb-NO" dirty="0"/>
              <a:t> </a:t>
            </a:r>
            <a:r>
              <a:rPr lang="nb-NO" dirty="0" err="1"/>
              <a:t>much</a:t>
            </a:r>
            <a:r>
              <a:rPr lang="nb-NO" dirty="0"/>
              <a:t> </a:t>
            </a:r>
            <a:r>
              <a:rPr lang="nb-NO" dirty="0" err="1"/>
              <a:t>economic</a:t>
            </a:r>
            <a:r>
              <a:rPr lang="nb-NO" dirty="0"/>
              <a:t> </a:t>
            </a:r>
            <a:r>
              <a:rPr lang="nb-NO" dirty="0" err="1"/>
              <a:t>benefit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420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DC379A-651A-41B7-8D4D-9D7B8AED0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9259" y="169068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/>
                  <a:t>«</a:t>
                </a:r>
                <a:r>
                  <a:rPr lang="nb-NO" dirty="0" err="1"/>
                  <a:t>Solving</a:t>
                </a:r>
                <a:r>
                  <a:rPr lang="nb-NO" dirty="0"/>
                  <a:t> RTO-problem </a:t>
                </a:r>
                <a:r>
                  <a:rPr lang="nb-NO" dirty="0" err="1"/>
                  <a:t>using</a:t>
                </a:r>
                <a:r>
                  <a:rPr lang="nb-NO" dirty="0"/>
                  <a:t> PI control»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err="1"/>
                  <a:t>Unconstrained</a:t>
                </a:r>
                <a:r>
                  <a:rPr lang="nb-NO" dirty="0"/>
                  <a:t> </a:t>
                </a:r>
                <a:r>
                  <a:rPr lang="nb-NO" dirty="0" err="1"/>
                  <a:t>optimization</a:t>
                </a:r>
                <a:r>
                  <a:rPr lang="nb-NO" dirty="0"/>
                  <a:t>. </a:t>
                </a:r>
              </a:p>
              <a:p>
                <a:pPr marL="0" indent="0">
                  <a:buNone/>
                </a:pPr>
                <a:r>
                  <a:rPr lang="nb-NO" dirty="0" err="1"/>
                  <a:t>Necessary</a:t>
                </a:r>
                <a:r>
                  <a:rPr lang="nb-NO" dirty="0"/>
                  <a:t> </a:t>
                </a:r>
                <a:r>
                  <a:rPr lang="nb-NO" dirty="0" err="1"/>
                  <a:t>condition</a:t>
                </a:r>
                <a:r>
                  <a:rPr lang="nb-NO" dirty="0"/>
                  <a:t> of </a:t>
                </a:r>
                <a:r>
                  <a:rPr lang="nb-NO" dirty="0" err="1"/>
                  <a:t>optimality</a:t>
                </a:r>
                <a:r>
                  <a:rPr lang="nb-NO" dirty="0"/>
                  <a:t> (NCO):</a:t>
                </a:r>
              </a:p>
              <a:p>
                <a:pPr lvl="1"/>
                <a:r>
                  <a:rPr lang="nb-NO" dirty="0"/>
                  <a:t>Gradient of </a:t>
                </a:r>
                <a:r>
                  <a:rPr lang="nb-NO" dirty="0" err="1"/>
                  <a:t>cost</a:t>
                </a:r>
                <a:r>
                  <a:rPr lang="nb-NO" dirty="0"/>
                  <a:t> </a:t>
                </a:r>
                <a:r>
                  <a:rPr lang="nb-NO" dirty="0" err="1"/>
                  <a:t>function</a:t>
                </a:r>
                <a:r>
                  <a:rPr lang="nb-NO" dirty="0"/>
                  <a:t> = 0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nb-NO" dirty="0"/>
                  <a:t>0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DC379A-651A-41B7-8D4D-9D7B8AED0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259" y="1690688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65B0EA-BA59-4559-96E0-3F243B422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599" y="1430768"/>
            <a:ext cx="4132260" cy="265796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D2FD5DB-2877-9197-BEF1-37C77AB7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II. Feedback RTO (</a:t>
            </a:r>
            <a:r>
              <a:rPr lang="nb-NO" dirty="0" err="1"/>
              <a:t>unconstrained</a:t>
            </a:r>
            <a:r>
              <a:rPr lang="nb-NO" dirty="0"/>
              <a:t> case)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5A87F8-1D03-7021-70FC-20F66065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59346-E862-EC4C-263A-F3DCDA748E9F}"/>
              </a:ext>
            </a:extLst>
          </p:cNvPr>
          <p:cNvSpPr txBox="1"/>
          <p:nvPr/>
        </p:nvSpPr>
        <p:spPr>
          <a:xfrm>
            <a:off x="-79248" y="-54864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Feedback RTO</a:t>
            </a:r>
            <a:endParaRPr lang="en-US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18563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B363-E325-1C47-B21F-D6D93479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II. Feedback RTO (</a:t>
            </a:r>
            <a:r>
              <a:rPr lang="nb-NO" dirty="0" err="1"/>
              <a:t>unconstrained</a:t>
            </a:r>
            <a:r>
              <a:rPr lang="nb-NO" dirty="0"/>
              <a:t> case)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249BFB-5672-2448-A877-12B371125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202" y="1899216"/>
            <a:ext cx="6228438" cy="31344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205EB6-3DF4-2649-8DB1-22F8C737225C}"/>
              </a:ext>
            </a:extLst>
          </p:cNvPr>
          <p:cNvSpPr/>
          <p:nvPr/>
        </p:nvSpPr>
        <p:spPr>
          <a:xfrm>
            <a:off x="-1" y="6330619"/>
            <a:ext cx="117473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 Krishnamoorthy, E Jahanshahi, S Skogestad. Feedback Real-Time Optimization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Strategy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Using a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Novel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Steady-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state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Gradient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Estimate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Transient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Measurements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Industrial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&amp; Engineering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Chemistry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Research, 2019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7CAE5-D65E-3346-974C-1F1181D5A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82FE8D6-FE76-7BC0-42A3-A7D1FCA362FC}"/>
              </a:ext>
            </a:extLst>
          </p:cNvPr>
          <p:cNvGrpSpPr/>
          <p:nvPr/>
        </p:nvGrpSpPr>
        <p:grpSpPr>
          <a:xfrm>
            <a:off x="8340734" y="2155936"/>
            <a:ext cx="3476128" cy="2569654"/>
            <a:chOff x="8101583" y="1783142"/>
            <a:chExt cx="3476128" cy="256965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16BE312-802C-499B-62D2-F8D504288D62}"/>
                </a:ext>
              </a:extLst>
            </p:cNvPr>
            <p:cNvGrpSpPr/>
            <p:nvPr/>
          </p:nvGrpSpPr>
          <p:grpSpPr>
            <a:xfrm>
              <a:off x="8101583" y="1829630"/>
              <a:ext cx="3463128" cy="2523166"/>
              <a:chOff x="8101583" y="1610424"/>
              <a:chExt cx="3463128" cy="252316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55004D6-4A73-B599-04AA-17EE12817C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77453" y="1940852"/>
                <a:ext cx="2776347" cy="122902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5E1057-D83D-D130-DE70-5107679A9F1C}"/>
                  </a:ext>
                </a:extLst>
              </p:cNvPr>
              <p:cNvSpPr txBox="1"/>
              <p:nvPr/>
            </p:nvSpPr>
            <p:spPr>
              <a:xfrm>
                <a:off x="8101584" y="1610424"/>
                <a:ext cx="22789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dirty="0" err="1"/>
                  <a:t>Linearize</a:t>
                </a:r>
                <a:r>
                  <a:rPr lang="nb-NO" sz="1400" dirty="0"/>
                  <a:t> </a:t>
                </a:r>
                <a:r>
                  <a:rPr lang="nb-NO" sz="1400" dirty="0" err="1"/>
                  <a:t>the</a:t>
                </a:r>
                <a:r>
                  <a:rPr lang="nb-NO" sz="1400" dirty="0"/>
                  <a:t> </a:t>
                </a:r>
                <a:r>
                  <a:rPr lang="nb-NO" sz="1400" dirty="0" err="1"/>
                  <a:t>dynamic</a:t>
                </a:r>
                <a:r>
                  <a:rPr lang="nb-NO" sz="1400" dirty="0"/>
                  <a:t> </a:t>
                </a:r>
                <a:r>
                  <a:rPr lang="nb-NO" sz="1400" dirty="0" err="1"/>
                  <a:t>model</a:t>
                </a:r>
                <a:endParaRPr lang="en-US" sz="1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E0E11AF3-E346-CA23-919A-78FE2E239DB3}"/>
                      </a:ext>
                    </a:extLst>
                  </p:cNvPr>
                  <p:cNvSpPr txBox="1"/>
                  <p:nvPr/>
                </p:nvSpPr>
                <p:spPr>
                  <a:xfrm>
                    <a:off x="8101583" y="3109742"/>
                    <a:ext cx="3463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b-NO" sz="1400" dirty="0"/>
                      <a:t>Trick, </a:t>
                    </a:r>
                    <a:r>
                      <a:rPr lang="nb-NO" sz="1400" dirty="0" err="1"/>
                      <a:t>set</a:t>
                    </a:r>
                    <a:r>
                      <a:rPr lang="nb-NO" sz="1400" dirty="0"/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nb-NO" sz="11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sz="11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nb-NO" sz="11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1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nb-NO" sz="11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100" b="0" i="1" dirty="0" smtClean="0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nb-NO" sz="11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100" b="0" i="1" dirty="0" smtClean="0">
                            <a:latin typeface="Cambria Math" panose="02040503050406030204" pitchFamily="18" charset="0"/>
                          </a:rPr>
                          <m:t>𝑔𝑒𝑡</m:t>
                        </m:r>
                        <m:r>
                          <a:rPr lang="nb-NO" sz="11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100" b="0" i="1" dirty="0" smtClean="0">
                            <a:latin typeface="Cambria Math" panose="02040503050406030204" pitchFamily="18" charset="0"/>
                          </a:rPr>
                          <m:t>𝑒𝑠𝑡𝑖𝑚𝑎𝑡𝑒</m:t>
                        </m:r>
                        <m:r>
                          <a:rPr lang="nb-NO" sz="11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100" b="0" i="1" dirty="0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nb-NO" sz="11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100" b="0" i="1" dirty="0" smtClean="0">
                            <a:latin typeface="Cambria Math" panose="02040503050406030204" pitchFamily="18" charset="0"/>
                          </a:rPr>
                          <m:t>𝑠𝑡𝑎𝑡𝑖𝑐</m:t>
                        </m:r>
                        <m:r>
                          <a:rPr lang="nb-NO" sz="11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100" b="0" i="1" dirty="0" smtClean="0">
                            <a:latin typeface="Cambria Math" panose="02040503050406030204" pitchFamily="18" charset="0"/>
                          </a:rPr>
                          <m:t>𝑔𝑟𝑎𝑑𝑖𝑒𝑛𝑡</m:t>
                        </m:r>
                        <m:r>
                          <a:rPr lang="nb-NO" sz="1100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a14:m>
                    <a:endParaRPr lang="nb-NO" sz="14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E0E11AF3-E346-CA23-919A-78FE2E239D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1583" y="3109742"/>
                    <a:ext cx="3463128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28" t="-3922" b="-196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FD364BA-6EE7-BDA3-A6F7-3D6918203F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1418" y="3417519"/>
                <a:ext cx="1982385" cy="716071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7E0A54-7DB3-E4A8-F7A5-8A718371E4C6}"/>
                </a:ext>
              </a:extLst>
            </p:cNvPr>
            <p:cNvSpPr/>
            <p:nvPr/>
          </p:nvSpPr>
          <p:spPr>
            <a:xfrm>
              <a:off x="8101583" y="1783142"/>
              <a:ext cx="3476128" cy="25231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7E8BCC-68CF-352E-46FA-ADCB1781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22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206290-3264-0C74-6164-E6C343A5D01F}"/>
              </a:ext>
            </a:extLst>
          </p:cNvPr>
          <p:cNvGrpSpPr/>
          <p:nvPr/>
        </p:nvGrpSpPr>
        <p:grpSpPr>
          <a:xfrm>
            <a:off x="1336431" y="1557067"/>
            <a:ext cx="6070209" cy="1799829"/>
            <a:chOff x="1336431" y="1431866"/>
            <a:chExt cx="6070209" cy="17998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08DADC-E2B7-C4D9-7DFB-F49425260D3D}"/>
                </a:ext>
              </a:extLst>
            </p:cNvPr>
            <p:cNvSpPr txBox="1"/>
            <p:nvPr/>
          </p:nvSpPr>
          <p:spPr>
            <a:xfrm>
              <a:off x="1336431" y="1788706"/>
              <a:ext cx="6070209" cy="14429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446EA3-E90F-0179-E72A-04EF5FC52B9A}"/>
                </a:ext>
              </a:extLst>
            </p:cNvPr>
            <p:cNvSpPr txBox="1"/>
            <p:nvPr/>
          </p:nvSpPr>
          <p:spPr>
            <a:xfrm>
              <a:off x="3530992" y="1431866"/>
              <a:ext cx="21602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solidFill>
                    <a:srgbClr val="FF0000"/>
                  </a:solidFill>
                </a:rPr>
                <a:t>Gradient estimator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1EB0056-F51D-8A9A-4A88-37E4ED76A267}"/>
              </a:ext>
            </a:extLst>
          </p:cNvPr>
          <p:cNvSpPr txBox="1"/>
          <p:nvPr/>
        </p:nvSpPr>
        <p:spPr>
          <a:xfrm>
            <a:off x="108079" y="5987018"/>
            <a:ext cx="598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Note: This is </a:t>
            </a:r>
            <a:r>
              <a:rPr lang="nb-NO" dirty="0" err="1"/>
              <a:t>one</a:t>
            </a:r>
            <a:r>
              <a:rPr lang="nb-NO" dirty="0"/>
              <a:t> simple </a:t>
            </a:r>
            <a:r>
              <a:rPr lang="nb-NO" dirty="0" err="1"/>
              <a:t>way</a:t>
            </a:r>
            <a:r>
              <a:rPr lang="nb-NO" dirty="0"/>
              <a:t> of </a:t>
            </a:r>
            <a:r>
              <a:rPr lang="nb-NO" dirty="0" err="1"/>
              <a:t>doing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gradient </a:t>
            </a:r>
            <a:r>
              <a:rPr lang="nb-NO" dirty="0" err="1"/>
              <a:t>estimation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71594-E168-779C-52C0-94056984A68D}"/>
              </a:ext>
            </a:extLst>
          </p:cNvPr>
          <p:cNvSpPr txBox="1"/>
          <p:nvPr/>
        </p:nvSpPr>
        <p:spPr>
          <a:xfrm>
            <a:off x="5681138" y="3099078"/>
            <a:ext cx="1143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Kalman Filter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2DB639-3190-F066-1BBB-01CCEAE31436}"/>
              </a:ext>
            </a:extLst>
          </p:cNvPr>
          <p:cNvSpPr txBox="1"/>
          <p:nvPr/>
        </p:nvSpPr>
        <p:spPr>
          <a:xfrm>
            <a:off x="-79248" y="-54864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Feedback RTO</a:t>
            </a:r>
            <a:endParaRPr lang="en-US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774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E5F170-DFB6-47DD-B213-E0F3C04D08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6574" y="1978152"/>
            <a:ext cx="2492254" cy="111521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93C91B-61A9-496A-A05C-DC5BBA932737}"/>
              </a:ext>
            </a:extLst>
          </p:cNvPr>
          <p:cNvSpPr txBox="1"/>
          <p:nvPr/>
        </p:nvSpPr>
        <p:spPr>
          <a:xfrm>
            <a:off x="157412" y="1488628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/>
              <a:t>Constrained</a:t>
            </a:r>
            <a:r>
              <a:rPr lang="nb-NO" sz="2000" dirty="0"/>
              <a:t> </a:t>
            </a:r>
            <a:r>
              <a:rPr lang="nb-NO" sz="2000" dirty="0" err="1"/>
              <a:t>optimization</a:t>
            </a:r>
            <a:r>
              <a:rPr lang="nb-NO" sz="2000" dirty="0"/>
              <a:t> problem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3CFD25-6E86-44D9-B596-EE27C9BE4E77}"/>
              </a:ext>
            </a:extLst>
          </p:cNvPr>
          <p:cNvSpPr txBox="1"/>
          <p:nvPr/>
        </p:nvSpPr>
        <p:spPr>
          <a:xfrm>
            <a:off x="81212" y="3050295"/>
            <a:ext cx="6014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Solution: Turn </a:t>
            </a:r>
            <a:r>
              <a:rPr lang="nb-NO" sz="2000" dirty="0" err="1"/>
              <a:t>into</a:t>
            </a:r>
            <a:r>
              <a:rPr lang="nb-NO" sz="2000" dirty="0"/>
              <a:t> </a:t>
            </a:r>
            <a:r>
              <a:rPr lang="nb-NO" sz="2000" dirty="0" err="1">
                <a:highlight>
                  <a:srgbClr val="FFFF00"/>
                </a:highlight>
              </a:rPr>
              <a:t>unconstrained</a:t>
            </a:r>
            <a:r>
              <a:rPr lang="nb-NO" sz="2000" dirty="0"/>
              <a:t> </a:t>
            </a:r>
            <a:r>
              <a:rPr lang="nb-NO" sz="2000" dirty="0" err="1"/>
              <a:t>optimization</a:t>
            </a:r>
            <a:r>
              <a:rPr lang="nb-NO" sz="2000" dirty="0"/>
              <a:t> problem</a:t>
            </a:r>
          </a:p>
          <a:p>
            <a:r>
              <a:rPr lang="nb-NO" sz="2000" dirty="0"/>
              <a:t> </a:t>
            </a:r>
            <a:r>
              <a:rPr lang="nb-NO" sz="2000" dirty="0" err="1"/>
              <a:t>using</a:t>
            </a:r>
            <a:r>
              <a:rPr lang="nb-NO" sz="2000" dirty="0"/>
              <a:t> </a:t>
            </a:r>
            <a:r>
              <a:rPr lang="nb-NO" sz="2000" dirty="0">
                <a:highlight>
                  <a:srgbClr val="FFFF00"/>
                </a:highlight>
              </a:rPr>
              <a:t>Lagrange </a:t>
            </a:r>
            <a:r>
              <a:rPr lang="nb-NO" sz="2000" dirty="0" err="1">
                <a:highlight>
                  <a:srgbClr val="FFFF00"/>
                </a:highlight>
              </a:rPr>
              <a:t>multipliers</a:t>
            </a:r>
            <a:endParaRPr lang="nb-NO" sz="2000" dirty="0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1807C-B342-4463-A112-4917FC1914C7}"/>
              </a:ext>
            </a:extLst>
          </p:cNvPr>
          <p:cNvSpPr txBox="1"/>
          <p:nvPr/>
        </p:nvSpPr>
        <p:spPr>
          <a:xfrm>
            <a:off x="256785" y="4312063"/>
            <a:ext cx="628999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/>
              <a:t>min</a:t>
            </a:r>
            <a:r>
              <a:rPr lang="nb-NO" sz="2400" baseline="-25000" dirty="0" err="1"/>
              <a:t>u</a:t>
            </a:r>
            <a:r>
              <a:rPr lang="nb-NO" sz="2400" baseline="-25000" dirty="0"/>
              <a:t>,</a:t>
            </a:r>
            <a:r>
              <a:rPr lang="el-GR" sz="2400" baseline="-25000" dirty="0"/>
              <a:t>λ</a:t>
            </a:r>
            <a:r>
              <a:rPr lang="nb-NO" sz="2400" baseline="-25000" dirty="0"/>
              <a:t>  </a:t>
            </a:r>
            <a:r>
              <a:rPr lang="nb-NO" sz="2400" dirty="0"/>
              <a:t>L </a:t>
            </a:r>
          </a:p>
          <a:p>
            <a:pPr lvl="1"/>
            <a:r>
              <a:rPr lang="nb-NO" dirty="0"/>
              <a:t>u = </a:t>
            </a:r>
            <a:r>
              <a:rPr lang="nb-NO" dirty="0" err="1"/>
              <a:t>primal</a:t>
            </a:r>
            <a:r>
              <a:rPr lang="nb-NO" dirty="0"/>
              <a:t> variables = inputs</a:t>
            </a:r>
          </a:p>
          <a:p>
            <a:pPr lvl="1"/>
            <a:r>
              <a:rPr lang="el-GR" dirty="0"/>
              <a:t>λ</a:t>
            </a:r>
            <a:r>
              <a:rPr lang="nb-NO" dirty="0"/>
              <a:t> ≥ 0 = dual variables = Lagrange </a:t>
            </a:r>
            <a:r>
              <a:rPr lang="nb-NO" dirty="0" err="1"/>
              <a:t>multipliers</a:t>
            </a:r>
            <a:r>
              <a:rPr lang="nb-NO" dirty="0"/>
              <a:t> = </a:t>
            </a:r>
            <a:r>
              <a:rPr lang="nb-NO" dirty="0" err="1"/>
              <a:t>shadow</a:t>
            </a:r>
            <a:r>
              <a:rPr lang="nb-NO" dirty="0"/>
              <a:t> </a:t>
            </a:r>
            <a:r>
              <a:rPr lang="nb-NO" dirty="0" err="1"/>
              <a:t>prices</a:t>
            </a:r>
            <a:endParaRPr lang="nb-NO" dirty="0"/>
          </a:p>
          <a:p>
            <a:r>
              <a:rPr lang="nb-NO" dirty="0" err="1"/>
              <a:t>Necessary</a:t>
            </a:r>
            <a:r>
              <a:rPr lang="nb-NO" dirty="0"/>
              <a:t> </a:t>
            </a:r>
            <a:r>
              <a:rPr lang="nb-NO" dirty="0" err="1"/>
              <a:t>conditions</a:t>
            </a:r>
            <a:r>
              <a:rPr lang="nb-NO" dirty="0"/>
              <a:t> of </a:t>
            </a:r>
            <a:r>
              <a:rPr lang="nb-NO" dirty="0" err="1"/>
              <a:t>optimality</a:t>
            </a:r>
            <a:r>
              <a:rPr lang="nb-NO" dirty="0"/>
              <a:t> (KKT-</a:t>
            </a:r>
            <a:r>
              <a:rPr lang="nb-NO" dirty="0" err="1"/>
              <a:t>conditions</a:t>
            </a:r>
            <a:r>
              <a:rPr lang="nb-NO" dirty="0"/>
              <a:t>)</a:t>
            </a:r>
          </a:p>
          <a:p>
            <a:r>
              <a:rPr lang="nb-NO" dirty="0"/>
              <a:t>	</a:t>
            </a:r>
          </a:p>
          <a:p>
            <a:endParaRPr lang="nb-NO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AD151D-963B-4B36-BCDA-34CE048E8187}"/>
              </a:ext>
            </a:extLst>
          </p:cNvPr>
          <p:cNvGrpSpPr/>
          <p:nvPr/>
        </p:nvGrpSpPr>
        <p:grpSpPr>
          <a:xfrm>
            <a:off x="787371" y="3743509"/>
            <a:ext cx="5032881" cy="529209"/>
            <a:chOff x="1813754" y="4320257"/>
            <a:chExt cx="5032881" cy="52920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07243A4-DBEA-42A7-BDBF-C2D526F88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3754" y="4347433"/>
              <a:ext cx="5032881" cy="50203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723DA4-C028-48FD-96D1-BA271CEE0C0B}"/>
                </a:ext>
              </a:extLst>
            </p:cNvPr>
            <p:cNvSpPr txBox="1"/>
            <p:nvPr/>
          </p:nvSpPr>
          <p:spPr>
            <a:xfrm>
              <a:off x="3796509" y="4320257"/>
              <a:ext cx="29848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2800" dirty="0"/>
                <a:t>J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EF159A9-7D61-B920-DBB1-A9EB27C0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27" y="5666088"/>
            <a:ext cx="3771900" cy="561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0B1AE1-1225-10DD-73BE-8B0087977A93}"/>
              </a:ext>
            </a:extLst>
          </p:cNvPr>
          <p:cNvSpPr txBox="1"/>
          <p:nvPr/>
        </p:nvSpPr>
        <p:spPr>
          <a:xfrm>
            <a:off x="3576525" y="6094740"/>
            <a:ext cx="2660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(</a:t>
            </a:r>
            <a:r>
              <a:rPr lang="nb-NO" sz="1050" dirty="0" err="1"/>
              <a:t>complementary</a:t>
            </a:r>
            <a:r>
              <a:rPr lang="nb-NO" sz="1050" dirty="0"/>
              <a:t> </a:t>
            </a:r>
            <a:r>
              <a:rPr lang="nb-NO" sz="1050" dirty="0" err="1"/>
              <a:t>condition</a:t>
            </a:r>
            <a:r>
              <a:rPr lang="nb-NO" sz="1050" dirty="0"/>
              <a:t>)</a:t>
            </a:r>
            <a:endParaRPr lang="en-US" sz="105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6DAE0A-3DBF-A62C-1319-AE17C8D88853}"/>
              </a:ext>
            </a:extLst>
          </p:cNvPr>
          <p:cNvGrpSpPr/>
          <p:nvPr/>
        </p:nvGrpSpPr>
        <p:grpSpPr>
          <a:xfrm>
            <a:off x="6869238" y="878667"/>
            <a:ext cx="5576386" cy="5645917"/>
            <a:chOff x="6782065" y="375023"/>
            <a:chExt cx="5576386" cy="564591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2F57428-B416-D9A1-4EC6-0266BAA6A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2065" y="375023"/>
              <a:ext cx="5576386" cy="564591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9E82A7-F129-8327-BEAD-A7B13F20EB53}"/>
                </a:ext>
              </a:extLst>
            </p:cNvPr>
            <p:cNvSpPr txBox="1"/>
            <p:nvPr/>
          </p:nvSpPr>
          <p:spPr>
            <a:xfrm>
              <a:off x="7954470" y="469338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/>
                <a:t>Master</a:t>
              </a:r>
              <a:endParaRPr lang="en-US" sz="16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E7E8A80-B2EB-84C9-131D-2520B4F4C29A}"/>
              </a:ext>
            </a:extLst>
          </p:cNvPr>
          <p:cNvSpPr txBox="1"/>
          <p:nvPr/>
        </p:nvSpPr>
        <p:spPr>
          <a:xfrm>
            <a:off x="9030121" y="1488628"/>
            <a:ext cx="143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Single-loop PI </a:t>
            </a:r>
            <a:r>
              <a:rPr lang="nb-NO" dirty="0" err="1">
                <a:highlight>
                  <a:srgbClr val="FFFF00"/>
                </a:highlight>
              </a:rPr>
              <a:t>controllers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5EDEE3-4F9F-42C1-1041-9DCE7AA173D0}"/>
              </a:ext>
            </a:extLst>
          </p:cNvPr>
          <p:cNvSpPr txBox="1"/>
          <p:nvPr/>
        </p:nvSpPr>
        <p:spPr>
          <a:xfrm>
            <a:off x="6546777" y="180731"/>
            <a:ext cx="576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Alt.1A: Feedback </a:t>
            </a:r>
            <a:r>
              <a:rPr lang="nb-NO" dirty="0" err="1">
                <a:highlight>
                  <a:srgbClr val="FFFF00"/>
                </a:highlight>
              </a:rPr>
              <a:t>implementation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using</a:t>
            </a:r>
            <a:r>
              <a:rPr lang="nb-NO" dirty="0">
                <a:highlight>
                  <a:srgbClr val="FFFF00"/>
                </a:highlight>
              </a:rPr>
              <a:t> dual </a:t>
            </a:r>
            <a:r>
              <a:rPr lang="nb-NO" dirty="0" err="1">
                <a:highlight>
                  <a:srgbClr val="FFFF00"/>
                </a:highlight>
              </a:rPr>
              <a:t>decomposition</a:t>
            </a:r>
            <a:r>
              <a:rPr lang="nb-NO" dirty="0">
                <a:highlight>
                  <a:srgbClr val="FFFF00"/>
                </a:highlight>
              </a:rPr>
              <a:t> and feedback control to </a:t>
            </a:r>
            <a:r>
              <a:rPr lang="nb-NO" dirty="0" err="1">
                <a:highlight>
                  <a:srgbClr val="FFFF00"/>
                </a:highlight>
              </a:rPr>
              <a:t>compute</a:t>
            </a:r>
            <a:r>
              <a:rPr lang="nb-NO" dirty="0">
                <a:highlight>
                  <a:srgbClr val="FFFF00"/>
                </a:highlight>
              </a:rPr>
              <a:t> u </a:t>
            </a:r>
            <a:r>
              <a:rPr lang="nb-NO" sz="1100" dirty="0">
                <a:highlight>
                  <a:srgbClr val="FFFF00"/>
                </a:highlight>
              </a:rPr>
              <a:t>(Krishnamoorthy, Dirza, Skogestad)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69D7D8-569D-3ECD-5730-4AC1D55C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2A751D-1509-CB9B-05C3-47D6E45D0F20}"/>
              </a:ext>
            </a:extLst>
          </p:cNvPr>
          <p:cNvSpPr txBox="1"/>
          <p:nvPr/>
        </p:nvSpPr>
        <p:spPr>
          <a:xfrm>
            <a:off x="1882659" y="2012538"/>
            <a:ext cx="298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J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E4B5C0-B8FE-5F4F-98E8-5D5268B3487A}"/>
              </a:ext>
            </a:extLst>
          </p:cNvPr>
          <p:cNvSpPr txBox="1"/>
          <p:nvPr/>
        </p:nvSpPr>
        <p:spPr>
          <a:xfrm>
            <a:off x="9089136" y="4308373"/>
            <a:ext cx="2111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>
                <a:highlight>
                  <a:srgbClr val="FFFF00"/>
                </a:highlight>
              </a:rPr>
              <a:t>Alt.A</a:t>
            </a:r>
            <a:r>
              <a:rPr lang="nb-NO" sz="1200" dirty="0">
                <a:highlight>
                  <a:srgbClr val="FFFF00"/>
                </a:highlight>
              </a:rPr>
              <a:t>. </a:t>
            </a:r>
            <a:r>
              <a:rPr lang="nb-NO" sz="1200" dirty="0" err="1">
                <a:highlight>
                  <a:srgbClr val="FFFF00"/>
                </a:highlight>
              </a:rPr>
              <a:t>Use</a:t>
            </a:r>
            <a:r>
              <a:rPr lang="nb-NO" sz="1200" dirty="0">
                <a:highlight>
                  <a:srgbClr val="FFFF00"/>
                </a:highlight>
              </a:rPr>
              <a:t> </a:t>
            </a:r>
            <a:r>
              <a:rPr lang="nb-NO" sz="1200" dirty="0" err="1">
                <a:highlight>
                  <a:srgbClr val="FFFF00"/>
                </a:highlight>
              </a:rPr>
              <a:t>controllers</a:t>
            </a:r>
            <a:r>
              <a:rPr lang="nb-NO" sz="1200" dirty="0">
                <a:highlight>
                  <a:srgbClr val="FFFF00"/>
                </a:highlight>
              </a:rPr>
              <a:t> </a:t>
            </a:r>
            <a:r>
              <a:rPr lang="nb-NO" sz="1200" dirty="0" err="1">
                <a:highlight>
                  <a:srgbClr val="FFFF00"/>
                </a:highlight>
              </a:rPr>
              <a:t>also</a:t>
            </a:r>
            <a:r>
              <a:rPr lang="nb-NO" sz="1200" dirty="0">
                <a:highlight>
                  <a:srgbClr val="FFFF00"/>
                </a:highlight>
              </a:rPr>
              <a:t> </a:t>
            </a:r>
            <a:r>
              <a:rPr lang="nb-NO" sz="1200" dirty="0" err="1">
                <a:highlight>
                  <a:srgbClr val="FFFF00"/>
                </a:highlight>
              </a:rPr>
              <a:t>here</a:t>
            </a:r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E979A3-CFDB-2DB4-027C-02A12734D714}"/>
              </a:ext>
            </a:extLst>
          </p:cNvPr>
          <p:cNvSpPr txBox="1">
            <a:spLocks/>
          </p:cNvSpPr>
          <p:nvPr/>
        </p:nvSpPr>
        <p:spPr>
          <a:xfrm>
            <a:off x="157412" y="180731"/>
            <a:ext cx="6014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II. Feedback RTO (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constraints</a:t>
            </a:r>
            <a:r>
              <a:rPr lang="nb-NO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85B8DB-966A-2815-FD2A-EE3603917FC0}"/>
              </a:ext>
            </a:extLst>
          </p:cNvPr>
          <p:cNvSpPr txBox="1"/>
          <p:nvPr/>
        </p:nvSpPr>
        <p:spPr>
          <a:xfrm>
            <a:off x="-79248" y="-54864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Feedback RTO</a:t>
            </a:r>
            <a:endParaRPr lang="en-US" sz="1600" dirty="0">
              <a:highlight>
                <a:srgbClr val="FFFF00"/>
              </a:highligh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2D6382-9616-1C73-CCE9-6709E08BF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108" y="6117509"/>
            <a:ext cx="1204031" cy="1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2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7D6DAE0A-3DBF-A62C-1319-AE17C8D88853}"/>
              </a:ext>
            </a:extLst>
          </p:cNvPr>
          <p:cNvGrpSpPr/>
          <p:nvPr/>
        </p:nvGrpSpPr>
        <p:grpSpPr>
          <a:xfrm>
            <a:off x="6869238" y="878667"/>
            <a:ext cx="5576386" cy="5645917"/>
            <a:chOff x="6782065" y="375023"/>
            <a:chExt cx="5576386" cy="564591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2F57428-B416-D9A1-4EC6-0266BAA6A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2065" y="375023"/>
              <a:ext cx="5576386" cy="564591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9E82A7-F129-8327-BEAD-A7B13F20EB53}"/>
                </a:ext>
              </a:extLst>
            </p:cNvPr>
            <p:cNvSpPr txBox="1"/>
            <p:nvPr/>
          </p:nvSpPr>
          <p:spPr>
            <a:xfrm>
              <a:off x="7954470" y="469338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/>
                <a:t>Master</a:t>
              </a:r>
              <a:endParaRPr lang="en-US" sz="16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E7E8A80-B2EB-84C9-131D-2520B4F4C29A}"/>
              </a:ext>
            </a:extLst>
          </p:cNvPr>
          <p:cNvSpPr txBox="1"/>
          <p:nvPr/>
        </p:nvSpPr>
        <p:spPr>
          <a:xfrm>
            <a:off x="9030121" y="1488628"/>
            <a:ext cx="143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Single-loop PI </a:t>
            </a:r>
            <a:r>
              <a:rPr lang="nb-NO" dirty="0" err="1">
                <a:highlight>
                  <a:srgbClr val="FFFF00"/>
                </a:highlight>
              </a:rPr>
              <a:t>controllers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5EDEE3-4F9F-42C1-1041-9DCE7AA173D0}"/>
              </a:ext>
            </a:extLst>
          </p:cNvPr>
          <p:cNvSpPr txBox="1"/>
          <p:nvPr/>
        </p:nvSpPr>
        <p:spPr>
          <a:xfrm>
            <a:off x="6546777" y="180731"/>
            <a:ext cx="576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Alt.1A: Feedback </a:t>
            </a:r>
            <a:r>
              <a:rPr lang="nb-NO" dirty="0" err="1">
                <a:highlight>
                  <a:srgbClr val="FFFF00"/>
                </a:highlight>
              </a:rPr>
              <a:t>implementation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using</a:t>
            </a:r>
            <a:r>
              <a:rPr lang="nb-NO" dirty="0">
                <a:highlight>
                  <a:srgbClr val="FFFF00"/>
                </a:highlight>
              </a:rPr>
              <a:t> dual </a:t>
            </a:r>
            <a:r>
              <a:rPr lang="nb-NO" dirty="0" err="1">
                <a:highlight>
                  <a:srgbClr val="FFFF00"/>
                </a:highlight>
              </a:rPr>
              <a:t>decomposition</a:t>
            </a:r>
            <a:r>
              <a:rPr lang="nb-NO" dirty="0">
                <a:highlight>
                  <a:srgbClr val="FFFF00"/>
                </a:highlight>
              </a:rPr>
              <a:t> and feedback control to </a:t>
            </a:r>
            <a:r>
              <a:rPr lang="nb-NO" dirty="0" err="1">
                <a:highlight>
                  <a:srgbClr val="FFFF00"/>
                </a:highlight>
              </a:rPr>
              <a:t>compute</a:t>
            </a:r>
            <a:r>
              <a:rPr lang="nb-NO" dirty="0">
                <a:highlight>
                  <a:srgbClr val="FFFF00"/>
                </a:highlight>
              </a:rPr>
              <a:t> u </a:t>
            </a:r>
            <a:r>
              <a:rPr lang="nb-NO" sz="1100" dirty="0">
                <a:highlight>
                  <a:srgbClr val="FFFF00"/>
                </a:highlight>
              </a:rPr>
              <a:t>(Krishnamoorthy, Dirza, Skogestad)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69D7D8-569D-3ECD-5730-4AC1D55C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24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E4B5C0-B8FE-5F4F-98E8-5D5268B3487A}"/>
              </a:ext>
            </a:extLst>
          </p:cNvPr>
          <p:cNvSpPr txBox="1"/>
          <p:nvPr/>
        </p:nvSpPr>
        <p:spPr>
          <a:xfrm>
            <a:off x="9089136" y="4308373"/>
            <a:ext cx="2111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>
                <a:highlight>
                  <a:srgbClr val="FFFF00"/>
                </a:highlight>
              </a:rPr>
              <a:t>Alt.A</a:t>
            </a:r>
            <a:r>
              <a:rPr lang="nb-NO" sz="1200" dirty="0">
                <a:highlight>
                  <a:srgbClr val="FFFF00"/>
                </a:highlight>
              </a:rPr>
              <a:t>. </a:t>
            </a:r>
            <a:r>
              <a:rPr lang="nb-NO" sz="1200" dirty="0" err="1">
                <a:highlight>
                  <a:srgbClr val="FFFF00"/>
                </a:highlight>
              </a:rPr>
              <a:t>Use</a:t>
            </a:r>
            <a:r>
              <a:rPr lang="nb-NO" sz="1200" dirty="0">
                <a:highlight>
                  <a:srgbClr val="FFFF00"/>
                </a:highlight>
              </a:rPr>
              <a:t> </a:t>
            </a:r>
            <a:r>
              <a:rPr lang="nb-NO" sz="1200" dirty="0" err="1">
                <a:highlight>
                  <a:srgbClr val="FFFF00"/>
                </a:highlight>
              </a:rPr>
              <a:t>controllers</a:t>
            </a:r>
            <a:r>
              <a:rPr lang="nb-NO" sz="1200" dirty="0">
                <a:highlight>
                  <a:srgbClr val="FFFF00"/>
                </a:highlight>
              </a:rPr>
              <a:t> </a:t>
            </a:r>
            <a:r>
              <a:rPr lang="nb-NO" sz="1200" dirty="0" err="1">
                <a:highlight>
                  <a:srgbClr val="FFFF00"/>
                </a:highlight>
              </a:rPr>
              <a:t>also</a:t>
            </a:r>
            <a:r>
              <a:rPr lang="nb-NO" sz="1200" dirty="0">
                <a:highlight>
                  <a:srgbClr val="FFFF00"/>
                </a:highlight>
              </a:rPr>
              <a:t> </a:t>
            </a:r>
            <a:r>
              <a:rPr lang="nb-NO" sz="1200" dirty="0" err="1">
                <a:highlight>
                  <a:srgbClr val="FFFF00"/>
                </a:highlight>
              </a:rPr>
              <a:t>here</a:t>
            </a:r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49751A-6098-E203-EE8A-1A74A6BFF5ED}"/>
              </a:ext>
            </a:extLst>
          </p:cNvPr>
          <p:cNvSpPr txBox="1"/>
          <p:nvPr/>
        </p:nvSpPr>
        <p:spPr>
          <a:xfrm>
            <a:off x="1151330" y="1713058"/>
            <a:ext cx="4094124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b="1" dirty="0"/>
              <a:t>«Primal-dual feedback control»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Makes </a:t>
            </a:r>
            <a:r>
              <a:rPr lang="nb-NO" sz="1600" dirty="0" err="1"/>
              <a:t>use</a:t>
            </a:r>
            <a:r>
              <a:rPr lang="nb-NO" sz="1600" dirty="0"/>
              <a:t> of «dual </a:t>
            </a:r>
            <a:r>
              <a:rPr lang="nb-NO" sz="1600" dirty="0" err="1"/>
              <a:t>decomposition</a:t>
            </a:r>
            <a:r>
              <a:rPr lang="nb-NO" sz="1600" dirty="0"/>
              <a:t>» of </a:t>
            </a:r>
            <a:r>
              <a:rPr lang="nb-NO" sz="1600" dirty="0" err="1"/>
              <a:t>constrained</a:t>
            </a:r>
            <a:r>
              <a:rPr lang="nb-NO" sz="1600" dirty="0"/>
              <a:t> </a:t>
            </a:r>
            <a:r>
              <a:rPr lang="nb-NO" sz="1600" dirty="0" err="1"/>
              <a:t>optimization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Selector</a:t>
            </a:r>
            <a:r>
              <a:rPr lang="nb-NO" sz="1600" dirty="0"/>
              <a:t> </a:t>
            </a:r>
            <a:r>
              <a:rPr lang="nb-NO" sz="1600" dirty="0" err="1"/>
              <a:t>on</a:t>
            </a:r>
            <a:r>
              <a:rPr lang="nb-NO" sz="1600" dirty="0"/>
              <a:t> dual variables </a:t>
            </a:r>
            <a:r>
              <a:rPr lang="el-GR" sz="1600" dirty="0"/>
              <a:t>λ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Very</a:t>
            </a:r>
            <a:r>
              <a:rPr lang="nb-NO" sz="1600" dirty="0"/>
              <a:t> </a:t>
            </a:r>
            <a:r>
              <a:rPr lang="nb-NO" sz="1600" dirty="0" err="1"/>
              <a:t>nice</a:t>
            </a:r>
            <a:r>
              <a:rPr lang="nb-NO" sz="1600" dirty="0"/>
              <a:t> for cases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shared</a:t>
            </a:r>
            <a:r>
              <a:rPr lang="nb-NO" sz="1600" dirty="0"/>
              <a:t> </a:t>
            </a:r>
            <a:r>
              <a:rPr lang="nb-NO" sz="1600" dirty="0" err="1"/>
              <a:t>utility</a:t>
            </a:r>
            <a:r>
              <a:rPr lang="nb-NO" sz="1600" dirty="0"/>
              <a:t> g, for </a:t>
            </a:r>
            <a:r>
              <a:rPr lang="nb-NO" sz="1600" dirty="0" err="1"/>
              <a:t>example</a:t>
            </a:r>
            <a:r>
              <a:rPr lang="nb-NO" sz="1600" dirty="0"/>
              <a:t> steam plant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Local</a:t>
            </a:r>
            <a:r>
              <a:rPr lang="nb-NO" sz="1600" dirty="0"/>
              <a:t> </a:t>
            </a:r>
            <a:r>
              <a:rPr lang="nb-NO" sz="1600" dirty="0" err="1"/>
              <a:t>cost</a:t>
            </a:r>
            <a:r>
              <a:rPr lang="nb-NO" sz="1600" dirty="0"/>
              <a:t>: L</a:t>
            </a:r>
            <a:r>
              <a:rPr lang="nb-NO" sz="1600" baseline="-25000" dirty="0"/>
              <a:t>i </a:t>
            </a:r>
            <a:r>
              <a:rPr lang="nb-NO" sz="1600" dirty="0"/>
              <a:t>= J</a:t>
            </a:r>
            <a:r>
              <a:rPr lang="nb-NO" sz="1600" baseline="-25000" dirty="0"/>
              <a:t>i</a:t>
            </a:r>
            <a:r>
              <a:rPr lang="nb-NO" sz="1600" dirty="0"/>
              <a:t> + </a:t>
            </a:r>
            <a:r>
              <a:rPr lang="el-GR" sz="1600" dirty="0"/>
              <a:t>λ </a:t>
            </a:r>
            <a:r>
              <a:rPr lang="nb-NO" sz="1600" dirty="0"/>
              <a:t>g</a:t>
            </a:r>
            <a:r>
              <a:rPr lang="nb-NO" sz="1600" baseline="-25000" dirty="0"/>
              <a:t>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Problem 1: </a:t>
            </a:r>
            <a:r>
              <a:rPr lang="nb-NO" sz="1600" dirty="0" err="1"/>
              <a:t>Constraint</a:t>
            </a:r>
            <a:r>
              <a:rPr lang="nb-NO" sz="1600" dirty="0"/>
              <a:t> control </a:t>
            </a:r>
            <a:r>
              <a:rPr lang="nb-NO" sz="1600" dirty="0" err="1"/>
              <a:t>on</a:t>
            </a:r>
            <a:r>
              <a:rPr lang="nb-NO" sz="1600" dirty="0"/>
              <a:t> </a:t>
            </a:r>
            <a:r>
              <a:rPr lang="nb-NO" sz="1600" dirty="0" err="1"/>
              <a:t>slow</a:t>
            </a:r>
            <a:r>
              <a:rPr lang="nb-NO" sz="1600" dirty="0"/>
              <a:t> time </a:t>
            </a:r>
            <a:r>
              <a:rPr lang="nb-NO" sz="1600" dirty="0" err="1"/>
              <a:t>scale</a:t>
            </a:r>
            <a:r>
              <a:rPr lang="nb-NO" sz="1600" dirty="0"/>
              <a:t> (</a:t>
            </a:r>
            <a:r>
              <a:rPr lang="nb-NO" sz="1600" dirty="0" err="1"/>
              <a:t>upper</a:t>
            </a:r>
            <a:r>
              <a:rPr lang="nb-NO" sz="1600" dirty="0"/>
              <a:t> </a:t>
            </a:r>
            <a:r>
              <a:rPr lang="nb-NO" sz="1600" dirty="0" err="1"/>
              <a:t>layer</a:t>
            </a:r>
            <a:r>
              <a:rPr lang="nb-NO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highlight>
                  <a:srgbClr val="FFFF00"/>
                </a:highlight>
              </a:rPr>
              <a:t>Can</a:t>
            </a:r>
            <a:r>
              <a:rPr lang="nb-NO" sz="1600" dirty="0">
                <a:highlight>
                  <a:srgbClr val="FFFF00"/>
                </a:highlight>
              </a:rPr>
              <a:t> be </a:t>
            </a:r>
            <a:r>
              <a:rPr lang="nb-NO" sz="1600" dirty="0" err="1">
                <a:highlight>
                  <a:srgbClr val="FFFF00"/>
                </a:highlight>
              </a:rPr>
              <a:t>fixed</a:t>
            </a:r>
            <a:r>
              <a:rPr lang="nb-NO" sz="1600" dirty="0">
                <a:highlight>
                  <a:srgbClr val="FFFF00"/>
                </a:highlight>
              </a:rPr>
              <a:t> </a:t>
            </a:r>
            <a:r>
              <a:rPr lang="nb-NO" sz="1600" dirty="0" err="1">
                <a:highlight>
                  <a:srgbClr val="FFFF00"/>
                </a:highlight>
              </a:rPr>
              <a:t>using</a:t>
            </a:r>
            <a:r>
              <a:rPr lang="nb-NO" sz="1600" dirty="0">
                <a:highlight>
                  <a:srgbClr val="FFFF00"/>
                </a:highlight>
              </a:rPr>
              <a:t> </a:t>
            </a:r>
            <a:r>
              <a:rPr lang="nb-NO" sz="1600" dirty="0" err="1">
                <a:highlight>
                  <a:srgbClr val="FFFF00"/>
                </a:highlight>
              </a:rPr>
              <a:t>override</a:t>
            </a:r>
            <a:r>
              <a:rPr lang="nb-NO" sz="1600" dirty="0">
                <a:highlight>
                  <a:srgbClr val="FFFF00"/>
                </a:highlight>
              </a:rPr>
              <a:t> at </a:t>
            </a:r>
            <a:r>
              <a:rPr lang="nb-NO" sz="1600" dirty="0" err="1">
                <a:highlight>
                  <a:srgbClr val="FFFF00"/>
                </a:highlight>
              </a:rPr>
              <a:t>bottom</a:t>
            </a:r>
            <a:r>
              <a:rPr lang="nb-NO" sz="1600" dirty="0">
                <a:highlight>
                  <a:srgbClr val="FFFF00"/>
                </a:highlight>
              </a:rPr>
              <a:t> of </a:t>
            </a:r>
            <a:r>
              <a:rPr lang="nb-NO" sz="1600" dirty="0" err="1">
                <a:highlight>
                  <a:srgbClr val="FFFF00"/>
                </a:highlight>
              </a:rPr>
              <a:t>hiearchy</a:t>
            </a:r>
            <a:r>
              <a:rPr lang="nb-NO" sz="1600" dirty="0">
                <a:highlight>
                  <a:srgbClr val="FFFF00"/>
                </a:highlight>
              </a:rPr>
              <a:t> (Risvan Dirza)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Problem 2: </a:t>
            </a:r>
            <a:r>
              <a:rPr lang="nb-NO" sz="1600" dirty="0" err="1"/>
              <a:t>Alt.A</a:t>
            </a:r>
            <a:r>
              <a:rPr lang="nb-NO" sz="1600" dirty="0"/>
              <a:t> Single-loop control in </a:t>
            </a:r>
            <a:r>
              <a:rPr lang="nb-NO" sz="1600" dirty="0" err="1"/>
              <a:t>lower</a:t>
            </a:r>
            <a:r>
              <a:rPr lang="nb-NO" sz="1600" dirty="0"/>
              <a:t> </a:t>
            </a:r>
            <a:r>
              <a:rPr lang="nb-NO" sz="1600" dirty="0" err="1"/>
              <a:t>layer</a:t>
            </a:r>
            <a:r>
              <a:rPr lang="nb-NO" sz="1600" dirty="0"/>
              <a:t> (L</a:t>
            </a:r>
            <a:r>
              <a:rPr lang="nb-NO" sz="1600" baseline="-25000" dirty="0"/>
              <a:t>u</a:t>
            </a:r>
            <a:r>
              <a:rPr lang="nb-NO" sz="1600" dirty="0"/>
              <a:t>=0) </a:t>
            </a:r>
            <a:r>
              <a:rPr lang="nb-NO" sz="1600" dirty="0" err="1"/>
              <a:t>may</a:t>
            </a:r>
            <a:r>
              <a:rPr lang="nb-NO" sz="1600" dirty="0"/>
              <a:t> not be </a:t>
            </a:r>
            <a:r>
              <a:rPr lang="nb-NO" sz="1600" dirty="0" err="1"/>
              <a:t>possible</a:t>
            </a:r>
            <a:r>
              <a:rPr lang="nb-NO" sz="1600" dirty="0"/>
              <a:t> for </a:t>
            </a:r>
            <a:r>
              <a:rPr lang="nb-NO" sz="1600" dirty="0" err="1"/>
              <a:t>coupled</a:t>
            </a:r>
            <a:r>
              <a:rPr lang="nb-NO" sz="1600" dirty="0"/>
              <a:t> processes so </a:t>
            </a:r>
            <a:r>
              <a:rPr lang="nb-NO" sz="1600" dirty="0" err="1"/>
              <a:t>may</a:t>
            </a:r>
            <a:r>
              <a:rPr lang="nb-NO" sz="1600" dirty="0"/>
              <a:t> </a:t>
            </a:r>
            <a:r>
              <a:rPr lang="nb-NO" sz="1600" dirty="0" err="1"/>
              <a:t>need</a:t>
            </a:r>
            <a:r>
              <a:rPr lang="nb-NO" sz="1600" dirty="0"/>
              <a:t> to </a:t>
            </a:r>
            <a:r>
              <a:rPr lang="nb-NO" sz="1600" dirty="0" err="1"/>
              <a:t>use</a:t>
            </a:r>
            <a:r>
              <a:rPr lang="nb-NO" sz="1600" dirty="0"/>
              <a:t> Alt. B.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B554A-0931-9097-741C-6F19E9C51182}"/>
              </a:ext>
            </a:extLst>
          </p:cNvPr>
          <p:cNvSpPr txBox="1"/>
          <p:nvPr/>
        </p:nvSpPr>
        <p:spPr>
          <a:xfrm>
            <a:off x="-79248" y="-54864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Feedback RTO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08FBF0-3607-7B09-6E6B-55FCC25B918D}"/>
              </a:ext>
            </a:extLst>
          </p:cNvPr>
          <p:cNvSpPr txBox="1">
            <a:spLocks/>
          </p:cNvSpPr>
          <p:nvPr/>
        </p:nvSpPr>
        <p:spPr>
          <a:xfrm>
            <a:off x="157412" y="180731"/>
            <a:ext cx="6014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II. Feedback RTO (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constraints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4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AAA40-8FE6-5DA1-0FB3-F967DEC1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9420"/>
            <a:ext cx="10972800" cy="1143000"/>
          </a:xfrm>
        </p:spPr>
        <p:txBody>
          <a:bodyPr>
            <a:noAutofit/>
          </a:bodyPr>
          <a:lstStyle/>
          <a:p>
            <a:r>
              <a:rPr lang="nb-NO" sz="3200" dirty="0"/>
              <a:t>Alternative 1B: Dual </a:t>
            </a:r>
            <a:r>
              <a:rPr lang="nb-NO" sz="3200" dirty="0" err="1"/>
              <a:t>composition</a:t>
            </a:r>
            <a:r>
              <a:rPr lang="nb-NO" sz="3200" dirty="0"/>
              <a:t> </a:t>
            </a:r>
            <a:r>
              <a:rPr lang="nb-NO" sz="3200" dirty="0" err="1"/>
              <a:t>with</a:t>
            </a:r>
            <a:r>
              <a:rPr lang="nb-NO" sz="3200" dirty="0"/>
              <a:t> </a:t>
            </a:r>
            <a:r>
              <a:rPr lang="nb-NO" sz="3200" dirty="0" err="1"/>
              <a:t>optimization</a:t>
            </a:r>
            <a:r>
              <a:rPr lang="nb-NO" sz="3200" dirty="0"/>
              <a:t>/</a:t>
            </a:r>
            <a:r>
              <a:rPr lang="nb-NO" sz="3200" dirty="0" err="1"/>
              <a:t>solver</a:t>
            </a:r>
            <a:r>
              <a:rPr lang="nb-NO" sz="3200" dirty="0"/>
              <a:t> for </a:t>
            </a:r>
            <a:r>
              <a:rPr lang="nb-NO" sz="3200" dirty="0" err="1"/>
              <a:t>computing</a:t>
            </a:r>
            <a:r>
              <a:rPr lang="nb-NO" sz="3200" dirty="0"/>
              <a:t> u (</a:t>
            </a:r>
            <a:r>
              <a:rPr lang="nb-NO" sz="3200" dirty="0" err="1"/>
              <a:t>primal</a:t>
            </a:r>
            <a:r>
              <a:rPr lang="nb-NO" sz="3200" dirty="0"/>
              <a:t> variables)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F416C-6126-8A81-E10B-2A38A56FB895}"/>
              </a:ext>
            </a:extLst>
          </p:cNvPr>
          <p:cNvSpPr txBox="1"/>
          <p:nvPr/>
        </p:nvSpPr>
        <p:spPr>
          <a:xfrm>
            <a:off x="64718" y="6627992"/>
            <a:ext cx="993733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050" dirty="0"/>
              <a:t>«Optimal Resource </a:t>
            </a:r>
            <a:r>
              <a:rPr lang="nb-NO" sz="1050" dirty="0" err="1"/>
              <a:t>Allocation</a:t>
            </a:r>
            <a:r>
              <a:rPr lang="nb-NO" sz="1050" dirty="0"/>
              <a:t> </a:t>
            </a:r>
            <a:r>
              <a:rPr lang="nb-NO" sz="1050" dirty="0" err="1"/>
              <a:t>using</a:t>
            </a:r>
            <a:r>
              <a:rPr lang="nb-NO" sz="1050" dirty="0"/>
              <a:t> Distributed Feedback-</a:t>
            </a:r>
            <a:r>
              <a:rPr lang="nb-NO" sz="1050" dirty="0" err="1"/>
              <a:t>based</a:t>
            </a:r>
            <a:r>
              <a:rPr lang="nb-NO" sz="1050" dirty="0"/>
              <a:t> Real-time Optimization». Risvan Dirza, Sigurd Skogestad, Dinesh Krishnamoorthy. IFAC </a:t>
            </a:r>
            <a:r>
              <a:rPr lang="nb-NO" sz="1050" dirty="0" err="1"/>
              <a:t>Adchem</a:t>
            </a:r>
            <a:r>
              <a:rPr lang="nb-NO" sz="1050" dirty="0"/>
              <a:t> Conference,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68A76-40ED-E83D-3809-CBAACE73856E}"/>
              </a:ext>
            </a:extLst>
          </p:cNvPr>
          <p:cNvSpPr txBox="1"/>
          <p:nvPr/>
        </p:nvSpPr>
        <p:spPr>
          <a:xfrm>
            <a:off x="115420" y="6317691"/>
            <a:ext cx="4310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</a:rPr>
              <a:t>λ </a:t>
            </a:r>
            <a:r>
              <a:rPr lang="nb-NO" sz="1400" dirty="0">
                <a:solidFill>
                  <a:srgbClr val="FF0000"/>
                </a:solidFill>
              </a:rPr>
              <a:t>= Lagrange </a:t>
            </a:r>
            <a:r>
              <a:rPr lang="nb-NO" sz="1400" dirty="0" err="1">
                <a:solidFill>
                  <a:srgbClr val="FF0000"/>
                </a:solidFill>
              </a:rPr>
              <a:t>multipliers</a:t>
            </a:r>
            <a:r>
              <a:rPr lang="nb-NO" sz="1400" dirty="0">
                <a:solidFill>
                  <a:srgbClr val="FF0000"/>
                </a:solidFill>
              </a:rPr>
              <a:t> = </a:t>
            </a:r>
            <a:r>
              <a:rPr lang="nb-NO" sz="1400" dirty="0" err="1">
                <a:solidFill>
                  <a:srgbClr val="FF0000"/>
                </a:solidFill>
              </a:rPr>
              <a:t>shadow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prices</a:t>
            </a:r>
            <a:r>
              <a:rPr lang="nb-NO" sz="1400" dirty="0">
                <a:solidFill>
                  <a:srgbClr val="FF0000"/>
                </a:solidFill>
              </a:rPr>
              <a:t> = dual variables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FA08A4-0D0B-30C0-47E9-4F2DA4310BFB}"/>
              </a:ext>
            </a:extLst>
          </p:cNvPr>
          <p:cNvGrpSpPr/>
          <p:nvPr/>
        </p:nvGrpSpPr>
        <p:grpSpPr>
          <a:xfrm>
            <a:off x="5806898" y="1566815"/>
            <a:ext cx="6227467" cy="4261462"/>
            <a:chOff x="1424812" y="1869271"/>
            <a:chExt cx="6227467" cy="42614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5ECF612-EB16-B913-0BD3-8E355BDF7521}"/>
                </a:ext>
              </a:extLst>
            </p:cNvPr>
            <p:cNvGrpSpPr/>
            <p:nvPr/>
          </p:nvGrpSpPr>
          <p:grpSpPr>
            <a:xfrm>
              <a:off x="1424812" y="1869271"/>
              <a:ext cx="6227467" cy="4261462"/>
              <a:chOff x="1424812" y="1869271"/>
              <a:chExt cx="6227467" cy="426146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815121B-5A88-9C6F-41C4-62560D6BB6FB}"/>
                  </a:ext>
                </a:extLst>
              </p:cNvPr>
              <p:cNvGrpSpPr/>
              <p:nvPr/>
            </p:nvGrpSpPr>
            <p:grpSpPr>
              <a:xfrm>
                <a:off x="1424812" y="1869271"/>
                <a:ext cx="6227467" cy="4261462"/>
                <a:chOff x="887401" y="1035194"/>
                <a:chExt cx="6227467" cy="4261462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138AEB13-61E9-C1AE-658D-3E0B820ED4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816342" y="2348228"/>
                  <a:ext cx="306780" cy="409040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CDE62E4F-57C3-20D8-07F1-F99C67FF81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47615" y="2993176"/>
                  <a:ext cx="369262" cy="700726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A2B0294-39A3-F5C8-50CB-FA2859140003}"/>
                    </a:ext>
                  </a:extLst>
                </p:cNvPr>
                <p:cNvSpPr/>
                <p:nvPr/>
              </p:nvSpPr>
              <p:spPr>
                <a:xfrm>
                  <a:off x="2634822" y="4555051"/>
                  <a:ext cx="914400" cy="58967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dirty="0"/>
                    <a:t>Process</a:t>
                  </a: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47D050B5-C2A5-10C5-9588-818B68E8FE30}"/>
                    </a:ext>
                  </a:extLst>
                </p:cNvPr>
                <p:cNvCxnSpPr>
                  <a:cxnSpLocks/>
                  <a:endCxn id="24" idx="1"/>
                </p:cNvCxnSpPr>
                <p:nvPr/>
              </p:nvCxnSpPr>
              <p:spPr>
                <a:xfrm>
                  <a:off x="2032663" y="4849887"/>
                  <a:ext cx="602159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1C4A1D8-1EBE-B9A0-EDBC-6C26AB9FEBB1}"/>
                    </a:ext>
                  </a:extLst>
                </p:cNvPr>
                <p:cNvSpPr/>
                <p:nvPr/>
              </p:nvSpPr>
              <p:spPr>
                <a:xfrm>
                  <a:off x="1997401" y="2757268"/>
                  <a:ext cx="2204462" cy="119242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dirty="0" err="1">
                      <a:solidFill>
                        <a:schemeClr val="tx1"/>
                      </a:solidFill>
                    </a:rPr>
                    <a:t>Unconstrained</a:t>
                  </a:r>
                  <a:r>
                    <a:rPr lang="nb-NO" dirty="0">
                      <a:solidFill>
                        <a:schemeClr val="tx1"/>
                      </a:solidFill>
                    </a:rPr>
                    <a:t> </a:t>
                  </a:r>
                  <a:r>
                    <a:rPr lang="nb-NO" dirty="0" err="1">
                      <a:solidFill>
                        <a:schemeClr val="tx1"/>
                      </a:solidFill>
                    </a:rPr>
                    <a:t>optimization</a:t>
                  </a:r>
                  <a:r>
                    <a:rPr lang="nb-NO" dirty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algn="ctr"/>
                  <a:r>
                    <a:rPr lang="nb-NO" sz="1000" dirty="0">
                      <a:solidFill>
                        <a:schemeClr val="tx1"/>
                      </a:solidFill>
                    </a:rPr>
                    <a:t>(n</a:t>
                  </a:r>
                  <a:r>
                    <a:rPr lang="nb-NO" sz="1000" baseline="-25000" dirty="0">
                      <a:solidFill>
                        <a:schemeClr val="tx1"/>
                      </a:solidFill>
                    </a:rPr>
                    <a:t>u</a:t>
                  </a:r>
                  <a:r>
                    <a:rPr lang="nb-NO" sz="1000" dirty="0">
                      <a:solidFill>
                        <a:schemeClr val="tx1"/>
                      </a:solidFill>
                    </a:rPr>
                    <a:t> PID-</a:t>
                  </a:r>
                  <a:r>
                    <a:rPr lang="nb-NO" sz="1000" dirty="0" err="1">
                      <a:solidFill>
                        <a:schemeClr val="tx1"/>
                      </a:solidFill>
                    </a:rPr>
                    <a:t>controllers</a:t>
                  </a:r>
                  <a:r>
                    <a:rPr lang="nb-NO" sz="1000" dirty="0">
                      <a:solidFill>
                        <a:schemeClr val="tx1"/>
                      </a:solidFill>
                    </a:rPr>
                    <a:t> or </a:t>
                  </a:r>
                  <a:r>
                    <a:rPr lang="nb-NO" sz="1000" dirty="0" err="1">
                      <a:solidFill>
                        <a:schemeClr val="tx1"/>
                      </a:solidFill>
                    </a:rPr>
                    <a:t>solver</a:t>
                  </a:r>
                  <a:r>
                    <a:rPr lang="nb-NO" sz="1000" dirty="0">
                      <a:solidFill>
                        <a:schemeClr val="tx1"/>
                      </a:solidFill>
                    </a:rPr>
                    <a:t>)</a:t>
                  </a:r>
                </a:p>
                <a:p>
                  <a:pPr algn="ctr"/>
                  <a:endParaRPr lang="nb-NO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A5E6EC5-9313-86BF-DE2D-5DBD89D14085}"/>
                    </a:ext>
                  </a:extLst>
                </p:cNvPr>
                <p:cNvSpPr/>
                <p:nvPr/>
              </p:nvSpPr>
              <p:spPr>
                <a:xfrm>
                  <a:off x="4999323" y="3103592"/>
                  <a:ext cx="1519620" cy="59621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dirty="0">
                      <a:solidFill>
                        <a:schemeClr val="tx1"/>
                      </a:solidFill>
                    </a:rPr>
                    <a:t>Gradient estimator</a:t>
                  </a:r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672625B-3D31-E764-EAF2-D0ED22E3FC23}"/>
                    </a:ext>
                  </a:extLst>
                </p:cNvPr>
                <p:cNvCxnSpPr>
                  <a:cxnSpLocks/>
                  <a:stCxn id="24" idx="3"/>
                </p:cNvCxnSpPr>
                <p:nvPr/>
              </p:nvCxnSpPr>
              <p:spPr>
                <a:xfrm flipV="1">
                  <a:off x="3549222" y="4819871"/>
                  <a:ext cx="2267768" cy="3001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B54BDB20-B740-3074-216E-5031DEAB64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795888" y="3706837"/>
                  <a:ext cx="21102" cy="1113034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07DA1E8A-46A1-0202-6537-9129421A17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08322" y="3353478"/>
                  <a:ext cx="791001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C1B32013-0E73-F662-B9D2-C15641A956B7}"/>
                    </a:ext>
                  </a:extLst>
                </p:cNvPr>
                <p:cNvCxnSpPr>
                  <a:cxnSpLocks/>
                  <a:stCxn id="27" idx="2"/>
                  <a:endCxn id="24" idx="0"/>
                </p:cNvCxnSpPr>
                <p:nvPr/>
              </p:nvCxnSpPr>
              <p:spPr>
                <a:xfrm flipH="1">
                  <a:off x="3092022" y="3949688"/>
                  <a:ext cx="7610" cy="605363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891BB995-218D-791C-B250-9BFD23A2D7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49222" y="4964249"/>
                  <a:ext cx="355496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7D46DE1-D219-5622-012D-59AF8F0FCA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4185" y="1406865"/>
                  <a:ext cx="10683" cy="35573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C444D18-8002-C4CE-6A28-BB26E096AB7A}"/>
                    </a:ext>
                  </a:extLst>
                </p:cNvPr>
                <p:cNvSpPr/>
                <p:nvPr/>
              </p:nvSpPr>
              <p:spPr>
                <a:xfrm>
                  <a:off x="1998909" y="1154096"/>
                  <a:ext cx="2204462" cy="60499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dirty="0" err="1">
                      <a:solidFill>
                        <a:schemeClr val="tx1"/>
                      </a:solidFill>
                    </a:rPr>
                    <a:t>Constraint</a:t>
                  </a:r>
                  <a:r>
                    <a:rPr lang="nb-NO" dirty="0">
                      <a:solidFill>
                        <a:schemeClr val="tx1"/>
                      </a:solidFill>
                    </a:rPr>
                    <a:t> control</a:t>
                  </a:r>
                </a:p>
                <a:p>
                  <a:pPr algn="ctr"/>
                  <a:r>
                    <a:rPr lang="nb-NO" sz="1400" dirty="0">
                      <a:solidFill>
                        <a:schemeClr val="tx1"/>
                      </a:solidFill>
                    </a:rPr>
                    <a:t>(</a:t>
                  </a:r>
                  <a:r>
                    <a:rPr lang="nb-NO" sz="1400" dirty="0" err="1">
                      <a:solidFill>
                        <a:schemeClr val="tx1"/>
                      </a:solidFill>
                    </a:rPr>
                    <a:t>n</a:t>
                  </a:r>
                  <a:r>
                    <a:rPr lang="nb-NO" sz="1400" baseline="-25000" dirty="0" err="1">
                      <a:solidFill>
                        <a:schemeClr val="tx1"/>
                      </a:solidFill>
                    </a:rPr>
                    <a:t>c</a:t>
                  </a:r>
                  <a:r>
                    <a:rPr lang="nb-NO" sz="1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nb-NO" sz="1400" dirty="0" err="1">
                      <a:solidFill>
                        <a:schemeClr val="tx1"/>
                      </a:solidFill>
                    </a:rPr>
                    <a:t>slower</a:t>
                  </a:r>
                  <a:r>
                    <a:rPr lang="nb-NO" sz="1400" dirty="0">
                      <a:solidFill>
                        <a:schemeClr val="tx1"/>
                      </a:solidFill>
                    </a:rPr>
                    <a:t> PI/I-</a:t>
                  </a:r>
                  <a:r>
                    <a:rPr lang="nb-NO" sz="1400" dirty="0" err="1">
                      <a:solidFill>
                        <a:schemeClr val="tx1"/>
                      </a:solidFill>
                    </a:rPr>
                    <a:t>controllers</a:t>
                  </a:r>
                  <a:r>
                    <a:rPr lang="nb-NO" sz="1400" dirty="0">
                      <a:solidFill>
                        <a:schemeClr val="tx1"/>
                      </a:solidFill>
                    </a:rPr>
                    <a:t>)</a:t>
                  </a:r>
                  <a:endParaRPr lang="nb-NO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5B987758-B36C-61EF-5AF3-3E1491EAF4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08322" y="1406865"/>
                  <a:ext cx="2850036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579630A5-5476-FCE4-AC77-43EFDED839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26955" y="2355782"/>
                  <a:ext cx="10265" cy="418901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AF5A2C9-BAE0-45BD-AD42-BDF1D4277DB6}"/>
                    </a:ext>
                  </a:extLst>
                </p:cNvPr>
                <p:cNvSpPr/>
                <p:nvPr/>
              </p:nvSpPr>
              <p:spPr>
                <a:xfrm>
                  <a:off x="2812433" y="1998266"/>
                  <a:ext cx="676353" cy="374345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dirty="0">
                      <a:solidFill>
                        <a:schemeClr val="tx1"/>
                      </a:solidFill>
                    </a:rPr>
                    <a:t>MAX</a:t>
                  </a:r>
                </a:p>
              </p:txBody>
            </p: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3866CE60-2172-957C-1945-B3D2FD7C27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2240" y="2171790"/>
                  <a:ext cx="490194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AAED1A1-9301-9472-FC29-548A35FEEC83}"/>
                    </a:ext>
                  </a:extLst>
                </p:cNvPr>
                <p:cNvSpPr txBox="1"/>
                <p:nvPr/>
              </p:nvSpPr>
              <p:spPr>
                <a:xfrm>
                  <a:off x="2032663" y="203482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/>
                    <a:t>0</a:t>
                  </a:r>
                </a:p>
              </p:txBody>
            </p: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593E412A-B255-1B66-9FC3-CD0D7831B9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2584" y="1770654"/>
                  <a:ext cx="0" cy="24432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AFA185D-9B93-240E-1938-CC0FF2C827AE}"/>
                    </a:ext>
                  </a:extLst>
                </p:cNvPr>
                <p:cNvSpPr txBox="1"/>
                <p:nvPr/>
              </p:nvSpPr>
              <p:spPr>
                <a:xfrm>
                  <a:off x="3939985" y="4438506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/>
                    <a:t>y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60060C5-4E5C-C9F9-B0E8-B61E89DDA7EA}"/>
                    </a:ext>
                  </a:extLst>
                </p:cNvPr>
                <p:cNvSpPr txBox="1"/>
                <p:nvPr/>
              </p:nvSpPr>
              <p:spPr>
                <a:xfrm>
                  <a:off x="3939985" y="4927324"/>
                  <a:ext cx="21835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/>
                    <a:t>g </a:t>
                  </a:r>
                  <a:r>
                    <a:rPr lang="nb-NO" sz="1600" dirty="0"/>
                    <a:t>(</a:t>
                  </a:r>
                  <a:r>
                    <a:rPr lang="nb-NO" sz="1600" dirty="0" err="1"/>
                    <a:t>measured</a:t>
                  </a:r>
                  <a:r>
                    <a:rPr lang="nb-NO" sz="1600" dirty="0"/>
                    <a:t> </a:t>
                  </a:r>
                  <a:r>
                    <a:rPr lang="nb-NO" sz="1600" dirty="0" err="1"/>
                    <a:t>constraint</a:t>
                  </a:r>
                  <a:r>
                    <a:rPr lang="nb-NO" sz="1600" dirty="0"/>
                    <a:t>)</a:t>
                  </a:r>
                  <a:endParaRPr lang="nb-NO" dirty="0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B9101D7-D71E-75C4-9886-386F6DEFA06E}"/>
                    </a:ext>
                  </a:extLst>
                </p:cNvPr>
                <p:cNvSpPr txBox="1"/>
                <p:nvPr/>
              </p:nvSpPr>
              <p:spPr>
                <a:xfrm>
                  <a:off x="4561251" y="1035194"/>
                  <a:ext cx="21835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/>
                    <a:t>g </a:t>
                  </a:r>
                  <a:r>
                    <a:rPr lang="nb-NO" sz="1600" dirty="0"/>
                    <a:t>(</a:t>
                  </a:r>
                  <a:r>
                    <a:rPr lang="nb-NO" sz="1600" dirty="0" err="1"/>
                    <a:t>measured</a:t>
                  </a:r>
                  <a:r>
                    <a:rPr lang="nb-NO" sz="1600" dirty="0"/>
                    <a:t> </a:t>
                  </a:r>
                  <a:r>
                    <a:rPr lang="nb-NO" sz="1600" dirty="0" err="1"/>
                    <a:t>constraint</a:t>
                  </a:r>
                  <a:r>
                    <a:rPr lang="nb-NO" sz="1600" dirty="0"/>
                    <a:t>)</a:t>
                  </a:r>
                  <a:endParaRPr lang="nb-NO" dirty="0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841C454E-0A7B-6615-DAFE-B0175785B0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7207" y="1445548"/>
                  <a:ext cx="490194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4E11A6A-1A99-EB94-E757-2109D3BB57A2}"/>
                    </a:ext>
                  </a:extLst>
                </p:cNvPr>
                <p:cNvSpPr txBox="1"/>
                <p:nvPr/>
              </p:nvSpPr>
              <p:spPr>
                <a:xfrm>
                  <a:off x="887401" y="1249141"/>
                  <a:ext cx="6415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/>
                    <a:t>SP=0</a:t>
                  </a:r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E2005EA-35B8-B450-2FF7-C3DD42B90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8974" y="4450447"/>
                <a:ext cx="1865598" cy="272941"/>
              </a:xfrm>
              <a:prstGeom prst="rect">
                <a:avLst/>
              </a:prstGeom>
            </p:spPr>
          </p:pic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FF22011-3677-5908-28E7-503D45161D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5561" y="4170576"/>
                <a:ext cx="490194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7F8867-63D5-AF30-FE9B-D8A598904A31}"/>
                  </a:ext>
                </a:extLst>
              </p:cNvPr>
              <p:cNvSpPr txBox="1"/>
              <p:nvPr/>
            </p:nvSpPr>
            <p:spPr>
              <a:xfrm>
                <a:off x="1424812" y="3979251"/>
                <a:ext cx="641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SP=0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DD10CD-1E6D-6375-FE96-C583A62ECE31}"/>
                  </a:ext>
                </a:extLst>
              </p:cNvPr>
              <p:cNvSpPr txBox="1"/>
              <p:nvPr/>
            </p:nvSpPr>
            <p:spPr>
              <a:xfrm>
                <a:off x="3373501" y="4688071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u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BB72DE-94FA-FC54-398E-73CEEDB50AFB}"/>
                  </a:ext>
                </a:extLst>
              </p:cNvPr>
              <p:cNvSpPr txBox="1"/>
              <p:nvPr/>
            </p:nvSpPr>
            <p:spPr>
              <a:xfrm>
                <a:off x="2654761" y="5268742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d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B432E8-6F1A-AE38-1129-7D9AE87D029D}"/>
                </a:ext>
              </a:extLst>
            </p:cNvPr>
            <p:cNvSpPr txBox="1"/>
            <p:nvPr/>
          </p:nvSpPr>
          <p:spPr>
            <a:xfrm>
              <a:off x="3716579" y="3197658"/>
              <a:ext cx="12111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>
                  <a:solidFill>
                    <a:srgbClr val="FF0000"/>
                  </a:solidFill>
                </a:rPr>
                <a:t>Dual variables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601A52-8647-180E-CE59-804B992F872A}"/>
                </a:ext>
              </a:extLst>
            </p:cNvPr>
            <p:cNvSpPr txBox="1"/>
            <p:nvPr/>
          </p:nvSpPr>
          <p:spPr>
            <a:xfrm>
              <a:off x="3725822" y="4760313"/>
              <a:ext cx="1345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>
                  <a:solidFill>
                    <a:srgbClr val="FF0000"/>
                  </a:solidFill>
                </a:rPr>
                <a:t>Primal variables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285223-7CE8-1053-317E-F7ABD8C8B74B}"/>
                </a:ext>
              </a:extLst>
            </p:cNvPr>
            <p:cNvSpPr txBox="1"/>
            <p:nvPr/>
          </p:nvSpPr>
          <p:spPr>
            <a:xfrm>
              <a:off x="2863830" y="4196708"/>
              <a:ext cx="19123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err="1">
                  <a:highlight>
                    <a:srgbClr val="FFFF00"/>
                  </a:highlight>
                </a:rPr>
                <a:t>Alt.B</a:t>
              </a:r>
              <a:r>
                <a:rPr lang="nb-NO" sz="1200" dirty="0">
                  <a:highlight>
                    <a:srgbClr val="FFFF00"/>
                  </a:highlight>
                </a:rPr>
                <a:t>. </a:t>
              </a:r>
              <a:r>
                <a:rPr lang="nb-NO" sz="1200" dirty="0" err="1">
                  <a:highlight>
                    <a:srgbClr val="FFFF00"/>
                  </a:highlight>
                </a:rPr>
                <a:t>Use</a:t>
              </a:r>
              <a:r>
                <a:rPr lang="nb-NO" sz="1200" dirty="0">
                  <a:highlight>
                    <a:srgbClr val="FFFF00"/>
                  </a:highlight>
                </a:rPr>
                <a:t> </a:t>
              </a:r>
              <a:r>
                <a:rPr lang="nb-NO" sz="1200" dirty="0" err="1">
                  <a:highlight>
                    <a:srgbClr val="FFFF00"/>
                  </a:highlight>
                </a:rPr>
                <a:t>solver</a:t>
              </a:r>
              <a:r>
                <a:rPr lang="nb-NO" sz="1200" dirty="0">
                  <a:highlight>
                    <a:srgbClr val="FFFF00"/>
                  </a:highlight>
                </a:rPr>
                <a:t> </a:t>
              </a:r>
              <a:r>
                <a:rPr lang="nb-NO" sz="1200" dirty="0" err="1">
                  <a:highlight>
                    <a:srgbClr val="FFFF00"/>
                  </a:highlight>
                </a:rPr>
                <a:t>here</a:t>
              </a:r>
              <a:r>
                <a:rPr lang="nb-NO" sz="1200" dirty="0">
                  <a:highlight>
                    <a:srgbClr val="FFFF00"/>
                  </a:highlight>
                </a:rPr>
                <a:t>           </a:t>
              </a:r>
              <a:endParaRPr lang="en-US" sz="1200" dirty="0">
                <a:highlight>
                  <a:srgbClr val="FFFF00"/>
                </a:highligh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616DD2-F24D-7B20-40D8-B8614CB9AFD4}"/>
                </a:ext>
              </a:extLst>
            </p:cNvPr>
            <p:cNvSpPr txBox="1"/>
            <p:nvPr/>
          </p:nvSpPr>
          <p:spPr>
            <a:xfrm>
              <a:off x="3349844" y="4974445"/>
              <a:ext cx="510139" cy="2616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sz="1100" dirty="0"/>
                <a:t>Filter</a:t>
              </a:r>
              <a:endParaRPr lang="en-US" sz="11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2D6247F-4C26-6929-9653-CF2D934AA887}"/>
              </a:ext>
            </a:extLst>
          </p:cNvPr>
          <p:cNvSpPr txBox="1"/>
          <p:nvPr/>
        </p:nvSpPr>
        <p:spPr>
          <a:xfrm>
            <a:off x="-79248" y="-54864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Feedback RTO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826416-01D5-C113-D757-F5B755EEE2B7}"/>
              </a:ext>
            </a:extLst>
          </p:cNvPr>
          <p:cNvSpPr txBox="1"/>
          <p:nvPr/>
        </p:nvSpPr>
        <p:spPr>
          <a:xfrm>
            <a:off x="844848" y="5809697"/>
            <a:ext cx="40941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C1CD6-CDC3-C14A-E48D-B675EE2B1B9C}"/>
              </a:ext>
            </a:extLst>
          </p:cNvPr>
          <p:cNvSpPr txBox="1"/>
          <p:nvPr/>
        </p:nvSpPr>
        <p:spPr>
          <a:xfrm>
            <a:off x="1151330" y="1713058"/>
            <a:ext cx="4094124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b="1" dirty="0"/>
              <a:t>«Primal-dual feedback control»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Makes </a:t>
            </a:r>
            <a:r>
              <a:rPr lang="nb-NO" sz="1600" dirty="0" err="1"/>
              <a:t>use</a:t>
            </a:r>
            <a:r>
              <a:rPr lang="nb-NO" sz="1600" dirty="0"/>
              <a:t> of «dual </a:t>
            </a:r>
            <a:r>
              <a:rPr lang="nb-NO" sz="1600" dirty="0" err="1"/>
              <a:t>decomposition</a:t>
            </a:r>
            <a:r>
              <a:rPr lang="nb-NO" sz="1600" dirty="0"/>
              <a:t>» of </a:t>
            </a:r>
            <a:r>
              <a:rPr lang="nb-NO" sz="1600" dirty="0" err="1"/>
              <a:t>constrained</a:t>
            </a:r>
            <a:r>
              <a:rPr lang="nb-NO" sz="1600" dirty="0"/>
              <a:t> </a:t>
            </a:r>
            <a:r>
              <a:rPr lang="nb-NO" sz="1600" dirty="0" err="1"/>
              <a:t>optimization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Selector</a:t>
            </a:r>
            <a:r>
              <a:rPr lang="nb-NO" sz="1600" dirty="0"/>
              <a:t> </a:t>
            </a:r>
            <a:r>
              <a:rPr lang="nb-NO" sz="1600" dirty="0" err="1"/>
              <a:t>on</a:t>
            </a:r>
            <a:r>
              <a:rPr lang="nb-NO" sz="1600" dirty="0"/>
              <a:t> dual variables </a:t>
            </a:r>
            <a:r>
              <a:rPr lang="el-GR" sz="1600" dirty="0"/>
              <a:t>λ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Very</a:t>
            </a:r>
            <a:r>
              <a:rPr lang="nb-NO" sz="1600" dirty="0"/>
              <a:t> </a:t>
            </a:r>
            <a:r>
              <a:rPr lang="nb-NO" sz="1600" dirty="0" err="1"/>
              <a:t>nice</a:t>
            </a:r>
            <a:r>
              <a:rPr lang="nb-NO" sz="1600" dirty="0"/>
              <a:t> for cases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shared</a:t>
            </a:r>
            <a:r>
              <a:rPr lang="nb-NO" sz="1600" dirty="0"/>
              <a:t> </a:t>
            </a:r>
            <a:r>
              <a:rPr lang="nb-NO" sz="1600" dirty="0" err="1"/>
              <a:t>utility</a:t>
            </a:r>
            <a:r>
              <a:rPr lang="nb-NO" sz="1600" dirty="0"/>
              <a:t> g, for </a:t>
            </a:r>
            <a:r>
              <a:rPr lang="nb-NO" sz="1600" dirty="0" err="1"/>
              <a:t>example</a:t>
            </a:r>
            <a:r>
              <a:rPr lang="nb-NO" sz="1600" dirty="0"/>
              <a:t> steam plant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Local</a:t>
            </a:r>
            <a:r>
              <a:rPr lang="nb-NO" sz="1600" dirty="0"/>
              <a:t> </a:t>
            </a:r>
            <a:r>
              <a:rPr lang="nb-NO" sz="1600" dirty="0" err="1"/>
              <a:t>cost</a:t>
            </a:r>
            <a:r>
              <a:rPr lang="nb-NO" sz="1600" dirty="0"/>
              <a:t>: L</a:t>
            </a:r>
            <a:r>
              <a:rPr lang="nb-NO" sz="1600" baseline="-25000" dirty="0"/>
              <a:t>i </a:t>
            </a:r>
            <a:r>
              <a:rPr lang="nb-NO" sz="1600" dirty="0"/>
              <a:t>= J</a:t>
            </a:r>
            <a:r>
              <a:rPr lang="nb-NO" sz="1600" baseline="-25000" dirty="0"/>
              <a:t>i</a:t>
            </a:r>
            <a:r>
              <a:rPr lang="nb-NO" sz="1600" dirty="0"/>
              <a:t> + </a:t>
            </a:r>
            <a:r>
              <a:rPr lang="el-GR" sz="1600" dirty="0"/>
              <a:t>λ </a:t>
            </a:r>
            <a:r>
              <a:rPr lang="nb-NO" sz="1600" dirty="0"/>
              <a:t>g</a:t>
            </a:r>
            <a:r>
              <a:rPr lang="nb-NO" sz="1600" baseline="-25000" dirty="0"/>
              <a:t>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Problem 1: </a:t>
            </a:r>
            <a:r>
              <a:rPr lang="nb-NO" sz="1600" dirty="0" err="1"/>
              <a:t>Constraint</a:t>
            </a:r>
            <a:r>
              <a:rPr lang="nb-NO" sz="1600" dirty="0"/>
              <a:t> control </a:t>
            </a:r>
            <a:r>
              <a:rPr lang="nb-NO" sz="1600" dirty="0" err="1"/>
              <a:t>on</a:t>
            </a:r>
            <a:r>
              <a:rPr lang="nb-NO" sz="1600" dirty="0"/>
              <a:t> </a:t>
            </a:r>
            <a:r>
              <a:rPr lang="nb-NO" sz="1600" dirty="0" err="1"/>
              <a:t>slow</a:t>
            </a:r>
            <a:r>
              <a:rPr lang="nb-NO" sz="1600" dirty="0"/>
              <a:t> time </a:t>
            </a:r>
            <a:r>
              <a:rPr lang="nb-NO" sz="1600" dirty="0" err="1"/>
              <a:t>scale</a:t>
            </a:r>
            <a:r>
              <a:rPr lang="nb-NO" sz="1600" dirty="0"/>
              <a:t> (</a:t>
            </a:r>
            <a:r>
              <a:rPr lang="nb-NO" sz="1600" dirty="0" err="1"/>
              <a:t>upper</a:t>
            </a:r>
            <a:r>
              <a:rPr lang="nb-NO" sz="1600" dirty="0"/>
              <a:t> </a:t>
            </a:r>
            <a:r>
              <a:rPr lang="nb-NO" sz="1600" dirty="0" err="1"/>
              <a:t>layer</a:t>
            </a:r>
            <a:r>
              <a:rPr lang="nb-NO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highlight>
                  <a:srgbClr val="FFFF00"/>
                </a:highlight>
              </a:rPr>
              <a:t>Can</a:t>
            </a:r>
            <a:r>
              <a:rPr lang="nb-NO" sz="1600" dirty="0">
                <a:highlight>
                  <a:srgbClr val="FFFF00"/>
                </a:highlight>
              </a:rPr>
              <a:t> be </a:t>
            </a:r>
            <a:r>
              <a:rPr lang="nb-NO" sz="1600" dirty="0" err="1">
                <a:highlight>
                  <a:srgbClr val="FFFF00"/>
                </a:highlight>
              </a:rPr>
              <a:t>fixed</a:t>
            </a:r>
            <a:r>
              <a:rPr lang="nb-NO" sz="1600" dirty="0">
                <a:highlight>
                  <a:srgbClr val="FFFF00"/>
                </a:highlight>
              </a:rPr>
              <a:t> </a:t>
            </a:r>
            <a:r>
              <a:rPr lang="nb-NO" sz="1600" dirty="0" err="1">
                <a:highlight>
                  <a:srgbClr val="FFFF00"/>
                </a:highlight>
              </a:rPr>
              <a:t>using</a:t>
            </a:r>
            <a:r>
              <a:rPr lang="nb-NO" sz="1600" dirty="0">
                <a:highlight>
                  <a:srgbClr val="FFFF00"/>
                </a:highlight>
              </a:rPr>
              <a:t> </a:t>
            </a:r>
            <a:r>
              <a:rPr lang="nb-NO" sz="1600" dirty="0" err="1">
                <a:highlight>
                  <a:srgbClr val="FFFF00"/>
                </a:highlight>
              </a:rPr>
              <a:t>override</a:t>
            </a:r>
            <a:r>
              <a:rPr lang="nb-NO" sz="1600" dirty="0">
                <a:highlight>
                  <a:srgbClr val="FFFF00"/>
                </a:highlight>
              </a:rPr>
              <a:t> at </a:t>
            </a:r>
            <a:r>
              <a:rPr lang="nb-NO" sz="1600" dirty="0" err="1">
                <a:highlight>
                  <a:srgbClr val="FFFF00"/>
                </a:highlight>
              </a:rPr>
              <a:t>bottom</a:t>
            </a:r>
            <a:r>
              <a:rPr lang="nb-NO" sz="1600" dirty="0">
                <a:highlight>
                  <a:srgbClr val="FFFF00"/>
                </a:highlight>
              </a:rPr>
              <a:t> of </a:t>
            </a:r>
            <a:r>
              <a:rPr lang="nb-NO" sz="1600" dirty="0" err="1">
                <a:highlight>
                  <a:srgbClr val="FFFF00"/>
                </a:highlight>
              </a:rPr>
              <a:t>hiearchy</a:t>
            </a:r>
            <a:r>
              <a:rPr lang="nb-NO" sz="1600" dirty="0">
                <a:highlight>
                  <a:srgbClr val="FFFF00"/>
                </a:highlight>
              </a:rPr>
              <a:t> (Risvan Dirza)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Problem 2: </a:t>
            </a:r>
            <a:r>
              <a:rPr lang="nb-NO" sz="1600" dirty="0" err="1"/>
              <a:t>Alt.A</a:t>
            </a:r>
            <a:r>
              <a:rPr lang="nb-NO" sz="1600" dirty="0"/>
              <a:t> Single-loop control in </a:t>
            </a:r>
            <a:r>
              <a:rPr lang="nb-NO" sz="1600" dirty="0" err="1"/>
              <a:t>lower</a:t>
            </a:r>
            <a:r>
              <a:rPr lang="nb-NO" sz="1600" dirty="0"/>
              <a:t> </a:t>
            </a:r>
            <a:r>
              <a:rPr lang="nb-NO" sz="1600" dirty="0" err="1"/>
              <a:t>layer</a:t>
            </a:r>
            <a:r>
              <a:rPr lang="nb-NO" sz="1600" dirty="0"/>
              <a:t> (L</a:t>
            </a:r>
            <a:r>
              <a:rPr lang="nb-NO" sz="1600" baseline="-25000" dirty="0"/>
              <a:t>u</a:t>
            </a:r>
            <a:r>
              <a:rPr lang="nb-NO" sz="1600" dirty="0"/>
              <a:t>=0) </a:t>
            </a:r>
            <a:r>
              <a:rPr lang="nb-NO" sz="1600" dirty="0" err="1"/>
              <a:t>may</a:t>
            </a:r>
            <a:r>
              <a:rPr lang="nb-NO" sz="1600" dirty="0"/>
              <a:t> not be </a:t>
            </a:r>
            <a:r>
              <a:rPr lang="nb-NO" sz="1600" dirty="0" err="1"/>
              <a:t>possible</a:t>
            </a:r>
            <a:r>
              <a:rPr lang="nb-NO" sz="1600" dirty="0"/>
              <a:t> for </a:t>
            </a:r>
            <a:r>
              <a:rPr lang="nb-NO" sz="1600" dirty="0" err="1"/>
              <a:t>coupled</a:t>
            </a:r>
            <a:r>
              <a:rPr lang="nb-NO" sz="1600" dirty="0"/>
              <a:t> processes so </a:t>
            </a:r>
            <a:r>
              <a:rPr lang="nb-NO" sz="1600" dirty="0" err="1"/>
              <a:t>may</a:t>
            </a:r>
            <a:r>
              <a:rPr lang="nb-NO" sz="1600" dirty="0"/>
              <a:t> </a:t>
            </a:r>
            <a:r>
              <a:rPr lang="nb-NO" sz="1600" dirty="0" err="1"/>
              <a:t>need</a:t>
            </a:r>
            <a:r>
              <a:rPr lang="nb-NO" sz="1600" dirty="0"/>
              <a:t> to </a:t>
            </a:r>
            <a:r>
              <a:rPr lang="nb-NO" sz="1600" dirty="0" err="1"/>
              <a:t>use</a:t>
            </a:r>
            <a:r>
              <a:rPr lang="nb-NO" sz="1600" dirty="0"/>
              <a:t> Alt.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Alt.B</a:t>
            </a:r>
            <a:r>
              <a:rPr lang="nb-NO" sz="1600" dirty="0">
                <a:solidFill>
                  <a:srgbClr val="FF0000"/>
                </a:solidFill>
                <a:highlight>
                  <a:srgbClr val="FFFF00"/>
                </a:highlight>
              </a:rPr>
              <a:t>: May </a:t>
            </a:r>
            <a:r>
              <a:rPr lang="nb-NO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need</a:t>
            </a:r>
            <a:r>
              <a:rPr lang="nb-NO" sz="1600" dirty="0">
                <a:solidFill>
                  <a:srgbClr val="FF0000"/>
                </a:solidFill>
                <a:highlight>
                  <a:srgbClr val="FFFF00"/>
                </a:highlight>
              </a:rPr>
              <a:t> to </a:t>
            </a:r>
            <a:r>
              <a:rPr lang="nb-NO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add</a:t>
            </a:r>
            <a:r>
              <a:rPr lang="nb-NO" sz="1600" dirty="0">
                <a:solidFill>
                  <a:srgbClr val="FF0000"/>
                </a:solidFill>
                <a:highlight>
                  <a:srgbClr val="FFFF00"/>
                </a:highlight>
              </a:rPr>
              <a:t> filter to </a:t>
            </a:r>
            <a:r>
              <a:rPr lang="nb-NO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avoid</a:t>
            </a:r>
            <a:r>
              <a:rPr lang="nb-NO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nb-NO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instability</a:t>
            </a:r>
            <a:endParaRPr lang="nb-NO" sz="16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30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BF14C-918E-4FC2-AD15-E668A34E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Alternative 2: Region-</a:t>
            </a:r>
            <a:r>
              <a:rPr lang="nb-NO" sz="3600" dirty="0" err="1"/>
              <a:t>based</a:t>
            </a:r>
            <a:r>
              <a:rPr lang="nb-NO" sz="3600" dirty="0"/>
              <a:t> Feedback-RTO </a:t>
            </a:r>
            <a:r>
              <a:rPr lang="nb-NO" sz="3600" dirty="0" err="1"/>
              <a:t>with</a:t>
            </a:r>
            <a:r>
              <a:rPr lang="nb-NO" sz="3600" dirty="0"/>
              <a:t> «</a:t>
            </a:r>
            <a:r>
              <a:rPr lang="nb-NO" sz="3600" dirty="0" err="1"/>
              <a:t>direct</a:t>
            </a:r>
            <a:r>
              <a:rPr lang="nb-NO" sz="3600" dirty="0"/>
              <a:t>» </a:t>
            </a:r>
            <a:r>
              <a:rPr lang="nb-NO" sz="3600" dirty="0" err="1"/>
              <a:t>constraint</a:t>
            </a:r>
            <a:r>
              <a:rPr lang="nb-NO" sz="3600" dirty="0"/>
              <a:t> control 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4D6B0048-E89C-4DC5-8DF8-EDC673B1A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031" y="2220476"/>
            <a:ext cx="1924050" cy="495300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63A1B82-C79E-8A6A-91A3-9E3EC25F26C6}"/>
              </a:ext>
            </a:extLst>
          </p:cNvPr>
          <p:cNvGrpSpPr/>
          <p:nvPr/>
        </p:nvGrpSpPr>
        <p:grpSpPr>
          <a:xfrm>
            <a:off x="1433296" y="1857730"/>
            <a:ext cx="6306225" cy="4261462"/>
            <a:chOff x="1433296" y="1857730"/>
            <a:chExt cx="6306225" cy="426146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32C8F93-23AB-4AF1-9620-73DBEFC9E25C}"/>
                </a:ext>
              </a:extLst>
            </p:cNvPr>
            <p:cNvGrpSpPr/>
            <p:nvPr/>
          </p:nvGrpSpPr>
          <p:grpSpPr>
            <a:xfrm>
              <a:off x="1433296" y="1857730"/>
              <a:ext cx="6306225" cy="4261462"/>
              <a:chOff x="1431236" y="1869271"/>
              <a:chExt cx="6306225" cy="426146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C0A7CC9-E4B1-4132-9B83-4B8AFBB5113C}"/>
                  </a:ext>
                </a:extLst>
              </p:cNvPr>
              <p:cNvGrpSpPr/>
              <p:nvPr/>
            </p:nvGrpSpPr>
            <p:grpSpPr>
              <a:xfrm>
                <a:off x="1431236" y="1869271"/>
                <a:ext cx="6306225" cy="4261462"/>
                <a:chOff x="893825" y="1035194"/>
                <a:chExt cx="6306225" cy="4261462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2347157-5CC6-4930-BA85-A6C822583ADC}"/>
                    </a:ext>
                  </a:extLst>
                </p:cNvPr>
                <p:cNvSpPr/>
                <p:nvPr/>
              </p:nvSpPr>
              <p:spPr>
                <a:xfrm>
                  <a:off x="2634822" y="4470954"/>
                  <a:ext cx="914400" cy="6737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dirty="0"/>
                    <a:t>Process</a:t>
                  </a:r>
                </a:p>
              </p:txBody>
            </p: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75D2F90A-7515-4821-B2AD-92066D42A008}"/>
                    </a:ext>
                  </a:extLst>
                </p:cNvPr>
                <p:cNvCxnSpPr>
                  <a:cxnSpLocks/>
                  <a:endCxn id="40" idx="1"/>
                </p:cNvCxnSpPr>
                <p:nvPr/>
              </p:nvCxnSpPr>
              <p:spPr>
                <a:xfrm>
                  <a:off x="2144628" y="4807839"/>
                  <a:ext cx="490194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F53DD37-D1BA-4688-8F23-0C3F45C16DE4}"/>
                    </a:ext>
                  </a:extLst>
                </p:cNvPr>
                <p:cNvSpPr/>
                <p:nvPr/>
              </p:nvSpPr>
              <p:spPr>
                <a:xfrm>
                  <a:off x="4999323" y="3103592"/>
                  <a:ext cx="1519620" cy="59621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dirty="0">
                      <a:solidFill>
                        <a:schemeClr val="tx1"/>
                      </a:solidFill>
                    </a:rPr>
                    <a:t>Gradient estimator</a:t>
                  </a:r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7193F2D5-A592-4A75-B61F-3D5129C5ED83}"/>
                    </a:ext>
                  </a:extLst>
                </p:cNvPr>
                <p:cNvCxnSpPr>
                  <a:stCxn id="40" idx="3"/>
                </p:cNvCxnSpPr>
                <p:nvPr/>
              </p:nvCxnSpPr>
              <p:spPr>
                <a:xfrm>
                  <a:off x="3549222" y="4807839"/>
                  <a:ext cx="2267768" cy="1203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F61FF0AE-370F-4B8E-814F-3217C0C2F4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795888" y="3706837"/>
                  <a:ext cx="21102" cy="1113034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BE0E65D1-44F2-4DCC-AC0F-9EFF088905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95936" y="2177361"/>
                  <a:ext cx="920422" cy="6216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538A35C1-9BD3-43D9-9188-61ED5C5207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20250" y="2976176"/>
                  <a:ext cx="18961" cy="1492564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86CD3FF9-C79F-40D8-84BA-923336A83F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49222" y="4964249"/>
                  <a:ext cx="3554963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E59A3DF7-3676-42CA-B013-CF9E3826C1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4185" y="1406865"/>
                  <a:ext cx="10683" cy="35573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DA2A781-A6DD-4B2C-94C1-FB34A659D3FE}"/>
                    </a:ext>
                  </a:extLst>
                </p:cNvPr>
                <p:cNvSpPr/>
                <p:nvPr/>
              </p:nvSpPr>
              <p:spPr>
                <a:xfrm>
                  <a:off x="1998909" y="1154096"/>
                  <a:ext cx="2204462" cy="60499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dirty="0" err="1">
                      <a:solidFill>
                        <a:schemeClr val="tx1"/>
                      </a:solidFill>
                    </a:rPr>
                    <a:t>Constraint</a:t>
                  </a:r>
                  <a:r>
                    <a:rPr lang="nb-NO" dirty="0">
                      <a:solidFill>
                        <a:schemeClr val="tx1"/>
                      </a:solidFill>
                    </a:rPr>
                    <a:t> </a:t>
                  </a:r>
                  <a:r>
                    <a:rPr lang="nb-NO" dirty="0" err="1">
                      <a:solidFill>
                        <a:schemeClr val="tx1"/>
                      </a:solidFill>
                    </a:rPr>
                    <a:t>controllers</a:t>
                  </a:r>
                  <a:endParaRPr lang="nb-NO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nb-NO" sz="1400" dirty="0">
                      <a:solidFill>
                        <a:schemeClr val="tx1"/>
                      </a:solidFill>
                    </a:rPr>
                    <a:t>(fast PID-</a:t>
                  </a:r>
                  <a:r>
                    <a:rPr lang="nb-NO" sz="1400" dirty="0" err="1">
                      <a:solidFill>
                        <a:schemeClr val="tx1"/>
                      </a:solidFill>
                    </a:rPr>
                    <a:t>controllers</a:t>
                  </a:r>
                  <a:r>
                    <a:rPr lang="nb-NO" sz="1400" dirty="0">
                      <a:solidFill>
                        <a:schemeClr val="tx1"/>
                      </a:solidFill>
                    </a:rPr>
                    <a:t>)</a:t>
                  </a:r>
                  <a:endParaRPr lang="nb-NO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BBAB02C2-5FBD-4C88-9A11-496377DA80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08322" y="1406865"/>
                  <a:ext cx="2850036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BE66385A-5942-4897-8316-E03C0ED369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59097" y="2567552"/>
                  <a:ext cx="7610" cy="1916005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21A8F60-5ECA-45E7-939C-9F607BBF3276}"/>
                    </a:ext>
                  </a:extLst>
                </p:cNvPr>
                <p:cNvSpPr/>
                <p:nvPr/>
              </p:nvSpPr>
              <p:spPr>
                <a:xfrm>
                  <a:off x="2731859" y="1998266"/>
                  <a:ext cx="756927" cy="56928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dirty="0">
                      <a:solidFill>
                        <a:schemeClr val="tx1"/>
                      </a:solidFill>
                    </a:rPr>
                    <a:t>MAX/</a:t>
                  </a:r>
                </a:p>
                <a:p>
                  <a:pPr algn="ctr"/>
                  <a:r>
                    <a:rPr lang="nb-NO" dirty="0">
                      <a:solidFill>
                        <a:schemeClr val="tx1"/>
                      </a:solidFill>
                    </a:rPr>
                    <a:t>MIN</a:t>
                  </a: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4DE3FE09-675F-42B1-91E5-7A3D309A30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2584" y="1770654"/>
                  <a:ext cx="0" cy="24432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3EDF5D5-224E-496E-BC8A-C1A13A3BE146}"/>
                    </a:ext>
                  </a:extLst>
                </p:cNvPr>
                <p:cNvSpPr txBox="1"/>
                <p:nvPr/>
              </p:nvSpPr>
              <p:spPr>
                <a:xfrm>
                  <a:off x="3939985" y="4438506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/>
                    <a:t>y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2BA2F4FA-6465-412B-98F1-FE4F695FBA3B}"/>
                    </a:ext>
                  </a:extLst>
                </p:cNvPr>
                <p:cNvSpPr txBox="1"/>
                <p:nvPr/>
              </p:nvSpPr>
              <p:spPr>
                <a:xfrm>
                  <a:off x="3939985" y="4927324"/>
                  <a:ext cx="21835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/>
                    <a:t>g </a:t>
                  </a:r>
                  <a:r>
                    <a:rPr lang="nb-NO" sz="1600" dirty="0"/>
                    <a:t>(</a:t>
                  </a:r>
                  <a:r>
                    <a:rPr lang="nb-NO" sz="1600" dirty="0" err="1"/>
                    <a:t>measured</a:t>
                  </a:r>
                  <a:r>
                    <a:rPr lang="nb-NO" sz="1600" dirty="0"/>
                    <a:t> </a:t>
                  </a:r>
                  <a:r>
                    <a:rPr lang="nb-NO" sz="1600" dirty="0" err="1"/>
                    <a:t>constraint</a:t>
                  </a:r>
                  <a:r>
                    <a:rPr lang="nb-NO" sz="1600" dirty="0"/>
                    <a:t>)</a:t>
                  </a:r>
                  <a:endParaRPr lang="nb-NO" dirty="0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4008F46-1689-4B53-86D6-D87326326B07}"/>
                    </a:ext>
                  </a:extLst>
                </p:cNvPr>
                <p:cNvSpPr txBox="1"/>
                <p:nvPr/>
              </p:nvSpPr>
              <p:spPr>
                <a:xfrm>
                  <a:off x="4561251" y="1035194"/>
                  <a:ext cx="26387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/>
                    <a:t>g </a:t>
                  </a:r>
                  <a:r>
                    <a:rPr lang="nb-NO" sz="1600" dirty="0"/>
                    <a:t>(</a:t>
                  </a:r>
                  <a:r>
                    <a:rPr lang="nb-NO" sz="1600" dirty="0" err="1"/>
                    <a:t>constraints</a:t>
                  </a:r>
                  <a:r>
                    <a:rPr lang="nb-NO" sz="1600" dirty="0"/>
                    <a:t> </a:t>
                  </a:r>
                  <a:r>
                    <a:rPr lang="nb-NO" sz="1600" dirty="0" err="1"/>
                    <a:t>paired</a:t>
                  </a:r>
                  <a:r>
                    <a:rPr lang="nb-NO" sz="1600" dirty="0"/>
                    <a:t> </a:t>
                  </a:r>
                  <a:r>
                    <a:rPr lang="nb-NO" sz="1600" dirty="0" err="1"/>
                    <a:t>with</a:t>
                  </a:r>
                  <a:r>
                    <a:rPr lang="nb-NO" sz="1600" dirty="0"/>
                    <a:t> u1)</a:t>
                  </a:r>
                  <a:endParaRPr lang="nb-NO" dirty="0"/>
                </a:p>
              </p:txBody>
            </p: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F82FA558-8905-4A46-ABCD-A65984CE73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7207" y="1445548"/>
                  <a:ext cx="490194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19A8410-1F46-4D24-A970-58DECFE1B050}"/>
                    </a:ext>
                  </a:extLst>
                </p:cNvPr>
                <p:cNvSpPr txBox="1"/>
                <p:nvPr/>
              </p:nvSpPr>
              <p:spPr>
                <a:xfrm>
                  <a:off x="893825" y="1249141"/>
                  <a:ext cx="6415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/>
                    <a:t>SP=0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8F97E1-ED04-40CA-B8AF-02D317F1865D}"/>
                  </a:ext>
                </a:extLst>
              </p:cNvPr>
              <p:cNvSpPr txBox="1"/>
              <p:nvPr/>
            </p:nvSpPr>
            <p:spPr>
              <a:xfrm>
                <a:off x="3050994" y="4527075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u1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BA83EE-77A7-43E8-B915-5A74D4534890}"/>
                  </a:ext>
                </a:extLst>
              </p:cNvPr>
              <p:cNvSpPr txBox="1"/>
              <p:nvPr/>
            </p:nvSpPr>
            <p:spPr>
              <a:xfrm>
                <a:off x="2654761" y="5268742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d</a:t>
                </a:r>
              </a:p>
            </p:txBody>
          </p:sp>
        </p:grp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C24F8BE-24F6-4EF9-BC3F-B5A200C9933B}"/>
                </a:ext>
              </a:extLst>
            </p:cNvPr>
            <p:cNvCxnSpPr>
              <a:cxnSpLocks/>
            </p:cNvCxnSpPr>
            <p:nvPr/>
          </p:nvCxnSpPr>
          <p:spPr>
            <a:xfrm>
              <a:off x="3496595" y="2588023"/>
              <a:ext cx="0" cy="24432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D194279-AE2D-4447-B7AB-2A40A60F1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9569" y="3326657"/>
              <a:ext cx="621574" cy="460425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A5979DC-C3E5-4D23-A087-07764EA19F25}"/>
                </a:ext>
              </a:extLst>
            </p:cNvPr>
            <p:cNvSpPr txBox="1"/>
            <p:nvPr/>
          </p:nvSpPr>
          <p:spPr>
            <a:xfrm>
              <a:off x="4069362" y="4571050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u2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E5E3B763-57A5-44E3-9FE9-17947C5E3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7925" y="2848729"/>
              <a:ext cx="404294" cy="296058"/>
            </a:xfrm>
            <a:prstGeom prst="rect">
              <a:avLst/>
            </a:prstGeom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67CBD0E-8FE5-40CF-87BC-D28FB0747394}"/>
                </a:ext>
              </a:extLst>
            </p:cNvPr>
            <p:cNvSpPr/>
            <p:nvPr/>
          </p:nvSpPr>
          <p:spPr>
            <a:xfrm>
              <a:off x="5773365" y="2821649"/>
              <a:ext cx="676353" cy="3743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75ED68E-4A45-47FF-B6F9-8D02349559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1978" y="3183962"/>
              <a:ext cx="21102" cy="74433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533F761-762C-4B04-880A-EDBBCEBC88B4}"/>
                </a:ext>
              </a:extLst>
            </p:cNvPr>
            <p:cNvSpPr txBox="1"/>
            <p:nvPr/>
          </p:nvSpPr>
          <p:spPr>
            <a:xfrm>
              <a:off x="5403957" y="2674619"/>
              <a:ext cx="391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/>
                <a:t>J</a:t>
              </a:r>
              <a:r>
                <a:rPr lang="nb-NO" sz="1600" baseline="-25000" dirty="0"/>
                <a:t>u1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F719D28-6F86-4F19-9769-34907BA0E04C}"/>
                </a:ext>
              </a:extLst>
            </p:cNvPr>
            <p:cNvSpPr txBox="1"/>
            <p:nvPr/>
          </p:nvSpPr>
          <p:spPr>
            <a:xfrm>
              <a:off x="3094996" y="2525517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u1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B8B5BDB-CBA7-4C7D-842E-AC64B07859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8452" y="3119051"/>
              <a:ext cx="44206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221B9B2-0A2A-47FF-A6D1-F8092C3E5D93}"/>
                </a:ext>
              </a:extLst>
            </p:cNvPr>
            <p:cNvSpPr txBox="1"/>
            <p:nvPr/>
          </p:nvSpPr>
          <p:spPr>
            <a:xfrm>
              <a:off x="5414611" y="3080936"/>
              <a:ext cx="391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/>
                <a:t>J</a:t>
              </a:r>
              <a:r>
                <a:rPr lang="nb-NO" sz="1600" baseline="-25000" dirty="0"/>
                <a:t>u2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051C305-B662-4291-A781-46D35FC807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8682" y="3796498"/>
              <a:ext cx="692513" cy="161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3DC6052-6754-487A-89FC-18804A826D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35796" y="3131140"/>
              <a:ext cx="18961" cy="667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93C3F6E-068C-46EA-9C6E-61DE7CE974FC}"/>
                </a:ext>
              </a:extLst>
            </p:cNvPr>
            <p:cNvSpPr/>
            <p:nvPr/>
          </p:nvSpPr>
          <p:spPr>
            <a:xfrm>
              <a:off x="4924825" y="2836607"/>
              <a:ext cx="488501" cy="4953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>
                  <a:solidFill>
                    <a:schemeClr val="tx1"/>
                  </a:solidFill>
                </a:rPr>
                <a:t>PID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4E4E4AF-29F3-4184-AD12-342AF59D9E98}"/>
                </a:ext>
              </a:extLst>
            </p:cNvPr>
            <p:cNvSpPr txBox="1"/>
            <p:nvPr/>
          </p:nvSpPr>
          <p:spPr>
            <a:xfrm>
              <a:off x="4275761" y="2675944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u1o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40ED883-A66E-4F96-8F13-C76ED563AF25}"/>
                </a:ext>
              </a:extLst>
            </p:cNvPr>
            <p:cNvCxnSpPr>
              <a:cxnSpLocks/>
            </p:cNvCxnSpPr>
            <p:nvPr/>
          </p:nvCxnSpPr>
          <p:spPr>
            <a:xfrm>
              <a:off x="5191703" y="2536122"/>
              <a:ext cx="0" cy="27964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3DF5A87-880F-458A-9EE7-6C102C778E0A}"/>
                </a:ext>
              </a:extLst>
            </p:cNvPr>
            <p:cNvSpPr txBox="1"/>
            <p:nvPr/>
          </p:nvSpPr>
          <p:spPr>
            <a:xfrm>
              <a:off x="4841574" y="2332717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SP=0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4959E21-33A6-4CE2-8F36-C301ADD0A6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4611" y="3119051"/>
              <a:ext cx="37765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1A18484-1FBB-4936-8148-F62D4CE21F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04883" y="2987809"/>
              <a:ext cx="373259" cy="621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B6DD2B-45AB-4812-ADDC-AFB4028D8830}"/>
              </a:ext>
            </a:extLst>
          </p:cNvPr>
          <p:cNvSpPr txBox="1"/>
          <p:nvPr/>
        </p:nvSpPr>
        <p:spPr>
          <a:xfrm>
            <a:off x="8264426" y="3437375"/>
            <a:ext cx="416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J</a:t>
            </a:r>
            <a:r>
              <a:rPr lang="nb-NO" baseline="-25000" dirty="0"/>
              <a:t>u1</a:t>
            </a:r>
            <a:r>
              <a:rPr lang="nb-NO" dirty="0"/>
              <a:t>, J</a:t>
            </a:r>
            <a:r>
              <a:rPr lang="nb-NO" baseline="-25000" dirty="0"/>
              <a:t>u2  </a:t>
            </a:r>
            <a:r>
              <a:rPr lang="nb-NO" dirty="0"/>
              <a:t>= </a:t>
            </a:r>
            <a:r>
              <a:rPr lang="nb-NO" dirty="0" err="1"/>
              <a:t>N</a:t>
            </a:r>
            <a:r>
              <a:rPr lang="nb-NO" baseline="30000" dirty="0" err="1"/>
              <a:t>T</a:t>
            </a:r>
            <a:r>
              <a:rPr lang="nb-NO" dirty="0" err="1"/>
              <a:t>J</a:t>
            </a:r>
            <a:r>
              <a:rPr lang="nb-NO" baseline="-25000" dirty="0" err="1"/>
              <a:t>u</a:t>
            </a:r>
            <a:r>
              <a:rPr lang="nb-NO" baseline="-25000" dirty="0"/>
              <a:t> </a:t>
            </a:r>
            <a:r>
              <a:rPr lang="nb-NO" dirty="0"/>
              <a:t>(</a:t>
            </a:r>
            <a:r>
              <a:rPr lang="nb-NO" dirty="0" err="1"/>
              <a:t>want</a:t>
            </a:r>
            <a:r>
              <a:rPr lang="nb-NO" dirty="0"/>
              <a:t>=0),  </a:t>
            </a:r>
            <a:r>
              <a:rPr lang="nb-NO" dirty="0" err="1"/>
              <a:t>reduced</a:t>
            </a:r>
            <a:r>
              <a:rPr lang="nb-NO" dirty="0"/>
              <a:t> gradients </a:t>
            </a:r>
          </a:p>
          <a:p>
            <a:r>
              <a:rPr lang="nb-NO" dirty="0"/>
              <a:t>	(«</a:t>
            </a:r>
            <a:r>
              <a:rPr lang="nb-NO" dirty="0" err="1"/>
              <a:t>self-optimizing</a:t>
            </a:r>
            <a:r>
              <a:rPr lang="nb-NO" dirty="0"/>
              <a:t> variables»)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AFC1E7F-8BF0-4437-9956-AD7BBF37110B}"/>
              </a:ext>
            </a:extLst>
          </p:cNvPr>
          <p:cNvSpPr txBox="1"/>
          <p:nvPr/>
        </p:nvSpPr>
        <p:spPr>
          <a:xfrm>
            <a:off x="210118" y="6398555"/>
            <a:ext cx="8464177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050" dirty="0"/>
              <a:t>«</a:t>
            </a:r>
            <a:r>
              <a:rPr lang="en-US" sz="1050" dirty="0"/>
              <a:t>Online Process Optimization with Active Constraint Set Changes using Simple Control Structure</a:t>
            </a:r>
            <a:r>
              <a:rPr lang="nb-NO" sz="1050" dirty="0"/>
              <a:t>», D. Krishnamoorthy and S. Skogestad, I&amp;EC Res., 2019</a:t>
            </a:r>
          </a:p>
          <a:p>
            <a:r>
              <a:rPr lang="nb-NO" sz="1050" dirty="0"/>
              <a:t>«Optimal </a:t>
            </a:r>
            <a:r>
              <a:rPr lang="nb-NO" sz="1050" dirty="0" err="1"/>
              <a:t>controlled</a:t>
            </a:r>
            <a:r>
              <a:rPr lang="nb-NO" sz="1050" dirty="0"/>
              <a:t> variables for ̈ polynomial systems». Jaschke, J.; Skogestad, S., J. Process Control, 2012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90FCF0B-EC63-47D3-81B0-905D0B6D0883}"/>
              </a:ext>
            </a:extLst>
          </p:cNvPr>
          <p:cNvSpPr txBox="1"/>
          <p:nvPr/>
        </p:nvSpPr>
        <p:spPr>
          <a:xfrm>
            <a:off x="8300379" y="4462343"/>
            <a:ext cx="3891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FF0000"/>
                </a:solidFill>
                <a:highlight>
                  <a:srgbClr val="FFFF00"/>
                </a:highlight>
              </a:rPr>
              <a:t>Selector</a:t>
            </a:r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nb-NO" dirty="0" err="1">
                <a:solidFill>
                  <a:srgbClr val="FF0000"/>
                </a:solidFill>
                <a:highlight>
                  <a:srgbClr val="FFFF00"/>
                </a:highlight>
              </a:rPr>
              <a:t>on</a:t>
            </a:r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nb-NO" dirty="0" err="1">
                <a:solidFill>
                  <a:srgbClr val="FF0000"/>
                </a:solidFill>
                <a:highlight>
                  <a:srgbClr val="FFFF00"/>
                </a:highlight>
              </a:rPr>
              <a:t>primal</a:t>
            </a:r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 variables (inputs)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FF0000"/>
                </a:solidFill>
              </a:rPr>
              <a:t>Similar</a:t>
            </a:r>
            <a:r>
              <a:rPr lang="nb-NO" dirty="0">
                <a:solidFill>
                  <a:srgbClr val="FF0000"/>
                </a:solidFill>
              </a:rPr>
              <a:t> to </a:t>
            </a:r>
            <a:r>
              <a:rPr lang="nb-NO" dirty="0" err="1">
                <a:solidFill>
                  <a:srgbClr val="FF0000"/>
                </a:solidFill>
              </a:rPr>
              <a:t>selectors</a:t>
            </a:r>
            <a:r>
              <a:rPr lang="nb-NO" dirty="0">
                <a:solidFill>
                  <a:srgbClr val="FF0000"/>
                </a:solidFill>
              </a:rPr>
              <a:t> in APC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FF0000"/>
                </a:solidFill>
              </a:rPr>
              <a:t>Limitation</a:t>
            </a:r>
            <a:r>
              <a:rPr lang="nb-NO" dirty="0">
                <a:solidFill>
                  <a:srgbClr val="FF0000"/>
                </a:solidFill>
              </a:rPr>
              <a:t>: </a:t>
            </a:r>
            <a:r>
              <a:rPr lang="nb-NO" dirty="0" err="1">
                <a:solidFill>
                  <a:srgbClr val="FF0000"/>
                </a:solidFill>
              </a:rPr>
              <a:t>need</a:t>
            </a:r>
            <a:r>
              <a:rPr lang="nb-NO" dirty="0">
                <a:solidFill>
                  <a:srgbClr val="FF0000"/>
                </a:solidFill>
              </a:rPr>
              <a:t> to pair </a:t>
            </a:r>
            <a:r>
              <a:rPr lang="nb-NO" dirty="0" err="1">
                <a:solidFill>
                  <a:srgbClr val="FF0000"/>
                </a:solidFill>
              </a:rPr>
              <a:t>each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constraint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with</a:t>
            </a:r>
            <a:r>
              <a:rPr lang="nb-NO" dirty="0">
                <a:solidFill>
                  <a:srgbClr val="FF0000"/>
                </a:solidFill>
              </a:rPr>
              <a:t> an input u, </a:t>
            </a:r>
            <a:r>
              <a:rPr lang="nb-NO" dirty="0" err="1">
                <a:solidFill>
                  <a:srgbClr val="FF0000"/>
                </a:solidFill>
              </a:rPr>
              <a:t>may</a:t>
            </a:r>
            <a:r>
              <a:rPr lang="nb-NO" dirty="0">
                <a:solidFill>
                  <a:srgbClr val="FF0000"/>
                </a:solidFill>
              </a:rPr>
              <a:t> not </a:t>
            </a:r>
            <a:r>
              <a:rPr lang="nb-NO" dirty="0" err="1">
                <a:solidFill>
                  <a:srgbClr val="FF0000"/>
                </a:solidFill>
              </a:rPr>
              <a:t>work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if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many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constraints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29320-1C1A-7FAB-6E41-3E28E875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CF818-5715-D014-E789-C281AE731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2874" y="1668210"/>
            <a:ext cx="1865598" cy="272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6F80D8-9152-4769-E85A-642011B9B858}"/>
              </a:ext>
            </a:extLst>
          </p:cNvPr>
          <p:cNvSpPr txBox="1"/>
          <p:nvPr/>
        </p:nvSpPr>
        <p:spPr>
          <a:xfrm>
            <a:off x="-79248" y="-54864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Feedback RTO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F2243-0700-19A7-AFE3-F5E6CC7FE4B9}"/>
              </a:ext>
            </a:extLst>
          </p:cNvPr>
          <p:cNvSpPr txBox="1"/>
          <p:nvPr/>
        </p:nvSpPr>
        <p:spPr>
          <a:xfrm>
            <a:off x="8129076" y="1903917"/>
            <a:ext cx="421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Define</a:t>
            </a:r>
            <a:r>
              <a:rPr lang="nb-NO" dirty="0"/>
              <a:t> N as nullspace of </a:t>
            </a:r>
            <a:r>
              <a:rPr lang="nb-NO" dirty="0" err="1"/>
              <a:t>active</a:t>
            </a:r>
            <a:r>
              <a:rPr lang="nb-NO" dirty="0"/>
              <a:t> </a:t>
            </a:r>
            <a:r>
              <a:rPr lang="nb-NO" dirty="0" err="1"/>
              <a:t>constraints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FC5C1-3FAF-3154-50E1-8B0A036A33FF}"/>
              </a:ext>
            </a:extLst>
          </p:cNvPr>
          <p:cNvSpPr txBox="1"/>
          <p:nvPr/>
        </p:nvSpPr>
        <p:spPr>
          <a:xfrm>
            <a:off x="8096036" y="1376306"/>
            <a:ext cx="216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 </a:t>
            </a:r>
            <a:r>
              <a:rPr lang="nb-NO" dirty="0" err="1"/>
              <a:t>Optimality</a:t>
            </a:r>
            <a:r>
              <a:rPr lang="nb-NO" dirty="0"/>
              <a:t> </a:t>
            </a:r>
            <a:r>
              <a:rPr lang="nb-NO" dirty="0" err="1"/>
              <a:t>condition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80A0B-16E7-5AB2-5603-D1FD42F74126}"/>
              </a:ext>
            </a:extLst>
          </p:cNvPr>
          <p:cNvSpPr txBox="1"/>
          <p:nvPr/>
        </p:nvSpPr>
        <p:spPr>
          <a:xfrm>
            <a:off x="8129076" y="2699556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 </a:t>
            </a:r>
            <a:r>
              <a:rPr lang="nb-NO" dirty="0" err="1"/>
              <a:t>Optimality</a:t>
            </a:r>
            <a:r>
              <a:rPr lang="nb-NO" dirty="0"/>
              <a:t> </a:t>
            </a:r>
            <a:r>
              <a:rPr lang="nb-NO" dirty="0" err="1"/>
              <a:t>condition</a:t>
            </a:r>
            <a:r>
              <a:rPr lang="nb-NO" dirty="0"/>
              <a:t> </a:t>
            </a:r>
            <a:r>
              <a:rPr lang="nb-NO" dirty="0" err="1"/>
              <a:t>becomes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E3A8E6-ACC0-BEBF-5B3C-E310225BB48F}"/>
                  </a:ext>
                </a:extLst>
              </p:cNvPr>
              <p:cNvSpPr txBox="1"/>
              <p:nvPr/>
            </p:nvSpPr>
            <p:spPr>
              <a:xfrm>
                <a:off x="8794455" y="3027075"/>
                <a:ext cx="200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E3A8E6-ACC0-BEBF-5B3C-E310225BB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455" y="3027075"/>
                <a:ext cx="2009012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92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F126-9519-6399-7E0B-9D79A355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4384B8-2A64-1A44-8813-92F97B9D5D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4323" y="510021"/>
            <a:ext cx="7679195" cy="52391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5826E5-5872-2744-1C5B-8E9C7808FE8A}"/>
              </a:ext>
            </a:extLst>
          </p:cNvPr>
          <p:cNvSpPr txBox="1"/>
          <p:nvPr/>
        </p:nvSpPr>
        <p:spPr>
          <a:xfrm flipH="1">
            <a:off x="1212366" y="6190593"/>
            <a:ext cx="1043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L. </a:t>
            </a:r>
            <a:r>
              <a:rPr lang="nb-NO" sz="1200" dirty="0" err="1"/>
              <a:t>Bernadino</a:t>
            </a:r>
            <a:r>
              <a:rPr lang="nb-NO" sz="1200" dirty="0"/>
              <a:t>, D. Krishnamoorthy and S. Skogestad, </a:t>
            </a:r>
            <a:r>
              <a:rPr lang="nb-NO" sz="1200" dirty="0" err="1"/>
              <a:t>Comparison</a:t>
            </a:r>
            <a:r>
              <a:rPr lang="nb-NO" sz="1200" dirty="0"/>
              <a:t> of Simple Feedback Control</a:t>
            </a:r>
          </a:p>
          <a:p>
            <a:r>
              <a:rPr lang="nb-NO" sz="1200" dirty="0" err="1"/>
              <a:t>Structures</a:t>
            </a:r>
            <a:r>
              <a:rPr lang="nb-NO" sz="1200" dirty="0"/>
              <a:t> for </a:t>
            </a:r>
            <a:r>
              <a:rPr lang="nb-NO" sz="1200" dirty="0" err="1"/>
              <a:t>Constrained</a:t>
            </a:r>
            <a:r>
              <a:rPr lang="nb-NO" sz="1200" dirty="0"/>
              <a:t> Optimal </a:t>
            </a:r>
            <a:r>
              <a:rPr lang="nb-NO" sz="1200" dirty="0" err="1"/>
              <a:t>Operation</a:t>
            </a:r>
            <a:r>
              <a:rPr lang="nb-NO" sz="1200" dirty="0"/>
              <a:t>, Dycops-2022, IFAC </a:t>
            </a:r>
            <a:r>
              <a:rPr lang="nb-NO" sz="1200" dirty="0" err="1"/>
              <a:t>PapersOnLine</a:t>
            </a:r>
            <a:r>
              <a:rPr lang="nb-NO" sz="1200" dirty="0"/>
              <a:t> 55-7 (2022) 883–888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AE323-3E03-12B9-DF90-86734D78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1373A-298F-3166-362A-6D2F992CC18B}"/>
              </a:ext>
            </a:extLst>
          </p:cNvPr>
          <p:cNvSpPr txBox="1"/>
          <p:nvPr/>
        </p:nvSpPr>
        <p:spPr>
          <a:xfrm>
            <a:off x="-79248" y="-54864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Feedback RTO</a:t>
            </a:r>
            <a:endParaRPr lang="en-US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5009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133642" y="552243"/>
            <a:ext cx="11781693" cy="901095"/>
          </a:xfrm>
        </p:spPr>
        <p:txBody>
          <a:bodyPr>
            <a:noAutofit/>
          </a:bodyPr>
          <a:lstStyle/>
          <a:p>
            <a:pPr algn="ctr"/>
            <a:r>
              <a:rPr lang="en-US" sz="3733" dirty="0">
                <a:latin typeface="Calibri Light" panose="020F0302020204030204" pitchFamily="34" charset="0"/>
                <a:cs typeface="Calibri Light" panose="020F0302020204030204" pitchFamily="34" charset="0"/>
              </a:rPr>
              <a:t>Model-free optimization:</a:t>
            </a:r>
            <a:br>
              <a:rPr lang="en-US" sz="3733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733" dirty="0">
                <a:latin typeface="Calibri Light" panose="020F0302020204030204" pitchFamily="34" charset="0"/>
                <a:cs typeface="Calibri Light" panose="020F0302020204030204" pitchFamily="34" charset="0"/>
              </a:rPr>
              <a:t>Extremum Seeking Control (ESC) based on measuring cost J </a:t>
            </a:r>
            <a:endParaRPr lang="nb-NO" sz="3733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9E306-56F1-E5D1-BE91-13D2BFAB97B7}"/>
              </a:ext>
            </a:extLst>
          </p:cNvPr>
          <p:cNvSpPr txBox="1"/>
          <p:nvPr/>
        </p:nvSpPr>
        <p:spPr>
          <a:xfrm flipH="1">
            <a:off x="1366650" y="2577382"/>
            <a:ext cx="99871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/>
              <a:t>Why</a:t>
            </a:r>
            <a:r>
              <a:rPr lang="nb-NO" sz="2000" dirty="0"/>
              <a:t> ESC?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/>
              <a:t>Expensive</a:t>
            </a:r>
            <a:r>
              <a:rPr lang="nb-NO" sz="2000" dirty="0"/>
              <a:t> to </a:t>
            </a:r>
            <a:r>
              <a:rPr lang="nb-NO" sz="2000" dirty="0" err="1"/>
              <a:t>obtain</a:t>
            </a:r>
            <a:r>
              <a:rPr lang="nb-NO" sz="2000" dirty="0"/>
              <a:t> </a:t>
            </a:r>
            <a:r>
              <a:rPr lang="nb-NO" sz="2000" dirty="0" err="1"/>
              <a:t>model</a:t>
            </a:r>
            <a:r>
              <a:rPr lang="nb-NO" sz="2000" dirty="0"/>
              <a:t> (for J): </a:t>
            </a:r>
            <a:r>
              <a:rPr lang="nb-NO" sz="2000" dirty="0" err="1"/>
              <a:t>Use</a:t>
            </a:r>
            <a:r>
              <a:rPr lang="nb-NO" sz="2000" dirty="0"/>
              <a:t> data-</a:t>
            </a:r>
            <a:r>
              <a:rPr lang="nb-NO" sz="2000" dirty="0" err="1"/>
              <a:t>based</a:t>
            </a:r>
            <a:r>
              <a:rPr lang="nb-NO" sz="2000" dirty="0"/>
              <a:t> ESC </a:t>
            </a:r>
            <a:r>
              <a:rPr lang="nb-NO" sz="2000" dirty="0" err="1"/>
              <a:t>instead</a:t>
            </a:r>
            <a:r>
              <a:rPr lang="nb-NO" sz="2000" dirty="0"/>
              <a:t> of </a:t>
            </a:r>
            <a:r>
              <a:rPr lang="nb-NO" sz="2000" dirty="0" err="1"/>
              <a:t>model-based</a:t>
            </a:r>
            <a:r>
              <a:rPr lang="nb-NO" sz="2000" dirty="0"/>
              <a:t> 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May </a:t>
            </a:r>
            <a:r>
              <a:rPr lang="nb-NO" sz="2000" dirty="0" err="1"/>
              <a:t>also</a:t>
            </a:r>
            <a:r>
              <a:rPr lang="nb-NO" sz="2000" dirty="0"/>
              <a:t> be used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top</a:t>
            </a:r>
            <a:r>
              <a:rPr lang="nb-NO" sz="2000" dirty="0"/>
              <a:t> of RTO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/>
              <a:t>«</a:t>
            </a:r>
            <a:r>
              <a:rPr lang="nb-NO" sz="2000" dirty="0" err="1"/>
              <a:t>Adapt</a:t>
            </a:r>
            <a:r>
              <a:rPr lang="nb-NO" sz="2000" dirty="0"/>
              <a:t>» setpoint for J</a:t>
            </a:r>
            <a:r>
              <a:rPr lang="nb-NO" sz="2000" baseline="-25000" dirty="0"/>
              <a:t>u</a:t>
            </a:r>
            <a:r>
              <a:rPr lang="nb-NO" sz="2000" dirty="0"/>
              <a:t> (to a nonzero bias </a:t>
            </a:r>
            <a:r>
              <a:rPr lang="nb-NO" sz="2000" dirty="0" err="1"/>
              <a:t>value</a:t>
            </a:r>
            <a:r>
              <a:rPr lang="nb-NO" sz="2000" dirty="0"/>
              <a:t>) to </a:t>
            </a:r>
            <a:r>
              <a:rPr lang="nb-NO" sz="2000" dirty="0" err="1"/>
              <a:t>correct</a:t>
            </a:r>
            <a:r>
              <a:rPr lang="nb-NO" sz="2000" dirty="0"/>
              <a:t> for </a:t>
            </a:r>
            <a:r>
              <a:rPr lang="nb-NO" sz="2000" dirty="0" err="1"/>
              <a:t>model</a:t>
            </a:r>
            <a:r>
              <a:rPr lang="nb-NO" sz="2000" dirty="0"/>
              <a:t> </a:t>
            </a:r>
            <a:r>
              <a:rPr lang="nb-NO" sz="2000" dirty="0" err="1"/>
              <a:t>error</a:t>
            </a:r>
            <a:r>
              <a:rPr lang="nb-NO" sz="20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 err="1"/>
              <a:t>Aka</a:t>
            </a:r>
            <a:r>
              <a:rPr lang="nb-NO" sz="2000" dirty="0"/>
              <a:t> «</a:t>
            </a:r>
            <a:r>
              <a:rPr lang="nb-NO" sz="2000" dirty="0" err="1"/>
              <a:t>modifier</a:t>
            </a:r>
            <a:r>
              <a:rPr lang="nb-NO" sz="2000" dirty="0"/>
              <a:t> </a:t>
            </a:r>
            <a:r>
              <a:rPr lang="nb-NO" sz="2000" dirty="0" err="1"/>
              <a:t>adaptation</a:t>
            </a:r>
            <a:r>
              <a:rPr lang="nb-NO" sz="2000" dirty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r>
              <a:rPr lang="nb-NO" sz="2000" dirty="0"/>
              <a:t>Main problems </a:t>
            </a:r>
            <a:r>
              <a:rPr lang="nb-NO" sz="2000" dirty="0" err="1"/>
              <a:t>with</a:t>
            </a:r>
            <a:r>
              <a:rPr lang="nb-NO" sz="2000" dirty="0"/>
              <a:t> ESC: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/>
              <a:t>Cost</a:t>
            </a:r>
            <a:r>
              <a:rPr lang="nb-NO" sz="2000" dirty="0"/>
              <a:t> </a:t>
            </a:r>
            <a:r>
              <a:rPr lang="nb-NO" sz="2000" dirty="0" err="1"/>
              <a:t>function</a:t>
            </a:r>
            <a:r>
              <a:rPr lang="nb-NO" sz="2000" dirty="0"/>
              <a:t> J </a:t>
            </a:r>
            <a:r>
              <a:rPr lang="nb-NO" sz="2000" dirty="0" err="1"/>
              <a:t>often</a:t>
            </a:r>
            <a:r>
              <a:rPr lang="nb-NO" sz="2000" dirty="0"/>
              <a:t> not </a:t>
            </a:r>
            <a:r>
              <a:rPr lang="nb-NO" sz="2000" dirty="0" err="1"/>
              <a:t>measured</a:t>
            </a:r>
            <a:r>
              <a:rPr lang="nb-NO" sz="2000" dirty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/>
              <a:t>For chemical </a:t>
            </a:r>
            <a:r>
              <a:rPr lang="nb-NO" sz="2000" dirty="0" err="1"/>
              <a:t>process</a:t>
            </a:r>
            <a:r>
              <a:rPr lang="nb-NO" sz="2000" dirty="0"/>
              <a:t> J=</a:t>
            </a:r>
            <a:r>
              <a:rPr lang="nb-NO" sz="2000" dirty="0" err="1"/>
              <a:t>p</a:t>
            </a:r>
            <a:r>
              <a:rPr lang="nb-NO" sz="2000" baseline="-25000" dirty="0" err="1"/>
              <a:t>F</a:t>
            </a:r>
            <a:r>
              <a:rPr lang="nb-NO" sz="2000" dirty="0" err="1"/>
              <a:t>F</a:t>
            </a:r>
            <a:r>
              <a:rPr lang="nb-NO" sz="2000" dirty="0"/>
              <a:t> – </a:t>
            </a:r>
            <a:r>
              <a:rPr lang="nb-NO" sz="2000" dirty="0" err="1"/>
              <a:t>p</a:t>
            </a:r>
            <a:r>
              <a:rPr lang="nb-NO" sz="2000" baseline="-25000" dirty="0" err="1"/>
              <a:t>P</a:t>
            </a:r>
            <a:r>
              <a:rPr lang="nb-NO" sz="2000" dirty="0" err="1"/>
              <a:t>P</a:t>
            </a:r>
            <a:r>
              <a:rPr lang="nb-NO" sz="2000" dirty="0"/>
              <a:t> – </a:t>
            </a:r>
            <a:r>
              <a:rPr lang="nb-NO" sz="2000" dirty="0" err="1"/>
              <a:t>p</a:t>
            </a:r>
            <a:r>
              <a:rPr lang="nb-NO" sz="2000" baseline="-25000" dirty="0" err="1"/>
              <a:t>Q</a:t>
            </a:r>
            <a:r>
              <a:rPr lang="nb-NO" sz="2000" dirty="0" err="1"/>
              <a:t>Q</a:t>
            </a:r>
            <a:r>
              <a:rPr lang="nb-NO" sz="20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 err="1"/>
              <a:t>need</a:t>
            </a:r>
            <a:r>
              <a:rPr lang="nb-NO" sz="2000" dirty="0"/>
              <a:t> </a:t>
            </a:r>
            <a:r>
              <a:rPr lang="nb-NO" sz="2000" dirty="0" err="1"/>
              <a:t>model</a:t>
            </a:r>
            <a:r>
              <a:rPr lang="nb-NO" sz="2000" dirty="0"/>
              <a:t> (!) to </a:t>
            </a:r>
            <a:r>
              <a:rPr lang="nb-NO" sz="2000" dirty="0" err="1"/>
              <a:t>estimate</a:t>
            </a:r>
            <a:r>
              <a:rPr lang="nb-NO" sz="2000" dirty="0"/>
              <a:t> </a:t>
            </a:r>
            <a:r>
              <a:rPr lang="nb-NO" sz="2000" dirty="0" err="1"/>
              <a:t>flows</a:t>
            </a:r>
            <a:r>
              <a:rPr lang="nb-NO" sz="2000" dirty="0"/>
              <a:t> F, P and </a:t>
            </a:r>
            <a:r>
              <a:rPr lang="nb-NO" sz="2000" dirty="0" err="1"/>
              <a:t>utility</a:t>
            </a:r>
            <a:r>
              <a:rPr lang="nb-NO" sz="2000" dirty="0"/>
              <a:t> 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/>
              <a:t>Very</a:t>
            </a:r>
            <a:r>
              <a:rPr lang="nb-NO" sz="2000" dirty="0"/>
              <a:t> </a:t>
            </a:r>
            <a:r>
              <a:rPr lang="nb-NO" sz="2000" dirty="0" err="1"/>
              <a:t>slow</a:t>
            </a:r>
            <a:r>
              <a:rPr lang="nb-NO" sz="2000" dirty="0"/>
              <a:t>. </a:t>
            </a:r>
            <a:r>
              <a:rPr lang="nb-NO" sz="2000" dirty="0" err="1"/>
              <a:t>Typically</a:t>
            </a:r>
            <a:r>
              <a:rPr lang="nb-NO" sz="2000" dirty="0"/>
              <a:t> 100 times </a:t>
            </a:r>
            <a:r>
              <a:rPr lang="nb-NO" sz="2000" dirty="0" err="1"/>
              <a:t>slower</a:t>
            </a:r>
            <a:r>
              <a:rPr lang="nb-NO" sz="2000" dirty="0"/>
              <a:t> </a:t>
            </a:r>
            <a:r>
              <a:rPr lang="nb-NO" sz="2000" dirty="0" err="1"/>
              <a:t>than</a:t>
            </a:r>
            <a:r>
              <a:rPr lang="nb-NO" sz="2000" dirty="0"/>
              <a:t> </a:t>
            </a:r>
            <a:r>
              <a:rPr lang="nb-NO" sz="2000" dirty="0" err="1"/>
              <a:t>process</a:t>
            </a:r>
            <a:r>
              <a:rPr lang="nb-NO" sz="2000" dirty="0"/>
              <a:t> </a:t>
            </a:r>
            <a:r>
              <a:rPr lang="nb-NO" sz="2000" dirty="0" err="1"/>
              <a:t>dynamics</a:t>
            </a: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F21626-73EB-DD01-A946-FDB1ABC5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0E21E4-AE83-2D3D-D6C9-61D6C2E023D1}"/>
                  </a:ext>
                </a:extLst>
              </p:cNvPr>
              <p:cNvSpPr txBox="1"/>
              <p:nvPr/>
            </p:nvSpPr>
            <p:spPr>
              <a:xfrm>
                <a:off x="4920174" y="1705708"/>
                <a:ext cx="2056653" cy="918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b-NO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b-NO" sz="32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nb-NO" sz="3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</m:fName>
                        <m:e>
                          <m:r>
                            <a:rPr lang="nb-NO" sz="3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nb-NO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nb-NO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nb-NO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0E21E4-AE83-2D3D-D6C9-61D6C2E02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174" y="1705708"/>
                <a:ext cx="2056653" cy="9180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189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36" y="308333"/>
            <a:ext cx="11721548" cy="1325563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Data-based optimization: “Hill-climbing” / “Extremum seeking control”</a:t>
            </a:r>
            <a:br>
              <a:rPr lang="en-GB" sz="3600" dirty="0"/>
            </a:br>
            <a:r>
              <a:rPr lang="en-GB" sz="3600" dirty="0"/>
              <a:t>Drive gradient </a:t>
            </a:r>
            <a:r>
              <a:rPr lang="en-GB" sz="3600" dirty="0">
                <a:highlight>
                  <a:srgbClr val="FFFF00"/>
                </a:highlight>
              </a:rPr>
              <a:t>J</a:t>
            </a:r>
            <a:r>
              <a:rPr lang="en-GB" sz="3600" baseline="-25000" dirty="0">
                <a:highlight>
                  <a:srgbClr val="FFFF00"/>
                </a:highlight>
              </a:rPr>
              <a:t>u</a:t>
            </a:r>
            <a:r>
              <a:rPr lang="en-GB" sz="3600" dirty="0">
                <a:highlight>
                  <a:srgbClr val="FFFF00"/>
                </a:highlight>
              </a:rPr>
              <a:t>=</a:t>
            </a:r>
            <a:r>
              <a:rPr lang="nb-NO" sz="3600" dirty="0" err="1">
                <a:highlight>
                  <a:srgbClr val="FFFF00"/>
                </a:highlight>
              </a:rPr>
              <a:t>dJ</a:t>
            </a:r>
            <a:r>
              <a:rPr lang="nb-NO" sz="3600" dirty="0">
                <a:highlight>
                  <a:srgbClr val="FFFF00"/>
                </a:highlight>
              </a:rPr>
              <a:t>/du </a:t>
            </a:r>
            <a:r>
              <a:rPr lang="nb-NO" sz="3600" dirty="0"/>
              <a:t>to zero.</a:t>
            </a:r>
            <a:endParaRPr lang="en-GB" sz="36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1C757C1-A77D-3240-811B-D5DCBBFB7F9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231562-CE85-AD41-9972-07FDDE788DEA}"/>
              </a:ext>
            </a:extLst>
          </p:cNvPr>
          <p:cNvCxnSpPr/>
          <p:nvPr/>
        </p:nvCxnSpPr>
        <p:spPr>
          <a:xfrm flipV="1">
            <a:off x="7268817" y="2166730"/>
            <a:ext cx="0" cy="3409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C42920-1DC3-C840-B911-08BA442F23FC}"/>
              </a:ext>
            </a:extLst>
          </p:cNvPr>
          <p:cNvCxnSpPr/>
          <p:nvPr/>
        </p:nvCxnSpPr>
        <p:spPr>
          <a:xfrm>
            <a:off x="7268817" y="5575852"/>
            <a:ext cx="44527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88222758-9672-4844-B910-7C63E543CD01}"/>
              </a:ext>
            </a:extLst>
          </p:cNvPr>
          <p:cNvSpPr/>
          <p:nvPr/>
        </p:nvSpPr>
        <p:spPr>
          <a:xfrm>
            <a:off x="7278757" y="2892251"/>
            <a:ext cx="3975652" cy="2673662"/>
          </a:xfrm>
          <a:custGeom>
            <a:avLst/>
            <a:gdLst>
              <a:gd name="connsiteX0" fmla="*/ 0 w 3975652"/>
              <a:gd name="connsiteY0" fmla="*/ 2673662 h 2673662"/>
              <a:gd name="connsiteX1" fmla="*/ 397565 w 3975652"/>
              <a:gd name="connsiteY1" fmla="*/ 1659871 h 2673662"/>
              <a:gd name="connsiteX2" fmla="*/ 1073426 w 3975652"/>
              <a:gd name="connsiteY2" fmla="*/ 566566 h 2673662"/>
              <a:gd name="connsiteX3" fmla="*/ 1709530 w 3975652"/>
              <a:gd name="connsiteY3" fmla="*/ 49732 h 2673662"/>
              <a:gd name="connsiteX4" fmla="*/ 2385391 w 3975652"/>
              <a:gd name="connsiteY4" fmla="*/ 49732 h 2673662"/>
              <a:gd name="connsiteX5" fmla="*/ 2892286 w 3975652"/>
              <a:gd name="connsiteY5" fmla="*/ 308149 h 2673662"/>
              <a:gd name="connsiteX6" fmla="*/ 3329608 w 3975652"/>
              <a:gd name="connsiteY6" fmla="*/ 656019 h 2673662"/>
              <a:gd name="connsiteX7" fmla="*/ 3975652 w 3975652"/>
              <a:gd name="connsiteY7" fmla="*/ 1272245 h 2673662"/>
              <a:gd name="connsiteX8" fmla="*/ 3975652 w 3975652"/>
              <a:gd name="connsiteY8" fmla="*/ 1272245 h 267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5652" h="2673662">
                <a:moveTo>
                  <a:pt x="0" y="2673662"/>
                </a:moveTo>
                <a:cubicBezTo>
                  <a:pt x="109330" y="2342358"/>
                  <a:pt x="218661" y="2011054"/>
                  <a:pt x="397565" y="1659871"/>
                </a:cubicBezTo>
                <a:cubicBezTo>
                  <a:pt x="576469" y="1308688"/>
                  <a:pt x="854765" y="834922"/>
                  <a:pt x="1073426" y="566566"/>
                </a:cubicBezTo>
                <a:cubicBezTo>
                  <a:pt x="1292087" y="298210"/>
                  <a:pt x="1490869" y="135871"/>
                  <a:pt x="1709530" y="49732"/>
                </a:cubicBezTo>
                <a:cubicBezTo>
                  <a:pt x="1928191" y="-36407"/>
                  <a:pt x="2188265" y="6662"/>
                  <a:pt x="2385391" y="49732"/>
                </a:cubicBezTo>
                <a:cubicBezTo>
                  <a:pt x="2582517" y="92802"/>
                  <a:pt x="2734917" y="207101"/>
                  <a:pt x="2892286" y="308149"/>
                </a:cubicBezTo>
                <a:cubicBezTo>
                  <a:pt x="3049655" y="409197"/>
                  <a:pt x="3149047" y="495336"/>
                  <a:pt x="3329608" y="656019"/>
                </a:cubicBezTo>
                <a:cubicBezTo>
                  <a:pt x="3510169" y="816702"/>
                  <a:pt x="3975652" y="1272245"/>
                  <a:pt x="3975652" y="1272245"/>
                </a:cubicBezTo>
                <a:lnTo>
                  <a:pt x="3975652" y="127224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16B123-A568-D048-B09F-59089837DD3B}"/>
              </a:ext>
            </a:extLst>
          </p:cNvPr>
          <p:cNvCxnSpPr/>
          <p:nvPr/>
        </p:nvCxnSpPr>
        <p:spPr>
          <a:xfrm flipV="1">
            <a:off x="7908235" y="4108570"/>
            <a:ext cx="0" cy="1467282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EBF5E1-006D-F945-AD98-492DC49AD432}"/>
              </a:ext>
            </a:extLst>
          </p:cNvPr>
          <p:cNvCxnSpPr>
            <a:cxnSpLocks/>
          </p:cNvCxnSpPr>
          <p:nvPr/>
        </p:nvCxnSpPr>
        <p:spPr>
          <a:xfrm flipV="1">
            <a:off x="8040757" y="3871291"/>
            <a:ext cx="0" cy="170456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D6800E-5E53-4C45-B9A2-946F030C8F9C}"/>
              </a:ext>
            </a:extLst>
          </p:cNvPr>
          <p:cNvCxnSpPr/>
          <p:nvPr/>
        </p:nvCxnSpPr>
        <p:spPr>
          <a:xfrm flipH="1">
            <a:off x="7268817" y="3871291"/>
            <a:ext cx="785192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706DFD-69A1-7A4A-8470-FBA74E0C902B}"/>
              </a:ext>
            </a:extLst>
          </p:cNvPr>
          <p:cNvCxnSpPr>
            <a:cxnSpLocks/>
          </p:cNvCxnSpPr>
          <p:nvPr/>
        </p:nvCxnSpPr>
        <p:spPr>
          <a:xfrm flipH="1">
            <a:off x="7268817" y="4108570"/>
            <a:ext cx="639418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93F801-BF95-9A40-B2CC-6F7A8A0F3E74}"/>
              </a:ext>
            </a:extLst>
          </p:cNvPr>
          <p:cNvCxnSpPr>
            <a:cxnSpLocks/>
          </p:cNvCxnSpPr>
          <p:nvPr/>
        </p:nvCxnSpPr>
        <p:spPr>
          <a:xfrm flipV="1">
            <a:off x="9226827" y="2912129"/>
            <a:ext cx="0" cy="2663723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CD4A9B-F10D-044B-B322-704E1B3077E1}"/>
              </a:ext>
            </a:extLst>
          </p:cNvPr>
          <p:cNvCxnSpPr>
            <a:cxnSpLocks/>
          </p:cNvCxnSpPr>
          <p:nvPr/>
        </p:nvCxnSpPr>
        <p:spPr>
          <a:xfrm flipV="1">
            <a:off x="9365975" y="2892251"/>
            <a:ext cx="0" cy="2663723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007E37-C5EA-5242-801F-6D02E6D950FA}"/>
              </a:ext>
            </a:extLst>
          </p:cNvPr>
          <p:cNvCxnSpPr>
            <a:cxnSpLocks/>
          </p:cNvCxnSpPr>
          <p:nvPr/>
        </p:nvCxnSpPr>
        <p:spPr>
          <a:xfrm flipH="1">
            <a:off x="7268817" y="2892251"/>
            <a:ext cx="2107097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764B116-D926-9C44-8007-AAA213569EE4}"/>
              </a:ext>
            </a:extLst>
          </p:cNvPr>
          <p:cNvCxnSpPr/>
          <p:nvPr/>
        </p:nvCxnSpPr>
        <p:spPr>
          <a:xfrm>
            <a:off x="7908235" y="5645246"/>
            <a:ext cx="145774" cy="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2E28E35-7E36-804D-B8DB-7C012C21BD6A}"/>
              </a:ext>
            </a:extLst>
          </p:cNvPr>
          <p:cNvCxnSpPr/>
          <p:nvPr/>
        </p:nvCxnSpPr>
        <p:spPr>
          <a:xfrm>
            <a:off x="9220201" y="5645066"/>
            <a:ext cx="145774" cy="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3F6F804-36E9-CC4C-BE3D-AA57D078C778}"/>
              </a:ext>
            </a:extLst>
          </p:cNvPr>
          <p:cNvCxnSpPr>
            <a:cxnSpLocks/>
          </p:cNvCxnSpPr>
          <p:nvPr/>
        </p:nvCxnSpPr>
        <p:spPr>
          <a:xfrm flipV="1">
            <a:off x="7212496" y="3849370"/>
            <a:ext cx="0" cy="2592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C5D7E1-4DA4-CB44-8E22-292556B1479B}"/>
                  </a:ext>
                </a:extLst>
              </p:cNvPr>
              <p:cNvSpPr txBox="1"/>
              <p:nvPr/>
            </p:nvSpPr>
            <p:spPr>
              <a:xfrm>
                <a:off x="6479602" y="2753751"/>
                <a:ext cx="7130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C5D7E1-4DA4-CB44-8E22-292556B14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602" y="2753751"/>
                <a:ext cx="713016" cy="276999"/>
              </a:xfrm>
              <a:prstGeom prst="rect">
                <a:avLst/>
              </a:prstGeom>
              <a:blipFill>
                <a:blip r:embed="rId8"/>
                <a:stretch>
                  <a:fillRect l="-5263" r="-7018" b="-217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BD76A13-A5C2-5847-84FD-F1682DD780F4}"/>
                  </a:ext>
                </a:extLst>
              </p:cNvPr>
              <p:cNvSpPr txBox="1"/>
              <p:nvPr/>
            </p:nvSpPr>
            <p:spPr>
              <a:xfrm>
                <a:off x="6849361" y="3818434"/>
                <a:ext cx="2834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BD76A13-A5C2-5847-84FD-F1682DD78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361" y="3818434"/>
                <a:ext cx="283411" cy="276999"/>
              </a:xfrm>
              <a:prstGeom prst="rect">
                <a:avLst/>
              </a:prstGeom>
              <a:blipFill>
                <a:blip r:embed="rId9"/>
                <a:stretch>
                  <a:fillRect l="-12500" r="-16667" b="-2727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BF253B8-A6EC-4B46-A86F-4E608AA1D21B}"/>
                  </a:ext>
                </a:extLst>
              </p:cNvPr>
              <p:cNvSpPr txBox="1"/>
              <p:nvPr/>
            </p:nvSpPr>
            <p:spPr>
              <a:xfrm>
                <a:off x="7839416" y="5673282"/>
                <a:ext cx="329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BF253B8-A6EC-4B46-A86F-4E608AA1D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16" y="5673282"/>
                <a:ext cx="329642" cy="276999"/>
              </a:xfrm>
              <a:prstGeom prst="rect">
                <a:avLst/>
              </a:prstGeom>
              <a:blipFill>
                <a:blip r:embed="rId10"/>
                <a:stretch>
                  <a:fillRect l="-14815" r="-740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49F2F22-9BF5-0D43-B0F9-59C7064FC35D}"/>
                  </a:ext>
                </a:extLst>
              </p:cNvPr>
              <p:cNvSpPr txBox="1"/>
              <p:nvPr/>
            </p:nvSpPr>
            <p:spPr>
              <a:xfrm>
                <a:off x="9153667" y="5673282"/>
                <a:ext cx="329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49F2F22-9BF5-0D43-B0F9-59C7064FC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667" y="5673282"/>
                <a:ext cx="329642" cy="276999"/>
              </a:xfrm>
              <a:prstGeom prst="rect">
                <a:avLst/>
              </a:prstGeom>
              <a:blipFill>
                <a:blip r:embed="rId11"/>
                <a:stretch>
                  <a:fillRect l="-14815" r="-370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0691680-9718-9B4A-9E22-4993E6B35DCE}"/>
                  </a:ext>
                </a:extLst>
              </p:cNvPr>
              <p:cNvSpPr txBox="1"/>
              <p:nvPr/>
            </p:nvSpPr>
            <p:spPr>
              <a:xfrm>
                <a:off x="11531053" y="5298853"/>
                <a:ext cx="191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0691680-9718-9B4A-9E22-4993E6B35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1053" y="5298853"/>
                <a:ext cx="191784" cy="276999"/>
              </a:xfrm>
              <a:prstGeom prst="rect">
                <a:avLst/>
              </a:prstGeom>
              <a:blipFill>
                <a:blip r:embed="rId12"/>
                <a:stretch>
                  <a:fillRect l="-12500" r="-625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544C44-E4A5-674F-B83D-C8E9BBF83257}"/>
                  </a:ext>
                </a:extLst>
              </p:cNvPr>
              <p:cNvSpPr txBox="1"/>
              <p:nvPr/>
            </p:nvSpPr>
            <p:spPr>
              <a:xfrm>
                <a:off x="7345017" y="2083720"/>
                <a:ext cx="1455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544C44-E4A5-674F-B83D-C8E9BBF83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017" y="2083720"/>
                <a:ext cx="145553" cy="276999"/>
              </a:xfrm>
              <a:prstGeom prst="rect">
                <a:avLst/>
              </a:prstGeom>
              <a:blipFill>
                <a:blip r:embed="rId13"/>
                <a:stretch>
                  <a:fillRect l="-38462" r="-38462" b="-2608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7CEC1E6-F08F-5242-AAFF-9C2B24B16FD9}"/>
              </a:ext>
            </a:extLst>
          </p:cNvPr>
          <p:cNvCxnSpPr/>
          <p:nvPr/>
        </p:nvCxnSpPr>
        <p:spPr>
          <a:xfrm flipV="1">
            <a:off x="7914338" y="3289177"/>
            <a:ext cx="214593" cy="355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0342480-90A1-3341-A00B-528A2A8E5266}"/>
              </a:ext>
            </a:extLst>
          </p:cNvPr>
          <p:cNvCxnSpPr>
            <a:cxnSpLocks/>
          </p:cNvCxnSpPr>
          <p:nvPr/>
        </p:nvCxnSpPr>
        <p:spPr>
          <a:xfrm flipH="1" flipV="1">
            <a:off x="10680700" y="3289177"/>
            <a:ext cx="359116" cy="355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24B79CB-3B96-4E27-B73A-5B0A2E1B9163}"/>
              </a:ext>
            </a:extLst>
          </p:cNvPr>
          <p:cNvSpPr txBox="1"/>
          <p:nvPr/>
        </p:nvSpPr>
        <p:spPr>
          <a:xfrm>
            <a:off x="8517835" y="2468348"/>
            <a:ext cx="180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J</a:t>
            </a:r>
            <a:r>
              <a:rPr lang="nb-NO" baseline="-25000" dirty="0">
                <a:highlight>
                  <a:srgbClr val="FFFF00"/>
                </a:highlight>
              </a:rPr>
              <a:t>u</a:t>
            </a:r>
            <a:r>
              <a:rPr lang="nb-NO" dirty="0">
                <a:highlight>
                  <a:srgbClr val="FFFF00"/>
                </a:highlight>
              </a:rPr>
              <a:t>=0 at </a:t>
            </a:r>
            <a:r>
              <a:rPr lang="nb-NO" dirty="0" err="1">
                <a:highlight>
                  <a:srgbClr val="FFFF00"/>
                </a:highlight>
              </a:rPr>
              <a:t>top</a:t>
            </a:r>
            <a:r>
              <a:rPr lang="nb-NO" dirty="0">
                <a:highlight>
                  <a:srgbClr val="FFFF00"/>
                </a:highlight>
              </a:rPr>
              <a:t> of hill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95656-CBB4-B9CF-CB2D-C6A9DC54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1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5E0B-880C-49AA-8BAA-B3AAFAE67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Feedforward</a:t>
            </a:r>
            <a:r>
              <a:rPr lang="nb-NO" dirty="0"/>
              <a:t>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ACF49-4B6A-4853-9D1C-128385728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Feedforward</a:t>
            </a:r>
            <a:r>
              <a:rPr lang="nb-NO" dirty="0"/>
              <a:t> control </a:t>
            </a:r>
            <a:r>
              <a:rPr lang="nb-NO" dirty="0" err="1"/>
              <a:t>relies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</a:p>
          <a:p>
            <a:r>
              <a:rPr lang="nb-NO" dirty="0"/>
              <a:t>as </a:t>
            </a:r>
            <a:r>
              <a:rPr lang="nb-NO" dirty="0" err="1"/>
              <a:t>opposed</a:t>
            </a:r>
            <a:r>
              <a:rPr lang="nb-NO" dirty="0"/>
              <a:t> to feedback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relies</a:t>
            </a:r>
            <a:r>
              <a:rPr lang="nb-NO" dirty="0"/>
              <a:t> </a:t>
            </a:r>
            <a:r>
              <a:rPr lang="nb-NO" dirty="0" err="1"/>
              <a:t>mostly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data</a:t>
            </a:r>
          </a:p>
          <a:p>
            <a:endParaRPr lang="nb-NO" dirty="0"/>
          </a:p>
          <a:p>
            <a:r>
              <a:rPr lang="nb-NO" dirty="0"/>
              <a:t>Feedback control: Linear </a:t>
            </a:r>
            <a:r>
              <a:rPr lang="nb-NO" dirty="0" err="1"/>
              <a:t>model</a:t>
            </a:r>
            <a:r>
              <a:rPr lang="nb-NO" dirty="0"/>
              <a:t> is </a:t>
            </a:r>
            <a:r>
              <a:rPr lang="nb-NO" dirty="0" err="1"/>
              <a:t>often</a:t>
            </a:r>
            <a:r>
              <a:rPr lang="nb-NO" dirty="0"/>
              <a:t> OK</a:t>
            </a:r>
          </a:p>
          <a:p>
            <a:r>
              <a:rPr lang="nb-NO" dirty="0" err="1"/>
              <a:t>Feedforward</a:t>
            </a:r>
            <a:r>
              <a:rPr lang="nb-NO" dirty="0"/>
              <a:t> control: </a:t>
            </a:r>
            <a:r>
              <a:rPr lang="nb-NO" dirty="0" err="1"/>
              <a:t>Much</a:t>
            </a:r>
            <a:r>
              <a:rPr lang="nb-NO" dirty="0"/>
              <a:t> less </a:t>
            </a:r>
            <a:r>
              <a:rPr lang="nb-NO" dirty="0" err="1"/>
              <a:t>likely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linear </a:t>
            </a:r>
            <a:r>
              <a:rPr lang="nb-NO" dirty="0" err="1"/>
              <a:t>model</a:t>
            </a:r>
            <a:r>
              <a:rPr lang="nb-NO" dirty="0"/>
              <a:t> is OK </a:t>
            </a:r>
            <a:r>
              <a:rPr lang="nb-NO" dirty="0" err="1"/>
              <a:t>because</a:t>
            </a:r>
            <a:r>
              <a:rPr lang="nb-NO" dirty="0"/>
              <a:t> of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changes</a:t>
            </a:r>
            <a:r>
              <a:rPr lang="nb-NO" dirty="0"/>
              <a:t> and </a:t>
            </a:r>
            <a:r>
              <a:rPr lang="nb-NO" dirty="0" err="1"/>
              <a:t>disturbances</a:t>
            </a:r>
            <a:endParaRPr lang="nb-NO" dirty="0"/>
          </a:p>
          <a:p>
            <a:r>
              <a:rPr lang="nb-NO" dirty="0"/>
              <a:t>Here: Nonlinear </a:t>
            </a:r>
            <a:r>
              <a:rPr lang="nb-NO" dirty="0" err="1"/>
              <a:t>feedforward</a:t>
            </a:r>
            <a:r>
              <a:rPr lang="nb-NO" dirty="0"/>
              <a:t> control </a:t>
            </a:r>
            <a:r>
              <a:rPr lang="nb-NO" dirty="0" err="1"/>
              <a:t>using</a:t>
            </a:r>
            <a:r>
              <a:rPr lang="nb-NO" dirty="0"/>
              <a:t> Input </a:t>
            </a:r>
            <a:r>
              <a:rPr lang="nb-NO" dirty="0" err="1"/>
              <a:t>transformations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model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CC75B-3CD8-6437-4893-EEBABB8B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7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A495-12DC-F645-9FB7-9FBFAD61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/>
              <a:t>Equivalent</a:t>
            </a:r>
            <a:r>
              <a:rPr lang="nb-NO" sz="3600" dirty="0"/>
              <a:t>: </a:t>
            </a:r>
            <a:r>
              <a:rPr lang="nb-NO" sz="3600" dirty="0" err="1"/>
              <a:t>Minimize</a:t>
            </a:r>
            <a:r>
              <a:rPr lang="nb-NO" sz="3600" dirty="0"/>
              <a:t> </a:t>
            </a:r>
            <a:r>
              <a:rPr lang="nb-NO" sz="3600" dirty="0" err="1"/>
              <a:t>cost</a:t>
            </a:r>
            <a:r>
              <a:rPr lang="nb-NO" sz="3600" dirty="0"/>
              <a:t> J (</a:t>
            </a:r>
            <a:r>
              <a:rPr lang="nb-NO" sz="3600" dirty="0" err="1"/>
              <a:t>go</a:t>
            </a:r>
            <a:r>
              <a:rPr lang="nb-NO" sz="3600" dirty="0"/>
              <a:t> to </a:t>
            </a:r>
            <a:r>
              <a:rPr lang="nb-NO" sz="3600" dirty="0" err="1"/>
              <a:t>bottom</a:t>
            </a:r>
            <a:r>
              <a:rPr lang="nb-NO" sz="3600" dirty="0"/>
              <a:t> of </a:t>
            </a:r>
            <a:r>
              <a:rPr lang="nb-NO" sz="3600" dirty="0" err="1"/>
              <a:t>valley</a:t>
            </a:r>
            <a:r>
              <a:rPr lang="nb-NO" sz="3600" dirty="0"/>
              <a:t>)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B8999E5-AF31-C14B-A49D-033DF45F4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42" y="1283042"/>
            <a:ext cx="5566097" cy="3580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0EB99-81C0-4940-B0E2-6695CA483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29CA509-D044-4147-B3F1-CB6F0DBDACCD}"/>
              </a:ext>
            </a:extLst>
          </p:cNvPr>
          <p:cNvGrpSpPr>
            <a:grpSpLocks/>
          </p:cNvGrpSpPr>
          <p:nvPr/>
        </p:nvGrpSpPr>
        <p:grpSpPr bwMode="auto">
          <a:xfrm>
            <a:off x="1051647" y="4492826"/>
            <a:ext cx="5796493" cy="2166260"/>
            <a:chOff x="2227666" y="4533833"/>
            <a:chExt cx="2162715" cy="2167005"/>
          </a:xfrm>
        </p:grpSpPr>
        <p:cxnSp>
          <p:nvCxnSpPr>
            <p:cNvPr id="8" name="Straight Connector 9">
              <a:extLst>
                <a:ext uri="{FF2B5EF4-FFF2-40B4-BE49-F238E27FC236}">
                  <a16:creationId xmlns:a16="http://schemas.microsoft.com/office/drawing/2014/main" id="{9E5A36DC-56E8-468B-B510-E1E515F9A6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1401" y="4944459"/>
              <a:ext cx="0" cy="152777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DB010A49-F9AC-4347-ADDB-6F4796826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5066" y="4533833"/>
              <a:ext cx="526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>
                  <a:latin typeface="Arial" panose="020B0604020202020204" pitchFamily="34" charset="0"/>
                </a:rPr>
                <a:t>u</a:t>
              </a:r>
              <a:r>
                <a:rPr lang="en-US" altLang="nb-NO" sz="1800" baseline="-25000" dirty="0" err="1">
                  <a:latin typeface="Arial" panose="020B0604020202020204" pitchFamily="34" charset="0"/>
                </a:rPr>
                <a:t>opt</a:t>
              </a:r>
              <a:endParaRPr lang="en-US" altLang="nb-NO" sz="1800" dirty="0">
                <a:latin typeface="Arial" panose="020B0604020202020204" pitchFamily="34" charset="0"/>
              </a:endParaRPr>
            </a:p>
          </p:txBody>
        </p:sp>
        <p:cxnSp>
          <p:nvCxnSpPr>
            <p:cNvPr id="10" name="Straight Arrow Connector 14">
              <a:extLst>
                <a:ext uri="{FF2B5EF4-FFF2-40B4-BE49-F238E27FC236}">
                  <a16:creationId xmlns:a16="http://schemas.microsoft.com/office/drawing/2014/main" id="{6CF0E1E1-F298-4DC2-8A9B-825353304E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411760" y="5534595"/>
              <a:ext cx="14553" cy="93764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0374144A-019C-45E8-8AE3-D6A85533A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3792" y="5431672"/>
              <a:ext cx="3850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latin typeface="Arial" panose="020B0604020202020204" pitchFamily="34" charset="0"/>
                </a:rPr>
                <a:t>J</a:t>
              </a:r>
              <a:r>
                <a:rPr lang="en-US" altLang="nb-NO" sz="1800" baseline="-25000" dirty="0">
                  <a:latin typeface="Arial" panose="020B0604020202020204" pitchFamily="34" charset="0"/>
                </a:rPr>
                <a:t>u</a:t>
              </a:r>
            </a:p>
          </p:txBody>
        </p:sp>
        <p:cxnSp>
          <p:nvCxnSpPr>
            <p:cNvPr id="12" name="Straight Connector 19">
              <a:extLst>
                <a:ext uri="{FF2B5EF4-FFF2-40B4-BE49-F238E27FC236}">
                  <a16:creationId xmlns:a16="http://schemas.microsoft.com/office/drawing/2014/main" id="{D0C818F9-DDE3-4613-9DB4-1899C56E7E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39752" y="6037832"/>
              <a:ext cx="205062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D90EAF16-1604-457A-B3BF-0D1F96119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666" y="58468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cxnSp>
          <p:nvCxnSpPr>
            <p:cNvPr id="14" name="Straight Connector 24">
              <a:extLst>
                <a:ext uri="{FF2B5EF4-FFF2-40B4-BE49-F238E27FC236}">
                  <a16:creationId xmlns:a16="http://schemas.microsoft.com/office/drawing/2014/main" id="{EB5B630C-C71A-40C7-B465-F0116C3E9E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14600" y="5534595"/>
              <a:ext cx="1681750" cy="1166243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26FDF71-48AE-4D05-AB44-2536E3E53298}"/>
              </a:ext>
            </a:extLst>
          </p:cNvPr>
          <p:cNvSpPr txBox="1"/>
          <p:nvPr/>
        </p:nvSpPr>
        <p:spPr>
          <a:xfrm>
            <a:off x="7532301" y="4545558"/>
            <a:ext cx="43859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Optimal setpoint: J</a:t>
            </a:r>
            <a:r>
              <a:rPr lang="nb-NO" baseline="-25000" dirty="0"/>
              <a:t>u</a:t>
            </a:r>
            <a:r>
              <a:rPr lang="nb-NO" dirty="0"/>
              <a:t>=0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If </a:t>
            </a:r>
            <a:r>
              <a:rPr lang="nb-NO" dirty="0" err="1"/>
              <a:t>Hessian</a:t>
            </a:r>
            <a:r>
              <a:rPr lang="nb-NO" dirty="0"/>
              <a:t> </a:t>
            </a:r>
            <a:r>
              <a:rPr lang="nb-NO" dirty="0" err="1"/>
              <a:t>J</a:t>
            </a:r>
            <a:r>
              <a:rPr lang="nb-NO" baseline="-25000" dirty="0" err="1"/>
              <a:t>uu</a:t>
            </a:r>
            <a:r>
              <a:rPr lang="nb-NO" dirty="0"/>
              <a:t> is </a:t>
            </a:r>
            <a:r>
              <a:rPr lang="nb-NO" dirty="0" err="1"/>
              <a:t>constant</a:t>
            </a:r>
            <a:r>
              <a:rPr lang="nb-NO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J</a:t>
            </a:r>
            <a:r>
              <a:rPr lang="nb-NO" baseline="-25000" dirty="0"/>
              <a:t>u</a:t>
            </a:r>
            <a:r>
              <a:rPr lang="nb-NO" dirty="0"/>
              <a:t> as a </a:t>
            </a:r>
            <a:r>
              <a:rPr lang="nb-NO" dirty="0" err="1"/>
              <a:t>function</a:t>
            </a:r>
            <a:r>
              <a:rPr lang="nb-NO" dirty="0"/>
              <a:t> of u is a </a:t>
            </a:r>
            <a:r>
              <a:rPr lang="nb-NO" dirty="0">
                <a:solidFill>
                  <a:srgbClr val="FF0000"/>
                </a:solidFill>
              </a:rPr>
              <a:t>straight line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slope</a:t>
            </a:r>
            <a:r>
              <a:rPr lang="nb-NO" dirty="0"/>
              <a:t> </a:t>
            </a:r>
            <a:r>
              <a:rPr lang="nb-NO" dirty="0" err="1"/>
              <a:t>J</a:t>
            </a:r>
            <a:r>
              <a:rPr lang="nb-NO" baseline="-25000" dirty="0" err="1"/>
              <a:t>uu</a:t>
            </a:r>
            <a:endParaRPr lang="nb-NO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Nice </a:t>
            </a:r>
            <a:r>
              <a:rPr lang="nb-NO" dirty="0" err="1"/>
              <a:t>properties</a:t>
            </a:r>
            <a:r>
              <a:rPr lang="nb-NO" dirty="0"/>
              <a:t> for feedback control of J</a:t>
            </a:r>
            <a:r>
              <a:rPr lang="nb-NO" baseline="-25000" dirty="0"/>
              <a:t>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No </a:t>
            </a:r>
            <a:r>
              <a:rPr lang="nb-NO" dirty="0" err="1"/>
              <a:t>dynamics</a:t>
            </a:r>
            <a:r>
              <a:rPr lang="nb-NO" dirty="0"/>
              <a:t>: Pure I-controller optimal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SIMC-</a:t>
            </a:r>
            <a:r>
              <a:rPr lang="nb-NO" dirty="0" err="1"/>
              <a:t>rule</a:t>
            </a:r>
            <a:r>
              <a:rPr lang="nb-NO" dirty="0"/>
              <a:t>: K</a:t>
            </a:r>
            <a:r>
              <a:rPr lang="nb-NO" baseline="-25000" dirty="0"/>
              <a:t>I</a:t>
            </a:r>
            <a:r>
              <a:rPr lang="nb-NO" dirty="0"/>
              <a:t> = 1/(</a:t>
            </a:r>
            <a:r>
              <a:rPr lang="nb-NO" dirty="0" err="1"/>
              <a:t>J</a:t>
            </a:r>
            <a:r>
              <a:rPr lang="nb-NO" baseline="-25000" dirty="0" err="1"/>
              <a:t>uu</a:t>
            </a:r>
            <a:r>
              <a:rPr lang="nb-NO" dirty="0"/>
              <a:t> </a:t>
            </a:r>
            <a:r>
              <a:rPr lang="el-GR" dirty="0"/>
              <a:t>τ</a:t>
            </a:r>
            <a:r>
              <a:rPr lang="nb-NO" baseline="-25000" dirty="0"/>
              <a:t>c</a:t>
            </a:r>
            <a:r>
              <a:rPr lang="nb-NO" dirty="0"/>
              <a:t>)</a:t>
            </a:r>
            <a:endParaRPr lang="nb-NO" baseline="-2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8DAEDF-CCA1-B929-E4A0-6C4FF9AA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6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0DA180-96F8-5241-9140-4553020D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3990" cy="1325563"/>
          </a:xfrm>
        </p:spPr>
        <p:txBody>
          <a:bodyPr>
            <a:normAutofit/>
          </a:bodyPr>
          <a:lstStyle/>
          <a:p>
            <a:r>
              <a:rPr lang="nb-NO" sz="4000" dirty="0" err="1">
                <a:highlight>
                  <a:srgbClr val="FFFF00"/>
                </a:highlight>
              </a:rPr>
              <a:t>Classical</a:t>
            </a:r>
            <a:r>
              <a:rPr lang="nb-NO" sz="4000" dirty="0"/>
              <a:t> </a:t>
            </a:r>
            <a:r>
              <a:rPr lang="nb-NO" sz="4000" dirty="0" err="1"/>
              <a:t>Extremum</a:t>
            </a:r>
            <a:r>
              <a:rPr lang="nb-NO" sz="4000" dirty="0"/>
              <a:t> </a:t>
            </a:r>
            <a:r>
              <a:rPr lang="nb-NO" sz="4000" dirty="0" err="1"/>
              <a:t>seeking</a:t>
            </a:r>
            <a:r>
              <a:rPr lang="nb-NO" sz="4000" dirty="0"/>
              <a:t> control </a:t>
            </a:r>
            <a:r>
              <a:rPr lang="nb-NO" sz="4000" dirty="0" err="1"/>
              <a:t>using</a:t>
            </a:r>
            <a:r>
              <a:rPr lang="nb-NO" sz="4000" dirty="0"/>
              <a:t> </a:t>
            </a:r>
            <a:r>
              <a:rPr lang="nb-NO" sz="4000" dirty="0" err="1"/>
              <a:t>sinusoids</a:t>
            </a:r>
            <a:endParaRPr lang="nb-NO" sz="4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3B4A6A-890C-4F4D-BD5C-F133334F8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776" y="1806314"/>
            <a:ext cx="9117548" cy="43513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8EBE1D-49B7-3044-8F83-5CBB9746B8CC}"/>
              </a:ext>
            </a:extLst>
          </p:cNvPr>
          <p:cNvSpPr/>
          <p:nvPr/>
        </p:nvSpPr>
        <p:spPr>
          <a:xfrm>
            <a:off x="4775200" y="3657600"/>
            <a:ext cx="4673600" cy="1343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6981C-DF1D-AE41-A2A6-B488FFCDAF0C}"/>
              </a:ext>
            </a:extLst>
          </p:cNvPr>
          <p:cNvSpPr txBox="1"/>
          <p:nvPr/>
        </p:nvSpPr>
        <p:spPr>
          <a:xfrm>
            <a:off x="6086078" y="3337997"/>
            <a:ext cx="205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Gradient </a:t>
            </a:r>
            <a:r>
              <a:rPr lang="nb-NO" dirty="0" err="1">
                <a:solidFill>
                  <a:srgbClr val="FF0000"/>
                </a:solidFill>
              </a:rPr>
              <a:t>Estimation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11FE04-BD6B-7045-ADC5-6CFA7A3E88A6}"/>
              </a:ext>
            </a:extLst>
          </p:cNvPr>
          <p:cNvSpPr/>
          <p:nvPr/>
        </p:nvSpPr>
        <p:spPr>
          <a:xfrm>
            <a:off x="3041387" y="3657600"/>
            <a:ext cx="1158080" cy="1343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076B7-27B9-564F-B3BF-BB41EC877477}"/>
              </a:ext>
            </a:extLst>
          </p:cNvPr>
          <p:cNvSpPr txBox="1"/>
          <p:nvPr/>
        </p:nvSpPr>
        <p:spPr>
          <a:xfrm>
            <a:off x="2892887" y="3274955"/>
            <a:ext cx="122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I-controller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57A17C-7987-DB46-9497-6F5F16B8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0823FB-D763-314F-BE74-22A8E482C4D1}"/>
              </a:ext>
            </a:extLst>
          </p:cNvPr>
          <p:cNvSpPr txBox="1"/>
          <p:nvPr/>
        </p:nvSpPr>
        <p:spPr>
          <a:xfrm>
            <a:off x="0" y="5950112"/>
            <a:ext cx="3677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/>
              <a:t>Multiplication</a:t>
            </a:r>
            <a:r>
              <a:rPr lang="nb-NO" sz="1600" dirty="0"/>
              <a:t> trick: Draper &amp; Li (1951)</a:t>
            </a:r>
          </a:p>
          <a:p>
            <a:r>
              <a:rPr lang="nb-NO" sz="1600" dirty="0" err="1"/>
              <a:t>Theory</a:t>
            </a:r>
            <a:r>
              <a:rPr lang="nb-NO" sz="1600" dirty="0"/>
              <a:t>: </a:t>
            </a:r>
            <a:r>
              <a:rPr lang="nb-NO" sz="1600" dirty="0" err="1"/>
              <a:t>Krstic</a:t>
            </a:r>
            <a:r>
              <a:rPr lang="nb-NO" sz="1600" dirty="0"/>
              <a:t> &amp; Wang (</a:t>
            </a:r>
            <a:r>
              <a:rPr lang="nb-NO" sz="1600" dirty="0" err="1"/>
              <a:t>Automatica</a:t>
            </a:r>
            <a:r>
              <a:rPr lang="nb-NO" sz="1600" dirty="0"/>
              <a:t>, 2000)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53FCEA-1232-434C-9F08-32D3C8DBD6A7}"/>
              </a:ext>
            </a:extLst>
          </p:cNvPr>
          <p:cNvCxnSpPr/>
          <p:nvPr/>
        </p:nvCxnSpPr>
        <p:spPr>
          <a:xfrm flipH="1">
            <a:off x="4387752" y="5085117"/>
            <a:ext cx="98729" cy="1184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5CCA6B-DECD-42D5-AA3F-22D4A5CC7E63}"/>
              </a:ext>
            </a:extLst>
          </p:cNvPr>
          <p:cNvCxnSpPr>
            <a:cxnSpLocks/>
          </p:cNvCxnSpPr>
          <p:nvPr/>
        </p:nvCxnSpPr>
        <p:spPr>
          <a:xfrm>
            <a:off x="4509338" y="5105412"/>
            <a:ext cx="82132" cy="1184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D4652E1-80AF-442C-9303-3492FB418C7F}"/>
              </a:ext>
            </a:extLst>
          </p:cNvPr>
          <p:cNvSpPr txBox="1"/>
          <p:nvPr/>
        </p:nvSpPr>
        <p:spPr>
          <a:xfrm>
            <a:off x="4591470" y="2220005"/>
            <a:ext cx="2336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/>
              <a:t>Process</a:t>
            </a:r>
          </a:p>
          <a:p>
            <a:pPr algn="ctr"/>
            <a:endParaRPr lang="nb-NO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5F0F9C-FA92-4BC1-95C3-5B3307C9B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837" y="3621988"/>
            <a:ext cx="405379" cy="6358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F1D7A1-EB03-4D9D-B2B3-A0A50DE7A42F}"/>
              </a:ext>
            </a:extLst>
          </p:cNvPr>
          <p:cNvSpPr txBox="1"/>
          <p:nvPr/>
        </p:nvSpPr>
        <p:spPr>
          <a:xfrm>
            <a:off x="3806711" y="2129835"/>
            <a:ext cx="3927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A13245-C906-4FDF-83F5-A10ECE1A4302}"/>
              </a:ext>
            </a:extLst>
          </p:cNvPr>
          <p:cNvSpPr txBox="1"/>
          <p:nvPr/>
        </p:nvSpPr>
        <p:spPr>
          <a:xfrm>
            <a:off x="2465654" y="3772436"/>
            <a:ext cx="5554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 err="1"/>
              <a:t>u</a:t>
            </a:r>
            <a:r>
              <a:rPr lang="nb-NO" sz="2400" baseline="-25000" dirty="0" err="1"/>
              <a:t>c</a:t>
            </a:r>
            <a:endParaRPr lang="nb-NO" sz="2400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B469F9-D7EC-4C33-9BBC-488F09FB71F5}"/>
              </a:ext>
            </a:extLst>
          </p:cNvPr>
          <p:cNvSpPr txBox="1"/>
          <p:nvPr/>
        </p:nvSpPr>
        <p:spPr>
          <a:xfrm>
            <a:off x="9763862" y="2170472"/>
            <a:ext cx="3927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J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C6C2EB2-1C35-47B7-A570-851072C3B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113" y="6092686"/>
            <a:ext cx="989130" cy="6711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DA5AD2-EBEB-4B31-B722-819C8466C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293" y="3707329"/>
            <a:ext cx="648230" cy="5331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09810A-A917-4636-96B4-0E7E166A7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6078" y="3817521"/>
            <a:ext cx="648230" cy="42994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72B9068-9388-4822-9301-9CC31CDD33BE}"/>
              </a:ext>
            </a:extLst>
          </p:cNvPr>
          <p:cNvSpPr txBox="1">
            <a:spLocks/>
          </p:cNvSpPr>
          <p:nvPr/>
        </p:nvSpPr>
        <p:spPr>
          <a:xfrm>
            <a:off x="5925774" y="4344071"/>
            <a:ext cx="6233161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spcBef>
                <a:spcPts val="200"/>
              </a:spcBef>
            </a:pP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Simple to </a:t>
            </a:r>
            <a:r>
              <a:rPr lang="nb-N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b-N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 computer),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>
              <a:spcBef>
                <a:spcPts val="200"/>
              </a:spcBef>
            </a:pP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Prohibitively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nb-NO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lang="nb-NO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for systems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>
              <a:spcBef>
                <a:spcPts val="200"/>
              </a:spcBef>
            </a:pPr>
            <a:r>
              <a:rPr lang="nb-NO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</a:t>
            </a:r>
            <a:r>
              <a:rPr lang="nb-NO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times </a:t>
            </a:r>
            <a:r>
              <a:rPr lang="nb-NO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slower</a:t>
            </a:r>
            <a:r>
              <a:rPr lang="nb-NO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nb-NO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nb-NO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nb-NO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endParaRPr lang="nb-N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3D51A-F73B-4A68-BB2B-80F9511F8053}"/>
              </a:ext>
            </a:extLst>
          </p:cNvPr>
          <p:cNvSpPr txBox="1"/>
          <p:nvPr/>
        </p:nvSpPr>
        <p:spPr>
          <a:xfrm>
            <a:off x="3463347" y="3888544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K</a:t>
            </a:r>
            <a:r>
              <a:rPr lang="nb-NO" baseline="-25000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F0162-CA0F-4838-8C9F-AF16CBAB3D70}"/>
              </a:ext>
            </a:extLst>
          </p:cNvPr>
          <p:cNvSpPr txBox="1"/>
          <p:nvPr/>
        </p:nvSpPr>
        <p:spPr>
          <a:xfrm>
            <a:off x="4945499" y="4654531"/>
            <a:ext cx="1005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/>
              <a:t>Averaging</a:t>
            </a:r>
            <a:endParaRPr lang="nb-NO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B337FE-7092-4493-9D19-5453408A7CB8}"/>
              </a:ext>
            </a:extLst>
          </p:cNvPr>
          <p:cNvSpPr txBox="1"/>
          <p:nvPr/>
        </p:nvSpPr>
        <p:spPr>
          <a:xfrm>
            <a:off x="7869661" y="4655245"/>
            <a:ext cx="1551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/>
              <a:t>Remove</a:t>
            </a:r>
            <a:r>
              <a:rPr lang="nb-NO" sz="1600" dirty="0"/>
              <a:t> bias in 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1569AB-273E-4A59-8392-167905A62F47}"/>
              </a:ext>
            </a:extLst>
          </p:cNvPr>
          <p:cNvSpPr txBox="1"/>
          <p:nvPr/>
        </p:nvSpPr>
        <p:spPr>
          <a:xfrm>
            <a:off x="7162435" y="5033939"/>
            <a:ext cx="3412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One side of optimum: Same </a:t>
            </a:r>
            <a:r>
              <a:rPr lang="nb-NO" dirty="0" err="1">
                <a:solidFill>
                  <a:schemeClr val="accent6">
                    <a:lumMod val="75000"/>
                  </a:schemeClr>
                </a:solidFill>
              </a:rPr>
              <a:t>phase</a:t>
            </a:r>
            <a:endParaRPr lang="nb-NO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b-NO" dirty="0" err="1">
                <a:solidFill>
                  <a:schemeClr val="accent6">
                    <a:lumMod val="75000"/>
                  </a:schemeClr>
                </a:solidFill>
              </a:rPr>
              <a:t>Other</a:t>
            </a: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 side: </a:t>
            </a:r>
            <a:r>
              <a:rPr lang="nb-NO" dirty="0" err="1">
                <a:solidFill>
                  <a:schemeClr val="accent6">
                    <a:lumMod val="75000"/>
                  </a:schemeClr>
                </a:solidFill>
              </a:rPr>
              <a:t>opposite</a:t>
            </a: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6">
                    <a:lumMod val="75000"/>
                  </a:schemeClr>
                </a:solidFill>
              </a:rPr>
              <a:t>phase</a:t>
            </a:r>
            <a:endParaRPr lang="nb-NO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B2F529-0C1A-4BA0-90FD-1F31C1F39ED7}"/>
              </a:ext>
            </a:extLst>
          </p:cNvPr>
          <p:cNvCxnSpPr/>
          <p:nvPr/>
        </p:nvCxnSpPr>
        <p:spPr>
          <a:xfrm flipV="1">
            <a:off x="7578247" y="4344071"/>
            <a:ext cx="50104" cy="761341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D6DF5B8-0D96-4A04-50F9-13919B60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CAD5-9F69-7948-B1B3-C679EB20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More </a:t>
            </a:r>
            <a:r>
              <a:rPr lang="nb-NO" dirty="0" err="1"/>
              <a:t>common</a:t>
            </a:r>
            <a:r>
              <a:rPr lang="nb-NO" dirty="0"/>
              <a:t> </a:t>
            </a:r>
            <a:r>
              <a:rPr lang="nb-NO" dirty="0" err="1"/>
              <a:t>today</a:t>
            </a:r>
            <a:r>
              <a:rPr lang="nb-NO" dirty="0"/>
              <a:t>: </a:t>
            </a:r>
            <a:r>
              <a:rPr lang="nb-NO" dirty="0" err="1"/>
              <a:t>Estimate</a:t>
            </a:r>
            <a:r>
              <a:rPr lang="nb-NO" dirty="0"/>
              <a:t> Steady-</a:t>
            </a:r>
            <a:r>
              <a:rPr lang="nb-NO" dirty="0" err="1"/>
              <a:t>state</a:t>
            </a:r>
            <a:r>
              <a:rPr lang="nb-NO" dirty="0"/>
              <a:t> gradient </a:t>
            </a:r>
            <a:r>
              <a:rPr lang="nb-NO" dirty="0" err="1"/>
              <a:t>using</a:t>
            </a:r>
            <a:r>
              <a:rPr lang="nb-NO" dirty="0"/>
              <a:t> </a:t>
            </a:r>
            <a:r>
              <a:rPr lang="nb-NO" dirty="0" err="1"/>
              <a:t>discrete</a:t>
            </a:r>
            <a:r>
              <a:rPr lang="nb-NO" dirty="0"/>
              <a:t> </a:t>
            </a:r>
            <a:r>
              <a:rPr lang="nb-NO" dirty="0" err="1"/>
              <a:t>perturbations</a:t>
            </a:r>
            <a:r>
              <a:rPr lang="nb-NO" dirty="0"/>
              <a:t> (</a:t>
            </a:r>
            <a:r>
              <a:rPr lang="nb-NO" dirty="0" err="1"/>
              <a:t>steps</a:t>
            </a:r>
            <a:r>
              <a:rPr lang="nb-NO" dirty="0"/>
              <a:t>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08B7EC-807B-F34F-A0DD-2DE240D9E35D}"/>
              </a:ext>
            </a:extLst>
          </p:cNvPr>
          <p:cNvGrpSpPr/>
          <p:nvPr/>
        </p:nvGrpSpPr>
        <p:grpSpPr>
          <a:xfrm>
            <a:off x="1833623" y="1828910"/>
            <a:ext cx="3043769" cy="2372558"/>
            <a:chOff x="1811045" y="2867487"/>
            <a:chExt cx="3043769" cy="2372558"/>
          </a:xfrm>
        </p:grpSpPr>
        <p:cxnSp>
          <p:nvCxnSpPr>
            <p:cNvPr id="7" name="Elbow Connector 6">
              <a:extLst>
                <a:ext uri="{FF2B5EF4-FFF2-40B4-BE49-F238E27FC236}">
                  <a16:creationId xmlns:a16="http://schemas.microsoft.com/office/drawing/2014/main" id="{2089C636-4640-0E4F-B300-F14AFE55508E}"/>
                </a:ext>
              </a:extLst>
            </p:cNvPr>
            <p:cNvCxnSpPr/>
            <p:nvPr/>
          </p:nvCxnSpPr>
          <p:spPr>
            <a:xfrm flipV="1">
              <a:off x="1945964" y="4531667"/>
              <a:ext cx="2528711" cy="708378"/>
            </a:xfrm>
            <a:prstGeom prst="bentConnector3">
              <a:avLst>
                <a:gd name="adj1" fmla="val 3314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9DD861-97C9-8E4D-A073-E6FC2DD352B5}"/>
                </a:ext>
              </a:extLst>
            </p:cNvPr>
            <p:cNvSpPr/>
            <p:nvPr/>
          </p:nvSpPr>
          <p:spPr>
            <a:xfrm>
              <a:off x="1953417" y="3151527"/>
              <a:ext cx="2521258" cy="701382"/>
            </a:xfrm>
            <a:custGeom>
              <a:avLst/>
              <a:gdLst>
                <a:gd name="connsiteX0" fmla="*/ 0 w 2521258"/>
                <a:gd name="connsiteY0" fmla="*/ 692504 h 701382"/>
                <a:gd name="connsiteX1" fmla="*/ 62144 w 2521258"/>
                <a:gd name="connsiteY1" fmla="*/ 701382 h 701382"/>
                <a:gd name="connsiteX2" fmla="*/ 284085 w 2521258"/>
                <a:gd name="connsiteY2" fmla="*/ 683626 h 701382"/>
                <a:gd name="connsiteX3" fmla="*/ 612559 w 2521258"/>
                <a:gd name="connsiteY3" fmla="*/ 674749 h 701382"/>
                <a:gd name="connsiteX4" fmla="*/ 798990 w 2521258"/>
                <a:gd name="connsiteY4" fmla="*/ 665871 h 701382"/>
                <a:gd name="connsiteX5" fmla="*/ 852256 w 2521258"/>
                <a:gd name="connsiteY5" fmla="*/ 603727 h 701382"/>
                <a:gd name="connsiteX6" fmla="*/ 870012 w 2521258"/>
                <a:gd name="connsiteY6" fmla="*/ 585972 h 701382"/>
                <a:gd name="connsiteX7" fmla="*/ 887767 w 2521258"/>
                <a:gd name="connsiteY7" fmla="*/ 559339 h 701382"/>
                <a:gd name="connsiteX8" fmla="*/ 914400 w 2521258"/>
                <a:gd name="connsiteY8" fmla="*/ 532706 h 701382"/>
                <a:gd name="connsiteX9" fmla="*/ 949911 w 2521258"/>
                <a:gd name="connsiteY9" fmla="*/ 479440 h 701382"/>
                <a:gd name="connsiteX10" fmla="*/ 967666 w 2521258"/>
                <a:gd name="connsiteY10" fmla="*/ 461684 h 701382"/>
                <a:gd name="connsiteX11" fmla="*/ 985421 w 2521258"/>
                <a:gd name="connsiteY11" fmla="*/ 435051 h 701382"/>
                <a:gd name="connsiteX12" fmla="*/ 1012054 w 2521258"/>
                <a:gd name="connsiteY12" fmla="*/ 417296 h 701382"/>
                <a:gd name="connsiteX13" fmla="*/ 1029810 w 2521258"/>
                <a:gd name="connsiteY13" fmla="*/ 399541 h 701382"/>
                <a:gd name="connsiteX14" fmla="*/ 1056443 w 2521258"/>
                <a:gd name="connsiteY14" fmla="*/ 390663 h 701382"/>
                <a:gd name="connsiteX15" fmla="*/ 1100831 w 2521258"/>
                <a:gd name="connsiteY15" fmla="*/ 355152 h 701382"/>
                <a:gd name="connsiteX16" fmla="*/ 1154097 w 2521258"/>
                <a:gd name="connsiteY16" fmla="*/ 319642 h 701382"/>
                <a:gd name="connsiteX17" fmla="*/ 1189608 w 2521258"/>
                <a:gd name="connsiteY17" fmla="*/ 284131 h 701382"/>
                <a:gd name="connsiteX18" fmla="*/ 1216241 w 2521258"/>
                <a:gd name="connsiteY18" fmla="*/ 275253 h 701382"/>
                <a:gd name="connsiteX19" fmla="*/ 1242874 w 2521258"/>
                <a:gd name="connsiteY19" fmla="*/ 257498 h 701382"/>
                <a:gd name="connsiteX20" fmla="*/ 1296140 w 2521258"/>
                <a:gd name="connsiteY20" fmla="*/ 239743 h 701382"/>
                <a:gd name="connsiteX21" fmla="*/ 1349406 w 2521258"/>
                <a:gd name="connsiteY21" fmla="*/ 213110 h 701382"/>
                <a:gd name="connsiteX22" fmla="*/ 1402672 w 2521258"/>
                <a:gd name="connsiteY22" fmla="*/ 186477 h 701382"/>
                <a:gd name="connsiteX23" fmla="*/ 1420427 w 2521258"/>
                <a:gd name="connsiteY23" fmla="*/ 168721 h 701382"/>
                <a:gd name="connsiteX24" fmla="*/ 1473693 w 2521258"/>
                <a:gd name="connsiteY24" fmla="*/ 150966 h 701382"/>
                <a:gd name="connsiteX25" fmla="*/ 1544715 w 2521258"/>
                <a:gd name="connsiteY25" fmla="*/ 115455 h 701382"/>
                <a:gd name="connsiteX26" fmla="*/ 1571348 w 2521258"/>
                <a:gd name="connsiteY26" fmla="*/ 97700 h 701382"/>
                <a:gd name="connsiteX27" fmla="*/ 1624614 w 2521258"/>
                <a:gd name="connsiteY27" fmla="*/ 79945 h 701382"/>
                <a:gd name="connsiteX28" fmla="*/ 1651247 w 2521258"/>
                <a:gd name="connsiteY28" fmla="*/ 71067 h 701382"/>
                <a:gd name="connsiteX29" fmla="*/ 1731146 w 2521258"/>
                <a:gd name="connsiteY29" fmla="*/ 44434 h 701382"/>
                <a:gd name="connsiteX30" fmla="*/ 1757779 w 2521258"/>
                <a:gd name="connsiteY30" fmla="*/ 35556 h 701382"/>
                <a:gd name="connsiteX31" fmla="*/ 1944210 w 2521258"/>
                <a:gd name="connsiteY31" fmla="*/ 17801 h 701382"/>
                <a:gd name="connsiteX32" fmla="*/ 2095130 w 2521258"/>
                <a:gd name="connsiteY32" fmla="*/ 8923 h 701382"/>
                <a:gd name="connsiteX33" fmla="*/ 2521258 w 2521258"/>
                <a:gd name="connsiteY33" fmla="*/ 46 h 7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1258" h="701382">
                  <a:moveTo>
                    <a:pt x="0" y="692504"/>
                  </a:moveTo>
                  <a:cubicBezTo>
                    <a:pt x="20715" y="695463"/>
                    <a:pt x="41219" y="701382"/>
                    <a:pt x="62144" y="701382"/>
                  </a:cubicBezTo>
                  <a:cubicBezTo>
                    <a:pt x="468980" y="701382"/>
                    <a:pt x="53177" y="693888"/>
                    <a:pt x="284085" y="683626"/>
                  </a:cubicBezTo>
                  <a:cubicBezTo>
                    <a:pt x="393508" y="678763"/>
                    <a:pt x="503093" y="678524"/>
                    <a:pt x="612559" y="674749"/>
                  </a:cubicBezTo>
                  <a:cubicBezTo>
                    <a:pt x="674736" y="672605"/>
                    <a:pt x="736846" y="668830"/>
                    <a:pt x="798990" y="665871"/>
                  </a:cubicBezTo>
                  <a:cubicBezTo>
                    <a:pt x="884483" y="580378"/>
                    <a:pt x="798167" y="671337"/>
                    <a:pt x="852256" y="603727"/>
                  </a:cubicBezTo>
                  <a:cubicBezTo>
                    <a:pt x="857485" y="597191"/>
                    <a:pt x="864783" y="592508"/>
                    <a:pt x="870012" y="585972"/>
                  </a:cubicBezTo>
                  <a:cubicBezTo>
                    <a:pt x="876677" y="577641"/>
                    <a:pt x="880937" y="567536"/>
                    <a:pt x="887767" y="559339"/>
                  </a:cubicBezTo>
                  <a:cubicBezTo>
                    <a:pt x="895804" y="549694"/>
                    <a:pt x="906692" y="542616"/>
                    <a:pt x="914400" y="532706"/>
                  </a:cubicBezTo>
                  <a:cubicBezTo>
                    <a:pt x="927501" y="515862"/>
                    <a:pt x="934822" y="494530"/>
                    <a:pt x="949911" y="479440"/>
                  </a:cubicBezTo>
                  <a:cubicBezTo>
                    <a:pt x="955829" y="473521"/>
                    <a:pt x="962437" y="468220"/>
                    <a:pt x="967666" y="461684"/>
                  </a:cubicBezTo>
                  <a:cubicBezTo>
                    <a:pt x="974331" y="453352"/>
                    <a:pt x="977876" y="442596"/>
                    <a:pt x="985421" y="435051"/>
                  </a:cubicBezTo>
                  <a:cubicBezTo>
                    <a:pt x="992966" y="427506"/>
                    <a:pt x="1003722" y="423961"/>
                    <a:pt x="1012054" y="417296"/>
                  </a:cubicBezTo>
                  <a:cubicBezTo>
                    <a:pt x="1018590" y="412067"/>
                    <a:pt x="1022633" y="403847"/>
                    <a:pt x="1029810" y="399541"/>
                  </a:cubicBezTo>
                  <a:cubicBezTo>
                    <a:pt x="1037834" y="394726"/>
                    <a:pt x="1048073" y="394848"/>
                    <a:pt x="1056443" y="390663"/>
                  </a:cubicBezTo>
                  <a:cubicBezTo>
                    <a:pt x="1099900" y="368934"/>
                    <a:pt x="1067797" y="379928"/>
                    <a:pt x="1100831" y="355152"/>
                  </a:cubicBezTo>
                  <a:cubicBezTo>
                    <a:pt x="1117902" y="342348"/>
                    <a:pt x="1139008" y="334731"/>
                    <a:pt x="1154097" y="319642"/>
                  </a:cubicBezTo>
                  <a:cubicBezTo>
                    <a:pt x="1165934" y="307805"/>
                    <a:pt x="1173727" y="289425"/>
                    <a:pt x="1189608" y="284131"/>
                  </a:cubicBezTo>
                  <a:cubicBezTo>
                    <a:pt x="1198486" y="281172"/>
                    <a:pt x="1207871" y="279438"/>
                    <a:pt x="1216241" y="275253"/>
                  </a:cubicBezTo>
                  <a:cubicBezTo>
                    <a:pt x="1225784" y="270481"/>
                    <a:pt x="1233124" y="261831"/>
                    <a:pt x="1242874" y="257498"/>
                  </a:cubicBezTo>
                  <a:cubicBezTo>
                    <a:pt x="1259977" y="249897"/>
                    <a:pt x="1296140" y="239743"/>
                    <a:pt x="1296140" y="239743"/>
                  </a:cubicBezTo>
                  <a:cubicBezTo>
                    <a:pt x="1372467" y="188856"/>
                    <a:pt x="1275895" y="249865"/>
                    <a:pt x="1349406" y="213110"/>
                  </a:cubicBezTo>
                  <a:cubicBezTo>
                    <a:pt x="1418244" y="178691"/>
                    <a:pt x="1335730" y="208789"/>
                    <a:pt x="1402672" y="186477"/>
                  </a:cubicBezTo>
                  <a:cubicBezTo>
                    <a:pt x="1408590" y="180558"/>
                    <a:pt x="1412941" y="172464"/>
                    <a:pt x="1420427" y="168721"/>
                  </a:cubicBezTo>
                  <a:cubicBezTo>
                    <a:pt x="1437167" y="160351"/>
                    <a:pt x="1473693" y="150966"/>
                    <a:pt x="1473693" y="150966"/>
                  </a:cubicBezTo>
                  <a:cubicBezTo>
                    <a:pt x="1532058" y="92605"/>
                    <a:pt x="1422299" y="197064"/>
                    <a:pt x="1544715" y="115455"/>
                  </a:cubicBezTo>
                  <a:cubicBezTo>
                    <a:pt x="1553593" y="109537"/>
                    <a:pt x="1561598" y="102033"/>
                    <a:pt x="1571348" y="97700"/>
                  </a:cubicBezTo>
                  <a:cubicBezTo>
                    <a:pt x="1588451" y="90099"/>
                    <a:pt x="1606859" y="85863"/>
                    <a:pt x="1624614" y="79945"/>
                  </a:cubicBezTo>
                  <a:lnTo>
                    <a:pt x="1651247" y="71067"/>
                  </a:lnTo>
                  <a:lnTo>
                    <a:pt x="1731146" y="44434"/>
                  </a:lnTo>
                  <a:cubicBezTo>
                    <a:pt x="1740024" y="41475"/>
                    <a:pt x="1748548" y="37094"/>
                    <a:pt x="1757779" y="35556"/>
                  </a:cubicBezTo>
                  <a:cubicBezTo>
                    <a:pt x="1852480" y="19774"/>
                    <a:pt x="1799131" y="26869"/>
                    <a:pt x="1944210" y="17801"/>
                  </a:cubicBezTo>
                  <a:lnTo>
                    <a:pt x="2095130" y="8923"/>
                  </a:lnTo>
                  <a:cubicBezTo>
                    <a:pt x="2352554" y="-1172"/>
                    <a:pt x="2331639" y="46"/>
                    <a:pt x="2521258" y="4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F2F7E5-42D1-BA4E-B8B2-EB82B84373F2}"/>
                </a:ext>
              </a:extLst>
            </p:cNvPr>
            <p:cNvSpPr/>
            <p:nvPr/>
          </p:nvSpPr>
          <p:spPr>
            <a:xfrm>
              <a:off x="1811045" y="2867487"/>
              <a:ext cx="923277" cy="1133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>
                  <a:solidFill>
                    <a:schemeClr val="tx1"/>
                  </a:solidFill>
                </a:rPr>
                <a:t>J</a:t>
              </a:r>
              <a:endParaRPr lang="nb-NO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F70267-46E7-7B4F-A719-2D2B7D5BCA60}"/>
                </a:ext>
              </a:extLst>
            </p:cNvPr>
            <p:cNvCxnSpPr/>
            <p:nvPr/>
          </p:nvCxnSpPr>
          <p:spPr>
            <a:xfrm>
              <a:off x="1963720" y="3828495"/>
              <a:ext cx="7883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B1C16F-A912-9948-BE6D-956A81640611}"/>
                </a:ext>
              </a:extLst>
            </p:cNvPr>
            <p:cNvSpPr txBox="1"/>
            <p:nvPr/>
          </p:nvSpPr>
          <p:spPr>
            <a:xfrm>
              <a:off x="2119436" y="481170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u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6135894-4938-D14C-A90E-9437E5DAFC7D}"/>
                </a:ext>
              </a:extLst>
            </p:cNvPr>
            <p:cNvCxnSpPr/>
            <p:nvPr/>
          </p:nvCxnSpPr>
          <p:spPr>
            <a:xfrm>
              <a:off x="4474675" y="3151527"/>
              <a:ext cx="0" cy="701382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CBDE57C-6EB3-394C-A724-BF2BA188121F}"/>
                </a:ext>
              </a:extLst>
            </p:cNvPr>
            <p:cNvCxnSpPr/>
            <p:nvPr/>
          </p:nvCxnSpPr>
          <p:spPr>
            <a:xfrm>
              <a:off x="4462017" y="4531667"/>
              <a:ext cx="0" cy="701382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6A319ED-6917-1948-B2B2-76F7746C853E}"/>
                    </a:ext>
                  </a:extLst>
                </p:cNvPr>
                <p:cNvSpPr txBox="1"/>
                <p:nvPr/>
              </p:nvSpPr>
              <p:spPr>
                <a:xfrm>
                  <a:off x="4525172" y="4719374"/>
                  <a:ext cx="32964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6A319ED-6917-1948-B2B2-76F7746C8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172" y="4719374"/>
                  <a:ext cx="329642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4815" r="-3704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2DEA672-FCCB-984C-AE77-E9E5C83E47FF}"/>
                    </a:ext>
                  </a:extLst>
                </p:cNvPr>
                <p:cNvSpPr txBox="1"/>
                <p:nvPr/>
              </p:nvSpPr>
              <p:spPr>
                <a:xfrm>
                  <a:off x="4514810" y="3290500"/>
                  <a:ext cx="2834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2DEA672-FCCB-984C-AE77-E9E5C83E47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4810" y="3290500"/>
                  <a:ext cx="283411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500" r="-16667" b="-21739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72A950-D547-994D-A945-FCB6278F3B54}"/>
                  </a:ext>
                </a:extLst>
              </p:cNvPr>
              <p:cNvSpPr txBox="1"/>
              <p:nvPr/>
            </p:nvSpPr>
            <p:spPr>
              <a:xfrm>
                <a:off x="3313289" y="4731842"/>
                <a:ext cx="87838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72A950-D547-994D-A945-FCB6278F3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89" y="4731842"/>
                <a:ext cx="878381" cy="520399"/>
              </a:xfrm>
              <a:prstGeom prst="rect">
                <a:avLst/>
              </a:prstGeom>
              <a:blipFill>
                <a:blip r:embed="rId5"/>
                <a:stretch>
                  <a:fillRect l="-7143" t="-4762" r="-4286" b="-1190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E8B41F01-E5C7-1F4F-A71E-6C873EB8B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B7A92-7085-4736-88D8-4519AE9B4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52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err="1"/>
              <a:t>Usually</a:t>
            </a:r>
            <a:r>
              <a:rPr lang="nb-NO" sz="2000" dirty="0"/>
              <a:t> </a:t>
            </a:r>
            <a:r>
              <a:rPr lang="nb-NO" sz="2000" dirty="0" err="1"/>
              <a:t>only</a:t>
            </a:r>
            <a:r>
              <a:rPr lang="nb-NO" sz="2000" dirty="0"/>
              <a:t> </a:t>
            </a:r>
            <a:r>
              <a:rPr lang="nb-NO" sz="2000" dirty="0" err="1"/>
              <a:t>one</a:t>
            </a:r>
            <a:r>
              <a:rPr lang="nb-NO" sz="2000" dirty="0"/>
              <a:t> input. Simplest: </a:t>
            </a:r>
            <a:r>
              <a:rPr lang="nb-NO" sz="2000" dirty="0" err="1"/>
              <a:t>step</a:t>
            </a:r>
            <a:r>
              <a:rPr lang="nb-NO" sz="2000" dirty="0"/>
              <a:t> </a:t>
            </a:r>
            <a:r>
              <a:rPr lang="nb-NO" sz="2000" dirty="0" err="1"/>
              <a:t>change</a:t>
            </a:r>
            <a:r>
              <a:rPr lang="nb-NO" sz="2000" dirty="0"/>
              <a:t> in u:</a:t>
            </a:r>
          </a:p>
          <a:p>
            <a:pPr lvl="1"/>
            <a:r>
              <a:rPr lang="nb-NO" sz="1600" dirty="0"/>
              <a:t>Hill </a:t>
            </a:r>
            <a:r>
              <a:rPr lang="nb-NO" sz="1600" dirty="0" err="1"/>
              <a:t>climbing</a:t>
            </a:r>
            <a:r>
              <a:rPr lang="nb-NO" sz="1600" dirty="0"/>
              <a:t> control (Shinskey, 1967)</a:t>
            </a:r>
          </a:p>
          <a:p>
            <a:pPr lvl="1"/>
            <a:r>
              <a:rPr lang="nb-NO" sz="1600" dirty="0" err="1"/>
              <a:t>Evolutionary</a:t>
            </a:r>
            <a:r>
              <a:rPr lang="nb-NO" sz="1600" dirty="0"/>
              <a:t> </a:t>
            </a:r>
            <a:r>
              <a:rPr lang="nb-NO" sz="1600" dirty="0" err="1"/>
              <a:t>operation</a:t>
            </a:r>
            <a:r>
              <a:rPr lang="nb-NO" sz="1600" dirty="0"/>
              <a:t> (EVOP) (1960’s)</a:t>
            </a:r>
          </a:p>
          <a:p>
            <a:pPr lvl="1"/>
            <a:r>
              <a:rPr lang="nb-NO" sz="1600" dirty="0"/>
              <a:t>NCO </a:t>
            </a:r>
            <a:r>
              <a:rPr lang="nb-NO" sz="1600" dirty="0" err="1"/>
              <a:t>tracking</a:t>
            </a:r>
            <a:r>
              <a:rPr lang="nb-NO" sz="1600" dirty="0"/>
              <a:t> (Francois &amp; Bonvin, 2007)</a:t>
            </a:r>
          </a:p>
          <a:p>
            <a:pPr lvl="1"/>
            <a:r>
              <a:rPr lang="en-US" sz="1600" dirty="0">
                <a:effectLst/>
                <a:ea typeface="Calibri" panose="020F0502020204030204" pitchFamily="34" charset="0"/>
              </a:rPr>
              <a:t>“</a:t>
            </a:r>
            <a:r>
              <a:rPr lang="en-US" sz="1600" dirty="0" err="1">
                <a:effectLst/>
                <a:ea typeface="Calibri" panose="020F0502020204030204" pitchFamily="34" charset="0"/>
              </a:rPr>
              <a:t>Peturb</a:t>
            </a:r>
            <a:r>
              <a:rPr lang="en-US" sz="1600" dirty="0">
                <a:effectLst/>
                <a:ea typeface="Calibri" panose="020F0502020204030204" pitchFamily="34" charset="0"/>
              </a:rPr>
              <a:t> and observe” = Maximum power point tracking (MPPT) (2010’s).</a:t>
            </a:r>
          </a:p>
          <a:p>
            <a:pPr marL="0" indent="0">
              <a:buNone/>
            </a:pPr>
            <a:r>
              <a:rPr lang="en-US" sz="2000" dirty="0">
                <a:ea typeface="Calibri" panose="020F0502020204030204" pitchFamily="34" charset="0"/>
              </a:rPr>
              <a:t>M</a:t>
            </a:r>
            <a:r>
              <a:rPr lang="en-US" sz="2000" dirty="0">
                <a:effectLst/>
                <a:ea typeface="Calibri" panose="020F0502020204030204" pitchFamily="34" charset="0"/>
              </a:rPr>
              <a:t>ore advanced variants which may also be applied to multivariable systems</a:t>
            </a:r>
          </a:p>
          <a:p>
            <a:pPr lvl="1"/>
            <a:r>
              <a:rPr lang="en-US" sz="1600" b="1" dirty="0">
                <a:ea typeface="Calibri" panose="020F0502020204030204" pitchFamily="34" charset="0"/>
              </a:rPr>
              <a:t>Least squares estimation</a:t>
            </a:r>
          </a:p>
          <a:p>
            <a:pPr lvl="1"/>
            <a:r>
              <a:rPr lang="en-US" sz="1600" dirty="0">
                <a:effectLst/>
                <a:ea typeface="Calibri" panose="020F0502020204030204" pitchFamily="34" charset="0"/>
              </a:rPr>
              <a:t>Fast Fouri</a:t>
            </a:r>
            <a:r>
              <a:rPr lang="en-US" sz="1600" dirty="0">
                <a:ea typeface="Calibri" panose="020F0502020204030204" pitchFamily="34" charset="0"/>
              </a:rPr>
              <a:t>er transform (Dinesh Krishnamoorthy)</a:t>
            </a:r>
          </a:p>
          <a:p>
            <a:pPr marL="0" indent="0">
              <a:buNone/>
            </a:pPr>
            <a:r>
              <a:rPr lang="en-US" sz="2000" dirty="0">
                <a:ea typeface="Calibri" panose="020F0502020204030204" pitchFamily="34" charset="0"/>
              </a:rPr>
              <a:t>To avoid waiting for steady state </a:t>
            </a:r>
          </a:p>
          <a:p>
            <a:pPr lvl="1"/>
            <a:r>
              <a:rPr lang="en-US" sz="1600" dirty="0">
                <a:ea typeface="Calibri" panose="020F0502020204030204" pitchFamily="34" charset="0"/>
              </a:rPr>
              <a:t>Fitting of data to ARX model (difficult to make robust)</a:t>
            </a:r>
          </a:p>
          <a:p>
            <a:pPr lvl="1"/>
            <a:endParaRPr lang="en-US" sz="16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sz="2000" dirty="0">
              <a:effectLst/>
              <a:ea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DB4D89-5B4E-478C-970B-978AF181EE07}"/>
              </a:ext>
            </a:extLst>
          </p:cNvPr>
          <p:cNvSpPr txBox="1"/>
          <p:nvPr/>
        </p:nvSpPr>
        <p:spPr>
          <a:xfrm>
            <a:off x="330657" y="5978201"/>
            <a:ext cx="863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Note: </a:t>
            </a:r>
            <a:r>
              <a:rPr lang="nb-NO" dirty="0" err="1">
                <a:highlight>
                  <a:srgbClr val="FFFF00"/>
                </a:highlight>
              </a:rPr>
              <a:t>Assumes</a:t>
            </a:r>
            <a:r>
              <a:rPr lang="nb-NO" dirty="0">
                <a:highlight>
                  <a:srgbClr val="FFFF00"/>
                </a:highlight>
              </a:rPr>
              <a:t> steady </a:t>
            </a:r>
            <a:r>
              <a:rPr lang="nb-NO" dirty="0" err="1">
                <a:highlight>
                  <a:srgbClr val="FFFF00"/>
                </a:highlight>
              </a:rPr>
              <a:t>state</a:t>
            </a:r>
            <a:r>
              <a:rPr lang="nb-NO" dirty="0">
                <a:highlight>
                  <a:srgbClr val="FFFF00"/>
                </a:highlight>
              </a:rPr>
              <a:t>  -&gt; samling (</a:t>
            </a:r>
            <a:r>
              <a:rPr lang="nb-NO" dirty="0" err="1">
                <a:highlight>
                  <a:srgbClr val="FFFF00"/>
                </a:highlight>
              </a:rPr>
              <a:t>step</a:t>
            </a:r>
            <a:r>
              <a:rPr lang="nb-NO" dirty="0">
                <a:highlight>
                  <a:srgbClr val="FFFF00"/>
                </a:highlight>
              </a:rPr>
              <a:t>) time &gt; 3-10 time </a:t>
            </a:r>
            <a:r>
              <a:rPr lang="nb-NO" dirty="0" err="1">
                <a:highlight>
                  <a:srgbClr val="FFFF00"/>
                </a:highlight>
              </a:rPr>
              <a:t>process</a:t>
            </a:r>
            <a:r>
              <a:rPr lang="nb-NO" dirty="0">
                <a:highlight>
                  <a:srgbClr val="FFFF00"/>
                </a:highlight>
              </a:rPr>
              <a:t> time </a:t>
            </a:r>
            <a:r>
              <a:rPr lang="nb-NO" dirty="0" err="1">
                <a:highlight>
                  <a:srgbClr val="FFFF00"/>
                </a:highlight>
              </a:rPr>
              <a:t>constant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3E3041-77BD-6AE4-3780-DF8AA89E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0DA180-96F8-5241-9140-4553020D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Least</a:t>
            </a:r>
            <a:r>
              <a:rPr lang="nb-NO" dirty="0"/>
              <a:t> </a:t>
            </a:r>
            <a:r>
              <a:rPr lang="nb-NO" dirty="0" err="1"/>
              <a:t>square</a:t>
            </a:r>
            <a:r>
              <a:rPr lang="nb-NO" dirty="0"/>
              <a:t> </a:t>
            </a:r>
            <a:r>
              <a:rPr lang="nb-NO" dirty="0" err="1"/>
              <a:t>Extremum</a:t>
            </a:r>
            <a:r>
              <a:rPr lang="nb-NO" dirty="0"/>
              <a:t> </a:t>
            </a:r>
            <a:r>
              <a:rPr lang="nb-NO" dirty="0" err="1"/>
              <a:t>seeking</a:t>
            </a:r>
            <a:r>
              <a:rPr lang="nb-NO" dirty="0"/>
              <a:t> </a:t>
            </a:r>
            <a:r>
              <a:rPr lang="nb-NO" dirty="0" err="1"/>
              <a:t>control</a:t>
            </a:r>
            <a:endParaRPr lang="nb-N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402581-66DA-9A46-BB16-BE0654EDA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658" y="1873955"/>
            <a:ext cx="7997751" cy="3851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84DC89-F45C-9F41-8F56-1F4EFEB6F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631" y="2936071"/>
            <a:ext cx="2286000" cy="520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DA2574-0B6A-134F-8ACB-2DCF1915F303}"/>
              </a:ext>
            </a:extLst>
          </p:cNvPr>
          <p:cNvSpPr txBox="1"/>
          <p:nvPr/>
        </p:nvSpPr>
        <p:spPr>
          <a:xfrm>
            <a:off x="8913342" y="2328540"/>
            <a:ext cx="289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LSE: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Fit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a linear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</a:t>
            </a:r>
            <a:endParaRPr lang="nb-N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C1AB30-D9A5-B440-9964-92EB25B69E96}"/>
              </a:ext>
            </a:extLst>
          </p:cNvPr>
          <p:cNvSpPr txBox="1"/>
          <p:nvPr/>
        </p:nvSpPr>
        <p:spPr>
          <a:xfrm>
            <a:off x="8985680" y="3698293"/>
            <a:ext cx="2872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Using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least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squares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fit</a:t>
            </a:r>
            <a:endParaRPr lang="nb-N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C465B6D4-CEEF-7A49-B9FB-B47B0AD495EC}"/>
              </a:ext>
            </a:extLst>
          </p:cNvPr>
          <p:cNvSpPr/>
          <p:nvPr/>
        </p:nvSpPr>
        <p:spPr>
          <a:xfrm>
            <a:off x="8656188" y="2192560"/>
            <a:ext cx="3202138" cy="2043289"/>
          </a:xfrm>
          <a:prstGeom prst="wedgeRectCallout">
            <a:avLst>
              <a:gd name="adj1" fmla="val -157031"/>
              <a:gd name="adj2" fmla="val -345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9FF13E-B508-554B-9EEF-F73EB29C5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E03487-7D31-9C43-958B-81887A615FBF}"/>
              </a:ext>
            </a:extLst>
          </p:cNvPr>
          <p:cNvSpPr txBox="1"/>
          <p:nvPr/>
        </p:nvSpPr>
        <p:spPr>
          <a:xfrm>
            <a:off x="0" y="64886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Hunnekens et al. (2011, 2014)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F8910C-A1DB-4462-9993-389C9BA94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895" y="5619387"/>
            <a:ext cx="3871232" cy="11644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40E96D-1971-4933-B0BF-8627C3AA1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6188" y="4468328"/>
            <a:ext cx="2303381" cy="2990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6C18EF-D8C1-4F8B-AECA-65DA33D73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6188" y="4876490"/>
            <a:ext cx="2324100" cy="323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996B95-399A-4BF6-A698-85798B9594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6188" y="5165452"/>
            <a:ext cx="1390465" cy="4177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F200B59-A285-4EA3-A77E-6CC49ECFCF54}"/>
              </a:ext>
            </a:extLst>
          </p:cNvPr>
          <p:cNvSpPr txBox="1"/>
          <p:nvPr/>
        </p:nvSpPr>
        <p:spPr>
          <a:xfrm>
            <a:off x="330658" y="5961413"/>
            <a:ext cx="725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Note: </a:t>
            </a:r>
            <a:r>
              <a:rPr lang="nb-NO" dirty="0" err="1">
                <a:highlight>
                  <a:srgbClr val="FFFF00"/>
                </a:highlight>
              </a:rPr>
              <a:t>Assumes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no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dynamics</a:t>
            </a:r>
            <a:r>
              <a:rPr lang="nb-NO" dirty="0">
                <a:highlight>
                  <a:srgbClr val="FFFF00"/>
                </a:highlight>
              </a:rPr>
              <a:t> -&gt; samling time &gt; 3-10 time </a:t>
            </a:r>
            <a:r>
              <a:rPr lang="nb-NO" dirty="0" err="1">
                <a:highlight>
                  <a:srgbClr val="FFFF00"/>
                </a:highlight>
              </a:rPr>
              <a:t>process</a:t>
            </a:r>
            <a:r>
              <a:rPr lang="nb-NO" dirty="0">
                <a:highlight>
                  <a:srgbClr val="FFFF00"/>
                </a:highlight>
              </a:rPr>
              <a:t> </a:t>
            </a:r>
            <a:r>
              <a:rPr lang="nb-NO" dirty="0" err="1">
                <a:highlight>
                  <a:srgbClr val="FFFF00"/>
                </a:highlight>
              </a:rPr>
              <a:t>constant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865F3D-214D-721E-CFA3-163FE94A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7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A495-12DC-F645-9FB7-9FBFAD61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Summary</a:t>
            </a:r>
            <a:r>
              <a:rPr lang="nb-NO" dirty="0"/>
              <a:t> </a:t>
            </a:r>
            <a:r>
              <a:rPr lang="nb-NO" dirty="0" err="1"/>
              <a:t>extremum</a:t>
            </a:r>
            <a:r>
              <a:rPr lang="nb-NO" dirty="0"/>
              <a:t> </a:t>
            </a:r>
            <a:r>
              <a:rPr lang="nb-NO" dirty="0" err="1"/>
              <a:t>seeking</a:t>
            </a:r>
            <a:r>
              <a:rPr lang="nb-NO" dirty="0"/>
              <a:t>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011B9-734D-DE4F-894F-010CF4B2C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619250"/>
            <a:ext cx="9163052" cy="5039835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b-NO" dirty="0" err="1"/>
              <a:t>Idea</a:t>
            </a:r>
            <a:r>
              <a:rPr lang="nb-NO" dirty="0"/>
              <a:t>: </a:t>
            </a:r>
            <a:r>
              <a:rPr lang="nb-NO" dirty="0" err="1"/>
              <a:t>Estimate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 gradient J</a:t>
            </a:r>
            <a:r>
              <a:rPr lang="nb-NO" baseline="-25000" dirty="0"/>
              <a:t>u</a:t>
            </a:r>
            <a:r>
              <a:rPr lang="nb-NO" dirty="0"/>
              <a:t> from data and drive it to zero</a:t>
            </a:r>
          </a:p>
          <a:p>
            <a:pPr lvl="1">
              <a:spcBef>
                <a:spcPts val="600"/>
              </a:spcBef>
            </a:pPr>
            <a:endParaRPr lang="nb-NO" dirty="0"/>
          </a:p>
          <a:p>
            <a:pPr>
              <a:spcBef>
                <a:spcPts val="600"/>
              </a:spcBef>
            </a:pPr>
            <a:r>
              <a:rPr lang="nb-NO" dirty="0" err="1">
                <a:solidFill>
                  <a:srgbClr val="FF0000"/>
                </a:solidFill>
              </a:rPr>
              <a:t>Common</a:t>
            </a:r>
            <a:r>
              <a:rPr lang="nb-NO" dirty="0">
                <a:solidFill>
                  <a:srgbClr val="FF0000"/>
                </a:solidFill>
              </a:rPr>
              <a:t> to all </a:t>
            </a:r>
            <a:r>
              <a:rPr lang="nb-NO" dirty="0" err="1">
                <a:solidFill>
                  <a:srgbClr val="FF0000"/>
                </a:solidFill>
              </a:rPr>
              <a:t>methods</a:t>
            </a:r>
            <a:r>
              <a:rPr lang="nb-NO" dirty="0">
                <a:solidFill>
                  <a:srgbClr val="FF0000"/>
                </a:solidFill>
              </a:rPr>
              <a:t>: </a:t>
            </a:r>
          </a:p>
          <a:p>
            <a:pPr lvl="1">
              <a:spcBef>
                <a:spcPts val="600"/>
              </a:spcBef>
            </a:pPr>
            <a:r>
              <a:rPr lang="nb-NO" dirty="0" err="1">
                <a:solidFill>
                  <a:srgbClr val="FF0000"/>
                </a:solidFill>
              </a:rPr>
              <a:t>Need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measurement</a:t>
            </a:r>
            <a:r>
              <a:rPr lang="nb-NO" dirty="0">
                <a:solidFill>
                  <a:srgbClr val="FF0000"/>
                </a:solidFill>
              </a:rPr>
              <a:t> of </a:t>
            </a:r>
            <a:r>
              <a:rPr lang="nb-NO" dirty="0" err="1">
                <a:solidFill>
                  <a:srgbClr val="FF0000"/>
                </a:solidFill>
              </a:rPr>
              <a:t>cost</a:t>
            </a:r>
            <a:r>
              <a:rPr lang="nb-NO" dirty="0">
                <a:solidFill>
                  <a:srgbClr val="FF0000"/>
                </a:solidFill>
              </a:rPr>
              <a:t> J</a:t>
            </a:r>
          </a:p>
          <a:p>
            <a:pPr lvl="1">
              <a:spcBef>
                <a:spcPts val="600"/>
              </a:spcBef>
            </a:pPr>
            <a:r>
              <a:rPr lang="nb-NO" dirty="0">
                <a:solidFill>
                  <a:srgbClr val="FF0000"/>
                </a:solidFill>
              </a:rPr>
              <a:t>Must </a:t>
            </a:r>
            <a:r>
              <a:rPr lang="nb-NO" dirty="0" err="1">
                <a:solidFill>
                  <a:srgbClr val="FF0000"/>
                </a:solidFill>
              </a:rPr>
              <a:t>wait</a:t>
            </a:r>
            <a:r>
              <a:rPr lang="nb-NO" dirty="0">
                <a:solidFill>
                  <a:srgbClr val="FF0000"/>
                </a:solidFill>
              </a:rPr>
              <a:t> for steady </a:t>
            </a:r>
            <a:r>
              <a:rPr lang="nb-NO" dirty="0" err="1">
                <a:solidFill>
                  <a:srgbClr val="FF0000"/>
                </a:solidFill>
              </a:rPr>
              <a:t>state</a:t>
            </a:r>
            <a:r>
              <a:rPr lang="nb-NO" dirty="0">
                <a:solidFill>
                  <a:srgbClr val="FF0000"/>
                </a:solidFill>
              </a:rPr>
              <a:t> (</a:t>
            </a:r>
            <a:r>
              <a:rPr lang="nb-NO" dirty="0" err="1">
                <a:solidFill>
                  <a:srgbClr val="FF0000"/>
                </a:solidFill>
              </a:rPr>
              <a:t>except</a:t>
            </a:r>
            <a:r>
              <a:rPr lang="nb-NO" dirty="0">
                <a:solidFill>
                  <a:srgbClr val="FF0000"/>
                </a:solidFill>
              </a:rPr>
              <a:t> ARX </a:t>
            </a:r>
            <a:r>
              <a:rPr lang="nb-NO" dirty="0" err="1">
                <a:solidFill>
                  <a:srgbClr val="FF0000"/>
                </a:solidFill>
              </a:rPr>
              <a:t>method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which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fails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frequently</a:t>
            </a:r>
            <a:r>
              <a:rPr lang="nb-NO" dirty="0">
                <a:solidFill>
                  <a:srgbClr val="FF0000"/>
                </a:solidFill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nb-NO" dirty="0">
                <a:solidFill>
                  <a:srgbClr val="FF0000"/>
                </a:solidFill>
              </a:rPr>
              <a:t>Must </a:t>
            </a:r>
            <a:r>
              <a:rPr lang="nb-NO" dirty="0" err="1">
                <a:solidFill>
                  <a:srgbClr val="FF0000"/>
                </a:solidFill>
              </a:rPr>
              <a:t>assume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no</a:t>
            </a:r>
            <a:r>
              <a:rPr lang="nb-NO" dirty="0">
                <a:solidFill>
                  <a:srgbClr val="FF0000"/>
                </a:solidFill>
              </a:rPr>
              <a:t> «fast» </a:t>
            </a:r>
            <a:r>
              <a:rPr lang="nb-NO" dirty="0" err="1">
                <a:solidFill>
                  <a:srgbClr val="FF0000"/>
                </a:solidFill>
              </a:rPr>
              <a:t>disturbances</a:t>
            </a:r>
            <a:r>
              <a:rPr lang="nb-NO" dirty="0">
                <a:solidFill>
                  <a:srgbClr val="FF0000"/>
                </a:solidFill>
              </a:rPr>
              <a:t> (</a:t>
            </a:r>
            <a:r>
              <a:rPr lang="nb-NO" dirty="0" err="1">
                <a:solidFill>
                  <a:srgbClr val="FF0000"/>
                </a:solidFill>
              </a:rPr>
              <a:t>while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optimizing</a:t>
            </a:r>
            <a:r>
              <a:rPr lang="nb-NO" dirty="0">
                <a:solidFill>
                  <a:srgbClr val="FF0000"/>
                </a:solidFill>
              </a:rPr>
              <a:t>) </a:t>
            </a:r>
          </a:p>
          <a:p>
            <a:pPr>
              <a:spcBef>
                <a:spcPts val="600"/>
              </a:spcBef>
            </a:pPr>
            <a:endParaRPr lang="nb-NO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nb-NO" dirty="0" err="1"/>
              <a:t>Algorithm</a:t>
            </a:r>
            <a:r>
              <a:rPr lang="nb-NO" dirty="0"/>
              <a:t> </a:t>
            </a:r>
            <a:r>
              <a:rPr lang="nb-NO" dirty="0" err="1"/>
              <a:t>needs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layers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top</a:t>
            </a:r>
            <a:r>
              <a:rPr lang="nb-NO" dirty="0"/>
              <a:t> of </a:t>
            </a:r>
            <a:r>
              <a:rPr lang="nb-NO" dirty="0" err="1"/>
              <a:t>process</a:t>
            </a:r>
            <a:r>
              <a:rPr lang="nb-NO" dirty="0"/>
              <a:t>: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nb-NO" dirty="0"/>
              <a:t>1. Optimization </a:t>
            </a:r>
            <a:r>
              <a:rPr lang="nb-NO" dirty="0" err="1"/>
              <a:t>layer</a:t>
            </a:r>
            <a:r>
              <a:rPr lang="nb-NO" dirty="0"/>
              <a:t> (</a:t>
            </a:r>
            <a:r>
              <a:rPr lang="nb-NO" dirty="0" err="1"/>
              <a:t>slowest</a:t>
            </a:r>
            <a:r>
              <a:rPr lang="nb-NO" dirty="0"/>
              <a:t>): Drive J</a:t>
            </a:r>
            <a:r>
              <a:rPr lang="nb-NO" baseline="-25000" dirty="0"/>
              <a:t>u</a:t>
            </a:r>
            <a:r>
              <a:rPr lang="nb-NO" dirty="0"/>
              <a:t> to zero (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I-controller)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nb-NO" dirty="0"/>
              <a:t>2.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estimation</a:t>
            </a:r>
            <a:r>
              <a:rPr lang="nb-NO" dirty="0"/>
              <a:t> </a:t>
            </a:r>
            <a:r>
              <a:rPr lang="nb-NO" dirty="0" err="1"/>
              <a:t>layer</a:t>
            </a:r>
            <a:r>
              <a:rPr lang="nb-NO" dirty="0"/>
              <a:t>: </a:t>
            </a:r>
            <a:r>
              <a:rPr lang="nb-NO" dirty="0" err="1"/>
              <a:t>Estimate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local</a:t>
            </a:r>
            <a:r>
              <a:rPr lang="nb-NO" dirty="0"/>
              <a:t> gradient J</a:t>
            </a:r>
            <a:r>
              <a:rPr lang="nb-NO" baseline="-25000" dirty="0"/>
              <a:t>u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data </a:t>
            </a:r>
          </a:p>
          <a:p>
            <a:pPr lvl="2">
              <a:spcBef>
                <a:spcPts val="600"/>
              </a:spcBef>
            </a:pPr>
            <a:r>
              <a:rPr lang="nb-NO" dirty="0"/>
              <a:t>Must </a:t>
            </a:r>
            <a:r>
              <a:rPr lang="nb-NO" dirty="0" err="1"/>
              <a:t>wait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to </a:t>
            </a:r>
            <a:r>
              <a:rPr lang="nb-NO" dirty="0" err="1"/>
              <a:t>reach</a:t>
            </a:r>
            <a:r>
              <a:rPr lang="nb-NO" dirty="0"/>
              <a:t> steady </a:t>
            </a:r>
            <a:r>
              <a:rPr lang="nb-NO" dirty="0" err="1"/>
              <a:t>state</a:t>
            </a:r>
            <a:endParaRPr lang="nb-NO" dirty="0"/>
          </a:p>
          <a:p>
            <a:pPr lvl="2">
              <a:spcBef>
                <a:spcPts val="600"/>
              </a:spcBef>
            </a:pPr>
            <a:endParaRPr lang="nb-NO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nb-NO" dirty="0" err="1"/>
              <a:t>Need</a:t>
            </a:r>
            <a:r>
              <a:rPr lang="nb-NO" dirty="0"/>
              <a:t> time </a:t>
            </a:r>
            <a:r>
              <a:rPr lang="nb-NO" dirty="0" err="1"/>
              <a:t>scale</a:t>
            </a:r>
            <a:r>
              <a:rPr lang="nb-NO" dirty="0"/>
              <a:t> </a:t>
            </a:r>
            <a:r>
              <a:rPr lang="nb-NO" dirty="0" err="1"/>
              <a:t>separation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layers</a:t>
            </a:r>
            <a:r>
              <a:rPr lang="nb-NO" dirty="0"/>
              <a:t>. </a:t>
            </a:r>
          </a:p>
          <a:p>
            <a:pPr lvl="2">
              <a:spcBef>
                <a:spcPts val="600"/>
              </a:spcBef>
            </a:pPr>
            <a:r>
              <a:rPr lang="nb-NO" dirty="0"/>
              <a:t>At best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means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optimization</a:t>
            </a:r>
            <a:r>
              <a:rPr lang="nb-NO" dirty="0"/>
              <a:t> </a:t>
            </a:r>
            <a:r>
              <a:rPr lang="nb-NO" dirty="0" err="1"/>
              <a:t>needs</a:t>
            </a:r>
            <a:r>
              <a:rPr lang="nb-NO" dirty="0"/>
              <a:t> to be 10 times </a:t>
            </a:r>
            <a:r>
              <a:rPr lang="nb-NO" dirty="0" err="1"/>
              <a:t>slower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. </a:t>
            </a:r>
          </a:p>
          <a:p>
            <a:pPr lvl="2">
              <a:spcBef>
                <a:spcPts val="600"/>
              </a:spcBef>
            </a:pPr>
            <a:r>
              <a:rPr lang="nb-NO" dirty="0" err="1"/>
              <a:t>Often</a:t>
            </a:r>
            <a:r>
              <a:rPr lang="nb-NO" dirty="0"/>
              <a:t> it </a:t>
            </a:r>
            <a:r>
              <a:rPr lang="nb-NO" dirty="0" err="1"/>
              <a:t>needs</a:t>
            </a:r>
            <a:r>
              <a:rPr lang="nb-NO" dirty="0"/>
              <a:t> to be 100 times </a:t>
            </a:r>
            <a:r>
              <a:rPr lang="nb-NO" dirty="0" err="1"/>
              <a:t>slower</a:t>
            </a:r>
            <a:r>
              <a:rPr lang="nb-NO" dirty="0"/>
              <a:t>.</a:t>
            </a:r>
          </a:p>
          <a:p>
            <a:pPr lvl="1">
              <a:spcBef>
                <a:spcPts val="600"/>
              </a:spcBef>
            </a:pPr>
            <a:r>
              <a:rPr lang="nb-NO" b="1" dirty="0" err="1"/>
              <a:t>Useful</a:t>
            </a:r>
            <a:r>
              <a:rPr lang="nb-NO" b="1" dirty="0"/>
              <a:t> for fast processes </a:t>
            </a:r>
            <a:r>
              <a:rPr lang="nb-NO" b="1" dirty="0" err="1"/>
              <a:t>with</a:t>
            </a:r>
            <a:r>
              <a:rPr lang="nb-NO" b="1" dirty="0"/>
              <a:t> </a:t>
            </a:r>
            <a:r>
              <a:rPr lang="nb-NO" b="1" dirty="0" err="1"/>
              <a:t>settling</a:t>
            </a:r>
            <a:r>
              <a:rPr lang="nb-NO" b="1" dirty="0"/>
              <a:t> time a </a:t>
            </a:r>
            <a:r>
              <a:rPr lang="nb-NO" b="1" dirty="0" err="1"/>
              <a:t>few</a:t>
            </a:r>
            <a:r>
              <a:rPr lang="nb-NO" b="1" dirty="0"/>
              <a:t> </a:t>
            </a:r>
            <a:r>
              <a:rPr lang="nb-NO" b="1" dirty="0" err="1"/>
              <a:t>seconds</a:t>
            </a:r>
            <a:endParaRPr lang="nb-NO" b="1" dirty="0"/>
          </a:p>
          <a:p>
            <a:pPr lvl="1">
              <a:spcBef>
                <a:spcPts val="600"/>
              </a:spcBef>
            </a:pPr>
            <a:r>
              <a:rPr lang="nb-NO" dirty="0"/>
              <a:t>Not </a:t>
            </a:r>
            <a:r>
              <a:rPr lang="nb-NO" dirty="0" err="1"/>
              <a:t>useful</a:t>
            </a:r>
            <a:r>
              <a:rPr lang="nb-NO" dirty="0"/>
              <a:t> for </a:t>
            </a:r>
            <a:r>
              <a:rPr lang="nb-NO" dirty="0" err="1"/>
              <a:t>many</a:t>
            </a:r>
            <a:r>
              <a:rPr lang="nb-NO" dirty="0"/>
              <a:t> chemical processes </a:t>
            </a:r>
            <a:r>
              <a:rPr lang="nb-NO" dirty="0" err="1"/>
              <a:t>where</a:t>
            </a:r>
            <a:r>
              <a:rPr lang="nb-NO" dirty="0"/>
              <a:t> time </a:t>
            </a:r>
            <a:r>
              <a:rPr lang="nb-NO" dirty="0" err="1"/>
              <a:t>constant</a:t>
            </a:r>
            <a:r>
              <a:rPr lang="nb-NO" dirty="0"/>
              <a:t> </a:t>
            </a:r>
            <a:r>
              <a:rPr lang="nb-NO" dirty="0" err="1"/>
              <a:t>typically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several</a:t>
            </a:r>
            <a:r>
              <a:rPr lang="nb-NO" dirty="0"/>
              <a:t> </a:t>
            </a:r>
            <a:r>
              <a:rPr lang="nb-NO" dirty="0" err="1"/>
              <a:t>minutes</a:t>
            </a:r>
            <a:endParaRPr lang="nb-NO" dirty="0"/>
          </a:p>
          <a:p>
            <a:pPr lvl="2">
              <a:spcBef>
                <a:spcPts val="600"/>
              </a:spcBef>
            </a:pPr>
            <a:r>
              <a:rPr lang="nb-NO" dirty="0"/>
              <a:t>10 </a:t>
            </a:r>
            <a:r>
              <a:rPr lang="nb-NO" dirty="0" err="1"/>
              <a:t>minutes</a:t>
            </a:r>
            <a:r>
              <a:rPr lang="nb-NO" dirty="0"/>
              <a:t> * 100 = 1000 </a:t>
            </a:r>
            <a:r>
              <a:rPr lang="nb-NO" dirty="0" err="1"/>
              <a:t>minutes</a:t>
            </a:r>
            <a:r>
              <a:rPr lang="nb-NO" dirty="0"/>
              <a:t> = 16 </a:t>
            </a:r>
            <a:r>
              <a:rPr lang="nb-NO" dirty="0" err="1"/>
              <a:t>hours</a:t>
            </a:r>
            <a:endParaRPr lang="nb-NO" dirty="0"/>
          </a:p>
          <a:p>
            <a:pPr lvl="2">
              <a:spcBef>
                <a:spcPts val="600"/>
              </a:spcBef>
            </a:pPr>
            <a:r>
              <a:rPr lang="nb-NO" dirty="0" err="1"/>
              <a:t>Unllikely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16 </a:t>
            </a:r>
            <a:r>
              <a:rPr lang="nb-NO" dirty="0" err="1"/>
              <a:t>hours</a:t>
            </a:r>
            <a:r>
              <a:rPr lang="nb-NO" dirty="0"/>
              <a:t>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disturbance</a:t>
            </a:r>
            <a:endParaRPr lang="nb-NO" dirty="0"/>
          </a:p>
          <a:p>
            <a:endParaRPr lang="nb-NO" dirty="0"/>
          </a:p>
          <a:p>
            <a:pPr lvl="1"/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B8999E5-AF31-C14B-A49D-033DF45F4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778" y="1283043"/>
            <a:ext cx="2706022" cy="1740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0EB99-81C0-4940-B0E2-6695CA483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F561-3868-EE26-41E5-014A53E5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90BA23-CEDF-CDB7-2508-6A2DF9390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654" y="1155032"/>
            <a:ext cx="5003117" cy="5150268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897446A-6202-D7ED-7277-D456304A68AD}"/>
              </a:ext>
            </a:extLst>
          </p:cNvPr>
          <p:cNvGrpSpPr/>
          <p:nvPr/>
        </p:nvGrpSpPr>
        <p:grpSpPr>
          <a:xfrm>
            <a:off x="6096000" y="505325"/>
            <a:ext cx="4387491" cy="5987550"/>
            <a:chOff x="6096000" y="505325"/>
            <a:chExt cx="4387491" cy="5987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714DF7-770B-2B3C-BEDE-84141BB49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505325"/>
              <a:ext cx="4387491" cy="59875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4CDA82-5EFC-46FD-731E-89E1F0FA6918}"/>
                </a:ext>
              </a:extLst>
            </p:cNvPr>
            <p:cNvSpPr/>
            <p:nvPr/>
          </p:nvSpPr>
          <p:spPr>
            <a:xfrm>
              <a:off x="7762874" y="4219575"/>
              <a:ext cx="1114425" cy="1238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14E4D6-1206-47A3-FA13-52D50EF0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35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B82EA2-04A5-4AC8-7BEF-B4BC0CB4ACC1}"/>
              </a:ext>
            </a:extLst>
          </p:cNvPr>
          <p:cNvSpPr txBox="1">
            <a:spLocks/>
          </p:cNvSpPr>
          <p:nvPr/>
        </p:nvSpPr>
        <p:spPr>
          <a:xfrm>
            <a:off x="558971" y="1175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ARC: Research </a:t>
            </a:r>
            <a:r>
              <a:rPr lang="nb-NO" dirty="0" err="1"/>
              <a:t>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51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C:\Users\skoge\Desktop\Fish-Against-the-Flow.jpg">
            <a:extLst>
              <a:ext uri="{FF2B5EF4-FFF2-40B4-BE49-F238E27FC236}">
                <a16:creationId xmlns:a16="http://schemas.microsoft.com/office/drawing/2014/main" id="{D50B8C3C-9DE8-496F-81D8-63D8FF6C7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56" y="1274764"/>
            <a:ext cx="7551738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Notched Right Arrow 4">
            <a:extLst>
              <a:ext uri="{FF2B5EF4-FFF2-40B4-BE49-F238E27FC236}">
                <a16:creationId xmlns:a16="http://schemas.microsoft.com/office/drawing/2014/main" id="{27127404-FF9F-45E8-9847-36A8908E8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440" y="234502"/>
            <a:ext cx="3382960" cy="1201739"/>
          </a:xfrm>
          <a:prstGeom prst="notchedRightArrow">
            <a:avLst>
              <a:gd name="adj1" fmla="val 50000"/>
              <a:gd name="adj2" fmla="val 4995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>
                <a:latin typeface="Arial" panose="020B0604020202020204" pitchFamily="34" charset="0"/>
              </a:rPr>
              <a:t>Complex optimal centralized Solution (</a:t>
            </a:r>
            <a:r>
              <a:rPr lang="en-US" altLang="nb-NO" sz="1600" b="1" dirty="0">
                <a:latin typeface="Arial" panose="020B0604020202020204" pitchFamily="34" charset="0"/>
              </a:rPr>
              <a:t>EMPC, FL</a:t>
            </a:r>
            <a:r>
              <a:rPr lang="en-US" altLang="nb-NO" sz="16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4342" name="TextBox 5">
            <a:extLst>
              <a:ext uri="{FF2B5EF4-FFF2-40B4-BE49-F238E27FC236}">
                <a16:creationId xmlns:a16="http://schemas.microsoft.com/office/drawing/2014/main" id="{9CA82F12-548C-47BB-98A8-D6FCFFF4E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995" y="3144839"/>
            <a:ext cx="1352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 dirty="0">
                <a:latin typeface="Arial" panose="020B0604020202020204" pitchFamily="34" charset="0"/>
              </a:rPr>
              <a:t>Sigurd</a:t>
            </a:r>
          </a:p>
        </p:txBody>
      </p:sp>
      <p:sp>
        <p:nvSpPr>
          <p:cNvPr id="14344" name="TextBox 7">
            <a:extLst>
              <a:ext uri="{FF2B5EF4-FFF2-40B4-BE49-F238E27FC236}">
                <a16:creationId xmlns:a16="http://schemas.microsoft.com/office/drawing/2014/main" id="{1B7E091E-24BC-4A31-B807-795E241DC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99" y="604540"/>
            <a:ext cx="7232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 dirty="0">
                <a:highlight>
                  <a:srgbClr val="FFFF00"/>
                </a:highlight>
                <a:latin typeface="Arial" panose="020B0604020202020204" pitchFamily="34" charset="0"/>
              </a:rPr>
              <a:t>Present</a:t>
            </a:r>
            <a:r>
              <a:rPr lang="en-US" altLang="nb-NO" sz="2400" b="1" dirty="0">
                <a:latin typeface="Arial" panose="020B0604020202020204" pitchFamily="34" charset="0"/>
              </a:rPr>
              <a:t> Academic control community fish pond</a:t>
            </a:r>
          </a:p>
        </p:txBody>
      </p:sp>
      <p:sp>
        <p:nvSpPr>
          <p:cNvPr id="9" name="Notched Right Arrow 4">
            <a:extLst>
              <a:ext uri="{FF2B5EF4-FFF2-40B4-BE49-F238E27FC236}">
                <a16:creationId xmlns:a16="http://schemas.microsoft.com/office/drawing/2014/main" id="{D79A3C59-9674-4BCA-BCC4-D9330B10328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9699" y="2708938"/>
            <a:ext cx="2331271" cy="871802"/>
          </a:xfrm>
          <a:prstGeom prst="notchedRightArrow">
            <a:avLst>
              <a:gd name="adj1" fmla="val 50000"/>
              <a:gd name="adj2" fmla="val 4995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64BE6-8649-4549-9376-DD9FEA961404}"/>
              </a:ext>
            </a:extLst>
          </p:cNvPr>
          <p:cNvSpPr txBox="1"/>
          <p:nvPr/>
        </p:nvSpPr>
        <p:spPr>
          <a:xfrm>
            <a:off x="366275" y="2811602"/>
            <a:ext cx="2145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Simple </a:t>
            </a:r>
            <a:r>
              <a:rPr lang="nb-NO" dirty="0" err="1"/>
              <a:t>solutions</a:t>
            </a:r>
            <a:endParaRPr lang="nb-NO" dirty="0"/>
          </a:p>
          <a:p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(ARC, PID)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DE0F4-43EB-C5B2-7C0D-41371923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36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ED8E2-5169-F3A0-9826-3A85CE4C3334}"/>
              </a:ext>
            </a:extLst>
          </p:cNvPr>
          <p:cNvSpPr txBox="1"/>
          <p:nvPr/>
        </p:nvSpPr>
        <p:spPr>
          <a:xfrm>
            <a:off x="55379" y="6567586"/>
            <a:ext cx="2116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FL = feedback </a:t>
            </a:r>
            <a:r>
              <a:rPr lang="nb-NO" sz="1400" dirty="0" err="1"/>
              <a:t>linearization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96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C:\Users\skoge\Desktop\Fish-Against-the-Flow.jpg">
            <a:extLst>
              <a:ext uri="{FF2B5EF4-FFF2-40B4-BE49-F238E27FC236}">
                <a16:creationId xmlns:a16="http://schemas.microsoft.com/office/drawing/2014/main" id="{D50B8C3C-9DE8-496F-81D8-63D8FF6C7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26" y="1274764"/>
            <a:ext cx="7551738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Notched Right Arrow 4">
            <a:extLst>
              <a:ext uri="{FF2B5EF4-FFF2-40B4-BE49-F238E27FC236}">
                <a16:creationId xmlns:a16="http://schemas.microsoft.com/office/drawing/2014/main" id="{27127404-FF9F-45E8-9847-36A8908E8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440" y="234502"/>
            <a:ext cx="3382960" cy="1201739"/>
          </a:xfrm>
          <a:prstGeom prst="notchedRightArrow">
            <a:avLst>
              <a:gd name="adj1" fmla="val 50000"/>
              <a:gd name="adj2" fmla="val 4995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>
                <a:latin typeface="Arial" panose="020B0604020202020204" pitchFamily="34" charset="0"/>
              </a:rPr>
              <a:t>Complex optimal centralized Solution (</a:t>
            </a:r>
            <a:r>
              <a:rPr lang="en-US" altLang="nb-NO" sz="1600" b="1" dirty="0">
                <a:latin typeface="Arial" panose="020B0604020202020204" pitchFamily="34" charset="0"/>
              </a:rPr>
              <a:t>EMPC, FL</a:t>
            </a:r>
            <a:r>
              <a:rPr lang="en-US" altLang="nb-NO" sz="16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4344" name="TextBox 7">
            <a:extLst>
              <a:ext uri="{FF2B5EF4-FFF2-40B4-BE49-F238E27FC236}">
                <a16:creationId xmlns:a16="http://schemas.microsoft.com/office/drawing/2014/main" id="{1B7E091E-24BC-4A31-B807-795E241DC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99" y="604540"/>
            <a:ext cx="7232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 dirty="0">
                <a:highlight>
                  <a:srgbClr val="FFFF00"/>
                </a:highlight>
                <a:latin typeface="Arial" panose="020B0604020202020204" pitchFamily="34" charset="0"/>
              </a:rPr>
              <a:t>Future</a:t>
            </a:r>
            <a:r>
              <a:rPr lang="en-US" altLang="nb-NO" sz="2400" b="1" dirty="0">
                <a:latin typeface="Arial" panose="020B0604020202020204" pitchFamily="34" charset="0"/>
              </a:rPr>
              <a:t> Academic control community fish pond</a:t>
            </a:r>
          </a:p>
        </p:txBody>
      </p:sp>
      <p:sp>
        <p:nvSpPr>
          <p:cNvPr id="9" name="Notched Right Arrow 4">
            <a:extLst>
              <a:ext uri="{FF2B5EF4-FFF2-40B4-BE49-F238E27FC236}">
                <a16:creationId xmlns:a16="http://schemas.microsoft.com/office/drawing/2014/main" id="{D79A3C59-9674-4BCA-BCC4-D9330B10328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9699" y="2708938"/>
            <a:ext cx="2331271" cy="871802"/>
          </a:xfrm>
          <a:prstGeom prst="notchedRightArrow">
            <a:avLst>
              <a:gd name="adj1" fmla="val 50000"/>
              <a:gd name="adj2" fmla="val 4995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64BE6-8649-4549-9376-DD9FEA961404}"/>
              </a:ext>
            </a:extLst>
          </p:cNvPr>
          <p:cNvSpPr txBox="1"/>
          <p:nvPr/>
        </p:nvSpPr>
        <p:spPr>
          <a:xfrm>
            <a:off x="366275" y="2811602"/>
            <a:ext cx="2065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Simple </a:t>
            </a:r>
            <a:r>
              <a:rPr lang="nb-NO" dirty="0" err="1"/>
              <a:t>solutions</a:t>
            </a:r>
            <a:endParaRPr lang="nb-NO" dirty="0"/>
          </a:p>
          <a:p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(SRC,PID)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EB85A7-E40E-4DDB-B51F-386E58C2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818" y="2058413"/>
            <a:ext cx="1230883" cy="629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3E6F6C-7EE5-C9E2-4F44-1DB0652B3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895" y="2106467"/>
            <a:ext cx="1230883" cy="6293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BE0B73-A488-098B-15E3-354C198A5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940" y="2948304"/>
            <a:ext cx="1755311" cy="8975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AD7125-73D6-589D-701C-6098E8EC6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633" y="5582873"/>
            <a:ext cx="1471613" cy="752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B2B98D-BA69-356C-415F-1705036A0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23" y="5047656"/>
            <a:ext cx="1291078" cy="660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B0D257-6ADD-4AA6-9BBD-BCB8CF390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449" y="4031374"/>
            <a:ext cx="1905000" cy="9740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BA1C08-3F3E-F5B1-73F0-41E3A1856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950" y="5609276"/>
            <a:ext cx="1368345" cy="6996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921D3-7BC5-ED34-C7A4-B870D7DF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07F27A-4727-4957-883B-EFA740027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236" y="3550467"/>
            <a:ext cx="8277225" cy="291465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00C192-41A4-445A-9F8E-5DF10B981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03" y="392883"/>
            <a:ext cx="8391525" cy="3067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FBDE23-F8B3-4D11-99CC-F2F43E23374A}"/>
              </a:ext>
            </a:extLst>
          </p:cNvPr>
          <p:cNvSpPr txBox="1"/>
          <p:nvPr/>
        </p:nvSpPr>
        <p:spPr>
          <a:xfrm>
            <a:off x="1843087" y="4137660"/>
            <a:ext cx="5700713" cy="609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139D2E-2E54-4F7F-9113-40EBB6E00457}"/>
              </a:ext>
            </a:extLst>
          </p:cNvPr>
          <p:cNvCxnSpPr/>
          <p:nvPr/>
        </p:nvCxnSpPr>
        <p:spPr>
          <a:xfrm>
            <a:off x="5558319" y="5650787"/>
            <a:ext cx="15822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15FBB6-EDC9-4309-69D8-1B542D34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691E1-E04B-E9CD-1A2D-F5244342D643}"/>
              </a:ext>
            </a:extLst>
          </p:cNvPr>
          <p:cNvSpPr txBox="1"/>
          <p:nvPr/>
        </p:nvSpPr>
        <p:spPr>
          <a:xfrm>
            <a:off x="0" y="71516"/>
            <a:ext cx="7286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highlight>
                  <a:srgbClr val="FFFF00"/>
                </a:highlight>
              </a:rPr>
              <a:t>STATIC MODEL IS OFTEN OK, </a:t>
            </a:r>
            <a:r>
              <a:rPr lang="nb-NO" sz="2400" dirty="0" err="1">
                <a:highlight>
                  <a:srgbClr val="FFFF00"/>
                </a:highlight>
              </a:rPr>
              <a:t>even</a:t>
            </a:r>
            <a:r>
              <a:rPr lang="nb-NO" sz="2400" dirty="0">
                <a:highlight>
                  <a:srgbClr val="FFFF00"/>
                </a:highlight>
              </a:rPr>
              <a:t> for linear </a:t>
            </a:r>
            <a:r>
              <a:rPr lang="nb-NO" sz="2400" dirty="0" err="1">
                <a:highlight>
                  <a:srgbClr val="FFFF00"/>
                </a:highlight>
              </a:rPr>
              <a:t>feedforward</a:t>
            </a:r>
            <a:r>
              <a:rPr lang="nb-NO" sz="2400" dirty="0">
                <a:highlight>
                  <a:srgbClr val="FFFF00"/>
                </a:highlight>
              </a:rPr>
              <a:t>: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9102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DE36187-B927-41C5-AF18-4147F13779DA}"/>
              </a:ext>
            </a:extLst>
          </p:cNvPr>
          <p:cNvSpPr txBox="1"/>
          <p:nvPr/>
        </p:nvSpPr>
        <p:spPr>
          <a:xfrm>
            <a:off x="955922" y="4194029"/>
            <a:ext cx="5267866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Transformed input </a:t>
            </a:r>
            <a:r>
              <a:rPr lang="en-US" sz="2400" b="1" dirty="0">
                <a:solidFill>
                  <a:schemeClr val="tx2"/>
                </a:solidFill>
                <a:highlight>
                  <a:srgbClr val="FFFF00"/>
                </a:highlight>
              </a:rPr>
              <a:t>v </a:t>
            </a:r>
            <a:r>
              <a:rPr lang="nb-NO" sz="24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=</a:t>
            </a: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g(</a:t>
            </a:r>
            <a:r>
              <a:rPr lang="nb-NO" sz="2400" b="1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u</a:t>
            </a:r>
            <a:r>
              <a:rPr lang="nb-NO" sz="2400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,w,y,d</a:t>
            </a: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Replaces the physical input u for control of 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Aim: </a:t>
            </a:r>
            <a:r>
              <a:rPr lang="en-US" b="1" dirty="0">
                <a:solidFill>
                  <a:schemeClr val="tx2"/>
                </a:solidFill>
              </a:rPr>
              <a:t>Transformed system </a:t>
            </a:r>
            <a:r>
              <a:rPr lang="en-US" dirty="0"/>
              <a:t>is easier to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include: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Decoupling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Linearization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Feedforward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5CBB1-21A3-414F-9E43-8861AB88ECB2}"/>
              </a:ext>
            </a:extLst>
          </p:cNvPr>
          <p:cNvSpPr txBox="1"/>
          <p:nvPr/>
        </p:nvSpPr>
        <p:spPr>
          <a:xfrm>
            <a:off x="6293621" y="4191715"/>
            <a:ext cx="5780750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/>
              <a:t>Examples</a:t>
            </a:r>
            <a:endParaRPr lang="nb-NO" sz="1400" dirty="0"/>
          </a:p>
          <a:p>
            <a:pPr marL="800100" lvl="1" indent="-342900">
              <a:buFont typeface="+mj-lt"/>
              <a:buAutoNum type="arabicPeriod"/>
            </a:pPr>
            <a:r>
              <a:rPr lang="nb-NO" sz="1400" dirty="0"/>
              <a:t>v = u/d      (ratio control for </a:t>
            </a:r>
            <a:r>
              <a:rPr lang="nb-NO" sz="1400" dirty="0" err="1"/>
              <a:t>feedforward</a:t>
            </a:r>
            <a:r>
              <a:rPr lang="nb-NO" sz="1400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400" dirty="0"/>
              <a:t>v = u</a:t>
            </a:r>
            <a:r>
              <a:rPr lang="nb-NO" sz="1400" baseline="-25000" dirty="0"/>
              <a:t>1</a:t>
            </a:r>
            <a:r>
              <a:rPr lang="nb-NO" sz="1400" dirty="0"/>
              <a:t>/u</a:t>
            </a:r>
            <a:r>
              <a:rPr lang="nb-NO" sz="1400" baseline="-25000" dirty="0"/>
              <a:t>2    </a:t>
            </a:r>
            <a:r>
              <a:rPr lang="nb-NO" sz="1400" dirty="0"/>
              <a:t>(ratio control for </a:t>
            </a:r>
            <a:r>
              <a:rPr lang="nb-NO" sz="1400" dirty="0" err="1"/>
              <a:t>decoupling</a:t>
            </a:r>
            <a:r>
              <a:rPr lang="nb-NO" sz="1400" dirty="0"/>
              <a:t>)</a:t>
            </a:r>
            <a:endParaRPr lang="nb-NO" sz="1400" baseline="-25000" dirty="0"/>
          </a:p>
          <a:p>
            <a:pPr marL="800100" lvl="1" indent="-342900">
              <a:buFont typeface="+mj-lt"/>
              <a:buAutoNum type="arabicPeriod"/>
            </a:pPr>
            <a:r>
              <a:rPr lang="nb-NO" sz="1400" dirty="0"/>
              <a:t>v = u</a:t>
            </a:r>
            <a:r>
              <a:rPr lang="nb-NO" sz="1400" baseline="-25000" dirty="0"/>
              <a:t>1</a:t>
            </a:r>
            <a:r>
              <a:rPr lang="nb-NO" sz="1400" dirty="0"/>
              <a:t>+ d</a:t>
            </a:r>
            <a:r>
              <a:rPr lang="nb-NO" sz="1400" baseline="-25000" dirty="0"/>
              <a:t>    </a:t>
            </a:r>
            <a:r>
              <a:rPr lang="nb-NO" sz="1400" dirty="0"/>
              <a:t>(from </a:t>
            </a:r>
            <a:r>
              <a:rPr lang="nb-NO" sz="1400" dirty="0" err="1"/>
              <a:t>mass</a:t>
            </a:r>
            <a:r>
              <a:rPr lang="nb-NO" sz="1400" dirty="0"/>
              <a:t> </a:t>
            </a:r>
            <a:r>
              <a:rPr lang="nb-NO" sz="1400" dirty="0" err="1"/>
              <a:t>balance</a:t>
            </a:r>
            <a:r>
              <a:rPr lang="nb-NO" sz="1400" dirty="0"/>
              <a:t>)</a:t>
            </a:r>
            <a:endParaRPr lang="nb-NO" sz="1400" baseline="-25000" dirty="0"/>
          </a:p>
          <a:p>
            <a:pPr marL="800100" lvl="1" indent="-342900">
              <a:buFont typeface="+mj-lt"/>
              <a:buAutoNum type="arabicPeriod"/>
            </a:pPr>
            <a:r>
              <a:rPr lang="nb-NO" sz="1400" dirty="0"/>
              <a:t>v = w(</a:t>
            </a:r>
            <a:r>
              <a:rPr lang="nb-NO" sz="1400" dirty="0" err="1"/>
              <a:t>u,d</a:t>
            </a:r>
            <a:r>
              <a:rPr lang="nb-NO" sz="1400" dirty="0"/>
              <a:t>) = F</a:t>
            </a:r>
          </a:p>
          <a:p>
            <a:pPr marL="800100" lvl="1" indent="-342900">
              <a:buFont typeface="+mj-lt"/>
              <a:buAutoNum type="arabicPeriod"/>
            </a:pPr>
            <a:endParaRPr lang="nb-NO" sz="1400" dirty="0"/>
          </a:p>
          <a:p>
            <a:r>
              <a:rPr lang="nb-NO" sz="1400" dirty="0"/>
              <a:t>Input </a:t>
            </a:r>
            <a:r>
              <a:rPr lang="nb-NO" sz="1400" dirty="0" err="1"/>
              <a:t>calculation</a:t>
            </a:r>
            <a:r>
              <a:rPr lang="nb-NO" sz="1400" dirty="0"/>
              <a:t> </a:t>
            </a:r>
            <a:r>
              <a:rPr lang="nb-NO" sz="1400" dirty="0" err="1"/>
              <a:t>block</a:t>
            </a:r>
            <a:r>
              <a:rPr lang="nb-NO" sz="1400" dirty="0"/>
              <a:t>: </a:t>
            </a:r>
            <a:r>
              <a:rPr lang="nb-NO" sz="1400" dirty="0" err="1"/>
              <a:t>Inverts</a:t>
            </a:r>
            <a:r>
              <a:rPr lang="nb-NO" sz="1400" dirty="0"/>
              <a:t> g to </a:t>
            </a:r>
            <a:r>
              <a:rPr lang="nb-NO" sz="1400" dirty="0" err="1"/>
              <a:t>find</a:t>
            </a:r>
            <a:r>
              <a:rPr lang="nb-NO" sz="1400" dirty="0"/>
              <a:t> </a:t>
            </a:r>
            <a:r>
              <a:rPr lang="nb-NO" sz="1400" dirty="0" err="1"/>
              <a:t>resulting</a:t>
            </a:r>
            <a:r>
              <a:rPr lang="nb-NO" sz="1400" dirty="0"/>
              <a:t> u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400" dirty="0"/>
              <a:t>u = v*d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400" dirty="0"/>
              <a:t>u1 = v*u2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400" dirty="0"/>
              <a:t>u1 = v – d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400" dirty="0" err="1"/>
              <a:t>Flow</a:t>
            </a:r>
            <a:r>
              <a:rPr lang="nb-NO" sz="1400" dirty="0"/>
              <a:t> controller </a:t>
            </a:r>
            <a:r>
              <a:rPr lang="nb-NO" sz="1400" dirty="0" err="1"/>
              <a:t>finds</a:t>
            </a:r>
            <a:r>
              <a:rPr lang="nb-NO" sz="1400" dirty="0"/>
              <a:t> u for given v=F by feedback (</a:t>
            </a:r>
            <a:r>
              <a:rPr lang="nb-NO" sz="1400" dirty="0" err="1"/>
              <a:t>cascade</a:t>
            </a:r>
            <a:r>
              <a:rPr lang="nb-NO" sz="1400" dirty="0"/>
              <a:t> control)</a:t>
            </a:r>
          </a:p>
          <a:p>
            <a:endParaRPr lang="nb-NO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891AA75-62DB-4592-BF66-F3508D712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39" y="-174953"/>
            <a:ext cx="10972800" cy="785872"/>
          </a:xfrm>
        </p:spPr>
        <p:txBody>
          <a:bodyPr/>
          <a:lstStyle/>
          <a:p>
            <a:r>
              <a:rPr lang="nb-NO" dirty="0" err="1"/>
              <a:t>Use</a:t>
            </a:r>
            <a:r>
              <a:rPr lang="nb-NO" dirty="0"/>
              <a:t> of transformed inputs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6B418A-A561-4561-AE41-CCD8002959D5}"/>
              </a:ext>
            </a:extLst>
          </p:cNvPr>
          <p:cNvSpPr/>
          <p:nvPr/>
        </p:nvSpPr>
        <p:spPr>
          <a:xfrm>
            <a:off x="2242197" y="2028103"/>
            <a:ext cx="1678675" cy="124194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2B35CEE-FF68-4553-A4A0-D8D0CE04AFA8}"/>
              </a:ext>
            </a:extLst>
          </p:cNvPr>
          <p:cNvCxnSpPr>
            <a:cxnSpLocks/>
            <a:stCxn id="33" idx="3"/>
            <a:endCxn id="59" idx="1"/>
          </p:cNvCxnSpPr>
          <p:nvPr/>
        </p:nvCxnSpPr>
        <p:spPr>
          <a:xfrm flipV="1">
            <a:off x="3920872" y="2630952"/>
            <a:ext cx="1383747" cy="18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0A7F26B-8978-4555-AFEF-2A972E93E584}"/>
              </a:ext>
            </a:extLst>
          </p:cNvPr>
          <p:cNvSpPr/>
          <p:nvPr/>
        </p:nvSpPr>
        <p:spPr>
          <a:xfrm>
            <a:off x="7854610" y="2064570"/>
            <a:ext cx="1678675" cy="111911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204F80C-17E5-4DB7-A672-CDC87315FB17}"/>
              </a:ext>
            </a:extLst>
          </p:cNvPr>
          <p:cNvCxnSpPr>
            <a:cxnSpLocks/>
          </p:cNvCxnSpPr>
          <p:nvPr/>
        </p:nvCxnSpPr>
        <p:spPr>
          <a:xfrm>
            <a:off x="8618886" y="586854"/>
            <a:ext cx="0" cy="14163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5F28ED4-CE89-41EC-B6A5-15DC9CF496D8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9533285" y="2624129"/>
            <a:ext cx="1119116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6C536E4-62F3-4C52-8AFC-2C2658B881E1}"/>
              </a:ext>
            </a:extLst>
          </p:cNvPr>
          <p:cNvCxnSpPr/>
          <p:nvPr/>
        </p:nvCxnSpPr>
        <p:spPr>
          <a:xfrm>
            <a:off x="566705" y="2630952"/>
            <a:ext cx="9962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CDE2740-B009-4A33-A904-8BCE995F679C}"/>
              </a:ext>
            </a:extLst>
          </p:cNvPr>
          <p:cNvCxnSpPr>
            <a:cxnSpLocks/>
          </p:cNvCxnSpPr>
          <p:nvPr/>
        </p:nvCxnSpPr>
        <p:spPr>
          <a:xfrm flipV="1">
            <a:off x="1562992" y="2622406"/>
            <a:ext cx="682285" cy="17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FC4FEFE-0716-47A3-A96C-2CC1145A67CC}"/>
              </a:ext>
            </a:extLst>
          </p:cNvPr>
          <p:cNvCxnSpPr/>
          <p:nvPr/>
        </p:nvCxnSpPr>
        <p:spPr>
          <a:xfrm>
            <a:off x="10092843" y="2624128"/>
            <a:ext cx="0" cy="1303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3A43F76-F701-4D79-89C5-E3E96B604D85}"/>
              </a:ext>
            </a:extLst>
          </p:cNvPr>
          <p:cNvCxnSpPr/>
          <p:nvPr/>
        </p:nvCxnSpPr>
        <p:spPr>
          <a:xfrm flipV="1">
            <a:off x="1562992" y="2630952"/>
            <a:ext cx="0" cy="1296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FC5B1A-74FD-4EB6-8949-C5BADD4DBFA8}"/>
              </a:ext>
            </a:extLst>
          </p:cNvPr>
          <p:cNvCxnSpPr>
            <a:cxnSpLocks/>
          </p:cNvCxnSpPr>
          <p:nvPr/>
        </p:nvCxnSpPr>
        <p:spPr>
          <a:xfrm>
            <a:off x="948842" y="3245103"/>
            <a:ext cx="307075" cy="68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9EBFF19-EF27-4FD7-9CA0-0D0CBADB42FF}"/>
              </a:ext>
            </a:extLst>
          </p:cNvPr>
          <p:cNvSpPr txBox="1"/>
          <p:nvPr/>
        </p:nvSpPr>
        <p:spPr>
          <a:xfrm>
            <a:off x="854525" y="2092623"/>
            <a:ext cx="40139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r>
              <a:rPr lang="nb-NO" sz="2400" baseline="-25000" dirty="0"/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35E090-ECC8-4025-A388-68C07BC39960}"/>
              </a:ext>
            </a:extLst>
          </p:cNvPr>
          <p:cNvSpPr txBox="1"/>
          <p:nvPr/>
        </p:nvSpPr>
        <p:spPr>
          <a:xfrm>
            <a:off x="8766736" y="1193756"/>
            <a:ext cx="184731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nb-NO" sz="2400" baseline="-25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F13BB1-C929-4581-B7BA-141599E3275B}"/>
              </a:ext>
            </a:extLst>
          </p:cNvPr>
          <p:cNvSpPr txBox="1"/>
          <p:nvPr/>
        </p:nvSpPr>
        <p:spPr>
          <a:xfrm>
            <a:off x="6958149" y="2249851"/>
            <a:ext cx="906145" cy="89255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accent1">
                    <a:lumMod val="75000"/>
                  </a:schemeClr>
                </a:solidFill>
              </a:rPr>
              <a:t>u=</a:t>
            </a:r>
          </a:p>
          <a:p>
            <a:r>
              <a:rPr lang="nb-NO" sz="1600" dirty="0">
                <a:solidFill>
                  <a:srgbClr val="002060"/>
                </a:solidFill>
              </a:rPr>
              <a:t>g</a:t>
            </a:r>
            <a:r>
              <a:rPr lang="nb-NO" sz="1600" baseline="30000" dirty="0">
                <a:solidFill>
                  <a:srgbClr val="002060"/>
                </a:solidFill>
              </a:rPr>
              <a:t>-1</a:t>
            </a:r>
            <a:r>
              <a:rPr lang="nb-NO" sz="1600" dirty="0">
                <a:solidFill>
                  <a:srgbClr val="002060"/>
                </a:solidFill>
              </a:rPr>
              <a:t>(</a:t>
            </a:r>
            <a:r>
              <a:rPr lang="nb-NO" sz="1600" dirty="0" err="1">
                <a:solidFill>
                  <a:srgbClr val="002060"/>
                </a:solidFill>
              </a:rPr>
              <a:t>v,..,d</a:t>
            </a:r>
            <a:r>
              <a:rPr lang="nb-NO" sz="1600" dirty="0">
                <a:solidFill>
                  <a:srgbClr val="002060"/>
                </a:solidFill>
              </a:rPr>
              <a:t>)</a:t>
            </a:r>
          </a:p>
          <a:p>
            <a:endParaRPr lang="nb-NO" sz="2400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037CA5-EF0D-4B7E-8E27-A29494ED9221}"/>
              </a:ext>
            </a:extLst>
          </p:cNvPr>
          <p:cNvSpPr txBox="1"/>
          <p:nvPr/>
        </p:nvSpPr>
        <p:spPr>
          <a:xfrm>
            <a:off x="10433319" y="2149766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BABDE74-8308-4693-943D-68D79EAB0001}"/>
              </a:ext>
            </a:extLst>
          </p:cNvPr>
          <p:cNvCxnSpPr/>
          <p:nvPr/>
        </p:nvCxnSpPr>
        <p:spPr>
          <a:xfrm flipV="1">
            <a:off x="9783081" y="2586242"/>
            <a:ext cx="24948" cy="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7A687BC-4ECA-4B6C-ACC0-9650EB1F4CBC}"/>
              </a:ext>
            </a:extLst>
          </p:cNvPr>
          <p:cNvSpPr txBox="1"/>
          <p:nvPr/>
        </p:nvSpPr>
        <p:spPr>
          <a:xfrm>
            <a:off x="8766736" y="371168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77C1776-EFA9-47EA-A2F2-6513F314ADCA}"/>
              </a:ext>
            </a:extLst>
          </p:cNvPr>
          <p:cNvCxnSpPr>
            <a:cxnSpLocks/>
          </p:cNvCxnSpPr>
          <p:nvPr/>
        </p:nvCxnSpPr>
        <p:spPr>
          <a:xfrm flipV="1">
            <a:off x="1562992" y="3923082"/>
            <a:ext cx="8529851" cy="44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376565D-14AB-4759-B566-2E982C8B0E02}"/>
              </a:ext>
            </a:extLst>
          </p:cNvPr>
          <p:cNvCxnSpPr>
            <a:cxnSpLocks/>
          </p:cNvCxnSpPr>
          <p:nvPr/>
        </p:nvCxnSpPr>
        <p:spPr>
          <a:xfrm>
            <a:off x="9533285" y="2253893"/>
            <a:ext cx="340475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59AB9FA-97C1-4E80-9DC6-B7EA33863E05}"/>
              </a:ext>
            </a:extLst>
          </p:cNvPr>
          <p:cNvSpPr txBox="1"/>
          <p:nvPr/>
        </p:nvSpPr>
        <p:spPr>
          <a:xfrm>
            <a:off x="9454016" y="1208543"/>
            <a:ext cx="380232" cy="66684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3200" baseline="-25000" dirty="0"/>
              <a:t>w</a:t>
            </a:r>
          </a:p>
          <a:p>
            <a:endParaRPr lang="nb-NO" sz="2400" baseline="-25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005447D-5817-46B3-98AA-F88567640A53}"/>
              </a:ext>
            </a:extLst>
          </p:cNvPr>
          <p:cNvSpPr/>
          <p:nvPr/>
        </p:nvSpPr>
        <p:spPr>
          <a:xfrm>
            <a:off x="5304619" y="2071393"/>
            <a:ext cx="1678675" cy="1119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>
                <a:solidFill>
                  <a:schemeClr val="tx1"/>
                </a:solidFill>
              </a:rPr>
              <a:t>Input </a:t>
            </a:r>
            <a:r>
              <a:rPr lang="nb-NO" dirty="0" err="1">
                <a:solidFill>
                  <a:schemeClr val="tx1"/>
                </a:solidFill>
              </a:rPr>
              <a:t>calculation</a:t>
            </a:r>
            <a:endParaRPr lang="nb-NO" dirty="0">
              <a:solidFill>
                <a:schemeClr val="tx1"/>
              </a:solidFill>
            </a:endParaRP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(</a:t>
            </a:r>
            <a:r>
              <a:rPr lang="nb-NO" sz="1400" dirty="0" err="1">
                <a:solidFill>
                  <a:schemeClr val="tx1"/>
                </a:solidFill>
              </a:rPr>
              <a:t>Static</a:t>
            </a:r>
            <a:r>
              <a:rPr lang="nb-NO" sz="1400" dirty="0">
                <a:solidFill>
                  <a:schemeClr val="tx1"/>
                </a:solidFill>
              </a:rPr>
              <a:t> </a:t>
            </a:r>
            <a:r>
              <a:rPr lang="nb-NO" sz="1400" dirty="0" err="1">
                <a:solidFill>
                  <a:schemeClr val="tx1"/>
                </a:solidFill>
              </a:rPr>
              <a:t>calculation</a:t>
            </a:r>
            <a:r>
              <a:rPr lang="nb-NO" sz="1400" dirty="0">
                <a:solidFill>
                  <a:schemeClr val="tx1"/>
                </a:solidFill>
              </a:rPr>
              <a:t> </a:t>
            </a:r>
            <a:r>
              <a:rPr lang="nb-NO" sz="1400" dirty="0" err="1">
                <a:solidFill>
                  <a:schemeClr val="tx1"/>
                </a:solidFill>
              </a:rPr>
              <a:t>block</a:t>
            </a:r>
            <a:r>
              <a:rPr lang="nb-NO" sz="1400" dirty="0">
                <a:solidFill>
                  <a:schemeClr val="tx1"/>
                </a:solidFill>
              </a:rPr>
              <a:t> </a:t>
            </a:r>
            <a:r>
              <a:rPr lang="nb-NO" sz="1400" dirty="0" err="1">
                <a:solidFill>
                  <a:schemeClr val="tx1"/>
                </a:solidFill>
              </a:rPr>
              <a:t>that</a:t>
            </a:r>
            <a:r>
              <a:rPr lang="nb-NO" sz="1400" dirty="0">
                <a:solidFill>
                  <a:schemeClr val="tx1"/>
                </a:solidFill>
              </a:rPr>
              <a:t> </a:t>
            </a:r>
            <a:r>
              <a:rPr lang="nb-NO" sz="1400" dirty="0" err="1">
                <a:solidFill>
                  <a:schemeClr val="tx1"/>
                </a:solidFill>
              </a:rPr>
              <a:t>inverts</a:t>
            </a:r>
            <a:r>
              <a:rPr lang="nb-NO" sz="1400" dirty="0">
                <a:solidFill>
                  <a:schemeClr val="tx1"/>
                </a:solidFill>
              </a:rPr>
              <a:t> g)</a:t>
            </a:r>
            <a:endParaRPr lang="nb-NO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5AA13A0-F8C2-4946-B87E-963CFBAAA8D6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6983294" y="2630952"/>
            <a:ext cx="860016" cy="17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A017804-6BB5-4563-9A7A-EC5AA71D3CC0}"/>
              </a:ext>
            </a:extLst>
          </p:cNvPr>
          <p:cNvCxnSpPr>
            <a:cxnSpLocks/>
          </p:cNvCxnSpPr>
          <p:nvPr/>
        </p:nvCxnSpPr>
        <p:spPr>
          <a:xfrm flipH="1">
            <a:off x="5875779" y="1318940"/>
            <a:ext cx="10660" cy="7361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66E9CCB-459D-454A-B597-843BCCB71E06}"/>
              </a:ext>
            </a:extLst>
          </p:cNvPr>
          <p:cNvCxnSpPr>
            <a:cxnSpLocks/>
          </p:cNvCxnSpPr>
          <p:nvPr/>
        </p:nvCxnSpPr>
        <p:spPr>
          <a:xfrm flipH="1">
            <a:off x="5886439" y="1318940"/>
            <a:ext cx="2732446" cy="37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8610279-0B42-4155-8D9F-9E75CC951888}"/>
              </a:ext>
            </a:extLst>
          </p:cNvPr>
          <p:cNvCxnSpPr>
            <a:cxnSpLocks/>
          </p:cNvCxnSpPr>
          <p:nvPr/>
        </p:nvCxnSpPr>
        <p:spPr>
          <a:xfrm flipV="1">
            <a:off x="9842149" y="1695501"/>
            <a:ext cx="1" cy="55839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BB469A1-2702-48D0-867C-51CEC4E31966}"/>
              </a:ext>
            </a:extLst>
          </p:cNvPr>
          <p:cNvCxnSpPr>
            <a:cxnSpLocks/>
          </p:cNvCxnSpPr>
          <p:nvPr/>
        </p:nvCxnSpPr>
        <p:spPr>
          <a:xfrm flipH="1">
            <a:off x="6537278" y="1702325"/>
            <a:ext cx="3304872" cy="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ADF59F0-153A-4E21-AF7E-4E5E06883CE9}"/>
              </a:ext>
            </a:extLst>
          </p:cNvPr>
          <p:cNvCxnSpPr>
            <a:cxnSpLocks/>
          </p:cNvCxnSpPr>
          <p:nvPr/>
        </p:nvCxnSpPr>
        <p:spPr>
          <a:xfrm flipV="1">
            <a:off x="6521474" y="1695345"/>
            <a:ext cx="0" cy="359700"/>
          </a:xfrm>
          <a:prstGeom prst="line">
            <a:avLst/>
          </a:prstGeom>
          <a:ln w="635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0B5242E-5C95-4131-8914-F87FD808F60C}"/>
              </a:ext>
            </a:extLst>
          </p:cNvPr>
          <p:cNvCxnSpPr>
            <a:cxnSpLocks/>
            <a:stCxn id="59" idx="2"/>
          </p:cNvCxnSpPr>
          <p:nvPr/>
        </p:nvCxnSpPr>
        <p:spPr>
          <a:xfrm flipH="1">
            <a:off x="6143956" y="3190510"/>
            <a:ext cx="1" cy="740180"/>
          </a:xfrm>
          <a:prstGeom prst="line">
            <a:avLst/>
          </a:prstGeom>
          <a:ln w="635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5EB9A2B-C38A-464B-ADF7-80BC94C9B111}"/>
              </a:ext>
            </a:extLst>
          </p:cNvPr>
          <p:cNvSpPr txBox="1"/>
          <p:nvPr/>
        </p:nvSpPr>
        <p:spPr>
          <a:xfrm>
            <a:off x="5244707" y="981930"/>
            <a:ext cx="4705096" cy="2638393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5A5766E-0C90-4F41-A417-FDA9F49E3568}"/>
              </a:ext>
            </a:extLst>
          </p:cNvPr>
          <p:cNvSpPr txBox="1"/>
          <p:nvPr/>
        </p:nvSpPr>
        <p:spPr>
          <a:xfrm>
            <a:off x="1156321" y="3429000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9991F9D-0D48-4CC0-954F-0613F2240949}"/>
              </a:ext>
            </a:extLst>
          </p:cNvPr>
          <p:cNvSpPr txBox="1"/>
          <p:nvPr/>
        </p:nvSpPr>
        <p:spPr>
          <a:xfrm>
            <a:off x="3849133" y="2043918"/>
            <a:ext cx="1565108" cy="60529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v </a:t>
            </a:r>
            <a:r>
              <a:rPr lang="nb-NO" sz="20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=g(</a:t>
            </a:r>
            <a:r>
              <a:rPr lang="nb-NO" sz="2000" b="1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u</a:t>
            </a:r>
            <a:r>
              <a:rPr lang="nb-NO" sz="2000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,w,y,d</a:t>
            </a:r>
            <a:r>
              <a:rPr lang="nb-NO" sz="20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)</a:t>
            </a:r>
          </a:p>
          <a:p>
            <a:r>
              <a:rPr lang="nb-NO" sz="2000" b="1" baseline="-250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=transformed input</a:t>
            </a:r>
            <a:endParaRPr lang="nb-NO" sz="2000" baseline="-25000" dirty="0">
              <a:highlight>
                <a:srgbClr val="FFFF00"/>
              </a:highligh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10E3F1-D4B2-4B6F-BDCA-2E5663F71698}"/>
              </a:ext>
            </a:extLst>
          </p:cNvPr>
          <p:cNvSpPr txBox="1"/>
          <p:nvPr/>
        </p:nvSpPr>
        <p:spPr>
          <a:xfrm>
            <a:off x="5161509" y="560204"/>
            <a:ext cx="206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Transformed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4FD703-3B8D-1BC6-CFC4-859C1F19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32C8-C7D8-1B4D-0621-17E4D1B1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07950"/>
            <a:ext cx="11838432" cy="1325563"/>
          </a:xfrm>
        </p:spPr>
        <p:txBody>
          <a:bodyPr>
            <a:normAutofit/>
          </a:bodyPr>
          <a:lstStyle/>
          <a:p>
            <a:r>
              <a:rPr lang="nb-NO" sz="3200" dirty="0" err="1"/>
              <a:t>Systematic</a:t>
            </a:r>
            <a:r>
              <a:rPr lang="nb-NO" sz="3200" dirty="0"/>
              <a:t> </a:t>
            </a:r>
            <a:r>
              <a:rPr lang="nb-NO" sz="3200" dirty="0" err="1"/>
              <a:t>approach</a:t>
            </a:r>
            <a:r>
              <a:rPr lang="nb-NO" sz="3200" dirty="0"/>
              <a:t> for </a:t>
            </a:r>
            <a:r>
              <a:rPr lang="nb-NO" sz="3200" dirty="0" err="1"/>
              <a:t>finding</a:t>
            </a:r>
            <a:r>
              <a:rPr lang="nb-NO" sz="3200" dirty="0"/>
              <a:t> transformed inputs from </a:t>
            </a:r>
            <a:r>
              <a:rPr lang="nb-NO" sz="3200" dirty="0" err="1"/>
              <a:t>static</a:t>
            </a:r>
            <a:r>
              <a:rPr lang="nb-NO" sz="3200" dirty="0"/>
              <a:t> </a:t>
            </a:r>
            <a:r>
              <a:rPr lang="nb-NO" sz="3200" dirty="0" err="1"/>
              <a:t>model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055EEA-A475-D999-DDFF-E6E09AFD45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5552"/>
                <a:ext cx="11363325" cy="4351338"/>
              </a:xfrm>
            </p:spPr>
            <p:txBody>
              <a:bodyPr/>
              <a:lstStyle/>
              <a:p>
                <a:r>
                  <a:rPr lang="nb-NO" sz="2000" dirty="0"/>
                  <a:t>Static </a:t>
                </a:r>
                <a:r>
                  <a:rPr lang="nb-NO" sz="2000" dirty="0" err="1"/>
                  <a:t>model</a:t>
                </a:r>
                <a:r>
                  <a:rPr lang="nb-NO" sz="2000" dirty="0"/>
                  <a:t>: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nb-NO" sz="2000" b="0" i="1" dirty="0">
                  <a:latin typeface="Cambria Math" panose="02040503050406030204" pitchFamily="18" charset="0"/>
                </a:endParaRPr>
              </a:p>
              <a:p>
                <a:r>
                  <a:rPr lang="nb-NO" sz="2000" dirty="0" err="1"/>
                  <a:t>Define</a:t>
                </a:r>
                <a:r>
                  <a:rPr lang="nb-NO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nb-NO" sz="2000" dirty="0"/>
                      <m:t> </m:t>
                    </m:r>
                    <m:r>
                      <m:rPr>
                        <m:nor/>
                      </m:rPr>
                      <a:rPr lang="nb-NO" sz="2000" dirty="0"/>
                      <m:t>Transformed</m:t>
                    </m:r>
                    <m:r>
                      <m:rPr>
                        <m:nor/>
                      </m:rPr>
                      <a:rPr lang="nb-NO" sz="2000" dirty="0"/>
                      <m:t> </m:t>
                    </m:r>
                    <m:r>
                      <m:rPr>
                        <m:nor/>
                      </m:rPr>
                      <a:rPr lang="nb-NO" sz="2000" dirty="0"/>
                      <m:t>input</m:t>
                    </m:r>
                  </m:oMath>
                </a14:m>
                <a:r>
                  <a:rPr lang="nb-NO" sz="2000" b="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nb-NO" sz="2000" b="0" dirty="0"/>
                  <a:t>  </a:t>
                </a:r>
                <a:r>
                  <a:rPr lang="nb-NO" sz="1600" b="0" dirty="0"/>
                  <a:t>(so </a:t>
                </a:r>
                <a:r>
                  <a:rPr lang="nb-NO" sz="1600" b="0" dirty="0">
                    <a:highlight>
                      <a:srgbClr val="FFFF00"/>
                    </a:highlight>
                  </a:rPr>
                  <a:t>v</a:t>
                </a:r>
                <a:r>
                  <a:rPr lang="nb-NO" sz="1600" b="0" baseline="-25000" dirty="0">
                    <a:highlight>
                      <a:srgbClr val="FFFF00"/>
                    </a:highlight>
                  </a:rPr>
                  <a:t>0</a:t>
                </a:r>
                <a:r>
                  <a:rPr lang="nb-NO" sz="1600" b="0" dirty="0">
                    <a:highlight>
                      <a:srgbClr val="FFFF00"/>
                    </a:highlight>
                  </a:rPr>
                  <a:t>=g=RHS of steady-</a:t>
                </a:r>
                <a:r>
                  <a:rPr lang="nb-NO" sz="1600" b="0" dirty="0" err="1">
                    <a:highlight>
                      <a:srgbClr val="FFFF00"/>
                    </a:highlight>
                  </a:rPr>
                  <a:t>state</a:t>
                </a:r>
                <a:r>
                  <a:rPr lang="nb-NO" sz="1600" b="0" dirty="0">
                    <a:highlight>
                      <a:srgbClr val="FFFF00"/>
                    </a:highlight>
                  </a:rPr>
                  <a:t> </a:t>
                </a:r>
                <a:r>
                  <a:rPr lang="nb-NO" sz="1600" b="0" dirty="0" err="1">
                    <a:highlight>
                      <a:srgbClr val="FFFF00"/>
                    </a:highlight>
                  </a:rPr>
                  <a:t>model</a:t>
                </a:r>
                <a:r>
                  <a:rPr lang="nb-NO" sz="1600" b="0" dirty="0"/>
                  <a:t>. </a:t>
                </a:r>
                <a:r>
                  <a:rPr lang="nb-NO" sz="1600" b="0" dirty="0" err="1"/>
                  <a:t>Extremely</a:t>
                </a:r>
                <a:r>
                  <a:rPr lang="nb-NO" sz="1600" b="0" dirty="0"/>
                  <a:t> </a:t>
                </a:r>
                <a:r>
                  <a:rPr lang="nb-NO" sz="1600" dirty="0"/>
                  <a:t>s</a:t>
                </a:r>
                <a:r>
                  <a:rPr lang="nb-NO" sz="1600" b="0" dirty="0"/>
                  <a:t>imple!)</a:t>
                </a:r>
              </a:p>
              <a:p>
                <a:r>
                  <a:rPr lang="nb-NO" sz="2000" dirty="0" err="1"/>
                  <a:t>Invert</a:t>
                </a:r>
                <a:r>
                  <a:rPr lang="nb-NO" sz="2000" dirty="0"/>
                  <a:t> by </a:t>
                </a:r>
                <a:r>
                  <a:rPr lang="nb-NO" sz="2000" dirty="0" err="1"/>
                  <a:t>solving</a:t>
                </a:r>
                <a:r>
                  <a:rPr lang="nb-NO" sz="2000" dirty="0"/>
                  <a:t> </a:t>
                </a:r>
                <a:r>
                  <a:rPr lang="nb-NO" sz="2000" dirty="0" err="1"/>
                  <a:t>with</a:t>
                </a:r>
                <a:r>
                  <a:rPr lang="nb-NO" sz="2000" dirty="0"/>
                  <a:t> </a:t>
                </a:r>
                <a:r>
                  <a:rPr lang="nb-NO" sz="2000" dirty="0" err="1"/>
                  <a:t>respect</a:t>
                </a:r>
                <a:r>
                  <a:rPr lang="nb-NO" sz="2000" dirty="0"/>
                  <a:t> to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2000" dirty="0"/>
                  <a:t>for given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sz="2000" dirty="0"/>
                  <a:t>: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b-NO" sz="2000" b="0" dirty="0"/>
                  <a:t>     (14)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055EEA-A475-D999-DDFF-E6E09AFD4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5552"/>
                <a:ext cx="11363325" cy="4351338"/>
              </a:xfrm>
              <a:blipFill>
                <a:blip r:embed="rId2"/>
                <a:stretch>
                  <a:fillRect l="-48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E37DE47-BB87-DD8F-F349-1F3EFBB817DB}"/>
              </a:ext>
            </a:extLst>
          </p:cNvPr>
          <p:cNvGrpSpPr/>
          <p:nvPr/>
        </p:nvGrpSpPr>
        <p:grpSpPr>
          <a:xfrm>
            <a:off x="0" y="3023627"/>
            <a:ext cx="9762122" cy="2840324"/>
            <a:chOff x="971549" y="3481101"/>
            <a:chExt cx="9762122" cy="28403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8EF08F-9D47-743A-CC02-E3D3B9045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549" y="3481101"/>
              <a:ext cx="9762122" cy="28403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0ADE77-25BB-F88A-CCD6-7220C45D0E4E}"/>
                </a:ext>
              </a:extLst>
            </p:cNvPr>
            <p:cNvSpPr txBox="1"/>
            <p:nvPr/>
          </p:nvSpPr>
          <p:spPr>
            <a:xfrm>
              <a:off x="5057775" y="3877469"/>
              <a:ext cx="4086225" cy="1704181"/>
            </a:xfrm>
            <a:prstGeom prst="rect">
              <a:avLst/>
            </a:prstGeom>
            <a:noFill/>
            <a:ln w="53975">
              <a:solidFill>
                <a:srgbClr val="FFC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0E7795-F97E-32DC-F9DE-2786892EA022}"/>
                  </a:ext>
                </a:extLst>
              </p:cNvPr>
              <p:cNvSpPr txBox="1"/>
              <p:nvPr/>
            </p:nvSpPr>
            <p:spPr>
              <a:xfrm>
                <a:off x="4341114" y="2406480"/>
                <a:ext cx="595440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nb-NO" sz="2000" dirty="0">
                    <a:highlight>
                      <a:srgbClr val="FFFF00"/>
                    </a:highlight>
                  </a:rPr>
                  <a:t>Transformed system: </a:t>
                </a:r>
                <a14:m>
                  <m:oMath xmlns:m="http://schemas.openxmlformats.org/officeDocument/2006/math">
                    <m:r>
                      <a:rPr lang="nb-NO" sz="2000" b="0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0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20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nb-NO" sz="2000" b="0" dirty="0">
                  <a:highlight>
                    <a:srgbClr val="FFFF00"/>
                  </a:highlight>
                </a:endParaRPr>
              </a:p>
              <a:p>
                <a:r>
                  <a:rPr lang="en-US" dirty="0">
                    <a:highlight>
                      <a:srgbClr val="FFFF00"/>
                    </a:highlight>
                  </a:rPr>
                  <a:t>Decoupled (</a:t>
                </a:r>
                <a14:m>
                  <m:oMath xmlns:m="http://schemas.openxmlformats.org/officeDocument/2006/math">
                    <m:r>
                      <a:rPr lang="nb-NO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highlight>
                      <a:srgbClr val="FFFF00"/>
                    </a:highlight>
                  </a:rPr>
                  <a:t>) , linear and independent of d !!!!!!</a:t>
                </a:r>
                <a:endParaRPr lang="en-US" sz="14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0E7795-F97E-32DC-F9DE-2786892EA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114" y="2406480"/>
                <a:ext cx="5954408" cy="677108"/>
              </a:xfrm>
              <a:prstGeom prst="rect">
                <a:avLst/>
              </a:prstGeom>
              <a:blipFill>
                <a:blip r:embed="rId4"/>
                <a:stretch>
                  <a:fillRect l="-819" t="-5405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9757B0F-D8A8-EA45-5417-378701ED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520" y="4494869"/>
            <a:ext cx="3557036" cy="204404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467F1B-824A-E457-264E-D537CA25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CBACC-64F5-B3A1-4C12-9B6C0F7E9F4D}"/>
              </a:ext>
            </a:extLst>
          </p:cNvPr>
          <p:cNvSpPr txBox="1"/>
          <p:nvPr/>
        </p:nvSpPr>
        <p:spPr>
          <a:xfrm>
            <a:off x="2194219" y="3341221"/>
            <a:ext cx="1587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Ideal case v</a:t>
            </a:r>
            <a:r>
              <a:rPr lang="nb-NO" sz="900" baseline="-25000" dirty="0"/>
              <a:t>0</a:t>
            </a:r>
            <a:r>
              <a:rPr lang="nb-NO" sz="900" dirty="0"/>
              <a:t>=y</a:t>
            </a:r>
            <a:r>
              <a:rPr lang="nb-NO" sz="900" baseline="30000" dirty="0"/>
              <a:t>s</a:t>
            </a:r>
            <a:r>
              <a:rPr lang="nb-NO" sz="900" dirty="0"/>
              <a:t>. So feedback controller C </a:t>
            </a:r>
            <a:r>
              <a:rPr lang="nb-NO" sz="900" dirty="0" err="1"/>
              <a:t>corrects</a:t>
            </a:r>
            <a:r>
              <a:rPr lang="nb-NO" sz="900" dirty="0"/>
              <a:t> for </a:t>
            </a:r>
            <a:r>
              <a:rPr lang="nb-NO" sz="900" dirty="0" err="1"/>
              <a:t>model</a:t>
            </a:r>
            <a:r>
              <a:rPr lang="nb-NO" sz="900" dirty="0"/>
              <a:t> </a:t>
            </a:r>
            <a:r>
              <a:rPr lang="nb-NO" sz="900" dirty="0" err="1"/>
              <a:t>error</a:t>
            </a:r>
            <a:r>
              <a:rPr lang="nb-NO" sz="900" dirty="0"/>
              <a:t> and </a:t>
            </a:r>
            <a:r>
              <a:rPr lang="nb-NO" sz="900" dirty="0" err="1"/>
              <a:t>unmeasured</a:t>
            </a:r>
            <a:r>
              <a:rPr lang="nb-NO" sz="900" dirty="0"/>
              <a:t> </a:t>
            </a:r>
            <a:r>
              <a:rPr lang="nb-NO" sz="900" dirty="0" err="1"/>
              <a:t>disturbances</a:t>
            </a:r>
            <a:r>
              <a:rPr lang="nb-NO" sz="900" dirty="0"/>
              <a:t>.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272B19-A38A-249E-8CBB-10EFD824A770}"/>
              </a:ext>
            </a:extLst>
          </p:cNvPr>
          <p:cNvSpPr txBox="1"/>
          <p:nvPr/>
        </p:nvSpPr>
        <p:spPr>
          <a:xfrm>
            <a:off x="8667100" y="3517100"/>
            <a:ext cx="198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y = </a:t>
            </a:r>
            <a:r>
              <a:rPr lang="nb-NO" sz="900" dirty="0" err="1"/>
              <a:t>controlled</a:t>
            </a:r>
            <a:r>
              <a:rPr lang="nb-NO" sz="900" dirty="0"/>
              <a:t> variable (</a:t>
            </a:r>
            <a:r>
              <a:rPr lang="nb-NO" sz="900" dirty="0" err="1"/>
              <a:t>main</a:t>
            </a:r>
            <a:r>
              <a:rPr lang="nb-NO" sz="900" dirty="0"/>
              <a:t> output)</a:t>
            </a:r>
          </a:p>
          <a:p>
            <a:r>
              <a:rPr lang="nb-NO" sz="900" dirty="0"/>
              <a:t>w = </a:t>
            </a:r>
            <a:r>
              <a:rPr lang="nb-NO" sz="900" dirty="0" err="1"/>
              <a:t>measured</a:t>
            </a:r>
            <a:r>
              <a:rPr lang="nb-NO" sz="900" dirty="0"/>
              <a:t> </a:t>
            </a:r>
            <a:r>
              <a:rPr lang="nb-NO" sz="900" dirty="0" err="1"/>
              <a:t>state</a:t>
            </a:r>
            <a:r>
              <a:rPr lang="nb-NO" sz="900" dirty="0"/>
              <a:t> (output) </a:t>
            </a:r>
            <a:r>
              <a:rPr lang="nb-NO" sz="900" dirty="0" err="1"/>
              <a:t>which</a:t>
            </a:r>
            <a:r>
              <a:rPr lang="nb-NO" sz="900" dirty="0"/>
              <a:t> is </a:t>
            </a:r>
            <a:r>
              <a:rPr lang="nb-NO" sz="900" dirty="0" err="1"/>
              <a:t>treated</a:t>
            </a:r>
            <a:r>
              <a:rPr lang="nb-NO" sz="900" dirty="0"/>
              <a:t> as </a:t>
            </a:r>
            <a:r>
              <a:rPr lang="nb-NO" sz="900" dirty="0" err="1"/>
              <a:t>measured</a:t>
            </a:r>
            <a:r>
              <a:rPr lang="nb-NO" sz="900" dirty="0"/>
              <a:t> </a:t>
            </a:r>
            <a:r>
              <a:rPr lang="nb-NO" sz="900" dirty="0" err="1"/>
              <a:t>disturbance</a:t>
            </a:r>
            <a:r>
              <a:rPr lang="nb-NO" sz="900" dirty="0"/>
              <a:t> (for </a:t>
            </a:r>
            <a:r>
              <a:rPr lang="nb-NO" sz="900" dirty="0" err="1"/>
              <a:t>example</a:t>
            </a:r>
            <a:r>
              <a:rPr lang="nb-NO" sz="900" dirty="0"/>
              <a:t>, a </a:t>
            </a:r>
            <a:r>
              <a:rPr lang="nb-NO" sz="900" dirty="0" err="1"/>
              <a:t>recycle</a:t>
            </a:r>
            <a:r>
              <a:rPr lang="nb-NO" sz="900" dirty="0"/>
              <a:t> </a:t>
            </a:r>
            <a:r>
              <a:rPr lang="nb-NO" sz="900" dirty="0" err="1"/>
              <a:t>flow</a:t>
            </a:r>
            <a:r>
              <a:rPr lang="nb-NO" sz="900" dirty="0"/>
              <a:t> in a </a:t>
            </a:r>
            <a:r>
              <a:rPr lang="nb-NO" sz="900" dirty="0" err="1"/>
              <a:t>process</a:t>
            </a:r>
            <a:r>
              <a:rPr lang="nb-NO" sz="900" dirty="0"/>
              <a:t>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3933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C8B7-6600-3039-6547-D7730C4D0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02" y="-48141"/>
            <a:ext cx="10515600" cy="1325563"/>
          </a:xfrm>
        </p:spPr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: Blending </a:t>
            </a:r>
            <a:r>
              <a:rPr lang="nb-NO" dirty="0" err="1"/>
              <a:t>process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161A8E-B6D7-050B-34B8-BE0CA3333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02" y="1051751"/>
            <a:ext cx="3476625" cy="2295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A1A934-208D-60B0-AA75-FA41BB56B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32" y="3429000"/>
            <a:ext cx="4676775" cy="364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55AE7E-E37C-D98E-2D09-C29A6F728D19}"/>
                  </a:ext>
                </a:extLst>
              </p:cNvPr>
              <p:cNvSpPr txBox="1"/>
              <p:nvPr/>
            </p:nvSpPr>
            <p:spPr>
              <a:xfrm>
                <a:off x="335632" y="4543885"/>
                <a:ext cx="4351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err="1"/>
                  <a:t>Static</a:t>
                </a:r>
                <a:r>
                  <a:rPr lang="nb-NO" dirty="0"/>
                  <a:t> material </a:t>
                </a:r>
                <a:r>
                  <a:rPr lang="nb-NO" dirty="0" err="1"/>
                  <a:t>balances</a:t>
                </a:r>
                <a:r>
                  <a:rPr lang="nb-NO" dirty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b-NO" b="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55AE7E-E37C-D98E-2D09-C29A6F728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32" y="4543885"/>
                <a:ext cx="4351982" cy="646331"/>
              </a:xfrm>
              <a:prstGeom prst="rect">
                <a:avLst/>
              </a:prstGeom>
              <a:blipFill>
                <a:blip r:embed="rId5"/>
                <a:stretch>
                  <a:fillRect l="-1120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0C0096-5DB7-C206-A805-B6D666B92301}"/>
                  </a:ext>
                </a:extLst>
              </p:cNvPr>
              <p:cNvSpPr txBox="1"/>
              <p:nvPr/>
            </p:nvSpPr>
            <p:spPr>
              <a:xfrm>
                <a:off x="6096000" y="1396001"/>
                <a:ext cx="2845972" cy="651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err="1"/>
                  <a:t>Solve</a:t>
                </a:r>
                <a:r>
                  <a:rPr lang="nb-NO" dirty="0"/>
                  <a:t> 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nb-NO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0C0096-5DB7-C206-A805-B6D666B92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96001"/>
                <a:ext cx="2845972" cy="651204"/>
              </a:xfrm>
              <a:prstGeom prst="rect">
                <a:avLst/>
              </a:prstGeom>
              <a:blipFill>
                <a:blip r:embed="rId6"/>
                <a:stretch>
                  <a:fillRect l="-1713" t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EF0AD034-1F94-134E-6A04-4631E8356073}"/>
              </a:ext>
            </a:extLst>
          </p:cNvPr>
          <p:cNvSpPr txBox="1"/>
          <p:nvPr/>
        </p:nvSpPr>
        <p:spPr>
          <a:xfrm>
            <a:off x="6084393" y="3128283"/>
            <a:ext cx="5987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This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implemented</a:t>
            </a:r>
            <a:r>
              <a:rPr lang="nb-NO" dirty="0"/>
              <a:t> </a:t>
            </a:r>
            <a:r>
              <a:rPr lang="nb-NO" dirty="0" err="1"/>
              <a:t>directly</a:t>
            </a:r>
            <a:r>
              <a:rPr lang="nb-NO" dirty="0"/>
              <a:t> and </a:t>
            </a:r>
            <a:r>
              <a:rPr lang="nb-NO" dirty="0" err="1"/>
              <a:t>give</a:t>
            </a:r>
            <a:r>
              <a:rPr lang="nb-NO" dirty="0"/>
              <a:t> y=v</a:t>
            </a:r>
            <a:r>
              <a:rPr lang="nb-NO" baseline="-25000" dirty="0"/>
              <a:t>0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b="1" dirty="0"/>
              <a:t>Alternative simple </a:t>
            </a:r>
            <a:r>
              <a:rPr lang="nb-NO" b="1" dirty="0" err="1"/>
              <a:t>implementation</a:t>
            </a:r>
            <a:r>
              <a:rPr lang="nb-NO" dirty="0"/>
              <a:t>. </a:t>
            </a:r>
            <a:r>
              <a:rPr lang="nb-NO" dirty="0" err="1"/>
              <a:t>Solving</a:t>
            </a:r>
            <a:r>
              <a:rPr lang="nb-NO" dirty="0"/>
              <a:t> (16a)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respect</a:t>
            </a:r>
            <a:r>
              <a:rPr lang="nb-NO" dirty="0"/>
              <a:t> to F1 and (16b)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respect</a:t>
            </a:r>
            <a:r>
              <a:rPr lang="nb-NO" dirty="0"/>
              <a:t> to F2 </a:t>
            </a:r>
            <a:r>
              <a:rPr lang="nb-NO" dirty="0" err="1"/>
              <a:t>gives</a:t>
            </a:r>
            <a:r>
              <a:rPr lang="nb-NO" dirty="0"/>
              <a:t>:</a:t>
            </a:r>
          </a:p>
          <a:p>
            <a:endParaRPr lang="nb-NO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3E6F9E-0F33-47A9-3CA5-32FD66C1AD88}"/>
              </a:ext>
            </a:extLst>
          </p:cNvPr>
          <p:cNvSpPr txBox="1"/>
          <p:nvPr/>
        </p:nvSpPr>
        <p:spPr>
          <a:xfrm>
            <a:off x="3879871" y="5238613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(16)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151C94-77B6-F000-6518-4D45889100DE}"/>
              </a:ext>
            </a:extLst>
          </p:cNvPr>
          <p:cNvSpPr txBox="1"/>
          <p:nvPr/>
        </p:nvSpPr>
        <p:spPr>
          <a:xfrm>
            <a:off x="9690117" y="4857087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(18)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A70F78-458E-7FB7-796D-64AAA210C002}"/>
                  </a:ext>
                </a:extLst>
              </p:cNvPr>
              <p:cNvSpPr txBox="1"/>
              <p:nvPr/>
            </p:nvSpPr>
            <p:spPr>
              <a:xfrm>
                <a:off x="514001" y="6392218"/>
                <a:ext cx="3020186" cy="658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b-NO" b="0" dirty="0"/>
                  <a:t> Transformed inputs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A70F78-458E-7FB7-796D-64AAA210C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01" y="6392218"/>
                <a:ext cx="3020186" cy="658514"/>
              </a:xfrm>
              <a:prstGeom prst="rect">
                <a:avLst/>
              </a:prstGeom>
              <a:blipFill>
                <a:blip r:embed="rId7"/>
                <a:stretch>
                  <a:fillRect t="-5556"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46DA0B21-0F1E-762B-97AA-58358360D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102" y="3874942"/>
            <a:ext cx="3562350" cy="6286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2C626-17F7-5762-3E9F-5F148FDC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0F0D64-BC53-6FA9-7B3E-83B352DC33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5476" y="1843128"/>
            <a:ext cx="2032867" cy="1254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161FBB-7E37-DD44-AB5F-1782506E86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8771" y="4475980"/>
            <a:ext cx="2214057" cy="12854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F3C01C-7BBD-15A1-F720-EE04AC17D5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306" y="4955007"/>
            <a:ext cx="2525096" cy="15011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0A302B-194F-D2F0-93F4-675D029AD299}"/>
              </a:ext>
            </a:extLst>
          </p:cNvPr>
          <p:cNvSpPr txBox="1"/>
          <p:nvPr/>
        </p:nvSpPr>
        <p:spPr>
          <a:xfrm>
            <a:off x="9886359" y="218010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(17)</a:t>
            </a:r>
            <a:endParaRPr lang="en-US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95BE97-D4D2-CD84-8EC5-ABD69675C3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7548" y="5828704"/>
            <a:ext cx="4351982" cy="3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2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89FA-5097-2106-6B1D-7CC515BC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269BC-6AAB-0992-DD0D-C8584DE50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74" y="5148954"/>
            <a:ext cx="5451524" cy="1441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F0695-855D-66FD-799E-21F272CF4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35" y="0"/>
            <a:ext cx="12192000" cy="48803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3ACB4B-8058-4A6B-04C4-0EA09A5C7F86}"/>
              </a:ext>
            </a:extLst>
          </p:cNvPr>
          <p:cNvGrpSpPr/>
          <p:nvPr/>
        </p:nvGrpSpPr>
        <p:grpSpPr>
          <a:xfrm>
            <a:off x="7991475" y="4436270"/>
            <a:ext cx="3762375" cy="2520573"/>
            <a:chOff x="7991475" y="4436270"/>
            <a:chExt cx="3762375" cy="25205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DA798F-49DE-B014-E528-CCC7E1ECE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1475" y="4880393"/>
              <a:ext cx="3762375" cy="2076450"/>
            </a:xfrm>
            <a:prstGeom prst="rect">
              <a:avLst/>
            </a:prstGeom>
          </p:spPr>
        </p:pic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54A53B13-EA5A-484C-D750-10A63C8FF839}"/>
                </a:ext>
              </a:extLst>
            </p:cNvPr>
            <p:cNvSpPr/>
            <p:nvPr/>
          </p:nvSpPr>
          <p:spPr>
            <a:xfrm rot="5400000">
              <a:off x="9741693" y="3864771"/>
              <a:ext cx="297657" cy="144065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F7110E-9C38-6EFD-9528-1DF8810CAE79}"/>
                </a:ext>
              </a:extLst>
            </p:cNvPr>
            <p:cNvSpPr txBox="1"/>
            <p:nvPr/>
          </p:nvSpPr>
          <p:spPr>
            <a:xfrm>
              <a:off x="9782175" y="4541839"/>
              <a:ext cx="4507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>
                  <a:highlight>
                    <a:srgbClr val="FFFF00"/>
                  </a:highlight>
                </a:rPr>
                <a:t>(11</a:t>
              </a:r>
              <a:r>
                <a:rPr lang="nb-NO" sz="1600" dirty="0">
                  <a:highlight>
                    <a:srgbClr val="FFFF00"/>
                  </a:highlight>
                </a:rPr>
                <a:t>)</a:t>
              </a:r>
              <a:endParaRPr lang="en-US" sz="1600" dirty="0">
                <a:highlight>
                  <a:srgbClr val="FFFF00"/>
                </a:highlight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08BCC7-BA62-7A50-A048-D93B22FE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3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BD1F8-D84B-5FD2-3792-4BFE74B7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Also</a:t>
            </a:r>
            <a:r>
              <a:rPr lang="nb-NO" dirty="0"/>
              <a:t>: Transformed outputs z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77770F-7CE6-902D-F28B-CE28F37F9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619" y="1690688"/>
            <a:ext cx="9324975" cy="29432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04700F-C971-484A-7E90-AB50A1E816F7}"/>
              </a:ext>
            </a:extLst>
          </p:cNvPr>
          <p:cNvSpPr txBox="1"/>
          <p:nvPr/>
        </p:nvSpPr>
        <p:spPr>
          <a:xfrm>
            <a:off x="503853" y="5495731"/>
            <a:ext cx="6657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No fundamental </a:t>
            </a:r>
            <a:r>
              <a:rPr lang="nb-NO" dirty="0" err="1"/>
              <a:t>advantage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simplify</a:t>
            </a:r>
            <a:r>
              <a:rPr lang="nb-NO" dirty="0"/>
              <a:t> input </a:t>
            </a:r>
            <a:r>
              <a:rPr lang="nb-NO" dirty="0" err="1"/>
              <a:t>transformation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For </a:t>
            </a:r>
            <a:r>
              <a:rPr lang="nb-NO" dirty="0" err="1"/>
              <a:t>example</a:t>
            </a:r>
            <a:r>
              <a:rPr lang="nb-NO" dirty="0"/>
              <a:t>, y=T, z=H (</a:t>
            </a:r>
            <a:r>
              <a:rPr lang="nb-NO" dirty="0" err="1"/>
              <a:t>enthalpy</a:t>
            </a:r>
            <a:r>
              <a:rPr lang="nb-NO" dirty="0"/>
              <a:t>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F75A20-FE9E-61F1-B608-BA9184B2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C2BE-B506-4B6B-8BCF-3A8AB4D8C5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1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2597</Words>
  <Application>Microsoft Office PowerPoint</Application>
  <PresentationFormat>Widescreen</PresentationFormat>
  <Paragraphs>411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Times New Roman</vt:lpstr>
      <vt:lpstr>Office Theme</vt:lpstr>
      <vt:lpstr>P8</vt:lpstr>
      <vt:lpstr>Nonlinear feedforward, decoupling and linearization</vt:lpstr>
      <vt:lpstr>Feedforward control</vt:lpstr>
      <vt:lpstr>PowerPoint Presentation</vt:lpstr>
      <vt:lpstr>Use of transformed inputs</vt:lpstr>
      <vt:lpstr>Systematic approach for finding transformed inputs from static model</vt:lpstr>
      <vt:lpstr>Example: Blending process</vt:lpstr>
      <vt:lpstr>PowerPoint Presentation</vt:lpstr>
      <vt:lpstr>Also: Transformed outputs z</vt:lpstr>
      <vt:lpstr>More on transformed inputs </vt:lpstr>
      <vt:lpstr>MPC and RTO</vt:lpstr>
      <vt:lpstr>What about MPC?</vt:lpstr>
      <vt:lpstr>PowerPoint Presentation</vt:lpstr>
      <vt:lpstr>Optimal operation and constraints switching</vt:lpstr>
      <vt:lpstr>Economic real-time optimization(RTO) Alternative RTO approaches:</vt:lpstr>
      <vt:lpstr>I. Conventional (commercial) steady-state RTO</vt:lpstr>
      <vt:lpstr>Steady-state wait time</vt:lpstr>
      <vt:lpstr>How to avoid steady state wait time?</vt:lpstr>
      <vt:lpstr>How to avoid steady state wait time?</vt:lpstr>
      <vt:lpstr>RTO problem</vt:lpstr>
      <vt:lpstr>II. Feedback RTO (unconstrained case)</vt:lpstr>
      <vt:lpstr>II. Feedback RTO (unconstrained case)</vt:lpstr>
      <vt:lpstr>PowerPoint Presentation</vt:lpstr>
      <vt:lpstr>PowerPoint Presentation</vt:lpstr>
      <vt:lpstr>Alternative 1B: Dual composition with optimization/solver for computing u (primal variables) </vt:lpstr>
      <vt:lpstr>Alternative 2: Region-based Feedback-RTO with «direct» constraint control </vt:lpstr>
      <vt:lpstr>PowerPoint Presentation</vt:lpstr>
      <vt:lpstr>Model-free optimization: Extremum Seeking Control (ESC) based on measuring cost J </vt:lpstr>
      <vt:lpstr>Data-based optimization: “Hill-climbing” / “Extremum seeking control” Drive gradient Ju=dJ/du to zero.</vt:lpstr>
      <vt:lpstr>Equivalent: Minimize cost J (go to bottom of valley)</vt:lpstr>
      <vt:lpstr>Classical Extremum seeking control using sinusoids</vt:lpstr>
      <vt:lpstr>More common today: Estimate Steady-state gradient using discrete perturbations (steps)</vt:lpstr>
      <vt:lpstr>Least square Extremum seeking control</vt:lpstr>
      <vt:lpstr>Summary extremum seeking control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Sigurd Skogestad</dc:creator>
  <cp:lastModifiedBy>Sigurd Skogestad</cp:lastModifiedBy>
  <cp:revision>25</cp:revision>
  <dcterms:created xsi:type="dcterms:W3CDTF">2023-08-08T09:46:30Z</dcterms:created>
  <dcterms:modified xsi:type="dcterms:W3CDTF">2023-10-24T15:08:12Z</dcterms:modified>
</cp:coreProperties>
</file>