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653" r:id="rId2"/>
    <p:sldId id="1491" r:id="rId3"/>
    <p:sldId id="1654" r:id="rId4"/>
    <p:sldId id="1656" r:id="rId5"/>
    <p:sldId id="985" r:id="rId6"/>
    <p:sldId id="1657" r:id="rId7"/>
    <p:sldId id="1547" r:id="rId8"/>
    <p:sldId id="1659" r:id="rId9"/>
    <p:sldId id="1546" r:id="rId10"/>
    <p:sldId id="1559" r:id="rId11"/>
    <p:sldId id="1549" r:id="rId12"/>
    <p:sldId id="1550" r:id="rId13"/>
    <p:sldId id="1551" r:id="rId14"/>
    <p:sldId id="256" r:id="rId15"/>
    <p:sldId id="1609" r:id="rId16"/>
    <p:sldId id="1566" r:id="rId17"/>
    <p:sldId id="1567" r:id="rId18"/>
    <p:sldId id="1568" r:id="rId19"/>
    <p:sldId id="1608" r:id="rId20"/>
    <p:sldId id="1569" r:id="rId21"/>
    <p:sldId id="1679" r:id="rId22"/>
    <p:sldId id="428" r:id="rId23"/>
    <p:sldId id="1605" r:id="rId24"/>
    <p:sldId id="1572" r:id="rId25"/>
    <p:sldId id="1573" r:id="rId26"/>
    <p:sldId id="1574" r:id="rId27"/>
    <p:sldId id="1575" r:id="rId28"/>
    <p:sldId id="1576" r:id="rId29"/>
    <p:sldId id="1577" r:id="rId30"/>
    <p:sldId id="1676" r:id="rId31"/>
    <p:sldId id="1675" r:id="rId32"/>
    <p:sldId id="1677" r:id="rId33"/>
    <p:sldId id="1578" r:id="rId34"/>
    <p:sldId id="1678" r:id="rId35"/>
    <p:sldId id="1531" r:id="rId36"/>
    <p:sldId id="1607" r:id="rId37"/>
    <p:sldId id="429" r:id="rId38"/>
    <p:sldId id="1564" r:id="rId39"/>
    <p:sldId id="1565" r:id="rId40"/>
    <p:sldId id="1481" r:id="rId41"/>
    <p:sldId id="1599" r:id="rId42"/>
    <p:sldId id="1600" r:id="rId43"/>
    <p:sldId id="1601" r:id="rId44"/>
    <p:sldId id="1025" r:id="rId45"/>
    <p:sldId id="1602" r:id="rId46"/>
    <p:sldId id="1029" r:id="rId47"/>
    <p:sldId id="165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15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49.643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16 1572,'-1'-2,"-1"0,0 0,1 0,-1-1,1 1,0 0,0-1,0 1,0-1,1 1,-1-1,0-4,0-34,1 33,4-46,3 1,16-64,-10 62,8-104,-17 131,0 0,2 1,1 0,2 0,21-46,1-4,2-24,13-35,-30 94,-10 25,0 1,1 0,1 0,10-15,115-138,-123 155,1 0,1 1,0 0,1 1,0 0,1 1,1 0,-1 1,2 1,0 0,0 1,27-10,-35 15,0 0,0-1,11-7,-14 7,1 1,1 0,-1 0,0 0,1 0,11-2,23-2,0 1,1 2,-1 1,63 4,-97 0,1 1,-1 0,0 0,0 0,0 0,0 1,0 0,0 1,-1-1,8 7,-4-4,-1 0,1-1,18 7,129 31,0 0,-109-29,50 8,-93-21,-1 1,0-1,1 1,-1 0,0 0,0 0,0 0,-1 0,1 1,-1 0,1 0,-1 0,0 0,0 0,3 6,4 5,-1 0,11 25,-13-24,-3-5,0 0,-1 0,4 20,-6-21,1 0,0-1,1 1,0 0,0-1,6 9,5 8,16 41,-18-37,17 30,-20-42,-2 0,0 1,-1 0,-1 0,-1 0,0 1,-2-1,0 1,-3 33,3-32,1 0,0-1,2 1,1-1,16 37,-11-29,33 108,-17-46,10 60,-26-101,-10-46,-1 1,0-1,1 1,-1 0,-1-1,1 1,0-1,-1 1,1 0,-1-1,0 1,0-1,0 1,0-1,-3 5,3-8,1 1,0 0,-1 0,1 0,0 0,-1 0,1-1,0 1,-1 0,1 0,0-1,0 1,-1 0,1 0,0-1,0 1,0 0,-1-1,1 1,0 0,0-1,0 1,0 0,0-1,0 1,0 0,-1-1,1 1,0 0,0-1,1 1,-1 0,0-1,0 1,0-1,-2-16,1 10,2-52,0 54,0 0,1 0,-1 0,1 0,0 1,0-1,0 0,1 1,5-7,10-16,-14 20,1 0,-1 0,2 1,-1-1,1 1,12-10,-18 15,0 1,0 0,1 0,-1 0,0 0,0-1,0 1,1 0,-1 0,0 0,0 0,1 0,-1 0,0 0,0 0,1 0,-1-1,0 1,0 0,1 0,-1 0,0 0,0 1,1-1,-1 0,0 0,0 0,1 0,-1 0,0 0,0 0,1 0,-1 0,0 0,0 1,1-1,-1 0,2 11,-5 12,-1-15,0 1,0-1,-1 0,0 0,-1-1,0 0,0 0,-1 0,0 0,0-1,-14 9,21-14,0-1,-1 0,1 0,-1 1,1-1,0 0,-1 0,1 0,-1 0,1 1,-1-1,1 0,-1 0,1 0,-1 0,1 0,-1 0,1 0,-1 0,1 0,-1-1,1 1,0 0,-1 0,1 0,-1 0,1-1,-1 1,1 0,0 0,-1-1,1 1,-1 0,1 0,0-1,0 1,-1-1,1 1,0 0,-1-1,1 1,0 0,0-1,0 1,0-1,-1 1,1-1,0 1,0 0,0-1,0 1,0-1,0 1,0-1,1 0,-3-32,2 25,0 5,-1 0,0-1,1 1,-1 0,-1 0,1-1,0 1,-1 0,0 0,0 0,0 1,0-1,0 0,0 1,-4-4,-4-1,0-1,-22-12,31 20,-5-2,0-1,0 1,0 1,-1-1,1 1,-1 0,1 0,-1 1,1-1,-13 2,13-1,-9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49.643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16 1572,'-1'-2,"-1"0,0 0,1 0,-1-1,1 1,0 0,0-1,0 1,0-1,1 1,-1-1,0-4,0-34,1 33,4-46,3 1,16-64,-10 62,8-104,-17 131,0 0,2 1,1 0,2 0,21-46,1-4,2-24,13-35,-30 94,-10 25,0 1,1 0,1 0,10-15,115-138,-123 155,1 0,1 1,0 0,1 1,0 0,1 1,1 0,-1 1,2 1,0 0,0 1,27-10,-35 15,0 0,0-1,11-7,-14 7,1 1,1 0,-1 0,0 0,1 0,11-2,23-2,0 1,1 2,-1 1,63 4,-97 0,1 1,-1 0,0 0,0 0,0 0,0 1,0 0,0 1,-1-1,8 7,-4-4,-1 0,1-1,18 7,129 31,0 0,-109-29,50 8,-93-21,-1 1,0-1,1 1,-1 0,0 0,0 0,0 0,-1 0,1 1,-1 0,1 0,-1 0,0 0,0 0,3 6,4 5,-1 0,11 25,-13-24,-3-5,0 0,-1 0,4 20,-6-21,1 0,0-1,1 1,0 0,0-1,6 9,5 8,16 41,-18-37,17 30,-20-42,-2 0,0 1,-1 0,-1 0,-1 0,0 1,-2-1,0 1,-3 33,3-32,1 0,0-1,2 1,1-1,16 37,-11-29,33 108,-17-46,10 60,-26-101,-10-46,-1 1,0-1,1 1,-1 0,-1-1,1 1,0-1,-1 1,1 0,-1-1,0 1,0-1,0 1,0-1,-3 5,3-8,1 1,0 0,-1 0,1 0,0 0,-1 0,1-1,0 1,-1 0,1 0,0-1,0 1,-1 0,1 0,0-1,0 1,0 0,-1-1,1 1,0 0,0-1,0 1,0 0,0-1,0 1,0 0,-1-1,1 1,0 0,0-1,1 1,-1 0,0-1,0 1,0-1,-2-16,1 10,2-52,0 54,0 0,1 0,-1 0,1 0,0 1,0-1,0 0,1 1,5-7,10-16,-14 20,1 0,-1 0,2 1,-1-1,1 1,12-10,-18 15,0 1,0 0,1 0,-1 0,0 0,0-1,0 1,1 0,-1 0,0 0,0 0,1 0,-1 0,0 0,0 0,1 0,-1-1,0 1,0 0,1 0,-1 0,0 0,0 1,1-1,-1 0,0 0,0 0,1 0,-1 0,0 0,0 0,1 0,-1 0,0 0,0 1,1-1,-1 0,2 11,-5 12,-1-15,0 1,0-1,-1 0,0 0,-1-1,0 0,0 0,-1 0,0 0,0-1,-14 9,21-14,0-1,-1 0,1 0,-1 1,1-1,0 0,-1 0,1 0,-1 0,1 1,-1-1,1 0,-1 0,1 0,-1 0,1 0,-1 0,1 0,-1 0,1 0,-1-1,1 1,0 0,-1 0,1 0,-1 0,1-1,-1 1,1 0,0 0,-1-1,1 1,-1 0,1 0,0-1,0 1,-1-1,1 1,0 0,-1-1,1 1,0 0,0-1,0 1,0-1,-1 1,1-1,0 1,0 0,0-1,0 1,0-1,0 1,0-1,1 0,-3-32,2 25,0 5,-1 0,0-1,1 1,-1 0,-1 0,1-1,0 1,-1 0,0 0,0 0,0 1,0-1,0 0,0 1,-4-4,-4-1,0-1,-22-12,31 20,-5-2,0-1,0 1,0 1,-1-1,1 1,-1 0,1 0,-1 1,1-1,-13 2,13-1,-9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33:01.714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14 1572,'-2'-2,"1"0,-1 0,1 0,0-1,0 1,0 0,0-1,0 1,1-1,-1 1,1-1,-1-4,0-34,1 33,3-46,3 1,14-64,-10 62,8-104,-15 131,1 0,1 1,1 0,1 0,18-46,1-4,2-24,11-35,-26 94,-8 25,0 1,1 0,0 0,10-15,95-138,-102 155,0 0,1 1,0 0,1 1,0 0,1 1,0 0,0 1,1 1,1 0,-1 1,23-10,-29 15,0 0,-1-1,10-7,-11 7,0 1,0 0,0 0,1 0,-1 0,11-2,18-2,0 1,1 2,0 1,52 4,-81 0,0 1,1 0,-1 0,0 0,0 0,-1 1,1 0,0 1,-1-1,7 7,-4-4,0 0,0-1,15 7,109 31,0 0,-92-29,42 8,-78-21,0 1,-1-1,1 1,-1 0,1 0,-1 0,0 0,0 0,0 1,0 0,0 0,0 0,0 0,-1 0,3 6,4 5,-2 0,10 25,-11-24,-3-5,0 0,0 0,2 20,-3-21,-1 0,1-1,0 1,1 0,0-1,4 9,4 8,15 41,-16-37,15 30,-18-42,-1 0,0 1,-1 0,-1 0,-1 0,0 1,-1-1,0 1,-3 33,3-32,0 0,1-1,1 1,1-1,14 37,-11-29,30 108,-16-46,9 60,-21-101,-10-46,0 1,1-1,-1 1,0 0,0-1,-1 1,1-1,0 1,-1 0,1-1,-1 1,0-1,0 1,0-1,-2 5,2-8,1 1,0 0,-1 0,1 0,0 0,0 0,-1-1,1 1,0 0,0 0,-1-1,1 1,0 0,0 0,0-1,-1 1,1 0,0-1,0 1,0 0,0-1,0 1,0 0,0-1,0 1,-1 0,1-1,0 1,0 0,0-1,0 1,1 0,-1-1,0 1,0-1,-2-16,2 10,1-52,-1 54,1 0,0 0,0 0,1 0,0 1,-1-1,2 0,-1 1,4-7,10-16,-13 20,1 0,0 0,0 1,0-1,1 1,11-10,-16 15,0 1,0 0,0 0,0 0,1 0,-1-1,0 1,0 0,0 0,0 0,1 0,-1 0,0 0,0 0,0 0,1 0,-1-1,0 1,0 0,1 0,-1 0,0 0,0 1,0-1,1 0,-1 0,0 0,0 0,1 0,-1 0,0 0,0 0,0 0,0 0,1 1,-1-1,0 0,2 11,-5 12,0-15,0 1,-1-1,0 0,0 0,-1-1,0 0,0 0,-1 0,0 0,0-1,-11 9,17-14,-1-1,1 0,0 0,-1 1,1-1,0 0,-1 0,1 0,-1 0,1 1,0-1,-1 0,1 0,-1 0,1 0,0 0,-1 0,1 0,-1 0,1 0,0-1,-1 1,1 0,-1 0,1 0,0 0,-1-1,1 1,0 0,-1 0,1-1,0 1,-1 0,1 0,0-1,0 1,-1-1,1 1,0 0,0-1,0 1,-1 0,1-1,0 1,0-1,0 1,0-1,0 1,0 0,0-1,0 1,0-1,0 1,0-1,0 0,-1-32,1 25,-1 5,1 0,-1-1,1 1,-1 0,0 0,0-1,0 1,-1 0,1 0,-1 0,1 1,-1-1,0 0,0 1,-3-4,-3-1,-1-1,-18-12,27 20,-5-2,0-1,0 1,-1 1,1-1,-1 1,1 0,0 0,-1 1,0-1,-9 2,10-1,-7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49.643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16 1572,'-1'-2,"-1"0,0 0,1 0,-1-1,1 1,0 0,0-1,0 1,0-1,1 1,-1-1,0-4,0-34,1 33,4-46,3 1,16-64,-10 62,8-104,-17 131,0 0,2 1,1 0,2 0,21-46,1-4,2-24,13-35,-30 94,-10 25,0 1,1 0,1 0,10-15,115-138,-123 155,1 0,1 1,0 0,1 1,0 0,1 1,1 0,-1 1,2 1,0 0,0 1,27-10,-35 15,0 0,0-1,11-7,-14 7,1 1,1 0,-1 0,0 0,1 0,11-2,23-2,0 1,1 2,-1 1,63 4,-97 0,1 1,-1 0,0 0,0 0,0 0,0 1,0 0,0 1,-1-1,8 7,-4-4,-1 0,1-1,18 7,129 31,0 0,-109-29,50 8,-93-21,-1 1,0-1,1 1,-1 0,0 0,0 0,0 0,-1 0,1 1,-1 0,1 0,-1 0,0 0,0 0,3 6,4 5,-1 0,11 25,-13-24,-3-5,0 0,-1 0,4 20,-6-21,1 0,0-1,1 1,0 0,0-1,6 9,5 8,16 41,-18-37,17 30,-20-42,-2 0,0 1,-1 0,-1 0,-1 0,0 1,-2-1,0 1,-3 33,3-32,1 0,0-1,2 1,1-1,16 37,-11-29,33 108,-17-46,10 60,-26-101,-10-46,-1 1,0-1,1 1,-1 0,-1-1,1 1,0-1,-1 1,1 0,-1-1,0 1,0-1,0 1,0-1,-3 5,3-8,1 1,0 0,-1 0,1 0,0 0,-1 0,1-1,0 1,-1 0,1 0,0-1,0 1,-1 0,1 0,0-1,0 1,0 0,-1-1,1 1,0 0,0-1,0 1,0 0,0-1,0 1,0 0,-1-1,1 1,0 0,0-1,1 1,-1 0,0-1,0 1,0-1,-2-16,1 10,2-52,0 54,0 0,1 0,-1 0,1 0,0 1,0-1,0 0,1 1,5-7,10-16,-14 20,1 0,-1 0,2 1,-1-1,1 1,12-10,-18 15,0 1,0 0,1 0,-1 0,0 0,0-1,0 1,1 0,-1 0,0 0,0 0,1 0,-1 0,0 0,0 0,1 0,-1-1,0 1,0 0,1 0,-1 0,0 0,0 1,1-1,-1 0,0 0,0 0,1 0,-1 0,0 0,0 0,1 0,-1 0,0 0,0 1,1-1,-1 0,2 11,-5 12,-1-15,0 1,0-1,-1 0,0 0,-1-1,0 0,0 0,-1 0,0 0,0-1,-14 9,21-14,0-1,-1 0,1 0,-1 1,1-1,0 0,-1 0,1 0,-1 0,1 1,-1-1,1 0,-1 0,1 0,-1 0,1 0,-1 0,1 0,-1 0,1 0,-1-1,1 1,0 0,-1 0,1 0,-1 0,1-1,-1 1,1 0,0 0,-1-1,1 1,-1 0,1 0,0-1,0 1,-1-1,1 1,0 0,-1-1,1 1,0 0,0-1,0 1,0-1,-1 1,1-1,0 1,0 0,0-1,0 1,0-1,0 1,0-1,1 0,-3-32,2 25,0 5,-1 0,0-1,1 1,-1 0,-1 0,1-1,0 1,-1 0,0 0,0 0,0 1,0-1,0 0,0 1,-4-4,-4-1,0-1,-22-12,31 20,-5-2,0-1,0 1,0 1,-1-1,1 1,-1 0,1 0,-1 1,1-1,-13 2,13-1,-9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33:01.714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14 1572,'-2'-2,"1"0,-1 0,1 0,0-1,0 1,0 0,0-1,0 1,1-1,-1 1,1-1,-1-4,0-34,1 33,3-46,3 1,14-64,-10 62,8-104,-15 131,1 0,1 1,1 0,1 0,18-46,1-4,2-24,11-35,-26 94,-8 25,0 1,1 0,0 0,10-15,95-138,-102 155,0 0,1 1,0 0,1 1,0 0,1 1,0 0,0 1,1 1,1 0,-1 1,23-10,-29 15,0 0,-1-1,10-7,-11 7,0 1,0 0,0 0,1 0,-1 0,11-2,18-2,0 1,1 2,0 1,52 4,-81 0,0 1,1 0,-1 0,0 0,0 0,-1 1,1 0,0 1,-1-1,7 7,-4-4,0 0,0-1,15 7,109 31,0 0,-92-29,42 8,-78-21,0 1,-1-1,1 1,-1 0,1 0,-1 0,0 0,0 0,0 1,0 0,0 0,0 0,0 0,-1 0,3 6,4 5,-2 0,10 25,-11-24,-3-5,0 0,0 0,2 20,-3-21,-1 0,1-1,0 1,1 0,0-1,4 9,4 8,15 41,-16-37,15 30,-18-42,-1 0,0 1,-1 0,-1 0,-1 0,0 1,-1-1,0 1,-3 33,3-32,0 0,1-1,1 1,1-1,14 37,-11-29,30 108,-16-46,9 60,-21-101,-10-46,0 1,1-1,-1 1,0 0,0-1,-1 1,1-1,0 1,-1 0,1-1,-1 1,0-1,0 1,0-1,-2 5,2-8,1 1,0 0,-1 0,1 0,0 0,0 0,-1-1,1 1,0 0,0 0,-1-1,1 1,0 0,0 0,0-1,-1 1,1 0,0-1,0 1,0 0,0-1,0 1,0 0,0-1,0 1,-1 0,1-1,0 1,0 0,0-1,0 1,1 0,-1-1,0 1,0-1,-2-16,2 10,1-52,-1 54,1 0,0 0,0 0,1 0,0 1,-1-1,2 0,-1 1,4-7,10-16,-13 20,1 0,0 0,0 1,0-1,1 1,11-10,-16 15,0 1,0 0,0 0,0 0,1 0,-1-1,0 1,0 0,0 0,0 0,1 0,-1 0,0 0,0 0,0 0,1 0,-1-1,0 1,0 0,1 0,-1 0,0 0,0 1,0-1,1 0,-1 0,0 0,0 0,1 0,-1 0,0 0,0 0,0 0,0 0,1 1,-1-1,0 0,2 11,-5 12,0-15,0 1,-1-1,0 0,0 0,-1-1,0 0,0 0,-1 0,0 0,0-1,-11 9,17-14,-1-1,1 0,0 0,-1 1,1-1,0 0,-1 0,1 0,-1 0,1 1,0-1,-1 0,1 0,-1 0,1 0,0 0,-1 0,1 0,-1 0,1 0,0-1,-1 1,1 0,-1 0,1 0,0 0,-1-1,1 1,0 0,-1 0,1-1,0 1,-1 0,1 0,0-1,0 1,-1-1,1 1,0 0,0-1,0 1,-1 0,1-1,0 1,0-1,0 1,0-1,0 1,0 0,0-1,0 1,0-1,0 1,0-1,0 0,-1-32,1 25,-1 5,1 0,-1-1,1 1,-1 0,0 0,0-1,0 1,-1 0,1 0,-1 0,1 1,-1-1,0 0,0 1,-3-4,-3-1,-1-1,-18-12,27 20,-5-2,0-1,0 1,-1 1,1-1,-1 1,1 0,0 0,-1 1,0-1,-9 2,10-1,-7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49.643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16 1572,'-1'-2,"-1"0,0 0,1 0,-1-1,1 1,0 0,0-1,0 1,0-1,1 1,-1-1,0-4,0-34,1 33,4-46,3 1,16-64,-10 62,8-104,-17 131,0 0,2 1,1 0,2 0,21-46,1-4,2-24,13-35,-30 94,-10 25,0 1,1 0,1 0,10-15,115-138,-123 155,1 0,1 1,0 0,1 1,0 0,1 1,1 0,-1 1,2 1,0 0,0 1,27-10,-35 15,0 0,0-1,11-7,-14 7,1 1,1 0,-1 0,0 0,1 0,11-2,23-2,0 1,1 2,-1 1,63 4,-97 0,1 1,-1 0,0 0,0 0,0 0,0 1,0 0,0 1,-1-1,8 7,-4-4,-1 0,1-1,18 7,129 31,0 0,-109-29,50 8,-93-21,-1 1,0-1,1 1,-1 0,0 0,0 0,0 0,-1 0,1 1,-1 0,1 0,-1 0,0 0,0 0,3 6,4 5,-1 0,11 25,-13-24,-3-5,0 0,-1 0,4 20,-6-21,1 0,0-1,1 1,0 0,0-1,6 9,5 8,16 41,-18-37,17 30,-20-42,-2 0,0 1,-1 0,-1 0,-1 0,0 1,-2-1,0 1,-3 33,3-32,1 0,0-1,2 1,1-1,16 37,-11-29,33 108,-17-46,10 60,-26-101,-10-46,-1 1,0-1,1 1,-1 0,-1-1,1 1,0-1,-1 1,1 0,-1-1,0 1,0-1,0 1,0-1,-3 5,3-8,1 1,0 0,-1 0,1 0,0 0,-1 0,1-1,0 1,-1 0,1 0,0-1,0 1,-1 0,1 0,0-1,0 1,0 0,-1-1,1 1,0 0,0-1,0 1,0 0,0-1,0 1,0 0,-1-1,1 1,0 0,0-1,1 1,-1 0,0-1,0 1,0-1,-2-16,1 10,2-52,0 54,0 0,1 0,-1 0,1 0,0 1,0-1,0 0,1 1,5-7,10-16,-14 20,1 0,-1 0,2 1,-1-1,1 1,12-10,-18 15,0 1,0 0,1 0,-1 0,0 0,0-1,0 1,1 0,-1 0,0 0,0 0,1 0,-1 0,0 0,0 0,1 0,-1-1,0 1,0 0,1 0,-1 0,0 0,0 1,1-1,-1 0,0 0,0 0,1 0,-1 0,0 0,0 0,1 0,-1 0,0 0,0 1,1-1,-1 0,2 11,-5 12,-1-15,0 1,0-1,-1 0,0 0,-1-1,0 0,0 0,-1 0,0 0,0-1,-14 9,21-14,0-1,-1 0,1 0,-1 1,1-1,0 0,-1 0,1 0,-1 0,1 1,-1-1,1 0,-1 0,1 0,-1 0,1 0,-1 0,1 0,-1 0,1 0,-1-1,1 1,0 0,-1 0,1 0,-1 0,1-1,-1 1,1 0,0 0,-1-1,1 1,-1 0,1 0,0-1,0 1,-1-1,1 1,0 0,-1-1,1 1,0 0,0-1,0 1,0-1,-1 1,1-1,0 1,0 0,0-1,0 1,0-1,0 1,0-1,1 0,-3-32,2 25,0 5,-1 0,0-1,1 1,-1 0,-1 0,1-1,0 1,-1 0,0 0,0 0,0 1,0-1,0 0,0 1,-4-4,-4-1,0-1,-22-12,31 20,-5-2,0-1,0 1,0 1,-1-1,1 1,-1 0,1 0,-1 1,1-1,-13 2,13-1,-9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33:01.714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14 1572,'-2'-2,"1"0,-1 0,1 0,0-1,0 1,0 0,0-1,0 1,1-1,-1 1,1-1,-1-4,0-34,1 33,3-46,3 1,14-64,-10 62,8-104,-15 131,1 0,1 1,1 0,1 0,18-46,1-4,2-24,11-35,-26 94,-8 25,0 1,1 0,0 0,10-15,95-138,-102 155,0 0,1 1,0 0,1 1,0 0,1 1,0 0,0 1,1 1,1 0,-1 1,23-10,-29 15,0 0,-1-1,10-7,-11 7,0 1,0 0,0 0,1 0,-1 0,11-2,18-2,0 1,1 2,0 1,52 4,-81 0,0 1,1 0,-1 0,0 0,0 0,-1 1,1 0,0 1,-1-1,7 7,-4-4,0 0,0-1,15 7,109 31,0 0,-92-29,42 8,-78-21,0 1,-1-1,1 1,-1 0,1 0,-1 0,0 0,0 0,0 1,0 0,0 0,0 0,0 0,-1 0,3 6,4 5,-2 0,10 25,-11-24,-3-5,0 0,0 0,2 20,-3-21,-1 0,1-1,0 1,1 0,0-1,4 9,4 8,15 41,-16-37,15 30,-18-42,-1 0,0 1,-1 0,-1 0,-1 0,0 1,-1-1,0 1,-3 33,3-32,0 0,1-1,1 1,1-1,14 37,-11-29,30 108,-16-46,9 60,-21-101,-10-46,0 1,1-1,-1 1,0 0,0-1,-1 1,1-1,0 1,-1 0,1-1,-1 1,0-1,0 1,0-1,-2 5,2-8,1 1,0 0,-1 0,1 0,0 0,0 0,-1-1,1 1,0 0,0 0,-1-1,1 1,0 0,0 0,0-1,-1 1,1 0,0-1,0 1,0 0,0-1,0 1,0 0,0-1,0 1,-1 0,1-1,0 1,0 0,0-1,0 1,1 0,-1-1,0 1,0-1,-2-16,2 10,1-52,-1 54,1 0,0 0,0 0,1 0,0 1,-1-1,2 0,-1 1,4-7,10-16,-13 20,1 0,0 0,0 1,0-1,1 1,11-10,-16 15,0 1,0 0,0 0,0 0,1 0,-1-1,0 1,0 0,0 0,0 0,1 0,-1 0,0 0,0 0,0 0,1 0,-1-1,0 1,0 0,1 0,-1 0,0 0,0 1,0-1,1 0,-1 0,0 0,0 0,1 0,-1 0,0 0,0 0,0 0,0 0,1 1,-1-1,0 0,2 11,-5 12,0-15,0 1,-1-1,0 0,0 0,-1-1,0 0,0 0,-1 0,0 0,0-1,-11 9,17-14,-1-1,1 0,0 0,-1 1,1-1,0 0,-1 0,1 0,-1 0,1 1,0-1,-1 0,1 0,-1 0,1 0,0 0,-1 0,1 0,-1 0,1 0,0-1,-1 1,1 0,-1 0,1 0,0 0,-1-1,1 1,0 0,-1 0,1-1,0 1,-1 0,1 0,0-1,0 1,-1-1,1 1,0 0,0-1,0 1,-1 0,1-1,0 1,0-1,0 1,0-1,0 1,0 0,0-1,0 1,0-1,0 1,0-1,0 0,-1-32,1 25,-1 5,1 0,-1-1,1 1,-1 0,0 0,0-1,0 1,-1 0,1 0,-1 0,1 1,-1-1,0 0,0 1,-3-4,-3-1,-1-1,-18-12,27 20,-5-2,0-1,0 1,-1 1,1-1,-1 1,1 0,0 0,-1 1,0-1,-9 2,10-1,-7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49.643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6T12:01:44.944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6T12:01:44.945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6T12:01:44.946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49.643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50.155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50.155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49.643"/>
    </inkml:context>
    <inkml:brush xml:id="br0">
      <inkml:brushProperty name="width" value="0.05" units="cm"/>
      <inkml:brushProperty name="height" value="0.05" units="cm"/>
      <inkml:brushProperty name="color" value="#1F497D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50.155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50.155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2:06:08.862"/>
    </inkml:context>
    <inkml:brush xml:id="br0">
      <inkml:brushProperty name="width" value="0.05" units="cm"/>
      <inkml:brushProperty name="height" value="0.05" units="cm"/>
      <inkml:brushProperty name="color" value="#F07EE2"/>
      <inkml:brushProperty name="ignorePressure" value="1"/>
    </inkml:brush>
  </inkml:definitions>
  <inkml:trace contextRef="#ctx0" brushRef="#br0">1929 1572,'1'-2,"1"0,-1 0,0 0,1-1,-1 1,0 0,0-1,0 1,-1-1,1 1,0-1,-1-4,1-34,-1 33,-3-46,-3 1,-16-64,11 62,-9-104,17 131,-1 0,-1 1,-2 0,-1 0,-19-46,-1-4,-2-24,-12-35,28 94,9 25,-1 1,0 0,-1 0,-10-15,-104-138,112 155,-1 0,-1 1,0 0,0 1,-1 0,-1 1,0 0,-1 1,0 1,0 0,-1 1,-23-10,30 15,1 0,0-1,-11-7,13 7,0 1,-1 0,0 0,1 0,-1 0,-11-2,-20-2,0 1,-1 2,0 1,-56 4,87 0,1 1,-1 0,0 0,1 0,0 0,-1 1,1 0,0 1,0-1,-7 7,5-4,-1 0,0-1,-16 7,-117 31,-1 0,100-29,-47 8,86-21,0 1,1-1,-1 1,0 0,0 0,1 0,-1 0,1 0,-1 1,1 0,0 0,0 0,1 0,-1 0,-3 6,-3 5,1 0,-10 25,11-24,4-5,-1 0,1 0,-2 20,3-21,1 0,-1-1,-1 1,0 0,0-1,-4 9,-6 8,-14 41,16-37,-16 30,19-42,1 0,1 1,1 0,0 0,1 0,1 1,1-1,1 1,1 33,-1-32,-2 0,0-1,-2 1,0-1,-15 37,11-29,-32 108,17-46,-9 60,22-101,10-46,1 1,0-1,0 1,0 0,0-1,0 1,0-1,1 1,-1 0,1-1,0 1,0-1,0 1,0-1,3 5,-4-8,0 1,1 0,-1 0,0 0,1 0,-1 0,0-1,0 1,1 0,-1 0,0-1,0 1,1 0,-1 0,0-1,0 1,0 0,0-1,1 1,-1 0,0-1,0 1,0 0,0-1,0 1,0 0,0-1,0 1,0 0,0-1,0 1,0 0,0-1,0 1,0-1,2-16,-2 10,-1-52,0 54,1 0,-2 0,1 0,-1 0,1 1,-1-1,-1 0,1 1,-5-7,-10-16,14 20,-1 0,-1 0,1 1,-1-1,0 1,-12-10,17 15,0 1,0 0,-1 0,1 0,0 0,0-1,0 1,-1 0,1 0,0 0,0 0,0 0,-1 0,1 0,0 0,0 0,-1-1,1 1,0 0,0 0,-1 0,1 0,0 1,0-1,0 0,-1 0,1 0,0 0,0 0,-1 0,1 0,0 0,0 0,0 0,-1 1,1-1,0 0,-2 11,5 12,0-15,1 1,0-1,0 0,1 0,0-1,0 0,1 0,0 0,0 0,1-1,12 9,-19-14,0-1,1 0,-1 0,0 1,1-1,-1 0,1 0,-1 0,1 0,-1 1,0-1,1 0,-1 0,1 0,-1 0,1 0,-1 0,0 0,1 0,-1 0,1-1,-1 1,1 0,-1 0,0 0,1 0,-1-1,1 1,-1 0,0 0,1-1,-1 1,0 0,1 0,-1-1,0 1,0-1,1 1,-1 0,0-1,0 1,0 0,1-1,-1 1,0-1,0 1,0-1,0 1,0 0,0-1,0 1,0-1,0 1,0-1,0 0,1-32,-1 25,1 5,-1 0,1-1,0 1,-1 0,1 0,1-1,-1 1,0 0,1 0,0 0,0 1,-1-1,2 0,-1 1,3-4,4-1,0-1,20-12,-28 20,4-2,1-1,-1 1,1 1,0-1,0 1,0 0,-1 0,1 1,0-1,11 2,-11-1,7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B811-71D6-4320-9710-C692424BA4A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DDBFC-3632-4C55-8E2E-531FDA0A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DDBFC-3632-4C55-8E2E-531FDA0AFB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1B797-39C0-4AC9-9723-BD0BB33E02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1B797-39C0-4AC9-9723-BD0BB33E022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4FFB-BA66-7DC5-1090-BE64FBCB9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19E2B-173D-51E1-002B-C2CDF704E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127C6-B1C6-7EC0-29CB-BCA07437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7C74-0E5F-4451-A6E3-83EB27481B16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191B6-BEA7-D810-22F8-AFBBE0FB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95993-7FFC-94C6-F72D-813F674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4438-FAB4-21D0-75A2-71A4A579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98D19-EB0A-F172-07C8-3D526FB4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6BC4-24B1-2F12-CB46-07940BA4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6F5D-C6D2-4A6E-B223-D31CF095EF88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276A-CDAF-E839-F58F-6B1940A9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CF81-E435-85F9-9543-C87CBCC2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093779-8652-9FBA-47A9-AAAA530D9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E2410-D241-D93F-9CA0-0827CC5E7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E4F68-F3D0-2C90-1C04-6EC0457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81A4-9A1C-4068-B737-B97E5DFA02AE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8F22-3BFD-781F-273D-41E8C457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81162-D049-CCC5-FCAE-21CFB13F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2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4B2E-1573-AFCE-3C62-0965D184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83E8-DFEE-EF5A-410C-C4FE2970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97ED-B819-3157-338E-77FFFABA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CC8-C69C-44C1-AC6E-4B472862186B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981DA-2856-B32C-0557-E8281D90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1047E-57CE-87E7-7373-1FCFD2FE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23C7-AE2D-E1E7-5ACB-AD7B0778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D4E83-F4AA-0DDB-F9D4-5DC17007B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F148F-6BC9-D21D-761C-FAC90C31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03AF-E4B6-4886-8226-289ACC6AE298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FC2BD-B790-1226-7BEF-C283A0C3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A091-90CC-9F19-2145-270DB67F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4DED-6856-FB7B-3C9B-B5F6377E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B219-44C4-A153-742F-36087E8F3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44D67-CFF2-B2FE-7DF0-3D9E2336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B5A35-32BF-E061-96B0-9BC99991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1864-0E48-4913-893B-EE1259EF8F8A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AD952-904C-9798-03E5-F19778DF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FDAFC-4F64-A0F2-9B98-C9E3CE73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1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EFC6-0579-B70D-C523-8D0808CE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871F-8BE1-C4A9-EE5E-5C8F1C17A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690F9-5D44-910F-4C29-1A20DDA2D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9C5A4-4ED0-36D1-7749-1E218AA22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45257-5D55-1E09-B1B7-E1BDEC945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66393-DEE2-E233-72F6-A9C1DE4B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5EF-A837-4B3D-A7CD-7C483F935813}" type="datetime1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2DA8A-5D6F-F76E-8CA3-F9C68402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65F3C-13EA-B100-10C0-4C175835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5D5-06FA-AF76-8A2C-0FC4565A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34AD0-5268-A7E4-9778-88A552E6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A6DE-434A-4E30-A617-A8C064D46526}" type="datetime1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C19C3-1C90-B7A9-FAD1-4E97A5A2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28D5-BD52-F650-5D42-20629EBF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6155F-13A3-8B73-12B5-31C40FD4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73D8-45E8-47B4-A0D5-7AC767C9A186}" type="datetime1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0A199-B7AF-B571-B1D8-1CDCB6DD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4B04D-93DF-F7E0-896F-3A4DB9C1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7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4234-CD01-E475-7225-2AF4E315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BE8D9-BF15-4760-5F27-DC05BD8C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C4CBF-34E9-88A0-AB59-ABE2C5D3E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572FE-8957-6456-AAA9-A4AA7B19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08D-E0B1-4CC2-8144-071B9260C07E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4B19-C294-3CE2-62ED-FE942760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76092-197A-3D85-D2B3-F4CC07ED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4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F8-C3B2-5511-31AF-384C0804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AEAED-A87F-3B3A-5A2D-70AA9432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95C35-7A28-B01F-9ED2-2967F1D90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FDCF-1F71-29E8-1364-5483CA2B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9C68-DC01-4120-B09B-8B0B692C5D95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BE30A-F558-4EF1-ACF2-6ED9BC2C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564FB-203C-D6FF-B5CF-048B9E9E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EE5F8-F7E6-2F2C-289B-43CAC4C9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75E45-5F87-B5FE-730E-6ACD38E0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67810-46AE-F3D4-8D46-F59476E51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9AB7-2BA2-46E4-9E2D-5D8EE67958FD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1FED-2D8D-857F-1A1E-9AF83C7A8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BAE6-5E36-1982-D2D4-980F66D29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DB02-4F68-4150-B145-D9EB3E2B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5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customXml" Target="../ink/ink11.xml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customXml" Target="../ink/ink14.xml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customXml" Target="../ink/ink17.xml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NULL"/><Relationship Id="rId10" Type="http://schemas.openxmlformats.org/officeDocument/2006/relationships/image" Target="../media/image24.png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26.png"/><Relationship Id="rId4" Type="http://schemas.openxmlformats.org/officeDocument/2006/relationships/customXml" Target="../ink/ink20.xml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customXml" Target="../ink/ink23.xml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61C7-FAA3-9B00-5E5B-E3F7410A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46" y="1704068"/>
            <a:ext cx="10515600" cy="1325563"/>
          </a:xfrm>
        </p:spPr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on</a:t>
            </a:r>
            <a:r>
              <a:rPr lang="nb-NO" dirty="0"/>
              <a:t> switching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EC1DB-D5B2-D7EE-E341-B6CE949B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9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E4AA7-AE66-0EB5-A61C-4EE62E10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06044"/>
            <a:ext cx="5294716" cy="2845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20703-38C6-08F7-26BF-E1842301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913388"/>
            <a:ext cx="5294715" cy="30312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DE4E79-BE6A-88EA-6E93-48247F1F1CA8}"/>
              </a:ext>
            </a:extLst>
          </p:cNvPr>
          <p:cNvSpPr txBox="1"/>
          <p:nvPr/>
        </p:nvSpPr>
        <p:spPr>
          <a:xfrm>
            <a:off x="1290196" y="633212"/>
            <a:ext cx="546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Alt. 4. Shinskey. </a:t>
            </a:r>
            <a:r>
              <a:rPr lang="nb-NO" sz="2800" dirty="0" err="1"/>
              <a:t>Flooded</a:t>
            </a:r>
            <a:r>
              <a:rPr lang="nb-NO" sz="2800" dirty="0"/>
              <a:t> </a:t>
            </a:r>
            <a:r>
              <a:rPr lang="nb-NO" sz="2800" dirty="0" err="1"/>
              <a:t>condenser</a:t>
            </a:r>
            <a:r>
              <a:rPr lang="nb-NO" sz="2800" dirty="0"/>
              <a:t>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EB666-7A6B-0760-80BC-FF9B31A1E4C5}"/>
              </a:ext>
            </a:extLst>
          </p:cNvPr>
          <p:cNvSpPr txBox="1"/>
          <p:nvPr/>
        </p:nvSpPr>
        <p:spPr>
          <a:xfrm>
            <a:off x="3791607" y="215162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y1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CC1668-092A-DD29-CB9E-E14B02AADA4D}"/>
              </a:ext>
            </a:extLst>
          </p:cNvPr>
          <p:cNvSpPr txBox="1"/>
          <p:nvPr/>
        </p:nvSpPr>
        <p:spPr>
          <a:xfrm>
            <a:off x="4344157" y="285365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y2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7B9CD8-6A5B-7A73-EFA1-38B59B83F7FC}"/>
              </a:ext>
            </a:extLst>
          </p:cNvPr>
          <p:cNvSpPr txBox="1"/>
          <p:nvPr/>
        </p:nvSpPr>
        <p:spPr>
          <a:xfrm>
            <a:off x="3741067" y="415238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u2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E8B6F-087D-EC08-F916-837D063C815F}"/>
              </a:ext>
            </a:extLst>
          </p:cNvPr>
          <p:cNvSpPr txBox="1"/>
          <p:nvPr/>
        </p:nvSpPr>
        <p:spPr>
          <a:xfrm>
            <a:off x="2380074" y="406259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u1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3EFFE-D5BE-1F0A-BA0A-0CA951FAE5B1}"/>
              </a:ext>
            </a:extLst>
          </p:cNvPr>
          <p:cNvSpPr txBox="1"/>
          <p:nvPr/>
        </p:nvSpPr>
        <p:spPr>
          <a:xfrm flipH="1">
            <a:off x="1156545" y="5193636"/>
            <a:ext cx="43718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Two</a:t>
            </a:r>
            <a:r>
              <a:rPr lang="nb-NO" sz="1400" dirty="0"/>
              <a:t> </a:t>
            </a:r>
            <a:r>
              <a:rPr lang="nb-NO" sz="1400" dirty="0" err="1"/>
              <a:t>controllers</a:t>
            </a:r>
            <a:r>
              <a:rPr lang="nb-NO" sz="1400" dirty="0"/>
              <a:t> (TC for y3, PC for y1) </a:t>
            </a:r>
            <a:r>
              <a:rPr lang="nb-NO" sz="1400" dirty="0" err="1"/>
              <a:t>are</a:t>
            </a:r>
            <a:r>
              <a:rPr lang="nb-NO" sz="1400" dirty="0"/>
              <a:t> in </a:t>
            </a:r>
            <a:r>
              <a:rPr lang="nb-NO" sz="1400" dirty="0" err="1"/>
              <a:t>some</a:t>
            </a:r>
            <a:r>
              <a:rPr lang="nb-NO" sz="1400" dirty="0"/>
              <a:t> cases </a:t>
            </a:r>
            <a:r>
              <a:rPr lang="nb-NO" sz="1400" dirty="0" err="1"/>
              <a:t>competing</a:t>
            </a:r>
            <a:r>
              <a:rPr lang="nb-NO" sz="1400" dirty="0"/>
              <a:t> for </a:t>
            </a:r>
            <a:r>
              <a:rPr lang="nb-NO" sz="1400" dirty="0" err="1"/>
              <a:t>the</a:t>
            </a:r>
            <a:r>
              <a:rPr lang="nb-NO" sz="1400" dirty="0"/>
              <a:t> same input (u1), </a:t>
            </a:r>
            <a:r>
              <a:rPr lang="nb-NO" sz="1400" dirty="0" err="1"/>
              <a:t>but</a:t>
            </a:r>
            <a:r>
              <a:rPr lang="nb-NO" sz="1400" dirty="0"/>
              <a:t> PC </a:t>
            </a:r>
            <a:r>
              <a:rPr lang="nb-NO" sz="1400" dirty="0" err="1"/>
              <a:t>wins</a:t>
            </a:r>
            <a:r>
              <a:rPr lang="nb-NO" sz="1400" dirty="0"/>
              <a:t> </a:t>
            </a:r>
            <a:r>
              <a:rPr lang="nb-NO" sz="1400" dirty="0" err="1"/>
              <a:t>because</a:t>
            </a:r>
            <a:r>
              <a:rPr lang="nb-NO" sz="1400" dirty="0"/>
              <a:t> of </a:t>
            </a:r>
            <a:r>
              <a:rPr lang="nb-NO" sz="1400" dirty="0" err="1"/>
              <a:t>the</a:t>
            </a:r>
            <a:r>
              <a:rPr lang="nb-NO" sz="1400" dirty="0"/>
              <a:t> smart </a:t>
            </a:r>
            <a:r>
              <a:rPr lang="nb-NO" sz="1400" dirty="0" err="1"/>
              <a:t>use</a:t>
            </a:r>
            <a:r>
              <a:rPr lang="nb-NO" sz="1400" dirty="0"/>
              <a:t> of anti-</a:t>
            </a:r>
            <a:r>
              <a:rPr lang="nb-NO" sz="1400" dirty="0" err="1"/>
              <a:t>windup</a:t>
            </a:r>
            <a:r>
              <a:rPr lang="nb-NO" sz="1400" dirty="0"/>
              <a:t> back to TC, </a:t>
            </a:r>
            <a:r>
              <a:rPr lang="nb-NO" sz="1400" dirty="0" err="1"/>
              <a:t>which</a:t>
            </a:r>
            <a:r>
              <a:rPr lang="nb-NO" sz="1400" dirty="0"/>
              <a:t> </a:t>
            </a:r>
            <a:r>
              <a:rPr lang="nb-NO" sz="1400" dirty="0" err="1"/>
              <a:t>stops</a:t>
            </a:r>
            <a:r>
              <a:rPr lang="nb-NO" sz="1400" dirty="0"/>
              <a:t> TC from </a:t>
            </a:r>
            <a:r>
              <a:rPr lang="nb-NO" sz="1400" dirty="0" err="1"/>
              <a:t>working</a:t>
            </a:r>
            <a:r>
              <a:rPr lang="nb-NO" sz="1400" dirty="0"/>
              <a:t> (</a:t>
            </a:r>
            <a:r>
              <a:rPr lang="nb-NO" sz="1400" dirty="0" err="1"/>
              <a:t>integrating</a:t>
            </a:r>
            <a:r>
              <a:rPr lang="nb-NO" sz="1400" dirty="0"/>
              <a:t>) </a:t>
            </a:r>
            <a:r>
              <a:rPr lang="nb-NO" sz="1400" dirty="0" err="1"/>
              <a:t>when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input from PC is non-zero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47897-0F46-30ED-CB6B-4F87686FF594}"/>
              </a:ext>
            </a:extLst>
          </p:cNvPr>
          <p:cNvSpPr txBox="1"/>
          <p:nvPr/>
        </p:nvSpPr>
        <p:spPr>
          <a:xfrm>
            <a:off x="-74825" y="-51465"/>
            <a:ext cx="3675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Complex</a:t>
            </a:r>
            <a:r>
              <a:rPr lang="nb-NO" sz="2000" dirty="0">
                <a:highlight>
                  <a:srgbClr val="FFFF00"/>
                </a:highlight>
              </a:rPr>
              <a:t> CV-MV switching (Alt. 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571DC-D4B2-684B-CC3A-528F9E93789B}"/>
              </a:ext>
            </a:extLst>
          </p:cNvPr>
          <p:cNvSpPr txBox="1"/>
          <p:nvPr/>
        </p:nvSpPr>
        <p:spPr>
          <a:xfrm>
            <a:off x="5764538" y="6334780"/>
            <a:ext cx="543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Comment</a:t>
            </a:r>
            <a:r>
              <a:rPr lang="nb-NO" sz="1400" dirty="0"/>
              <a:t>: Alt.2 </a:t>
            </a:r>
            <a:r>
              <a:rPr lang="nb-NO" sz="1400" dirty="0" err="1"/>
              <a:t>with</a:t>
            </a:r>
            <a:r>
              <a:rPr lang="nb-NO" sz="1400" dirty="0"/>
              <a:t> </a:t>
            </a:r>
            <a:r>
              <a:rPr lang="nb-NO" sz="1400" dirty="0" err="1"/>
              <a:t>two</a:t>
            </a:r>
            <a:r>
              <a:rPr lang="nb-NO" sz="1400" dirty="0"/>
              <a:t> </a:t>
            </a:r>
            <a:r>
              <a:rPr lang="nb-NO" sz="1400" dirty="0" err="1"/>
              <a:t>controllers</a:t>
            </a:r>
            <a:r>
              <a:rPr lang="nb-NO" sz="1400" dirty="0"/>
              <a:t> (PC) </a:t>
            </a:r>
            <a:r>
              <a:rPr lang="nb-NO" sz="1400" dirty="0" err="1"/>
              <a:t>works</a:t>
            </a:r>
            <a:r>
              <a:rPr lang="nb-NO" sz="1400" dirty="0"/>
              <a:t> fine </a:t>
            </a:r>
            <a:r>
              <a:rPr lang="nb-NO" sz="1400" dirty="0" err="1"/>
              <a:t>here</a:t>
            </a:r>
            <a:r>
              <a:rPr lang="nb-NO" sz="1400" dirty="0"/>
              <a:t> and is </a:t>
            </a:r>
            <a:r>
              <a:rPr lang="nb-NO" sz="1400" dirty="0" err="1"/>
              <a:t>simpler</a:t>
            </a:r>
            <a:r>
              <a:rPr lang="nb-NO" sz="1400" dirty="0"/>
              <a:t>,</a:t>
            </a:r>
          </a:p>
          <a:p>
            <a:r>
              <a:rPr lang="nb-NO" sz="1400" dirty="0"/>
              <a:t>See </a:t>
            </a:r>
            <a:r>
              <a:rPr lang="nb-NO" sz="1400" dirty="0" err="1"/>
              <a:t>next</a:t>
            </a:r>
            <a:r>
              <a:rPr lang="nb-NO" sz="1400" dirty="0"/>
              <a:t> </a:t>
            </a:r>
            <a:r>
              <a:rPr lang="nb-NO" sz="1400" dirty="0" err="1"/>
              <a:t>page</a:t>
            </a:r>
            <a:r>
              <a:rPr lang="nb-NO" sz="1400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717F0-EBDD-DCAE-FF01-B58D89D9046C}"/>
              </a:ext>
            </a:extLst>
          </p:cNvPr>
          <p:cNvSpPr txBox="1"/>
          <p:nvPr/>
        </p:nvSpPr>
        <p:spPr>
          <a:xfrm>
            <a:off x="2397708" y="210966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y3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96C17-B0C0-1D29-B476-47D4F2588D77}"/>
              </a:ext>
            </a:extLst>
          </p:cNvPr>
          <p:cNvSpPr txBox="1"/>
          <p:nvPr/>
        </p:nvSpPr>
        <p:spPr>
          <a:xfrm>
            <a:off x="6489702" y="5283200"/>
            <a:ext cx="505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Normally</a:t>
            </a:r>
            <a:r>
              <a:rPr lang="nb-NO" sz="1200" dirty="0"/>
              <a:t>: </a:t>
            </a:r>
            <a:r>
              <a:rPr lang="nb-NO" sz="1200" dirty="0" err="1"/>
              <a:t>Use</a:t>
            </a:r>
            <a:r>
              <a:rPr lang="nb-NO" sz="1200" dirty="0"/>
              <a:t> u1 to control y3, and u2 to control y1</a:t>
            </a:r>
          </a:p>
          <a:p>
            <a:r>
              <a:rPr lang="nb-NO" sz="1200" dirty="0" err="1"/>
              <a:t>When</a:t>
            </a:r>
            <a:r>
              <a:rPr lang="nb-NO" sz="1200" dirty="0"/>
              <a:t> y2 </a:t>
            </a:r>
            <a:r>
              <a:rPr lang="nb-NO" sz="1200" dirty="0" err="1"/>
              <a:t>reaches</a:t>
            </a:r>
            <a:r>
              <a:rPr lang="nb-NO" sz="1200" dirty="0"/>
              <a:t> min: Must </a:t>
            </a:r>
            <a:r>
              <a:rPr lang="nb-NO" sz="1200" dirty="0" err="1"/>
              <a:t>use</a:t>
            </a:r>
            <a:r>
              <a:rPr lang="nb-NO" sz="1200" dirty="0"/>
              <a:t> to u2 to control y2, and </a:t>
            </a:r>
            <a:r>
              <a:rPr lang="nb-NO" sz="1200" dirty="0" err="1"/>
              <a:t>since</a:t>
            </a:r>
            <a:r>
              <a:rPr lang="nb-NO" sz="1200" dirty="0"/>
              <a:t> y1 </a:t>
            </a:r>
            <a:r>
              <a:rPr lang="nb-NO" sz="1200" dirty="0" err="1"/>
              <a:t>cannot</a:t>
            </a:r>
            <a:r>
              <a:rPr lang="nb-NO" sz="1200" dirty="0"/>
              <a:t> be given up </a:t>
            </a:r>
            <a:r>
              <a:rPr lang="nb-NO" sz="1200" dirty="0" err="1"/>
              <a:t>we</a:t>
            </a:r>
            <a:r>
              <a:rPr lang="nb-NO" sz="1200" dirty="0"/>
              <a:t> must do a </a:t>
            </a:r>
            <a:r>
              <a:rPr lang="nb-NO" sz="1200" dirty="0" err="1"/>
              <a:t>repairing</a:t>
            </a:r>
            <a:r>
              <a:rPr lang="nb-NO" sz="1200" dirty="0"/>
              <a:t> of loops </a:t>
            </a:r>
            <a:r>
              <a:rPr lang="nb-NO" sz="1200" dirty="0" err="1"/>
              <a:t>where</a:t>
            </a:r>
            <a:r>
              <a:rPr lang="nb-NO" sz="1200" dirty="0"/>
              <a:t> y3 is given up and u1 is used to control y1</a:t>
            </a:r>
          </a:p>
        </p:txBody>
      </p:sp>
    </p:spTree>
    <p:extLst>
      <p:ext uri="{BB962C8B-B14F-4D97-AF65-F5344CB8AC3E}">
        <p14:creationId xmlns:p14="http://schemas.microsoft.com/office/powerpoint/2010/main" val="237247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E7504-98E1-490B-B6E9-B18723E00EE5}"/>
              </a:ext>
            </a:extLst>
          </p:cNvPr>
          <p:cNvCxnSpPr/>
          <p:nvPr/>
        </p:nvCxnSpPr>
        <p:spPr>
          <a:xfrm>
            <a:off x="5884442" y="3119718"/>
            <a:ext cx="3012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44A2B-0769-4603-BAD6-846617F28916}"/>
              </a:ext>
            </a:extLst>
          </p:cNvPr>
          <p:cNvCxnSpPr>
            <a:cxnSpLocks/>
          </p:cNvCxnSpPr>
          <p:nvPr/>
        </p:nvCxnSpPr>
        <p:spPr>
          <a:xfrm>
            <a:off x="5884442" y="5637007"/>
            <a:ext cx="17642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3590D-B241-4F63-B11E-42C6EC4DE880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1247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4BE80-E967-4501-8267-CED365D2C27E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0" cy="1588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6E6AF-0362-4D9B-ABBE-2ACF12A8B47C}"/>
              </a:ext>
            </a:extLst>
          </p:cNvPr>
          <p:cNvCxnSpPr>
            <a:cxnSpLocks/>
          </p:cNvCxnSpPr>
          <p:nvPr/>
        </p:nvCxnSpPr>
        <p:spPr>
          <a:xfrm>
            <a:off x="8896583" y="3119718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DBA2C-E1BD-4A33-AD4A-3711CBC1738E}"/>
              </a:ext>
            </a:extLst>
          </p:cNvPr>
          <p:cNvCxnSpPr>
            <a:cxnSpLocks/>
          </p:cNvCxnSpPr>
          <p:nvPr/>
        </p:nvCxnSpPr>
        <p:spPr>
          <a:xfrm>
            <a:off x="4399887" y="5409303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37FC09-2E51-41D5-AAD6-4342C62906D0}"/>
              </a:ext>
            </a:extLst>
          </p:cNvPr>
          <p:cNvSpPr/>
          <p:nvPr/>
        </p:nvSpPr>
        <p:spPr>
          <a:xfrm rot="1849197">
            <a:off x="5988706" y="4853947"/>
            <a:ext cx="333487" cy="645640"/>
          </a:xfrm>
          <a:custGeom>
            <a:avLst/>
            <a:gdLst>
              <a:gd name="connsiteX0" fmla="*/ 107576 w 333487"/>
              <a:gd name="connsiteY0" fmla="*/ 645487 h 645640"/>
              <a:gd name="connsiteX1" fmla="*/ 172122 w 333487"/>
              <a:gd name="connsiteY1" fmla="*/ 548669 h 645640"/>
              <a:gd name="connsiteX2" fmla="*/ 225910 w 333487"/>
              <a:gd name="connsiteY2" fmla="*/ 494880 h 645640"/>
              <a:gd name="connsiteX3" fmla="*/ 247426 w 333487"/>
              <a:gd name="connsiteY3" fmla="*/ 462607 h 645640"/>
              <a:gd name="connsiteX4" fmla="*/ 279699 w 333487"/>
              <a:gd name="connsiteY4" fmla="*/ 419577 h 645640"/>
              <a:gd name="connsiteX5" fmla="*/ 311972 w 333487"/>
              <a:gd name="connsiteY5" fmla="*/ 365789 h 645640"/>
              <a:gd name="connsiteX6" fmla="*/ 333487 w 333487"/>
              <a:gd name="connsiteY6" fmla="*/ 301243 h 645640"/>
              <a:gd name="connsiteX7" fmla="*/ 290456 w 333487"/>
              <a:gd name="connsiteY7" fmla="*/ 139878 h 645640"/>
              <a:gd name="connsiteX8" fmla="*/ 258183 w 333487"/>
              <a:gd name="connsiteY8" fmla="*/ 129120 h 645640"/>
              <a:gd name="connsiteX9" fmla="*/ 225910 w 333487"/>
              <a:gd name="connsiteY9" fmla="*/ 96847 h 645640"/>
              <a:gd name="connsiteX10" fmla="*/ 193638 w 333487"/>
              <a:gd name="connsiteY10" fmla="*/ 86090 h 645640"/>
              <a:gd name="connsiteX11" fmla="*/ 161365 w 333487"/>
              <a:gd name="connsiteY11" fmla="*/ 64574 h 645640"/>
              <a:gd name="connsiteX12" fmla="*/ 107576 w 333487"/>
              <a:gd name="connsiteY12" fmla="*/ 10786 h 645640"/>
              <a:gd name="connsiteX13" fmla="*/ 32273 w 333487"/>
              <a:gd name="connsiteY13" fmla="*/ 86090 h 645640"/>
              <a:gd name="connsiteX14" fmla="*/ 0 w 333487"/>
              <a:gd name="connsiteY14" fmla="*/ 193666 h 645640"/>
              <a:gd name="connsiteX15" fmla="*/ 10758 w 333487"/>
              <a:gd name="connsiteY15" fmla="*/ 430334 h 645640"/>
              <a:gd name="connsiteX16" fmla="*/ 32273 w 333487"/>
              <a:gd name="connsiteY16" fmla="*/ 462607 h 645640"/>
              <a:gd name="connsiteX17" fmla="*/ 86061 w 333487"/>
              <a:gd name="connsiteY17" fmla="*/ 570184 h 645640"/>
              <a:gd name="connsiteX18" fmla="*/ 107576 w 333487"/>
              <a:gd name="connsiteY18" fmla="*/ 645487 h 6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487" h="645640">
                <a:moveTo>
                  <a:pt x="107576" y="645487"/>
                </a:moveTo>
                <a:cubicBezTo>
                  <a:pt x="121920" y="641901"/>
                  <a:pt x="144540" y="579699"/>
                  <a:pt x="172122" y="548669"/>
                </a:cubicBezTo>
                <a:cubicBezTo>
                  <a:pt x="188968" y="529718"/>
                  <a:pt x="211845" y="515977"/>
                  <a:pt x="225910" y="494880"/>
                </a:cubicBezTo>
                <a:cubicBezTo>
                  <a:pt x="233082" y="484122"/>
                  <a:pt x="239911" y="473128"/>
                  <a:pt x="247426" y="462607"/>
                </a:cubicBezTo>
                <a:cubicBezTo>
                  <a:pt x="257847" y="448017"/>
                  <a:pt x="269754" y="434495"/>
                  <a:pt x="279699" y="419577"/>
                </a:cubicBezTo>
                <a:cubicBezTo>
                  <a:pt x="291297" y="402180"/>
                  <a:pt x="303320" y="384824"/>
                  <a:pt x="311972" y="365789"/>
                </a:cubicBezTo>
                <a:cubicBezTo>
                  <a:pt x="321357" y="345143"/>
                  <a:pt x="333487" y="301243"/>
                  <a:pt x="333487" y="301243"/>
                </a:cubicBezTo>
                <a:cubicBezTo>
                  <a:pt x="327136" y="237735"/>
                  <a:pt x="337506" y="186928"/>
                  <a:pt x="290456" y="139878"/>
                </a:cubicBezTo>
                <a:cubicBezTo>
                  <a:pt x="282438" y="131860"/>
                  <a:pt x="268941" y="132706"/>
                  <a:pt x="258183" y="129120"/>
                </a:cubicBezTo>
                <a:cubicBezTo>
                  <a:pt x="247425" y="118362"/>
                  <a:pt x="238569" y="105286"/>
                  <a:pt x="225910" y="96847"/>
                </a:cubicBezTo>
                <a:cubicBezTo>
                  <a:pt x="216475" y="90557"/>
                  <a:pt x="203780" y="91161"/>
                  <a:pt x="193638" y="86090"/>
                </a:cubicBezTo>
                <a:cubicBezTo>
                  <a:pt x="182074" y="80308"/>
                  <a:pt x="172123" y="71746"/>
                  <a:pt x="161365" y="64574"/>
                </a:cubicBezTo>
                <a:cubicBezTo>
                  <a:pt x="136263" y="-10729"/>
                  <a:pt x="161364" y="-7142"/>
                  <a:pt x="107576" y="10786"/>
                </a:cubicBezTo>
                <a:cubicBezTo>
                  <a:pt x="82475" y="35887"/>
                  <a:pt x="39235" y="51281"/>
                  <a:pt x="32273" y="86090"/>
                </a:cubicBezTo>
                <a:cubicBezTo>
                  <a:pt x="17728" y="158813"/>
                  <a:pt x="28306" y="122901"/>
                  <a:pt x="0" y="193666"/>
                </a:cubicBezTo>
                <a:cubicBezTo>
                  <a:pt x="3586" y="272555"/>
                  <a:pt x="1349" y="351926"/>
                  <a:pt x="10758" y="430334"/>
                </a:cubicBezTo>
                <a:cubicBezTo>
                  <a:pt x="12298" y="443171"/>
                  <a:pt x="26491" y="451043"/>
                  <a:pt x="32273" y="462607"/>
                </a:cubicBezTo>
                <a:cubicBezTo>
                  <a:pt x="70931" y="539924"/>
                  <a:pt x="33699" y="495382"/>
                  <a:pt x="86061" y="570184"/>
                </a:cubicBezTo>
                <a:cubicBezTo>
                  <a:pt x="99228" y="588994"/>
                  <a:pt x="93232" y="649073"/>
                  <a:pt x="107576" y="64548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57D62-D90F-4BE9-8464-4CA605088629}"/>
              </a:ext>
            </a:extLst>
          </p:cNvPr>
          <p:cNvCxnSpPr>
            <a:cxnSpLocks/>
          </p:cNvCxnSpPr>
          <p:nvPr/>
        </p:nvCxnSpPr>
        <p:spPr>
          <a:xfrm flipH="1">
            <a:off x="5884442" y="3119718"/>
            <a:ext cx="1793" cy="251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A76D6-486F-456A-9F2A-3081854ADEE8}"/>
              </a:ext>
            </a:extLst>
          </p:cNvPr>
          <p:cNvGrpSpPr/>
          <p:nvPr/>
        </p:nvGrpSpPr>
        <p:grpSpPr>
          <a:xfrm>
            <a:off x="5063456" y="5269454"/>
            <a:ext cx="363967" cy="279698"/>
            <a:chOff x="8052099" y="6068347"/>
            <a:chExt cx="363967" cy="2796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257153-6B7E-4F17-BF1C-221E9C5A44BE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7BFD1B-591A-4CC0-B220-485FA113E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9404A8-5483-4288-B16D-9928D2A0BCD4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85C2A9-1A0E-4A55-9FC0-EFF2E8CCF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09D3345-4278-4523-ABF9-ADA9233289E3}"/>
              </a:ext>
            </a:extLst>
          </p:cNvPr>
          <p:cNvSpPr/>
          <p:nvPr/>
        </p:nvSpPr>
        <p:spPr>
          <a:xfrm>
            <a:off x="9296119" y="180277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E8D1FF-020D-42E9-B808-2D2F00B48B88}"/>
              </a:ext>
            </a:extLst>
          </p:cNvPr>
          <p:cNvCxnSpPr>
            <a:cxnSpLocks/>
          </p:cNvCxnSpPr>
          <p:nvPr/>
        </p:nvCxnSpPr>
        <p:spPr>
          <a:xfrm>
            <a:off x="8896583" y="3632499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2F8514-C577-45A3-91D9-48436925F13D}"/>
              </a:ext>
            </a:extLst>
          </p:cNvPr>
          <p:cNvSpPr txBox="1"/>
          <p:nvPr/>
        </p:nvSpPr>
        <p:spPr>
          <a:xfrm>
            <a:off x="4758201" y="5539429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</a:t>
            </a:r>
            <a:r>
              <a:rPr lang="nb-NO" dirty="0" err="1"/>
              <a:t>Fuel</a:t>
            </a:r>
            <a:r>
              <a:rPr lang="nb-NO" dirty="0"/>
              <a:t> 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466E-379B-43F7-8D0C-A9C013FF0BA9}"/>
              </a:ext>
            </a:extLst>
          </p:cNvPr>
          <p:cNvSpPr txBox="1"/>
          <p:nvPr/>
        </p:nvSpPr>
        <p:spPr>
          <a:xfrm>
            <a:off x="9165690" y="3669406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Flue gas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8CFF39-5486-475B-BE45-768B30643611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9634985" y="2405203"/>
            <a:ext cx="0" cy="393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EDAE9-00E2-4ED8-A823-249B19A83E3C}"/>
              </a:ext>
            </a:extLst>
          </p:cNvPr>
          <p:cNvCxnSpPr>
            <a:cxnSpLocks/>
          </p:cNvCxnSpPr>
          <p:nvPr/>
        </p:nvCxnSpPr>
        <p:spPr>
          <a:xfrm>
            <a:off x="5227496" y="2103989"/>
            <a:ext cx="40884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0C6A9A-6D4B-4AF3-8068-FCE839B2D6EC}"/>
              </a:ext>
            </a:extLst>
          </p:cNvPr>
          <p:cNvCxnSpPr>
            <a:cxnSpLocks/>
          </p:cNvCxnSpPr>
          <p:nvPr/>
        </p:nvCxnSpPr>
        <p:spPr>
          <a:xfrm>
            <a:off x="5225413" y="2103989"/>
            <a:ext cx="2083" cy="33004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67960E-C6E2-4057-B185-05101C0955BA}"/>
              </a:ext>
            </a:extLst>
          </p:cNvPr>
          <p:cNvCxnSpPr>
            <a:cxnSpLocks/>
          </p:cNvCxnSpPr>
          <p:nvPr/>
        </p:nvCxnSpPr>
        <p:spPr>
          <a:xfrm flipV="1">
            <a:off x="8477035" y="3429000"/>
            <a:ext cx="0" cy="117527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18F822-8119-4D58-9BDE-531ED63AC6DB}"/>
              </a:ext>
            </a:extLst>
          </p:cNvPr>
          <p:cNvCxnSpPr/>
          <p:nvPr/>
        </p:nvCxnSpPr>
        <p:spPr>
          <a:xfrm>
            <a:off x="8477035" y="4604273"/>
            <a:ext cx="9251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B1C9660-6401-4798-9D09-89B2FDB9AF5B}"/>
              </a:ext>
            </a:extLst>
          </p:cNvPr>
          <p:cNvSpPr txBox="1"/>
          <p:nvPr/>
        </p:nvSpPr>
        <p:spPr>
          <a:xfrm>
            <a:off x="9015762" y="4629439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Process fluid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0A733-8CAA-4D1C-9447-1B9C04C62922}"/>
              </a:ext>
            </a:extLst>
          </p:cNvPr>
          <p:cNvCxnSpPr>
            <a:cxnSpLocks/>
          </p:cNvCxnSpPr>
          <p:nvPr/>
        </p:nvCxnSpPr>
        <p:spPr>
          <a:xfrm flipV="1">
            <a:off x="7960668" y="2799005"/>
            <a:ext cx="0" cy="1073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DBD7D4-B162-4DC5-BB10-E27EE36EE00F}"/>
              </a:ext>
            </a:extLst>
          </p:cNvPr>
          <p:cNvCxnSpPr>
            <a:cxnSpLocks/>
          </p:cNvCxnSpPr>
          <p:nvPr/>
        </p:nvCxnSpPr>
        <p:spPr>
          <a:xfrm flipV="1">
            <a:off x="8272639" y="3446929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A81CB0-D556-4D92-A563-54EDE4771031}"/>
              </a:ext>
            </a:extLst>
          </p:cNvPr>
          <p:cNvCxnSpPr>
            <a:cxnSpLocks/>
          </p:cNvCxnSpPr>
          <p:nvPr/>
        </p:nvCxnSpPr>
        <p:spPr>
          <a:xfrm flipH="1" flipV="1">
            <a:off x="8171622" y="3492652"/>
            <a:ext cx="87738" cy="33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E6693D-F4DA-467C-8905-B503EDC38D7D}"/>
              </a:ext>
            </a:extLst>
          </p:cNvPr>
          <p:cNvCxnSpPr>
            <a:cxnSpLocks/>
          </p:cNvCxnSpPr>
          <p:nvPr/>
        </p:nvCxnSpPr>
        <p:spPr>
          <a:xfrm flipV="1">
            <a:off x="7960668" y="3465834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4C0E63-32E4-4045-8E60-E7708335E495}"/>
              </a:ext>
            </a:extLst>
          </p:cNvPr>
          <p:cNvCxnSpPr/>
          <p:nvPr/>
        </p:nvCxnSpPr>
        <p:spPr>
          <a:xfrm>
            <a:off x="7960668" y="2799005"/>
            <a:ext cx="38082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68B48F-4923-47DD-B854-83AC6AD6B656}"/>
              </a:ext>
            </a:extLst>
          </p:cNvPr>
          <p:cNvCxnSpPr>
            <a:cxnSpLocks/>
          </p:cNvCxnSpPr>
          <p:nvPr/>
        </p:nvCxnSpPr>
        <p:spPr>
          <a:xfrm flipV="1">
            <a:off x="6417219" y="5561703"/>
            <a:ext cx="0" cy="53788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FD8EDCD-1030-4ED9-8274-879E20B3A4E1}"/>
              </a:ext>
            </a:extLst>
          </p:cNvPr>
          <p:cNvSpPr txBox="1"/>
          <p:nvPr/>
        </p:nvSpPr>
        <p:spPr>
          <a:xfrm>
            <a:off x="6369896" y="586287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037753-21EB-4581-8005-DFA77AB55DCD}"/>
              </a:ext>
            </a:extLst>
          </p:cNvPr>
          <p:cNvCxnSpPr>
            <a:cxnSpLocks/>
          </p:cNvCxnSpPr>
          <p:nvPr/>
        </p:nvCxnSpPr>
        <p:spPr>
          <a:xfrm flipH="1">
            <a:off x="9993283" y="2103989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B5C414-9DBC-4610-86CC-7F2E54BEA6B9}"/>
              </a:ext>
            </a:extLst>
          </p:cNvPr>
          <p:cNvSpPr txBox="1"/>
          <p:nvPr/>
        </p:nvSpPr>
        <p:spPr>
          <a:xfrm>
            <a:off x="10382931" y="180277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500C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A3DE31A-63C2-4EBE-9AAE-D2386B078C5B}"/>
              </a:ext>
            </a:extLst>
          </p:cNvPr>
          <p:cNvSpPr/>
          <p:nvPr/>
        </p:nvSpPr>
        <p:spPr>
          <a:xfrm>
            <a:off x="6628223" y="232985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8CDB2B-3C9F-48E5-B407-63D7EC1E5D3A}"/>
              </a:ext>
            </a:extLst>
          </p:cNvPr>
          <p:cNvCxnSpPr>
            <a:cxnSpLocks/>
          </p:cNvCxnSpPr>
          <p:nvPr/>
        </p:nvCxnSpPr>
        <p:spPr>
          <a:xfrm flipH="1" flipV="1">
            <a:off x="6975764" y="2922817"/>
            <a:ext cx="14924" cy="654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98C48D-DCF2-4A96-9FF8-A98238B15F46}"/>
              </a:ext>
            </a:extLst>
          </p:cNvPr>
          <p:cNvSpPr txBox="1"/>
          <p:nvPr/>
        </p:nvSpPr>
        <p:spPr>
          <a:xfrm>
            <a:off x="7415410" y="22327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2max</a:t>
            </a:r>
            <a:r>
              <a:rPr lang="nb-NO" dirty="0">
                <a:solidFill>
                  <a:srgbClr val="FF0000"/>
                </a:solidFill>
              </a:rPr>
              <a:t>=700C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FDC1D1-9D01-45FB-BFE4-97599715A52E}"/>
              </a:ext>
            </a:extLst>
          </p:cNvPr>
          <p:cNvCxnSpPr>
            <a:cxnSpLocks/>
          </p:cNvCxnSpPr>
          <p:nvPr/>
        </p:nvCxnSpPr>
        <p:spPr>
          <a:xfrm flipH="1">
            <a:off x="7305955" y="2610145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84FE23D-E0FD-40E5-94D8-7228F5B6DDBB}"/>
              </a:ext>
            </a:extLst>
          </p:cNvPr>
          <p:cNvSpPr/>
          <p:nvPr/>
        </p:nvSpPr>
        <p:spPr>
          <a:xfrm>
            <a:off x="4904382" y="232038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LS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EB6DF9-DDE5-444F-9FE5-18F8CB07BBB0}"/>
              </a:ext>
            </a:extLst>
          </p:cNvPr>
          <p:cNvCxnSpPr>
            <a:cxnSpLocks/>
            <a:stCxn id="76" idx="2"/>
            <a:endCxn id="82" idx="6"/>
          </p:cNvCxnSpPr>
          <p:nvPr/>
        </p:nvCxnSpPr>
        <p:spPr>
          <a:xfrm flipH="1" flipV="1">
            <a:off x="5582114" y="2621603"/>
            <a:ext cx="1046109" cy="9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90FE29-6D32-4346-A2A7-A4F8C434F492}"/>
              </a:ext>
            </a:extLst>
          </p:cNvPr>
          <p:cNvSpPr txBox="1"/>
          <p:nvPr/>
        </p:nvSpPr>
        <p:spPr>
          <a:xfrm>
            <a:off x="9654251" y="23973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=T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01DEC2-317B-4B8A-8A59-43CE8DF81054}"/>
              </a:ext>
            </a:extLst>
          </p:cNvPr>
          <p:cNvSpPr txBox="1"/>
          <p:nvPr/>
        </p:nvSpPr>
        <p:spPr>
          <a:xfrm>
            <a:off x="7028686" y="33922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=T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67E58C-CCDC-4CFF-82A2-504CE51488EF}"/>
              </a:ext>
            </a:extLst>
          </p:cNvPr>
          <p:cNvSpPr txBox="1"/>
          <p:nvPr/>
        </p:nvSpPr>
        <p:spPr>
          <a:xfrm>
            <a:off x="6006369" y="16862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2FD501-A675-4FB0-9C9A-80A6912BA449}"/>
              </a:ext>
            </a:extLst>
          </p:cNvPr>
          <p:cNvSpPr txBox="1"/>
          <p:nvPr/>
        </p:nvSpPr>
        <p:spPr>
          <a:xfrm>
            <a:off x="6032177" y="22359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B</a:t>
            </a:r>
            <a:endParaRPr lang="nb-NO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5F01C9-6AC9-4B48-A325-40FC996AC323}"/>
              </a:ext>
            </a:extLst>
          </p:cNvPr>
          <p:cNvSpPr txBox="1"/>
          <p:nvPr/>
        </p:nvSpPr>
        <p:spPr>
          <a:xfrm>
            <a:off x="4511023" y="311971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u=min(</a:t>
            </a:r>
            <a:r>
              <a:rPr lang="nb-NO" dirty="0" err="1"/>
              <a:t>u</a:t>
            </a:r>
            <a:r>
              <a:rPr lang="nb-NO" baseline="-25000" dirty="0" err="1"/>
              <a:t>A</a:t>
            </a:r>
            <a:r>
              <a:rPr lang="nb-NO" dirty="0" err="1"/>
              <a:t>,u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C9536-007E-4D31-BED8-EB9EEAA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0260"/>
            <a:ext cx="10972800" cy="1143000"/>
          </a:xfrm>
        </p:spPr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Furnace</a:t>
            </a:r>
            <a:r>
              <a:rPr lang="nb-NO" dirty="0"/>
              <a:t> control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F3CDDBB4-1415-40F5-A795-8C521DB7F363}"/>
              </a:ext>
            </a:extLst>
          </p:cNvPr>
          <p:cNvSpPr txBox="1">
            <a:spLocks/>
          </p:cNvSpPr>
          <p:nvPr/>
        </p:nvSpPr>
        <p:spPr>
          <a:xfrm>
            <a:off x="718100" y="516336"/>
            <a:ext cx="109728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dirty="0" err="1"/>
              <a:t>Furnace</a:t>
            </a:r>
            <a:r>
              <a:rPr lang="nb-NO" dirty="0"/>
              <a:t> control :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up control of y</a:t>
            </a:r>
            <a:r>
              <a:rPr lang="nb-NO" baseline="-25000" dirty="0"/>
              <a:t>1</a:t>
            </a:r>
            <a:r>
              <a:rPr lang="nb-NO" dirty="0"/>
              <a:t>=T</a:t>
            </a:r>
            <a:r>
              <a:rPr lang="nb-NO" baseline="-25000" dirty="0"/>
              <a:t>1</a:t>
            </a:r>
            <a:r>
              <a:rPr lang="nb-NO" dirty="0"/>
              <a:t>. </a:t>
            </a:r>
            <a:r>
              <a:rPr lang="nb-NO" dirty="0" err="1"/>
              <a:t>What</a:t>
            </a:r>
            <a:r>
              <a:rPr lang="nb-NO" dirty="0"/>
              <a:t> to do?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3DF02A-521D-47B2-878C-2355FD5F71E1}"/>
              </a:ext>
            </a:extLst>
          </p:cNvPr>
          <p:cNvSpPr txBox="1"/>
          <p:nvPr/>
        </p:nvSpPr>
        <p:spPr>
          <a:xfrm>
            <a:off x="348706" y="2570025"/>
            <a:ext cx="4316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Inputs (MV)</a:t>
            </a:r>
          </a:p>
          <a:p>
            <a:r>
              <a:rPr lang="nb-NO" dirty="0"/>
              <a:t>      u = </a:t>
            </a:r>
            <a:r>
              <a:rPr lang="nb-NO" dirty="0" err="1"/>
              <a:t>Fuel</a:t>
            </a:r>
            <a:r>
              <a:rPr lang="nb-NO" dirty="0"/>
              <a:t> gas </a:t>
            </a:r>
            <a:r>
              <a:rPr lang="nb-NO" dirty="0" err="1"/>
              <a:t>flowrate</a:t>
            </a:r>
            <a:endParaRPr lang="nb-NO" dirty="0"/>
          </a:p>
          <a:p>
            <a:r>
              <a:rPr lang="nb-NO" dirty="0"/>
              <a:t>      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u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= Process 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flowrate</a:t>
            </a:r>
            <a:endParaRPr lang="nb-NO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nb-NO" dirty="0"/>
              <a:t>Output (CV)</a:t>
            </a:r>
          </a:p>
          <a:p>
            <a:r>
              <a:rPr lang="nb-NO" dirty="0"/>
              <a:t>      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T</a:t>
            </a:r>
            <a:r>
              <a:rPr lang="nb-NO" baseline="-25000" dirty="0"/>
              <a:t>1</a:t>
            </a:r>
          </a:p>
          <a:p>
            <a:r>
              <a:rPr lang="nb-NO" dirty="0"/>
              <a:t>            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desired</a:t>
            </a:r>
            <a:r>
              <a:rPr lang="nb-NO" dirty="0"/>
              <a:t> setpoint)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D6104B4-F6D9-4820-9F50-22983E9965D2}"/>
              </a:ext>
            </a:extLst>
          </p:cNvPr>
          <p:cNvCxnSpPr>
            <a:cxnSpLocks/>
          </p:cNvCxnSpPr>
          <p:nvPr/>
        </p:nvCxnSpPr>
        <p:spPr>
          <a:xfrm>
            <a:off x="8477035" y="4604273"/>
            <a:ext cx="356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DD1AC8-389C-4F74-8286-FCF5BA52F930}"/>
              </a:ext>
            </a:extLst>
          </p:cNvPr>
          <p:cNvGrpSpPr/>
          <p:nvPr/>
        </p:nvGrpSpPr>
        <p:grpSpPr>
          <a:xfrm>
            <a:off x="11354285" y="4464424"/>
            <a:ext cx="363967" cy="279698"/>
            <a:chOff x="8052099" y="6068347"/>
            <a:chExt cx="363967" cy="27969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9488EA0-54D0-4E0F-AEF2-77000C5EDEDD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D5737A-D36D-45AF-83B7-765E912D5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2B27F35-5978-4CDE-814F-A1D8B0E80A31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E7EFA1-44F2-4C37-A57A-F7C5781E54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E505C18-B9F8-4C1F-B914-9C8357C5C032}"/>
              </a:ext>
            </a:extLst>
          </p:cNvPr>
          <p:cNvSpPr txBox="1"/>
          <p:nvPr/>
        </p:nvSpPr>
        <p:spPr>
          <a:xfrm>
            <a:off x="11305858" y="4755928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highlight>
                  <a:srgbClr val="FFFF00"/>
                </a:highlight>
              </a:rPr>
              <a:t>u</a:t>
            </a:r>
            <a:r>
              <a:rPr lang="nb-NO" sz="2400" baseline="-25000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64" name="Oval 40">
            <a:extLst>
              <a:ext uri="{FF2B5EF4-FFF2-40B4-BE49-F238E27FC236}">
                <a16:creationId xmlns:a16="http://schemas.microsoft.com/office/drawing/2014/main" id="{9AAF94C1-AA15-4808-ABA7-852F7FAD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42" y="2255099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2642AE-BAC5-58CA-CCB6-C46896551926}"/>
              </a:ext>
            </a:extLst>
          </p:cNvPr>
          <p:cNvSpPr txBox="1"/>
          <p:nvPr/>
        </p:nvSpPr>
        <p:spPr>
          <a:xfrm>
            <a:off x="-139150" y="-38879"/>
            <a:ext cx="2697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MV-CV switching </a:t>
            </a:r>
          </a:p>
          <a:p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DCDB4-3D5A-E443-DD54-99194BAA439A}"/>
              </a:ext>
            </a:extLst>
          </p:cNvPr>
          <p:cNvSpPr txBox="1"/>
          <p:nvPr/>
        </p:nvSpPr>
        <p:spPr>
          <a:xfrm>
            <a:off x="10684621" y="535618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Normally</a:t>
            </a:r>
            <a:r>
              <a:rPr lang="nb-NO" dirty="0"/>
              <a:t> u</a:t>
            </a:r>
            <a:r>
              <a:rPr lang="nb-NO" baseline="-25000" dirty="0"/>
              <a:t>2</a:t>
            </a:r>
            <a:r>
              <a:rPr lang="nb-NO" dirty="0"/>
              <a:t> </a:t>
            </a:r>
          </a:p>
          <a:p>
            <a:r>
              <a:rPr lang="nb-NO" dirty="0"/>
              <a:t>is used for  </a:t>
            </a:r>
            <a:r>
              <a:rPr lang="nb-NO" dirty="0" err="1"/>
              <a:t>something</a:t>
            </a:r>
            <a:r>
              <a:rPr lang="nb-NO" dirty="0"/>
              <a:t> </a:t>
            </a:r>
            <a:r>
              <a:rPr lang="nb-NO" dirty="0" err="1"/>
              <a:t>else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8D666-5635-8938-16EA-CA9BB559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11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A279D5-C689-4C2D-0AA7-4D8695668B47}"/>
              </a:ext>
            </a:extLst>
          </p:cNvPr>
          <p:cNvCxnSpPr>
            <a:cxnSpLocks/>
          </p:cNvCxnSpPr>
          <p:nvPr/>
        </p:nvCxnSpPr>
        <p:spPr>
          <a:xfrm>
            <a:off x="11568608" y="3861048"/>
            <a:ext cx="0" cy="7564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BF941-41B8-E5F6-0776-6A19DE779A0D}"/>
              </a:ext>
            </a:extLst>
          </p:cNvPr>
          <p:cNvCxnSpPr/>
          <p:nvPr/>
        </p:nvCxnSpPr>
        <p:spPr>
          <a:xfrm>
            <a:off x="11582400" y="3872977"/>
            <a:ext cx="4738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E7504-98E1-490B-B6E9-B18723E00EE5}"/>
              </a:ext>
            </a:extLst>
          </p:cNvPr>
          <p:cNvCxnSpPr/>
          <p:nvPr/>
        </p:nvCxnSpPr>
        <p:spPr>
          <a:xfrm>
            <a:off x="5884442" y="3119718"/>
            <a:ext cx="3012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44A2B-0769-4603-BAD6-846617F28916}"/>
              </a:ext>
            </a:extLst>
          </p:cNvPr>
          <p:cNvCxnSpPr>
            <a:cxnSpLocks/>
          </p:cNvCxnSpPr>
          <p:nvPr/>
        </p:nvCxnSpPr>
        <p:spPr>
          <a:xfrm>
            <a:off x="5884442" y="5637007"/>
            <a:ext cx="17642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3590D-B241-4F63-B11E-42C6EC4DE880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1247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4BE80-E967-4501-8267-CED365D2C27E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0" cy="1588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6E6AF-0362-4D9B-ABBE-2ACF12A8B47C}"/>
              </a:ext>
            </a:extLst>
          </p:cNvPr>
          <p:cNvCxnSpPr>
            <a:cxnSpLocks/>
          </p:cNvCxnSpPr>
          <p:nvPr/>
        </p:nvCxnSpPr>
        <p:spPr>
          <a:xfrm>
            <a:off x="8896583" y="3119718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DBA2C-E1BD-4A33-AD4A-3711CBC1738E}"/>
              </a:ext>
            </a:extLst>
          </p:cNvPr>
          <p:cNvCxnSpPr>
            <a:cxnSpLocks/>
          </p:cNvCxnSpPr>
          <p:nvPr/>
        </p:nvCxnSpPr>
        <p:spPr>
          <a:xfrm>
            <a:off x="4399887" y="5409303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37FC09-2E51-41D5-AAD6-4342C62906D0}"/>
              </a:ext>
            </a:extLst>
          </p:cNvPr>
          <p:cNvSpPr/>
          <p:nvPr/>
        </p:nvSpPr>
        <p:spPr>
          <a:xfrm rot="1849197">
            <a:off x="5988706" y="4853947"/>
            <a:ext cx="333487" cy="645640"/>
          </a:xfrm>
          <a:custGeom>
            <a:avLst/>
            <a:gdLst>
              <a:gd name="connsiteX0" fmla="*/ 107576 w 333487"/>
              <a:gd name="connsiteY0" fmla="*/ 645487 h 645640"/>
              <a:gd name="connsiteX1" fmla="*/ 172122 w 333487"/>
              <a:gd name="connsiteY1" fmla="*/ 548669 h 645640"/>
              <a:gd name="connsiteX2" fmla="*/ 225910 w 333487"/>
              <a:gd name="connsiteY2" fmla="*/ 494880 h 645640"/>
              <a:gd name="connsiteX3" fmla="*/ 247426 w 333487"/>
              <a:gd name="connsiteY3" fmla="*/ 462607 h 645640"/>
              <a:gd name="connsiteX4" fmla="*/ 279699 w 333487"/>
              <a:gd name="connsiteY4" fmla="*/ 419577 h 645640"/>
              <a:gd name="connsiteX5" fmla="*/ 311972 w 333487"/>
              <a:gd name="connsiteY5" fmla="*/ 365789 h 645640"/>
              <a:gd name="connsiteX6" fmla="*/ 333487 w 333487"/>
              <a:gd name="connsiteY6" fmla="*/ 301243 h 645640"/>
              <a:gd name="connsiteX7" fmla="*/ 290456 w 333487"/>
              <a:gd name="connsiteY7" fmla="*/ 139878 h 645640"/>
              <a:gd name="connsiteX8" fmla="*/ 258183 w 333487"/>
              <a:gd name="connsiteY8" fmla="*/ 129120 h 645640"/>
              <a:gd name="connsiteX9" fmla="*/ 225910 w 333487"/>
              <a:gd name="connsiteY9" fmla="*/ 96847 h 645640"/>
              <a:gd name="connsiteX10" fmla="*/ 193638 w 333487"/>
              <a:gd name="connsiteY10" fmla="*/ 86090 h 645640"/>
              <a:gd name="connsiteX11" fmla="*/ 161365 w 333487"/>
              <a:gd name="connsiteY11" fmla="*/ 64574 h 645640"/>
              <a:gd name="connsiteX12" fmla="*/ 107576 w 333487"/>
              <a:gd name="connsiteY12" fmla="*/ 10786 h 645640"/>
              <a:gd name="connsiteX13" fmla="*/ 32273 w 333487"/>
              <a:gd name="connsiteY13" fmla="*/ 86090 h 645640"/>
              <a:gd name="connsiteX14" fmla="*/ 0 w 333487"/>
              <a:gd name="connsiteY14" fmla="*/ 193666 h 645640"/>
              <a:gd name="connsiteX15" fmla="*/ 10758 w 333487"/>
              <a:gd name="connsiteY15" fmla="*/ 430334 h 645640"/>
              <a:gd name="connsiteX16" fmla="*/ 32273 w 333487"/>
              <a:gd name="connsiteY16" fmla="*/ 462607 h 645640"/>
              <a:gd name="connsiteX17" fmla="*/ 86061 w 333487"/>
              <a:gd name="connsiteY17" fmla="*/ 570184 h 645640"/>
              <a:gd name="connsiteX18" fmla="*/ 107576 w 333487"/>
              <a:gd name="connsiteY18" fmla="*/ 645487 h 6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487" h="645640">
                <a:moveTo>
                  <a:pt x="107576" y="645487"/>
                </a:moveTo>
                <a:cubicBezTo>
                  <a:pt x="121920" y="641901"/>
                  <a:pt x="144540" y="579699"/>
                  <a:pt x="172122" y="548669"/>
                </a:cubicBezTo>
                <a:cubicBezTo>
                  <a:pt x="188968" y="529718"/>
                  <a:pt x="211845" y="515977"/>
                  <a:pt x="225910" y="494880"/>
                </a:cubicBezTo>
                <a:cubicBezTo>
                  <a:pt x="233082" y="484122"/>
                  <a:pt x="239911" y="473128"/>
                  <a:pt x="247426" y="462607"/>
                </a:cubicBezTo>
                <a:cubicBezTo>
                  <a:pt x="257847" y="448017"/>
                  <a:pt x="269754" y="434495"/>
                  <a:pt x="279699" y="419577"/>
                </a:cubicBezTo>
                <a:cubicBezTo>
                  <a:pt x="291297" y="402180"/>
                  <a:pt x="303320" y="384824"/>
                  <a:pt x="311972" y="365789"/>
                </a:cubicBezTo>
                <a:cubicBezTo>
                  <a:pt x="321357" y="345143"/>
                  <a:pt x="333487" y="301243"/>
                  <a:pt x="333487" y="301243"/>
                </a:cubicBezTo>
                <a:cubicBezTo>
                  <a:pt x="327136" y="237735"/>
                  <a:pt x="337506" y="186928"/>
                  <a:pt x="290456" y="139878"/>
                </a:cubicBezTo>
                <a:cubicBezTo>
                  <a:pt x="282438" y="131860"/>
                  <a:pt x="268941" y="132706"/>
                  <a:pt x="258183" y="129120"/>
                </a:cubicBezTo>
                <a:cubicBezTo>
                  <a:pt x="247425" y="118362"/>
                  <a:pt x="238569" y="105286"/>
                  <a:pt x="225910" y="96847"/>
                </a:cubicBezTo>
                <a:cubicBezTo>
                  <a:pt x="216475" y="90557"/>
                  <a:pt x="203780" y="91161"/>
                  <a:pt x="193638" y="86090"/>
                </a:cubicBezTo>
                <a:cubicBezTo>
                  <a:pt x="182074" y="80308"/>
                  <a:pt x="172123" y="71746"/>
                  <a:pt x="161365" y="64574"/>
                </a:cubicBezTo>
                <a:cubicBezTo>
                  <a:pt x="136263" y="-10729"/>
                  <a:pt x="161364" y="-7142"/>
                  <a:pt x="107576" y="10786"/>
                </a:cubicBezTo>
                <a:cubicBezTo>
                  <a:pt x="82475" y="35887"/>
                  <a:pt x="39235" y="51281"/>
                  <a:pt x="32273" y="86090"/>
                </a:cubicBezTo>
                <a:cubicBezTo>
                  <a:pt x="17728" y="158813"/>
                  <a:pt x="28306" y="122901"/>
                  <a:pt x="0" y="193666"/>
                </a:cubicBezTo>
                <a:cubicBezTo>
                  <a:pt x="3586" y="272555"/>
                  <a:pt x="1349" y="351926"/>
                  <a:pt x="10758" y="430334"/>
                </a:cubicBezTo>
                <a:cubicBezTo>
                  <a:pt x="12298" y="443171"/>
                  <a:pt x="26491" y="451043"/>
                  <a:pt x="32273" y="462607"/>
                </a:cubicBezTo>
                <a:cubicBezTo>
                  <a:pt x="70931" y="539924"/>
                  <a:pt x="33699" y="495382"/>
                  <a:pt x="86061" y="570184"/>
                </a:cubicBezTo>
                <a:cubicBezTo>
                  <a:pt x="99228" y="588994"/>
                  <a:pt x="93232" y="649073"/>
                  <a:pt x="107576" y="64548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57D62-D90F-4BE9-8464-4CA605088629}"/>
              </a:ext>
            </a:extLst>
          </p:cNvPr>
          <p:cNvCxnSpPr>
            <a:cxnSpLocks/>
          </p:cNvCxnSpPr>
          <p:nvPr/>
        </p:nvCxnSpPr>
        <p:spPr>
          <a:xfrm flipH="1">
            <a:off x="5884442" y="3119718"/>
            <a:ext cx="1793" cy="251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A76D6-486F-456A-9F2A-3081854ADEE8}"/>
              </a:ext>
            </a:extLst>
          </p:cNvPr>
          <p:cNvGrpSpPr/>
          <p:nvPr/>
        </p:nvGrpSpPr>
        <p:grpSpPr>
          <a:xfrm>
            <a:off x="5063456" y="5269454"/>
            <a:ext cx="363967" cy="279698"/>
            <a:chOff x="8052099" y="6068347"/>
            <a:chExt cx="363967" cy="2796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257153-6B7E-4F17-BF1C-221E9C5A44BE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7BFD1B-591A-4CC0-B220-485FA113E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9404A8-5483-4288-B16D-9928D2A0BCD4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85C2A9-1A0E-4A55-9FC0-EFF2E8CCF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09D3345-4278-4523-ABF9-ADA9233289E3}"/>
              </a:ext>
            </a:extLst>
          </p:cNvPr>
          <p:cNvSpPr/>
          <p:nvPr/>
        </p:nvSpPr>
        <p:spPr>
          <a:xfrm>
            <a:off x="9296119" y="180277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E8D1FF-020D-42E9-B808-2D2F00B48B88}"/>
              </a:ext>
            </a:extLst>
          </p:cNvPr>
          <p:cNvCxnSpPr>
            <a:cxnSpLocks/>
          </p:cNvCxnSpPr>
          <p:nvPr/>
        </p:nvCxnSpPr>
        <p:spPr>
          <a:xfrm>
            <a:off x="8896583" y="3632499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2F8514-C577-45A3-91D9-48436925F13D}"/>
              </a:ext>
            </a:extLst>
          </p:cNvPr>
          <p:cNvSpPr txBox="1"/>
          <p:nvPr/>
        </p:nvSpPr>
        <p:spPr>
          <a:xfrm>
            <a:off x="4758201" y="5539429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</a:t>
            </a:r>
            <a:r>
              <a:rPr lang="nb-NO" dirty="0" err="1"/>
              <a:t>Fuel</a:t>
            </a:r>
            <a:r>
              <a:rPr lang="nb-NO" dirty="0"/>
              <a:t> 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466E-379B-43F7-8D0C-A9C013FF0BA9}"/>
              </a:ext>
            </a:extLst>
          </p:cNvPr>
          <p:cNvSpPr txBox="1"/>
          <p:nvPr/>
        </p:nvSpPr>
        <p:spPr>
          <a:xfrm>
            <a:off x="9165690" y="3669406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Flue gas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8CFF39-5486-475B-BE45-768B30643611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9634985" y="2405203"/>
            <a:ext cx="0" cy="393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EDAE9-00E2-4ED8-A823-249B19A83E3C}"/>
              </a:ext>
            </a:extLst>
          </p:cNvPr>
          <p:cNvCxnSpPr>
            <a:cxnSpLocks/>
          </p:cNvCxnSpPr>
          <p:nvPr/>
        </p:nvCxnSpPr>
        <p:spPr>
          <a:xfrm>
            <a:off x="5227496" y="2103989"/>
            <a:ext cx="40884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0C6A9A-6D4B-4AF3-8068-FCE839B2D6EC}"/>
              </a:ext>
            </a:extLst>
          </p:cNvPr>
          <p:cNvCxnSpPr>
            <a:cxnSpLocks/>
          </p:cNvCxnSpPr>
          <p:nvPr/>
        </p:nvCxnSpPr>
        <p:spPr>
          <a:xfrm>
            <a:off x="5225413" y="2103989"/>
            <a:ext cx="3812" cy="32871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67960E-C6E2-4057-B185-05101C0955BA}"/>
              </a:ext>
            </a:extLst>
          </p:cNvPr>
          <p:cNvCxnSpPr>
            <a:cxnSpLocks/>
          </p:cNvCxnSpPr>
          <p:nvPr/>
        </p:nvCxnSpPr>
        <p:spPr>
          <a:xfrm flipV="1">
            <a:off x="8477035" y="3429000"/>
            <a:ext cx="0" cy="117527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18F822-8119-4D58-9BDE-531ED63AC6DB}"/>
              </a:ext>
            </a:extLst>
          </p:cNvPr>
          <p:cNvCxnSpPr>
            <a:cxnSpLocks/>
          </p:cNvCxnSpPr>
          <p:nvPr/>
        </p:nvCxnSpPr>
        <p:spPr>
          <a:xfrm>
            <a:off x="8477035" y="4604273"/>
            <a:ext cx="356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B1C9660-6401-4798-9D09-89B2FDB9AF5B}"/>
              </a:ext>
            </a:extLst>
          </p:cNvPr>
          <p:cNvSpPr txBox="1"/>
          <p:nvPr/>
        </p:nvSpPr>
        <p:spPr>
          <a:xfrm>
            <a:off x="9015762" y="4629439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Process fluid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0A733-8CAA-4D1C-9447-1B9C04C62922}"/>
              </a:ext>
            </a:extLst>
          </p:cNvPr>
          <p:cNvCxnSpPr>
            <a:cxnSpLocks/>
          </p:cNvCxnSpPr>
          <p:nvPr/>
        </p:nvCxnSpPr>
        <p:spPr>
          <a:xfrm flipV="1">
            <a:off x="7960668" y="2799005"/>
            <a:ext cx="0" cy="1073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DBD7D4-B162-4DC5-BB10-E27EE36EE00F}"/>
              </a:ext>
            </a:extLst>
          </p:cNvPr>
          <p:cNvCxnSpPr>
            <a:cxnSpLocks/>
          </p:cNvCxnSpPr>
          <p:nvPr/>
        </p:nvCxnSpPr>
        <p:spPr>
          <a:xfrm flipV="1">
            <a:off x="8272639" y="3446929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A81CB0-D556-4D92-A563-54EDE4771031}"/>
              </a:ext>
            </a:extLst>
          </p:cNvPr>
          <p:cNvCxnSpPr>
            <a:cxnSpLocks/>
          </p:cNvCxnSpPr>
          <p:nvPr/>
        </p:nvCxnSpPr>
        <p:spPr>
          <a:xfrm flipH="1" flipV="1">
            <a:off x="8171622" y="3492652"/>
            <a:ext cx="87738" cy="33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E6693D-F4DA-467C-8905-B503EDC38D7D}"/>
              </a:ext>
            </a:extLst>
          </p:cNvPr>
          <p:cNvCxnSpPr>
            <a:cxnSpLocks/>
          </p:cNvCxnSpPr>
          <p:nvPr/>
        </p:nvCxnSpPr>
        <p:spPr>
          <a:xfrm flipV="1">
            <a:off x="7960668" y="3465834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4C0E63-32E4-4045-8E60-E7708335E495}"/>
              </a:ext>
            </a:extLst>
          </p:cNvPr>
          <p:cNvCxnSpPr/>
          <p:nvPr/>
        </p:nvCxnSpPr>
        <p:spPr>
          <a:xfrm>
            <a:off x="7960668" y="2799005"/>
            <a:ext cx="38082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68B48F-4923-47DD-B854-83AC6AD6B656}"/>
              </a:ext>
            </a:extLst>
          </p:cNvPr>
          <p:cNvCxnSpPr>
            <a:cxnSpLocks/>
          </p:cNvCxnSpPr>
          <p:nvPr/>
        </p:nvCxnSpPr>
        <p:spPr>
          <a:xfrm flipV="1">
            <a:off x="6417219" y="5561703"/>
            <a:ext cx="0" cy="53788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FD8EDCD-1030-4ED9-8274-879E20B3A4E1}"/>
              </a:ext>
            </a:extLst>
          </p:cNvPr>
          <p:cNvSpPr txBox="1"/>
          <p:nvPr/>
        </p:nvSpPr>
        <p:spPr>
          <a:xfrm>
            <a:off x="6369896" y="586287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037753-21EB-4581-8005-DFA77AB55DCD}"/>
              </a:ext>
            </a:extLst>
          </p:cNvPr>
          <p:cNvCxnSpPr>
            <a:cxnSpLocks/>
          </p:cNvCxnSpPr>
          <p:nvPr/>
        </p:nvCxnSpPr>
        <p:spPr>
          <a:xfrm>
            <a:off x="9609154" y="1442803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B5C414-9DBC-4610-86CC-7F2E54BEA6B9}"/>
              </a:ext>
            </a:extLst>
          </p:cNvPr>
          <p:cNvSpPr txBox="1"/>
          <p:nvPr/>
        </p:nvSpPr>
        <p:spPr>
          <a:xfrm>
            <a:off x="9068964" y="118240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500C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A3DE31A-63C2-4EBE-9AAE-D2386B078C5B}"/>
              </a:ext>
            </a:extLst>
          </p:cNvPr>
          <p:cNvSpPr/>
          <p:nvPr/>
        </p:nvSpPr>
        <p:spPr>
          <a:xfrm>
            <a:off x="6628223" y="232985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8CDB2B-3C9F-48E5-B407-63D7EC1E5D3A}"/>
              </a:ext>
            </a:extLst>
          </p:cNvPr>
          <p:cNvCxnSpPr>
            <a:cxnSpLocks/>
          </p:cNvCxnSpPr>
          <p:nvPr/>
        </p:nvCxnSpPr>
        <p:spPr>
          <a:xfrm flipH="1" flipV="1">
            <a:off x="6975764" y="2922817"/>
            <a:ext cx="14924" cy="654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98C48D-DCF2-4A96-9FF8-A98238B15F46}"/>
              </a:ext>
            </a:extLst>
          </p:cNvPr>
          <p:cNvSpPr txBox="1"/>
          <p:nvPr/>
        </p:nvSpPr>
        <p:spPr>
          <a:xfrm>
            <a:off x="7415410" y="22327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2max</a:t>
            </a:r>
            <a:r>
              <a:rPr lang="nb-NO" dirty="0">
                <a:solidFill>
                  <a:srgbClr val="FF0000"/>
                </a:solidFill>
              </a:rPr>
              <a:t>=700C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FDC1D1-9D01-45FB-BFE4-97599715A52E}"/>
              </a:ext>
            </a:extLst>
          </p:cNvPr>
          <p:cNvCxnSpPr>
            <a:cxnSpLocks/>
          </p:cNvCxnSpPr>
          <p:nvPr/>
        </p:nvCxnSpPr>
        <p:spPr>
          <a:xfrm flipH="1">
            <a:off x="7305955" y="2610145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84FE23D-E0FD-40E5-94D8-7228F5B6DDBB}"/>
              </a:ext>
            </a:extLst>
          </p:cNvPr>
          <p:cNvSpPr/>
          <p:nvPr/>
        </p:nvSpPr>
        <p:spPr>
          <a:xfrm>
            <a:off x="4904382" y="232038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LS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EB6DF9-DDE5-444F-9FE5-18F8CB07BBB0}"/>
              </a:ext>
            </a:extLst>
          </p:cNvPr>
          <p:cNvCxnSpPr>
            <a:cxnSpLocks/>
            <a:stCxn id="76" idx="2"/>
            <a:endCxn id="82" idx="6"/>
          </p:cNvCxnSpPr>
          <p:nvPr/>
        </p:nvCxnSpPr>
        <p:spPr>
          <a:xfrm flipH="1" flipV="1">
            <a:off x="5582114" y="2621603"/>
            <a:ext cx="1046109" cy="9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90FE29-6D32-4346-A2A7-A4F8C434F492}"/>
              </a:ext>
            </a:extLst>
          </p:cNvPr>
          <p:cNvSpPr txBox="1"/>
          <p:nvPr/>
        </p:nvSpPr>
        <p:spPr>
          <a:xfrm>
            <a:off x="9654251" y="23973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=T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01DEC2-317B-4B8A-8A59-43CE8DF81054}"/>
              </a:ext>
            </a:extLst>
          </p:cNvPr>
          <p:cNvSpPr txBox="1"/>
          <p:nvPr/>
        </p:nvSpPr>
        <p:spPr>
          <a:xfrm>
            <a:off x="7028686" y="33922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=T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67E58C-CCDC-4CFF-82A2-504CE51488EF}"/>
              </a:ext>
            </a:extLst>
          </p:cNvPr>
          <p:cNvSpPr txBox="1"/>
          <p:nvPr/>
        </p:nvSpPr>
        <p:spPr>
          <a:xfrm>
            <a:off x="6006369" y="16862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2FD501-A675-4FB0-9C9A-80A6912BA449}"/>
              </a:ext>
            </a:extLst>
          </p:cNvPr>
          <p:cNvSpPr txBox="1"/>
          <p:nvPr/>
        </p:nvSpPr>
        <p:spPr>
          <a:xfrm>
            <a:off x="6032177" y="22359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B</a:t>
            </a:r>
            <a:endParaRPr lang="nb-NO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5F01C9-6AC9-4B48-A325-40FC996AC323}"/>
              </a:ext>
            </a:extLst>
          </p:cNvPr>
          <p:cNvSpPr txBox="1"/>
          <p:nvPr/>
        </p:nvSpPr>
        <p:spPr>
          <a:xfrm>
            <a:off x="4511023" y="3119717"/>
            <a:ext cx="139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u=min(</a:t>
            </a:r>
            <a:r>
              <a:rPr lang="nb-NO" dirty="0" err="1"/>
              <a:t>u</a:t>
            </a:r>
            <a:r>
              <a:rPr lang="nb-NO" baseline="-25000" dirty="0" err="1"/>
              <a:t>A</a:t>
            </a:r>
            <a:r>
              <a:rPr lang="nb-NO" dirty="0" err="1"/>
              <a:t>,u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407CFF9C-2562-4BEA-8B26-CD827056B127}"/>
              </a:ext>
            </a:extLst>
          </p:cNvPr>
          <p:cNvSpPr/>
          <p:nvPr/>
        </p:nvSpPr>
        <p:spPr>
          <a:xfrm>
            <a:off x="10494282" y="177050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91516C-3B39-41E3-8FF5-853CEB3CFF2B}"/>
              </a:ext>
            </a:extLst>
          </p:cNvPr>
          <p:cNvCxnSpPr>
            <a:cxnSpLocks/>
          </p:cNvCxnSpPr>
          <p:nvPr/>
        </p:nvCxnSpPr>
        <p:spPr>
          <a:xfrm flipV="1">
            <a:off x="10807317" y="2372937"/>
            <a:ext cx="0" cy="1484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BE3FEF-1109-4908-B622-3FED6416512E}"/>
              </a:ext>
            </a:extLst>
          </p:cNvPr>
          <p:cNvCxnSpPr>
            <a:cxnSpLocks/>
          </p:cNvCxnSpPr>
          <p:nvPr/>
        </p:nvCxnSpPr>
        <p:spPr>
          <a:xfrm>
            <a:off x="10807317" y="1410537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0E68F52-0567-41C7-9E91-10F252D8D645}"/>
              </a:ext>
            </a:extLst>
          </p:cNvPr>
          <p:cNvSpPr txBox="1"/>
          <p:nvPr/>
        </p:nvSpPr>
        <p:spPr>
          <a:xfrm>
            <a:off x="10267127" y="115013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T’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-5C=495C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AF9D3E-28F1-45D7-BE95-776079FA3FB8}"/>
              </a:ext>
            </a:extLst>
          </p:cNvPr>
          <p:cNvCxnSpPr>
            <a:cxnSpLocks/>
          </p:cNvCxnSpPr>
          <p:nvPr/>
        </p:nvCxnSpPr>
        <p:spPr>
          <a:xfrm>
            <a:off x="9609154" y="2521364"/>
            <a:ext cx="11981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99AFB35-D610-4C07-BEDA-4712ABABCA6E}"/>
              </a:ext>
            </a:extLst>
          </p:cNvPr>
          <p:cNvCxnSpPr>
            <a:cxnSpLocks/>
          </p:cNvCxnSpPr>
          <p:nvPr/>
        </p:nvCxnSpPr>
        <p:spPr>
          <a:xfrm>
            <a:off x="11140256" y="2103989"/>
            <a:ext cx="3468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BC8497E-5C29-4A16-A0E6-0F9A3F69088C}"/>
              </a:ext>
            </a:extLst>
          </p:cNvPr>
          <p:cNvGrpSpPr/>
          <p:nvPr/>
        </p:nvGrpSpPr>
        <p:grpSpPr>
          <a:xfrm>
            <a:off x="11354285" y="4453407"/>
            <a:ext cx="363967" cy="279698"/>
            <a:chOff x="8052099" y="6068347"/>
            <a:chExt cx="363967" cy="27969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25A7403-D36D-4842-A9B6-466C6E2E1763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A7A5BB-CCD2-44CD-A681-F2F9BF97D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F6AAB47-6438-455B-89CC-402ED12D13D3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E0F84B6-662C-4B8B-9C5C-9A855836BF12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AD48670-F147-42E2-A17E-75122B36563D}"/>
              </a:ext>
            </a:extLst>
          </p:cNvPr>
          <p:cNvSpPr txBox="1"/>
          <p:nvPr/>
        </p:nvSpPr>
        <p:spPr>
          <a:xfrm>
            <a:off x="11567097" y="401527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</a:t>
            </a:r>
            <a:r>
              <a:rPr lang="nb-NO" baseline="-25000" dirty="0"/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2B9B42C-6E0B-423A-8753-637162C3215B}"/>
              </a:ext>
            </a:extLst>
          </p:cNvPr>
          <p:cNvSpPr/>
          <p:nvPr/>
        </p:nvSpPr>
        <p:spPr>
          <a:xfrm>
            <a:off x="8781743" y="1104619"/>
            <a:ext cx="3217379" cy="14021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/>
              <a:t>TC</a:t>
            </a:r>
          </a:p>
          <a:p>
            <a:pPr algn="ctr"/>
            <a:r>
              <a:rPr lang="nb-NO" dirty="0"/>
              <a:t>Using MV-MV </a:t>
            </a:r>
            <a:r>
              <a:rPr lang="nb-NO" dirty="0" err="1"/>
              <a:t>switching</a:t>
            </a:r>
            <a:r>
              <a:rPr lang="nb-NO" dirty="0"/>
              <a:t>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0876161-C6D5-4DBB-AB74-1DF3C7D31C9C}"/>
              </a:ext>
            </a:extLst>
          </p:cNvPr>
          <p:cNvGrpSpPr/>
          <p:nvPr/>
        </p:nvGrpSpPr>
        <p:grpSpPr>
          <a:xfrm>
            <a:off x="11354285" y="4464424"/>
            <a:ext cx="363967" cy="279698"/>
            <a:chOff x="8052099" y="6068347"/>
            <a:chExt cx="363967" cy="27969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64E8BC-904E-4916-AFB7-0E69134CF37C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6F8E7B1-CEDA-42C6-B59D-0723903A9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6FC721-C401-492C-BC66-9F40F6411D1D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5EB3CE2-8766-4724-B935-D0BEB30E2CBD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69E6BF7-2E56-44DA-8E48-2FCAC3D17187}"/>
              </a:ext>
            </a:extLst>
          </p:cNvPr>
          <p:cNvSpPr txBox="1"/>
          <p:nvPr/>
        </p:nvSpPr>
        <p:spPr>
          <a:xfrm>
            <a:off x="348706" y="2570025"/>
            <a:ext cx="4316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Inputs (MV)</a:t>
            </a:r>
          </a:p>
          <a:p>
            <a:r>
              <a:rPr lang="nb-NO" dirty="0"/>
              <a:t>      u = </a:t>
            </a:r>
            <a:r>
              <a:rPr lang="nb-NO" dirty="0" err="1"/>
              <a:t>Fuel</a:t>
            </a:r>
            <a:r>
              <a:rPr lang="nb-NO" dirty="0"/>
              <a:t> gas </a:t>
            </a:r>
            <a:r>
              <a:rPr lang="nb-NO" dirty="0" err="1"/>
              <a:t>flowrate</a:t>
            </a:r>
            <a:endParaRPr lang="nb-NO" dirty="0"/>
          </a:p>
          <a:p>
            <a:r>
              <a:rPr lang="nb-NO" dirty="0"/>
              <a:t>      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u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= Process 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flowrate</a:t>
            </a:r>
            <a:endParaRPr lang="nb-NO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nb-NO" dirty="0"/>
              <a:t>Output (CV)</a:t>
            </a:r>
          </a:p>
          <a:p>
            <a:r>
              <a:rPr lang="nb-NO" dirty="0"/>
              <a:t>      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</a:t>
            </a:r>
          </a:p>
          <a:p>
            <a:r>
              <a:rPr lang="nb-NO" dirty="0"/>
              <a:t>            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desired</a:t>
            </a:r>
            <a:r>
              <a:rPr lang="nb-NO" dirty="0"/>
              <a:t> setpoint)</a:t>
            </a:r>
          </a:p>
          <a:p>
            <a:endParaRPr lang="nb-NO" dirty="0"/>
          </a:p>
          <a:p>
            <a:endParaRPr lang="nb-NO" dirty="0"/>
          </a:p>
          <a:p>
            <a:endParaRPr lang="nb-NO" dirty="0">
              <a:highlight>
                <a:srgbClr val="FFFF00"/>
              </a:highlight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2B19C0-0FA5-43B8-828A-5C26380F9DBD}"/>
              </a:ext>
            </a:extLst>
          </p:cNvPr>
          <p:cNvSpPr txBox="1"/>
          <p:nvPr/>
        </p:nvSpPr>
        <p:spPr>
          <a:xfrm>
            <a:off x="276004" y="4448346"/>
            <a:ext cx="4146457" cy="1384995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/>
              <a:t>Note: Standard Split Range Control (Alt. 1) is not </a:t>
            </a:r>
            <a:r>
              <a:rPr lang="nb-NO" sz="1400" b="1" dirty="0" err="1"/>
              <a:t>good</a:t>
            </a:r>
            <a:r>
              <a:rPr lang="nb-NO" sz="1400" b="1" dirty="0"/>
              <a:t> </a:t>
            </a:r>
            <a:r>
              <a:rPr lang="nb-NO" sz="1400" b="1" dirty="0" err="1"/>
              <a:t>here</a:t>
            </a:r>
            <a:r>
              <a:rPr lang="nb-NO" sz="1400" b="1" dirty="0"/>
              <a:t> for MV-MV switching.</a:t>
            </a:r>
          </a:p>
          <a:p>
            <a:r>
              <a:rPr lang="nb-NO" sz="1400" dirty="0" err="1"/>
              <a:t>Could</a:t>
            </a:r>
            <a:r>
              <a:rPr lang="nb-NO" sz="1400" dirty="0"/>
              <a:t> be </a:t>
            </a:r>
            <a:r>
              <a:rPr lang="nb-NO" sz="1400" dirty="0" err="1"/>
              <a:t>two</a:t>
            </a:r>
            <a:r>
              <a:rPr lang="nb-NO" sz="1400" dirty="0"/>
              <a:t> </a:t>
            </a:r>
            <a:r>
              <a:rPr lang="nb-NO" sz="1400" dirty="0" err="1"/>
              <a:t>reasons</a:t>
            </a:r>
            <a:r>
              <a:rPr lang="nb-NO" sz="1400" dirty="0"/>
              <a:t> for </a:t>
            </a:r>
            <a:r>
              <a:rPr lang="nb-NO" sz="1400" dirty="0" err="1"/>
              <a:t>too</a:t>
            </a:r>
            <a:r>
              <a:rPr lang="nb-NO" sz="1400" dirty="0"/>
              <a:t> </a:t>
            </a:r>
            <a:r>
              <a:rPr lang="nb-NO" sz="1400" dirty="0" err="1"/>
              <a:t>little</a:t>
            </a:r>
            <a:r>
              <a:rPr lang="nb-NO" sz="1400" dirty="0"/>
              <a:t> </a:t>
            </a:r>
            <a:r>
              <a:rPr lang="nb-NO" sz="1400" dirty="0" err="1"/>
              <a:t>fuel</a:t>
            </a: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Fuel</a:t>
            </a:r>
            <a:r>
              <a:rPr lang="nb-NO" sz="1400" dirty="0"/>
              <a:t> is </a:t>
            </a:r>
            <a:r>
              <a:rPr lang="nb-NO" sz="1400" dirty="0" err="1"/>
              <a:t>cut</a:t>
            </a:r>
            <a:r>
              <a:rPr lang="nb-NO" sz="1400" dirty="0"/>
              <a:t> back by </a:t>
            </a:r>
            <a:r>
              <a:rPr lang="nb-NO" sz="1400" dirty="0" err="1"/>
              <a:t>override</a:t>
            </a:r>
            <a:r>
              <a:rPr lang="nb-NO" sz="1400" dirty="0"/>
              <a:t> (</a:t>
            </a:r>
            <a:r>
              <a:rPr lang="nb-NO" sz="1400" dirty="0" err="1"/>
              <a:t>safety</a:t>
            </a:r>
            <a:r>
              <a:rPr lang="nb-NO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Fuel</a:t>
            </a:r>
            <a:r>
              <a:rPr lang="nb-NO" sz="1400" dirty="0"/>
              <a:t> at </a:t>
            </a:r>
            <a:r>
              <a:rPr lang="nb-NO" sz="1400" dirty="0" err="1"/>
              <a:t>max</a:t>
            </a:r>
            <a:r>
              <a:rPr lang="nb-NO" sz="1400" dirty="0"/>
              <a:t>, </a:t>
            </a:r>
          </a:p>
          <a:p>
            <a:r>
              <a:rPr lang="nb-NO" sz="1400" dirty="0"/>
              <a:t>So </a:t>
            </a:r>
            <a:r>
              <a:rPr lang="nb-NO" sz="1400" dirty="0" err="1"/>
              <a:t>don’t</a:t>
            </a:r>
            <a:r>
              <a:rPr lang="nb-NO" sz="1400" dirty="0"/>
              <a:t> </a:t>
            </a:r>
            <a:r>
              <a:rPr lang="nb-NO" sz="1400" dirty="0" err="1"/>
              <a:t>know</a:t>
            </a:r>
            <a:r>
              <a:rPr lang="nb-NO" sz="1400" dirty="0"/>
              <a:t> limit for MV1 to </a:t>
            </a:r>
            <a:r>
              <a:rPr lang="nb-NO" sz="1400" dirty="0" err="1"/>
              <a:t>use</a:t>
            </a:r>
            <a:r>
              <a:rPr lang="nb-NO" sz="1400" dirty="0"/>
              <a:t> in SRC-</a:t>
            </a:r>
            <a:r>
              <a:rPr lang="nb-NO" sz="1400" dirty="0" err="1"/>
              <a:t>block</a:t>
            </a:r>
            <a:r>
              <a:rPr lang="nb-NO" sz="1400" dirty="0"/>
              <a:t>.</a:t>
            </a:r>
            <a:endParaRPr lang="nb-NO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A64F7-8FE1-4B9D-9997-C58F177E0999}"/>
              </a:ext>
            </a:extLst>
          </p:cNvPr>
          <p:cNvSpPr txBox="1"/>
          <p:nvPr/>
        </p:nvSpPr>
        <p:spPr>
          <a:xfrm>
            <a:off x="-139150" y="-38879"/>
            <a:ext cx="2697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MV-CV switching </a:t>
            </a:r>
          </a:p>
          <a:p>
            <a:endParaRPr lang="nb-NO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3BB2CC-9CE3-4699-B14D-6C6E41663CD6}"/>
              </a:ext>
            </a:extLst>
          </p:cNvPr>
          <p:cNvSpPr txBox="1"/>
          <p:nvPr/>
        </p:nvSpPr>
        <p:spPr>
          <a:xfrm>
            <a:off x="8064086" y="5839736"/>
            <a:ext cx="295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 = input = manipulated variable (MV)</a:t>
            </a:r>
          </a:p>
          <a:p>
            <a:r>
              <a:rPr lang="nb-NO" sz="1400" dirty="0"/>
              <a:t>y = output = </a:t>
            </a:r>
            <a:r>
              <a:rPr lang="nb-NO" sz="1400" dirty="0" err="1"/>
              <a:t>controlled</a:t>
            </a:r>
            <a:r>
              <a:rPr lang="nb-NO" sz="1400" dirty="0"/>
              <a:t> variable (CV)</a:t>
            </a:r>
          </a:p>
        </p:txBody>
      </p:sp>
      <p:sp>
        <p:nvSpPr>
          <p:cNvPr id="95" name="Oval 40">
            <a:extLst>
              <a:ext uri="{FF2B5EF4-FFF2-40B4-BE49-F238E27FC236}">
                <a16:creationId xmlns:a16="http://schemas.microsoft.com/office/drawing/2014/main" id="{40BCF52A-F02E-4636-8B10-98F8DCFE8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42" y="2264624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B738525-F28C-4C56-BD93-E5D771C4C5B4}"/>
              </a:ext>
            </a:extLst>
          </p:cNvPr>
          <p:cNvCxnSpPr>
            <a:cxnSpLocks/>
          </p:cNvCxnSpPr>
          <p:nvPr/>
        </p:nvCxnSpPr>
        <p:spPr>
          <a:xfrm flipH="1">
            <a:off x="11485049" y="2316388"/>
            <a:ext cx="24435" cy="10170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le 1">
            <a:extLst>
              <a:ext uri="{FF2B5EF4-FFF2-40B4-BE49-F238E27FC236}">
                <a16:creationId xmlns:a16="http://schemas.microsoft.com/office/drawing/2014/main" id="{C89D2758-3B37-4507-A5C3-63CFCABD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59" y="93586"/>
            <a:ext cx="10972800" cy="109425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up controlling T</a:t>
            </a:r>
            <a:r>
              <a:rPr lang="nb-NO" baseline="-25000" dirty="0"/>
              <a:t>1</a:t>
            </a:r>
            <a:br>
              <a:rPr lang="nb-NO" dirty="0"/>
            </a:br>
            <a:r>
              <a:rPr lang="nb-NO" sz="3600" dirty="0"/>
              <a:t>Solution: </a:t>
            </a:r>
            <a:r>
              <a:rPr lang="nb-NO" sz="3600" dirty="0" err="1"/>
              <a:t>Cut</a:t>
            </a:r>
            <a:r>
              <a:rPr lang="nb-NO" sz="3600" dirty="0"/>
              <a:t> back </a:t>
            </a:r>
            <a:r>
              <a:rPr lang="nb-NO" sz="3600" dirty="0" err="1"/>
              <a:t>on</a:t>
            </a:r>
            <a:r>
              <a:rPr lang="nb-NO" sz="3600" dirty="0"/>
              <a:t> </a:t>
            </a:r>
            <a:r>
              <a:rPr lang="nb-NO" sz="3600" dirty="0" err="1"/>
              <a:t>process</a:t>
            </a:r>
            <a:r>
              <a:rPr lang="nb-NO" sz="3600" dirty="0"/>
              <a:t> </a:t>
            </a:r>
            <a:r>
              <a:rPr lang="nb-NO" sz="3600" dirty="0" err="1"/>
              <a:t>feed</a:t>
            </a:r>
            <a:r>
              <a:rPr lang="nb-NO" sz="3600" dirty="0"/>
              <a:t> (u</a:t>
            </a:r>
            <a:r>
              <a:rPr lang="nb-NO" sz="3600" baseline="-25000" dirty="0"/>
              <a:t>2</a:t>
            </a:r>
            <a:r>
              <a:rPr lang="nb-NO" sz="3600" dirty="0"/>
              <a:t>) </a:t>
            </a:r>
            <a:r>
              <a:rPr lang="nb-NO" sz="3600" dirty="0" err="1"/>
              <a:t>when</a:t>
            </a:r>
            <a:r>
              <a:rPr lang="nb-NO" sz="3600" dirty="0"/>
              <a:t> T</a:t>
            </a:r>
            <a:r>
              <a:rPr lang="nb-NO" sz="3600" baseline="-25000" dirty="0"/>
              <a:t>1</a:t>
            </a:r>
            <a:r>
              <a:rPr lang="nb-NO" sz="3600" dirty="0"/>
              <a:t> drops </a:t>
            </a:r>
            <a:r>
              <a:rPr lang="nb-NO" sz="3600" dirty="0" err="1"/>
              <a:t>too</a:t>
            </a:r>
            <a:r>
              <a:rPr lang="nb-NO" sz="3600" dirty="0"/>
              <a:t> </a:t>
            </a:r>
            <a:r>
              <a:rPr lang="nb-NO" sz="3600" dirty="0" err="1"/>
              <a:t>low</a:t>
            </a: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E9072-B79B-C3F9-B80F-14A05728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12</a:t>
            </a:fld>
            <a:endParaRPr lang="en-US"/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112AA393-CA01-CC42-CA43-97706960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577" y="3334736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916EED-B5D1-BD59-35CD-D8C478D5542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11511443" y="4042310"/>
            <a:ext cx="1357" cy="5558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D76EEA-28DD-3864-4AAC-F5840BAE471F}"/>
              </a:ext>
            </a:extLst>
          </p:cNvPr>
          <p:cNvCxnSpPr>
            <a:cxnSpLocks/>
          </p:cNvCxnSpPr>
          <p:nvPr/>
        </p:nvCxnSpPr>
        <p:spPr>
          <a:xfrm flipH="1">
            <a:off x="11850309" y="3675826"/>
            <a:ext cx="33392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68E49E1-1B51-80C8-E49E-6B6093A2E227}"/>
              </a:ext>
            </a:extLst>
          </p:cNvPr>
          <p:cNvSpPr/>
          <p:nvPr/>
        </p:nvSpPr>
        <p:spPr>
          <a:xfrm>
            <a:off x="10692610" y="4811631"/>
            <a:ext cx="1609312" cy="5378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CV-CV switching </a:t>
            </a:r>
          </a:p>
        </p:txBody>
      </p:sp>
    </p:spTree>
    <p:extLst>
      <p:ext uri="{BB962C8B-B14F-4D97-AF65-F5344CB8AC3E}">
        <p14:creationId xmlns:p14="http://schemas.microsoft.com/office/powerpoint/2010/main" val="27430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9536-007E-4D31-BED8-EB9EEAA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59" y="84061"/>
            <a:ext cx="10972800" cy="1094253"/>
          </a:xfrm>
        </p:spPr>
        <p:txBody>
          <a:bodyPr>
            <a:normAutofit/>
          </a:bodyPr>
          <a:lstStyle/>
          <a:p>
            <a:r>
              <a:rPr lang="nb-NO" dirty="0" err="1"/>
              <a:t>Use</a:t>
            </a:r>
            <a:r>
              <a:rPr lang="nb-NO" dirty="0"/>
              <a:t> Alt. 2: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controllers</a:t>
            </a:r>
            <a:endParaRPr lang="nb-N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E7504-98E1-490B-B6E9-B18723E00EE5}"/>
              </a:ext>
            </a:extLst>
          </p:cNvPr>
          <p:cNvCxnSpPr/>
          <p:nvPr/>
        </p:nvCxnSpPr>
        <p:spPr>
          <a:xfrm>
            <a:off x="5884442" y="3119718"/>
            <a:ext cx="3012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44A2B-0769-4603-BAD6-846617F28916}"/>
              </a:ext>
            </a:extLst>
          </p:cNvPr>
          <p:cNvCxnSpPr>
            <a:cxnSpLocks/>
          </p:cNvCxnSpPr>
          <p:nvPr/>
        </p:nvCxnSpPr>
        <p:spPr>
          <a:xfrm>
            <a:off x="5884442" y="5637007"/>
            <a:ext cx="17642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3590D-B241-4F63-B11E-42C6EC4DE880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12478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4BE80-E967-4501-8267-CED365D2C27E}"/>
              </a:ext>
            </a:extLst>
          </p:cNvPr>
          <p:cNvCxnSpPr>
            <a:cxnSpLocks/>
          </p:cNvCxnSpPr>
          <p:nvPr/>
        </p:nvCxnSpPr>
        <p:spPr>
          <a:xfrm>
            <a:off x="7648696" y="4048462"/>
            <a:ext cx="0" cy="1588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6E6AF-0362-4D9B-ABBE-2ACF12A8B47C}"/>
              </a:ext>
            </a:extLst>
          </p:cNvPr>
          <p:cNvCxnSpPr>
            <a:cxnSpLocks/>
          </p:cNvCxnSpPr>
          <p:nvPr/>
        </p:nvCxnSpPr>
        <p:spPr>
          <a:xfrm>
            <a:off x="8896583" y="3119718"/>
            <a:ext cx="0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DBA2C-E1BD-4A33-AD4A-3711CBC1738E}"/>
              </a:ext>
            </a:extLst>
          </p:cNvPr>
          <p:cNvCxnSpPr>
            <a:cxnSpLocks/>
          </p:cNvCxnSpPr>
          <p:nvPr/>
        </p:nvCxnSpPr>
        <p:spPr>
          <a:xfrm>
            <a:off x="4399887" y="5409303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37FC09-2E51-41D5-AAD6-4342C62906D0}"/>
              </a:ext>
            </a:extLst>
          </p:cNvPr>
          <p:cNvSpPr/>
          <p:nvPr/>
        </p:nvSpPr>
        <p:spPr>
          <a:xfrm rot="1849197">
            <a:off x="5988706" y="4853947"/>
            <a:ext cx="333487" cy="645640"/>
          </a:xfrm>
          <a:custGeom>
            <a:avLst/>
            <a:gdLst>
              <a:gd name="connsiteX0" fmla="*/ 107576 w 333487"/>
              <a:gd name="connsiteY0" fmla="*/ 645487 h 645640"/>
              <a:gd name="connsiteX1" fmla="*/ 172122 w 333487"/>
              <a:gd name="connsiteY1" fmla="*/ 548669 h 645640"/>
              <a:gd name="connsiteX2" fmla="*/ 225910 w 333487"/>
              <a:gd name="connsiteY2" fmla="*/ 494880 h 645640"/>
              <a:gd name="connsiteX3" fmla="*/ 247426 w 333487"/>
              <a:gd name="connsiteY3" fmla="*/ 462607 h 645640"/>
              <a:gd name="connsiteX4" fmla="*/ 279699 w 333487"/>
              <a:gd name="connsiteY4" fmla="*/ 419577 h 645640"/>
              <a:gd name="connsiteX5" fmla="*/ 311972 w 333487"/>
              <a:gd name="connsiteY5" fmla="*/ 365789 h 645640"/>
              <a:gd name="connsiteX6" fmla="*/ 333487 w 333487"/>
              <a:gd name="connsiteY6" fmla="*/ 301243 h 645640"/>
              <a:gd name="connsiteX7" fmla="*/ 290456 w 333487"/>
              <a:gd name="connsiteY7" fmla="*/ 139878 h 645640"/>
              <a:gd name="connsiteX8" fmla="*/ 258183 w 333487"/>
              <a:gd name="connsiteY8" fmla="*/ 129120 h 645640"/>
              <a:gd name="connsiteX9" fmla="*/ 225910 w 333487"/>
              <a:gd name="connsiteY9" fmla="*/ 96847 h 645640"/>
              <a:gd name="connsiteX10" fmla="*/ 193638 w 333487"/>
              <a:gd name="connsiteY10" fmla="*/ 86090 h 645640"/>
              <a:gd name="connsiteX11" fmla="*/ 161365 w 333487"/>
              <a:gd name="connsiteY11" fmla="*/ 64574 h 645640"/>
              <a:gd name="connsiteX12" fmla="*/ 107576 w 333487"/>
              <a:gd name="connsiteY12" fmla="*/ 10786 h 645640"/>
              <a:gd name="connsiteX13" fmla="*/ 32273 w 333487"/>
              <a:gd name="connsiteY13" fmla="*/ 86090 h 645640"/>
              <a:gd name="connsiteX14" fmla="*/ 0 w 333487"/>
              <a:gd name="connsiteY14" fmla="*/ 193666 h 645640"/>
              <a:gd name="connsiteX15" fmla="*/ 10758 w 333487"/>
              <a:gd name="connsiteY15" fmla="*/ 430334 h 645640"/>
              <a:gd name="connsiteX16" fmla="*/ 32273 w 333487"/>
              <a:gd name="connsiteY16" fmla="*/ 462607 h 645640"/>
              <a:gd name="connsiteX17" fmla="*/ 86061 w 333487"/>
              <a:gd name="connsiteY17" fmla="*/ 570184 h 645640"/>
              <a:gd name="connsiteX18" fmla="*/ 107576 w 333487"/>
              <a:gd name="connsiteY18" fmla="*/ 645487 h 6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487" h="645640">
                <a:moveTo>
                  <a:pt x="107576" y="645487"/>
                </a:moveTo>
                <a:cubicBezTo>
                  <a:pt x="121920" y="641901"/>
                  <a:pt x="144540" y="579699"/>
                  <a:pt x="172122" y="548669"/>
                </a:cubicBezTo>
                <a:cubicBezTo>
                  <a:pt x="188968" y="529718"/>
                  <a:pt x="211845" y="515977"/>
                  <a:pt x="225910" y="494880"/>
                </a:cubicBezTo>
                <a:cubicBezTo>
                  <a:pt x="233082" y="484122"/>
                  <a:pt x="239911" y="473128"/>
                  <a:pt x="247426" y="462607"/>
                </a:cubicBezTo>
                <a:cubicBezTo>
                  <a:pt x="257847" y="448017"/>
                  <a:pt x="269754" y="434495"/>
                  <a:pt x="279699" y="419577"/>
                </a:cubicBezTo>
                <a:cubicBezTo>
                  <a:pt x="291297" y="402180"/>
                  <a:pt x="303320" y="384824"/>
                  <a:pt x="311972" y="365789"/>
                </a:cubicBezTo>
                <a:cubicBezTo>
                  <a:pt x="321357" y="345143"/>
                  <a:pt x="333487" y="301243"/>
                  <a:pt x="333487" y="301243"/>
                </a:cubicBezTo>
                <a:cubicBezTo>
                  <a:pt x="327136" y="237735"/>
                  <a:pt x="337506" y="186928"/>
                  <a:pt x="290456" y="139878"/>
                </a:cubicBezTo>
                <a:cubicBezTo>
                  <a:pt x="282438" y="131860"/>
                  <a:pt x="268941" y="132706"/>
                  <a:pt x="258183" y="129120"/>
                </a:cubicBezTo>
                <a:cubicBezTo>
                  <a:pt x="247425" y="118362"/>
                  <a:pt x="238569" y="105286"/>
                  <a:pt x="225910" y="96847"/>
                </a:cubicBezTo>
                <a:cubicBezTo>
                  <a:pt x="216475" y="90557"/>
                  <a:pt x="203780" y="91161"/>
                  <a:pt x="193638" y="86090"/>
                </a:cubicBezTo>
                <a:cubicBezTo>
                  <a:pt x="182074" y="80308"/>
                  <a:pt x="172123" y="71746"/>
                  <a:pt x="161365" y="64574"/>
                </a:cubicBezTo>
                <a:cubicBezTo>
                  <a:pt x="136263" y="-10729"/>
                  <a:pt x="161364" y="-7142"/>
                  <a:pt x="107576" y="10786"/>
                </a:cubicBezTo>
                <a:cubicBezTo>
                  <a:pt x="82475" y="35887"/>
                  <a:pt x="39235" y="51281"/>
                  <a:pt x="32273" y="86090"/>
                </a:cubicBezTo>
                <a:cubicBezTo>
                  <a:pt x="17728" y="158813"/>
                  <a:pt x="28306" y="122901"/>
                  <a:pt x="0" y="193666"/>
                </a:cubicBezTo>
                <a:cubicBezTo>
                  <a:pt x="3586" y="272555"/>
                  <a:pt x="1349" y="351926"/>
                  <a:pt x="10758" y="430334"/>
                </a:cubicBezTo>
                <a:cubicBezTo>
                  <a:pt x="12298" y="443171"/>
                  <a:pt x="26491" y="451043"/>
                  <a:pt x="32273" y="462607"/>
                </a:cubicBezTo>
                <a:cubicBezTo>
                  <a:pt x="70931" y="539924"/>
                  <a:pt x="33699" y="495382"/>
                  <a:pt x="86061" y="570184"/>
                </a:cubicBezTo>
                <a:cubicBezTo>
                  <a:pt x="99228" y="588994"/>
                  <a:pt x="93232" y="649073"/>
                  <a:pt x="107576" y="64548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57D62-D90F-4BE9-8464-4CA605088629}"/>
              </a:ext>
            </a:extLst>
          </p:cNvPr>
          <p:cNvCxnSpPr>
            <a:cxnSpLocks/>
          </p:cNvCxnSpPr>
          <p:nvPr/>
        </p:nvCxnSpPr>
        <p:spPr>
          <a:xfrm flipH="1">
            <a:off x="5884442" y="3119718"/>
            <a:ext cx="1793" cy="251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1A76D6-486F-456A-9F2A-3081854ADEE8}"/>
              </a:ext>
            </a:extLst>
          </p:cNvPr>
          <p:cNvGrpSpPr/>
          <p:nvPr/>
        </p:nvGrpSpPr>
        <p:grpSpPr>
          <a:xfrm>
            <a:off x="5063456" y="5269454"/>
            <a:ext cx="363967" cy="279698"/>
            <a:chOff x="8052099" y="6068347"/>
            <a:chExt cx="363967" cy="2796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257153-6B7E-4F17-BF1C-221E9C5A44BE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7BFD1B-591A-4CC0-B220-485FA113E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9404A8-5483-4288-B16D-9928D2A0BCD4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85C2A9-1A0E-4A55-9FC0-EFF2E8CCF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09D3345-4278-4523-ABF9-ADA9233289E3}"/>
              </a:ext>
            </a:extLst>
          </p:cNvPr>
          <p:cNvSpPr/>
          <p:nvPr/>
        </p:nvSpPr>
        <p:spPr>
          <a:xfrm>
            <a:off x="9296119" y="180277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E8D1FF-020D-42E9-B808-2D2F00B48B88}"/>
              </a:ext>
            </a:extLst>
          </p:cNvPr>
          <p:cNvCxnSpPr>
            <a:cxnSpLocks/>
          </p:cNvCxnSpPr>
          <p:nvPr/>
        </p:nvCxnSpPr>
        <p:spPr>
          <a:xfrm>
            <a:off x="8896583" y="3632499"/>
            <a:ext cx="148634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32F8514-C577-45A3-91D9-48436925F13D}"/>
              </a:ext>
            </a:extLst>
          </p:cNvPr>
          <p:cNvSpPr txBox="1"/>
          <p:nvPr/>
        </p:nvSpPr>
        <p:spPr>
          <a:xfrm>
            <a:off x="4758201" y="5539429"/>
            <a:ext cx="11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</a:t>
            </a:r>
            <a:r>
              <a:rPr lang="nb-NO" dirty="0" err="1"/>
              <a:t>Fuel</a:t>
            </a:r>
            <a:r>
              <a:rPr lang="nb-NO" dirty="0"/>
              <a:t> 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466E-379B-43F7-8D0C-A9C013FF0BA9}"/>
              </a:ext>
            </a:extLst>
          </p:cNvPr>
          <p:cNvSpPr txBox="1"/>
          <p:nvPr/>
        </p:nvSpPr>
        <p:spPr>
          <a:xfrm>
            <a:off x="9165690" y="3669406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Flue gas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8CFF39-5486-475B-BE45-768B30643611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9634985" y="2405203"/>
            <a:ext cx="0" cy="3938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0EDAE9-00E2-4ED8-A823-249B19A83E3C}"/>
              </a:ext>
            </a:extLst>
          </p:cNvPr>
          <p:cNvCxnSpPr>
            <a:cxnSpLocks/>
          </p:cNvCxnSpPr>
          <p:nvPr/>
        </p:nvCxnSpPr>
        <p:spPr>
          <a:xfrm>
            <a:off x="5227496" y="2103989"/>
            <a:ext cx="40884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0C6A9A-6D4B-4AF3-8068-FCE839B2D6EC}"/>
              </a:ext>
            </a:extLst>
          </p:cNvPr>
          <p:cNvCxnSpPr>
            <a:cxnSpLocks/>
          </p:cNvCxnSpPr>
          <p:nvPr/>
        </p:nvCxnSpPr>
        <p:spPr>
          <a:xfrm>
            <a:off x="5225413" y="2103989"/>
            <a:ext cx="3812" cy="32871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67960E-C6E2-4057-B185-05101C0955BA}"/>
              </a:ext>
            </a:extLst>
          </p:cNvPr>
          <p:cNvCxnSpPr>
            <a:cxnSpLocks/>
          </p:cNvCxnSpPr>
          <p:nvPr/>
        </p:nvCxnSpPr>
        <p:spPr>
          <a:xfrm flipV="1">
            <a:off x="8477035" y="3429000"/>
            <a:ext cx="0" cy="117527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18F822-8119-4D58-9BDE-531ED63AC6DB}"/>
              </a:ext>
            </a:extLst>
          </p:cNvPr>
          <p:cNvCxnSpPr>
            <a:cxnSpLocks/>
          </p:cNvCxnSpPr>
          <p:nvPr/>
        </p:nvCxnSpPr>
        <p:spPr>
          <a:xfrm>
            <a:off x="8477035" y="4604273"/>
            <a:ext cx="356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B1C9660-6401-4798-9D09-89B2FDB9AF5B}"/>
              </a:ext>
            </a:extLst>
          </p:cNvPr>
          <p:cNvSpPr txBox="1"/>
          <p:nvPr/>
        </p:nvSpPr>
        <p:spPr>
          <a:xfrm>
            <a:off x="9019571" y="4629439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Process fluid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0A733-8CAA-4D1C-9447-1B9C04C62922}"/>
              </a:ext>
            </a:extLst>
          </p:cNvPr>
          <p:cNvCxnSpPr>
            <a:cxnSpLocks/>
          </p:cNvCxnSpPr>
          <p:nvPr/>
        </p:nvCxnSpPr>
        <p:spPr>
          <a:xfrm flipV="1">
            <a:off x="7960668" y="2799005"/>
            <a:ext cx="0" cy="1073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DBD7D4-B162-4DC5-BB10-E27EE36EE00F}"/>
              </a:ext>
            </a:extLst>
          </p:cNvPr>
          <p:cNvCxnSpPr>
            <a:cxnSpLocks/>
          </p:cNvCxnSpPr>
          <p:nvPr/>
        </p:nvCxnSpPr>
        <p:spPr>
          <a:xfrm flipV="1">
            <a:off x="8272639" y="3446929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A81CB0-D556-4D92-A563-54EDE4771031}"/>
              </a:ext>
            </a:extLst>
          </p:cNvPr>
          <p:cNvCxnSpPr>
            <a:cxnSpLocks/>
          </p:cNvCxnSpPr>
          <p:nvPr/>
        </p:nvCxnSpPr>
        <p:spPr>
          <a:xfrm flipH="1" flipV="1">
            <a:off x="8171622" y="3492652"/>
            <a:ext cx="87738" cy="33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E6693D-F4DA-467C-8905-B503EDC38D7D}"/>
              </a:ext>
            </a:extLst>
          </p:cNvPr>
          <p:cNvCxnSpPr>
            <a:cxnSpLocks/>
          </p:cNvCxnSpPr>
          <p:nvPr/>
        </p:nvCxnSpPr>
        <p:spPr>
          <a:xfrm flipV="1">
            <a:off x="7960668" y="3465834"/>
            <a:ext cx="204396" cy="407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4C0E63-32E4-4045-8E60-E7708335E495}"/>
              </a:ext>
            </a:extLst>
          </p:cNvPr>
          <p:cNvCxnSpPr/>
          <p:nvPr/>
        </p:nvCxnSpPr>
        <p:spPr>
          <a:xfrm>
            <a:off x="7960668" y="2799005"/>
            <a:ext cx="380820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68B48F-4923-47DD-B854-83AC6AD6B656}"/>
              </a:ext>
            </a:extLst>
          </p:cNvPr>
          <p:cNvCxnSpPr>
            <a:cxnSpLocks/>
          </p:cNvCxnSpPr>
          <p:nvPr/>
        </p:nvCxnSpPr>
        <p:spPr>
          <a:xfrm flipV="1">
            <a:off x="6417219" y="5561703"/>
            <a:ext cx="0" cy="53788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FD8EDCD-1030-4ED9-8274-879E20B3A4E1}"/>
              </a:ext>
            </a:extLst>
          </p:cNvPr>
          <p:cNvSpPr txBox="1"/>
          <p:nvPr/>
        </p:nvSpPr>
        <p:spPr>
          <a:xfrm>
            <a:off x="6369896" y="586287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6037753-21EB-4581-8005-DFA77AB55DCD}"/>
              </a:ext>
            </a:extLst>
          </p:cNvPr>
          <p:cNvCxnSpPr>
            <a:cxnSpLocks/>
          </p:cNvCxnSpPr>
          <p:nvPr/>
        </p:nvCxnSpPr>
        <p:spPr>
          <a:xfrm>
            <a:off x="9609154" y="1442803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3B5C414-9DBC-4610-86CC-7F2E54BEA6B9}"/>
              </a:ext>
            </a:extLst>
          </p:cNvPr>
          <p:cNvSpPr txBox="1"/>
          <p:nvPr/>
        </p:nvSpPr>
        <p:spPr>
          <a:xfrm>
            <a:off x="9068964" y="1182405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500C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A3DE31A-63C2-4EBE-9AAE-D2386B078C5B}"/>
              </a:ext>
            </a:extLst>
          </p:cNvPr>
          <p:cNvSpPr/>
          <p:nvPr/>
        </p:nvSpPr>
        <p:spPr>
          <a:xfrm>
            <a:off x="6628223" y="2329855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8CDB2B-3C9F-48E5-B407-63D7EC1E5D3A}"/>
              </a:ext>
            </a:extLst>
          </p:cNvPr>
          <p:cNvCxnSpPr>
            <a:cxnSpLocks/>
          </p:cNvCxnSpPr>
          <p:nvPr/>
        </p:nvCxnSpPr>
        <p:spPr>
          <a:xfrm flipH="1" flipV="1">
            <a:off x="6975764" y="2922817"/>
            <a:ext cx="14924" cy="654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A98C48D-DCF2-4A96-9FF8-A98238B15F46}"/>
              </a:ext>
            </a:extLst>
          </p:cNvPr>
          <p:cNvSpPr txBox="1"/>
          <p:nvPr/>
        </p:nvSpPr>
        <p:spPr>
          <a:xfrm>
            <a:off x="7415410" y="223277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</a:t>
            </a:r>
            <a:r>
              <a:rPr lang="nb-NO" baseline="-25000" dirty="0">
                <a:solidFill>
                  <a:srgbClr val="FF0000"/>
                </a:solidFill>
              </a:rPr>
              <a:t>2max</a:t>
            </a:r>
            <a:r>
              <a:rPr lang="nb-NO" dirty="0">
                <a:solidFill>
                  <a:srgbClr val="FF0000"/>
                </a:solidFill>
              </a:rPr>
              <a:t>=700C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FDC1D1-9D01-45FB-BFE4-97599715A52E}"/>
              </a:ext>
            </a:extLst>
          </p:cNvPr>
          <p:cNvCxnSpPr>
            <a:cxnSpLocks/>
          </p:cNvCxnSpPr>
          <p:nvPr/>
        </p:nvCxnSpPr>
        <p:spPr>
          <a:xfrm flipH="1">
            <a:off x="7305955" y="2610145"/>
            <a:ext cx="4954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84FE23D-E0FD-40E5-94D8-7228F5B6DDBB}"/>
              </a:ext>
            </a:extLst>
          </p:cNvPr>
          <p:cNvSpPr/>
          <p:nvPr/>
        </p:nvSpPr>
        <p:spPr>
          <a:xfrm>
            <a:off x="4904382" y="232038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LS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EB6DF9-DDE5-444F-9FE5-18F8CB07BBB0}"/>
              </a:ext>
            </a:extLst>
          </p:cNvPr>
          <p:cNvCxnSpPr>
            <a:cxnSpLocks/>
            <a:stCxn id="76" idx="2"/>
            <a:endCxn id="82" idx="6"/>
          </p:cNvCxnSpPr>
          <p:nvPr/>
        </p:nvCxnSpPr>
        <p:spPr>
          <a:xfrm flipH="1" flipV="1">
            <a:off x="5582114" y="2621603"/>
            <a:ext cx="1046109" cy="9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B90FE29-6D32-4346-A2A7-A4F8C434F492}"/>
              </a:ext>
            </a:extLst>
          </p:cNvPr>
          <p:cNvSpPr txBox="1"/>
          <p:nvPr/>
        </p:nvSpPr>
        <p:spPr>
          <a:xfrm>
            <a:off x="9654251" y="239738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=T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01DEC2-317B-4B8A-8A59-43CE8DF81054}"/>
              </a:ext>
            </a:extLst>
          </p:cNvPr>
          <p:cNvSpPr txBox="1"/>
          <p:nvPr/>
        </p:nvSpPr>
        <p:spPr>
          <a:xfrm>
            <a:off x="7028686" y="33922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y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>
                <a:solidFill>
                  <a:srgbClr val="FF0000"/>
                </a:solidFill>
              </a:rPr>
              <a:t>=T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67E58C-CCDC-4CFF-82A2-504CE51488EF}"/>
              </a:ext>
            </a:extLst>
          </p:cNvPr>
          <p:cNvSpPr txBox="1"/>
          <p:nvPr/>
        </p:nvSpPr>
        <p:spPr>
          <a:xfrm>
            <a:off x="6006369" y="16862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2FD501-A675-4FB0-9C9A-80A6912BA449}"/>
              </a:ext>
            </a:extLst>
          </p:cNvPr>
          <p:cNvSpPr txBox="1"/>
          <p:nvPr/>
        </p:nvSpPr>
        <p:spPr>
          <a:xfrm>
            <a:off x="6032177" y="22359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</a:t>
            </a:r>
            <a:r>
              <a:rPr lang="nb-NO" baseline="-25000" dirty="0" err="1"/>
              <a:t>B</a:t>
            </a:r>
            <a:endParaRPr lang="nb-NO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5F01C9-6AC9-4B48-A325-40FC996AC323}"/>
              </a:ext>
            </a:extLst>
          </p:cNvPr>
          <p:cNvSpPr txBox="1"/>
          <p:nvPr/>
        </p:nvSpPr>
        <p:spPr>
          <a:xfrm>
            <a:off x="4511023" y="3119717"/>
            <a:ext cx="139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u=min(</a:t>
            </a:r>
            <a:r>
              <a:rPr lang="nb-NO" dirty="0" err="1"/>
              <a:t>u</a:t>
            </a:r>
            <a:r>
              <a:rPr lang="nb-NO" baseline="-25000" dirty="0" err="1"/>
              <a:t>A</a:t>
            </a:r>
            <a:r>
              <a:rPr lang="nb-NO" dirty="0" err="1"/>
              <a:t>,u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37BD8A-A13C-4C18-B782-DD2863E088E4}"/>
              </a:ext>
            </a:extLst>
          </p:cNvPr>
          <p:cNvSpPr txBox="1"/>
          <p:nvPr/>
        </p:nvSpPr>
        <p:spPr>
          <a:xfrm>
            <a:off x="348706" y="2570025"/>
            <a:ext cx="4316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Inputs (MV)</a:t>
            </a:r>
          </a:p>
          <a:p>
            <a:r>
              <a:rPr lang="nb-NO" dirty="0"/>
              <a:t>      u = </a:t>
            </a:r>
            <a:r>
              <a:rPr lang="nb-NO" dirty="0" err="1"/>
              <a:t>Fuel</a:t>
            </a:r>
            <a:r>
              <a:rPr lang="nb-NO" dirty="0"/>
              <a:t> gas </a:t>
            </a:r>
            <a:r>
              <a:rPr lang="nb-NO" dirty="0" err="1"/>
              <a:t>flowrate</a:t>
            </a:r>
            <a:endParaRPr lang="nb-NO" dirty="0"/>
          </a:p>
          <a:p>
            <a:r>
              <a:rPr lang="nb-NO" dirty="0"/>
              <a:t>      </a:t>
            </a:r>
            <a:r>
              <a:rPr lang="nb-NO" dirty="0">
                <a:solidFill>
                  <a:srgbClr val="FF0000"/>
                </a:solidFill>
              </a:rPr>
              <a:t>u2 = Process </a:t>
            </a:r>
            <a:r>
              <a:rPr lang="nb-NO" dirty="0" err="1">
                <a:solidFill>
                  <a:srgbClr val="FF0000"/>
                </a:solidFill>
              </a:rPr>
              <a:t>flowrate</a:t>
            </a:r>
            <a:r>
              <a:rPr lang="nb-NO" dirty="0">
                <a:solidFill>
                  <a:srgbClr val="FF0000"/>
                </a:solidFill>
              </a:rPr>
              <a:t> </a:t>
            </a:r>
          </a:p>
          <a:p>
            <a:r>
              <a:rPr lang="nb-NO" dirty="0"/>
              <a:t>Output (CV)</a:t>
            </a:r>
          </a:p>
          <a:p>
            <a:r>
              <a:rPr lang="nb-NO" dirty="0"/>
              <a:t>      y</a:t>
            </a:r>
            <a:r>
              <a:rPr lang="nb-NO" baseline="-25000" dirty="0"/>
              <a:t>1</a:t>
            </a:r>
            <a:r>
              <a:rPr lang="nb-NO" dirty="0"/>
              <a:t> =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</a:t>
            </a:r>
          </a:p>
          <a:p>
            <a:r>
              <a:rPr lang="nb-NO" dirty="0"/>
              <a:t>            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desired</a:t>
            </a:r>
            <a:r>
              <a:rPr lang="nb-NO" dirty="0"/>
              <a:t> setpoint)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407CFF9C-2562-4BEA-8B26-CD827056B127}"/>
              </a:ext>
            </a:extLst>
          </p:cNvPr>
          <p:cNvSpPr/>
          <p:nvPr/>
        </p:nvSpPr>
        <p:spPr>
          <a:xfrm>
            <a:off x="10494282" y="1770509"/>
            <a:ext cx="677732" cy="602428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TC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91516C-3B39-41E3-8FF5-853CEB3CFF2B}"/>
              </a:ext>
            </a:extLst>
          </p:cNvPr>
          <p:cNvCxnSpPr>
            <a:cxnSpLocks/>
          </p:cNvCxnSpPr>
          <p:nvPr/>
        </p:nvCxnSpPr>
        <p:spPr>
          <a:xfrm flipV="1">
            <a:off x="10807317" y="2372937"/>
            <a:ext cx="0" cy="1484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BE3FEF-1109-4908-B622-3FED6416512E}"/>
              </a:ext>
            </a:extLst>
          </p:cNvPr>
          <p:cNvCxnSpPr>
            <a:cxnSpLocks/>
          </p:cNvCxnSpPr>
          <p:nvPr/>
        </p:nvCxnSpPr>
        <p:spPr>
          <a:xfrm>
            <a:off x="10807317" y="1410537"/>
            <a:ext cx="0" cy="359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0E68F52-0567-41C7-9E91-10F252D8D645}"/>
              </a:ext>
            </a:extLst>
          </p:cNvPr>
          <p:cNvSpPr txBox="1"/>
          <p:nvPr/>
        </p:nvSpPr>
        <p:spPr>
          <a:xfrm>
            <a:off x="10267127" y="115013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T’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 = T</a:t>
            </a:r>
            <a:r>
              <a:rPr lang="nb-NO" baseline="-25000" dirty="0">
                <a:solidFill>
                  <a:srgbClr val="FF0000"/>
                </a:solidFill>
              </a:rPr>
              <a:t>1s</a:t>
            </a:r>
            <a:r>
              <a:rPr lang="nb-NO" dirty="0">
                <a:solidFill>
                  <a:srgbClr val="FF0000"/>
                </a:solidFill>
              </a:rPr>
              <a:t>-5C=495C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AF9D3E-28F1-45D7-BE95-776079FA3FB8}"/>
              </a:ext>
            </a:extLst>
          </p:cNvPr>
          <p:cNvCxnSpPr>
            <a:cxnSpLocks/>
          </p:cNvCxnSpPr>
          <p:nvPr/>
        </p:nvCxnSpPr>
        <p:spPr>
          <a:xfrm>
            <a:off x="9609154" y="2521364"/>
            <a:ext cx="11981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BC8497E-5C29-4A16-A0E6-0F9A3F69088C}"/>
              </a:ext>
            </a:extLst>
          </p:cNvPr>
          <p:cNvGrpSpPr/>
          <p:nvPr/>
        </p:nvGrpSpPr>
        <p:grpSpPr>
          <a:xfrm>
            <a:off x="11354285" y="4464424"/>
            <a:ext cx="363967" cy="279698"/>
            <a:chOff x="8052099" y="6068347"/>
            <a:chExt cx="363967" cy="27969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25A7403-D36D-4842-A9B6-466C6E2E1763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A7A5BB-CCD2-44CD-A681-F2F9BF97D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F6AAB47-6438-455B-89CC-402ED12D13D3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E0F84B6-662C-4B8B-9C5C-9A855836BF12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3AEE17B-118D-400E-A7BB-E746F7E9A336}"/>
              </a:ext>
            </a:extLst>
          </p:cNvPr>
          <p:cNvSpPr txBox="1"/>
          <p:nvPr/>
        </p:nvSpPr>
        <p:spPr>
          <a:xfrm>
            <a:off x="8064086" y="5839736"/>
            <a:ext cx="295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 = input = manipulated variable (MV)</a:t>
            </a:r>
          </a:p>
          <a:p>
            <a:r>
              <a:rPr lang="nb-NO" sz="1400" dirty="0"/>
              <a:t>y = output = </a:t>
            </a:r>
            <a:r>
              <a:rPr lang="nb-NO" sz="1400" dirty="0" err="1"/>
              <a:t>controlled</a:t>
            </a:r>
            <a:r>
              <a:rPr lang="nb-NO" sz="1400" dirty="0"/>
              <a:t> variable (CV)</a:t>
            </a:r>
          </a:p>
        </p:txBody>
      </p:sp>
      <p:sp>
        <p:nvSpPr>
          <p:cNvPr id="79" name="Oval 40">
            <a:extLst>
              <a:ext uri="{FF2B5EF4-FFF2-40B4-BE49-F238E27FC236}">
                <a16:creationId xmlns:a16="http://schemas.microsoft.com/office/drawing/2014/main" id="{EA8152ED-C2CB-4732-A598-2D5AA1A28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42" y="2264624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1F170-F0CB-7EFE-B831-7204E4E0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7D055-2B1F-F5A4-990E-800A595D11AF}"/>
              </a:ext>
            </a:extLst>
          </p:cNvPr>
          <p:cNvSpPr txBox="1"/>
          <p:nvPr/>
        </p:nvSpPr>
        <p:spPr>
          <a:xfrm>
            <a:off x="-82000" y="-76647"/>
            <a:ext cx="26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CV-MV switching</a:t>
            </a:r>
            <a:endParaRPr lang="nb-NO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67B32E-1FE9-4410-8D0E-3BA74A006BE5}"/>
              </a:ext>
            </a:extLst>
          </p:cNvPr>
          <p:cNvCxnSpPr>
            <a:cxnSpLocks/>
          </p:cNvCxnSpPr>
          <p:nvPr/>
        </p:nvCxnSpPr>
        <p:spPr>
          <a:xfrm>
            <a:off x="11140256" y="2103989"/>
            <a:ext cx="3468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9214A4-57AC-BE29-857A-24B1FF4F605E}"/>
              </a:ext>
            </a:extLst>
          </p:cNvPr>
          <p:cNvGrpSpPr/>
          <p:nvPr/>
        </p:nvGrpSpPr>
        <p:grpSpPr>
          <a:xfrm>
            <a:off x="11354285" y="4453407"/>
            <a:ext cx="363967" cy="279698"/>
            <a:chOff x="8052099" y="6068347"/>
            <a:chExt cx="363967" cy="27969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2E10F3A-D2FB-AD76-BE83-0418B70B7CD3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4A744A-97C3-E617-8F5C-D3FBF8448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755033A-6817-C5BB-04FC-627DFDA6DE38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80A65DA-4FE0-9F64-FF82-56E0E3351473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B936D46-355F-7F76-0C6B-CA684EEF5F9A}"/>
              </a:ext>
            </a:extLst>
          </p:cNvPr>
          <p:cNvSpPr txBox="1"/>
          <p:nvPr/>
        </p:nvSpPr>
        <p:spPr>
          <a:xfrm>
            <a:off x="11567097" y="4015273"/>
            <a:ext cx="38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</a:t>
            </a:r>
            <a:r>
              <a:rPr lang="nb-NO" baseline="-25000" dirty="0"/>
              <a:t>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AD3A95-2C7F-9A7B-5EDE-F6AB90BBF398}"/>
              </a:ext>
            </a:extLst>
          </p:cNvPr>
          <p:cNvGrpSpPr/>
          <p:nvPr/>
        </p:nvGrpSpPr>
        <p:grpSpPr>
          <a:xfrm>
            <a:off x="11354285" y="4464424"/>
            <a:ext cx="363967" cy="279698"/>
            <a:chOff x="8052099" y="6068347"/>
            <a:chExt cx="363967" cy="2796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21BF176-0D30-A4E0-78BA-829B032FA345}"/>
                </a:ext>
              </a:extLst>
            </p:cNvPr>
            <p:cNvCxnSpPr>
              <a:cxnSpLocks/>
            </p:cNvCxnSpPr>
            <p:nvPr/>
          </p:nvCxnSpPr>
          <p:spPr>
            <a:xfrm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C2A60E-2B95-2E40-78A6-6D8F2C3DDF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35" y="6078071"/>
              <a:ext cx="346038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F50E42C-962E-EB0C-47B0-83FCA0E9FFBD}"/>
                </a:ext>
              </a:extLst>
            </p:cNvPr>
            <p:cNvCxnSpPr>
              <a:cxnSpLocks/>
            </p:cNvCxnSpPr>
            <p:nvPr/>
          </p:nvCxnSpPr>
          <p:spPr>
            <a:xfrm>
              <a:off x="8416066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C65BE2C-0761-1989-23B2-DC737ADBBB41}"/>
                </a:ext>
              </a:extLst>
            </p:cNvPr>
            <p:cNvCxnSpPr>
              <a:cxnSpLocks/>
            </p:cNvCxnSpPr>
            <p:nvPr/>
          </p:nvCxnSpPr>
          <p:spPr>
            <a:xfrm>
              <a:off x="8052099" y="6068347"/>
              <a:ext cx="0" cy="2699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F17A5DA-2273-E9C1-A215-6132A05DCB5E}"/>
              </a:ext>
            </a:extLst>
          </p:cNvPr>
          <p:cNvCxnSpPr>
            <a:cxnSpLocks/>
          </p:cNvCxnSpPr>
          <p:nvPr/>
        </p:nvCxnSpPr>
        <p:spPr>
          <a:xfrm>
            <a:off x="11485049" y="2103989"/>
            <a:ext cx="0" cy="12294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40">
            <a:extLst>
              <a:ext uri="{FF2B5EF4-FFF2-40B4-BE49-F238E27FC236}">
                <a16:creationId xmlns:a16="http://schemas.microsoft.com/office/drawing/2014/main" id="{2248714F-CEAA-43A0-2037-C83E41B2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577" y="3334736"/>
            <a:ext cx="677732" cy="70757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D01FB0C-778F-4F7A-EF83-84E5593740A1}"/>
              </a:ext>
            </a:extLst>
          </p:cNvPr>
          <p:cNvCxnSpPr>
            <a:cxnSpLocks/>
            <a:stCxn id="91" idx="4"/>
          </p:cNvCxnSpPr>
          <p:nvPr/>
        </p:nvCxnSpPr>
        <p:spPr>
          <a:xfrm>
            <a:off x="11511443" y="4042310"/>
            <a:ext cx="1357" cy="5558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E43342A-5091-E7D3-C1BC-D7CFA2FBD46D}"/>
              </a:ext>
            </a:extLst>
          </p:cNvPr>
          <p:cNvCxnSpPr>
            <a:cxnSpLocks/>
          </p:cNvCxnSpPr>
          <p:nvPr/>
        </p:nvCxnSpPr>
        <p:spPr>
          <a:xfrm flipH="1">
            <a:off x="11850309" y="3675826"/>
            <a:ext cx="33392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6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DB6A-F80E-9B15-076D-B16790AF2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More </a:t>
            </a:r>
            <a:r>
              <a:rPr lang="nb-NO" dirty="0" err="1"/>
              <a:t>on</a:t>
            </a:r>
            <a:r>
              <a:rPr lang="nb-NO" dirty="0"/>
              <a:t> inventory control  </a:t>
            </a:r>
            <a:br>
              <a:rPr lang="nb-NO" dirty="0"/>
            </a:br>
            <a:br>
              <a:rPr lang="nb-NO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D163D-D493-37FD-1A0E-F934241BC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AEE55-6F99-AD5B-E129-44AE3EAF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351E-B7D6-E7CA-FAB0-D86D2E7F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Level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81E0-24F6-A73B-6F8D-240C1AF56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err="1"/>
              <a:t>Pairing</a:t>
            </a:r>
            <a:r>
              <a:rPr lang="nb-NO" dirty="0"/>
              <a:t>: </a:t>
            </a:r>
            <a:r>
              <a:rPr lang="nb-NO" dirty="0" err="1"/>
              <a:t>Use</a:t>
            </a:r>
            <a:r>
              <a:rPr lang="nb-NO" dirty="0"/>
              <a:t> in- or </a:t>
            </a:r>
            <a:r>
              <a:rPr lang="nb-NO" dirty="0" err="1"/>
              <a:t>outflow</a:t>
            </a:r>
            <a:endParaRPr lang="nb-NO" dirty="0"/>
          </a:p>
          <a:p>
            <a:pPr lvl="1"/>
            <a:r>
              <a:rPr lang="nb-NO" dirty="0" err="1"/>
              <a:t>Radiation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nb-NO" dirty="0"/>
          </a:p>
          <a:p>
            <a:pPr lvl="1"/>
            <a:r>
              <a:rPr lang="nb-NO" dirty="0" err="1"/>
              <a:t>Don’t</a:t>
            </a:r>
            <a:r>
              <a:rPr lang="nb-NO" dirty="0"/>
              <a:t> cross TPM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Tuning: </a:t>
            </a:r>
            <a:r>
              <a:rPr lang="nb-NO" dirty="0" err="1"/>
              <a:t>Tight</a:t>
            </a:r>
            <a:r>
              <a:rPr lang="nb-NO" dirty="0"/>
              <a:t> or </a:t>
            </a:r>
            <a:r>
              <a:rPr lang="nb-NO" dirty="0" err="1"/>
              <a:t>slow</a:t>
            </a:r>
            <a:r>
              <a:rPr lang="nb-NO" dirty="0"/>
              <a:t> («</a:t>
            </a:r>
            <a:r>
              <a:rPr lang="nb-NO" dirty="0" err="1"/>
              <a:t>averaging</a:t>
            </a:r>
            <a:r>
              <a:rPr lang="nb-NO" dirty="0"/>
              <a:t>») </a:t>
            </a:r>
            <a:r>
              <a:rPr lang="nb-NO" dirty="0" err="1"/>
              <a:t>level</a:t>
            </a:r>
            <a:r>
              <a:rPr lang="nb-NO" dirty="0"/>
              <a:t> control</a:t>
            </a:r>
          </a:p>
          <a:p>
            <a:pPr lvl="1"/>
            <a:r>
              <a:rPr lang="nb-NO" dirty="0" err="1"/>
              <a:t>Averaging</a:t>
            </a:r>
            <a:r>
              <a:rPr lang="nb-NO" dirty="0"/>
              <a:t> is </a:t>
            </a:r>
            <a:r>
              <a:rPr lang="nb-NO" dirty="0" err="1"/>
              <a:t>good</a:t>
            </a:r>
            <a:r>
              <a:rPr lang="nb-NO" dirty="0"/>
              <a:t> to dampen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disturbances</a:t>
            </a:r>
            <a:endParaRPr lang="nb-NO" dirty="0"/>
          </a:p>
          <a:p>
            <a:pPr lvl="1"/>
            <a:r>
              <a:rPr lang="nb-NO" dirty="0"/>
              <a:t>«</a:t>
            </a:r>
            <a:r>
              <a:rPr lang="nb-NO" dirty="0" err="1"/>
              <a:t>Floating</a:t>
            </a:r>
            <a:r>
              <a:rPr lang="nb-NO" dirty="0"/>
              <a:t>» (</a:t>
            </a:r>
            <a:r>
              <a:rPr lang="nb-NO" dirty="0" err="1"/>
              <a:t>uncontrolled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) is </a:t>
            </a:r>
            <a:r>
              <a:rPr lang="nb-NO" dirty="0" err="1"/>
              <a:t>good</a:t>
            </a:r>
            <a:r>
              <a:rPr lang="nb-NO" dirty="0"/>
              <a:t> for isolating </a:t>
            </a:r>
            <a:r>
              <a:rPr lang="nb-NO" dirty="0" err="1"/>
              <a:t>process</a:t>
            </a:r>
            <a:r>
              <a:rPr lang="nb-NO" dirty="0"/>
              <a:t> parts</a:t>
            </a:r>
          </a:p>
          <a:p>
            <a:pPr lvl="2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requires</a:t>
            </a:r>
            <a:r>
              <a:rPr lang="nb-NO" dirty="0"/>
              <a:t> </a:t>
            </a:r>
            <a:r>
              <a:rPr lang="nb-NO" dirty="0" err="1"/>
              <a:t>tight</a:t>
            </a:r>
            <a:r>
              <a:rPr lang="nb-NO" dirty="0"/>
              <a:t> control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reach</a:t>
            </a:r>
            <a:r>
              <a:rPr lang="nb-NO" dirty="0"/>
              <a:t> </a:t>
            </a:r>
            <a:r>
              <a:rPr lang="nb-NO" dirty="0" err="1"/>
              <a:t>max</a:t>
            </a:r>
            <a:r>
              <a:rPr lang="nb-NO" dirty="0"/>
              <a:t>- or min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F3780-9F07-B3AD-971D-380F5535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5" name="Text Box 31">
            <a:extLst>
              <a:ext uri="{FF2B5EF4-FFF2-40B4-BE49-F238E27FC236}">
                <a16:creationId xmlns:a16="http://schemas.microsoft.com/office/drawing/2014/main" id="{FAAD42AC-850B-4BC1-A951-1F6AD5AE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54327" name="TextBox 1">
            <a:extLst>
              <a:ext uri="{FF2B5EF4-FFF2-40B4-BE49-F238E27FC236}">
                <a16:creationId xmlns:a16="http://schemas.microsoft.com/office/drawing/2014/main" id="{704BA408-9619-43AB-82C9-31C9C54B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14" y="101600"/>
            <a:ext cx="4557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dirty="0"/>
              <a:t>Example : Level control 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4DB188-7B2C-43FB-A748-19769DC501E8}"/>
              </a:ext>
            </a:extLst>
          </p:cNvPr>
          <p:cNvGrpSpPr/>
          <p:nvPr/>
        </p:nvGrpSpPr>
        <p:grpSpPr>
          <a:xfrm>
            <a:off x="5825320" y="1585738"/>
            <a:ext cx="1739902" cy="2840748"/>
            <a:chOff x="5806270" y="1585738"/>
            <a:chExt cx="1739902" cy="2840748"/>
          </a:xfrm>
        </p:grpSpPr>
        <p:sp>
          <p:nvSpPr>
            <p:cNvPr id="54289" name="Line 40">
              <a:extLst>
                <a:ext uri="{FF2B5EF4-FFF2-40B4-BE49-F238E27FC236}">
                  <a16:creationId xmlns:a16="http://schemas.microsoft.com/office/drawing/2014/main" id="{5F053603-4954-4541-9371-F04C4EBFC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8682" y="2806323"/>
              <a:ext cx="0" cy="5496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297" name="Oval 40">
              <a:extLst>
                <a:ext uri="{FF2B5EF4-FFF2-40B4-BE49-F238E27FC236}">
                  <a16:creationId xmlns:a16="http://schemas.microsoft.com/office/drawing/2014/main" id="{04FEEDE3-DCE9-4359-B822-B0416A22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270" y="2375152"/>
              <a:ext cx="504825" cy="44837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</a:rPr>
                <a:t>LC</a:t>
              </a:r>
            </a:p>
          </p:txBody>
        </p:sp>
        <p:cxnSp>
          <p:nvCxnSpPr>
            <p:cNvPr id="54298" name="Straight Arrow Connector 48">
              <a:extLst>
                <a:ext uri="{FF2B5EF4-FFF2-40B4-BE49-F238E27FC236}">
                  <a16:creationId xmlns:a16="http://schemas.microsoft.com/office/drawing/2014/main" id="{19C2EE19-728B-476C-B7E7-AF8A2FE15C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46022" y="2628611"/>
              <a:ext cx="1174749" cy="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82">
              <a:extLst>
                <a:ext uri="{FF2B5EF4-FFF2-40B4-BE49-F238E27FC236}">
                  <a16:creationId xmlns:a16="http://schemas.microsoft.com/office/drawing/2014/main" id="{958C0912-840E-4049-AC32-2C7CD8C38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5507" y="1585738"/>
              <a:ext cx="4924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SP</a:t>
              </a:r>
            </a:p>
          </p:txBody>
        </p:sp>
        <p:cxnSp>
          <p:nvCxnSpPr>
            <p:cNvPr id="59" name="Straight Arrow Connector 48">
              <a:extLst>
                <a:ext uri="{FF2B5EF4-FFF2-40B4-BE49-F238E27FC236}">
                  <a16:creationId xmlns:a16="http://schemas.microsoft.com/office/drawing/2014/main" id="{23AD32C2-6CDB-4209-866A-9D74CB2682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20771" y="2566267"/>
              <a:ext cx="25401" cy="1860219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77">
              <a:extLst>
                <a:ext uri="{FF2B5EF4-FFF2-40B4-BE49-F238E27FC236}">
                  <a16:creationId xmlns:a16="http://schemas.microsoft.com/office/drawing/2014/main" id="{B5F4ABEB-C8F1-4179-B4B9-E7F785ECFF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58681" y="1920497"/>
              <a:ext cx="1" cy="42227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04444B-2BF5-4BDA-A4F0-C04A1FE901A1}"/>
              </a:ext>
            </a:extLst>
          </p:cNvPr>
          <p:cNvGrpSpPr/>
          <p:nvPr/>
        </p:nvGrpSpPr>
        <p:grpSpPr>
          <a:xfrm>
            <a:off x="3106071" y="2262575"/>
            <a:ext cx="1299640" cy="1564094"/>
            <a:chOff x="3106071" y="2262575"/>
            <a:chExt cx="1299640" cy="15640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5A50FC-A876-4EBE-8277-5CFDE01FC81C}"/>
                </a:ext>
              </a:extLst>
            </p:cNvPr>
            <p:cNvGrpSpPr/>
            <p:nvPr/>
          </p:nvGrpSpPr>
          <p:grpSpPr>
            <a:xfrm>
              <a:off x="3142230" y="2688504"/>
              <a:ext cx="1263481" cy="1138165"/>
              <a:chOff x="3151993" y="2688504"/>
              <a:chExt cx="1263481" cy="113816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8574E09-A1BE-4338-9818-078ECCC71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993" y="3110780"/>
                <a:ext cx="504825" cy="504825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>
                    <a:solidFill>
                      <a:srgbClr val="FF0000"/>
                    </a:solidFill>
                  </a:rPr>
                  <a:t>FC</a:t>
                </a:r>
              </a:p>
            </p:txBody>
          </p:sp>
          <p:cxnSp>
            <p:nvCxnSpPr>
              <p:cNvPr id="42" name="Straight Connector 57">
                <a:extLst>
                  <a:ext uri="{FF2B5EF4-FFF2-40B4-BE49-F238E27FC236}">
                    <a16:creationId xmlns:a16="http://schemas.microsoft.com/office/drawing/2014/main" id="{E6DADC6E-6CFF-47BA-B75F-C73EA66F8A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57625" y="3370263"/>
                <a:ext cx="0" cy="456406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59">
                <a:extLst>
                  <a:ext uri="{FF2B5EF4-FFF2-40B4-BE49-F238E27FC236}">
                    <a16:creationId xmlns:a16="http://schemas.microsoft.com/office/drawing/2014/main" id="{770B2079-B1F7-4A2F-AB96-DCD68EB2E8B9}"/>
                  </a:ext>
                </a:extLst>
              </p:cNvPr>
              <p:cNvCxnSpPr>
                <a:cxnSpLocks noChangeShapeType="1"/>
                <a:endCxn id="41" idx="6"/>
              </p:cNvCxnSpPr>
              <p:nvPr/>
            </p:nvCxnSpPr>
            <p:spPr bwMode="auto">
              <a:xfrm flipH="1">
                <a:off x="3656818" y="3351213"/>
                <a:ext cx="229382" cy="1198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62">
                <a:extLst>
                  <a:ext uri="{FF2B5EF4-FFF2-40B4-BE49-F238E27FC236}">
                    <a16:creationId xmlns:a16="http://schemas.microsoft.com/office/drawing/2014/main" id="{02859762-0B22-4818-9AA1-55C99FC86DD9}"/>
                  </a:ext>
                </a:extLst>
              </p:cNvPr>
              <p:cNvCxnSpPr>
                <a:cxnSpLocks noChangeShapeType="1"/>
                <a:stCxn id="41" idx="4"/>
              </p:cNvCxnSpPr>
              <p:nvPr/>
            </p:nvCxnSpPr>
            <p:spPr bwMode="auto">
              <a:xfrm flipH="1">
                <a:off x="3398055" y="3615604"/>
                <a:ext cx="6350" cy="19685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77">
                <a:extLst>
                  <a:ext uri="{FF2B5EF4-FFF2-40B4-BE49-F238E27FC236}">
                    <a16:creationId xmlns:a16="http://schemas.microsoft.com/office/drawing/2014/main" id="{F0266372-8509-4743-BC9B-D76B4F91B3AF}"/>
                  </a:ext>
                </a:extLst>
              </p:cNvPr>
              <p:cNvCxnSpPr>
                <a:cxnSpLocks noChangeShapeType="1"/>
                <a:endCxn id="41" idx="0"/>
              </p:cNvCxnSpPr>
              <p:nvPr/>
            </p:nvCxnSpPr>
            <p:spPr bwMode="auto">
              <a:xfrm>
                <a:off x="3404405" y="2688504"/>
                <a:ext cx="1" cy="422276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Box 84">
                <a:extLst>
                  <a:ext uri="{FF2B5EF4-FFF2-40B4-BE49-F238E27FC236}">
                    <a16:creationId xmlns:a16="http://schemas.microsoft.com/office/drawing/2014/main" id="{34E4CE51-0C62-4B6B-A1EA-3721337B2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8304" y="3419790"/>
                <a:ext cx="6671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/>
                  <a:t>F</a:t>
                </a:r>
                <a:r>
                  <a:rPr lang="en-US" altLang="nb-NO" sz="1800" baseline="-25000" dirty="0"/>
                  <a:t>10,m</a:t>
                </a:r>
              </a:p>
            </p:txBody>
          </p:sp>
        </p:grpSp>
        <p:sp>
          <p:nvSpPr>
            <p:cNvPr id="31" name="TextBox 82">
              <a:extLst>
                <a:ext uri="{FF2B5EF4-FFF2-40B4-BE49-F238E27FC236}">
                  <a16:creationId xmlns:a16="http://schemas.microsoft.com/office/drawing/2014/main" id="{376FBF84-630D-4BC4-B9EC-807ED21C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071" y="2262575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F</a:t>
              </a:r>
              <a:r>
                <a:rPr lang="en-US" altLang="nb-NO" sz="1800" baseline="-25000" dirty="0"/>
                <a:t>0,s</a:t>
              </a: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35B36789-CAE9-49D4-B348-D74501B85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8022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</a:t>
            </a:r>
            <a:r>
              <a:rPr lang="en-US" altLang="nb-NO" sz="1800" dirty="0"/>
              <a:t> [m3/s]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78B4D-402C-4A0C-B5A5-27EA18255B54}"/>
              </a:ext>
            </a:extLst>
          </p:cNvPr>
          <p:cNvSpPr txBox="1"/>
          <p:nvPr/>
        </p:nvSpPr>
        <p:spPr>
          <a:xfrm>
            <a:off x="146574" y="654385"/>
            <a:ext cx="6099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MV1 = z0 (</a:t>
            </a:r>
            <a:r>
              <a:rPr lang="nb-NO" sz="1600" dirty="0" err="1"/>
              <a:t>inflow</a:t>
            </a:r>
            <a:r>
              <a:rPr lang="nb-NO" sz="1600" dirty="0"/>
              <a:t> </a:t>
            </a:r>
            <a:r>
              <a:rPr lang="nb-NO" sz="1600" dirty="0" err="1"/>
              <a:t>valve</a:t>
            </a:r>
            <a:r>
              <a:rPr lang="nb-NO" sz="1600" dirty="0"/>
              <a:t> </a:t>
            </a:r>
            <a:r>
              <a:rPr lang="nb-NO" sz="1600" dirty="0" err="1"/>
              <a:t>position</a:t>
            </a:r>
            <a:r>
              <a:rPr lang="nb-NO" sz="1600" dirty="0"/>
              <a:t>)</a:t>
            </a:r>
          </a:p>
          <a:p>
            <a:r>
              <a:rPr lang="nb-NO" sz="1600" dirty="0"/>
              <a:t>MV2 = z1 (</a:t>
            </a:r>
            <a:r>
              <a:rPr lang="nb-NO" sz="1600" dirty="0" err="1"/>
              <a:t>outflow</a:t>
            </a:r>
            <a:r>
              <a:rPr lang="nb-NO" sz="1600" dirty="0"/>
              <a:t> </a:t>
            </a:r>
            <a:r>
              <a:rPr lang="nb-NO" sz="1600" dirty="0" err="1"/>
              <a:t>valve</a:t>
            </a:r>
            <a:r>
              <a:rPr lang="nb-NO" sz="1600" dirty="0"/>
              <a:t> </a:t>
            </a:r>
            <a:r>
              <a:rPr lang="nb-NO" sz="1600" dirty="0" err="1"/>
              <a:t>position</a:t>
            </a:r>
            <a:r>
              <a:rPr lang="nb-NO" sz="1600" dirty="0"/>
              <a:t>) (</a:t>
            </a:r>
            <a:r>
              <a:rPr lang="nb-NO" sz="1600" dirty="0" err="1"/>
              <a:t>likely</a:t>
            </a:r>
            <a:r>
              <a:rPr lang="nb-NO" sz="1600" dirty="0"/>
              <a:t> to </a:t>
            </a:r>
            <a:r>
              <a:rPr lang="nb-NO" sz="1600" dirty="0" err="1"/>
              <a:t>saturate</a:t>
            </a:r>
            <a:r>
              <a:rPr lang="nb-NO" sz="1600" dirty="0"/>
              <a:t>)</a:t>
            </a:r>
          </a:p>
          <a:p>
            <a:r>
              <a:rPr lang="nb-NO" sz="1600" dirty="0"/>
              <a:t>CV1 = F0 (</a:t>
            </a:r>
            <a:r>
              <a:rPr lang="nb-NO" sz="1600" dirty="0" err="1"/>
              <a:t>inflow</a:t>
            </a:r>
            <a:r>
              <a:rPr lang="nb-NO" sz="1600" dirty="0"/>
              <a:t>): </a:t>
            </a:r>
            <a:r>
              <a:rPr lang="nb-NO" sz="1600" dirty="0" err="1"/>
              <a:t>Should</a:t>
            </a:r>
            <a:r>
              <a:rPr lang="nb-NO" sz="1600" dirty="0"/>
              <a:t> be </a:t>
            </a:r>
            <a:r>
              <a:rPr lang="nb-NO" sz="1600" dirty="0" err="1"/>
              <a:t>controlled</a:t>
            </a:r>
            <a:r>
              <a:rPr lang="nb-NO" sz="1600" dirty="0"/>
              <a:t> at setpoint </a:t>
            </a:r>
            <a:r>
              <a:rPr lang="en-US" altLang="nb-NO" sz="1600" dirty="0"/>
              <a:t>F</a:t>
            </a:r>
            <a:r>
              <a:rPr lang="en-US" altLang="nb-NO" sz="1600" baseline="-25000" dirty="0"/>
              <a:t>0,s</a:t>
            </a:r>
            <a:r>
              <a:rPr lang="en-US" altLang="nb-NO" sz="1600" dirty="0"/>
              <a:t> </a:t>
            </a:r>
            <a:r>
              <a:rPr lang="nb-NO" sz="1600" dirty="0"/>
              <a:t>(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possible</a:t>
            </a:r>
            <a:r>
              <a:rPr lang="nb-NO" sz="1600" dirty="0"/>
              <a:t>)</a:t>
            </a:r>
          </a:p>
          <a:p>
            <a:r>
              <a:rPr lang="nb-NO" sz="1600" dirty="0"/>
              <a:t>CV2 = </a:t>
            </a:r>
            <a:r>
              <a:rPr lang="nb-NO" sz="1600" dirty="0" err="1"/>
              <a:t>level</a:t>
            </a:r>
            <a:r>
              <a:rPr lang="nb-NO" sz="1600" dirty="0"/>
              <a:t>: must </a:t>
            </a:r>
            <a:r>
              <a:rPr lang="nb-NO" sz="1600" dirty="0" err="1"/>
              <a:t>always</a:t>
            </a:r>
            <a:r>
              <a:rPr lang="nb-NO" sz="1600" dirty="0"/>
              <a:t> be </a:t>
            </a:r>
            <a:r>
              <a:rPr lang="nb-NO" sz="1600" dirty="0" err="1"/>
              <a:t>controlled</a:t>
            </a:r>
            <a:r>
              <a:rPr lang="nb-NO" sz="1600" dirty="0"/>
              <a:t> (at </a:t>
            </a:r>
            <a:r>
              <a:rPr lang="nb-NO" sz="1600" dirty="0" err="1"/>
              <a:t>some</a:t>
            </a:r>
            <a:r>
              <a:rPr lang="nb-NO" sz="1600" dirty="0"/>
              <a:t> SP)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D529781B-4AEE-4E93-88E4-B95DD0F8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189" y="5036711"/>
            <a:ext cx="10116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>
                <a:highlight>
                  <a:srgbClr val="FFFF00"/>
                </a:highlight>
              </a:rPr>
              <a:t>Problem: outflow-valve may saturate at fully open (z1=1) and then we lose level control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Note: We did not following the “input saturation rule” which says: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Pair MV that may saturate (z1) with CV that can be given up (F0)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3F5BF-1042-44A0-90E1-DD72D1AE5AAB}"/>
              </a:ext>
            </a:extLst>
          </p:cNvPr>
          <p:cNvSpPr txBox="1"/>
          <p:nvPr/>
        </p:nvSpPr>
        <p:spPr>
          <a:xfrm>
            <a:off x="7343293" y="453211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62AD5-B92E-444D-BF43-C1ACEC632986}"/>
              </a:ext>
            </a:extLst>
          </p:cNvPr>
          <p:cNvSpPr txBox="1"/>
          <p:nvPr/>
        </p:nvSpPr>
        <p:spPr>
          <a:xfrm>
            <a:off x="3214235" y="3834626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40B78-C65B-48C9-81F0-869803179791}"/>
              </a:ext>
            </a:extLst>
          </p:cNvPr>
          <p:cNvSpPr txBox="1"/>
          <p:nvPr/>
        </p:nvSpPr>
        <p:spPr>
          <a:xfrm>
            <a:off x="44105" y="1868197"/>
            <a:ext cx="44198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sz="2000" dirty="0">
                <a:highlight>
                  <a:srgbClr val="FFFF00"/>
                </a:highlight>
              </a:rPr>
              <a:t>Nominal design (follow “pair-close” rule)</a:t>
            </a:r>
          </a:p>
          <a:p>
            <a:endParaRPr lang="nb-NO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ABBE4A-CC73-4FDF-990D-15DF61962A9C}"/>
              </a:ext>
            </a:extLst>
          </p:cNvPr>
          <p:cNvGrpSpPr/>
          <p:nvPr/>
        </p:nvGrpSpPr>
        <p:grpSpPr>
          <a:xfrm>
            <a:off x="7061753" y="641099"/>
            <a:ext cx="1719161" cy="573143"/>
            <a:chOff x="8175448" y="158071"/>
            <a:chExt cx="2178614" cy="819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35734C-6576-42F8-BD92-9565F5580157}"/>
                </a:ext>
              </a:extLst>
            </p:cNvPr>
            <p:cNvGrpSpPr/>
            <p:nvPr/>
          </p:nvGrpSpPr>
          <p:grpSpPr>
            <a:xfrm>
              <a:off x="8184233" y="285068"/>
              <a:ext cx="2169829" cy="692574"/>
              <a:chOff x="8163946" y="776718"/>
              <a:chExt cx="2169829" cy="69257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D2B5DB-02B5-4493-9792-F6BD1477B5F9}"/>
                  </a:ext>
                </a:extLst>
              </p:cNvPr>
              <p:cNvSpPr/>
              <p:nvPr/>
            </p:nvSpPr>
            <p:spPr>
              <a:xfrm>
                <a:off x="8664366" y="776718"/>
                <a:ext cx="1158240" cy="69257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rgbClr val="FF0000"/>
                    </a:solidFill>
                  </a:rPr>
                  <a:t>Process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2E84FE3-E3C2-4BF3-9DE2-B15C727B6E46}"/>
                  </a:ext>
                </a:extLst>
              </p:cNvPr>
              <p:cNvCxnSpPr/>
              <p:nvPr/>
            </p:nvCxnSpPr>
            <p:spPr>
              <a:xfrm>
                <a:off x="8163946" y="1297494"/>
                <a:ext cx="500419" cy="0"/>
              </a:xfrm>
              <a:prstGeom prst="straightConnector1">
                <a:avLst/>
              </a:prstGeom>
              <a:ln cmpd="sng"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48420F4-7CEB-4CF9-BC12-0D149CF335A7}"/>
                  </a:ext>
                </a:extLst>
              </p:cNvPr>
              <p:cNvCxnSpPr/>
              <p:nvPr/>
            </p:nvCxnSpPr>
            <p:spPr>
              <a:xfrm>
                <a:off x="8163947" y="1007228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8BE008C-946C-4549-9C72-20E25C452020}"/>
                  </a:ext>
                </a:extLst>
              </p:cNvPr>
              <p:cNvCxnSpPr/>
              <p:nvPr/>
            </p:nvCxnSpPr>
            <p:spPr>
              <a:xfrm>
                <a:off x="9833356" y="1041333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0E16533-5DFD-4791-A3AE-8B594A688E26}"/>
                  </a:ext>
                </a:extLst>
              </p:cNvPr>
              <p:cNvCxnSpPr/>
              <p:nvPr/>
            </p:nvCxnSpPr>
            <p:spPr>
              <a:xfrm>
                <a:off x="9833356" y="1296093"/>
                <a:ext cx="500419" cy="0"/>
              </a:xfrm>
              <a:prstGeom prst="straightConnector1">
                <a:avLst/>
              </a:prstGeom>
              <a:ln>
                <a:prstDash val="soli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1F5874E-5F23-4D33-82E0-D248278AB68C}"/>
                </a:ext>
              </a:extLst>
            </p:cNvPr>
            <p:cNvSpPr txBox="1"/>
            <p:nvPr/>
          </p:nvSpPr>
          <p:spPr>
            <a:xfrm>
              <a:off x="8182669" y="5253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8F7EF5-B866-4953-A79E-1E6DA6BE8BBD}"/>
                </a:ext>
              </a:extLst>
            </p:cNvPr>
            <p:cNvSpPr txBox="1"/>
            <p:nvPr/>
          </p:nvSpPr>
          <p:spPr>
            <a:xfrm>
              <a:off x="8175448" y="15807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02CEAD-63BC-4346-914D-519A28E939C9}"/>
                </a:ext>
              </a:extLst>
            </p:cNvPr>
            <p:cNvSpPr txBox="1"/>
            <p:nvPr/>
          </p:nvSpPr>
          <p:spPr>
            <a:xfrm>
              <a:off x="9894609" y="54762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074C21-57A5-4F95-9F79-C7B0330871AE}"/>
                </a:ext>
              </a:extLst>
            </p:cNvPr>
            <p:cNvSpPr txBox="1"/>
            <p:nvPr/>
          </p:nvSpPr>
          <p:spPr>
            <a:xfrm>
              <a:off x="9887388" y="18035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2C9307-0065-F7F8-5917-97B36098340D}"/>
              </a:ext>
            </a:extLst>
          </p:cNvPr>
          <p:cNvSpPr txBox="1"/>
          <p:nvPr/>
        </p:nvSpPr>
        <p:spPr>
          <a:xfrm>
            <a:off x="7095758" y="219479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</a:t>
            </a:r>
            <a:r>
              <a:rPr lang="nb-NO" baseline="-25000" dirty="0"/>
              <a:t>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300173-0A1D-3333-921E-CADA188F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9" name="Line 40">
            <a:extLst>
              <a:ext uri="{FF2B5EF4-FFF2-40B4-BE49-F238E27FC236}">
                <a16:creationId xmlns:a16="http://schemas.microsoft.com/office/drawing/2014/main" id="{5F053603-4954-4541-9371-F04C4EBFC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2806323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97" name="Oval 40">
            <a:extLst>
              <a:ext uri="{FF2B5EF4-FFF2-40B4-BE49-F238E27FC236}">
                <a16:creationId xmlns:a16="http://schemas.microsoft.com/office/drawing/2014/main" id="{04FEEDE3-DCE9-4359-B822-B0416A22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7" y="2375152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cxnSp>
        <p:nvCxnSpPr>
          <p:cNvPr id="54298" name="Straight Arrow Connector 48">
            <a:extLst>
              <a:ext uri="{FF2B5EF4-FFF2-40B4-BE49-F238E27FC236}">
                <a16:creationId xmlns:a16="http://schemas.microsoft.com/office/drawing/2014/main" id="{19C2EE19-728B-476C-B7E7-AF8A2FE15C5D}"/>
              </a:ext>
            </a:extLst>
          </p:cNvPr>
          <p:cNvCxnSpPr>
            <a:cxnSpLocks noChangeShapeType="1"/>
            <a:stCxn id="54297" idx="2"/>
          </p:cNvCxnSpPr>
          <p:nvPr/>
        </p:nvCxnSpPr>
        <p:spPr bwMode="auto">
          <a:xfrm flipH="1">
            <a:off x="3371473" y="2599338"/>
            <a:ext cx="2472114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27" name="TextBox 1">
            <a:extLst>
              <a:ext uri="{FF2B5EF4-FFF2-40B4-BE49-F238E27FC236}">
                <a16:creationId xmlns:a16="http://schemas.microsoft.com/office/drawing/2014/main" id="{704BA408-9619-43AB-82C9-31C9C54B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14" y="721396"/>
            <a:ext cx="6657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 dirty="0">
                <a:highlight>
                  <a:srgbClr val="FFFF00"/>
                </a:highlight>
              </a:rPr>
              <a:t>Reverse pairing </a:t>
            </a:r>
            <a:r>
              <a:rPr lang="en-US" altLang="nb-NO" sz="2400" dirty="0"/>
              <a:t>(follows “input saturation rule”):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574E09-A1BE-4338-9818-078ECCC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6" y="3340894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FC</a:t>
            </a:r>
          </a:p>
        </p:txBody>
      </p: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id="{E6DADC6E-6CFF-47BA-B75F-C73EA66F8A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7625" y="3593306"/>
            <a:ext cx="0" cy="23336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77">
            <a:extLst>
              <a:ext uri="{FF2B5EF4-FFF2-40B4-BE49-F238E27FC236}">
                <a16:creationId xmlns:a16="http://schemas.microsoft.com/office/drawing/2014/main" id="{F0266372-8509-4743-BC9B-D76B4F91B3AF}"/>
              </a:ext>
            </a:extLst>
          </p:cNvPr>
          <p:cNvCxnSpPr>
            <a:cxnSpLocks noChangeShapeType="1"/>
            <a:endCxn id="41" idx="0"/>
          </p:cNvCxnSpPr>
          <p:nvPr/>
        </p:nvCxnSpPr>
        <p:spPr bwMode="auto">
          <a:xfrm>
            <a:off x="7608888" y="2918618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82">
            <a:extLst>
              <a:ext uri="{FF2B5EF4-FFF2-40B4-BE49-F238E27FC236}">
                <a16:creationId xmlns:a16="http://schemas.microsoft.com/office/drawing/2014/main" id="{958C0912-840E-4049-AC32-2C7CD8C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824" y="1585738"/>
            <a:ext cx="492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</a:t>
            </a:r>
          </a:p>
        </p:txBody>
      </p:sp>
      <p:sp>
        <p:nvSpPr>
          <p:cNvPr id="47" name="TextBox 84">
            <a:extLst>
              <a:ext uri="{FF2B5EF4-FFF2-40B4-BE49-F238E27FC236}">
                <a16:creationId xmlns:a16="http://schemas.microsoft.com/office/drawing/2014/main" id="{34E4CE51-0C62-4B6B-A1EA-3721337B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12" y="3163474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0,m</a:t>
            </a:r>
          </a:p>
        </p:txBody>
      </p:sp>
      <p:cxnSp>
        <p:nvCxnSpPr>
          <p:cNvPr id="59" name="Straight Arrow Connector 48">
            <a:extLst>
              <a:ext uri="{FF2B5EF4-FFF2-40B4-BE49-F238E27FC236}">
                <a16:creationId xmlns:a16="http://schemas.microsoft.com/office/drawing/2014/main" id="{23AD32C2-6CDB-4209-866A-9D74CB268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83488" y="3860798"/>
            <a:ext cx="1" cy="5656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77">
            <a:extLst>
              <a:ext uri="{FF2B5EF4-FFF2-40B4-BE49-F238E27FC236}">
                <a16:creationId xmlns:a16="http://schemas.microsoft.com/office/drawing/2014/main" id="{B5F4ABEB-C8F1-4179-B4B9-E7F785ECF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5998" y="1920497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82">
            <a:extLst>
              <a:ext uri="{FF2B5EF4-FFF2-40B4-BE49-F238E27FC236}">
                <a16:creationId xmlns:a16="http://schemas.microsoft.com/office/drawing/2014/main" id="{376FBF84-630D-4BC4-B9EC-807ED21C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343" y="2562781"/>
            <a:ext cx="53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0,s</a:t>
            </a:r>
          </a:p>
        </p:txBody>
      </p:sp>
      <p:cxnSp>
        <p:nvCxnSpPr>
          <p:cNvPr id="39" name="Straight Arrow Connector 77">
            <a:extLst>
              <a:ext uri="{FF2B5EF4-FFF2-40B4-BE49-F238E27FC236}">
                <a16:creationId xmlns:a16="http://schemas.microsoft.com/office/drawing/2014/main" id="{5C1AD21D-11A1-4C29-AE9D-423B3759AE4C}"/>
              </a:ext>
            </a:extLst>
          </p:cNvPr>
          <p:cNvCxnSpPr>
            <a:cxnSpLocks noChangeShapeType="1"/>
            <a:endCxn id="38" idx="1"/>
          </p:cNvCxnSpPr>
          <p:nvPr/>
        </p:nvCxnSpPr>
        <p:spPr bwMode="auto">
          <a:xfrm flipH="1">
            <a:off x="3403600" y="2587433"/>
            <a:ext cx="3282" cy="123571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59A50A-B5CF-4EFD-B641-667E7DEAAD31}"/>
              </a:ext>
            </a:extLst>
          </p:cNvPr>
          <p:cNvSpPr txBox="1"/>
          <p:nvPr/>
        </p:nvSpPr>
        <p:spPr>
          <a:xfrm>
            <a:off x="4085509" y="5005393"/>
            <a:ext cx="603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dirty="0"/>
              <a:t>BUT with Reverse pairing: Get </a:t>
            </a:r>
            <a:r>
              <a:rPr lang="en-US" altLang="nb-NO" dirty="0">
                <a:highlight>
                  <a:srgbClr val="FFFF00"/>
                </a:highlight>
              </a:rPr>
              <a:t>“long loop” </a:t>
            </a:r>
            <a:r>
              <a:rPr lang="en-US" altLang="nb-NO" dirty="0"/>
              <a:t>for F0</a:t>
            </a:r>
          </a:p>
          <a:p>
            <a:r>
              <a:rPr lang="nb-NO" dirty="0"/>
              <a:t>In </a:t>
            </a:r>
            <a:r>
              <a:rPr lang="nb-NO" dirty="0" err="1"/>
              <a:t>addition</a:t>
            </a:r>
            <a:r>
              <a:rPr lang="nb-NO" dirty="0"/>
              <a:t>: </a:t>
            </a:r>
            <a:r>
              <a:rPr lang="nb-NO" dirty="0" err="1"/>
              <a:t>loose</a:t>
            </a:r>
            <a:r>
              <a:rPr lang="nb-NO" dirty="0"/>
              <a:t> control of y2=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z0 (F0-valve) </a:t>
            </a:r>
            <a:r>
              <a:rPr lang="nb-NO" dirty="0" err="1"/>
              <a:t>saturates</a:t>
            </a:r>
            <a:r>
              <a:rPr lang="nb-NO" dirty="0"/>
              <a:t> </a:t>
            </a: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id="{9B2F0401-9A7F-4101-BE71-228F1A8C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70695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</a:t>
            </a:r>
            <a:r>
              <a:rPr lang="en-US" altLang="nb-NO" sz="1800" dirty="0"/>
              <a:t> [m3/s]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9B1F73A5-3870-45AF-B92B-C3242DD9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8B6C7-EE2E-41E2-94E2-1C78508E6AF3}"/>
              </a:ext>
            </a:extLst>
          </p:cNvPr>
          <p:cNvSpPr txBox="1"/>
          <p:nvPr/>
        </p:nvSpPr>
        <p:spPr>
          <a:xfrm>
            <a:off x="5098245" y="3571637"/>
            <a:ext cx="225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«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long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loop»</a:t>
            </a:r>
          </a:p>
        </p:txBody>
      </p:sp>
      <p:cxnSp>
        <p:nvCxnSpPr>
          <p:cNvPr id="33" name="Straight Arrow Connector 48">
            <a:extLst>
              <a:ext uri="{FF2B5EF4-FFF2-40B4-BE49-F238E27FC236}">
                <a16:creationId xmlns:a16="http://schemas.microsoft.com/office/drawing/2014/main" id="{B9AFF42A-C528-4443-944F-BC064FB370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7625" y="3563905"/>
            <a:ext cx="3527000" cy="496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9AE1CAE-4F3A-4EDC-9E07-DFBCC93292BC}"/>
              </a:ext>
            </a:extLst>
          </p:cNvPr>
          <p:cNvSpPr txBox="1"/>
          <p:nvPr/>
        </p:nvSpPr>
        <p:spPr>
          <a:xfrm>
            <a:off x="-30776" y="-6509"/>
            <a:ext cx="616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</a:t>
            </a:r>
            <a:r>
              <a:rPr lang="nb-NO" dirty="0" err="1">
                <a:highlight>
                  <a:srgbClr val="FFFF00"/>
                </a:highlight>
              </a:rPr>
              <a:t>gives</a:t>
            </a:r>
            <a:r>
              <a:rPr lang="nb-NO" dirty="0">
                <a:highlight>
                  <a:srgbClr val="FFFF00"/>
                </a:highlight>
              </a:rPr>
              <a:t> simple MV-CV switching (</a:t>
            </a:r>
            <a:r>
              <a:rPr lang="nb-NO" dirty="0" err="1">
                <a:highlight>
                  <a:srgbClr val="FFFF00"/>
                </a:highlight>
              </a:rPr>
              <a:t>if</a:t>
            </a:r>
            <a:r>
              <a:rPr lang="nb-NO" dirty="0">
                <a:highlight>
                  <a:srgbClr val="FFFF00"/>
                </a:highlight>
              </a:rPr>
              <a:t> z1 </a:t>
            </a:r>
            <a:r>
              <a:rPr lang="nb-NO" dirty="0" err="1">
                <a:highlight>
                  <a:srgbClr val="FFFF00"/>
                </a:highlight>
              </a:rPr>
              <a:t>saturates</a:t>
            </a:r>
            <a:r>
              <a:rPr lang="nb-NO" dirty="0">
                <a:highlight>
                  <a:srgbClr val="FFFF00"/>
                </a:highlight>
              </a:rPr>
              <a:t> at </a:t>
            </a:r>
            <a:r>
              <a:rPr lang="nb-NO" dirty="0" err="1">
                <a:highlight>
                  <a:srgbClr val="FFFF00"/>
                </a:highlight>
              </a:rPr>
              <a:t>fully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open</a:t>
            </a:r>
            <a:r>
              <a:rPr lang="nb-NO" dirty="0">
                <a:highlight>
                  <a:srgbClr val="FFFF00"/>
                </a:highlight>
              </a:rPr>
              <a:t>) </a:t>
            </a:r>
          </a:p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46A4E-8ECC-4ABF-9609-978312E79967}"/>
              </a:ext>
            </a:extLst>
          </p:cNvPr>
          <p:cNvSpPr txBox="1"/>
          <p:nvPr/>
        </p:nvSpPr>
        <p:spPr>
          <a:xfrm>
            <a:off x="133564" y="6020925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«Long loop» </a:t>
            </a:r>
            <a:r>
              <a:rPr lang="nb-NO" dirty="0"/>
              <a:t>= Works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loops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D426A-5BA1-15BC-E4BC-33C96683EE4F}"/>
              </a:ext>
            </a:extLst>
          </p:cNvPr>
          <p:cNvSpPr txBox="1"/>
          <p:nvPr/>
        </p:nvSpPr>
        <p:spPr>
          <a:xfrm>
            <a:off x="4078061" y="215810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</a:t>
            </a:r>
            <a:r>
              <a:rPr lang="nb-NO" baseline="-25000" dirty="0"/>
              <a:t>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A76BE-A948-66D8-A232-405BA693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9" name="Line 40">
            <a:extLst>
              <a:ext uri="{FF2B5EF4-FFF2-40B4-BE49-F238E27FC236}">
                <a16:creationId xmlns:a16="http://schemas.microsoft.com/office/drawing/2014/main" id="{5F053603-4954-4541-9371-F04C4EBFC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2806323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97" name="Oval 40">
            <a:extLst>
              <a:ext uri="{FF2B5EF4-FFF2-40B4-BE49-F238E27FC236}">
                <a16:creationId xmlns:a16="http://schemas.microsoft.com/office/drawing/2014/main" id="{04FEEDE3-DCE9-4359-B822-B0416A22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7" y="2375152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cxnSp>
        <p:nvCxnSpPr>
          <p:cNvPr id="54298" name="Straight Arrow Connector 48">
            <a:extLst>
              <a:ext uri="{FF2B5EF4-FFF2-40B4-BE49-F238E27FC236}">
                <a16:creationId xmlns:a16="http://schemas.microsoft.com/office/drawing/2014/main" id="{19C2EE19-728B-476C-B7E7-AF8A2FE15C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3339" y="2628611"/>
            <a:ext cx="1174749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574E09-A1BE-4338-9818-078ECCC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993" y="3110780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FC</a:t>
            </a:r>
          </a:p>
        </p:txBody>
      </p: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id="{E6DADC6E-6CFF-47BA-B75F-C73EA66F8A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7625" y="3370263"/>
            <a:ext cx="0" cy="456406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59">
            <a:extLst>
              <a:ext uri="{FF2B5EF4-FFF2-40B4-BE49-F238E27FC236}">
                <a16:creationId xmlns:a16="http://schemas.microsoft.com/office/drawing/2014/main" id="{770B2079-B1F7-4A2F-AB96-DCD68EB2E8B9}"/>
              </a:ext>
            </a:extLst>
          </p:cNvPr>
          <p:cNvCxnSpPr>
            <a:cxnSpLocks noChangeShapeType="1"/>
            <a:endCxn id="41" idx="6"/>
          </p:cNvCxnSpPr>
          <p:nvPr/>
        </p:nvCxnSpPr>
        <p:spPr bwMode="auto">
          <a:xfrm flipH="1">
            <a:off x="3656818" y="3351213"/>
            <a:ext cx="229382" cy="1198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62">
            <a:extLst>
              <a:ext uri="{FF2B5EF4-FFF2-40B4-BE49-F238E27FC236}">
                <a16:creationId xmlns:a16="http://schemas.microsoft.com/office/drawing/2014/main" id="{02859762-0B22-4818-9AA1-55C99FC86DD9}"/>
              </a:ext>
            </a:extLst>
          </p:cNvPr>
          <p:cNvCxnSpPr>
            <a:cxnSpLocks noChangeShapeType="1"/>
            <a:stCxn id="41" idx="4"/>
          </p:cNvCxnSpPr>
          <p:nvPr/>
        </p:nvCxnSpPr>
        <p:spPr bwMode="auto">
          <a:xfrm flipH="1">
            <a:off x="3398055" y="3615604"/>
            <a:ext cx="6350" cy="1968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77">
            <a:extLst>
              <a:ext uri="{FF2B5EF4-FFF2-40B4-BE49-F238E27FC236}">
                <a16:creationId xmlns:a16="http://schemas.microsoft.com/office/drawing/2014/main" id="{F0266372-8509-4743-BC9B-D76B4F91B3AF}"/>
              </a:ext>
            </a:extLst>
          </p:cNvPr>
          <p:cNvCxnSpPr>
            <a:cxnSpLocks noChangeShapeType="1"/>
            <a:stCxn id="36" idx="4"/>
            <a:endCxn id="41" idx="0"/>
          </p:cNvCxnSpPr>
          <p:nvPr/>
        </p:nvCxnSpPr>
        <p:spPr bwMode="auto">
          <a:xfrm>
            <a:off x="3388841" y="2806369"/>
            <a:ext cx="15565" cy="30441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82">
            <a:extLst>
              <a:ext uri="{FF2B5EF4-FFF2-40B4-BE49-F238E27FC236}">
                <a16:creationId xmlns:a16="http://schemas.microsoft.com/office/drawing/2014/main" id="{958C0912-840E-4049-AC32-2C7CD8C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83" y="15857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SP-L</a:t>
            </a:r>
          </a:p>
        </p:txBody>
      </p:sp>
      <p:sp>
        <p:nvSpPr>
          <p:cNvPr id="47" name="TextBox 84">
            <a:extLst>
              <a:ext uri="{FF2B5EF4-FFF2-40B4-BE49-F238E27FC236}">
                <a16:creationId xmlns:a16="http://schemas.microsoft.com/office/drawing/2014/main" id="{34E4CE51-0C62-4B6B-A1EA-3721337B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783" y="3419790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0,m</a:t>
            </a:r>
          </a:p>
        </p:txBody>
      </p:sp>
      <p:cxnSp>
        <p:nvCxnSpPr>
          <p:cNvPr id="59" name="Straight Arrow Connector 48">
            <a:extLst>
              <a:ext uri="{FF2B5EF4-FFF2-40B4-BE49-F238E27FC236}">
                <a16:creationId xmlns:a16="http://schemas.microsoft.com/office/drawing/2014/main" id="{23AD32C2-6CDB-4209-866A-9D74CB268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8088" y="2628611"/>
            <a:ext cx="25401" cy="17978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77">
            <a:extLst>
              <a:ext uri="{FF2B5EF4-FFF2-40B4-BE49-F238E27FC236}">
                <a16:creationId xmlns:a16="http://schemas.microsoft.com/office/drawing/2014/main" id="{B5F4ABEB-C8F1-4179-B4B9-E7F785ECF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5998" y="1920497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82">
            <a:extLst>
              <a:ext uri="{FF2B5EF4-FFF2-40B4-BE49-F238E27FC236}">
                <a16:creationId xmlns:a16="http://schemas.microsoft.com/office/drawing/2014/main" id="{376FBF84-630D-4BC4-B9EC-807ED21C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403" y="2149006"/>
            <a:ext cx="53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0,s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F63382EC-8D35-4FA1-94B5-D7055CFD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753" y="281284"/>
            <a:ext cx="92643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000" dirty="0"/>
              <a:t>Alternative solution: </a:t>
            </a:r>
            <a:r>
              <a:rPr lang="en-US" altLang="nb-NO" sz="2000" dirty="0">
                <a:highlight>
                  <a:srgbClr val="FFFF00"/>
                </a:highlight>
              </a:rPr>
              <a:t>Follow “Pair close”-rule </a:t>
            </a:r>
            <a:r>
              <a:rPr lang="en-US" altLang="nb-NO" sz="2000" dirty="0"/>
              <a:t>and use </a:t>
            </a:r>
            <a:r>
              <a:rPr lang="en-US" altLang="nb-NO" sz="2000" dirty="0">
                <a:highlight>
                  <a:srgbClr val="FFFF00"/>
                </a:highlight>
              </a:rPr>
              <a:t>Complex MV-CV switching</a:t>
            </a:r>
            <a:r>
              <a:rPr lang="en-US" altLang="nb-NO" sz="20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When z1 saturates at max, use the other MV (z0) for level control and give up controlling F0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Get: </a:t>
            </a:r>
            <a:r>
              <a:rPr lang="en-US" altLang="nb-NO" sz="1600" dirty="0">
                <a:highlight>
                  <a:srgbClr val="FFFF00"/>
                </a:highlight>
              </a:rPr>
              <a:t>“Bidirectional inventory control”</a:t>
            </a:r>
            <a:endParaRPr lang="en-US" altLang="nb-NO" sz="2000" dirty="0">
              <a:highlight>
                <a:srgbClr val="FFFF00"/>
              </a:highlight>
            </a:endParaRPr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7028189D-5505-4FD3-9874-68208F2C1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388" y="2798439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id="{C7FD2005-FE38-4394-B7A5-B62E5215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976" y="2367268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sp>
        <p:nvSpPr>
          <p:cNvPr id="34" name="TextBox 82">
            <a:extLst>
              <a:ext uri="{FF2B5EF4-FFF2-40B4-BE49-F238E27FC236}">
                <a16:creationId xmlns:a16="http://schemas.microsoft.com/office/drawing/2014/main" id="{9C1FBED5-8E23-4D99-83B3-EAA528A0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336" y="1606429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SP-H</a:t>
            </a:r>
          </a:p>
        </p:txBody>
      </p:sp>
      <p:cxnSp>
        <p:nvCxnSpPr>
          <p:cNvPr id="35" name="Straight Arrow Connector 77">
            <a:extLst>
              <a:ext uri="{FF2B5EF4-FFF2-40B4-BE49-F238E27FC236}">
                <a16:creationId xmlns:a16="http://schemas.microsoft.com/office/drawing/2014/main" id="{3E374805-BD90-493D-BDD9-2ED553D73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387" y="1912613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D070C7F-2017-445F-A6E9-1095E289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428" y="2352675"/>
            <a:ext cx="504825" cy="45369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39" name="Straight Arrow Connector 48">
            <a:extLst>
              <a:ext uri="{FF2B5EF4-FFF2-40B4-BE49-F238E27FC236}">
                <a16:creationId xmlns:a16="http://schemas.microsoft.com/office/drawing/2014/main" id="{287F06B8-2A20-48B5-B587-49F7112F9FA2}"/>
              </a:ext>
            </a:extLst>
          </p:cNvPr>
          <p:cNvCxnSpPr>
            <a:cxnSpLocks noChangeShapeType="1"/>
            <a:stCxn id="33" idx="2"/>
            <a:endCxn id="36" idx="6"/>
          </p:cNvCxnSpPr>
          <p:nvPr/>
        </p:nvCxnSpPr>
        <p:spPr bwMode="auto">
          <a:xfrm flipH="1" flipV="1">
            <a:off x="3641253" y="2579522"/>
            <a:ext cx="1478723" cy="1193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77">
            <a:extLst>
              <a:ext uri="{FF2B5EF4-FFF2-40B4-BE49-F238E27FC236}">
                <a16:creationId xmlns:a16="http://schemas.microsoft.com/office/drawing/2014/main" id="{8BD8DB73-8798-4758-9D45-0562D3D33E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7015" y="2566267"/>
            <a:ext cx="3794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31">
            <a:extLst>
              <a:ext uri="{FF2B5EF4-FFF2-40B4-BE49-F238E27FC236}">
                <a16:creationId xmlns:a16="http://schemas.microsoft.com/office/drawing/2014/main" id="{FC07EB39-15F6-47A1-8A65-76421285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8022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</a:t>
            </a:r>
            <a:r>
              <a:rPr lang="en-US" altLang="nb-NO" sz="1800" dirty="0"/>
              <a:t> [m3/s]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06F4AE16-BBB4-4C80-B937-ED50DFFA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0965BE-5AEE-4B40-8F02-EC287A914557}"/>
              </a:ext>
            </a:extLst>
          </p:cNvPr>
          <p:cNvSpPr/>
          <p:nvPr/>
        </p:nvSpPr>
        <p:spPr>
          <a:xfrm>
            <a:off x="4831031" y="1355144"/>
            <a:ext cx="1733835" cy="16943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LC</a:t>
            </a:r>
          </a:p>
          <a:p>
            <a:pPr algn="ctr"/>
            <a:r>
              <a:rPr lang="nb-NO" dirty="0"/>
              <a:t>Using</a:t>
            </a:r>
          </a:p>
          <a:p>
            <a:pPr algn="ctr"/>
            <a:r>
              <a:rPr lang="nb-NO" dirty="0"/>
              <a:t>MV-MV </a:t>
            </a:r>
          </a:p>
          <a:p>
            <a:pPr algn="ctr"/>
            <a:r>
              <a:rPr lang="nb-NO" dirty="0" err="1"/>
              <a:t>switching</a:t>
            </a:r>
            <a:r>
              <a:rPr lang="nb-NO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231204-A3A1-44D4-A316-F43583FE5055}"/>
              </a:ext>
            </a:extLst>
          </p:cNvPr>
          <p:cNvSpPr txBox="1"/>
          <p:nvPr/>
        </p:nvSpPr>
        <p:spPr>
          <a:xfrm>
            <a:off x="-47505" y="-25531"/>
            <a:ext cx="329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This is </a:t>
            </a:r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MV-CV switching </a:t>
            </a:r>
          </a:p>
          <a:p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E5872-D39B-446C-8161-EC5B45D9A084}"/>
              </a:ext>
            </a:extLst>
          </p:cNvPr>
          <p:cNvSpPr txBox="1"/>
          <p:nvPr/>
        </p:nvSpPr>
        <p:spPr>
          <a:xfrm>
            <a:off x="3305965" y="5238988"/>
            <a:ext cx="4113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</a:t>
            </a:r>
            <a:r>
              <a:rPr lang="en-US" dirty="0" err="1"/>
              <a:t>alternsatives</a:t>
            </a:r>
            <a:r>
              <a:rPr lang="en-US" dirty="0"/>
              <a:t> for MV-MV switching</a:t>
            </a:r>
          </a:p>
          <a:p>
            <a:pPr marL="342900" indent="-342900">
              <a:buAutoNum type="arabicPeriod"/>
            </a:pPr>
            <a:r>
              <a:rPr lang="en-US" dirty="0"/>
              <a:t>SRC (problem since F</a:t>
            </a:r>
            <a:r>
              <a:rPr lang="en-US" baseline="-25000" dirty="0"/>
              <a:t>0s</a:t>
            </a:r>
            <a:r>
              <a:rPr lang="en-US" dirty="0"/>
              <a:t> varies)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Two controllers</a:t>
            </a:r>
          </a:p>
          <a:p>
            <a:pPr marL="342900" indent="-342900">
              <a:buAutoNum type="arabicPeriod"/>
            </a:pPr>
            <a:r>
              <a:rPr lang="en-US" dirty="0"/>
              <a:t>VPC  (“Long loop” for z1, backoff)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CBF99-6CE1-13E5-B368-8C2CD6CF519D}"/>
              </a:ext>
            </a:extLst>
          </p:cNvPr>
          <p:cNvSpPr txBox="1"/>
          <p:nvPr/>
        </p:nvSpPr>
        <p:spPr>
          <a:xfrm>
            <a:off x="7095758" y="219479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</a:t>
            </a:r>
            <a:r>
              <a:rPr lang="nb-NO" baseline="-25000" dirty="0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49221-C482-87A5-CE3D-513DB434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5C4116-209D-DAAF-7717-13BD9FB11086}"/>
              </a:ext>
            </a:extLst>
          </p:cNvPr>
          <p:cNvSpPr/>
          <p:nvPr/>
        </p:nvSpPr>
        <p:spPr>
          <a:xfrm>
            <a:off x="2595562" y="1541842"/>
            <a:ext cx="1560907" cy="6463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CV-CV </a:t>
            </a:r>
          </a:p>
          <a:p>
            <a:pPr algn="ctr"/>
            <a:r>
              <a:rPr lang="nb-NO" dirty="0" err="1"/>
              <a:t>switching</a:t>
            </a:r>
            <a:r>
              <a:rPr lang="nb-NO" dirty="0"/>
              <a:t> </a:t>
            </a:r>
          </a:p>
        </p:txBody>
      </p:sp>
      <p:sp>
        <p:nvSpPr>
          <p:cNvPr id="7" name="TextBox 82">
            <a:extLst>
              <a:ext uri="{FF2B5EF4-FFF2-40B4-BE49-F238E27FC236}">
                <a16:creationId xmlns:a16="http://schemas.microsoft.com/office/drawing/2014/main" id="{383CE684-16E2-52D4-6747-C0C22F624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239" y="2196935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F’</a:t>
            </a:r>
            <a:r>
              <a:rPr lang="en-US" altLang="nb-NO" sz="1800" baseline="-25000" dirty="0"/>
              <a:t>0,s</a:t>
            </a:r>
          </a:p>
        </p:txBody>
      </p:sp>
    </p:spTree>
    <p:extLst>
      <p:ext uri="{BB962C8B-B14F-4D97-AF65-F5344CB8AC3E}">
        <p14:creationId xmlns:p14="http://schemas.microsoft.com/office/powerpoint/2010/main" val="40032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5" name="Text Box 31">
            <a:extLst>
              <a:ext uri="{FF2B5EF4-FFF2-40B4-BE49-F238E27FC236}">
                <a16:creationId xmlns:a16="http://schemas.microsoft.com/office/drawing/2014/main" id="{FAAD42AC-850B-4BC1-A951-1F6AD5AE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4DB188-7B2C-43FB-A748-19769DC501E8}"/>
              </a:ext>
            </a:extLst>
          </p:cNvPr>
          <p:cNvGrpSpPr/>
          <p:nvPr/>
        </p:nvGrpSpPr>
        <p:grpSpPr>
          <a:xfrm>
            <a:off x="5664200" y="1920497"/>
            <a:ext cx="1901022" cy="2505989"/>
            <a:chOff x="5645150" y="1920497"/>
            <a:chExt cx="1901022" cy="2505989"/>
          </a:xfrm>
        </p:grpSpPr>
        <p:sp>
          <p:nvSpPr>
            <p:cNvPr id="54289" name="Line 40">
              <a:extLst>
                <a:ext uri="{FF2B5EF4-FFF2-40B4-BE49-F238E27FC236}">
                  <a16:creationId xmlns:a16="http://schemas.microsoft.com/office/drawing/2014/main" id="{5F053603-4954-4541-9371-F04C4EBFC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8682" y="2806323"/>
              <a:ext cx="0" cy="5496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297" name="Oval 40">
              <a:extLst>
                <a:ext uri="{FF2B5EF4-FFF2-40B4-BE49-F238E27FC236}">
                  <a16:creationId xmlns:a16="http://schemas.microsoft.com/office/drawing/2014/main" id="{04FEEDE3-DCE9-4359-B822-B0416A22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270" y="2375152"/>
              <a:ext cx="504825" cy="44837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</a:rPr>
                <a:t>LC</a:t>
              </a:r>
            </a:p>
          </p:txBody>
        </p:sp>
        <p:cxnSp>
          <p:nvCxnSpPr>
            <p:cNvPr id="54298" name="Straight Arrow Connector 48">
              <a:extLst>
                <a:ext uri="{FF2B5EF4-FFF2-40B4-BE49-F238E27FC236}">
                  <a16:creationId xmlns:a16="http://schemas.microsoft.com/office/drawing/2014/main" id="{19C2EE19-728B-476C-B7E7-AF8A2FE15C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46022" y="2628611"/>
              <a:ext cx="1174749" cy="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82">
              <a:extLst>
                <a:ext uri="{FF2B5EF4-FFF2-40B4-BE49-F238E27FC236}">
                  <a16:creationId xmlns:a16="http://schemas.microsoft.com/office/drawing/2014/main" id="{958C0912-840E-4049-AC32-2C7CD8C38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5150" y="1968129"/>
              <a:ext cx="4924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SP</a:t>
              </a:r>
            </a:p>
          </p:txBody>
        </p:sp>
        <p:cxnSp>
          <p:nvCxnSpPr>
            <p:cNvPr id="59" name="Straight Arrow Connector 48">
              <a:extLst>
                <a:ext uri="{FF2B5EF4-FFF2-40B4-BE49-F238E27FC236}">
                  <a16:creationId xmlns:a16="http://schemas.microsoft.com/office/drawing/2014/main" id="{23AD32C2-6CDB-4209-866A-9D74CB2682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20771" y="2566267"/>
              <a:ext cx="25401" cy="1860219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77">
              <a:extLst>
                <a:ext uri="{FF2B5EF4-FFF2-40B4-BE49-F238E27FC236}">
                  <a16:creationId xmlns:a16="http://schemas.microsoft.com/office/drawing/2014/main" id="{B5F4ABEB-C8F1-4179-B4B9-E7F785ECFF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58681" y="1920497"/>
              <a:ext cx="1" cy="42227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04444B-2BF5-4BDA-A4F0-C04A1FE901A1}"/>
              </a:ext>
            </a:extLst>
          </p:cNvPr>
          <p:cNvGrpSpPr/>
          <p:nvPr/>
        </p:nvGrpSpPr>
        <p:grpSpPr>
          <a:xfrm>
            <a:off x="2276352" y="2259279"/>
            <a:ext cx="2129359" cy="1567390"/>
            <a:chOff x="2276352" y="2259279"/>
            <a:chExt cx="2129359" cy="1567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5A50FC-A876-4EBE-8277-5CFDE01FC81C}"/>
                </a:ext>
              </a:extLst>
            </p:cNvPr>
            <p:cNvGrpSpPr/>
            <p:nvPr/>
          </p:nvGrpSpPr>
          <p:grpSpPr>
            <a:xfrm>
              <a:off x="3142230" y="2688504"/>
              <a:ext cx="1263481" cy="1138165"/>
              <a:chOff x="3151993" y="2688504"/>
              <a:chExt cx="1263481" cy="113816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8574E09-A1BE-4338-9818-078ECCC71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993" y="3110780"/>
                <a:ext cx="504825" cy="504825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>
                    <a:solidFill>
                      <a:srgbClr val="FF0000"/>
                    </a:solidFill>
                  </a:rPr>
                  <a:t>FC</a:t>
                </a:r>
              </a:p>
            </p:txBody>
          </p:sp>
          <p:cxnSp>
            <p:nvCxnSpPr>
              <p:cNvPr id="42" name="Straight Connector 57">
                <a:extLst>
                  <a:ext uri="{FF2B5EF4-FFF2-40B4-BE49-F238E27FC236}">
                    <a16:creationId xmlns:a16="http://schemas.microsoft.com/office/drawing/2014/main" id="{E6DADC6E-6CFF-47BA-B75F-C73EA66F8A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57625" y="3370263"/>
                <a:ext cx="0" cy="456406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59">
                <a:extLst>
                  <a:ext uri="{FF2B5EF4-FFF2-40B4-BE49-F238E27FC236}">
                    <a16:creationId xmlns:a16="http://schemas.microsoft.com/office/drawing/2014/main" id="{770B2079-B1F7-4A2F-AB96-DCD68EB2E8B9}"/>
                  </a:ext>
                </a:extLst>
              </p:cNvPr>
              <p:cNvCxnSpPr>
                <a:cxnSpLocks noChangeShapeType="1"/>
                <a:endCxn id="41" idx="6"/>
              </p:cNvCxnSpPr>
              <p:nvPr/>
            </p:nvCxnSpPr>
            <p:spPr bwMode="auto">
              <a:xfrm flipH="1">
                <a:off x="3656818" y="3351213"/>
                <a:ext cx="229382" cy="1198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62">
                <a:extLst>
                  <a:ext uri="{FF2B5EF4-FFF2-40B4-BE49-F238E27FC236}">
                    <a16:creationId xmlns:a16="http://schemas.microsoft.com/office/drawing/2014/main" id="{02859762-0B22-4818-9AA1-55C99FC86DD9}"/>
                  </a:ext>
                </a:extLst>
              </p:cNvPr>
              <p:cNvCxnSpPr>
                <a:cxnSpLocks noChangeShapeType="1"/>
                <a:stCxn id="41" idx="4"/>
              </p:cNvCxnSpPr>
              <p:nvPr/>
            </p:nvCxnSpPr>
            <p:spPr bwMode="auto">
              <a:xfrm flipH="1">
                <a:off x="3398055" y="3615604"/>
                <a:ext cx="6350" cy="19685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77">
                <a:extLst>
                  <a:ext uri="{FF2B5EF4-FFF2-40B4-BE49-F238E27FC236}">
                    <a16:creationId xmlns:a16="http://schemas.microsoft.com/office/drawing/2014/main" id="{F0266372-8509-4743-BC9B-D76B4F91B3AF}"/>
                  </a:ext>
                </a:extLst>
              </p:cNvPr>
              <p:cNvCxnSpPr>
                <a:cxnSpLocks noChangeShapeType="1"/>
                <a:endCxn id="41" idx="0"/>
              </p:cNvCxnSpPr>
              <p:nvPr/>
            </p:nvCxnSpPr>
            <p:spPr bwMode="auto">
              <a:xfrm>
                <a:off x="3404405" y="2688504"/>
                <a:ext cx="1" cy="422276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Box 84">
                <a:extLst>
                  <a:ext uri="{FF2B5EF4-FFF2-40B4-BE49-F238E27FC236}">
                    <a16:creationId xmlns:a16="http://schemas.microsoft.com/office/drawing/2014/main" id="{34E4CE51-0C62-4B6B-A1EA-3721337B2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8304" y="3419790"/>
                <a:ext cx="6671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/>
                  <a:t>F</a:t>
                </a:r>
                <a:r>
                  <a:rPr lang="en-US" altLang="nb-NO" sz="1800" baseline="-25000" dirty="0"/>
                  <a:t>10,m</a:t>
                </a:r>
              </a:p>
            </p:txBody>
          </p:sp>
        </p:grpSp>
        <p:sp>
          <p:nvSpPr>
            <p:cNvPr id="31" name="TextBox 82">
              <a:extLst>
                <a:ext uri="{FF2B5EF4-FFF2-40B4-BE49-F238E27FC236}">
                  <a16:creationId xmlns:a16="http://schemas.microsoft.com/office/drawing/2014/main" id="{376FBF84-630D-4BC4-B9EC-807ED21C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352" y="2259279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F</a:t>
              </a:r>
              <a:r>
                <a:rPr lang="en-US" altLang="nb-NO" sz="1800" baseline="-25000" dirty="0"/>
                <a:t>0,s</a:t>
              </a: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35B36789-CAE9-49D4-B348-D74501B85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8022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</a:t>
            </a:r>
            <a:r>
              <a:rPr lang="en-US" altLang="nb-NO" sz="1800" dirty="0"/>
              <a:t> [m3/s]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3F5BF-1042-44A0-90E1-DD72D1AE5AAB}"/>
              </a:ext>
            </a:extLst>
          </p:cNvPr>
          <p:cNvSpPr txBox="1"/>
          <p:nvPr/>
        </p:nvSpPr>
        <p:spPr>
          <a:xfrm>
            <a:off x="7343293" y="45321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</a:t>
            </a:r>
            <a:r>
              <a:rPr lang="nb-NO" baseline="-25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62AD5-B92E-444D-BF43-C1ACEC632986}"/>
              </a:ext>
            </a:extLst>
          </p:cNvPr>
          <p:cNvSpPr txBox="1"/>
          <p:nvPr/>
        </p:nvSpPr>
        <p:spPr>
          <a:xfrm>
            <a:off x="3214235" y="3834626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z0</a:t>
            </a:r>
          </a:p>
        </p:txBody>
      </p:sp>
      <p:sp>
        <p:nvSpPr>
          <p:cNvPr id="9" name="TextBox 82">
            <a:extLst>
              <a:ext uri="{FF2B5EF4-FFF2-40B4-BE49-F238E27FC236}">
                <a16:creationId xmlns:a16="http://schemas.microsoft.com/office/drawing/2014/main" id="{503908D3-5972-F922-C058-9105C1E1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4" y="3118694"/>
            <a:ext cx="36759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z</a:t>
            </a:r>
            <a:r>
              <a:rPr lang="en-US" altLang="nb-NO" sz="1800" baseline="-25000" dirty="0"/>
              <a:t>1,s </a:t>
            </a:r>
            <a:r>
              <a:rPr lang="en-US" altLang="nb-NO" sz="1800" dirty="0"/>
              <a:t>= 0.9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dirty="0"/>
              <a:t>(must be lower than 1=fully open, back-off)</a:t>
            </a:r>
            <a:endParaRPr lang="en-US" altLang="nb-NO" sz="1400" baseline="-25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6E3AFA-372C-E320-3FF6-FB94C3DC3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428" y="2352675"/>
            <a:ext cx="504825" cy="45369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11" name="Straight Arrow Connector 77">
            <a:extLst>
              <a:ext uri="{FF2B5EF4-FFF2-40B4-BE49-F238E27FC236}">
                <a16:creationId xmlns:a16="http://schemas.microsoft.com/office/drawing/2014/main" id="{CCDD3D7B-AC7A-18E8-0724-BC22F00555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7015" y="2566267"/>
            <a:ext cx="3794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850784E-75C1-5DC1-15E3-703C3083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79" y="371950"/>
            <a:ext cx="9585043" cy="1143000"/>
          </a:xfrm>
        </p:spPr>
        <p:txBody>
          <a:bodyPr>
            <a:noAutofit/>
          </a:bodyPr>
          <a:lstStyle/>
          <a:p>
            <a:r>
              <a:rPr lang="en-US" sz="4000" dirty="0"/>
              <a:t>Alt. 3 MV-MV switching: VPC</a:t>
            </a:r>
            <a:endParaRPr lang="nb-NO" sz="32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6B2A3B-3234-DD18-DC4E-55108F21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5882" y="3243963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VPC</a:t>
            </a:r>
          </a:p>
        </p:txBody>
      </p:sp>
      <p:cxnSp>
        <p:nvCxnSpPr>
          <p:cNvPr id="14" name="Straight Arrow Connector 77">
            <a:extLst>
              <a:ext uri="{FF2B5EF4-FFF2-40B4-BE49-F238E27FC236}">
                <a16:creationId xmlns:a16="http://schemas.microsoft.com/office/drawing/2014/main" id="{531F0679-2F8D-0CB9-DC5F-263DD319EF97}"/>
              </a:ext>
            </a:extLst>
          </p:cNvPr>
          <p:cNvCxnSpPr>
            <a:cxnSpLocks noChangeShapeType="1"/>
            <a:endCxn id="13" idx="2"/>
          </p:cNvCxnSpPr>
          <p:nvPr/>
        </p:nvCxnSpPr>
        <p:spPr bwMode="auto">
          <a:xfrm>
            <a:off x="7539821" y="3496375"/>
            <a:ext cx="556061" cy="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77">
            <a:extLst>
              <a:ext uri="{FF2B5EF4-FFF2-40B4-BE49-F238E27FC236}">
                <a16:creationId xmlns:a16="http://schemas.microsoft.com/office/drawing/2014/main" id="{A7538781-7529-8219-E3AE-69F52F3723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600707" y="3496375"/>
            <a:ext cx="664112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10A383-D6FF-2E4F-B379-E9E6787B1EE2}"/>
              </a:ext>
            </a:extLst>
          </p:cNvPr>
          <p:cNvCxnSpPr>
            <a:cxnSpLocks/>
          </p:cNvCxnSpPr>
          <p:nvPr/>
        </p:nvCxnSpPr>
        <p:spPr>
          <a:xfrm flipH="1" flipV="1">
            <a:off x="8310544" y="1501302"/>
            <a:ext cx="25402" cy="17566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D2824C-857D-57FC-4198-F90836127C23}"/>
              </a:ext>
            </a:extLst>
          </p:cNvPr>
          <p:cNvCxnSpPr>
            <a:cxnSpLocks/>
          </p:cNvCxnSpPr>
          <p:nvPr/>
        </p:nvCxnSpPr>
        <p:spPr>
          <a:xfrm flipH="1">
            <a:off x="4727848" y="1480361"/>
            <a:ext cx="3582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7">
            <a:extLst>
              <a:ext uri="{FF2B5EF4-FFF2-40B4-BE49-F238E27FC236}">
                <a16:creationId xmlns:a16="http://schemas.microsoft.com/office/drawing/2014/main" id="{515FEBF9-AAEB-17ED-701A-99797BC8402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28794" y="2564122"/>
            <a:ext cx="1080120" cy="358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BE01AD-A551-48EA-07D8-135D776E3C23}"/>
              </a:ext>
            </a:extLst>
          </p:cNvPr>
          <p:cNvSpPr txBox="1"/>
          <p:nvPr/>
        </p:nvSpPr>
        <p:spPr>
          <a:xfrm>
            <a:off x="2940695" y="5465836"/>
            <a:ext cx="656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VPC: “reduce inflow (F</a:t>
            </a:r>
            <a:r>
              <a:rPr lang="en-US" sz="1800" baseline="-25000" dirty="0"/>
              <a:t>0</a:t>
            </a:r>
            <a:r>
              <a:rPr lang="en-US" sz="1800" dirty="0"/>
              <a:t>) if outflow valve (z</a:t>
            </a:r>
            <a:r>
              <a:rPr lang="en-US" sz="1800" baseline="-25000" dirty="0"/>
              <a:t>1</a:t>
            </a:r>
            <a:r>
              <a:rPr lang="en-US" sz="1800" dirty="0"/>
              <a:t>) approaches fully open” </a:t>
            </a:r>
            <a:br>
              <a:rPr lang="en-US" sz="800" dirty="0"/>
            </a:b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2E6EB3-97F0-FF74-90CF-0C9A4E78B750}"/>
              </a:ext>
            </a:extLst>
          </p:cNvPr>
          <p:cNvSpPr txBox="1"/>
          <p:nvPr/>
        </p:nvSpPr>
        <p:spPr>
          <a:xfrm>
            <a:off x="7095758" y="219479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</a:t>
            </a:r>
            <a:r>
              <a:rPr lang="nb-NO" baseline="-25000" dirty="0"/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374C2-13A8-3644-AE10-B88A6FED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BCF73-24E5-AE24-0B7B-03821D94DD34}"/>
              </a:ext>
            </a:extLst>
          </p:cNvPr>
          <p:cNvSpPr txBox="1"/>
          <p:nvPr/>
        </p:nvSpPr>
        <p:spPr>
          <a:xfrm>
            <a:off x="-85262" y="-57587"/>
            <a:ext cx="302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sz="1800" dirty="0">
                <a:highlight>
                  <a:srgbClr val="FFFF00"/>
                </a:highlight>
              </a:rPr>
              <a:t>Bidirectional inventory control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DBC70D-4317-08EF-8BB2-9FE4E2D8F336}"/>
              </a:ext>
            </a:extLst>
          </p:cNvPr>
          <p:cNvCxnSpPr>
            <a:cxnSpLocks/>
          </p:cNvCxnSpPr>
          <p:nvPr/>
        </p:nvCxnSpPr>
        <p:spPr>
          <a:xfrm flipH="1" flipV="1">
            <a:off x="4727848" y="1498764"/>
            <a:ext cx="1221" cy="1066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2">
            <a:extLst>
              <a:ext uri="{FF2B5EF4-FFF2-40B4-BE49-F238E27FC236}">
                <a16:creationId xmlns:a16="http://schemas.microsoft.com/office/drawing/2014/main" id="{82E0298E-0E80-250E-CF17-7EBD5853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239" y="2196935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F’</a:t>
            </a:r>
            <a:r>
              <a:rPr lang="en-US" altLang="nb-NO" sz="1800" baseline="-25000" dirty="0"/>
              <a:t>0,s</a:t>
            </a:r>
          </a:p>
        </p:txBody>
      </p:sp>
    </p:spTree>
    <p:extLst>
      <p:ext uri="{BB962C8B-B14F-4D97-AF65-F5344CB8AC3E}">
        <p14:creationId xmlns:p14="http://schemas.microsoft.com/office/powerpoint/2010/main" val="343229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1C62-7725-46A2-B90D-01367112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Implementing</a:t>
            </a:r>
            <a:r>
              <a:rPr lang="nb-NO" dirty="0"/>
              <a:t> optimal </a:t>
            </a:r>
            <a:r>
              <a:rPr lang="nb-NO" dirty="0" err="1"/>
              <a:t>operation</a:t>
            </a:r>
            <a:r>
              <a:rPr lang="nb-NO" dirty="0"/>
              <a:t> by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933D-E339-4A95-84CB-B52E68A4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people think </a:t>
            </a:r>
          </a:p>
          <a:p>
            <a:pPr lvl="1"/>
            <a:r>
              <a:rPr lang="en-US" dirty="0"/>
              <a:t>You need a detailed nonlinear model and an on-line optimizer (RTO) if you want to optimize the process</a:t>
            </a:r>
          </a:p>
          <a:p>
            <a:pPr lvl="1"/>
            <a:r>
              <a:rPr lang="en-US" dirty="0"/>
              <a:t>You need a dynamic model and model predictive control (MPC) if you want to handle constraints</a:t>
            </a:r>
          </a:p>
          <a:p>
            <a:pPr lvl="1"/>
            <a:r>
              <a:rPr lang="en-US" dirty="0"/>
              <a:t>The alternative is Machine Learning</a:t>
            </a:r>
          </a:p>
          <a:p>
            <a:r>
              <a:rPr lang="en-US" dirty="0">
                <a:solidFill>
                  <a:srgbClr val="FF0000"/>
                </a:solidFill>
              </a:rPr>
              <a:t>No! In many cases you just need to measure the constraints and use PID control</a:t>
            </a:r>
          </a:p>
          <a:p>
            <a:pPr lvl="1"/>
            <a:r>
              <a:rPr lang="en-US" dirty="0"/>
              <a:t>«Conventional advanced regulatory control (ARC)»</a:t>
            </a:r>
          </a:p>
          <a:p>
            <a:r>
              <a:rPr lang="en-US" dirty="0"/>
              <a:t>How can this be possible?</a:t>
            </a:r>
          </a:p>
          <a:p>
            <a:pPr lvl="1"/>
            <a:r>
              <a:rPr lang="en-US" dirty="0"/>
              <a:t>Because optimal operation is usually at constraints</a:t>
            </a:r>
          </a:p>
          <a:p>
            <a:pPr lvl="1"/>
            <a:r>
              <a:rPr lang="en-US" dirty="0"/>
              <a:t>Feedback with PID-controllers can be used to identify and control the active constraints</a:t>
            </a:r>
          </a:p>
          <a:p>
            <a:pPr lvl="1"/>
            <a:r>
              <a:rPr lang="en-US" dirty="0"/>
              <a:t>For unconstrained degrees of freedom, one often have «self-optimizing» variables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This fact </a:t>
            </a:r>
            <a:r>
              <a:rPr lang="en-US" dirty="0"/>
              <a:t>is </a:t>
            </a:r>
            <a:r>
              <a:rPr lang="en-US" u="sng" dirty="0"/>
              <a:t>not</a:t>
            </a:r>
            <a:r>
              <a:rPr lang="en-US" dirty="0"/>
              <a:t> well known, even to control professors</a:t>
            </a:r>
          </a:p>
          <a:p>
            <a:pPr lvl="1"/>
            <a:r>
              <a:rPr lang="en-US" dirty="0"/>
              <a:t>Because most ARC-applications are </a:t>
            </a:r>
            <a:r>
              <a:rPr lang="en-US" i="1" dirty="0"/>
              <a:t>ad hoc</a:t>
            </a:r>
          </a:p>
          <a:p>
            <a:pPr lvl="1"/>
            <a:r>
              <a:rPr lang="en-US" dirty="0"/>
              <a:t>Few systematic design methods exists</a:t>
            </a:r>
          </a:p>
          <a:p>
            <a:pPr lvl="1"/>
            <a:endParaRPr lang="en-US" dirty="0"/>
          </a:p>
          <a:p>
            <a:pPr marL="400050"/>
            <a:r>
              <a:rPr lang="en-US" dirty="0"/>
              <a:t>Today ARC and MPC are in parallel universes</a:t>
            </a:r>
          </a:p>
          <a:p>
            <a:pPr marL="800100" lvl="1"/>
            <a:r>
              <a:rPr lang="en-US" dirty="0"/>
              <a:t>Both are needed in the control engineer's toolbox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2E01-E2D4-F09F-9A61-D9143470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>
            <a:extLst>
              <a:ext uri="{FF2B5EF4-FFF2-40B4-BE49-F238E27FC236}">
                <a16:creationId xmlns:a16="http://schemas.microsoft.com/office/drawing/2014/main" id="{814D8C57-ABB3-4C39-B018-979138A1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AA160845-A5F9-4790-B99F-F9A12DEA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42211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6" name="Line 9">
            <a:extLst>
              <a:ext uri="{FF2B5EF4-FFF2-40B4-BE49-F238E27FC236}">
                <a16:creationId xmlns:a16="http://schemas.microsoft.com/office/drawing/2014/main" id="{26BE147E-11A6-457D-BC6B-5B56E4E97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140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7" name="Line 11">
            <a:extLst>
              <a:ext uri="{FF2B5EF4-FFF2-40B4-BE49-F238E27FC236}">
                <a16:creationId xmlns:a16="http://schemas.microsoft.com/office/drawing/2014/main" id="{99366BD4-80DB-48F2-88F7-E0D8B7D4C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9" y="3355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9" name="Line 13">
            <a:extLst>
              <a:ext uri="{FF2B5EF4-FFF2-40B4-BE49-F238E27FC236}">
                <a16:creationId xmlns:a16="http://schemas.microsoft.com/office/drawing/2014/main" id="{7C4C0A94-2BC0-4836-859B-BD438637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17293"/>
            <a:ext cx="1844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0" name="Line 14">
            <a:extLst>
              <a:ext uri="{FF2B5EF4-FFF2-40B4-BE49-F238E27FC236}">
                <a16:creationId xmlns:a16="http://schemas.microsoft.com/office/drawing/2014/main" id="{6D445155-0A74-4CB9-B399-F0756D71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076701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1" name="Line 15">
            <a:extLst>
              <a:ext uri="{FF2B5EF4-FFF2-40B4-BE49-F238E27FC236}">
                <a16:creationId xmlns:a16="http://schemas.microsoft.com/office/drawing/2014/main" id="{E4329BA6-4C6F-4B99-9C70-A8767F73E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4437063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82" name="AutoShape 16">
            <a:extLst>
              <a:ext uri="{FF2B5EF4-FFF2-40B4-BE49-F238E27FC236}">
                <a16:creationId xmlns:a16="http://schemas.microsoft.com/office/drawing/2014/main" id="{FBC3C61A-CBAB-46C1-99DC-1D23F0FB5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5369" y="4302919"/>
            <a:ext cx="325438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54284" name="Text Box 30">
            <a:extLst>
              <a:ext uri="{FF2B5EF4-FFF2-40B4-BE49-F238E27FC236}">
                <a16:creationId xmlns:a16="http://schemas.microsoft.com/office/drawing/2014/main" id="{F0444250-3220-4DE0-A693-21F1DE2F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7" y="4101684"/>
            <a:ext cx="1277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Disturbance</a:t>
            </a:r>
          </a:p>
        </p:txBody>
      </p:sp>
      <p:sp>
        <p:nvSpPr>
          <p:cNvPr id="54289" name="Line 40">
            <a:extLst>
              <a:ext uri="{FF2B5EF4-FFF2-40B4-BE49-F238E27FC236}">
                <a16:creationId xmlns:a16="http://schemas.microsoft.com/office/drawing/2014/main" id="{5F053603-4954-4541-9371-F04C4EBFC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2806323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97" name="Oval 40">
            <a:extLst>
              <a:ext uri="{FF2B5EF4-FFF2-40B4-BE49-F238E27FC236}">
                <a16:creationId xmlns:a16="http://schemas.microsoft.com/office/drawing/2014/main" id="{04FEEDE3-DCE9-4359-B822-B0416A22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7" y="2375152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cxnSp>
        <p:nvCxnSpPr>
          <p:cNvPr id="54298" name="Straight Arrow Connector 48">
            <a:extLst>
              <a:ext uri="{FF2B5EF4-FFF2-40B4-BE49-F238E27FC236}">
                <a16:creationId xmlns:a16="http://schemas.microsoft.com/office/drawing/2014/main" id="{19C2EE19-728B-476C-B7E7-AF8A2FE15C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3339" y="2628611"/>
            <a:ext cx="1174749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Line 12">
            <a:extLst>
              <a:ext uri="{FF2B5EF4-FFF2-40B4-BE49-F238E27FC236}">
                <a16:creationId xmlns:a16="http://schemas.microsoft.com/office/drawing/2014/main" id="{B55FD77A-B781-4BF0-8B14-CB425C19E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2" y="3845719"/>
            <a:ext cx="1844676" cy="150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E960C2E6-9249-405A-AE32-DFC2038AB8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0881" y="3708851"/>
            <a:ext cx="325437" cy="2286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574E09-A1BE-4338-9818-078ECCC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993" y="3110780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FC</a:t>
            </a:r>
          </a:p>
        </p:txBody>
      </p: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id="{E6DADC6E-6CFF-47BA-B75F-C73EA66F8A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7625" y="3370263"/>
            <a:ext cx="0" cy="456406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59">
            <a:extLst>
              <a:ext uri="{FF2B5EF4-FFF2-40B4-BE49-F238E27FC236}">
                <a16:creationId xmlns:a16="http://schemas.microsoft.com/office/drawing/2014/main" id="{770B2079-B1F7-4A2F-AB96-DCD68EB2E8B9}"/>
              </a:ext>
            </a:extLst>
          </p:cNvPr>
          <p:cNvCxnSpPr>
            <a:cxnSpLocks noChangeShapeType="1"/>
            <a:endCxn id="41" idx="6"/>
          </p:cNvCxnSpPr>
          <p:nvPr/>
        </p:nvCxnSpPr>
        <p:spPr bwMode="auto">
          <a:xfrm flipH="1">
            <a:off x="3656818" y="3351213"/>
            <a:ext cx="229382" cy="1198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62">
            <a:extLst>
              <a:ext uri="{FF2B5EF4-FFF2-40B4-BE49-F238E27FC236}">
                <a16:creationId xmlns:a16="http://schemas.microsoft.com/office/drawing/2014/main" id="{02859762-0B22-4818-9AA1-55C99FC86DD9}"/>
              </a:ext>
            </a:extLst>
          </p:cNvPr>
          <p:cNvCxnSpPr>
            <a:cxnSpLocks noChangeShapeType="1"/>
            <a:stCxn id="41" idx="4"/>
          </p:cNvCxnSpPr>
          <p:nvPr/>
        </p:nvCxnSpPr>
        <p:spPr bwMode="auto">
          <a:xfrm flipH="1">
            <a:off x="3398055" y="3615604"/>
            <a:ext cx="6350" cy="1968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77">
            <a:extLst>
              <a:ext uri="{FF2B5EF4-FFF2-40B4-BE49-F238E27FC236}">
                <a16:creationId xmlns:a16="http://schemas.microsoft.com/office/drawing/2014/main" id="{F0266372-8509-4743-BC9B-D76B4F91B3AF}"/>
              </a:ext>
            </a:extLst>
          </p:cNvPr>
          <p:cNvCxnSpPr>
            <a:cxnSpLocks noChangeShapeType="1"/>
            <a:stCxn id="36" idx="4"/>
            <a:endCxn id="41" idx="0"/>
          </p:cNvCxnSpPr>
          <p:nvPr/>
        </p:nvCxnSpPr>
        <p:spPr bwMode="auto">
          <a:xfrm>
            <a:off x="3388841" y="2806369"/>
            <a:ext cx="15565" cy="30441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82">
            <a:extLst>
              <a:ext uri="{FF2B5EF4-FFF2-40B4-BE49-F238E27FC236}">
                <a16:creationId xmlns:a16="http://schemas.microsoft.com/office/drawing/2014/main" id="{958C0912-840E-4049-AC32-2C7CD8C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83" y="15857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SP-L</a:t>
            </a:r>
          </a:p>
        </p:txBody>
      </p:sp>
      <p:sp>
        <p:nvSpPr>
          <p:cNvPr id="47" name="TextBox 84">
            <a:extLst>
              <a:ext uri="{FF2B5EF4-FFF2-40B4-BE49-F238E27FC236}">
                <a16:creationId xmlns:a16="http://schemas.microsoft.com/office/drawing/2014/main" id="{34E4CE51-0C62-4B6B-A1EA-3721337B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783" y="3419790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1,m</a:t>
            </a:r>
          </a:p>
        </p:txBody>
      </p:sp>
      <p:cxnSp>
        <p:nvCxnSpPr>
          <p:cNvPr id="59" name="Straight Arrow Connector 48">
            <a:extLst>
              <a:ext uri="{FF2B5EF4-FFF2-40B4-BE49-F238E27FC236}">
                <a16:creationId xmlns:a16="http://schemas.microsoft.com/office/drawing/2014/main" id="{23AD32C2-6CDB-4209-866A-9D74CB268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8088" y="2628611"/>
            <a:ext cx="25401" cy="17978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77">
            <a:extLst>
              <a:ext uri="{FF2B5EF4-FFF2-40B4-BE49-F238E27FC236}">
                <a16:creationId xmlns:a16="http://schemas.microsoft.com/office/drawing/2014/main" id="{B5F4ABEB-C8F1-4179-B4B9-E7F785ECF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5998" y="1920497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82">
            <a:extLst>
              <a:ext uri="{FF2B5EF4-FFF2-40B4-BE49-F238E27FC236}">
                <a16:creationId xmlns:a16="http://schemas.microsoft.com/office/drawing/2014/main" id="{376FBF84-630D-4BC4-B9EC-807ED21C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403" y="2149006"/>
            <a:ext cx="53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0,s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D2F4D-049B-43FB-B848-FBD02AF60E7E}"/>
              </a:ext>
            </a:extLst>
          </p:cNvPr>
          <p:cNvSpPr txBox="1"/>
          <p:nvPr/>
        </p:nvSpPr>
        <p:spPr>
          <a:xfrm>
            <a:off x="4295800" y="4975737"/>
            <a:ext cx="256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SP-L =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setpoint</a:t>
            </a:r>
          </a:p>
          <a:p>
            <a:r>
              <a:rPr lang="nb-NO" dirty="0"/>
              <a:t>SP-H =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setpoint</a:t>
            </a:r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7028189D-5505-4FD3-9874-68208F2C1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388" y="2798439"/>
            <a:ext cx="0" cy="54965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id="{C7FD2005-FE38-4394-B7A5-B62E5215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976" y="2367268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LC</a:t>
            </a:r>
          </a:p>
        </p:txBody>
      </p:sp>
      <p:sp>
        <p:nvSpPr>
          <p:cNvPr id="34" name="TextBox 82">
            <a:extLst>
              <a:ext uri="{FF2B5EF4-FFF2-40B4-BE49-F238E27FC236}">
                <a16:creationId xmlns:a16="http://schemas.microsoft.com/office/drawing/2014/main" id="{9C1FBED5-8E23-4D99-83B3-EAA528A0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336" y="1606429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SP-H</a:t>
            </a:r>
          </a:p>
        </p:txBody>
      </p:sp>
      <p:cxnSp>
        <p:nvCxnSpPr>
          <p:cNvPr id="35" name="Straight Arrow Connector 77">
            <a:extLst>
              <a:ext uri="{FF2B5EF4-FFF2-40B4-BE49-F238E27FC236}">
                <a16:creationId xmlns:a16="http://schemas.microsoft.com/office/drawing/2014/main" id="{3E374805-BD90-493D-BDD9-2ED553D73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2387" y="1912613"/>
            <a:ext cx="1" cy="4222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D070C7F-2017-445F-A6E9-1095E289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428" y="2352675"/>
            <a:ext cx="504825" cy="45369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39" name="Straight Arrow Connector 48">
            <a:extLst>
              <a:ext uri="{FF2B5EF4-FFF2-40B4-BE49-F238E27FC236}">
                <a16:creationId xmlns:a16="http://schemas.microsoft.com/office/drawing/2014/main" id="{287F06B8-2A20-48B5-B587-49F7112F9FA2}"/>
              </a:ext>
            </a:extLst>
          </p:cNvPr>
          <p:cNvCxnSpPr>
            <a:cxnSpLocks noChangeShapeType="1"/>
            <a:stCxn id="33" idx="2"/>
            <a:endCxn id="36" idx="6"/>
          </p:cNvCxnSpPr>
          <p:nvPr/>
        </p:nvCxnSpPr>
        <p:spPr bwMode="auto">
          <a:xfrm flipH="1" flipV="1">
            <a:off x="3641253" y="2579522"/>
            <a:ext cx="1478723" cy="1193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77">
            <a:extLst>
              <a:ext uri="{FF2B5EF4-FFF2-40B4-BE49-F238E27FC236}">
                <a16:creationId xmlns:a16="http://schemas.microsoft.com/office/drawing/2014/main" id="{8BD8DB73-8798-4758-9D45-0562D3D33E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7015" y="2566267"/>
            <a:ext cx="3794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31">
            <a:extLst>
              <a:ext uri="{FF2B5EF4-FFF2-40B4-BE49-F238E27FC236}">
                <a16:creationId xmlns:a16="http://schemas.microsoft.com/office/drawing/2014/main" id="{FC07EB39-15F6-47A1-8A65-76421285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20" y="348022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0</a:t>
            </a:r>
            <a:r>
              <a:rPr lang="en-US" altLang="nb-NO" sz="1800" dirty="0"/>
              <a:t> [m3/s]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06F4AE16-BBB4-4C80-B937-ED50DFFA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009" y="3985870"/>
            <a:ext cx="1103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</a:t>
            </a:r>
            <a:r>
              <a:rPr lang="en-US" altLang="nb-NO" sz="1800" baseline="-25000" dirty="0"/>
              <a:t>1</a:t>
            </a:r>
            <a:r>
              <a:rPr lang="en-US" altLang="nb-NO" sz="1800" dirty="0"/>
              <a:t> [m3/s]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D2B44C-5F14-4D2D-A1FE-7076CCA464B2}"/>
              </a:ext>
            </a:extLst>
          </p:cNvPr>
          <p:cNvSpPr txBox="1"/>
          <p:nvPr/>
        </p:nvSpPr>
        <p:spPr>
          <a:xfrm>
            <a:off x="2923319" y="5631623"/>
            <a:ext cx="673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In </a:t>
            </a:r>
            <a:r>
              <a:rPr lang="nb-NO" dirty="0" err="1">
                <a:highlight>
                  <a:srgbClr val="FFFF00"/>
                </a:highlight>
              </a:rPr>
              <a:t>addition</a:t>
            </a:r>
            <a:r>
              <a:rPr lang="nb-NO" dirty="0">
                <a:highlight>
                  <a:srgbClr val="FFFF00"/>
                </a:highlight>
              </a:rPr>
              <a:t>: </a:t>
            </a:r>
            <a:r>
              <a:rPr lang="nb-NO" dirty="0" err="1">
                <a:highlight>
                  <a:srgbClr val="FFFF00"/>
                </a:highlight>
              </a:rPr>
              <a:t>Use</a:t>
            </a:r>
            <a:r>
              <a:rPr lang="nb-NO" dirty="0">
                <a:highlight>
                  <a:srgbClr val="FFFF00"/>
                </a:highlight>
              </a:rPr>
              <a:t> of </a:t>
            </a:r>
            <a:r>
              <a:rPr lang="nb-NO" dirty="0" err="1">
                <a:highlight>
                  <a:srgbClr val="FFFF00"/>
                </a:highlight>
              </a:rPr>
              <a:t>two</a:t>
            </a:r>
            <a:r>
              <a:rPr lang="nb-NO" dirty="0">
                <a:highlight>
                  <a:srgbClr val="FFFF00"/>
                </a:highlight>
              </a:rPr>
              <a:t> setpoints is </a:t>
            </a:r>
            <a:r>
              <a:rPr lang="nb-NO" dirty="0" err="1">
                <a:highlight>
                  <a:srgbClr val="FFFF00"/>
                </a:highlight>
              </a:rPr>
              <a:t>good</a:t>
            </a:r>
            <a:r>
              <a:rPr lang="nb-NO" dirty="0">
                <a:highlight>
                  <a:srgbClr val="FFFF00"/>
                </a:highlight>
              </a:rPr>
              <a:t> for </a:t>
            </a:r>
            <a:r>
              <a:rPr lang="nb-NO" dirty="0" err="1">
                <a:highlight>
                  <a:srgbClr val="FFFF00"/>
                </a:highlight>
              </a:rPr>
              <a:t>using</a:t>
            </a:r>
            <a:r>
              <a:rPr lang="nb-NO" dirty="0">
                <a:highlight>
                  <a:srgbClr val="FFFF00"/>
                </a:highlight>
              </a:rPr>
              <a:t> buffer </a:t>
            </a:r>
            <a:r>
              <a:rPr lang="nb-NO" dirty="0" err="1">
                <a:highlight>
                  <a:srgbClr val="FFFF00"/>
                </a:highlight>
              </a:rPr>
              <a:t>dynamically</a:t>
            </a:r>
            <a:r>
              <a:rPr lang="nb-NO" dirty="0">
                <a:highlight>
                  <a:srgbClr val="FFFF00"/>
                </a:highlight>
              </a:rPr>
              <a:t>!!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9DE8C-18E1-7817-FA2C-D6C6C555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16632"/>
            <a:ext cx="10801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Alt. 2 MV-MV switching: Two controllers </a:t>
            </a:r>
            <a:r>
              <a:rPr lang="en-US" sz="2400" dirty="0"/>
              <a:t>(Shinskey 1981, recommended)</a:t>
            </a:r>
            <a:endParaRPr lang="nb-NO" sz="3200" dirty="0"/>
          </a:p>
        </p:txBody>
      </p:sp>
      <p:sp>
        <p:nvSpPr>
          <p:cNvPr id="3" name="TextBox 82">
            <a:extLst>
              <a:ext uri="{FF2B5EF4-FFF2-40B4-BE49-F238E27FC236}">
                <a16:creationId xmlns:a16="http://schemas.microsoft.com/office/drawing/2014/main" id="{2DA99D25-C528-BA24-C33B-3FBB8269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239" y="2196935"/>
            <a:ext cx="582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F’</a:t>
            </a:r>
            <a:r>
              <a:rPr lang="en-US" altLang="nb-NO" sz="1800" baseline="-25000" dirty="0"/>
              <a:t>0,s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B389A-1158-F739-C278-0812E41DF361}"/>
              </a:ext>
            </a:extLst>
          </p:cNvPr>
          <p:cNvSpPr txBox="1"/>
          <p:nvPr/>
        </p:nvSpPr>
        <p:spPr>
          <a:xfrm>
            <a:off x="7095758" y="219479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z</a:t>
            </a:r>
            <a:r>
              <a:rPr lang="nb-NO" baseline="-250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D4967-9C3E-E36A-DDB3-9FD5E5BE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E5261-3767-55C3-DE13-8B4C0B786B99}"/>
              </a:ext>
            </a:extLst>
          </p:cNvPr>
          <p:cNvSpPr txBox="1"/>
          <p:nvPr/>
        </p:nvSpPr>
        <p:spPr>
          <a:xfrm>
            <a:off x="3278865" y="5966784"/>
            <a:ext cx="860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Use</a:t>
            </a:r>
            <a:r>
              <a:rPr lang="nb-NO" sz="1400" dirty="0"/>
              <a:t> </a:t>
            </a:r>
            <a:r>
              <a:rPr lang="nb-NO" sz="1400" dirty="0" err="1"/>
              <a:t>low</a:t>
            </a:r>
            <a:r>
              <a:rPr lang="nb-NO" sz="1400" dirty="0"/>
              <a:t>  setpoint </a:t>
            </a:r>
            <a:r>
              <a:rPr lang="nb-NO" sz="1400" dirty="0" err="1"/>
              <a:t>when</a:t>
            </a:r>
            <a:r>
              <a:rPr lang="nb-NO" sz="1400" dirty="0"/>
              <a:t> </a:t>
            </a:r>
            <a:r>
              <a:rPr lang="nb-NO" sz="1400" dirty="0" err="1"/>
              <a:t>level</a:t>
            </a:r>
            <a:r>
              <a:rPr lang="nb-NO" sz="1400" dirty="0"/>
              <a:t> is </a:t>
            </a:r>
            <a:r>
              <a:rPr lang="nb-NO" sz="1400" dirty="0" err="1"/>
              <a:t>controlled</a:t>
            </a:r>
            <a:r>
              <a:rPr lang="nb-NO" sz="1400" dirty="0"/>
              <a:t> by </a:t>
            </a:r>
            <a:r>
              <a:rPr lang="nb-NO" sz="1400" dirty="0" err="1"/>
              <a:t>product</a:t>
            </a:r>
            <a:r>
              <a:rPr lang="nb-NO" sz="1400" dirty="0"/>
              <a:t> (</a:t>
            </a:r>
            <a:r>
              <a:rPr lang="nb-NO" sz="1400" dirty="0" err="1"/>
              <a:t>outflow</a:t>
            </a:r>
            <a:r>
              <a:rPr lang="nb-NO" sz="1400" dirty="0"/>
              <a:t>): Have </a:t>
            </a:r>
            <a:r>
              <a:rPr lang="nb-NO" sz="1400" dirty="0" err="1"/>
              <a:t>room</a:t>
            </a:r>
            <a:r>
              <a:rPr lang="nb-NO" sz="1400" dirty="0"/>
              <a:t> for </a:t>
            </a:r>
            <a:r>
              <a:rPr lang="nb-NO" sz="1400" dirty="0" err="1"/>
              <a:t>feed</a:t>
            </a:r>
            <a:r>
              <a:rPr lang="nb-NO" sz="1400" dirty="0"/>
              <a:t> </a:t>
            </a:r>
            <a:r>
              <a:rPr lang="nb-NO" sz="1400" dirty="0" err="1"/>
              <a:t>if</a:t>
            </a:r>
            <a:r>
              <a:rPr lang="nb-NO" sz="1400" dirty="0"/>
              <a:t> </a:t>
            </a:r>
            <a:r>
              <a:rPr lang="nb-NO" sz="1400" dirty="0" err="1"/>
              <a:t>outflow</a:t>
            </a:r>
            <a:r>
              <a:rPr lang="nb-NO" sz="1400" dirty="0"/>
              <a:t> </a:t>
            </a:r>
            <a:r>
              <a:rPr lang="nb-NO" sz="1400" dirty="0" err="1"/>
              <a:t>stops</a:t>
            </a:r>
            <a:r>
              <a:rPr lang="nb-NO" sz="1400" dirty="0"/>
              <a:t> </a:t>
            </a:r>
            <a:r>
              <a:rPr lang="nb-NO" sz="1400" dirty="0" err="1"/>
              <a:t>temporarily</a:t>
            </a:r>
            <a:r>
              <a:rPr lang="nb-NO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Use</a:t>
            </a:r>
            <a:r>
              <a:rPr lang="nb-NO" sz="1400" dirty="0"/>
              <a:t> </a:t>
            </a:r>
            <a:r>
              <a:rPr lang="nb-NO" sz="1400" dirty="0" err="1"/>
              <a:t>high</a:t>
            </a:r>
            <a:r>
              <a:rPr lang="nb-NO" sz="1400" dirty="0"/>
              <a:t> setpoint </a:t>
            </a:r>
            <a:r>
              <a:rPr lang="nb-NO" sz="1400" dirty="0" err="1"/>
              <a:t>when</a:t>
            </a:r>
            <a:r>
              <a:rPr lang="nb-NO" sz="1400" dirty="0"/>
              <a:t> </a:t>
            </a:r>
            <a:r>
              <a:rPr lang="nb-NO" sz="1400" dirty="0" err="1"/>
              <a:t>level</a:t>
            </a:r>
            <a:r>
              <a:rPr lang="nb-NO" sz="1400" dirty="0"/>
              <a:t> is </a:t>
            </a:r>
            <a:r>
              <a:rPr lang="nb-NO" sz="1400" dirty="0" err="1"/>
              <a:t>controlled</a:t>
            </a:r>
            <a:r>
              <a:rPr lang="nb-NO" sz="1400" dirty="0"/>
              <a:t> by </a:t>
            </a:r>
            <a:r>
              <a:rPr lang="nb-NO" sz="1400" dirty="0" err="1"/>
              <a:t>feed</a:t>
            </a:r>
            <a:r>
              <a:rPr lang="nb-NO" sz="1400" dirty="0"/>
              <a:t> (</a:t>
            </a:r>
            <a:r>
              <a:rPr lang="nb-NO" sz="1400" dirty="0" err="1"/>
              <a:t>inflow</a:t>
            </a:r>
            <a:r>
              <a:rPr lang="nb-NO" sz="1400" dirty="0"/>
              <a:t>):          </a:t>
            </a:r>
            <a:r>
              <a:rPr lang="nb-NO" sz="1400" dirty="0" err="1"/>
              <a:t>Can</a:t>
            </a:r>
            <a:r>
              <a:rPr lang="nb-NO" sz="1400" dirty="0"/>
              <a:t> </a:t>
            </a:r>
            <a:r>
              <a:rPr lang="nb-NO" sz="1400" dirty="0" err="1"/>
              <a:t>keep</a:t>
            </a:r>
            <a:r>
              <a:rPr lang="nb-NO" sz="1400" dirty="0"/>
              <a:t> </a:t>
            </a:r>
            <a:r>
              <a:rPr lang="nb-NO" sz="1400" dirty="0" err="1"/>
              <a:t>producing</a:t>
            </a:r>
            <a:r>
              <a:rPr lang="nb-NO" sz="1400" dirty="0"/>
              <a:t> </a:t>
            </a:r>
            <a:r>
              <a:rPr lang="nb-NO" sz="1400" dirty="0" err="1"/>
              <a:t>if</a:t>
            </a:r>
            <a:r>
              <a:rPr lang="nb-NO" sz="1400" dirty="0"/>
              <a:t>  </a:t>
            </a:r>
            <a:r>
              <a:rPr lang="nb-NO" sz="1400" dirty="0" err="1"/>
              <a:t>inflow</a:t>
            </a:r>
            <a:r>
              <a:rPr lang="nb-NO" sz="1400" dirty="0"/>
              <a:t> </a:t>
            </a:r>
            <a:r>
              <a:rPr lang="nb-NO" sz="1400" dirty="0" err="1"/>
              <a:t>stops</a:t>
            </a:r>
            <a:r>
              <a:rPr lang="nb-NO" sz="1400" dirty="0"/>
              <a:t> </a:t>
            </a:r>
            <a:r>
              <a:rPr lang="nb-NO" sz="1400" dirty="0" err="1"/>
              <a:t>temporarily</a:t>
            </a:r>
            <a:r>
              <a:rPr lang="nb-NO" sz="1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C0365-4E78-B433-9799-78BF3572308C}"/>
              </a:ext>
            </a:extLst>
          </p:cNvPr>
          <p:cNvSpPr txBox="1"/>
          <p:nvPr/>
        </p:nvSpPr>
        <p:spPr>
          <a:xfrm>
            <a:off x="-85262" y="-57587"/>
            <a:ext cx="302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sz="1800" dirty="0">
                <a:highlight>
                  <a:srgbClr val="FFFF00"/>
                </a:highlight>
              </a:rPr>
              <a:t>Bidirectional inventory control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C5537-1CA7-19B5-5950-92328BB3E851}"/>
              </a:ext>
            </a:extLst>
          </p:cNvPr>
          <p:cNvSpPr txBox="1"/>
          <p:nvPr/>
        </p:nvSpPr>
        <p:spPr>
          <a:xfrm>
            <a:off x="7751760" y="3168810"/>
            <a:ext cx="3357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May </a:t>
            </a:r>
            <a:r>
              <a:rPr lang="nb-NO" sz="1200" dirty="0" err="1"/>
              <a:t>also</a:t>
            </a:r>
            <a:r>
              <a:rPr lang="nb-NO" sz="1200" dirty="0"/>
              <a:t> have a min-</a:t>
            </a:r>
            <a:r>
              <a:rPr lang="nb-NO" sz="1200" dirty="0" err="1"/>
              <a:t>selector</a:t>
            </a:r>
            <a:r>
              <a:rPr lang="nb-NO" sz="1200" dirty="0"/>
              <a:t> </a:t>
            </a:r>
            <a:r>
              <a:rPr lang="nb-NO" sz="1200" dirty="0" err="1"/>
              <a:t>on</a:t>
            </a:r>
            <a:r>
              <a:rPr lang="nb-NO" sz="1200" dirty="0"/>
              <a:t> </a:t>
            </a:r>
            <a:r>
              <a:rPr lang="nb-NO" sz="1200" dirty="0" err="1"/>
              <a:t>this</a:t>
            </a:r>
            <a:r>
              <a:rPr lang="nb-NO" sz="1200" dirty="0"/>
              <a:t> side </a:t>
            </a:r>
            <a:r>
              <a:rPr lang="nb-NO" sz="1200" dirty="0" err="1"/>
              <a:t>if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outflow</a:t>
            </a:r>
            <a:r>
              <a:rPr lang="nb-NO" sz="1200" dirty="0"/>
              <a:t> </a:t>
            </a:r>
            <a:r>
              <a:rPr lang="nb-NO" sz="1200" dirty="0" err="1"/>
              <a:t>may</a:t>
            </a:r>
            <a:r>
              <a:rPr lang="nb-NO" sz="1200" dirty="0"/>
              <a:t> be used for </a:t>
            </a:r>
            <a:r>
              <a:rPr lang="nb-NO" sz="1200" dirty="0" err="1"/>
              <a:t>something</a:t>
            </a:r>
            <a:r>
              <a:rPr lang="nb-NO" sz="1200" dirty="0"/>
              <a:t> </a:t>
            </a:r>
            <a:r>
              <a:rPr lang="nb-NO" sz="1200" dirty="0" err="1"/>
              <a:t>else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58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2DED-FFBA-FC46-585B-E3EEF9EE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Bidirectional</a:t>
            </a:r>
            <a:r>
              <a:rPr lang="nb-NO" dirty="0"/>
              <a:t> control </a:t>
            </a:r>
            <a:r>
              <a:rPr lang="nb-NO" dirty="0" err="1"/>
              <a:t>block</a:t>
            </a:r>
            <a:r>
              <a:rPr lang="nb-NO" dirty="0"/>
              <a:t> of Shinskey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 (</a:t>
            </a:r>
            <a:r>
              <a:rPr lang="nb-NO" dirty="0" err="1"/>
              <a:t>performs</a:t>
            </a:r>
            <a:r>
              <a:rPr lang="nb-NO" dirty="0"/>
              <a:t> MV-MV switching)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E828A-268A-8544-6EF3-9533A761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2FA07-220E-EC2C-DF22-7519C69672EF}"/>
              </a:ext>
            </a:extLst>
          </p:cNvPr>
          <p:cNvSpPr/>
          <p:nvPr/>
        </p:nvSpPr>
        <p:spPr>
          <a:xfrm>
            <a:off x="4526320" y="2798576"/>
            <a:ext cx="2659530" cy="2043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A0EB9E-EEB8-7FD0-451B-AAD4A0CABB3D}"/>
              </a:ext>
            </a:extLst>
          </p:cNvPr>
          <p:cNvCxnSpPr/>
          <p:nvPr/>
        </p:nvCxnSpPr>
        <p:spPr>
          <a:xfrm>
            <a:off x="3358776" y="3233271"/>
            <a:ext cx="11415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E212D1-6C34-933B-24B5-563E6EEBBF8A}"/>
              </a:ext>
            </a:extLst>
          </p:cNvPr>
          <p:cNvCxnSpPr/>
          <p:nvPr/>
        </p:nvCxnSpPr>
        <p:spPr>
          <a:xfrm>
            <a:off x="3358776" y="3904285"/>
            <a:ext cx="11415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4714C-E3CD-7648-9421-3EBFD12E7771}"/>
              </a:ext>
            </a:extLst>
          </p:cNvPr>
          <p:cNvCxnSpPr/>
          <p:nvPr/>
        </p:nvCxnSpPr>
        <p:spPr>
          <a:xfrm>
            <a:off x="3358776" y="4452471"/>
            <a:ext cx="11415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12190F-630C-97DB-AACD-73883F192F35}"/>
              </a:ext>
            </a:extLst>
          </p:cNvPr>
          <p:cNvCxnSpPr/>
          <p:nvPr/>
        </p:nvCxnSpPr>
        <p:spPr>
          <a:xfrm>
            <a:off x="7159812" y="3376573"/>
            <a:ext cx="11415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2D67A3-C234-0FE2-C621-B7E249AB7993}"/>
              </a:ext>
            </a:extLst>
          </p:cNvPr>
          <p:cNvCxnSpPr/>
          <p:nvPr/>
        </p:nvCxnSpPr>
        <p:spPr>
          <a:xfrm>
            <a:off x="7159812" y="4209085"/>
            <a:ext cx="11415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2A2588-994A-A0DB-793F-4F2FF5EC8C63}"/>
              </a:ext>
            </a:extLst>
          </p:cNvPr>
          <p:cNvSpPr txBox="1"/>
          <p:nvPr/>
        </p:nvSpPr>
        <p:spPr>
          <a:xfrm>
            <a:off x="7730565" y="3000368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Inflow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3363D-15FD-2DC2-5563-73E486AB6DEE}"/>
              </a:ext>
            </a:extLst>
          </p:cNvPr>
          <p:cNvSpPr txBox="1"/>
          <p:nvPr/>
        </p:nvSpPr>
        <p:spPr>
          <a:xfrm>
            <a:off x="7724078" y="3764619"/>
            <a:ext cx="94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Outflow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0B277-04A1-8640-1684-60D95571DD4F}"/>
              </a:ext>
            </a:extLst>
          </p:cNvPr>
          <p:cNvSpPr txBox="1"/>
          <p:nvPr/>
        </p:nvSpPr>
        <p:spPr>
          <a:xfrm>
            <a:off x="3327601" y="2815702"/>
            <a:ext cx="66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74E94-1343-DDCB-6FFC-91B4ECBFD107}"/>
              </a:ext>
            </a:extLst>
          </p:cNvPr>
          <p:cNvSpPr txBox="1"/>
          <p:nvPr/>
        </p:nvSpPr>
        <p:spPr>
          <a:xfrm>
            <a:off x="3292119" y="351581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SP-H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0D7E64-7BB5-9C4F-7C83-E577F4E96F90}"/>
              </a:ext>
            </a:extLst>
          </p:cNvPr>
          <p:cNvSpPr txBox="1"/>
          <p:nvPr/>
        </p:nvSpPr>
        <p:spPr>
          <a:xfrm>
            <a:off x="3292119" y="406400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SP-L</a:t>
            </a:r>
            <a:endParaRPr lang="en-US" dirty="0"/>
          </a:p>
        </p:txBody>
      </p:sp>
      <p:sp>
        <p:nvSpPr>
          <p:cNvPr id="17" name="Oval 40">
            <a:extLst>
              <a:ext uri="{FF2B5EF4-FFF2-40B4-BE49-F238E27FC236}">
                <a16:creationId xmlns:a16="http://schemas.microsoft.com/office/drawing/2014/main" id="{319EFF4F-67DE-69CA-D6D1-49020C2A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25" y="3171949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LC1</a:t>
            </a:r>
          </a:p>
        </p:txBody>
      </p:sp>
      <p:sp>
        <p:nvSpPr>
          <p:cNvPr id="18" name="Oval 40">
            <a:extLst>
              <a:ext uri="{FF2B5EF4-FFF2-40B4-BE49-F238E27FC236}">
                <a16:creationId xmlns:a16="http://schemas.microsoft.com/office/drawing/2014/main" id="{A66A0C65-C35D-4B38-BEA2-7FAA9F68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638" y="3983405"/>
            <a:ext cx="504825" cy="44837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LC2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B2145-8C74-1500-5E4A-302AD6288CFC}"/>
              </a:ext>
            </a:extLst>
          </p:cNvPr>
          <p:cNvSpPr txBox="1"/>
          <p:nvPr/>
        </p:nvSpPr>
        <p:spPr>
          <a:xfrm>
            <a:off x="476535" y="5232587"/>
            <a:ext cx="11238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Both</a:t>
            </a:r>
            <a:r>
              <a:rPr lang="nb-NO" sz="1600" dirty="0"/>
              <a:t> </a:t>
            </a:r>
            <a:r>
              <a:rPr lang="nb-NO" sz="1600" dirty="0" err="1"/>
              <a:t>controllers</a:t>
            </a:r>
            <a:r>
              <a:rPr lang="nb-NO" sz="1600" dirty="0"/>
              <a:t> </a:t>
            </a:r>
            <a:r>
              <a:rPr lang="nb-NO" sz="1600" dirty="0" err="1"/>
              <a:t>need</a:t>
            </a:r>
            <a:r>
              <a:rPr lang="nb-NO" sz="1600" dirty="0"/>
              <a:t> anti-</a:t>
            </a:r>
            <a:r>
              <a:rPr lang="nb-NO" sz="1600" dirty="0" err="1"/>
              <a:t>windup</a:t>
            </a:r>
            <a:r>
              <a:rPr lang="nb-NO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Both</a:t>
            </a:r>
            <a:r>
              <a:rPr lang="nb-NO" sz="1600" dirty="0"/>
              <a:t> </a:t>
            </a:r>
            <a:r>
              <a:rPr lang="nb-NO" sz="1600" dirty="0" err="1"/>
              <a:t>controllers</a:t>
            </a:r>
            <a:r>
              <a:rPr lang="nb-NO" sz="1600" dirty="0"/>
              <a:t> </a:t>
            </a:r>
            <a:r>
              <a:rPr lang="nb-NO" sz="1600" dirty="0" err="1"/>
              <a:t>should</a:t>
            </a:r>
            <a:r>
              <a:rPr lang="nb-NO" sz="1600" dirty="0"/>
              <a:t> be tightly </a:t>
            </a:r>
            <a:r>
              <a:rPr lang="nb-NO" sz="1600" dirty="0" err="1"/>
              <a:t>tuned</a:t>
            </a:r>
            <a:r>
              <a:rPr lang="nb-NO" sz="1600" dirty="0"/>
              <a:t> (SIMC)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we</a:t>
            </a:r>
            <a:r>
              <a:rPr lang="nb-NO" sz="1600" dirty="0"/>
              <a:t> </a:t>
            </a:r>
            <a:r>
              <a:rPr lang="nb-NO" sz="1600" dirty="0" err="1"/>
              <a:t>want</a:t>
            </a:r>
            <a:r>
              <a:rPr lang="nb-NO" sz="1600" dirty="0"/>
              <a:t> </a:t>
            </a:r>
            <a:r>
              <a:rPr lang="nb-NO" sz="1600" dirty="0" err="1"/>
              <a:t>small</a:t>
            </a:r>
            <a:r>
              <a:rPr lang="nb-NO" sz="1600" dirty="0"/>
              <a:t> </a:t>
            </a:r>
            <a:r>
              <a:rPr lang="nb-NO" sz="1600" dirty="0" err="1"/>
              <a:t>backoffs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SP-H </a:t>
            </a:r>
            <a:r>
              <a:rPr lang="nb-NO" sz="1600" dirty="0" err="1"/>
              <a:t>close</a:t>
            </a:r>
            <a:r>
              <a:rPr lang="nb-NO" sz="1600" dirty="0"/>
              <a:t> to 100% and SP-L </a:t>
            </a:r>
            <a:r>
              <a:rPr lang="nb-NO" sz="1600" dirty="0" err="1"/>
              <a:t>close</a:t>
            </a:r>
            <a:r>
              <a:rPr lang="nb-NO" sz="1600" dirty="0"/>
              <a:t> to 0% (to make </a:t>
            </a:r>
            <a:r>
              <a:rPr lang="nb-NO" sz="1600" dirty="0" err="1"/>
              <a:t>maximum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of </a:t>
            </a:r>
            <a:r>
              <a:rPr lang="nb-NO" sz="1600" dirty="0" err="1"/>
              <a:t>the</a:t>
            </a:r>
            <a:r>
              <a:rPr lang="nb-NO" sz="1600" dirty="0"/>
              <a:t> inventory to </a:t>
            </a:r>
            <a:r>
              <a:rPr lang="nb-NO" sz="1600" dirty="0" err="1"/>
              <a:t>delay</a:t>
            </a:r>
            <a:r>
              <a:rPr lang="nb-NO" sz="1600" dirty="0"/>
              <a:t> </a:t>
            </a:r>
            <a:r>
              <a:rPr lang="nb-NO" sz="1600" dirty="0" err="1"/>
              <a:t>flow</a:t>
            </a:r>
            <a:r>
              <a:rPr lang="nb-NO" sz="1600" dirty="0"/>
              <a:t> </a:t>
            </a:r>
            <a:r>
              <a:rPr lang="nb-NO" sz="1600" dirty="0" err="1"/>
              <a:t>disturbances</a:t>
            </a:r>
            <a:r>
              <a:rPr lang="nb-NO" sz="1600" dirty="0"/>
              <a:t> as </a:t>
            </a:r>
            <a:r>
              <a:rPr lang="nb-NO" sz="1600" dirty="0" err="1"/>
              <a:t>long</a:t>
            </a:r>
            <a:r>
              <a:rPr lang="nb-NO" sz="1600" dirty="0"/>
              <a:t> as </a:t>
            </a:r>
            <a:r>
              <a:rPr lang="nb-NO" sz="1600" dirty="0" err="1"/>
              <a:t>possible</a:t>
            </a:r>
            <a:r>
              <a:rPr lang="nb-NO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If </a:t>
            </a:r>
            <a:r>
              <a:rPr lang="nb-NO" sz="1600" dirty="0" err="1"/>
              <a:t>we</a:t>
            </a:r>
            <a:r>
              <a:rPr lang="nb-NO" sz="1600" dirty="0"/>
              <a:t> </a:t>
            </a:r>
            <a:r>
              <a:rPr lang="nb-NO" sz="1600" dirty="0" err="1"/>
              <a:t>also</a:t>
            </a:r>
            <a:r>
              <a:rPr lang="nb-NO" sz="1600" dirty="0"/>
              <a:t> </a:t>
            </a:r>
            <a:r>
              <a:rPr lang="nb-NO" sz="1600" dirty="0" err="1"/>
              <a:t>want</a:t>
            </a:r>
            <a:r>
              <a:rPr lang="nb-NO" sz="1600" dirty="0"/>
              <a:t> to </a:t>
            </a:r>
            <a:r>
              <a:rPr lang="nb-NO" sz="1600" dirty="0" err="1"/>
              <a:t>smoothen</a:t>
            </a:r>
            <a:r>
              <a:rPr lang="nb-NO" sz="1600" dirty="0"/>
              <a:t> (</a:t>
            </a:r>
            <a:r>
              <a:rPr lang="nb-NO" sz="1600" dirty="0" err="1"/>
              <a:t>average</a:t>
            </a:r>
            <a:r>
              <a:rPr lang="nb-NO" sz="1600" dirty="0"/>
              <a:t> </a:t>
            </a:r>
            <a:r>
              <a:rPr lang="nb-NO" sz="1600" dirty="0" err="1"/>
              <a:t>out</a:t>
            </a:r>
            <a:r>
              <a:rPr lang="nb-NO" sz="1600" dirty="0"/>
              <a:t>) </a:t>
            </a:r>
            <a:r>
              <a:rPr lang="nb-NO" sz="1600" dirty="0" err="1"/>
              <a:t>flow</a:t>
            </a:r>
            <a:r>
              <a:rPr lang="nb-NO" sz="1600" dirty="0"/>
              <a:t> </a:t>
            </a:r>
            <a:r>
              <a:rPr lang="nb-NO" sz="1600" dirty="0" err="1"/>
              <a:t>disturbances</a:t>
            </a:r>
            <a:r>
              <a:rPr lang="nb-NO" sz="1600" dirty="0"/>
              <a:t> </a:t>
            </a:r>
            <a:r>
              <a:rPr lang="nb-NO" sz="1600" dirty="0" err="1"/>
              <a:t>then</a:t>
            </a:r>
            <a:r>
              <a:rPr lang="nb-NO" sz="1600" dirty="0"/>
              <a:t> </a:t>
            </a:r>
            <a:r>
              <a:rPr lang="nb-NO" sz="1600" dirty="0" err="1"/>
              <a:t>we</a:t>
            </a:r>
            <a:r>
              <a:rPr lang="nb-NO" sz="1600" dirty="0"/>
              <a:t>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«</a:t>
            </a:r>
            <a:r>
              <a:rPr lang="nb-NO" sz="1600" dirty="0" err="1"/>
              <a:t>averaging</a:t>
            </a:r>
            <a:r>
              <a:rPr lang="nb-NO" sz="1600" dirty="0"/>
              <a:t> </a:t>
            </a:r>
            <a:r>
              <a:rPr lang="nb-NO" sz="1600" dirty="0" err="1"/>
              <a:t>level</a:t>
            </a:r>
            <a:r>
              <a:rPr lang="nb-NO" sz="1600" dirty="0"/>
              <a:t> control»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smooth</a:t>
            </a:r>
            <a:r>
              <a:rPr lang="nb-NO" sz="1600" dirty="0"/>
              <a:t> tunings, </a:t>
            </a:r>
            <a:r>
              <a:rPr lang="nb-NO" sz="1600" dirty="0" err="1"/>
              <a:t>but</a:t>
            </a:r>
            <a:r>
              <a:rPr lang="nb-NO" sz="1600" dirty="0"/>
              <a:t> </a:t>
            </a:r>
            <a:r>
              <a:rPr lang="nb-NO" sz="1600" dirty="0" err="1"/>
              <a:t>then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levels</a:t>
            </a:r>
            <a:r>
              <a:rPr lang="nb-NO" sz="1600" dirty="0"/>
              <a:t> </a:t>
            </a:r>
            <a:r>
              <a:rPr lang="nb-NO" sz="1600" dirty="0" err="1"/>
              <a:t>will</a:t>
            </a:r>
            <a:r>
              <a:rPr lang="nb-NO" sz="1600" dirty="0"/>
              <a:t> </a:t>
            </a:r>
            <a:r>
              <a:rPr lang="nb-NO" sz="1600" dirty="0" err="1"/>
              <a:t>vary</a:t>
            </a:r>
            <a:r>
              <a:rPr lang="nb-NO" sz="1600" dirty="0"/>
              <a:t> more and </a:t>
            </a:r>
            <a:r>
              <a:rPr lang="nb-NO" sz="1600" dirty="0" err="1"/>
              <a:t>we</a:t>
            </a:r>
            <a:r>
              <a:rPr lang="nb-NO" sz="1600" dirty="0"/>
              <a:t> </a:t>
            </a:r>
            <a:r>
              <a:rPr lang="nb-NO" sz="1600" dirty="0" err="1"/>
              <a:t>need</a:t>
            </a:r>
            <a:r>
              <a:rPr lang="nb-NO" sz="1600" dirty="0"/>
              <a:t> more back-off. Thus,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two</a:t>
            </a:r>
            <a:r>
              <a:rPr lang="nb-NO" sz="1600" dirty="0"/>
              <a:t> </a:t>
            </a:r>
            <a:r>
              <a:rPr lang="nb-NO" sz="1600" dirty="0" err="1"/>
              <a:t>objectives</a:t>
            </a:r>
            <a:r>
              <a:rPr lang="nb-NO" sz="1600" dirty="0"/>
              <a:t> of </a:t>
            </a:r>
            <a:r>
              <a:rPr lang="nb-NO" sz="1600" dirty="0" err="1"/>
              <a:t>delaying</a:t>
            </a:r>
            <a:r>
              <a:rPr lang="nb-NO" sz="1600" dirty="0"/>
              <a:t> </a:t>
            </a:r>
            <a:r>
              <a:rPr lang="nb-NO" sz="1600" dirty="0" err="1"/>
              <a:t>flow</a:t>
            </a:r>
            <a:r>
              <a:rPr lang="nb-NO" sz="1600" dirty="0"/>
              <a:t> </a:t>
            </a:r>
            <a:r>
              <a:rPr lang="nb-NO" sz="1600" dirty="0" err="1"/>
              <a:t>disturbances</a:t>
            </a:r>
            <a:r>
              <a:rPr lang="nb-NO" sz="1600" dirty="0"/>
              <a:t> and </a:t>
            </a:r>
            <a:r>
              <a:rPr lang="nb-NO" sz="1600" dirty="0" err="1"/>
              <a:t>dynamically</a:t>
            </a:r>
            <a:r>
              <a:rPr lang="nb-NO" sz="1600" dirty="0"/>
              <a:t> </a:t>
            </a:r>
            <a:r>
              <a:rPr lang="nb-NO" sz="1600" dirty="0" err="1"/>
              <a:t>averaging</a:t>
            </a:r>
            <a:r>
              <a:rPr lang="nb-NO" sz="1600" dirty="0"/>
              <a:t> </a:t>
            </a:r>
            <a:r>
              <a:rPr lang="nb-NO" sz="1600" dirty="0" err="1"/>
              <a:t>out</a:t>
            </a:r>
            <a:r>
              <a:rPr lang="nb-NO" sz="1600" dirty="0"/>
              <a:t> </a:t>
            </a:r>
            <a:r>
              <a:rPr lang="nb-NO" sz="1600" dirty="0" err="1"/>
              <a:t>flow</a:t>
            </a:r>
            <a:r>
              <a:rPr lang="nb-NO" sz="1600" dirty="0"/>
              <a:t> </a:t>
            </a:r>
            <a:r>
              <a:rPr lang="nb-NO" sz="1600" dirty="0" err="1"/>
              <a:t>disturbances</a:t>
            </a:r>
            <a:r>
              <a:rPr lang="nb-NO" sz="1600" dirty="0"/>
              <a:t> </a:t>
            </a:r>
            <a:r>
              <a:rPr lang="nb-NO" sz="1600" dirty="0" err="1"/>
              <a:t>are</a:t>
            </a:r>
            <a:r>
              <a:rPr lang="nb-NO" sz="1600" dirty="0"/>
              <a:t> </a:t>
            </a:r>
            <a:r>
              <a:rPr lang="nb-NO" sz="1600" dirty="0" err="1"/>
              <a:t>competing</a:t>
            </a:r>
            <a:r>
              <a:rPr lang="nb-NO" sz="1600" dirty="0"/>
              <a:t>.</a:t>
            </a:r>
            <a:endParaRPr lang="en-US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985771-42E5-3350-92B7-D7242E4F191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528323" y="3296060"/>
            <a:ext cx="1822245" cy="7530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6020E1-67A3-F14D-54D7-27998160B12C}"/>
              </a:ext>
            </a:extLst>
          </p:cNvPr>
          <p:cNvCxnSpPr>
            <a:cxnSpLocks/>
          </p:cNvCxnSpPr>
          <p:nvPr/>
        </p:nvCxnSpPr>
        <p:spPr>
          <a:xfrm flipV="1">
            <a:off x="4367284" y="3532764"/>
            <a:ext cx="1983284" cy="3715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FB4E83-69C4-C594-210D-566C4CF23F1E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4500282" y="4366114"/>
            <a:ext cx="1850286" cy="919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439C14-C424-CA09-0B3D-57CC423B47D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500282" y="3233271"/>
            <a:ext cx="1896773" cy="43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E73B73-D178-6546-845D-FB9C2AC79D4A}"/>
              </a:ext>
            </a:extLst>
          </p:cNvPr>
          <p:cNvCxnSpPr>
            <a:cxnSpLocks/>
          </p:cNvCxnSpPr>
          <p:nvPr/>
        </p:nvCxnSpPr>
        <p:spPr>
          <a:xfrm>
            <a:off x="6836627" y="3376790"/>
            <a:ext cx="39926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117F1F-17E0-037F-4100-B17C3A8A527D}"/>
              </a:ext>
            </a:extLst>
          </p:cNvPr>
          <p:cNvCxnSpPr>
            <a:cxnSpLocks/>
          </p:cNvCxnSpPr>
          <p:nvPr/>
        </p:nvCxnSpPr>
        <p:spPr>
          <a:xfrm>
            <a:off x="6777483" y="4218402"/>
            <a:ext cx="39926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5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88" y="-102599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Inventory control for units in series and </a:t>
            </a:r>
            <a:r>
              <a:rPr lang="en-US" dirty="0"/>
              <a:t>TPM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63" y="1101895"/>
            <a:ext cx="10436251" cy="2476872"/>
          </a:xfrm>
        </p:spPr>
        <p:txBody>
          <a:bodyPr>
            <a:normAutofit/>
          </a:bodyPr>
          <a:lstStyle/>
          <a:p>
            <a:r>
              <a:rPr lang="en-US" sz="2000" b="0" i="1" u="none" strike="noStrike" baseline="0" dirty="0">
                <a:latin typeface="CharisSIL-Italic"/>
              </a:rPr>
              <a:t>TPM </a:t>
            </a:r>
            <a:r>
              <a:rPr lang="en-US" sz="2000" dirty="0"/>
              <a:t>(“gas pedal”) </a:t>
            </a:r>
            <a:r>
              <a:rPr lang="en-US" sz="2000" b="0" i="1" u="none" strike="noStrike" baseline="0" dirty="0">
                <a:latin typeface="CharisSIL-Italic"/>
              </a:rPr>
              <a:t>= Variable used for setting the throughput/production rate (for the entire process).</a:t>
            </a:r>
          </a:p>
          <a:p>
            <a:r>
              <a:rPr lang="en-US" sz="2000" dirty="0"/>
              <a:t>Where is the TPM located for the process?</a:t>
            </a:r>
          </a:p>
          <a:p>
            <a:pPr lvl="1"/>
            <a:r>
              <a:rPr lang="en-US" sz="1800" dirty="0"/>
              <a:t>Usually at the feed, but not always!</a:t>
            </a:r>
          </a:p>
          <a:p>
            <a:pPr lvl="1"/>
            <a:r>
              <a:rPr lang="en-US" sz="1800" dirty="0"/>
              <a:t>Important for dynamics</a:t>
            </a:r>
          </a:p>
          <a:p>
            <a:pPr lvl="1"/>
            <a:r>
              <a:rPr lang="en-US" sz="1800" dirty="0"/>
              <a:t>Determines the inventory control structure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Rule (Price et al., 1994): Inventory control (Level and pressure) must be radiating around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TPM: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87688" y="3356993"/>
          <a:ext cx="5400600" cy="165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49440" imgH="2196084" progId="Word.Document.8">
                  <p:embed/>
                </p:oleObj>
              </mc:Choice>
              <mc:Fallback>
                <p:oleObj name="Document" r:id="rId2" imgW="6949440" imgH="2196084" progId="Word.Documen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3356993"/>
                        <a:ext cx="5400600" cy="1650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1082" y="393305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TPM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98281" y="4365104"/>
          <a:ext cx="5297016" cy="176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949440" imgH="2461260" progId="Word.Document.8">
                  <p:embed/>
                </p:oleObj>
              </mc:Choice>
              <mc:Fallback>
                <p:oleObj name="Document" r:id="rId4" imgW="6949440" imgH="2461260" progId="Word.Document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281" y="4365104"/>
                        <a:ext cx="5297016" cy="1763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63952" y="486916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6621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87689" y="5342406"/>
          <a:ext cx="5400600" cy="168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949440" imgH="2208276" progId="Word.Document.8">
                  <p:embed/>
                </p:oleObj>
              </mc:Choice>
              <mc:Fallback>
                <p:oleObj name="Document" r:id="rId6" imgW="6949440" imgH="2208276" progId="Word.Document.8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9" y="5342406"/>
                        <a:ext cx="5400600" cy="1688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12224" y="58679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TPM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82C37-6EB9-157E-2756-052E4617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2B5B-9794-E3F0-3045-B3E1A0B7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30" y="1255033"/>
            <a:ext cx="2468336" cy="1325563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Inventory control for units in series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5A2E38-11CD-4FA5-698A-DFEC4EA6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840" y="138794"/>
            <a:ext cx="4899725" cy="658041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CB9322-908E-D69E-473A-7F47ACA5DB18}"/>
              </a:ext>
            </a:extLst>
          </p:cNvPr>
          <p:cNvSpPr txBox="1"/>
          <p:nvPr/>
        </p:nvSpPr>
        <p:spPr>
          <a:xfrm>
            <a:off x="9348108" y="2649022"/>
            <a:ext cx="22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Follows</a:t>
            </a:r>
            <a:r>
              <a:rPr lang="nb-NO" dirty="0"/>
              <a:t> </a:t>
            </a:r>
            <a:r>
              <a:rPr lang="nb-NO" dirty="0" err="1"/>
              <a:t>radiation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0B62299-DB16-04C4-C305-ABFCC084BFA6}"/>
              </a:ext>
            </a:extLst>
          </p:cNvPr>
          <p:cNvSpPr/>
          <p:nvPr/>
        </p:nvSpPr>
        <p:spPr>
          <a:xfrm>
            <a:off x="8645978" y="138793"/>
            <a:ext cx="334735" cy="4686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918CB-68A4-6416-30BD-260DA9EA5B80}"/>
              </a:ext>
            </a:extLst>
          </p:cNvPr>
          <p:cNvSpPr txBox="1"/>
          <p:nvPr/>
        </p:nvSpPr>
        <p:spPr>
          <a:xfrm>
            <a:off x="9503228" y="5299693"/>
            <a:ext cx="24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follow</a:t>
            </a:r>
            <a:r>
              <a:rPr lang="nb-NO" dirty="0"/>
              <a:t> </a:t>
            </a:r>
            <a:r>
              <a:rPr lang="nb-NO" dirty="0" err="1"/>
              <a:t>radiation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3CFED-AB47-B084-D81A-0BB7B9EAE602}"/>
              </a:ext>
            </a:extLst>
          </p:cNvPr>
          <p:cNvSpPr txBox="1"/>
          <p:nvPr/>
        </p:nvSpPr>
        <p:spPr>
          <a:xfrm>
            <a:off x="740230" y="3429000"/>
            <a:ext cx="278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b="1" i="1" u="none" strike="noStrike" baseline="0" dirty="0">
                <a:solidFill>
                  <a:srgbClr val="000000"/>
                </a:solidFill>
                <a:latin typeface="CharisSIL-Italic"/>
              </a:rPr>
              <a:t>Radiating rule: </a:t>
            </a:r>
          </a:p>
          <a:p>
            <a:r>
              <a:rPr lang="en-US" b="0" i="1" u="none" strike="noStrike" baseline="0" dirty="0">
                <a:solidFill>
                  <a:srgbClr val="000000"/>
                </a:solidFill>
                <a:latin typeface="CharisSIL-Italic"/>
              </a:rPr>
              <a:t>Inventory control should be ‘‘radiating’’ around a given flow (TPM).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3E38F-FAE2-63AB-0C04-E72BEA273D8B}"/>
              </a:ext>
            </a:extLst>
          </p:cNvPr>
          <p:cNvSpPr txBox="1"/>
          <p:nvPr/>
        </p:nvSpPr>
        <p:spPr>
          <a:xfrm>
            <a:off x="4359728" y="131218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highlight>
                  <a:srgbClr val="FFFF00"/>
                </a:highlight>
              </a:rPr>
              <a:t>TPM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83186-D1F8-8998-1604-05A92C3990C7}"/>
              </a:ext>
            </a:extLst>
          </p:cNvPr>
          <p:cNvSpPr txBox="1"/>
          <p:nvPr/>
        </p:nvSpPr>
        <p:spPr>
          <a:xfrm>
            <a:off x="7706690" y="283368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highlight>
                  <a:srgbClr val="FFFF00"/>
                </a:highlight>
              </a:rPr>
              <a:t>TPM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CAD45-C497-4453-8467-15D531B6FC08}"/>
              </a:ext>
            </a:extLst>
          </p:cNvPr>
          <p:cNvSpPr txBox="1"/>
          <p:nvPr/>
        </p:nvSpPr>
        <p:spPr>
          <a:xfrm>
            <a:off x="6541914" y="445815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highlight>
                  <a:srgbClr val="FFFF00"/>
                </a:highlight>
              </a:rPr>
              <a:t>TPM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42501-8E09-7974-81E9-28A624FC1279}"/>
              </a:ext>
            </a:extLst>
          </p:cNvPr>
          <p:cNvSpPr txBox="1"/>
          <p:nvPr/>
        </p:nvSpPr>
        <p:spPr>
          <a:xfrm>
            <a:off x="7723414" y="634138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highlight>
                  <a:srgbClr val="FFFF00"/>
                </a:highlight>
              </a:rPr>
              <a:t>TPM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78550-D4A7-33F6-C2D1-E754B731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7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C84E9A-7F0E-4CBA-8927-6138922C63B9}"/>
              </a:ext>
            </a:extLst>
          </p:cNvPr>
          <p:cNvSpPr txBox="1"/>
          <p:nvPr/>
        </p:nvSpPr>
        <p:spPr>
          <a:xfrm>
            <a:off x="609600" y="1382453"/>
            <a:ext cx="1072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/>
              <a:t>Reconfigures</a:t>
            </a:r>
            <a:r>
              <a:rPr lang="nb-NO" sz="2400" dirty="0"/>
              <a:t> </a:t>
            </a:r>
            <a:r>
              <a:rPr lang="nb-NO" sz="2400" dirty="0" err="1"/>
              <a:t>automatically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optimal buffer management!!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EC4DD8-4AB6-46E0-871C-C72BE194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05" y="5440362"/>
            <a:ext cx="893558" cy="193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D83ED-40E9-4A31-8AD8-FFA848A7F96A}"/>
              </a:ext>
            </a:extLst>
          </p:cNvPr>
          <p:cNvSpPr txBox="1"/>
          <p:nvPr/>
        </p:nvSpPr>
        <p:spPr>
          <a:xfrm>
            <a:off x="1518962" y="5786217"/>
            <a:ext cx="52520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F.G. Shinskey, «Controlling multivariable processes», ISA, 1981, Ch.3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64196-F93E-4E1D-AC60-3602A56B91AD}"/>
              </a:ext>
            </a:extLst>
          </p:cNvPr>
          <p:cNvSpPr txBox="1"/>
          <p:nvPr/>
        </p:nvSpPr>
        <p:spPr>
          <a:xfrm>
            <a:off x="82696" y="6384606"/>
            <a:ext cx="6530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200" b="0" i="0" u="none" strike="noStrike" baseline="0" dirty="0">
                <a:latin typeface="CMR10"/>
              </a:rPr>
              <a:t>Cristina Zotica, Krister </a:t>
            </a:r>
            <a:r>
              <a:rPr lang="nb-NO" sz="1200" b="0" i="0" u="none" strike="noStrike" baseline="0" dirty="0" err="1">
                <a:latin typeface="CMR10"/>
              </a:rPr>
              <a:t>Forsman</a:t>
            </a:r>
            <a:r>
              <a:rPr lang="nb-NO" sz="1200" b="0" i="0" u="none" strike="noStrike" baseline="0" dirty="0">
                <a:latin typeface="CMR10"/>
              </a:rPr>
              <a:t>, Sigurd Skogestad</a:t>
            </a:r>
            <a:r>
              <a:rPr lang="nb-NO" sz="1200" b="0" i="0" u="none" strike="noStrike" baseline="0" dirty="0">
                <a:latin typeface="CMR7"/>
              </a:rPr>
              <a:t> ,»</a:t>
            </a:r>
            <a:r>
              <a:rPr lang="en-US" sz="1200" b="0" i="0" u="none" strike="noStrike" baseline="0" dirty="0">
                <a:latin typeface="CMR12"/>
              </a:rPr>
              <a:t>Bidirectional inventory control with optimal use of</a:t>
            </a:r>
          </a:p>
          <a:p>
            <a:pPr algn="l"/>
            <a:r>
              <a:rPr lang="nb-NO" sz="1200" b="0" i="0" u="none" strike="noStrike" baseline="0" dirty="0" err="1">
                <a:latin typeface="CMR12"/>
              </a:rPr>
              <a:t>intermediate</a:t>
            </a:r>
            <a:r>
              <a:rPr lang="nb-NO" sz="1200" b="0" i="0" u="none" strike="noStrike" baseline="0" dirty="0">
                <a:latin typeface="CMR12"/>
              </a:rPr>
              <a:t> </a:t>
            </a:r>
            <a:r>
              <a:rPr lang="nb-NO" sz="1200" b="0" i="0" u="none" strike="noStrike" baseline="0" dirty="0" err="1">
                <a:latin typeface="CMR12"/>
              </a:rPr>
              <a:t>storage</a:t>
            </a:r>
            <a:r>
              <a:rPr lang="nb-NO" sz="1200" b="0" i="0" u="none" strike="noStrike" baseline="0" dirty="0">
                <a:latin typeface="CMR12"/>
              </a:rPr>
              <a:t>», Computers and chemical engineering, 2022</a:t>
            </a:r>
          </a:p>
          <a:p>
            <a:pPr algn="l"/>
            <a:r>
              <a:rPr lang="nb-NO" sz="1800" b="0" i="0" u="none" strike="noStrike" baseline="0" dirty="0">
                <a:latin typeface="CMR7"/>
              </a:rPr>
              <a:t>,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38AD7-8396-3409-AAFE-B50C3DB8E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84" y="5356698"/>
            <a:ext cx="2345701" cy="14566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3C8EB4B-8EEB-1436-6019-C7174792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nb-NO" dirty="0" err="1"/>
              <a:t>Generalization</a:t>
            </a:r>
            <a:r>
              <a:rPr lang="nb-NO" dirty="0"/>
              <a:t> of </a:t>
            </a:r>
            <a:r>
              <a:rPr lang="nb-NO" dirty="0" err="1"/>
              <a:t>bidirectional</a:t>
            </a:r>
            <a:r>
              <a:rPr lang="nb-NO" dirty="0"/>
              <a:t> inventory control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1247C-36B5-1376-CB3C-39AEB9E6A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279" y="4589484"/>
            <a:ext cx="8297613" cy="707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CF3CB2-1511-A71E-34EB-AAA9D9CE8C79}"/>
              </a:ext>
            </a:extLst>
          </p:cNvPr>
          <p:cNvSpPr txBox="1"/>
          <p:nvPr/>
        </p:nvSpPr>
        <p:spPr>
          <a:xfrm>
            <a:off x="190657" y="2667154"/>
            <a:ext cx="14173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i="1" dirty="0" err="1">
                <a:latin typeface="+mj-lt"/>
              </a:rPr>
              <a:t>Maximize</a:t>
            </a:r>
            <a:r>
              <a:rPr lang="nb-NO" sz="2000" i="1" dirty="0">
                <a:latin typeface="+mj-lt"/>
              </a:rPr>
              <a:t> </a:t>
            </a:r>
          </a:p>
          <a:p>
            <a:r>
              <a:rPr lang="nb-NO" sz="2000" i="1" dirty="0" err="1">
                <a:latin typeface="+mj-lt"/>
              </a:rPr>
              <a:t>throughput</a:t>
            </a:r>
            <a:r>
              <a:rPr lang="nb-NO" sz="2000" i="1" dirty="0">
                <a:latin typeface="+mj-lt"/>
              </a:rPr>
              <a:t>:</a:t>
            </a:r>
          </a:p>
          <a:p>
            <a:r>
              <a:rPr lang="nb-NO" sz="2400" i="1" dirty="0" err="1">
                <a:latin typeface="+mj-lt"/>
              </a:rPr>
              <a:t>F</a:t>
            </a:r>
            <a:r>
              <a:rPr lang="nb-NO" sz="2400" i="1" baseline="-25000" dirty="0" err="1">
                <a:latin typeface="+mj-lt"/>
              </a:rPr>
              <a:t>s</a:t>
            </a:r>
            <a:r>
              <a:rPr lang="nb-NO" sz="2400" i="1" dirty="0">
                <a:latin typeface="+mj-lt"/>
              </a:rPr>
              <a:t>=∞</a:t>
            </a:r>
            <a:endParaRPr lang="nb-NO" sz="2400" b="0" i="1" dirty="0">
              <a:latin typeface="+mj-lt"/>
            </a:endParaRPr>
          </a:p>
          <a:p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B59E6-DF8C-FB3A-6D47-239CB725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1D84C-9466-A24E-112F-C290EC0B03DD}"/>
              </a:ext>
            </a:extLst>
          </p:cNvPr>
          <p:cNvSpPr txBox="1"/>
          <p:nvPr/>
        </p:nvSpPr>
        <p:spPr>
          <a:xfrm>
            <a:off x="-85262" y="-57587"/>
            <a:ext cx="302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nb-NO" sz="1800" dirty="0">
                <a:highlight>
                  <a:srgbClr val="FFFF00"/>
                </a:highlight>
              </a:rPr>
              <a:t>Bidirectional inventory control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3D411-9B45-128C-A73C-7E615DB45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394" y="2015290"/>
            <a:ext cx="9538540" cy="26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627151" y="1658846"/>
            <a:ext cx="646487" cy="127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69452" y="1652496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=1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904504" y="196320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9112155" y="193772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D1CC0-6566-40E2-93A2-2DF74B3B18C8}"/>
              </a:ext>
            </a:extLst>
          </p:cNvPr>
          <p:cNvSpPr txBox="1"/>
          <p:nvPr/>
        </p:nvSpPr>
        <p:spPr>
          <a:xfrm>
            <a:off x="4565420" y="196801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F</a:t>
            </a:r>
            <a:r>
              <a:rPr lang="nb-NO" baseline="-25000" dirty="0">
                <a:solidFill>
                  <a:schemeClr val="accent1"/>
                </a:solidFill>
              </a:rPr>
              <a:t>1</a:t>
            </a:r>
            <a:r>
              <a:rPr lang="nb-NO" dirty="0">
                <a:solidFill>
                  <a:schemeClr val="accent1"/>
                </a:solidFill>
              </a:rPr>
              <a:t>=1</a:t>
            </a:r>
            <a:endParaRPr lang="nb-NO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14:cNvPr>
              <p14:cNvContentPartPr/>
              <p14:nvPr/>
            </p14:nvContentPartPr>
            <p14:xfrm>
              <a:off x="4862174" y="1086423"/>
              <a:ext cx="699614" cy="56636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3537" y="1077422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14:cNvPr>
              <p14:cNvContentPartPr/>
              <p14:nvPr/>
            </p14:nvContentPartPr>
            <p14:xfrm>
              <a:off x="7238831" y="1133351"/>
              <a:ext cx="699614" cy="566368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30194" y="1124350"/>
                <a:ext cx="717248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A212A42-7C9D-47B7-B7DD-2A7F50C2CC03}"/>
              </a:ext>
            </a:extLst>
          </p:cNvPr>
          <p:cNvSpPr txBox="1"/>
          <p:nvPr/>
        </p:nvSpPr>
        <p:spPr>
          <a:xfrm>
            <a:off x="4772362" y="334153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3CEE2-F98E-CF80-E545-4F16100D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10C26-4D38-855E-932A-E9AF245AF22A}"/>
              </a:ext>
            </a:extLst>
          </p:cNvPr>
          <p:cNvSpPr txBox="1"/>
          <p:nvPr/>
        </p:nvSpPr>
        <p:spPr>
          <a:xfrm>
            <a:off x="9485193" y="-21400"/>
            <a:ext cx="197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Given </a:t>
            </a:r>
            <a:r>
              <a:rPr lang="nb-NO" dirty="0" err="1">
                <a:solidFill>
                  <a:srgbClr val="7030A0"/>
                </a:solidFill>
              </a:rPr>
              <a:t>product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flow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3D761-1AC0-E32F-341E-85CF428F7478}"/>
              </a:ext>
            </a:extLst>
          </p:cNvPr>
          <p:cNvSpPr txBox="1"/>
          <p:nvPr/>
        </p:nvSpPr>
        <p:spPr>
          <a:xfrm>
            <a:off x="2711624" y="2852936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All </a:t>
            </a:r>
            <a:r>
              <a:rPr lang="nb-NO" dirty="0" err="1"/>
              <a:t>levels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(SP-H)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627151" y="1658846"/>
            <a:ext cx="646487" cy="127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69452" y="1652496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=1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904504" y="196320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9112155" y="193772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D1CC0-6566-40E2-93A2-2DF74B3B18C8}"/>
              </a:ext>
            </a:extLst>
          </p:cNvPr>
          <p:cNvSpPr txBox="1"/>
          <p:nvPr/>
        </p:nvSpPr>
        <p:spPr>
          <a:xfrm>
            <a:off x="4565420" y="196801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F</a:t>
            </a:r>
            <a:r>
              <a:rPr lang="nb-NO" baseline="-25000" dirty="0">
                <a:solidFill>
                  <a:schemeClr val="accent1"/>
                </a:solidFill>
              </a:rPr>
              <a:t>1</a:t>
            </a:r>
            <a:r>
              <a:rPr lang="nb-NO" dirty="0">
                <a:solidFill>
                  <a:schemeClr val="accent1"/>
                </a:solidFill>
              </a:rPr>
              <a:t>=0.5</a:t>
            </a:r>
            <a:endParaRPr lang="nb-NO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14:cNvPr>
              <p14:cNvContentPartPr/>
              <p14:nvPr/>
            </p14:nvContentPartPr>
            <p14:xfrm>
              <a:off x="4862174" y="1086423"/>
              <a:ext cx="699614" cy="56636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3537" y="1077422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14:cNvPr>
              <p14:cNvContentPartPr/>
              <p14:nvPr/>
            </p14:nvContentPartPr>
            <p14:xfrm>
              <a:off x="7238831" y="1133351"/>
              <a:ext cx="699614" cy="566368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30194" y="1124350"/>
                <a:ext cx="717248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E71C17B-5D6A-478F-8750-A008A9E25EDC}"/>
              </a:ext>
            </a:extLst>
          </p:cNvPr>
          <p:cNvGrpSpPr/>
          <p:nvPr/>
        </p:nvGrpSpPr>
        <p:grpSpPr>
          <a:xfrm>
            <a:off x="4506802" y="-48232"/>
            <a:ext cx="1179835" cy="690162"/>
            <a:chOff x="4506802" y="-48232"/>
            <a:chExt cx="1179835" cy="690162"/>
          </a:xfrm>
          <a:noFill/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9B46C7-3504-4A89-87F4-AB28E164254B}"/>
                </a:ext>
              </a:extLst>
            </p:cNvPr>
            <p:cNvSpPr/>
            <p:nvPr/>
          </p:nvSpPr>
          <p:spPr>
            <a:xfrm>
              <a:off x="4506802" y="259793"/>
              <a:ext cx="427630" cy="382137"/>
            </a:xfrm>
            <a:prstGeom prst="ellips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C5FD5B2-857B-4352-9450-F589EC31157B}"/>
                </a:ext>
              </a:extLst>
            </p:cNvPr>
            <p:cNvGrpSpPr/>
            <p:nvPr/>
          </p:nvGrpSpPr>
          <p:grpSpPr>
            <a:xfrm>
              <a:off x="4733023" y="-48232"/>
              <a:ext cx="953614" cy="651297"/>
              <a:chOff x="4733023" y="-48232"/>
              <a:chExt cx="953614" cy="651297"/>
            </a:xfrm>
            <a:grpFill/>
          </p:grpSpPr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id="{CA712B1E-B3E2-4114-9CB9-848704B364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023" y="36613"/>
                <a:ext cx="575956" cy="557121"/>
              </a:xfrm>
              <a:prstGeom prst="bentConnector3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800FC731-22DA-47FA-BD6C-D40023ABF9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156505" y="72933"/>
                <a:ext cx="651297" cy="408967"/>
              </a:xfrm>
              <a:prstGeom prst="bentConnector3">
                <a:avLst>
                  <a:gd name="adj1" fmla="val 100292"/>
                </a:avLst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867D-5AFE-4E33-B853-B11AA957965E}"/>
              </a:ext>
            </a:extLst>
          </p:cNvPr>
          <p:cNvSpPr txBox="1"/>
          <p:nvPr/>
        </p:nvSpPr>
        <p:spPr>
          <a:xfrm>
            <a:off x="4891056" y="525734"/>
            <a:ext cx="53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0.5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E9B94-21E6-8936-B18E-3E20BD08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25F68-966E-A377-FF70-DD780654CD17}"/>
              </a:ext>
            </a:extLst>
          </p:cNvPr>
          <p:cNvSpPr txBox="1"/>
          <p:nvPr/>
        </p:nvSpPr>
        <p:spPr>
          <a:xfrm>
            <a:off x="4494404" y="2764831"/>
            <a:ext cx="246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accent1"/>
                </a:solidFill>
              </a:rPr>
              <a:t>Temporary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reduction</a:t>
            </a:r>
            <a:r>
              <a:rPr lang="nb-NO" dirty="0">
                <a:solidFill>
                  <a:schemeClr val="accent1"/>
                </a:solidFill>
              </a:rPr>
              <a:t> in </a:t>
            </a:r>
            <a:r>
              <a:rPr lang="nb-NO" dirty="0" err="1">
                <a:solidFill>
                  <a:schemeClr val="accent1"/>
                </a:solidFill>
              </a:rPr>
              <a:t>flow</a:t>
            </a:r>
            <a:r>
              <a:rPr lang="nb-NO" dirty="0">
                <a:solidFill>
                  <a:schemeClr val="accent1"/>
                </a:solidFill>
              </a:rPr>
              <a:t> F1 (</a:t>
            </a:r>
            <a:r>
              <a:rPr lang="nb-NO" dirty="0" err="1">
                <a:solidFill>
                  <a:schemeClr val="accent1"/>
                </a:solidFill>
              </a:rPr>
              <a:t>feed</a:t>
            </a:r>
            <a:r>
              <a:rPr lang="nb-NO" dirty="0">
                <a:solidFill>
                  <a:schemeClr val="accent1"/>
                </a:solidFill>
              </a:rPr>
              <a:t> to unit 2)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627151" y="1658846"/>
            <a:ext cx="646487" cy="127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69452" y="1652496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=0.5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904504" y="196320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9112155" y="193772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D1CC0-6566-40E2-93A2-2DF74B3B18C8}"/>
              </a:ext>
            </a:extLst>
          </p:cNvPr>
          <p:cNvSpPr txBox="1"/>
          <p:nvPr/>
        </p:nvSpPr>
        <p:spPr>
          <a:xfrm>
            <a:off x="4565420" y="196801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F</a:t>
            </a:r>
            <a:r>
              <a:rPr lang="nb-NO" baseline="-25000" dirty="0">
                <a:solidFill>
                  <a:schemeClr val="accent1"/>
                </a:solidFill>
              </a:rPr>
              <a:t>1</a:t>
            </a:r>
            <a:r>
              <a:rPr lang="nb-NO" dirty="0">
                <a:solidFill>
                  <a:schemeClr val="accent1"/>
                </a:solidFill>
              </a:rPr>
              <a:t>=0.5</a:t>
            </a:r>
            <a:endParaRPr lang="nb-NO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14:cNvPr>
              <p14:cNvContentPartPr/>
              <p14:nvPr/>
            </p14:nvContentPartPr>
            <p14:xfrm>
              <a:off x="7238831" y="1133351"/>
              <a:ext cx="699614" cy="566368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0194" y="1124350"/>
                <a:ext cx="717248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E71C17B-5D6A-478F-8750-A008A9E25EDC}"/>
              </a:ext>
            </a:extLst>
          </p:cNvPr>
          <p:cNvGrpSpPr/>
          <p:nvPr/>
        </p:nvGrpSpPr>
        <p:grpSpPr>
          <a:xfrm>
            <a:off x="4506802" y="-48232"/>
            <a:ext cx="1179835" cy="943298"/>
            <a:chOff x="4506802" y="-48232"/>
            <a:chExt cx="1179835" cy="943298"/>
          </a:xfrm>
          <a:noFill/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9B46C7-3504-4A89-87F4-AB28E164254B}"/>
                </a:ext>
              </a:extLst>
            </p:cNvPr>
            <p:cNvSpPr/>
            <p:nvPr/>
          </p:nvSpPr>
          <p:spPr>
            <a:xfrm>
              <a:off x="4506802" y="259793"/>
              <a:ext cx="427630" cy="382137"/>
            </a:xfrm>
            <a:prstGeom prst="ellips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C5FD5B2-857B-4352-9450-F589EC31157B}"/>
                </a:ext>
              </a:extLst>
            </p:cNvPr>
            <p:cNvGrpSpPr/>
            <p:nvPr/>
          </p:nvGrpSpPr>
          <p:grpSpPr>
            <a:xfrm>
              <a:off x="4733023" y="-48232"/>
              <a:ext cx="953614" cy="943298"/>
              <a:chOff x="4733023" y="-48232"/>
              <a:chExt cx="953614" cy="943298"/>
            </a:xfrm>
            <a:grpFill/>
          </p:grpSpPr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id="{CA712B1E-B3E2-4114-9CB9-848704B364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023" y="36613"/>
                <a:ext cx="575956" cy="557121"/>
              </a:xfrm>
              <a:prstGeom prst="bentConnector3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800FC731-22DA-47FA-BD6C-D40023ABF9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156505" y="72933"/>
                <a:ext cx="651297" cy="408967"/>
              </a:xfrm>
              <a:prstGeom prst="bentConnector3">
                <a:avLst>
                  <a:gd name="adj1" fmla="val 100292"/>
                </a:avLst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49E635-9B96-43D2-96FA-43B1E81F2A92}"/>
                  </a:ext>
                </a:extLst>
              </p:cNvPr>
              <p:cNvSpPr txBox="1"/>
              <p:nvPr/>
            </p:nvSpPr>
            <p:spPr>
              <a:xfrm>
                <a:off x="4891056" y="525734"/>
                <a:ext cx="539458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b-NO" dirty="0">
                    <a:solidFill>
                      <a:schemeClr val="tx2"/>
                    </a:solidFill>
                  </a:rPr>
                  <a:t>0.5</a:t>
                </a:r>
              </a:p>
            </p:txBody>
          </p: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0D57FD-DC03-4672-9742-F6308BF8A4E1}"/>
              </a:ext>
            </a:extLst>
          </p:cNvPr>
          <p:cNvCxnSpPr/>
          <p:nvPr/>
        </p:nvCxnSpPr>
        <p:spPr>
          <a:xfrm>
            <a:off x="5943600" y="1684246"/>
            <a:ext cx="0" cy="390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F831D-F100-088A-6903-4071B4EF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9F398-8F89-AA38-4D7C-E8C389419E6A}"/>
              </a:ext>
            </a:extLst>
          </p:cNvPr>
          <p:cNvSpPr txBox="1"/>
          <p:nvPr/>
        </p:nvSpPr>
        <p:spPr>
          <a:xfrm>
            <a:off x="1847528" y="2862664"/>
            <a:ext cx="2679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D933AA"/>
                </a:solidFill>
              </a:rPr>
              <a:t>Level 1 </a:t>
            </a:r>
            <a:r>
              <a:rPr lang="nb-NO" dirty="0" err="1">
                <a:solidFill>
                  <a:srgbClr val="D933AA"/>
                </a:solidFill>
              </a:rPr>
              <a:t>constant</a:t>
            </a:r>
            <a:r>
              <a:rPr lang="nb-NO" dirty="0">
                <a:solidFill>
                  <a:srgbClr val="D933AA"/>
                </a:solidFill>
              </a:rPr>
              <a:t>: </a:t>
            </a:r>
          </a:p>
          <a:p>
            <a:r>
              <a:rPr lang="nb-NO" dirty="0" err="1">
                <a:solidFill>
                  <a:srgbClr val="D933AA"/>
                </a:solidFill>
              </a:rPr>
              <a:t>Reduction</a:t>
            </a:r>
            <a:r>
              <a:rPr lang="nb-NO" dirty="0">
                <a:solidFill>
                  <a:srgbClr val="D933AA"/>
                </a:solidFill>
              </a:rPr>
              <a:t> in </a:t>
            </a:r>
            <a:r>
              <a:rPr lang="nb-NO" dirty="0" err="1">
                <a:solidFill>
                  <a:srgbClr val="D933AA"/>
                </a:solidFill>
              </a:rPr>
              <a:t>feed</a:t>
            </a:r>
            <a:r>
              <a:rPr lang="nb-NO" dirty="0">
                <a:solidFill>
                  <a:srgbClr val="D933AA"/>
                </a:solidFill>
              </a:rPr>
              <a:t> to unit 1</a:t>
            </a:r>
            <a:endParaRPr lang="en-US" dirty="0">
              <a:solidFill>
                <a:srgbClr val="D933A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CB03A-191C-47EF-DA7E-2C0028D7B1B3}"/>
              </a:ext>
            </a:extLst>
          </p:cNvPr>
          <p:cNvSpPr txBox="1"/>
          <p:nvPr/>
        </p:nvSpPr>
        <p:spPr>
          <a:xfrm>
            <a:off x="4720617" y="2862663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Level in unit 2 drops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581832" y="2083871"/>
            <a:ext cx="646487" cy="12700"/>
          </a:xfrm>
          <a:prstGeom prst="curvedConnector3">
            <a:avLst>
              <a:gd name="adj1" fmla="val 500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69452" y="1652496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=0.5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904504" y="196320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=0.5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9112155" y="193772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D1CC0-6566-40E2-93A2-2DF74B3B18C8}"/>
              </a:ext>
            </a:extLst>
          </p:cNvPr>
          <p:cNvSpPr txBox="1"/>
          <p:nvPr/>
        </p:nvSpPr>
        <p:spPr>
          <a:xfrm>
            <a:off x="4565420" y="196801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F</a:t>
            </a:r>
            <a:r>
              <a:rPr lang="nb-NO" baseline="-25000" dirty="0">
                <a:solidFill>
                  <a:schemeClr val="accent1"/>
                </a:solidFill>
              </a:rPr>
              <a:t>1</a:t>
            </a:r>
            <a:r>
              <a:rPr lang="nb-NO" dirty="0">
                <a:solidFill>
                  <a:schemeClr val="accent1"/>
                </a:solidFill>
              </a:rPr>
              <a:t>=0.5</a:t>
            </a:r>
            <a:endParaRPr lang="nb-NO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14:cNvPr>
              <p14:cNvContentPartPr/>
              <p14:nvPr/>
            </p14:nvContentPartPr>
            <p14:xfrm flipH="1">
              <a:off x="6332560" y="1066243"/>
              <a:ext cx="770773" cy="56636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6323560" y="1057242"/>
                <a:ext cx="788413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E71C17B-5D6A-478F-8750-A008A9E25EDC}"/>
              </a:ext>
            </a:extLst>
          </p:cNvPr>
          <p:cNvGrpSpPr/>
          <p:nvPr/>
        </p:nvGrpSpPr>
        <p:grpSpPr>
          <a:xfrm>
            <a:off x="4506802" y="-48232"/>
            <a:ext cx="1179835" cy="943298"/>
            <a:chOff x="4506802" y="-48232"/>
            <a:chExt cx="1179835" cy="943298"/>
          </a:xfrm>
          <a:noFill/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9B46C7-3504-4A89-87F4-AB28E164254B}"/>
                </a:ext>
              </a:extLst>
            </p:cNvPr>
            <p:cNvSpPr/>
            <p:nvPr/>
          </p:nvSpPr>
          <p:spPr>
            <a:xfrm>
              <a:off x="4506802" y="259793"/>
              <a:ext cx="427630" cy="382137"/>
            </a:xfrm>
            <a:prstGeom prst="ellips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C5FD5B2-857B-4352-9450-F589EC31157B}"/>
                </a:ext>
              </a:extLst>
            </p:cNvPr>
            <p:cNvGrpSpPr/>
            <p:nvPr/>
          </p:nvGrpSpPr>
          <p:grpSpPr>
            <a:xfrm>
              <a:off x="4733023" y="-48232"/>
              <a:ext cx="953614" cy="943298"/>
              <a:chOff x="4733023" y="-48232"/>
              <a:chExt cx="953614" cy="943298"/>
            </a:xfrm>
            <a:grpFill/>
          </p:grpSpPr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id="{CA712B1E-B3E2-4114-9CB9-848704B364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023" y="36613"/>
                <a:ext cx="575956" cy="557121"/>
              </a:xfrm>
              <a:prstGeom prst="bentConnector3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800FC731-22DA-47FA-BD6C-D40023ABF9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156505" y="72933"/>
                <a:ext cx="651297" cy="408967"/>
              </a:xfrm>
              <a:prstGeom prst="bentConnector3">
                <a:avLst>
                  <a:gd name="adj1" fmla="val 100292"/>
                </a:avLst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49E635-9B96-43D2-96FA-43B1E81F2A92}"/>
                  </a:ext>
                </a:extLst>
              </p:cNvPr>
              <p:cNvSpPr txBox="1"/>
              <p:nvPr/>
            </p:nvSpPr>
            <p:spPr>
              <a:xfrm>
                <a:off x="4891056" y="525734"/>
                <a:ext cx="539458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b-NO" dirty="0">
                    <a:solidFill>
                      <a:schemeClr val="tx2"/>
                    </a:solidFill>
                  </a:rPr>
                  <a:t>0.5</a:t>
                </a:r>
              </a:p>
            </p:txBody>
          </p: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65E0DB-76D3-44F0-A487-C9886AC615C8}"/>
              </a:ext>
            </a:extLst>
          </p:cNvPr>
          <p:cNvCxnSpPr/>
          <p:nvPr/>
        </p:nvCxnSpPr>
        <p:spPr>
          <a:xfrm>
            <a:off x="8291015" y="1671546"/>
            <a:ext cx="0" cy="4186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81F8A-A422-4A93-5AE3-7E80AA6E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A148C-8552-8251-570A-D3AE96D654A5}"/>
              </a:ext>
            </a:extLst>
          </p:cNvPr>
          <p:cNvSpPr txBox="1"/>
          <p:nvPr/>
        </p:nvSpPr>
        <p:spPr>
          <a:xfrm>
            <a:off x="5610998" y="2780244"/>
            <a:ext cx="2125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Level 2 </a:t>
            </a:r>
            <a:r>
              <a:rPr lang="nb-NO" dirty="0" err="1">
                <a:solidFill>
                  <a:schemeClr val="accent1"/>
                </a:solidFill>
              </a:rPr>
              <a:t>reaches</a:t>
            </a:r>
            <a:r>
              <a:rPr lang="nb-NO" dirty="0">
                <a:solidFill>
                  <a:schemeClr val="accent1"/>
                </a:solidFill>
              </a:rPr>
              <a:t> SP-L:</a:t>
            </a:r>
          </a:p>
          <a:p>
            <a:r>
              <a:rPr lang="nb-NO" dirty="0" err="1">
                <a:solidFill>
                  <a:schemeClr val="accent1"/>
                </a:solidFill>
              </a:rPr>
              <a:t>Flow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reduction</a:t>
            </a:r>
            <a:endParaRPr lang="nb-NO" dirty="0">
              <a:solidFill>
                <a:schemeClr val="accent1"/>
              </a:solidFill>
            </a:endParaRPr>
          </a:p>
          <a:p>
            <a:r>
              <a:rPr lang="nb-NO" dirty="0" err="1">
                <a:solidFill>
                  <a:schemeClr val="accent1"/>
                </a:solidFill>
              </a:rPr>
              <a:t>moves</a:t>
            </a:r>
            <a:r>
              <a:rPr lang="nb-NO" dirty="0">
                <a:solidFill>
                  <a:schemeClr val="accent1"/>
                </a:solidFill>
              </a:rPr>
              <a:t> to unit 3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8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581832" y="2083871"/>
            <a:ext cx="646487" cy="12700"/>
          </a:xfrm>
          <a:prstGeom prst="curvedConnector3">
            <a:avLst>
              <a:gd name="adj1" fmla="val 500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83174" y="2065464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=0.5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904504" y="196320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=0.5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9112155" y="193772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=0.5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14:cNvPr>
              <p14:cNvContentPartPr/>
              <p14:nvPr/>
            </p14:nvContentPartPr>
            <p14:xfrm flipH="1">
              <a:off x="6332560" y="1066243"/>
              <a:ext cx="770773" cy="56636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6323560" y="1057242"/>
                <a:ext cx="788413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A2836C-179F-45FC-B624-B5DD977470E7}"/>
                  </a:ext>
                </a:extLst>
              </p14:cNvPr>
              <p14:cNvContentPartPr/>
              <p14:nvPr/>
            </p14:nvContentPartPr>
            <p14:xfrm flipH="1">
              <a:off x="8584931" y="1103932"/>
              <a:ext cx="646487" cy="566368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A2836C-179F-45FC-B624-B5DD977470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8575932" y="1094931"/>
                <a:ext cx="664125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02811-A33F-467A-C66C-791B2023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68CFA-1DC9-6868-687C-551FB5C28761}"/>
              </a:ext>
            </a:extLst>
          </p:cNvPr>
          <p:cNvSpPr txBox="1"/>
          <p:nvPr/>
        </p:nvSpPr>
        <p:spPr>
          <a:xfrm>
            <a:off x="8655766" y="2574478"/>
            <a:ext cx="255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7030A0"/>
                </a:solidFill>
              </a:rPr>
              <a:t>Flow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reduction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reaches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product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after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some</a:t>
            </a:r>
            <a:r>
              <a:rPr lang="nb-NO" dirty="0">
                <a:solidFill>
                  <a:srgbClr val="7030A0"/>
                </a:solidFill>
              </a:rPr>
              <a:t> time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4D6B38-E290-711C-5A03-3004434FE9E2}"/>
              </a:ext>
            </a:extLst>
          </p:cNvPr>
          <p:cNvGrpSpPr/>
          <p:nvPr/>
        </p:nvGrpSpPr>
        <p:grpSpPr>
          <a:xfrm>
            <a:off x="4506802" y="-48232"/>
            <a:ext cx="1179835" cy="943298"/>
            <a:chOff x="4506802" y="-48232"/>
            <a:chExt cx="1179835" cy="943298"/>
          </a:xfrm>
          <a:noFill/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7387BD3-93FF-3C1D-C8C8-84A3AE6970C7}"/>
                </a:ext>
              </a:extLst>
            </p:cNvPr>
            <p:cNvSpPr/>
            <p:nvPr/>
          </p:nvSpPr>
          <p:spPr>
            <a:xfrm>
              <a:off x="4506802" y="259793"/>
              <a:ext cx="427630" cy="382137"/>
            </a:xfrm>
            <a:prstGeom prst="ellips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76AFE1-1ABA-F888-A0A4-0C054427DDEB}"/>
                </a:ext>
              </a:extLst>
            </p:cNvPr>
            <p:cNvGrpSpPr/>
            <p:nvPr/>
          </p:nvGrpSpPr>
          <p:grpSpPr>
            <a:xfrm>
              <a:off x="4733023" y="-48232"/>
              <a:ext cx="953614" cy="943298"/>
              <a:chOff x="4733023" y="-48232"/>
              <a:chExt cx="953614" cy="943298"/>
            </a:xfrm>
            <a:grpFill/>
          </p:grpSpPr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BA563E25-14BA-AD80-4B0F-D5E874248E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3023" y="36613"/>
                <a:ext cx="575956" cy="557121"/>
              </a:xfrm>
              <a:prstGeom prst="bentConnector3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EE22869F-4327-E17B-62B8-CCD195598E5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156505" y="72933"/>
                <a:ext cx="651297" cy="408967"/>
              </a:xfrm>
              <a:prstGeom prst="bentConnector3">
                <a:avLst>
                  <a:gd name="adj1" fmla="val 100292"/>
                </a:avLst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16FF0C-1F6F-C25C-FE32-4F2720020FBE}"/>
                  </a:ext>
                </a:extLst>
              </p:cNvPr>
              <p:cNvSpPr txBox="1"/>
              <p:nvPr/>
            </p:nvSpPr>
            <p:spPr>
              <a:xfrm>
                <a:off x="4891056" y="525734"/>
                <a:ext cx="539458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b-NO" dirty="0">
                    <a:solidFill>
                      <a:schemeClr val="tx2"/>
                    </a:solidFill>
                  </a:rPr>
                  <a:t>0.5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24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1B18-4DF6-451D-90E6-DC57A7BC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Change</a:t>
            </a:r>
            <a:r>
              <a:rPr lang="nb-NO" dirty="0"/>
              <a:t> of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. Four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8249-48DD-4FC6-92A5-06098E2C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547" y="1645336"/>
            <a:ext cx="8229600" cy="47387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CV-CV switching (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reach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CV </a:t>
            </a:r>
            <a:r>
              <a:rPr lang="nb-NO" dirty="0" err="1"/>
              <a:t>constraint</a:t>
            </a:r>
            <a:r>
              <a:rPr lang="nb-NO" dirty="0"/>
              <a:t>)</a:t>
            </a:r>
          </a:p>
          <a:p>
            <a:pPr marL="642938" lvl="1" indent="-342900"/>
            <a:r>
              <a:rPr lang="nb-NO" dirty="0"/>
              <a:t>Must </a:t>
            </a:r>
            <a:r>
              <a:rPr lang="nb-NO" dirty="0" err="1"/>
              <a:t>select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CVs</a:t>
            </a:r>
          </a:p>
          <a:p>
            <a:pPr marL="642938" lvl="1" indent="-342900"/>
            <a:r>
              <a:rPr lang="nb-NO" dirty="0">
                <a:solidFill>
                  <a:srgbClr val="FF0000"/>
                </a:solidFill>
              </a:rPr>
              <a:t>«</a:t>
            </a:r>
            <a:r>
              <a:rPr lang="nb-NO" dirty="0" err="1">
                <a:solidFill>
                  <a:srgbClr val="FF0000"/>
                </a:solidFill>
              </a:rPr>
              <a:t>Only</a:t>
            </a:r>
            <a:r>
              <a:rPr lang="nb-NO" dirty="0">
                <a:solidFill>
                  <a:srgbClr val="FF0000"/>
                </a:solidFill>
              </a:rPr>
              <a:t>» </a:t>
            </a:r>
            <a:r>
              <a:rPr lang="nb-NO" dirty="0" err="1">
                <a:solidFill>
                  <a:srgbClr val="FF0000"/>
                </a:solidFill>
              </a:rPr>
              <a:t>option</a:t>
            </a:r>
            <a:r>
              <a:rPr lang="nb-NO" dirty="0"/>
              <a:t>: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b="1" dirty="0" err="1">
                <a:solidFill>
                  <a:srgbClr val="FF0000"/>
                </a:solidFill>
              </a:rPr>
              <a:t>selector</a:t>
            </a: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MV-MV switching (</a:t>
            </a:r>
            <a:r>
              <a:rPr lang="nb-NO" dirty="0" err="1"/>
              <a:t>because</a:t>
            </a:r>
            <a:r>
              <a:rPr lang="nb-NO" dirty="0"/>
              <a:t> MV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saturate</a:t>
            </a:r>
            <a:r>
              <a:rPr lang="nb-NO" dirty="0"/>
              <a:t>)</a:t>
            </a:r>
          </a:p>
          <a:p>
            <a:pPr marL="642938" lvl="1" indent="-342900"/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MVs to cover </a:t>
            </a:r>
            <a:r>
              <a:rPr lang="nb-NO" dirty="0" err="1"/>
              <a:t>whole</a:t>
            </a:r>
            <a:r>
              <a:rPr lang="nb-NO" dirty="0"/>
              <a:t> steady-</a:t>
            </a:r>
            <a:r>
              <a:rPr lang="nb-NO" dirty="0" err="1"/>
              <a:t>state</a:t>
            </a:r>
            <a:r>
              <a:rPr lang="nb-NO" dirty="0"/>
              <a:t> range </a:t>
            </a:r>
          </a:p>
          <a:p>
            <a:pPr marL="642938" lvl="1" indent="-342900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MV at a time</a:t>
            </a:r>
          </a:p>
          <a:p>
            <a:pPr marL="642938" lvl="1" indent="-342900"/>
            <a:r>
              <a:rPr lang="nb-NO" dirty="0">
                <a:solidFill>
                  <a:srgbClr val="FF0000"/>
                </a:solidFill>
              </a:rPr>
              <a:t>Three </a:t>
            </a:r>
            <a:r>
              <a:rPr lang="nb-NO" dirty="0" err="1">
                <a:solidFill>
                  <a:srgbClr val="FF0000"/>
                </a:solidFill>
              </a:rPr>
              <a:t>options</a:t>
            </a:r>
            <a:r>
              <a:rPr lang="nb-NO" dirty="0">
                <a:solidFill>
                  <a:srgbClr val="FF0000"/>
                </a:solidFill>
              </a:rPr>
              <a:t>: </a:t>
            </a:r>
          </a:p>
          <a:p>
            <a:pPr marL="757238" lvl="2" indent="0">
              <a:buNone/>
            </a:pPr>
            <a:r>
              <a:rPr lang="nb-NO" dirty="0"/>
              <a:t>A1. Split range control, </a:t>
            </a:r>
          </a:p>
          <a:p>
            <a:pPr marL="757238" lvl="2" indent="0">
              <a:buNone/>
            </a:pPr>
            <a:r>
              <a:rPr lang="nb-NO" dirty="0"/>
              <a:t>A2. Different setpoints, </a:t>
            </a:r>
          </a:p>
          <a:p>
            <a:pPr marL="757238" lvl="2" indent="0">
              <a:buNone/>
            </a:pPr>
            <a:r>
              <a:rPr lang="nb-NO" dirty="0"/>
              <a:t>A3.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control (VPC) </a:t>
            </a:r>
          </a:p>
          <a:p>
            <a:pPr marL="300038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>
                <a:highlight>
                  <a:srgbClr val="FFFF00"/>
                </a:highlight>
              </a:rPr>
              <a:t>Now</a:t>
            </a:r>
            <a:r>
              <a:rPr lang="nb-NO" dirty="0">
                <a:highlight>
                  <a:srgbClr val="FFFF00"/>
                </a:highlight>
              </a:rPr>
              <a:t>: MV-CV switching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Simple</a:t>
            </a:r>
            <a:r>
              <a:rPr lang="nb-NO" dirty="0"/>
              <a:t> MV-CV switching: CV </a:t>
            </a:r>
            <a:r>
              <a:rPr lang="nb-NO" dirty="0" err="1"/>
              <a:t>can</a:t>
            </a:r>
            <a:r>
              <a:rPr lang="nb-NO" dirty="0"/>
              <a:t> be given up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reach</a:t>
            </a:r>
            <a:r>
              <a:rPr lang="nb-NO" dirty="0"/>
              <a:t> MV </a:t>
            </a:r>
            <a:r>
              <a:rPr lang="nb-NO" dirty="0" err="1"/>
              <a:t>saturation</a:t>
            </a:r>
            <a:endParaRPr lang="nb-NO" dirty="0"/>
          </a:p>
          <a:p>
            <a:pPr lvl="1"/>
            <a:r>
              <a:rPr lang="nb-NO" dirty="0"/>
              <a:t>This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followed</a:t>
            </a:r>
            <a:r>
              <a:rPr lang="nb-NO" dirty="0"/>
              <a:t> «input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»</a:t>
            </a:r>
          </a:p>
          <a:p>
            <a:pPr lvl="1" indent="-257175"/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do </a:t>
            </a:r>
            <a:r>
              <a:rPr lang="nb-NO" dirty="0" err="1"/>
              <a:t>anything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Complex</a:t>
            </a:r>
            <a:r>
              <a:rPr lang="nb-NO" dirty="0"/>
              <a:t> MV-CV switching: CV </a:t>
            </a:r>
            <a:r>
              <a:rPr lang="nb-NO" dirty="0" err="1"/>
              <a:t>cannot</a:t>
            </a:r>
            <a:r>
              <a:rPr lang="nb-NO" dirty="0"/>
              <a:t> be given up (</a:t>
            </a:r>
            <a:r>
              <a:rPr lang="nb-NO" dirty="0" err="1"/>
              <a:t>need</a:t>
            </a:r>
            <a:r>
              <a:rPr lang="nb-NO" dirty="0"/>
              <a:t> to «</a:t>
            </a:r>
            <a:r>
              <a:rPr lang="nb-NO" dirty="0" err="1"/>
              <a:t>repair</a:t>
            </a:r>
            <a:r>
              <a:rPr lang="nb-NO" dirty="0"/>
              <a:t> loops»)</a:t>
            </a:r>
          </a:p>
          <a:p>
            <a:pPr lvl="1"/>
            <a:r>
              <a:rPr lang="nb-NO" dirty="0"/>
              <a:t>Must </a:t>
            </a:r>
            <a:r>
              <a:rPr lang="nb-NO" dirty="0" err="1"/>
              <a:t>combine</a:t>
            </a:r>
            <a:r>
              <a:rPr lang="nb-NO" dirty="0"/>
              <a:t> MV-MV switching (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options</a:t>
            </a:r>
            <a:r>
              <a:rPr lang="nb-NO" dirty="0"/>
              <a:t>) </a:t>
            </a:r>
            <a:r>
              <a:rPr lang="nb-NO" dirty="0" err="1"/>
              <a:t>with</a:t>
            </a:r>
            <a:r>
              <a:rPr lang="nb-NO" dirty="0"/>
              <a:t> CV-CV switching (</a:t>
            </a:r>
            <a:r>
              <a:rPr lang="nb-NO" dirty="0" err="1"/>
              <a:t>selector</a:t>
            </a:r>
            <a:r>
              <a:rPr lang="nb-NO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E1CDC4-BC51-406D-880E-EDCEE5E2B52A}"/>
              </a:ext>
            </a:extLst>
          </p:cNvPr>
          <p:cNvGrpSpPr/>
          <p:nvPr/>
        </p:nvGrpSpPr>
        <p:grpSpPr>
          <a:xfrm>
            <a:off x="9277291" y="3058306"/>
            <a:ext cx="1619309" cy="519431"/>
            <a:chOff x="8690994" y="907627"/>
            <a:chExt cx="2159078" cy="6925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B4DCF2-2FBA-489E-A6D8-A6899B048221}"/>
                </a:ext>
              </a:extLst>
            </p:cNvPr>
            <p:cNvSpPr/>
            <p:nvPr/>
          </p:nvSpPr>
          <p:spPr>
            <a:xfrm>
              <a:off x="9191413" y="907627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350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EC07BA0-BAA1-4D7F-A82A-37B5833B71E2}"/>
                </a:ext>
              </a:extLst>
            </p:cNvPr>
            <p:cNvCxnSpPr/>
            <p:nvPr/>
          </p:nvCxnSpPr>
          <p:spPr>
            <a:xfrm>
              <a:off x="8690994" y="100667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C80C7A-60C0-4401-A121-EB36AA72CD83}"/>
                </a:ext>
              </a:extLst>
            </p:cNvPr>
            <p:cNvCxnSpPr/>
            <p:nvPr/>
          </p:nvCxnSpPr>
          <p:spPr>
            <a:xfrm>
              <a:off x="8690994" y="1177255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CFE0E2-59A7-40FF-8257-E9EB50AE9AD0}"/>
                </a:ext>
              </a:extLst>
            </p:cNvPr>
            <p:cNvCxnSpPr/>
            <p:nvPr/>
          </p:nvCxnSpPr>
          <p:spPr>
            <a:xfrm>
              <a:off x="8690994" y="133105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324BF7-3784-4644-8FC7-0019232AD322}"/>
                </a:ext>
              </a:extLst>
            </p:cNvPr>
            <p:cNvCxnSpPr/>
            <p:nvPr/>
          </p:nvCxnSpPr>
          <p:spPr>
            <a:xfrm>
              <a:off x="8690994" y="149324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30049E-7509-443E-B27A-19F18513B8CA}"/>
                </a:ext>
              </a:extLst>
            </p:cNvPr>
            <p:cNvCxnSpPr/>
            <p:nvPr/>
          </p:nvCxnSpPr>
          <p:spPr>
            <a:xfrm>
              <a:off x="10349653" y="120524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9C9BA-23FF-4582-B561-6F05DC5ABAD9}"/>
              </a:ext>
            </a:extLst>
          </p:cNvPr>
          <p:cNvGrpSpPr/>
          <p:nvPr/>
        </p:nvGrpSpPr>
        <p:grpSpPr>
          <a:xfrm>
            <a:off x="9397149" y="2170561"/>
            <a:ext cx="1220528" cy="389573"/>
            <a:chOff x="8063279" y="889729"/>
            <a:chExt cx="2169828" cy="6925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0A6A6-AF66-4540-B0CD-20014D63E210}"/>
                </a:ext>
              </a:extLst>
            </p:cNvPr>
            <p:cNvSpPr/>
            <p:nvPr/>
          </p:nvSpPr>
          <p:spPr>
            <a:xfrm>
              <a:off x="8563699" y="889729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13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AB05F8-269A-4513-B13F-207C5F72793F}"/>
                </a:ext>
              </a:extLst>
            </p:cNvPr>
            <p:cNvCxnSpPr/>
            <p:nvPr/>
          </p:nvCxnSpPr>
          <p:spPr>
            <a:xfrm>
              <a:off x="9721938" y="105589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3E9F80B-9778-440A-AA30-1F00942F6A21}"/>
                </a:ext>
              </a:extLst>
            </p:cNvPr>
            <p:cNvCxnSpPr/>
            <p:nvPr/>
          </p:nvCxnSpPr>
          <p:spPr>
            <a:xfrm>
              <a:off x="9721938" y="134381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663E1B0-FC59-43B8-B32F-E6019EBBF15B}"/>
                </a:ext>
              </a:extLst>
            </p:cNvPr>
            <p:cNvCxnSpPr/>
            <p:nvPr/>
          </p:nvCxnSpPr>
          <p:spPr>
            <a:xfrm>
              <a:off x="9732688" y="147761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62672A2-4B71-4680-AC09-2FDEEE696865}"/>
                </a:ext>
              </a:extLst>
            </p:cNvPr>
            <p:cNvCxnSpPr/>
            <p:nvPr/>
          </p:nvCxnSpPr>
          <p:spPr>
            <a:xfrm>
              <a:off x="8063279" y="128239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06FFA2-E0F8-489D-ACBA-7B1AF018C6B4}"/>
                </a:ext>
              </a:extLst>
            </p:cNvPr>
            <p:cNvCxnSpPr/>
            <p:nvPr/>
          </p:nvCxnSpPr>
          <p:spPr>
            <a:xfrm>
              <a:off x="9721938" y="118735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F5AF8D-D502-4349-941E-886E9421E61C}"/>
              </a:ext>
            </a:extLst>
          </p:cNvPr>
          <p:cNvGrpSpPr/>
          <p:nvPr/>
        </p:nvGrpSpPr>
        <p:grpSpPr>
          <a:xfrm>
            <a:off x="9670693" y="4853902"/>
            <a:ext cx="1284171" cy="363248"/>
            <a:chOff x="8163947" y="776718"/>
            <a:chExt cx="2169828" cy="6925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84BD79-14E0-4827-8491-AF17DA61C1B2}"/>
                </a:ext>
              </a:extLst>
            </p:cNvPr>
            <p:cNvSpPr/>
            <p:nvPr/>
          </p:nvSpPr>
          <p:spPr>
            <a:xfrm>
              <a:off x="8664366" y="776718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30D3F6F-F93F-4EC7-88EC-8AD9FC91F02F}"/>
                </a:ext>
              </a:extLst>
            </p:cNvPr>
            <p:cNvCxnSpPr/>
            <p:nvPr/>
          </p:nvCxnSpPr>
          <p:spPr>
            <a:xfrm>
              <a:off x="8163947" y="1007228"/>
              <a:ext cx="500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863ACE-6AB9-43A2-B719-F5B68983D3D4}"/>
                </a:ext>
              </a:extLst>
            </p:cNvPr>
            <p:cNvCxnSpPr/>
            <p:nvPr/>
          </p:nvCxnSpPr>
          <p:spPr>
            <a:xfrm>
              <a:off x="9833356" y="104133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78724B-D6A2-4FFB-9EEE-4C886094D39B}"/>
              </a:ext>
            </a:extLst>
          </p:cNvPr>
          <p:cNvSpPr txBox="1"/>
          <p:nvPr/>
        </p:nvSpPr>
        <p:spPr>
          <a:xfrm>
            <a:off x="7824152" y="44862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9F6E0-E4F4-44A6-B428-9F7575975E94}"/>
              </a:ext>
            </a:extLst>
          </p:cNvPr>
          <p:cNvSpPr txBox="1"/>
          <p:nvPr/>
        </p:nvSpPr>
        <p:spPr>
          <a:xfrm>
            <a:off x="7819879" y="429365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4C751D-0881-46D3-803D-A8DB10EBC565}"/>
              </a:ext>
            </a:extLst>
          </p:cNvPr>
          <p:cNvSpPr txBox="1"/>
          <p:nvPr/>
        </p:nvSpPr>
        <p:spPr>
          <a:xfrm>
            <a:off x="8837331" y="44979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FC6C5-B328-492B-9CA5-F950CCC99596}"/>
              </a:ext>
            </a:extLst>
          </p:cNvPr>
          <p:cNvSpPr txBox="1"/>
          <p:nvPr/>
        </p:nvSpPr>
        <p:spPr>
          <a:xfrm>
            <a:off x="8833058" y="43053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6EA3E0-8708-436C-BA40-3F516B74356A}"/>
              </a:ext>
            </a:extLst>
          </p:cNvPr>
          <p:cNvGrpSpPr/>
          <p:nvPr/>
        </p:nvGrpSpPr>
        <p:grpSpPr>
          <a:xfrm>
            <a:off x="9604498" y="5586244"/>
            <a:ext cx="1289371" cy="504401"/>
            <a:chOff x="8175448" y="158071"/>
            <a:chExt cx="2178614" cy="961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1D6CD72-C8A6-494A-901B-98CF7DACD4AC}"/>
                </a:ext>
              </a:extLst>
            </p:cNvPr>
            <p:cNvGrpSpPr/>
            <p:nvPr/>
          </p:nvGrpSpPr>
          <p:grpSpPr>
            <a:xfrm>
              <a:off x="8184233" y="285068"/>
              <a:ext cx="2169829" cy="692574"/>
              <a:chOff x="8163946" y="776718"/>
              <a:chExt cx="2169829" cy="69257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99B26EB-388B-4951-86DD-5BE3106D0C65}"/>
                  </a:ext>
                </a:extLst>
              </p:cNvPr>
              <p:cNvSpPr/>
              <p:nvPr/>
            </p:nvSpPr>
            <p:spPr>
              <a:xfrm>
                <a:off x="8664368" y="776718"/>
                <a:ext cx="1158240" cy="69257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>
                    <a:solidFill>
                      <a:srgbClr val="FF0000"/>
                    </a:solidFill>
                  </a:rPr>
                  <a:t>Process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EEDEFA0-7D3B-4293-92D4-903B082C7B52}"/>
                  </a:ext>
                </a:extLst>
              </p:cNvPr>
              <p:cNvCxnSpPr/>
              <p:nvPr/>
            </p:nvCxnSpPr>
            <p:spPr>
              <a:xfrm>
                <a:off x="8163946" y="1297494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A7784C0-DF46-44A6-AB7C-E72929CF0747}"/>
                  </a:ext>
                </a:extLst>
              </p:cNvPr>
              <p:cNvCxnSpPr/>
              <p:nvPr/>
            </p:nvCxnSpPr>
            <p:spPr>
              <a:xfrm>
                <a:off x="8163947" y="1007228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6D82268-CDFB-4CF9-AC83-FFF03BFE5F7B}"/>
                  </a:ext>
                </a:extLst>
              </p:cNvPr>
              <p:cNvCxnSpPr/>
              <p:nvPr/>
            </p:nvCxnSpPr>
            <p:spPr>
              <a:xfrm>
                <a:off x="9833356" y="1041333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A458D22-0D1C-43A9-9730-B3358947CA9B}"/>
                  </a:ext>
                </a:extLst>
              </p:cNvPr>
              <p:cNvCxnSpPr/>
              <p:nvPr/>
            </p:nvCxnSpPr>
            <p:spPr>
              <a:xfrm>
                <a:off x="9833356" y="1296093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3083B4-8E73-4C5F-A6F1-9AD96E21F083}"/>
                </a:ext>
              </a:extLst>
            </p:cNvPr>
            <p:cNvSpPr txBox="1"/>
            <p:nvPr/>
          </p:nvSpPr>
          <p:spPr>
            <a:xfrm>
              <a:off x="8182670" y="525348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FB0858-4133-45E6-A951-46EF1DC45228}"/>
                </a:ext>
              </a:extLst>
            </p:cNvPr>
            <p:cNvSpPr txBox="1"/>
            <p:nvPr/>
          </p:nvSpPr>
          <p:spPr>
            <a:xfrm>
              <a:off x="8175448" y="158071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7CB83C-13FB-4738-BA75-C341B4A4700A}"/>
                </a:ext>
              </a:extLst>
            </p:cNvPr>
            <p:cNvSpPr txBox="1"/>
            <p:nvPr/>
          </p:nvSpPr>
          <p:spPr>
            <a:xfrm>
              <a:off x="9894610" y="547628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91D74C-1787-410E-9702-42DBBDEFBB79}"/>
                </a:ext>
              </a:extLst>
            </p:cNvPr>
            <p:cNvSpPr txBox="1"/>
            <p:nvPr/>
          </p:nvSpPr>
          <p:spPr>
            <a:xfrm>
              <a:off x="9887388" y="180352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B4FB0F7-1ACB-7053-EA05-B40CB599924B}"/>
              </a:ext>
            </a:extLst>
          </p:cNvPr>
          <p:cNvSpPr txBox="1"/>
          <p:nvPr/>
        </p:nvSpPr>
        <p:spPr>
          <a:xfrm>
            <a:off x="507998" y="6363639"/>
            <a:ext cx="79879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Adriana Reyes-Lua and Sigurd Skogestad, </a:t>
            </a:r>
            <a:r>
              <a:rPr lang="en-US" sz="900" dirty="0">
                <a:solidFill>
                  <a:schemeClr val="accent1"/>
                </a:solidFill>
              </a:rPr>
              <a:t>Systematic Design of Active Constraint Switching Using Classical Advanced Control Structures</a:t>
            </a:r>
            <a:r>
              <a:rPr lang="en-US" sz="900" dirty="0"/>
              <a:t>, </a:t>
            </a:r>
            <a:r>
              <a:rPr lang="en-US" sz="900" dirty="0" err="1"/>
              <a:t>Ind.Eng.Chem.Res</a:t>
            </a:r>
            <a:r>
              <a:rPr lang="en-US" sz="900" dirty="0"/>
              <a:t>, 2020</a:t>
            </a:r>
            <a:endParaRPr lang="nb-NO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57A469-8397-0554-2A10-4B15B9DB5F0D}"/>
              </a:ext>
            </a:extLst>
          </p:cNvPr>
          <p:cNvSpPr txBox="1"/>
          <p:nvPr/>
        </p:nvSpPr>
        <p:spPr>
          <a:xfrm>
            <a:off x="508000" y="6574039"/>
            <a:ext cx="7126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Note: </a:t>
            </a:r>
            <a:r>
              <a:rPr lang="nb-NO" sz="1400" dirty="0" err="1"/>
              <a:t>we</a:t>
            </a:r>
            <a:r>
              <a:rPr lang="nb-NO" sz="1400" dirty="0"/>
              <a:t> </a:t>
            </a:r>
            <a:r>
              <a:rPr lang="nb-NO" sz="1400" dirty="0" err="1"/>
              <a:t>are</a:t>
            </a:r>
            <a:r>
              <a:rPr lang="nb-NO" sz="1400" dirty="0"/>
              <a:t> </a:t>
            </a:r>
            <a:r>
              <a:rPr lang="nb-NO" sz="1400" dirty="0" err="1"/>
              <a:t>here</a:t>
            </a:r>
            <a:r>
              <a:rPr lang="nb-NO" sz="1400" dirty="0"/>
              <a:t> </a:t>
            </a:r>
            <a:r>
              <a:rPr lang="nb-NO" sz="1400" dirty="0" err="1"/>
              <a:t>assuming</a:t>
            </a:r>
            <a:r>
              <a:rPr lang="nb-NO" sz="1400" dirty="0"/>
              <a:t> </a:t>
            </a:r>
            <a:r>
              <a:rPr lang="nb-NO" sz="1400" dirty="0" err="1"/>
              <a:t>that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constraints</a:t>
            </a:r>
            <a:r>
              <a:rPr lang="nb-NO" sz="1400" dirty="0"/>
              <a:t> </a:t>
            </a:r>
            <a:r>
              <a:rPr lang="nb-NO" sz="1400" dirty="0" err="1"/>
              <a:t>are</a:t>
            </a:r>
            <a:r>
              <a:rPr lang="nb-NO" sz="1400" dirty="0"/>
              <a:t> not </a:t>
            </a:r>
            <a:r>
              <a:rPr lang="nb-NO" sz="1400" dirty="0" err="1"/>
              <a:t>conflicting</a:t>
            </a:r>
            <a:r>
              <a:rPr lang="nb-NO" sz="1400" dirty="0"/>
              <a:t> so </a:t>
            </a:r>
            <a:r>
              <a:rPr lang="nb-NO" sz="1400" dirty="0" err="1"/>
              <a:t>that</a:t>
            </a:r>
            <a:r>
              <a:rPr lang="nb-NO" sz="1400" dirty="0"/>
              <a:t> switching is </a:t>
            </a:r>
            <a:r>
              <a:rPr lang="nb-NO" sz="1400" dirty="0" err="1"/>
              <a:t>possible</a:t>
            </a:r>
            <a:endParaRPr lang="en-US" sz="14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48DC379-A07B-02FC-A418-85F9A275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923E0D-9B4A-9EBD-F466-EA6B4D63AB15}"/>
              </a:ext>
            </a:extLst>
          </p:cNvPr>
          <p:cNvGrpSpPr/>
          <p:nvPr/>
        </p:nvGrpSpPr>
        <p:grpSpPr>
          <a:xfrm>
            <a:off x="7257870" y="1690688"/>
            <a:ext cx="1308390" cy="2646503"/>
            <a:chOff x="7257870" y="1690688"/>
            <a:chExt cx="1308390" cy="2646503"/>
          </a:xfrm>
        </p:grpSpPr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1907CA3E-2D85-7991-2A3C-B410BACA130E}"/>
                </a:ext>
              </a:extLst>
            </p:cNvPr>
            <p:cNvSpPr/>
            <p:nvPr/>
          </p:nvSpPr>
          <p:spPr>
            <a:xfrm>
              <a:off x="7257870" y="1690688"/>
              <a:ext cx="375314" cy="2646503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41F894-5D6A-A3B0-0E75-FE5214AAA656}"/>
                </a:ext>
              </a:extLst>
            </p:cNvPr>
            <p:cNvSpPr txBox="1"/>
            <p:nvPr/>
          </p:nvSpPr>
          <p:spPr>
            <a:xfrm>
              <a:off x="7633184" y="2791753"/>
              <a:ext cx="9330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Already</a:t>
              </a:r>
              <a:endParaRPr lang="nb-NO" dirty="0"/>
            </a:p>
            <a:p>
              <a:r>
                <a:rPr lang="nb-NO" dirty="0" err="1"/>
                <a:t>covered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90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581832" y="2083871"/>
            <a:ext cx="646487" cy="12700"/>
          </a:xfrm>
          <a:prstGeom prst="curvedConnector3">
            <a:avLst>
              <a:gd name="adj1" fmla="val 500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83174" y="2065464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=0.5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904504" y="196320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=0.5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9112155" y="193772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=0.5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D1CC0-6566-40E2-93A2-2DF74B3B18C8}"/>
              </a:ext>
            </a:extLst>
          </p:cNvPr>
          <p:cNvSpPr txBox="1"/>
          <p:nvPr/>
        </p:nvSpPr>
        <p:spPr>
          <a:xfrm>
            <a:off x="4565419" y="1968019"/>
            <a:ext cx="71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F1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14:cNvPr>
              <p14:cNvContentPartPr/>
              <p14:nvPr/>
            </p14:nvContentPartPr>
            <p14:xfrm flipH="1">
              <a:off x="6332560" y="1066243"/>
              <a:ext cx="770773" cy="56636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6323560" y="1057242"/>
                <a:ext cx="788413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A212A42-7C9D-47B7-B7DD-2A7F50C2CC03}"/>
              </a:ext>
            </a:extLst>
          </p:cNvPr>
          <p:cNvSpPr txBox="1"/>
          <p:nvPr/>
        </p:nvSpPr>
        <p:spPr>
          <a:xfrm>
            <a:off x="4772362" y="334153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A2836C-179F-45FC-B624-B5DD977470E7}"/>
                  </a:ext>
                </a:extLst>
              </p14:cNvPr>
              <p14:cNvContentPartPr/>
              <p14:nvPr/>
            </p14:nvContentPartPr>
            <p14:xfrm flipH="1">
              <a:off x="8584931" y="1103932"/>
              <a:ext cx="646487" cy="566368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A2836C-179F-45FC-B624-B5DD977470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8575932" y="1094931"/>
                <a:ext cx="664125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02811-A33F-467A-C66C-791B2023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68CFA-1DC9-6868-687C-551FB5C28761}"/>
              </a:ext>
            </a:extLst>
          </p:cNvPr>
          <p:cNvSpPr txBox="1"/>
          <p:nvPr/>
        </p:nvSpPr>
        <p:spPr>
          <a:xfrm>
            <a:off x="3543198" y="3374016"/>
            <a:ext cx="2552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0070C0"/>
                </a:solidFill>
              </a:rPr>
              <a:t>Temporary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flow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reduction</a:t>
            </a:r>
            <a:r>
              <a:rPr lang="nb-NO" dirty="0">
                <a:solidFill>
                  <a:srgbClr val="0070C0"/>
                </a:solidFill>
              </a:rPr>
              <a:t> in F1 is over.</a:t>
            </a:r>
          </a:p>
          <a:p>
            <a:r>
              <a:rPr lang="nb-NO" dirty="0" err="1">
                <a:solidFill>
                  <a:srgbClr val="0070C0"/>
                </a:solidFill>
              </a:rPr>
              <a:t>Get</a:t>
            </a:r>
            <a:r>
              <a:rPr lang="nb-NO" dirty="0">
                <a:solidFill>
                  <a:srgbClr val="0070C0"/>
                </a:solidFill>
              </a:rPr>
              <a:t> z</a:t>
            </a:r>
            <a:r>
              <a:rPr lang="nb-NO" baseline="-25000" dirty="0">
                <a:solidFill>
                  <a:srgbClr val="0070C0"/>
                </a:solidFill>
              </a:rPr>
              <a:t>1</a:t>
            </a:r>
            <a:r>
              <a:rPr lang="nb-NO" dirty="0">
                <a:solidFill>
                  <a:srgbClr val="0070C0"/>
                </a:solidFill>
              </a:rPr>
              <a:t>=1 (</a:t>
            </a:r>
            <a:r>
              <a:rPr lang="nb-NO" dirty="0" err="1">
                <a:solidFill>
                  <a:srgbClr val="0070C0"/>
                </a:solidFill>
              </a:rPr>
              <a:t>fully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open</a:t>
            </a:r>
            <a:r>
              <a:rPr lang="nb-NO" dirty="0">
                <a:solidFill>
                  <a:srgbClr val="0070C0"/>
                </a:solidFill>
              </a:rPr>
              <a:t>).</a:t>
            </a:r>
          </a:p>
          <a:p>
            <a:endParaRPr lang="nb-NO" dirty="0">
              <a:solidFill>
                <a:srgbClr val="0070C0"/>
              </a:solidFill>
            </a:endParaRPr>
          </a:p>
          <a:p>
            <a:r>
              <a:rPr lang="nb-NO" dirty="0">
                <a:solidFill>
                  <a:srgbClr val="0070C0"/>
                </a:solidFill>
              </a:rPr>
              <a:t>System </a:t>
            </a:r>
            <a:r>
              <a:rPr lang="nb-NO" dirty="0" err="1">
                <a:solidFill>
                  <a:srgbClr val="0070C0"/>
                </a:solidFill>
              </a:rPr>
              <a:t>recovers</a:t>
            </a:r>
            <a:r>
              <a:rPr lang="nb-NO" dirty="0">
                <a:solidFill>
                  <a:srgbClr val="0070C0"/>
                </a:solidFill>
              </a:rPr>
              <a:t>: </a:t>
            </a:r>
            <a:r>
              <a:rPr lang="nb-NO" dirty="0" err="1">
                <a:solidFill>
                  <a:srgbClr val="D933AA"/>
                </a:solidFill>
              </a:rPr>
              <a:t>Temporary</a:t>
            </a:r>
            <a:r>
              <a:rPr lang="nb-NO" dirty="0">
                <a:solidFill>
                  <a:srgbClr val="D933AA"/>
                </a:solidFill>
              </a:rPr>
              <a:t> </a:t>
            </a:r>
            <a:r>
              <a:rPr lang="nb-NO" dirty="0" err="1">
                <a:solidFill>
                  <a:srgbClr val="D933AA"/>
                </a:solidFill>
              </a:rPr>
              <a:t>need</a:t>
            </a:r>
            <a:r>
              <a:rPr lang="nb-NO" dirty="0">
                <a:solidFill>
                  <a:srgbClr val="D933AA"/>
                </a:solidFill>
              </a:rPr>
              <a:t> F</a:t>
            </a:r>
            <a:r>
              <a:rPr lang="nb-NO" baseline="-25000" dirty="0">
                <a:solidFill>
                  <a:srgbClr val="D933AA"/>
                </a:solidFill>
              </a:rPr>
              <a:t>0</a:t>
            </a:r>
            <a:r>
              <a:rPr lang="nb-NO" dirty="0">
                <a:solidFill>
                  <a:srgbClr val="D933AA"/>
                </a:solidFill>
              </a:rPr>
              <a:t> &gt; 1</a:t>
            </a:r>
            <a:endParaRPr lang="en-US" dirty="0">
              <a:solidFill>
                <a:srgbClr val="D933AA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406169-3545-4BBF-E2BE-C8F5F7A098EC}"/>
              </a:ext>
            </a:extLst>
          </p:cNvPr>
          <p:cNvSpPr/>
          <p:nvPr/>
        </p:nvSpPr>
        <p:spPr>
          <a:xfrm>
            <a:off x="4511824" y="272955"/>
            <a:ext cx="767512" cy="382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581832" y="2083871"/>
            <a:ext cx="646487" cy="12700"/>
          </a:xfrm>
          <a:prstGeom prst="curvedConnector3">
            <a:avLst>
              <a:gd name="adj1" fmla="val 500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83174" y="2065464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=1.6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527703" y="196320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chemeClr val="accent3">
                    <a:lumMod val="75000"/>
                  </a:schemeClr>
                </a:solidFill>
              </a:rPr>
              <a:t>Fully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75000"/>
                  </a:schemeClr>
                </a:solidFill>
              </a:rPr>
              <a:t>open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8967973" y="19396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D1CC0-6566-40E2-93A2-2DF74B3B18C8}"/>
              </a:ext>
            </a:extLst>
          </p:cNvPr>
          <p:cNvSpPr txBox="1"/>
          <p:nvPr/>
        </p:nvSpPr>
        <p:spPr>
          <a:xfrm>
            <a:off x="4339283" y="1959168"/>
            <a:ext cx="124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z</a:t>
            </a:r>
            <a:r>
              <a:rPr lang="nb-NO" baseline="-25000" dirty="0">
                <a:solidFill>
                  <a:schemeClr val="accent1"/>
                </a:solidFill>
              </a:rPr>
              <a:t>2</a:t>
            </a:r>
            <a:r>
              <a:rPr lang="nb-NO" dirty="0">
                <a:solidFill>
                  <a:schemeClr val="accent1"/>
                </a:solidFill>
              </a:rPr>
              <a:t>=1:Fully </a:t>
            </a:r>
            <a:r>
              <a:rPr lang="nb-NO" dirty="0" err="1">
                <a:solidFill>
                  <a:schemeClr val="accent1"/>
                </a:solidFill>
              </a:rPr>
              <a:t>open</a:t>
            </a:r>
            <a:endParaRPr lang="nb-NO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14:cNvPr>
              <p14:cNvContentPartPr/>
              <p14:nvPr/>
            </p14:nvContentPartPr>
            <p14:xfrm flipH="1">
              <a:off x="6332560" y="1066243"/>
              <a:ext cx="770773" cy="56636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6323560" y="1057242"/>
                <a:ext cx="788413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A212A42-7C9D-47B7-B7DD-2A7F50C2CC03}"/>
              </a:ext>
            </a:extLst>
          </p:cNvPr>
          <p:cNvSpPr txBox="1"/>
          <p:nvPr/>
        </p:nvSpPr>
        <p:spPr>
          <a:xfrm>
            <a:off x="4772362" y="334153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A2836C-179F-45FC-B624-B5DD977470E7}"/>
                  </a:ext>
                </a:extLst>
              </p14:cNvPr>
              <p14:cNvContentPartPr/>
              <p14:nvPr/>
            </p14:nvContentPartPr>
            <p14:xfrm flipH="1">
              <a:off x="8584931" y="1103932"/>
              <a:ext cx="646487" cy="566368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A2836C-179F-45FC-B624-B5DD977470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8575932" y="1094931"/>
                <a:ext cx="664125" cy="58401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3BD5683-BBFC-E4D8-1ECD-A83567BB33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43" y="2672649"/>
            <a:ext cx="11791513" cy="35421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02811-A33F-467A-C66C-791B2023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31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A438DF-92F2-F4B9-7D60-C24D25D543E4}"/>
              </a:ext>
            </a:extLst>
          </p:cNvPr>
          <p:cNvCxnSpPr>
            <a:cxnSpLocks/>
          </p:cNvCxnSpPr>
          <p:nvPr/>
        </p:nvCxnSpPr>
        <p:spPr>
          <a:xfrm>
            <a:off x="4972033" y="2397185"/>
            <a:ext cx="1123966" cy="55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9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D5683-BBFC-E4D8-1ECD-A83567BB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3" y="2672649"/>
            <a:ext cx="11791513" cy="35421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02811-A33F-467A-C66C-791B2023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CB5B-3638-1F95-FE5C-0DF59FA17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4BA6E1C5-1BCE-A734-E254-EF5055394011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0DB4D1C-072E-79D9-B446-C7CA3A66F61B}"/>
              </a:ext>
            </a:extLst>
          </p:cNvPr>
          <p:cNvCxnSpPr>
            <a:cxnSpLocks/>
          </p:cNvCxnSpPr>
          <p:nvPr/>
        </p:nvCxnSpPr>
        <p:spPr>
          <a:xfrm>
            <a:off x="5627151" y="1658846"/>
            <a:ext cx="646487" cy="127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91F9EFE1-5CCE-6A0C-CCEF-C27B4147F8BE}"/>
              </a:ext>
            </a:extLst>
          </p:cNvPr>
          <p:cNvCxnSpPr>
            <a:cxnSpLocks/>
          </p:cNvCxnSpPr>
          <p:nvPr/>
        </p:nvCxnSpPr>
        <p:spPr>
          <a:xfrm>
            <a:off x="7969452" y="1652496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A5E4EE-9820-B3F7-5D11-AEBEB3EB3E43}"/>
              </a:ext>
            </a:extLst>
          </p:cNvPr>
          <p:cNvSpPr txBox="1"/>
          <p:nvPr/>
        </p:nvSpPr>
        <p:spPr>
          <a:xfrm>
            <a:off x="2442949" y="195286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=1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503FEE-7DC4-3C45-9281-BA4970BA0ECD}"/>
              </a:ext>
            </a:extLst>
          </p:cNvPr>
          <p:cNvSpPr txBox="1"/>
          <p:nvPr/>
        </p:nvSpPr>
        <p:spPr>
          <a:xfrm>
            <a:off x="6904504" y="196320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80723-35B3-2D27-E699-F8AF5F3A66CB}"/>
              </a:ext>
            </a:extLst>
          </p:cNvPr>
          <p:cNvSpPr txBox="1"/>
          <p:nvPr/>
        </p:nvSpPr>
        <p:spPr>
          <a:xfrm>
            <a:off x="9112155" y="193772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A2D32-C37A-765E-12BB-6A27BA0B878A}"/>
              </a:ext>
            </a:extLst>
          </p:cNvPr>
          <p:cNvSpPr txBox="1"/>
          <p:nvPr/>
        </p:nvSpPr>
        <p:spPr>
          <a:xfrm>
            <a:off x="4565420" y="196801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F</a:t>
            </a:r>
            <a:r>
              <a:rPr lang="nb-NO" baseline="-25000" dirty="0">
                <a:solidFill>
                  <a:schemeClr val="accent1"/>
                </a:solidFill>
              </a:rPr>
              <a:t>1</a:t>
            </a:r>
            <a:r>
              <a:rPr lang="nb-NO" dirty="0">
                <a:solidFill>
                  <a:schemeClr val="accent1"/>
                </a:solidFill>
              </a:rPr>
              <a:t>=1</a:t>
            </a:r>
            <a:endParaRPr lang="nb-NO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60C9DC-BEE9-3E8B-9DF2-39652E7324F8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60C9DC-BEE9-3E8B-9DF2-39652E7324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9554" y="1102734"/>
                <a:ext cx="717257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8CF2A8B-1DC3-0EAA-F5EA-383B90902BAE}"/>
                  </a:ext>
                </a:extLst>
              </p14:cNvPr>
              <p14:cNvContentPartPr/>
              <p14:nvPr/>
            </p14:nvContentPartPr>
            <p14:xfrm>
              <a:off x="4862174" y="1086423"/>
              <a:ext cx="699614" cy="566368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8CF2A8B-1DC3-0EAA-F5EA-383B90902B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3172" y="1077422"/>
                <a:ext cx="717257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5012D7-7DD6-20E6-543D-D0DFA74A1F82}"/>
                  </a:ext>
                </a:extLst>
              </p14:cNvPr>
              <p14:cNvContentPartPr/>
              <p14:nvPr/>
            </p14:nvContentPartPr>
            <p14:xfrm>
              <a:off x="7238831" y="1133351"/>
              <a:ext cx="699614" cy="56636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5012D7-7DD6-20E6-543D-D0DFA74A1F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29829" y="1124350"/>
                <a:ext cx="717257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8875787E-B1BF-76AF-1CB8-9D9F99FE1B54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C07CDF-9DEA-9126-9973-1A4B6C967B57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F60817-D52D-EB99-B3AC-1B32E33D1790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10D996-386F-51DC-ED35-99FA72EC9801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64325-704E-D82B-D49F-76FDED9A3B87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C5987-A3F9-85C0-1EF1-CFEAE8A48E63}"/>
              </a:ext>
            </a:extLst>
          </p:cNvPr>
          <p:cNvSpPr txBox="1"/>
          <p:nvPr/>
        </p:nvSpPr>
        <p:spPr>
          <a:xfrm>
            <a:off x="4772362" y="334153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85CB0C-C177-6E89-5CA1-30C999C5C490}"/>
              </a:ext>
            </a:extLst>
          </p:cNvPr>
          <p:cNvSpPr txBox="1"/>
          <p:nvPr/>
        </p:nvSpPr>
        <p:spPr>
          <a:xfrm>
            <a:off x="-29145" y="927069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Final steady </a:t>
            </a:r>
            <a:r>
              <a:rPr lang="nb-NO" dirty="0" err="1"/>
              <a:t>state</a:t>
            </a:r>
            <a:endParaRPr lang="nb-NO" dirty="0"/>
          </a:p>
          <a:p>
            <a:r>
              <a:rPr lang="nb-NO" dirty="0"/>
              <a:t>All </a:t>
            </a:r>
            <a:r>
              <a:rPr lang="nb-NO" dirty="0" err="1"/>
              <a:t>levels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(SP-H)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6E794A-585F-41B2-8823-5EA0F8F6BC9F}"/>
              </a:ext>
            </a:extLst>
          </p:cNvPr>
          <p:cNvCxnSpPr>
            <a:cxnSpLocks/>
          </p:cNvCxnSpPr>
          <p:nvPr/>
        </p:nvCxnSpPr>
        <p:spPr>
          <a:xfrm>
            <a:off x="847082" y="1491613"/>
            <a:ext cx="2924007" cy="150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82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3C8F9-ECB3-45E0-A60C-4B8ED46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49" y="198581"/>
            <a:ext cx="8168112" cy="2396069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D5A1C67-4220-4D1D-B240-33E1C4D87B98}"/>
              </a:ext>
            </a:extLst>
          </p:cNvPr>
          <p:cNvCxnSpPr>
            <a:cxnSpLocks/>
          </p:cNvCxnSpPr>
          <p:nvPr/>
        </p:nvCxnSpPr>
        <p:spPr>
          <a:xfrm>
            <a:off x="3238257" y="1671546"/>
            <a:ext cx="646487" cy="12700"/>
          </a:xfrm>
          <a:prstGeom prst="curvedConnector3">
            <a:avLst/>
          </a:prstGeom>
          <a:ln>
            <a:solidFill>
              <a:srgbClr val="F07E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10B152C-62EA-4B4D-9FB6-B70B9FD53C0F}"/>
              </a:ext>
            </a:extLst>
          </p:cNvPr>
          <p:cNvCxnSpPr>
            <a:cxnSpLocks/>
          </p:cNvCxnSpPr>
          <p:nvPr/>
        </p:nvCxnSpPr>
        <p:spPr>
          <a:xfrm>
            <a:off x="5627151" y="1658846"/>
            <a:ext cx="646487" cy="127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7DDA130-4953-43AF-869D-E9792C549715}"/>
              </a:ext>
            </a:extLst>
          </p:cNvPr>
          <p:cNvCxnSpPr>
            <a:cxnSpLocks/>
          </p:cNvCxnSpPr>
          <p:nvPr/>
        </p:nvCxnSpPr>
        <p:spPr>
          <a:xfrm>
            <a:off x="7969452" y="1652496"/>
            <a:ext cx="646487" cy="12700"/>
          </a:xfrm>
          <a:prstGeom prst="curvedConnector3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3CC0C9-B72D-4804-A4D8-BCB432304F53}"/>
              </a:ext>
            </a:extLst>
          </p:cNvPr>
          <p:cNvSpPr txBox="1"/>
          <p:nvPr/>
        </p:nvSpPr>
        <p:spPr>
          <a:xfrm>
            <a:off x="2442949" y="195286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07EE2"/>
                </a:solidFill>
              </a:rPr>
              <a:t>F</a:t>
            </a:r>
            <a:r>
              <a:rPr lang="nb-NO" baseline="-25000" dirty="0">
                <a:solidFill>
                  <a:srgbClr val="F07EE2"/>
                </a:solidFill>
              </a:rPr>
              <a:t>0</a:t>
            </a:r>
            <a:r>
              <a:rPr lang="nb-NO" dirty="0">
                <a:solidFill>
                  <a:srgbClr val="F07EE2"/>
                </a:solidFill>
              </a:rPr>
              <a:t>=1</a:t>
            </a:r>
            <a:endParaRPr lang="nb-NO" baseline="-25000" dirty="0">
              <a:solidFill>
                <a:srgbClr val="F07EE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2F6F9-38C4-431B-ACE0-D33DBCC93639}"/>
              </a:ext>
            </a:extLst>
          </p:cNvPr>
          <p:cNvSpPr txBox="1"/>
          <p:nvPr/>
        </p:nvSpPr>
        <p:spPr>
          <a:xfrm>
            <a:off x="6904504" y="196320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BBF92-3285-4249-91F2-FB2B28199476}"/>
              </a:ext>
            </a:extLst>
          </p:cNvPr>
          <p:cNvSpPr txBox="1"/>
          <p:nvPr/>
        </p:nvSpPr>
        <p:spPr>
          <a:xfrm>
            <a:off x="9112155" y="193772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nb-NO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nb-NO" dirty="0">
                <a:solidFill>
                  <a:schemeClr val="accent4">
                    <a:lumMod val="75000"/>
                  </a:schemeClr>
                </a:solidFill>
              </a:rPr>
              <a:t>=1</a:t>
            </a:r>
            <a:endParaRPr lang="nb-NO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D1CC0-6566-40E2-93A2-2DF74B3B18C8}"/>
              </a:ext>
            </a:extLst>
          </p:cNvPr>
          <p:cNvSpPr txBox="1"/>
          <p:nvPr/>
        </p:nvSpPr>
        <p:spPr>
          <a:xfrm>
            <a:off x="4565420" y="196801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F</a:t>
            </a:r>
            <a:r>
              <a:rPr lang="nb-NO" baseline="-25000" dirty="0">
                <a:solidFill>
                  <a:schemeClr val="accent1"/>
                </a:solidFill>
              </a:rPr>
              <a:t>1</a:t>
            </a:r>
            <a:r>
              <a:rPr lang="nb-NO" dirty="0">
                <a:solidFill>
                  <a:schemeClr val="accent1"/>
                </a:solidFill>
              </a:rPr>
              <a:t>=1</a:t>
            </a:r>
            <a:endParaRPr lang="nb-NO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14:cNvPr>
              <p14:cNvContentPartPr/>
              <p14:nvPr/>
            </p14:nvContentPartPr>
            <p14:xfrm>
              <a:off x="2648556" y="1111735"/>
              <a:ext cx="699614" cy="56636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2D533-C045-4892-867D-0CFEF585E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9919" y="1102734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14:cNvPr>
              <p14:cNvContentPartPr/>
              <p14:nvPr/>
            </p14:nvContentPartPr>
            <p14:xfrm>
              <a:off x="4862174" y="1086423"/>
              <a:ext cx="699614" cy="56636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4D09A1-418F-4570-A633-6DF52812C7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3537" y="1077422"/>
                <a:ext cx="717248" cy="5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14:cNvPr>
              <p14:cNvContentPartPr/>
              <p14:nvPr/>
            </p14:nvContentPartPr>
            <p14:xfrm>
              <a:off x="7238831" y="1133351"/>
              <a:ext cx="699614" cy="566368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D1B8AB1-722D-48FB-8158-6A69F3F69F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0194" y="1124350"/>
                <a:ext cx="717248" cy="584011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23DE2C77-B88F-4D9B-A9BD-32CAE93970F2}"/>
              </a:ext>
            </a:extLst>
          </p:cNvPr>
          <p:cNvSpPr/>
          <p:nvPr/>
        </p:nvSpPr>
        <p:spPr>
          <a:xfrm>
            <a:off x="9057563" y="272955"/>
            <a:ext cx="427630" cy="3821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3C1B8D-526A-4E30-8D05-5DE6DEAB6CAF}"/>
              </a:ext>
            </a:extLst>
          </p:cNvPr>
          <p:cNvCxnSpPr/>
          <p:nvPr/>
        </p:nvCxnSpPr>
        <p:spPr>
          <a:xfrm>
            <a:off x="9560257" y="450861"/>
            <a:ext cx="53226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770274-C8DF-43CD-9910-41B5AFBB7662}"/>
              </a:ext>
            </a:extLst>
          </p:cNvPr>
          <p:cNvSpPr txBox="1"/>
          <p:nvPr/>
        </p:nvSpPr>
        <p:spPr>
          <a:xfrm>
            <a:off x="10028437" y="224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131B84-4C6A-48D3-99AF-F43E4F09A2C6}"/>
              </a:ext>
            </a:extLst>
          </p:cNvPr>
          <p:cNvSpPr txBox="1"/>
          <p:nvPr/>
        </p:nvSpPr>
        <p:spPr>
          <a:xfrm>
            <a:off x="714723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40985B-A42C-41D4-9A47-679197308766}"/>
              </a:ext>
            </a:extLst>
          </p:cNvPr>
          <p:cNvSpPr txBox="1"/>
          <p:nvPr/>
        </p:nvSpPr>
        <p:spPr>
          <a:xfrm>
            <a:off x="2662550" y="32882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=∞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968455-74DB-4FD8-95F6-F21577A3C785}"/>
              </a:ext>
            </a:extLst>
          </p:cNvPr>
          <p:cNvSpPr txBox="1"/>
          <p:nvPr/>
        </p:nvSpPr>
        <p:spPr>
          <a:xfrm>
            <a:off x="422841" y="3344754"/>
            <a:ext cx="8952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Challenge: Can MPC be made to do his? Optimally reconfigure loops and find optimal buffer?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YES. Use «trick»/insight of unachievable high setpoints on all flows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3F9B2-DECF-A57F-5E56-EAE76ED6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7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10C0-1B99-AFA8-CEEF-2E785950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Comments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Bidirectional</a:t>
            </a:r>
            <a:r>
              <a:rPr lang="nb-NO" dirty="0"/>
              <a:t> inventory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E843-9866-65FB-9876-C4FA2027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80" y="2906613"/>
            <a:ext cx="10515600" cy="3160807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It’s </a:t>
            </a:r>
            <a:r>
              <a:rPr lang="nb-NO" dirty="0" err="1"/>
              <a:t>almost</a:t>
            </a:r>
            <a:r>
              <a:rPr lang="nb-NO" dirty="0"/>
              <a:t> like </a:t>
            </a:r>
            <a:r>
              <a:rPr lang="nb-NO" dirty="0" err="1"/>
              <a:t>magic</a:t>
            </a:r>
            <a:r>
              <a:rPr lang="nb-NO" dirty="0"/>
              <a:t> (</a:t>
            </a:r>
            <a:r>
              <a:rPr lang="nb-NO" dirty="0" err="1"/>
              <a:t>meaning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it’s</a:t>
            </a:r>
            <a:r>
              <a:rPr lang="nb-NO" dirty="0"/>
              <a:t> </a:t>
            </a:r>
            <a:r>
              <a:rPr lang="nb-NO" dirty="0" err="1"/>
              <a:t>difficult</a:t>
            </a:r>
            <a:r>
              <a:rPr lang="nb-NO" dirty="0"/>
              <a:t> to understand </a:t>
            </a:r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actually</a:t>
            </a:r>
            <a:r>
              <a:rPr lang="nb-NO" dirty="0"/>
              <a:t> happening)</a:t>
            </a:r>
          </a:p>
          <a:p>
            <a:r>
              <a:rPr lang="nb-NO" dirty="0"/>
              <a:t>It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moves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TPM </a:t>
            </a:r>
            <a:r>
              <a:rPr lang="nb-NO" dirty="0" err="1"/>
              <a:t>optimally</a:t>
            </a:r>
            <a:r>
              <a:rPr lang="nb-NO" dirty="0"/>
              <a:t> and </a:t>
            </a:r>
            <a:r>
              <a:rPr lang="nb-NO" dirty="0" err="1"/>
              <a:t>gives</a:t>
            </a:r>
            <a:r>
              <a:rPr lang="nb-NO" dirty="0"/>
              <a:t> optimal </a:t>
            </a:r>
            <a:r>
              <a:rPr lang="nb-NO" dirty="0" err="1"/>
              <a:t>levels</a:t>
            </a:r>
            <a:r>
              <a:rPr lang="nb-NO" dirty="0"/>
              <a:t>.</a:t>
            </a:r>
          </a:p>
          <a:p>
            <a:r>
              <a:rPr lang="nb-NO" dirty="0"/>
              <a:t>It is not </a:t>
            </a:r>
            <a:r>
              <a:rPr lang="nb-NO" dirty="0" err="1"/>
              <a:t>clear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generate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simple </a:t>
            </a:r>
            <a:r>
              <a:rPr lang="nb-NO" dirty="0" err="1"/>
              <a:t>solutions</a:t>
            </a:r>
            <a:r>
              <a:rPr lang="nb-NO" dirty="0"/>
              <a:t> in general: It is more like an </a:t>
            </a:r>
            <a:r>
              <a:rPr lang="nb-NO"/>
              <a:t>invention.</a:t>
            </a:r>
            <a:endParaRPr lang="nb-NO" dirty="0"/>
          </a:p>
          <a:p>
            <a:r>
              <a:rPr lang="nb-NO" dirty="0"/>
              <a:t>One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generally</a:t>
            </a:r>
            <a:r>
              <a:rPr lang="nb-NO" dirty="0"/>
              <a:t> </a:t>
            </a:r>
            <a:r>
              <a:rPr lang="nb-NO" dirty="0" err="1"/>
              <a:t>except</a:t>
            </a:r>
            <a:r>
              <a:rPr lang="nb-NO" dirty="0"/>
              <a:t> to be </a:t>
            </a:r>
            <a:r>
              <a:rPr lang="nb-NO" dirty="0" err="1"/>
              <a:t>able</a:t>
            </a:r>
            <a:r>
              <a:rPr lang="nb-NO" dirty="0"/>
              <a:t> to </a:t>
            </a:r>
            <a:r>
              <a:rPr lang="nb-NO" dirty="0" err="1"/>
              <a:t>solve</a:t>
            </a:r>
            <a:r>
              <a:rPr lang="nb-NO" dirty="0"/>
              <a:t> </a:t>
            </a:r>
            <a:r>
              <a:rPr lang="nb-NO" dirty="0" err="1"/>
              <a:t>complex</a:t>
            </a:r>
            <a:r>
              <a:rPr lang="nb-NO" dirty="0"/>
              <a:t> problems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coordination</a:t>
            </a:r>
            <a:r>
              <a:rPr lang="nb-NO" dirty="0"/>
              <a:t> as </a:t>
            </a:r>
            <a:r>
              <a:rPr lang="nb-NO" dirty="0" err="1"/>
              <a:t>shown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, so in </a:t>
            </a:r>
            <a:r>
              <a:rPr lang="nb-NO" dirty="0" err="1"/>
              <a:t>other</a:t>
            </a:r>
            <a:r>
              <a:rPr lang="nb-NO" dirty="0"/>
              <a:t> cases MPC </a:t>
            </a:r>
            <a:r>
              <a:rPr lang="nb-NO" dirty="0" err="1"/>
              <a:t>may</a:t>
            </a:r>
            <a:r>
              <a:rPr lang="nb-NO" dirty="0"/>
              <a:t> be a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solution</a:t>
            </a:r>
            <a:r>
              <a:rPr lang="nb-NO" dirty="0"/>
              <a:t> – </a:t>
            </a:r>
            <a:r>
              <a:rPr lang="nb-NO" dirty="0" err="1"/>
              <a:t>especially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expected</a:t>
            </a:r>
            <a:r>
              <a:rPr lang="nb-NO" dirty="0"/>
              <a:t> </a:t>
            </a:r>
            <a:r>
              <a:rPr lang="nb-NO" dirty="0" err="1"/>
              <a:t>disturbanbces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7956C-0AAE-23B9-DFB1-1B11FC1F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B3427-D4AF-320E-2C1C-0A7EACBA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95" y="1465500"/>
            <a:ext cx="5071152" cy="14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2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C84E9A-7F0E-4CBA-8927-6138922C63B9}"/>
              </a:ext>
            </a:extLst>
          </p:cNvPr>
          <p:cNvSpPr txBox="1"/>
          <p:nvPr/>
        </p:nvSpPr>
        <p:spPr>
          <a:xfrm>
            <a:off x="143123" y="348202"/>
            <a:ext cx="1072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Extension . </a:t>
            </a:r>
            <a:r>
              <a:rPr lang="nb-NO" sz="2400" b="1" dirty="0"/>
              <a:t>Bidirectional inventory control </a:t>
            </a:r>
            <a:r>
              <a:rPr lang="nb-NO" sz="2400" b="1" dirty="0" err="1">
                <a:solidFill>
                  <a:srgbClr val="FF0000"/>
                </a:solidFill>
              </a:rPr>
              <a:t>with</a:t>
            </a:r>
            <a:r>
              <a:rPr lang="nb-NO" sz="2400" b="1" dirty="0">
                <a:solidFill>
                  <a:srgbClr val="FF0000"/>
                </a:solidFill>
              </a:rPr>
              <a:t> minimum </a:t>
            </a:r>
            <a:r>
              <a:rPr lang="nb-NO" sz="2400" b="1" dirty="0" err="1">
                <a:solidFill>
                  <a:srgbClr val="FF0000"/>
                </a:solidFill>
              </a:rPr>
              <a:t>flow</a:t>
            </a:r>
            <a:r>
              <a:rPr lang="nb-NO" sz="2400" b="1" dirty="0">
                <a:solidFill>
                  <a:srgbClr val="FF0000"/>
                </a:solidFill>
              </a:rPr>
              <a:t> for F</a:t>
            </a:r>
            <a:r>
              <a:rPr lang="nb-NO" sz="2400" b="1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b-NO" sz="2400" dirty="0"/>
              <a:t>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1A85D-D478-41CA-971A-180722FBA20E}"/>
              </a:ext>
            </a:extLst>
          </p:cNvPr>
          <p:cNvSpPr txBox="1"/>
          <p:nvPr/>
        </p:nvSpPr>
        <p:spPr>
          <a:xfrm>
            <a:off x="250441" y="2630406"/>
            <a:ext cx="2205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>
                <a:latin typeface="+mj-lt"/>
              </a:rPr>
              <a:t>Max </a:t>
            </a:r>
            <a:r>
              <a:rPr lang="nb-NO" sz="2000" i="1" dirty="0" err="1">
                <a:latin typeface="+mj-lt"/>
              </a:rPr>
              <a:t>flow</a:t>
            </a:r>
            <a:r>
              <a:rPr lang="nb-NO" sz="2000" i="1" dirty="0">
                <a:latin typeface="+mj-lt"/>
              </a:rPr>
              <a:t>: </a:t>
            </a:r>
            <a:r>
              <a:rPr lang="nb-NO" sz="2400" i="1" dirty="0" err="1">
                <a:latin typeface="+mj-lt"/>
              </a:rPr>
              <a:t>F</a:t>
            </a:r>
            <a:r>
              <a:rPr lang="nb-NO" sz="2400" i="1" baseline="-25000" dirty="0" err="1">
                <a:latin typeface="+mj-lt"/>
              </a:rPr>
              <a:t>s</a:t>
            </a:r>
            <a:r>
              <a:rPr lang="nb-NO" sz="2400" i="1" dirty="0">
                <a:latin typeface="+mj-lt"/>
              </a:rPr>
              <a:t>=∞</a:t>
            </a:r>
            <a:endParaRPr lang="nb-NO" sz="2400" b="0" i="1" dirty="0">
              <a:latin typeface="+mj-lt"/>
            </a:endParaRPr>
          </a:p>
          <a:p>
            <a:r>
              <a:rPr lang="en-US" sz="1800" b="0" u="none" strike="noStrike" baseline="0" dirty="0">
                <a:latin typeface="STIXMath-Italic"/>
              </a:rPr>
              <a:t>𝐿 </a:t>
            </a:r>
            <a:r>
              <a:rPr lang="en-US" sz="1800" b="0" u="none" strike="noStrike" baseline="0" dirty="0">
                <a:latin typeface="STIXMath-Regular"/>
              </a:rPr>
              <a:t>= 10%</a:t>
            </a:r>
            <a:r>
              <a:rPr lang="en-US" sz="1800" b="0" u="none" strike="noStrike" baseline="0" dirty="0">
                <a:latin typeface="STIXMath-Italic"/>
              </a:rPr>
              <a:t>,</a:t>
            </a:r>
          </a:p>
          <a:p>
            <a:r>
              <a:rPr lang="en-US" sz="1800" b="0" u="none" strike="noStrike" baseline="0" dirty="0">
                <a:latin typeface="STIXMath-Italic"/>
              </a:rPr>
              <a:t>𝑀</a:t>
            </a:r>
            <a:r>
              <a:rPr lang="en-US" sz="1600" b="0" u="none" strike="noStrike" baseline="-25000" dirty="0">
                <a:latin typeface="STIXMath-Italic"/>
              </a:rPr>
              <a:t>𝐿</a:t>
            </a:r>
            <a:r>
              <a:rPr lang="en-US" sz="1800" b="0" u="none" strike="noStrike" baseline="0" dirty="0">
                <a:latin typeface="STIXMath-Italic"/>
              </a:rPr>
              <a:t> </a:t>
            </a:r>
            <a:r>
              <a:rPr lang="en-US" sz="1800" b="0" u="none" strike="noStrike" baseline="0" dirty="0">
                <a:latin typeface="STIXMath-Regular"/>
              </a:rPr>
              <a:t>= 40%</a:t>
            </a:r>
            <a:r>
              <a:rPr lang="en-US" sz="1800" b="0" u="none" strike="noStrike" baseline="0" dirty="0">
                <a:latin typeface="STIXMath-Italic"/>
              </a:rPr>
              <a:t>,</a:t>
            </a:r>
          </a:p>
          <a:p>
            <a:r>
              <a:rPr lang="en-US" sz="1800" b="0" u="none" strike="noStrike" baseline="0" dirty="0">
                <a:latin typeface="STIXMath-Italic"/>
              </a:rPr>
              <a:t>𝑀</a:t>
            </a:r>
            <a:r>
              <a:rPr lang="en-US" sz="1800" b="0" u="none" strike="noStrike" baseline="-25000" dirty="0">
                <a:latin typeface="STIXMath-Italic"/>
              </a:rPr>
              <a:t>𝐻</a:t>
            </a:r>
            <a:r>
              <a:rPr lang="en-US" sz="1800" b="0" u="none" strike="noStrike" baseline="0" dirty="0">
                <a:latin typeface="STIXMath-Italic"/>
              </a:rPr>
              <a:t> </a:t>
            </a:r>
            <a:r>
              <a:rPr lang="en-US" sz="1800" b="0" u="none" strike="noStrike" baseline="0" dirty="0">
                <a:latin typeface="STIXMath-Regular"/>
              </a:rPr>
              <a:t>= 60% </a:t>
            </a:r>
          </a:p>
          <a:p>
            <a:r>
              <a:rPr lang="en-US" sz="1800" b="0" u="none" strike="noStrike" baseline="0" dirty="0">
                <a:latin typeface="STIXMath-Italic"/>
              </a:rPr>
              <a:t>𝐻 </a:t>
            </a:r>
            <a:r>
              <a:rPr lang="en-US" sz="1800" b="0" u="none" strike="noStrike" baseline="0" dirty="0">
                <a:latin typeface="STIXMath-Regular"/>
              </a:rPr>
              <a:t>= 90%</a:t>
            </a:r>
            <a:r>
              <a:rPr lang="en-US" sz="1800" b="0" u="none" strike="noStrike" baseline="0" dirty="0">
                <a:latin typeface="CharisSIL"/>
              </a:rPr>
              <a:t>.</a:t>
            </a:r>
            <a:endParaRPr lang="nb-NO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5C7DB1-6045-E45E-9757-B1CCD10F18B7}"/>
              </a:ext>
            </a:extLst>
          </p:cNvPr>
          <p:cNvSpPr txBox="1"/>
          <p:nvPr/>
        </p:nvSpPr>
        <p:spPr>
          <a:xfrm>
            <a:off x="10870442" y="677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6726D1-30B4-8F11-7325-4971D18C8376}"/>
              </a:ext>
            </a:extLst>
          </p:cNvPr>
          <p:cNvSpPr txBox="1"/>
          <p:nvPr/>
        </p:nvSpPr>
        <p:spPr>
          <a:xfrm>
            <a:off x="0" y="17607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16 </a:t>
            </a:r>
            <a:r>
              <a:rPr lang="nb-NO" sz="1100" dirty="0" err="1"/>
              <a:t>July</a:t>
            </a:r>
            <a:r>
              <a:rPr lang="nb-NO" sz="1100" dirty="0"/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ACD65-BD95-FAB5-FDFC-152073FB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02" y="753112"/>
            <a:ext cx="9113772" cy="3941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D3044-2BED-4184-06D2-01F26D5E6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14" y="4606168"/>
            <a:ext cx="8781263" cy="33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B65D72-49FC-4B4A-4244-1F86DE57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425" y="4969430"/>
            <a:ext cx="5058085" cy="18885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1CD75-8DA5-DA35-B7ED-4E943747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352A-FBC7-BCBB-F0C5-A30E9A9F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5068C-94B3-D98B-EE09-C795C4171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7957"/>
            <a:ext cx="10515600" cy="404667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1712A-9C77-71A4-6CA9-23C1EFDB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68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Comments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Inventory control (</a:t>
            </a:r>
            <a:r>
              <a:rPr lang="nb-NO" dirty="0" err="1"/>
              <a:t>level</a:t>
            </a:r>
            <a:r>
              <a:rPr lang="nb-NO" dirty="0"/>
              <a:t>, </a:t>
            </a:r>
            <a:r>
              <a:rPr lang="nb-NO" dirty="0" err="1"/>
              <a:t>pressure</a:t>
            </a:r>
            <a:r>
              <a:rPr lang="nb-NO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inventories (level, pressure) must be regulated by</a:t>
            </a:r>
          </a:p>
          <a:p>
            <a:pPr lvl="1"/>
            <a:r>
              <a:rPr lang="en-US" dirty="0"/>
              <a:t>Controller, or </a:t>
            </a:r>
          </a:p>
          <a:p>
            <a:pPr lvl="1"/>
            <a:r>
              <a:rPr lang="en-US" dirty="0"/>
              <a:t>“self-regulated” (e.g., overflow for level, open valve for pressure)</a:t>
            </a:r>
          </a:p>
          <a:p>
            <a:pPr lvl="1"/>
            <a:r>
              <a:rPr lang="en-US" dirty="0"/>
              <a:t>Exception closed system: Must leave one inventory (level) uncontrolled</a:t>
            </a:r>
          </a:p>
          <a:p>
            <a:endParaRPr lang="en-US" dirty="0"/>
          </a:p>
          <a:p>
            <a:r>
              <a:rPr lang="en-US" dirty="0"/>
              <a:t>Usually only one TPM </a:t>
            </a:r>
          </a:p>
          <a:p>
            <a:pPr lvl="1"/>
            <a:r>
              <a:rPr lang="en-US" dirty="0"/>
              <a:t>To get consistent mass balance: Can only fix same flow once</a:t>
            </a:r>
          </a:p>
          <a:p>
            <a:pPr lvl="1"/>
            <a:r>
              <a:rPr lang="en-US" dirty="0"/>
              <a:t>But there are exceptions</a:t>
            </a:r>
          </a:p>
          <a:p>
            <a:pPr lvl="2"/>
            <a:r>
              <a:rPr lang="en-US" dirty="0"/>
              <a:t>Multiple feeds (they are then usually set in ratio to the “main” TPM)</a:t>
            </a:r>
          </a:p>
          <a:p>
            <a:pPr lvl="2"/>
            <a:r>
              <a:rPr lang="en-US" dirty="0"/>
              <a:t>Recycle systems often have a flow that can be set freely</a:t>
            </a:r>
          </a:p>
          <a:p>
            <a:endParaRPr lang="en-US" dirty="0"/>
          </a:p>
          <a:p>
            <a:r>
              <a:rPr lang="en-US" dirty="0"/>
              <a:t>Rule for maximizing production for cases where we cannot rearrange inventory loops (that is, we don’t use bidirectional inventory control): Locate TPM at expected bottleneck</a:t>
            </a:r>
          </a:p>
          <a:p>
            <a:pPr lvl="1"/>
            <a:r>
              <a:rPr lang="en-US" dirty="0"/>
              <a:t>Otherwise you will need a “long loop” and you get loss in production because of backoff from constraint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DB432-24CC-2F9F-3F4D-6DA04D53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86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4C52-F301-4014-9EC0-B0A05E31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08" y="208956"/>
            <a:ext cx="10777183" cy="1143000"/>
          </a:xfrm>
        </p:spPr>
        <p:txBody>
          <a:bodyPr>
            <a:noAutofit/>
          </a:bodyPr>
          <a:lstStyle/>
          <a:p>
            <a:r>
              <a:rPr lang="nb-NO" sz="4000" b="0" dirty="0" err="1">
                <a:latin typeface="+mj-lt"/>
              </a:rPr>
              <a:t>Summary</a:t>
            </a:r>
            <a:r>
              <a:rPr lang="nb-NO" sz="4000" b="0" dirty="0">
                <a:latin typeface="+mj-lt"/>
              </a:rPr>
              <a:t>: </a:t>
            </a:r>
            <a:r>
              <a:rPr lang="nb-NO" sz="4000" b="0" dirty="0" err="1">
                <a:latin typeface="+mj-lt"/>
              </a:rPr>
              <a:t>Systematic</a:t>
            </a:r>
            <a:r>
              <a:rPr lang="nb-NO" sz="4000" b="0" dirty="0">
                <a:latin typeface="+mj-lt"/>
              </a:rPr>
              <a:t> design of </a:t>
            </a:r>
            <a:r>
              <a:rPr lang="nb-NO" sz="4000" b="0" dirty="0" err="1">
                <a:latin typeface="+mj-lt"/>
              </a:rPr>
              <a:t>advanced</a:t>
            </a:r>
            <a:r>
              <a:rPr lang="nb-NO" sz="4000" b="0" dirty="0">
                <a:latin typeface="+mj-lt"/>
              </a:rPr>
              <a:t> </a:t>
            </a:r>
            <a:r>
              <a:rPr lang="nb-NO" sz="4000" b="0" dirty="0" err="1">
                <a:latin typeface="+mj-lt"/>
              </a:rPr>
              <a:t>regulatory</a:t>
            </a:r>
            <a:r>
              <a:rPr lang="nb-NO" sz="4000" b="0" dirty="0">
                <a:latin typeface="+mj-lt"/>
              </a:rPr>
              <a:t> control (ARC)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D5EE-BFDD-40A3-A3A3-EF122A82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101762"/>
            <a:ext cx="10972800" cy="5257799"/>
          </a:xfrm>
        </p:spPr>
        <p:txBody>
          <a:bodyPr>
            <a:normAutofit/>
          </a:bodyPr>
          <a:lstStyle/>
          <a:p>
            <a:r>
              <a:rPr lang="nb-NO" dirty="0"/>
              <a:t>First design simple control system for </a:t>
            </a:r>
            <a:r>
              <a:rPr lang="nb-NO" dirty="0">
                <a:highlight>
                  <a:srgbClr val="FFFF00"/>
                </a:highlight>
              </a:rPr>
              <a:t>nominal </a:t>
            </a:r>
            <a:r>
              <a:rPr lang="nb-NO" dirty="0" err="1">
                <a:highlight>
                  <a:srgbClr val="FFFF00"/>
                </a:highlight>
              </a:rPr>
              <a:t>operation</a:t>
            </a:r>
            <a:endParaRPr lang="nb-NO" dirty="0">
              <a:highlight>
                <a:srgbClr val="FFFF00"/>
              </a:highlight>
            </a:endParaRPr>
          </a:p>
          <a:p>
            <a:pPr lvl="1"/>
            <a:r>
              <a:rPr lang="nb-NO" dirty="0"/>
              <a:t>With single-loop PID control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make </a:t>
            </a:r>
            <a:r>
              <a:rPr lang="nb-NO" dirty="0" err="1"/>
              <a:t>pairing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inputs (MVs) and outputs (CVs): </a:t>
            </a:r>
          </a:p>
          <a:p>
            <a:pPr lvl="1"/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follow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nb-NO" dirty="0"/>
          </a:p>
          <a:p>
            <a:pPr marL="1257300" lvl="2" indent="-342900">
              <a:buFont typeface="+mj-lt"/>
              <a:buAutoNum type="arabicPeriod"/>
            </a:pPr>
            <a:r>
              <a:rPr lang="nb-NO" dirty="0">
                <a:highlight>
                  <a:srgbClr val="FFFF00"/>
                </a:highlight>
              </a:rPr>
              <a:t>«Pair </a:t>
            </a:r>
            <a:r>
              <a:rPr lang="nb-NO" dirty="0" err="1">
                <a:highlight>
                  <a:srgbClr val="FFFF00"/>
                </a:highlight>
              </a:rPr>
              <a:t>close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rule</a:t>
            </a:r>
            <a:r>
              <a:rPr lang="nb-NO" dirty="0">
                <a:highlight>
                  <a:srgbClr val="FFFF00"/>
                </a:highlight>
              </a:rPr>
              <a:t>» (for </a:t>
            </a:r>
            <a:r>
              <a:rPr lang="nb-NO" dirty="0" err="1">
                <a:highlight>
                  <a:srgbClr val="FFFF00"/>
                </a:highlight>
              </a:rPr>
              <a:t>dynamics</a:t>
            </a:r>
            <a:r>
              <a:rPr lang="nb-NO" dirty="0">
                <a:highlight>
                  <a:srgbClr val="FFFF00"/>
                </a:highlight>
              </a:rPr>
              <a:t>).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nb-NO" dirty="0">
                <a:highlight>
                  <a:srgbClr val="FFFF00"/>
                </a:highlight>
              </a:rPr>
              <a:t>«Input </a:t>
            </a:r>
            <a:r>
              <a:rPr lang="nb-NO" dirty="0" err="1">
                <a:highlight>
                  <a:srgbClr val="FFFF00"/>
                </a:highlight>
              </a:rPr>
              <a:t>saturation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rule</a:t>
            </a:r>
            <a:r>
              <a:rPr lang="nb-NO" dirty="0">
                <a:highlight>
                  <a:srgbClr val="FFFF00"/>
                </a:highlight>
              </a:rPr>
              <a:t>»:</a:t>
            </a:r>
            <a:endParaRPr lang="nb-NO" dirty="0"/>
          </a:p>
          <a:p>
            <a:endParaRPr lang="nb-NO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620CAC-54FD-4162-AA9E-A40BF97FBCB6}"/>
              </a:ext>
            </a:extLst>
          </p:cNvPr>
          <p:cNvGrpSpPr/>
          <p:nvPr/>
        </p:nvGrpSpPr>
        <p:grpSpPr>
          <a:xfrm>
            <a:off x="9232703" y="1370013"/>
            <a:ext cx="1719161" cy="573143"/>
            <a:chOff x="8175448" y="158071"/>
            <a:chExt cx="2178614" cy="8195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C85CC1-7E2C-4B49-80A7-0F0654A4A2AC}"/>
                </a:ext>
              </a:extLst>
            </p:cNvPr>
            <p:cNvGrpSpPr/>
            <p:nvPr/>
          </p:nvGrpSpPr>
          <p:grpSpPr>
            <a:xfrm>
              <a:off x="8184233" y="285068"/>
              <a:ext cx="2169829" cy="692574"/>
              <a:chOff x="8163946" y="776718"/>
              <a:chExt cx="2169829" cy="69257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31C840-A03C-4B67-B1C8-FA63E4D871CF}"/>
                  </a:ext>
                </a:extLst>
              </p:cNvPr>
              <p:cNvSpPr/>
              <p:nvPr/>
            </p:nvSpPr>
            <p:spPr>
              <a:xfrm>
                <a:off x="8664366" y="776718"/>
                <a:ext cx="1158240" cy="69257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solidFill>
                      <a:srgbClr val="FF0000"/>
                    </a:solidFill>
                  </a:rPr>
                  <a:t>Process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48E35CF-A58A-404A-B6DA-E06A20B8182C}"/>
                  </a:ext>
                </a:extLst>
              </p:cNvPr>
              <p:cNvCxnSpPr/>
              <p:nvPr/>
            </p:nvCxnSpPr>
            <p:spPr>
              <a:xfrm>
                <a:off x="8163946" y="1297494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7507127-DC45-47B1-8EC5-7B3E23111DA9}"/>
                  </a:ext>
                </a:extLst>
              </p:cNvPr>
              <p:cNvCxnSpPr/>
              <p:nvPr/>
            </p:nvCxnSpPr>
            <p:spPr>
              <a:xfrm>
                <a:off x="8163947" y="1007228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BABB1F4-64D8-4BEF-9A98-7B95FB9F0216}"/>
                  </a:ext>
                </a:extLst>
              </p:cNvPr>
              <p:cNvCxnSpPr/>
              <p:nvPr/>
            </p:nvCxnSpPr>
            <p:spPr>
              <a:xfrm>
                <a:off x="9833356" y="1041333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17B6E35-0C90-4E5D-8EC2-AA93A1693A1E}"/>
                  </a:ext>
                </a:extLst>
              </p:cNvPr>
              <p:cNvCxnSpPr/>
              <p:nvPr/>
            </p:nvCxnSpPr>
            <p:spPr>
              <a:xfrm>
                <a:off x="9833356" y="1296093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E1864E-6ECB-4A70-8630-B090C72B1CDC}"/>
                </a:ext>
              </a:extLst>
            </p:cNvPr>
            <p:cNvSpPr txBox="1"/>
            <p:nvPr/>
          </p:nvSpPr>
          <p:spPr>
            <a:xfrm>
              <a:off x="8182669" y="5253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7720C5-EC3D-437D-A2D2-AE200FAC39A1}"/>
                </a:ext>
              </a:extLst>
            </p:cNvPr>
            <p:cNvSpPr txBox="1"/>
            <p:nvPr/>
          </p:nvSpPr>
          <p:spPr>
            <a:xfrm>
              <a:off x="8175448" y="15807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BA7EE0-E857-4CA1-8D04-EB013CCCF65B}"/>
                </a:ext>
              </a:extLst>
            </p:cNvPr>
            <p:cNvSpPr txBox="1"/>
            <p:nvPr/>
          </p:nvSpPr>
          <p:spPr>
            <a:xfrm>
              <a:off x="9894609" y="54762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EB0266-F641-486B-9530-E2DAE1F58A2E}"/>
                </a:ext>
              </a:extLst>
            </p:cNvPr>
            <p:cNvSpPr txBox="1"/>
            <p:nvPr/>
          </p:nvSpPr>
          <p:spPr>
            <a:xfrm>
              <a:off x="9887388" y="18035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F45FC-13C3-C2A3-B348-8D04E46A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D5EE-BFDD-40A3-A3A3-EF122A82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5447"/>
            <a:ext cx="10972800" cy="5257799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Make a list of </a:t>
            </a:r>
            <a:r>
              <a:rPr lang="nb-NO" dirty="0" err="1">
                <a:highlight>
                  <a:srgbClr val="FFFF00"/>
                </a:highlight>
              </a:rPr>
              <a:t>possible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new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contraints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encountered</a:t>
            </a:r>
            <a:r>
              <a:rPr lang="nb-NO" dirty="0"/>
              <a:t> (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disturbances</a:t>
            </a:r>
            <a:r>
              <a:rPr lang="nb-NO" dirty="0"/>
              <a:t>, parameter </a:t>
            </a:r>
            <a:r>
              <a:rPr lang="nb-NO" dirty="0" err="1"/>
              <a:t>changes</a:t>
            </a:r>
            <a:r>
              <a:rPr lang="nb-NO" dirty="0"/>
              <a:t>, </a:t>
            </a:r>
            <a:r>
              <a:rPr lang="nb-NO" dirty="0" err="1"/>
              <a:t>price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)</a:t>
            </a:r>
          </a:p>
          <a:p>
            <a:r>
              <a:rPr lang="nb-NO" dirty="0"/>
              <a:t>Reach </a:t>
            </a:r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CV</a:t>
            </a:r>
          </a:p>
          <a:p>
            <a:pPr lvl="1"/>
            <a:r>
              <a:rPr lang="nb-NO" dirty="0"/>
              <a:t>Simplest: </a:t>
            </a:r>
            <a:r>
              <a:rPr lang="nb-NO" dirty="0" err="1"/>
              <a:t>Find</a:t>
            </a:r>
            <a:r>
              <a:rPr lang="nb-NO" dirty="0"/>
              <a:t> an </a:t>
            </a:r>
            <a:r>
              <a:rPr lang="nb-NO" dirty="0" err="1"/>
              <a:t>unused</a:t>
            </a:r>
            <a:r>
              <a:rPr lang="nb-NO" dirty="0"/>
              <a:t> input (</a:t>
            </a:r>
            <a:r>
              <a:rPr lang="nb-NO" dirty="0">
                <a:highlight>
                  <a:srgbClr val="FFFF00"/>
                </a:highlight>
              </a:rPr>
              <a:t>simple MV-CV switching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Otherwise</a:t>
            </a:r>
            <a:r>
              <a:rPr lang="nb-NO" dirty="0"/>
              <a:t>: </a:t>
            </a:r>
            <a:r>
              <a:rPr lang="nb-NO" dirty="0">
                <a:highlight>
                  <a:srgbClr val="FFFF00"/>
                </a:highlight>
              </a:rPr>
              <a:t>CV-CV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selector</a:t>
            </a:r>
            <a:r>
              <a:rPr lang="nb-NO" dirty="0"/>
              <a:t> (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involve</a:t>
            </a:r>
            <a:r>
              <a:rPr lang="nb-NO" dirty="0"/>
              <a:t> giving up a CV-</a:t>
            </a:r>
            <a:r>
              <a:rPr lang="nb-NO" dirty="0" err="1"/>
              <a:t>constraint</a:t>
            </a:r>
            <a:r>
              <a:rPr lang="nb-NO" dirty="0"/>
              <a:t> or a </a:t>
            </a:r>
            <a:r>
              <a:rPr lang="nb-NO" dirty="0" err="1"/>
              <a:t>self-optimizing</a:t>
            </a:r>
            <a:r>
              <a:rPr lang="nb-NO" dirty="0"/>
              <a:t> CV)</a:t>
            </a:r>
          </a:p>
          <a:p>
            <a:r>
              <a:rPr lang="nb-NO" dirty="0"/>
              <a:t>Reach </a:t>
            </a:r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MV (</a:t>
            </a:r>
            <a:r>
              <a:rPr lang="nb-NO" dirty="0" err="1"/>
              <a:t>which</a:t>
            </a:r>
            <a:r>
              <a:rPr lang="nb-NO" dirty="0"/>
              <a:t> is used to control a CV)</a:t>
            </a:r>
          </a:p>
          <a:p>
            <a:pPr lvl="1"/>
            <a:r>
              <a:rPr lang="nb-NO" dirty="0"/>
              <a:t>Simplest (If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followed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):</a:t>
            </a:r>
          </a:p>
          <a:p>
            <a:pPr lvl="2"/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ip controlling </a:t>
            </a:r>
            <a:r>
              <a:rPr lang="nb-NO" dirty="0" err="1"/>
              <a:t>the</a:t>
            </a:r>
            <a:r>
              <a:rPr lang="nb-NO" dirty="0"/>
              <a:t> CV (</a:t>
            </a:r>
            <a:r>
              <a:rPr lang="nb-NO" dirty="0">
                <a:highlight>
                  <a:srgbClr val="FFFF00"/>
                </a:highlight>
              </a:rPr>
              <a:t>Simple MV-CV switching)</a:t>
            </a:r>
          </a:p>
          <a:p>
            <a:pPr lvl="2"/>
            <a:r>
              <a:rPr lang="nb-NO" dirty="0" err="1"/>
              <a:t>Don’t</a:t>
            </a:r>
            <a:r>
              <a:rPr lang="nb-NO" dirty="0"/>
              <a:t> ned to do </a:t>
            </a:r>
            <a:r>
              <a:rPr lang="nb-NO" dirty="0" err="1"/>
              <a:t>anything</a:t>
            </a:r>
            <a:endParaRPr lang="nb-NO" dirty="0"/>
          </a:p>
          <a:p>
            <a:pPr lvl="1"/>
            <a:r>
              <a:rPr lang="nb-NO" dirty="0" err="1"/>
              <a:t>Otherwise</a:t>
            </a:r>
            <a:r>
              <a:rPr lang="nb-NO" dirty="0"/>
              <a:t> (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up controlling CV)</a:t>
            </a:r>
          </a:p>
          <a:p>
            <a:pPr lvl="2"/>
            <a:r>
              <a:rPr lang="nb-NO" dirty="0"/>
              <a:t>Simplest: </a:t>
            </a:r>
            <a:r>
              <a:rPr lang="nb-NO" dirty="0" err="1"/>
              <a:t>Find</a:t>
            </a:r>
            <a:r>
              <a:rPr lang="nb-NO" dirty="0"/>
              <a:t> an </a:t>
            </a:r>
            <a:r>
              <a:rPr lang="nb-NO" dirty="0" err="1"/>
              <a:t>unused</a:t>
            </a:r>
            <a:r>
              <a:rPr lang="nb-NO" dirty="0"/>
              <a:t> input </a:t>
            </a:r>
          </a:p>
          <a:p>
            <a:pPr lvl="3"/>
            <a:r>
              <a:rPr lang="nb-NO" dirty="0">
                <a:highlight>
                  <a:srgbClr val="FFFF00"/>
                </a:highlight>
              </a:rPr>
              <a:t>MV-MV </a:t>
            </a:r>
            <a:r>
              <a:rPr lang="nb-NO" dirty="0" err="1">
                <a:highlight>
                  <a:srgbClr val="FFFF00"/>
                </a:highlight>
              </a:rPr>
              <a:t>switching</a:t>
            </a:r>
            <a:endParaRPr lang="nb-NO" dirty="0">
              <a:highlight>
                <a:srgbClr val="FFFF00"/>
              </a:highlight>
            </a:endParaRPr>
          </a:p>
          <a:p>
            <a:pPr lvl="2"/>
            <a:r>
              <a:rPr lang="nb-NO" dirty="0" err="1"/>
              <a:t>Otherwise</a:t>
            </a:r>
            <a:r>
              <a:rPr lang="nb-NO" dirty="0"/>
              <a:t>: Pair </a:t>
            </a:r>
            <a:r>
              <a:rPr lang="nb-NO" dirty="0" err="1"/>
              <a:t>with</a:t>
            </a:r>
            <a:r>
              <a:rPr lang="nb-NO" dirty="0"/>
              <a:t> a MV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already</a:t>
            </a:r>
            <a:r>
              <a:rPr lang="nb-NO" dirty="0"/>
              <a:t> </a:t>
            </a:r>
            <a:r>
              <a:rPr lang="nb-NO" dirty="0" err="1"/>
              <a:t>controls</a:t>
            </a:r>
            <a:r>
              <a:rPr lang="nb-NO" dirty="0"/>
              <a:t> </a:t>
            </a:r>
            <a:r>
              <a:rPr lang="nb-NO" dirty="0" err="1"/>
              <a:t>another</a:t>
            </a:r>
            <a:r>
              <a:rPr lang="nb-NO" dirty="0"/>
              <a:t> CV</a:t>
            </a:r>
          </a:p>
          <a:p>
            <a:pPr lvl="3"/>
            <a:r>
              <a:rPr lang="nb-NO" dirty="0" err="1">
                <a:highlight>
                  <a:srgbClr val="FFFF00"/>
                </a:highlight>
              </a:rPr>
              <a:t>Complex</a:t>
            </a:r>
            <a:r>
              <a:rPr lang="nb-NO" dirty="0">
                <a:highlight>
                  <a:srgbClr val="FFFF00"/>
                </a:highlight>
              </a:rPr>
              <a:t> MV-CV switching </a:t>
            </a:r>
          </a:p>
          <a:p>
            <a:pPr lvl="3"/>
            <a:r>
              <a:rPr lang="nb-NO" dirty="0"/>
              <a:t>Must </a:t>
            </a:r>
            <a:r>
              <a:rPr lang="nb-NO" dirty="0" err="1"/>
              <a:t>combine</a:t>
            </a:r>
            <a:r>
              <a:rPr lang="nb-NO" dirty="0"/>
              <a:t> MV-MV and CV-CV </a:t>
            </a:r>
            <a:r>
              <a:rPr lang="nb-NO" dirty="0" err="1"/>
              <a:t>switching</a:t>
            </a:r>
            <a:endParaRPr lang="nb-NO" dirty="0"/>
          </a:p>
          <a:p>
            <a:r>
              <a:rPr lang="nb-NO" dirty="0"/>
              <a:t>Is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? No, </a:t>
            </a:r>
            <a:r>
              <a:rPr lang="nb-NO" dirty="0" err="1"/>
              <a:t>pairing</a:t>
            </a:r>
            <a:r>
              <a:rPr lang="nb-NO" dirty="0"/>
              <a:t> inputs and outputs </a:t>
            </a:r>
            <a:r>
              <a:rPr lang="nb-NO" dirty="0" err="1"/>
              <a:t>may</a:t>
            </a:r>
            <a:r>
              <a:rPr lang="nb-NO" dirty="0"/>
              <a:t> be impossible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.</a:t>
            </a:r>
          </a:p>
          <a:p>
            <a:r>
              <a:rPr lang="nb-NO" dirty="0"/>
              <a:t>May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instead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RTO or feedback-RTO</a:t>
            </a:r>
          </a:p>
          <a:p>
            <a:r>
              <a:rPr lang="nb-NO" dirty="0" err="1"/>
              <a:t>Maybe</a:t>
            </a:r>
            <a:r>
              <a:rPr lang="nb-NO" dirty="0"/>
              <a:t> MPC?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358423-85AC-33E5-FFA4-87EF35F7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79" y="163909"/>
            <a:ext cx="12856779" cy="1143000"/>
          </a:xfrm>
        </p:spPr>
        <p:txBody>
          <a:bodyPr>
            <a:noAutofit/>
          </a:bodyPr>
          <a:lstStyle/>
          <a:p>
            <a:r>
              <a:rPr lang="nb-NO" sz="4000" b="0" dirty="0">
                <a:latin typeface="+mj-lt"/>
              </a:rPr>
              <a:t>    </a:t>
            </a:r>
            <a:r>
              <a:rPr lang="nb-NO" sz="4000" b="0" dirty="0" err="1">
                <a:latin typeface="+mj-lt"/>
              </a:rPr>
              <a:t>Then</a:t>
            </a:r>
            <a:r>
              <a:rPr lang="nb-NO" sz="4000" b="0" dirty="0">
                <a:latin typeface="+mj-lt"/>
              </a:rPr>
              <a:t>: design of switching </a:t>
            </a:r>
            <a:r>
              <a:rPr lang="nb-NO" sz="4000" b="0" dirty="0" err="1">
                <a:latin typeface="+mj-lt"/>
              </a:rPr>
              <a:t>schemes</a:t>
            </a:r>
            <a:endParaRPr lang="nb-NO" sz="4000" b="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E1BDE-C2D3-C6EC-E189-411FE378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E92D-C5F0-EB6C-0DFE-078D1F2B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-156422"/>
            <a:ext cx="10515600" cy="1325563"/>
          </a:xfrm>
        </p:spPr>
        <p:txBody>
          <a:bodyPr/>
          <a:lstStyle/>
          <a:p>
            <a:r>
              <a:rPr lang="nb-NO" dirty="0"/>
              <a:t>Simple MV-CV switching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119C0-E120-204C-16F3-37162F562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4387" y="1378584"/>
                <a:ext cx="10515600" cy="53066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nb-NO" sz="2600" dirty="0"/>
                  <a:t>When MV (u) </a:t>
                </a:r>
                <a:r>
                  <a:rPr lang="nb-NO" sz="2600" dirty="0" err="1"/>
                  <a:t>saturates</a:t>
                </a:r>
                <a:r>
                  <a:rPr lang="nb-NO" sz="2600" dirty="0"/>
                  <a:t>, </a:t>
                </a:r>
                <a:r>
                  <a:rPr lang="nb-NO" sz="2600" dirty="0" err="1"/>
                  <a:t>we</a:t>
                </a:r>
                <a:r>
                  <a:rPr lang="nb-NO" sz="2600" dirty="0"/>
                  <a:t> </a:t>
                </a:r>
                <a:r>
                  <a:rPr lang="nb-NO" sz="2600" dirty="0" err="1"/>
                  <a:t>can</a:t>
                </a:r>
                <a:r>
                  <a:rPr lang="nb-NO" sz="2600" dirty="0"/>
                  <a:t> </a:t>
                </a:r>
                <a:r>
                  <a:rPr lang="nb-NO" sz="2600" dirty="0" err="1"/>
                  <a:t>give</a:t>
                </a:r>
                <a:r>
                  <a:rPr lang="nb-NO" sz="2600" dirty="0"/>
                  <a:t> up </a:t>
                </a:r>
                <a:r>
                  <a:rPr lang="nb-NO" sz="2600" dirty="0" err="1"/>
                  <a:t>the</a:t>
                </a:r>
                <a:r>
                  <a:rPr lang="nb-NO" sz="2600" dirty="0"/>
                  <a:t> CV (y).</a:t>
                </a:r>
              </a:p>
              <a:p>
                <a:pPr lvl="1"/>
                <a:r>
                  <a:rPr lang="en-US" sz="2200" dirty="0"/>
                  <a:t>Don’t need to do anything, except having anti-windup in the controller</a:t>
                </a:r>
              </a:p>
              <a:p>
                <a:r>
                  <a:rPr lang="nb-NO" sz="2600" dirty="0"/>
                  <a:t>This is </a:t>
                </a:r>
                <a:r>
                  <a:rPr lang="nb-NO" sz="2600" dirty="0" err="1"/>
                  <a:t>because</a:t>
                </a:r>
                <a:r>
                  <a:rPr lang="nb-NO" sz="2600" dirty="0"/>
                  <a:t> </a:t>
                </a:r>
                <a:r>
                  <a:rPr lang="nb-NO" sz="2600" dirty="0" err="1"/>
                  <a:t>we</a:t>
                </a:r>
                <a:r>
                  <a:rPr lang="nb-NO" sz="2600" dirty="0"/>
                  <a:t> have </a:t>
                </a:r>
                <a:r>
                  <a:rPr lang="nb-NO" sz="2600" dirty="0" err="1"/>
                  <a:t>followed</a:t>
                </a:r>
                <a:r>
                  <a:rPr lang="nb-NO" sz="2600" dirty="0"/>
                  <a:t> </a:t>
                </a:r>
                <a:r>
                  <a:rPr lang="nb-NO" sz="2600" dirty="0" err="1"/>
                  <a:t>the</a:t>
                </a:r>
                <a:r>
                  <a:rPr lang="nb-NO" sz="2600" dirty="0"/>
                  <a:t>   </a:t>
                </a:r>
              </a:p>
              <a:p>
                <a:pPr marL="0" indent="0">
                  <a:buNone/>
                </a:pPr>
                <a:r>
                  <a:rPr lang="en-US" sz="2600" i="1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Input saturation rule: “Pair a MV that may saturate with a CV that can be given up (when the MV saturates)”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Many examples (that it works is not always so obvious!)</a:t>
                </a:r>
              </a:p>
              <a:p>
                <a:pPr lvl="1"/>
                <a:r>
                  <a:rPr lang="en-US" dirty="0"/>
                  <a:t>1. Driving as fast as possible to the airport</a:t>
                </a:r>
              </a:p>
              <a:p>
                <a:pPr lvl="2"/>
                <a:r>
                  <a:rPr lang="en-US" dirty="0"/>
                  <a:t>u=power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max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y = speed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max</a:t>
                </a:r>
                <a:r>
                  <a:rPr lang="en-US" baseline="-25000" dirty="0"/>
                  <a:t> </a:t>
                </a:r>
              </a:p>
              <a:p>
                <a:pPr lvl="2"/>
                <a:r>
                  <a:rPr lang="en-US" dirty="0" err="1"/>
                  <a:t>y</a:t>
                </a:r>
                <a:r>
                  <a:rPr lang="en-US" baseline="-25000" dirty="0" err="1"/>
                  <a:t>s</a:t>
                </a:r>
                <a:r>
                  <a:rPr lang="en-US" dirty="0"/>
                  <a:t> =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max</a:t>
                </a:r>
                <a:r>
                  <a:rPr lang="en-US" dirty="0"/>
                  <a:t> = 90 km/h</a:t>
                </a:r>
              </a:p>
              <a:p>
                <a:pPr lvl="2"/>
                <a:r>
                  <a:rPr lang="en-US" dirty="0"/>
                  <a:t>“If we reach max power (u=</a:t>
                </a:r>
                <a:r>
                  <a:rPr lang="en-US" dirty="0" err="1"/>
                  <a:t>umax</a:t>
                </a:r>
                <a:r>
                  <a:rPr lang="en-US" dirty="0"/>
                  <a:t>), we must give up controlling y”</a:t>
                </a:r>
              </a:p>
              <a:p>
                <a:pPr lvl="1"/>
                <a:r>
                  <a:rPr lang="en-US" dirty="0"/>
                  <a:t>2. Heating of cabin in the winter</a:t>
                </a:r>
              </a:p>
              <a:p>
                <a:pPr lvl="2"/>
                <a:r>
                  <a:rPr lang="en-US" dirty="0"/>
                  <a:t>u=power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0 </a:t>
                </a:r>
              </a:p>
              <a:p>
                <a:pPr lvl="2"/>
                <a:r>
                  <a:rPr lang="en-US" dirty="0"/>
                  <a:t>y = temperature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8C</a:t>
                </a:r>
              </a:p>
              <a:p>
                <a:pPr lvl="2"/>
                <a:r>
                  <a:rPr lang="en-US" sz="2000" dirty="0" err="1"/>
                  <a:t>y</a:t>
                </a:r>
                <a:r>
                  <a:rPr lang="en-US" sz="2000" baseline="-25000" dirty="0" err="1"/>
                  <a:t>s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y</a:t>
                </a:r>
                <a:r>
                  <a:rPr lang="en-US" baseline="-25000" dirty="0" err="1"/>
                  <a:t>min</a:t>
                </a:r>
                <a:r>
                  <a:rPr lang="en-US" sz="2000" dirty="0"/>
                  <a:t> = 8C</a:t>
                </a:r>
              </a:p>
              <a:p>
                <a:pPr lvl="2"/>
                <a:r>
                  <a:rPr lang="en-US" dirty="0"/>
                  <a:t>“If we reach min. power (u=0), then it is hot outside - and there is no need to control y”</a:t>
                </a:r>
              </a:p>
              <a:p>
                <a:pPr lvl="1"/>
                <a:r>
                  <a:rPr lang="en-US" dirty="0"/>
                  <a:t>3. Anti-surge control</a:t>
                </a:r>
              </a:p>
              <a:p>
                <a:pPr lvl="2"/>
                <a:r>
                  <a:rPr lang="en-US" dirty="0"/>
                  <a:t>u =bypass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0, </a:t>
                </a:r>
              </a:p>
              <a:p>
                <a:pPr lvl="2"/>
                <a:r>
                  <a:rPr lang="en-US" dirty="0"/>
                  <a:t>y = flowrate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 y</a:t>
                </a:r>
                <a:r>
                  <a:rPr lang="en-US" baseline="-25000" dirty="0"/>
                  <a:t>min</a:t>
                </a:r>
              </a:p>
              <a:p>
                <a:pPr lvl="2"/>
                <a:r>
                  <a:rPr lang="en-US" sz="2000" dirty="0" err="1"/>
                  <a:t>y</a:t>
                </a:r>
                <a:r>
                  <a:rPr lang="en-US" sz="2000" baseline="-25000" dirty="0" err="1"/>
                  <a:t>s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y</a:t>
                </a:r>
                <a:r>
                  <a:rPr lang="en-US" sz="2000" baseline="-25000" dirty="0" err="1"/>
                  <a:t>min</a:t>
                </a:r>
                <a:r>
                  <a:rPr lang="en-US" sz="2000" dirty="0"/>
                  <a:t> </a:t>
                </a:r>
              </a:p>
              <a:p>
                <a:pPr lvl="2"/>
                <a:r>
                  <a:rPr lang="en-US" dirty="0"/>
                  <a:t>“If we reach min. bypass (u=0), then the </a:t>
                </a:r>
                <a:r>
                  <a:rPr lang="en-US" dirty="0" err="1"/>
                  <a:t>feedrate</a:t>
                </a:r>
                <a:r>
                  <a:rPr lang="en-US" dirty="0"/>
                  <a:t> is larger than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min</a:t>
                </a:r>
                <a:r>
                  <a:rPr lang="en-US" dirty="0"/>
                  <a:t> - and there is no need to control y”</a:t>
                </a:r>
              </a:p>
              <a:p>
                <a:pPr lvl="2"/>
                <a:endParaRPr lang="en-US" dirty="0"/>
              </a:p>
              <a:p>
                <a:pPr lvl="1"/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119C0-E120-204C-16F3-37162F562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387" y="1378584"/>
                <a:ext cx="10515600" cy="5306695"/>
              </a:xfrm>
              <a:blipFill>
                <a:blip r:embed="rId2"/>
                <a:stretch>
                  <a:fillRect l="-522" t="-1837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5CA463F-E4A1-4A51-3498-938078FAD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62" y="2733521"/>
            <a:ext cx="4550090" cy="2193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C17B1-5348-6B18-11B8-8B5F799B9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621" y="3456311"/>
            <a:ext cx="609069" cy="370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472C4-6299-20F5-063A-771BAC9A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F5ED11-65A0-7AAA-AF74-7F785CB5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25" y="318086"/>
            <a:ext cx="4423210" cy="3110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E609C-3835-707F-0CCB-C565D468B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" y="3560345"/>
            <a:ext cx="4467463" cy="3225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950FA8-A5DB-7746-F948-4D7C0E77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635" y="318086"/>
            <a:ext cx="4467463" cy="26220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6E85B-FAD9-DCE2-CB79-5D2C35B3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78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A3CC6A-25BA-F96A-6164-C21B0CC5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23" y="133350"/>
            <a:ext cx="8210550" cy="6724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A749E9-3161-FE70-20E7-BA128DF9B681}"/>
              </a:ext>
            </a:extLst>
          </p:cNvPr>
          <p:cNvSpPr txBox="1"/>
          <p:nvPr/>
        </p:nvSpPr>
        <p:spPr>
          <a:xfrm>
            <a:off x="6600056" y="5877272"/>
            <a:ext cx="459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nb-NO" dirty="0" err="1">
                <a:solidFill>
                  <a:srgbClr val="FF0000"/>
                </a:solidFill>
              </a:rPr>
              <a:t>Suggest</a:t>
            </a:r>
            <a:r>
              <a:rPr lang="nb-NO" dirty="0">
                <a:solidFill>
                  <a:srgbClr val="FF0000"/>
                </a:solidFill>
              </a:rPr>
              <a:t> a control </a:t>
            </a:r>
            <a:r>
              <a:rPr lang="nb-NO" dirty="0" err="1">
                <a:solidFill>
                  <a:srgbClr val="FF0000"/>
                </a:solidFill>
              </a:rPr>
              <a:t>structure</a:t>
            </a:r>
            <a:endParaRPr lang="nb-NO" dirty="0">
              <a:solidFill>
                <a:srgbClr val="FF0000"/>
              </a:solidFill>
            </a:endParaRPr>
          </a:p>
          <a:p>
            <a:pPr marL="342900" indent="-342900">
              <a:buAutoNum type="alphaLcParenBoth"/>
            </a:pPr>
            <a:r>
              <a:rPr lang="nb-NO" dirty="0" err="1">
                <a:solidFill>
                  <a:srgbClr val="FF0000"/>
                </a:solidFill>
              </a:rPr>
              <a:t>What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if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want</a:t>
            </a:r>
            <a:r>
              <a:rPr lang="nb-NO" dirty="0">
                <a:solidFill>
                  <a:srgbClr val="FF0000"/>
                </a:solidFill>
              </a:rPr>
              <a:t> to control p2 </a:t>
            </a:r>
            <a:r>
              <a:rPr lang="nb-NO" dirty="0" err="1">
                <a:solidFill>
                  <a:srgbClr val="FF0000"/>
                </a:solidFill>
              </a:rPr>
              <a:t>instead</a:t>
            </a:r>
            <a:r>
              <a:rPr lang="nb-NO" dirty="0">
                <a:solidFill>
                  <a:srgbClr val="FF0000"/>
                </a:solidFill>
              </a:rPr>
              <a:t> of p</a:t>
            </a:r>
            <a:r>
              <a:rPr lang="nb-NO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EFBF8-311E-E88F-BFA3-1C3787375357}"/>
              </a:ext>
            </a:extLst>
          </p:cNvPr>
          <p:cNvSpPr txBox="1"/>
          <p:nvPr/>
        </p:nvSpPr>
        <p:spPr>
          <a:xfrm>
            <a:off x="479376" y="274638"/>
            <a:ext cx="18682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rgbClr val="FF0000"/>
                </a:solidFill>
              </a:rPr>
              <a:t>QUIZ</a:t>
            </a:r>
          </a:p>
          <a:p>
            <a:r>
              <a:rPr lang="nb-NO" sz="1400" dirty="0" err="1">
                <a:solidFill>
                  <a:srgbClr val="FF0000"/>
                </a:solidFill>
              </a:rPr>
              <a:t>What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happens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if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we</a:t>
            </a:r>
            <a:r>
              <a:rPr lang="nb-NO" sz="1400" dirty="0">
                <a:solidFill>
                  <a:srgbClr val="FF0000"/>
                </a:solidFill>
              </a:rPr>
              <a:t> do not </a:t>
            </a:r>
            <a:r>
              <a:rPr lang="nb-NO" sz="1400" dirty="0" err="1">
                <a:solidFill>
                  <a:srgbClr val="FF0000"/>
                </a:solidFill>
              </a:rPr>
              <a:t>follow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radiation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rule</a:t>
            </a:r>
            <a:r>
              <a:rPr lang="nb-NO" sz="1400" dirty="0">
                <a:solidFill>
                  <a:srgbClr val="FF0000"/>
                </a:solidFill>
              </a:rPr>
              <a:t> (5b)?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01A12E-9F17-A00D-D7C6-4007478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1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E80A3-CC6C-2FED-E4BB-06889ED49426}"/>
              </a:ext>
            </a:extLst>
          </p:cNvPr>
          <p:cNvGrpSpPr/>
          <p:nvPr/>
        </p:nvGrpSpPr>
        <p:grpSpPr>
          <a:xfrm>
            <a:off x="2567608" y="1412776"/>
            <a:ext cx="6938660" cy="2304256"/>
            <a:chOff x="2567608" y="1412776"/>
            <a:chExt cx="6938660" cy="23042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12CA16-050B-2844-D3CB-91DAD3D68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7608" y="1412776"/>
              <a:ext cx="6938660" cy="2304256"/>
            </a:xfrm>
            <a:prstGeom prst="rect">
              <a:avLst/>
            </a:prstGeom>
          </p:spPr>
        </p:pic>
        <p:sp>
          <p:nvSpPr>
            <p:cNvPr id="4" name="Oval 40">
              <a:extLst>
                <a:ext uri="{FF2B5EF4-FFF2-40B4-BE49-F238E27FC236}">
                  <a16:creationId xmlns:a16="http://schemas.microsoft.com/office/drawing/2014/main" id="{6A997F1A-BBD5-E7D6-1936-7260366A9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744" y="1484784"/>
              <a:ext cx="390120" cy="34771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solidFill>
                    <a:srgbClr val="FF0000"/>
                  </a:solidFill>
                </a:rPr>
                <a:t>FC</a:t>
              </a:r>
            </a:p>
          </p:txBody>
        </p:sp>
        <p:sp>
          <p:nvSpPr>
            <p:cNvPr id="6" name="Oval 40">
              <a:extLst>
                <a:ext uri="{FF2B5EF4-FFF2-40B4-BE49-F238E27FC236}">
                  <a16:creationId xmlns:a16="http://schemas.microsoft.com/office/drawing/2014/main" id="{06638E3A-CC14-A9FC-3F6E-2248DD9E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078" y="1484784"/>
              <a:ext cx="390120" cy="34771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solidFill>
                    <a:srgbClr val="FF0000"/>
                  </a:solidFill>
                </a:rPr>
                <a:t>PC</a:t>
              </a:r>
            </a:p>
          </p:txBody>
        </p:sp>
        <p:sp>
          <p:nvSpPr>
            <p:cNvPr id="8" name="Line 40">
              <a:extLst>
                <a:ext uri="{FF2B5EF4-FFF2-40B4-BE49-F238E27FC236}">
                  <a16:creationId xmlns:a16="http://schemas.microsoft.com/office/drawing/2014/main" id="{C6812AFF-1D0B-BDDC-1172-65CDCC9F0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4032" y="1700808"/>
              <a:ext cx="147610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9" name="Line 40">
              <a:extLst>
                <a:ext uri="{FF2B5EF4-FFF2-40B4-BE49-F238E27FC236}">
                  <a16:creationId xmlns:a16="http://schemas.microsoft.com/office/drawing/2014/main" id="{587F27F9-9970-FD3D-B1B2-4F31484E5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3712" y="1700808"/>
              <a:ext cx="2880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10" name="Line 40">
              <a:extLst>
                <a:ext uri="{FF2B5EF4-FFF2-40B4-BE49-F238E27FC236}">
                  <a16:creationId xmlns:a16="http://schemas.microsoft.com/office/drawing/2014/main" id="{5BD6260A-EF5F-BDAA-C4AB-834508EFE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688" y="1840282"/>
              <a:ext cx="30080" cy="5806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6E06F02D-C8D2-37AC-0DE9-0713CC6DB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0138" y="1832500"/>
              <a:ext cx="30080" cy="5806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BFDD9E-0C6D-0307-88A6-31E7FBDAA4BE}"/>
              </a:ext>
            </a:extLst>
          </p:cNvPr>
          <p:cNvSpPr txBox="1"/>
          <p:nvPr/>
        </p:nvSpPr>
        <p:spPr>
          <a:xfrm>
            <a:off x="1228298" y="304014"/>
            <a:ext cx="801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nb-NO" dirty="0"/>
              <a:t>The «</a:t>
            </a:r>
            <a:r>
              <a:rPr lang="nb-NO" dirty="0" err="1"/>
              <a:t>obvious</a:t>
            </a:r>
            <a:r>
              <a:rPr lang="nb-NO" dirty="0"/>
              <a:t>» pair-</a:t>
            </a:r>
            <a:r>
              <a:rPr lang="nb-NO" dirty="0" err="1"/>
              <a:t>close</a:t>
            </a:r>
            <a:r>
              <a:rPr lang="nb-NO" dirty="0"/>
              <a:t> </a:t>
            </a:r>
            <a:r>
              <a:rPr lang="nb-NO" dirty="0" err="1"/>
              <a:t>pairing</a:t>
            </a:r>
            <a:r>
              <a:rPr lang="nb-NO" dirty="0"/>
              <a:t> os OK. </a:t>
            </a:r>
            <a:r>
              <a:rPr lang="nb-NO" dirty="0" err="1"/>
              <a:t>However</a:t>
            </a:r>
            <a:r>
              <a:rPr lang="nb-NO" dirty="0"/>
              <a:t>, </a:t>
            </a:r>
            <a:r>
              <a:rPr lang="nb-NO" dirty="0" err="1"/>
              <a:t>interactions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loops </a:t>
            </a:r>
            <a:r>
              <a:rPr lang="nb-NO" dirty="0" err="1"/>
              <a:t>may</a:t>
            </a:r>
            <a:r>
              <a:rPr lang="nb-NO" dirty="0"/>
              <a:t> be severe. </a:t>
            </a:r>
            <a:r>
              <a:rPr lang="nb-NO" dirty="0" err="1"/>
              <a:t>Suggest</a:t>
            </a:r>
            <a:r>
              <a:rPr lang="nb-NO" dirty="0"/>
              <a:t> tuning </a:t>
            </a:r>
            <a:r>
              <a:rPr lang="nb-NO" dirty="0" err="1"/>
              <a:t>the</a:t>
            </a:r>
            <a:r>
              <a:rPr lang="nb-NO" dirty="0"/>
              <a:t> FC first, and </a:t>
            </a:r>
            <a:r>
              <a:rPr lang="nb-NO" dirty="0" err="1"/>
              <a:t>the</a:t>
            </a:r>
            <a:r>
              <a:rPr lang="nb-NO" dirty="0"/>
              <a:t> PC </a:t>
            </a:r>
            <a:r>
              <a:rPr lang="nb-NO" dirty="0" err="1"/>
              <a:t>about</a:t>
            </a:r>
            <a:r>
              <a:rPr lang="nb-NO" dirty="0"/>
              <a:t> 5 times </a:t>
            </a:r>
            <a:r>
              <a:rPr lang="nb-NO" dirty="0" err="1"/>
              <a:t>slower</a:t>
            </a:r>
            <a:r>
              <a:rPr lang="nb-NO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A48BA-3829-92D1-235B-3632473D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7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3E5F44-1966-B488-6A86-6942B078B118}"/>
              </a:ext>
            </a:extLst>
          </p:cNvPr>
          <p:cNvGrpSpPr/>
          <p:nvPr/>
        </p:nvGrpSpPr>
        <p:grpSpPr>
          <a:xfrm>
            <a:off x="3215680" y="102022"/>
            <a:ext cx="5688632" cy="1886818"/>
            <a:chOff x="2567608" y="1412776"/>
            <a:chExt cx="6938660" cy="23042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013CAF-5140-05F9-4B95-F2AB4DAF9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7608" y="1412776"/>
              <a:ext cx="6938660" cy="2304256"/>
            </a:xfrm>
            <a:prstGeom prst="rect">
              <a:avLst/>
            </a:prstGeom>
          </p:spPr>
        </p:pic>
        <p:sp>
          <p:nvSpPr>
            <p:cNvPr id="11" name="Oval 40">
              <a:extLst>
                <a:ext uri="{FF2B5EF4-FFF2-40B4-BE49-F238E27FC236}">
                  <a16:creationId xmlns:a16="http://schemas.microsoft.com/office/drawing/2014/main" id="{A766D261-D856-B17A-1B6B-FEE1385D4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744" y="1484784"/>
              <a:ext cx="390120" cy="34771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solidFill>
                    <a:srgbClr val="FF0000"/>
                  </a:solidFill>
                </a:rPr>
                <a:t>FC</a:t>
              </a:r>
            </a:p>
          </p:txBody>
        </p:sp>
        <p:sp>
          <p:nvSpPr>
            <p:cNvPr id="12" name="Oval 40">
              <a:extLst>
                <a:ext uri="{FF2B5EF4-FFF2-40B4-BE49-F238E27FC236}">
                  <a16:creationId xmlns:a16="http://schemas.microsoft.com/office/drawing/2014/main" id="{BCF3C47D-B815-2FC8-626E-03B35317D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078" y="1484784"/>
              <a:ext cx="390120" cy="34771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solidFill>
                    <a:srgbClr val="FF0000"/>
                  </a:solidFill>
                </a:rPr>
                <a:t>PC</a:t>
              </a:r>
            </a:p>
          </p:txBody>
        </p:sp>
        <p:sp>
          <p:nvSpPr>
            <p:cNvPr id="13" name="Line 40">
              <a:extLst>
                <a:ext uri="{FF2B5EF4-FFF2-40B4-BE49-F238E27FC236}">
                  <a16:creationId xmlns:a16="http://schemas.microsoft.com/office/drawing/2014/main" id="{6BFD26D4-194D-7A06-2CB8-6EB578B3B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5197" y="1700806"/>
              <a:ext cx="710298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14" name="Line 40">
              <a:extLst>
                <a:ext uri="{FF2B5EF4-FFF2-40B4-BE49-F238E27FC236}">
                  <a16:creationId xmlns:a16="http://schemas.microsoft.com/office/drawing/2014/main" id="{82F26007-3507-679E-9995-9CD9BCDBB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3712" y="1700808"/>
              <a:ext cx="2880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15" name="Line 40">
              <a:extLst>
                <a:ext uri="{FF2B5EF4-FFF2-40B4-BE49-F238E27FC236}">
                  <a16:creationId xmlns:a16="http://schemas.microsoft.com/office/drawing/2014/main" id="{F14E1B41-ECDD-1291-E7E9-2E723E21E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688" y="1840282"/>
              <a:ext cx="30080" cy="5806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16" name="Line 40">
              <a:extLst>
                <a:ext uri="{FF2B5EF4-FFF2-40B4-BE49-F238E27FC236}">
                  <a16:creationId xmlns:a16="http://schemas.microsoft.com/office/drawing/2014/main" id="{CA04EEC7-FD18-EFDA-74DC-5EF46AD60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0138" y="1832500"/>
              <a:ext cx="30080" cy="5806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68BF8-F942-266F-62FA-F94564761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1616" y="1772816"/>
            <a:ext cx="10186952" cy="498316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05236F-7041-84E2-3F61-D9524879B2FE}"/>
              </a:ext>
            </a:extLst>
          </p:cNvPr>
          <p:cNvSpPr txBox="1"/>
          <p:nvPr/>
        </p:nvSpPr>
        <p:spPr>
          <a:xfrm>
            <a:off x="1199456" y="62068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(b) </a:t>
            </a:r>
          </a:p>
        </p:txBody>
      </p:sp>
      <p:sp>
        <p:nvSpPr>
          <p:cNvPr id="23" name="Line 40">
            <a:extLst>
              <a:ext uri="{FF2B5EF4-FFF2-40B4-BE49-F238E27FC236}">
                <a16:creationId xmlns:a16="http://schemas.microsoft.com/office/drawing/2014/main" id="{062E717E-B1C7-7E4D-BCF6-CDCEF6FAE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9974" y="337873"/>
            <a:ext cx="1" cy="70726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23016-DB02-6919-7F8E-BB5288EFC332}"/>
              </a:ext>
            </a:extLst>
          </p:cNvPr>
          <p:cNvGrpSpPr/>
          <p:nvPr/>
        </p:nvGrpSpPr>
        <p:grpSpPr>
          <a:xfrm>
            <a:off x="8685151" y="683420"/>
            <a:ext cx="1859824" cy="379537"/>
            <a:chOff x="9436948" y="675809"/>
            <a:chExt cx="1859824" cy="3795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5CDAB3-9E8E-0FA8-9527-2A6C3D48F28E}"/>
                </a:ext>
              </a:extLst>
            </p:cNvPr>
            <p:cNvSpPr txBox="1"/>
            <p:nvPr/>
          </p:nvSpPr>
          <p:spPr>
            <a:xfrm>
              <a:off x="9552384" y="675809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F</a:t>
              </a:r>
              <a:r>
                <a:rPr lang="nb-NO" baseline="-25000" dirty="0"/>
                <a:t>3</a:t>
              </a:r>
              <a:r>
                <a:rPr lang="nb-NO" dirty="0"/>
                <a:t> = c</a:t>
              </a:r>
              <a:r>
                <a:rPr lang="nb-NO" sz="1600" baseline="-25000" dirty="0"/>
                <a:t>3</a:t>
              </a:r>
              <a:r>
                <a:rPr lang="nb-NO" dirty="0"/>
                <a:t>(p</a:t>
              </a:r>
              <a:r>
                <a:rPr lang="nb-NO" baseline="-25000" dirty="0"/>
                <a:t>2</a:t>
              </a:r>
              <a:r>
                <a:rPr lang="nb-NO" dirty="0"/>
                <a:t>-p</a:t>
              </a:r>
              <a:r>
                <a:rPr lang="nb-NO" baseline="-25000" dirty="0"/>
                <a:t>end</a:t>
              </a:r>
              <a:r>
                <a:rPr lang="nb-NO" dirty="0"/>
                <a:t>)</a:t>
              </a:r>
              <a:r>
                <a:rPr lang="nb-NO" baseline="30000" dirty="0"/>
                <a:t>1/2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423DE9C-C6D8-FB99-B330-8CE1E3363E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6948" y="1045136"/>
              <a:ext cx="1590276" cy="102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C5ABC1-AD48-8DF1-42B6-679863E04A64}"/>
              </a:ext>
            </a:extLst>
          </p:cNvPr>
          <p:cNvGrpSpPr/>
          <p:nvPr/>
        </p:nvGrpSpPr>
        <p:grpSpPr>
          <a:xfrm>
            <a:off x="-16795" y="160985"/>
            <a:ext cx="12178881" cy="6998496"/>
            <a:chOff x="-16795" y="160985"/>
            <a:chExt cx="12178881" cy="69984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995840-35BE-146F-9AB8-77B65B62A139}"/>
                </a:ext>
              </a:extLst>
            </p:cNvPr>
            <p:cNvSpPr txBox="1"/>
            <p:nvPr/>
          </p:nvSpPr>
          <p:spPr>
            <a:xfrm>
              <a:off x="-16795" y="4869160"/>
              <a:ext cx="11208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z1 to</a:t>
              </a:r>
            </a:p>
            <a:p>
              <a:r>
                <a:rPr lang="nb-NO" dirty="0" err="1"/>
                <a:t>fully</a:t>
              </a:r>
              <a:r>
                <a:rPr lang="nb-NO" dirty="0"/>
                <a:t> </a:t>
              </a:r>
              <a:r>
                <a:rPr lang="nb-NO" dirty="0" err="1"/>
                <a:t>open</a:t>
              </a:r>
              <a:endParaRPr lang="nb-NO" dirty="0"/>
            </a:p>
            <a:p>
              <a:r>
                <a:rPr lang="nb-NO" sz="1400" dirty="0"/>
                <a:t>(lose control</a:t>
              </a:r>
            </a:p>
            <a:p>
              <a:r>
                <a:rPr lang="nb-NO" sz="1400" dirty="0"/>
                <a:t>of F1)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7082A7-6BC5-EEC4-B8B6-4529100FA57F}"/>
                </a:ext>
              </a:extLst>
            </p:cNvPr>
            <p:cNvSpPr txBox="1"/>
            <p:nvPr/>
          </p:nvSpPr>
          <p:spPr>
            <a:xfrm>
              <a:off x="11008175" y="5805264"/>
              <a:ext cx="1120820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Or: z2 to</a:t>
              </a:r>
            </a:p>
            <a:p>
              <a:r>
                <a:rPr lang="nb-NO" dirty="0" err="1"/>
                <a:t>fully</a:t>
              </a:r>
              <a:r>
                <a:rPr lang="nb-NO" dirty="0"/>
                <a:t> </a:t>
              </a:r>
              <a:r>
                <a:rPr lang="nb-NO" dirty="0" err="1"/>
                <a:t>open</a:t>
              </a:r>
              <a:endParaRPr lang="nb-NO" dirty="0"/>
            </a:p>
            <a:p>
              <a:r>
                <a:rPr lang="nb-NO" sz="1400" dirty="0"/>
                <a:t>(lose control</a:t>
              </a:r>
            </a:p>
            <a:p>
              <a:r>
                <a:rPr lang="nb-NO" sz="1400" dirty="0"/>
                <a:t>of p2)</a:t>
              </a:r>
            </a:p>
            <a:p>
              <a:endParaRPr lang="nb-N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5F8C05-7F41-BE6D-2DED-3B7FB9694C57}"/>
                </a:ext>
              </a:extLst>
            </p:cNvPr>
            <p:cNvSpPr txBox="1"/>
            <p:nvPr/>
          </p:nvSpPr>
          <p:spPr>
            <a:xfrm>
              <a:off x="33081" y="2060848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/>
                <a:t>Disturbances</a:t>
              </a:r>
              <a:endParaRPr lang="nb-NO" sz="1400" dirty="0"/>
            </a:p>
            <a:p>
              <a:r>
                <a:rPr lang="nb-NO" sz="1400" dirty="0"/>
                <a:t>in F1, p2, </a:t>
              </a:r>
              <a:r>
                <a:rPr lang="nb-NO" sz="1400" dirty="0" err="1"/>
                <a:t>pend</a:t>
              </a:r>
              <a:endParaRPr lang="nb-NO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17DA1C-C3DD-5AEA-AA17-547B99584023}"/>
                </a:ext>
              </a:extLst>
            </p:cNvPr>
            <p:cNvSpPr txBox="1"/>
            <p:nvPr/>
          </p:nvSpPr>
          <p:spPr>
            <a:xfrm>
              <a:off x="11027224" y="2064399"/>
              <a:ext cx="11348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/>
                <a:t>Opposite</a:t>
              </a:r>
              <a:endParaRPr lang="nb-NO" sz="1400" dirty="0"/>
            </a:p>
            <a:p>
              <a:r>
                <a:rPr lang="nb-NO" sz="1400" dirty="0" err="1"/>
                <a:t>Disturbances</a:t>
              </a:r>
              <a:endParaRPr lang="nb-NO" sz="1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A7055C-C8E8-4559-0575-A0FBAFAA44A1}"/>
                </a:ext>
              </a:extLst>
            </p:cNvPr>
            <p:cNvSpPr txBox="1"/>
            <p:nvPr/>
          </p:nvSpPr>
          <p:spPr>
            <a:xfrm>
              <a:off x="1744652" y="160985"/>
              <a:ext cx="154131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4000" dirty="0">
                  <a:solidFill>
                    <a:srgbClr val="FF0000"/>
                  </a:solidFill>
                </a:rPr>
                <a:t>NO!</a:t>
              </a:r>
            </a:p>
            <a:p>
              <a:r>
                <a:rPr lang="nb-NO" dirty="0">
                  <a:solidFill>
                    <a:srgbClr val="FF0000"/>
                  </a:solidFill>
                </a:rPr>
                <a:t>Not </a:t>
              </a:r>
              <a:r>
                <a:rPr lang="nb-NO" dirty="0" err="1">
                  <a:solidFill>
                    <a:srgbClr val="FF0000"/>
                  </a:solidFill>
                </a:rPr>
                <a:t>consistent</a:t>
              </a:r>
              <a:endParaRPr lang="nb-NO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ADE219-85F6-2608-6A1E-8319C3DD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F717-F1CF-47D0-8310-A94F1236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183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E0852-F80C-4A47-A757-9DBD7737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98" y="1268760"/>
            <a:ext cx="6043271" cy="478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6A8A8-BEBF-4BFC-A2D8-4BACE0B2A85C}"/>
              </a:ext>
            </a:extLst>
          </p:cNvPr>
          <p:cNvSpPr txBox="1"/>
          <p:nvPr/>
        </p:nvSpPr>
        <p:spPr>
          <a:xfrm>
            <a:off x="2644487" y="6084134"/>
            <a:ext cx="478207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 “Systematic Design of Active Constraint Switching Using Classical Advanced Control Structures”</a:t>
            </a:r>
          </a:p>
          <a:p>
            <a:r>
              <a:rPr lang="en-US" sz="900" dirty="0"/>
              <a:t>Adriana Reyes-</a:t>
            </a:r>
            <a:r>
              <a:rPr lang="en-US" sz="900" dirty="0" err="1"/>
              <a:t>Lúa</a:t>
            </a:r>
            <a:r>
              <a:rPr lang="en-US" sz="900" dirty="0"/>
              <a:t> and Sigurd Skogestad</a:t>
            </a:r>
          </a:p>
          <a:p>
            <a:r>
              <a:rPr lang="en-US" sz="900" i="1" dirty="0"/>
              <a:t>Industrial &amp; Engineering Chemistry Research</a:t>
            </a:r>
            <a:r>
              <a:rPr lang="en-US" sz="900" dirty="0"/>
              <a:t> </a:t>
            </a:r>
            <a:r>
              <a:rPr lang="en-US" sz="900" b="1" dirty="0"/>
              <a:t>2020</a:t>
            </a:r>
            <a:r>
              <a:rPr lang="en-US" sz="900" dirty="0"/>
              <a:t> </a:t>
            </a:r>
            <a:r>
              <a:rPr lang="en-US" sz="900" i="1" dirty="0"/>
              <a:t>59</a:t>
            </a:r>
            <a:r>
              <a:rPr lang="en-US" sz="900" dirty="0"/>
              <a:t> (19), 9342-9342</a:t>
            </a:r>
          </a:p>
          <a:p>
            <a:br>
              <a:rPr lang="en-US" dirty="0"/>
            </a:br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8C1CB3-321E-49EF-B373-633115FE0E12}"/>
              </a:ext>
            </a:extLst>
          </p:cNvPr>
          <p:cNvSpPr/>
          <p:nvPr/>
        </p:nvSpPr>
        <p:spPr>
          <a:xfrm>
            <a:off x="3342812" y="136938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solidFill>
                  <a:srgbClr val="FF0000"/>
                </a:solidFill>
              </a:rPr>
              <a:t>Can</a:t>
            </a:r>
            <a:r>
              <a:rPr lang="nb-NO" sz="1400" dirty="0">
                <a:solidFill>
                  <a:srgbClr val="FF0000"/>
                </a:solidFill>
              </a:rPr>
              <a:t> be given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067D9-E463-470F-8ED3-A7768560305B}"/>
              </a:ext>
            </a:extLst>
          </p:cNvPr>
          <p:cNvSpPr txBox="1"/>
          <p:nvPr/>
        </p:nvSpPr>
        <p:spPr>
          <a:xfrm>
            <a:off x="8472264" y="908721"/>
            <a:ext cx="2284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CV1=</a:t>
            </a:r>
            <a:r>
              <a:rPr lang="nb-NO" dirty="0" err="1">
                <a:solidFill>
                  <a:srgbClr val="FF0000"/>
                </a:solidFill>
              </a:rPr>
              <a:t>xB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sz="1200" dirty="0">
                <a:solidFill>
                  <a:srgbClr val="FF0000"/>
                </a:solidFill>
              </a:rPr>
              <a:t>(</a:t>
            </a:r>
            <a:r>
              <a:rPr lang="nb-NO" sz="1200" dirty="0" err="1">
                <a:solidFill>
                  <a:srgbClr val="FF0000"/>
                </a:solidFill>
              </a:rPr>
              <a:t>cannot</a:t>
            </a:r>
            <a:r>
              <a:rPr lang="nb-NO" sz="1200" dirty="0">
                <a:solidFill>
                  <a:srgbClr val="FF0000"/>
                </a:solidFill>
              </a:rPr>
              <a:t> be given up)</a:t>
            </a:r>
          </a:p>
          <a:p>
            <a:r>
              <a:rPr lang="nb-NO" dirty="0">
                <a:solidFill>
                  <a:srgbClr val="FF0000"/>
                </a:solidFill>
              </a:rPr>
              <a:t>MV1=V </a:t>
            </a:r>
            <a:r>
              <a:rPr lang="nb-NO" sz="1200" dirty="0">
                <a:solidFill>
                  <a:srgbClr val="FF0000"/>
                </a:solidFill>
              </a:rPr>
              <a:t>(</a:t>
            </a:r>
            <a:r>
              <a:rPr lang="nb-NO" sz="1200" dirty="0" err="1">
                <a:solidFill>
                  <a:srgbClr val="FF0000"/>
                </a:solidFill>
              </a:rPr>
              <a:t>can</a:t>
            </a:r>
            <a:r>
              <a:rPr lang="nb-NO" sz="1200" dirty="0">
                <a:solidFill>
                  <a:srgbClr val="FF0000"/>
                </a:solidFill>
              </a:rPr>
              <a:t> </a:t>
            </a:r>
            <a:r>
              <a:rPr lang="nb-NO" sz="1200" dirty="0" err="1">
                <a:solidFill>
                  <a:srgbClr val="FF0000"/>
                </a:solidFill>
              </a:rPr>
              <a:t>reach</a:t>
            </a:r>
            <a:r>
              <a:rPr lang="nb-NO" sz="1200" dirty="0">
                <a:solidFill>
                  <a:srgbClr val="FF0000"/>
                </a:solidFill>
              </a:rPr>
              <a:t> </a:t>
            </a:r>
            <a:r>
              <a:rPr lang="nb-NO" sz="1200" dirty="0" err="1">
                <a:solidFill>
                  <a:srgbClr val="FF0000"/>
                </a:solidFill>
              </a:rPr>
              <a:t>max</a:t>
            </a:r>
            <a:r>
              <a:rPr lang="nb-NO" sz="1200" dirty="0">
                <a:solidFill>
                  <a:srgbClr val="FF0000"/>
                </a:solidFill>
              </a:rPr>
              <a:t>)</a:t>
            </a:r>
          </a:p>
          <a:p>
            <a:r>
              <a:rPr lang="nb-NO" dirty="0">
                <a:solidFill>
                  <a:srgbClr val="FF0000"/>
                </a:solidFill>
              </a:rPr>
              <a:t>MV2=L </a:t>
            </a:r>
            <a:r>
              <a:rPr lang="nb-NO" sz="1200" dirty="0">
                <a:solidFill>
                  <a:srgbClr val="FF0000"/>
                </a:solidFill>
              </a:rPr>
              <a:t>(</a:t>
            </a:r>
            <a:r>
              <a:rPr lang="nb-NO" sz="1200" dirty="0" err="1">
                <a:solidFill>
                  <a:srgbClr val="FF0000"/>
                </a:solidFill>
              </a:rPr>
              <a:t>normally</a:t>
            </a:r>
            <a:r>
              <a:rPr lang="nb-NO" sz="1200" dirty="0">
                <a:solidFill>
                  <a:srgbClr val="FF0000"/>
                </a:solidFill>
              </a:rPr>
              <a:t> used for </a:t>
            </a:r>
            <a:r>
              <a:rPr lang="nb-NO" sz="1200" dirty="0" err="1">
                <a:solidFill>
                  <a:srgbClr val="FF0000"/>
                </a:solidFill>
              </a:rPr>
              <a:t>xD</a:t>
            </a:r>
            <a:r>
              <a:rPr lang="nb-NO" sz="1200" dirty="0">
                <a:solidFill>
                  <a:srgbClr val="FF0000"/>
                </a:solidFill>
              </a:rPr>
              <a:t>)</a:t>
            </a:r>
          </a:p>
          <a:p>
            <a:r>
              <a:rPr lang="nb-NO" dirty="0">
                <a:solidFill>
                  <a:srgbClr val="FF0000"/>
                </a:solidFill>
              </a:rPr>
              <a:t>MV3=F </a:t>
            </a:r>
            <a:r>
              <a:rPr lang="nb-NO" sz="1200" dirty="0">
                <a:solidFill>
                  <a:srgbClr val="FF0000"/>
                </a:solidFill>
              </a:rPr>
              <a:t>(has setpoint)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FB69D-A230-40ED-8785-4C979D91213C}"/>
              </a:ext>
            </a:extLst>
          </p:cNvPr>
          <p:cNvSpPr txBox="1"/>
          <p:nvPr/>
        </p:nvSpPr>
        <p:spPr>
          <a:xfrm>
            <a:off x="8517713" y="3123212"/>
            <a:ext cx="191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err="1">
                <a:solidFill>
                  <a:srgbClr val="FF0000"/>
                </a:solidFill>
              </a:rPr>
              <a:t>Spec</a:t>
            </a:r>
            <a:r>
              <a:rPr lang="nb-NO" sz="800" dirty="0">
                <a:solidFill>
                  <a:srgbClr val="FF0000"/>
                </a:solidFill>
              </a:rPr>
              <a:t>. is </a:t>
            </a:r>
            <a:r>
              <a:rPr lang="nb-NO" sz="800" dirty="0" err="1">
                <a:solidFill>
                  <a:srgbClr val="FF0000"/>
                </a:solidFill>
              </a:rPr>
              <a:t>max</a:t>
            </a:r>
            <a:r>
              <a:rPr lang="nb-NO" sz="800" dirty="0">
                <a:solidFill>
                  <a:srgbClr val="FF0000"/>
                </a:solidFill>
              </a:rPr>
              <a:t> 5% </a:t>
            </a:r>
            <a:r>
              <a:rPr lang="nb-NO" sz="800" dirty="0" err="1">
                <a:solidFill>
                  <a:srgbClr val="FF0000"/>
                </a:solidFill>
              </a:rPr>
              <a:t>heavy</a:t>
            </a:r>
            <a:r>
              <a:rPr lang="nb-NO" sz="800" dirty="0">
                <a:solidFill>
                  <a:srgbClr val="FF0000"/>
                </a:solidFill>
              </a:rPr>
              <a:t> in </a:t>
            </a:r>
            <a:r>
              <a:rPr lang="nb-NO" sz="800" dirty="0" err="1">
                <a:solidFill>
                  <a:srgbClr val="FF0000"/>
                </a:solidFill>
              </a:rPr>
              <a:t>top</a:t>
            </a:r>
            <a:r>
              <a:rPr lang="nb-NO" sz="800" dirty="0">
                <a:solidFill>
                  <a:srgbClr val="FF0000"/>
                </a:solidFill>
              </a:rPr>
              <a:t>, </a:t>
            </a:r>
            <a:r>
              <a:rPr lang="nb-NO" sz="800" dirty="0" err="1">
                <a:solidFill>
                  <a:srgbClr val="FF0000"/>
                </a:solidFill>
              </a:rPr>
              <a:t>but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heavy</a:t>
            </a:r>
            <a:r>
              <a:rPr lang="nb-NO" sz="800" dirty="0">
                <a:solidFill>
                  <a:srgbClr val="FF0000"/>
                </a:solidFill>
              </a:rPr>
              <a:t> in </a:t>
            </a:r>
            <a:r>
              <a:rPr lang="nb-NO" sz="800" dirty="0" err="1">
                <a:solidFill>
                  <a:srgbClr val="FF0000"/>
                </a:solidFill>
              </a:rPr>
              <a:t>top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gives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economic</a:t>
            </a:r>
            <a:r>
              <a:rPr lang="nb-NO" sz="800" dirty="0">
                <a:solidFill>
                  <a:srgbClr val="FF0000"/>
                </a:solidFill>
              </a:rPr>
              <a:t> loss. </a:t>
            </a:r>
            <a:r>
              <a:rPr lang="nb-NO" sz="800" dirty="0" err="1">
                <a:solidFill>
                  <a:srgbClr val="FF0000"/>
                </a:solidFill>
              </a:rPr>
              <a:t>Economic</a:t>
            </a:r>
            <a:r>
              <a:rPr lang="nb-NO" sz="800" dirty="0">
                <a:solidFill>
                  <a:srgbClr val="FF0000"/>
                </a:solidFill>
              </a:rPr>
              <a:t> optimal over-</a:t>
            </a:r>
            <a:r>
              <a:rPr lang="nb-NO" sz="800" dirty="0" err="1">
                <a:solidFill>
                  <a:srgbClr val="FF0000"/>
                </a:solidFill>
              </a:rPr>
              <a:t>purification</a:t>
            </a:r>
            <a:r>
              <a:rPr lang="nb-NO" sz="800" dirty="0">
                <a:solidFill>
                  <a:srgbClr val="FF0000"/>
                </a:solidFill>
              </a:rPr>
              <a:t> of </a:t>
            </a:r>
            <a:r>
              <a:rPr lang="nb-NO" sz="800" dirty="0" err="1">
                <a:solidFill>
                  <a:srgbClr val="FF0000"/>
                </a:solidFill>
              </a:rPr>
              <a:t>top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product</a:t>
            </a:r>
            <a:r>
              <a:rPr lang="nb-NO" sz="800" dirty="0">
                <a:solidFill>
                  <a:srgbClr val="FF0000"/>
                </a:solidFill>
              </a:rPr>
              <a:t> (</a:t>
            </a:r>
            <a:r>
              <a:rPr lang="nb-NO" sz="800" dirty="0" err="1">
                <a:solidFill>
                  <a:srgbClr val="FF0000"/>
                </a:solidFill>
              </a:rPr>
              <a:t>xDopt</a:t>
            </a:r>
            <a:r>
              <a:rPr lang="nb-NO" sz="800" dirty="0">
                <a:solidFill>
                  <a:srgbClr val="FF0000"/>
                </a:solidFill>
              </a:rPr>
              <a:t>) </a:t>
            </a:r>
            <a:r>
              <a:rPr lang="nb-NO" sz="800" dirty="0" err="1">
                <a:solidFill>
                  <a:srgbClr val="FF0000"/>
                </a:solidFill>
              </a:rPr>
              <a:t>depends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on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prices</a:t>
            </a:r>
            <a:r>
              <a:rPr lang="nb-NO" sz="800" dirty="0">
                <a:solidFill>
                  <a:srgbClr val="FF0000"/>
                </a:solidFill>
              </a:rPr>
              <a:t> 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6E29F-1DAD-4553-9759-03DB0EA900A9}"/>
              </a:ext>
            </a:extLst>
          </p:cNvPr>
          <p:cNvSpPr txBox="1"/>
          <p:nvPr/>
        </p:nvSpPr>
        <p:spPr>
          <a:xfrm>
            <a:off x="9339866" y="4061069"/>
            <a:ext cx="136677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err="1">
                <a:solidFill>
                  <a:srgbClr val="FF0000"/>
                </a:solidFill>
              </a:rPr>
              <a:t>Bottom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product</a:t>
            </a:r>
            <a:r>
              <a:rPr lang="nb-NO" sz="800" dirty="0">
                <a:solidFill>
                  <a:srgbClr val="FF0000"/>
                </a:solidFill>
              </a:rPr>
              <a:t> is </a:t>
            </a:r>
            <a:r>
              <a:rPr lang="nb-NO" sz="800" dirty="0" err="1">
                <a:solidFill>
                  <a:srgbClr val="FF0000"/>
                </a:solidFill>
              </a:rPr>
              <a:t>the</a:t>
            </a:r>
            <a:r>
              <a:rPr lang="nb-NO" sz="800" dirty="0">
                <a:solidFill>
                  <a:srgbClr val="FF0000"/>
                </a:solidFill>
              </a:rPr>
              <a:t> most </a:t>
            </a:r>
            <a:r>
              <a:rPr lang="nb-NO" sz="800" dirty="0" err="1">
                <a:solidFill>
                  <a:srgbClr val="FF0000"/>
                </a:solidFill>
              </a:rPr>
              <a:t>valuable</a:t>
            </a:r>
            <a:r>
              <a:rPr lang="nb-NO" sz="800" dirty="0">
                <a:solidFill>
                  <a:srgbClr val="FF0000"/>
                </a:solidFill>
              </a:rPr>
              <a:t> and </a:t>
            </a:r>
            <a:r>
              <a:rPr lang="nb-NO" sz="800" dirty="0" err="1">
                <a:solidFill>
                  <a:srgbClr val="FF0000"/>
                </a:solidFill>
              </a:rPr>
              <a:t>should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always</a:t>
            </a:r>
            <a:r>
              <a:rPr lang="nb-NO" sz="800" dirty="0">
                <a:solidFill>
                  <a:srgbClr val="FF0000"/>
                </a:solidFill>
              </a:rPr>
              <a:t> be </a:t>
            </a:r>
            <a:r>
              <a:rPr lang="nb-NO" sz="800" dirty="0" err="1">
                <a:solidFill>
                  <a:srgbClr val="FF0000"/>
                </a:solidFill>
              </a:rPr>
              <a:t>kept</a:t>
            </a:r>
            <a:r>
              <a:rPr lang="nb-NO" sz="800" dirty="0">
                <a:solidFill>
                  <a:srgbClr val="FF0000"/>
                </a:solidFill>
              </a:rPr>
              <a:t> at </a:t>
            </a:r>
            <a:r>
              <a:rPr lang="nb-NO" sz="800" dirty="0" err="1">
                <a:solidFill>
                  <a:srgbClr val="FF0000"/>
                </a:solidFill>
              </a:rPr>
              <a:t>its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purity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constrant</a:t>
            </a:r>
            <a:r>
              <a:rPr lang="nb-NO" sz="800" dirty="0">
                <a:solidFill>
                  <a:srgbClr val="FF0000"/>
                </a:solidFill>
              </a:rPr>
              <a:t> (</a:t>
            </a:r>
            <a:r>
              <a:rPr lang="nb-NO" sz="800" dirty="0" err="1">
                <a:solidFill>
                  <a:srgbClr val="FF0000"/>
                </a:solidFill>
              </a:rPr>
              <a:t>xBmin</a:t>
            </a:r>
            <a:r>
              <a:rPr lang="nb-NO" sz="800" dirty="0">
                <a:solidFill>
                  <a:srgbClr val="FF0000"/>
                </a:solidFill>
              </a:rPr>
              <a:t>). </a:t>
            </a:r>
          </a:p>
          <a:p>
            <a:r>
              <a:rPr lang="nb-NO" sz="800" dirty="0">
                <a:solidFill>
                  <a:srgbClr val="FF0000"/>
                </a:solidFill>
              </a:rPr>
              <a:t>Split range control*:</a:t>
            </a:r>
          </a:p>
          <a:p>
            <a:pPr marL="228600" indent="-228600">
              <a:buAutoNum type="arabicPeriod"/>
            </a:pPr>
            <a:r>
              <a:rPr lang="nb-NO" sz="800" dirty="0" err="1">
                <a:solidFill>
                  <a:srgbClr val="FF0000"/>
                </a:solidFill>
              </a:rPr>
              <a:t>Normally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we</a:t>
            </a:r>
            <a:r>
              <a:rPr lang="nb-NO" sz="800" dirty="0">
                <a:solidFill>
                  <a:srgbClr val="FF0000"/>
                </a:solidFill>
              </a:rPr>
              <a:t> control </a:t>
            </a:r>
            <a:r>
              <a:rPr lang="nb-NO" sz="800" dirty="0" err="1">
                <a:solidFill>
                  <a:srgbClr val="FF0000"/>
                </a:solidFill>
              </a:rPr>
              <a:t>xB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with</a:t>
            </a:r>
            <a:r>
              <a:rPr lang="nb-NO" sz="800" dirty="0">
                <a:solidFill>
                  <a:srgbClr val="FF0000"/>
                </a:solidFill>
              </a:rPr>
              <a:t> V</a:t>
            </a:r>
          </a:p>
          <a:p>
            <a:pPr marL="228600" indent="-228600">
              <a:buAutoNum type="arabicPeriod"/>
            </a:pPr>
            <a:r>
              <a:rPr lang="nb-NO" sz="800" dirty="0">
                <a:solidFill>
                  <a:srgbClr val="FF0000"/>
                </a:solidFill>
              </a:rPr>
              <a:t>If V </a:t>
            </a:r>
            <a:r>
              <a:rPr lang="nb-NO" sz="800" dirty="0" err="1">
                <a:solidFill>
                  <a:srgbClr val="FF0000"/>
                </a:solidFill>
              </a:rPr>
              <a:t>reaches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Vmax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then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we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instead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use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reflux</a:t>
            </a:r>
            <a:r>
              <a:rPr lang="nb-NO" sz="800" dirty="0">
                <a:solidFill>
                  <a:srgbClr val="FF0000"/>
                </a:solidFill>
              </a:rPr>
              <a:t> L (and </a:t>
            </a:r>
            <a:r>
              <a:rPr lang="nb-NO" sz="800" dirty="0" err="1">
                <a:solidFill>
                  <a:srgbClr val="FF0000"/>
                </a:solidFill>
              </a:rPr>
              <a:t>give</a:t>
            </a:r>
            <a:r>
              <a:rPr lang="nb-NO" sz="800" dirty="0">
                <a:solidFill>
                  <a:srgbClr val="FF0000"/>
                </a:solidFill>
              </a:rPr>
              <a:t> up </a:t>
            </a:r>
            <a:r>
              <a:rPr lang="nb-NO" sz="800" dirty="0" err="1">
                <a:solidFill>
                  <a:srgbClr val="FF0000"/>
                </a:solidFill>
              </a:rPr>
              <a:t>xDopt</a:t>
            </a:r>
            <a:r>
              <a:rPr lang="nb-NO" sz="800" dirty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nb-NO" sz="800" dirty="0">
                <a:solidFill>
                  <a:srgbClr val="FF0000"/>
                </a:solidFill>
              </a:rPr>
              <a:t>If L is not </a:t>
            </a:r>
            <a:r>
              <a:rPr lang="nb-NO" sz="800" dirty="0" err="1">
                <a:solidFill>
                  <a:srgbClr val="FF0000"/>
                </a:solidFill>
              </a:rPr>
              <a:t>availabe</a:t>
            </a:r>
            <a:r>
              <a:rPr lang="nb-NO" sz="800" dirty="0">
                <a:solidFill>
                  <a:srgbClr val="FF0000"/>
                </a:solidFill>
              </a:rPr>
              <a:t> (</a:t>
            </a:r>
            <a:r>
              <a:rPr lang="nb-NO" sz="800" dirty="0" err="1">
                <a:solidFill>
                  <a:srgbClr val="FF0000"/>
                </a:solidFill>
              </a:rPr>
              <a:t>beacuse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it’s</a:t>
            </a:r>
            <a:r>
              <a:rPr lang="nb-NO" sz="800" dirty="0">
                <a:solidFill>
                  <a:srgbClr val="FF0000"/>
                </a:solidFill>
              </a:rPr>
              <a:t> used to control </a:t>
            </a:r>
            <a:r>
              <a:rPr lang="nb-NO" sz="800" dirty="0" err="1">
                <a:solidFill>
                  <a:srgbClr val="FF0000"/>
                </a:solidFill>
              </a:rPr>
              <a:t>sDmin</a:t>
            </a:r>
            <a:r>
              <a:rPr lang="nb-NO" sz="800" dirty="0">
                <a:solidFill>
                  <a:srgbClr val="FF0000"/>
                </a:solidFill>
              </a:rPr>
              <a:t>) </a:t>
            </a:r>
            <a:r>
              <a:rPr lang="nb-NO" sz="800" dirty="0" err="1">
                <a:solidFill>
                  <a:srgbClr val="FF0000"/>
                </a:solidFill>
              </a:rPr>
              <a:t>then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we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instead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use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the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feedrate</a:t>
            </a:r>
            <a:r>
              <a:rPr lang="nb-NO" sz="800" dirty="0">
                <a:solidFill>
                  <a:srgbClr val="FF0000"/>
                </a:solidFill>
              </a:rPr>
              <a:t> F to control </a:t>
            </a:r>
            <a:r>
              <a:rPr lang="nb-NO" sz="800" dirty="0" err="1">
                <a:solidFill>
                  <a:srgbClr val="FF0000"/>
                </a:solidFill>
              </a:rPr>
              <a:t>xB</a:t>
            </a:r>
            <a:endParaRPr lang="nb-NO" sz="800" dirty="0">
              <a:solidFill>
                <a:srgbClr val="FF0000"/>
              </a:solidFill>
            </a:endParaRPr>
          </a:p>
          <a:p>
            <a:endParaRPr lang="nb-NO" sz="900" dirty="0">
              <a:solidFill>
                <a:srgbClr val="FF0000"/>
              </a:solidFill>
            </a:endParaRPr>
          </a:p>
          <a:p>
            <a:r>
              <a:rPr lang="nb-NO" sz="800" dirty="0">
                <a:solidFill>
                  <a:srgbClr val="FF0000"/>
                </a:solidFill>
              </a:rPr>
              <a:t>*Split range control </a:t>
            </a:r>
            <a:r>
              <a:rPr lang="nb-NO" sz="800" dirty="0" err="1">
                <a:solidFill>
                  <a:srgbClr val="FF0000"/>
                </a:solidFill>
              </a:rPr>
              <a:t>can</a:t>
            </a:r>
            <a:r>
              <a:rPr lang="nb-NO" sz="800" dirty="0">
                <a:solidFill>
                  <a:srgbClr val="FF0000"/>
                </a:solidFill>
              </a:rPr>
              <a:t> be </a:t>
            </a:r>
            <a:r>
              <a:rPr lang="nb-NO" sz="800" dirty="0" err="1">
                <a:solidFill>
                  <a:srgbClr val="FF0000"/>
                </a:solidFill>
              </a:rPr>
              <a:t>replaced</a:t>
            </a:r>
            <a:r>
              <a:rPr lang="nb-NO" sz="800" dirty="0">
                <a:solidFill>
                  <a:srgbClr val="FF0000"/>
                </a:solidFill>
              </a:rPr>
              <a:t> by </a:t>
            </a:r>
            <a:r>
              <a:rPr lang="nb-NO" sz="800" dirty="0" err="1">
                <a:solidFill>
                  <a:srgbClr val="FF0000"/>
                </a:solidFill>
              </a:rPr>
              <a:t>three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controllers</a:t>
            </a:r>
            <a:r>
              <a:rPr lang="nb-NO" sz="800" dirty="0">
                <a:solidFill>
                  <a:srgbClr val="FF0000"/>
                </a:solidFill>
              </a:rPr>
              <a:t> </a:t>
            </a:r>
            <a:r>
              <a:rPr lang="nb-NO" sz="800" dirty="0" err="1">
                <a:solidFill>
                  <a:srgbClr val="FF0000"/>
                </a:solidFill>
              </a:rPr>
              <a:t>with</a:t>
            </a:r>
            <a:r>
              <a:rPr lang="nb-NO" sz="800" dirty="0">
                <a:solidFill>
                  <a:srgbClr val="FF0000"/>
                </a:solidFill>
              </a:rPr>
              <a:t> different setpoints for </a:t>
            </a:r>
            <a:r>
              <a:rPr lang="nb-NO" sz="800" dirty="0" err="1">
                <a:solidFill>
                  <a:srgbClr val="FF0000"/>
                </a:solidFill>
              </a:rPr>
              <a:t>xB</a:t>
            </a:r>
            <a:endParaRPr lang="nb-NO" sz="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8A4C8-F93D-4BE0-A88E-FF943FB94EAE}"/>
              </a:ext>
            </a:extLst>
          </p:cNvPr>
          <p:cNvSpPr txBox="1"/>
          <p:nvPr/>
        </p:nvSpPr>
        <p:spPr>
          <a:xfrm>
            <a:off x="7464152" y="2996953"/>
            <a:ext cx="837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=95% </a:t>
            </a:r>
            <a:r>
              <a:rPr lang="nb-NO" sz="1200" dirty="0" err="1">
                <a:solidFill>
                  <a:srgbClr val="FF0000"/>
                </a:solidFill>
              </a:rPr>
              <a:t>light</a:t>
            </a:r>
            <a:endParaRPr lang="nb-NO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ED769-AE08-45E7-8E3B-231CE6C98B53}"/>
              </a:ext>
            </a:extLst>
          </p:cNvPr>
          <p:cNvSpPr txBox="1"/>
          <p:nvPr/>
        </p:nvSpPr>
        <p:spPr>
          <a:xfrm>
            <a:off x="8408263" y="4595373"/>
            <a:ext cx="931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=95% </a:t>
            </a:r>
            <a:r>
              <a:rPr lang="nb-NO" sz="1200" dirty="0" err="1">
                <a:solidFill>
                  <a:srgbClr val="FF0000"/>
                </a:solidFill>
              </a:rPr>
              <a:t>heavy</a:t>
            </a:r>
            <a:endParaRPr lang="nb-NO" sz="1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35089-0C07-4454-A17A-BD98CD4E1C05}"/>
              </a:ext>
            </a:extLst>
          </p:cNvPr>
          <p:cNvSpPr txBox="1"/>
          <p:nvPr/>
        </p:nvSpPr>
        <p:spPr>
          <a:xfrm>
            <a:off x="8472264" y="3707987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=98%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5E9AED-FFE4-4278-9ECF-05D40D42B0D7}"/>
              </a:ext>
            </a:extLst>
          </p:cNvPr>
          <p:cNvSpPr/>
          <p:nvPr/>
        </p:nvSpPr>
        <p:spPr>
          <a:xfrm>
            <a:off x="7680176" y="4462083"/>
            <a:ext cx="432048" cy="41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TC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623E3C-B1FC-4F1E-8D0A-A0E669C51DB1}"/>
              </a:ext>
            </a:extLst>
          </p:cNvPr>
          <p:cNvCxnSpPr/>
          <p:nvPr/>
        </p:nvCxnSpPr>
        <p:spPr>
          <a:xfrm>
            <a:off x="6023992" y="4867942"/>
            <a:ext cx="1800200" cy="0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4652D-0038-4C55-A9E2-E24ABF3F5764}"/>
              </a:ext>
            </a:extLst>
          </p:cNvPr>
          <p:cNvSpPr txBox="1"/>
          <p:nvPr/>
        </p:nvSpPr>
        <p:spPr>
          <a:xfrm>
            <a:off x="1681534" y="6555031"/>
            <a:ext cx="470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This is an </a:t>
            </a:r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MPC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preferred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AED0D8-5E99-2CA7-CF9A-B4A72B05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BF86-5878-4F0B-BB44-11763E51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Autofit/>
          </a:bodyPr>
          <a:lstStyle/>
          <a:p>
            <a:r>
              <a:rPr lang="nb-NO" sz="3200" dirty="0"/>
              <a:t>Alternative </a:t>
            </a:r>
            <a:r>
              <a:rPr lang="nb-NO" sz="3200" dirty="0" err="1"/>
              <a:t>solution</a:t>
            </a:r>
            <a:r>
              <a:rPr lang="nb-NO" sz="3200" dirty="0"/>
              <a:t> </a:t>
            </a:r>
            <a:r>
              <a:rPr lang="nb-NO" sz="3200" dirty="0" err="1"/>
              <a:t>with</a:t>
            </a:r>
            <a:r>
              <a:rPr lang="nb-NO" sz="3200" dirty="0"/>
              <a:t> different setpoints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481A9-35F8-481A-9777-F6408E4B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8" y="846138"/>
            <a:ext cx="6753225" cy="5429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CA5E9A-5EB1-4D03-ACA0-ACE5DED6BF1D}"/>
              </a:ext>
            </a:extLst>
          </p:cNvPr>
          <p:cNvSpPr/>
          <p:nvPr/>
        </p:nvSpPr>
        <p:spPr>
          <a:xfrm>
            <a:off x="8304403" y="971141"/>
            <a:ext cx="11443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solidFill>
                  <a:srgbClr val="FF0000"/>
                </a:solidFill>
              </a:rPr>
              <a:t>Cannot</a:t>
            </a:r>
            <a:r>
              <a:rPr lang="nb-NO" sz="1400" dirty="0">
                <a:solidFill>
                  <a:srgbClr val="FF0000"/>
                </a:solidFill>
              </a:rPr>
              <a:t> be given 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80F89E-F627-440A-BD4E-AD884708BDE9}"/>
              </a:ext>
            </a:extLst>
          </p:cNvPr>
          <p:cNvSpPr/>
          <p:nvPr/>
        </p:nvSpPr>
        <p:spPr>
          <a:xfrm>
            <a:off x="8472264" y="76470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A8105B-1B9C-42F3-BDBA-04CDF1ECC0C4}"/>
              </a:ext>
            </a:extLst>
          </p:cNvPr>
          <p:cNvSpPr/>
          <p:nvPr/>
        </p:nvSpPr>
        <p:spPr>
          <a:xfrm>
            <a:off x="8569642" y="292494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F15D2-9691-4B43-B544-CDEE88C0778F}"/>
              </a:ext>
            </a:extLst>
          </p:cNvPr>
          <p:cNvSpPr txBox="1"/>
          <p:nvPr/>
        </p:nvSpPr>
        <p:spPr>
          <a:xfrm>
            <a:off x="8929682" y="3007986"/>
            <a:ext cx="837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=95% </a:t>
            </a:r>
            <a:r>
              <a:rPr lang="nb-NO" sz="1200" dirty="0" err="1">
                <a:solidFill>
                  <a:srgbClr val="FF0000"/>
                </a:solidFill>
              </a:rPr>
              <a:t>light</a:t>
            </a:r>
            <a:endParaRPr lang="nb-NO" sz="1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A3733-B900-4294-9EDE-4D6D68CE12CE}"/>
              </a:ext>
            </a:extLst>
          </p:cNvPr>
          <p:cNvSpPr txBox="1"/>
          <p:nvPr/>
        </p:nvSpPr>
        <p:spPr>
          <a:xfrm>
            <a:off x="9102913" y="832642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= 94% </a:t>
            </a:r>
            <a:r>
              <a:rPr lang="nb-NO" sz="1200" dirty="0" err="1">
                <a:solidFill>
                  <a:srgbClr val="FF0000"/>
                </a:solidFill>
              </a:rPr>
              <a:t>light</a:t>
            </a:r>
            <a:endParaRPr lang="nb-NO" sz="1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2D821-0DA7-4943-AD9F-563CF0EEA7DB}"/>
              </a:ext>
            </a:extLst>
          </p:cNvPr>
          <p:cNvSpPr txBox="1"/>
          <p:nvPr/>
        </p:nvSpPr>
        <p:spPr>
          <a:xfrm>
            <a:off x="1981201" y="6138781"/>
            <a:ext cx="8464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This </a:t>
            </a:r>
            <a:r>
              <a:rPr lang="nb-NO" sz="1400" dirty="0" err="1">
                <a:solidFill>
                  <a:srgbClr val="FF0000"/>
                </a:solidFill>
              </a:rPr>
              <a:t>solution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looks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simpler</a:t>
            </a:r>
            <a:r>
              <a:rPr lang="nb-NO" sz="1400" dirty="0">
                <a:solidFill>
                  <a:srgbClr val="FF0000"/>
                </a:solidFill>
              </a:rPr>
              <a:t>, </a:t>
            </a:r>
            <a:r>
              <a:rPr lang="nb-NO" sz="1400" dirty="0" err="1">
                <a:solidFill>
                  <a:srgbClr val="FF0000"/>
                </a:solidFill>
              </a:rPr>
              <a:t>but</a:t>
            </a:r>
            <a:r>
              <a:rPr lang="nb-NO" sz="1400" dirty="0">
                <a:solidFill>
                  <a:srgbClr val="FF0000"/>
                </a:solidFill>
              </a:rPr>
              <a:t> it is not as </a:t>
            </a:r>
            <a:r>
              <a:rPr lang="nb-NO" sz="1400" dirty="0" err="1">
                <a:solidFill>
                  <a:srgbClr val="FF0000"/>
                </a:solidFill>
              </a:rPr>
              <a:t>good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dynamically</a:t>
            </a:r>
            <a:r>
              <a:rPr lang="nb-NO" sz="1400" dirty="0">
                <a:solidFill>
                  <a:srgbClr val="FF0000"/>
                </a:solidFill>
              </a:rPr>
              <a:t> in cases </a:t>
            </a:r>
            <a:r>
              <a:rPr lang="nb-NO" sz="1400" dirty="0" err="1">
                <a:solidFill>
                  <a:srgbClr val="FF0000"/>
                </a:solidFill>
              </a:rPr>
              <a:t>where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we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need</a:t>
            </a:r>
            <a:r>
              <a:rPr lang="nb-NO" sz="1400" dirty="0">
                <a:solidFill>
                  <a:srgbClr val="FF0000"/>
                </a:solidFill>
              </a:rPr>
              <a:t> to limit </a:t>
            </a:r>
            <a:r>
              <a:rPr lang="nb-NO" sz="1400" dirty="0" err="1">
                <a:solidFill>
                  <a:srgbClr val="FF0000"/>
                </a:solidFill>
              </a:rPr>
              <a:t>feed</a:t>
            </a:r>
            <a:r>
              <a:rPr lang="nb-NO" sz="1400" dirty="0">
                <a:solidFill>
                  <a:srgbClr val="FF0000"/>
                </a:solidFill>
              </a:rPr>
              <a:t> F to </a:t>
            </a:r>
            <a:r>
              <a:rPr lang="nb-NO" sz="1400" dirty="0" err="1">
                <a:solidFill>
                  <a:srgbClr val="FF0000"/>
                </a:solidFill>
              </a:rPr>
              <a:t>the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column</a:t>
            </a:r>
            <a:r>
              <a:rPr lang="nb-NO" sz="1400" dirty="0">
                <a:solidFill>
                  <a:srgbClr val="FF0000"/>
                </a:solidFill>
              </a:rPr>
              <a:t>.</a:t>
            </a:r>
          </a:p>
          <a:p>
            <a:r>
              <a:rPr lang="nb-NO" sz="1400" dirty="0" err="1">
                <a:solidFill>
                  <a:srgbClr val="FF0000"/>
                </a:solidFill>
              </a:rPr>
              <a:t>We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then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use</a:t>
            </a:r>
            <a:r>
              <a:rPr lang="nb-NO" sz="1400" dirty="0">
                <a:solidFill>
                  <a:srgbClr val="FF0000"/>
                </a:solidFill>
              </a:rPr>
              <a:t> F to control </a:t>
            </a:r>
            <a:r>
              <a:rPr lang="nb-NO" sz="1400" dirty="0" err="1">
                <a:solidFill>
                  <a:srgbClr val="FF0000"/>
                </a:solidFill>
              </a:rPr>
              <a:t>top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composition</a:t>
            </a:r>
            <a:r>
              <a:rPr lang="nb-NO" sz="1400" dirty="0">
                <a:solidFill>
                  <a:srgbClr val="FF0000"/>
                </a:solidFill>
              </a:rPr>
              <a:t>, and L to control </a:t>
            </a:r>
            <a:r>
              <a:rPr lang="nb-NO" sz="1400" dirty="0" err="1">
                <a:solidFill>
                  <a:srgbClr val="FF0000"/>
                </a:solidFill>
              </a:rPr>
              <a:t>bottom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compoistion</a:t>
            </a:r>
            <a:r>
              <a:rPr lang="nb-NO" sz="1400" dirty="0">
                <a:solidFill>
                  <a:srgbClr val="FF0000"/>
                </a:solidFill>
              </a:rPr>
              <a:t>. </a:t>
            </a:r>
          </a:p>
          <a:p>
            <a:r>
              <a:rPr lang="nb-NO" sz="1400" dirty="0">
                <a:solidFill>
                  <a:srgbClr val="FF0000"/>
                </a:solidFill>
              </a:rPr>
              <a:t>The </a:t>
            </a:r>
            <a:r>
              <a:rPr lang="nb-NO" sz="1400" dirty="0" err="1">
                <a:solidFill>
                  <a:srgbClr val="FF0000"/>
                </a:solidFill>
              </a:rPr>
              <a:t>reverse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pairing</a:t>
            </a:r>
            <a:r>
              <a:rPr lang="nb-NO" sz="1400" dirty="0">
                <a:solidFill>
                  <a:srgbClr val="FF0000"/>
                </a:solidFill>
              </a:rPr>
              <a:t> is </a:t>
            </a:r>
            <a:r>
              <a:rPr lang="nb-NO" sz="1400" dirty="0" err="1">
                <a:solidFill>
                  <a:srgbClr val="FF0000"/>
                </a:solidFill>
              </a:rPr>
              <a:t>better</a:t>
            </a:r>
            <a:r>
              <a:rPr lang="nb-NO" sz="1400" dirty="0">
                <a:solidFill>
                  <a:srgbClr val="FF0000"/>
                </a:solidFill>
              </a:rPr>
              <a:t> (</a:t>
            </a:r>
            <a:r>
              <a:rPr lang="nb-NO" sz="1400" dirty="0" err="1">
                <a:solidFill>
                  <a:srgbClr val="FF0000"/>
                </a:solidFill>
              </a:rPr>
              <a:t>which</a:t>
            </a:r>
            <a:r>
              <a:rPr lang="nb-NO" sz="1400" dirty="0">
                <a:solidFill>
                  <a:srgbClr val="FF0000"/>
                </a:solidFill>
              </a:rPr>
              <a:t> is </a:t>
            </a:r>
            <a:r>
              <a:rPr lang="nb-NO" sz="1400" dirty="0" err="1">
                <a:solidFill>
                  <a:srgbClr val="FF0000"/>
                </a:solidFill>
              </a:rPr>
              <a:t>what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we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get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with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the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other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solution</a:t>
            </a:r>
            <a:r>
              <a:rPr lang="nb-NO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F1AE3-AC7A-41F6-9C04-184BCE89298A}"/>
              </a:ext>
            </a:extLst>
          </p:cNvPr>
          <p:cNvSpPr txBox="1"/>
          <p:nvPr/>
        </p:nvSpPr>
        <p:spPr>
          <a:xfrm>
            <a:off x="8819010" y="3526215"/>
            <a:ext cx="1741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=98</a:t>
            </a:r>
            <a:r>
              <a:rPr lang="nb-NO" sz="900" dirty="0">
                <a:solidFill>
                  <a:srgbClr val="FF0000"/>
                </a:solidFill>
              </a:rPr>
              <a:t>% (</a:t>
            </a:r>
            <a:r>
              <a:rPr lang="nb-NO" sz="900" dirty="0" err="1">
                <a:solidFill>
                  <a:srgbClr val="FF0000"/>
                </a:solidFill>
              </a:rPr>
              <a:t>but</a:t>
            </a:r>
            <a:r>
              <a:rPr lang="nb-NO" sz="900" dirty="0">
                <a:solidFill>
                  <a:srgbClr val="FF0000"/>
                </a:solidFill>
              </a:rPr>
              <a:t> </a:t>
            </a:r>
            <a:r>
              <a:rPr lang="nb-NO" sz="900" dirty="0" err="1">
                <a:solidFill>
                  <a:srgbClr val="FF0000"/>
                </a:solidFill>
              </a:rPr>
              <a:t>can</a:t>
            </a:r>
            <a:r>
              <a:rPr lang="nb-NO" sz="900" dirty="0">
                <a:solidFill>
                  <a:srgbClr val="FF0000"/>
                </a:solidFill>
              </a:rPr>
              <a:t> </a:t>
            </a:r>
            <a:r>
              <a:rPr lang="nb-NO" sz="900" dirty="0" err="1">
                <a:solidFill>
                  <a:srgbClr val="FF0000"/>
                </a:solidFill>
              </a:rPr>
              <a:t>change</a:t>
            </a:r>
            <a:r>
              <a:rPr lang="nb-NO" sz="900" dirty="0">
                <a:solidFill>
                  <a:srgbClr val="FF0000"/>
                </a:solidFill>
              </a:rPr>
              <a:t> and be </a:t>
            </a:r>
            <a:r>
              <a:rPr lang="nb-NO" sz="900" dirty="0" err="1">
                <a:solidFill>
                  <a:srgbClr val="FF0000"/>
                </a:solidFill>
              </a:rPr>
              <a:t>lower</a:t>
            </a:r>
            <a:r>
              <a:rPr lang="nb-NO" sz="900" dirty="0">
                <a:solidFill>
                  <a:srgbClr val="FF0000"/>
                </a:solidFill>
              </a:rPr>
              <a:t> </a:t>
            </a:r>
            <a:r>
              <a:rPr lang="nb-NO" sz="900" dirty="0" err="1">
                <a:solidFill>
                  <a:srgbClr val="FF0000"/>
                </a:solidFill>
              </a:rPr>
              <a:t>if</a:t>
            </a:r>
            <a:r>
              <a:rPr lang="nb-NO" sz="900" dirty="0">
                <a:solidFill>
                  <a:srgbClr val="FF0000"/>
                </a:solidFill>
              </a:rPr>
              <a:t> energy (V) is </a:t>
            </a:r>
            <a:r>
              <a:rPr lang="nb-NO" sz="900" dirty="0" err="1">
                <a:solidFill>
                  <a:srgbClr val="FF0000"/>
                </a:solidFill>
              </a:rPr>
              <a:t>expensive</a:t>
            </a:r>
            <a:r>
              <a:rPr lang="nb-NO" sz="900" dirty="0">
                <a:solidFill>
                  <a:srgbClr val="FF0000"/>
                </a:solidFill>
              </a:rPr>
              <a:t>, so </a:t>
            </a:r>
            <a:r>
              <a:rPr lang="nb-NO" sz="900" dirty="0" err="1">
                <a:solidFill>
                  <a:srgbClr val="FF0000"/>
                </a:solidFill>
              </a:rPr>
              <a:t>this</a:t>
            </a:r>
            <a:r>
              <a:rPr lang="nb-NO" sz="900" dirty="0">
                <a:solidFill>
                  <a:srgbClr val="FF0000"/>
                </a:solidFill>
              </a:rPr>
              <a:t> is </a:t>
            </a:r>
            <a:r>
              <a:rPr lang="nb-NO" sz="900" dirty="0" err="1">
                <a:solidFill>
                  <a:srgbClr val="FF0000"/>
                </a:solidFill>
              </a:rPr>
              <a:t>the</a:t>
            </a:r>
            <a:r>
              <a:rPr lang="nb-NO" sz="900" dirty="0">
                <a:solidFill>
                  <a:srgbClr val="FF0000"/>
                </a:solidFill>
              </a:rPr>
              <a:t> </a:t>
            </a:r>
            <a:r>
              <a:rPr lang="nb-NO" sz="900" dirty="0" err="1">
                <a:solidFill>
                  <a:srgbClr val="FF0000"/>
                </a:solidFill>
              </a:rPr>
              <a:t>reason</a:t>
            </a:r>
            <a:r>
              <a:rPr lang="nb-NO" sz="900" dirty="0">
                <a:solidFill>
                  <a:srgbClr val="FF0000"/>
                </a:solidFill>
              </a:rPr>
              <a:t> for </a:t>
            </a:r>
            <a:r>
              <a:rPr lang="nb-NO" sz="900" dirty="0" err="1">
                <a:solidFill>
                  <a:srgbClr val="FF0000"/>
                </a:solidFill>
              </a:rPr>
              <a:t>the</a:t>
            </a:r>
            <a:r>
              <a:rPr lang="nb-NO" sz="900" dirty="0">
                <a:solidFill>
                  <a:srgbClr val="FF0000"/>
                </a:solidFill>
              </a:rPr>
              <a:t> </a:t>
            </a:r>
            <a:r>
              <a:rPr lang="nb-NO" sz="900" dirty="0" err="1">
                <a:solidFill>
                  <a:srgbClr val="FF0000"/>
                </a:solidFill>
              </a:rPr>
              <a:t>max-selector</a:t>
            </a:r>
            <a:r>
              <a:rPr lang="nb-NO" sz="9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CA482AE-898F-1D1B-30DE-F4D4E23B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E68CE8-71F5-4E68-9B20-28D57CBD2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2" y="260649"/>
            <a:ext cx="4814610" cy="5865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DF42E-B700-4B4C-8919-7090E2150C52}"/>
              </a:ext>
            </a:extLst>
          </p:cNvPr>
          <p:cNvSpPr txBox="1"/>
          <p:nvPr/>
        </p:nvSpPr>
        <p:spPr>
          <a:xfrm>
            <a:off x="2423592" y="627418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Simulation</a:t>
            </a:r>
            <a:r>
              <a:rPr lang="nb-NO" dirty="0"/>
              <a:t> of alternative </a:t>
            </a:r>
            <a:r>
              <a:rPr lang="nb-NO" dirty="0" err="1"/>
              <a:t>solution</a:t>
            </a:r>
            <a:r>
              <a:rPr lang="nb-NO" dirty="0"/>
              <a:t>. The </a:t>
            </a:r>
            <a:r>
              <a:rPr lang="nb-NO" dirty="0" err="1"/>
              <a:t>problematic</a:t>
            </a:r>
            <a:r>
              <a:rPr lang="nb-NO" dirty="0"/>
              <a:t> </a:t>
            </a:r>
            <a:r>
              <a:rPr lang="nb-NO" dirty="0" err="1"/>
              <a:t>pairing</a:t>
            </a:r>
            <a:r>
              <a:rPr lang="nb-NO" dirty="0"/>
              <a:t> is used </a:t>
            </a:r>
            <a:r>
              <a:rPr lang="nb-NO" dirty="0" err="1"/>
              <a:t>toward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end (t&gt;80),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it’s</a:t>
            </a:r>
            <a:r>
              <a:rPr lang="nb-NO" dirty="0"/>
              <a:t> not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tested</a:t>
            </a:r>
            <a:r>
              <a:rPr lang="nb-NO" dirty="0"/>
              <a:t>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disturbances</a:t>
            </a: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6DB2C-0FBA-F48D-B130-314DFDD3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5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EDFC-7C57-6A5B-AA1E-95B7FB91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adaptive cruise control: </a:t>
            </a:r>
            <a:br>
              <a:rPr lang="nb-NO" dirty="0"/>
            </a:br>
            <a:r>
              <a:rPr lang="nb-NO" dirty="0"/>
              <a:t>CV-CV </a:t>
            </a:r>
            <a:r>
              <a:rPr lang="nb-NO" dirty="0" err="1"/>
              <a:t>switch</a:t>
            </a:r>
            <a:r>
              <a:rPr lang="nb-NO" dirty="0"/>
              <a:t> </a:t>
            </a:r>
            <a:r>
              <a:rPr lang="nb-NO" dirty="0" err="1"/>
              <a:t>followed</a:t>
            </a:r>
            <a:r>
              <a:rPr lang="nb-NO" dirty="0"/>
              <a:t> by MV-MV </a:t>
            </a:r>
            <a:r>
              <a:rPr lang="nb-NO" dirty="0" err="1"/>
              <a:t>switch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74713-D01E-BD05-A38F-7C851141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72" y="2132495"/>
            <a:ext cx="9677400" cy="326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A2FA7-CBCA-3E74-0F0B-359FCC71FE4C}"/>
              </a:ext>
            </a:extLst>
          </p:cNvPr>
          <p:cNvSpPr txBox="1"/>
          <p:nvPr/>
        </p:nvSpPr>
        <p:spPr>
          <a:xfrm>
            <a:off x="581025" y="5991225"/>
            <a:ext cx="838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Note: This is not </a:t>
            </a:r>
            <a:r>
              <a:rPr lang="nb-NO" dirty="0" err="1"/>
              <a:t>Complex</a:t>
            </a:r>
            <a:r>
              <a:rPr lang="nb-NO" dirty="0"/>
              <a:t> MV-CV switching,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order </a:t>
            </a:r>
            <a:r>
              <a:rPr lang="nb-NO" dirty="0" err="1"/>
              <a:t>would</a:t>
            </a:r>
            <a:r>
              <a:rPr lang="nb-NO" dirty="0"/>
              <a:t> be </a:t>
            </a:r>
            <a:r>
              <a:rPr lang="nb-NO" dirty="0" err="1"/>
              <a:t>opposite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BD021-35D4-FD77-EEFD-1E17B7A2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45" y="307952"/>
            <a:ext cx="10515600" cy="1325563"/>
          </a:xfrm>
        </p:spPr>
        <p:txBody>
          <a:bodyPr/>
          <a:lstStyle/>
          <a:p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PI-controller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126836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max</a:t>
            </a:r>
            <a:r>
              <a:rPr lang="nb-NO" dirty="0"/>
              <a:t> </a:t>
            </a:r>
            <a:r>
              <a:rPr lang="nb-NO" i="1" dirty="0"/>
              <a:t>y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s.t.</a:t>
            </a:r>
            <a:r>
              <a:rPr lang="nb-NO" dirty="0"/>
              <a:t>   </a:t>
            </a:r>
            <a:r>
              <a:rPr lang="nb-NO" i="1" dirty="0"/>
              <a:t>y</a:t>
            </a:r>
            <a:r>
              <a:rPr lang="nb-NO" dirty="0"/>
              <a:t> </a:t>
            </a:r>
            <a:r>
              <a:rPr lang="nb-NO" i="1" dirty="0"/>
              <a:t>≤ </a:t>
            </a:r>
            <a:r>
              <a:rPr lang="nb-NO" i="1" dirty="0" err="1"/>
              <a:t>y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pPr marL="0" indent="0">
              <a:buNone/>
            </a:pPr>
            <a:r>
              <a:rPr lang="nb-NO" i="1" dirty="0"/>
              <a:t>                u ≤ 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</a:t>
            </a:r>
            <a:r>
              <a:rPr lang="nb-NO" b="1" dirty="0">
                <a:solidFill>
                  <a:srgbClr val="FF0000"/>
                </a:solidFill>
                <a:highlight>
                  <a:srgbClr val="FFFF00"/>
                </a:highlight>
              </a:rPr>
              <a:t>Drive as fast as </a:t>
            </a:r>
            <a:r>
              <a:rPr lang="nb-NO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possible</a:t>
            </a:r>
            <a:r>
              <a:rPr lang="nb-NO" b="1" dirty="0">
                <a:solidFill>
                  <a:srgbClr val="FF0000"/>
                </a:solidFill>
                <a:highlight>
                  <a:srgbClr val="FFFF00"/>
                </a:highlight>
              </a:rPr>
              <a:t> to airport </a:t>
            </a:r>
            <a:r>
              <a:rPr lang="nb-NO" dirty="0">
                <a:solidFill>
                  <a:srgbClr val="FF0000"/>
                </a:solidFill>
              </a:rPr>
              <a:t>(</a:t>
            </a:r>
            <a:r>
              <a:rPr lang="nb-NO" i="1" dirty="0">
                <a:solidFill>
                  <a:srgbClr val="FF0000"/>
                </a:solidFill>
              </a:rPr>
              <a:t>u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power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>
                <a:solidFill>
                  <a:srgbClr val="FF0000"/>
                </a:solidFill>
              </a:rPr>
              <a:t>y</a:t>
            </a:r>
            <a:r>
              <a:rPr lang="nb-NO" dirty="0">
                <a:solidFill>
                  <a:srgbClr val="FF0000"/>
                </a:solidFill>
              </a:rPr>
              <a:t>=speed, </a:t>
            </a:r>
            <a:r>
              <a:rPr lang="nb-NO" i="1" dirty="0" err="1">
                <a:solidFill>
                  <a:srgbClr val="FF0000"/>
                </a:solidFill>
              </a:rPr>
              <a:t>y</a:t>
            </a:r>
            <a:r>
              <a:rPr lang="nb-NO" i="1" baseline="30000" dirty="0" err="1">
                <a:solidFill>
                  <a:srgbClr val="FF0000"/>
                </a:solidFill>
              </a:rPr>
              <a:t>max</a:t>
            </a:r>
            <a:r>
              <a:rPr lang="nb-NO" baseline="30000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= 110 km/h)</a:t>
            </a:r>
          </a:p>
          <a:p>
            <a:r>
              <a:rPr lang="nb-NO" b="1" dirty="0"/>
              <a:t>Optimal </a:t>
            </a:r>
            <a:r>
              <a:rPr lang="nb-NO" b="1" dirty="0" err="1"/>
              <a:t>solution</a:t>
            </a:r>
            <a:r>
              <a:rPr lang="nb-NO" b="1" dirty="0"/>
              <a:t> has </a:t>
            </a:r>
            <a:r>
              <a:rPr lang="nb-NO" b="1" dirty="0" err="1"/>
              <a:t>two</a:t>
            </a:r>
            <a:r>
              <a:rPr lang="nb-NO" b="1" dirty="0"/>
              <a:t> </a:t>
            </a:r>
            <a:r>
              <a:rPr lang="nb-NO" b="1" dirty="0" err="1"/>
              <a:t>active</a:t>
            </a:r>
            <a:r>
              <a:rPr lang="nb-NO" b="1" dirty="0"/>
              <a:t> </a:t>
            </a:r>
            <a:r>
              <a:rPr lang="nb-NO" b="1" dirty="0" err="1"/>
              <a:t>constraint</a:t>
            </a:r>
            <a:r>
              <a:rPr lang="nb-NO" b="1" dirty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y = </a:t>
            </a:r>
            <a:r>
              <a:rPr lang="nb-NO" b="1" i="1" dirty="0" err="1"/>
              <a:t>y</a:t>
            </a:r>
            <a:r>
              <a:rPr lang="nb-NO" b="1" i="1" baseline="30000" dirty="0" err="1"/>
              <a:t>max</a:t>
            </a:r>
            <a:r>
              <a:rPr lang="nb-NO" b="1" i="1" dirty="0"/>
              <a:t>  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speed limit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u = </a:t>
            </a:r>
            <a:r>
              <a:rPr lang="nb-NO" b="1" i="1" dirty="0" err="1"/>
              <a:t>u</a:t>
            </a:r>
            <a:r>
              <a:rPr lang="nb-NO" b="1" i="1" baseline="30000" dirty="0" err="1"/>
              <a:t>max</a:t>
            </a:r>
            <a:r>
              <a:rPr lang="nb-NO" b="1" i="1" dirty="0"/>
              <a:t> </a:t>
            </a:r>
            <a:r>
              <a:rPr lang="nb-NO" b="1" dirty="0"/>
              <a:t>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 err="1"/>
              <a:t>max</a:t>
            </a:r>
            <a:r>
              <a:rPr lang="nb-NO" b="1" dirty="0"/>
              <a:t> </a:t>
            </a:r>
            <a:r>
              <a:rPr lang="nb-NO" b="1" dirty="0" err="1"/>
              <a:t>power</a:t>
            </a:r>
            <a:endParaRPr lang="nb-NO" b="1" dirty="0"/>
          </a:p>
          <a:p>
            <a:endParaRPr lang="nb-NO" b="1" dirty="0"/>
          </a:p>
          <a:p>
            <a:r>
              <a:rPr lang="nb-NO" b="1" dirty="0" err="1"/>
              <a:t>Solved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PI-controller </a:t>
            </a:r>
          </a:p>
          <a:p>
            <a:pPr lvl="1"/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pPr lvl="1"/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:  I-action is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i="1" dirty="0"/>
              <a:t>u=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273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s.t.</a:t>
            </a:r>
            <a:r>
              <a:rPr lang="nb-NO" dirty="0"/>
              <a:t> = </a:t>
            </a:r>
            <a:r>
              <a:rPr lang="nb-NO" dirty="0" err="1"/>
              <a:t>subject</a:t>
            </a:r>
            <a:r>
              <a:rPr lang="nb-NO" dirty="0"/>
              <a:t> to</a:t>
            </a:r>
          </a:p>
          <a:p>
            <a:r>
              <a:rPr lang="nb-NO" dirty="0"/>
              <a:t>y = CV = </a:t>
            </a:r>
            <a:r>
              <a:rPr lang="nb-NO" dirty="0" err="1"/>
              <a:t>controlled</a:t>
            </a:r>
            <a:r>
              <a:rPr lang="nb-NO" dirty="0"/>
              <a:t> variable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8677258" y="3447815"/>
            <a:ext cx="2730205" cy="2509824"/>
            <a:chOff x="8422428" y="3511035"/>
            <a:chExt cx="2730205" cy="2509824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70" b="85473"/>
            <a:stretch/>
          </p:blipFill>
          <p:spPr>
            <a:xfrm>
              <a:off x="8422428" y="4222084"/>
              <a:ext cx="2031126" cy="1798775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6" t="38607" r="45493" b="41691"/>
            <a:stretch/>
          </p:blipFill>
          <p:spPr>
            <a:xfrm>
              <a:off x="9665026" y="3511035"/>
              <a:ext cx="1487607" cy="135112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9E50C-BEA5-4E1C-893C-5BB80ADA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16043C-7BFE-43BC-A269-6DD64FE3D3D1}"/>
              </a:ext>
            </a:extLst>
          </p:cNvPr>
          <p:cNvSpPr txBox="1"/>
          <p:nvPr/>
        </p:nvSpPr>
        <p:spPr>
          <a:xfrm>
            <a:off x="0" y="51004"/>
            <a:ext cx="3966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highlight>
                  <a:srgbClr val="FFFF00"/>
                </a:highlight>
              </a:rPr>
              <a:t>Simple MV-CV switching, </a:t>
            </a:r>
            <a:r>
              <a:rPr lang="nb-NO" sz="2000" dirty="0" err="1">
                <a:highlight>
                  <a:srgbClr val="FFFF00"/>
                </a:highlight>
              </a:rPr>
              <a:t>Example</a:t>
            </a:r>
            <a:r>
              <a:rPr lang="nb-NO" sz="2000" dirty="0">
                <a:highlight>
                  <a:srgbClr val="FFFF00"/>
                </a:highlight>
              </a:rPr>
              <a:t> 1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60738-2BC2-059F-CBCA-F6A00E3B7D11}"/>
              </a:ext>
            </a:extLst>
          </p:cNvPr>
          <p:cNvGrpSpPr/>
          <p:nvPr/>
        </p:nvGrpSpPr>
        <p:grpSpPr>
          <a:xfrm>
            <a:off x="7575790" y="780574"/>
            <a:ext cx="3897935" cy="1878887"/>
            <a:chOff x="7650598" y="891402"/>
            <a:chExt cx="3897935" cy="18788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A58C89-84AC-58B1-D79F-401B4AA3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0598" y="891402"/>
              <a:ext cx="3897935" cy="18788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B2A60F-9F68-D8F5-AB3F-E88CCD61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8299" y="1498539"/>
              <a:ext cx="554886" cy="337682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7AE7-86C4-FF7C-299B-236B4375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B59D-6EC0-5B4B-4180-0B8B60EA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freezing</a:t>
            </a:r>
            <a:r>
              <a:rPr lang="nb-NO" dirty="0"/>
              <a:t> in cabin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C7D8C-ACDF-8F28-63B7-CCF6BD187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402" y="1390085"/>
            <a:ext cx="4686300" cy="395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D96F7-EA2C-6249-41F8-3DBB20EDEC89}"/>
              </a:ext>
            </a:extLst>
          </p:cNvPr>
          <p:cNvSpPr txBox="1"/>
          <p:nvPr/>
        </p:nvSpPr>
        <p:spPr>
          <a:xfrm>
            <a:off x="0" y="51004"/>
            <a:ext cx="3966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highlight>
                  <a:srgbClr val="FFFF00"/>
                </a:highlight>
              </a:rPr>
              <a:t>Simple MV-CV switching, </a:t>
            </a:r>
            <a:r>
              <a:rPr lang="nb-NO" sz="2000" dirty="0" err="1">
                <a:highlight>
                  <a:srgbClr val="FFFF00"/>
                </a:highlight>
              </a:rPr>
              <a:t>Example</a:t>
            </a:r>
            <a:r>
              <a:rPr lang="nb-NO" sz="2000" dirty="0">
                <a:highlight>
                  <a:srgbClr val="FFFF00"/>
                </a:highlight>
              </a:rPr>
              <a:t> 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95FE0-E4EC-936E-8FD5-D1F934437BD8}"/>
              </a:ext>
            </a:extLst>
          </p:cNvPr>
          <p:cNvSpPr txBox="1"/>
          <p:nvPr/>
        </p:nvSpPr>
        <p:spPr>
          <a:xfrm>
            <a:off x="55746" y="2727387"/>
            <a:ext cx="5206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altLang="nb-NO" sz="1800" dirty="0"/>
          </a:p>
          <a:p>
            <a:pPr lvl="2"/>
            <a:r>
              <a:rPr lang="en-US" altLang="nb-NO" sz="1800" dirty="0"/>
              <a:t>Keep CV=T&gt;</a:t>
            </a:r>
            <a:r>
              <a:rPr lang="en-US" altLang="nb-NO" sz="1800" dirty="0" err="1"/>
              <a:t>T</a:t>
            </a:r>
            <a:r>
              <a:rPr lang="en-US" altLang="nb-NO" sz="1800" baseline="-25000" dirty="0" err="1"/>
              <a:t>min</a:t>
            </a:r>
            <a:r>
              <a:rPr lang="en-US" altLang="nb-NO" sz="1800" dirty="0"/>
              <a:t> = 8C in cabin in winter by using MV=heating </a:t>
            </a:r>
          </a:p>
          <a:p>
            <a:pPr lvl="2"/>
            <a:endParaRPr lang="en-US" altLang="nb-NO" sz="1800" dirty="0"/>
          </a:p>
          <a:p>
            <a:pPr lvl="2"/>
            <a:r>
              <a:rPr lang="en-US" altLang="nb-NO" sz="1800" dirty="0"/>
              <a:t>If it’s hot outside (&gt;8C), then the heat will go to zero (MV=Q=0), but this does not matter as the constraint is over-satisfied.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5CE16-4DA5-322B-13C6-D5F80C6C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31BB5-FF96-1A6C-AB5B-605CCDF2DF24}"/>
                  </a:ext>
                </a:extLst>
              </p:cNvPr>
              <p:cNvSpPr txBox="1"/>
              <p:nvPr/>
            </p:nvSpPr>
            <p:spPr>
              <a:xfrm>
                <a:off x="1144625" y="1641272"/>
                <a:ext cx="33933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i="1" dirty="0" err="1">
                    <a:latin typeface="Cambria Math" panose="02040503050406030204" pitchFamily="18" charset="0"/>
                  </a:rPr>
                  <a:t>Minimize</a:t>
                </a:r>
                <a:r>
                  <a:rPr lang="nb-NO" i="1" dirty="0">
                    <a:latin typeface="Cambria Math" panose="02040503050406030204" pitchFamily="18" charset="0"/>
                  </a:rPr>
                  <a:t> u (</a:t>
                </a:r>
                <a:r>
                  <a:rPr lang="nb-NO" i="1" dirty="0" err="1">
                    <a:latin typeface="Cambria Math" panose="02040503050406030204" pitchFamily="18" charset="0"/>
                  </a:rPr>
                  <a:t>heating</a:t>
                </a:r>
                <a:r>
                  <a:rPr lang="nb-NO" i="1" dirty="0">
                    <a:latin typeface="Cambria Math" panose="02040503050406030204" pitchFamily="18" charset="0"/>
                  </a:rPr>
                  <a:t>), </a:t>
                </a:r>
                <a:r>
                  <a:rPr lang="nb-NO" i="1" dirty="0" err="1">
                    <a:latin typeface="Cambria Math" panose="02040503050406030204" pitchFamily="18" charset="0"/>
                  </a:rPr>
                  <a:t>subject</a:t>
                </a:r>
                <a:r>
                  <a:rPr lang="nb-NO" i="1" dirty="0">
                    <a:latin typeface="Cambria Math" panose="02040503050406030204" pitchFamily="18" charset="0"/>
                  </a:rPr>
                  <a:t> to</a:t>
                </a:r>
                <a:endParaRPr lang="nb-NO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nb-NO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31BB5-FF96-1A6C-AB5B-605CCDF2D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25" y="1641272"/>
                <a:ext cx="3393365" cy="923330"/>
              </a:xfrm>
              <a:prstGeom prst="rect">
                <a:avLst/>
              </a:prstGeom>
              <a:blipFill>
                <a:blip r:embed="rId3"/>
                <a:stretch>
                  <a:fillRect l="-1619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D8EA-B01E-4EF6-8D7F-BBA78F80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3" y="195361"/>
            <a:ext cx="10972800" cy="1143000"/>
          </a:xfrm>
        </p:spPr>
        <p:txBody>
          <a:bodyPr/>
          <a:lstStyle/>
          <a:p>
            <a:r>
              <a:rPr lang="nb-NO" dirty="0"/>
              <a:t>Anti-</a:t>
            </a:r>
            <a:r>
              <a:rPr lang="nb-NO" dirty="0" err="1"/>
              <a:t>surge</a:t>
            </a:r>
            <a:r>
              <a:rPr lang="nb-NO" dirty="0"/>
              <a:t> control </a:t>
            </a:r>
            <a:r>
              <a:rPr lang="nb-NO" sz="3600" dirty="0"/>
              <a:t>(= min-</a:t>
            </a:r>
            <a:r>
              <a:rPr lang="nb-NO" sz="3600" dirty="0" err="1"/>
              <a:t>constraint</a:t>
            </a:r>
            <a:r>
              <a:rPr lang="nb-NO" sz="3600" dirty="0"/>
              <a:t> </a:t>
            </a:r>
            <a:r>
              <a:rPr lang="nb-NO" sz="3600" dirty="0" err="1"/>
              <a:t>on</a:t>
            </a:r>
            <a:r>
              <a:rPr lang="nb-NO" sz="3600" dirty="0"/>
              <a:t> F)</a:t>
            </a:r>
            <a:endParaRPr lang="nb-NO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823169-2398-4292-ADC6-1AB7CFC4D37B}"/>
              </a:ext>
            </a:extLst>
          </p:cNvPr>
          <p:cNvSpPr txBox="1"/>
          <p:nvPr/>
        </p:nvSpPr>
        <p:spPr>
          <a:xfrm>
            <a:off x="0" y="-2330"/>
            <a:ext cx="3590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Simple MV-CV switching, </a:t>
            </a:r>
            <a:r>
              <a:rPr lang="nb-NO" dirty="0" err="1">
                <a:highlight>
                  <a:srgbClr val="FFFF00"/>
                </a:highlight>
              </a:rPr>
              <a:t>Example</a:t>
            </a:r>
            <a:r>
              <a:rPr lang="nb-NO" dirty="0">
                <a:highlight>
                  <a:srgbClr val="FFFF00"/>
                </a:highlight>
              </a:rPr>
              <a:t> 3 </a:t>
            </a:r>
          </a:p>
          <a:p>
            <a:endParaRPr lang="nb-NO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A5F56B-DCE2-476A-9486-0A9024D0B5CD}"/>
              </a:ext>
            </a:extLst>
          </p:cNvPr>
          <p:cNvSpPr txBox="1"/>
          <p:nvPr/>
        </p:nvSpPr>
        <p:spPr>
          <a:xfrm>
            <a:off x="1371248" y="5382359"/>
            <a:ext cx="949227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satisfy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: </a:t>
            </a:r>
          </a:p>
          <a:p>
            <a:r>
              <a:rPr lang="nb-NO" dirty="0"/>
              <a:t>«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Pair a MV =z that may saturate with a CV =F that can be given up (when the MV saturates at z=0)”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D9D7-30E4-BC94-1915-0C963DDC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112" y="1194312"/>
            <a:ext cx="5715000" cy="3705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87B6CF-ECBE-DCCC-F4A8-E108AD1FF7D7}"/>
              </a:ext>
            </a:extLst>
          </p:cNvPr>
          <p:cNvSpPr txBox="1"/>
          <p:nvPr/>
        </p:nvSpPr>
        <p:spPr>
          <a:xfrm>
            <a:off x="-283612" y="2032721"/>
            <a:ext cx="4501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altLang="nb-NO" sz="1800" dirty="0"/>
          </a:p>
          <a:p>
            <a:pPr lvl="2"/>
            <a:r>
              <a:rPr lang="en-US" altLang="nb-NO" sz="1800" dirty="0"/>
              <a:t>Keep minimum flow </a:t>
            </a:r>
            <a:r>
              <a:rPr lang="en-US" altLang="nb-NO" sz="1800" dirty="0" err="1"/>
              <a:t>F</a:t>
            </a:r>
            <a:r>
              <a:rPr lang="en-US" altLang="nb-NO" sz="1800" baseline="-25000" dirty="0" err="1"/>
              <a:t>min</a:t>
            </a:r>
            <a:r>
              <a:rPr lang="en-US" altLang="nb-NO" sz="1800" dirty="0"/>
              <a:t> for pump or compressor using recycle valve. </a:t>
            </a:r>
          </a:p>
          <a:p>
            <a:pPr lvl="2"/>
            <a:endParaRPr lang="en-US" altLang="nb-NO" sz="1800" dirty="0"/>
          </a:p>
          <a:p>
            <a:pPr lvl="2"/>
            <a:r>
              <a:rPr lang="en-US" altLang="nb-NO" sz="1800" dirty="0"/>
              <a:t>If the flow F</a:t>
            </a:r>
            <a:r>
              <a:rPr lang="en-US" altLang="nb-NO" sz="1800" baseline="-25000" dirty="0"/>
              <a:t>0</a:t>
            </a:r>
            <a:r>
              <a:rPr lang="en-US" altLang="nb-NO" sz="1800" dirty="0"/>
              <a:t> (and thus F) becomes large then the recycle valve will close (MV=0), but this does not matter as the constraint on F is over-satisfied. </a:t>
            </a:r>
            <a:endParaRPr lang="nb-NO" sz="1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DD34D-859E-477B-AF2A-8763F657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D7C591-B504-7502-4BC6-AF08FDE04695}"/>
                  </a:ext>
                </a:extLst>
              </p:cNvPr>
              <p:cNvSpPr txBox="1"/>
              <p:nvPr/>
            </p:nvSpPr>
            <p:spPr>
              <a:xfrm>
                <a:off x="804875" y="1338361"/>
                <a:ext cx="32749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b="0" i="1" dirty="0" err="1">
                    <a:latin typeface="Cambria Math" panose="02040503050406030204" pitchFamily="18" charset="0"/>
                  </a:rPr>
                  <a:t>Minimize</a:t>
                </a:r>
                <a:r>
                  <a:rPr lang="nb-NO" b="0" i="1" dirty="0">
                    <a:latin typeface="Cambria Math" panose="02040503050406030204" pitchFamily="18" charset="0"/>
                  </a:rPr>
                  <a:t> u (</a:t>
                </a:r>
                <a:r>
                  <a:rPr lang="nb-NO" b="0" i="1" dirty="0" err="1">
                    <a:latin typeface="Cambria Math" panose="02040503050406030204" pitchFamily="18" charset="0"/>
                  </a:rPr>
                  <a:t>recycle</a:t>
                </a:r>
                <a:r>
                  <a:rPr lang="nb-NO" i="1" dirty="0">
                    <a:latin typeface="Cambria Math" panose="02040503050406030204" pitchFamily="18" charset="0"/>
                  </a:rPr>
                  <a:t>), </a:t>
                </a:r>
                <a:r>
                  <a:rPr lang="nb-NO" i="1" dirty="0" err="1">
                    <a:latin typeface="Cambria Math" panose="02040503050406030204" pitchFamily="18" charset="0"/>
                  </a:rPr>
                  <a:t>subject</a:t>
                </a:r>
                <a:r>
                  <a:rPr lang="nb-NO" i="1" dirty="0">
                    <a:latin typeface="Cambria Math" panose="02040503050406030204" pitchFamily="18" charset="0"/>
                  </a:rPr>
                  <a:t> to</a:t>
                </a:r>
                <a:endParaRPr lang="nb-NO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≥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nb-NO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D7C591-B504-7502-4BC6-AF08FDE0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75" y="1338361"/>
                <a:ext cx="3274935" cy="923330"/>
              </a:xfrm>
              <a:prstGeom prst="rect">
                <a:avLst/>
              </a:prstGeom>
              <a:blipFill>
                <a:blip r:embed="rId3"/>
                <a:stretch>
                  <a:fillRect l="-1490" t="-4636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0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C9CE-4864-2EFA-6020-59C0E67E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Example</a:t>
            </a:r>
            <a:r>
              <a:rPr lang="nb-NO" sz="3600" dirty="0"/>
              <a:t>: </a:t>
            </a:r>
            <a:r>
              <a:rPr lang="nb-NO" sz="3600" dirty="0" err="1"/>
              <a:t>Compressor</a:t>
            </a:r>
            <a:r>
              <a:rPr lang="nb-NO" sz="3600" dirty="0"/>
              <a:t> </a:t>
            </a:r>
            <a:r>
              <a:rPr lang="nb-NO" sz="3600" dirty="0" err="1"/>
              <a:t>with</a:t>
            </a:r>
            <a:r>
              <a:rPr lang="nb-NO" sz="3600" dirty="0"/>
              <a:t> </a:t>
            </a:r>
            <a:r>
              <a:rPr lang="nb-NO" sz="3600" dirty="0" err="1"/>
              <a:t>max-constraint</a:t>
            </a:r>
            <a:r>
              <a:rPr lang="nb-NO" sz="3600" dirty="0"/>
              <a:t> </a:t>
            </a:r>
            <a:r>
              <a:rPr lang="nb-NO" sz="3600" dirty="0" err="1"/>
              <a:t>on</a:t>
            </a:r>
            <a:r>
              <a:rPr lang="nb-NO" sz="3600" dirty="0"/>
              <a:t> F</a:t>
            </a:r>
            <a:r>
              <a:rPr lang="nb-NO" sz="3600" baseline="-25000" dirty="0"/>
              <a:t>0</a:t>
            </a:r>
            <a:br>
              <a:rPr lang="nb-NO" sz="3600" dirty="0"/>
            </a:br>
            <a:r>
              <a:rPr lang="nb-NO" sz="2800" dirty="0"/>
              <a:t>(in </a:t>
            </a:r>
            <a:r>
              <a:rPr lang="nb-NO" sz="2800" dirty="0" err="1"/>
              <a:t>addition</a:t>
            </a:r>
            <a:r>
              <a:rPr lang="nb-NO" sz="2800" dirty="0"/>
              <a:t> to </a:t>
            </a:r>
            <a:r>
              <a:rPr lang="nb-NO" sz="2800" dirty="0" err="1"/>
              <a:t>the</a:t>
            </a:r>
            <a:r>
              <a:rPr lang="nb-NO" sz="2800" dirty="0"/>
              <a:t> min-</a:t>
            </a:r>
            <a:r>
              <a:rPr lang="nb-NO" sz="2800" dirty="0" err="1"/>
              <a:t>constraint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F)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24CED-6554-0DA9-62E4-8E048D65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3" y="2574099"/>
            <a:ext cx="5243087" cy="286572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CEDFD9-2AA2-C97A-3A2B-EE6DCF838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2499" y="1925833"/>
            <a:ext cx="7745280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F6D6C-9475-DB8D-7132-51D2AF80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BF79A-D49D-F8E9-BB52-0829801D55B8}"/>
                  </a:ext>
                </a:extLst>
              </p:cNvPr>
              <p:cNvSpPr txBox="1"/>
              <p:nvPr/>
            </p:nvSpPr>
            <p:spPr>
              <a:xfrm>
                <a:off x="59986" y="4457483"/>
                <a:ext cx="58284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sz="1400" dirty="0"/>
                  <a:t>Both </a:t>
                </a:r>
                <a:r>
                  <a:rPr lang="nb-NO" sz="1400" dirty="0" err="1"/>
                  <a:t>constraints</a:t>
                </a:r>
                <a:r>
                  <a:rPr lang="nb-NO" sz="1400" dirty="0"/>
                  <a:t> </a:t>
                </a:r>
                <a:r>
                  <a:rPr lang="nb-NO" sz="1400" dirty="0" err="1"/>
                  <a:t>are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satisfied</a:t>
                </a:r>
                <a:r>
                  <a:rPr lang="nb-NO" sz="1400" dirty="0"/>
                  <a:t> by a </a:t>
                </a:r>
                <a:r>
                  <a:rPr lang="nb-NO" sz="1400" dirty="0" err="1"/>
                  <a:t>large</a:t>
                </a:r>
                <a:r>
                  <a:rPr lang="nb-NO" sz="1400" dirty="0"/>
                  <a:t> z</a:t>
                </a:r>
              </a:p>
              <a:p>
                <a:r>
                  <a:rPr lang="nb-NO" sz="1400" b="0" dirty="0"/>
                  <a:t>	</a:t>
                </a:r>
                <a14:m>
                  <m:oMath xmlns:m="http://schemas.openxmlformats.org/officeDocument/2006/math">
                    <m:r>
                      <a:rPr lang="nb-NO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1400" dirty="0"/>
                  <a:t>Max-selector for CV-CV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When we reach MV-constraint (z=0) both constraints are </a:t>
                </a:r>
                <a:r>
                  <a:rPr lang="en-US" sz="1400" dirty="0" err="1"/>
                  <a:t>oversatisfied</a:t>
                </a:r>
                <a:endParaRPr lang="en-US" sz="1400" dirty="0"/>
              </a:p>
              <a:p>
                <a:r>
                  <a:rPr lang="nb-NO" sz="1400" b="0" dirty="0"/>
                  <a:t>	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1400" dirty="0"/>
                  <a:t>Simple MV-CV switching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BF79A-D49D-F8E9-BB52-0829801D5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" y="4457483"/>
                <a:ext cx="5828490" cy="954107"/>
              </a:xfrm>
              <a:prstGeom prst="rect">
                <a:avLst/>
              </a:prstGeom>
              <a:blipFill>
                <a:blip r:embed="rId5"/>
                <a:stretch>
                  <a:fillRect l="-209" t="-1274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4655105-631C-EBFD-B0B6-88F04BD32269}"/>
              </a:ext>
            </a:extLst>
          </p:cNvPr>
          <p:cNvSpPr txBox="1"/>
          <p:nvPr/>
        </p:nvSpPr>
        <p:spPr>
          <a:xfrm>
            <a:off x="-12970" y="-2330"/>
            <a:ext cx="215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MV-CV-CV switching </a:t>
            </a:r>
          </a:p>
          <a:p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41C42-AECB-BC4E-9F30-0A9E9708DDAB}"/>
                  </a:ext>
                </a:extLst>
              </p:cNvPr>
              <p:cNvSpPr txBox="1"/>
              <p:nvPr/>
            </p:nvSpPr>
            <p:spPr>
              <a:xfrm>
                <a:off x="407368" y="2715958"/>
                <a:ext cx="46085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i="1" dirty="0" err="1">
                    <a:latin typeface="Cambria Math" panose="02040503050406030204" pitchFamily="18" charset="0"/>
                  </a:rPr>
                  <a:t>Minimize</a:t>
                </a:r>
                <a:r>
                  <a:rPr lang="nb-NO" i="1" dirty="0">
                    <a:latin typeface="Cambria Math" panose="02040503050406030204" pitchFamily="18" charset="0"/>
                  </a:rPr>
                  <a:t> u (</a:t>
                </a:r>
                <a:r>
                  <a:rPr lang="nb-NO" i="1" dirty="0" err="1">
                    <a:latin typeface="Cambria Math" panose="02040503050406030204" pitchFamily="18" charset="0"/>
                  </a:rPr>
                  <a:t>recycle</a:t>
                </a:r>
                <a:r>
                  <a:rPr lang="nb-NO" i="1" dirty="0">
                    <a:latin typeface="Cambria Math" panose="02040503050406030204" pitchFamily="18" charset="0"/>
                  </a:rPr>
                  <a:t>), </a:t>
                </a:r>
                <a:r>
                  <a:rPr lang="nb-NO" i="1" dirty="0" err="1">
                    <a:latin typeface="Cambria Math" panose="02040503050406030204" pitchFamily="18" charset="0"/>
                  </a:rPr>
                  <a:t>subject</a:t>
                </a:r>
                <a:r>
                  <a:rPr lang="nb-NO" i="1" dirty="0">
                    <a:latin typeface="Cambria Math" panose="02040503050406030204" pitchFamily="18" charset="0"/>
                  </a:rPr>
                  <a:t> to</a:t>
                </a:r>
              </a:p>
              <a:p>
                <a:r>
                  <a:rPr lang="nb-NO" dirty="0"/>
                  <a:t>u = z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nb-NO" dirty="0"/>
              </a:p>
              <a:p>
                <a:r>
                  <a:rPr lang="nb-NO" dirty="0"/>
                  <a:t>CV</a:t>
                </a:r>
                <a:r>
                  <a:rPr lang="nb-NO" baseline="-25000" dirty="0"/>
                  <a:t>1 </a:t>
                </a:r>
                <a:r>
                  <a:rPr lang="nb-NO" dirty="0"/>
                  <a:t>= F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F</a:t>
                </a:r>
                <a:r>
                  <a:rPr lang="nb-NO" baseline="-25000" dirty="0" err="1"/>
                  <a:t>min</a:t>
                </a:r>
                <a:endParaRPr lang="nb-NO" dirty="0"/>
              </a:p>
              <a:p>
                <a:r>
                  <a:rPr lang="nb-NO" dirty="0"/>
                  <a:t>CV</a:t>
                </a:r>
                <a:r>
                  <a:rPr lang="nb-NO" baseline="-25000" dirty="0"/>
                  <a:t>2</a:t>
                </a:r>
                <a:r>
                  <a:rPr lang="nb-NO" dirty="0"/>
                  <a:t> = F</a:t>
                </a:r>
                <a:r>
                  <a:rPr lang="nb-NO" baseline="-25000" dirty="0"/>
                  <a:t>0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dirty="0"/>
                  <a:t> F</a:t>
                </a:r>
                <a:r>
                  <a:rPr lang="nb-NO" baseline="-25000" dirty="0"/>
                  <a:t>0,max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41C42-AECB-BC4E-9F30-0A9E9708D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715958"/>
                <a:ext cx="4608512" cy="1200329"/>
              </a:xfrm>
              <a:prstGeom prst="rect">
                <a:avLst/>
              </a:prstGeom>
              <a:blipFill>
                <a:blip r:embed="rId6"/>
                <a:stretch>
                  <a:fillRect l="-1190" t="-357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2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EBD8-EB3D-DBA8-8E13-1A7DF844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highlight>
                  <a:srgbClr val="FFFF00"/>
                </a:highlight>
              </a:rPr>
              <a:t>Complex</a:t>
            </a:r>
            <a:r>
              <a:rPr lang="nb-NO" b="1" dirty="0">
                <a:highlight>
                  <a:srgbClr val="FFFF00"/>
                </a:highlight>
              </a:rPr>
              <a:t> MV-CV switching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A374-DC82-7FC5-B6BD-A5BC4F4E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1349"/>
            <a:ext cx="11175242" cy="4525963"/>
          </a:xfrm>
        </p:spPr>
        <p:txBody>
          <a:bodyPr>
            <a:normAutofit/>
          </a:bodyPr>
          <a:lstStyle/>
          <a:p>
            <a:pPr lvl="1"/>
            <a:r>
              <a:rPr lang="nb-NO" dirty="0" err="1"/>
              <a:t>Didn’t</a:t>
            </a:r>
            <a:r>
              <a:rPr lang="nb-NO" dirty="0"/>
              <a:t> </a:t>
            </a:r>
            <a:r>
              <a:rPr lang="nb-NO" dirty="0" err="1"/>
              <a:t>follow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endParaRPr lang="nb-NO" dirty="0"/>
          </a:p>
          <a:p>
            <a:pPr lvl="1"/>
            <a:r>
              <a:rPr lang="nb-NO" dirty="0"/>
              <a:t>This is a </a:t>
            </a:r>
            <a:r>
              <a:rPr lang="nb-NO" dirty="0" err="1"/>
              <a:t>repairing</a:t>
            </a:r>
            <a:r>
              <a:rPr lang="nb-NO" dirty="0"/>
              <a:t> of loops </a:t>
            </a:r>
          </a:p>
          <a:p>
            <a:pPr lvl="1"/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combine</a:t>
            </a:r>
            <a:r>
              <a:rPr lang="nb-NO" dirty="0"/>
              <a:t> MV-MV </a:t>
            </a:r>
            <a:r>
              <a:rPr lang="nb-NO" dirty="0" err="1"/>
              <a:t>switching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CV-CV-</a:t>
            </a:r>
            <a:r>
              <a:rPr lang="nb-NO" dirty="0" err="1"/>
              <a:t>switching</a:t>
            </a:r>
            <a:r>
              <a:rPr lang="nb-NO" dirty="0"/>
              <a:t> </a:t>
            </a:r>
          </a:p>
          <a:p>
            <a:r>
              <a:rPr lang="nb-NO" dirty="0"/>
              <a:t>The CV-CV </a:t>
            </a:r>
            <a:r>
              <a:rPr lang="nb-NO" dirty="0" err="1"/>
              <a:t>switching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uses</a:t>
            </a:r>
            <a:r>
              <a:rPr lang="nb-NO" dirty="0"/>
              <a:t> a </a:t>
            </a:r>
            <a:r>
              <a:rPr lang="nb-NO" dirty="0" err="1"/>
              <a:t>selector</a:t>
            </a:r>
            <a:endParaRPr lang="nb-NO" dirty="0"/>
          </a:p>
          <a:p>
            <a:r>
              <a:rPr lang="nb-NO" dirty="0"/>
              <a:t>As </a:t>
            </a:r>
            <a:r>
              <a:rPr lang="nb-NO" dirty="0" err="1"/>
              <a:t>usual</a:t>
            </a:r>
            <a:r>
              <a:rPr lang="nb-NO" dirty="0"/>
              <a:t>, </a:t>
            </a: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alternatives for </a:t>
            </a:r>
            <a:r>
              <a:rPr lang="nb-NO" dirty="0" err="1"/>
              <a:t>the</a:t>
            </a:r>
            <a:r>
              <a:rPr lang="nb-NO" dirty="0"/>
              <a:t> MV-MV </a:t>
            </a:r>
            <a:r>
              <a:rPr lang="nb-NO" dirty="0" err="1"/>
              <a:t>switching</a:t>
            </a:r>
            <a:r>
              <a:rPr lang="nb-NO" dirty="0"/>
              <a:t>:</a:t>
            </a:r>
          </a:p>
          <a:p>
            <a:pPr marL="971550" lvl="1" indent="-514350">
              <a:buAutoNum type="arabicPeriod"/>
            </a:pPr>
            <a:r>
              <a:rPr lang="nb-NO" dirty="0"/>
              <a:t>Split range control (</a:t>
            </a:r>
            <a:r>
              <a:rPr lang="nb-NO" dirty="0" err="1"/>
              <a:t>block</a:t>
            </a:r>
            <a:r>
              <a:rPr lang="nb-NO" dirty="0"/>
              <a:t> /\): Has problems </a:t>
            </a:r>
            <a:r>
              <a:rPr lang="nb-NO" dirty="0" err="1"/>
              <a:t>because</a:t>
            </a:r>
            <a:r>
              <a:rPr lang="nb-NO" dirty="0"/>
              <a:t> limits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change</a:t>
            </a:r>
            <a:endParaRPr lang="nb-NO" dirty="0"/>
          </a:p>
          <a:p>
            <a:pPr marL="971550" lvl="1" indent="-514350">
              <a:buAutoNum type="arabicPeriod"/>
            </a:pP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different setpoints (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best for MV-CV switching)</a:t>
            </a:r>
          </a:p>
          <a:p>
            <a:pPr marL="971550" lvl="1" indent="-514350">
              <a:buAutoNum type="arabicPeriod"/>
            </a:pP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control (</a:t>
            </a:r>
            <a:r>
              <a:rPr lang="nb-NO" dirty="0" err="1"/>
              <a:t>Gives</a:t>
            </a:r>
            <a:r>
              <a:rPr lang="nb-NO" dirty="0"/>
              <a:t> «</a:t>
            </a:r>
            <a:r>
              <a:rPr lang="nb-NO" dirty="0" err="1"/>
              <a:t>long</a:t>
            </a:r>
            <a:r>
              <a:rPr lang="nb-NO" dirty="0"/>
              <a:t> loop»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avoids</a:t>
            </a:r>
            <a:r>
              <a:rPr lang="nb-NO" dirty="0"/>
              <a:t> </a:t>
            </a:r>
            <a:r>
              <a:rPr lang="nb-NO" dirty="0" err="1"/>
              <a:t>repairing</a:t>
            </a:r>
            <a:r>
              <a:rPr lang="nb-NO" dirty="0"/>
              <a:t>). </a:t>
            </a:r>
          </a:p>
          <a:p>
            <a:pPr marL="457200" lvl="1" indent="0">
              <a:buNone/>
            </a:pPr>
            <a:r>
              <a:rPr lang="nb-NO" dirty="0"/>
              <a:t>+4. Shinskey alternative (not </a:t>
            </a:r>
            <a:r>
              <a:rPr lang="nb-NO" dirty="0" err="1"/>
              <a:t>covered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0EEDE-EA69-1E5D-0887-59D7342E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B02-4F68-4150-B145-D9EB3E2B4B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3658</Words>
  <Application>Microsoft Office PowerPoint</Application>
  <PresentationFormat>Widescreen</PresentationFormat>
  <Paragraphs>636</Paragraphs>
  <Slides>47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CharisSIL</vt:lpstr>
      <vt:lpstr>CharisSIL-Italic</vt:lpstr>
      <vt:lpstr>CMR10</vt:lpstr>
      <vt:lpstr>CMR12</vt:lpstr>
      <vt:lpstr>CMR7</vt:lpstr>
      <vt:lpstr>STIXMath-Italic</vt:lpstr>
      <vt:lpstr>STIXMath-Regular</vt:lpstr>
      <vt:lpstr>Office Theme</vt:lpstr>
      <vt:lpstr>Document</vt:lpstr>
      <vt:lpstr>more on switching</vt:lpstr>
      <vt:lpstr>Implementing optimal operation by switching</vt:lpstr>
      <vt:lpstr>Change of active constraints. Four cases</vt:lpstr>
      <vt:lpstr>Simple MV-CV switching</vt:lpstr>
      <vt:lpstr>Optimization with PI-controller</vt:lpstr>
      <vt:lpstr>Avoid freezing in cabin</vt:lpstr>
      <vt:lpstr>Anti-surge control (= min-constraint on F)</vt:lpstr>
      <vt:lpstr>Example: Compressor with max-constraint on F0 (in addition to the min-constraint on F)</vt:lpstr>
      <vt:lpstr>Complex MV-CV switching</vt:lpstr>
      <vt:lpstr>PowerPoint Presentation</vt:lpstr>
      <vt:lpstr>Example: Furnace control</vt:lpstr>
      <vt:lpstr>Cannot give up controlling T1 Solution: Cut back on process feed (u2) when T1 drops too low</vt:lpstr>
      <vt:lpstr>Use Alt. 2: Two controllers</vt:lpstr>
      <vt:lpstr>More on inventory control    </vt:lpstr>
      <vt:lpstr>Level control</vt:lpstr>
      <vt:lpstr>PowerPoint Presentation</vt:lpstr>
      <vt:lpstr>PowerPoint Presentation</vt:lpstr>
      <vt:lpstr>PowerPoint Presentation</vt:lpstr>
      <vt:lpstr>Alt. 3 MV-MV switching: VPC</vt:lpstr>
      <vt:lpstr>Alt. 2 MV-MV switching: Two controllers (Shinskey 1981, recommended)</vt:lpstr>
      <vt:lpstr>Bidirectional control block of Shinskey with two controllers (performs MV-MV switching) </vt:lpstr>
      <vt:lpstr>Inventory control for units in series and TPM</vt:lpstr>
      <vt:lpstr>Inventory control for units in series</vt:lpstr>
      <vt:lpstr>Generalization of bidirectional inventory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on Bidirectional inventory control</vt:lpstr>
      <vt:lpstr>PowerPoint Presentation</vt:lpstr>
      <vt:lpstr>PowerPoint Presentation</vt:lpstr>
      <vt:lpstr>Comments on Inventory control (level, pressure)</vt:lpstr>
      <vt:lpstr>Summary: Systematic design of advanced regulatory control (ARC) system</vt:lpstr>
      <vt:lpstr>    Then: design of switching schemes</vt:lpstr>
      <vt:lpstr>PowerPoint Presentation</vt:lpstr>
      <vt:lpstr>PowerPoint Presentation</vt:lpstr>
      <vt:lpstr>PowerPoint Presentation</vt:lpstr>
      <vt:lpstr>PowerPoint Presentation</vt:lpstr>
      <vt:lpstr>Distillation example. </vt:lpstr>
      <vt:lpstr>Alternative solution with different setpoints</vt:lpstr>
      <vt:lpstr>PowerPoint Presentation</vt:lpstr>
      <vt:lpstr>Example adaptive cruise control:  CV-CV switch followed by MV-MV switch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Skogestad</dc:creator>
  <cp:lastModifiedBy>Sigurd Skogestad</cp:lastModifiedBy>
  <cp:revision>24</cp:revision>
  <dcterms:created xsi:type="dcterms:W3CDTF">2023-08-08T09:46:28Z</dcterms:created>
  <dcterms:modified xsi:type="dcterms:W3CDTF">2023-11-02T08:01:56Z</dcterms:modified>
</cp:coreProperties>
</file>