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sldIdLst>
    <p:sldId id="1649" r:id="rId2"/>
    <p:sldId id="1518" r:id="rId3"/>
    <p:sldId id="1663" r:id="rId4"/>
    <p:sldId id="876" r:id="rId5"/>
    <p:sldId id="1661" r:id="rId6"/>
    <p:sldId id="389" r:id="rId7"/>
    <p:sldId id="1259" r:id="rId8"/>
    <p:sldId id="1260" r:id="rId9"/>
    <p:sldId id="1672" r:id="rId10"/>
    <p:sldId id="1588" r:id="rId11"/>
    <p:sldId id="366" r:id="rId12"/>
    <p:sldId id="397" r:id="rId13"/>
    <p:sldId id="449" r:id="rId14"/>
    <p:sldId id="1618" r:id="rId15"/>
    <p:sldId id="1263" r:id="rId16"/>
    <p:sldId id="1056" r:id="rId17"/>
    <p:sldId id="1606" r:id="rId18"/>
    <p:sldId id="1623" r:id="rId19"/>
    <p:sldId id="342" r:id="rId20"/>
    <p:sldId id="1485" r:id="rId21"/>
    <p:sldId id="1484" r:id="rId22"/>
    <p:sldId id="1624" r:id="rId23"/>
    <p:sldId id="1669" r:id="rId24"/>
    <p:sldId id="1651" r:id="rId25"/>
    <p:sldId id="1607" r:id="rId26"/>
    <p:sldId id="1625" r:id="rId27"/>
    <p:sldId id="1626" r:id="rId28"/>
    <p:sldId id="1630" r:id="rId29"/>
    <p:sldId id="1627" r:id="rId30"/>
    <p:sldId id="1632" r:id="rId31"/>
    <p:sldId id="1042" r:id="rId32"/>
    <p:sldId id="1633" r:id="rId33"/>
    <p:sldId id="1634" r:id="rId34"/>
    <p:sldId id="1667" r:id="rId35"/>
    <p:sldId id="1668" r:id="rId36"/>
    <p:sldId id="1635" r:id="rId37"/>
    <p:sldId id="1636" r:id="rId38"/>
    <p:sldId id="1472" r:id="rId39"/>
    <p:sldId id="1527" r:id="rId40"/>
    <p:sldId id="1595" r:id="rId41"/>
    <p:sldId id="425" r:id="rId42"/>
    <p:sldId id="1534" r:id="rId43"/>
    <p:sldId id="1535" r:id="rId44"/>
    <p:sldId id="1671" r:id="rId45"/>
    <p:sldId id="1674" r:id="rId46"/>
    <p:sldId id="1536" r:id="rId47"/>
    <p:sldId id="1638" r:id="rId48"/>
    <p:sldId id="1326" r:id="rId49"/>
    <p:sldId id="1328" r:id="rId50"/>
    <p:sldId id="1348" r:id="rId51"/>
    <p:sldId id="1673" r:id="rId52"/>
    <p:sldId id="1447" r:id="rId53"/>
    <p:sldId id="1609" r:id="rId54"/>
    <p:sldId id="1378" r:id="rId55"/>
    <p:sldId id="965" r:id="rId56"/>
    <p:sldId id="1591" r:id="rId57"/>
    <p:sldId id="1371" r:id="rId58"/>
    <p:sldId id="1462" r:id="rId59"/>
    <p:sldId id="1475" r:id="rId60"/>
    <p:sldId id="1463" r:id="rId61"/>
    <p:sldId id="1466" r:id="rId62"/>
    <p:sldId id="1464" r:id="rId63"/>
    <p:sldId id="1610" r:id="rId64"/>
    <p:sldId id="1592" r:id="rId65"/>
    <p:sldId id="1593" r:id="rId66"/>
    <p:sldId id="1045" r:id="rId67"/>
    <p:sldId id="1639" r:id="rId68"/>
    <p:sldId id="1652" r:id="rId69"/>
    <p:sldId id="1467" r:id="rId70"/>
    <p:sldId id="453" r:id="rId71"/>
    <p:sldId id="1468" r:id="rId72"/>
    <p:sldId id="1469" r:id="rId73"/>
    <p:sldId id="1611" r:id="rId74"/>
    <p:sldId id="1675" r:id="rId75"/>
    <p:sldId id="1398" r:id="rId76"/>
    <p:sldId id="1612" r:id="rId77"/>
    <p:sldId id="1648" r:id="rId78"/>
    <p:sldId id="301" r:id="rId79"/>
    <p:sldId id="1641" r:id="rId80"/>
    <p:sldId id="1644" r:id="rId81"/>
    <p:sldId id="1643" r:id="rId82"/>
    <p:sldId id="1642" r:id="rId83"/>
    <p:sldId id="438" r:id="rId84"/>
    <p:sldId id="1391" r:id="rId85"/>
    <p:sldId id="1613" r:id="rId86"/>
    <p:sldId id="1645" r:id="rId87"/>
    <p:sldId id="1614" r:id="rId88"/>
    <p:sldId id="1646" r:id="rId89"/>
    <p:sldId id="1647" r:id="rId90"/>
    <p:sldId id="1662" r:id="rId91"/>
    <p:sldId id="1670" r:id="rId92"/>
    <p:sldId id="1604" r:id="rId93"/>
    <p:sldId id="1403" r:id="rId9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67" d="100"/>
          <a:sy n="67" d="100"/>
        </p:scale>
        <p:origin x="528" y="4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9T07:52:30.701"/>
    </inkml:context>
    <inkml:brush xml:id="br0">
      <inkml:brushProperty name="width" value="0.05" units="cm"/>
      <inkml:brushProperty name="height" value="0.05" units="cm"/>
    </inkml:brush>
  </inkml:definitions>
  <inkml:trace contextRef="#ctx0" brushRef="#br0">0 994 24575,'1'-1'0,"0"0"0,0-1 0,0 1 0,0 0 0,0 0 0,0 0 0,0-1 0,0 1 0,0 0 0,1 1 0,-1-1 0,0 0 0,1 0 0,1 0 0,2-2 0,163-88 0,-146 78 0,2 0 0,0 1 0,0 1 0,1 2 0,0 0 0,1 2 0,34-6 0,47 1 0,22-5 0,-107 12 0,-1-2 0,0 0 0,33-17 0,-33 14 0,0 1 0,0 1 0,27-6 0,-13 8 0,0 2 0,41 1 0,-31 1 0,-36 1 0,0 0 0,1-1 0,-1-1 0,0 1 0,13-7 0,-12 5 0,0 0 0,0 1 0,19-3 0,41 1 0,84 5 0,-62 2 0,58 0 0,196-4 0,-340 2 0,-1 0 0,1 0 0,0-1 0,-1 1 0,1-1 0,0-1 0,-1 1 0,0-1 0,1 0 0,-1 0 0,0 0 0,0-1 0,0 0 0,0 0 0,-1 0 0,1-1 0,-1 1 0,0-1 0,0 0 0,0-1 0,6-7 0,116-141 0,17-22 0,-137 167 0,0 1 0,0 0 0,1 0 0,-1 0 0,2 1 0,-1 0 0,1 0 0,12-6 0,2 1 0,0 2 0,26-7 0,-46 15 0,45-19 0,-41 16 0,0 1 0,0 0 0,0 0 0,1 1 0,-1 0 0,1 0 0,0 0 0,-1 1 0,1 0 0,0 0 0,0 1 0,0 0 0,0 0 0,8 2 0,230 59 0,50-2 0,-234-47 0,0-4 0,0-1 0,1-4 0,0-2 0,0-3 0,0-2 0,-1-4 0,0-2 0,60-17 0,-77 13 0,45-20 0,-2 0 0,65-20 0,-111 32 0,-35 17 0,0 1 0,1 0 0,0 1 0,-1-1 0,1 1 0,1 1 0,13-4 0,50-1 0,0 2 0,96 8 0,-54 0 0,645-2 0,-726 0 0,0 1 0,0 2 0,0 1 0,-1 1 0,0 2 0,31 12 0,12 11 0,85 46 0,75 36 0,-187-94 0,1-2 0,0-2 0,59 10 0,-66-20 0,0-3 0,0-1 0,42-5 0,12 0 0,1307 3 0,-1311 6 0,-1 3 0,0 5 0,-1 3 0,89 29 0,-98-27 0,-48-11 0,1 0 0,-2 2 0,53 23 0,255 139 0,-276-135 0,-2 3 0,-1 3 0,65 58 0,-87-68-38,-15-14-626,38 38 1,-44-36-6163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F1FD779-210A-4267-A8FB-6D3864D312BF}" type="datetimeFigureOut">
              <a:rPr lang="en-US" smtClean="0"/>
              <a:t>10/20/2023</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8FB58540-A1C6-476A-A893-95DE6237B5F1}" type="slidenum">
              <a:rPr lang="en-US" smtClean="0"/>
              <a:t>‹#›</a:t>
            </a:fld>
            <a:endParaRPr lang="en-US"/>
          </a:p>
        </p:txBody>
      </p:sp>
    </p:spTree>
    <p:extLst>
      <p:ext uri="{BB962C8B-B14F-4D97-AF65-F5344CB8AC3E}">
        <p14:creationId xmlns:p14="http://schemas.microsoft.com/office/powerpoint/2010/main" val="3239358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defTabSz="949325">
              <a:spcBef>
                <a:spcPct val="30000"/>
              </a:spcBef>
              <a:defRPr sz="1200">
                <a:solidFill>
                  <a:schemeClr val="tx1"/>
                </a:solidFill>
                <a:latin typeface="Times" panose="02020603050405020304" pitchFamily="18" charset="0"/>
              </a:defRPr>
            </a:lvl1pPr>
            <a:lvl2pPr marL="742950" indent="-285750" defTabSz="949325">
              <a:spcBef>
                <a:spcPct val="30000"/>
              </a:spcBef>
              <a:defRPr sz="1200">
                <a:solidFill>
                  <a:schemeClr val="tx1"/>
                </a:solidFill>
                <a:latin typeface="Times" panose="02020603050405020304" pitchFamily="18" charset="0"/>
              </a:defRPr>
            </a:lvl2pPr>
            <a:lvl3pPr marL="1143000" indent="-228600" defTabSz="949325">
              <a:spcBef>
                <a:spcPct val="30000"/>
              </a:spcBef>
              <a:defRPr sz="1200">
                <a:solidFill>
                  <a:schemeClr val="tx1"/>
                </a:solidFill>
                <a:latin typeface="Times" panose="02020603050405020304" pitchFamily="18" charset="0"/>
              </a:defRPr>
            </a:lvl3pPr>
            <a:lvl4pPr marL="1600200" indent="-228600" defTabSz="949325">
              <a:spcBef>
                <a:spcPct val="30000"/>
              </a:spcBef>
              <a:defRPr sz="1200">
                <a:solidFill>
                  <a:schemeClr val="tx1"/>
                </a:solidFill>
                <a:latin typeface="Times" panose="02020603050405020304" pitchFamily="18" charset="0"/>
              </a:defRPr>
            </a:lvl4pPr>
            <a:lvl5pPr marL="2057400" indent="-228600" defTabSz="949325">
              <a:spcBef>
                <a:spcPct val="30000"/>
              </a:spcBef>
              <a:defRPr sz="1200">
                <a:solidFill>
                  <a:schemeClr val="tx1"/>
                </a:solidFill>
                <a:latin typeface="Times" panose="02020603050405020304" pitchFamily="18" charset="0"/>
              </a:defRPr>
            </a:lvl5pPr>
            <a:lvl6pPr marL="2514600" indent="-228600" defTabSz="949325" eaLnBrk="0" fontAlgn="base" hangingPunct="0">
              <a:spcBef>
                <a:spcPct val="30000"/>
              </a:spcBef>
              <a:spcAft>
                <a:spcPct val="0"/>
              </a:spcAft>
              <a:defRPr sz="1200">
                <a:solidFill>
                  <a:schemeClr val="tx1"/>
                </a:solidFill>
                <a:latin typeface="Times" panose="02020603050405020304" pitchFamily="18" charset="0"/>
              </a:defRPr>
            </a:lvl6pPr>
            <a:lvl7pPr marL="2971800" indent="-228600" defTabSz="949325" eaLnBrk="0" fontAlgn="base" hangingPunct="0">
              <a:spcBef>
                <a:spcPct val="30000"/>
              </a:spcBef>
              <a:spcAft>
                <a:spcPct val="0"/>
              </a:spcAft>
              <a:defRPr sz="1200">
                <a:solidFill>
                  <a:schemeClr val="tx1"/>
                </a:solidFill>
                <a:latin typeface="Times" panose="02020603050405020304" pitchFamily="18" charset="0"/>
              </a:defRPr>
            </a:lvl7pPr>
            <a:lvl8pPr marL="3429000" indent="-228600" defTabSz="949325" eaLnBrk="0" fontAlgn="base" hangingPunct="0">
              <a:spcBef>
                <a:spcPct val="30000"/>
              </a:spcBef>
              <a:spcAft>
                <a:spcPct val="0"/>
              </a:spcAft>
              <a:defRPr sz="1200">
                <a:solidFill>
                  <a:schemeClr val="tx1"/>
                </a:solidFill>
                <a:latin typeface="Times" panose="02020603050405020304" pitchFamily="18" charset="0"/>
              </a:defRPr>
            </a:lvl8pPr>
            <a:lvl9pPr marL="3886200" indent="-228600" defTabSz="949325"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0726C2D5-CF1C-428A-B644-80D35AB1688B}" type="slidenum">
              <a:rPr lang="ar-SA" altLang="nb-NO" smtClean="0"/>
              <a:pPr>
                <a:spcBef>
                  <a:spcPct val="0"/>
                </a:spcBef>
              </a:pPr>
              <a:t>6</a:t>
            </a:fld>
            <a:endParaRPr lang="nn-NO" altLang="nb-NO"/>
          </a:p>
        </p:txBody>
      </p:sp>
      <p:sp>
        <p:nvSpPr>
          <p:cNvPr id="30723" name="Rectangle 2"/>
          <p:cNvSpPr>
            <a:spLocks noGrp="1" noRot="1" noChangeAspect="1" noChangeArrowheads="1" noTextEdit="1"/>
          </p:cNvSpPr>
          <p:nvPr>
            <p:ph type="sldImg"/>
          </p:nvPr>
        </p:nvSpPr>
        <p:spPr>
          <a:xfrm>
            <a:off x="-222250" y="809625"/>
            <a:ext cx="7192963" cy="4046538"/>
          </a:xfrm>
          <a:ln/>
        </p:spPr>
      </p:sp>
      <p:sp>
        <p:nvSpPr>
          <p:cNvPr id="30724" name="Rectangle 3"/>
          <p:cNvSpPr>
            <a:spLocks noGrp="1" noChangeArrowheads="1"/>
          </p:cNvSpPr>
          <p:nvPr>
            <p:ph type="body" idx="1"/>
          </p:nvPr>
        </p:nvSpPr>
        <p:spPr>
          <a:noFill/>
        </p:spPr>
        <p:txBody>
          <a:bodyPr/>
          <a:lstStyle/>
          <a:p>
            <a:pPr eaLnBrk="1" hangingPunct="1"/>
            <a:endParaRPr lang="en-US" altLang="nb-NO"/>
          </a:p>
        </p:txBody>
      </p:sp>
    </p:spTree>
    <p:extLst>
      <p:ext uri="{BB962C8B-B14F-4D97-AF65-F5344CB8AC3E}">
        <p14:creationId xmlns:p14="http://schemas.microsoft.com/office/powerpoint/2010/main" val="1647881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defTabSz="949325">
              <a:spcBef>
                <a:spcPct val="30000"/>
              </a:spcBef>
              <a:defRPr sz="1200">
                <a:solidFill>
                  <a:schemeClr val="tx1"/>
                </a:solidFill>
                <a:latin typeface="Times" panose="02020603050405020304" pitchFamily="18" charset="0"/>
              </a:defRPr>
            </a:lvl1pPr>
            <a:lvl2pPr marL="742950" indent="-285750" defTabSz="949325">
              <a:spcBef>
                <a:spcPct val="30000"/>
              </a:spcBef>
              <a:defRPr sz="1200">
                <a:solidFill>
                  <a:schemeClr val="tx1"/>
                </a:solidFill>
                <a:latin typeface="Times" panose="02020603050405020304" pitchFamily="18" charset="0"/>
              </a:defRPr>
            </a:lvl2pPr>
            <a:lvl3pPr marL="1143000" indent="-228600" defTabSz="949325">
              <a:spcBef>
                <a:spcPct val="30000"/>
              </a:spcBef>
              <a:defRPr sz="1200">
                <a:solidFill>
                  <a:schemeClr val="tx1"/>
                </a:solidFill>
                <a:latin typeface="Times" panose="02020603050405020304" pitchFamily="18" charset="0"/>
              </a:defRPr>
            </a:lvl3pPr>
            <a:lvl4pPr marL="1600200" indent="-228600" defTabSz="949325">
              <a:spcBef>
                <a:spcPct val="30000"/>
              </a:spcBef>
              <a:defRPr sz="1200">
                <a:solidFill>
                  <a:schemeClr val="tx1"/>
                </a:solidFill>
                <a:latin typeface="Times" panose="02020603050405020304" pitchFamily="18" charset="0"/>
              </a:defRPr>
            </a:lvl4pPr>
            <a:lvl5pPr marL="2057400" indent="-228600" defTabSz="949325">
              <a:spcBef>
                <a:spcPct val="30000"/>
              </a:spcBef>
              <a:defRPr sz="1200">
                <a:solidFill>
                  <a:schemeClr val="tx1"/>
                </a:solidFill>
                <a:latin typeface="Times" panose="02020603050405020304" pitchFamily="18" charset="0"/>
              </a:defRPr>
            </a:lvl5pPr>
            <a:lvl6pPr marL="2514600" indent="-228600" defTabSz="949325" eaLnBrk="0" fontAlgn="base" hangingPunct="0">
              <a:spcBef>
                <a:spcPct val="30000"/>
              </a:spcBef>
              <a:spcAft>
                <a:spcPct val="0"/>
              </a:spcAft>
              <a:defRPr sz="1200">
                <a:solidFill>
                  <a:schemeClr val="tx1"/>
                </a:solidFill>
                <a:latin typeface="Times" panose="02020603050405020304" pitchFamily="18" charset="0"/>
              </a:defRPr>
            </a:lvl6pPr>
            <a:lvl7pPr marL="2971800" indent="-228600" defTabSz="949325" eaLnBrk="0" fontAlgn="base" hangingPunct="0">
              <a:spcBef>
                <a:spcPct val="30000"/>
              </a:spcBef>
              <a:spcAft>
                <a:spcPct val="0"/>
              </a:spcAft>
              <a:defRPr sz="1200">
                <a:solidFill>
                  <a:schemeClr val="tx1"/>
                </a:solidFill>
                <a:latin typeface="Times" panose="02020603050405020304" pitchFamily="18" charset="0"/>
              </a:defRPr>
            </a:lvl7pPr>
            <a:lvl8pPr marL="3429000" indent="-228600" defTabSz="949325" eaLnBrk="0" fontAlgn="base" hangingPunct="0">
              <a:spcBef>
                <a:spcPct val="30000"/>
              </a:spcBef>
              <a:spcAft>
                <a:spcPct val="0"/>
              </a:spcAft>
              <a:defRPr sz="1200">
                <a:solidFill>
                  <a:schemeClr val="tx1"/>
                </a:solidFill>
                <a:latin typeface="Times" panose="02020603050405020304" pitchFamily="18" charset="0"/>
              </a:defRPr>
            </a:lvl8pPr>
            <a:lvl9pPr marL="3886200" indent="-228600" defTabSz="949325"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16EA4D49-41C4-4179-9029-63C4C4E29E5B}" type="slidenum">
              <a:rPr lang="ar-SA" altLang="nb-NO" smtClean="0"/>
              <a:pPr>
                <a:spcBef>
                  <a:spcPct val="0"/>
                </a:spcBef>
              </a:pPr>
              <a:t>30</a:t>
            </a:fld>
            <a:endParaRPr lang="nn-NO" altLang="nb-NO"/>
          </a:p>
        </p:txBody>
      </p:sp>
      <p:sp>
        <p:nvSpPr>
          <p:cNvPr id="39939" name="Rectangle 2"/>
          <p:cNvSpPr>
            <a:spLocks noGrp="1" noRot="1" noChangeAspect="1" noChangeArrowheads="1" noTextEdit="1"/>
          </p:cNvSpPr>
          <p:nvPr>
            <p:ph type="sldImg"/>
          </p:nvPr>
        </p:nvSpPr>
        <p:spPr>
          <a:xfrm>
            <a:off x="-222250" y="809625"/>
            <a:ext cx="7192963" cy="4046538"/>
          </a:xfrm>
          <a:ln/>
        </p:spPr>
      </p:sp>
      <p:sp>
        <p:nvSpPr>
          <p:cNvPr id="39940" name="Rectangle 3"/>
          <p:cNvSpPr>
            <a:spLocks noGrp="1" noChangeArrowheads="1"/>
          </p:cNvSpPr>
          <p:nvPr>
            <p:ph type="body" idx="1"/>
          </p:nvPr>
        </p:nvSpPr>
        <p:spPr>
          <a:noFill/>
        </p:spPr>
        <p:txBody>
          <a:bodyPr/>
          <a:lstStyle/>
          <a:p>
            <a:pPr eaLnBrk="1" hangingPunct="1"/>
            <a:endParaRPr lang="en-US" altLang="nb-NO"/>
          </a:p>
        </p:txBody>
      </p:sp>
    </p:spTree>
    <p:extLst>
      <p:ext uri="{BB962C8B-B14F-4D97-AF65-F5344CB8AC3E}">
        <p14:creationId xmlns:p14="http://schemas.microsoft.com/office/powerpoint/2010/main" val="1751080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7CD1B797-39C0-4AC9-9723-BD0BB33E022C}" type="slidenum">
              <a:rPr lang="en-US" smtClean="0"/>
              <a:t>39</a:t>
            </a:fld>
            <a:endParaRPr lang="en-US"/>
          </a:p>
        </p:txBody>
      </p:sp>
    </p:spTree>
    <p:extLst>
      <p:ext uri="{BB962C8B-B14F-4D97-AF65-F5344CB8AC3E}">
        <p14:creationId xmlns:p14="http://schemas.microsoft.com/office/powerpoint/2010/main" val="2034480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defTabSz="949325">
              <a:spcBef>
                <a:spcPct val="30000"/>
              </a:spcBef>
              <a:defRPr sz="1200">
                <a:solidFill>
                  <a:schemeClr val="tx1"/>
                </a:solidFill>
                <a:latin typeface="Times" panose="02020603050405020304" pitchFamily="18" charset="0"/>
              </a:defRPr>
            </a:lvl1pPr>
            <a:lvl2pPr marL="742950" indent="-285750" defTabSz="949325">
              <a:spcBef>
                <a:spcPct val="30000"/>
              </a:spcBef>
              <a:defRPr sz="1200">
                <a:solidFill>
                  <a:schemeClr val="tx1"/>
                </a:solidFill>
                <a:latin typeface="Times" panose="02020603050405020304" pitchFamily="18" charset="0"/>
              </a:defRPr>
            </a:lvl2pPr>
            <a:lvl3pPr marL="1143000" indent="-228600" defTabSz="949325">
              <a:spcBef>
                <a:spcPct val="30000"/>
              </a:spcBef>
              <a:defRPr sz="1200">
                <a:solidFill>
                  <a:schemeClr val="tx1"/>
                </a:solidFill>
                <a:latin typeface="Times" panose="02020603050405020304" pitchFamily="18" charset="0"/>
              </a:defRPr>
            </a:lvl3pPr>
            <a:lvl4pPr marL="1600200" indent="-228600" defTabSz="949325">
              <a:spcBef>
                <a:spcPct val="30000"/>
              </a:spcBef>
              <a:defRPr sz="1200">
                <a:solidFill>
                  <a:schemeClr val="tx1"/>
                </a:solidFill>
                <a:latin typeface="Times" panose="02020603050405020304" pitchFamily="18" charset="0"/>
              </a:defRPr>
            </a:lvl4pPr>
            <a:lvl5pPr marL="2057400" indent="-228600" defTabSz="949325">
              <a:spcBef>
                <a:spcPct val="30000"/>
              </a:spcBef>
              <a:defRPr sz="1200">
                <a:solidFill>
                  <a:schemeClr val="tx1"/>
                </a:solidFill>
                <a:latin typeface="Times" panose="02020603050405020304" pitchFamily="18" charset="0"/>
              </a:defRPr>
            </a:lvl5pPr>
            <a:lvl6pPr marL="2514600" indent="-228600" defTabSz="949325" eaLnBrk="0" fontAlgn="base" hangingPunct="0">
              <a:spcBef>
                <a:spcPct val="30000"/>
              </a:spcBef>
              <a:spcAft>
                <a:spcPct val="0"/>
              </a:spcAft>
              <a:defRPr sz="1200">
                <a:solidFill>
                  <a:schemeClr val="tx1"/>
                </a:solidFill>
                <a:latin typeface="Times" panose="02020603050405020304" pitchFamily="18" charset="0"/>
              </a:defRPr>
            </a:lvl6pPr>
            <a:lvl7pPr marL="2971800" indent="-228600" defTabSz="949325" eaLnBrk="0" fontAlgn="base" hangingPunct="0">
              <a:spcBef>
                <a:spcPct val="30000"/>
              </a:spcBef>
              <a:spcAft>
                <a:spcPct val="0"/>
              </a:spcAft>
              <a:defRPr sz="1200">
                <a:solidFill>
                  <a:schemeClr val="tx1"/>
                </a:solidFill>
                <a:latin typeface="Times" panose="02020603050405020304" pitchFamily="18" charset="0"/>
              </a:defRPr>
            </a:lvl7pPr>
            <a:lvl8pPr marL="3429000" indent="-228600" defTabSz="949325" eaLnBrk="0" fontAlgn="base" hangingPunct="0">
              <a:spcBef>
                <a:spcPct val="30000"/>
              </a:spcBef>
              <a:spcAft>
                <a:spcPct val="0"/>
              </a:spcAft>
              <a:defRPr sz="1200">
                <a:solidFill>
                  <a:schemeClr val="tx1"/>
                </a:solidFill>
                <a:latin typeface="Times" panose="02020603050405020304" pitchFamily="18" charset="0"/>
              </a:defRPr>
            </a:lvl8pPr>
            <a:lvl9pPr marL="3886200" indent="-228600" defTabSz="949325"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9FE87F7A-16B3-42E8-AF11-32AD6AD2C1A2}" type="slidenum">
              <a:rPr lang="ar-SA" altLang="nb-NO" smtClean="0"/>
              <a:pPr>
                <a:spcBef>
                  <a:spcPct val="0"/>
                </a:spcBef>
              </a:pPr>
              <a:t>40</a:t>
            </a:fld>
            <a:endParaRPr lang="nn-NO" altLang="nb-NO"/>
          </a:p>
        </p:txBody>
      </p:sp>
      <p:sp>
        <p:nvSpPr>
          <p:cNvPr id="48131" name="Rectangle 2"/>
          <p:cNvSpPr>
            <a:spLocks noGrp="1" noRot="1" noChangeAspect="1" noChangeArrowheads="1" noTextEdit="1"/>
          </p:cNvSpPr>
          <p:nvPr>
            <p:ph type="sldImg"/>
          </p:nvPr>
        </p:nvSpPr>
        <p:spPr>
          <a:xfrm>
            <a:off x="-222250" y="809625"/>
            <a:ext cx="7192963" cy="4046538"/>
          </a:xfrm>
          <a:ln/>
        </p:spPr>
      </p:sp>
      <p:sp>
        <p:nvSpPr>
          <p:cNvPr id="48132" name="Rectangle 3"/>
          <p:cNvSpPr>
            <a:spLocks noGrp="1" noChangeArrowheads="1"/>
          </p:cNvSpPr>
          <p:nvPr>
            <p:ph type="body" idx="1"/>
          </p:nvPr>
        </p:nvSpPr>
        <p:spPr>
          <a:noFill/>
        </p:spPr>
        <p:txBody>
          <a:bodyPr/>
          <a:lstStyle/>
          <a:p>
            <a:pPr eaLnBrk="1" hangingPunct="1"/>
            <a:endParaRPr lang="en-US" altLang="nb-NO"/>
          </a:p>
        </p:txBody>
      </p:sp>
    </p:spTree>
    <p:extLst>
      <p:ext uri="{BB962C8B-B14F-4D97-AF65-F5344CB8AC3E}">
        <p14:creationId xmlns:p14="http://schemas.microsoft.com/office/powerpoint/2010/main" val="450009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7CD1B797-39C0-4AC9-9723-BD0BB33E022C}" type="slidenum">
              <a:rPr lang="en-US" smtClean="0"/>
              <a:t>43</a:t>
            </a:fld>
            <a:endParaRPr lang="en-US"/>
          </a:p>
        </p:txBody>
      </p:sp>
    </p:spTree>
    <p:extLst>
      <p:ext uri="{BB962C8B-B14F-4D97-AF65-F5344CB8AC3E}">
        <p14:creationId xmlns:p14="http://schemas.microsoft.com/office/powerpoint/2010/main" val="3537850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7CD1B797-39C0-4AC9-9723-BD0BB33E022C}" type="slidenum">
              <a:rPr lang="en-US" smtClean="0"/>
              <a:t>51</a:t>
            </a:fld>
            <a:endParaRPr lang="en-US"/>
          </a:p>
        </p:txBody>
      </p:sp>
    </p:spTree>
    <p:extLst>
      <p:ext uri="{BB962C8B-B14F-4D97-AF65-F5344CB8AC3E}">
        <p14:creationId xmlns:p14="http://schemas.microsoft.com/office/powerpoint/2010/main" val="1483017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defTabSz="949325">
              <a:spcBef>
                <a:spcPct val="30000"/>
              </a:spcBef>
              <a:defRPr sz="1200">
                <a:solidFill>
                  <a:schemeClr val="tx1"/>
                </a:solidFill>
                <a:latin typeface="Times" panose="02020603050405020304" pitchFamily="18" charset="0"/>
              </a:defRPr>
            </a:lvl1pPr>
            <a:lvl2pPr marL="742950" indent="-285750" defTabSz="949325">
              <a:spcBef>
                <a:spcPct val="30000"/>
              </a:spcBef>
              <a:defRPr sz="1200">
                <a:solidFill>
                  <a:schemeClr val="tx1"/>
                </a:solidFill>
                <a:latin typeface="Times" panose="02020603050405020304" pitchFamily="18" charset="0"/>
              </a:defRPr>
            </a:lvl2pPr>
            <a:lvl3pPr marL="1143000" indent="-228600" defTabSz="949325">
              <a:spcBef>
                <a:spcPct val="30000"/>
              </a:spcBef>
              <a:defRPr sz="1200">
                <a:solidFill>
                  <a:schemeClr val="tx1"/>
                </a:solidFill>
                <a:latin typeface="Times" panose="02020603050405020304" pitchFamily="18" charset="0"/>
              </a:defRPr>
            </a:lvl3pPr>
            <a:lvl4pPr marL="1600200" indent="-228600" defTabSz="949325">
              <a:spcBef>
                <a:spcPct val="30000"/>
              </a:spcBef>
              <a:defRPr sz="1200">
                <a:solidFill>
                  <a:schemeClr val="tx1"/>
                </a:solidFill>
                <a:latin typeface="Times" panose="02020603050405020304" pitchFamily="18" charset="0"/>
              </a:defRPr>
            </a:lvl4pPr>
            <a:lvl5pPr marL="2057400" indent="-228600" defTabSz="949325">
              <a:spcBef>
                <a:spcPct val="30000"/>
              </a:spcBef>
              <a:defRPr sz="1200">
                <a:solidFill>
                  <a:schemeClr val="tx1"/>
                </a:solidFill>
                <a:latin typeface="Times" panose="02020603050405020304" pitchFamily="18" charset="0"/>
              </a:defRPr>
            </a:lvl5pPr>
            <a:lvl6pPr marL="2514600" indent="-228600" defTabSz="949325" eaLnBrk="0" fontAlgn="base" hangingPunct="0">
              <a:spcBef>
                <a:spcPct val="30000"/>
              </a:spcBef>
              <a:spcAft>
                <a:spcPct val="0"/>
              </a:spcAft>
              <a:defRPr sz="1200">
                <a:solidFill>
                  <a:schemeClr val="tx1"/>
                </a:solidFill>
                <a:latin typeface="Times" panose="02020603050405020304" pitchFamily="18" charset="0"/>
              </a:defRPr>
            </a:lvl6pPr>
            <a:lvl7pPr marL="2971800" indent="-228600" defTabSz="949325" eaLnBrk="0" fontAlgn="base" hangingPunct="0">
              <a:spcBef>
                <a:spcPct val="30000"/>
              </a:spcBef>
              <a:spcAft>
                <a:spcPct val="0"/>
              </a:spcAft>
              <a:defRPr sz="1200">
                <a:solidFill>
                  <a:schemeClr val="tx1"/>
                </a:solidFill>
                <a:latin typeface="Times" panose="02020603050405020304" pitchFamily="18" charset="0"/>
              </a:defRPr>
            </a:lvl7pPr>
            <a:lvl8pPr marL="3429000" indent="-228600" defTabSz="949325" eaLnBrk="0" fontAlgn="base" hangingPunct="0">
              <a:spcBef>
                <a:spcPct val="30000"/>
              </a:spcBef>
              <a:spcAft>
                <a:spcPct val="0"/>
              </a:spcAft>
              <a:defRPr sz="1200">
                <a:solidFill>
                  <a:schemeClr val="tx1"/>
                </a:solidFill>
                <a:latin typeface="Times" panose="02020603050405020304" pitchFamily="18" charset="0"/>
              </a:defRPr>
            </a:lvl8pPr>
            <a:lvl9pPr marL="3886200" indent="-228600" defTabSz="949325"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97B032B1-75ED-4ED7-87FD-9945C849FEFD}" type="slidenum">
              <a:rPr lang="ar-SA" altLang="nb-NO" smtClean="0"/>
              <a:pPr>
                <a:spcBef>
                  <a:spcPct val="0"/>
                </a:spcBef>
              </a:pPr>
              <a:t>75</a:t>
            </a:fld>
            <a:endParaRPr lang="nn-NO" altLang="nb-NO"/>
          </a:p>
        </p:txBody>
      </p:sp>
      <p:sp>
        <p:nvSpPr>
          <p:cNvPr id="35843" name="Rectangle 2"/>
          <p:cNvSpPr>
            <a:spLocks noGrp="1" noRot="1" noChangeAspect="1" noChangeArrowheads="1" noTextEdit="1"/>
          </p:cNvSpPr>
          <p:nvPr>
            <p:ph type="sldImg"/>
          </p:nvPr>
        </p:nvSpPr>
        <p:spPr>
          <a:xfrm>
            <a:off x="-222250" y="809625"/>
            <a:ext cx="7192963" cy="4046538"/>
          </a:xfrm>
          <a:ln/>
        </p:spPr>
      </p:sp>
      <p:sp>
        <p:nvSpPr>
          <p:cNvPr id="35844" name="Rectangle 3"/>
          <p:cNvSpPr>
            <a:spLocks noGrp="1" noChangeArrowheads="1"/>
          </p:cNvSpPr>
          <p:nvPr>
            <p:ph type="body" idx="1"/>
          </p:nvPr>
        </p:nvSpPr>
        <p:spPr>
          <a:noFill/>
        </p:spPr>
        <p:txBody>
          <a:bodyPr/>
          <a:lstStyle/>
          <a:p>
            <a:pPr eaLnBrk="1" hangingPunct="1"/>
            <a:endParaRPr lang="en-US" altLang="nb-NO" dirty="0"/>
          </a:p>
        </p:txBody>
      </p:sp>
    </p:spTree>
    <p:extLst>
      <p:ext uri="{BB962C8B-B14F-4D97-AF65-F5344CB8AC3E}">
        <p14:creationId xmlns:p14="http://schemas.microsoft.com/office/powerpoint/2010/main" val="2390213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7CD1B797-39C0-4AC9-9723-BD0BB33E022C}" type="slidenum">
              <a:rPr lang="en-US" smtClean="0"/>
              <a:t>84</a:t>
            </a:fld>
            <a:endParaRPr lang="en-US"/>
          </a:p>
        </p:txBody>
      </p:sp>
    </p:spTree>
    <p:extLst>
      <p:ext uri="{BB962C8B-B14F-4D97-AF65-F5344CB8AC3E}">
        <p14:creationId xmlns:p14="http://schemas.microsoft.com/office/powerpoint/2010/main" val="1517752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a:extLst>
              <a:ext uri="{FF2B5EF4-FFF2-40B4-BE49-F238E27FC236}">
                <a16:creationId xmlns:a16="http://schemas.microsoft.com/office/drawing/2014/main" id="{0B374AD6-2F95-42BE-93A4-3447483837A1}"/>
              </a:ext>
            </a:extLst>
          </p:cNvPr>
          <p:cNvSpPr>
            <a:spLocks noGrp="1" noChangeArrowheads="1"/>
          </p:cNvSpPr>
          <p:nvPr>
            <p:ph type="sldNum" sz="quarter" idx="5"/>
          </p:nvPr>
        </p:nvSpPr>
        <p:spPr>
          <a:noFill/>
        </p:spPr>
        <p:txBody>
          <a:bodyPr/>
          <a:lstStyle>
            <a:lvl1pPr defTabSz="917575">
              <a:spcBef>
                <a:spcPct val="30000"/>
              </a:spcBef>
              <a:defRPr sz="1200">
                <a:solidFill>
                  <a:schemeClr val="tx1"/>
                </a:solidFill>
                <a:latin typeface="Times" panose="02020603050405020304" pitchFamily="18" charset="0"/>
              </a:defRPr>
            </a:lvl1pPr>
            <a:lvl2pPr marL="742950" indent="-285750" defTabSz="917575">
              <a:spcBef>
                <a:spcPct val="30000"/>
              </a:spcBef>
              <a:defRPr sz="1200">
                <a:solidFill>
                  <a:schemeClr val="tx1"/>
                </a:solidFill>
                <a:latin typeface="Times" panose="02020603050405020304" pitchFamily="18" charset="0"/>
              </a:defRPr>
            </a:lvl2pPr>
            <a:lvl3pPr marL="1143000" indent="-228600" defTabSz="917575">
              <a:spcBef>
                <a:spcPct val="30000"/>
              </a:spcBef>
              <a:defRPr sz="1200">
                <a:solidFill>
                  <a:schemeClr val="tx1"/>
                </a:solidFill>
                <a:latin typeface="Times" panose="02020603050405020304" pitchFamily="18" charset="0"/>
              </a:defRPr>
            </a:lvl3pPr>
            <a:lvl4pPr marL="1600200" indent="-228600" defTabSz="917575">
              <a:spcBef>
                <a:spcPct val="30000"/>
              </a:spcBef>
              <a:defRPr sz="1200">
                <a:solidFill>
                  <a:schemeClr val="tx1"/>
                </a:solidFill>
                <a:latin typeface="Times" panose="02020603050405020304" pitchFamily="18" charset="0"/>
              </a:defRPr>
            </a:lvl4pPr>
            <a:lvl5pPr marL="2057400" indent="-228600" defTabSz="917575">
              <a:spcBef>
                <a:spcPct val="30000"/>
              </a:spcBef>
              <a:defRPr sz="1200">
                <a:solidFill>
                  <a:schemeClr val="tx1"/>
                </a:solidFill>
                <a:latin typeface="Times" panose="02020603050405020304" pitchFamily="18" charset="0"/>
              </a:defRPr>
            </a:lvl5pPr>
            <a:lvl6pPr marL="2514600" indent="-228600" defTabSz="917575" eaLnBrk="0" fontAlgn="base" hangingPunct="0">
              <a:spcBef>
                <a:spcPct val="30000"/>
              </a:spcBef>
              <a:spcAft>
                <a:spcPct val="0"/>
              </a:spcAft>
              <a:defRPr sz="1200">
                <a:solidFill>
                  <a:schemeClr val="tx1"/>
                </a:solidFill>
                <a:latin typeface="Times" panose="02020603050405020304" pitchFamily="18" charset="0"/>
              </a:defRPr>
            </a:lvl6pPr>
            <a:lvl7pPr marL="2971800" indent="-228600" defTabSz="917575" eaLnBrk="0" fontAlgn="base" hangingPunct="0">
              <a:spcBef>
                <a:spcPct val="30000"/>
              </a:spcBef>
              <a:spcAft>
                <a:spcPct val="0"/>
              </a:spcAft>
              <a:defRPr sz="1200">
                <a:solidFill>
                  <a:schemeClr val="tx1"/>
                </a:solidFill>
                <a:latin typeface="Times" panose="02020603050405020304" pitchFamily="18" charset="0"/>
              </a:defRPr>
            </a:lvl7pPr>
            <a:lvl8pPr marL="3429000" indent="-228600" defTabSz="917575" eaLnBrk="0" fontAlgn="base" hangingPunct="0">
              <a:spcBef>
                <a:spcPct val="30000"/>
              </a:spcBef>
              <a:spcAft>
                <a:spcPct val="0"/>
              </a:spcAft>
              <a:defRPr sz="1200">
                <a:solidFill>
                  <a:schemeClr val="tx1"/>
                </a:solidFill>
                <a:latin typeface="Times" panose="02020603050405020304" pitchFamily="18" charset="0"/>
              </a:defRPr>
            </a:lvl8pPr>
            <a:lvl9pPr marL="3886200" indent="-228600" defTabSz="917575" eaLnBrk="0" fontAlgn="base" hangingPunct="0">
              <a:spcBef>
                <a:spcPct val="30000"/>
              </a:spcBef>
              <a:spcAft>
                <a:spcPct val="0"/>
              </a:spcAft>
              <a:defRPr sz="1200">
                <a:solidFill>
                  <a:schemeClr val="tx1"/>
                </a:solidFill>
                <a:latin typeface="Times" panose="02020603050405020304" pitchFamily="18" charset="0"/>
              </a:defRPr>
            </a:lvl9pPr>
          </a:lstStyle>
          <a:p>
            <a:pPr eaLnBrk="1" hangingPunct="1">
              <a:spcBef>
                <a:spcPct val="0"/>
              </a:spcBef>
            </a:pPr>
            <a:fld id="{C5E657A7-ED1C-439F-A3D2-C020450AC768}" type="slidenum">
              <a:rPr lang="nb-NO" altLang="nb-NO">
                <a:latin typeface="Arial" panose="020B0604020202020204" pitchFamily="34" charset="0"/>
              </a:rPr>
              <a:pPr eaLnBrk="1" hangingPunct="1">
                <a:spcBef>
                  <a:spcPct val="0"/>
                </a:spcBef>
              </a:pPr>
              <a:t>7</a:t>
            </a:fld>
            <a:endParaRPr lang="nb-NO" altLang="nb-NO">
              <a:latin typeface="Arial" panose="020B0604020202020204" pitchFamily="34" charset="0"/>
            </a:endParaRPr>
          </a:p>
        </p:txBody>
      </p:sp>
      <p:sp>
        <p:nvSpPr>
          <p:cNvPr id="172034" name="Rectangle 2">
            <a:extLst>
              <a:ext uri="{FF2B5EF4-FFF2-40B4-BE49-F238E27FC236}">
                <a16:creationId xmlns:a16="http://schemas.microsoft.com/office/drawing/2014/main" id="{D03C344F-E579-46BD-8874-2E1EDD119DD3}"/>
              </a:ext>
            </a:extLst>
          </p:cNvPr>
          <p:cNvSpPr>
            <a:spLocks noGrp="1" noRot="1" noChangeAspect="1" noChangeArrowheads="1" noTextEdit="1"/>
          </p:cNvSpPr>
          <p:nvPr>
            <p:ph type="sldImg"/>
          </p:nvPr>
        </p:nvSpPr>
        <p:spPr>
          <a:xfrm>
            <a:off x="422275" y="1241425"/>
            <a:ext cx="5953125" cy="3349625"/>
          </a:xfrm>
          <a:ln/>
        </p:spPr>
      </p:sp>
      <p:sp>
        <p:nvSpPr>
          <p:cNvPr id="172035" name="Rectangle 3">
            <a:extLst>
              <a:ext uri="{FF2B5EF4-FFF2-40B4-BE49-F238E27FC236}">
                <a16:creationId xmlns:a16="http://schemas.microsoft.com/office/drawing/2014/main" id="{60AB242B-A86F-4B67-AAC0-E85CF6CD8152}"/>
              </a:ext>
            </a:extLst>
          </p:cNvPr>
          <p:cNvSpPr>
            <a:spLocks noGrp="1" noChangeArrowheads="1"/>
          </p:cNvSpPr>
          <p:nvPr>
            <p:ph type="body" idx="1"/>
          </p:nvPr>
        </p:nvSpPr>
        <p:spPr>
          <a:noFill/>
        </p:spPr>
        <p:txBody>
          <a:bodyPr/>
          <a:lstStyle/>
          <a:p>
            <a:pPr eaLnBrk="1" hangingPunct="1"/>
            <a:endParaRPr lang="en-US" altLang="nb-NO"/>
          </a:p>
        </p:txBody>
      </p:sp>
    </p:spTree>
    <p:extLst>
      <p:ext uri="{BB962C8B-B14F-4D97-AF65-F5344CB8AC3E}">
        <p14:creationId xmlns:p14="http://schemas.microsoft.com/office/powerpoint/2010/main" val="1620346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a:extLst>
              <a:ext uri="{FF2B5EF4-FFF2-40B4-BE49-F238E27FC236}">
                <a16:creationId xmlns:a16="http://schemas.microsoft.com/office/drawing/2014/main" id="{4FE6FF85-BAF5-4B11-8CE0-091D8B4858BC}"/>
              </a:ext>
            </a:extLst>
          </p:cNvPr>
          <p:cNvSpPr>
            <a:spLocks noGrp="1" noChangeArrowheads="1"/>
          </p:cNvSpPr>
          <p:nvPr>
            <p:ph type="sldNum" sz="quarter" idx="5"/>
          </p:nvPr>
        </p:nvSpPr>
        <p:spPr>
          <a:noFill/>
        </p:spPr>
        <p:txBody>
          <a:bodyPr/>
          <a:lstStyle>
            <a:lvl1pPr defTabSz="917575">
              <a:spcBef>
                <a:spcPct val="30000"/>
              </a:spcBef>
              <a:defRPr sz="1200">
                <a:solidFill>
                  <a:schemeClr val="tx1"/>
                </a:solidFill>
                <a:latin typeface="Times" panose="02020603050405020304" pitchFamily="18" charset="0"/>
              </a:defRPr>
            </a:lvl1pPr>
            <a:lvl2pPr marL="742950" indent="-285750" defTabSz="917575">
              <a:spcBef>
                <a:spcPct val="30000"/>
              </a:spcBef>
              <a:defRPr sz="1200">
                <a:solidFill>
                  <a:schemeClr val="tx1"/>
                </a:solidFill>
                <a:latin typeface="Times" panose="02020603050405020304" pitchFamily="18" charset="0"/>
              </a:defRPr>
            </a:lvl2pPr>
            <a:lvl3pPr marL="1143000" indent="-228600" defTabSz="917575">
              <a:spcBef>
                <a:spcPct val="30000"/>
              </a:spcBef>
              <a:defRPr sz="1200">
                <a:solidFill>
                  <a:schemeClr val="tx1"/>
                </a:solidFill>
                <a:latin typeface="Times" panose="02020603050405020304" pitchFamily="18" charset="0"/>
              </a:defRPr>
            </a:lvl3pPr>
            <a:lvl4pPr marL="1600200" indent="-228600" defTabSz="917575">
              <a:spcBef>
                <a:spcPct val="30000"/>
              </a:spcBef>
              <a:defRPr sz="1200">
                <a:solidFill>
                  <a:schemeClr val="tx1"/>
                </a:solidFill>
                <a:latin typeface="Times" panose="02020603050405020304" pitchFamily="18" charset="0"/>
              </a:defRPr>
            </a:lvl4pPr>
            <a:lvl5pPr marL="2057400" indent="-228600" defTabSz="917575">
              <a:spcBef>
                <a:spcPct val="30000"/>
              </a:spcBef>
              <a:defRPr sz="1200">
                <a:solidFill>
                  <a:schemeClr val="tx1"/>
                </a:solidFill>
                <a:latin typeface="Times" panose="02020603050405020304" pitchFamily="18" charset="0"/>
              </a:defRPr>
            </a:lvl5pPr>
            <a:lvl6pPr marL="2514600" indent="-228600" defTabSz="917575" eaLnBrk="0" fontAlgn="base" hangingPunct="0">
              <a:spcBef>
                <a:spcPct val="30000"/>
              </a:spcBef>
              <a:spcAft>
                <a:spcPct val="0"/>
              </a:spcAft>
              <a:defRPr sz="1200">
                <a:solidFill>
                  <a:schemeClr val="tx1"/>
                </a:solidFill>
                <a:latin typeface="Times" panose="02020603050405020304" pitchFamily="18" charset="0"/>
              </a:defRPr>
            </a:lvl6pPr>
            <a:lvl7pPr marL="2971800" indent="-228600" defTabSz="917575" eaLnBrk="0" fontAlgn="base" hangingPunct="0">
              <a:spcBef>
                <a:spcPct val="30000"/>
              </a:spcBef>
              <a:spcAft>
                <a:spcPct val="0"/>
              </a:spcAft>
              <a:defRPr sz="1200">
                <a:solidFill>
                  <a:schemeClr val="tx1"/>
                </a:solidFill>
                <a:latin typeface="Times" panose="02020603050405020304" pitchFamily="18" charset="0"/>
              </a:defRPr>
            </a:lvl7pPr>
            <a:lvl8pPr marL="3429000" indent="-228600" defTabSz="917575" eaLnBrk="0" fontAlgn="base" hangingPunct="0">
              <a:spcBef>
                <a:spcPct val="30000"/>
              </a:spcBef>
              <a:spcAft>
                <a:spcPct val="0"/>
              </a:spcAft>
              <a:defRPr sz="1200">
                <a:solidFill>
                  <a:schemeClr val="tx1"/>
                </a:solidFill>
                <a:latin typeface="Times" panose="02020603050405020304" pitchFamily="18" charset="0"/>
              </a:defRPr>
            </a:lvl8pPr>
            <a:lvl9pPr marL="3886200" indent="-228600" defTabSz="917575" eaLnBrk="0" fontAlgn="base" hangingPunct="0">
              <a:spcBef>
                <a:spcPct val="30000"/>
              </a:spcBef>
              <a:spcAft>
                <a:spcPct val="0"/>
              </a:spcAft>
              <a:defRPr sz="1200">
                <a:solidFill>
                  <a:schemeClr val="tx1"/>
                </a:solidFill>
                <a:latin typeface="Times" panose="02020603050405020304" pitchFamily="18" charset="0"/>
              </a:defRPr>
            </a:lvl9pPr>
          </a:lstStyle>
          <a:p>
            <a:pPr eaLnBrk="1" hangingPunct="1">
              <a:spcBef>
                <a:spcPct val="0"/>
              </a:spcBef>
            </a:pPr>
            <a:fld id="{15E4F9D7-D292-4F83-98C2-B95D7404B9D7}" type="slidenum">
              <a:rPr lang="nb-NO" altLang="nb-NO">
                <a:latin typeface="Arial" panose="020B0604020202020204" pitchFamily="34" charset="0"/>
              </a:rPr>
              <a:pPr eaLnBrk="1" hangingPunct="1">
                <a:spcBef>
                  <a:spcPct val="0"/>
                </a:spcBef>
              </a:pPr>
              <a:t>8</a:t>
            </a:fld>
            <a:endParaRPr lang="nb-NO" altLang="nb-NO">
              <a:latin typeface="Arial" panose="020B0604020202020204" pitchFamily="34" charset="0"/>
            </a:endParaRPr>
          </a:p>
        </p:txBody>
      </p:sp>
      <p:sp>
        <p:nvSpPr>
          <p:cNvPr id="174082" name="Rectangle 2">
            <a:extLst>
              <a:ext uri="{FF2B5EF4-FFF2-40B4-BE49-F238E27FC236}">
                <a16:creationId xmlns:a16="http://schemas.microsoft.com/office/drawing/2014/main" id="{174CFBF0-9F5B-49A9-A945-2AAF2BCFE955}"/>
              </a:ext>
            </a:extLst>
          </p:cNvPr>
          <p:cNvSpPr>
            <a:spLocks noGrp="1" noRot="1" noChangeAspect="1" noChangeArrowheads="1" noTextEdit="1"/>
          </p:cNvSpPr>
          <p:nvPr>
            <p:ph type="sldImg"/>
          </p:nvPr>
        </p:nvSpPr>
        <p:spPr>
          <a:xfrm>
            <a:off x="422275" y="1241425"/>
            <a:ext cx="5953125" cy="3349625"/>
          </a:xfrm>
          <a:ln/>
        </p:spPr>
      </p:sp>
      <p:sp>
        <p:nvSpPr>
          <p:cNvPr id="174083" name="Rectangle 3">
            <a:extLst>
              <a:ext uri="{FF2B5EF4-FFF2-40B4-BE49-F238E27FC236}">
                <a16:creationId xmlns:a16="http://schemas.microsoft.com/office/drawing/2014/main" id="{8698A5D9-83BC-493B-A931-D498EF21A251}"/>
              </a:ext>
            </a:extLst>
          </p:cNvPr>
          <p:cNvSpPr>
            <a:spLocks noGrp="1" noChangeArrowheads="1"/>
          </p:cNvSpPr>
          <p:nvPr>
            <p:ph type="body" idx="1"/>
          </p:nvPr>
        </p:nvSpPr>
        <p:spPr>
          <a:xfrm>
            <a:off x="964579" y="4949532"/>
            <a:ext cx="5321698" cy="4691026"/>
          </a:xfrm>
          <a:noFill/>
        </p:spPr>
        <p:txBody>
          <a:bodyPr/>
          <a:lstStyle/>
          <a:p>
            <a:pPr eaLnBrk="1" hangingPunct="1"/>
            <a:endParaRPr lang="en-US" altLang="nb-NO"/>
          </a:p>
        </p:txBody>
      </p:sp>
    </p:spTree>
    <p:extLst>
      <p:ext uri="{BB962C8B-B14F-4D97-AF65-F5344CB8AC3E}">
        <p14:creationId xmlns:p14="http://schemas.microsoft.com/office/powerpoint/2010/main" val="3628273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49325">
              <a:spcBef>
                <a:spcPct val="30000"/>
              </a:spcBef>
              <a:defRPr sz="1200">
                <a:solidFill>
                  <a:schemeClr val="tx1"/>
                </a:solidFill>
                <a:latin typeface="Times" panose="02020603050405020304" pitchFamily="18" charset="0"/>
              </a:defRPr>
            </a:lvl1pPr>
            <a:lvl2pPr marL="742950" indent="-285750" defTabSz="949325">
              <a:spcBef>
                <a:spcPct val="30000"/>
              </a:spcBef>
              <a:defRPr sz="1200">
                <a:solidFill>
                  <a:schemeClr val="tx1"/>
                </a:solidFill>
                <a:latin typeface="Times" panose="02020603050405020304" pitchFamily="18" charset="0"/>
              </a:defRPr>
            </a:lvl2pPr>
            <a:lvl3pPr marL="1143000" indent="-228600" defTabSz="949325">
              <a:spcBef>
                <a:spcPct val="30000"/>
              </a:spcBef>
              <a:defRPr sz="1200">
                <a:solidFill>
                  <a:schemeClr val="tx1"/>
                </a:solidFill>
                <a:latin typeface="Times" panose="02020603050405020304" pitchFamily="18" charset="0"/>
              </a:defRPr>
            </a:lvl3pPr>
            <a:lvl4pPr marL="1600200" indent="-228600" defTabSz="949325">
              <a:spcBef>
                <a:spcPct val="30000"/>
              </a:spcBef>
              <a:defRPr sz="1200">
                <a:solidFill>
                  <a:schemeClr val="tx1"/>
                </a:solidFill>
                <a:latin typeface="Times" panose="02020603050405020304" pitchFamily="18" charset="0"/>
              </a:defRPr>
            </a:lvl4pPr>
            <a:lvl5pPr marL="2057400" indent="-228600" defTabSz="949325">
              <a:spcBef>
                <a:spcPct val="30000"/>
              </a:spcBef>
              <a:defRPr sz="1200">
                <a:solidFill>
                  <a:schemeClr val="tx1"/>
                </a:solidFill>
                <a:latin typeface="Times" panose="02020603050405020304" pitchFamily="18" charset="0"/>
              </a:defRPr>
            </a:lvl5pPr>
            <a:lvl6pPr marL="2514600" indent="-228600" defTabSz="949325" eaLnBrk="0" fontAlgn="base" hangingPunct="0">
              <a:spcBef>
                <a:spcPct val="30000"/>
              </a:spcBef>
              <a:spcAft>
                <a:spcPct val="0"/>
              </a:spcAft>
              <a:defRPr sz="1200">
                <a:solidFill>
                  <a:schemeClr val="tx1"/>
                </a:solidFill>
                <a:latin typeface="Times" panose="02020603050405020304" pitchFamily="18" charset="0"/>
              </a:defRPr>
            </a:lvl6pPr>
            <a:lvl7pPr marL="2971800" indent="-228600" defTabSz="949325" eaLnBrk="0" fontAlgn="base" hangingPunct="0">
              <a:spcBef>
                <a:spcPct val="30000"/>
              </a:spcBef>
              <a:spcAft>
                <a:spcPct val="0"/>
              </a:spcAft>
              <a:defRPr sz="1200">
                <a:solidFill>
                  <a:schemeClr val="tx1"/>
                </a:solidFill>
                <a:latin typeface="Times" panose="02020603050405020304" pitchFamily="18" charset="0"/>
              </a:defRPr>
            </a:lvl7pPr>
            <a:lvl8pPr marL="3429000" indent="-228600" defTabSz="949325" eaLnBrk="0" fontAlgn="base" hangingPunct="0">
              <a:spcBef>
                <a:spcPct val="30000"/>
              </a:spcBef>
              <a:spcAft>
                <a:spcPct val="0"/>
              </a:spcAft>
              <a:defRPr sz="1200">
                <a:solidFill>
                  <a:schemeClr val="tx1"/>
                </a:solidFill>
                <a:latin typeface="Times" panose="02020603050405020304" pitchFamily="18" charset="0"/>
              </a:defRPr>
            </a:lvl8pPr>
            <a:lvl9pPr marL="3886200" indent="-228600" defTabSz="949325"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5BAE469E-6CD6-47B7-B583-4FDDDCEB102D}" type="slidenum">
              <a:rPr lang="ar-SA" altLang="nb-NO" smtClean="0"/>
              <a:pPr>
                <a:spcBef>
                  <a:spcPct val="0"/>
                </a:spcBef>
              </a:pPr>
              <a:t>11</a:t>
            </a:fld>
            <a:endParaRPr lang="nn-NO" altLang="nb-NO"/>
          </a:p>
        </p:txBody>
      </p:sp>
      <p:sp>
        <p:nvSpPr>
          <p:cNvPr id="32771" name="Rectangle 2"/>
          <p:cNvSpPr>
            <a:spLocks noGrp="1" noRot="1" noChangeAspect="1" noChangeArrowheads="1" noTextEdit="1"/>
          </p:cNvSpPr>
          <p:nvPr>
            <p:ph type="sldImg"/>
          </p:nvPr>
        </p:nvSpPr>
        <p:spPr>
          <a:xfrm>
            <a:off x="-222250" y="809625"/>
            <a:ext cx="7192963" cy="4046538"/>
          </a:xfrm>
          <a:ln/>
        </p:spPr>
      </p:sp>
      <p:sp>
        <p:nvSpPr>
          <p:cNvPr id="32772" name="Rectangle 3"/>
          <p:cNvSpPr>
            <a:spLocks noGrp="1" noChangeArrowheads="1"/>
          </p:cNvSpPr>
          <p:nvPr>
            <p:ph type="body" idx="1"/>
          </p:nvPr>
        </p:nvSpPr>
        <p:spPr>
          <a:noFill/>
        </p:spPr>
        <p:txBody>
          <a:bodyPr/>
          <a:lstStyle/>
          <a:p>
            <a:pPr eaLnBrk="1" hangingPunct="1"/>
            <a:endParaRPr lang="en-US" altLang="nb-NO" dirty="0"/>
          </a:p>
        </p:txBody>
      </p:sp>
    </p:spTree>
    <p:extLst>
      <p:ext uri="{BB962C8B-B14F-4D97-AF65-F5344CB8AC3E}">
        <p14:creationId xmlns:p14="http://schemas.microsoft.com/office/powerpoint/2010/main" val="3091185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lvl1pPr defTabSz="915988">
              <a:spcBef>
                <a:spcPct val="30000"/>
              </a:spcBef>
              <a:defRPr sz="1200">
                <a:solidFill>
                  <a:schemeClr val="tx1"/>
                </a:solidFill>
                <a:latin typeface="Times" panose="02020603050405020304" pitchFamily="18" charset="0"/>
              </a:defRPr>
            </a:lvl1pPr>
            <a:lvl2pPr marL="717550" indent="-274638" defTabSz="915988">
              <a:spcBef>
                <a:spcPct val="30000"/>
              </a:spcBef>
              <a:defRPr sz="1200">
                <a:solidFill>
                  <a:schemeClr val="tx1"/>
                </a:solidFill>
                <a:latin typeface="Times" panose="02020603050405020304" pitchFamily="18" charset="0"/>
              </a:defRPr>
            </a:lvl2pPr>
            <a:lvl3pPr marL="1103313" indent="-220663" defTabSz="915988">
              <a:spcBef>
                <a:spcPct val="30000"/>
              </a:spcBef>
              <a:defRPr sz="1200">
                <a:solidFill>
                  <a:schemeClr val="tx1"/>
                </a:solidFill>
                <a:latin typeface="Times" panose="02020603050405020304" pitchFamily="18" charset="0"/>
              </a:defRPr>
            </a:lvl3pPr>
            <a:lvl4pPr marL="1544638" indent="-220663" defTabSz="915988">
              <a:spcBef>
                <a:spcPct val="30000"/>
              </a:spcBef>
              <a:defRPr sz="1200">
                <a:solidFill>
                  <a:schemeClr val="tx1"/>
                </a:solidFill>
                <a:latin typeface="Times" panose="02020603050405020304" pitchFamily="18" charset="0"/>
              </a:defRPr>
            </a:lvl4pPr>
            <a:lvl5pPr marL="1987550" indent="-220663" defTabSz="915988">
              <a:spcBef>
                <a:spcPct val="30000"/>
              </a:spcBef>
              <a:defRPr sz="1200">
                <a:solidFill>
                  <a:schemeClr val="tx1"/>
                </a:solidFill>
                <a:latin typeface="Times" panose="02020603050405020304" pitchFamily="18" charset="0"/>
              </a:defRPr>
            </a:lvl5pPr>
            <a:lvl6pPr marL="2444750" indent="-220663" defTabSz="915988" eaLnBrk="0" fontAlgn="base" hangingPunct="0">
              <a:spcBef>
                <a:spcPct val="30000"/>
              </a:spcBef>
              <a:spcAft>
                <a:spcPct val="0"/>
              </a:spcAft>
              <a:defRPr sz="1200">
                <a:solidFill>
                  <a:schemeClr val="tx1"/>
                </a:solidFill>
                <a:latin typeface="Times" panose="02020603050405020304" pitchFamily="18" charset="0"/>
              </a:defRPr>
            </a:lvl6pPr>
            <a:lvl7pPr marL="2901950" indent="-220663" defTabSz="915988" eaLnBrk="0" fontAlgn="base" hangingPunct="0">
              <a:spcBef>
                <a:spcPct val="30000"/>
              </a:spcBef>
              <a:spcAft>
                <a:spcPct val="0"/>
              </a:spcAft>
              <a:defRPr sz="1200">
                <a:solidFill>
                  <a:schemeClr val="tx1"/>
                </a:solidFill>
                <a:latin typeface="Times" panose="02020603050405020304" pitchFamily="18" charset="0"/>
              </a:defRPr>
            </a:lvl7pPr>
            <a:lvl8pPr marL="3359150" indent="-220663" defTabSz="915988" eaLnBrk="0" fontAlgn="base" hangingPunct="0">
              <a:spcBef>
                <a:spcPct val="30000"/>
              </a:spcBef>
              <a:spcAft>
                <a:spcPct val="0"/>
              </a:spcAft>
              <a:defRPr sz="1200">
                <a:solidFill>
                  <a:schemeClr val="tx1"/>
                </a:solidFill>
                <a:latin typeface="Times" panose="02020603050405020304" pitchFamily="18" charset="0"/>
              </a:defRPr>
            </a:lvl8pPr>
            <a:lvl9pPr marL="3816350" indent="-220663" defTabSz="915988"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DDB54A61-D3E8-45F8-BE30-08A8DDF7B4BD}" type="slidenum">
              <a:rPr lang="ar-SA" altLang="nb-NO" smtClean="0"/>
              <a:pPr>
                <a:spcBef>
                  <a:spcPct val="0"/>
                </a:spcBef>
              </a:pPr>
              <a:t>14</a:t>
            </a:fld>
            <a:endParaRPr lang="nn-NO" altLang="nb-NO"/>
          </a:p>
        </p:txBody>
      </p:sp>
      <p:sp>
        <p:nvSpPr>
          <p:cNvPr id="156675" name="Rectangle 2"/>
          <p:cNvSpPr>
            <a:spLocks noGrp="1" noRot="1" noChangeAspect="1" noChangeArrowheads="1" noTextEdit="1"/>
          </p:cNvSpPr>
          <p:nvPr>
            <p:ph type="sldImg"/>
          </p:nvPr>
        </p:nvSpPr>
        <p:spPr>
          <a:xfrm>
            <a:off x="-222250" y="809625"/>
            <a:ext cx="7192963" cy="4046538"/>
          </a:xfrm>
          <a:ln/>
        </p:spPr>
      </p:sp>
      <p:sp>
        <p:nvSpPr>
          <p:cNvPr id="156676" name="Rectangle 3"/>
          <p:cNvSpPr>
            <a:spLocks noGrp="1" noChangeArrowheads="1"/>
          </p:cNvSpPr>
          <p:nvPr>
            <p:ph type="body" idx="1"/>
          </p:nvPr>
        </p:nvSpPr>
        <p:spPr>
          <a:noFill/>
        </p:spPr>
        <p:txBody>
          <a:bodyPr/>
          <a:lstStyle/>
          <a:p>
            <a:pPr eaLnBrk="1" hangingPunct="1"/>
            <a:endParaRPr lang="en-US" altLang="nb-NO"/>
          </a:p>
        </p:txBody>
      </p:sp>
    </p:spTree>
    <p:extLst>
      <p:ext uri="{BB962C8B-B14F-4D97-AF65-F5344CB8AC3E}">
        <p14:creationId xmlns:p14="http://schemas.microsoft.com/office/powerpoint/2010/main" val="4147312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defTabSz="949325">
              <a:spcBef>
                <a:spcPct val="30000"/>
              </a:spcBef>
              <a:defRPr sz="1200">
                <a:solidFill>
                  <a:schemeClr val="tx1"/>
                </a:solidFill>
                <a:latin typeface="Times" panose="02020603050405020304" pitchFamily="18" charset="0"/>
              </a:defRPr>
            </a:lvl1pPr>
            <a:lvl2pPr marL="742950" indent="-285750" defTabSz="949325">
              <a:spcBef>
                <a:spcPct val="30000"/>
              </a:spcBef>
              <a:defRPr sz="1200">
                <a:solidFill>
                  <a:schemeClr val="tx1"/>
                </a:solidFill>
                <a:latin typeface="Times" panose="02020603050405020304" pitchFamily="18" charset="0"/>
              </a:defRPr>
            </a:lvl2pPr>
            <a:lvl3pPr marL="1143000" indent="-228600" defTabSz="949325">
              <a:spcBef>
                <a:spcPct val="30000"/>
              </a:spcBef>
              <a:defRPr sz="1200">
                <a:solidFill>
                  <a:schemeClr val="tx1"/>
                </a:solidFill>
                <a:latin typeface="Times" panose="02020603050405020304" pitchFamily="18" charset="0"/>
              </a:defRPr>
            </a:lvl3pPr>
            <a:lvl4pPr marL="1600200" indent="-228600" defTabSz="949325">
              <a:spcBef>
                <a:spcPct val="30000"/>
              </a:spcBef>
              <a:defRPr sz="1200">
                <a:solidFill>
                  <a:schemeClr val="tx1"/>
                </a:solidFill>
                <a:latin typeface="Times" panose="02020603050405020304" pitchFamily="18" charset="0"/>
              </a:defRPr>
            </a:lvl4pPr>
            <a:lvl5pPr marL="2057400" indent="-228600" defTabSz="949325">
              <a:spcBef>
                <a:spcPct val="30000"/>
              </a:spcBef>
              <a:defRPr sz="1200">
                <a:solidFill>
                  <a:schemeClr val="tx1"/>
                </a:solidFill>
                <a:latin typeface="Times" panose="02020603050405020304" pitchFamily="18" charset="0"/>
              </a:defRPr>
            </a:lvl5pPr>
            <a:lvl6pPr marL="2514600" indent="-228600" defTabSz="949325" eaLnBrk="0" fontAlgn="base" hangingPunct="0">
              <a:spcBef>
                <a:spcPct val="30000"/>
              </a:spcBef>
              <a:spcAft>
                <a:spcPct val="0"/>
              </a:spcAft>
              <a:defRPr sz="1200">
                <a:solidFill>
                  <a:schemeClr val="tx1"/>
                </a:solidFill>
                <a:latin typeface="Times" panose="02020603050405020304" pitchFamily="18" charset="0"/>
              </a:defRPr>
            </a:lvl6pPr>
            <a:lvl7pPr marL="2971800" indent="-228600" defTabSz="949325" eaLnBrk="0" fontAlgn="base" hangingPunct="0">
              <a:spcBef>
                <a:spcPct val="30000"/>
              </a:spcBef>
              <a:spcAft>
                <a:spcPct val="0"/>
              </a:spcAft>
              <a:defRPr sz="1200">
                <a:solidFill>
                  <a:schemeClr val="tx1"/>
                </a:solidFill>
                <a:latin typeface="Times" panose="02020603050405020304" pitchFamily="18" charset="0"/>
              </a:defRPr>
            </a:lvl7pPr>
            <a:lvl8pPr marL="3429000" indent="-228600" defTabSz="949325" eaLnBrk="0" fontAlgn="base" hangingPunct="0">
              <a:spcBef>
                <a:spcPct val="30000"/>
              </a:spcBef>
              <a:spcAft>
                <a:spcPct val="0"/>
              </a:spcAft>
              <a:defRPr sz="1200">
                <a:solidFill>
                  <a:schemeClr val="tx1"/>
                </a:solidFill>
                <a:latin typeface="Times" panose="02020603050405020304" pitchFamily="18" charset="0"/>
              </a:defRPr>
            </a:lvl8pPr>
            <a:lvl9pPr marL="3886200" indent="-228600" defTabSz="949325"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16EA4D49-41C4-4179-9029-63C4C4E29E5B}" type="slidenum">
              <a:rPr lang="ar-SA" altLang="nb-NO" smtClean="0"/>
              <a:pPr>
                <a:spcBef>
                  <a:spcPct val="0"/>
                </a:spcBef>
              </a:pPr>
              <a:t>26</a:t>
            </a:fld>
            <a:endParaRPr lang="nn-NO" altLang="nb-NO"/>
          </a:p>
        </p:txBody>
      </p:sp>
      <p:sp>
        <p:nvSpPr>
          <p:cNvPr id="39939" name="Rectangle 2"/>
          <p:cNvSpPr>
            <a:spLocks noGrp="1" noRot="1" noChangeAspect="1" noChangeArrowheads="1" noTextEdit="1"/>
          </p:cNvSpPr>
          <p:nvPr>
            <p:ph type="sldImg"/>
          </p:nvPr>
        </p:nvSpPr>
        <p:spPr>
          <a:xfrm>
            <a:off x="-222250" y="809625"/>
            <a:ext cx="7192963" cy="4046538"/>
          </a:xfrm>
          <a:ln/>
        </p:spPr>
      </p:sp>
      <p:sp>
        <p:nvSpPr>
          <p:cNvPr id="39940" name="Rectangle 3"/>
          <p:cNvSpPr>
            <a:spLocks noGrp="1" noChangeArrowheads="1"/>
          </p:cNvSpPr>
          <p:nvPr>
            <p:ph type="body" idx="1"/>
          </p:nvPr>
        </p:nvSpPr>
        <p:spPr>
          <a:noFill/>
        </p:spPr>
        <p:txBody>
          <a:bodyPr/>
          <a:lstStyle/>
          <a:p>
            <a:pPr eaLnBrk="1" hangingPunct="1"/>
            <a:endParaRPr lang="en-US" altLang="nb-NO"/>
          </a:p>
        </p:txBody>
      </p:sp>
    </p:spTree>
    <p:extLst>
      <p:ext uri="{BB962C8B-B14F-4D97-AF65-F5344CB8AC3E}">
        <p14:creationId xmlns:p14="http://schemas.microsoft.com/office/powerpoint/2010/main" val="3555216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defTabSz="949325">
              <a:spcBef>
                <a:spcPct val="30000"/>
              </a:spcBef>
              <a:defRPr sz="1200">
                <a:solidFill>
                  <a:schemeClr val="tx1"/>
                </a:solidFill>
                <a:latin typeface="Times" panose="02020603050405020304" pitchFamily="18" charset="0"/>
              </a:defRPr>
            </a:lvl1pPr>
            <a:lvl2pPr marL="742950" indent="-285750" defTabSz="949325">
              <a:spcBef>
                <a:spcPct val="30000"/>
              </a:spcBef>
              <a:defRPr sz="1200">
                <a:solidFill>
                  <a:schemeClr val="tx1"/>
                </a:solidFill>
                <a:latin typeface="Times" panose="02020603050405020304" pitchFamily="18" charset="0"/>
              </a:defRPr>
            </a:lvl2pPr>
            <a:lvl3pPr marL="1143000" indent="-228600" defTabSz="949325">
              <a:spcBef>
                <a:spcPct val="30000"/>
              </a:spcBef>
              <a:defRPr sz="1200">
                <a:solidFill>
                  <a:schemeClr val="tx1"/>
                </a:solidFill>
                <a:latin typeface="Times" panose="02020603050405020304" pitchFamily="18" charset="0"/>
              </a:defRPr>
            </a:lvl3pPr>
            <a:lvl4pPr marL="1600200" indent="-228600" defTabSz="949325">
              <a:spcBef>
                <a:spcPct val="30000"/>
              </a:spcBef>
              <a:defRPr sz="1200">
                <a:solidFill>
                  <a:schemeClr val="tx1"/>
                </a:solidFill>
                <a:latin typeface="Times" panose="02020603050405020304" pitchFamily="18" charset="0"/>
              </a:defRPr>
            </a:lvl4pPr>
            <a:lvl5pPr marL="2057400" indent="-228600" defTabSz="949325">
              <a:spcBef>
                <a:spcPct val="30000"/>
              </a:spcBef>
              <a:defRPr sz="1200">
                <a:solidFill>
                  <a:schemeClr val="tx1"/>
                </a:solidFill>
                <a:latin typeface="Times" panose="02020603050405020304" pitchFamily="18" charset="0"/>
              </a:defRPr>
            </a:lvl5pPr>
            <a:lvl6pPr marL="2514600" indent="-228600" defTabSz="949325" eaLnBrk="0" fontAlgn="base" hangingPunct="0">
              <a:spcBef>
                <a:spcPct val="30000"/>
              </a:spcBef>
              <a:spcAft>
                <a:spcPct val="0"/>
              </a:spcAft>
              <a:defRPr sz="1200">
                <a:solidFill>
                  <a:schemeClr val="tx1"/>
                </a:solidFill>
                <a:latin typeface="Times" panose="02020603050405020304" pitchFamily="18" charset="0"/>
              </a:defRPr>
            </a:lvl6pPr>
            <a:lvl7pPr marL="2971800" indent="-228600" defTabSz="949325" eaLnBrk="0" fontAlgn="base" hangingPunct="0">
              <a:spcBef>
                <a:spcPct val="30000"/>
              </a:spcBef>
              <a:spcAft>
                <a:spcPct val="0"/>
              </a:spcAft>
              <a:defRPr sz="1200">
                <a:solidFill>
                  <a:schemeClr val="tx1"/>
                </a:solidFill>
                <a:latin typeface="Times" panose="02020603050405020304" pitchFamily="18" charset="0"/>
              </a:defRPr>
            </a:lvl7pPr>
            <a:lvl8pPr marL="3429000" indent="-228600" defTabSz="949325" eaLnBrk="0" fontAlgn="base" hangingPunct="0">
              <a:spcBef>
                <a:spcPct val="30000"/>
              </a:spcBef>
              <a:spcAft>
                <a:spcPct val="0"/>
              </a:spcAft>
              <a:defRPr sz="1200">
                <a:solidFill>
                  <a:schemeClr val="tx1"/>
                </a:solidFill>
                <a:latin typeface="Times" panose="02020603050405020304" pitchFamily="18" charset="0"/>
              </a:defRPr>
            </a:lvl8pPr>
            <a:lvl9pPr marL="3886200" indent="-228600" defTabSz="949325"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16EA4D49-41C4-4179-9029-63C4C4E29E5B}" type="slidenum">
              <a:rPr lang="ar-SA" altLang="nb-NO" smtClean="0"/>
              <a:pPr>
                <a:spcBef>
                  <a:spcPct val="0"/>
                </a:spcBef>
              </a:pPr>
              <a:t>27</a:t>
            </a:fld>
            <a:endParaRPr lang="nn-NO" altLang="nb-NO"/>
          </a:p>
        </p:txBody>
      </p:sp>
      <p:sp>
        <p:nvSpPr>
          <p:cNvPr id="39939" name="Rectangle 2"/>
          <p:cNvSpPr>
            <a:spLocks noGrp="1" noRot="1" noChangeAspect="1" noChangeArrowheads="1" noTextEdit="1"/>
          </p:cNvSpPr>
          <p:nvPr>
            <p:ph type="sldImg"/>
          </p:nvPr>
        </p:nvSpPr>
        <p:spPr>
          <a:xfrm>
            <a:off x="-222250" y="809625"/>
            <a:ext cx="7192963" cy="4046538"/>
          </a:xfrm>
          <a:ln/>
        </p:spPr>
      </p:sp>
      <p:sp>
        <p:nvSpPr>
          <p:cNvPr id="39940" name="Rectangle 3"/>
          <p:cNvSpPr>
            <a:spLocks noGrp="1" noChangeArrowheads="1"/>
          </p:cNvSpPr>
          <p:nvPr>
            <p:ph type="body" idx="1"/>
          </p:nvPr>
        </p:nvSpPr>
        <p:spPr>
          <a:noFill/>
        </p:spPr>
        <p:txBody>
          <a:bodyPr/>
          <a:lstStyle/>
          <a:p>
            <a:pPr eaLnBrk="1" hangingPunct="1"/>
            <a:endParaRPr lang="en-US" altLang="nb-NO"/>
          </a:p>
        </p:txBody>
      </p:sp>
    </p:spTree>
    <p:extLst>
      <p:ext uri="{BB962C8B-B14F-4D97-AF65-F5344CB8AC3E}">
        <p14:creationId xmlns:p14="http://schemas.microsoft.com/office/powerpoint/2010/main" val="312003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defTabSz="949325">
              <a:spcBef>
                <a:spcPct val="30000"/>
              </a:spcBef>
              <a:defRPr sz="1200">
                <a:solidFill>
                  <a:schemeClr val="tx1"/>
                </a:solidFill>
                <a:latin typeface="Times" panose="02020603050405020304" pitchFamily="18" charset="0"/>
              </a:defRPr>
            </a:lvl1pPr>
            <a:lvl2pPr marL="742950" indent="-285750" defTabSz="949325">
              <a:spcBef>
                <a:spcPct val="30000"/>
              </a:spcBef>
              <a:defRPr sz="1200">
                <a:solidFill>
                  <a:schemeClr val="tx1"/>
                </a:solidFill>
                <a:latin typeface="Times" panose="02020603050405020304" pitchFamily="18" charset="0"/>
              </a:defRPr>
            </a:lvl2pPr>
            <a:lvl3pPr marL="1143000" indent="-228600" defTabSz="949325">
              <a:spcBef>
                <a:spcPct val="30000"/>
              </a:spcBef>
              <a:defRPr sz="1200">
                <a:solidFill>
                  <a:schemeClr val="tx1"/>
                </a:solidFill>
                <a:latin typeface="Times" panose="02020603050405020304" pitchFamily="18" charset="0"/>
              </a:defRPr>
            </a:lvl3pPr>
            <a:lvl4pPr marL="1600200" indent="-228600" defTabSz="949325">
              <a:spcBef>
                <a:spcPct val="30000"/>
              </a:spcBef>
              <a:defRPr sz="1200">
                <a:solidFill>
                  <a:schemeClr val="tx1"/>
                </a:solidFill>
                <a:latin typeface="Times" panose="02020603050405020304" pitchFamily="18" charset="0"/>
              </a:defRPr>
            </a:lvl4pPr>
            <a:lvl5pPr marL="2057400" indent="-228600" defTabSz="949325">
              <a:spcBef>
                <a:spcPct val="30000"/>
              </a:spcBef>
              <a:defRPr sz="1200">
                <a:solidFill>
                  <a:schemeClr val="tx1"/>
                </a:solidFill>
                <a:latin typeface="Times" panose="02020603050405020304" pitchFamily="18" charset="0"/>
              </a:defRPr>
            </a:lvl5pPr>
            <a:lvl6pPr marL="2514600" indent="-228600" defTabSz="949325" eaLnBrk="0" fontAlgn="base" hangingPunct="0">
              <a:spcBef>
                <a:spcPct val="30000"/>
              </a:spcBef>
              <a:spcAft>
                <a:spcPct val="0"/>
              </a:spcAft>
              <a:defRPr sz="1200">
                <a:solidFill>
                  <a:schemeClr val="tx1"/>
                </a:solidFill>
                <a:latin typeface="Times" panose="02020603050405020304" pitchFamily="18" charset="0"/>
              </a:defRPr>
            </a:lvl6pPr>
            <a:lvl7pPr marL="2971800" indent="-228600" defTabSz="949325" eaLnBrk="0" fontAlgn="base" hangingPunct="0">
              <a:spcBef>
                <a:spcPct val="30000"/>
              </a:spcBef>
              <a:spcAft>
                <a:spcPct val="0"/>
              </a:spcAft>
              <a:defRPr sz="1200">
                <a:solidFill>
                  <a:schemeClr val="tx1"/>
                </a:solidFill>
                <a:latin typeface="Times" panose="02020603050405020304" pitchFamily="18" charset="0"/>
              </a:defRPr>
            </a:lvl7pPr>
            <a:lvl8pPr marL="3429000" indent="-228600" defTabSz="949325" eaLnBrk="0" fontAlgn="base" hangingPunct="0">
              <a:spcBef>
                <a:spcPct val="30000"/>
              </a:spcBef>
              <a:spcAft>
                <a:spcPct val="0"/>
              </a:spcAft>
              <a:defRPr sz="1200">
                <a:solidFill>
                  <a:schemeClr val="tx1"/>
                </a:solidFill>
                <a:latin typeface="Times" panose="02020603050405020304" pitchFamily="18" charset="0"/>
              </a:defRPr>
            </a:lvl8pPr>
            <a:lvl9pPr marL="3886200" indent="-228600" defTabSz="949325"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16EA4D49-41C4-4179-9029-63C4C4E29E5B}" type="slidenum">
              <a:rPr lang="ar-SA" altLang="nb-NO" smtClean="0"/>
              <a:pPr>
                <a:spcBef>
                  <a:spcPct val="0"/>
                </a:spcBef>
              </a:pPr>
              <a:t>28</a:t>
            </a:fld>
            <a:endParaRPr lang="nn-NO" altLang="nb-NO"/>
          </a:p>
        </p:txBody>
      </p:sp>
      <p:sp>
        <p:nvSpPr>
          <p:cNvPr id="39939" name="Rectangle 2"/>
          <p:cNvSpPr>
            <a:spLocks noGrp="1" noRot="1" noChangeAspect="1" noChangeArrowheads="1" noTextEdit="1"/>
          </p:cNvSpPr>
          <p:nvPr>
            <p:ph type="sldImg"/>
          </p:nvPr>
        </p:nvSpPr>
        <p:spPr>
          <a:xfrm>
            <a:off x="-222250" y="809625"/>
            <a:ext cx="7192963" cy="4046538"/>
          </a:xfrm>
          <a:ln/>
        </p:spPr>
      </p:sp>
      <p:sp>
        <p:nvSpPr>
          <p:cNvPr id="39940" name="Rectangle 3"/>
          <p:cNvSpPr>
            <a:spLocks noGrp="1" noChangeArrowheads="1"/>
          </p:cNvSpPr>
          <p:nvPr>
            <p:ph type="body" idx="1"/>
          </p:nvPr>
        </p:nvSpPr>
        <p:spPr>
          <a:noFill/>
        </p:spPr>
        <p:txBody>
          <a:bodyPr/>
          <a:lstStyle/>
          <a:p>
            <a:pPr eaLnBrk="1" hangingPunct="1"/>
            <a:endParaRPr lang="en-US" altLang="nb-NO"/>
          </a:p>
        </p:txBody>
      </p:sp>
    </p:spTree>
    <p:extLst>
      <p:ext uri="{BB962C8B-B14F-4D97-AF65-F5344CB8AC3E}">
        <p14:creationId xmlns:p14="http://schemas.microsoft.com/office/powerpoint/2010/main" val="3637849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defTabSz="949325">
              <a:spcBef>
                <a:spcPct val="30000"/>
              </a:spcBef>
              <a:defRPr sz="1200">
                <a:solidFill>
                  <a:schemeClr val="tx1"/>
                </a:solidFill>
                <a:latin typeface="Times" panose="02020603050405020304" pitchFamily="18" charset="0"/>
              </a:defRPr>
            </a:lvl1pPr>
            <a:lvl2pPr marL="742950" indent="-285750" defTabSz="949325">
              <a:spcBef>
                <a:spcPct val="30000"/>
              </a:spcBef>
              <a:defRPr sz="1200">
                <a:solidFill>
                  <a:schemeClr val="tx1"/>
                </a:solidFill>
                <a:latin typeface="Times" panose="02020603050405020304" pitchFamily="18" charset="0"/>
              </a:defRPr>
            </a:lvl2pPr>
            <a:lvl3pPr marL="1143000" indent="-228600" defTabSz="949325">
              <a:spcBef>
                <a:spcPct val="30000"/>
              </a:spcBef>
              <a:defRPr sz="1200">
                <a:solidFill>
                  <a:schemeClr val="tx1"/>
                </a:solidFill>
                <a:latin typeface="Times" panose="02020603050405020304" pitchFamily="18" charset="0"/>
              </a:defRPr>
            </a:lvl3pPr>
            <a:lvl4pPr marL="1600200" indent="-228600" defTabSz="949325">
              <a:spcBef>
                <a:spcPct val="30000"/>
              </a:spcBef>
              <a:defRPr sz="1200">
                <a:solidFill>
                  <a:schemeClr val="tx1"/>
                </a:solidFill>
                <a:latin typeface="Times" panose="02020603050405020304" pitchFamily="18" charset="0"/>
              </a:defRPr>
            </a:lvl4pPr>
            <a:lvl5pPr marL="2057400" indent="-228600" defTabSz="949325">
              <a:spcBef>
                <a:spcPct val="30000"/>
              </a:spcBef>
              <a:defRPr sz="1200">
                <a:solidFill>
                  <a:schemeClr val="tx1"/>
                </a:solidFill>
                <a:latin typeface="Times" panose="02020603050405020304" pitchFamily="18" charset="0"/>
              </a:defRPr>
            </a:lvl5pPr>
            <a:lvl6pPr marL="2514600" indent="-228600" defTabSz="949325" eaLnBrk="0" fontAlgn="base" hangingPunct="0">
              <a:spcBef>
                <a:spcPct val="30000"/>
              </a:spcBef>
              <a:spcAft>
                <a:spcPct val="0"/>
              </a:spcAft>
              <a:defRPr sz="1200">
                <a:solidFill>
                  <a:schemeClr val="tx1"/>
                </a:solidFill>
                <a:latin typeface="Times" panose="02020603050405020304" pitchFamily="18" charset="0"/>
              </a:defRPr>
            </a:lvl6pPr>
            <a:lvl7pPr marL="2971800" indent="-228600" defTabSz="949325" eaLnBrk="0" fontAlgn="base" hangingPunct="0">
              <a:spcBef>
                <a:spcPct val="30000"/>
              </a:spcBef>
              <a:spcAft>
                <a:spcPct val="0"/>
              </a:spcAft>
              <a:defRPr sz="1200">
                <a:solidFill>
                  <a:schemeClr val="tx1"/>
                </a:solidFill>
                <a:latin typeface="Times" panose="02020603050405020304" pitchFamily="18" charset="0"/>
              </a:defRPr>
            </a:lvl7pPr>
            <a:lvl8pPr marL="3429000" indent="-228600" defTabSz="949325" eaLnBrk="0" fontAlgn="base" hangingPunct="0">
              <a:spcBef>
                <a:spcPct val="30000"/>
              </a:spcBef>
              <a:spcAft>
                <a:spcPct val="0"/>
              </a:spcAft>
              <a:defRPr sz="1200">
                <a:solidFill>
                  <a:schemeClr val="tx1"/>
                </a:solidFill>
                <a:latin typeface="Times" panose="02020603050405020304" pitchFamily="18" charset="0"/>
              </a:defRPr>
            </a:lvl8pPr>
            <a:lvl9pPr marL="3886200" indent="-228600" defTabSz="949325"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16EA4D49-41C4-4179-9029-63C4C4E29E5B}" type="slidenum">
              <a:rPr lang="ar-SA" altLang="nb-NO" smtClean="0"/>
              <a:pPr>
                <a:spcBef>
                  <a:spcPct val="0"/>
                </a:spcBef>
              </a:pPr>
              <a:t>29</a:t>
            </a:fld>
            <a:endParaRPr lang="nn-NO" altLang="nb-NO"/>
          </a:p>
        </p:txBody>
      </p:sp>
      <p:sp>
        <p:nvSpPr>
          <p:cNvPr id="39939" name="Rectangle 2"/>
          <p:cNvSpPr>
            <a:spLocks noGrp="1" noRot="1" noChangeAspect="1" noChangeArrowheads="1" noTextEdit="1"/>
          </p:cNvSpPr>
          <p:nvPr>
            <p:ph type="sldImg"/>
          </p:nvPr>
        </p:nvSpPr>
        <p:spPr>
          <a:xfrm>
            <a:off x="-222250" y="809625"/>
            <a:ext cx="7192963" cy="4046538"/>
          </a:xfrm>
          <a:ln/>
        </p:spPr>
      </p:sp>
      <p:sp>
        <p:nvSpPr>
          <p:cNvPr id="39940" name="Rectangle 3"/>
          <p:cNvSpPr>
            <a:spLocks noGrp="1" noChangeArrowheads="1"/>
          </p:cNvSpPr>
          <p:nvPr>
            <p:ph type="body" idx="1"/>
          </p:nvPr>
        </p:nvSpPr>
        <p:spPr>
          <a:noFill/>
        </p:spPr>
        <p:txBody>
          <a:bodyPr/>
          <a:lstStyle/>
          <a:p>
            <a:pPr eaLnBrk="1" hangingPunct="1"/>
            <a:endParaRPr lang="en-US" altLang="nb-NO"/>
          </a:p>
        </p:txBody>
      </p:sp>
    </p:spTree>
    <p:extLst>
      <p:ext uri="{BB962C8B-B14F-4D97-AF65-F5344CB8AC3E}">
        <p14:creationId xmlns:p14="http://schemas.microsoft.com/office/powerpoint/2010/main" val="4267358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D59AB-5533-5573-1611-D8BE017BF4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7FE5FB-E93D-64B6-3A0B-C93C77159B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EFA2CD-2E21-0CC1-7081-76E6AC010DA8}"/>
              </a:ext>
            </a:extLst>
          </p:cNvPr>
          <p:cNvSpPr>
            <a:spLocks noGrp="1"/>
          </p:cNvSpPr>
          <p:nvPr>
            <p:ph type="dt" sz="half" idx="10"/>
          </p:nvPr>
        </p:nvSpPr>
        <p:spPr/>
        <p:txBody>
          <a:bodyPr/>
          <a:lstStyle/>
          <a:p>
            <a:fld id="{190C11B1-B52D-467D-ADB1-5660656B1E55}" type="datetime1">
              <a:rPr lang="en-US" smtClean="0"/>
              <a:t>10/20/2023</a:t>
            </a:fld>
            <a:endParaRPr lang="en-US"/>
          </a:p>
        </p:txBody>
      </p:sp>
      <p:sp>
        <p:nvSpPr>
          <p:cNvPr id="5" name="Footer Placeholder 4">
            <a:extLst>
              <a:ext uri="{FF2B5EF4-FFF2-40B4-BE49-F238E27FC236}">
                <a16:creationId xmlns:a16="http://schemas.microsoft.com/office/drawing/2014/main" id="{7F8C61D9-98F3-156E-29B1-93559E0D6A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4A55CC-4B87-1384-D7FD-081460EDD0E7}"/>
              </a:ext>
            </a:extLst>
          </p:cNvPr>
          <p:cNvSpPr>
            <a:spLocks noGrp="1"/>
          </p:cNvSpPr>
          <p:nvPr>
            <p:ph type="sldNum" sz="quarter" idx="12"/>
          </p:nvPr>
        </p:nvSpPr>
        <p:spPr/>
        <p:txBody>
          <a:bodyPr/>
          <a:lstStyle/>
          <a:p>
            <a:fld id="{A5FDCD2B-6064-4A78-9C2D-DD73DFA345C7}" type="slidenum">
              <a:rPr lang="en-US" smtClean="0"/>
              <a:t>‹#›</a:t>
            </a:fld>
            <a:endParaRPr lang="en-US"/>
          </a:p>
        </p:txBody>
      </p:sp>
    </p:spTree>
    <p:extLst>
      <p:ext uri="{BB962C8B-B14F-4D97-AF65-F5344CB8AC3E}">
        <p14:creationId xmlns:p14="http://schemas.microsoft.com/office/powerpoint/2010/main" val="3426290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F898C-BABC-6810-3B65-4280A8938A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4E3D45-CF3D-CDFE-AF1A-126D9A0633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95D33F-B9AB-E9B4-0908-5ED0C246A9AF}"/>
              </a:ext>
            </a:extLst>
          </p:cNvPr>
          <p:cNvSpPr>
            <a:spLocks noGrp="1"/>
          </p:cNvSpPr>
          <p:nvPr>
            <p:ph type="dt" sz="half" idx="10"/>
          </p:nvPr>
        </p:nvSpPr>
        <p:spPr/>
        <p:txBody>
          <a:bodyPr/>
          <a:lstStyle/>
          <a:p>
            <a:fld id="{1726A6B2-EF5F-402E-8C2D-5E7A9EDEFABB}" type="datetime1">
              <a:rPr lang="en-US" smtClean="0"/>
              <a:t>10/20/2023</a:t>
            </a:fld>
            <a:endParaRPr lang="en-US"/>
          </a:p>
        </p:txBody>
      </p:sp>
      <p:sp>
        <p:nvSpPr>
          <p:cNvPr id="5" name="Footer Placeholder 4">
            <a:extLst>
              <a:ext uri="{FF2B5EF4-FFF2-40B4-BE49-F238E27FC236}">
                <a16:creationId xmlns:a16="http://schemas.microsoft.com/office/drawing/2014/main" id="{8C3EBB2C-9D7A-E60B-6C0D-351E1F9AAB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58E533-D921-7863-214C-BBFADD91E810}"/>
              </a:ext>
            </a:extLst>
          </p:cNvPr>
          <p:cNvSpPr>
            <a:spLocks noGrp="1"/>
          </p:cNvSpPr>
          <p:nvPr>
            <p:ph type="sldNum" sz="quarter" idx="12"/>
          </p:nvPr>
        </p:nvSpPr>
        <p:spPr/>
        <p:txBody>
          <a:bodyPr/>
          <a:lstStyle/>
          <a:p>
            <a:fld id="{A5FDCD2B-6064-4A78-9C2D-DD73DFA345C7}" type="slidenum">
              <a:rPr lang="en-US" smtClean="0"/>
              <a:t>‹#›</a:t>
            </a:fld>
            <a:endParaRPr lang="en-US"/>
          </a:p>
        </p:txBody>
      </p:sp>
    </p:spTree>
    <p:extLst>
      <p:ext uri="{BB962C8B-B14F-4D97-AF65-F5344CB8AC3E}">
        <p14:creationId xmlns:p14="http://schemas.microsoft.com/office/powerpoint/2010/main" val="3527155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A92FFD-F9B5-0C24-0C22-92C8C0013D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608E2D-BD03-5A65-9B84-E5C3368D86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1B6D40-1680-443E-00A9-4FBADE042A1C}"/>
              </a:ext>
            </a:extLst>
          </p:cNvPr>
          <p:cNvSpPr>
            <a:spLocks noGrp="1"/>
          </p:cNvSpPr>
          <p:nvPr>
            <p:ph type="dt" sz="half" idx="10"/>
          </p:nvPr>
        </p:nvSpPr>
        <p:spPr/>
        <p:txBody>
          <a:bodyPr/>
          <a:lstStyle/>
          <a:p>
            <a:fld id="{B26A3C75-4C4A-4842-AD62-1AD2E7CAA5BB}" type="datetime1">
              <a:rPr lang="en-US" smtClean="0"/>
              <a:t>10/20/2023</a:t>
            </a:fld>
            <a:endParaRPr lang="en-US"/>
          </a:p>
        </p:txBody>
      </p:sp>
      <p:sp>
        <p:nvSpPr>
          <p:cNvPr id="5" name="Footer Placeholder 4">
            <a:extLst>
              <a:ext uri="{FF2B5EF4-FFF2-40B4-BE49-F238E27FC236}">
                <a16:creationId xmlns:a16="http://schemas.microsoft.com/office/drawing/2014/main" id="{2326DEB8-B4FD-9F9E-CC73-AF89AD7567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B92A04-9169-C63F-88EA-BD0C5D362A52}"/>
              </a:ext>
            </a:extLst>
          </p:cNvPr>
          <p:cNvSpPr>
            <a:spLocks noGrp="1"/>
          </p:cNvSpPr>
          <p:nvPr>
            <p:ph type="sldNum" sz="quarter" idx="12"/>
          </p:nvPr>
        </p:nvSpPr>
        <p:spPr/>
        <p:txBody>
          <a:bodyPr/>
          <a:lstStyle/>
          <a:p>
            <a:fld id="{A5FDCD2B-6064-4A78-9C2D-DD73DFA345C7}" type="slidenum">
              <a:rPr lang="en-US" smtClean="0"/>
              <a:t>‹#›</a:t>
            </a:fld>
            <a:endParaRPr lang="en-US"/>
          </a:p>
        </p:txBody>
      </p:sp>
    </p:spTree>
    <p:extLst>
      <p:ext uri="{BB962C8B-B14F-4D97-AF65-F5344CB8AC3E}">
        <p14:creationId xmlns:p14="http://schemas.microsoft.com/office/powerpoint/2010/main" val="2886107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27051" y="433388"/>
            <a:ext cx="11247967" cy="5726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F8E393B-AF59-4C5F-9135-20293A1D2706}"/>
              </a:ext>
            </a:extLst>
          </p:cNvPr>
          <p:cNvSpPr>
            <a:spLocks noGrp="1" noChangeArrowheads="1"/>
          </p:cNvSpPr>
          <p:nvPr>
            <p:ph type="dt" sz="half" idx="10"/>
          </p:nvPr>
        </p:nvSpPr>
        <p:spPr/>
        <p:txBody>
          <a:bodyPr/>
          <a:lstStyle>
            <a:lvl1pPr>
              <a:defRPr/>
            </a:lvl1pPr>
          </a:lstStyle>
          <a:p>
            <a:pPr>
              <a:defRPr/>
            </a:pPr>
            <a:r>
              <a:rPr lang="en-US"/>
              <a:t>April 4-8, 2004</a:t>
            </a:r>
          </a:p>
        </p:txBody>
      </p:sp>
      <p:sp>
        <p:nvSpPr>
          <p:cNvPr id="4" name="Rectangle 5">
            <a:extLst>
              <a:ext uri="{FF2B5EF4-FFF2-40B4-BE49-F238E27FC236}">
                <a16:creationId xmlns:a16="http://schemas.microsoft.com/office/drawing/2014/main" id="{A8255972-0BC6-4C90-8028-2CCB7068D484}"/>
              </a:ext>
            </a:extLst>
          </p:cNvPr>
          <p:cNvSpPr>
            <a:spLocks noGrp="1" noChangeArrowheads="1"/>
          </p:cNvSpPr>
          <p:nvPr>
            <p:ph type="ftr" sz="quarter" idx="11"/>
          </p:nvPr>
        </p:nvSpPr>
        <p:spPr/>
        <p:txBody>
          <a:bodyPr/>
          <a:lstStyle>
            <a:lvl1pPr>
              <a:defRPr/>
            </a:lvl1pPr>
          </a:lstStyle>
          <a:p>
            <a:pPr>
              <a:defRPr/>
            </a:pPr>
            <a:r>
              <a:rPr lang="en-US" altLang="en-US"/>
              <a:t>KFUPM-Distillation Control Course</a:t>
            </a:r>
          </a:p>
        </p:txBody>
      </p:sp>
      <p:sp>
        <p:nvSpPr>
          <p:cNvPr id="5" name="Rectangle 6">
            <a:extLst>
              <a:ext uri="{FF2B5EF4-FFF2-40B4-BE49-F238E27FC236}">
                <a16:creationId xmlns:a16="http://schemas.microsoft.com/office/drawing/2014/main" id="{AC59397B-23D8-4945-9246-E0658BE0EE52}"/>
              </a:ext>
            </a:extLst>
          </p:cNvPr>
          <p:cNvSpPr>
            <a:spLocks noGrp="1" noChangeArrowheads="1"/>
          </p:cNvSpPr>
          <p:nvPr>
            <p:ph type="sldNum" sz="quarter" idx="12"/>
          </p:nvPr>
        </p:nvSpPr>
        <p:spPr/>
        <p:txBody>
          <a:bodyPr/>
          <a:lstStyle>
            <a:lvl1pPr>
              <a:defRPr/>
            </a:lvl1pPr>
          </a:lstStyle>
          <a:p>
            <a:fld id="{368A468F-4AE7-49C2-89D5-B4DA819DB17F}" type="slidenum">
              <a:rPr lang="ar-SA" altLang="nb-NO"/>
              <a:pPr/>
              <a:t>‹#›</a:t>
            </a:fld>
            <a:endParaRPr lang="en-US" altLang="nb-NO"/>
          </a:p>
        </p:txBody>
      </p:sp>
    </p:spTree>
    <p:extLst>
      <p:ext uri="{BB962C8B-B14F-4D97-AF65-F5344CB8AC3E}">
        <p14:creationId xmlns:p14="http://schemas.microsoft.com/office/powerpoint/2010/main" val="1410246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5AC83-32DD-E90E-EC97-559334B2AE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967437-B613-2A40-FA53-993A76DCAD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8FD6E0-50EE-E537-1D00-C6ECF141BA04}"/>
              </a:ext>
            </a:extLst>
          </p:cNvPr>
          <p:cNvSpPr>
            <a:spLocks noGrp="1"/>
          </p:cNvSpPr>
          <p:nvPr>
            <p:ph type="dt" sz="half" idx="10"/>
          </p:nvPr>
        </p:nvSpPr>
        <p:spPr/>
        <p:txBody>
          <a:bodyPr/>
          <a:lstStyle/>
          <a:p>
            <a:fld id="{2021EEEA-68DF-41D3-A278-83040A3A1BD3}" type="datetime1">
              <a:rPr lang="en-US" smtClean="0"/>
              <a:t>10/20/2023</a:t>
            </a:fld>
            <a:endParaRPr lang="en-US"/>
          </a:p>
        </p:txBody>
      </p:sp>
      <p:sp>
        <p:nvSpPr>
          <p:cNvPr id="5" name="Footer Placeholder 4">
            <a:extLst>
              <a:ext uri="{FF2B5EF4-FFF2-40B4-BE49-F238E27FC236}">
                <a16:creationId xmlns:a16="http://schemas.microsoft.com/office/drawing/2014/main" id="{029D3797-25C5-805C-CC21-5FD4E497AA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749D58-D4B2-7074-DB72-9942B8DEED38}"/>
              </a:ext>
            </a:extLst>
          </p:cNvPr>
          <p:cNvSpPr>
            <a:spLocks noGrp="1"/>
          </p:cNvSpPr>
          <p:nvPr>
            <p:ph type="sldNum" sz="quarter" idx="12"/>
          </p:nvPr>
        </p:nvSpPr>
        <p:spPr/>
        <p:txBody>
          <a:bodyPr/>
          <a:lstStyle/>
          <a:p>
            <a:fld id="{A5FDCD2B-6064-4A78-9C2D-DD73DFA345C7}" type="slidenum">
              <a:rPr lang="en-US" smtClean="0"/>
              <a:t>‹#›</a:t>
            </a:fld>
            <a:endParaRPr lang="en-US"/>
          </a:p>
        </p:txBody>
      </p:sp>
    </p:spTree>
    <p:extLst>
      <p:ext uri="{BB962C8B-B14F-4D97-AF65-F5344CB8AC3E}">
        <p14:creationId xmlns:p14="http://schemas.microsoft.com/office/powerpoint/2010/main" val="1472982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0F7EE-B62C-61E8-A06D-AB111B46D0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7C83B7D-D71A-8C66-8239-32CB988CCB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355B71-72CD-9899-097C-889097911DB8}"/>
              </a:ext>
            </a:extLst>
          </p:cNvPr>
          <p:cNvSpPr>
            <a:spLocks noGrp="1"/>
          </p:cNvSpPr>
          <p:nvPr>
            <p:ph type="dt" sz="half" idx="10"/>
          </p:nvPr>
        </p:nvSpPr>
        <p:spPr/>
        <p:txBody>
          <a:bodyPr/>
          <a:lstStyle/>
          <a:p>
            <a:fld id="{7C3BAE07-2E3F-406B-80AE-B4C7E0751D58}" type="datetime1">
              <a:rPr lang="en-US" smtClean="0"/>
              <a:t>10/20/2023</a:t>
            </a:fld>
            <a:endParaRPr lang="en-US"/>
          </a:p>
        </p:txBody>
      </p:sp>
      <p:sp>
        <p:nvSpPr>
          <p:cNvPr id="5" name="Footer Placeholder 4">
            <a:extLst>
              <a:ext uri="{FF2B5EF4-FFF2-40B4-BE49-F238E27FC236}">
                <a16:creationId xmlns:a16="http://schemas.microsoft.com/office/drawing/2014/main" id="{ECF35B66-6186-BAED-7B88-E60E39B50C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36CCB2-729D-ABE4-45B4-837189474F37}"/>
              </a:ext>
            </a:extLst>
          </p:cNvPr>
          <p:cNvSpPr>
            <a:spLocks noGrp="1"/>
          </p:cNvSpPr>
          <p:nvPr>
            <p:ph type="sldNum" sz="quarter" idx="12"/>
          </p:nvPr>
        </p:nvSpPr>
        <p:spPr/>
        <p:txBody>
          <a:bodyPr/>
          <a:lstStyle/>
          <a:p>
            <a:fld id="{A5FDCD2B-6064-4A78-9C2D-DD73DFA345C7}" type="slidenum">
              <a:rPr lang="en-US" smtClean="0"/>
              <a:t>‹#›</a:t>
            </a:fld>
            <a:endParaRPr lang="en-US"/>
          </a:p>
        </p:txBody>
      </p:sp>
    </p:spTree>
    <p:extLst>
      <p:ext uri="{BB962C8B-B14F-4D97-AF65-F5344CB8AC3E}">
        <p14:creationId xmlns:p14="http://schemas.microsoft.com/office/powerpoint/2010/main" val="2366023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A8D56-2C71-0116-C150-73A6F7FC32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2C3B1E-EAB1-ECB6-5133-4C97717B00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82AF82-C13E-6D8A-2D26-2AA4255591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E84832-519D-F7FB-8F11-25E9D716044B}"/>
              </a:ext>
            </a:extLst>
          </p:cNvPr>
          <p:cNvSpPr>
            <a:spLocks noGrp="1"/>
          </p:cNvSpPr>
          <p:nvPr>
            <p:ph type="dt" sz="half" idx="10"/>
          </p:nvPr>
        </p:nvSpPr>
        <p:spPr/>
        <p:txBody>
          <a:bodyPr/>
          <a:lstStyle/>
          <a:p>
            <a:fld id="{1F99920E-1919-4BDA-9245-387D9DFCD75D}" type="datetime1">
              <a:rPr lang="en-US" smtClean="0"/>
              <a:t>10/20/2023</a:t>
            </a:fld>
            <a:endParaRPr lang="en-US"/>
          </a:p>
        </p:txBody>
      </p:sp>
      <p:sp>
        <p:nvSpPr>
          <p:cNvPr id="6" name="Footer Placeholder 5">
            <a:extLst>
              <a:ext uri="{FF2B5EF4-FFF2-40B4-BE49-F238E27FC236}">
                <a16:creationId xmlns:a16="http://schemas.microsoft.com/office/drawing/2014/main" id="{DF266D3B-32EB-7CE4-8505-35F2E4A96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663AD2-C6EA-C1E9-FC17-EAA144ABC5E4}"/>
              </a:ext>
            </a:extLst>
          </p:cNvPr>
          <p:cNvSpPr>
            <a:spLocks noGrp="1"/>
          </p:cNvSpPr>
          <p:nvPr>
            <p:ph type="sldNum" sz="quarter" idx="12"/>
          </p:nvPr>
        </p:nvSpPr>
        <p:spPr/>
        <p:txBody>
          <a:bodyPr/>
          <a:lstStyle/>
          <a:p>
            <a:fld id="{A5FDCD2B-6064-4A78-9C2D-DD73DFA345C7}" type="slidenum">
              <a:rPr lang="en-US" smtClean="0"/>
              <a:t>‹#›</a:t>
            </a:fld>
            <a:endParaRPr lang="en-US"/>
          </a:p>
        </p:txBody>
      </p:sp>
    </p:spTree>
    <p:extLst>
      <p:ext uri="{BB962C8B-B14F-4D97-AF65-F5344CB8AC3E}">
        <p14:creationId xmlns:p14="http://schemas.microsoft.com/office/powerpoint/2010/main" val="2678982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A14BA-16B4-8483-2479-6829A6492C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97EB8F-1FB7-C96A-40D1-F24574A5F0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063BB7-47DE-0BA2-9C45-8801AFCB06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D0A7F8-636E-0CC7-1B6A-7823589FB7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F71817-8C22-DFFC-8279-1AE1C50830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A40C35-20D7-4FCB-3A62-3FBC1C58A3D3}"/>
              </a:ext>
            </a:extLst>
          </p:cNvPr>
          <p:cNvSpPr>
            <a:spLocks noGrp="1"/>
          </p:cNvSpPr>
          <p:nvPr>
            <p:ph type="dt" sz="half" idx="10"/>
          </p:nvPr>
        </p:nvSpPr>
        <p:spPr/>
        <p:txBody>
          <a:bodyPr/>
          <a:lstStyle/>
          <a:p>
            <a:fld id="{E7645F2B-01D0-4B61-8BB1-5FAE821CF268}" type="datetime1">
              <a:rPr lang="en-US" smtClean="0"/>
              <a:t>10/20/2023</a:t>
            </a:fld>
            <a:endParaRPr lang="en-US"/>
          </a:p>
        </p:txBody>
      </p:sp>
      <p:sp>
        <p:nvSpPr>
          <p:cNvPr id="8" name="Footer Placeholder 7">
            <a:extLst>
              <a:ext uri="{FF2B5EF4-FFF2-40B4-BE49-F238E27FC236}">
                <a16:creationId xmlns:a16="http://schemas.microsoft.com/office/drawing/2014/main" id="{A7BF178F-3902-5616-DC2D-94D1A465AD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F707E6-06AD-5860-BEEC-D367A06E0F45}"/>
              </a:ext>
            </a:extLst>
          </p:cNvPr>
          <p:cNvSpPr>
            <a:spLocks noGrp="1"/>
          </p:cNvSpPr>
          <p:nvPr>
            <p:ph type="sldNum" sz="quarter" idx="12"/>
          </p:nvPr>
        </p:nvSpPr>
        <p:spPr/>
        <p:txBody>
          <a:bodyPr/>
          <a:lstStyle/>
          <a:p>
            <a:fld id="{A5FDCD2B-6064-4A78-9C2D-DD73DFA345C7}" type="slidenum">
              <a:rPr lang="en-US" smtClean="0"/>
              <a:t>‹#›</a:t>
            </a:fld>
            <a:endParaRPr lang="en-US"/>
          </a:p>
        </p:txBody>
      </p:sp>
    </p:spTree>
    <p:extLst>
      <p:ext uri="{BB962C8B-B14F-4D97-AF65-F5344CB8AC3E}">
        <p14:creationId xmlns:p14="http://schemas.microsoft.com/office/powerpoint/2010/main" val="2683235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FC2BA-EC5B-24C2-AA7C-15E885ADA1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6E2CFD-7C0C-0E38-BBEF-F29088FBCAD4}"/>
              </a:ext>
            </a:extLst>
          </p:cNvPr>
          <p:cNvSpPr>
            <a:spLocks noGrp="1"/>
          </p:cNvSpPr>
          <p:nvPr>
            <p:ph type="dt" sz="half" idx="10"/>
          </p:nvPr>
        </p:nvSpPr>
        <p:spPr/>
        <p:txBody>
          <a:bodyPr/>
          <a:lstStyle/>
          <a:p>
            <a:fld id="{9D16E4D1-DFC9-4EB0-AFDC-00E442C57D8B}" type="datetime1">
              <a:rPr lang="en-US" smtClean="0"/>
              <a:t>10/20/2023</a:t>
            </a:fld>
            <a:endParaRPr lang="en-US"/>
          </a:p>
        </p:txBody>
      </p:sp>
      <p:sp>
        <p:nvSpPr>
          <p:cNvPr id="4" name="Footer Placeholder 3">
            <a:extLst>
              <a:ext uri="{FF2B5EF4-FFF2-40B4-BE49-F238E27FC236}">
                <a16:creationId xmlns:a16="http://schemas.microsoft.com/office/drawing/2014/main" id="{5920BBE0-1C66-2029-DA0D-4ABBCD9524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14BBB1-A237-2BF1-011A-2792EDA42F7A}"/>
              </a:ext>
            </a:extLst>
          </p:cNvPr>
          <p:cNvSpPr>
            <a:spLocks noGrp="1"/>
          </p:cNvSpPr>
          <p:nvPr>
            <p:ph type="sldNum" sz="quarter" idx="12"/>
          </p:nvPr>
        </p:nvSpPr>
        <p:spPr/>
        <p:txBody>
          <a:bodyPr/>
          <a:lstStyle/>
          <a:p>
            <a:fld id="{A5FDCD2B-6064-4A78-9C2D-DD73DFA345C7}" type="slidenum">
              <a:rPr lang="en-US" smtClean="0"/>
              <a:t>‹#›</a:t>
            </a:fld>
            <a:endParaRPr lang="en-US"/>
          </a:p>
        </p:txBody>
      </p:sp>
    </p:spTree>
    <p:extLst>
      <p:ext uri="{BB962C8B-B14F-4D97-AF65-F5344CB8AC3E}">
        <p14:creationId xmlns:p14="http://schemas.microsoft.com/office/powerpoint/2010/main" val="2586967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8F5E66-634F-64C0-BF82-66A267DF51CD}"/>
              </a:ext>
            </a:extLst>
          </p:cNvPr>
          <p:cNvSpPr>
            <a:spLocks noGrp="1"/>
          </p:cNvSpPr>
          <p:nvPr>
            <p:ph type="dt" sz="half" idx="10"/>
          </p:nvPr>
        </p:nvSpPr>
        <p:spPr/>
        <p:txBody>
          <a:bodyPr/>
          <a:lstStyle/>
          <a:p>
            <a:fld id="{DD684CCB-1FDA-4F66-A15E-B462C79D3FA9}" type="datetime1">
              <a:rPr lang="en-US" smtClean="0"/>
              <a:t>10/20/2023</a:t>
            </a:fld>
            <a:endParaRPr lang="en-US"/>
          </a:p>
        </p:txBody>
      </p:sp>
      <p:sp>
        <p:nvSpPr>
          <p:cNvPr id="3" name="Footer Placeholder 2">
            <a:extLst>
              <a:ext uri="{FF2B5EF4-FFF2-40B4-BE49-F238E27FC236}">
                <a16:creationId xmlns:a16="http://schemas.microsoft.com/office/drawing/2014/main" id="{3F752AFA-8B92-7EF8-44ED-D4AA97D6A1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08FA80-B00B-0F5E-DF21-E6EDEAF8B828}"/>
              </a:ext>
            </a:extLst>
          </p:cNvPr>
          <p:cNvSpPr>
            <a:spLocks noGrp="1"/>
          </p:cNvSpPr>
          <p:nvPr>
            <p:ph type="sldNum" sz="quarter" idx="12"/>
          </p:nvPr>
        </p:nvSpPr>
        <p:spPr/>
        <p:txBody>
          <a:bodyPr/>
          <a:lstStyle/>
          <a:p>
            <a:fld id="{A5FDCD2B-6064-4A78-9C2D-DD73DFA345C7}" type="slidenum">
              <a:rPr lang="en-US" smtClean="0"/>
              <a:t>‹#›</a:t>
            </a:fld>
            <a:endParaRPr lang="en-US"/>
          </a:p>
        </p:txBody>
      </p:sp>
    </p:spTree>
    <p:extLst>
      <p:ext uri="{BB962C8B-B14F-4D97-AF65-F5344CB8AC3E}">
        <p14:creationId xmlns:p14="http://schemas.microsoft.com/office/powerpoint/2010/main" val="2825827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AB0DB-BEAF-54B5-0542-D109EE43CA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8EA7B5-41CC-15D9-CBE7-74CA66B207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2E533E-BBA4-FD96-3B85-1312B52A73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DF0115-31DF-AEB0-DEBE-CD657609FB56}"/>
              </a:ext>
            </a:extLst>
          </p:cNvPr>
          <p:cNvSpPr>
            <a:spLocks noGrp="1"/>
          </p:cNvSpPr>
          <p:nvPr>
            <p:ph type="dt" sz="half" idx="10"/>
          </p:nvPr>
        </p:nvSpPr>
        <p:spPr/>
        <p:txBody>
          <a:bodyPr/>
          <a:lstStyle/>
          <a:p>
            <a:fld id="{650411DF-6264-4025-8400-F2B44EF83E39}" type="datetime1">
              <a:rPr lang="en-US" smtClean="0"/>
              <a:t>10/20/2023</a:t>
            </a:fld>
            <a:endParaRPr lang="en-US"/>
          </a:p>
        </p:txBody>
      </p:sp>
      <p:sp>
        <p:nvSpPr>
          <p:cNvPr id="6" name="Footer Placeholder 5">
            <a:extLst>
              <a:ext uri="{FF2B5EF4-FFF2-40B4-BE49-F238E27FC236}">
                <a16:creationId xmlns:a16="http://schemas.microsoft.com/office/drawing/2014/main" id="{156C3706-7590-9C9F-F236-134711FB95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B1DC73-4F15-DBCA-CB18-CACA8F76935A}"/>
              </a:ext>
            </a:extLst>
          </p:cNvPr>
          <p:cNvSpPr>
            <a:spLocks noGrp="1"/>
          </p:cNvSpPr>
          <p:nvPr>
            <p:ph type="sldNum" sz="quarter" idx="12"/>
          </p:nvPr>
        </p:nvSpPr>
        <p:spPr/>
        <p:txBody>
          <a:bodyPr/>
          <a:lstStyle/>
          <a:p>
            <a:fld id="{A5FDCD2B-6064-4A78-9C2D-DD73DFA345C7}" type="slidenum">
              <a:rPr lang="en-US" smtClean="0"/>
              <a:t>‹#›</a:t>
            </a:fld>
            <a:endParaRPr lang="en-US"/>
          </a:p>
        </p:txBody>
      </p:sp>
    </p:spTree>
    <p:extLst>
      <p:ext uri="{BB962C8B-B14F-4D97-AF65-F5344CB8AC3E}">
        <p14:creationId xmlns:p14="http://schemas.microsoft.com/office/powerpoint/2010/main" val="3381849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0AB2B-AD25-C2E7-E572-D91D2D3DF6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3D3CFB-A375-487B-629B-B706255136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6AD44D-8758-B4FA-54CB-283F195156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6DF8D3-511B-5C11-A0B5-38FC7C807696}"/>
              </a:ext>
            </a:extLst>
          </p:cNvPr>
          <p:cNvSpPr>
            <a:spLocks noGrp="1"/>
          </p:cNvSpPr>
          <p:nvPr>
            <p:ph type="dt" sz="half" idx="10"/>
          </p:nvPr>
        </p:nvSpPr>
        <p:spPr/>
        <p:txBody>
          <a:bodyPr/>
          <a:lstStyle/>
          <a:p>
            <a:fld id="{45E3BDED-AD8F-4A22-941E-BF152EB513F3}" type="datetime1">
              <a:rPr lang="en-US" smtClean="0"/>
              <a:t>10/20/2023</a:t>
            </a:fld>
            <a:endParaRPr lang="en-US"/>
          </a:p>
        </p:txBody>
      </p:sp>
      <p:sp>
        <p:nvSpPr>
          <p:cNvPr id="6" name="Footer Placeholder 5">
            <a:extLst>
              <a:ext uri="{FF2B5EF4-FFF2-40B4-BE49-F238E27FC236}">
                <a16:creationId xmlns:a16="http://schemas.microsoft.com/office/drawing/2014/main" id="{09810F8F-23F4-BB94-7944-2BFA66486C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873964-7D81-6ED4-E344-3E6049132099}"/>
              </a:ext>
            </a:extLst>
          </p:cNvPr>
          <p:cNvSpPr>
            <a:spLocks noGrp="1"/>
          </p:cNvSpPr>
          <p:nvPr>
            <p:ph type="sldNum" sz="quarter" idx="12"/>
          </p:nvPr>
        </p:nvSpPr>
        <p:spPr/>
        <p:txBody>
          <a:bodyPr/>
          <a:lstStyle/>
          <a:p>
            <a:fld id="{A5FDCD2B-6064-4A78-9C2D-DD73DFA345C7}" type="slidenum">
              <a:rPr lang="en-US" smtClean="0"/>
              <a:t>‹#›</a:t>
            </a:fld>
            <a:endParaRPr lang="en-US"/>
          </a:p>
        </p:txBody>
      </p:sp>
    </p:spTree>
    <p:extLst>
      <p:ext uri="{BB962C8B-B14F-4D97-AF65-F5344CB8AC3E}">
        <p14:creationId xmlns:p14="http://schemas.microsoft.com/office/powerpoint/2010/main" val="3364674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C6EEA4-1CBE-2F65-B3B3-FFB6B310CE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D00A5A-D288-6342-B062-EC75D94993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A28A0D-B0EF-BB7D-F13F-492F6B8DD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FCA05D-4FB1-4D66-A259-6CA850EA3013}" type="datetime1">
              <a:rPr lang="en-US" smtClean="0"/>
              <a:t>10/20/2023</a:t>
            </a:fld>
            <a:endParaRPr lang="en-US"/>
          </a:p>
        </p:txBody>
      </p:sp>
      <p:sp>
        <p:nvSpPr>
          <p:cNvPr id="5" name="Footer Placeholder 4">
            <a:extLst>
              <a:ext uri="{FF2B5EF4-FFF2-40B4-BE49-F238E27FC236}">
                <a16:creationId xmlns:a16="http://schemas.microsoft.com/office/drawing/2014/main" id="{11F55BAE-716B-DE51-A727-A35AEB86F2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B68AFE1-54E0-3B2C-F0A3-813AA0A18D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FDCD2B-6064-4A78-9C2D-DD73DFA345C7}" type="slidenum">
              <a:rPr lang="en-US" smtClean="0"/>
              <a:t>‹#›</a:t>
            </a:fld>
            <a:endParaRPr lang="en-US"/>
          </a:p>
        </p:txBody>
      </p:sp>
    </p:spTree>
    <p:extLst>
      <p:ext uri="{BB962C8B-B14F-4D97-AF65-F5344CB8AC3E}">
        <p14:creationId xmlns:p14="http://schemas.microsoft.com/office/powerpoint/2010/main" val="967733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www.sciencedirect.com/science/article/pii/S1367578823000676"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53.png"/></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hyperlink" Target="https://www.sciencedirect.com/science/journal/00981354/143/supp/C" TargetMode="External"/><Relationship Id="rId2" Type="http://schemas.openxmlformats.org/officeDocument/2006/relationships/hyperlink" Target="https://www.sciencedirect.com/science/journal/00981354"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emf"/></Relationships>
</file>

<file path=ppt/slides/_rels/slide57.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66.emf"/><Relationship Id="rId4" Type="http://schemas.openxmlformats.org/officeDocument/2006/relationships/image" Target="../media/image65.emf"/></Relationships>
</file>

<file path=ppt/slides/_rels/slide58.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66.emf"/><Relationship Id="rId4" Type="http://schemas.openxmlformats.org/officeDocument/2006/relationships/image" Target="../media/image65.emf"/></Relationships>
</file>

<file path=ppt/slides/_rels/slide59.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66.emf"/><Relationship Id="rId4" Type="http://schemas.openxmlformats.org/officeDocument/2006/relationships/image" Target="../media/image65.emf"/></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emf"/></Relationships>
</file>

<file path=ppt/slides/_rels/slide65.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66.emf"/><Relationship Id="rId4" Type="http://schemas.openxmlformats.org/officeDocument/2006/relationships/image" Target="../media/image65.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7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7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650.png"/></Relationships>
</file>

<file path=ppt/slides/_rels/slide7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7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11.png"/><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83.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1C60E-C809-B37A-5A97-CEBEBFE2FED7}"/>
              </a:ext>
            </a:extLst>
          </p:cNvPr>
          <p:cNvSpPr>
            <a:spLocks noGrp="1"/>
          </p:cNvSpPr>
          <p:nvPr>
            <p:ph type="title"/>
          </p:nvPr>
        </p:nvSpPr>
        <p:spPr>
          <a:xfrm>
            <a:off x="2291161" y="26194"/>
            <a:ext cx="8722317" cy="584774"/>
          </a:xfrm>
        </p:spPr>
        <p:txBody>
          <a:bodyPr>
            <a:normAutofit fontScale="90000"/>
          </a:bodyPr>
          <a:lstStyle/>
          <a:p>
            <a:r>
              <a:rPr lang="nb-NO" sz="4000" dirty="0"/>
              <a:t>Standard Advanced control elements</a:t>
            </a:r>
            <a:endParaRPr lang="en-US" sz="4000" dirty="0"/>
          </a:p>
        </p:txBody>
      </p:sp>
      <p:pic>
        <p:nvPicPr>
          <p:cNvPr id="9" name="Picture 8">
            <a:extLst>
              <a:ext uri="{FF2B5EF4-FFF2-40B4-BE49-F238E27FC236}">
                <a16:creationId xmlns:a16="http://schemas.microsoft.com/office/drawing/2014/main" id="{80D58573-A898-0561-A359-FBE9C04BBA33}"/>
              </a:ext>
            </a:extLst>
          </p:cNvPr>
          <p:cNvPicPr>
            <a:picLocks noChangeAspect="1"/>
          </p:cNvPicPr>
          <p:nvPr/>
        </p:nvPicPr>
        <p:blipFill>
          <a:blip r:embed="rId2"/>
          <a:stretch>
            <a:fillRect/>
          </a:stretch>
        </p:blipFill>
        <p:spPr>
          <a:xfrm>
            <a:off x="6469840" y="1055392"/>
            <a:ext cx="5541485" cy="4382958"/>
          </a:xfrm>
          <a:prstGeom prst="rect">
            <a:avLst/>
          </a:prstGeom>
        </p:spPr>
      </p:pic>
      <p:pic>
        <p:nvPicPr>
          <p:cNvPr id="4" name="Picture 3">
            <a:extLst>
              <a:ext uri="{FF2B5EF4-FFF2-40B4-BE49-F238E27FC236}">
                <a16:creationId xmlns:a16="http://schemas.microsoft.com/office/drawing/2014/main" id="{6C2974B1-545F-13E3-F451-185DC74707F2}"/>
              </a:ext>
            </a:extLst>
          </p:cNvPr>
          <p:cNvPicPr>
            <a:picLocks noChangeAspect="1"/>
          </p:cNvPicPr>
          <p:nvPr/>
        </p:nvPicPr>
        <p:blipFill>
          <a:blip r:embed="rId3"/>
          <a:stretch>
            <a:fillRect/>
          </a:stretch>
        </p:blipFill>
        <p:spPr>
          <a:xfrm>
            <a:off x="615820" y="1085535"/>
            <a:ext cx="5443179" cy="1569661"/>
          </a:xfrm>
          <a:prstGeom prst="rect">
            <a:avLst/>
          </a:prstGeom>
        </p:spPr>
      </p:pic>
      <p:pic>
        <p:nvPicPr>
          <p:cNvPr id="7" name="Picture 6">
            <a:extLst>
              <a:ext uri="{FF2B5EF4-FFF2-40B4-BE49-F238E27FC236}">
                <a16:creationId xmlns:a16="http://schemas.microsoft.com/office/drawing/2014/main" id="{33734642-2FDF-AD65-1674-DD05F7C16C40}"/>
              </a:ext>
            </a:extLst>
          </p:cNvPr>
          <p:cNvPicPr>
            <a:picLocks noChangeAspect="1"/>
          </p:cNvPicPr>
          <p:nvPr/>
        </p:nvPicPr>
        <p:blipFill>
          <a:blip r:embed="rId4"/>
          <a:stretch>
            <a:fillRect/>
          </a:stretch>
        </p:blipFill>
        <p:spPr>
          <a:xfrm>
            <a:off x="608563" y="2601232"/>
            <a:ext cx="5157323" cy="2306120"/>
          </a:xfrm>
          <a:prstGeom prst="rect">
            <a:avLst/>
          </a:prstGeom>
        </p:spPr>
      </p:pic>
      <p:pic>
        <p:nvPicPr>
          <p:cNvPr id="11" name="Picture 10">
            <a:extLst>
              <a:ext uri="{FF2B5EF4-FFF2-40B4-BE49-F238E27FC236}">
                <a16:creationId xmlns:a16="http://schemas.microsoft.com/office/drawing/2014/main" id="{15A31B38-FC2B-17C7-6970-045B111C7DB8}"/>
              </a:ext>
            </a:extLst>
          </p:cNvPr>
          <p:cNvPicPr>
            <a:picLocks noChangeAspect="1"/>
          </p:cNvPicPr>
          <p:nvPr/>
        </p:nvPicPr>
        <p:blipFill>
          <a:blip r:embed="rId5"/>
          <a:stretch>
            <a:fillRect/>
          </a:stretch>
        </p:blipFill>
        <p:spPr>
          <a:xfrm>
            <a:off x="615820" y="4907352"/>
            <a:ext cx="5189845" cy="1865539"/>
          </a:xfrm>
          <a:prstGeom prst="rect">
            <a:avLst/>
          </a:prstGeom>
        </p:spPr>
      </p:pic>
      <p:pic>
        <p:nvPicPr>
          <p:cNvPr id="5" name="Picture 4">
            <a:extLst>
              <a:ext uri="{FF2B5EF4-FFF2-40B4-BE49-F238E27FC236}">
                <a16:creationId xmlns:a16="http://schemas.microsoft.com/office/drawing/2014/main" id="{9F02DF1F-1CF5-5432-BDCE-C0986DD0BADC}"/>
              </a:ext>
            </a:extLst>
          </p:cNvPr>
          <p:cNvPicPr>
            <a:picLocks noChangeAspect="1"/>
          </p:cNvPicPr>
          <p:nvPr/>
        </p:nvPicPr>
        <p:blipFill>
          <a:blip r:embed="rId6"/>
          <a:stretch>
            <a:fillRect/>
          </a:stretch>
        </p:blipFill>
        <p:spPr>
          <a:xfrm>
            <a:off x="6375895" y="5585832"/>
            <a:ext cx="4637583" cy="1272168"/>
          </a:xfrm>
          <a:prstGeom prst="rect">
            <a:avLst/>
          </a:prstGeom>
        </p:spPr>
      </p:pic>
      <p:sp>
        <p:nvSpPr>
          <p:cNvPr id="10" name="TextBox 9">
            <a:extLst>
              <a:ext uri="{FF2B5EF4-FFF2-40B4-BE49-F238E27FC236}">
                <a16:creationId xmlns:a16="http://schemas.microsoft.com/office/drawing/2014/main" id="{904B6ED4-8C5C-2AE5-9B77-E1991093945F}"/>
              </a:ext>
            </a:extLst>
          </p:cNvPr>
          <p:cNvSpPr txBox="1"/>
          <p:nvPr/>
        </p:nvSpPr>
        <p:spPr>
          <a:xfrm>
            <a:off x="420263" y="500760"/>
            <a:ext cx="5697600" cy="584775"/>
          </a:xfrm>
          <a:prstGeom prst="rect">
            <a:avLst/>
          </a:prstGeom>
          <a:noFill/>
        </p:spPr>
        <p:txBody>
          <a:bodyPr wrap="square" rtlCol="0">
            <a:spAutoFit/>
          </a:bodyPr>
          <a:lstStyle/>
          <a:p>
            <a:pPr marL="285750" indent="-285750">
              <a:buFont typeface="Arial" panose="020B0604020202020204" pitchFamily="34" charset="0"/>
              <a:buChar char="•"/>
            </a:pPr>
            <a:r>
              <a:rPr lang="nb-NO" sz="1600" dirty="0" err="1">
                <a:solidFill>
                  <a:srgbClr val="FF0000"/>
                </a:solidFill>
              </a:rPr>
              <a:t>Each</a:t>
            </a:r>
            <a:r>
              <a:rPr lang="nb-NO" sz="1600" dirty="0">
                <a:solidFill>
                  <a:srgbClr val="FF0000"/>
                </a:solidFill>
              </a:rPr>
              <a:t> element links a </a:t>
            </a:r>
            <a:r>
              <a:rPr lang="nb-NO" sz="1600" dirty="0" err="1">
                <a:solidFill>
                  <a:srgbClr val="FF0000"/>
                </a:solidFill>
              </a:rPr>
              <a:t>subset</a:t>
            </a:r>
            <a:r>
              <a:rPr lang="nb-NO" sz="1600" dirty="0">
                <a:solidFill>
                  <a:srgbClr val="FF0000"/>
                </a:solidFill>
              </a:rPr>
              <a:t> of inputs </a:t>
            </a:r>
            <a:r>
              <a:rPr lang="nb-NO" sz="1600" dirty="0" err="1">
                <a:solidFill>
                  <a:srgbClr val="FF0000"/>
                </a:solidFill>
              </a:rPr>
              <a:t>with</a:t>
            </a:r>
            <a:r>
              <a:rPr lang="nb-NO" sz="1600" dirty="0">
                <a:solidFill>
                  <a:srgbClr val="FF0000"/>
                </a:solidFill>
              </a:rPr>
              <a:t> a  </a:t>
            </a:r>
            <a:r>
              <a:rPr lang="nb-NO" sz="1600" dirty="0" err="1">
                <a:solidFill>
                  <a:srgbClr val="FF0000"/>
                </a:solidFill>
              </a:rPr>
              <a:t>subset</a:t>
            </a:r>
            <a:r>
              <a:rPr lang="nb-NO" sz="1600" dirty="0">
                <a:solidFill>
                  <a:srgbClr val="FF0000"/>
                </a:solidFill>
              </a:rPr>
              <a:t> of outputs</a:t>
            </a:r>
          </a:p>
          <a:p>
            <a:pPr marL="285750" indent="-285750">
              <a:buFont typeface="Arial" panose="020B0604020202020204" pitchFamily="34" charset="0"/>
              <a:buChar char="•"/>
            </a:pPr>
            <a:r>
              <a:rPr lang="nb-NO" sz="1600" dirty="0" err="1">
                <a:solidFill>
                  <a:srgbClr val="FF0000"/>
                </a:solidFill>
              </a:rPr>
              <a:t>Results</a:t>
            </a:r>
            <a:r>
              <a:rPr lang="nb-NO" sz="1600" dirty="0">
                <a:solidFill>
                  <a:srgbClr val="FF0000"/>
                </a:solidFill>
              </a:rPr>
              <a:t> in simple </a:t>
            </a:r>
            <a:r>
              <a:rPr lang="nb-NO" sz="1600" dirty="0" err="1">
                <a:solidFill>
                  <a:srgbClr val="FF0000"/>
                </a:solidFill>
              </a:rPr>
              <a:t>local</a:t>
            </a:r>
            <a:r>
              <a:rPr lang="nb-NO" sz="1600" dirty="0">
                <a:solidFill>
                  <a:srgbClr val="FF0000"/>
                </a:solidFill>
              </a:rPr>
              <a:t> tuning</a:t>
            </a:r>
            <a:endParaRPr lang="en-US" sz="1600" dirty="0">
              <a:solidFill>
                <a:srgbClr val="FF0000"/>
              </a:solidFill>
            </a:endParaRPr>
          </a:p>
        </p:txBody>
      </p:sp>
      <p:sp>
        <p:nvSpPr>
          <p:cNvPr id="3" name="Slide Number Placeholder 2">
            <a:extLst>
              <a:ext uri="{FF2B5EF4-FFF2-40B4-BE49-F238E27FC236}">
                <a16:creationId xmlns:a16="http://schemas.microsoft.com/office/drawing/2014/main" id="{51A9761E-49C1-339E-3E6B-AC6834FD1B4A}"/>
              </a:ext>
            </a:extLst>
          </p:cNvPr>
          <p:cNvSpPr>
            <a:spLocks noGrp="1"/>
          </p:cNvSpPr>
          <p:nvPr>
            <p:ph type="sldNum" sz="quarter" idx="12"/>
          </p:nvPr>
        </p:nvSpPr>
        <p:spPr/>
        <p:txBody>
          <a:bodyPr/>
          <a:lstStyle/>
          <a:p>
            <a:fld id="{A5FDCD2B-6064-4A78-9C2D-DD73DFA345C7}" type="slidenum">
              <a:rPr lang="en-US" smtClean="0"/>
              <a:t>1</a:t>
            </a:fld>
            <a:endParaRPr lang="en-US"/>
          </a:p>
        </p:txBody>
      </p:sp>
      <p:sp>
        <p:nvSpPr>
          <p:cNvPr id="6" name="TextBox 5">
            <a:extLst>
              <a:ext uri="{FF2B5EF4-FFF2-40B4-BE49-F238E27FC236}">
                <a16:creationId xmlns:a16="http://schemas.microsoft.com/office/drawing/2014/main" id="{EEDD6EC8-76FF-4CF5-47D6-5E80EC4BEAA4}"/>
              </a:ext>
            </a:extLst>
          </p:cNvPr>
          <p:cNvSpPr txBox="1"/>
          <p:nvPr/>
        </p:nvSpPr>
        <p:spPr>
          <a:xfrm>
            <a:off x="10029764" y="26194"/>
            <a:ext cx="1981561" cy="523220"/>
          </a:xfrm>
          <a:prstGeom prst="rect">
            <a:avLst/>
          </a:prstGeom>
          <a:noFill/>
        </p:spPr>
        <p:txBody>
          <a:bodyPr wrap="square" rtlCol="0">
            <a:spAutoFit/>
          </a:bodyPr>
          <a:lstStyle/>
          <a:p>
            <a:r>
              <a:rPr lang="en-US" sz="700" b="1" i="0" dirty="0">
                <a:solidFill>
                  <a:srgbClr val="000000"/>
                </a:solidFill>
                <a:effectLst/>
                <a:latin typeface="Times New Roman" panose="02020603050405020304" pitchFamily="18" charset="0"/>
              </a:rPr>
              <a:t>Sigurd Skogestad, </a:t>
            </a:r>
            <a:r>
              <a:rPr lang="en-US" sz="700" b="1" i="0" dirty="0">
                <a:solidFill>
                  <a:srgbClr val="000000"/>
                </a:solidFill>
                <a:effectLst/>
                <a:latin typeface="Times New Roman" panose="02020603050405020304" pitchFamily="18" charset="0"/>
                <a:hlinkClick r:id="rId7"/>
              </a:rPr>
              <a:t>''Advanced control using decomposition and simple elements''.</a:t>
            </a:r>
            <a:br>
              <a:rPr lang="en-US" sz="700" b="1" i="0" dirty="0">
                <a:solidFill>
                  <a:srgbClr val="000000"/>
                </a:solidFill>
                <a:effectLst/>
                <a:latin typeface="Times New Roman" panose="02020603050405020304" pitchFamily="18" charset="0"/>
              </a:rPr>
            </a:br>
            <a:r>
              <a:rPr lang="en-US" sz="700" b="1" i="0" dirty="0">
                <a:solidFill>
                  <a:srgbClr val="000000"/>
                </a:solidFill>
                <a:effectLst/>
                <a:latin typeface="Times New Roman" panose="02020603050405020304" pitchFamily="18" charset="0"/>
              </a:rPr>
              <a:t>Annual Reviews in Control, vol. 56 (2023), Article 100903 (44 pages).</a:t>
            </a:r>
          </a:p>
        </p:txBody>
      </p:sp>
    </p:spTree>
    <p:extLst>
      <p:ext uri="{BB962C8B-B14F-4D97-AF65-F5344CB8AC3E}">
        <p14:creationId xmlns:p14="http://schemas.microsoft.com/office/powerpoint/2010/main" val="170988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9F4FE-7993-6748-28A3-2496FC2CBAA5}"/>
              </a:ext>
            </a:extLst>
          </p:cNvPr>
          <p:cNvSpPr>
            <a:spLocks noGrp="1"/>
          </p:cNvSpPr>
          <p:nvPr>
            <p:ph type="title"/>
          </p:nvPr>
        </p:nvSpPr>
        <p:spPr/>
        <p:txBody>
          <a:bodyPr/>
          <a:lstStyle/>
          <a:p>
            <a:r>
              <a:rPr lang="nb-NO" dirty="0"/>
              <a:t>Shinskey (1967)</a:t>
            </a:r>
          </a:p>
        </p:txBody>
      </p:sp>
      <p:pic>
        <p:nvPicPr>
          <p:cNvPr id="5" name="Content Placeholder 4">
            <a:extLst>
              <a:ext uri="{FF2B5EF4-FFF2-40B4-BE49-F238E27FC236}">
                <a16:creationId xmlns:a16="http://schemas.microsoft.com/office/drawing/2014/main" id="{C198E1A3-7B78-C064-7248-AA2146E52AC4}"/>
              </a:ext>
            </a:extLst>
          </p:cNvPr>
          <p:cNvPicPr>
            <a:picLocks noGrp="1" noChangeAspect="1"/>
          </p:cNvPicPr>
          <p:nvPr>
            <p:ph idx="1"/>
          </p:nvPr>
        </p:nvPicPr>
        <p:blipFill>
          <a:blip r:embed="rId2"/>
          <a:stretch>
            <a:fillRect/>
          </a:stretch>
        </p:blipFill>
        <p:spPr>
          <a:xfrm>
            <a:off x="1414462" y="2060848"/>
            <a:ext cx="9363075" cy="3276600"/>
          </a:xfrm>
        </p:spPr>
      </p:pic>
    </p:spTree>
    <p:extLst>
      <p:ext uri="{BB962C8B-B14F-4D97-AF65-F5344CB8AC3E}">
        <p14:creationId xmlns:p14="http://schemas.microsoft.com/office/powerpoint/2010/main" val="2498929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2"/>
          <p:cNvSpPr>
            <a:spLocks noGrp="1" noChangeArrowheads="1"/>
          </p:cNvSpPr>
          <p:nvPr>
            <p:ph type="title"/>
          </p:nvPr>
        </p:nvSpPr>
        <p:spPr>
          <a:xfrm>
            <a:off x="2640013" y="404813"/>
            <a:ext cx="7772400" cy="1143000"/>
          </a:xfrm>
        </p:spPr>
        <p:txBody>
          <a:bodyPr/>
          <a:lstStyle/>
          <a:p>
            <a:r>
              <a:rPr lang="en-US" altLang="nb-NO" dirty="0"/>
              <a:t>When use (series) cascade ?</a:t>
            </a:r>
          </a:p>
        </p:txBody>
      </p:sp>
      <p:sp>
        <p:nvSpPr>
          <p:cNvPr id="31749" name="Rectangle 3"/>
          <p:cNvSpPr>
            <a:spLocks noGrp="1" noChangeArrowheads="1"/>
          </p:cNvSpPr>
          <p:nvPr>
            <p:ph type="body" idx="1"/>
          </p:nvPr>
        </p:nvSpPr>
        <p:spPr>
          <a:xfrm>
            <a:off x="1962912" y="2951384"/>
            <a:ext cx="9029629" cy="3770091"/>
          </a:xfrm>
        </p:spPr>
        <p:txBody>
          <a:bodyPr>
            <a:normAutofit lnSpcReduction="10000"/>
          </a:bodyPr>
          <a:lstStyle/>
          <a:p>
            <a:pPr marL="381000" indent="-381000">
              <a:lnSpc>
                <a:spcPct val="90000"/>
              </a:lnSpc>
              <a:buFontTx/>
              <a:buAutoNum type="arabicPeriod"/>
            </a:pPr>
            <a:endParaRPr lang="en-US" altLang="nb-NO" sz="1600" dirty="0"/>
          </a:p>
          <a:p>
            <a:pPr marL="381000" indent="-381000">
              <a:lnSpc>
                <a:spcPct val="90000"/>
              </a:lnSpc>
              <a:buNone/>
            </a:pPr>
            <a:r>
              <a:rPr lang="en-US" altLang="nb-NO" sz="1600" dirty="0"/>
              <a:t>Use cascade control (with an extra secondary measurement y</a:t>
            </a:r>
            <a:r>
              <a:rPr lang="en-US" altLang="nb-NO" sz="1600" baseline="-25000" dirty="0"/>
              <a:t>2</a:t>
            </a:r>
            <a:r>
              <a:rPr lang="en-US" altLang="nb-NO" sz="1600" dirty="0"/>
              <a:t>) when one or more of the following occur:</a:t>
            </a:r>
          </a:p>
          <a:p>
            <a:pPr marL="381000" indent="-381000">
              <a:lnSpc>
                <a:spcPct val="90000"/>
              </a:lnSpc>
              <a:buFont typeface="+mj-lt"/>
              <a:buAutoNum type="arabicPeriod"/>
            </a:pPr>
            <a:r>
              <a:rPr lang="en-US" altLang="nb-NO" sz="1600" b="1" dirty="0">
                <a:solidFill>
                  <a:srgbClr val="FF0000"/>
                </a:solidFill>
              </a:rPr>
              <a:t>Significant disturbances d</a:t>
            </a:r>
            <a:r>
              <a:rPr lang="en-US" altLang="nb-NO" sz="1600" b="1" baseline="-25000" dirty="0">
                <a:solidFill>
                  <a:srgbClr val="FF0000"/>
                </a:solidFill>
              </a:rPr>
              <a:t>2</a:t>
            </a:r>
            <a:r>
              <a:rPr lang="en-US" altLang="nb-NO" sz="1600" b="1" dirty="0">
                <a:solidFill>
                  <a:srgbClr val="FF0000"/>
                </a:solidFill>
              </a:rPr>
              <a:t> and d</a:t>
            </a:r>
            <a:r>
              <a:rPr lang="en-US" altLang="nb-NO" sz="1600" b="1" baseline="-25000" dirty="0">
                <a:solidFill>
                  <a:srgbClr val="FF0000"/>
                </a:solidFill>
              </a:rPr>
              <a:t>i2</a:t>
            </a:r>
            <a:r>
              <a:rPr lang="en-US" altLang="nb-NO" sz="1600" b="1" dirty="0">
                <a:solidFill>
                  <a:srgbClr val="FF0000"/>
                </a:solidFill>
              </a:rPr>
              <a:t> inside slave loop </a:t>
            </a:r>
            <a:r>
              <a:rPr lang="en-US" altLang="nb-NO" sz="1400" b="1" dirty="0"/>
              <a:t>(and y</a:t>
            </a:r>
            <a:r>
              <a:rPr lang="en-US" altLang="nb-NO" sz="1400" b="1" baseline="-25000" dirty="0"/>
              <a:t>2</a:t>
            </a:r>
            <a:r>
              <a:rPr lang="en-US" altLang="nb-NO" sz="1400" b="1" dirty="0"/>
              <a:t> can be controlled faster than y</a:t>
            </a:r>
            <a:r>
              <a:rPr lang="en-US" altLang="nb-NO" sz="1400" b="1" baseline="-25000" dirty="0"/>
              <a:t>1</a:t>
            </a:r>
            <a:r>
              <a:rPr lang="en-US" altLang="nb-NO" sz="1400" b="1" dirty="0"/>
              <a:t>)</a:t>
            </a:r>
          </a:p>
          <a:p>
            <a:pPr marL="381000" indent="-381000">
              <a:lnSpc>
                <a:spcPct val="90000"/>
              </a:lnSpc>
              <a:buFont typeface="+mj-lt"/>
              <a:buAutoNum type="arabicPeriod"/>
            </a:pPr>
            <a:r>
              <a:rPr lang="en-US" altLang="nb-NO" sz="1600" b="1" dirty="0">
                <a:solidFill>
                  <a:srgbClr val="FF0000"/>
                </a:solidFill>
              </a:rPr>
              <a:t>The plant G</a:t>
            </a:r>
            <a:r>
              <a:rPr lang="en-US" altLang="nb-NO" sz="1600" b="1" baseline="-25000" dirty="0">
                <a:solidFill>
                  <a:srgbClr val="FF0000"/>
                </a:solidFill>
              </a:rPr>
              <a:t>2</a:t>
            </a:r>
            <a:r>
              <a:rPr lang="en-US" altLang="nb-NO" sz="1600" b="1" dirty="0">
                <a:solidFill>
                  <a:srgbClr val="FF0000"/>
                </a:solidFill>
              </a:rPr>
              <a:t> is nonlinear or varies with time or is uncertain.</a:t>
            </a:r>
          </a:p>
          <a:p>
            <a:pPr marL="381000" indent="-381000">
              <a:lnSpc>
                <a:spcPct val="90000"/>
              </a:lnSpc>
              <a:buFont typeface="+mj-lt"/>
              <a:buAutoNum type="arabicPeriod"/>
            </a:pPr>
            <a:r>
              <a:rPr lang="en-US" altLang="nb-NO" sz="1600" dirty="0">
                <a:solidFill>
                  <a:srgbClr val="FF0000"/>
                </a:solidFill>
              </a:rPr>
              <a:t>Measurement delay for y</a:t>
            </a:r>
            <a:r>
              <a:rPr lang="en-US" altLang="nb-NO" sz="1600" baseline="-25000" dirty="0">
                <a:solidFill>
                  <a:srgbClr val="FF0000"/>
                </a:solidFill>
              </a:rPr>
              <a:t>1</a:t>
            </a:r>
          </a:p>
          <a:p>
            <a:pPr lvl="1"/>
            <a:r>
              <a:rPr lang="en-US" altLang="nb-NO" sz="1200" b="1" dirty="0"/>
              <a:t>Note: In the flowsheet above, y</a:t>
            </a:r>
            <a:r>
              <a:rPr lang="en-US" altLang="nb-NO" sz="1200" b="1" baseline="-25000" dirty="0"/>
              <a:t>1</a:t>
            </a:r>
            <a:r>
              <a:rPr lang="en-US" altLang="nb-NO" sz="1200" b="1" dirty="0"/>
              <a:t> is the measured output, so any measurement delay is included in G</a:t>
            </a:r>
            <a:r>
              <a:rPr lang="en-US" altLang="nb-NO" sz="1200" b="1" baseline="-25000" dirty="0"/>
              <a:t>1</a:t>
            </a:r>
            <a:endParaRPr lang="en-US" altLang="nb-NO" b="1" baseline="-25000" dirty="0">
              <a:solidFill>
                <a:srgbClr val="FF0000"/>
              </a:solidFill>
            </a:endParaRPr>
          </a:p>
          <a:p>
            <a:pPr marL="381000" indent="-381000">
              <a:lnSpc>
                <a:spcPct val="90000"/>
              </a:lnSpc>
              <a:buFont typeface="+mj-lt"/>
              <a:buAutoNum type="arabicPeriod"/>
            </a:pPr>
            <a:r>
              <a:rPr lang="en-US" altLang="nb-NO" sz="1600" dirty="0">
                <a:solidFill>
                  <a:srgbClr val="FF0000"/>
                </a:solidFill>
              </a:rPr>
              <a:t>Integrating dynamics </a:t>
            </a:r>
            <a:r>
              <a:rPr lang="en-US" altLang="nb-NO" sz="1600" dirty="0"/>
              <a:t>(including slow dynamics or unstable) in both G</a:t>
            </a:r>
            <a:r>
              <a:rPr lang="en-US" altLang="nb-NO" sz="1600" baseline="-25000" dirty="0"/>
              <a:t>1</a:t>
            </a:r>
            <a:r>
              <a:rPr lang="en-US" altLang="nb-NO" sz="1600" dirty="0"/>
              <a:t> and G</a:t>
            </a:r>
            <a:r>
              <a:rPr lang="en-US" altLang="nb-NO" sz="1600" baseline="-25000" dirty="0"/>
              <a:t>2</a:t>
            </a:r>
            <a:r>
              <a:rPr lang="en-US" altLang="nb-NO" sz="1400" dirty="0"/>
              <a:t>, (because without cascade a double integrating plant G</a:t>
            </a:r>
            <a:r>
              <a:rPr lang="en-US" altLang="nb-NO" sz="1400" baseline="-25000" dirty="0"/>
              <a:t>1</a:t>
            </a:r>
            <a:r>
              <a:rPr lang="en-US" altLang="nb-NO" sz="1400" dirty="0"/>
              <a:t>G</a:t>
            </a:r>
            <a:r>
              <a:rPr lang="en-US" altLang="nb-NO" sz="1400" baseline="-25000" dirty="0"/>
              <a:t>2</a:t>
            </a:r>
            <a:r>
              <a:rPr lang="en-US" altLang="nb-NO" sz="1400" dirty="0"/>
              <a:t> is difficult to control)</a:t>
            </a:r>
          </a:p>
          <a:p>
            <a:pPr marL="381000" indent="-381000">
              <a:lnSpc>
                <a:spcPct val="90000"/>
              </a:lnSpc>
              <a:buNone/>
            </a:pPr>
            <a:endParaRPr lang="en-US" altLang="nb-NO" sz="1600" dirty="0"/>
          </a:p>
          <a:p>
            <a:pPr marL="381000" indent="-381000">
              <a:lnSpc>
                <a:spcPct val="90000"/>
              </a:lnSpc>
              <a:buNone/>
            </a:pPr>
            <a:r>
              <a:rPr lang="en-US" altLang="nb-NO" sz="1600" dirty="0"/>
              <a:t>Design / tuning </a:t>
            </a:r>
          </a:p>
          <a:p>
            <a:r>
              <a:rPr lang="en-US" altLang="nb-NO" sz="1600" dirty="0"/>
              <a:t>First design K</a:t>
            </a:r>
            <a:r>
              <a:rPr lang="en-US" altLang="nb-NO" sz="1600" baseline="-25000" dirty="0"/>
              <a:t>2</a:t>
            </a:r>
            <a:r>
              <a:rPr lang="en-US" altLang="nb-NO" sz="1600" dirty="0"/>
              <a:t> (“fast loop”) to deal with d</a:t>
            </a:r>
            <a:r>
              <a:rPr lang="en-US" altLang="nb-NO" sz="1600" baseline="-25000" dirty="0"/>
              <a:t>2 </a:t>
            </a:r>
            <a:r>
              <a:rPr lang="en-US" altLang="nb-NO" sz="1600" dirty="0"/>
              <a:t>and d</a:t>
            </a:r>
            <a:r>
              <a:rPr lang="en-US" altLang="nb-NO" sz="1600" baseline="-25000" dirty="0"/>
              <a:t>i2</a:t>
            </a:r>
            <a:r>
              <a:rPr lang="en-US" altLang="nb-NO" sz="1600" dirty="0"/>
              <a:t> (based on model G</a:t>
            </a:r>
            <a:r>
              <a:rPr lang="en-US" altLang="nb-NO" sz="1600" baseline="-25000" dirty="0"/>
              <a:t>2</a:t>
            </a:r>
            <a:r>
              <a:rPr lang="en-US" altLang="nb-NO" sz="1600" dirty="0"/>
              <a:t>)</a:t>
            </a:r>
            <a:endParaRPr lang="en-US" altLang="nb-NO" sz="1600" baseline="-25000" dirty="0"/>
          </a:p>
          <a:p>
            <a:r>
              <a:rPr lang="en-US" altLang="nb-NO" sz="1600" dirty="0"/>
              <a:t>Then, with K</a:t>
            </a:r>
            <a:r>
              <a:rPr lang="en-US" altLang="nb-NO" sz="1600" baseline="-25000" dirty="0"/>
              <a:t>2</a:t>
            </a:r>
            <a:r>
              <a:rPr lang="en-US" altLang="nb-NO" sz="1600" dirty="0"/>
              <a:t> closed, design K</a:t>
            </a:r>
            <a:r>
              <a:rPr lang="en-US" altLang="nb-NO" sz="1600" baseline="-25000" dirty="0"/>
              <a:t>1</a:t>
            </a:r>
            <a:r>
              <a:rPr lang="en-US" altLang="nb-NO" sz="1600" dirty="0"/>
              <a:t> to deal with d</a:t>
            </a:r>
            <a:r>
              <a:rPr lang="en-US" altLang="nb-NO" sz="1600" baseline="-25000" dirty="0"/>
              <a:t>1</a:t>
            </a:r>
            <a:r>
              <a:rPr lang="en-US" altLang="nb-NO" sz="1600" dirty="0"/>
              <a:t> and d</a:t>
            </a:r>
            <a:r>
              <a:rPr lang="en-US" altLang="nb-NO" sz="1600" baseline="-25000" dirty="0"/>
              <a:t>i1  </a:t>
            </a:r>
            <a:r>
              <a:rPr lang="en-US" altLang="nb-NO" sz="1600" dirty="0"/>
              <a:t>(based on model G</a:t>
            </a:r>
            <a:r>
              <a:rPr lang="en-US" altLang="nb-NO" sz="1600" baseline="-25000" dirty="0"/>
              <a:t>1</a:t>
            </a:r>
            <a:r>
              <a:rPr lang="en-US" altLang="nb-NO" sz="1600" dirty="0"/>
              <a:t>T</a:t>
            </a:r>
            <a:r>
              <a:rPr lang="en-US" altLang="nb-NO" sz="1600" baseline="-25000" dirty="0"/>
              <a:t>2</a:t>
            </a:r>
            <a:r>
              <a:rPr lang="en-US" altLang="nb-NO" sz="1600" dirty="0"/>
              <a:t>)</a:t>
            </a:r>
          </a:p>
        </p:txBody>
      </p:sp>
      <p:pic>
        <p:nvPicPr>
          <p:cNvPr id="3175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7350" y="1484314"/>
            <a:ext cx="6985000" cy="150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519937" y="1257301"/>
            <a:ext cx="720069" cy="415498"/>
          </a:xfrm>
          <a:prstGeom prst="rect">
            <a:avLst/>
          </a:prstGeom>
          <a:noFill/>
        </p:spPr>
        <p:txBody>
          <a:bodyPr wrap="none" rtlCol="0">
            <a:spAutoFit/>
          </a:bodyPr>
          <a:lstStyle/>
          <a:p>
            <a:r>
              <a:rPr lang="en-US" sz="1050" dirty="0">
                <a:solidFill>
                  <a:srgbClr val="FF0000"/>
                </a:solidFill>
              </a:rPr>
              <a:t>Slave</a:t>
            </a:r>
          </a:p>
          <a:p>
            <a:r>
              <a:rPr lang="en-US" sz="1050" dirty="0">
                <a:solidFill>
                  <a:srgbClr val="FF0000"/>
                </a:solidFill>
              </a:rPr>
              <a:t>controller</a:t>
            </a:r>
          </a:p>
        </p:txBody>
      </p:sp>
      <p:sp>
        <p:nvSpPr>
          <p:cNvPr id="9" name="TextBox 8"/>
          <p:cNvSpPr txBox="1"/>
          <p:nvPr/>
        </p:nvSpPr>
        <p:spPr>
          <a:xfrm>
            <a:off x="4367809" y="1268760"/>
            <a:ext cx="720069" cy="415498"/>
          </a:xfrm>
          <a:prstGeom prst="rect">
            <a:avLst/>
          </a:prstGeom>
          <a:noFill/>
        </p:spPr>
        <p:txBody>
          <a:bodyPr wrap="none" rtlCol="0">
            <a:spAutoFit/>
          </a:bodyPr>
          <a:lstStyle/>
          <a:p>
            <a:r>
              <a:rPr lang="en-US" sz="1050" dirty="0">
                <a:solidFill>
                  <a:srgbClr val="FF0000"/>
                </a:solidFill>
              </a:rPr>
              <a:t>Master</a:t>
            </a:r>
          </a:p>
          <a:p>
            <a:r>
              <a:rPr lang="en-US" sz="1050" dirty="0">
                <a:solidFill>
                  <a:srgbClr val="FF0000"/>
                </a:solidFill>
              </a:rPr>
              <a:t>controller</a:t>
            </a:r>
          </a:p>
        </p:txBody>
      </p:sp>
      <p:grpSp>
        <p:nvGrpSpPr>
          <p:cNvPr id="10" name="Group 9"/>
          <p:cNvGrpSpPr/>
          <p:nvPr/>
        </p:nvGrpSpPr>
        <p:grpSpPr>
          <a:xfrm>
            <a:off x="7543800" y="1289368"/>
            <a:ext cx="367408" cy="525927"/>
            <a:chOff x="5580112" y="1894961"/>
            <a:chExt cx="367408" cy="525927"/>
          </a:xfrm>
        </p:grpSpPr>
        <p:cxnSp>
          <p:nvCxnSpPr>
            <p:cNvPr id="11" name="Straight Arrow Connector 10"/>
            <p:cNvCxnSpPr/>
            <p:nvPr/>
          </p:nvCxnSpPr>
          <p:spPr>
            <a:xfrm>
              <a:off x="5675566" y="2132856"/>
              <a:ext cx="0" cy="28803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580112" y="1894961"/>
              <a:ext cx="367408" cy="307777"/>
            </a:xfrm>
            <a:prstGeom prst="rect">
              <a:avLst/>
            </a:prstGeom>
            <a:noFill/>
          </p:spPr>
          <p:txBody>
            <a:bodyPr wrap="none" rtlCol="0">
              <a:spAutoFit/>
            </a:bodyPr>
            <a:lstStyle/>
            <a:p>
              <a:r>
                <a:rPr lang="nb-NO" sz="1400" dirty="0">
                  <a:solidFill>
                    <a:srgbClr val="FF0000"/>
                  </a:solidFill>
                </a:rPr>
                <a:t>d</a:t>
              </a:r>
              <a:r>
                <a:rPr lang="nb-NO" sz="1400" baseline="-25000" dirty="0">
                  <a:solidFill>
                    <a:srgbClr val="FF0000"/>
                  </a:solidFill>
                </a:rPr>
                <a:t>i1</a:t>
              </a:r>
            </a:p>
          </p:txBody>
        </p:sp>
      </p:grpSp>
      <p:grpSp>
        <p:nvGrpSpPr>
          <p:cNvPr id="13" name="Group 12">
            <a:extLst>
              <a:ext uri="{FF2B5EF4-FFF2-40B4-BE49-F238E27FC236}">
                <a16:creationId xmlns:a16="http://schemas.microsoft.com/office/drawing/2014/main" id="{304E7004-695F-4161-B2F3-15D569162D10}"/>
              </a:ext>
            </a:extLst>
          </p:cNvPr>
          <p:cNvGrpSpPr/>
          <p:nvPr/>
        </p:nvGrpSpPr>
        <p:grpSpPr>
          <a:xfrm>
            <a:off x="6285776" y="1301916"/>
            <a:ext cx="367408" cy="525927"/>
            <a:chOff x="5580112" y="1894961"/>
            <a:chExt cx="367408" cy="525927"/>
          </a:xfrm>
        </p:grpSpPr>
        <p:cxnSp>
          <p:nvCxnSpPr>
            <p:cNvPr id="14" name="Straight Arrow Connector 13">
              <a:extLst>
                <a:ext uri="{FF2B5EF4-FFF2-40B4-BE49-F238E27FC236}">
                  <a16:creationId xmlns:a16="http://schemas.microsoft.com/office/drawing/2014/main" id="{38E5C772-C488-4D22-B155-9E8A4902DB0A}"/>
                </a:ext>
              </a:extLst>
            </p:cNvPr>
            <p:cNvCxnSpPr/>
            <p:nvPr/>
          </p:nvCxnSpPr>
          <p:spPr>
            <a:xfrm>
              <a:off x="5675566" y="2132856"/>
              <a:ext cx="0" cy="28803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91CE324-8D7C-4F7F-AB15-CFD0AB4E954F}"/>
                </a:ext>
              </a:extLst>
            </p:cNvPr>
            <p:cNvSpPr txBox="1"/>
            <p:nvPr/>
          </p:nvSpPr>
          <p:spPr>
            <a:xfrm>
              <a:off x="5580112" y="1894961"/>
              <a:ext cx="367408" cy="307777"/>
            </a:xfrm>
            <a:prstGeom prst="rect">
              <a:avLst/>
            </a:prstGeom>
            <a:noFill/>
          </p:spPr>
          <p:txBody>
            <a:bodyPr wrap="none" rtlCol="0">
              <a:spAutoFit/>
            </a:bodyPr>
            <a:lstStyle/>
            <a:p>
              <a:r>
                <a:rPr lang="nb-NO" sz="1400" dirty="0">
                  <a:solidFill>
                    <a:srgbClr val="FF0000"/>
                  </a:solidFill>
                </a:rPr>
                <a:t>d</a:t>
              </a:r>
              <a:r>
                <a:rPr lang="nb-NO" sz="1400" baseline="-25000" dirty="0">
                  <a:solidFill>
                    <a:srgbClr val="FF0000"/>
                  </a:solidFill>
                </a:rPr>
                <a:t>i2</a:t>
              </a:r>
            </a:p>
          </p:txBody>
        </p:sp>
      </p:grpSp>
      <p:sp>
        <p:nvSpPr>
          <p:cNvPr id="2" name="Slide Number Placeholder 1">
            <a:extLst>
              <a:ext uri="{FF2B5EF4-FFF2-40B4-BE49-F238E27FC236}">
                <a16:creationId xmlns:a16="http://schemas.microsoft.com/office/drawing/2014/main" id="{AB5AAD2E-3318-855F-F04E-1AF516A47D80}"/>
              </a:ext>
            </a:extLst>
          </p:cNvPr>
          <p:cNvSpPr>
            <a:spLocks noGrp="1"/>
          </p:cNvSpPr>
          <p:nvPr>
            <p:ph type="sldNum" sz="quarter" idx="12"/>
          </p:nvPr>
        </p:nvSpPr>
        <p:spPr>
          <a:xfrm>
            <a:off x="9287256" y="6420294"/>
            <a:ext cx="2743200" cy="365125"/>
          </a:xfrm>
        </p:spPr>
        <p:txBody>
          <a:bodyPr/>
          <a:lstStyle/>
          <a:p>
            <a:fld id="{A5FDCD2B-6064-4A78-9C2D-DD73DFA345C7}" type="slidenum">
              <a:rPr lang="en-US" smtClean="0"/>
              <a:t>11</a:t>
            </a:fld>
            <a:endParaRPr lang="en-US" dirty="0"/>
          </a:p>
        </p:txBody>
      </p:sp>
    </p:spTree>
    <p:extLst>
      <p:ext uri="{BB962C8B-B14F-4D97-AF65-F5344CB8AC3E}">
        <p14:creationId xmlns:p14="http://schemas.microsoft.com/office/powerpoint/2010/main" val="2724800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384" y="123172"/>
            <a:ext cx="9361040" cy="1143000"/>
          </a:xfrm>
        </p:spPr>
        <p:txBody>
          <a:bodyPr>
            <a:normAutofit/>
          </a:bodyPr>
          <a:lstStyle/>
          <a:p>
            <a:pPr algn="l"/>
            <a:r>
              <a:rPr lang="nb-NO" dirty="0"/>
              <a:t>Transfer </a:t>
            </a:r>
            <a:r>
              <a:rPr lang="nb-NO" dirty="0" err="1"/>
              <a:t>functions</a:t>
            </a:r>
            <a:r>
              <a:rPr lang="nb-NO" dirty="0"/>
              <a:t> and tuning </a:t>
            </a:r>
          </a:p>
        </p:txBody>
      </p:sp>
      <p:pic>
        <p:nvPicPr>
          <p:cNvPr id="4" name="Picture 9"/>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91544" y="1700809"/>
            <a:ext cx="6512188" cy="139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Rectangle 40"/>
          <p:cNvSpPr/>
          <p:nvPr/>
        </p:nvSpPr>
        <p:spPr>
          <a:xfrm>
            <a:off x="4079776" y="1628800"/>
            <a:ext cx="2304256" cy="72008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2" name="TextBox 41"/>
          <p:cNvSpPr txBox="1"/>
          <p:nvPr/>
        </p:nvSpPr>
        <p:spPr>
          <a:xfrm>
            <a:off x="5087888" y="1268760"/>
            <a:ext cx="375424" cy="369332"/>
          </a:xfrm>
          <a:prstGeom prst="rect">
            <a:avLst/>
          </a:prstGeom>
          <a:noFill/>
        </p:spPr>
        <p:txBody>
          <a:bodyPr wrap="none" rtlCol="0">
            <a:spAutoFit/>
          </a:bodyPr>
          <a:lstStyle/>
          <a:p>
            <a:r>
              <a:rPr lang="nb-NO" dirty="0">
                <a:solidFill>
                  <a:srgbClr val="FF0000"/>
                </a:solidFill>
              </a:rPr>
              <a:t>T</a:t>
            </a:r>
            <a:r>
              <a:rPr lang="nb-NO" baseline="-25000" dirty="0">
                <a:solidFill>
                  <a:srgbClr val="FF0000"/>
                </a:solidFill>
              </a:rPr>
              <a:t>2</a:t>
            </a:r>
          </a:p>
        </p:txBody>
      </p:sp>
      <p:grpSp>
        <p:nvGrpSpPr>
          <p:cNvPr id="11" name="Group 10"/>
          <p:cNvGrpSpPr/>
          <p:nvPr/>
        </p:nvGrpSpPr>
        <p:grpSpPr>
          <a:xfrm>
            <a:off x="6384032" y="1462914"/>
            <a:ext cx="385042" cy="525927"/>
            <a:chOff x="5580112" y="1894961"/>
            <a:chExt cx="385042" cy="525927"/>
          </a:xfrm>
        </p:grpSpPr>
        <p:cxnSp>
          <p:nvCxnSpPr>
            <p:cNvPr id="7" name="Straight Arrow Connector 6"/>
            <p:cNvCxnSpPr/>
            <p:nvPr/>
          </p:nvCxnSpPr>
          <p:spPr>
            <a:xfrm>
              <a:off x="5675566" y="2132856"/>
              <a:ext cx="0" cy="28803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580112" y="1894961"/>
              <a:ext cx="385042" cy="307777"/>
            </a:xfrm>
            <a:prstGeom prst="rect">
              <a:avLst/>
            </a:prstGeom>
            <a:noFill/>
          </p:spPr>
          <p:txBody>
            <a:bodyPr wrap="none" rtlCol="0">
              <a:spAutoFit/>
            </a:bodyPr>
            <a:lstStyle/>
            <a:p>
              <a:r>
                <a:rPr lang="nb-NO" sz="1400" dirty="0">
                  <a:solidFill>
                    <a:srgbClr val="FF0000"/>
                  </a:solidFill>
                </a:rPr>
                <a:t>d’</a:t>
              </a:r>
              <a:r>
                <a:rPr lang="nb-NO" sz="1400" baseline="-25000" dirty="0">
                  <a:solidFill>
                    <a:srgbClr val="FF0000"/>
                  </a:solidFill>
                </a:rPr>
                <a:t>1</a:t>
              </a:r>
            </a:p>
          </p:txBody>
        </p:sp>
      </p:gr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3F9B91E-B772-5900-0910-064365FBF76A}"/>
                  </a:ext>
                </a:extLst>
              </p:cNvPr>
              <p:cNvSpPr txBox="1"/>
              <p:nvPr/>
            </p:nvSpPr>
            <p:spPr>
              <a:xfrm>
                <a:off x="867408" y="3360985"/>
                <a:ext cx="10225136" cy="3539430"/>
              </a:xfrm>
              <a:prstGeom prst="rect">
                <a:avLst/>
              </a:prstGeom>
              <a:noFill/>
            </p:spPr>
            <p:txBody>
              <a:bodyPr wrap="square">
                <a:spAutoFit/>
              </a:bodyPr>
              <a:lstStyle/>
              <a:p>
                <a:r>
                  <a:rPr lang="en-US" sz="1600" dirty="0">
                    <a:highlight>
                      <a:srgbClr val="FFFF00"/>
                    </a:highlight>
                  </a:rPr>
                  <a:t>First tune fast inner controller K</a:t>
                </a:r>
                <a:r>
                  <a:rPr lang="en-US" sz="1600" baseline="-25000" dirty="0">
                    <a:highlight>
                      <a:srgbClr val="FFFF00"/>
                    </a:highlight>
                  </a:rPr>
                  <a:t>2</a:t>
                </a:r>
                <a:r>
                  <a:rPr lang="en-US" sz="1600" dirty="0">
                    <a:highlight>
                      <a:srgbClr val="FFFF00"/>
                    </a:highlight>
                  </a:rPr>
                  <a:t> (“slave”)</a:t>
                </a:r>
              </a:p>
              <a:p>
                <a:pPr lvl="1"/>
                <a:r>
                  <a:rPr lang="en-US" sz="1600" dirty="0"/>
                  <a:t>Design K</a:t>
                </a:r>
                <a:r>
                  <a:rPr lang="en-US" sz="1600" baseline="-25000" dirty="0"/>
                  <a:t>2</a:t>
                </a:r>
                <a:r>
                  <a:rPr lang="en-US" sz="1600" dirty="0"/>
                  <a:t> based on model G</a:t>
                </a:r>
                <a:r>
                  <a:rPr lang="en-US" sz="1600" baseline="-25000" dirty="0"/>
                  <a:t>2</a:t>
                </a:r>
              </a:p>
              <a:p>
                <a:pPr lvl="1"/>
                <a:r>
                  <a:rPr lang="en-US" sz="1600" dirty="0"/>
                  <a:t>Select </a:t>
                </a:r>
                <a:r>
                  <a:rPr lang="en-US" sz="1600" dirty="0">
                    <a:latin typeface="cmmi10"/>
                    <a:cs typeface="Times New Roman" panose="02020603050405020304" pitchFamily="18" charset="0"/>
                  </a:rPr>
                  <a:t>τ</a:t>
                </a:r>
                <a:r>
                  <a:rPr lang="en-US" sz="1600" baseline="-25000" dirty="0">
                    <a:latin typeface="cmmi10"/>
                  </a:rPr>
                  <a:t>c2 </a:t>
                </a:r>
                <a:r>
                  <a:rPr lang="en-US" sz="1600" dirty="0"/>
                  <a:t>based on effective delay in G</a:t>
                </a:r>
                <a:r>
                  <a:rPr lang="en-US" sz="1600" baseline="-25000" dirty="0"/>
                  <a:t>2</a:t>
                </a:r>
              </a:p>
              <a:p>
                <a:pPr lvl="1"/>
                <a:r>
                  <a:rPr lang="en-US" sz="1600" dirty="0"/>
                  <a:t>Transfer function for inner loop (from y</a:t>
                </a:r>
                <a:r>
                  <a:rPr lang="en-US" sz="1600" baseline="-25000" dirty="0"/>
                  <a:t>2s</a:t>
                </a:r>
                <a:r>
                  <a:rPr lang="en-US" sz="1600" dirty="0"/>
                  <a:t> to y</a:t>
                </a:r>
                <a:r>
                  <a:rPr lang="en-US" sz="1600" baseline="-25000" dirty="0"/>
                  <a:t>2</a:t>
                </a:r>
                <a:r>
                  <a:rPr lang="en-US" sz="1600" dirty="0"/>
                  <a:t>): </a:t>
                </a:r>
                <a:r>
                  <a:rPr lang="en-US" sz="1600" dirty="0">
                    <a:highlight>
                      <a:srgbClr val="FFFF00"/>
                    </a:highlight>
                  </a:rPr>
                  <a:t>T</a:t>
                </a:r>
                <a:r>
                  <a:rPr lang="en-US" sz="1600" baseline="-25000" dirty="0">
                    <a:highlight>
                      <a:srgbClr val="FFFF00"/>
                    </a:highlight>
                  </a:rPr>
                  <a:t>2</a:t>
                </a:r>
                <a:r>
                  <a:rPr lang="en-US" sz="1600" dirty="0">
                    <a:highlight>
                      <a:srgbClr val="FFFF00"/>
                    </a:highlight>
                  </a:rPr>
                  <a:t> = G</a:t>
                </a:r>
                <a:r>
                  <a:rPr lang="en-US" sz="1600" baseline="-25000" dirty="0">
                    <a:highlight>
                      <a:srgbClr val="FFFF00"/>
                    </a:highlight>
                  </a:rPr>
                  <a:t>2</a:t>
                </a:r>
                <a:r>
                  <a:rPr lang="en-US" sz="1600" dirty="0">
                    <a:highlight>
                      <a:srgbClr val="FFFF00"/>
                    </a:highlight>
                  </a:rPr>
                  <a:t> K</a:t>
                </a:r>
                <a:r>
                  <a:rPr lang="en-US" sz="1600" baseline="-25000" dirty="0">
                    <a:highlight>
                      <a:srgbClr val="FFFF00"/>
                    </a:highlight>
                  </a:rPr>
                  <a:t>2</a:t>
                </a:r>
                <a:r>
                  <a:rPr lang="en-US" sz="1600" dirty="0">
                    <a:highlight>
                      <a:srgbClr val="FFFF00"/>
                    </a:highlight>
                  </a:rPr>
                  <a:t>/(1+G</a:t>
                </a:r>
                <a:r>
                  <a:rPr lang="en-US" sz="1600" baseline="-25000" dirty="0">
                    <a:highlight>
                      <a:srgbClr val="FFFF00"/>
                    </a:highlight>
                  </a:rPr>
                  <a:t>2</a:t>
                </a:r>
                <a:r>
                  <a:rPr lang="en-US" sz="1600" dirty="0">
                    <a:highlight>
                      <a:srgbClr val="FFFF00"/>
                    </a:highlight>
                  </a:rPr>
                  <a:t> K</a:t>
                </a:r>
                <a:r>
                  <a:rPr lang="en-US" sz="1600" baseline="-25000" dirty="0">
                    <a:highlight>
                      <a:srgbClr val="FFFF00"/>
                    </a:highlight>
                  </a:rPr>
                  <a:t>2</a:t>
                </a:r>
                <a:r>
                  <a:rPr lang="en-US" sz="1600" dirty="0">
                    <a:highlight>
                      <a:srgbClr val="FFFF00"/>
                    </a:highlight>
                  </a:rPr>
                  <a:t>) </a:t>
                </a:r>
              </a:p>
              <a:p>
                <a:pPr lvl="1"/>
                <a:r>
                  <a:rPr lang="en-US" sz="1600" dirty="0"/>
                  <a:t>Because of integral action, T</a:t>
                </a:r>
                <a:r>
                  <a:rPr lang="en-US" sz="1600" baseline="-25000" dirty="0"/>
                  <a:t>2</a:t>
                </a:r>
                <a:r>
                  <a:rPr lang="en-US" sz="1600" dirty="0"/>
                  <a:t> has loop gain = 1 for any G</a:t>
                </a:r>
                <a:r>
                  <a:rPr lang="en-US" sz="1600" baseline="-25000" dirty="0"/>
                  <a:t>2</a:t>
                </a:r>
                <a:r>
                  <a:rPr lang="en-US" sz="1600" dirty="0"/>
                  <a:t>.</a:t>
                </a:r>
              </a:p>
              <a:p>
                <a:pPr lvl="1"/>
                <a:r>
                  <a:rPr lang="en-US" sz="1600" dirty="0"/>
                  <a:t>With SIMC we get: </a:t>
                </a:r>
                <a:r>
                  <a:rPr lang="en-US" sz="1600" dirty="0">
                    <a:latin typeface="Calibri"/>
                  </a:rPr>
                  <a:t>T</a:t>
                </a:r>
                <a:r>
                  <a:rPr lang="en-US" sz="1600" baseline="-25000" dirty="0">
                    <a:latin typeface="Calibri"/>
                  </a:rPr>
                  <a:t>2</a:t>
                </a:r>
                <a:r>
                  <a:rPr lang="en-US" sz="1600" dirty="0"/>
                  <a:t> </a:t>
                </a:r>
                <a14:m>
                  <m:oMath xmlns:m="http://schemas.openxmlformats.org/officeDocument/2006/math">
                    <m:r>
                      <a:rPr lang="nb-NO" sz="1600" b="0" i="1" smtClean="0">
                        <a:latin typeface="Cambria Math" panose="02040503050406030204" pitchFamily="18" charset="0"/>
                      </a:rPr>
                      <m:t>≈</m:t>
                    </m:r>
                  </m:oMath>
                </a14:m>
                <a:r>
                  <a:rPr lang="en-US" sz="1600" dirty="0"/>
                  <a:t> </a:t>
                </a:r>
                <a:r>
                  <a:rPr lang="en-US" sz="1600" dirty="0">
                    <a:latin typeface="Calibri"/>
                  </a:rPr>
                  <a:t>e</a:t>
                </a:r>
                <a:r>
                  <a:rPr lang="en-US" sz="1600" baseline="30000" dirty="0">
                    <a:latin typeface="Calibri"/>
                  </a:rPr>
                  <a:t>-</a:t>
                </a:r>
                <a:r>
                  <a:rPr lang="en-US" sz="1600" baseline="30000" dirty="0">
                    <a:latin typeface="cmmi10"/>
                    <a:cs typeface="Times New Roman" panose="02020603050405020304" pitchFamily="18" charset="0"/>
                  </a:rPr>
                  <a:t>ϴ</a:t>
                </a:r>
                <a:r>
                  <a:rPr lang="en-US" sz="1600" baseline="30000" dirty="0">
                    <a:latin typeface="cmmi10"/>
                  </a:rPr>
                  <a:t>2s</a:t>
                </a:r>
                <a:r>
                  <a:rPr lang="en-US" sz="1600" dirty="0"/>
                  <a:t>/(</a:t>
                </a:r>
                <a:r>
                  <a:rPr lang="en-US" sz="1600" dirty="0">
                    <a:latin typeface="cmmi10"/>
                    <a:cs typeface="Times New Roman" panose="02020603050405020304" pitchFamily="18" charset="0"/>
                  </a:rPr>
                  <a:t>τ</a:t>
                </a:r>
                <a:r>
                  <a:rPr lang="en-US" sz="1600" baseline="-25000" dirty="0">
                    <a:latin typeface="cmmi10"/>
                  </a:rPr>
                  <a:t>c2</a:t>
                </a:r>
                <a:r>
                  <a:rPr lang="en-US" sz="1600" dirty="0"/>
                  <a:t>s+1)</a:t>
                </a:r>
              </a:p>
              <a:p>
                <a:pPr lvl="1"/>
                <a:r>
                  <a:rPr lang="nb-NO" sz="1600" dirty="0" err="1">
                    <a:solidFill>
                      <a:srgbClr val="FF0000"/>
                    </a:solidFill>
                    <a:latin typeface="Times New Roman" panose="02020603050405020304" pitchFamily="18" charset="0"/>
                    <a:cs typeface="Times New Roman" panose="02020603050405020304" pitchFamily="18" charset="0"/>
                  </a:rPr>
                  <a:t>Nonlinearity</a:t>
                </a:r>
                <a:r>
                  <a:rPr lang="nb-NO" sz="1600" dirty="0">
                    <a:solidFill>
                      <a:srgbClr val="FF0000"/>
                    </a:solidFill>
                    <a:latin typeface="Times New Roman" panose="02020603050405020304" pitchFamily="18" charset="0"/>
                    <a:cs typeface="Times New Roman" panose="02020603050405020304" pitchFamily="18" charset="0"/>
                  </a:rPr>
                  <a:t>: </a:t>
                </a:r>
                <a:r>
                  <a:rPr lang="nb-NO" sz="1600" dirty="0" err="1">
                    <a:latin typeface="Times New Roman" panose="02020603050405020304" pitchFamily="18" charset="0"/>
                    <a:cs typeface="Times New Roman" panose="02020603050405020304" pitchFamily="18" charset="0"/>
                  </a:rPr>
                  <a:t>Gain</a:t>
                </a:r>
                <a:r>
                  <a:rPr lang="nb-NO" sz="1600" dirty="0">
                    <a:latin typeface="Times New Roman" panose="02020603050405020304" pitchFamily="18" charset="0"/>
                    <a:cs typeface="Times New Roman" panose="02020603050405020304" pitchFamily="18" charset="0"/>
                  </a:rPr>
                  <a:t> </a:t>
                </a:r>
                <a:r>
                  <a:rPr lang="nb-NO" sz="1600" dirty="0" err="1">
                    <a:latin typeface="Times New Roman" panose="02020603050405020304" pitchFamily="18" charset="0"/>
                    <a:cs typeface="Times New Roman" panose="02020603050405020304" pitchFamily="18" charset="0"/>
                  </a:rPr>
                  <a:t>variations</a:t>
                </a:r>
                <a:r>
                  <a:rPr lang="nb-NO" sz="1600" dirty="0">
                    <a:latin typeface="Times New Roman" panose="02020603050405020304" pitchFamily="18" charset="0"/>
                    <a:cs typeface="Times New Roman" panose="02020603050405020304" pitchFamily="18" charset="0"/>
                  </a:rPr>
                  <a:t> (in G</a:t>
                </a:r>
                <a:r>
                  <a:rPr lang="nb-NO" sz="1600" baseline="-25000" dirty="0">
                    <a:latin typeface="Times New Roman" panose="02020603050405020304" pitchFamily="18" charset="0"/>
                    <a:cs typeface="Times New Roman" panose="02020603050405020304" pitchFamily="18" charset="0"/>
                  </a:rPr>
                  <a:t>2</a:t>
                </a:r>
                <a:r>
                  <a:rPr lang="nb-NO" sz="1600" dirty="0">
                    <a:latin typeface="Times New Roman" panose="02020603050405020304" pitchFamily="18" charset="0"/>
                    <a:cs typeface="Times New Roman" panose="02020603050405020304" pitchFamily="18" charset="0"/>
                  </a:rPr>
                  <a:t>) translate </a:t>
                </a:r>
                <a:r>
                  <a:rPr lang="nb-NO" sz="1600" dirty="0" err="1">
                    <a:latin typeface="Times New Roman" panose="02020603050405020304" pitchFamily="18" charset="0"/>
                    <a:cs typeface="Times New Roman" panose="02020603050405020304" pitchFamily="18" charset="0"/>
                  </a:rPr>
                  <a:t>into</a:t>
                </a:r>
                <a:r>
                  <a:rPr lang="nb-NO" sz="1600" dirty="0">
                    <a:latin typeface="Times New Roman" panose="02020603050405020304" pitchFamily="18" charset="0"/>
                    <a:cs typeface="Times New Roman" panose="02020603050405020304" pitchFamily="18" charset="0"/>
                  </a:rPr>
                  <a:t> </a:t>
                </a:r>
                <a:r>
                  <a:rPr lang="nb-NO" sz="1600" dirty="0" err="1">
                    <a:latin typeface="Times New Roman" panose="02020603050405020304" pitchFamily="18" charset="0"/>
                    <a:cs typeface="Times New Roman" panose="02020603050405020304" pitchFamily="18" charset="0"/>
                  </a:rPr>
                  <a:t>variations</a:t>
                </a:r>
                <a:r>
                  <a:rPr lang="nb-NO" sz="1600" dirty="0">
                    <a:latin typeface="Times New Roman" panose="02020603050405020304" pitchFamily="18" charset="0"/>
                    <a:cs typeface="Times New Roman" panose="02020603050405020304" pitchFamily="18" charset="0"/>
                  </a:rPr>
                  <a:t> in </a:t>
                </a:r>
                <a:r>
                  <a:rPr lang="nb-NO" sz="1600" dirty="0" err="1">
                    <a:latin typeface="Times New Roman" panose="02020603050405020304" pitchFamily="18" charset="0"/>
                    <a:cs typeface="Times New Roman" panose="02020603050405020304" pitchFamily="18" charset="0"/>
                  </a:rPr>
                  <a:t>actual</a:t>
                </a:r>
                <a:r>
                  <a:rPr lang="nb-NO" sz="1600" dirty="0">
                    <a:latin typeface="Times New Roman" panose="02020603050405020304" pitchFamily="18" charset="0"/>
                    <a:cs typeface="Times New Roman" panose="02020603050405020304" pitchFamily="18" charset="0"/>
                  </a:rPr>
                  <a:t> time </a:t>
                </a:r>
                <a:r>
                  <a:rPr lang="nb-NO" sz="1600" dirty="0" err="1">
                    <a:latin typeface="Times New Roman" panose="02020603050405020304" pitchFamily="18" charset="0"/>
                    <a:cs typeface="Times New Roman" panose="02020603050405020304" pitchFamily="18" charset="0"/>
                  </a:rPr>
                  <a:t>constant</a:t>
                </a:r>
                <a:r>
                  <a:rPr lang="nb-NO" sz="1600" dirty="0">
                    <a:latin typeface="Times New Roman" panose="02020603050405020304" pitchFamily="18" charset="0"/>
                    <a:cs typeface="Times New Roman" panose="02020603050405020304" pitchFamily="18" charset="0"/>
                  </a:rPr>
                  <a:t> </a:t>
                </a:r>
                <a:r>
                  <a:rPr lang="el-GR" sz="1600" dirty="0">
                    <a:latin typeface="Times New Roman" panose="02020603050405020304" pitchFamily="18" charset="0"/>
                    <a:cs typeface="Times New Roman" panose="02020603050405020304" pitchFamily="18" charset="0"/>
                  </a:rPr>
                  <a:t>τ</a:t>
                </a:r>
                <a:r>
                  <a:rPr lang="nb-NO" sz="1600" baseline="-25000" dirty="0">
                    <a:latin typeface="Times New Roman" panose="02020603050405020304" pitchFamily="18" charset="0"/>
                    <a:cs typeface="Times New Roman" panose="02020603050405020304" pitchFamily="18" charset="0"/>
                  </a:rPr>
                  <a:t>C2 </a:t>
                </a:r>
                <a:r>
                  <a:rPr lang="nb-NO" sz="1600" dirty="0">
                    <a:latin typeface="Times New Roman" panose="02020603050405020304" pitchFamily="18" charset="0"/>
                    <a:cs typeface="Times New Roman" panose="02020603050405020304" pitchFamily="18" charset="0"/>
                  </a:rPr>
                  <a:t>(</a:t>
                </a:r>
                <a:r>
                  <a:rPr lang="nb-NO" sz="1600" dirty="0" err="1">
                    <a:latin typeface="Times New Roman" panose="02020603050405020304" pitchFamily="18" charset="0"/>
                    <a:cs typeface="Times New Roman" panose="02020603050405020304" pitchFamily="18" charset="0"/>
                  </a:rPr>
                  <a:t>see</a:t>
                </a:r>
                <a:r>
                  <a:rPr lang="nb-NO" sz="1600" dirty="0">
                    <a:latin typeface="Times New Roman" panose="02020603050405020304" pitchFamily="18" charset="0"/>
                    <a:cs typeface="Times New Roman" panose="02020603050405020304" pitchFamily="18" charset="0"/>
                  </a:rPr>
                  <a:t> </a:t>
                </a:r>
                <a:r>
                  <a:rPr lang="nb-NO" sz="1600" dirty="0" err="1">
                    <a:latin typeface="Times New Roman" panose="02020603050405020304" pitchFamily="18" charset="0"/>
                    <a:cs typeface="Times New Roman" panose="02020603050405020304" pitchFamily="18" charset="0"/>
                  </a:rPr>
                  <a:t>next</a:t>
                </a:r>
                <a:r>
                  <a:rPr lang="nb-NO" sz="1600" dirty="0">
                    <a:latin typeface="Times New Roman" panose="02020603050405020304" pitchFamily="18" charset="0"/>
                    <a:cs typeface="Times New Roman" panose="02020603050405020304" pitchFamily="18" charset="0"/>
                  </a:rPr>
                  <a:t> </a:t>
                </a:r>
                <a:r>
                  <a:rPr lang="nb-NO" sz="1600" dirty="0" err="1">
                    <a:latin typeface="Times New Roman" panose="02020603050405020304" pitchFamily="18" charset="0"/>
                    <a:cs typeface="Times New Roman" panose="02020603050405020304" pitchFamily="18" charset="0"/>
                  </a:rPr>
                  <a:t>page</a:t>
                </a:r>
                <a:r>
                  <a:rPr lang="nb-NO" sz="1600" dirty="0">
                    <a:latin typeface="Times New Roman" panose="02020603050405020304" pitchFamily="18" charset="0"/>
                    <a:cs typeface="Times New Roman" panose="02020603050405020304" pitchFamily="18" charset="0"/>
                  </a:rPr>
                  <a:t>)</a:t>
                </a:r>
                <a:endParaRPr lang="nb-NO" sz="1600" baseline="-25000" dirty="0">
                  <a:latin typeface="Times New Roman" panose="02020603050405020304" pitchFamily="18" charset="0"/>
                  <a:cs typeface="Times New Roman" panose="02020603050405020304" pitchFamily="18" charset="0"/>
                </a:endParaRPr>
              </a:p>
              <a:p>
                <a:pPr lvl="1"/>
                <a:endParaRPr lang="en-US" sz="1600" dirty="0"/>
              </a:p>
              <a:p>
                <a:r>
                  <a:rPr lang="en-US" sz="1600" dirty="0">
                    <a:highlight>
                      <a:srgbClr val="FFFF00"/>
                    </a:highlight>
                  </a:rPr>
                  <a:t>Then with slave closed, tune slower outer controller K</a:t>
                </a:r>
                <a:r>
                  <a:rPr lang="en-US" sz="1600" baseline="-25000" dirty="0">
                    <a:highlight>
                      <a:srgbClr val="FFFF00"/>
                    </a:highlight>
                  </a:rPr>
                  <a:t>1</a:t>
                </a:r>
                <a:r>
                  <a:rPr lang="en-US" sz="1600" dirty="0">
                    <a:highlight>
                      <a:srgbClr val="FFFF00"/>
                    </a:highlight>
                  </a:rPr>
                  <a:t> (“master”):</a:t>
                </a:r>
              </a:p>
              <a:p>
                <a:pPr lvl="1"/>
                <a:r>
                  <a:rPr lang="en-US" sz="1600" dirty="0"/>
                  <a:t>Design K</a:t>
                </a:r>
                <a:r>
                  <a:rPr lang="en-US" sz="1600" baseline="-25000" dirty="0"/>
                  <a:t>1</a:t>
                </a:r>
                <a:r>
                  <a:rPr lang="en-US" sz="1600" dirty="0"/>
                  <a:t> based on model G</a:t>
                </a:r>
                <a:r>
                  <a:rPr lang="en-US" sz="1600" baseline="-25000" dirty="0"/>
                  <a:t>1</a:t>
                </a:r>
                <a:r>
                  <a:rPr lang="en-US" sz="1600" dirty="0"/>
                  <a:t>’=T</a:t>
                </a:r>
                <a:r>
                  <a:rPr lang="en-US" sz="1600" baseline="-25000" dirty="0"/>
                  <a:t>2</a:t>
                </a:r>
                <a:r>
                  <a:rPr lang="en-US" sz="1600" dirty="0"/>
                  <a:t>*G</a:t>
                </a:r>
                <a:r>
                  <a:rPr lang="en-US" sz="1600" baseline="-25000" dirty="0"/>
                  <a:t>1 </a:t>
                </a:r>
              </a:p>
              <a:p>
                <a:pPr lvl="1"/>
                <a:r>
                  <a:rPr lang="en-US" sz="1600" dirty="0"/>
                  <a:t>Can often set T</a:t>
                </a:r>
                <a:r>
                  <a:rPr lang="en-US" sz="1600" baseline="-25000" dirty="0"/>
                  <a:t>2</a:t>
                </a:r>
                <a:r>
                  <a:rPr lang="en-US" sz="1600" dirty="0"/>
                  <a:t>=1 if inner loop is fast! </a:t>
                </a:r>
              </a:p>
              <a:p>
                <a:pPr marL="742950" lvl="1" indent="-285750">
                  <a:buFont typeface="Arial" panose="020B0604020202020204" pitchFamily="34" charset="0"/>
                  <a:buChar char="•"/>
                </a:pPr>
                <a:r>
                  <a:rPr lang="en-US" sz="1600" dirty="0"/>
                  <a:t>Alternatively, </a:t>
                </a:r>
                <a:r>
                  <a:rPr lang="en-US" sz="1600" dirty="0">
                    <a:latin typeface="Calibri"/>
                  </a:rPr>
                  <a:t>T</a:t>
                </a:r>
                <a:r>
                  <a:rPr lang="en-US" sz="1600" baseline="-25000" dirty="0">
                    <a:latin typeface="Calibri"/>
                  </a:rPr>
                  <a:t>2</a:t>
                </a:r>
                <a:r>
                  <a:rPr lang="en-US" sz="1600" dirty="0"/>
                  <a:t> </a:t>
                </a:r>
                <a14:m>
                  <m:oMath xmlns:m="http://schemas.openxmlformats.org/officeDocument/2006/math">
                    <m:r>
                      <a:rPr lang="nb-NO" sz="1600" b="0" i="1" smtClean="0">
                        <a:latin typeface="Cambria Math" panose="02040503050406030204" pitchFamily="18" charset="0"/>
                      </a:rPr>
                      <m:t>≈</m:t>
                    </m:r>
                  </m:oMath>
                </a14:m>
                <a:r>
                  <a:rPr lang="en-US" sz="1600" dirty="0"/>
                  <a:t> </a:t>
                </a:r>
                <a:r>
                  <a:rPr lang="en-US" sz="1600" dirty="0">
                    <a:latin typeface="Calibri"/>
                  </a:rPr>
                  <a:t>e</a:t>
                </a:r>
                <a:r>
                  <a:rPr lang="en-US" sz="1600" baseline="30000" dirty="0">
                    <a:latin typeface="Calibri"/>
                  </a:rPr>
                  <a:t>-</a:t>
                </a:r>
                <a:r>
                  <a:rPr lang="en-US" sz="1600" baseline="30000" dirty="0">
                    <a:latin typeface="cmmi10"/>
                    <a:cs typeface="Times New Roman" panose="02020603050405020304" pitchFamily="18" charset="0"/>
                  </a:rPr>
                  <a:t>ϴ</a:t>
                </a:r>
                <a:r>
                  <a:rPr lang="en-US" sz="1600" baseline="30000" dirty="0">
                    <a:latin typeface="cmmi10"/>
                  </a:rPr>
                  <a:t>2s</a:t>
                </a:r>
                <a:r>
                  <a:rPr lang="en-US" sz="1600" dirty="0"/>
                  <a:t>/(</a:t>
                </a:r>
                <a:r>
                  <a:rPr lang="en-US" sz="1600" dirty="0">
                    <a:latin typeface="cmmi10"/>
                    <a:cs typeface="Times New Roman" panose="02020603050405020304" pitchFamily="18" charset="0"/>
                  </a:rPr>
                  <a:t>τ</a:t>
                </a:r>
                <a:r>
                  <a:rPr lang="en-US" sz="1600" baseline="-25000" dirty="0">
                    <a:latin typeface="cmmi10"/>
                  </a:rPr>
                  <a:t>c2</a:t>
                </a:r>
                <a:r>
                  <a:rPr lang="en-US" sz="1600" dirty="0"/>
                  <a:t>s+1) </a:t>
                </a:r>
                <a14:m>
                  <m:oMath xmlns:m="http://schemas.openxmlformats.org/officeDocument/2006/math">
                    <m:r>
                      <a:rPr lang="nb-NO" sz="1600" i="1">
                        <a:latin typeface="Cambria Math" panose="02040503050406030204" pitchFamily="18" charset="0"/>
                      </a:rPr>
                      <m:t>≈</m:t>
                    </m:r>
                  </m:oMath>
                </a14:m>
                <a:r>
                  <a:rPr lang="en-US" sz="1600" dirty="0"/>
                  <a:t> e</a:t>
                </a:r>
                <a:r>
                  <a:rPr lang="en-US" sz="1600" baseline="30000" dirty="0"/>
                  <a:t>-(</a:t>
                </a:r>
                <a:r>
                  <a:rPr lang="en-US" sz="1600" baseline="30000" dirty="0">
                    <a:latin typeface="cmmi10"/>
                    <a:cs typeface="Times New Roman" panose="02020603050405020304" pitchFamily="18" charset="0"/>
                  </a:rPr>
                  <a:t>ϴ</a:t>
                </a:r>
                <a:r>
                  <a:rPr lang="en-US" sz="1600" baseline="30000" dirty="0">
                    <a:latin typeface="cmmi10"/>
                  </a:rPr>
                  <a:t>2+</a:t>
                </a:r>
                <a:r>
                  <a:rPr lang="en-US" sz="1600" baseline="30000" dirty="0">
                    <a:latin typeface="cmmi10"/>
                    <a:cs typeface="Times New Roman" panose="02020603050405020304" pitchFamily="18" charset="0"/>
                  </a:rPr>
                  <a:t>τ</a:t>
                </a:r>
                <a:r>
                  <a:rPr lang="en-US" sz="1600" baseline="30000" dirty="0">
                    <a:latin typeface="cmmi10"/>
                  </a:rPr>
                  <a:t>c2)s</a:t>
                </a:r>
                <a:endParaRPr lang="en-US" sz="1600" dirty="0"/>
              </a:p>
              <a:p>
                <a:pPr marL="742950" lvl="1" indent="-285750">
                  <a:buFont typeface="Arial" panose="020B0604020202020204" pitchFamily="34" charset="0"/>
                  <a:buChar char="•"/>
                </a:pPr>
                <a:r>
                  <a:rPr lang="en-US" sz="1600" dirty="0"/>
                  <a:t>Even more accurate: Use actual T</a:t>
                </a:r>
                <a:r>
                  <a:rPr lang="en-US" sz="1600" baseline="-25000" dirty="0"/>
                  <a:t>2</a:t>
                </a:r>
                <a:r>
                  <a:rPr lang="en-US" sz="1600" dirty="0"/>
                  <a:t> (normally not necessary)</a:t>
                </a:r>
              </a:p>
              <a:p>
                <a:pPr lvl="1"/>
                <a:r>
                  <a:rPr lang="en-US" sz="1600" dirty="0"/>
                  <a:t>Typical choice: </a:t>
                </a:r>
                <a:r>
                  <a:rPr lang="el-GR" sz="1600" dirty="0">
                    <a:latin typeface="Times New Roman" panose="02020603050405020304" pitchFamily="18" charset="0"/>
                    <a:cs typeface="Times New Roman" panose="02020603050405020304" pitchFamily="18" charset="0"/>
                  </a:rPr>
                  <a:t>τ</a:t>
                </a:r>
                <a:r>
                  <a:rPr lang="en-US" sz="1600" baseline="-25000" dirty="0">
                    <a:latin typeface="cmmi10"/>
                  </a:rPr>
                  <a:t>c1 </a:t>
                </a:r>
                <a:r>
                  <a:rPr lang="en-US" sz="1600" dirty="0"/>
                  <a:t>= </a:t>
                </a:r>
                <a14:m>
                  <m:oMath xmlns:m="http://schemas.openxmlformats.org/officeDocument/2006/math">
                    <m:r>
                      <a:rPr lang="nb-NO" sz="1600" b="0" i="1" smtClean="0">
                        <a:latin typeface="Cambria Math" panose="02040503050406030204" pitchFamily="18" charset="0"/>
                      </a:rPr>
                      <m:t>𝜎</m:t>
                    </m:r>
                  </m:oMath>
                </a14:m>
                <a:r>
                  <a:rPr lang="en-US" sz="1600" dirty="0"/>
                  <a:t> </a:t>
                </a:r>
                <a:r>
                  <a:rPr lang="en-US" sz="1600" dirty="0">
                    <a:latin typeface="cmmi10"/>
                    <a:cs typeface="Times New Roman" panose="02020603050405020304" pitchFamily="18" charset="0"/>
                  </a:rPr>
                  <a:t>τ</a:t>
                </a:r>
                <a:r>
                  <a:rPr lang="en-US" sz="1600" baseline="-25000" dirty="0">
                    <a:latin typeface="cmmi10"/>
                  </a:rPr>
                  <a:t>c2</a:t>
                </a:r>
                <a:r>
                  <a:rPr lang="en-US" sz="1600" dirty="0">
                    <a:latin typeface="cmmi10"/>
                  </a:rPr>
                  <a:t> where time scale separation </a:t>
                </a:r>
                <a14:m>
                  <m:oMath xmlns:m="http://schemas.openxmlformats.org/officeDocument/2006/math">
                    <m:r>
                      <a:rPr lang="nb-NO" sz="1600" b="0" i="1" smtClean="0">
                        <a:latin typeface="Cambria Math" panose="02040503050406030204" pitchFamily="18" charset="0"/>
                      </a:rPr>
                      <m:t>𝜎</m:t>
                    </m:r>
                    <m:r>
                      <a:rPr lang="nb-NO" sz="1600" b="0" i="1" smtClean="0">
                        <a:latin typeface="Cambria Math" panose="02040503050406030204" pitchFamily="18" charset="0"/>
                      </a:rPr>
                      <m:t>=4 </m:t>
                    </m:r>
                    <m:r>
                      <a:rPr lang="nb-NO" sz="1600" b="0" i="1" smtClean="0">
                        <a:latin typeface="Cambria Math" panose="02040503050406030204" pitchFamily="18" charset="0"/>
                      </a:rPr>
                      <m:t>𝑡𝑜</m:t>
                    </m:r>
                    <m:r>
                      <a:rPr lang="nb-NO" sz="1600" b="0" i="1" smtClean="0">
                        <a:latin typeface="Cambria Math" panose="02040503050406030204" pitchFamily="18" charset="0"/>
                      </a:rPr>
                      <m:t> 10.</m:t>
                    </m:r>
                  </m:oMath>
                </a14:m>
                <a:endParaRPr lang="en-US" sz="1600" baseline="-25000" dirty="0"/>
              </a:p>
            </p:txBody>
          </p:sp>
        </mc:Choice>
        <mc:Fallback xmlns="">
          <p:sp>
            <p:nvSpPr>
              <p:cNvPr id="14" name="TextBox 13">
                <a:extLst>
                  <a:ext uri="{FF2B5EF4-FFF2-40B4-BE49-F238E27FC236}">
                    <a16:creationId xmlns:a16="http://schemas.microsoft.com/office/drawing/2014/main" id="{93F9B91E-B772-5900-0910-064365FBF76A}"/>
                  </a:ext>
                </a:extLst>
              </p:cNvPr>
              <p:cNvSpPr txBox="1">
                <a:spLocks noRot="1" noChangeAspect="1" noMove="1" noResize="1" noEditPoints="1" noAdjustHandles="1" noChangeArrowheads="1" noChangeShapeType="1" noTextEdit="1"/>
              </p:cNvSpPr>
              <p:nvPr/>
            </p:nvSpPr>
            <p:spPr>
              <a:xfrm>
                <a:off x="867408" y="3360985"/>
                <a:ext cx="10225136" cy="3539430"/>
              </a:xfrm>
              <a:prstGeom prst="rect">
                <a:avLst/>
              </a:prstGeom>
              <a:blipFill>
                <a:blip r:embed="rId3"/>
                <a:stretch>
                  <a:fillRect l="-298" t="-516" b="-1205"/>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ED0B94C0-EA65-48A3-1A03-BF25C2A2C0FB}"/>
              </a:ext>
            </a:extLst>
          </p:cNvPr>
          <p:cNvSpPr>
            <a:spLocks noGrp="1"/>
          </p:cNvSpPr>
          <p:nvPr>
            <p:ph type="sldNum" sz="quarter" idx="12"/>
          </p:nvPr>
        </p:nvSpPr>
        <p:spPr/>
        <p:txBody>
          <a:bodyPr/>
          <a:lstStyle/>
          <a:p>
            <a:fld id="{A5FDCD2B-6064-4A78-9C2D-DD73DFA345C7}" type="slidenum">
              <a:rPr lang="en-US" smtClean="0"/>
              <a:t>12</a:t>
            </a:fld>
            <a:endParaRPr lang="en-US"/>
          </a:p>
        </p:txBody>
      </p:sp>
    </p:spTree>
    <p:extLst>
      <p:ext uri="{BB962C8B-B14F-4D97-AF65-F5344CB8AC3E}">
        <p14:creationId xmlns:p14="http://schemas.microsoft.com/office/powerpoint/2010/main" val="2492174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dirty="0"/>
              <a:t>Time </a:t>
            </a:r>
            <a:r>
              <a:rPr lang="nb-NO" dirty="0" err="1"/>
              <a:t>scale</a:t>
            </a:r>
            <a:r>
              <a:rPr lang="nb-NO" dirty="0"/>
              <a:t> </a:t>
            </a:r>
            <a:r>
              <a:rPr lang="nb-NO" dirty="0" err="1"/>
              <a:t>separation</a:t>
            </a:r>
            <a:r>
              <a:rPr lang="nb-NO" dirty="0"/>
              <a:t> is </a:t>
            </a:r>
            <a:r>
              <a:rPr lang="nb-NO" dirty="0" err="1"/>
              <a:t>needed</a:t>
            </a:r>
            <a:r>
              <a:rPr lang="nb-NO" dirty="0"/>
              <a:t> for </a:t>
            </a:r>
            <a:r>
              <a:rPr lang="nb-NO" dirty="0" err="1"/>
              <a:t>cascade</a:t>
            </a:r>
            <a:r>
              <a:rPr lang="nb-NO" dirty="0"/>
              <a:t> control to </a:t>
            </a:r>
            <a:r>
              <a:rPr lang="nb-NO" dirty="0" err="1"/>
              <a:t>work</a:t>
            </a:r>
            <a:r>
              <a:rPr lang="nb-NO" dirty="0"/>
              <a:t> </a:t>
            </a:r>
            <a:r>
              <a:rPr lang="nb-NO" dirty="0" err="1"/>
              <a:t>well</a:t>
            </a:r>
            <a:endParaRPr lang="nb-NO"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nb-NO" dirty="0"/>
                  <a:t>Inner loop (slave) </a:t>
                </a:r>
                <a:r>
                  <a:rPr lang="nb-NO" dirty="0" err="1"/>
                  <a:t>should</a:t>
                </a:r>
                <a:r>
                  <a:rPr lang="nb-NO" dirty="0"/>
                  <a:t> be at </a:t>
                </a:r>
                <a:r>
                  <a:rPr lang="nb-NO" dirty="0" err="1"/>
                  <a:t>least</a:t>
                </a:r>
                <a:r>
                  <a:rPr lang="nb-NO" dirty="0"/>
                  <a:t> 4 times* faster </a:t>
                </a:r>
                <a:r>
                  <a:rPr lang="nb-NO" dirty="0" err="1"/>
                  <a:t>than</a:t>
                </a:r>
                <a:r>
                  <a:rPr lang="nb-NO" dirty="0"/>
                  <a:t> </a:t>
                </a:r>
                <a:r>
                  <a:rPr lang="nb-NO" dirty="0" err="1"/>
                  <a:t>the</a:t>
                </a:r>
                <a:r>
                  <a:rPr lang="nb-NO" dirty="0"/>
                  <a:t> </a:t>
                </a:r>
                <a:r>
                  <a:rPr lang="nb-NO" dirty="0" err="1"/>
                  <a:t>outer</a:t>
                </a:r>
                <a:r>
                  <a:rPr lang="nb-NO" dirty="0"/>
                  <a:t> loop (master)</a:t>
                </a:r>
              </a:p>
              <a:p>
                <a:pPr lvl="1"/>
                <a:r>
                  <a:rPr lang="nb-NO" dirty="0"/>
                  <a:t>This is to make </a:t>
                </a:r>
                <a:r>
                  <a:rPr lang="nb-NO" dirty="0" err="1"/>
                  <a:t>the</a:t>
                </a:r>
                <a:r>
                  <a:rPr lang="nb-NO" dirty="0"/>
                  <a:t> </a:t>
                </a:r>
                <a:r>
                  <a:rPr lang="nb-NO" dirty="0" err="1"/>
                  <a:t>two</a:t>
                </a:r>
                <a:r>
                  <a:rPr lang="nb-NO" dirty="0"/>
                  <a:t> loops (and tuning) </a:t>
                </a:r>
                <a:r>
                  <a:rPr lang="nb-NO" dirty="0" err="1"/>
                  <a:t>independent</a:t>
                </a:r>
                <a:r>
                  <a:rPr lang="nb-NO" dirty="0"/>
                  <a:t>.</a:t>
                </a:r>
              </a:p>
              <a:p>
                <a:pPr lvl="1"/>
                <a:r>
                  <a:rPr lang="nb-NO" dirty="0" err="1"/>
                  <a:t>Otherwise</a:t>
                </a:r>
                <a:r>
                  <a:rPr lang="nb-NO" dirty="0"/>
                  <a:t>, </a:t>
                </a:r>
                <a:r>
                  <a:rPr lang="nb-NO" dirty="0" err="1"/>
                  <a:t>the</a:t>
                </a:r>
                <a:r>
                  <a:rPr lang="nb-NO" dirty="0"/>
                  <a:t> slave and master loops </a:t>
                </a:r>
                <a:r>
                  <a:rPr lang="nb-NO" dirty="0" err="1"/>
                  <a:t>may</a:t>
                </a:r>
                <a:r>
                  <a:rPr lang="nb-NO" dirty="0"/>
                  <a:t> start </a:t>
                </a:r>
                <a:r>
                  <a:rPr lang="nb-NO" dirty="0" err="1"/>
                  <a:t>interacting</a:t>
                </a:r>
                <a:r>
                  <a:rPr lang="nb-NO" dirty="0"/>
                  <a:t> </a:t>
                </a:r>
              </a:p>
              <a:p>
                <a:pPr lvl="2"/>
                <a:r>
                  <a:rPr lang="nb-NO" sz="2000" dirty="0"/>
                  <a:t>The fast slave loop is </a:t>
                </a:r>
                <a:r>
                  <a:rPr lang="nb-NO" sz="2000" dirty="0" err="1"/>
                  <a:t>able</a:t>
                </a:r>
                <a:r>
                  <a:rPr lang="nb-NO" sz="2000" dirty="0"/>
                  <a:t> to </a:t>
                </a:r>
                <a:r>
                  <a:rPr lang="nb-NO" sz="2000" dirty="0" err="1"/>
                  <a:t>correct</a:t>
                </a:r>
                <a:r>
                  <a:rPr lang="nb-NO" sz="2000" dirty="0"/>
                  <a:t>  for </a:t>
                </a:r>
                <a:r>
                  <a:rPr lang="nb-NO" sz="2000" dirty="0" err="1"/>
                  <a:t>local</a:t>
                </a:r>
                <a:r>
                  <a:rPr lang="nb-NO" sz="2000" dirty="0"/>
                  <a:t> </a:t>
                </a:r>
                <a:r>
                  <a:rPr lang="nb-NO" sz="2000" dirty="0" err="1"/>
                  <a:t>disturbances</a:t>
                </a:r>
                <a:r>
                  <a:rPr lang="nb-NO" sz="2000" dirty="0"/>
                  <a:t>, </a:t>
                </a:r>
                <a:r>
                  <a:rPr lang="nb-NO" sz="2000" dirty="0" err="1"/>
                  <a:t>but</a:t>
                </a:r>
                <a:r>
                  <a:rPr lang="nb-NO" sz="2000" dirty="0"/>
                  <a:t> </a:t>
                </a:r>
                <a:r>
                  <a:rPr lang="nb-NO" sz="2000" dirty="0" err="1"/>
                  <a:t>the</a:t>
                </a:r>
                <a:r>
                  <a:rPr lang="nb-NO" sz="2000" dirty="0"/>
                  <a:t> </a:t>
                </a:r>
                <a:r>
                  <a:rPr lang="nb-NO" sz="2000" dirty="0" err="1"/>
                  <a:t>outer</a:t>
                </a:r>
                <a:r>
                  <a:rPr lang="nb-NO" sz="2000" dirty="0"/>
                  <a:t> loop </a:t>
                </a:r>
                <a:r>
                  <a:rPr lang="nb-NO" sz="2000" dirty="0" err="1"/>
                  <a:t>does</a:t>
                </a:r>
                <a:r>
                  <a:rPr lang="nb-NO" sz="2000" dirty="0"/>
                  <a:t> not «</a:t>
                </a:r>
                <a:r>
                  <a:rPr lang="nb-NO" sz="2000" dirty="0" err="1"/>
                  <a:t>know</a:t>
                </a:r>
                <a:r>
                  <a:rPr lang="nb-NO" sz="2000" dirty="0"/>
                  <a:t>» </a:t>
                </a:r>
                <a:r>
                  <a:rPr lang="nb-NO" sz="2000" dirty="0" err="1"/>
                  <a:t>this</a:t>
                </a:r>
                <a:r>
                  <a:rPr lang="nb-NO" sz="2000" dirty="0"/>
                  <a:t> and </a:t>
                </a:r>
                <a:r>
                  <a:rPr lang="nb-NO" sz="2000" dirty="0" err="1"/>
                  <a:t>if</a:t>
                </a:r>
                <a:r>
                  <a:rPr lang="nb-NO" sz="2000" dirty="0"/>
                  <a:t> </a:t>
                </a:r>
                <a:r>
                  <a:rPr lang="nb-NO" sz="2000" dirty="0" err="1"/>
                  <a:t>it’s</a:t>
                </a:r>
                <a:r>
                  <a:rPr lang="nb-NO" sz="2000" dirty="0"/>
                  <a:t> </a:t>
                </a:r>
                <a:r>
                  <a:rPr lang="nb-NO" sz="2000" dirty="0" err="1"/>
                  <a:t>too</a:t>
                </a:r>
                <a:r>
                  <a:rPr lang="nb-NO" sz="2000" dirty="0"/>
                  <a:t> fast it </a:t>
                </a:r>
                <a:r>
                  <a:rPr lang="nb-NO" sz="2000" dirty="0" err="1"/>
                  <a:t>may</a:t>
                </a:r>
                <a:r>
                  <a:rPr lang="nb-NO" sz="2000" dirty="0"/>
                  <a:t> start «fighting» </a:t>
                </a:r>
                <a:r>
                  <a:rPr lang="nb-NO" sz="2000" dirty="0" err="1"/>
                  <a:t>with</a:t>
                </a:r>
                <a:r>
                  <a:rPr lang="nb-NO" sz="2000" dirty="0"/>
                  <a:t> </a:t>
                </a:r>
                <a:r>
                  <a:rPr lang="nb-NO" sz="2000" dirty="0" err="1"/>
                  <a:t>the</a:t>
                </a:r>
                <a:r>
                  <a:rPr lang="nb-NO" sz="2000" dirty="0"/>
                  <a:t> slave loop.</a:t>
                </a:r>
              </a:p>
              <a:p>
                <a:r>
                  <a:rPr lang="nb-NO" dirty="0" err="1"/>
                  <a:t>But</a:t>
                </a:r>
                <a:r>
                  <a:rPr lang="nb-NO" dirty="0"/>
                  <a:t> </a:t>
                </a:r>
                <a:r>
                  <a:rPr lang="nb-NO" dirty="0" err="1"/>
                  <a:t>normally</a:t>
                </a:r>
                <a:r>
                  <a:rPr lang="nb-NO" dirty="0"/>
                  <a:t> </a:t>
                </a:r>
                <a:r>
                  <a:rPr lang="nb-NO" dirty="0" err="1"/>
                  <a:t>recommend</a:t>
                </a:r>
                <a:r>
                  <a:rPr lang="nb-NO" dirty="0"/>
                  <a:t> 10 times faster, </a:t>
                </a:r>
                <a14:m>
                  <m:oMath xmlns:m="http://schemas.openxmlformats.org/officeDocument/2006/math">
                    <m:r>
                      <a:rPr lang="nb-NO" sz="2400" b="0" i="1" smtClean="0">
                        <a:latin typeface="Cambria Math" panose="02040503050406030204" pitchFamily="18" charset="0"/>
                      </a:rPr>
                      <m:t>𝜎</m:t>
                    </m:r>
                    <m:r>
                      <a:rPr lang="nb-NO" sz="2400" b="0" i="1" smtClean="0">
                        <a:latin typeface="Cambria Math" panose="02040503050406030204" pitchFamily="18" charset="0"/>
                      </a:rPr>
                      <m:t>≡ </m:t>
                    </m:r>
                    <m:f>
                      <m:fPr>
                        <m:ctrlPr>
                          <a:rPr lang="nb-NO" sz="2400" b="0" i="1" smtClean="0">
                            <a:latin typeface="Cambria Math" panose="02040503050406030204" pitchFamily="18" charset="0"/>
                          </a:rPr>
                        </m:ctrlPr>
                      </m:fPr>
                      <m:num>
                        <m:sSub>
                          <m:sSubPr>
                            <m:ctrlPr>
                              <a:rPr lang="nb-NO" sz="2400" b="0" i="1" smtClean="0">
                                <a:latin typeface="Cambria Math" panose="02040503050406030204" pitchFamily="18" charset="0"/>
                              </a:rPr>
                            </m:ctrlPr>
                          </m:sSubPr>
                          <m:e>
                            <m:r>
                              <a:rPr lang="nb-NO" sz="2400" b="0" i="1" smtClean="0">
                                <a:latin typeface="Cambria Math" panose="02040503050406030204" pitchFamily="18" charset="0"/>
                              </a:rPr>
                              <m:t>𝜏</m:t>
                            </m:r>
                          </m:e>
                          <m:sub>
                            <m:r>
                              <a:rPr lang="nb-NO" sz="2400" b="0" i="1" smtClean="0">
                                <a:latin typeface="Cambria Math" panose="02040503050406030204" pitchFamily="18" charset="0"/>
                              </a:rPr>
                              <m:t>𝑐</m:t>
                            </m:r>
                            <m:r>
                              <a:rPr lang="nb-NO" sz="2400" b="0" i="1" smtClean="0">
                                <a:latin typeface="Cambria Math" panose="02040503050406030204" pitchFamily="18" charset="0"/>
                              </a:rPr>
                              <m:t>1</m:t>
                            </m:r>
                          </m:sub>
                        </m:sSub>
                      </m:num>
                      <m:den>
                        <m:sSub>
                          <m:sSubPr>
                            <m:ctrlPr>
                              <a:rPr lang="nb-NO" sz="2400" b="0" i="1" smtClean="0">
                                <a:latin typeface="Cambria Math" panose="02040503050406030204" pitchFamily="18" charset="0"/>
                              </a:rPr>
                            </m:ctrlPr>
                          </m:sSubPr>
                          <m:e>
                            <m:r>
                              <a:rPr lang="nb-NO" sz="2400" b="0" i="1" smtClean="0">
                                <a:latin typeface="Cambria Math" panose="02040503050406030204" pitchFamily="18" charset="0"/>
                              </a:rPr>
                              <m:t>𝜏</m:t>
                            </m:r>
                          </m:e>
                          <m:sub>
                            <m:r>
                              <a:rPr lang="nb-NO" sz="2400" b="0" i="1" smtClean="0">
                                <a:latin typeface="Cambria Math" panose="02040503050406030204" pitchFamily="18" charset="0"/>
                              </a:rPr>
                              <m:t>𝑐</m:t>
                            </m:r>
                            <m:r>
                              <a:rPr lang="nb-NO" sz="2400" b="0" i="1" smtClean="0">
                                <a:latin typeface="Cambria Math" panose="02040503050406030204" pitchFamily="18" charset="0"/>
                              </a:rPr>
                              <m:t>2</m:t>
                            </m:r>
                          </m:sub>
                        </m:sSub>
                      </m:den>
                    </m:f>
                    <m:r>
                      <a:rPr lang="nb-NO" sz="2400" b="0" i="1" smtClean="0">
                        <a:latin typeface="Cambria Math" panose="02040503050406030204" pitchFamily="18" charset="0"/>
                      </a:rPr>
                      <m:t>=10. </m:t>
                    </m:r>
                  </m:oMath>
                </a14:m>
                <a:endParaRPr lang="nb-NO" dirty="0"/>
              </a:p>
              <a:p>
                <a:pPr lvl="1"/>
                <a:r>
                  <a:rPr lang="nb-NO" sz="2400" dirty="0"/>
                  <a:t>A </a:t>
                </a:r>
                <a:r>
                  <a:rPr lang="nb-NO" sz="2400" dirty="0" err="1"/>
                  <a:t>high</a:t>
                </a:r>
                <a:r>
                  <a:rPr lang="nb-NO" sz="2400" dirty="0"/>
                  <a:t> </a:t>
                </a:r>
                <a:r>
                  <a:rPr lang="el-GR" sz="2400" dirty="0">
                    <a:latin typeface="Times New Roman" panose="02020603050405020304" pitchFamily="18" charset="0"/>
                    <a:cs typeface="Times New Roman" panose="02020603050405020304" pitchFamily="18" charset="0"/>
                  </a:rPr>
                  <a:t>σ</a:t>
                </a:r>
                <a:r>
                  <a:rPr lang="nb-NO" sz="2400" dirty="0">
                    <a:latin typeface="Times New Roman" panose="02020603050405020304" pitchFamily="18" charset="0"/>
                    <a:cs typeface="Times New Roman" panose="02020603050405020304" pitchFamily="18" charset="0"/>
                  </a:rPr>
                  <a:t> is </a:t>
                </a:r>
                <a:r>
                  <a:rPr lang="nb-NO" sz="2400" dirty="0"/>
                  <a:t>robust to </a:t>
                </a:r>
                <a:r>
                  <a:rPr lang="nb-NO" sz="2400" dirty="0" err="1"/>
                  <a:t>gain</a:t>
                </a:r>
                <a:r>
                  <a:rPr lang="nb-NO" sz="2400" dirty="0"/>
                  <a:t> </a:t>
                </a:r>
                <a:r>
                  <a:rPr lang="nb-NO" sz="2400" dirty="0" err="1"/>
                  <a:t>variations</a:t>
                </a:r>
                <a:r>
                  <a:rPr lang="nb-NO" sz="2400" dirty="0"/>
                  <a:t> (in </a:t>
                </a:r>
                <a:r>
                  <a:rPr lang="nb-NO" sz="2400" dirty="0" err="1"/>
                  <a:t>both</a:t>
                </a:r>
                <a:r>
                  <a:rPr lang="nb-NO" sz="2400" dirty="0"/>
                  <a:t> </a:t>
                </a:r>
                <a:r>
                  <a:rPr lang="nb-NO" sz="2400" dirty="0" err="1"/>
                  <a:t>inner</a:t>
                </a:r>
                <a:r>
                  <a:rPr lang="nb-NO" sz="2400" dirty="0"/>
                  <a:t> and </a:t>
                </a:r>
                <a:r>
                  <a:rPr lang="nb-NO" sz="2400" dirty="0" err="1"/>
                  <a:t>outer</a:t>
                </a:r>
                <a:r>
                  <a:rPr lang="nb-NO" sz="2400" dirty="0"/>
                  <a:t> loop) </a:t>
                </a:r>
              </a:p>
              <a:p>
                <a:pPr lvl="1"/>
                <a:r>
                  <a:rPr lang="nb-NO" sz="1600" dirty="0"/>
                  <a:t>The </a:t>
                </a:r>
                <a:r>
                  <a:rPr lang="nb-NO" sz="1600" dirty="0" err="1"/>
                  <a:t>reason</a:t>
                </a:r>
                <a:r>
                  <a:rPr lang="nb-NO" sz="1600" dirty="0"/>
                  <a:t> for </a:t>
                </a:r>
                <a:r>
                  <a:rPr lang="nb-NO" sz="1600" dirty="0" err="1"/>
                  <a:t>the</a:t>
                </a:r>
                <a:r>
                  <a:rPr lang="nb-NO" sz="1600" dirty="0"/>
                  <a:t> </a:t>
                </a:r>
                <a:r>
                  <a:rPr lang="nb-NO" sz="1600" dirty="0" err="1"/>
                  <a:t>upper</a:t>
                </a:r>
                <a:r>
                  <a:rPr lang="nb-NO" sz="1600" dirty="0"/>
                  <a:t> </a:t>
                </a:r>
                <a:r>
                  <a:rPr lang="nb-NO" sz="1600" dirty="0" err="1"/>
                  <a:t>value</a:t>
                </a:r>
                <a:r>
                  <a:rPr lang="nb-NO" sz="1600" dirty="0"/>
                  <a:t> (</a:t>
                </a:r>
                <a:r>
                  <a:rPr lang="el-GR" sz="1600" dirty="0">
                    <a:latin typeface="Times New Roman" panose="02020603050405020304" pitchFamily="18" charset="0"/>
                    <a:cs typeface="Times New Roman" panose="02020603050405020304" pitchFamily="18" charset="0"/>
                  </a:rPr>
                  <a:t>σ </a:t>
                </a:r>
                <a:r>
                  <a:rPr lang="nb-NO" sz="1600" dirty="0">
                    <a:latin typeface="Times New Roman" panose="02020603050405020304" pitchFamily="18" charset="0"/>
                    <a:cs typeface="Times New Roman" panose="02020603050405020304" pitchFamily="18" charset="0"/>
                  </a:rPr>
                  <a:t>=</a:t>
                </a:r>
                <a:r>
                  <a:rPr lang="nb-NO" sz="1600" dirty="0"/>
                  <a:t>10) is to </a:t>
                </a:r>
                <a:r>
                  <a:rPr lang="nb-NO" sz="1600" dirty="0" err="1"/>
                  <a:t>avoid</a:t>
                </a:r>
                <a:r>
                  <a:rPr lang="nb-NO" sz="1600" dirty="0"/>
                  <a:t> </a:t>
                </a:r>
                <a:r>
                  <a:rPr lang="nb-NO" sz="1600" dirty="0" err="1"/>
                  <a:t>that</a:t>
                </a:r>
                <a:r>
                  <a:rPr lang="nb-NO" sz="1600" dirty="0"/>
                  <a:t> control </a:t>
                </a:r>
                <a:r>
                  <a:rPr lang="nb-NO" sz="1600" dirty="0" err="1"/>
                  <a:t>gets</a:t>
                </a:r>
                <a:r>
                  <a:rPr lang="nb-NO" sz="1600" dirty="0"/>
                  <a:t> </a:t>
                </a:r>
                <a:r>
                  <a:rPr lang="nb-NO" sz="1600" dirty="0" err="1"/>
                  <a:t>too</a:t>
                </a:r>
                <a:r>
                  <a:rPr lang="nb-NO" sz="1600" dirty="0"/>
                  <a:t> </a:t>
                </a:r>
                <a:r>
                  <a:rPr lang="nb-NO" sz="1600" dirty="0" err="1"/>
                  <a:t>slow</a:t>
                </a:r>
                <a:r>
                  <a:rPr lang="nb-NO" sz="1600" dirty="0"/>
                  <a:t>, </a:t>
                </a:r>
                <a:r>
                  <a:rPr lang="nb-NO" sz="1600" dirty="0" err="1"/>
                  <a:t>especially</a:t>
                </a:r>
                <a:r>
                  <a:rPr lang="nb-NO" sz="1600" dirty="0"/>
                  <a:t> </a:t>
                </a:r>
                <a:r>
                  <a:rPr lang="nb-NO" sz="1600" dirty="0" err="1"/>
                  <a:t>if</a:t>
                </a:r>
                <a:r>
                  <a:rPr lang="nb-NO" sz="1600" dirty="0"/>
                  <a:t> </a:t>
                </a:r>
                <a:r>
                  <a:rPr lang="nb-NO" sz="1600" dirty="0" err="1"/>
                  <a:t>we</a:t>
                </a:r>
                <a:r>
                  <a:rPr lang="nb-NO" sz="1600" dirty="0"/>
                  <a:t> have </a:t>
                </a:r>
                <a:r>
                  <a:rPr lang="nb-NO" sz="1600" dirty="0" err="1"/>
                  <a:t>many</a:t>
                </a:r>
                <a:r>
                  <a:rPr lang="nb-NO" sz="1600" dirty="0"/>
                  <a:t> </a:t>
                </a:r>
                <a:r>
                  <a:rPr lang="nb-NO" sz="1600" dirty="0" err="1"/>
                  <a:t>layers</a:t>
                </a:r>
                <a:endParaRPr lang="en-US" sz="1600" dirty="0"/>
              </a:p>
              <a:p>
                <a:pPr lvl="1"/>
                <a:endParaRPr lang="nb-NO"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43" t="-2241"/>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A39AE47E-A551-4495-AE2E-9B111E1276D8}"/>
              </a:ext>
            </a:extLst>
          </p:cNvPr>
          <p:cNvSpPr txBox="1"/>
          <p:nvPr/>
        </p:nvSpPr>
        <p:spPr>
          <a:xfrm>
            <a:off x="2135561" y="6309320"/>
            <a:ext cx="4867679" cy="369332"/>
          </a:xfrm>
          <a:prstGeom prst="rect">
            <a:avLst/>
          </a:prstGeom>
          <a:noFill/>
        </p:spPr>
        <p:txBody>
          <a:bodyPr wrap="none" rtlCol="0">
            <a:spAutoFit/>
          </a:bodyPr>
          <a:lstStyle/>
          <a:p>
            <a:r>
              <a:rPr lang="nb-NO" dirty="0"/>
              <a:t>* </a:t>
            </a:r>
            <a:r>
              <a:rPr lang="nb-NO" sz="1400" dirty="0"/>
              <a:t>Shinskey (Controlling multivariable processes, ISA, 1981, p.12)</a:t>
            </a:r>
            <a:endParaRPr lang="nb-NO" dirty="0"/>
          </a:p>
        </p:txBody>
      </p:sp>
    </p:spTree>
    <p:extLst>
      <p:ext uri="{BB962C8B-B14F-4D97-AF65-F5344CB8AC3E}">
        <p14:creationId xmlns:p14="http://schemas.microsoft.com/office/powerpoint/2010/main" val="2818445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52" name="Group 2"/>
          <p:cNvGrpSpPr>
            <a:grpSpLocks/>
          </p:cNvGrpSpPr>
          <p:nvPr/>
        </p:nvGrpSpPr>
        <p:grpSpPr bwMode="auto">
          <a:xfrm>
            <a:off x="3359151" y="1268414"/>
            <a:ext cx="4695825" cy="4905375"/>
            <a:chOff x="1392" y="816"/>
            <a:chExt cx="2958" cy="3090"/>
          </a:xfrm>
        </p:grpSpPr>
        <p:pic>
          <p:nvPicPr>
            <p:cNvPr id="155691" name="Picture 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 y="816"/>
              <a:ext cx="2958" cy="3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5692" name="Text Box 4"/>
            <p:cNvSpPr txBox="1">
              <a:spLocks noChangeArrowheads="1"/>
            </p:cNvSpPr>
            <p:nvPr/>
          </p:nvSpPr>
          <p:spPr bwMode="auto">
            <a:xfrm>
              <a:off x="2247" y="3657"/>
              <a:ext cx="1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2000">
                  <a:solidFill>
                    <a:schemeClr val="tx1"/>
                  </a:solidFill>
                  <a:latin typeface="Times" panose="02020603050405020304" pitchFamily="18" charset="0"/>
                </a:defRPr>
              </a:lvl1pPr>
              <a:lvl2pPr marL="742950" indent="-285750" defTabSz="762000">
                <a:spcBef>
                  <a:spcPct val="20000"/>
                </a:spcBef>
                <a:buChar char="–"/>
                <a:defRPr>
                  <a:solidFill>
                    <a:schemeClr val="tx1"/>
                  </a:solidFill>
                  <a:latin typeface="Times" panose="02020603050405020304" pitchFamily="18" charset="0"/>
                </a:defRPr>
              </a:lvl2pPr>
              <a:lvl3pPr marL="1143000" indent="-228600" defTabSz="762000">
                <a:spcBef>
                  <a:spcPct val="20000"/>
                </a:spcBef>
                <a:buChar char="•"/>
                <a:defRPr sz="1600">
                  <a:solidFill>
                    <a:schemeClr val="tx1"/>
                  </a:solidFill>
                  <a:latin typeface="Times" panose="02020603050405020304" pitchFamily="18" charset="0"/>
                </a:defRPr>
              </a:lvl3pPr>
              <a:lvl4pPr marL="1600200" indent="-228600" defTabSz="762000">
                <a:spcBef>
                  <a:spcPct val="20000"/>
                </a:spcBef>
                <a:buChar char="–"/>
                <a:defRPr sz="1600">
                  <a:solidFill>
                    <a:schemeClr val="tx1"/>
                  </a:solidFill>
                  <a:latin typeface="Times" panose="02020603050405020304" pitchFamily="18" charset="0"/>
                </a:defRPr>
              </a:lvl4pPr>
              <a:lvl5pPr marL="2057400" indent="-228600" defTabSz="762000">
                <a:spcBef>
                  <a:spcPct val="20000"/>
                </a:spcBef>
                <a:buChar char="•"/>
                <a:defRPr sz="1600">
                  <a:solidFill>
                    <a:schemeClr val="tx1"/>
                  </a:solidFill>
                  <a:latin typeface="Times" panose="02020603050405020304" pitchFamily="18" charset="0"/>
                </a:defRPr>
              </a:lvl5pPr>
              <a:lvl6pPr marL="25146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endParaRPr lang="en-US" altLang="nb-NO" sz="1800" b="1"/>
            </a:p>
          </p:txBody>
        </p:sp>
        <p:sp>
          <p:nvSpPr>
            <p:cNvPr id="155693" name="Text Box 5"/>
            <p:cNvSpPr txBox="1">
              <a:spLocks noChangeArrowheads="1"/>
            </p:cNvSpPr>
            <p:nvPr/>
          </p:nvSpPr>
          <p:spPr bwMode="auto">
            <a:xfrm>
              <a:off x="2007" y="1638"/>
              <a:ext cx="1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2000">
                  <a:solidFill>
                    <a:schemeClr val="tx1"/>
                  </a:solidFill>
                  <a:latin typeface="Times" panose="02020603050405020304" pitchFamily="18" charset="0"/>
                </a:defRPr>
              </a:lvl1pPr>
              <a:lvl2pPr marL="742950" indent="-285750" defTabSz="762000">
                <a:spcBef>
                  <a:spcPct val="20000"/>
                </a:spcBef>
                <a:buChar char="–"/>
                <a:defRPr>
                  <a:solidFill>
                    <a:schemeClr val="tx1"/>
                  </a:solidFill>
                  <a:latin typeface="Times" panose="02020603050405020304" pitchFamily="18" charset="0"/>
                </a:defRPr>
              </a:lvl2pPr>
              <a:lvl3pPr marL="1143000" indent="-228600" defTabSz="762000">
                <a:spcBef>
                  <a:spcPct val="20000"/>
                </a:spcBef>
                <a:buChar char="•"/>
                <a:defRPr sz="1600">
                  <a:solidFill>
                    <a:schemeClr val="tx1"/>
                  </a:solidFill>
                  <a:latin typeface="Times" panose="02020603050405020304" pitchFamily="18" charset="0"/>
                </a:defRPr>
              </a:lvl3pPr>
              <a:lvl4pPr marL="1600200" indent="-228600" defTabSz="762000">
                <a:spcBef>
                  <a:spcPct val="20000"/>
                </a:spcBef>
                <a:buChar char="–"/>
                <a:defRPr sz="1600">
                  <a:solidFill>
                    <a:schemeClr val="tx1"/>
                  </a:solidFill>
                  <a:latin typeface="Times" panose="02020603050405020304" pitchFamily="18" charset="0"/>
                </a:defRPr>
              </a:lvl4pPr>
              <a:lvl5pPr marL="2057400" indent="-228600" defTabSz="762000">
                <a:spcBef>
                  <a:spcPct val="20000"/>
                </a:spcBef>
                <a:buChar char="•"/>
                <a:defRPr sz="1600">
                  <a:solidFill>
                    <a:schemeClr val="tx1"/>
                  </a:solidFill>
                  <a:latin typeface="Times" panose="02020603050405020304" pitchFamily="18" charset="0"/>
                </a:defRPr>
              </a:lvl5pPr>
              <a:lvl6pPr marL="25146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endParaRPr lang="en-US" altLang="nb-NO" sz="1800" b="1"/>
            </a:p>
          </p:txBody>
        </p:sp>
        <p:sp>
          <p:nvSpPr>
            <p:cNvPr id="155694" name="Freeform 6"/>
            <p:cNvSpPr>
              <a:spLocks/>
            </p:cNvSpPr>
            <p:nvPr/>
          </p:nvSpPr>
          <p:spPr bwMode="auto">
            <a:xfrm>
              <a:off x="2432" y="1680"/>
              <a:ext cx="496" cy="1728"/>
            </a:xfrm>
            <a:custGeom>
              <a:avLst/>
              <a:gdLst>
                <a:gd name="T0" fmla="*/ 16 w 496"/>
                <a:gd name="T1" fmla="*/ 0 h 1728"/>
                <a:gd name="T2" fmla="*/ 16 w 496"/>
                <a:gd name="T3" fmla="*/ 384 h 1728"/>
                <a:gd name="T4" fmla="*/ 64 w 496"/>
                <a:gd name="T5" fmla="*/ 720 h 1728"/>
                <a:gd name="T6" fmla="*/ 400 w 496"/>
                <a:gd name="T7" fmla="*/ 1200 h 1728"/>
                <a:gd name="T8" fmla="*/ 496 w 496"/>
                <a:gd name="T9" fmla="*/ 1728 h 17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6" h="1728">
                  <a:moveTo>
                    <a:pt x="16" y="0"/>
                  </a:moveTo>
                  <a:cubicBezTo>
                    <a:pt x="12" y="132"/>
                    <a:pt x="8" y="264"/>
                    <a:pt x="16" y="384"/>
                  </a:cubicBezTo>
                  <a:cubicBezTo>
                    <a:pt x="24" y="504"/>
                    <a:pt x="0" y="584"/>
                    <a:pt x="64" y="720"/>
                  </a:cubicBezTo>
                  <a:cubicBezTo>
                    <a:pt x="128" y="856"/>
                    <a:pt x="328" y="1032"/>
                    <a:pt x="400" y="1200"/>
                  </a:cubicBezTo>
                  <a:cubicBezTo>
                    <a:pt x="472" y="1368"/>
                    <a:pt x="480" y="1640"/>
                    <a:pt x="496" y="1728"/>
                  </a:cubicBezTo>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ap="flat" cmpd="sng">
                  <a:solidFill>
                    <a:srgbClr val="FF0000"/>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a:p>
          </p:txBody>
        </p:sp>
      </p:grpSp>
      <p:sp>
        <p:nvSpPr>
          <p:cNvPr id="155653" name="Oval 7"/>
          <p:cNvSpPr>
            <a:spLocks noChangeArrowheads="1"/>
          </p:cNvSpPr>
          <p:nvPr/>
        </p:nvSpPr>
        <p:spPr bwMode="auto">
          <a:xfrm>
            <a:off x="9120188" y="2692753"/>
            <a:ext cx="642937" cy="435859"/>
          </a:xfrm>
          <a:prstGeom prst="ellipse">
            <a:avLst/>
          </a:prstGeom>
          <a:noFill/>
          <a:ln w="12700" algn="ctr">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lvl1pPr marL="304800" indent="-304800">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a:buFontTx/>
              <a:buNone/>
            </a:pPr>
            <a:r>
              <a:rPr lang="en-US" altLang="nb-NO" sz="1400"/>
              <a:t>XC</a:t>
            </a:r>
          </a:p>
        </p:txBody>
      </p:sp>
      <p:sp>
        <p:nvSpPr>
          <p:cNvPr id="155654" name="Oval 8"/>
          <p:cNvSpPr>
            <a:spLocks noChangeArrowheads="1"/>
          </p:cNvSpPr>
          <p:nvPr/>
        </p:nvSpPr>
        <p:spPr bwMode="auto">
          <a:xfrm>
            <a:off x="9159838" y="3700816"/>
            <a:ext cx="577927" cy="435859"/>
          </a:xfrm>
          <a:prstGeom prst="ellipse">
            <a:avLst/>
          </a:prstGeom>
          <a:noFill/>
          <a:ln w="12700" algn="ctr">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marL="304800" indent="-304800">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a:buFontTx/>
              <a:buNone/>
            </a:pPr>
            <a:r>
              <a:rPr lang="en-US" altLang="nb-NO" sz="1400"/>
              <a:t>TC</a:t>
            </a:r>
          </a:p>
        </p:txBody>
      </p:sp>
      <p:sp>
        <p:nvSpPr>
          <p:cNvPr id="155655" name="Oval 9"/>
          <p:cNvSpPr>
            <a:spLocks noChangeArrowheads="1"/>
          </p:cNvSpPr>
          <p:nvPr/>
        </p:nvSpPr>
        <p:spPr bwMode="auto">
          <a:xfrm>
            <a:off x="9160249" y="4637441"/>
            <a:ext cx="564402" cy="435859"/>
          </a:xfrm>
          <a:prstGeom prst="ellipse">
            <a:avLst/>
          </a:prstGeom>
          <a:noFill/>
          <a:ln w="12700" algn="ctr">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marL="304800" indent="-304800">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a:buFontTx/>
              <a:buNone/>
            </a:pPr>
            <a:r>
              <a:rPr lang="en-US" altLang="nb-NO" sz="1400"/>
              <a:t>FC</a:t>
            </a:r>
          </a:p>
        </p:txBody>
      </p:sp>
      <p:sp>
        <p:nvSpPr>
          <p:cNvPr id="155656" name="Text Box 10"/>
          <p:cNvSpPr txBox="1">
            <a:spLocks noChangeArrowheads="1"/>
          </p:cNvSpPr>
          <p:nvPr/>
        </p:nvSpPr>
        <p:spPr bwMode="auto">
          <a:xfrm>
            <a:off x="9551988" y="2133601"/>
            <a:ext cx="377324" cy="402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marL="304800" indent="-304800">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buFontTx/>
              <a:buNone/>
            </a:pPr>
            <a:r>
              <a:rPr lang="en-US" altLang="nb-NO">
                <a:solidFill>
                  <a:srgbClr val="FF0000"/>
                </a:solidFill>
              </a:rPr>
              <a:t>y</a:t>
            </a:r>
            <a:r>
              <a:rPr lang="en-US" altLang="nb-NO" baseline="-25000">
                <a:solidFill>
                  <a:srgbClr val="FF0000"/>
                </a:solidFill>
              </a:rPr>
              <a:t>s</a:t>
            </a:r>
          </a:p>
        </p:txBody>
      </p:sp>
      <p:sp>
        <p:nvSpPr>
          <p:cNvPr id="155657" name="Text Box 11"/>
          <p:cNvSpPr txBox="1">
            <a:spLocks noChangeArrowheads="1"/>
          </p:cNvSpPr>
          <p:nvPr/>
        </p:nvSpPr>
        <p:spPr bwMode="auto">
          <a:xfrm>
            <a:off x="8401050" y="2565401"/>
            <a:ext cx="309998" cy="402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marL="304800" indent="-304800">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buFontTx/>
              <a:buNone/>
            </a:pPr>
            <a:r>
              <a:rPr lang="en-US" altLang="nb-NO">
                <a:solidFill>
                  <a:srgbClr val="FF0000"/>
                </a:solidFill>
              </a:rPr>
              <a:t>y</a:t>
            </a:r>
            <a:endParaRPr lang="en-US" altLang="nb-NO" baseline="-25000">
              <a:solidFill>
                <a:srgbClr val="FF0000"/>
              </a:solidFill>
            </a:endParaRPr>
          </a:p>
        </p:txBody>
      </p:sp>
      <p:sp>
        <p:nvSpPr>
          <p:cNvPr id="155658" name="Line 12"/>
          <p:cNvSpPr>
            <a:spLocks noChangeShapeType="1"/>
          </p:cNvSpPr>
          <p:nvPr/>
        </p:nvSpPr>
        <p:spPr bwMode="auto">
          <a:xfrm>
            <a:off x="8040688" y="2924175"/>
            <a:ext cx="1079500" cy="0"/>
          </a:xfrm>
          <a:prstGeom prst="line">
            <a:avLst/>
          </a:prstGeom>
          <a:noFill/>
          <a:ln w="127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nb-NO"/>
          </a:p>
        </p:txBody>
      </p:sp>
      <p:sp>
        <p:nvSpPr>
          <p:cNvPr id="155659" name="Line 13"/>
          <p:cNvSpPr>
            <a:spLocks noChangeShapeType="1"/>
          </p:cNvSpPr>
          <p:nvPr/>
        </p:nvSpPr>
        <p:spPr bwMode="auto">
          <a:xfrm>
            <a:off x="9409113" y="2276475"/>
            <a:ext cx="0" cy="431800"/>
          </a:xfrm>
          <a:prstGeom prst="line">
            <a:avLst/>
          </a:prstGeom>
          <a:noFill/>
          <a:ln w="127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nb-NO"/>
          </a:p>
        </p:txBody>
      </p:sp>
      <p:sp>
        <p:nvSpPr>
          <p:cNvPr id="155660" name="Line 14"/>
          <p:cNvSpPr>
            <a:spLocks noChangeShapeType="1"/>
          </p:cNvSpPr>
          <p:nvPr/>
        </p:nvSpPr>
        <p:spPr bwMode="auto">
          <a:xfrm>
            <a:off x="9409113" y="3141664"/>
            <a:ext cx="0" cy="574675"/>
          </a:xfrm>
          <a:prstGeom prst="line">
            <a:avLst/>
          </a:prstGeom>
          <a:noFill/>
          <a:ln w="127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nb-NO"/>
          </a:p>
        </p:txBody>
      </p:sp>
      <p:sp>
        <p:nvSpPr>
          <p:cNvPr id="155661" name="Line 15"/>
          <p:cNvSpPr>
            <a:spLocks noChangeShapeType="1"/>
          </p:cNvSpPr>
          <p:nvPr/>
        </p:nvSpPr>
        <p:spPr bwMode="auto">
          <a:xfrm>
            <a:off x="9480550" y="4149725"/>
            <a:ext cx="0" cy="503238"/>
          </a:xfrm>
          <a:prstGeom prst="line">
            <a:avLst/>
          </a:prstGeom>
          <a:noFill/>
          <a:ln w="127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nb-NO"/>
          </a:p>
        </p:txBody>
      </p:sp>
      <p:sp>
        <p:nvSpPr>
          <p:cNvPr id="155662" name="Text Box 16"/>
          <p:cNvSpPr txBox="1">
            <a:spLocks noChangeArrowheads="1"/>
          </p:cNvSpPr>
          <p:nvPr/>
        </p:nvSpPr>
        <p:spPr bwMode="auto">
          <a:xfrm>
            <a:off x="9767888" y="4005264"/>
            <a:ext cx="406178" cy="402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marL="304800" indent="-304800">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buFontTx/>
              <a:buNone/>
            </a:pPr>
            <a:r>
              <a:rPr lang="en-US" altLang="nb-NO">
                <a:solidFill>
                  <a:srgbClr val="FF0000"/>
                </a:solidFill>
              </a:rPr>
              <a:t>L</a:t>
            </a:r>
            <a:r>
              <a:rPr lang="en-US" altLang="nb-NO" baseline="-25000">
                <a:solidFill>
                  <a:srgbClr val="FF0000"/>
                </a:solidFill>
              </a:rPr>
              <a:t>s</a:t>
            </a:r>
          </a:p>
        </p:txBody>
      </p:sp>
      <p:sp>
        <p:nvSpPr>
          <p:cNvPr id="155663" name="Text Box 17"/>
          <p:cNvSpPr txBox="1">
            <a:spLocks noChangeArrowheads="1"/>
          </p:cNvSpPr>
          <p:nvPr/>
        </p:nvSpPr>
        <p:spPr bwMode="auto">
          <a:xfrm>
            <a:off x="9625014" y="3068639"/>
            <a:ext cx="388289" cy="402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marL="304800" indent="-304800">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buFontTx/>
              <a:buNone/>
            </a:pPr>
            <a:r>
              <a:rPr lang="en-US" altLang="nb-NO">
                <a:solidFill>
                  <a:srgbClr val="FF0000"/>
                </a:solidFill>
              </a:rPr>
              <a:t>T</a:t>
            </a:r>
            <a:r>
              <a:rPr lang="en-US" altLang="nb-NO" baseline="-25000">
                <a:solidFill>
                  <a:srgbClr val="FF0000"/>
                </a:solidFill>
              </a:rPr>
              <a:t>s</a:t>
            </a:r>
          </a:p>
        </p:txBody>
      </p:sp>
      <p:sp>
        <p:nvSpPr>
          <p:cNvPr id="155664" name="Line 18"/>
          <p:cNvSpPr>
            <a:spLocks noChangeShapeType="1"/>
          </p:cNvSpPr>
          <p:nvPr/>
        </p:nvSpPr>
        <p:spPr bwMode="auto">
          <a:xfrm>
            <a:off x="5808664" y="3573463"/>
            <a:ext cx="1150937" cy="0"/>
          </a:xfrm>
          <a:prstGeom prst="line">
            <a:avLst/>
          </a:prstGeom>
          <a:noFill/>
          <a:ln w="127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nb-NO"/>
          </a:p>
        </p:txBody>
      </p:sp>
      <p:sp>
        <p:nvSpPr>
          <p:cNvPr id="155665" name="Line 19"/>
          <p:cNvSpPr>
            <a:spLocks noChangeShapeType="1"/>
          </p:cNvSpPr>
          <p:nvPr/>
        </p:nvSpPr>
        <p:spPr bwMode="auto">
          <a:xfrm>
            <a:off x="6959600" y="3573463"/>
            <a:ext cx="0" cy="360362"/>
          </a:xfrm>
          <a:prstGeom prst="line">
            <a:avLst/>
          </a:prstGeom>
          <a:noFill/>
          <a:ln w="127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nb-NO"/>
          </a:p>
        </p:txBody>
      </p:sp>
      <p:sp>
        <p:nvSpPr>
          <p:cNvPr id="155666" name="Line 20"/>
          <p:cNvSpPr>
            <a:spLocks noChangeShapeType="1"/>
          </p:cNvSpPr>
          <p:nvPr/>
        </p:nvSpPr>
        <p:spPr bwMode="auto">
          <a:xfrm>
            <a:off x="6959601" y="3933825"/>
            <a:ext cx="2232025" cy="0"/>
          </a:xfrm>
          <a:prstGeom prst="line">
            <a:avLst/>
          </a:prstGeom>
          <a:noFill/>
          <a:ln w="127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nb-NO"/>
          </a:p>
        </p:txBody>
      </p:sp>
      <p:sp>
        <p:nvSpPr>
          <p:cNvPr id="155667" name="Text Box 21"/>
          <p:cNvSpPr txBox="1">
            <a:spLocks noChangeArrowheads="1"/>
          </p:cNvSpPr>
          <p:nvPr/>
        </p:nvSpPr>
        <p:spPr bwMode="auto">
          <a:xfrm>
            <a:off x="8543925" y="4508501"/>
            <a:ext cx="338852" cy="402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marL="304800" indent="-304800">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buFontTx/>
              <a:buNone/>
            </a:pPr>
            <a:r>
              <a:rPr lang="en-US" altLang="nb-NO">
                <a:solidFill>
                  <a:srgbClr val="FF0000"/>
                </a:solidFill>
              </a:rPr>
              <a:t>L</a:t>
            </a:r>
            <a:endParaRPr lang="en-US" altLang="nb-NO" baseline="-25000">
              <a:solidFill>
                <a:srgbClr val="FF0000"/>
              </a:solidFill>
            </a:endParaRPr>
          </a:p>
        </p:txBody>
      </p:sp>
      <p:sp>
        <p:nvSpPr>
          <p:cNvPr id="155668" name="Text Box 22"/>
          <p:cNvSpPr txBox="1">
            <a:spLocks noChangeArrowheads="1"/>
          </p:cNvSpPr>
          <p:nvPr/>
        </p:nvSpPr>
        <p:spPr bwMode="auto">
          <a:xfrm>
            <a:off x="8401050" y="3500439"/>
            <a:ext cx="338852" cy="402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marL="304800" indent="-304800">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buFontTx/>
              <a:buNone/>
            </a:pPr>
            <a:r>
              <a:rPr lang="en-US" altLang="nb-NO">
                <a:solidFill>
                  <a:srgbClr val="FF0000"/>
                </a:solidFill>
              </a:rPr>
              <a:t>T</a:t>
            </a:r>
            <a:endParaRPr lang="en-US" altLang="nb-NO" baseline="-25000">
              <a:solidFill>
                <a:srgbClr val="FF0000"/>
              </a:solidFill>
            </a:endParaRPr>
          </a:p>
        </p:txBody>
      </p:sp>
      <p:sp>
        <p:nvSpPr>
          <p:cNvPr id="155669" name="Line 23"/>
          <p:cNvSpPr>
            <a:spLocks noChangeShapeType="1"/>
          </p:cNvSpPr>
          <p:nvPr/>
        </p:nvSpPr>
        <p:spPr bwMode="auto">
          <a:xfrm>
            <a:off x="5951538" y="2781300"/>
            <a:ext cx="0" cy="287338"/>
          </a:xfrm>
          <a:prstGeom prst="line">
            <a:avLst/>
          </a:prstGeom>
          <a:noFill/>
          <a:ln w="127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nb-NO"/>
          </a:p>
        </p:txBody>
      </p:sp>
      <p:sp>
        <p:nvSpPr>
          <p:cNvPr id="155670" name="Line 24"/>
          <p:cNvSpPr>
            <a:spLocks noChangeShapeType="1"/>
          </p:cNvSpPr>
          <p:nvPr/>
        </p:nvSpPr>
        <p:spPr bwMode="auto">
          <a:xfrm>
            <a:off x="6024563" y="2781300"/>
            <a:ext cx="0" cy="287338"/>
          </a:xfrm>
          <a:prstGeom prst="line">
            <a:avLst/>
          </a:prstGeom>
          <a:noFill/>
          <a:ln w="127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nb-NO"/>
          </a:p>
        </p:txBody>
      </p:sp>
      <p:sp>
        <p:nvSpPr>
          <p:cNvPr id="155671" name="Line 25"/>
          <p:cNvSpPr>
            <a:spLocks noChangeShapeType="1"/>
          </p:cNvSpPr>
          <p:nvPr/>
        </p:nvSpPr>
        <p:spPr bwMode="auto">
          <a:xfrm>
            <a:off x="5951538" y="2997200"/>
            <a:ext cx="0" cy="1944688"/>
          </a:xfrm>
          <a:prstGeom prst="line">
            <a:avLst/>
          </a:prstGeom>
          <a:noFill/>
          <a:ln w="127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nb-NO"/>
          </a:p>
        </p:txBody>
      </p:sp>
      <p:sp>
        <p:nvSpPr>
          <p:cNvPr id="155672" name="Line 26"/>
          <p:cNvSpPr>
            <a:spLocks noChangeShapeType="1"/>
          </p:cNvSpPr>
          <p:nvPr/>
        </p:nvSpPr>
        <p:spPr bwMode="auto">
          <a:xfrm>
            <a:off x="5951539" y="4941888"/>
            <a:ext cx="3240087" cy="0"/>
          </a:xfrm>
          <a:prstGeom prst="line">
            <a:avLst/>
          </a:prstGeom>
          <a:noFill/>
          <a:ln w="127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nb-NO"/>
          </a:p>
        </p:txBody>
      </p:sp>
      <p:sp>
        <p:nvSpPr>
          <p:cNvPr id="155673" name="Line 27"/>
          <p:cNvSpPr>
            <a:spLocks noChangeShapeType="1"/>
          </p:cNvSpPr>
          <p:nvPr/>
        </p:nvSpPr>
        <p:spPr bwMode="auto">
          <a:xfrm>
            <a:off x="9409113" y="5084764"/>
            <a:ext cx="0" cy="504825"/>
          </a:xfrm>
          <a:prstGeom prst="line">
            <a:avLst/>
          </a:prstGeom>
          <a:noFill/>
          <a:ln w="127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nb-NO"/>
          </a:p>
        </p:txBody>
      </p:sp>
      <p:sp>
        <p:nvSpPr>
          <p:cNvPr id="155674" name="Text Box 28"/>
          <p:cNvSpPr txBox="1">
            <a:spLocks noChangeArrowheads="1"/>
          </p:cNvSpPr>
          <p:nvPr/>
        </p:nvSpPr>
        <p:spPr bwMode="auto">
          <a:xfrm>
            <a:off x="9625013" y="4868864"/>
            <a:ext cx="295572" cy="402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marL="304800" indent="-304800">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buFontTx/>
              <a:buNone/>
            </a:pPr>
            <a:r>
              <a:rPr lang="en-US" altLang="nb-NO">
                <a:solidFill>
                  <a:srgbClr val="FF0000"/>
                </a:solidFill>
              </a:rPr>
              <a:t>z</a:t>
            </a:r>
            <a:endParaRPr lang="en-US" altLang="nb-NO" baseline="-25000">
              <a:solidFill>
                <a:srgbClr val="FF0000"/>
              </a:solidFill>
            </a:endParaRPr>
          </a:p>
        </p:txBody>
      </p:sp>
      <p:sp>
        <p:nvSpPr>
          <p:cNvPr id="155675" name="Line 29"/>
          <p:cNvSpPr>
            <a:spLocks noChangeShapeType="1"/>
          </p:cNvSpPr>
          <p:nvPr/>
        </p:nvSpPr>
        <p:spPr bwMode="auto">
          <a:xfrm>
            <a:off x="9409113" y="5589588"/>
            <a:ext cx="1008062" cy="0"/>
          </a:xfrm>
          <a:prstGeom prst="line">
            <a:avLst/>
          </a:prstGeom>
          <a:noFill/>
          <a:ln w="127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nb-NO"/>
          </a:p>
        </p:txBody>
      </p:sp>
      <p:sp>
        <p:nvSpPr>
          <p:cNvPr id="155676" name="Line 30"/>
          <p:cNvSpPr>
            <a:spLocks noChangeShapeType="1"/>
          </p:cNvSpPr>
          <p:nvPr/>
        </p:nvSpPr>
        <p:spPr bwMode="auto">
          <a:xfrm flipV="1">
            <a:off x="10417175" y="476250"/>
            <a:ext cx="0" cy="5113338"/>
          </a:xfrm>
          <a:prstGeom prst="line">
            <a:avLst/>
          </a:prstGeom>
          <a:noFill/>
          <a:ln w="127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nb-NO"/>
          </a:p>
        </p:txBody>
      </p:sp>
      <p:sp>
        <p:nvSpPr>
          <p:cNvPr id="155677" name="Line 31"/>
          <p:cNvSpPr>
            <a:spLocks noChangeShapeType="1"/>
          </p:cNvSpPr>
          <p:nvPr/>
        </p:nvSpPr>
        <p:spPr bwMode="auto">
          <a:xfrm flipH="1">
            <a:off x="6600825" y="476250"/>
            <a:ext cx="3816350" cy="0"/>
          </a:xfrm>
          <a:prstGeom prst="line">
            <a:avLst/>
          </a:prstGeom>
          <a:noFill/>
          <a:ln w="127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nb-NO"/>
          </a:p>
        </p:txBody>
      </p:sp>
      <p:sp>
        <p:nvSpPr>
          <p:cNvPr id="155678" name="Line 32"/>
          <p:cNvSpPr>
            <a:spLocks noChangeShapeType="1"/>
          </p:cNvSpPr>
          <p:nvPr/>
        </p:nvSpPr>
        <p:spPr bwMode="auto">
          <a:xfrm flipH="1">
            <a:off x="6456363" y="476250"/>
            <a:ext cx="144462" cy="2305050"/>
          </a:xfrm>
          <a:prstGeom prst="line">
            <a:avLst/>
          </a:prstGeom>
          <a:noFill/>
          <a:ln w="127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nb-NO"/>
          </a:p>
        </p:txBody>
      </p:sp>
      <p:sp>
        <p:nvSpPr>
          <p:cNvPr id="155679" name="Line 33"/>
          <p:cNvSpPr>
            <a:spLocks noChangeShapeType="1"/>
          </p:cNvSpPr>
          <p:nvPr/>
        </p:nvSpPr>
        <p:spPr bwMode="auto">
          <a:xfrm>
            <a:off x="9551989" y="2636838"/>
            <a:ext cx="719137" cy="0"/>
          </a:xfrm>
          <a:prstGeom prst="line">
            <a:avLst/>
          </a:prstGeom>
          <a:noFill/>
          <a:ln w="127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nb-NO"/>
          </a:p>
        </p:txBody>
      </p:sp>
      <p:sp>
        <p:nvSpPr>
          <p:cNvPr id="155680" name="Freeform 34"/>
          <p:cNvSpPr>
            <a:spLocks/>
          </p:cNvSpPr>
          <p:nvPr/>
        </p:nvSpPr>
        <p:spPr bwMode="auto">
          <a:xfrm>
            <a:off x="9494838" y="5119689"/>
            <a:ext cx="181822" cy="371513"/>
          </a:xfrm>
          <a:custGeom>
            <a:avLst/>
            <a:gdLst>
              <a:gd name="T0" fmla="*/ 0 w 645"/>
              <a:gd name="T1" fmla="*/ 2147483646 h 252"/>
              <a:gd name="T2" fmla="*/ 2147483646 w 645"/>
              <a:gd name="T3" fmla="*/ 2147483646 h 252"/>
              <a:gd name="T4" fmla="*/ 2147483646 w 645"/>
              <a:gd name="T5" fmla="*/ 2147483646 h 252"/>
              <a:gd name="T6" fmla="*/ 2147483646 w 645"/>
              <a:gd name="T7" fmla="*/ 2147483646 h 252"/>
              <a:gd name="T8" fmla="*/ 2147483646 w 645"/>
              <a:gd name="T9" fmla="*/ 2147483646 h 252"/>
              <a:gd name="T10" fmla="*/ 2147483646 w 645"/>
              <a:gd name="T11" fmla="*/ 2147483646 h 252"/>
              <a:gd name="T12" fmla="*/ 2147483646 w 645"/>
              <a:gd name="T13" fmla="*/ 2147483646 h 252"/>
              <a:gd name="T14" fmla="*/ 2147483646 w 645"/>
              <a:gd name="T15" fmla="*/ 2147483646 h 252"/>
              <a:gd name="T16" fmla="*/ 2147483646 w 645"/>
              <a:gd name="T17" fmla="*/ 2147483646 h 252"/>
              <a:gd name="T18" fmla="*/ 2147483646 w 645"/>
              <a:gd name="T19" fmla="*/ 2147483646 h 252"/>
              <a:gd name="T20" fmla="*/ 2147483646 w 645"/>
              <a:gd name="T21" fmla="*/ 2147483646 h 252"/>
              <a:gd name="T22" fmla="*/ 2147483646 w 645"/>
              <a:gd name="T23" fmla="*/ 2147483646 h 252"/>
              <a:gd name="T24" fmla="*/ 2147483646 w 645"/>
              <a:gd name="T25" fmla="*/ 2147483646 h 252"/>
              <a:gd name="T26" fmla="*/ 2147483646 w 645"/>
              <a:gd name="T27" fmla="*/ 2147483646 h 252"/>
              <a:gd name="T28" fmla="*/ 2147483646 w 645"/>
              <a:gd name="T29" fmla="*/ 2147483646 h 252"/>
              <a:gd name="T30" fmla="*/ 2147483646 w 645"/>
              <a:gd name="T31" fmla="*/ 2147483646 h 252"/>
              <a:gd name="T32" fmla="*/ 2147483646 w 645"/>
              <a:gd name="T33" fmla="*/ 2147483646 h 252"/>
              <a:gd name="T34" fmla="*/ 2147483646 w 645"/>
              <a:gd name="T35" fmla="*/ 2147483646 h 252"/>
              <a:gd name="T36" fmla="*/ 2147483646 w 645"/>
              <a:gd name="T37" fmla="*/ 2147483646 h 252"/>
              <a:gd name="T38" fmla="*/ 2147483646 w 645"/>
              <a:gd name="T39" fmla="*/ 2147483646 h 252"/>
              <a:gd name="T40" fmla="*/ 2147483646 w 645"/>
              <a:gd name="T41" fmla="*/ 2147483646 h 252"/>
              <a:gd name="T42" fmla="*/ 2147483646 w 645"/>
              <a:gd name="T43" fmla="*/ 2147483646 h 252"/>
              <a:gd name="T44" fmla="*/ 2147483646 w 645"/>
              <a:gd name="T45" fmla="*/ 2147483646 h 252"/>
              <a:gd name="T46" fmla="*/ 2147483646 w 645"/>
              <a:gd name="T47" fmla="*/ 2147483646 h 252"/>
              <a:gd name="T48" fmla="*/ 2147483646 w 645"/>
              <a:gd name="T49" fmla="*/ 2147483646 h 252"/>
              <a:gd name="T50" fmla="*/ 2147483646 w 645"/>
              <a:gd name="T51" fmla="*/ 2147483646 h 252"/>
              <a:gd name="T52" fmla="*/ 2147483646 w 645"/>
              <a:gd name="T53" fmla="*/ 2147483646 h 252"/>
              <a:gd name="T54" fmla="*/ 2147483646 w 645"/>
              <a:gd name="T55" fmla="*/ 2147483646 h 252"/>
              <a:gd name="T56" fmla="*/ 2147483646 w 645"/>
              <a:gd name="T57" fmla="*/ 2147483646 h 252"/>
              <a:gd name="T58" fmla="*/ 2147483646 w 645"/>
              <a:gd name="T59" fmla="*/ 2147483646 h 252"/>
              <a:gd name="T60" fmla="*/ 2147483646 w 645"/>
              <a:gd name="T61" fmla="*/ 2147483646 h 252"/>
              <a:gd name="T62" fmla="*/ 2147483646 w 645"/>
              <a:gd name="T63" fmla="*/ 2147483646 h 2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45" h="252">
                <a:moveTo>
                  <a:pt x="0" y="224"/>
                </a:moveTo>
                <a:cubicBezTo>
                  <a:pt x="2" y="217"/>
                  <a:pt x="0" y="206"/>
                  <a:pt x="7" y="204"/>
                </a:cubicBezTo>
                <a:cubicBezTo>
                  <a:pt x="42" y="195"/>
                  <a:pt x="16" y="248"/>
                  <a:pt x="34" y="197"/>
                </a:cubicBezTo>
                <a:cubicBezTo>
                  <a:pt x="53" y="252"/>
                  <a:pt x="24" y="187"/>
                  <a:pt x="61" y="197"/>
                </a:cubicBezTo>
                <a:cubicBezTo>
                  <a:pt x="70" y="199"/>
                  <a:pt x="66" y="215"/>
                  <a:pt x="68" y="224"/>
                </a:cubicBezTo>
                <a:cubicBezTo>
                  <a:pt x="85" y="159"/>
                  <a:pt x="79" y="188"/>
                  <a:pt x="88" y="136"/>
                </a:cubicBezTo>
                <a:cubicBezTo>
                  <a:pt x="90" y="145"/>
                  <a:pt x="92" y="154"/>
                  <a:pt x="95" y="163"/>
                </a:cubicBezTo>
                <a:cubicBezTo>
                  <a:pt x="97" y="170"/>
                  <a:pt x="95" y="184"/>
                  <a:pt x="102" y="184"/>
                </a:cubicBezTo>
                <a:cubicBezTo>
                  <a:pt x="109" y="184"/>
                  <a:pt x="107" y="170"/>
                  <a:pt x="109" y="163"/>
                </a:cubicBezTo>
                <a:cubicBezTo>
                  <a:pt x="112" y="154"/>
                  <a:pt x="114" y="145"/>
                  <a:pt x="116" y="136"/>
                </a:cubicBezTo>
                <a:cubicBezTo>
                  <a:pt x="118" y="152"/>
                  <a:pt x="112" y="171"/>
                  <a:pt x="122" y="184"/>
                </a:cubicBezTo>
                <a:cubicBezTo>
                  <a:pt x="127" y="191"/>
                  <a:pt x="128" y="163"/>
                  <a:pt x="136" y="163"/>
                </a:cubicBezTo>
                <a:cubicBezTo>
                  <a:pt x="143" y="163"/>
                  <a:pt x="141" y="177"/>
                  <a:pt x="143" y="184"/>
                </a:cubicBezTo>
                <a:cubicBezTo>
                  <a:pt x="150" y="138"/>
                  <a:pt x="151" y="93"/>
                  <a:pt x="163" y="48"/>
                </a:cubicBezTo>
                <a:cubicBezTo>
                  <a:pt x="174" y="75"/>
                  <a:pt x="180" y="102"/>
                  <a:pt x="190" y="129"/>
                </a:cubicBezTo>
                <a:cubicBezTo>
                  <a:pt x="200" y="206"/>
                  <a:pt x="192" y="194"/>
                  <a:pt x="238" y="150"/>
                </a:cubicBezTo>
                <a:cubicBezTo>
                  <a:pt x="240" y="175"/>
                  <a:pt x="235" y="201"/>
                  <a:pt x="244" y="224"/>
                </a:cubicBezTo>
                <a:cubicBezTo>
                  <a:pt x="249" y="237"/>
                  <a:pt x="249" y="197"/>
                  <a:pt x="251" y="184"/>
                </a:cubicBezTo>
                <a:cubicBezTo>
                  <a:pt x="256" y="151"/>
                  <a:pt x="262" y="121"/>
                  <a:pt x="271" y="89"/>
                </a:cubicBezTo>
                <a:cubicBezTo>
                  <a:pt x="275" y="75"/>
                  <a:pt x="285" y="48"/>
                  <a:pt x="285" y="48"/>
                </a:cubicBezTo>
                <a:cubicBezTo>
                  <a:pt x="310" y="84"/>
                  <a:pt x="315" y="66"/>
                  <a:pt x="326" y="34"/>
                </a:cubicBezTo>
                <a:cubicBezTo>
                  <a:pt x="334" y="63"/>
                  <a:pt x="332" y="95"/>
                  <a:pt x="360" y="55"/>
                </a:cubicBezTo>
                <a:cubicBezTo>
                  <a:pt x="384" y="92"/>
                  <a:pt x="390" y="72"/>
                  <a:pt x="400" y="41"/>
                </a:cubicBezTo>
                <a:cubicBezTo>
                  <a:pt x="402" y="48"/>
                  <a:pt x="402" y="67"/>
                  <a:pt x="407" y="62"/>
                </a:cubicBezTo>
                <a:cubicBezTo>
                  <a:pt x="417" y="52"/>
                  <a:pt x="421" y="21"/>
                  <a:pt x="421" y="21"/>
                </a:cubicBezTo>
                <a:cubicBezTo>
                  <a:pt x="437" y="46"/>
                  <a:pt x="442" y="65"/>
                  <a:pt x="448" y="95"/>
                </a:cubicBezTo>
                <a:cubicBezTo>
                  <a:pt x="476" y="52"/>
                  <a:pt x="466" y="96"/>
                  <a:pt x="475" y="123"/>
                </a:cubicBezTo>
                <a:cubicBezTo>
                  <a:pt x="495" y="90"/>
                  <a:pt x="491" y="60"/>
                  <a:pt x="515" y="109"/>
                </a:cubicBezTo>
                <a:cubicBezTo>
                  <a:pt x="544" y="99"/>
                  <a:pt x="540" y="89"/>
                  <a:pt x="549" y="62"/>
                </a:cubicBezTo>
                <a:cubicBezTo>
                  <a:pt x="557" y="0"/>
                  <a:pt x="538" y="12"/>
                  <a:pt x="576" y="1"/>
                </a:cubicBezTo>
                <a:cubicBezTo>
                  <a:pt x="612" y="23"/>
                  <a:pt x="625" y="56"/>
                  <a:pt x="637" y="95"/>
                </a:cubicBezTo>
                <a:cubicBezTo>
                  <a:pt x="645" y="72"/>
                  <a:pt x="637" y="21"/>
                  <a:pt x="637" y="21"/>
                </a:cubicBezTo>
              </a:path>
            </a:pathLst>
          </a:custGeom>
          <a:noFill/>
          <a:ln w="12700" cap="flat" cmpd="sng">
            <a:solidFill>
              <a:srgbClr val="FF33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nb-NO"/>
          </a:p>
        </p:txBody>
      </p:sp>
      <p:sp>
        <p:nvSpPr>
          <p:cNvPr id="155681" name="Freeform 35"/>
          <p:cNvSpPr>
            <a:spLocks/>
          </p:cNvSpPr>
          <p:nvPr/>
        </p:nvSpPr>
        <p:spPr bwMode="auto">
          <a:xfrm>
            <a:off x="9634538" y="4456114"/>
            <a:ext cx="181822" cy="371513"/>
          </a:xfrm>
          <a:custGeom>
            <a:avLst/>
            <a:gdLst>
              <a:gd name="T0" fmla="*/ 0 w 617"/>
              <a:gd name="T1" fmla="*/ 2147483646 h 168"/>
              <a:gd name="T2" fmla="*/ 2147483646 w 617"/>
              <a:gd name="T3" fmla="*/ 2147483646 h 168"/>
              <a:gd name="T4" fmla="*/ 2147483646 w 617"/>
              <a:gd name="T5" fmla="*/ 2147483646 h 168"/>
              <a:gd name="T6" fmla="*/ 2147483646 w 617"/>
              <a:gd name="T7" fmla="*/ 2147483646 h 168"/>
              <a:gd name="T8" fmla="*/ 2147483646 w 617"/>
              <a:gd name="T9" fmla="*/ 2147483646 h 168"/>
              <a:gd name="T10" fmla="*/ 2147483646 w 617"/>
              <a:gd name="T11" fmla="*/ 2147483646 h 168"/>
              <a:gd name="T12" fmla="*/ 2147483646 w 617"/>
              <a:gd name="T13" fmla="*/ 2147483646 h 168"/>
              <a:gd name="T14" fmla="*/ 2147483646 w 617"/>
              <a:gd name="T15" fmla="*/ 2147483646 h 168"/>
              <a:gd name="T16" fmla="*/ 2147483646 w 617"/>
              <a:gd name="T17" fmla="*/ 2147483646 h 168"/>
              <a:gd name="T18" fmla="*/ 2147483646 w 617"/>
              <a:gd name="T19" fmla="*/ 2147483646 h 1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7" h="168">
                <a:moveTo>
                  <a:pt x="0" y="168"/>
                </a:moveTo>
                <a:cubicBezTo>
                  <a:pt x="35" y="144"/>
                  <a:pt x="49" y="116"/>
                  <a:pt x="95" y="100"/>
                </a:cubicBezTo>
                <a:cubicBezTo>
                  <a:pt x="121" y="109"/>
                  <a:pt x="127" y="126"/>
                  <a:pt x="150" y="141"/>
                </a:cubicBezTo>
                <a:cubicBezTo>
                  <a:pt x="175" y="132"/>
                  <a:pt x="189" y="115"/>
                  <a:pt x="211" y="100"/>
                </a:cubicBezTo>
                <a:cubicBezTo>
                  <a:pt x="219" y="73"/>
                  <a:pt x="232" y="68"/>
                  <a:pt x="258" y="59"/>
                </a:cubicBezTo>
                <a:cubicBezTo>
                  <a:pt x="301" y="65"/>
                  <a:pt x="320" y="64"/>
                  <a:pt x="353" y="87"/>
                </a:cubicBezTo>
                <a:cubicBezTo>
                  <a:pt x="373" y="66"/>
                  <a:pt x="386" y="55"/>
                  <a:pt x="414" y="46"/>
                </a:cubicBezTo>
                <a:cubicBezTo>
                  <a:pt x="444" y="0"/>
                  <a:pt x="456" y="46"/>
                  <a:pt x="475" y="73"/>
                </a:cubicBezTo>
                <a:cubicBezTo>
                  <a:pt x="507" y="65"/>
                  <a:pt x="518" y="59"/>
                  <a:pt x="536" y="32"/>
                </a:cubicBezTo>
                <a:cubicBezTo>
                  <a:pt x="608" y="47"/>
                  <a:pt x="581" y="46"/>
                  <a:pt x="617" y="46"/>
                </a:cubicBezTo>
              </a:path>
            </a:pathLst>
          </a:custGeom>
          <a:noFill/>
          <a:ln w="12700" cap="flat" cmpd="sng">
            <a:solidFill>
              <a:srgbClr val="FF33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nb-NO"/>
          </a:p>
        </p:txBody>
      </p:sp>
      <p:sp>
        <p:nvSpPr>
          <p:cNvPr id="155682" name="Freeform 36"/>
          <p:cNvSpPr>
            <a:spLocks/>
          </p:cNvSpPr>
          <p:nvPr/>
        </p:nvSpPr>
        <p:spPr bwMode="auto">
          <a:xfrm>
            <a:off x="9539288" y="3460751"/>
            <a:ext cx="181822" cy="371513"/>
          </a:xfrm>
          <a:custGeom>
            <a:avLst/>
            <a:gdLst>
              <a:gd name="T0" fmla="*/ 2147483646 w 603"/>
              <a:gd name="T1" fmla="*/ 2147483646 h 158"/>
              <a:gd name="T2" fmla="*/ 2147483646 w 603"/>
              <a:gd name="T3" fmla="*/ 2147483646 h 158"/>
              <a:gd name="T4" fmla="*/ 2147483646 w 603"/>
              <a:gd name="T5" fmla="*/ 2147483646 h 158"/>
              <a:gd name="T6" fmla="*/ 2147483646 w 603"/>
              <a:gd name="T7" fmla="*/ 2147483646 h 158"/>
              <a:gd name="T8" fmla="*/ 2147483646 w 603"/>
              <a:gd name="T9" fmla="*/ 2147483646 h 158"/>
              <a:gd name="T10" fmla="*/ 2147483646 w 603"/>
              <a:gd name="T11" fmla="*/ 2147483646 h 1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3" h="158">
                <a:moveTo>
                  <a:pt x="6" y="158"/>
                </a:moveTo>
                <a:cubicBezTo>
                  <a:pt x="22" y="114"/>
                  <a:pt x="0" y="158"/>
                  <a:pt x="33" y="131"/>
                </a:cubicBezTo>
                <a:cubicBezTo>
                  <a:pt x="39" y="126"/>
                  <a:pt x="40" y="115"/>
                  <a:pt x="47" y="110"/>
                </a:cubicBezTo>
                <a:cubicBezTo>
                  <a:pt x="68" y="94"/>
                  <a:pt x="105" y="97"/>
                  <a:pt x="128" y="83"/>
                </a:cubicBezTo>
                <a:cubicBezTo>
                  <a:pt x="224" y="23"/>
                  <a:pt x="367" y="19"/>
                  <a:pt x="474" y="9"/>
                </a:cubicBezTo>
                <a:cubicBezTo>
                  <a:pt x="571" y="0"/>
                  <a:pt x="519" y="2"/>
                  <a:pt x="603" y="2"/>
                </a:cubicBezTo>
              </a:path>
            </a:pathLst>
          </a:custGeom>
          <a:noFill/>
          <a:ln w="12700" cap="flat" cmpd="sng">
            <a:solidFill>
              <a:srgbClr val="FF33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nb-NO"/>
          </a:p>
        </p:txBody>
      </p:sp>
      <p:sp>
        <p:nvSpPr>
          <p:cNvPr id="155683" name="Oval 37"/>
          <p:cNvSpPr>
            <a:spLocks noChangeArrowheads="1"/>
          </p:cNvSpPr>
          <p:nvPr/>
        </p:nvSpPr>
        <p:spPr bwMode="auto">
          <a:xfrm>
            <a:off x="5668170" y="6210302"/>
            <a:ext cx="639762" cy="435859"/>
          </a:xfrm>
          <a:prstGeom prst="ellipse">
            <a:avLst/>
          </a:prstGeom>
          <a:noFill/>
          <a:ln w="12700" algn="ctr">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lvl1pPr marL="304800" indent="-304800">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a:buFontTx/>
              <a:buNone/>
            </a:pPr>
            <a:r>
              <a:rPr lang="en-US" altLang="nb-NO" sz="1400" dirty="0"/>
              <a:t>XC</a:t>
            </a:r>
          </a:p>
        </p:txBody>
      </p:sp>
      <p:sp>
        <p:nvSpPr>
          <p:cNvPr id="155684" name="Line 38"/>
          <p:cNvSpPr>
            <a:spLocks noChangeShapeType="1"/>
          </p:cNvSpPr>
          <p:nvPr/>
        </p:nvSpPr>
        <p:spPr bwMode="auto">
          <a:xfrm>
            <a:off x="6959600" y="6021388"/>
            <a:ext cx="0" cy="431800"/>
          </a:xfrm>
          <a:prstGeom prst="line">
            <a:avLst/>
          </a:prstGeom>
          <a:noFill/>
          <a:ln w="127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nb-NO"/>
          </a:p>
        </p:txBody>
      </p:sp>
      <p:sp>
        <p:nvSpPr>
          <p:cNvPr id="155685" name="Line 39"/>
          <p:cNvSpPr>
            <a:spLocks noChangeShapeType="1"/>
          </p:cNvSpPr>
          <p:nvPr/>
        </p:nvSpPr>
        <p:spPr bwMode="auto">
          <a:xfrm flipH="1">
            <a:off x="6240464" y="6453188"/>
            <a:ext cx="719137" cy="0"/>
          </a:xfrm>
          <a:prstGeom prst="line">
            <a:avLst/>
          </a:prstGeom>
          <a:noFill/>
          <a:ln w="127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nb-NO"/>
          </a:p>
        </p:txBody>
      </p:sp>
      <p:sp>
        <p:nvSpPr>
          <p:cNvPr id="155686" name="Line 40"/>
          <p:cNvSpPr>
            <a:spLocks noChangeShapeType="1"/>
          </p:cNvSpPr>
          <p:nvPr/>
        </p:nvSpPr>
        <p:spPr bwMode="auto">
          <a:xfrm flipH="1">
            <a:off x="2495550" y="6453188"/>
            <a:ext cx="3240088" cy="0"/>
          </a:xfrm>
          <a:prstGeom prst="line">
            <a:avLst/>
          </a:prstGeom>
          <a:noFill/>
          <a:ln w="127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nb-NO"/>
          </a:p>
        </p:txBody>
      </p:sp>
      <p:sp>
        <p:nvSpPr>
          <p:cNvPr id="155687" name="Line 41"/>
          <p:cNvSpPr>
            <a:spLocks noChangeShapeType="1"/>
          </p:cNvSpPr>
          <p:nvPr/>
        </p:nvSpPr>
        <p:spPr bwMode="auto">
          <a:xfrm flipV="1">
            <a:off x="2495550" y="5373688"/>
            <a:ext cx="0" cy="1079500"/>
          </a:xfrm>
          <a:prstGeom prst="line">
            <a:avLst/>
          </a:prstGeom>
          <a:noFill/>
          <a:ln w="127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nb-NO"/>
          </a:p>
        </p:txBody>
      </p:sp>
      <p:sp>
        <p:nvSpPr>
          <p:cNvPr id="155688" name="Line 42"/>
          <p:cNvSpPr>
            <a:spLocks noChangeShapeType="1"/>
          </p:cNvSpPr>
          <p:nvPr/>
        </p:nvSpPr>
        <p:spPr bwMode="auto">
          <a:xfrm>
            <a:off x="2566989" y="5445125"/>
            <a:ext cx="1152525" cy="0"/>
          </a:xfrm>
          <a:prstGeom prst="line">
            <a:avLst/>
          </a:prstGeom>
          <a:noFill/>
          <a:ln w="127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nb-NO"/>
          </a:p>
        </p:txBody>
      </p:sp>
      <p:sp>
        <p:nvSpPr>
          <p:cNvPr id="155689" name="Text Box 43"/>
          <p:cNvSpPr txBox="1">
            <a:spLocks noChangeArrowheads="1"/>
          </p:cNvSpPr>
          <p:nvPr/>
        </p:nvSpPr>
        <p:spPr bwMode="auto">
          <a:xfrm>
            <a:off x="-981429" y="277390"/>
            <a:ext cx="7128587" cy="1091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marL="1638300" indent="-304800">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buFontTx/>
              <a:buNone/>
            </a:pPr>
            <a:r>
              <a:rPr lang="en-US" altLang="nb-NO" sz="3600" dirty="0"/>
              <a:t>Cascade control distillation</a:t>
            </a:r>
          </a:p>
          <a:p>
            <a:pPr>
              <a:buFontTx/>
              <a:buNone/>
            </a:pPr>
            <a:r>
              <a:rPr lang="en-US" altLang="nb-NO" sz="2400" dirty="0"/>
              <a:t>3 layers of cascade</a:t>
            </a:r>
          </a:p>
        </p:txBody>
      </p:sp>
      <p:sp>
        <p:nvSpPr>
          <p:cNvPr id="155690" name="Text Box 44"/>
          <p:cNvSpPr txBox="1">
            <a:spLocks noChangeArrowheads="1"/>
          </p:cNvSpPr>
          <p:nvPr/>
        </p:nvSpPr>
        <p:spPr bwMode="auto">
          <a:xfrm>
            <a:off x="2495551" y="2565401"/>
            <a:ext cx="1812925" cy="650875"/>
          </a:xfrm>
          <a:prstGeom prst="rect">
            <a:avLst/>
          </a:prstGeom>
          <a:noFill/>
          <a:ln w="9525"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en-US" altLang="nb-NO" sz="1800">
                <a:latin typeface="Arial" panose="020B0604020202020204" pitchFamily="34" charset="0"/>
              </a:rPr>
              <a:t>With flow loop +</a:t>
            </a:r>
          </a:p>
          <a:p>
            <a:pPr>
              <a:spcBef>
                <a:spcPct val="0"/>
              </a:spcBef>
              <a:buFontTx/>
              <a:buNone/>
            </a:pPr>
            <a:r>
              <a:rPr lang="en-US" altLang="nb-NO" sz="1800">
                <a:latin typeface="Arial" panose="020B0604020202020204" pitchFamily="34" charset="0"/>
              </a:rPr>
              <a:t>T-loop in top</a:t>
            </a:r>
          </a:p>
        </p:txBody>
      </p:sp>
      <p:sp>
        <p:nvSpPr>
          <p:cNvPr id="3" name="TextBox 2">
            <a:extLst>
              <a:ext uri="{FF2B5EF4-FFF2-40B4-BE49-F238E27FC236}">
                <a16:creationId xmlns:a16="http://schemas.microsoft.com/office/drawing/2014/main" id="{D9D9E725-B5E4-5E2E-A6D6-88C835FAD072}"/>
              </a:ext>
            </a:extLst>
          </p:cNvPr>
          <p:cNvSpPr txBox="1"/>
          <p:nvPr/>
        </p:nvSpPr>
        <p:spPr>
          <a:xfrm>
            <a:off x="10488612" y="4652963"/>
            <a:ext cx="797013" cy="369332"/>
          </a:xfrm>
          <a:prstGeom prst="rect">
            <a:avLst/>
          </a:prstGeom>
          <a:noFill/>
        </p:spPr>
        <p:txBody>
          <a:bodyPr wrap="none" rtlCol="0">
            <a:spAutoFit/>
          </a:bodyPr>
          <a:lstStyle/>
          <a:p>
            <a:r>
              <a:rPr lang="el-GR" dirty="0">
                <a:solidFill>
                  <a:srgbClr val="0070C0"/>
                </a:solidFill>
                <a:latin typeface="Times New Roman" panose="02020603050405020304" pitchFamily="18" charset="0"/>
                <a:cs typeface="Times New Roman" panose="02020603050405020304" pitchFamily="18" charset="0"/>
              </a:rPr>
              <a:t>τ</a:t>
            </a:r>
            <a:r>
              <a:rPr lang="nb-NO" baseline="-25000" dirty="0">
                <a:solidFill>
                  <a:srgbClr val="0070C0"/>
                </a:solidFill>
                <a:latin typeface="Times New Roman" panose="02020603050405020304" pitchFamily="18" charset="0"/>
                <a:cs typeface="Times New Roman" panose="02020603050405020304" pitchFamily="18" charset="0"/>
              </a:rPr>
              <a:t>c</a:t>
            </a:r>
            <a:r>
              <a:rPr lang="nb-NO" dirty="0">
                <a:solidFill>
                  <a:srgbClr val="0070C0"/>
                </a:solidFill>
                <a:latin typeface="Times New Roman" panose="02020603050405020304" pitchFamily="18" charset="0"/>
                <a:cs typeface="Times New Roman" panose="02020603050405020304" pitchFamily="18" charset="0"/>
              </a:rPr>
              <a:t>=15s</a:t>
            </a:r>
            <a:endParaRPr lang="en-US" dirty="0">
              <a:solidFill>
                <a:srgbClr val="0070C0"/>
              </a:solidFill>
            </a:endParaRPr>
          </a:p>
        </p:txBody>
      </p:sp>
      <p:sp>
        <p:nvSpPr>
          <p:cNvPr id="4" name="TextBox 3">
            <a:extLst>
              <a:ext uri="{FF2B5EF4-FFF2-40B4-BE49-F238E27FC236}">
                <a16:creationId xmlns:a16="http://schemas.microsoft.com/office/drawing/2014/main" id="{D8050E03-28D3-415D-DAAD-342F4AFD5809}"/>
              </a:ext>
            </a:extLst>
          </p:cNvPr>
          <p:cNvSpPr txBox="1"/>
          <p:nvPr/>
        </p:nvSpPr>
        <p:spPr>
          <a:xfrm>
            <a:off x="10438623" y="3711082"/>
            <a:ext cx="912429" cy="369332"/>
          </a:xfrm>
          <a:prstGeom prst="rect">
            <a:avLst/>
          </a:prstGeom>
          <a:noFill/>
        </p:spPr>
        <p:txBody>
          <a:bodyPr wrap="none" rtlCol="0">
            <a:spAutoFit/>
          </a:bodyPr>
          <a:lstStyle/>
          <a:p>
            <a:r>
              <a:rPr lang="el-GR" dirty="0">
                <a:solidFill>
                  <a:srgbClr val="0070C0"/>
                </a:solidFill>
                <a:latin typeface="Times New Roman" panose="02020603050405020304" pitchFamily="18" charset="0"/>
                <a:cs typeface="Times New Roman" panose="02020603050405020304" pitchFamily="18" charset="0"/>
              </a:rPr>
              <a:t>τ</a:t>
            </a:r>
            <a:r>
              <a:rPr lang="nb-NO" baseline="-25000" dirty="0">
                <a:solidFill>
                  <a:srgbClr val="0070C0"/>
                </a:solidFill>
                <a:latin typeface="Times New Roman" panose="02020603050405020304" pitchFamily="18" charset="0"/>
                <a:cs typeface="Times New Roman" panose="02020603050405020304" pitchFamily="18" charset="0"/>
              </a:rPr>
              <a:t>c</a:t>
            </a:r>
            <a:r>
              <a:rPr lang="nb-NO" dirty="0">
                <a:solidFill>
                  <a:srgbClr val="0070C0"/>
                </a:solidFill>
                <a:latin typeface="Times New Roman" panose="02020603050405020304" pitchFamily="18" charset="0"/>
                <a:cs typeface="Times New Roman" panose="02020603050405020304" pitchFamily="18" charset="0"/>
              </a:rPr>
              <a:t>=150s</a:t>
            </a:r>
            <a:endParaRPr lang="en-US" dirty="0">
              <a:solidFill>
                <a:srgbClr val="0070C0"/>
              </a:solidFill>
            </a:endParaRPr>
          </a:p>
        </p:txBody>
      </p:sp>
      <p:sp>
        <p:nvSpPr>
          <p:cNvPr id="5" name="TextBox 4">
            <a:extLst>
              <a:ext uri="{FF2B5EF4-FFF2-40B4-BE49-F238E27FC236}">
                <a16:creationId xmlns:a16="http://schemas.microsoft.com/office/drawing/2014/main" id="{D9973ABF-041B-89AA-36BF-2CED1012E55C}"/>
              </a:ext>
            </a:extLst>
          </p:cNvPr>
          <p:cNvSpPr txBox="1"/>
          <p:nvPr/>
        </p:nvSpPr>
        <p:spPr>
          <a:xfrm>
            <a:off x="10438623" y="2723504"/>
            <a:ext cx="1027845" cy="646331"/>
          </a:xfrm>
          <a:prstGeom prst="rect">
            <a:avLst/>
          </a:prstGeom>
          <a:noFill/>
        </p:spPr>
        <p:txBody>
          <a:bodyPr wrap="none" rtlCol="0">
            <a:spAutoFit/>
          </a:bodyPr>
          <a:lstStyle/>
          <a:p>
            <a:r>
              <a:rPr lang="el-GR" dirty="0">
                <a:solidFill>
                  <a:srgbClr val="0070C0"/>
                </a:solidFill>
                <a:latin typeface="Times New Roman" panose="02020603050405020304" pitchFamily="18" charset="0"/>
                <a:cs typeface="Times New Roman" panose="02020603050405020304" pitchFamily="18" charset="0"/>
              </a:rPr>
              <a:t>τ</a:t>
            </a:r>
            <a:r>
              <a:rPr lang="nb-NO" baseline="-25000" dirty="0">
                <a:solidFill>
                  <a:srgbClr val="0070C0"/>
                </a:solidFill>
                <a:latin typeface="Times New Roman" panose="02020603050405020304" pitchFamily="18" charset="0"/>
                <a:cs typeface="Times New Roman" panose="02020603050405020304" pitchFamily="18" charset="0"/>
              </a:rPr>
              <a:t>c</a:t>
            </a:r>
            <a:r>
              <a:rPr lang="nb-NO" dirty="0">
                <a:solidFill>
                  <a:srgbClr val="0070C0"/>
                </a:solidFill>
                <a:latin typeface="Times New Roman" panose="02020603050405020304" pitchFamily="18" charset="0"/>
                <a:cs typeface="Times New Roman" panose="02020603050405020304" pitchFamily="18" charset="0"/>
              </a:rPr>
              <a:t>=1500s</a:t>
            </a:r>
          </a:p>
          <a:p>
            <a:r>
              <a:rPr lang="en-US" dirty="0">
                <a:solidFill>
                  <a:srgbClr val="0070C0"/>
                </a:solidFill>
                <a:latin typeface="Times New Roman" panose="02020603050405020304" pitchFamily="18" charset="0"/>
                <a:cs typeface="Times New Roman" panose="02020603050405020304" pitchFamily="18" charset="0"/>
              </a:rPr>
              <a:t>=25 min </a:t>
            </a:r>
            <a:endParaRPr lang="nb-NO" dirty="0">
              <a:solidFill>
                <a:srgbClr val="0070C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8CA7D1E-28DD-A299-B79B-3388F9C0874E}"/>
              </a:ext>
            </a:extLst>
          </p:cNvPr>
          <p:cNvSpPr txBox="1"/>
          <p:nvPr/>
        </p:nvSpPr>
        <p:spPr>
          <a:xfrm>
            <a:off x="8805418" y="6125290"/>
            <a:ext cx="2672655" cy="646331"/>
          </a:xfrm>
          <a:prstGeom prst="rect">
            <a:avLst/>
          </a:prstGeom>
          <a:noFill/>
        </p:spPr>
        <p:txBody>
          <a:bodyPr wrap="none" rtlCol="0">
            <a:spAutoFit/>
          </a:bodyPr>
          <a:lstStyle/>
          <a:p>
            <a:r>
              <a:rPr lang="nb-NO" dirty="0">
                <a:solidFill>
                  <a:srgbClr val="0070C0"/>
                </a:solidFill>
              </a:rPr>
              <a:t>Problem </a:t>
            </a:r>
            <a:r>
              <a:rPr lang="nb-NO" dirty="0" err="1">
                <a:solidFill>
                  <a:srgbClr val="0070C0"/>
                </a:solidFill>
              </a:rPr>
              <a:t>with</a:t>
            </a:r>
            <a:r>
              <a:rPr lang="nb-NO" dirty="0">
                <a:solidFill>
                  <a:srgbClr val="0070C0"/>
                </a:solidFill>
              </a:rPr>
              <a:t> </a:t>
            </a:r>
            <a:r>
              <a:rPr lang="nb-NO" dirty="0" err="1">
                <a:solidFill>
                  <a:srgbClr val="0070C0"/>
                </a:solidFill>
              </a:rPr>
              <a:t>many</a:t>
            </a:r>
            <a:r>
              <a:rPr lang="nb-NO" dirty="0">
                <a:solidFill>
                  <a:srgbClr val="0070C0"/>
                </a:solidFill>
              </a:rPr>
              <a:t> </a:t>
            </a:r>
            <a:r>
              <a:rPr lang="nb-NO" dirty="0" err="1">
                <a:solidFill>
                  <a:srgbClr val="0070C0"/>
                </a:solidFill>
              </a:rPr>
              <a:t>layers</a:t>
            </a:r>
            <a:r>
              <a:rPr lang="nb-NO" dirty="0">
                <a:solidFill>
                  <a:srgbClr val="0070C0"/>
                </a:solidFill>
              </a:rPr>
              <a:t>:</a:t>
            </a:r>
          </a:p>
          <a:p>
            <a:r>
              <a:rPr lang="nb-NO" dirty="0" err="1">
                <a:solidFill>
                  <a:srgbClr val="0070C0"/>
                </a:solidFill>
              </a:rPr>
              <a:t>Eats</a:t>
            </a:r>
            <a:r>
              <a:rPr lang="nb-NO" dirty="0">
                <a:solidFill>
                  <a:srgbClr val="0070C0"/>
                </a:solidFill>
              </a:rPr>
              <a:t> up </a:t>
            </a:r>
            <a:r>
              <a:rPr lang="nb-NO" dirty="0" err="1">
                <a:solidFill>
                  <a:srgbClr val="0070C0"/>
                </a:solidFill>
              </a:rPr>
              <a:t>the</a:t>
            </a:r>
            <a:r>
              <a:rPr lang="nb-NO" dirty="0">
                <a:solidFill>
                  <a:srgbClr val="0070C0"/>
                </a:solidFill>
              </a:rPr>
              <a:t> time </a:t>
            </a:r>
            <a:r>
              <a:rPr lang="nb-NO" dirty="0" err="1">
                <a:solidFill>
                  <a:srgbClr val="0070C0"/>
                </a:solidFill>
              </a:rPr>
              <a:t>window</a:t>
            </a:r>
            <a:endParaRPr lang="en-US" dirty="0">
              <a:solidFill>
                <a:srgbClr val="0070C0"/>
              </a:solidFill>
            </a:endParaRPr>
          </a:p>
        </p:txBody>
      </p:sp>
      <p:sp>
        <p:nvSpPr>
          <p:cNvPr id="2" name="Slide Number Placeholder 1">
            <a:extLst>
              <a:ext uri="{FF2B5EF4-FFF2-40B4-BE49-F238E27FC236}">
                <a16:creationId xmlns:a16="http://schemas.microsoft.com/office/drawing/2014/main" id="{36F76544-2A02-3704-63B9-CF7C9049B169}"/>
              </a:ext>
            </a:extLst>
          </p:cNvPr>
          <p:cNvSpPr>
            <a:spLocks noGrp="1"/>
          </p:cNvSpPr>
          <p:nvPr>
            <p:ph type="sldNum" sz="quarter" idx="12"/>
          </p:nvPr>
        </p:nvSpPr>
        <p:spPr/>
        <p:txBody>
          <a:bodyPr/>
          <a:lstStyle/>
          <a:p>
            <a:fld id="{A5FDCD2B-6064-4A78-9C2D-DD73DFA345C7}" type="slidenum">
              <a:rPr lang="en-US" smtClean="0"/>
              <a:t>14</a:t>
            </a:fld>
            <a:endParaRPr lang="en-US"/>
          </a:p>
        </p:txBody>
      </p:sp>
    </p:spTree>
    <p:extLst>
      <p:ext uri="{BB962C8B-B14F-4D97-AF65-F5344CB8AC3E}">
        <p14:creationId xmlns:p14="http://schemas.microsoft.com/office/powerpoint/2010/main" val="190267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Title 1">
            <a:extLst>
              <a:ext uri="{FF2B5EF4-FFF2-40B4-BE49-F238E27FC236}">
                <a16:creationId xmlns:a16="http://schemas.microsoft.com/office/drawing/2014/main" id="{686D0B39-B068-4726-A652-85AD9F2391C3}"/>
              </a:ext>
            </a:extLst>
          </p:cNvPr>
          <p:cNvSpPr>
            <a:spLocks noGrp="1" noChangeArrowheads="1"/>
          </p:cNvSpPr>
          <p:nvPr>
            <p:ph type="title"/>
          </p:nvPr>
        </p:nvSpPr>
        <p:spPr>
          <a:xfrm>
            <a:off x="473705" y="239669"/>
            <a:ext cx="11256264" cy="1325563"/>
          </a:xfrm>
        </p:spPr>
        <p:txBody>
          <a:bodyPr/>
          <a:lstStyle/>
          <a:p>
            <a:r>
              <a:rPr lang="nb-NO" altLang="nb-NO" dirty="0" err="1"/>
              <a:t>Counteracting</a:t>
            </a:r>
            <a:r>
              <a:rPr lang="nb-NO" altLang="nb-NO" dirty="0"/>
              <a:t> </a:t>
            </a:r>
            <a:r>
              <a:rPr lang="nb-NO" altLang="nb-NO" dirty="0" err="1"/>
              <a:t>nonlinearity</a:t>
            </a:r>
            <a:r>
              <a:rPr lang="nb-NO" altLang="nb-NO" dirty="0"/>
              <a:t> </a:t>
            </a:r>
            <a:r>
              <a:rPr lang="nb-NO" altLang="nb-NO" dirty="0" err="1"/>
              <a:t>using</a:t>
            </a:r>
            <a:r>
              <a:rPr lang="nb-NO" altLang="nb-NO" dirty="0"/>
              <a:t> </a:t>
            </a:r>
            <a:r>
              <a:rPr lang="nb-NO" altLang="nb-NO" dirty="0" err="1"/>
              <a:t>cascade</a:t>
            </a:r>
            <a:r>
              <a:rPr lang="nb-NO" altLang="nb-NO" dirty="0"/>
              <a:t> </a:t>
            </a:r>
            <a:r>
              <a:rPr lang="nb-NO" altLang="nb-NO" dirty="0" err="1"/>
              <a:t>control</a:t>
            </a:r>
            <a:endParaRPr lang="nb-NO" altLang="nb-NO" sz="36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B35D1A9-24CF-9F44-9811-516DDCB1618A}"/>
                  </a:ext>
                </a:extLst>
              </p:cNvPr>
              <p:cNvSpPr>
                <a:spLocks noGrp="1"/>
              </p:cNvSpPr>
              <p:nvPr>
                <p:ph idx="1"/>
              </p:nvPr>
            </p:nvSpPr>
            <p:spPr>
              <a:xfrm>
                <a:off x="473705" y="1746377"/>
                <a:ext cx="7952217" cy="4422691"/>
              </a:xfrm>
            </p:spPr>
            <p:txBody>
              <a:bodyPr>
                <a:normAutofit fontScale="70000" lnSpcReduction="20000"/>
              </a:bodyPr>
              <a:lstStyle/>
              <a:p>
                <a:pPr marL="0" indent="0">
                  <a:buNone/>
                  <a:defRPr/>
                </a:pPr>
                <a:r>
                  <a:rPr lang="nb-NO" sz="2600" i="1" dirty="0" err="1"/>
                  <a:t>Example</a:t>
                </a:r>
                <a:r>
                  <a:rPr lang="nb-NO" sz="2600" dirty="0"/>
                  <a:t>: </a:t>
                </a:r>
                <a:r>
                  <a:rPr lang="nb-NO" sz="2600" dirty="0" err="1"/>
                  <a:t>Consider</a:t>
                </a:r>
                <a:r>
                  <a:rPr lang="nb-NO" sz="2600" dirty="0"/>
                  <a:t> slave </a:t>
                </a:r>
                <a:r>
                  <a:rPr lang="nb-NO" sz="2600" dirty="0" err="1"/>
                  <a:t>flow</a:t>
                </a:r>
                <a:r>
                  <a:rPr lang="nb-NO" sz="2600" dirty="0"/>
                  <a:t> controller </a:t>
                </a:r>
                <a:r>
                  <a:rPr lang="nb-NO" sz="2600" dirty="0" err="1"/>
                  <a:t>with</a:t>
                </a:r>
                <a:r>
                  <a:rPr lang="nb-NO" sz="2600" dirty="0"/>
                  <a:t> u = z (</a:t>
                </a:r>
                <a:r>
                  <a:rPr lang="nb-NO" sz="2600" dirty="0" err="1"/>
                  <a:t>valve</a:t>
                </a:r>
                <a:r>
                  <a:rPr lang="nb-NO" sz="2600" dirty="0"/>
                  <a:t> </a:t>
                </a:r>
                <a:r>
                  <a:rPr lang="nb-NO" sz="2600" dirty="0" err="1"/>
                  <a:t>position</a:t>
                </a:r>
                <a:r>
                  <a:rPr lang="nb-NO" sz="2600" dirty="0"/>
                  <a:t>) and y</a:t>
                </a:r>
                <a:r>
                  <a:rPr lang="nb-NO" sz="2600" baseline="-25000" dirty="0"/>
                  <a:t>2</a:t>
                </a:r>
                <a:r>
                  <a:rPr lang="nb-NO" sz="2600" dirty="0"/>
                  <a:t> = q (</a:t>
                </a:r>
                <a:r>
                  <a:rPr lang="nb-NO" sz="2600" dirty="0" err="1"/>
                  <a:t>flow</a:t>
                </a:r>
                <a:r>
                  <a:rPr lang="nb-NO" sz="2600" dirty="0"/>
                  <a:t>) </a:t>
                </a:r>
              </a:p>
              <a:p>
                <a:pPr lvl="1">
                  <a:defRPr/>
                </a:pPr>
                <a:r>
                  <a:rPr lang="nb-NO" sz="2200" dirty="0"/>
                  <a:t>Nonlinear </a:t>
                </a:r>
                <a:r>
                  <a:rPr lang="nb-NO" sz="2200" dirty="0" err="1"/>
                  <a:t>valve</a:t>
                </a:r>
                <a:r>
                  <a:rPr lang="nb-NO" sz="2200" dirty="0"/>
                  <a:t> </a:t>
                </a:r>
                <a:r>
                  <a:rPr lang="nb-NO" sz="2200" dirty="0" err="1"/>
                  <a:t>with</a:t>
                </a:r>
                <a:r>
                  <a:rPr lang="nb-NO" sz="2200" dirty="0"/>
                  <a:t> </a:t>
                </a:r>
                <a:r>
                  <a:rPr lang="nb-NO" sz="2200" dirty="0" err="1"/>
                  <a:t>varying</a:t>
                </a:r>
                <a:r>
                  <a:rPr lang="nb-NO" sz="2200" dirty="0"/>
                  <a:t> </a:t>
                </a:r>
                <a:r>
                  <a:rPr lang="nb-NO" sz="2200" dirty="0" err="1"/>
                  <a:t>gain</a:t>
                </a:r>
                <a:r>
                  <a:rPr lang="nb-NO" sz="2200" dirty="0"/>
                  <a:t> k</a:t>
                </a:r>
                <a:r>
                  <a:rPr lang="nb-NO" sz="2200" baseline="-25000" dirty="0"/>
                  <a:t>2</a:t>
                </a:r>
                <a:r>
                  <a:rPr lang="nb-NO" sz="2200" dirty="0"/>
                  <a:t>: </a:t>
                </a:r>
                <a:r>
                  <a:rPr lang="nb-NO" sz="2200" dirty="0">
                    <a:highlight>
                      <a:srgbClr val="FFFF00"/>
                    </a:highlight>
                  </a:rPr>
                  <a:t>G</a:t>
                </a:r>
                <a:r>
                  <a:rPr lang="nb-NO" sz="2200" baseline="-25000" dirty="0">
                    <a:highlight>
                      <a:srgbClr val="FFFF00"/>
                    </a:highlight>
                  </a:rPr>
                  <a:t>2</a:t>
                </a:r>
                <a:r>
                  <a:rPr lang="nb-NO" sz="2200" dirty="0">
                    <a:highlight>
                      <a:srgbClr val="FFFF00"/>
                    </a:highlight>
                  </a:rPr>
                  <a:t>(s)= k</a:t>
                </a:r>
                <a:r>
                  <a:rPr lang="nb-NO" sz="2200" baseline="-25000" dirty="0">
                    <a:highlight>
                      <a:srgbClr val="FFFF00"/>
                    </a:highlight>
                  </a:rPr>
                  <a:t>2</a:t>
                </a:r>
                <a:r>
                  <a:rPr lang="nb-NO" sz="2200" dirty="0">
                    <a:highlight>
                      <a:srgbClr val="FFFF00"/>
                    </a:highlight>
                  </a:rPr>
                  <a:t>(z) / (</a:t>
                </a:r>
                <a14:m>
                  <m:oMath xmlns:m="http://schemas.openxmlformats.org/officeDocument/2006/math">
                    <m:r>
                      <a:rPr lang="nb-NO" sz="2200" i="1">
                        <a:highlight>
                          <a:srgbClr val="FFFF00"/>
                        </a:highlight>
                        <a:latin typeface="Cambria Math" panose="02040503050406030204" pitchFamily="18" charset="0"/>
                        <a:cs typeface="Times New Roman" panose="02020603050405020304" pitchFamily="18" charset="0"/>
                      </a:rPr>
                      <m:t>𝜏</m:t>
                    </m:r>
                    <m:r>
                      <a:rPr lang="nb-NO" sz="2200" b="0" i="1" baseline="-25000" smtClean="0">
                        <a:highlight>
                          <a:srgbClr val="FFFF00"/>
                        </a:highlight>
                        <a:latin typeface="Cambria Math" panose="02040503050406030204" pitchFamily="18" charset="0"/>
                        <a:cs typeface="Times New Roman" panose="02020603050405020304" pitchFamily="18" charset="0"/>
                      </a:rPr>
                      <m:t>2</m:t>
                    </m:r>
                  </m:oMath>
                </a14:m>
                <a:r>
                  <a:rPr lang="nb-NO" sz="2200" dirty="0">
                    <a:highlight>
                      <a:srgbClr val="FFFF00"/>
                    </a:highlight>
                    <a:cs typeface="Times New Roman" panose="02020603050405020304" pitchFamily="18" charset="0"/>
                  </a:rPr>
                  <a:t>s+1)</a:t>
                </a:r>
              </a:p>
              <a:p>
                <a:pPr lvl="1">
                  <a:defRPr/>
                </a:pPr>
                <a:r>
                  <a:rPr lang="nb-NO" sz="2200" dirty="0">
                    <a:cs typeface="Times New Roman" panose="02020603050405020304" pitchFamily="18" charset="0"/>
                  </a:rPr>
                  <a:t>Slave (</a:t>
                </a:r>
                <a:r>
                  <a:rPr lang="nb-NO" sz="2200" dirty="0" err="1">
                    <a:cs typeface="Times New Roman" panose="02020603050405020304" pitchFamily="18" charset="0"/>
                  </a:rPr>
                  <a:t>flow</a:t>
                </a:r>
                <a:r>
                  <a:rPr lang="nb-NO" sz="2200" dirty="0">
                    <a:cs typeface="Times New Roman" panose="02020603050405020304" pitchFamily="18" charset="0"/>
                  </a:rPr>
                  <a:t>) controller K</a:t>
                </a:r>
                <a:r>
                  <a:rPr lang="nb-NO" sz="2200" baseline="-25000" dirty="0">
                    <a:cs typeface="Times New Roman" panose="02020603050405020304" pitchFamily="18" charset="0"/>
                  </a:rPr>
                  <a:t>2</a:t>
                </a:r>
                <a:r>
                  <a:rPr lang="nb-NO" sz="2200" dirty="0">
                    <a:cs typeface="Times New Roman" panose="02020603050405020304" pitchFamily="18" charset="0"/>
                  </a:rPr>
                  <a:t>: PI-controller </a:t>
                </a:r>
                <a:r>
                  <a:rPr lang="nb-NO" sz="2200" dirty="0" err="1">
                    <a:cs typeface="Times New Roman" panose="02020603050405020304" pitchFamily="18" charset="0"/>
                  </a:rPr>
                  <a:t>with</a:t>
                </a:r>
                <a:r>
                  <a:rPr lang="nb-NO" sz="2200" dirty="0">
                    <a:cs typeface="Times New Roman" panose="02020603050405020304" pitchFamily="18" charset="0"/>
                  </a:rPr>
                  <a:t> </a:t>
                </a:r>
                <a:r>
                  <a:rPr lang="nb-NO" sz="2200" dirty="0" err="1">
                    <a:cs typeface="Times New Roman" panose="02020603050405020304" pitchFamily="18" charset="0"/>
                  </a:rPr>
                  <a:t>gain</a:t>
                </a:r>
                <a:r>
                  <a:rPr lang="nb-NO" sz="2200" dirty="0">
                    <a:cs typeface="Times New Roman" panose="02020603050405020304" pitchFamily="18" charset="0"/>
                  </a:rPr>
                  <a:t> K</a:t>
                </a:r>
                <a:r>
                  <a:rPr lang="nb-NO" sz="2200" baseline="-25000" dirty="0">
                    <a:cs typeface="Times New Roman" panose="02020603050405020304" pitchFamily="18" charset="0"/>
                  </a:rPr>
                  <a:t>c2</a:t>
                </a:r>
                <a:r>
                  <a:rPr lang="nb-NO" sz="2200" dirty="0">
                    <a:cs typeface="Times New Roman" panose="02020603050405020304" pitchFamily="18" charset="0"/>
                  </a:rPr>
                  <a:t> and integral time </a:t>
                </a:r>
                <a14:m>
                  <m:oMath xmlns:m="http://schemas.openxmlformats.org/officeDocument/2006/math">
                    <m:r>
                      <a:rPr lang="nb-NO" sz="2200" i="1">
                        <a:latin typeface="Cambria Math" panose="02040503050406030204" pitchFamily="18" charset="0"/>
                        <a:cs typeface="Times New Roman" panose="02020603050405020304" pitchFamily="18" charset="0"/>
                      </a:rPr>
                      <m:t>𝜏</m:t>
                    </m:r>
                  </m:oMath>
                </a14:m>
                <a:r>
                  <a:rPr lang="nb-NO" sz="2200" baseline="-25000" dirty="0">
                    <a:cs typeface="Times New Roman" panose="02020603050405020304" pitchFamily="18" charset="0"/>
                  </a:rPr>
                  <a:t>I</a:t>
                </a:r>
                <a:r>
                  <a:rPr lang="nb-NO" sz="2200" dirty="0">
                    <a:cs typeface="Times New Roman" panose="02020603050405020304" pitchFamily="18" charset="0"/>
                  </a:rPr>
                  <a:t>=</a:t>
                </a:r>
                <a:r>
                  <a:rPr lang="el-GR" sz="2200" dirty="0">
                    <a:cs typeface="Times New Roman" panose="02020603050405020304" pitchFamily="18" charset="0"/>
                  </a:rPr>
                  <a:t> </a:t>
                </a:r>
                <a14:m>
                  <m:oMath xmlns:m="http://schemas.openxmlformats.org/officeDocument/2006/math">
                    <m:sSub>
                      <m:sSubPr>
                        <m:ctrlPr>
                          <a:rPr lang="nb-NO" sz="2200" b="0" i="1" smtClean="0">
                            <a:latin typeface="Cambria Math" panose="02040503050406030204" pitchFamily="18" charset="0"/>
                            <a:cs typeface="Times New Roman" panose="02020603050405020304" pitchFamily="18" charset="0"/>
                          </a:rPr>
                        </m:ctrlPr>
                      </m:sSubPr>
                      <m:e>
                        <m:r>
                          <a:rPr lang="nb-NO" sz="2200" i="1">
                            <a:latin typeface="Cambria Math" panose="02040503050406030204" pitchFamily="18" charset="0"/>
                            <a:cs typeface="Times New Roman" panose="02020603050405020304" pitchFamily="18" charset="0"/>
                          </a:rPr>
                          <m:t>𝜏</m:t>
                        </m:r>
                      </m:e>
                      <m:sub>
                        <m:r>
                          <a:rPr lang="nb-NO" sz="2200" b="0" i="1" smtClean="0">
                            <a:latin typeface="Cambria Math" panose="02040503050406030204" pitchFamily="18" charset="0"/>
                            <a:cs typeface="Times New Roman" panose="02020603050405020304" pitchFamily="18" charset="0"/>
                          </a:rPr>
                          <m:t>2</m:t>
                        </m:r>
                      </m:sub>
                    </m:sSub>
                  </m:oMath>
                </a14:m>
                <a:r>
                  <a:rPr lang="nb-NO" sz="2200" dirty="0">
                    <a:cs typeface="Times New Roman" panose="02020603050405020304" pitchFamily="18" charset="0"/>
                  </a:rPr>
                  <a:t> (SIMC-</a:t>
                </a:r>
                <a:r>
                  <a:rPr lang="nb-NO" sz="2200" dirty="0" err="1">
                    <a:cs typeface="Times New Roman" panose="02020603050405020304" pitchFamily="18" charset="0"/>
                  </a:rPr>
                  <a:t>rule</a:t>
                </a:r>
                <a:r>
                  <a:rPr lang="nb-NO" sz="2200" dirty="0">
                    <a:cs typeface="Times New Roman" panose="02020603050405020304" pitchFamily="18" charset="0"/>
                  </a:rPr>
                  <a:t>). </a:t>
                </a:r>
                <a:r>
                  <a:rPr lang="nb-NO" sz="2200" dirty="0" err="1">
                    <a:cs typeface="Times New Roman" panose="02020603050405020304" pitchFamily="18" charset="0"/>
                  </a:rPr>
                  <a:t>Get</a:t>
                </a:r>
                <a:endParaRPr lang="nb-NO" sz="2200" dirty="0">
                  <a:cs typeface="Times New Roman" panose="02020603050405020304" pitchFamily="18" charset="0"/>
                </a:endParaRPr>
              </a:p>
              <a:p>
                <a:pPr marL="2286000" lvl="5" indent="0">
                  <a:buNone/>
                  <a:defRPr/>
                </a:pPr>
                <a:r>
                  <a:rPr lang="nb-NO" sz="1600" dirty="0">
                    <a:cs typeface="Times New Roman" panose="02020603050405020304" pitchFamily="18" charset="0"/>
                  </a:rPr>
                  <a:t>	</a:t>
                </a:r>
                <a14:m>
                  <m:oMath xmlns:m="http://schemas.openxmlformats.org/officeDocument/2006/math">
                    <m:sSub>
                      <m:sSubPr>
                        <m:ctrlPr>
                          <a:rPr lang="nb-NO" sz="1600" b="0" i="1" smtClean="0">
                            <a:latin typeface="Cambria Math" panose="02040503050406030204" pitchFamily="18" charset="0"/>
                            <a:cs typeface="Times New Roman" panose="02020603050405020304" pitchFamily="18" charset="0"/>
                          </a:rPr>
                        </m:ctrlPr>
                      </m:sSubPr>
                      <m:e>
                        <m:r>
                          <a:rPr lang="nb-NO" sz="1600" b="0" i="1" smtClean="0">
                            <a:latin typeface="Cambria Math" panose="02040503050406030204" pitchFamily="18" charset="0"/>
                            <a:cs typeface="Times New Roman" panose="02020603050405020304" pitchFamily="18" charset="0"/>
                          </a:rPr>
                          <m:t>𝐿</m:t>
                        </m:r>
                      </m:e>
                      <m:sub>
                        <m:r>
                          <a:rPr lang="nb-NO" sz="1600" b="0" i="1" smtClean="0">
                            <a:latin typeface="Cambria Math" panose="02040503050406030204" pitchFamily="18" charset="0"/>
                            <a:cs typeface="Times New Roman" panose="02020603050405020304" pitchFamily="18" charset="0"/>
                          </a:rPr>
                          <m:t>2</m:t>
                        </m:r>
                      </m:sub>
                    </m:sSub>
                    <m:r>
                      <a:rPr lang="nb-NO" sz="1600" b="0" i="1" smtClean="0">
                        <a:latin typeface="Cambria Math" panose="02040503050406030204" pitchFamily="18" charset="0"/>
                        <a:cs typeface="Times New Roman" panose="02020603050405020304" pitchFamily="18" charset="0"/>
                      </a:rPr>
                      <m:t>=</m:t>
                    </m:r>
                    <m:sSub>
                      <m:sSubPr>
                        <m:ctrlPr>
                          <a:rPr lang="nb-NO" sz="1600" b="0" i="1" smtClean="0">
                            <a:latin typeface="Cambria Math" panose="02040503050406030204" pitchFamily="18" charset="0"/>
                            <a:cs typeface="Times New Roman" panose="02020603050405020304" pitchFamily="18" charset="0"/>
                          </a:rPr>
                        </m:ctrlPr>
                      </m:sSubPr>
                      <m:e>
                        <m:r>
                          <a:rPr lang="nb-NO" sz="1600" b="0" i="1" smtClean="0">
                            <a:latin typeface="Cambria Math" panose="02040503050406030204" pitchFamily="18" charset="0"/>
                            <a:cs typeface="Times New Roman" panose="02020603050405020304" pitchFamily="18" charset="0"/>
                          </a:rPr>
                          <m:t>𝐾</m:t>
                        </m:r>
                      </m:e>
                      <m:sub>
                        <m:r>
                          <a:rPr lang="nb-NO" sz="1600" b="0" i="1" smtClean="0">
                            <a:latin typeface="Cambria Math" panose="02040503050406030204" pitchFamily="18" charset="0"/>
                            <a:cs typeface="Times New Roman" panose="02020603050405020304" pitchFamily="18" charset="0"/>
                          </a:rPr>
                          <m:t>2</m:t>
                        </m:r>
                      </m:sub>
                    </m:sSub>
                    <m:d>
                      <m:dPr>
                        <m:ctrlPr>
                          <a:rPr lang="nb-NO" sz="1600" b="0" i="1" smtClean="0">
                            <a:latin typeface="Cambria Math" panose="02040503050406030204" pitchFamily="18" charset="0"/>
                            <a:cs typeface="Times New Roman" panose="02020603050405020304" pitchFamily="18" charset="0"/>
                          </a:rPr>
                        </m:ctrlPr>
                      </m:dPr>
                      <m:e>
                        <m:r>
                          <a:rPr lang="nb-NO" sz="1600" b="0" i="1" smtClean="0">
                            <a:latin typeface="Cambria Math" panose="02040503050406030204" pitchFamily="18" charset="0"/>
                            <a:cs typeface="Times New Roman" panose="02020603050405020304" pitchFamily="18" charset="0"/>
                          </a:rPr>
                          <m:t>𝑠</m:t>
                        </m:r>
                      </m:e>
                    </m:d>
                    <m:sSub>
                      <m:sSubPr>
                        <m:ctrlPr>
                          <a:rPr lang="nb-NO" sz="1600" b="0" i="1" smtClean="0">
                            <a:latin typeface="Cambria Math" panose="02040503050406030204" pitchFamily="18" charset="0"/>
                            <a:cs typeface="Times New Roman" panose="02020603050405020304" pitchFamily="18" charset="0"/>
                          </a:rPr>
                        </m:ctrlPr>
                      </m:sSubPr>
                      <m:e>
                        <m:r>
                          <a:rPr lang="nb-NO" sz="1600" b="0" i="1" smtClean="0">
                            <a:latin typeface="Cambria Math" panose="02040503050406030204" pitchFamily="18" charset="0"/>
                            <a:cs typeface="Times New Roman" panose="02020603050405020304" pitchFamily="18" charset="0"/>
                          </a:rPr>
                          <m:t>𝐺</m:t>
                        </m:r>
                      </m:e>
                      <m:sub>
                        <m:r>
                          <a:rPr lang="nb-NO" sz="1600" b="0" i="1" smtClean="0">
                            <a:latin typeface="Cambria Math" panose="02040503050406030204" pitchFamily="18" charset="0"/>
                            <a:cs typeface="Times New Roman" panose="02020603050405020304" pitchFamily="18" charset="0"/>
                          </a:rPr>
                          <m:t>2</m:t>
                        </m:r>
                      </m:sub>
                    </m:sSub>
                    <m:d>
                      <m:dPr>
                        <m:ctrlPr>
                          <a:rPr lang="nb-NO" sz="1600" b="0" i="1" smtClean="0">
                            <a:latin typeface="Cambria Math" panose="02040503050406030204" pitchFamily="18" charset="0"/>
                            <a:cs typeface="Times New Roman" panose="02020603050405020304" pitchFamily="18" charset="0"/>
                          </a:rPr>
                        </m:ctrlPr>
                      </m:dPr>
                      <m:e>
                        <m:r>
                          <a:rPr lang="nb-NO" sz="1600" b="0" i="1" smtClean="0">
                            <a:latin typeface="Cambria Math" panose="02040503050406030204" pitchFamily="18" charset="0"/>
                            <a:cs typeface="Times New Roman" panose="02020603050405020304" pitchFamily="18" charset="0"/>
                          </a:rPr>
                          <m:t>𝑠</m:t>
                        </m:r>
                      </m:e>
                    </m:d>
                    <m:r>
                      <a:rPr lang="nb-NO" sz="1600" b="0" i="1" smtClean="0">
                        <a:latin typeface="Cambria Math" panose="02040503050406030204" pitchFamily="18" charset="0"/>
                        <a:cs typeface="Times New Roman" panose="02020603050405020304" pitchFamily="18" charset="0"/>
                      </a:rPr>
                      <m:t>=</m:t>
                    </m:r>
                    <m:f>
                      <m:fPr>
                        <m:ctrlPr>
                          <a:rPr lang="nb-NO" sz="1600" b="0" i="1" smtClean="0">
                            <a:latin typeface="Cambria Math" panose="02040503050406030204" pitchFamily="18" charset="0"/>
                            <a:cs typeface="Times New Roman" panose="02020603050405020304" pitchFamily="18" charset="0"/>
                          </a:rPr>
                        </m:ctrlPr>
                      </m:fPr>
                      <m:num>
                        <m:sSub>
                          <m:sSubPr>
                            <m:ctrlPr>
                              <a:rPr lang="nb-NO" sz="1600" b="0" i="1" smtClean="0">
                                <a:latin typeface="Cambria Math" panose="02040503050406030204" pitchFamily="18" charset="0"/>
                                <a:cs typeface="Times New Roman" panose="02020603050405020304" pitchFamily="18" charset="0"/>
                              </a:rPr>
                            </m:ctrlPr>
                          </m:sSubPr>
                          <m:e>
                            <m:r>
                              <a:rPr lang="nb-NO" sz="1600" b="0" i="1" smtClean="0">
                                <a:latin typeface="Cambria Math" panose="02040503050406030204" pitchFamily="18" charset="0"/>
                                <a:cs typeface="Times New Roman" panose="02020603050405020304" pitchFamily="18" charset="0"/>
                              </a:rPr>
                              <m:t>𝐾</m:t>
                            </m:r>
                          </m:e>
                          <m:sub>
                            <m:r>
                              <a:rPr lang="nb-NO" sz="1600" b="0" i="1" smtClean="0">
                                <a:latin typeface="Cambria Math" panose="02040503050406030204" pitchFamily="18" charset="0"/>
                                <a:cs typeface="Times New Roman" panose="02020603050405020304" pitchFamily="18" charset="0"/>
                              </a:rPr>
                              <m:t>𝑐</m:t>
                            </m:r>
                            <m:r>
                              <a:rPr lang="nb-NO" sz="1600" b="0" i="1" smtClean="0">
                                <a:latin typeface="Cambria Math" panose="02040503050406030204" pitchFamily="18" charset="0"/>
                                <a:cs typeface="Times New Roman" panose="02020603050405020304" pitchFamily="18" charset="0"/>
                              </a:rPr>
                              <m:t>2</m:t>
                            </m:r>
                          </m:sub>
                        </m:sSub>
                        <m:sSub>
                          <m:sSubPr>
                            <m:ctrlPr>
                              <a:rPr lang="nb-NO" sz="1600" b="0" i="1" smtClean="0">
                                <a:latin typeface="Cambria Math" panose="02040503050406030204" pitchFamily="18" charset="0"/>
                                <a:cs typeface="Times New Roman" panose="02020603050405020304" pitchFamily="18" charset="0"/>
                              </a:rPr>
                            </m:ctrlPr>
                          </m:sSubPr>
                          <m:e>
                            <m:r>
                              <a:rPr lang="nb-NO" sz="1600" b="0" i="1" smtClean="0">
                                <a:latin typeface="Cambria Math" panose="02040503050406030204" pitchFamily="18" charset="0"/>
                                <a:cs typeface="Times New Roman" panose="02020603050405020304" pitchFamily="18" charset="0"/>
                              </a:rPr>
                              <m:t>𝑘</m:t>
                            </m:r>
                          </m:e>
                          <m:sub>
                            <m:r>
                              <a:rPr lang="nb-NO" sz="1600" b="0" i="1" smtClean="0">
                                <a:latin typeface="Cambria Math" panose="02040503050406030204" pitchFamily="18" charset="0"/>
                                <a:cs typeface="Times New Roman" panose="02020603050405020304" pitchFamily="18" charset="0"/>
                              </a:rPr>
                              <m:t>2</m:t>
                            </m:r>
                          </m:sub>
                        </m:sSub>
                        <m:r>
                          <a:rPr lang="nb-NO" sz="1600" b="0" i="1" smtClean="0">
                            <a:latin typeface="Cambria Math" panose="02040503050406030204" pitchFamily="18" charset="0"/>
                            <a:cs typeface="Times New Roman" panose="02020603050405020304" pitchFamily="18" charset="0"/>
                          </a:rPr>
                          <m:t> </m:t>
                        </m:r>
                      </m:num>
                      <m:den>
                        <m:sSub>
                          <m:sSubPr>
                            <m:ctrlPr>
                              <a:rPr lang="nb-NO" sz="1600" b="0" i="1" smtClean="0">
                                <a:latin typeface="Cambria Math" panose="02040503050406030204" pitchFamily="18" charset="0"/>
                                <a:cs typeface="Times New Roman" panose="02020603050405020304" pitchFamily="18" charset="0"/>
                              </a:rPr>
                            </m:ctrlPr>
                          </m:sSubPr>
                          <m:e>
                            <m:r>
                              <a:rPr lang="nb-NO" sz="1600" b="0" i="1" smtClean="0">
                                <a:latin typeface="Cambria Math" panose="02040503050406030204" pitchFamily="18" charset="0"/>
                                <a:cs typeface="Times New Roman" panose="02020603050405020304" pitchFamily="18" charset="0"/>
                              </a:rPr>
                              <m:t>𝜏</m:t>
                            </m:r>
                          </m:e>
                          <m:sub>
                            <m:r>
                              <a:rPr lang="nb-NO" sz="1600" b="0" i="1" smtClean="0">
                                <a:latin typeface="Cambria Math" panose="02040503050406030204" pitchFamily="18" charset="0"/>
                                <a:cs typeface="Times New Roman" panose="02020603050405020304" pitchFamily="18" charset="0"/>
                              </a:rPr>
                              <m:t>2</m:t>
                            </m:r>
                          </m:sub>
                        </m:sSub>
                        <m:r>
                          <a:rPr lang="nb-NO" sz="1600" b="0" i="1" smtClean="0">
                            <a:latin typeface="Cambria Math" panose="02040503050406030204" pitchFamily="18" charset="0"/>
                            <a:cs typeface="Times New Roman" panose="02020603050405020304" pitchFamily="18" charset="0"/>
                          </a:rPr>
                          <m:t>𝑠</m:t>
                        </m:r>
                      </m:den>
                    </m:f>
                  </m:oMath>
                </a14:m>
                <a:endParaRPr lang="nb-NO" sz="1600" dirty="0">
                  <a:cs typeface="Times New Roman" panose="02020603050405020304" pitchFamily="18" charset="0"/>
                </a:endParaRPr>
              </a:p>
              <a:p>
                <a:pPr lvl="1">
                  <a:defRPr/>
                </a:pPr>
                <a:r>
                  <a:rPr lang="nb-NO" sz="2200" dirty="0">
                    <a:cs typeface="Times New Roman" panose="02020603050405020304" pitchFamily="18" charset="0"/>
                  </a:rPr>
                  <a:t>With slave controller: Transfer </a:t>
                </a:r>
                <a:r>
                  <a:rPr lang="nb-NO" sz="2200" dirty="0" err="1">
                    <a:cs typeface="Times New Roman" panose="02020603050405020304" pitchFamily="18" charset="0"/>
                  </a:rPr>
                  <a:t>function</a:t>
                </a:r>
                <a:r>
                  <a:rPr lang="nb-NO" sz="2200" dirty="0">
                    <a:cs typeface="Times New Roman" panose="02020603050405020304" pitchFamily="18" charset="0"/>
                  </a:rPr>
                  <a:t> from y</a:t>
                </a:r>
                <a:r>
                  <a:rPr lang="nb-NO" sz="2200" baseline="-25000" dirty="0">
                    <a:cs typeface="Times New Roman" panose="02020603050405020304" pitchFamily="18" charset="0"/>
                  </a:rPr>
                  <a:t>2s</a:t>
                </a:r>
                <a:r>
                  <a:rPr lang="nb-NO" sz="2200" dirty="0">
                    <a:cs typeface="Times New Roman" panose="02020603050405020304" pitchFamily="18" charset="0"/>
                  </a:rPr>
                  <a:t> to y</a:t>
                </a:r>
                <a:r>
                  <a:rPr lang="nb-NO" sz="2200" baseline="-25000" dirty="0">
                    <a:cs typeface="Times New Roman" panose="02020603050405020304" pitchFamily="18" charset="0"/>
                  </a:rPr>
                  <a:t>2</a:t>
                </a:r>
                <a:r>
                  <a:rPr lang="nb-NO" sz="2200" dirty="0">
                    <a:cs typeface="Times New Roman" panose="02020603050405020304" pitchFamily="18" charset="0"/>
                  </a:rPr>
                  <a:t> (as </a:t>
                </a:r>
                <a:r>
                  <a:rPr lang="nb-NO" sz="2200" dirty="0" err="1">
                    <a:cs typeface="Times New Roman" panose="02020603050405020304" pitchFamily="18" charset="0"/>
                  </a:rPr>
                  <a:t>seen</a:t>
                </a:r>
                <a:r>
                  <a:rPr lang="nb-NO" sz="2200" dirty="0">
                    <a:cs typeface="Times New Roman" panose="02020603050405020304" pitchFamily="18" charset="0"/>
                  </a:rPr>
                  <a:t> from </a:t>
                </a:r>
                <a:r>
                  <a:rPr lang="nb-NO" sz="2200" dirty="0" err="1">
                    <a:cs typeface="Times New Roman" panose="02020603050405020304" pitchFamily="18" charset="0"/>
                  </a:rPr>
                  <a:t>outer</a:t>
                </a:r>
                <a:r>
                  <a:rPr lang="nb-NO" sz="2200" dirty="0">
                    <a:cs typeface="Times New Roman" panose="02020603050405020304" pitchFamily="18" charset="0"/>
                  </a:rPr>
                  <a:t> loop):</a:t>
                </a:r>
              </a:p>
              <a:p>
                <a:pPr marL="0" indent="0" algn="ctr">
                  <a:buNone/>
                  <a:defRPr/>
                </a:pPr>
                <a:r>
                  <a:rPr lang="nb-NO" sz="2600" dirty="0">
                    <a:cs typeface="Times New Roman" panose="02020603050405020304" pitchFamily="18" charset="0"/>
                  </a:rPr>
                  <a:t>T</a:t>
                </a:r>
                <a:r>
                  <a:rPr lang="nb-NO" sz="2600" baseline="-25000" dirty="0">
                    <a:cs typeface="Times New Roman" panose="02020603050405020304" pitchFamily="18" charset="0"/>
                  </a:rPr>
                  <a:t>2</a:t>
                </a:r>
                <a:r>
                  <a:rPr lang="nb-NO" sz="2600" dirty="0">
                    <a:cs typeface="Times New Roman" panose="02020603050405020304" pitchFamily="18" charset="0"/>
                  </a:rPr>
                  <a:t> = L</a:t>
                </a:r>
                <a:r>
                  <a:rPr lang="nb-NO" sz="2600" baseline="-25000" dirty="0">
                    <a:cs typeface="Times New Roman" panose="02020603050405020304" pitchFamily="18" charset="0"/>
                  </a:rPr>
                  <a:t>2</a:t>
                </a:r>
                <a:r>
                  <a:rPr lang="nb-NO" sz="2600" dirty="0">
                    <a:cs typeface="Times New Roman" panose="02020603050405020304" pitchFamily="18" charset="0"/>
                  </a:rPr>
                  <a:t>/(1+L</a:t>
                </a:r>
                <a:r>
                  <a:rPr lang="nb-NO" sz="2600" baseline="-25000" dirty="0">
                    <a:cs typeface="Times New Roman" panose="02020603050405020304" pitchFamily="18" charset="0"/>
                  </a:rPr>
                  <a:t>2</a:t>
                </a:r>
                <a:r>
                  <a:rPr lang="nb-NO" sz="2600" dirty="0">
                    <a:cs typeface="Times New Roman" panose="02020603050405020304" pitchFamily="18" charset="0"/>
                  </a:rPr>
                  <a:t>) = 1/(</a:t>
                </a:r>
                <a14:m>
                  <m:oMath xmlns:m="http://schemas.openxmlformats.org/officeDocument/2006/math">
                    <m:r>
                      <a:rPr lang="nb-NO" sz="2600" b="0" i="1" smtClean="0">
                        <a:latin typeface="Cambria Math" panose="02040503050406030204" pitchFamily="18" charset="0"/>
                        <a:cs typeface="Times New Roman" panose="02020603050405020304" pitchFamily="18" charset="0"/>
                      </a:rPr>
                      <m:t>𝜏</m:t>
                    </m:r>
                  </m:oMath>
                </a14:m>
                <a:r>
                  <a:rPr lang="nb-NO" sz="2600" baseline="-25000" dirty="0">
                    <a:cs typeface="Times New Roman" panose="02020603050405020304" pitchFamily="18" charset="0"/>
                  </a:rPr>
                  <a:t>C2</a:t>
                </a:r>
                <a:r>
                  <a:rPr lang="nb-NO" sz="2600" dirty="0">
                    <a:cs typeface="Times New Roman" panose="02020603050405020304" pitchFamily="18" charset="0"/>
                  </a:rPr>
                  <a:t> s + 1), </a:t>
                </a:r>
                <a:r>
                  <a:rPr lang="nb-NO" sz="2600" dirty="0" err="1">
                    <a:cs typeface="Times New Roman" panose="02020603050405020304" pitchFamily="18" charset="0"/>
                  </a:rPr>
                  <a:t>where</a:t>
                </a:r>
                <a:r>
                  <a:rPr lang="nb-NO" sz="2600" dirty="0">
                    <a:cs typeface="Times New Roman" panose="02020603050405020304" pitchFamily="18" charset="0"/>
                  </a:rPr>
                  <a:t> </a:t>
                </a:r>
                <a14:m>
                  <m:oMath xmlns:m="http://schemas.openxmlformats.org/officeDocument/2006/math">
                    <m:r>
                      <a:rPr lang="nb-NO" sz="2600" i="1">
                        <a:latin typeface="Cambria Math" panose="02040503050406030204" pitchFamily="18" charset="0"/>
                        <a:cs typeface="Times New Roman" panose="02020603050405020304" pitchFamily="18" charset="0"/>
                      </a:rPr>
                      <m:t>𝜏</m:t>
                    </m:r>
                  </m:oMath>
                </a14:m>
                <a:r>
                  <a:rPr lang="nb-NO" sz="2600" baseline="-25000" dirty="0">
                    <a:cs typeface="Times New Roman" panose="02020603050405020304" pitchFamily="18" charset="0"/>
                  </a:rPr>
                  <a:t>C2</a:t>
                </a:r>
                <a:r>
                  <a:rPr lang="nb-NO" sz="2600" dirty="0">
                    <a:cs typeface="Times New Roman" panose="02020603050405020304" pitchFamily="18" charset="0"/>
                  </a:rPr>
                  <a:t> = </a:t>
                </a:r>
                <a14:m>
                  <m:oMath xmlns:m="http://schemas.openxmlformats.org/officeDocument/2006/math">
                    <m:sSub>
                      <m:sSubPr>
                        <m:ctrlPr>
                          <a:rPr lang="nb-NO" sz="2600" b="0" i="1" smtClean="0">
                            <a:latin typeface="Cambria Math" panose="02040503050406030204" pitchFamily="18" charset="0"/>
                            <a:cs typeface="Times New Roman" panose="02020603050405020304" pitchFamily="18" charset="0"/>
                          </a:rPr>
                        </m:ctrlPr>
                      </m:sSubPr>
                      <m:e>
                        <m:r>
                          <a:rPr lang="nb-NO" sz="2600" i="1">
                            <a:latin typeface="Cambria Math" panose="02040503050406030204" pitchFamily="18" charset="0"/>
                            <a:cs typeface="Times New Roman" panose="02020603050405020304" pitchFamily="18" charset="0"/>
                          </a:rPr>
                          <m:t>𝜏</m:t>
                        </m:r>
                      </m:e>
                      <m:sub>
                        <m:r>
                          <a:rPr lang="nb-NO" sz="2600" b="0" i="1" smtClean="0">
                            <a:latin typeface="Cambria Math" panose="02040503050406030204" pitchFamily="18" charset="0"/>
                            <a:cs typeface="Times New Roman" panose="02020603050405020304" pitchFamily="18" charset="0"/>
                          </a:rPr>
                          <m:t>2</m:t>
                        </m:r>
                      </m:sub>
                    </m:sSub>
                  </m:oMath>
                </a14:m>
                <a:r>
                  <a:rPr lang="nb-NO" sz="2600" dirty="0">
                    <a:cs typeface="Times New Roman" panose="02020603050405020304" pitchFamily="18" charset="0"/>
                  </a:rPr>
                  <a:t>/(k</a:t>
                </a:r>
                <a:r>
                  <a:rPr lang="nb-NO" sz="2600" baseline="-25000" dirty="0">
                    <a:cs typeface="Times New Roman" panose="02020603050405020304" pitchFamily="18" charset="0"/>
                  </a:rPr>
                  <a:t>2</a:t>
                </a:r>
                <a:r>
                  <a:rPr lang="nb-NO" sz="2600" dirty="0">
                    <a:cs typeface="Times New Roman" panose="02020603050405020304" pitchFamily="18" charset="0"/>
                  </a:rPr>
                  <a:t> K</a:t>
                </a:r>
                <a:r>
                  <a:rPr lang="nb-NO" sz="2600" baseline="-25000" dirty="0">
                    <a:cs typeface="Times New Roman" panose="02020603050405020304" pitchFamily="18" charset="0"/>
                  </a:rPr>
                  <a:t>c2</a:t>
                </a:r>
                <a:r>
                  <a:rPr lang="nb-NO" sz="2600" dirty="0">
                    <a:cs typeface="Times New Roman" panose="02020603050405020304" pitchFamily="18" charset="0"/>
                  </a:rPr>
                  <a:t>)</a:t>
                </a:r>
              </a:p>
              <a:p>
                <a:pPr>
                  <a:defRPr/>
                </a:pPr>
                <a:r>
                  <a:rPr lang="nb-NO" sz="2600" dirty="0">
                    <a:solidFill>
                      <a:srgbClr val="FF0000"/>
                    </a:solidFill>
                    <a:cs typeface="Times New Roman" panose="02020603050405020304" pitchFamily="18" charset="0"/>
                  </a:rPr>
                  <a:t>Important: </a:t>
                </a:r>
                <a:r>
                  <a:rPr lang="nb-NO" sz="2600" dirty="0" err="1">
                    <a:solidFill>
                      <a:srgbClr val="FF0000"/>
                    </a:solidFill>
                    <a:cs typeface="Times New Roman" panose="02020603050405020304" pitchFamily="18" charset="0"/>
                  </a:rPr>
                  <a:t>Gain</a:t>
                </a:r>
                <a:r>
                  <a:rPr lang="nb-NO" sz="2600" dirty="0">
                    <a:solidFill>
                      <a:srgbClr val="FF0000"/>
                    </a:solidFill>
                    <a:cs typeface="Times New Roman" panose="02020603050405020304" pitchFamily="18" charset="0"/>
                  </a:rPr>
                  <a:t> for T</a:t>
                </a:r>
                <a:r>
                  <a:rPr lang="nb-NO" sz="2600" baseline="-25000" dirty="0">
                    <a:solidFill>
                      <a:srgbClr val="FF0000"/>
                    </a:solidFill>
                    <a:cs typeface="Times New Roman" panose="02020603050405020304" pitchFamily="18" charset="0"/>
                  </a:rPr>
                  <a:t>2</a:t>
                </a:r>
                <a:r>
                  <a:rPr lang="nb-NO" sz="2600" dirty="0">
                    <a:solidFill>
                      <a:srgbClr val="FF0000"/>
                    </a:solidFill>
                    <a:cs typeface="Times New Roman" panose="02020603050405020304" pitchFamily="18" charset="0"/>
                  </a:rPr>
                  <a:t> is </a:t>
                </a:r>
                <a:r>
                  <a:rPr lang="nb-NO" sz="2600" dirty="0" err="1">
                    <a:solidFill>
                      <a:srgbClr val="FF0000"/>
                    </a:solidFill>
                    <a:cs typeface="Times New Roman" panose="02020603050405020304" pitchFamily="18" charset="0"/>
                  </a:rPr>
                  <a:t>always</a:t>
                </a:r>
                <a:r>
                  <a:rPr lang="nb-NO" sz="2600" dirty="0">
                    <a:solidFill>
                      <a:srgbClr val="FF0000"/>
                    </a:solidFill>
                    <a:cs typeface="Times New Roman" panose="02020603050405020304" pitchFamily="18" charset="0"/>
                  </a:rPr>
                  <a:t> 1 (</a:t>
                </a:r>
                <a:r>
                  <a:rPr lang="nb-NO" sz="2600" dirty="0" err="1">
                    <a:solidFill>
                      <a:srgbClr val="FF0000"/>
                    </a:solidFill>
                    <a:cs typeface="Times New Roman" panose="02020603050405020304" pitchFamily="18" charset="0"/>
                  </a:rPr>
                  <a:t>independent</a:t>
                </a:r>
                <a:r>
                  <a:rPr lang="nb-NO" sz="2600" dirty="0">
                    <a:solidFill>
                      <a:srgbClr val="FF0000"/>
                    </a:solidFill>
                    <a:cs typeface="Times New Roman" panose="02020603050405020304" pitchFamily="18" charset="0"/>
                  </a:rPr>
                  <a:t> of k</a:t>
                </a:r>
                <a:r>
                  <a:rPr lang="nb-NO" sz="2600" baseline="-25000" dirty="0">
                    <a:solidFill>
                      <a:srgbClr val="FF0000"/>
                    </a:solidFill>
                    <a:cs typeface="Times New Roman" panose="02020603050405020304" pitchFamily="18" charset="0"/>
                  </a:rPr>
                  <a:t>2</a:t>
                </a:r>
                <a:r>
                  <a:rPr lang="nb-NO" sz="2600" dirty="0">
                    <a:solidFill>
                      <a:srgbClr val="FF0000"/>
                    </a:solidFill>
                    <a:cs typeface="Times New Roman" panose="02020603050405020304" pitchFamily="18" charset="0"/>
                  </a:rPr>
                  <a:t>) </a:t>
                </a:r>
                <a:r>
                  <a:rPr lang="nb-NO" sz="2600" dirty="0" err="1">
                    <a:solidFill>
                      <a:srgbClr val="FF0000"/>
                    </a:solidFill>
                    <a:cs typeface="Times New Roman" panose="02020603050405020304" pitchFamily="18" charset="0"/>
                  </a:rPr>
                  <a:t>because</a:t>
                </a:r>
                <a:r>
                  <a:rPr lang="nb-NO" sz="2600" dirty="0">
                    <a:solidFill>
                      <a:srgbClr val="FF0000"/>
                    </a:solidFill>
                    <a:cs typeface="Times New Roman" panose="02020603050405020304" pitchFamily="18" charset="0"/>
                  </a:rPr>
                  <a:t> of </a:t>
                </a:r>
                <a:r>
                  <a:rPr lang="nb-NO" sz="2600" dirty="0" err="1">
                    <a:solidFill>
                      <a:srgbClr val="FF0000"/>
                    </a:solidFill>
                    <a:cs typeface="Times New Roman" panose="02020603050405020304" pitchFamily="18" charset="0"/>
                  </a:rPr>
                  <a:t>intergal</a:t>
                </a:r>
                <a:r>
                  <a:rPr lang="nb-NO" sz="2600" dirty="0">
                    <a:solidFill>
                      <a:srgbClr val="FF0000"/>
                    </a:solidFill>
                    <a:cs typeface="Times New Roman" panose="02020603050405020304" pitchFamily="18" charset="0"/>
                  </a:rPr>
                  <a:t> action in </a:t>
                </a:r>
                <a:r>
                  <a:rPr lang="nb-NO" sz="2600" dirty="0" err="1">
                    <a:solidFill>
                      <a:srgbClr val="FF0000"/>
                    </a:solidFill>
                    <a:cs typeface="Times New Roman" panose="02020603050405020304" pitchFamily="18" charset="0"/>
                  </a:rPr>
                  <a:t>the</a:t>
                </a:r>
                <a:r>
                  <a:rPr lang="nb-NO" sz="2600" dirty="0">
                    <a:solidFill>
                      <a:srgbClr val="FF0000"/>
                    </a:solidFill>
                    <a:cs typeface="Times New Roman" panose="02020603050405020304" pitchFamily="18" charset="0"/>
                  </a:rPr>
                  <a:t> </a:t>
                </a:r>
                <a:r>
                  <a:rPr lang="nb-NO" sz="2600" dirty="0" err="1">
                    <a:solidFill>
                      <a:srgbClr val="FF0000"/>
                    </a:solidFill>
                    <a:cs typeface="Times New Roman" panose="02020603050405020304" pitchFamily="18" charset="0"/>
                  </a:rPr>
                  <a:t>inner</a:t>
                </a:r>
                <a:r>
                  <a:rPr lang="nb-NO" sz="2600" dirty="0">
                    <a:solidFill>
                      <a:srgbClr val="FF0000"/>
                    </a:solidFill>
                    <a:cs typeface="Times New Roman" panose="02020603050405020304" pitchFamily="18" charset="0"/>
                  </a:rPr>
                  <a:t> (slave) loop</a:t>
                </a:r>
              </a:p>
              <a:p>
                <a:pPr>
                  <a:defRPr/>
                </a:pPr>
                <a:r>
                  <a:rPr lang="nb-NO" sz="2600" dirty="0" err="1">
                    <a:solidFill>
                      <a:srgbClr val="FF0000"/>
                    </a:solidFill>
                    <a:cs typeface="Times New Roman" panose="02020603050405020304" pitchFamily="18" charset="0"/>
                  </a:rPr>
                  <a:t>But</a:t>
                </a:r>
                <a:r>
                  <a:rPr lang="nb-NO" sz="2600" dirty="0">
                    <a:solidFill>
                      <a:srgbClr val="FF0000"/>
                    </a:solidFill>
                    <a:cs typeface="Times New Roman" panose="02020603050405020304" pitchFamily="18" charset="0"/>
                  </a:rPr>
                  <a:t>: </a:t>
                </a:r>
                <a:r>
                  <a:rPr lang="nb-NO" sz="2600" dirty="0" err="1">
                    <a:solidFill>
                      <a:srgbClr val="FF0000"/>
                    </a:solidFill>
                    <a:cs typeface="Times New Roman" panose="02020603050405020304" pitchFamily="18" charset="0"/>
                  </a:rPr>
                  <a:t>Gain</a:t>
                </a:r>
                <a:r>
                  <a:rPr lang="nb-NO" sz="2600" dirty="0">
                    <a:solidFill>
                      <a:srgbClr val="FF0000"/>
                    </a:solidFill>
                    <a:cs typeface="Times New Roman" panose="02020603050405020304" pitchFamily="18" charset="0"/>
                  </a:rPr>
                  <a:t> </a:t>
                </a:r>
                <a:r>
                  <a:rPr lang="nb-NO" sz="2600" dirty="0" err="1">
                    <a:solidFill>
                      <a:srgbClr val="FF0000"/>
                    </a:solidFill>
                    <a:cs typeface="Times New Roman" panose="02020603050405020304" pitchFamily="18" charset="0"/>
                  </a:rPr>
                  <a:t>variation</a:t>
                </a:r>
                <a:r>
                  <a:rPr lang="nb-NO" sz="2600" dirty="0">
                    <a:solidFill>
                      <a:srgbClr val="FF0000"/>
                    </a:solidFill>
                    <a:cs typeface="Times New Roman" panose="02020603050405020304" pitchFamily="18" charset="0"/>
                  </a:rPr>
                  <a:t> in k</a:t>
                </a:r>
                <a:r>
                  <a:rPr lang="nb-NO" sz="2600" baseline="-25000" dirty="0">
                    <a:solidFill>
                      <a:srgbClr val="FF0000"/>
                    </a:solidFill>
                    <a:cs typeface="Times New Roman" panose="02020603050405020304" pitchFamily="18" charset="0"/>
                  </a:rPr>
                  <a:t>2</a:t>
                </a:r>
                <a:r>
                  <a:rPr lang="nb-NO" sz="2600" dirty="0">
                    <a:solidFill>
                      <a:srgbClr val="FF0000"/>
                    </a:solidFill>
                    <a:cs typeface="Times New Roman" panose="02020603050405020304" pitchFamily="18" charset="0"/>
                  </a:rPr>
                  <a:t> (</a:t>
                </a:r>
                <a:r>
                  <a:rPr lang="nb-NO" sz="2600" dirty="0" err="1">
                    <a:solidFill>
                      <a:srgbClr val="FF0000"/>
                    </a:solidFill>
                    <a:cs typeface="Times New Roman" panose="02020603050405020304" pitchFamily="18" charset="0"/>
                  </a:rPr>
                  <a:t>inner</a:t>
                </a:r>
                <a:r>
                  <a:rPr lang="nb-NO" sz="2600" dirty="0">
                    <a:solidFill>
                      <a:srgbClr val="FF0000"/>
                    </a:solidFill>
                    <a:cs typeface="Times New Roman" panose="02020603050405020304" pitchFamily="18" charset="0"/>
                  </a:rPr>
                  <a:t> loop) translates </a:t>
                </a:r>
                <a:r>
                  <a:rPr lang="nb-NO" sz="2600" dirty="0" err="1">
                    <a:solidFill>
                      <a:srgbClr val="FF0000"/>
                    </a:solidFill>
                    <a:cs typeface="Times New Roman" panose="02020603050405020304" pitchFamily="18" charset="0"/>
                  </a:rPr>
                  <a:t>into</a:t>
                </a:r>
                <a:r>
                  <a:rPr lang="nb-NO" sz="2600" dirty="0">
                    <a:solidFill>
                      <a:srgbClr val="FF0000"/>
                    </a:solidFill>
                    <a:cs typeface="Times New Roman" panose="02020603050405020304" pitchFamily="18" charset="0"/>
                  </a:rPr>
                  <a:t> </a:t>
                </a:r>
                <a:r>
                  <a:rPr lang="nb-NO" sz="2600" dirty="0" err="1">
                    <a:solidFill>
                      <a:srgbClr val="FF0000"/>
                    </a:solidFill>
                    <a:cs typeface="Times New Roman" panose="02020603050405020304" pitchFamily="18" charset="0"/>
                  </a:rPr>
                  <a:t>variation</a:t>
                </a:r>
                <a:r>
                  <a:rPr lang="nb-NO" sz="2600" dirty="0">
                    <a:solidFill>
                      <a:srgbClr val="FF0000"/>
                    </a:solidFill>
                    <a:cs typeface="Times New Roman" panose="02020603050405020304" pitchFamily="18" charset="0"/>
                  </a:rPr>
                  <a:t> in </a:t>
                </a:r>
                <a:r>
                  <a:rPr lang="nb-NO" sz="2600" dirty="0" err="1">
                    <a:solidFill>
                      <a:srgbClr val="FF0000"/>
                    </a:solidFill>
                    <a:cs typeface="Times New Roman" panose="02020603050405020304" pitchFamily="18" charset="0"/>
                  </a:rPr>
                  <a:t>closed</a:t>
                </a:r>
                <a:r>
                  <a:rPr lang="nb-NO" sz="2600" dirty="0">
                    <a:solidFill>
                      <a:srgbClr val="FF0000"/>
                    </a:solidFill>
                    <a:cs typeface="Times New Roman" panose="02020603050405020304" pitchFamily="18" charset="0"/>
                  </a:rPr>
                  <a:t>-loop time </a:t>
                </a:r>
                <a:r>
                  <a:rPr lang="nb-NO" sz="2600" dirty="0" err="1">
                    <a:solidFill>
                      <a:srgbClr val="FF0000"/>
                    </a:solidFill>
                    <a:cs typeface="Times New Roman" panose="02020603050405020304" pitchFamily="18" charset="0"/>
                  </a:rPr>
                  <a:t>constant</a:t>
                </a:r>
                <a:r>
                  <a:rPr lang="nb-NO" sz="2600" dirty="0">
                    <a:solidFill>
                      <a:srgbClr val="FF0000"/>
                    </a:solidFill>
                    <a:cs typeface="Times New Roman" panose="02020603050405020304" pitchFamily="18" charset="0"/>
                  </a:rPr>
                  <a:t> </a:t>
                </a:r>
                <a14:m>
                  <m:oMath xmlns:m="http://schemas.openxmlformats.org/officeDocument/2006/math">
                    <m:r>
                      <a:rPr lang="nb-NO" sz="2600" b="0" i="1" smtClean="0">
                        <a:solidFill>
                          <a:srgbClr val="FF0000"/>
                        </a:solidFill>
                        <a:latin typeface="Cambria Math" panose="02040503050406030204" pitchFamily="18" charset="0"/>
                        <a:cs typeface="Times New Roman" panose="02020603050405020304" pitchFamily="18" charset="0"/>
                      </a:rPr>
                      <m:t>𝜏</m:t>
                    </m:r>
                  </m:oMath>
                </a14:m>
                <a:r>
                  <a:rPr lang="nb-NO" sz="2600" baseline="-25000" dirty="0">
                    <a:solidFill>
                      <a:srgbClr val="FF0000"/>
                    </a:solidFill>
                    <a:cs typeface="Times New Roman" panose="02020603050405020304" pitchFamily="18" charset="0"/>
                  </a:rPr>
                  <a:t>C2</a:t>
                </a:r>
                <a:r>
                  <a:rPr lang="nb-NO" sz="2600" dirty="0">
                    <a:solidFill>
                      <a:srgbClr val="FF0000"/>
                    </a:solidFill>
                    <a:cs typeface="Times New Roman" panose="02020603050405020304" pitchFamily="18" charset="0"/>
                  </a:rPr>
                  <a:t>. This </a:t>
                </a:r>
                <a:r>
                  <a:rPr lang="nb-NO" sz="2600" dirty="0" err="1">
                    <a:solidFill>
                      <a:srgbClr val="FF0000"/>
                    </a:solidFill>
                    <a:cs typeface="Times New Roman" panose="02020603050405020304" pitchFamily="18" charset="0"/>
                  </a:rPr>
                  <a:t>may</a:t>
                </a:r>
                <a:r>
                  <a:rPr lang="nb-NO" sz="2600" dirty="0">
                    <a:solidFill>
                      <a:srgbClr val="FF0000"/>
                    </a:solidFill>
                    <a:cs typeface="Times New Roman" panose="02020603050405020304" pitchFamily="18" charset="0"/>
                  </a:rPr>
                  <a:t> </a:t>
                </a:r>
                <a:r>
                  <a:rPr lang="nb-NO" sz="2600" dirty="0" err="1">
                    <a:solidFill>
                      <a:srgbClr val="FF0000"/>
                    </a:solidFill>
                    <a:cs typeface="Times New Roman" panose="02020603050405020304" pitchFamily="18" charset="0"/>
                  </a:rPr>
                  <a:t>effect</a:t>
                </a:r>
                <a:r>
                  <a:rPr lang="nb-NO" sz="2600" dirty="0">
                    <a:solidFill>
                      <a:srgbClr val="FF0000"/>
                    </a:solidFill>
                    <a:cs typeface="Times New Roman" panose="02020603050405020304" pitchFamily="18" charset="0"/>
                  </a:rPr>
                  <a:t> </a:t>
                </a:r>
                <a:r>
                  <a:rPr lang="nb-NO" sz="2600" dirty="0" err="1">
                    <a:solidFill>
                      <a:srgbClr val="FF0000"/>
                    </a:solidFill>
                    <a:cs typeface="Times New Roman" panose="02020603050405020304" pitchFamily="18" charset="0"/>
                  </a:rPr>
                  <a:t>the</a:t>
                </a:r>
                <a:r>
                  <a:rPr lang="nb-NO" sz="2600" dirty="0">
                    <a:solidFill>
                      <a:srgbClr val="FF0000"/>
                    </a:solidFill>
                    <a:cs typeface="Times New Roman" panose="02020603050405020304" pitchFamily="18" charset="0"/>
                  </a:rPr>
                  <a:t> master loop:</a:t>
                </a:r>
              </a:p>
              <a:p>
                <a:pPr lvl="1">
                  <a:defRPr/>
                </a:pPr>
                <a:r>
                  <a:rPr lang="nb-NO" sz="2300" dirty="0">
                    <a:cs typeface="Times New Roman" panose="02020603050405020304" pitchFamily="18" charset="0"/>
                  </a:rPr>
                  <a:t>The master controller K</a:t>
                </a:r>
                <a:r>
                  <a:rPr lang="nb-NO" sz="2300" baseline="-25000" dirty="0">
                    <a:cs typeface="Times New Roman" panose="02020603050405020304" pitchFamily="18" charset="0"/>
                  </a:rPr>
                  <a:t>1</a:t>
                </a:r>
                <a:r>
                  <a:rPr lang="nb-NO" sz="2300" dirty="0">
                    <a:cs typeface="Times New Roman" panose="02020603050405020304" pitchFamily="18" charset="0"/>
                  </a:rPr>
                  <a:t> is </a:t>
                </a:r>
                <a:r>
                  <a:rPr lang="nb-NO" sz="2300" dirty="0" err="1">
                    <a:cs typeface="Times New Roman" panose="02020603050405020304" pitchFamily="18" charset="0"/>
                  </a:rPr>
                  <a:t>designed</a:t>
                </a:r>
                <a:r>
                  <a:rPr lang="nb-NO" sz="2300" dirty="0">
                    <a:cs typeface="Times New Roman" panose="02020603050405020304" pitchFamily="18" charset="0"/>
                  </a:rPr>
                  <a:t> </a:t>
                </a:r>
                <a:r>
                  <a:rPr lang="nb-NO" sz="2300" dirty="0" err="1">
                    <a:cs typeface="Times New Roman" panose="02020603050405020304" pitchFamily="18" charset="0"/>
                  </a:rPr>
                  <a:t>based</a:t>
                </a:r>
                <a:r>
                  <a:rPr lang="nb-NO" sz="2300" dirty="0">
                    <a:cs typeface="Times New Roman" panose="02020603050405020304" pitchFamily="18" charset="0"/>
                  </a:rPr>
                  <a:t> </a:t>
                </a:r>
                <a:r>
                  <a:rPr lang="nb-NO" sz="2300" dirty="0" err="1">
                    <a:cs typeface="Times New Roman" panose="02020603050405020304" pitchFamily="18" charset="0"/>
                  </a:rPr>
                  <a:t>on</a:t>
                </a:r>
                <a:r>
                  <a:rPr lang="nb-NO" sz="2300" dirty="0">
                    <a:cs typeface="Times New Roman" panose="02020603050405020304" pitchFamily="18" charset="0"/>
                  </a:rPr>
                  <a:t> G</a:t>
                </a:r>
                <a:r>
                  <a:rPr lang="nb-NO" sz="2300" baseline="-25000" dirty="0">
                    <a:cs typeface="Times New Roman" panose="02020603050405020304" pitchFamily="18" charset="0"/>
                  </a:rPr>
                  <a:t>1</a:t>
                </a:r>
                <a:r>
                  <a:rPr lang="nb-NO" sz="2300" dirty="0">
                    <a:cs typeface="Times New Roman" panose="02020603050405020304" pitchFamily="18" charset="0"/>
                  </a:rPr>
                  <a:t>T</a:t>
                </a:r>
                <a:r>
                  <a:rPr lang="nb-NO" sz="2300" baseline="-25000" dirty="0">
                    <a:cs typeface="Times New Roman" panose="02020603050405020304" pitchFamily="18" charset="0"/>
                  </a:rPr>
                  <a:t>2.</a:t>
                </a:r>
                <a:r>
                  <a:rPr lang="nb-NO" sz="2300" dirty="0">
                    <a:cs typeface="Times New Roman" panose="02020603050405020304" pitchFamily="18" charset="0"/>
                  </a:rPr>
                  <a:t> </a:t>
                </a:r>
              </a:p>
              <a:p>
                <a:pPr lvl="1">
                  <a:defRPr/>
                </a:pPr>
                <a:r>
                  <a:rPr lang="nb-NO" sz="2300" dirty="0">
                    <a:cs typeface="Times New Roman" panose="02020603050405020304" pitchFamily="18" charset="0"/>
                  </a:rPr>
                  <a:t>A </a:t>
                </a:r>
                <a:r>
                  <a:rPr lang="nb-NO" sz="2300" dirty="0" err="1">
                    <a:cs typeface="Times New Roman" panose="02020603050405020304" pitchFamily="18" charset="0"/>
                  </a:rPr>
                  <a:t>smaller</a:t>
                </a:r>
                <a:r>
                  <a:rPr lang="nb-NO" sz="2300" dirty="0">
                    <a:cs typeface="Times New Roman" panose="02020603050405020304" pitchFamily="18" charset="0"/>
                  </a:rPr>
                  <a:t> </a:t>
                </a:r>
                <a:r>
                  <a:rPr lang="nb-NO" sz="2300" dirty="0" err="1">
                    <a:cs typeface="Times New Roman" panose="02020603050405020304" pitchFamily="18" charset="0"/>
                  </a:rPr>
                  <a:t>process</a:t>
                </a:r>
                <a:r>
                  <a:rPr lang="nb-NO" sz="2300" dirty="0">
                    <a:cs typeface="Times New Roman" panose="02020603050405020304" pitchFamily="18" charset="0"/>
                  </a:rPr>
                  <a:t> </a:t>
                </a:r>
                <a:r>
                  <a:rPr lang="nb-NO" sz="2300" dirty="0" err="1">
                    <a:cs typeface="Times New Roman" panose="02020603050405020304" pitchFamily="18" charset="0"/>
                  </a:rPr>
                  <a:t>gain</a:t>
                </a:r>
                <a:r>
                  <a:rPr lang="nb-NO" sz="2300" dirty="0">
                    <a:cs typeface="Times New Roman" panose="02020603050405020304" pitchFamily="18" charset="0"/>
                  </a:rPr>
                  <a:t> k</a:t>
                </a:r>
                <a:r>
                  <a:rPr lang="nb-NO" sz="2300" baseline="-25000" dirty="0">
                    <a:cs typeface="Times New Roman" panose="02020603050405020304" pitchFamily="18" charset="0"/>
                  </a:rPr>
                  <a:t>2</a:t>
                </a:r>
                <a:r>
                  <a:rPr lang="nb-NO" sz="2300" dirty="0">
                    <a:cs typeface="Times New Roman" panose="02020603050405020304" pitchFamily="18" charset="0"/>
                  </a:rPr>
                  <a:t> </a:t>
                </a:r>
                <a:r>
                  <a:rPr lang="nb-NO" sz="2300" dirty="0" err="1">
                    <a:cs typeface="Times New Roman" panose="02020603050405020304" pitchFamily="18" charset="0"/>
                  </a:rPr>
                  <a:t>results</a:t>
                </a:r>
                <a:r>
                  <a:rPr lang="nb-NO" sz="2300" dirty="0">
                    <a:cs typeface="Times New Roman" panose="02020603050405020304" pitchFamily="18" charset="0"/>
                  </a:rPr>
                  <a:t> in a </a:t>
                </a:r>
                <a:r>
                  <a:rPr lang="nb-NO" sz="2300" dirty="0" err="1">
                    <a:cs typeface="Times New Roman" panose="02020603050405020304" pitchFamily="18" charset="0"/>
                  </a:rPr>
                  <a:t>larger</a:t>
                </a:r>
                <a:r>
                  <a:rPr lang="nb-NO" sz="2300" dirty="0">
                    <a:cs typeface="Times New Roman" panose="02020603050405020304" pitchFamily="18" charset="0"/>
                  </a:rPr>
                  <a:t> </a:t>
                </a:r>
                <a14:m>
                  <m:oMath xmlns:m="http://schemas.openxmlformats.org/officeDocument/2006/math">
                    <m:r>
                      <a:rPr lang="nb-NO" sz="2300" i="1" smtClean="0">
                        <a:solidFill>
                          <a:srgbClr val="FF0000"/>
                        </a:solidFill>
                        <a:latin typeface="Cambria Math" panose="02040503050406030204" pitchFamily="18" charset="0"/>
                        <a:cs typeface="Times New Roman" panose="02020603050405020304" pitchFamily="18" charset="0"/>
                      </a:rPr>
                      <m:t>𝜏</m:t>
                    </m:r>
                  </m:oMath>
                </a14:m>
                <a:r>
                  <a:rPr lang="nb-NO" sz="2300" b="1" baseline="-25000" dirty="0">
                    <a:solidFill>
                      <a:srgbClr val="FF0000"/>
                    </a:solidFill>
                    <a:cs typeface="Times New Roman" panose="02020603050405020304" pitchFamily="18" charset="0"/>
                  </a:rPr>
                  <a:t>C2</a:t>
                </a:r>
                <a:r>
                  <a:rPr lang="nb-NO" sz="2300" b="1" dirty="0">
                    <a:solidFill>
                      <a:srgbClr val="FF0000"/>
                    </a:solidFill>
                    <a:cs typeface="Times New Roman" panose="02020603050405020304" pitchFamily="18" charset="0"/>
                  </a:rPr>
                  <a:t> </a:t>
                </a:r>
                <a:r>
                  <a:rPr lang="nb-NO" sz="2300" dirty="0">
                    <a:cs typeface="Times New Roman" panose="02020603050405020304" pitchFamily="18" charset="0"/>
                  </a:rPr>
                  <a:t>and </a:t>
                </a:r>
                <a:r>
                  <a:rPr lang="nb-NO" sz="2300" dirty="0" err="1">
                    <a:cs typeface="Times New Roman" panose="02020603050405020304" pitchFamily="18" charset="0"/>
                  </a:rPr>
                  <a:t>thus</a:t>
                </a:r>
                <a:r>
                  <a:rPr lang="nb-NO" sz="2300" dirty="0">
                    <a:cs typeface="Times New Roman" panose="02020603050405020304" pitchFamily="18" charset="0"/>
                  </a:rPr>
                  <a:t> a </a:t>
                </a:r>
                <a:r>
                  <a:rPr lang="nb-NO" sz="2300" dirty="0" err="1">
                    <a:cs typeface="Times New Roman" panose="02020603050405020304" pitchFamily="18" charset="0"/>
                  </a:rPr>
                  <a:t>large</a:t>
                </a:r>
                <a:r>
                  <a:rPr lang="nb-NO" sz="2300" dirty="0">
                    <a:cs typeface="Times New Roman" panose="02020603050405020304" pitchFamily="18" charset="0"/>
                  </a:rPr>
                  <a:t> </a:t>
                </a:r>
                <a:r>
                  <a:rPr lang="nb-NO" sz="2300" dirty="0" err="1">
                    <a:cs typeface="Times New Roman" panose="02020603050405020304" pitchFamily="18" charset="0"/>
                  </a:rPr>
                  <a:t>effective</a:t>
                </a:r>
                <a:r>
                  <a:rPr lang="nb-NO" sz="2300" dirty="0">
                    <a:cs typeface="Times New Roman" panose="02020603050405020304" pitchFamily="18" charset="0"/>
                  </a:rPr>
                  <a:t> </a:t>
                </a:r>
                <a:r>
                  <a:rPr lang="nb-NO" sz="2300" dirty="0" err="1">
                    <a:cs typeface="Times New Roman" panose="02020603050405020304" pitchFamily="18" charset="0"/>
                  </a:rPr>
                  <a:t>delay</a:t>
                </a:r>
                <a:r>
                  <a:rPr lang="nb-NO" sz="2300" dirty="0">
                    <a:cs typeface="Times New Roman" panose="02020603050405020304" pitchFamily="18" charset="0"/>
                  </a:rPr>
                  <a:t>, </a:t>
                </a:r>
                <a:r>
                  <a:rPr lang="nb-NO" sz="2300" dirty="0" err="1">
                    <a:cs typeface="Times New Roman" panose="02020603050405020304" pitchFamily="18" charset="0"/>
                  </a:rPr>
                  <a:t>whuch</a:t>
                </a:r>
                <a:r>
                  <a:rPr lang="nb-NO" sz="2300" dirty="0">
                    <a:cs typeface="Times New Roman" panose="02020603050405020304" pitchFamily="18" charset="0"/>
                  </a:rPr>
                  <a:t> mat be bad.</a:t>
                </a:r>
              </a:p>
              <a:p>
                <a:pPr lvl="2">
                  <a:defRPr/>
                </a:pPr>
                <a:r>
                  <a:rPr lang="nb-NO" sz="1900" dirty="0" err="1">
                    <a:cs typeface="Times New Roman" panose="02020603050405020304" pitchFamily="18" charset="0"/>
                  </a:rPr>
                  <a:t>Recall</a:t>
                </a:r>
                <a:r>
                  <a:rPr lang="nb-NO" sz="1900" dirty="0">
                    <a:cs typeface="Times New Roman" panose="02020603050405020304" pitchFamily="18" charset="0"/>
                  </a:rPr>
                  <a:t> </a:t>
                </a:r>
                <a:r>
                  <a:rPr lang="en-US" sz="1900" dirty="0"/>
                  <a:t>T</a:t>
                </a:r>
                <a:r>
                  <a:rPr lang="en-US" sz="1900" baseline="-25000" dirty="0"/>
                  <a:t>2</a:t>
                </a:r>
                <a:r>
                  <a:rPr lang="en-US" sz="1900" dirty="0"/>
                  <a:t> </a:t>
                </a:r>
                <a14:m>
                  <m:oMath xmlns:m="http://schemas.openxmlformats.org/officeDocument/2006/math">
                    <m:r>
                      <a:rPr lang="nb-NO" sz="1900" b="0" i="1" smtClean="0">
                        <a:latin typeface="Cambria Math" panose="02040503050406030204" pitchFamily="18" charset="0"/>
                      </a:rPr>
                      <m:t>≈</m:t>
                    </m:r>
                  </m:oMath>
                </a14:m>
                <a:r>
                  <a:rPr lang="en-US" sz="1900" dirty="0"/>
                  <a:t> e</a:t>
                </a:r>
                <a:r>
                  <a:rPr lang="en-US" sz="1900" baseline="30000" dirty="0"/>
                  <a:t>-</a:t>
                </a:r>
                <a:r>
                  <a:rPr lang="en-US" sz="1900" baseline="30000" dirty="0">
                    <a:cs typeface="Times New Roman" panose="02020603050405020304" pitchFamily="18" charset="0"/>
                  </a:rPr>
                  <a:t>ϴ</a:t>
                </a:r>
                <a:r>
                  <a:rPr lang="en-US" sz="1900" baseline="30000" dirty="0"/>
                  <a:t>2s</a:t>
                </a:r>
                <a:r>
                  <a:rPr lang="en-US" sz="1900" dirty="0"/>
                  <a:t>/(</a:t>
                </a:r>
                <a:r>
                  <a:rPr lang="en-US" sz="1900" dirty="0">
                    <a:cs typeface="Times New Roman" panose="02020603050405020304" pitchFamily="18" charset="0"/>
                  </a:rPr>
                  <a:t>τ</a:t>
                </a:r>
                <a:r>
                  <a:rPr lang="en-US" sz="1900" baseline="-25000" dirty="0"/>
                  <a:t>c2</a:t>
                </a:r>
                <a:r>
                  <a:rPr lang="en-US" sz="1900" dirty="0"/>
                  <a:t>s+1) </a:t>
                </a:r>
                <a14:m>
                  <m:oMath xmlns:m="http://schemas.openxmlformats.org/officeDocument/2006/math">
                    <m:r>
                      <a:rPr lang="nb-NO" sz="1900" i="1">
                        <a:latin typeface="Cambria Math" panose="02040503050406030204" pitchFamily="18" charset="0"/>
                      </a:rPr>
                      <m:t>≈</m:t>
                    </m:r>
                  </m:oMath>
                </a14:m>
                <a:r>
                  <a:rPr lang="en-US" sz="1900" dirty="0"/>
                  <a:t> e</a:t>
                </a:r>
                <a:r>
                  <a:rPr lang="en-US" sz="1900" baseline="30000" dirty="0"/>
                  <a:t>-(</a:t>
                </a:r>
                <a:r>
                  <a:rPr lang="en-US" sz="1900" baseline="30000" dirty="0">
                    <a:cs typeface="Times New Roman" panose="02020603050405020304" pitchFamily="18" charset="0"/>
                  </a:rPr>
                  <a:t>ϴ</a:t>
                </a:r>
                <a:r>
                  <a:rPr lang="en-US" sz="1900" baseline="30000" dirty="0"/>
                  <a:t>2+</a:t>
                </a:r>
                <a:r>
                  <a:rPr lang="en-US" sz="1900" baseline="30000" dirty="0">
                    <a:cs typeface="Times New Roman" panose="02020603050405020304" pitchFamily="18" charset="0"/>
                  </a:rPr>
                  <a:t>τ</a:t>
                </a:r>
                <a:r>
                  <a:rPr lang="en-US" sz="1900" baseline="30000" dirty="0"/>
                  <a:t>c2)s</a:t>
                </a:r>
              </a:p>
              <a:p>
                <a:pPr lvl="3">
                  <a:defRPr/>
                </a:pPr>
                <a:endParaRPr lang="en-US" sz="2300" dirty="0"/>
              </a:p>
              <a:p>
                <a:pPr lvl="1">
                  <a:defRPr/>
                </a:pPr>
                <a:r>
                  <a:rPr lang="en-US" sz="2300" dirty="0"/>
                  <a:t>However, if the time scale separation </a:t>
                </a:r>
                <a:r>
                  <a:rPr lang="el-GR" sz="2300" dirty="0">
                    <a:latin typeface="Times New Roman" panose="02020603050405020304" pitchFamily="18" charset="0"/>
                    <a:cs typeface="Times New Roman" panose="02020603050405020304" pitchFamily="18" charset="0"/>
                  </a:rPr>
                  <a:t>σ</a:t>
                </a:r>
                <a:r>
                  <a:rPr lang="nb-NO" sz="2300" dirty="0">
                    <a:latin typeface="Times New Roman" panose="02020603050405020304" pitchFamily="18" charset="0"/>
                    <a:cs typeface="Times New Roman" panose="02020603050405020304" pitchFamily="18" charset="0"/>
                  </a:rPr>
                  <a:t> </a:t>
                </a:r>
                <a:r>
                  <a:rPr lang="en-US" sz="2300" dirty="0"/>
                  <a:t>is sufficiently large, the variations in </a:t>
                </a:r>
                <a14:m>
                  <m:oMath xmlns:m="http://schemas.openxmlformats.org/officeDocument/2006/math">
                    <m:r>
                      <a:rPr lang="nb-NO" sz="2300" i="1" smtClean="0">
                        <a:solidFill>
                          <a:srgbClr val="FF0000"/>
                        </a:solidFill>
                        <a:latin typeface="Cambria Math" panose="02040503050406030204" pitchFamily="18" charset="0"/>
                        <a:cs typeface="Times New Roman" panose="02020603050405020304" pitchFamily="18" charset="0"/>
                      </a:rPr>
                      <m:t>𝜏</m:t>
                    </m:r>
                  </m:oMath>
                </a14:m>
                <a:r>
                  <a:rPr lang="nb-NO" sz="2300" b="1" baseline="-25000" dirty="0">
                    <a:solidFill>
                      <a:srgbClr val="FF0000"/>
                    </a:solidFill>
                    <a:cs typeface="Times New Roman" panose="02020603050405020304" pitchFamily="18" charset="0"/>
                  </a:rPr>
                  <a:t>C2 </a:t>
                </a:r>
                <a:r>
                  <a:rPr lang="en-US" sz="2300" dirty="0"/>
                  <a:t>will not matter  </a:t>
                </a:r>
              </a:p>
              <a:p>
                <a:pPr marL="1371600" lvl="3" indent="0">
                  <a:buNone/>
                  <a:defRPr/>
                </a:pPr>
                <a:endParaRPr lang="nb-NO" sz="1600" dirty="0">
                  <a:latin typeface="+mj-lt"/>
                </a:endParaRPr>
              </a:p>
            </p:txBody>
          </p:sp>
        </mc:Choice>
        <mc:Fallback xmlns="">
          <p:sp>
            <p:nvSpPr>
              <p:cNvPr id="3" name="Content Placeholder 2">
                <a:extLst>
                  <a:ext uri="{FF2B5EF4-FFF2-40B4-BE49-F238E27FC236}">
                    <a16:creationId xmlns:a16="http://schemas.microsoft.com/office/drawing/2014/main" id="{2B35D1A9-24CF-9F44-9811-516DDCB1618A}"/>
                  </a:ext>
                </a:extLst>
              </p:cNvPr>
              <p:cNvSpPr>
                <a:spLocks noGrp="1" noRot="1" noChangeAspect="1" noMove="1" noResize="1" noEditPoints="1" noAdjustHandles="1" noChangeArrowheads="1" noChangeShapeType="1" noTextEdit="1"/>
              </p:cNvSpPr>
              <p:nvPr>
                <p:ph idx="1"/>
              </p:nvPr>
            </p:nvSpPr>
            <p:spPr>
              <a:xfrm>
                <a:off x="473705" y="1746377"/>
                <a:ext cx="7952217" cy="4422691"/>
              </a:xfrm>
              <a:blipFill>
                <a:blip r:embed="rId2"/>
                <a:stretch>
                  <a:fillRect l="-690" t="-2204"/>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A6D0D7C3-B656-4CFB-798E-3DF199BE8674}"/>
              </a:ext>
            </a:extLst>
          </p:cNvPr>
          <p:cNvSpPr>
            <a:spLocks noGrp="1"/>
          </p:cNvSpPr>
          <p:nvPr>
            <p:ph type="sldNum" sz="quarter" idx="12"/>
          </p:nvPr>
        </p:nvSpPr>
        <p:spPr/>
        <p:txBody>
          <a:bodyPr/>
          <a:lstStyle/>
          <a:p>
            <a:fld id="{A5FDCD2B-6064-4A78-9C2D-DD73DFA345C7}" type="slidenum">
              <a:rPr lang="en-US" smtClean="0"/>
              <a:t>15</a:t>
            </a:fld>
            <a:endParaRPr lang="en-US" dirty="0"/>
          </a:p>
        </p:txBody>
      </p:sp>
      <p:grpSp>
        <p:nvGrpSpPr>
          <p:cNvPr id="4" name="Group 3">
            <a:extLst>
              <a:ext uri="{FF2B5EF4-FFF2-40B4-BE49-F238E27FC236}">
                <a16:creationId xmlns:a16="http://schemas.microsoft.com/office/drawing/2014/main" id="{16D6D57E-8A98-A31F-22CA-2D4E020A5FFF}"/>
              </a:ext>
            </a:extLst>
          </p:cNvPr>
          <p:cNvGrpSpPr/>
          <p:nvPr/>
        </p:nvGrpSpPr>
        <p:grpSpPr>
          <a:xfrm>
            <a:off x="9395886" y="1987889"/>
            <a:ext cx="1820552" cy="1646696"/>
            <a:chOff x="7195230" y="2048849"/>
            <a:chExt cx="1820552" cy="1646696"/>
          </a:xfrm>
        </p:grpSpPr>
        <p:grpSp>
          <p:nvGrpSpPr>
            <p:cNvPr id="5" name="Group 4">
              <a:extLst>
                <a:ext uri="{FF2B5EF4-FFF2-40B4-BE49-F238E27FC236}">
                  <a16:creationId xmlns:a16="http://schemas.microsoft.com/office/drawing/2014/main" id="{96A2FF1C-854F-A582-34A0-E69DBBB2A9B5}"/>
                </a:ext>
              </a:extLst>
            </p:cNvPr>
            <p:cNvGrpSpPr/>
            <p:nvPr/>
          </p:nvGrpSpPr>
          <p:grpSpPr>
            <a:xfrm>
              <a:off x="7195230" y="2048849"/>
              <a:ext cx="1727200" cy="1298575"/>
              <a:chOff x="6877050" y="4292600"/>
              <a:chExt cx="1727200" cy="1298575"/>
            </a:xfrm>
          </p:grpSpPr>
          <p:sp>
            <p:nvSpPr>
              <p:cNvPr id="7" name="Line 14">
                <a:extLst>
                  <a:ext uri="{FF2B5EF4-FFF2-40B4-BE49-F238E27FC236}">
                    <a16:creationId xmlns:a16="http://schemas.microsoft.com/office/drawing/2014/main" id="{F454C541-7046-1427-5E42-FB441F9D69C0}"/>
                  </a:ext>
                </a:extLst>
              </p:cNvPr>
              <p:cNvSpPr>
                <a:spLocks noChangeShapeType="1"/>
              </p:cNvSpPr>
              <p:nvPr/>
            </p:nvSpPr>
            <p:spPr bwMode="auto">
              <a:xfrm>
                <a:off x="7092950" y="5373688"/>
                <a:ext cx="15113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Line 15">
                <a:extLst>
                  <a:ext uri="{FF2B5EF4-FFF2-40B4-BE49-F238E27FC236}">
                    <a16:creationId xmlns:a16="http://schemas.microsoft.com/office/drawing/2014/main" id="{636C35C6-9ACD-7CE9-5672-63C2EBDE5056}"/>
                  </a:ext>
                </a:extLst>
              </p:cNvPr>
              <p:cNvSpPr>
                <a:spLocks noChangeShapeType="1"/>
              </p:cNvSpPr>
              <p:nvPr/>
            </p:nvSpPr>
            <p:spPr bwMode="auto">
              <a:xfrm flipV="1">
                <a:off x="7092950" y="4365625"/>
                <a:ext cx="0" cy="10080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Text Box 17">
                <a:extLst>
                  <a:ext uri="{FF2B5EF4-FFF2-40B4-BE49-F238E27FC236}">
                    <a16:creationId xmlns:a16="http://schemas.microsoft.com/office/drawing/2014/main" id="{1D769DB8-2CEF-CDE8-6D3D-DF469F9B08BE}"/>
                  </a:ext>
                </a:extLst>
              </p:cNvPr>
              <p:cNvSpPr txBox="1">
                <a:spLocks noChangeArrowheads="1"/>
              </p:cNvSpPr>
              <p:nvPr/>
            </p:nvSpPr>
            <p:spPr bwMode="auto">
              <a:xfrm>
                <a:off x="7092950" y="4292600"/>
                <a:ext cx="4048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nb-NO" sz="1200"/>
                  <a:t>f(z)</a:t>
                </a:r>
              </a:p>
            </p:txBody>
          </p:sp>
          <p:sp>
            <p:nvSpPr>
              <p:cNvPr id="10" name="Text Box 18">
                <a:extLst>
                  <a:ext uri="{FF2B5EF4-FFF2-40B4-BE49-F238E27FC236}">
                    <a16:creationId xmlns:a16="http://schemas.microsoft.com/office/drawing/2014/main" id="{5C3B0DE9-D823-FE4A-F14E-E981F220D4C5}"/>
                  </a:ext>
                </a:extLst>
              </p:cNvPr>
              <p:cNvSpPr txBox="1">
                <a:spLocks noChangeArrowheads="1"/>
              </p:cNvSpPr>
              <p:nvPr/>
            </p:nvSpPr>
            <p:spPr bwMode="auto">
              <a:xfrm>
                <a:off x="6965950" y="5346700"/>
                <a:ext cx="254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nb-NO" sz="1000"/>
                  <a:t>0</a:t>
                </a:r>
              </a:p>
            </p:txBody>
          </p:sp>
          <p:sp>
            <p:nvSpPr>
              <p:cNvPr id="11" name="Text Box 19">
                <a:extLst>
                  <a:ext uri="{FF2B5EF4-FFF2-40B4-BE49-F238E27FC236}">
                    <a16:creationId xmlns:a16="http://schemas.microsoft.com/office/drawing/2014/main" id="{5F3DC9AD-532B-C057-F3C9-A39988E5E36F}"/>
                  </a:ext>
                </a:extLst>
              </p:cNvPr>
              <p:cNvSpPr txBox="1">
                <a:spLocks noChangeArrowheads="1"/>
              </p:cNvSpPr>
              <p:nvPr/>
            </p:nvSpPr>
            <p:spPr bwMode="auto">
              <a:xfrm>
                <a:off x="8172450" y="47244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nb-NO" sz="1800"/>
              </a:p>
            </p:txBody>
          </p:sp>
          <p:sp>
            <p:nvSpPr>
              <p:cNvPr id="12" name="Text Box 20">
                <a:extLst>
                  <a:ext uri="{FF2B5EF4-FFF2-40B4-BE49-F238E27FC236}">
                    <a16:creationId xmlns:a16="http://schemas.microsoft.com/office/drawing/2014/main" id="{3C195095-0EF5-36E6-2CFB-89B859F30151}"/>
                  </a:ext>
                </a:extLst>
              </p:cNvPr>
              <p:cNvSpPr txBox="1">
                <a:spLocks noChangeArrowheads="1"/>
              </p:cNvSpPr>
              <p:nvPr/>
            </p:nvSpPr>
            <p:spPr bwMode="auto">
              <a:xfrm>
                <a:off x="8189913" y="5346700"/>
                <a:ext cx="254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nb-NO" sz="1000"/>
                  <a:t>1</a:t>
                </a:r>
              </a:p>
            </p:txBody>
          </p:sp>
          <p:sp>
            <p:nvSpPr>
              <p:cNvPr id="13" name="Text Box 21">
                <a:extLst>
                  <a:ext uri="{FF2B5EF4-FFF2-40B4-BE49-F238E27FC236}">
                    <a16:creationId xmlns:a16="http://schemas.microsoft.com/office/drawing/2014/main" id="{231BBD14-0F91-0772-DCA0-05126488C4BE}"/>
                  </a:ext>
                </a:extLst>
              </p:cNvPr>
              <p:cNvSpPr txBox="1">
                <a:spLocks noChangeArrowheads="1"/>
              </p:cNvSpPr>
              <p:nvPr/>
            </p:nvSpPr>
            <p:spPr bwMode="auto">
              <a:xfrm>
                <a:off x="6877050" y="5229225"/>
                <a:ext cx="254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nb-NO" sz="1000"/>
                  <a:t>0</a:t>
                </a:r>
              </a:p>
            </p:txBody>
          </p:sp>
          <p:sp>
            <p:nvSpPr>
              <p:cNvPr id="14" name="Text Box 22">
                <a:extLst>
                  <a:ext uri="{FF2B5EF4-FFF2-40B4-BE49-F238E27FC236}">
                    <a16:creationId xmlns:a16="http://schemas.microsoft.com/office/drawing/2014/main" id="{E1D513AA-48B1-D595-6E58-59CA82B5D567}"/>
                  </a:ext>
                </a:extLst>
              </p:cNvPr>
              <p:cNvSpPr txBox="1">
                <a:spLocks noChangeArrowheads="1"/>
              </p:cNvSpPr>
              <p:nvPr/>
            </p:nvSpPr>
            <p:spPr bwMode="auto">
              <a:xfrm>
                <a:off x="6877050" y="4508500"/>
                <a:ext cx="254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nb-NO" sz="1000"/>
                  <a:t>1</a:t>
                </a:r>
              </a:p>
            </p:txBody>
          </p:sp>
          <p:sp>
            <p:nvSpPr>
              <p:cNvPr id="15" name="Line 23">
                <a:extLst>
                  <a:ext uri="{FF2B5EF4-FFF2-40B4-BE49-F238E27FC236}">
                    <a16:creationId xmlns:a16="http://schemas.microsoft.com/office/drawing/2014/main" id="{E8A7E401-AE52-5D81-FE3D-F9FF7E55B498}"/>
                  </a:ext>
                </a:extLst>
              </p:cNvPr>
              <p:cNvSpPr>
                <a:spLocks noChangeShapeType="1"/>
              </p:cNvSpPr>
              <p:nvPr/>
            </p:nvSpPr>
            <p:spPr bwMode="auto">
              <a:xfrm>
                <a:off x="7092950" y="4581525"/>
                <a:ext cx="1223963"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Line 24">
                <a:extLst>
                  <a:ext uri="{FF2B5EF4-FFF2-40B4-BE49-F238E27FC236}">
                    <a16:creationId xmlns:a16="http://schemas.microsoft.com/office/drawing/2014/main" id="{E20FCB13-5B26-739D-E152-AB82A84DB6BA}"/>
                  </a:ext>
                </a:extLst>
              </p:cNvPr>
              <p:cNvSpPr>
                <a:spLocks noChangeShapeType="1"/>
              </p:cNvSpPr>
              <p:nvPr/>
            </p:nvSpPr>
            <p:spPr bwMode="auto">
              <a:xfrm>
                <a:off x="8316913" y="4581525"/>
                <a:ext cx="0" cy="792163"/>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Line 25">
                <a:extLst>
                  <a:ext uri="{FF2B5EF4-FFF2-40B4-BE49-F238E27FC236}">
                    <a16:creationId xmlns:a16="http://schemas.microsoft.com/office/drawing/2014/main" id="{816DE9E1-C7B1-79F1-243D-2616DA4D1A62}"/>
                  </a:ext>
                </a:extLst>
              </p:cNvPr>
              <p:cNvSpPr>
                <a:spLocks noChangeShapeType="1"/>
              </p:cNvSpPr>
              <p:nvPr/>
            </p:nvSpPr>
            <p:spPr bwMode="auto">
              <a:xfrm flipV="1">
                <a:off x="7092950" y="4581525"/>
                <a:ext cx="1223963" cy="79216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Text Box 27">
                <a:extLst>
                  <a:ext uri="{FF2B5EF4-FFF2-40B4-BE49-F238E27FC236}">
                    <a16:creationId xmlns:a16="http://schemas.microsoft.com/office/drawing/2014/main" id="{174FB6C9-185D-1959-DC22-7804B8835735}"/>
                  </a:ext>
                </a:extLst>
              </p:cNvPr>
              <p:cNvSpPr txBox="1">
                <a:spLocks noChangeArrowheads="1"/>
              </p:cNvSpPr>
              <p:nvPr/>
            </p:nvSpPr>
            <p:spPr bwMode="auto">
              <a:xfrm rot="-1920000">
                <a:off x="7380288" y="4724400"/>
                <a:ext cx="762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nb-NO" sz="900" dirty="0"/>
                  <a:t>linear valve</a:t>
                </a:r>
              </a:p>
            </p:txBody>
          </p:sp>
          <p:sp>
            <p:nvSpPr>
              <p:cNvPr id="19" name="Freeform 28">
                <a:extLst>
                  <a:ext uri="{FF2B5EF4-FFF2-40B4-BE49-F238E27FC236}">
                    <a16:creationId xmlns:a16="http://schemas.microsoft.com/office/drawing/2014/main" id="{D88E2F63-A595-5B8C-E2A1-8D4A77C217AC}"/>
                  </a:ext>
                </a:extLst>
              </p:cNvPr>
              <p:cNvSpPr>
                <a:spLocks/>
              </p:cNvSpPr>
              <p:nvPr/>
            </p:nvSpPr>
            <p:spPr bwMode="auto">
              <a:xfrm>
                <a:off x="7092950" y="4581525"/>
                <a:ext cx="1223963" cy="792163"/>
              </a:xfrm>
              <a:custGeom>
                <a:avLst/>
                <a:gdLst>
                  <a:gd name="T0" fmla="*/ 0 w 771"/>
                  <a:gd name="T1" fmla="*/ 2147483647 h 499"/>
                  <a:gd name="T2" fmla="*/ 2147483647 w 771"/>
                  <a:gd name="T3" fmla="*/ 2147483647 h 499"/>
                  <a:gd name="T4" fmla="*/ 2147483647 w 771"/>
                  <a:gd name="T5" fmla="*/ 2147483647 h 499"/>
                  <a:gd name="T6" fmla="*/ 2147483647 w 771"/>
                  <a:gd name="T7" fmla="*/ 2147483647 h 499"/>
                  <a:gd name="T8" fmla="*/ 2147483647 w 771"/>
                  <a:gd name="T9" fmla="*/ 2147483647 h 499"/>
                  <a:gd name="T10" fmla="*/ 2147483647 w 771"/>
                  <a:gd name="T11" fmla="*/ 0 h 4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71" h="499">
                    <a:moveTo>
                      <a:pt x="0" y="499"/>
                    </a:moveTo>
                    <a:cubicBezTo>
                      <a:pt x="15" y="450"/>
                      <a:pt x="30" y="401"/>
                      <a:pt x="45" y="363"/>
                    </a:cubicBezTo>
                    <a:cubicBezTo>
                      <a:pt x="60" y="325"/>
                      <a:pt x="67" y="310"/>
                      <a:pt x="90" y="272"/>
                    </a:cubicBezTo>
                    <a:cubicBezTo>
                      <a:pt x="113" y="234"/>
                      <a:pt x="136" y="166"/>
                      <a:pt x="181" y="136"/>
                    </a:cubicBezTo>
                    <a:cubicBezTo>
                      <a:pt x="226" y="106"/>
                      <a:pt x="264" y="113"/>
                      <a:pt x="362" y="90"/>
                    </a:cubicBezTo>
                    <a:cubicBezTo>
                      <a:pt x="460" y="67"/>
                      <a:pt x="703" y="15"/>
                      <a:pt x="771" y="0"/>
                    </a:cubicBez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Freeform 30">
                <a:extLst>
                  <a:ext uri="{FF2B5EF4-FFF2-40B4-BE49-F238E27FC236}">
                    <a16:creationId xmlns:a16="http://schemas.microsoft.com/office/drawing/2014/main" id="{853A6A75-B9D7-FDF2-AAD0-CECAAB0A6962}"/>
                  </a:ext>
                </a:extLst>
              </p:cNvPr>
              <p:cNvSpPr>
                <a:spLocks/>
              </p:cNvSpPr>
              <p:nvPr/>
            </p:nvSpPr>
            <p:spPr bwMode="auto">
              <a:xfrm>
                <a:off x="7092950" y="4581525"/>
                <a:ext cx="1223963" cy="792163"/>
              </a:xfrm>
              <a:custGeom>
                <a:avLst/>
                <a:gdLst>
                  <a:gd name="T0" fmla="*/ 0 w 771"/>
                  <a:gd name="T1" fmla="*/ 2147483647 h 499"/>
                  <a:gd name="T2" fmla="*/ 2147483647 w 771"/>
                  <a:gd name="T3" fmla="*/ 2147483647 h 499"/>
                  <a:gd name="T4" fmla="*/ 2147483647 w 771"/>
                  <a:gd name="T5" fmla="*/ 2147483647 h 499"/>
                  <a:gd name="T6" fmla="*/ 2147483647 w 771"/>
                  <a:gd name="T7" fmla="*/ 2147483647 h 499"/>
                  <a:gd name="T8" fmla="*/ 2147483647 w 771"/>
                  <a:gd name="T9" fmla="*/ 0 h 4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71" h="499">
                    <a:moveTo>
                      <a:pt x="0" y="499"/>
                    </a:moveTo>
                    <a:cubicBezTo>
                      <a:pt x="86" y="483"/>
                      <a:pt x="173" y="468"/>
                      <a:pt x="226" y="453"/>
                    </a:cubicBezTo>
                    <a:cubicBezTo>
                      <a:pt x="279" y="438"/>
                      <a:pt x="287" y="431"/>
                      <a:pt x="317" y="408"/>
                    </a:cubicBezTo>
                    <a:cubicBezTo>
                      <a:pt x="347" y="385"/>
                      <a:pt x="332" y="385"/>
                      <a:pt x="408" y="317"/>
                    </a:cubicBezTo>
                    <a:cubicBezTo>
                      <a:pt x="484" y="249"/>
                      <a:pt x="710" y="53"/>
                      <a:pt x="771" y="0"/>
                    </a:cubicBez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 name="TextBox 5">
              <a:extLst>
                <a:ext uri="{FF2B5EF4-FFF2-40B4-BE49-F238E27FC236}">
                  <a16:creationId xmlns:a16="http://schemas.microsoft.com/office/drawing/2014/main" id="{79CE1735-8063-7A51-210E-5B16ECEC327D}"/>
                </a:ext>
              </a:extLst>
            </p:cNvPr>
            <p:cNvSpPr txBox="1"/>
            <p:nvPr/>
          </p:nvSpPr>
          <p:spPr>
            <a:xfrm>
              <a:off x="7364368" y="3387768"/>
              <a:ext cx="1651414" cy="307777"/>
            </a:xfrm>
            <a:prstGeom prst="rect">
              <a:avLst/>
            </a:prstGeom>
            <a:noFill/>
          </p:spPr>
          <p:txBody>
            <a:bodyPr wrap="none" rtlCol="0">
              <a:spAutoFit/>
            </a:bodyPr>
            <a:lstStyle/>
            <a:p>
              <a:r>
                <a:rPr lang="nb-NO" sz="1400" dirty="0"/>
                <a:t>k</a:t>
              </a:r>
              <a:r>
                <a:rPr lang="nb-NO" sz="1400" baseline="-25000" dirty="0"/>
                <a:t>2</a:t>
              </a:r>
              <a:r>
                <a:rPr lang="nb-NO" sz="1400" dirty="0"/>
                <a:t>(z) = </a:t>
              </a:r>
              <a:r>
                <a:rPr lang="nb-NO" sz="1400" dirty="0" err="1"/>
                <a:t>slope</a:t>
              </a:r>
              <a:r>
                <a:rPr lang="nb-NO" sz="1400" dirty="0"/>
                <a:t> = </a:t>
              </a:r>
              <a:r>
                <a:rPr lang="nb-NO" sz="1400" dirty="0" err="1"/>
                <a:t>df</a:t>
              </a:r>
              <a:r>
                <a:rPr lang="nb-NO" sz="1400" dirty="0"/>
                <a:t>/</a:t>
              </a:r>
              <a:r>
                <a:rPr lang="nb-NO" sz="1400" dirty="0" err="1"/>
                <a:t>dz</a:t>
              </a:r>
              <a:endParaRPr lang="nb-NO" sz="1400" dirty="0"/>
            </a:p>
          </p:txBody>
        </p:sp>
      </p:grpSp>
      <p:pic>
        <p:nvPicPr>
          <p:cNvPr id="21" name="Picture 20">
            <a:extLst>
              <a:ext uri="{FF2B5EF4-FFF2-40B4-BE49-F238E27FC236}">
                <a16:creationId xmlns:a16="http://schemas.microsoft.com/office/drawing/2014/main" id="{BB7BEF38-3368-7DF2-C232-32D6A06D18DB}"/>
              </a:ext>
            </a:extLst>
          </p:cNvPr>
          <p:cNvPicPr>
            <a:picLocks noChangeAspect="1"/>
          </p:cNvPicPr>
          <p:nvPr/>
        </p:nvPicPr>
        <p:blipFill>
          <a:blip r:embed="rId3"/>
          <a:stretch>
            <a:fillRect/>
          </a:stretch>
        </p:blipFill>
        <p:spPr>
          <a:xfrm>
            <a:off x="8740639" y="3957384"/>
            <a:ext cx="3353825" cy="805958"/>
          </a:xfrm>
          <a:prstGeom prst="rect">
            <a:avLst/>
          </a:prstGeom>
        </p:spPr>
      </p:pic>
      <p:sp>
        <p:nvSpPr>
          <p:cNvPr id="22" name="TextBox 21">
            <a:extLst>
              <a:ext uri="{FF2B5EF4-FFF2-40B4-BE49-F238E27FC236}">
                <a16:creationId xmlns:a16="http://schemas.microsoft.com/office/drawing/2014/main" id="{749F1374-D0CA-5D1C-595E-7FCC224BC689}"/>
              </a:ext>
            </a:extLst>
          </p:cNvPr>
          <p:cNvSpPr txBox="1"/>
          <p:nvPr/>
        </p:nvSpPr>
        <p:spPr>
          <a:xfrm>
            <a:off x="8831956" y="4819406"/>
            <a:ext cx="3171189" cy="276999"/>
          </a:xfrm>
          <a:prstGeom prst="rect">
            <a:avLst/>
          </a:prstGeom>
          <a:noFill/>
        </p:spPr>
        <p:txBody>
          <a:bodyPr wrap="none" rtlCol="0">
            <a:spAutoFit/>
          </a:bodyPr>
          <a:lstStyle/>
          <a:p>
            <a:r>
              <a:rPr lang="nb-NO" sz="1200" b="1" dirty="0">
                <a:solidFill>
                  <a:srgbClr val="FF0000"/>
                </a:solidFill>
              </a:rPr>
              <a:t>G</a:t>
            </a:r>
            <a:r>
              <a:rPr lang="nb-NO" sz="1200" b="1" baseline="-25000" dirty="0">
                <a:solidFill>
                  <a:srgbClr val="FF0000"/>
                </a:solidFill>
              </a:rPr>
              <a:t>1</a:t>
            </a:r>
            <a:r>
              <a:rPr lang="nb-NO" sz="1200" b="1" dirty="0">
                <a:solidFill>
                  <a:srgbClr val="FF0000"/>
                </a:solidFill>
              </a:rPr>
              <a:t>T</a:t>
            </a:r>
            <a:r>
              <a:rPr lang="nb-NO" sz="1200" b="1" baseline="-25000" dirty="0">
                <a:solidFill>
                  <a:srgbClr val="FF0000"/>
                </a:solidFill>
              </a:rPr>
              <a:t>2</a:t>
            </a:r>
            <a:r>
              <a:rPr lang="nb-NO" sz="1200" dirty="0"/>
              <a:t> = «Process» for tuning master controller K</a:t>
            </a:r>
            <a:r>
              <a:rPr lang="nb-NO" sz="1200" baseline="-25000" dirty="0"/>
              <a:t>1</a:t>
            </a:r>
            <a:endParaRPr lang="en-US" sz="1200" dirty="0"/>
          </a:p>
        </p:txBody>
      </p:sp>
    </p:spTree>
    <p:extLst>
      <p:ext uri="{BB962C8B-B14F-4D97-AF65-F5344CB8AC3E}">
        <p14:creationId xmlns:p14="http://schemas.microsoft.com/office/powerpoint/2010/main" val="1084828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Cascade control block diagram</a:t>
            </a:r>
          </a:p>
        </p:txBody>
      </p:sp>
      <p:sp>
        <p:nvSpPr>
          <p:cNvPr id="3" name="Content Placeholder 2"/>
          <p:cNvSpPr>
            <a:spLocks noGrp="1"/>
          </p:cNvSpPr>
          <p:nvPr>
            <p:ph idx="1"/>
          </p:nvPr>
        </p:nvSpPr>
        <p:spPr>
          <a:xfrm>
            <a:off x="1994924" y="1808561"/>
            <a:ext cx="6172200" cy="756344"/>
          </a:xfrm>
        </p:spPr>
        <p:txBody>
          <a:bodyPr>
            <a:normAutofit fontScale="92500" lnSpcReduction="10000"/>
          </a:bodyPr>
          <a:lstStyle/>
          <a:p>
            <a:r>
              <a:rPr lang="en-GB"/>
              <a:t>Which disturbances motivate the use of cascade control?</a:t>
            </a:r>
          </a:p>
        </p:txBody>
      </p:sp>
      <p:sp>
        <p:nvSpPr>
          <p:cNvPr id="4" name="Oval 17"/>
          <p:cNvSpPr>
            <a:spLocks noChangeArrowheads="1"/>
          </p:cNvSpPr>
          <p:nvPr/>
        </p:nvSpPr>
        <p:spPr bwMode="auto">
          <a:xfrm>
            <a:off x="6815107" y="3453677"/>
            <a:ext cx="52388" cy="57150"/>
          </a:xfrm>
          <a:prstGeom prst="ellipse">
            <a:avLst/>
          </a:prstGeom>
          <a:solidFill>
            <a:schemeClr val="bg1"/>
          </a:solidFill>
          <a:ln w="12700">
            <a:solidFill>
              <a:schemeClr val="bg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GB" altLang="en-US" sz="1350"/>
          </a:p>
        </p:txBody>
      </p:sp>
      <p:sp>
        <p:nvSpPr>
          <p:cNvPr id="5" name="Rectangle 4"/>
          <p:cNvSpPr>
            <a:spLocks noChangeArrowheads="1"/>
          </p:cNvSpPr>
          <p:nvPr/>
        </p:nvSpPr>
        <p:spPr bwMode="auto">
          <a:xfrm>
            <a:off x="3475397" y="3324493"/>
            <a:ext cx="592931" cy="360759"/>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050" i="1">
                <a:latin typeface="Times New Roman" pitchFamily="18" charset="0"/>
              </a:rPr>
              <a:t>C</a:t>
            </a:r>
            <a:r>
              <a:rPr lang="en-US" altLang="en-US" sz="1050" baseline="-25000">
                <a:latin typeface="Times New Roman" pitchFamily="18" charset="0"/>
              </a:rPr>
              <a:t>1</a:t>
            </a:r>
          </a:p>
        </p:txBody>
      </p:sp>
      <p:sp>
        <p:nvSpPr>
          <p:cNvPr id="6" name="Rectangle 6"/>
          <p:cNvSpPr>
            <a:spLocks noChangeArrowheads="1"/>
          </p:cNvSpPr>
          <p:nvPr/>
        </p:nvSpPr>
        <p:spPr bwMode="auto">
          <a:xfrm>
            <a:off x="4589033" y="3324493"/>
            <a:ext cx="592931" cy="360759"/>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050" i="1">
                <a:latin typeface="Times New Roman" pitchFamily="18" charset="0"/>
              </a:rPr>
              <a:t>C</a:t>
            </a:r>
            <a:r>
              <a:rPr lang="en-US" altLang="en-US" sz="1050" baseline="-25000">
                <a:latin typeface="Times New Roman" pitchFamily="18" charset="0"/>
              </a:rPr>
              <a:t>2</a:t>
            </a:r>
          </a:p>
        </p:txBody>
      </p:sp>
      <p:sp>
        <p:nvSpPr>
          <p:cNvPr id="7" name="Rectangle 7"/>
          <p:cNvSpPr>
            <a:spLocks noChangeArrowheads="1"/>
          </p:cNvSpPr>
          <p:nvPr/>
        </p:nvSpPr>
        <p:spPr bwMode="auto">
          <a:xfrm>
            <a:off x="5880465" y="3324493"/>
            <a:ext cx="642938" cy="360759"/>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050" i="1">
                <a:latin typeface="Times New Roman" pitchFamily="18" charset="0"/>
              </a:rPr>
              <a:t>P</a:t>
            </a:r>
            <a:r>
              <a:rPr lang="en-US" altLang="en-US" sz="1050" baseline="-25000">
                <a:latin typeface="Times New Roman" pitchFamily="18" charset="0"/>
              </a:rPr>
              <a:t>2</a:t>
            </a:r>
          </a:p>
        </p:txBody>
      </p:sp>
      <p:sp>
        <p:nvSpPr>
          <p:cNvPr id="8" name="Rectangle 8"/>
          <p:cNvSpPr>
            <a:spLocks noChangeArrowheads="1"/>
          </p:cNvSpPr>
          <p:nvPr/>
        </p:nvSpPr>
        <p:spPr bwMode="auto">
          <a:xfrm>
            <a:off x="7504718" y="3324493"/>
            <a:ext cx="614363" cy="360759"/>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050" i="1">
                <a:latin typeface="Times New Roman" pitchFamily="18" charset="0"/>
              </a:rPr>
              <a:t>P</a:t>
            </a:r>
            <a:r>
              <a:rPr lang="en-US" altLang="en-US" sz="1050" baseline="-25000">
                <a:latin typeface="Times New Roman" pitchFamily="18" charset="0"/>
              </a:rPr>
              <a:t>1</a:t>
            </a:r>
          </a:p>
        </p:txBody>
      </p:sp>
      <p:cxnSp>
        <p:nvCxnSpPr>
          <p:cNvPr id="9" name="AutoShape 10"/>
          <p:cNvCxnSpPr>
            <a:cxnSpLocks noChangeShapeType="1"/>
            <a:stCxn id="5" idx="3"/>
            <a:endCxn id="6" idx="1"/>
          </p:cNvCxnSpPr>
          <p:nvPr/>
        </p:nvCxnSpPr>
        <p:spPr bwMode="auto">
          <a:xfrm>
            <a:off x="4068325" y="3504872"/>
            <a:ext cx="520706" cy="0"/>
          </a:xfrm>
          <a:prstGeom prst="straightConnector1">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AutoShape 11"/>
          <p:cNvCxnSpPr>
            <a:cxnSpLocks noChangeShapeType="1"/>
            <a:stCxn id="6" idx="3"/>
            <a:endCxn id="16" idx="2"/>
          </p:cNvCxnSpPr>
          <p:nvPr/>
        </p:nvCxnSpPr>
        <p:spPr bwMode="auto">
          <a:xfrm>
            <a:off x="5181964" y="3504872"/>
            <a:ext cx="311552" cy="0"/>
          </a:xfrm>
          <a:prstGeom prst="straightConnector1">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AutoShape 12"/>
          <p:cNvCxnSpPr>
            <a:cxnSpLocks noChangeShapeType="1"/>
            <a:stCxn id="7" idx="3"/>
            <a:endCxn id="26" idx="2"/>
          </p:cNvCxnSpPr>
          <p:nvPr/>
        </p:nvCxnSpPr>
        <p:spPr bwMode="auto">
          <a:xfrm>
            <a:off x="6523405" y="3504872"/>
            <a:ext cx="527485" cy="0"/>
          </a:xfrm>
          <a:prstGeom prst="straightConnector1">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Oval 13"/>
          <p:cNvSpPr>
            <a:spLocks noChangeArrowheads="1"/>
          </p:cNvSpPr>
          <p:nvPr/>
        </p:nvSpPr>
        <p:spPr bwMode="auto">
          <a:xfrm>
            <a:off x="8756833" y="3455463"/>
            <a:ext cx="53578" cy="57150"/>
          </a:xfrm>
          <a:prstGeom prst="ellipse">
            <a:avLst/>
          </a:prstGeom>
          <a:solidFill>
            <a:schemeClr val="bg1"/>
          </a:solidFill>
          <a:ln w="12700">
            <a:solidFill>
              <a:schemeClr val="bg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GB" altLang="en-US" sz="1350"/>
          </a:p>
        </p:txBody>
      </p:sp>
      <p:cxnSp>
        <p:nvCxnSpPr>
          <p:cNvPr id="13" name="AutoShape 16"/>
          <p:cNvCxnSpPr>
            <a:cxnSpLocks noChangeShapeType="1"/>
            <a:stCxn id="12" idx="4"/>
            <a:endCxn id="5" idx="2"/>
          </p:cNvCxnSpPr>
          <p:nvPr/>
        </p:nvCxnSpPr>
        <p:spPr bwMode="auto">
          <a:xfrm rot="5400000">
            <a:off x="6191422" y="1093053"/>
            <a:ext cx="172638" cy="5011761"/>
          </a:xfrm>
          <a:prstGeom prst="bentConnector3">
            <a:avLst>
              <a:gd name="adj1" fmla="val 599870"/>
            </a:avLst>
          </a:prstGeom>
          <a:noFill/>
          <a:ln w="12700">
            <a:solidFill>
              <a:schemeClr val="tx1"/>
            </a:solidFill>
            <a:miter lim="800000"/>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AutoShape 18"/>
          <p:cNvCxnSpPr>
            <a:cxnSpLocks noChangeShapeType="1"/>
            <a:stCxn id="4" idx="4"/>
            <a:endCxn id="6" idx="2"/>
          </p:cNvCxnSpPr>
          <p:nvPr/>
        </p:nvCxnSpPr>
        <p:spPr bwMode="auto">
          <a:xfrm rot="5400000">
            <a:off x="5776189" y="2620138"/>
            <a:ext cx="174424" cy="1955804"/>
          </a:xfrm>
          <a:prstGeom prst="bentConnector3">
            <a:avLst>
              <a:gd name="adj1" fmla="val 375226"/>
            </a:avLst>
          </a:prstGeom>
          <a:noFill/>
          <a:ln w="12700">
            <a:solidFill>
              <a:schemeClr val="tx1"/>
            </a:solidFill>
            <a:miter lim="800000"/>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AutoShape 20"/>
          <p:cNvCxnSpPr>
            <a:cxnSpLocks noChangeShapeType="1"/>
            <a:stCxn id="30" idx="6"/>
            <a:endCxn id="22" idx="1"/>
          </p:cNvCxnSpPr>
          <p:nvPr/>
        </p:nvCxnSpPr>
        <p:spPr bwMode="auto">
          <a:xfrm>
            <a:off x="8554647" y="3504873"/>
            <a:ext cx="420037" cy="1"/>
          </a:xfrm>
          <a:prstGeom prst="straightConnector1">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Oval 3"/>
          <p:cNvSpPr>
            <a:spLocks noChangeAspect="1"/>
          </p:cNvSpPr>
          <p:nvPr/>
        </p:nvSpPr>
        <p:spPr bwMode="auto">
          <a:xfrm>
            <a:off x="5493516" y="3410218"/>
            <a:ext cx="189309" cy="189309"/>
          </a:xfrm>
          <a:prstGeom prst="ellipse">
            <a:avLst/>
          </a:prstGeom>
          <a:solidFill>
            <a:schemeClr val="bg1"/>
          </a:solidFill>
          <a:ln w="12700" algn="ctr">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90000"/>
              </a:lnSpc>
            </a:pPr>
            <a:r>
              <a:rPr lang="en-GB" altLang="en-US" sz="1050"/>
              <a:t>+</a:t>
            </a:r>
          </a:p>
        </p:txBody>
      </p:sp>
      <p:cxnSp>
        <p:nvCxnSpPr>
          <p:cNvPr id="17" name="AutoShape 11"/>
          <p:cNvCxnSpPr>
            <a:cxnSpLocks noChangeShapeType="1"/>
            <a:stCxn id="16" idx="6"/>
            <a:endCxn id="7" idx="1"/>
          </p:cNvCxnSpPr>
          <p:nvPr/>
        </p:nvCxnSpPr>
        <p:spPr bwMode="auto">
          <a:xfrm>
            <a:off x="5682823" y="3504872"/>
            <a:ext cx="197642" cy="0"/>
          </a:xfrm>
          <a:prstGeom prst="straightConnector1">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AutoShape 11"/>
          <p:cNvCxnSpPr>
            <a:cxnSpLocks noChangeShapeType="1"/>
            <a:stCxn id="19" idx="2"/>
            <a:endCxn id="16" idx="0"/>
          </p:cNvCxnSpPr>
          <p:nvPr/>
        </p:nvCxnSpPr>
        <p:spPr bwMode="auto">
          <a:xfrm flipH="1">
            <a:off x="5588170" y="3040657"/>
            <a:ext cx="2" cy="369561"/>
          </a:xfrm>
          <a:prstGeom prst="straightConnector1">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Rectangle 5"/>
          <p:cNvSpPr>
            <a:spLocks noChangeArrowheads="1"/>
          </p:cNvSpPr>
          <p:nvPr/>
        </p:nvSpPr>
        <p:spPr bwMode="auto">
          <a:xfrm>
            <a:off x="5512818" y="2847630"/>
            <a:ext cx="150709" cy="19302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000" tIns="27000" rIns="27000" bIns="270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900" i="1" dirty="0">
                <a:latin typeface="Times New Roman" pitchFamily="18" charset="0"/>
              </a:rPr>
              <a:t>d</a:t>
            </a:r>
            <a:r>
              <a:rPr lang="en-US" altLang="en-US" sz="900" i="1" baseline="-25000" dirty="0">
                <a:latin typeface="Times New Roman" pitchFamily="18" charset="0"/>
              </a:rPr>
              <a:t>2</a:t>
            </a:r>
          </a:p>
        </p:txBody>
      </p:sp>
      <p:cxnSp>
        <p:nvCxnSpPr>
          <p:cNvPr id="20" name="AutoShape 15"/>
          <p:cNvCxnSpPr>
            <a:cxnSpLocks noChangeShapeType="1"/>
            <a:stCxn id="21" idx="3"/>
            <a:endCxn id="5" idx="1"/>
          </p:cNvCxnSpPr>
          <p:nvPr/>
        </p:nvCxnSpPr>
        <p:spPr bwMode="auto">
          <a:xfrm flipV="1">
            <a:off x="3223742" y="3504873"/>
            <a:ext cx="251655" cy="1117"/>
          </a:xfrm>
          <a:prstGeom prst="straightConnector1">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Rectangle 5"/>
          <p:cNvSpPr>
            <a:spLocks noChangeArrowheads="1"/>
          </p:cNvSpPr>
          <p:nvPr/>
        </p:nvSpPr>
        <p:spPr bwMode="auto">
          <a:xfrm>
            <a:off x="3031331" y="3409476"/>
            <a:ext cx="192411" cy="19302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000" tIns="27000" rIns="54000" bIns="27000" anchor="ctr"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900" i="1">
                <a:latin typeface="Times New Roman" pitchFamily="18" charset="0"/>
              </a:rPr>
              <a:t>r</a:t>
            </a:r>
            <a:r>
              <a:rPr lang="en-US" altLang="en-US" sz="900" baseline="-25000">
                <a:latin typeface="Times New Roman" pitchFamily="18" charset="0"/>
              </a:rPr>
              <a:t>1</a:t>
            </a:r>
          </a:p>
        </p:txBody>
      </p:sp>
      <p:sp>
        <p:nvSpPr>
          <p:cNvPr id="22" name="Rectangle 5"/>
          <p:cNvSpPr>
            <a:spLocks noChangeArrowheads="1"/>
          </p:cNvSpPr>
          <p:nvPr/>
        </p:nvSpPr>
        <p:spPr bwMode="auto">
          <a:xfrm>
            <a:off x="8974683" y="3401960"/>
            <a:ext cx="226826" cy="20582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900" i="1">
                <a:latin typeface="Times New Roman" pitchFamily="18" charset="0"/>
              </a:rPr>
              <a:t>y</a:t>
            </a:r>
            <a:r>
              <a:rPr lang="en-US" altLang="en-US" sz="900" baseline="-25000">
                <a:latin typeface="Times New Roman" pitchFamily="18" charset="0"/>
              </a:rPr>
              <a:t>1</a:t>
            </a:r>
          </a:p>
        </p:txBody>
      </p:sp>
      <p:sp>
        <p:nvSpPr>
          <p:cNvPr id="23" name="Rectangle 5"/>
          <p:cNvSpPr>
            <a:spLocks noChangeArrowheads="1"/>
          </p:cNvSpPr>
          <p:nvPr/>
        </p:nvSpPr>
        <p:spPr bwMode="auto">
          <a:xfrm>
            <a:off x="4232467" y="3280761"/>
            <a:ext cx="220414" cy="20582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900" i="1" dirty="0">
                <a:latin typeface="Times New Roman" pitchFamily="18" charset="0"/>
              </a:rPr>
              <a:t>r</a:t>
            </a:r>
            <a:r>
              <a:rPr lang="en-US" altLang="en-US" sz="900" baseline="-25000" dirty="0">
                <a:latin typeface="Times New Roman" pitchFamily="18" charset="0"/>
              </a:rPr>
              <a:t>2</a:t>
            </a:r>
          </a:p>
        </p:txBody>
      </p:sp>
      <p:sp>
        <p:nvSpPr>
          <p:cNvPr id="24" name="Rectangle 5"/>
          <p:cNvSpPr>
            <a:spLocks noChangeArrowheads="1"/>
          </p:cNvSpPr>
          <p:nvPr/>
        </p:nvSpPr>
        <p:spPr bwMode="auto">
          <a:xfrm>
            <a:off x="5201200" y="3275085"/>
            <a:ext cx="194766" cy="20582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900" i="1" dirty="0">
                <a:latin typeface="Times New Roman" pitchFamily="18" charset="0"/>
              </a:rPr>
              <a:t>u</a:t>
            </a:r>
            <a:endParaRPr lang="en-US" altLang="en-US" sz="900" baseline="-25000" dirty="0">
              <a:latin typeface="Times New Roman" pitchFamily="18" charset="0"/>
            </a:endParaRPr>
          </a:p>
        </p:txBody>
      </p:sp>
      <p:sp>
        <p:nvSpPr>
          <p:cNvPr id="25" name="Rectangle 5"/>
          <p:cNvSpPr>
            <a:spLocks noChangeArrowheads="1"/>
          </p:cNvSpPr>
          <p:nvPr/>
        </p:nvSpPr>
        <p:spPr bwMode="auto">
          <a:xfrm>
            <a:off x="6578138" y="3275085"/>
            <a:ext cx="226826" cy="20582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900" i="1">
                <a:latin typeface="Times New Roman" pitchFamily="18" charset="0"/>
              </a:rPr>
              <a:t>y</a:t>
            </a:r>
            <a:r>
              <a:rPr lang="en-US" altLang="en-US" sz="900" baseline="-25000">
                <a:latin typeface="Times New Roman" pitchFamily="18" charset="0"/>
              </a:rPr>
              <a:t>2</a:t>
            </a:r>
          </a:p>
        </p:txBody>
      </p:sp>
      <p:sp>
        <p:nvSpPr>
          <p:cNvPr id="26" name="Oval 3"/>
          <p:cNvSpPr>
            <a:spLocks noChangeAspect="1"/>
          </p:cNvSpPr>
          <p:nvPr/>
        </p:nvSpPr>
        <p:spPr bwMode="auto">
          <a:xfrm>
            <a:off x="7050888" y="3410218"/>
            <a:ext cx="189309" cy="189309"/>
          </a:xfrm>
          <a:prstGeom prst="ellipse">
            <a:avLst/>
          </a:prstGeom>
          <a:solidFill>
            <a:schemeClr val="bg1"/>
          </a:solidFill>
          <a:ln w="12700" algn="ctr">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90000"/>
              </a:lnSpc>
            </a:pPr>
            <a:r>
              <a:rPr lang="en-GB" altLang="en-US" sz="1050"/>
              <a:t>+</a:t>
            </a:r>
          </a:p>
        </p:txBody>
      </p:sp>
      <p:cxnSp>
        <p:nvCxnSpPr>
          <p:cNvPr id="27" name="AutoShape 12"/>
          <p:cNvCxnSpPr>
            <a:cxnSpLocks noChangeShapeType="1"/>
            <a:stCxn id="26" idx="6"/>
            <a:endCxn id="8" idx="1"/>
          </p:cNvCxnSpPr>
          <p:nvPr/>
        </p:nvCxnSpPr>
        <p:spPr bwMode="auto">
          <a:xfrm>
            <a:off x="7240197" y="3504872"/>
            <a:ext cx="264521" cy="0"/>
          </a:xfrm>
          <a:prstGeom prst="straightConnector1">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AutoShape 11"/>
          <p:cNvCxnSpPr>
            <a:cxnSpLocks noChangeShapeType="1"/>
          </p:cNvCxnSpPr>
          <p:nvPr/>
        </p:nvCxnSpPr>
        <p:spPr bwMode="auto">
          <a:xfrm flipH="1">
            <a:off x="7145544" y="3040655"/>
            <a:ext cx="1" cy="369563"/>
          </a:xfrm>
          <a:prstGeom prst="straightConnector1">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Rectangle 5"/>
          <p:cNvSpPr>
            <a:spLocks noChangeArrowheads="1"/>
          </p:cNvSpPr>
          <p:nvPr/>
        </p:nvSpPr>
        <p:spPr bwMode="auto">
          <a:xfrm>
            <a:off x="7070190" y="2847630"/>
            <a:ext cx="150709" cy="19302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000" tIns="27000" rIns="27000" bIns="270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900" i="1" dirty="0">
                <a:latin typeface="Times New Roman" pitchFamily="18" charset="0"/>
              </a:rPr>
              <a:t>d</a:t>
            </a:r>
            <a:r>
              <a:rPr lang="en-US" altLang="en-US" sz="900" i="1" baseline="-25000" dirty="0">
                <a:latin typeface="Times New Roman" pitchFamily="18" charset="0"/>
              </a:rPr>
              <a:t>1</a:t>
            </a:r>
            <a:endParaRPr lang="en-US" altLang="en-US" sz="900" baseline="-25000" dirty="0">
              <a:latin typeface="Times New Roman" pitchFamily="18" charset="0"/>
            </a:endParaRPr>
          </a:p>
        </p:txBody>
      </p:sp>
      <p:sp>
        <p:nvSpPr>
          <p:cNvPr id="30" name="Oval 3"/>
          <p:cNvSpPr>
            <a:spLocks noChangeAspect="1"/>
          </p:cNvSpPr>
          <p:nvPr/>
        </p:nvSpPr>
        <p:spPr bwMode="auto">
          <a:xfrm>
            <a:off x="8365338" y="3410218"/>
            <a:ext cx="189309" cy="189309"/>
          </a:xfrm>
          <a:prstGeom prst="ellipse">
            <a:avLst/>
          </a:prstGeom>
          <a:solidFill>
            <a:schemeClr val="bg1"/>
          </a:solidFill>
          <a:ln w="12700" algn="ctr">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90000"/>
              </a:lnSpc>
            </a:pPr>
            <a:r>
              <a:rPr lang="en-GB" altLang="en-US" sz="1050"/>
              <a:t>+</a:t>
            </a:r>
          </a:p>
        </p:txBody>
      </p:sp>
      <p:cxnSp>
        <p:nvCxnSpPr>
          <p:cNvPr id="31" name="AutoShape 12"/>
          <p:cNvCxnSpPr>
            <a:cxnSpLocks noChangeShapeType="1"/>
            <a:stCxn id="8" idx="3"/>
            <a:endCxn id="30" idx="2"/>
          </p:cNvCxnSpPr>
          <p:nvPr/>
        </p:nvCxnSpPr>
        <p:spPr bwMode="auto">
          <a:xfrm>
            <a:off x="8119079" y="3504872"/>
            <a:ext cx="246258" cy="0"/>
          </a:xfrm>
          <a:prstGeom prst="straightConnector1">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AutoShape 11"/>
          <p:cNvCxnSpPr>
            <a:cxnSpLocks noChangeShapeType="1"/>
            <a:stCxn id="33" idx="2"/>
            <a:endCxn id="30" idx="0"/>
          </p:cNvCxnSpPr>
          <p:nvPr/>
        </p:nvCxnSpPr>
        <p:spPr bwMode="auto">
          <a:xfrm flipH="1">
            <a:off x="8459993" y="3040657"/>
            <a:ext cx="1" cy="369561"/>
          </a:xfrm>
          <a:prstGeom prst="straightConnector1">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Rectangle 5"/>
          <p:cNvSpPr>
            <a:spLocks noChangeArrowheads="1"/>
          </p:cNvSpPr>
          <p:nvPr/>
        </p:nvSpPr>
        <p:spPr bwMode="auto">
          <a:xfrm>
            <a:off x="8365403" y="2847630"/>
            <a:ext cx="189180" cy="19302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000" tIns="27000" rIns="27000" bIns="270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900" i="1" dirty="0">
                <a:latin typeface="Times New Roman" pitchFamily="18" charset="0"/>
              </a:rPr>
              <a:t>d</a:t>
            </a:r>
            <a:r>
              <a:rPr lang="en-US" altLang="en-US" sz="900" i="1" baseline="-25000" dirty="0">
                <a:latin typeface="Times New Roman" pitchFamily="18" charset="0"/>
              </a:rPr>
              <a:t>1o</a:t>
            </a:r>
            <a:endParaRPr lang="en-US" altLang="en-US" sz="900" baseline="-25000" dirty="0">
              <a:latin typeface="Times New Roman" pitchFamily="18" charset="0"/>
            </a:endParaRPr>
          </a:p>
        </p:txBody>
      </p:sp>
      <p:sp>
        <p:nvSpPr>
          <p:cNvPr id="34" name="Content Placeholder 2"/>
          <p:cNvSpPr txBox="1">
            <a:spLocks/>
          </p:cNvSpPr>
          <p:nvPr/>
        </p:nvSpPr>
        <p:spPr bwMode="auto">
          <a:xfrm>
            <a:off x="4114849" y="4991698"/>
            <a:ext cx="3681650" cy="291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marL="342900" indent="-342900" algn="l" rtl="0" fontAlgn="base">
              <a:spcBef>
                <a:spcPct val="20000"/>
              </a:spcBef>
              <a:spcAft>
                <a:spcPct val="0"/>
              </a:spcAft>
              <a:buChar char="•"/>
              <a:defRPr>
                <a:solidFill>
                  <a:schemeClr val="tx1"/>
                </a:solidFill>
                <a:latin typeface="+mn-lt"/>
                <a:ea typeface="+mn-ea"/>
                <a:cs typeface="+mn-cs"/>
              </a:defRPr>
            </a:lvl1pPr>
            <a:lvl2pPr marL="742950" indent="-285750" algn="l" rtl="0" fontAlgn="base">
              <a:spcBef>
                <a:spcPct val="20000"/>
              </a:spcBef>
              <a:spcAft>
                <a:spcPct val="0"/>
              </a:spcAft>
              <a:buChar char="–"/>
              <a:defRPr sz="1600">
                <a:solidFill>
                  <a:schemeClr val="tx1"/>
                </a:solidFill>
                <a:latin typeface="+mn-lt"/>
              </a:defRPr>
            </a:lvl2pPr>
            <a:lvl3pPr marL="1143000" indent="-228600" algn="l" rtl="0" fontAlgn="base">
              <a:spcBef>
                <a:spcPct val="20000"/>
              </a:spcBef>
              <a:spcAft>
                <a:spcPct val="0"/>
              </a:spcAft>
              <a:buChar char="•"/>
              <a:defRPr sz="1400">
                <a:solidFill>
                  <a:schemeClr val="tx1"/>
                </a:solidFill>
                <a:latin typeface="+mn-lt"/>
              </a:defRPr>
            </a:lvl3pPr>
            <a:lvl4pPr marL="1600200" indent="-228600" algn="l" rtl="0" fontAlgn="base">
              <a:spcBef>
                <a:spcPct val="20000"/>
              </a:spcBef>
              <a:spcAft>
                <a:spcPct val="0"/>
              </a:spcAft>
              <a:buChar char="–"/>
              <a:defRPr sz="1200">
                <a:solidFill>
                  <a:schemeClr val="tx1"/>
                </a:solidFill>
                <a:latin typeface="+mn-lt"/>
              </a:defRPr>
            </a:lvl4pPr>
            <a:lvl5pPr marL="2057400" indent="-228600" algn="l" rtl="0" fontAlgn="base">
              <a:spcBef>
                <a:spcPct val="20000"/>
              </a:spcBef>
              <a:spcAft>
                <a:spcPct val="0"/>
              </a:spcAft>
              <a:buChar char="»"/>
              <a:defRPr sz="1200">
                <a:solidFill>
                  <a:schemeClr val="tx1"/>
                </a:solidFill>
                <a:latin typeface="+mn-lt"/>
              </a:defRPr>
            </a:lvl5pPr>
            <a:lvl6pPr marL="2514600" indent="-228600" algn="l" rtl="0" fontAlgn="base">
              <a:spcBef>
                <a:spcPct val="20000"/>
              </a:spcBef>
              <a:spcAft>
                <a:spcPct val="0"/>
              </a:spcAft>
              <a:buChar char="»"/>
              <a:defRPr sz="1200">
                <a:solidFill>
                  <a:schemeClr val="tx1"/>
                </a:solidFill>
                <a:latin typeface="+mn-lt"/>
              </a:defRPr>
            </a:lvl6pPr>
            <a:lvl7pPr marL="2971800" indent="-228600" algn="l" rtl="0" fontAlgn="base">
              <a:spcBef>
                <a:spcPct val="20000"/>
              </a:spcBef>
              <a:spcAft>
                <a:spcPct val="0"/>
              </a:spcAft>
              <a:buChar char="»"/>
              <a:defRPr sz="1200">
                <a:solidFill>
                  <a:schemeClr val="tx1"/>
                </a:solidFill>
                <a:latin typeface="+mn-lt"/>
              </a:defRPr>
            </a:lvl7pPr>
            <a:lvl8pPr marL="3429000" indent="-228600" algn="l" rtl="0" fontAlgn="base">
              <a:spcBef>
                <a:spcPct val="20000"/>
              </a:spcBef>
              <a:spcAft>
                <a:spcPct val="0"/>
              </a:spcAft>
              <a:buChar char="»"/>
              <a:defRPr sz="1200">
                <a:solidFill>
                  <a:schemeClr val="tx1"/>
                </a:solidFill>
                <a:latin typeface="+mn-lt"/>
              </a:defRPr>
            </a:lvl8pPr>
            <a:lvl9pPr marL="3886200" indent="-228600" algn="l" rtl="0" fontAlgn="base">
              <a:spcBef>
                <a:spcPct val="20000"/>
              </a:spcBef>
              <a:spcAft>
                <a:spcPct val="0"/>
              </a:spcAft>
              <a:buChar char="»"/>
              <a:defRPr sz="1200">
                <a:solidFill>
                  <a:schemeClr val="tx1"/>
                </a:solidFill>
                <a:latin typeface="+mn-lt"/>
              </a:defRPr>
            </a:lvl9pPr>
          </a:lstStyle>
          <a:p>
            <a:pPr marL="0" indent="0" algn="ctr">
              <a:buNone/>
            </a:pPr>
            <a:r>
              <a:rPr lang="en-GB" sz="1350" kern="0" dirty="0">
                <a:latin typeface="Segoe UI Semilight" panose="020B0402040204020203" pitchFamily="34" charset="0"/>
                <a:cs typeface="Segoe UI Semilight" panose="020B0402040204020203" pitchFamily="34" charset="0"/>
              </a:rPr>
              <a:t>Answer: </a:t>
            </a:r>
            <a:r>
              <a:rPr lang="en-GB" sz="1350" i="1" kern="0" dirty="0">
                <a:latin typeface="Segoe UI Semilight" panose="020B0402040204020203" pitchFamily="34" charset="0"/>
                <a:cs typeface="Segoe UI Semilight" panose="020B0402040204020203" pitchFamily="34" charset="0"/>
              </a:rPr>
              <a:t>d</a:t>
            </a:r>
            <a:r>
              <a:rPr lang="en-GB" sz="1350" kern="0" baseline="-25000" dirty="0">
                <a:latin typeface="Segoe UI Semilight" panose="020B0402040204020203" pitchFamily="34" charset="0"/>
                <a:cs typeface="Segoe UI Semilight" panose="020B0402040204020203" pitchFamily="34" charset="0"/>
              </a:rPr>
              <a:t>2</a:t>
            </a:r>
          </a:p>
        </p:txBody>
      </p:sp>
      <p:sp>
        <p:nvSpPr>
          <p:cNvPr id="35" name="Slide Number Placeholder 34">
            <a:extLst>
              <a:ext uri="{FF2B5EF4-FFF2-40B4-BE49-F238E27FC236}">
                <a16:creationId xmlns:a16="http://schemas.microsoft.com/office/drawing/2014/main" id="{CBEF92BA-452C-06D8-5170-941A2F02ED37}"/>
              </a:ext>
            </a:extLst>
          </p:cNvPr>
          <p:cNvSpPr>
            <a:spLocks noGrp="1"/>
          </p:cNvSpPr>
          <p:nvPr>
            <p:ph type="sldNum" sz="quarter" idx="12"/>
          </p:nvPr>
        </p:nvSpPr>
        <p:spPr/>
        <p:txBody>
          <a:bodyPr/>
          <a:lstStyle/>
          <a:p>
            <a:fld id="{A5FDCD2B-6064-4A78-9C2D-DD73DFA345C7}" type="slidenum">
              <a:rPr lang="en-US" smtClean="0"/>
              <a:t>16</a:t>
            </a:fld>
            <a:endParaRPr lang="en-US"/>
          </a:p>
        </p:txBody>
      </p:sp>
    </p:spTree>
    <p:extLst>
      <p:ext uri="{BB962C8B-B14F-4D97-AF65-F5344CB8AC3E}">
        <p14:creationId xmlns:p14="http://schemas.microsoft.com/office/powerpoint/2010/main" val="225669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A4BAA-8509-7CCC-C8E5-13E1BCCBDB18}"/>
              </a:ext>
            </a:extLst>
          </p:cNvPr>
          <p:cNvSpPr>
            <a:spLocks noGrp="1"/>
          </p:cNvSpPr>
          <p:nvPr>
            <p:ph type="title"/>
          </p:nvPr>
        </p:nvSpPr>
        <p:spPr/>
        <p:txBody>
          <a:bodyPr/>
          <a:lstStyle/>
          <a:p>
            <a:r>
              <a:rPr lang="nb-NO" dirty="0">
                <a:highlight>
                  <a:srgbClr val="FFFF00"/>
                </a:highlight>
              </a:rPr>
              <a:t>E2.</a:t>
            </a:r>
            <a:r>
              <a:rPr lang="nb-NO" dirty="0"/>
              <a:t> Ratio control</a:t>
            </a:r>
            <a:endParaRPr lang="en-US" dirty="0"/>
          </a:p>
        </p:txBody>
      </p:sp>
      <p:sp>
        <p:nvSpPr>
          <p:cNvPr id="3" name="Content Placeholder 2">
            <a:extLst>
              <a:ext uri="{FF2B5EF4-FFF2-40B4-BE49-F238E27FC236}">
                <a16:creationId xmlns:a16="http://schemas.microsoft.com/office/drawing/2014/main" id="{619178BD-7B4E-4BB0-9FB1-DD02B5BEEEA2}"/>
              </a:ext>
            </a:extLst>
          </p:cNvPr>
          <p:cNvSpPr>
            <a:spLocks noGrp="1"/>
          </p:cNvSpPr>
          <p:nvPr>
            <p:ph idx="1"/>
          </p:nvPr>
        </p:nvSpPr>
        <p:spPr/>
        <p:txBody>
          <a:bodyPr/>
          <a:lstStyle/>
          <a:p>
            <a:pPr marL="0" indent="0">
              <a:buNone/>
            </a:pPr>
            <a:r>
              <a:rPr lang="en-US" altLang="nb-NO" sz="2800" dirty="0"/>
              <a:t>Special (and most common) case of feedforward</a:t>
            </a:r>
          </a:p>
          <a:p>
            <a:pPr marL="0" indent="0">
              <a:buNone/>
            </a:pPr>
            <a:r>
              <a:rPr lang="en-US" altLang="nb-NO" sz="2800" dirty="0">
                <a:latin typeface="Arial" panose="020B0604020202020204" pitchFamily="34" charset="0"/>
              </a:rPr>
              <a:t>Example: Process with two feeds F</a:t>
            </a:r>
            <a:r>
              <a:rPr lang="en-US" altLang="nb-NO" sz="2800" baseline="-25000" dirty="0">
                <a:latin typeface="Arial" panose="020B0604020202020204" pitchFamily="34" charset="0"/>
              </a:rPr>
              <a:t>1 </a:t>
            </a:r>
            <a:r>
              <a:rPr lang="en-US" altLang="nb-NO" sz="2800" dirty="0">
                <a:latin typeface="Arial" panose="020B0604020202020204" pitchFamily="34" charset="0"/>
              </a:rPr>
              <a:t>(d) and F</a:t>
            </a:r>
            <a:r>
              <a:rPr lang="en-US" altLang="nb-NO" sz="2800" baseline="-25000" dirty="0">
                <a:latin typeface="Arial" panose="020B0604020202020204" pitchFamily="34" charset="0"/>
              </a:rPr>
              <a:t>2</a:t>
            </a:r>
            <a:r>
              <a:rPr lang="en-US" altLang="nb-NO" sz="2800" dirty="0">
                <a:latin typeface="Arial" panose="020B0604020202020204" pitchFamily="34" charset="0"/>
              </a:rPr>
              <a:t> (u), where ratio should be constant.</a:t>
            </a:r>
          </a:p>
          <a:p>
            <a:pPr marL="0" indent="0">
              <a:buNone/>
            </a:pPr>
            <a:r>
              <a:rPr lang="en-US" altLang="nb-NO" sz="2800" dirty="0">
                <a:latin typeface="Arial" panose="020B0604020202020204" pitchFamily="34" charset="0"/>
              </a:rPr>
              <a:t>Use multiplication block:</a:t>
            </a:r>
          </a:p>
          <a:p>
            <a:endParaRPr lang="en-US" dirty="0"/>
          </a:p>
        </p:txBody>
      </p:sp>
      <p:grpSp>
        <p:nvGrpSpPr>
          <p:cNvPr id="8" name="Group 4">
            <a:extLst>
              <a:ext uri="{FF2B5EF4-FFF2-40B4-BE49-F238E27FC236}">
                <a16:creationId xmlns:a16="http://schemas.microsoft.com/office/drawing/2014/main" id="{8C1CCADF-FD8B-07C6-3617-DB0A5797D891}"/>
              </a:ext>
            </a:extLst>
          </p:cNvPr>
          <p:cNvGrpSpPr>
            <a:grpSpLocks/>
          </p:cNvGrpSpPr>
          <p:nvPr/>
        </p:nvGrpSpPr>
        <p:grpSpPr bwMode="auto">
          <a:xfrm>
            <a:off x="2355669" y="4001294"/>
            <a:ext cx="6042225" cy="2000547"/>
            <a:chOff x="1659153" y="2195513"/>
            <a:chExt cx="6040523" cy="2000547"/>
          </a:xfrm>
        </p:grpSpPr>
        <p:sp>
          <p:nvSpPr>
            <p:cNvPr id="9" name="Oval 8">
              <a:extLst>
                <a:ext uri="{FF2B5EF4-FFF2-40B4-BE49-F238E27FC236}">
                  <a16:creationId xmlns:a16="http://schemas.microsoft.com/office/drawing/2014/main" id="{990E2417-051D-2DDD-138D-8C4A92819953}"/>
                </a:ext>
              </a:extLst>
            </p:cNvPr>
            <p:cNvSpPr>
              <a:spLocks noChangeArrowheads="1"/>
            </p:cNvSpPr>
            <p:nvPr/>
          </p:nvSpPr>
          <p:spPr bwMode="auto">
            <a:xfrm>
              <a:off x="3419475" y="3213100"/>
              <a:ext cx="576263" cy="57626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eaLnBrk="1" hangingPunct="1">
                <a:spcBef>
                  <a:spcPct val="0"/>
                </a:spcBef>
                <a:buFontTx/>
                <a:buNone/>
              </a:pPr>
              <a:r>
                <a:rPr lang="en-US" altLang="nb-NO" sz="3200" dirty="0">
                  <a:latin typeface="Arial" panose="020B0604020202020204" pitchFamily="34" charset="0"/>
                </a:rPr>
                <a:t>x</a:t>
              </a:r>
            </a:p>
          </p:txBody>
        </p:sp>
        <p:sp>
          <p:nvSpPr>
            <p:cNvPr id="10" name="Line 5">
              <a:extLst>
                <a:ext uri="{FF2B5EF4-FFF2-40B4-BE49-F238E27FC236}">
                  <a16:creationId xmlns:a16="http://schemas.microsoft.com/office/drawing/2014/main" id="{52E264CF-7627-BC34-55AC-9AAED65E2604}"/>
                </a:ext>
              </a:extLst>
            </p:cNvPr>
            <p:cNvSpPr>
              <a:spLocks noChangeShapeType="1"/>
            </p:cNvSpPr>
            <p:nvPr/>
          </p:nvSpPr>
          <p:spPr bwMode="auto">
            <a:xfrm>
              <a:off x="2555875" y="3500438"/>
              <a:ext cx="863600" cy="0"/>
            </a:xfrm>
            <a:prstGeom prst="line">
              <a:avLst/>
            </a:prstGeom>
            <a:noFill/>
            <a:ln w="254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6">
              <a:extLst>
                <a:ext uri="{FF2B5EF4-FFF2-40B4-BE49-F238E27FC236}">
                  <a16:creationId xmlns:a16="http://schemas.microsoft.com/office/drawing/2014/main" id="{462FFAA3-CD05-9B1C-EDA4-C55E3A02C062}"/>
                </a:ext>
              </a:extLst>
            </p:cNvPr>
            <p:cNvSpPr>
              <a:spLocks noChangeShapeType="1"/>
            </p:cNvSpPr>
            <p:nvPr/>
          </p:nvSpPr>
          <p:spPr bwMode="auto">
            <a:xfrm>
              <a:off x="3995738" y="3500438"/>
              <a:ext cx="863600" cy="0"/>
            </a:xfrm>
            <a:prstGeom prst="line">
              <a:avLst/>
            </a:prstGeom>
            <a:noFill/>
            <a:ln w="254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7">
              <a:extLst>
                <a:ext uri="{FF2B5EF4-FFF2-40B4-BE49-F238E27FC236}">
                  <a16:creationId xmlns:a16="http://schemas.microsoft.com/office/drawing/2014/main" id="{FBFABBFF-7E73-7723-1E17-38F5FC152611}"/>
                </a:ext>
              </a:extLst>
            </p:cNvPr>
            <p:cNvSpPr>
              <a:spLocks noChangeShapeType="1"/>
            </p:cNvSpPr>
            <p:nvPr/>
          </p:nvSpPr>
          <p:spPr bwMode="auto">
            <a:xfrm rot="5400000">
              <a:off x="3276600" y="2781300"/>
              <a:ext cx="863600" cy="0"/>
            </a:xfrm>
            <a:prstGeom prst="line">
              <a:avLst/>
            </a:prstGeom>
            <a:noFill/>
            <a:ln w="254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Text Box 8">
              <a:extLst>
                <a:ext uri="{FF2B5EF4-FFF2-40B4-BE49-F238E27FC236}">
                  <a16:creationId xmlns:a16="http://schemas.microsoft.com/office/drawing/2014/main" id="{BE295475-9B19-05AD-D783-A574E2E5CD0A}"/>
                </a:ext>
              </a:extLst>
            </p:cNvPr>
            <p:cNvSpPr txBox="1">
              <a:spLocks noChangeArrowheads="1"/>
            </p:cNvSpPr>
            <p:nvPr/>
          </p:nvSpPr>
          <p:spPr bwMode="auto">
            <a:xfrm>
              <a:off x="3832225" y="2195513"/>
              <a:ext cx="151152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eaLnBrk="1" hangingPunct="1">
                <a:spcBef>
                  <a:spcPct val="0"/>
                </a:spcBef>
                <a:buFontTx/>
                <a:buNone/>
              </a:pPr>
              <a:r>
                <a:rPr lang="en-US" altLang="nb-NO" sz="3200" dirty="0">
                  <a:latin typeface="Arial" panose="020B0604020202020204" pitchFamily="34" charset="0"/>
                </a:rPr>
                <a:t>(F</a:t>
              </a:r>
              <a:r>
                <a:rPr lang="en-US" altLang="nb-NO" sz="3200" baseline="-25000" dirty="0">
                  <a:latin typeface="Arial" panose="020B0604020202020204" pitchFamily="34" charset="0"/>
                </a:rPr>
                <a:t>2</a:t>
              </a:r>
              <a:r>
                <a:rPr lang="en-US" altLang="nb-NO" sz="3200" dirty="0">
                  <a:latin typeface="Arial" panose="020B0604020202020204" pitchFamily="34" charset="0"/>
                </a:rPr>
                <a:t>/F</a:t>
              </a:r>
              <a:r>
                <a:rPr lang="en-US" altLang="nb-NO" sz="3200" baseline="-25000" dirty="0">
                  <a:latin typeface="Arial" panose="020B0604020202020204" pitchFamily="34" charset="0"/>
                </a:rPr>
                <a:t>1</a:t>
              </a:r>
              <a:r>
                <a:rPr lang="en-US" altLang="nb-NO" sz="3200" dirty="0">
                  <a:latin typeface="Arial" panose="020B0604020202020204" pitchFamily="34" charset="0"/>
                </a:rPr>
                <a:t>)</a:t>
              </a:r>
              <a:r>
                <a:rPr lang="en-US" altLang="nb-NO" sz="3200" baseline="-25000" dirty="0">
                  <a:latin typeface="Arial" panose="020B0604020202020204" pitchFamily="34" charset="0"/>
                </a:rPr>
                <a:t>s</a:t>
              </a:r>
              <a:endParaRPr lang="en-US" altLang="nb-NO" sz="3200" dirty="0">
                <a:latin typeface="Arial" panose="020B0604020202020204" pitchFamily="34" charset="0"/>
              </a:endParaRPr>
            </a:p>
          </p:txBody>
        </p:sp>
        <p:sp>
          <p:nvSpPr>
            <p:cNvPr id="14" name="Text Box 9">
              <a:extLst>
                <a:ext uri="{FF2B5EF4-FFF2-40B4-BE49-F238E27FC236}">
                  <a16:creationId xmlns:a16="http://schemas.microsoft.com/office/drawing/2014/main" id="{C6CB9E08-AC51-7DEA-7B3C-B7BF46ABFD96}"/>
                </a:ext>
              </a:extLst>
            </p:cNvPr>
            <p:cNvSpPr txBox="1">
              <a:spLocks noChangeArrowheads="1"/>
            </p:cNvSpPr>
            <p:nvPr/>
          </p:nvSpPr>
          <p:spPr bwMode="auto">
            <a:xfrm>
              <a:off x="1659153" y="3057287"/>
              <a:ext cx="1944688"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eaLnBrk="1" hangingPunct="1">
                <a:spcBef>
                  <a:spcPct val="0"/>
                </a:spcBef>
                <a:buFontTx/>
                <a:buNone/>
              </a:pPr>
              <a:r>
                <a:rPr lang="en-US" altLang="nb-NO" sz="3200" dirty="0">
                  <a:latin typeface="Arial" panose="020B0604020202020204" pitchFamily="34" charset="0"/>
                </a:rPr>
                <a:t>F</a:t>
              </a:r>
              <a:r>
                <a:rPr lang="en-US" altLang="nb-NO" sz="3200" baseline="-25000" dirty="0">
                  <a:latin typeface="Arial" panose="020B0604020202020204" pitchFamily="34" charset="0"/>
                </a:rPr>
                <a:t>1</a:t>
              </a:r>
            </a:p>
            <a:p>
              <a:pPr eaLnBrk="1" hangingPunct="1">
                <a:spcBef>
                  <a:spcPct val="0"/>
                </a:spcBef>
                <a:buFontTx/>
                <a:buNone/>
              </a:pPr>
              <a:r>
                <a:rPr lang="en-US" altLang="nb-NO" sz="1800" dirty="0">
                  <a:latin typeface="Arial" panose="020B0604020202020204" pitchFamily="34" charset="0"/>
                </a:rPr>
                <a:t>(measured flow</a:t>
              </a:r>
            </a:p>
            <a:p>
              <a:pPr eaLnBrk="1" hangingPunct="1">
                <a:spcBef>
                  <a:spcPct val="0"/>
                </a:spcBef>
                <a:buFontTx/>
                <a:buNone/>
              </a:pPr>
              <a:r>
                <a:rPr lang="en-US" altLang="nb-NO" sz="1800" dirty="0">
                  <a:latin typeface="Arial" panose="020B0604020202020204" pitchFamily="34" charset="0"/>
                </a:rPr>
                <a:t>disturbance)</a:t>
              </a:r>
            </a:p>
          </p:txBody>
        </p:sp>
        <p:sp>
          <p:nvSpPr>
            <p:cNvPr id="15" name="Text Box 10">
              <a:extLst>
                <a:ext uri="{FF2B5EF4-FFF2-40B4-BE49-F238E27FC236}">
                  <a16:creationId xmlns:a16="http://schemas.microsoft.com/office/drawing/2014/main" id="{65F9D761-1F91-99E3-666E-FD57C7D76B7C}"/>
                </a:ext>
              </a:extLst>
            </p:cNvPr>
            <p:cNvSpPr txBox="1">
              <a:spLocks noChangeArrowheads="1"/>
            </p:cNvSpPr>
            <p:nvPr/>
          </p:nvSpPr>
          <p:spPr bwMode="auto">
            <a:xfrm>
              <a:off x="4767263" y="2974975"/>
              <a:ext cx="2932413" cy="1190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eaLnBrk="1" hangingPunct="1">
                <a:spcBef>
                  <a:spcPct val="0"/>
                </a:spcBef>
                <a:buFontTx/>
                <a:buNone/>
              </a:pPr>
              <a:r>
                <a:rPr lang="en-US" altLang="nb-NO" sz="3200" dirty="0">
                  <a:latin typeface="Arial" panose="020B0604020202020204" pitchFamily="34" charset="0"/>
                </a:rPr>
                <a:t>F</a:t>
              </a:r>
              <a:r>
                <a:rPr lang="en-US" altLang="nb-NO" sz="3200" baseline="-25000" dirty="0">
                  <a:latin typeface="Arial" panose="020B0604020202020204" pitchFamily="34" charset="0"/>
                </a:rPr>
                <a:t>2</a:t>
              </a:r>
              <a:endParaRPr lang="en-US" altLang="nb-NO" sz="1800" dirty="0">
                <a:latin typeface="Arial" panose="020B0604020202020204" pitchFamily="34" charset="0"/>
              </a:endParaRPr>
            </a:p>
            <a:p>
              <a:pPr eaLnBrk="1" hangingPunct="1">
                <a:spcBef>
                  <a:spcPct val="0"/>
                </a:spcBef>
                <a:buFontTx/>
                <a:buNone/>
              </a:pPr>
              <a:r>
                <a:rPr lang="en-US" altLang="nb-NO" sz="1800" dirty="0">
                  <a:latin typeface="Arial" panose="020B0604020202020204" pitchFamily="34" charset="0"/>
                </a:rPr>
                <a:t>(MV: manipulated variable)</a:t>
              </a:r>
              <a:endParaRPr lang="en-US" altLang="nb-NO" sz="3200" baseline="-25000" dirty="0">
                <a:latin typeface="Arial" panose="020B0604020202020204" pitchFamily="34" charset="0"/>
              </a:endParaRPr>
            </a:p>
            <a:p>
              <a:pPr eaLnBrk="1" hangingPunct="1">
                <a:spcBef>
                  <a:spcPct val="0"/>
                </a:spcBef>
                <a:buFontTx/>
                <a:buNone/>
              </a:pPr>
              <a:endParaRPr lang="en-US" altLang="nb-NO" sz="3200" baseline="-25000" dirty="0">
                <a:latin typeface="Arial" panose="020B0604020202020204" pitchFamily="34" charset="0"/>
              </a:endParaRPr>
            </a:p>
          </p:txBody>
        </p:sp>
      </p:grpSp>
      <p:sp>
        <p:nvSpPr>
          <p:cNvPr id="16" name="TextBox 15">
            <a:extLst>
              <a:ext uri="{FF2B5EF4-FFF2-40B4-BE49-F238E27FC236}">
                <a16:creationId xmlns:a16="http://schemas.microsoft.com/office/drawing/2014/main" id="{33F11EAA-6AB6-5919-CA11-0C0E39EF9C38}"/>
              </a:ext>
            </a:extLst>
          </p:cNvPr>
          <p:cNvSpPr txBox="1"/>
          <p:nvPr/>
        </p:nvSpPr>
        <p:spPr>
          <a:xfrm>
            <a:off x="1152395" y="6458744"/>
            <a:ext cx="7284366" cy="646331"/>
          </a:xfrm>
          <a:prstGeom prst="rect">
            <a:avLst/>
          </a:prstGeom>
          <a:noFill/>
        </p:spPr>
        <p:txBody>
          <a:bodyPr wrap="none" rtlCol="0">
            <a:spAutoFit/>
          </a:bodyPr>
          <a:lstStyle/>
          <a:p>
            <a:r>
              <a:rPr lang="en-US" altLang="nb-NO" sz="1800" dirty="0">
                <a:solidFill>
                  <a:schemeClr val="accent2"/>
                </a:solidFill>
                <a:latin typeface="Arial" panose="020B0604020202020204" pitchFamily="34" charset="0"/>
              </a:rPr>
              <a:t>Often (F</a:t>
            </a:r>
            <a:r>
              <a:rPr lang="en-US" altLang="nb-NO" sz="1800" baseline="-25000" dirty="0">
                <a:solidFill>
                  <a:schemeClr val="accent2"/>
                </a:solidFill>
                <a:latin typeface="Arial" panose="020B0604020202020204" pitchFamily="34" charset="0"/>
              </a:rPr>
              <a:t>2</a:t>
            </a:r>
            <a:r>
              <a:rPr lang="en-US" altLang="nb-NO" sz="1800" dirty="0">
                <a:solidFill>
                  <a:schemeClr val="accent2"/>
                </a:solidFill>
                <a:latin typeface="Arial" panose="020B0604020202020204" pitchFamily="34" charset="0"/>
              </a:rPr>
              <a:t>/F</a:t>
            </a:r>
            <a:r>
              <a:rPr lang="en-US" altLang="nb-NO" sz="1800" baseline="-25000" dirty="0">
                <a:solidFill>
                  <a:schemeClr val="accent2"/>
                </a:solidFill>
                <a:latin typeface="Arial" panose="020B0604020202020204" pitchFamily="34" charset="0"/>
              </a:rPr>
              <a:t>1</a:t>
            </a:r>
            <a:r>
              <a:rPr lang="en-US" altLang="nb-NO" sz="1800" dirty="0">
                <a:solidFill>
                  <a:schemeClr val="accent2"/>
                </a:solidFill>
                <a:latin typeface="Arial" panose="020B0604020202020204" pitchFamily="34" charset="0"/>
              </a:rPr>
              <a:t>)</a:t>
            </a:r>
            <a:r>
              <a:rPr lang="en-US" altLang="nb-NO" sz="1800" baseline="-25000" dirty="0">
                <a:solidFill>
                  <a:schemeClr val="accent2"/>
                </a:solidFill>
                <a:latin typeface="Arial" panose="020B0604020202020204" pitchFamily="34" charset="0"/>
              </a:rPr>
              <a:t>s </a:t>
            </a:r>
            <a:r>
              <a:rPr lang="en-US" altLang="nb-NO" sz="1800" dirty="0">
                <a:solidFill>
                  <a:schemeClr val="accent2"/>
                </a:solidFill>
                <a:latin typeface="Arial" panose="020B0604020202020204" pitchFamily="34" charset="0"/>
              </a:rPr>
              <a:t>is adjusted using feedback control in a cascade fashion.</a:t>
            </a:r>
          </a:p>
          <a:p>
            <a:endParaRPr lang="en-US" dirty="0"/>
          </a:p>
        </p:txBody>
      </p:sp>
      <p:sp>
        <p:nvSpPr>
          <p:cNvPr id="4" name="Slide Number Placeholder 3">
            <a:extLst>
              <a:ext uri="{FF2B5EF4-FFF2-40B4-BE49-F238E27FC236}">
                <a16:creationId xmlns:a16="http://schemas.microsoft.com/office/drawing/2014/main" id="{2C583DB9-68EC-5FE3-51E6-A092C23D194A}"/>
              </a:ext>
            </a:extLst>
          </p:cNvPr>
          <p:cNvSpPr>
            <a:spLocks noGrp="1"/>
          </p:cNvSpPr>
          <p:nvPr>
            <p:ph type="sldNum" sz="quarter" idx="12"/>
          </p:nvPr>
        </p:nvSpPr>
        <p:spPr/>
        <p:txBody>
          <a:bodyPr/>
          <a:lstStyle/>
          <a:p>
            <a:fld id="{A5FDCD2B-6064-4A78-9C2D-DD73DFA345C7}" type="slidenum">
              <a:rPr lang="en-US" smtClean="0"/>
              <a:t>17</a:t>
            </a:fld>
            <a:endParaRPr lang="en-US"/>
          </a:p>
        </p:txBody>
      </p:sp>
    </p:spTree>
    <p:extLst>
      <p:ext uri="{BB962C8B-B14F-4D97-AF65-F5344CB8AC3E}">
        <p14:creationId xmlns:p14="http://schemas.microsoft.com/office/powerpoint/2010/main" val="2868029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Line 4"/>
          <p:cNvSpPr>
            <a:spLocks noChangeShapeType="1"/>
          </p:cNvSpPr>
          <p:nvPr/>
        </p:nvSpPr>
        <p:spPr bwMode="auto">
          <a:xfrm>
            <a:off x="4440238" y="3140075"/>
            <a:ext cx="0" cy="10810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3" name="Line 5"/>
          <p:cNvSpPr>
            <a:spLocks noChangeShapeType="1"/>
          </p:cNvSpPr>
          <p:nvPr/>
        </p:nvSpPr>
        <p:spPr bwMode="auto">
          <a:xfrm>
            <a:off x="4440239" y="4221163"/>
            <a:ext cx="244792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4" name="Line 9"/>
          <p:cNvSpPr>
            <a:spLocks noChangeShapeType="1"/>
          </p:cNvSpPr>
          <p:nvPr/>
        </p:nvSpPr>
        <p:spPr bwMode="auto">
          <a:xfrm>
            <a:off x="6888163" y="3140075"/>
            <a:ext cx="0" cy="10810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5" name="Line 11"/>
          <p:cNvSpPr>
            <a:spLocks noChangeShapeType="1"/>
          </p:cNvSpPr>
          <p:nvPr/>
        </p:nvSpPr>
        <p:spPr bwMode="auto">
          <a:xfrm>
            <a:off x="4440239" y="3355975"/>
            <a:ext cx="2447925" cy="0"/>
          </a:xfrm>
          <a:prstGeom prst="line">
            <a:avLst/>
          </a:prstGeom>
          <a:noFill/>
          <a:ln w="9525">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6" name="Line 12"/>
          <p:cNvSpPr>
            <a:spLocks noChangeShapeType="1"/>
          </p:cNvSpPr>
          <p:nvPr/>
        </p:nvSpPr>
        <p:spPr bwMode="auto">
          <a:xfrm>
            <a:off x="3792538" y="2779713"/>
            <a:ext cx="10795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7" name="Line 13"/>
          <p:cNvSpPr>
            <a:spLocks noChangeShapeType="1"/>
          </p:cNvSpPr>
          <p:nvPr/>
        </p:nvSpPr>
        <p:spPr bwMode="auto">
          <a:xfrm>
            <a:off x="4872038" y="2779714"/>
            <a:ext cx="0" cy="504825"/>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8" name="Line 14"/>
          <p:cNvSpPr>
            <a:spLocks noChangeShapeType="1"/>
          </p:cNvSpPr>
          <p:nvPr/>
        </p:nvSpPr>
        <p:spPr bwMode="auto">
          <a:xfrm>
            <a:off x="6672263" y="4076701"/>
            <a:ext cx="0" cy="36036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9" name="Line 15"/>
          <p:cNvSpPr>
            <a:spLocks noChangeShapeType="1"/>
          </p:cNvSpPr>
          <p:nvPr/>
        </p:nvSpPr>
        <p:spPr bwMode="auto">
          <a:xfrm>
            <a:off x="6672263" y="4437063"/>
            <a:ext cx="151130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31" name="Text Box 29"/>
          <p:cNvSpPr txBox="1">
            <a:spLocks noChangeArrowheads="1"/>
          </p:cNvSpPr>
          <p:nvPr/>
        </p:nvSpPr>
        <p:spPr bwMode="auto">
          <a:xfrm>
            <a:off x="3227095" y="2563813"/>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nb-NO" sz="1200" dirty="0"/>
          </a:p>
          <a:p>
            <a:pPr algn="ctr" eaLnBrk="1" hangingPunct="1">
              <a:spcBef>
                <a:spcPct val="0"/>
              </a:spcBef>
              <a:buFontTx/>
              <a:buNone/>
            </a:pPr>
            <a:endParaRPr lang="en-US" altLang="nb-NO" sz="1200" dirty="0"/>
          </a:p>
        </p:txBody>
      </p:sp>
      <p:sp>
        <p:nvSpPr>
          <p:cNvPr id="30732" name="Text Box 30"/>
          <p:cNvSpPr txBox="1">
            <a:spLocks noChangeArrowheads="1"/>
          </p:cNvSpPr>
          <p:nvPr/>
        </p:nvSpPr>
        <p:spPr bwMode="auto">
          <a:xfrm>
            <a:off x="3426933" y="2159219"/>
            <a:ext cx="74251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nb-NO" sz="1600" dirty="0"/>
              <a:t>Flour</a:t>
            </a:r>
          </a:p>
          <a:p>
            <a:pPr eaLnBrk="1" hangingPunct="1">
              <a:spcBef>
                <a:spcPct val="0"/>
              </a:spcBef>
              <a:buFontTx/>
              <a:buNone/>
            </a:pPr>
            <a:r>
              <a:rPr lang="en-US" altLang="nb-NO" sz="1600" dirty="0"/>
              <a:t>(solid)</a:t>
            </a:r>
          </a:p>
        </p:txBody>
      </p:sp>
      <p:sp>
        <p:nvSpPr>
          <p:cNvPr id="30733" name="Text Box 31"/>
          <p:cNvSpPr txBox="1">
            <a:spLocks noChangeArrowheads="1"/>
          </p:cNvSpPr>
          <p:nvPr/>
        </p:nvSpPr>
        <p:spPr bwMode="auto">
          <a:xfrm>
            <a:off x="7928157" y="3996294"/>
            <a:ext cx="17322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nb-NO" sz="1800" dirty="0"/>
              <a:t>Viscosity y [</a:t>
            </a:r>
            <a:r>
              <a:rPr lang="en-US" altLang="nb-NO" sz="1800" dirty="0" err="1"/>
              <a:t>cP</a:t>
            </a:r>
            <a:r>
              <a:rPr lang="en-US" altLang="nb-NO" sz="1800" dirty="0"/>
              <a:t>]</a:t>
            </a:r>
          </a:p>
        </p:txBody>
      </p:sp>
      <p:sp>
        <p:nvSpPr>
          <p:cNvPr id="30734" name="Line 35"/>
          <p:cNvSpPr>
            <a:spLocks noChangeShapeType="1"/>
          </p:cNvSpPr>
          <p:nvPr/>
        </p:nvSpPr>
        <p:spPr bwMode="auto">
          <a:xfrm>
            <a:off x="6888164" y="3213100"/>
            <a:ext cx="714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36" name="Line 37"/>
          <p:cNvSpPr>
            <a:spLocks noChangeShapeType="1"/>
          </p:cNvSpPr>
          <p:nvPr/>
        </p:nvSpPr>
        <p:spPr bwMode="auto">
          <a:xfrm>
            <a:off x="6888164" y="3716338"/>
            <a:ext cx="714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38" name="Text Box 44"/>
          <p:cNvSpPr txBox="1">
            <a:spLocks noChangeArrowheads="1"/>
          </p:cNvSpPr>
          <p:nvPr/>
        </p:nvSpPr>
        <p:spPr bwMode="auto">
          <a:xfrm>
            <a:off x="5333749" y="3671887"/>
            <a:ext cx="300082"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nb-NO" sz="1800" dirty="0"/>
              <a:t>y</a:t>
            </a:r>
          </a:p>
        </p:txBody>
      </p:sp>
      <p:grpSp>
        <p:nvGrpSpPr>
          <p:cNvPr id="30739" name="Group 45"/>
          <p:cNvGrpSpPr>
            <a:grpSpLocks/>
          </p:cNvGrpSpPr>
          <p:nvPr/>
        </p:nvGrpSpPr>
        <p:grpSpPr bwMode="auto">
          <a:xfrm>
            <a:off x="5226050" y="3068638"/>
            <a:ext cx="509588" cy="792162"/>
            <a:chOff x="2332" y="2296"/>
            <a:chExt cx="321" cy="499"/>
          </a:xfrm>
        </p:grpSpPr>
        <p:sp>
          <p:nvSpPr>
            <p:cNvPr id="30776" name="Line 46"/>
            <p:cNvSpPr>
              <a:spLocks noChangeShapeType="1"/>
            </p:cNvSpPr>
            <p:nvPr/>
          </p:nvSpPr>
          <p:spPr bwMode="auto">
            <a:xfrm>
              <a:off x="2472" y="2296"/>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77" name="Text Box 47"/>
            <p:cNvSpPr txBox="1">
              <a:spLocks noChangeArrowheads="1"/>
            </p:cNvSpPr>
            <p:nvPr/>
          </p:nvSpPr>
          <p:spPr bwMode="auto">
            <a:xfrm>
              <a:off x="2332" y="2391"/>
              <a:ext cx="321"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nb-NO" sz="3600" dirty="0">
                  <a:latin typeface="Times New Roman" pitchFamily="18" charset="0"/>
                  <a:cs typeface="Times New Roman" pitchFamily="18" charset="0"/>
                </a:rPr>
                <a:t>∞</a:t>
              </a:r>
            </a:p>
          </p:txBody>
        </p:sp>
      </p:grpSp>
      <p:sp>
        <p:nvSpPr>
          <p:cNvPr id="30741" name="Text Box 50"/>
          <p:cNvSpPr txBox="1">
            <a:spLocks noChangeArrowheads="1"/>
          </p:cNvSpPr>
          <p:nvPr/>
        </p:nvSpPr>
        <p:spPr bwMode="auto">
          <a:xfrm>
            <a:off x="7968208" y="4470225"/>
            <a:ext cx="89159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nb-NO" sz="1600" dirty="0"/>
              <a:t>Product</a:t>
            </a:r>
          </a:p>
        </p:txBody>
      </p:sp>
      <p:sp>
        <p:nvSpPr>
          <p:cNvPr id="30742" name="Line 13"/>
          <p:cNvSpPr>
            <a:spLocks noChangeShapeType="1"/>
          </p:cNvSpPr>
          <p:nvPr/>
        </p:nvSpPr>
        <p:spPr bwMode="auto">
          <a:xfrm>
            <a:off x="6383338" y="2779714"/>
            <a:ext cx="0" cy="504825"/>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3" name="Line 12"/>
          <p:cNvSpPr>
            <a:spLocks noChangeShapeType="1"/>
          </p:cNvSpPr>
          <p:nvPr/>
        </p:nvSpPr>
        <p:spPr bwMode="auto">
          <a:xfrm>
            <a:off x="6383338" y="2767013"/>
            <a:ext cx="10795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4" name="AutoShape 16"/>
          <p:cNvSpPr>
            <a:spLocks noChangeArrowheads="1"/>
          </p:cNvSpPr>
          <p:nvPr/>
        </p:nvSpPr>
        <p:spPr bwMode="auto">
          <a:xfrm rot="5400000">
            <a:off x="6827045" y="2659857"/>
            <a:ext cx="325437" cy="228600"/>
          </a:xfrm>
          <a:prstGeom prst="flowChartCollate">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nb-NO" altLang="nb-NO" sz="1800"/>
          </a:p>
        </p:txBody>
      </p:sp>
      <p:sp>
        <p:nvSpPr>
          <p:cNvPr id="30747" name="Rectangle 49"/>
          <p:cNvSpPr>
            <a:spLocks noChangeArrowheads="1"/>
          </p:cNvSpPr>
          <p:nvPr/>
        </p:nvSpPr>
        <p:spPr bwMode="auto">
          <a:xfrm>
            <a:off x="7181944" y="2276475"/>
            <a:ext cx="65569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nb-NO" sz="1200" dirty="0"/>
          </a:p>
          <a:p>
            <a:pPr algn="ctr" eaLnBrk="1" hangingPunct="1">
              <a:spcBef>
                <a:spcPct val="0"/>
              </a:spcBef>
              <a:buFontTx/>
              <a:buNone/>
            </a:pPr>
            <a:r>
              <a:rPr lang="en-US" altLang="nb-NO" sz="1400" dirty="0"/>
              <a:t>Water</a:t>
            </a:r>
          </a:p>
          <a:p>
            <a:pPr algn="ctr" eaLnBrk="1" hangingPunct="1">
              <a:spcBef>
                <a:spcPct val="0"/>
              </a:spcBef>
              <a:buFontTx/>
              <a:buNone/>
            </a:pPr>
            <a:endParaRPr lang="en-US" altLang="nb-NO" sz="1200" dirty="0"/>
          </a:p>
        </p:txBody>
      </p:sp>
      <p:cxnSp>
        <p:nvCxnSpPr>
          <p:cNvPr id="30748" name="Straight Connector 51"/>
          <p:cNvCxnSpPr>
            <a:cxnSpLocks noChangeShapeType="1"/>
          </p:cNvCxnSpPr>
          <p:nvPr/>
        </p:nvCxnSpPr>
        <p:spPr bwMode="auto">
          <a:xfrm>
            <a:off x="4332288" y="2700338"/>
            <a:ext cx="0" cy="138112"/>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49" name="Straight Connector 52"/>
          <p:cNvCxnSpPr>
            <a:cxnSpLocks noChangeShapeType="1"/>
          </p:cNvCxnSpPr>
          <p:nvPr/>
        </p:nvCxnSpPr>
        <p:spPr bwMode="auto">
          <a:xfrm>
            <a:off x="4367213" y="2708275"/>
            <a:ext cx="0" cy="1397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50" name="Straight Connector 53"/>
          <p:cNvCxnSpPr>
            <a:cxnSpLocks noChangeShapeType="1"/>
          </p:cNvCxnSpPr>
          <p:nvPr/>
        </p:nvCxnSpPr>
        <p:spPr bwMode="auto">
          <a:xfrm>
            <a:off x="6564313" y="2689226"/>
            <a:ext cx="0" cy="138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51" name="Straight Connector 54"/>
          <p:cNvCxnSpPr>
            <a:cxnSpLocks noChangeShapeType="1"/>
          </p:cNvCxnSpPr>
          <p:nvPr/>
        </p:nvCxnSpPr>
        <p:spPr bwMode="auto">
          <a:xfrm>
            <a:off x="6600825" y="2698751"/>
            <a:ext cx="0" cy="138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52" name="Oval 40"/>
          <p:cNvSpPr>
            <a:spLocks noChangeArrowheads="1"/>
          </p:cNvSpPr>
          <p:nvPr/>
        </p:nvSpPr>
        <p:spPr bwMode="auto">
          <a:xfrm>
            <a:off x="6743701" y="2060576"/>
            <a:ext cx="504825" cy="504825"/>
          </a:xfrm>
          <a:prstGeom prst="ellipse">
            <a:avLst/>
          </a:prstGeom>
          <a:solidFill>
            <a:srgbClr val="FFFFFF"/>
          </a:solidFill>
          <a:ln w="222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nb-NO" sz="1800">
                <a:solidFill>
                  <a:srgbClr val="FF0000"/>
                </a:solidFill>
              </a:rPr>
              <a:t>FC</a:t>
            </a:r>
          </a:p>
        </p:txBody>
      </p:sp>
      <p:cxnSp>
        <p:nvCxnSpPr>
          <p:cNvPr id="30753" name="Straight Connector 57"/>
          <p:cNvCxnSpPr>
            <a:cxnSpLocks noChangeShapeType="1"/>
          </p:cNvCxnSpPr>
          <p:nvPr/>
        </p:nvCxnSpPr>
        <p:spPr bwMode="auto">
          <a:xfrm flipV="1">
            <a:off x="6600825" y="2328863"/>
            <a:ext cx="0" cy="379412"/>
          </a:xfrm>
          <a:prstGeom prst="line">
            <a:avLst/>
          </a:prstGeom>
          <a:noFill/>
          <a:ln w="222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54" name="Straight Arrow Connector 59"/>
          <p:cNvCxnSpPr>
            <a:cxnSpLocks noChangeShapeType="1"/>
            <a:endCxn id="30752" idx="2"/>
          </p:cNvCxnSpPr>
          <p:nvPr/>
        </p:nvCxnSpPr>
        <p:spPr bwMode="auto">
          <a:xfrm>
            <a:off x="6600826" y="2312988"/>
            <a:ext cx="142875" cy="0"/>
          </a:xfrm>
          <a:prstGeom prst="straightConnector1">
            <a:avLst/>
          </a:prstGeom>
          <a:noFill/>
          <a:ln w="22225"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55" name="Straight Arrow Connector 62"/>
          <p:cNvCxnSpPr>
            <a:cxnSpLocks noChangeShapeType="1"/>
            <a:stCxn id="30752" idx="4"/>
          </p:cNvCxnSpPr>
          <p:nvPr/>
        </p:nvCxnSpPr>
        <p:spPr bwMode="auto">
          <a:xfrm flipH="1">
            <a:off x="6989763" y="2565400"/>
            <a:ext cx="6350" cy="196850"/>
          </a:xfrm>
          <a:prstGeom prst="straightConnector1">
            <a:avLst/>
          </a:prstGeom>
          <a:noFill/>
          <a:ln w="9525"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56" name="Oval 40"/>
          <p:cNvSpPr>
            <a:spLocks noChangeArrowheads="1"/>
          </p:cNvSpPr>
          <p:nvPr/>
        </p:nvSpPr>
        <p:spPr bwMode="auto">
          <a:xfrm>
            <a:off x="5411789" y="1727201"/>
            <a:ext cx="504825" cy="504825"/>
          </a:xfrm>
          <a:prstGeom prst="ellipse">
            <a:avLst/>
          </a:prstGeom>
          <a:solidFill>
            <a:srgbClr val="FFFFFF"/>
          </a:solidFill>
          <a:ln w="222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nb-NO" sz="1800">
                <a:solidFill>
                  <a:srgbClr val="FF0000"/>
                </a:solidFill>
              </a:rPr>
              <a:t>x</a:t>
            </a:r>
          </a:p>
        </p:txBody>
      </p:sp>
      <p:cxnSp>
        <p:nvCxnSpPr>
          <p:cNvPr id="30757" name="Straight Connector 66"/>
          <p:cNvCxnSpPr>
            <a:cxnSpLocks noChangeShapeType="1"/>
          </p:cNvCxnSpPr>
          <p:nvPr/>
        </p:nvCxnSpPr>
        <p:spPr bwMode="auto">
          <a:xfrm flipV="1">
            <a:off x="4367213" y="1925639"/>
            <a:ext cx="0" cy="763587"/>
          </a:xfrm>
          <a:prstGeom prst="line">
            <a:avLst/>
          </a:prstGeom>
          <a:noFill/>
          <a:ln w="222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58" name="Straight Arrow Connector 68"/>
          <p:cNvCxnSpPr>
            <a:cxnSpLocks noChangeShapeType="1"/>
          </p:cNvCxnSpPr>
          <p:nvPr/>
        </p:nvCxnSpPr>
        <p:spPr bwMode="auto">
          <a:xfrm flipV="1">
            <a:off x="4367214" y="1916114"/>
            <a:ext cx="1044575" cy="9525"/>
          </a:xfrm>
          <a:prstGeom prst="straightConnector1">
            <a:avLst/>
          </a:prstGeom>
          <a:noFill/>
          <a:ln w="22225"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59" name="Straight Arrow Connector 72"/>
          <p:cNvCxnSpPr>
            <a:cxnSpLocks noChangeShapeType="1"/>
            <a:endCxn id="30756" idx="0"/>
          </p:cNvCxnSpPr>
          <p:nvPr/>
        </p:nvCxnSpPr>
        <p:spPr bwMode="auto">
          <a:xfrm>
            <a:off x="5659438" y="1341438"/>
            <a:ext cx="4762" cy="385762"/>
          </a:xfrm>
          <a:prstGeom prst="straightConnector1">
            <a:avLst/>
          </a:prstGeom>
          <a:noFill/>
          <a:ln w="22225"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60" name="TextBox 73"/>
          <p:cNvSpPr txBox="1">
            <a:spLocks noChangeArrowheads="1"/>
          </p:cNvSpPr>
          <p:nvPr/>
        </p:nvSpPr>
        <p:spPr bwMode="auto">
          <a:xfrm>
            <a:off x="5384584" y="1268414"/>
            <a:ext cx="14895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nb-NO" sz="1800" dirty="0"/>
              <a:t>    R=(F</a:t>
            </a:r>
            <a:r>
              <a:rPr lang="en-US" altLang="nb-NO" sz="1800" baseline="-25000" dirty="0"/>
              <a:t>2</a:t>
            </a:r>
            <a:r>
              <a:rPr lang="en-US" altLang="nb-NO" sz="1800" dirty="0"/>
              <a:t>/F</a:t>
            </a:r>
            <a:r>
              <a:rPr lang="en-US" altLang="nb-NO" sz="1800" baseline="-25000" dirty="0"/>
              <a:t>1</a:t>
            </a:r>
            <a:r>
              <a:rPr lang="en-US" altLang="nb-NO" sz="1800" dirty="0"/>
              <a:t>)</a:t>
            </a:r>
            <a:r>
              <a:rPr lang="en-US" altLang="nb-NO" sz="1800" baseline="-25000" dirty="0"/>
              <a:t>s</a:t>
            </a:r>
          </a:p>
        </p:txBody>
      </p:sp>
      <p:cxnSp>
        <p:nvCxnSpPr>
          <p:cNvPr id="30761" name="Straight Connector 75"/>
          <p:cNvCxnSpPr>
            <a:cxnSpLocks noChangeShapeType="1"/>
          </p:cNvCxnSpPr>
          <p:nvPr/>
        </p:nvCxnSpPr>
        <p:spPr bwMode="auto">
          <a:xfrm flipV="1">
            <a:off x="5916613" y="1916113"/>
            <a:ext cx="1079500" cy="0"/>
          </a:xfrm>
          <a:prstGeom prst="line">
            <a:avLst/>
          </a:prstGeom>
          <a:noFill/>
          <a:ln w="222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62" name="Straight Arrow Connector 77"/>
          <p:cNvCxnSpPr>
            <a:cxnSpLocks noChangeShapeType="1"/>
            <a:endCxn id="30752" idx="0"/>
          </p:cNvCxnSpPr>
          <p:nvPr/>
        </p:nvCxnSpPr>
        <p:spPr bwMode="auto">
          <a:xfrm>
            <a:off x="6996113" y="1916113"/>
            <a:ext cx="0" cy="144462"/>
          </a:xfrm>
          <a:prstGeom prst="straightConnector1">
            <a:avLst/>
          </a:prstGeom>
          <a:noFill/>
          <a:ln w="22225"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63" name="TextBox 82"/>
          <p:cNvSpPr txBox="1">
            <a:spLocks noChangeArrowheads="1"/>
          </p:cNvSpPr>
          <p:nvPr/>
        </p:nvSpPr>
        <p:spPr bwMode="auto">
          <a:xfrm>
            <a:off x="6497300" y="1557338"/>
            <a:ext cx="8579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nb-NO" sz="1800" dirty="0"/>
              <a:t>u= F</a:t>
            </a:r>
            <a:r>
              <a:rPr lang="en-US" altLang="nb-NO" sz="1800" baseline="-25000" dirty="0"/>
              <a:t>2,s</a:t>
            </a:r>
          </a:p>
        </p:txBody>
      </p:sp>
      <p:sp>
        <p:nvSpPr>
          <p:cNvPr id="30764" name="TextBox 83"/>
          <p:cNvSpPr txBox="1">
            <a:spLocks noChangeArrowheads="1"/>
          </p:cNvSpPr>
          <p:nvPr/>
        </p:nvSpPr>
        <p:spPr bwMode="auto">
          <a:xfrm>
            <a:off x="4208981" y="1557339"/>
            <a:ext cx="8451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nb-NO" sz="1800" dirty="0"/>
              <a:t>d=F</a:t>
            </a:r>
            <a:r>
              <a:rPr lang="en-US" altLang="nb-NO" sz="1800" baseline="-25000" dirty="0"/>
              <a:t>1,m</a:t>
            </a:r>
          </a:p>
        </p:txBody>
      </p:sp>
      <p:sp>
        <p:nvSpPr>
          <p:cNvPr id="30765" name="TextBox 84"/>
          <p:cNvSpPr txBox="1">
            <a:spLocks noChangeArrowheads="1"/>
          </p:cNvSpPr>
          <p:nvPr/>
        </p:nvSpPr>
        <p:spPr bwMode="auto">
          <a:xfrm>
            <a:off x="6046418" y="2239208"/>
            <a:ext cx="5822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nb-NO" sz="1800" dirty="0"/>
              <a:t>F</a:t>
            </a:r>
            <a:r>
              <a:rPr lang="en-US" altLang="nb-NO" sz="1800" baseline="-25000" dirty="0"/>
              <a:t>2,m</a:t>
            </a:r>
          </a:p>
        </p:txBody>
      </p:sp>
      <p:cxnSp>
        <p:nvCxnSpPr>
          <p:cNvPr id="87" name="Straight Arrow Connector 86"/>
          <p:cNvCxnSpPr>
            <a:cxnSpLocks noChangeShapeType="1"/>
          </p:cNvCxnSpPr>
          <p:nvPr/>
        </p:nvCxnSpPr>
        <p:spPr bwMode="auto">
          <a:xfrm flipH="1">
            <a:off x="2495550" y="3654425"/>
            <a:ext cx="1944688" cy="0"/>
          </a:xfrm>
          <a:prstGeom prst="straightConnector1">
            <a:avLst/>
          </a:prstGeom>
          <a:noFill/>
          <a:ln w="22225" algn="ctr">
            <a:solidFill>
              <a:schemeClr val="accent2"/>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8" name="Oval 40"/>
          <p:cNvSpPr>
            <a:spLocks noChangeArrowheads="1"/>
          </p:cNvSpPr>
          <p:nvPr/>
        </p:nvSpPr>
        <p:spPr bwMode="auto">
          <a:xfrm>
            <a:off x="1990726" y="3402014"/>
            <a:ext cx="504825" cy="504825"/>
          </a:xfrm>
          <a:prstGeom prst="ellipse">
            <a:avLst/>
          </a:prstGeom>
          <a:solidFill>
            <a:srgbClr val="FFFFFF"/>
          </a:solidFill>
          <a:ln w="9525" algn="ctr">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nb-NO" sz="1800" dirty="0">
                <a:solidFill>
                  <a:schemeClr val="accent2"/>
                </a:solidFill>
              </a:rPr>
              <a:t>VC</a:t>
            </a:r>
          </a:p>
        </p:txBody>
      </p:sp>
      <p:sp>
        <p:nvSpPr>
          <p:cNvPr id="89" name="Rectangle 88"/>
          <p:cNvSpPr>
            <a:spLocks noChangeArrowheads="1"/>
          </p:cNvSpPr>
          <p:nvPr/>
        </p:nvSpPr>
        <p:spPr bwMode="auto">
          <a:xfrm>
            <a:off x="2964014" y="3275028"/>
            <a:ext cx="4283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nb-NO" sz="1800" dirty="0" err="1"/>
              <a:t>y</a:t>
            </a:r>
            <a:r>
              <a:rPr lang="en-US" altLang="nb-NO" sz="1800" baseline="-25000" dirty="0" err="1"/>
              <a:t>m</a:t>
            </a:r>
            <a:endParaRPr lang="en-US" altLang="nb-NO" sz="1800" baseline="-25000" dirty="0"/>
          </a:p>
        </p:txBody>
      </p:sp>
      <p:sp>
        <p:nvSpPr>
          <p:cNvPr id="90" name="Rectangle 89"/>
          <p:cNvSpPr>
            <a:spLocks noChangeArrowheads="1"/>
          </p:cNvSpPr>
          <p:nvPr/>
        </p:nvSpPr>
        <p:spPr bwMode="auto">
          <a:xfrm>
            <a:off x="2054625" y="4211638"/>
            <a:ext cx="3770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nb-NO" sz="1800" dirty="0" err="1"/>
              <a:t>y</a:t>
            </a:r>
            <a:r>
              <a:rPr lang="en-US" altLang="nb-NO" sz="1800" baseline="-25000" dirty="0" err="1"/>
              <a:t>s</a:t>
            </a:r>
            <a:endParaRPr lang="en-US" altLang="nb-NO" sz="1800" baseline="-25000" dirty="0"/>
          </a:p>
        </p:txBody>
      </p:sp>
      <p:cxnSp>
        <p:nvCxnSpPr>
          <p:cNvPr id="92" name="Straight Arrow Connector 91"/>
          <p:cNvCxnSpPr>
            <a:cxnSpLocks noChangeShapeType="1"/>
          </p:cNvCxnSpPr>
          <p:nvPr/>
        </p:nvCxnSpPr>
        <p:spPr bwMode="auto">
          <a:xfrm flipH="1" flipV="1">
            <a:off x="2243138" y="3890963"/>
            <a:ext cx="0" cy="366712"/>
          </a:xfrm>
          <a:prstGeom prst="straightConnector1">
            <a:avLst/>
          </a:prstGeom>
          <a:noFill/>
          <a:ln w="22225" algn="ctr">
            <a:solidFill>
              <a:schemeClr val="accent2"/>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 name="Straight Connector 97"/>
          <p:cNvCxnSpPr>
            <a:cxnSpLocks noChangeShapeType="1"/>
            <a:stCxn id="88" idx="0"/>
          </p:cNvCxnSpPr>
          <p:nvPr/>
        </p:nvCxnSpPr>
        <p:spPr bwMode="auto">
          <a:xfrm flipH="1" flipV="1">
            <a:off x="2243138" y="1314451"/>
            <a:ext cx="0" cy="2087563"/>
          </a:xfrm>
          <a:prstGeom prst="line">
            <a:avLst/>
          </a:prstGeom>
          <a:noFill/>
          <a:ln w="22225" algn="ctr">
            <a:solidFill>
              <a:schemeClr val="accent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 name="Straight Arrow Connector 99"/>
          <p:cNvCxnSpPr>
            <a:cxnSpLocks noChangeShapeType="1"/>
          </p:cNvCxnSpPr>
          <p:nvPr/>
        </p:nvCxnSpPr>
        <p:spPr bwMode="auto">
          <a:xfrm>
            <a:off x="2243138" y="1314450"/>
            <a:ext cx="3421062" cy="0"/>
          </a:xfrm>
          <a:prstGeom prst="straightConnector1">
            <a:avLst/>
          </a:prstGeom>
          <a:noFill/>
          <a:ln w="22225" algn="ctr">
            <a:solidFill>
              <a:schemeClr val="accent2"/>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73" name="TextBox 101"/>
          <p:cNvSpPr txBox="1">
            <a:spLocks noChangeArrowheads="1"/>
          </p:cNvSpPr>
          <p:nvPr/>
        </p:nvSpPr>
        <p:spPr bwMode="auto">
          <a:xfrm>
            <a:off x="2927350" y="652463"/>
            <a:ext cx="22748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nb-NO" sz="2000">
                <a:solidFill>
                  <a:srgbClr val="FF0000"/>
                </a:solidFill>
              </a:rPr>
              <a:t>RATIO CONTROL</a:t>
            </a:r>
            <a:endParaRPr lang="en-US" altLang="nb-NO" sz="2000">
              <a:solidFill>
                <a:schemeClr val="accent2"/>
              </a:solidFill>
            </a:endParaRPr>
          </a:p>
        </p:txBody>
      </p:sp>
      <p:sp>
        <p:nvSpPr>
          <p:cNvPr id="103" name="TextBox 102"/>
          <p:cNvSpPr txBox="1">
            <a:spLocks noChangeArrowheads="1"/>
          </p:cNvSpPr>
          <p:nvPr/>
        </p:nvSpPr>
        <p:spPr bwMode="auto">
          <a:xfrm>
            <a:off x="5079436" y="620084"/>
            <a:ext cx="577754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nb-NO" sz="2000" dirty="0">
                <a:solidFill>
                  <a:schemeClr val="accent2"/>
                </a:solidFill>
              </a:rPr>
              <a:t>with outer feedback trim (to adjust ratio setpoint)</a:t>
            </a:r>
          </a:p>
        </p:txBody>
      </p:sp>
      <p:sp>
        <p:nvSpPr>
          <p:cNvPr id="30775" name="TextBox 1"/>
          <p:cNvSpPr txBox="1">
            <a:spLocks noChangeArrowheads="1"/>
          </p:cNvSpPr>
          <p:nvPr/>
        </p:nvSpPr>
        <p:spPr bwMode="auto">
          <a:xfrm>
            <a:off x="723707" y="101600"/>
            <a:ext cx="55883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nb-NO" sz="2000" dirty="0"/>
              <a:t>EXAMPLE: CAKE BAKING MIXING PROCESS</a:t>
            </a:r>
          </a:p>
        </p:txBody>
      </p:sp>
      <p:sp>
        <p:nvSpPr>
          <p:cNvPr id="2" name="Slide Number Placeholder 1">
            <a:extLst>
              <a:ext uri="{FF2B5EF4-FFF2-40B4-BE49-F238E27FC236}">
                <a16:creationId xmlns:a16="http://schemas.microsoft.com/office/drawing/2014/main" id="{5D9CAA39-69F5-52FB-347C-4BF17D00F630}"/>
              </a:ext>
            </a:extLst>
          </p:cNvPr>
          <p:cNvSpPr>
            <a:spLocks noGrp="1"/>
          </p:cNvSpPr>
          <p:nvPr>
            <p:ph type="sldNum" sz="quarter" idx="12"/>
          </p:nvPr>
        </p:nvSpPr>
        <p:spPr/>
        <p:txBody>
          <a:bodyPr/>
          <a:lstStyle/>
          <a:p>
            <a:fld id="{A5FDCD2B-6064-4A78-9C2D-DD73DFA345C7}" type="slidenum">
              <a:rPr lang="en-US" smtClean="0"/>
              <a:t>18</a:t>
            </a:fld>
            <a:endParaRPr lang="en-US"/>
          </a:p>
        </p:txBody>
      </p:sp>
    </p:spTree>
    <p:extLst>
      <p:ext uri="{BB962C8B-B14F-4D97-AF65-F5344CB8AC3E}">
        <p14:creationId xmlns:p14="http://schemas.microsoft.com/office/powerpoint/2010/main" val="1407377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89" grpId="0"/>
      <p:bldP spid="9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Ratio control</a:t>
            </a:r>
          </a:p>
        </p:txBody>
      </p:sp>
      <p:sp>
        <p:nvSpPr>
          <p:cNvPr id="3" name="Content Placeholder 2"/>
          <p:cNvSpPr>
            <a:spLocks noGrp="1"/>
          </p:cNvSpPr>
          <p:nvPr>
            <p:ph idx="1"/>
          </p:nvPr>
        </p:nvSpPr>
        <p:spPr>
          <a:xfrm>
            <a:off x="1981200" y="1431355"/>
            <a:ext cx="9024026" cy="1349574"/>
          </a:xfrm>
        </p:spPr>
        <p:txBody>
          <a:bodyPr>
            <a:normAutofit fontScale="92500"/>
          </a:bodyPr>
          <a:lstStyle/>
          <a:p>
            <a:r>
              <a:rPr lang="en-US" dirty="0"/>
              <a:t>Avoid divisions in implementation! (avoid divide by 0)</a:t>
            </a:r>
          </a:p>
          <a:p>
            <a:r>
              <a:rPr lang="en-US" dirty="0"/>
              <a:t>Process control textbooks has some bad/strange suggestions, for example, division (bad) and “ratio stations” (complex):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589478" y="2903076"/>
            <a:ext cx="2816349" cy="3724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573550">
            <a:off x="6144767" y="3052192"/>
            <a:ext cx="3400425" cy="320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013687" y="6159191"/>
            <a:ext cx="3830792" cy="553998"/>
          </a:xfrm>
          <a:prstGeom prst="rect">
            <a:avLst/>
          </a:prstGeom>
          <a:noFill/>
        </p:spPr>
        <p:txBody>
          <a:bodyPr wrap="none" rtlCol="0">
            <a:spAutoFit/>
          </a:bodyPr>
          <a:lstStyle/>
          <a:p>
            <a:r>
              <a:rPr lang="en-US" dirty="0">
                <a:solidFill>
                  <a:srgbClr val="FF0000"/>
                </a:solidFill>
              </a:rPr>
              <a:t>Bad solution</a:t>
            </a:r>
          </a:p>
          <a:p>
            <a:r>
              <a:rPr lang="en-US" sz="1200" dirty="0">
                <a:solidFill>
                  <a:srgbClr val="FF0000"/>
                </a:solidFill>
              </a:rPr>
              <a:t>Avoid divisions (divide by 0 if u =0, for example, at startup)</a:t>
            </a:r>
          </a:p>
        </p:txBody>
      </p:sp>
      <p:sp>
        <p:nvSpPr>
          <p:cNvPr id="7" name="TextBox 6"/>
          <p:cNvSpPr txBox="1"/>
          <p:nvPr/>
        </p:nvSpPr>
        <p:spPr>
          <a:xfrm>
            <a:off x="6240016" y="6309321"/>
            <a:ext cx="3415550" cy="584775"/>
          </a:xfrm>
          <a:prstGeom prst="rect">
            <a:avLst/>
          </a:prstGeom>
          <a:noFill/>
        </p:spPr>
        <p:txBody>
          <a:bodyPr wrap="none" rtlCol="0">
            <a:spAutoFit/>
          </a:bodyPr>
          <a:lstStyle/>
          <a:p>
            <a:r>
              <a:rPr lang="en-US" dirty="0">
                <a:solidFill>
                  <a:srgbClr val="FF0000"/>
                </a:solidFill>
              </a:rPr>
              <a:t>This is complicated. What is RS?</a:t>
            </a:r>
          </a:p>
          <a:p>
            <a:r>
              <a:rPr lang="en-US" sz="1400" dirty="0">
                <a:solidFill>
                  <a:srgbClr val="FF0000"/>
                </a:solidFill>
              </a:rPr>
              <a:t>Ok if implemented as shown in red at right</a:t>
            </a:r>
          </a:p>
        </p:txBody>
      </p:sp>
      <p:sp>
        <p:nvSpPr>
          <p:cNvPr id="4" name="TextBox 3">
            <a:extLst>
              <a:ext uri="{FF2B5EF4-FFF2-40B4-BE49-F238E27FC236}">
                <a16:creationId xmlns:a16="http://schemas.microsoft.com/office/drawing/2014/main" id="{AEBAFCF8-EBD1-5D13-4D94-FEAFB8068240}"/>
              </a:ext>
            </a:extLst>
          </p:cNvPr>
          <p:cNvSpPr txBox="1"/>
          <p:nvPr/>
        </p:nvSpPr>
        <p:spPr>
          <a:xfrm>
            <a:off x="356681" y="3573294"/>
            <a:ext cx="898066" cy="369332"/>
          </a:xfrm>
          <a:prstGeom prst="rect">
            <a:avLst/>
          </a:prstGeom>
          <a:noFill/>
        </p:spPr>
        <p:txBody>
          <a:bodyPr wrap="none" rtlCol="0">
            <a:spAutoFit/>
          </a:bodyPr>
          <a:lstStyle/>
          <a:p>
            <a:r>
              <a:rPr lang="nb-NO" dirty="0"/>
              <a:t>Seborg:</a:t>
            </a:r>
            <a:endParaRPr lang="en-US" dirty="0"/>
          </a:p>
        </p:txBody>
      </p:sp>
      <p:sp>
        <p:nvSpPr>
          <p:cNvPr id="5" name="Slide Number Placeholder 4">
            <a:extLst>
              <a:ext uri="{FF2B5EF4-FFF2-40B4-BE49-F238E27FC236}">
                <a16:creationId xmlns:a16="http://schemas.microsoft.com/office/drawing/2014/main" id="{BF0A2A8E-0106-86DF-1DA7-20FCD364BBD5}"/>
              </a:ext>
            </a:extLst>
          </p:cNvPr>
          <p:cNvSpPr>
            <a:spLocks noGrp="1"/>
          </p:cNvSpPr>
          <p:nvPr>
            <p:ph type="sldNum" sz="quarter" idx="12"/>
          </p:nvPr>
        </p:nvSpPr>
        <p:spPr/>
        <p:txBody>
          <a:bodyPr/>
          <a:lstStyle/>
          <a:p>
            <a:fld id="{A5FDCD2B-6064-4A78-9C2D-DD73DFA345C7}" type="slidenum">
              <a:rPr lang="en-US" smtClean="0"/>
              <a:t>19</a:t>
            </a:fld>
            <a:endParaRPr lang="en-US"/>
          </a:p>
        </p:txBody>
      </p:sp>
    </p:spTree>
    <p:extLst>
      <p:ext uri="{BB962C8B-B14F-4D97-AF65-F5344CB8AC3E}">
        <p14:creationId xmlns:p14="http://schemas.microsoft.com/office/powerpoint/2010/main" val="1511523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50AC1F-17A5-CD26-C5DA-47F4FDF2CBA9}"/>
              </a:ext>
            </a:extLst>
          </p:cNvPr>
          <p:cNvPicPr>
            <a:picLocks noChangeAspect="1"/>
          </p:cNvPicPr>
          <p:nvPr/>
        </p:nvPicPr>
        <p:blipFill>
          <a:blip r:embed="rId2"/>
          <a:stretch>
            <a:fillRect/>
          </a:stretch>
        </p:blipFill>
        <p:spPr>
          <a:xfrm>
            <a:off x="2987628" y="740317"/>
            <a:ext cx="4575627" cy="1894036"/>
          </a:xfrm>
          <a:prstGeom prst="rect">
            <a:avLst/>
          </a:prstGeom>
        </p:spPr>
      </p:pic>
      <p:sp>
        <p:nvSpPr>
          <p:cNvPr id="2" name="Title 1">
            <a:extLst>
              <a:ext uri="{FF2B5EF4-FFF2-40B4-BE49-F238E27FC236}">
                <a16:creationId xmlns:a16="http://schemas.microsoft.com/office/drawing/2014/main" id="{E449CD15-21EF-1920-2636-F4A7D61780B0}"/>
              </a:ext>
            </a:extLst>
          </p:cNvPr>
          <p:cNvSpPr>
            <a:spLocks noGrp="1"/>
          </p:cNvSpPr>
          <p:nvPr>
            <p:ph type="title"/>
          </p:nvPr>
        </p:nvSpPr>
        <p:spPr>
          <a:xfrm>
            <a:off x="291475" y="2432263"/>
            <a:ext cx="10128800" cy="857250"/>
          </a:xfrm>
        </p:spPr>
        <p:txBody>
          <a:bodyPr>
            <a:noAutofit/>
          </a:bodyPr>
          <a:lstStyle/>
          <a:p>
            <a:r>
              <a:rPr lang="nb-NO" sz="3200" dirty="0">
                <a:latin typeface="+mn-lt"/>
              </a:rPr>
              <a:t>MV-CV </a:t>
            </a:r>
            <a:r>
              <a:rPr lang="nb-NO" sz="3200" dirty="0" err="1">
                <a:latin typeface="+mn-lt"/>
              </a:rPr>
              <a:t>Pairing</a:t>
            </a:r>
            <a:r>
              <a:rPr lang="nb-NO" sz="3200" dirty="0">
                <a:latin typeface="+mn-lt"/>
              </a:rPr>
              <a:t>. </a:t>
            </a:r>
            <a:r>
              <a:rPr lang="nb-NO" sz="3200" dirty="0" err="1">
                <a:latin typeface="+mn-lt"/>
              </a:rPr>
              <a:t>Two</a:t>
            </a:r>
            <a:r>
              <a:rPr lang="nb-NO" sz="3200" dirty="0">
                <a:latin typeface="+mn-lt"/>
              </a:rPr>
              <a:t> </a:t>
            </a:r>
            <a:r>
              <a:rPr lang="nb-NO" sz="3200" dirty="0" err="1">
                <a:latin typeface="+mn-lt"/>
              </a:rPr>
              <a:t>main</a:t>
            </a:r>
            <a:r>
              <a:rPr lang="nb-NO" sz="3200" dirty="0">
                <a:latin typeface="+mn-lt"/>
              </a:rPr>
              <a:t> </a:t>
            </a:r>
            <a:r>
              <a:rPr lang="nb-NO" sz="3200" dirty="0" err="1">
                <a:latin typeface="+mn-lt"/>
              </a:rPr>
              <a:t>pairing</a:t>
            </a:r>
            <a:r>
              <a:rPr lang="nb-NO" sz="3200" dirty="0">
                <a:latin typeface="+mn-lt"/>
              </a:rPr>
              <a:t> </a:t>
            </a:r>
            <a:r>
              <a:rPr lang="nb-NO" sz="3200" dirty="0" err="1">
                <a:latin typeface="+mn-lt"/>
              </a:rPr>
              <a:t>rules</a:t>
            </a:r>
            <a:r>
              <a:rPr lang="nb-NO" sz="3200" dirty="0">
                <a:latin typeface="+mn-lt"/>
              </a:rPr>
              <a:t> (</a:t>
            </a:r>
            <a:r>
              <a:rPr lang="nb-NO" sz="3200" dirty="0" err="1">
                <a:latin typeface="+mn-lt"/>
              </a:rPr>
              <a:t>supervisory</a:t>
            </a:r>
            <a:r>
              <a:rPr lang="nb-NO" sz="3200" dirty="0">
                <a:latin typeface="+mn-lt"/>
              </a:rPr>
              <a:t> </a:t>
            </a:r>
            <a:r>
              <a:rPr lang="nb-NO" sz="3200" dirty="0" err="1">
                <a:latin typeface="+mn-lt"/>
              </a:rPr>
              <a:t>layer</a:t>
            </a:r>
            <a:r>
              <a:rPr lang="nb-NO" sz="3200" dirty="0">
                <a:solidFill>
                  <a:srgbClr val="FF0000"/>
                </a:solidFill>
                <a:latin typeface="+mn-lt"/>
              </a:rPr>
              <a:t>*</a:t>
            </a:r>
            <a:r>
              <a:rPr lang="nb-NO" sz="3200" dirty="0">
                <a:latin typeface="+mn-lt"/>
              </a:rPr>
              <a:t>):</a:t>
            </a:r>
          </a:p>
        </p:txBody>
      </p:sp>
      <p:sp>
        <p:nvSpPr>
          <p:cNvPr id="3" name="Content Placeholder 2">
            <a:extLst>
              <a:ext uri="{FF2B5EF4-FFF2-40B4-BE49-F238E27FC236}">
                <a16:creationId xmlns:a16="http://schemas.microsoft.com/office/drawing/2014/main" id="{2001E8B6-0F99-F930-5E79-FA22B453F7F1}"/>
              </a:ext>
            </a:extLst>
          </p:cNvPr>
          <p:cNvSpPr>
            <a:spLocks noGrp="1"/>
          </p:cNvSpPr>
          <p:nvPr>
            <p:ph idx="1"/>
          </p:nvPr>
        </p:nvSpPr>
        <p:spPr>
          <a:xfrm>
            <a:off x="1332642" y="3158274"/>
            <a:ext cx="9304979" cy="3699725"/>
          </a:xfrm>
        </p:spPr>
        <p:txBody>
          <a:bodyPr>
            <a:normAutofit fontScale="70000" lnSpcReduction="20000"/>
          </a:bodyPr>
          <a:lstStyle/>
          <a:p>
            <a:pPr marL="557213" indent="-557213">
              <a:lnSpc>
                <a:spcPct val="107000"/>
              </a:lnSpc>
              <a:spcAft>
                <a:spcPts val="600"/>
              </a:spcAft>
              <a:buFont typeface="+mj-lt"/>
              <a:buAutoNum type="arabicPeriod"/>
            </a:pPr>
            <a:r>
              <a:rPr lang="en-US" b="1" i="1" dirty="0">
                <a:latin typeface="Calibri" panose="020F0502020204030204" pitchFamily="34" charset="0"/>
                <a:ea typeface="Calibri" panose="020F0502020204030204" pitchFamily="34" charset="0"/>
                <a:cs typeface="Times New Roman" panose="02020603050405020304" pitchFamily="18" charset="0"/>
              </a:rPr>
              <a:t>“Pair-close rule” : T</a:t>
            </a:r>
            <a:r>
              <a:rPr lang="en-US" i="1" dirty="0">
                <a:latin typeface="Calibri" panose="020F0502020204030204" pitchFamily="34" charset="0"/>
                <a:ea typeface="Calibri" panose="020F0502020204030204" pitchFamily="34" charset="0"/>
                <a:cs typeface="Times New Roman" panose="02020603050405020304" pitchFamily="18" charset="0"/>
              </a:rPr>
              <a:t>he MV should have a large, fast, and direct effect on the CV. </a:t>
            </a:r>
            <a:endParaRPr lang="nb-NO" dirty="0">
              <a:latin typeface="Calibri" panose="020F0502020204030204" pitchFamily="34" charset="0"/>
              <a:ea typeface="Calibri" panose="020F0502020204030204" pitchFamily="34" charset="0"/>
              <a:cs typeface="Times New Roman" panose="02020603050405020304" pitchFamily="18" charset="0"/>
            </a:endParaRPr>
          </a:p>
          <a:p>
            <a:pPr marL="557213" indent="-557213">
              <a:lnSpc>
                <a:spcPct val="107000"/>
              </a:lnSpc>
              <a:spcAft>
                <a:spcPts val="600"/>
              </a:spcAft>
              <a:buFont typeface="+mj-lt"/>
              <a:buAutoNum type="arabicPeriod"/>
            </a:pPr>
            <a:r>
              <a:rPr lang="en-US" b="1" i="1" dirty="0">
                <a:latin typeface="Calibri" panose="020F0502020204030204" pitchFamily="34" charset="0"/>
                <a:ea typeface="Calibri" panose="020F0502020204030204" pitchFamily="34" charset="0"/>
                <a:cs typeface="Times New Roman" panose="02020603050405020304" pitchFamily="18" charset="0"/>
              </a:rPr>
              <a:t>“Input saturation rule”: </a:t>
            </a:r>
            <a:r>
              <a:rPr lang="en-US" i="1" dirty="0">
                <a:latin typeface="Calibri" panose="020F0502020204030204" pitchFamily="34" charset="0"/>
                <a:ea typeface="Calibri" panose="020F0502020204030204" pitchFamily="34" charset="0"/>
                <a:cs typeface="Times New Roman" panose="02020603050405020304" pitchFamily="18" charset="0"/>
              </a:rPr>
              <a:t>Pair a MV that may saturate with a CV that can be .given up (when the MV saturates).</a:t>
            </a:r>
            <a:r>
              <a:rPr lang="en-US"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a:t>
            </a:r>
          </a:p>
          <a:p>
            <a:pPr lvl="1">
              <a:lnSpc>
                <a:spcPct val="107000"/>
              </a:lnSpc>
              <a:spcAft>
                <a:spcPts val="600"/>
              </a:spcAft>
            </a:pPr>
            <a:r>
              <a:rPr lang="en-US" i="1" dirty="0">
                <a:latin typeface="Calibri" panose="020F0502020204030204" pitchFamily="34" charset="0"/>
                <a:ea typeface="Calibri" panose="020F0502020204030204" pitchFamily="34" charset="0"/>
                <a:cs typeface="Times New Roman" panose="02020603050405020304" pitchFamily="18" charset="0"/>
              </a:rPr>
              <a:t>Exception: Have extra MV so we use MV-MV switching (e.g., split range control) </a:t>
            </a:r>
          </a:p>
          <a:p>
            <a:pPr lvl="1">
              <a:lnSpc>
                <a:spcPct val="107000"/>
              </a:lnSpc>
              <a:spcAft>
                <a:spcPts val="600"/>
              </a:spcAft>
            </a:pPr>
            <a:endParaRPr lang="en-US" i="1" dirty="0">
              <a:latin typeface="Calibri" panose="020F0502020204030204" pitchFamily="34" charset="0"/>
              <a:ea typeface="Calibri" panose="020F0502020204030204" pitchFamily="34" charset="0"/>
              <a:cs typeface="Times New Roman" panose="02020603050405020304" pitchFamily="18" charset="0"/>
            </a:endParaRPr>
          </a:p>
          <a:p>
            <a:pPr marL="514350" indent="-514350">
              <a:lnSpc>
                <a:spcPct val="107000"/>
              </a:lnSpc>
              <a:spcAft>
                <a:spcPts val="600"/>
              </a:spcAft>
              <a:buFont typeface="+mj-lt"/>
              <a:buAutoNum type="arabicPeriod"/>
            </a:pPr>
            <a:r>
              <a:rPr lang="en-US" b="1" i="1" dirty="0">
                <a:latin typeface="Calibri" panose="020F0502020204030204" pitchFamily="34" charset="0"/>
                <a:ea typeface="Calibri" panose="020F0502020204030204" pitchFamily="34" charset="0"/>
                <a:cs typeface="Times New Roman" panose="02020603050405020304" pitchFamily="18" charset="0"/>
              </a:rPr>
              <a:t>“ </a:t>
            </a:r>
            <a:r>
              <a:rPr lang="nb-NO" b="1" i="1" dirty="0">
                <a:latin typeface="Calibri" panose="020F0502020204030204" pitchFamily="34" charset="0"/>
                <a:ea typeface="Calibri" panose="020F0502020204030204" pitchFamily="34" charset="0"/>
                <a:cs typeface="Times New Roman" panose="02020603050405020304" pitchFamily="18" charset="0"/>
              </a:rPr>
              <a:t>RGA-</a:t>
            </a:r>
            <a:r>
              <a:rPr lang="nb-NO" b="1" i="1" dirty="0" err="1">
                <a:latin typeface="Calibri" panose="020F0502020204030204" pitchFamily="34" charset="0"/>
                <a:ea typeface="Calibri" panose="020F0502020204030204" pitchFamily="34" charset="0"/>
                <a:cs typeface="Times New Roman" panose="02020603050405020304" pitchFamily="18" charset="0"/>
              </a:rPr>
              <a:t>rule</a:t>
            </a:r>
            <a:r>
              <a:rPr lang="en-US" b="1" i="1" dirty="0">
                <a:latin typeface="Calibri" panose="020F0502020204030204" pitchFamily="34" charset="0"/>
                <a:ea typeface="Calibri" panose="020F0502020204030204" pitchFamily="34" charset="0"/>
                <a:cs typeface="Times New Roman" panose="02020603050405020304" pitchFamily="18" charset="0"/>
              </a:rPr>
              <a:t>”</a:t>
            </a:r>
            <a:endParaRPr lang="nb-NO" b="1" i="1"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Aft>
                <a:spcPts val="600"/>
              </a:spcAft>
            </a:pPr>
            <a:r>
              <a:rPr lang="nb-NO" i="1" dirty="0" err="1">
                <a:latin typeface="Calibri" panose="020F0502020204030204" pitchFamily="34" charset="0"/>
                <a:ea typeface="Calibri" panose="020F0502020204030204" pitchFamily="34" charset="0"/>
                <a:cs typeface="Times New Roman" panose="02020603050405020304" pitchFamily="18" charset="0"/>
              </a:rPr>
              <a:t>Avoid</a:t>
            </a:r>
            <a:r>
              <a:rPr lang="nb-NO" i="1" dirty="0">
                <a:latin typeface="Calibri" panose="020F0502020204030204" pitchFamily="34" charset="0"/>
                <a:ea typeface="Calibri" panose="020F0502020204030204" pitchFamily="34" charset="0"/>
                <a:cs typeface="Times New Roman" panose="02020603050405020304" pitchFamily="18" charset="0"/>
              </a:rPr>
              <a:t> </a:t>
            </a:r>
            <a:r>
              <a:rPr lang="nb-NO" i="1" dirty="0" err="1">
                <a:latin typeface="Calibri" panose="020F0502020204030204" pitchFamily="34" charset="0"/>
                <a:ea typeface="Calibri" panose="020F0502020204030204" pitchFamily="34" charset="0"/>
                <a:cs typeface="Times New Roman" panose="02020603050405020304" pitchFamily="18" charset="0"/>
              </a:rPr>
              <a:t>pairing</a:t>
            </a:r>
            <a:r>
              <a:rPr lang="nb-NO" i="1" dirty="0">
                <a:latin typeface="Calibri" panose="020F0502020204030204" pitchFamily="34" charset="0"/>
                <a:ea typeface="Calibri" panose="020F0502020204030204" pitchFamily="34" charset="0"/>
                <a:cs typeface="Times New Roman" panose="02020603050405020304" pitchFamily="18" charset="0"/>
              </a:rPr>
              <a:t> </a:t>
            </a:r>
            <a:r>
              <a:rPr lang="nb-NO" i="1" dirty="0" err="1">
                <a:latin typeface="Calibri" panose="020F0502020204030204" pitchFamily="34" charset="0"/>
                <a:ea typeface="Calibri" panose="020F0502020204030204" pitchFamily="34" charset="0"/>
                <a:cs typeface="Times New Roman" panose="02020603050405020304" pitchFamily="18" charset="0"/>
              </a:rPr>
              <a:t>on</a:t>
            </a:r>
            <a:r>
              <a:rPr lang="nb-NO" i="1" dirty="0">
                <a:latin typeface="Calibri" panose="020F0502020204030204" pitchFamily="34" charset="0"/>
                <a:ea typeface="Calibri" panose="020F0502020204030204" pitchFamily="34" charset="0"/>
                <a:cs typeface="Times New Roman" panose="02020603050405020304" pitchFamily="18" charset="0"/>
              </a:rPr>
              <a:t> negative steady-</a:t>
            </a:r>
            <a:r>
              <a:rPr lang="nb-NO" i="1" dirty="0" err="1">
                <a:latin typeface="Calibri" panose="020F0502020204030204" pitchFamily="34" charset="0"/>
                <a:ea typeface="Calibri" panose="020F0502020204030204" pitchFamily="34" charset="0"/>
                <a:cs typeface="Times New Roman" panose="02020603050405020304" pitchFamily="18" charset="0"/>
              </a:rPr>
              <a:t>state</a:t>
            </a:r>
            <a:r>
              <a:rPr lang="nb-NO" i="1" dirty="0">
                <a:latin typeface="Calibri" panose="020F0502020204030204" pitchFamily="34" charset="0"/>
                <a:ea typeface="Calibri" panose="020F0502020204030204" pitchFamily="34" charset="0"/>
                <a:cs typeface="Times New Roman" panose="02020603050405020304" pitchFamily="18" charset="0"/>
              </a:rPr>
              <a:t> RGA-element</a:t>
            </a:r>
            <a:r>
              <a:rPr lang="nb-NO" b="1" i="1" dirty="0">
                <a:latin typeface="Calibri" panose="020F0502020204030204" pitchFamily="34" charset="0"/>
                <a:ea typeface="Calibri" panose="020F0502020204030204" pitchFamily="34" charset="0"/>
                <a:cs typeface="Times New Roman" panose="02020603050405020304" pitchFamily="18" charset="0"/>
              </a:rPr>
              <a:t>. </a:t>
            </a:r>
            <a:r>
              <a:rPr lang="nb-NO" i="1" dirty="0" err="1">
                <a:latin typeface="Calibri" panose="020F0502020204030204" pitchFamily="34" charset="0"/>
                <a:ea typeface="Calibri" panose="020F0502020204030204" pitchFamily="34" charset="0"/>
                <a:cs typeface="Times New Roman" panose="02020603050405020304" pitchFamily="18" charset="0"/>
              </a:rPr>
              <a:t>Otherwise</a:t>
            </a:r>
            <a:r>
              <a:rPr lang="nb-NO" i="1" dirty="0">
                <a:latin typeface="Calibri" panose="020F0502020204030204" pitchFamily="34" charset="0"/>
                <a:ea typeface="Calibri" panose="020F0502020204030204" pitchFamily="34" charset="0"/>
                <a:cs typeface="Times New Roman" panose="02020603050405020304" pitchFamily="18" charset="0"/>
              </a:rPr>
              <a:t>, </a:t>
            </a:r>
            <a:r>
              <a:rPr lang="nb-NO" i="1" dirty="0" err="1">
                <a:latin typeface="Calibri" panose="020F0502020204030204" pitchFamily="34" charset="0"/>
                <a:ea typeface="Calibri" panose="020F0502020204030204" pitchFamily="34" charset="0"/>
                <a:cs typeface="Times New Roman" panose="02020603050405020304" pitchFamily="18" charset="0"/>
              </a:rPr>
              <a:t>the</a:t>
            </a:r>
            <a:r>
              <a:rPr lang="nb-NO" i="1" dirty="0">
                <a:latin typeface="Calibri" panose="020F0502020204030204" pitchFamily="34" charset="0"/>
                <a:ea typeface="Calibri" panose="020F0502020204030204" pitchFamily="34" charset="0"/>
                <a:cs typeface="Times New Roman" panose="02020603050405020304" pitchFamily="18" charset="0"/>
              </a:rPr>
              <a:t> loop </a:t>
            </a:r>
            <a:r>
              <a:rPr lang="nb-NO" i="1" dirty="0" err="1">
                <a:latin typeface="Calibri" panose="020F0502020204030204" pitchFamily="34" charset="0"/>
                <a:ea typeface="Calibri" panose="020F0502020204030204" pitchFamily="34" charset="0"/>
                <a:cs typeface="Times New Roman" panose="02020603050405020304" pitchFamily="18" charset="0"/>
              </a:rPr>
              <a:t>gain</a:t>
            </a:r>
            <a:r>
              <a:rPr lang="nb-NO" i="1" dirty="0">
                <a:latin typeface="Calibri" panose="020F0502020204030204" pitchFamily="34" charset="0"/>
                <a:ea typeface="Calibri" panose="020F0502020204030204" pitchFamily="34" charset="0"/>
                <a:cs typeface="Times New Roman" panose="02020603050405020304" pitchFamily="18" charset="0"/>
              </a:rPr>
              <a:t> </a:t>
            </a:r>
            <a:r>
              <a:rPr lang="nb-NO" i="1" dirty="0" err="1">
                <a:latin typeface="Calibri" panose="020F0502020204030204" pitchFamily="34" charset="0"/>
                <a:ea typeface="Calibri" panose="020F0502020204030204" pitchFamily="34" charset="0"/>
                <a:cs typeface="Times New Roman" panose="02020603050405020304" pitchFamily="18" charset="0"/>
              </a:rPr>
              <a:t>may</a:t>
            </a:r>
            <a:r>
              <a:rPr lang="nb-NO" i="1" dirty="0">
                <a:latin typeface="Calibri" panose="020F0502020204030204" pitchFamily="34" charset="0"/>
                <a:ea typeface="Calibri" panose="020F0502020204030204" pitchFamily="34" charset="0"/>
                <a:cs typeface="Times New Roman" panose="02020603050405020304" pitchFamily="18" charset="0"/>
              </a:rPr>
              <a:t> </a:t>
            </a:r>
            <a:r>
              <a:rPr lang="nb-NO" i="1" dirty="0" err="1">
                <a:latin typeface="Calibri" panose="020F0502020204030204" pitchFamily="34" charset="0"/>
                <a:ea typeface="Calibri" panose="020F0502020204030204" pitchFamily="34" charset="0"/>
                <a:cs typeface="Times New Roman" panose="02020603050405020304" pitchFamily="18" charset="0"/>
              </a:rPr>
              <a:t>change</a:t>
            </a:r>
            <a:r>
              <a:rPr lang="nb-NO" i="1" dirty="0">
                <a:latin typeface="Calibri" panose="020F0502020204030204" pitchFamily="34" charset="0"/>
                <a:ea typeface="Calibri" panose="020F0502020204030204" pitchFamily="34" charset="0"/>
                <a:cs typeface="Times New Roman" panose="02020603050405020304" pitchFamily="18" charset="0"/>
              </a:rPr>
              <a:t> </a:t>
            </a:r>
            <a:r>
              <a:rPr lang="nb-NO" i="1" dirty="0" err="1">
                <a:latin typeface="Calibri" panose="020F0502020204030204" pitchFamily="34" charset="0"/>
                <a:ea typeface="Calibri" panose="020F0502020204030204" pitchFamily="34" charset="0"/>
                <a:cs typeface="Times New Roman" panose="02020603050405020304" pitchFamily="18" charset="0"/>
              </a:rPr>
              <a:t>sign</a:t>
            </a:r>
            <a:r>
              <a:rPr lang="nb-NO" i="1" dirty="0">
                <a:latin typeface="Calibri" panose="020F0502020204030204" pitchFamily="34" charset="0"/>
                <a:ea typeface="Calibri" panose="020F0502020204030204" pitchFamily="34" charset="0"/>
                <a:cs typeface="Times New Roman" panose="02020603050405020304" pitchFamily="18" charset="0"/>
              </a:rPr>
              <a:t> (for </a:t>
            </a:r>
            <a:r>
              <a:rPr lang="nb-NO" i="1" dirty="0" err="1">
                <a:latin typeface="Calibri" panose="020F0502020204030204" pitchFamily="34" charset="0"/>
                <a:ea typeface="Calibri" panose="020F0502020204030204" pitchFamily="34" charset="0"/>
                <a:cs typeface="Times New Roman" panose="02020603050405020304" pitchFamily="18" charset="0"/>
              </a:rPr>
              <a:t>example</a:t>
            </a:r>
            <a:r>
              <a:rPr lang="nb-NO" i="1" dirty="0">
                <a:latin typeface="Calibri" panose="020F0502020204030204" pitchFamily="34" charset="0"/>
                <a:ea typeface="Calibri" panose="020F0502020204030204" pitchFamily="34" charset="0"/>
                <a:cs typeface="Times New Roman" panose="02020603050405020304" pitchFamily="18" charset="0"/>
              </a:rPr>
              <a:t>, </a:t>
            </a:r>
            <a:r>
              <a:rPr lang="nb-NO" i="1" dirty="0" err="1">
                <a:latin typeface="Calibri" panose="020F0502020204030204" pitchFamily="34" charset="0"/>
                <a:ea typeface="Calibri" panose="020F0502020204030204" pitchFamily="34" charset="0"/>
                <a:cs typeface="Times New Roman" panose="02020603050405020304" pitchFamily="18" charset="0"/>
              </a:rPr>
              <a:t>if</a:t>
            </a:r>
            <a:r>
              <a:rPr lang="nb-NO" i="1" dirty="0">
                <a:latin typeface="Calibri" panose="020F0502020204030204" pitchFamily="34" charset="0"/>
                <a:ea typeface="Calibri" panose="020F0502020204030204" pitchFamily="34" charset="0"/>
                <a:cs typeface="Times New Roman" panose="02020603050405020304" pitchFamily="18" charset="0"/>
              </a:rPr>
              <a:t> </a:t>
            </a:r>
            <a:r>
              <a:rPr lang="nb-NO" i="1" dirty="0" err="1">
                <a:latin typeface="Calibri" panose="020F0502020204030204" pitchFamily="34" charset="0"/>
                <a:ea typeface="Calibri" panose="020F0502020204030204" pitchFamily="34" charset="0"/>
                <a:cs typeface="Times New Roman" panose="02020603050405020304" pitchFamily="18" charset="0"/>
              </a:rPr>
              <a:t>the</a:t>
            </a:r>
            <a:r>
              <a:rPr lang="nb-NO" i="1" dirty="0">
                <a:latin typeface="Calibri" panose="020F0502020204030204" pitchFamily="34" charset="0"/>
                <a:ea typeface="Calibri" panose="020F0502020204030204" pitchFamily="34" charset="0"/>
                <a:cs typeface="Times New Roman" panose="02020603050405020304" pitchFamily="18" charset="0"/>
              </a:rPr>
              <a:t> input </a:t>
            </a:r>
            <a:r>
              <a:rPr lang="nb-NO" i="1" dirty="0" err="1">
                <a:latin typeface="Calibri" panose="020F0502020204030204" pitchFamily="34" charset="0"/>
                <a:ea typeface="Calibri" panose="020F0502020204030204" pitchFamily="34" charset="0"/>
                <a:cs typeface="Times New Roman" panose="02020603050405020304" pitchFamily="18" charset="0"/>
              </a:rPr>
              <a:t>saturates</a:t>
            </a:r>
            <a:r>
              <a:rPr lang="nb-NO" i="1" dirty="0">
                <a:latin typeface="Calibri" panose="020F0502020204030204" pitchFamily="34" charset="0"/>
                <a:ea typeface="Calibri" panose="020F0502020204030204" pitchFamily="34" charset="0"/>
                <a:cs typeface="Times New Roman" panose="02020603050405020304" pitchFamily="18" charset="0"/>
              </a:rPr>
              <a:t>)  and </a:t>
            </a:r>
            <a:r>
              <a:rPr lang="nb-NO" i="1" dirty="0" err="1">
                <a:latin typeface="Calibri" panose="020F0502020204030204" pitchFamily="34" charset="0"/>
                <a:ea typeface="Calibri" panose="020F0502020204030204" pitchFamily="34" charset="0"/>
                <a:cs typeface="Times New Roman" panose="02020603050405020304" pitchFamily="18" charset="0"/>
              </a:rPr>
              <a:t>we</a:t>
            </a:r>
            <a:r>
              <a:rPr lang="nb-NO" i="1" dirty="0">
                <a:latin typeface="Calibri" panose="020F0502020204030204" pitchFamily="34" charset="0"/>
                <a:ea typeface="Calibri" panose="020F0502020204030204" pitchFamily="34" charset="0"/>
                <a:cs typeface="Times New Roman" panose="02020603050405020304" pitchFamily="18" charset="0"/>
              </a:rPr>
              <a:t> </a:t>
            </a:r>
            <a:r>
              <a:rPr lang="nb-NO" i="1" dirty="0" err="1">
                <a:latin typeface="Calibri" panose="020F0502020204030204" pitchFamily="34" charset="0"/>
                <a:ea typeface="Calibri" panose="020F0502020204030204" pitchFamily="34" charset="0"/>
                <a:cs typeface="Times New Roman" panose="02020603050405020304" pitchFamily="18" charset="0"/>
              </a:rPr>
              <a:t>get</a:t>
            </a:r>
            <a:r>
              <a:rPr lang="nb-NO" i="1" dirty="0">
                <a:latin typeface="Calibri" panose="020F0502020204030204" pitchFamily="34" charset="0"/>
                <a:ea typeface="Calibri" panose="020F0502020204030204" pitchFamily="34" charset="0"/>
                <a:cs typeface="Times New Roman" panose="02020603050405020304" pitchFamily="18" charset="0"/>
              </a:rPr>
              <a:t> </a:t>
            </a:r>
            <a:r>
              <a:rPr lang="nb-NO" i="1" dirty="0" err="1">
                <a:latin typeface="Calibri" panose="020F0502020204030204" pitchFamily="34" charset="0"/>
                <a:ea typeface="Calibri" panose="020F0502020204030204" pitchFamily="34" charset="0"/>
                <a:cs typeface="Times New Roman" panose="02020603050405020304" pitchFamily="18" charset="0"/>
              </a:rPr>
              <a:t>instability</a:t>
            </a:r>
            <a:r>
              <a:rPr lang="nb-NO" i="1" dirty="0">
                <a:latin typeface="Calibri" panose="020F0502020204030204" pitchFamily="34" charset="0"/>
                <a:ea typeface="Calibri" panose="020F0502020204030204" pitchFamily="34" charset="0"/>
                <a:cs typeface="Times New Roman" panose="02020603050405020304" pitchFamily="18" charset="0"/>
              </a:rPr>
              <a:t> </a:t>
            </a:r>
            <a:r>
              <a:rPr lang="nb-NO" i="1" dirty="0" err="1">
                <a:latin typeface="Calibri" panose="020F0502020204030204" pitchFamily="34" charset="0"/>
                <a:ea typeface="Calibri" panose="020F0502020204030204" pitchFamily="34" charset="0"/>
                <a:cs typeface="Times New Roman" panose="02020603050405020304" pitchFamily="18" charset="0"/>
              </a:rPr>
              <a:t>with</a:t>
            </a:r>
            <a:r>
              <a:rPr lang="nb-NO" i="1" dirty="0">
                <a:latin typeface="Calibri" panose="020F0502020204030204" pitchFamily="34" charset="0"/>
                <a:ea typeface="Calibri" panose="020F0502020204030204" pitchFamily="34" charset="0"/>
                <a:cs typeface="Times New Roman" panose="02020603050405020304" pitchFamily="18" charset="0"/>
              </a:rPr>
              <a:t> integral action in </a:t>
            </a:r>
            <a:r>
              <a:rPr lang="nb-NO" i="1" dirty="0" err="1">
                <a:latin typeface="Calibri" panose="020F0502020204030204" pitchFamily="34" charset="0"/>
                <a:ea typeface="Calibri" panose="020F0502020204030204" pitchFamily="34" charset="0"/>
                <a:cs typeface="Times New Roman" panose="02020603050405020304" pitchFamily="18" charset="0"/>
              </a:rPr>
              <a:t>the</a:t>
            </a:r>
            <a:r>
              <a:rPr lang="nb-NO" i="1" dirty="0">
                <a:latin typeface="Calibri" panose="020F0502020204030204" pitchFamily="34" charset="0"/>
                <a:ea typeface="Calibri" panose="020F0502020204030204" pitchFamily="34" charset="0"/>
                <a:cs typeface="Times New Roman" panose="02020603050405020304" pitchFamily="18" charset="0"/>
              </a:rPr>
              <a:t> controller. </a:t>
            </a:r>
          </a:p>
          <a:p>
            <a:pPr lvl="1">
              <a:lnSpc>
                <a:spcPct val="107000"/>
              </a:lnSpc>
              <a:spcAft>
                <a:spcPts val="600"/>
              </a:spcAft>
            </a:pPr>
            <a:endParaRPr lang="nb-NO" dirty="0">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TextBox 3">
            <a:extLst>
              <a:ext uri="{FF2B5EF4-FFF2-40B4-BE49-F238E27FC236}">
                <a16:creationId xmlns:a16="http://schemas.microsoft.com/office/drawing/2014/main" id="{E9E7D39D-5AB4-47F1-AD0A-DED6D1A96382}"/>
              </a:ext>
            </a:extLst>
          </p:cNvPr>
          <p:cNvSpPr txBox="1"/>
          <p:nvPr/>
        </p:nvSpPr>
        <p:spPr>
          <a:xfrm>
            <a:off x="371357" y="165854"/>
            <a:ext cx="10198113" cy="707886"/>
          </a:xfrm>
          <a:prstGeom prst="rect">
            <a:avLst/>
          </a:prstGeom>
          <a:noFill/>
        </p:spPr>
        <p:txBody>
          <a:bodyPr wrap="none" rtlCol="0">
            <a:spAutoFit/>
          </a:bodyPr>
          <a:lstStyle/>
          <a:p>
            <a:r>
              <a:rPr lang="nb-NO" sz="4000" dirty="0"/>
              <a:t>Most </a:t>
            </a:r>
            <a:r>
              <a:rPr lang="nb-NO" sz="4000" dirty="0" err="1"/>
              <a:t>basic</a:t>
            </a:r>
            <a:r>
              <a:rPr lang="nb-NO" sz="4000" dirty="0"/>
              <a:t> element: Single-loop PID control (</a:t>
            </a:r>
            <a:r>
              <a:rPr lang="nb-NO" sz="4000" dirty="0">
                <a:solidFill>
                  <a:srgbClr val="FF0000"/>
                </a:solidFill>
              </a:rPr>
              <a:t>E0</a:t>
            </a:r>
            <a:r>
              <a:rPr lang="nb-NO" sz="4000" dirty="0"/>
              <a:t>)</a:t>
            </a:r>
            <a:endParaRPr lang="en-US" sz="4000" dirty="0"/>
          </a:p>
        </p:txBody>
      </p:sp>
      <p:sp>
        <p:nvSpPr>
          <p:cNvPr id="5" name="Title 1">
            <a:extLst>
              <a:ext uri="{FF2B5EF4-FFF2-40B4-BE49-F238E27FC236}">
                <a16:creationId xmlns:a16="http://schemas.microsoft.com/office/drawing/2014/main" id="{69F48902-6570-8206-9367-9DDE94BD404D}"/>
              </a:ext>
            </a:extLst>
          </p:cNvPr>
          <p:cNvSpPr txBox="1">
            <a:spLocks/>
          </p:cNvSpPr>
          <p:nvPr/>
        </p:nvSpPr>
        <p:spPr>
          <a:xfrm>
            <a:off x="211041" y="4490262"/>
            <a:ext cx="10128800" cy="8572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2400" dirty="0" err="1">
                <a:latin typeface="+mn-lt"/>
              </a:rPr>
              <a:t>Additional</a:t>
            </a:r>
            <a:r>
              <a:rPr lang="nb-NO" sz="2400" dirty="0">
                <a:latin typeface="+mn-lt"/>
              </a:rPr>
              <a:t> </a:t>
            </a:r>
            <a:r>
              <a:rPr lang="nb-NO" sz="2400" dirty="0" err="1">
                <a:latin typeface="+mn-lt"/>
              </a:rPr>
              <a:t>rule</a:t>
            </a:r>
            <a:r>
              <a:rPr lang="nb-NO" sz="2400" dirty="0">
                <a:latin typeface="+mn-lt"/>
              </a:rPr>
              <a:t> for </a:t>
            </a:r>
            <a:r>
              <a:rPr lang="nb-NO" sz="2400" dirty="0" err="1">
                <a:latin typeface="+mn-lt"/>
              </a:rPr>
              <a:t>interactive</a:t>
            </a:r>
            <a:r>
              <a:rPr lang="nb-NO" sz="2400" dirty="0">
                <a:latin typeface="+mn-lt"/>
              </a:rPr>
              <a:t> systems:</a:t>
            </a:r>
          </a:p>
        </p:txBody>
      </p:sp>
      <p:sp>
        <p:nvSpPr>
          <p:cNvPr id="7" name="TextBox 6">
            <a:extLst>
              <a:ext uri="{FF2B5EF4-FFF2-40B4-BE49-F238E27FC236}">
                <a16:creationId xmlns:a16="http://schemas.microsoft.com/office/drawing/2014/main" id="{C1E56B8B-BA18-8AFA-DCE7-BA409FDECC25}"/>
              </a:ext>
            </a:extLst>
          </p:cNvPr>
          <p:cNvSpPr txBox="1"/>
          <p:nvPr/>
        </p:nvSpPr>
        <p:spPr>
          <a:xfrm>
            <a:off x="172482" y="6487589"/>
            <a:ext cx="11625298" cy="338554"/>
          </a:xfrm>
          <a:prstGeom prst="rect">
            <a:avLst/>
          </a:prstGeom>
          <a:noFill/>
        </p:spPr>
        <p:txBody>
          <a:bodyPr wrap="none" rtlCol="0">
            <a:spAutoFit/>
          </a:bodyPr>
          <a:lstStyle/>
          <a:p>
            <a:r>
              <a:rPr lang="nb-NO" sz="1600" dirty="0">
                <a:solidFill>
                  <a:srgbClr val="FF0000"/>
                </a:solidFill>
              </a:rPr>
              <a:t>*</a:t>
            </a:r>
            <a:r>
              <a:rPr lang="nb-NO" sz="1100" dirty="0">
                <a:solidFill>
                  <a:srgbClr val="FF0000"/>
                </a:solidFill>
              </a:rPr>
              <a:t>For </a:t>
            </a:r>
            <a:r>
              <a:rPr lang="nb-NO" sz="1100" dirty="0" err="1">
                <a:solidFill>
                  <a:srgbClr val="FF0000"/>
                </a:solidFill>
              </a:rPr>
              <a:t>regulatory</a:t>
            </a:r>
            <a:r>
              <a:rPr lang="nb-NO" sz="1100" dirty="0">
                <a:solidFill>
                  <a:srgbClr val="FF0000"/>
                </a:solidFill>
              </a:rPr>
              <a:t> (</a:t>
            </a:r>
            <a:r>
              <a:rPr lang="nb-NO" sz="1100" dirty="0" err="1">
                <a:solidFill>
                  <a:srgbClr val="FF0000"/>
                </a:solidFill>
              </a:rPr>
              <a:t>stabilizing</a:t>
            </a:r>
            <a:r>
              <a:rPr lang="nb-NO" sz="1100" dirty="0">
                <a:solidFill>
                  <a:srgbClr val="FF0000"/>
                </a:solidFill>
              </a:rPr>
              <a:t>) control</a:t>
            </a:r>
            <a:r>
              <a:rPr lang="nb-NO" sz="1100" dirty="0"/>
              <a:t>, </a:t>
            </a:r>
            <a:r>
              <a:rPr lang="nb-NO" sz="1100" dirty="0" err="1"/>
              <a:t>we</a:t>
            </a:r>
            <a:r>
              <a:rPr lang="nb-NO" sz="1100" dirty="0"/>
              <a:t> </a:t>
            </a:r>
            <a:r>
              <a:rPr lang="nb-NO" sz="1100" dirty="0" err="1"/>
              <a:t>usually</a:t>
            </a:r>
            <a:r>
              <a:rPr lang="nb-NO" sz="1100" dirty="0"/>
              <a:t> </a:t>
            </a:r>
            <a:r>
              <a:rPr lang="nb-NO" sz="1100" dirty="0" err="1"/>
              <a:t>want</a:t>
            </a:r>
            <a:r>
              <a:rPr lang="nb-NO" sz="1100" dirty="0"/>
              <a:t> to </a:t>
            </a:r>
            <a:r>
              <a:rPr lang="nb-NO" sz="1100" dirty="0" err="1"/>
              <a:t>avoid</a:t>
            </a:r>
            <a:r>
              <a:rPr lang="nb-NO" sz="1100" dirty="0"/>
              <a:t> </a:t>
            </a:r>
            <a:r>
              <a:rPr lang="nb-NO" sz="1100" dirty="0" err="1"/>
              <a:t>using</a:t>
            </a:r>
            <a:r>
              <a:rPr lang="nb-NO" sz="1100" dirty="0"/>
              <a:t> </a:t>
            </a:r>
            <a:r>
              <a:rPr lang="nb-NO" sz="1100" u="sng" dirty="0" err="1"/>
              <a:t>any</a:t>
            </a:r>
            <a:r>
              <a:rPr lang="nb-NO" sz="1100" u="sng" dirty="0"/>
              <a:t> </a:t>
            </a:r>
            <a:r>
              <a:rPr lang="nb-NO" sz="1100" dirty="0"/>
              <a:t>MV </a:t>
            </a:r>
            <a:r>
              <a:rPr lang="nb-NO" sz="1100" dirty="0" err="1"/>
              <a:t>that</a:t>
            </a:r>
            <a:r>
              <a:rPr lang="nb-NO" sz="1100" dirty="0"/>
              <a:t> </a:t>
            </a:r>
            <a:r>
              <a:rPr lang="nb-NO" sz="1100" dirty="0" err="1"/>
              <a:t>may</a:t>
            </a:r>
            <a:r>
              <a:rPr lang="nb-NO" sz="1100" dirty="0"/>
              <a:t> </a:t>
            </a:r>
            <a:r>
              <a:rPr lang="nb-NO" sz="1100" dirty="0" err="1"/>
              <a:t>saturate</a:t>
            </a:r>
            <a:r>
              <a:rPr lang="nb-NO" sz="1100" dirty="0"/>
              <a:t> (so </a:t>
            </a:r>
            <a:r>
              <a:rPr lang="nb-NO" sz="1100" dirty="0" err="1"/>
              <a:t>Rule</a:t>
            </a:r>
            <a:r>
              <a:rPr lang="nb-NO" sz="1100" dirty="0"/>
              <a:t> 2 </a:t>
            </a:r>
            <a:r>
              <a:rPr lang="nb-NO" sz="1100" dirty="0" err="1"/>
              <a:t>becomes</a:t>
            </a:r>
            <a:r>
              <a:rPr lang="nb-NO" sz="1100" dirty="0"/>
              <a:t>: </a:t>
            </a:r>
            <a:r>
              <a:rPr lang="nb-NO" sz="1100" dirty="0" err="1"/>
              <a:t>Avoid</a:t>
            </a:r>
            <a:r>
              <a:rPr lang="nb-NO" sz="1100" dirty="0"/>
              <a:t> </a:t>
            </a:r>
            <a:r>
              <a:rPr lang="nb-NO" sz="1100" dirty="0" err="1"/>
              <a:t>using</a:t>
            </a:r>
            <a:r>
              <a:rPr lang="nb-NO" sz="1100" dirty="0"/>
              <a:t> a MV </a:t>
            </a:r>
            <a:r>
              <a:rPr lang="nb-NO" sz="1100" dirty="0" err="1"/>
              <a:t>that</a:t>
            </a:r>
            <a:r>
              <a:rPr lang="nb-NO" sz="1100" dirty="0"/>
              <a:t> </a:t>
            </a:r>
            <a:r>
              <a:rPr lang="nb-NO" sz="1100" dirty="0" err="1"/>
              <a:t>may</a:t>
            </a:r>
            <a:r>
              <a:rPr lang="nb-NO" sz="1100" dirty="0"/>
              <a:t> </a:t>
            </a:r>
            <a:r>
              <a:rPr lang="nb-NO" sz="1100" dirty="0" err="1"/>
              <a:t>saturate</a:t>
            </a:r>
            <a:r>
              <a:rPr lang="nb-NO" sz="1100" dirty="0"/>
              <a:t>), </a:t>
            </a:r>
            <a:r>
              <a:rPr lang="nb-NO" sz="1100" dirty="0" err="1"/>
              <a:t>but</a:t>
            </a:r>
            <a:r>
              <a:rPr lang="nb-NO" sz="1100" dirty="0"/>
              <a:t> for </a:t>
            </a:r>
            <a:r>
              <a:rPr lang="nb-NO" sz="1100" dirty="0" err="1"/>
              <a:t>the</a:t>
            </a:r>
            <a:r>
              <a:rPr lang="nb-NO" sz="1100" dirty="0"/>
              <a:t> </a:t>
            </a:r>
            <a:r>
              <a:rPr lang="nb-NO" sz="1100" dirty="0" err="1"/>
              <a:t>supervisory</a:t>
            </a:r>
            <a:r>
              <a:rPr lang="nb-NO" sz="1100" dirty="0"/>
              <a:t> </a:t>
            </a:r>
            <a:r>
              <a:rPr lang="nb-NO" sz="1100" dirty="0" err="1"/>
              <a:t>layer</a:t>
            </a:r>
            <a:r>
              <a:rPr lang="nb-NO" sz="1100" dirty="0"/>
              <a:t> </a:t>
            </a:r>
            <a:r>
              <a:rPr lang="nb-NO" sz="1100" dirty="0" err="1"/>
              <a:t>this</a:t>
            </a:r>
            <a:r>
              <a:rPr lang="nb-NO" sz="1100" dirty="0"/>
              <a:t> is not </a:t>
            </a:r>
            <a:r>
              <a:rPr lang="nb-NO" sz="1100" dirty="0" err="1"/>
              <a:t>possible</a:t>
            </a:r>
            <a:endParaRPr lang="en-US" sz="1100" dirty="0"/>
          </a:p>
        </p:txBody>
      </p:sp>
      <p:sp>
        <p:nvSpPr>
          <p:cNvPr id="8" name="Slide Number Placeholder 7">
            <a:extLst>
              <a:ext uri="{FF2B5EF4-FFF2-40B4-BE49-F238E27FC236}">
                <a16:creationId xmlns:a16="http://schemas.microsoft.com/office/drawing/2014/main" id="{DCB3D261-0AEB-3604-1B8C-4DBCFE83588E}"/>
              </a:ext>
            </a:extLst>
          </p:cNvPr>
          <p:cNvSpPr>
            <a:spLocks noGrp="1"/>
          </p:cNvSpPr>
          <p:nvPr>
            <p:ph type="sldNum" sz="quarter" idx="12"/>
          </p:nvPr>
        </p:nvSpPr>
        <p:spPr/>
        <p:txBody>
          <a:bodyPr/>
          <a:lstStyle/>
          <a:p>
            <a:fld id="{A5FDCD2B-6064-4A78-9C2D-DD73DFA345C7}" type="slidenum">
              <a:rPr lang="en-US" smtClean="0"/>
              <a:t>2</a:t>
            </a:fld>
            <a:endParaRPr lang="en-US"/>
          </a:p>
        </p:txBody>
      </p:sp>
    </p:spTree>
    <p:extLst>
      <p:ext uri="{BB962C8B-B14F-4D97-AF65-F5344CB8AC3E}">
        <p14:creationId xmlns:p14="http://schemas.microsoft.com/office/powerpoint/2010/main" val="393929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DB847-6B7B-8AB5-AD7C-D00928ACE4F9}"/>
              </a:ext>
            </a:extLst>
          </p:cNvPr>
          <p:cNvSpPr>
            <a:spLocks noGrp="1"/>
          </p:cNvSpPr>
          <p:nvPr>
            <p:ph type="title"/>
          </p:nvPr>
        </p:nvSpPr>
        <p:spPr>
          <a:xfrm>
            <a:off x="685800" y="-74146"/>
            <a:ext cx="10515600" cy="1325563"/>
          </a:xfrm>
        </p:spPr>
        <p:txBody>
          <a:bodyPr/>
          <a:lstStyle/>
          <a:p>
            <a:r>
              <a:rPr lang="nb-NO" dirty="0" err="1"/>
              <a:t>Theory</a:t>
            </a:r>
            <a:r>
              <a:rPr lang="nb-NO" dirty="0"/>
              <a:t> of Ratio control</a:t>
            </a:r>
            <a:endParaRPr lang="en-US" dirty="0"/>
          </a:p>
        </p:txBody>
      </p:sp>
      <p:sp>
        <p:nvSpPr>
          <p:cNvPr id="3" name="Content Placeholder 2">
            <a:extLst>
              <a:ext uri="{FF2B5EF4-FFF2-40B4-BE49-F238E27FC236}">
                <a16:creationId xmlns:a16="http://schemas.microsoft.com/office/drawing/2014/main" id="{53AE36BA-E32F-AB02-0FB4-B899D88D1C0F}"/>
              </a:ext>
            </a:extLst>
          </p:cNvPr>
          <p:cNvSpPr>
            <a:spLocks noGrp="1"/>
          </p:cNvSpPr>
          <p:nvPr>
            <p:ph idx="1"/>
          </p:nvPr>
        </p:nvSpPr>
        <p:spPr>
          <a:xfrm>
            <a:off x="596153" y="1251417"/>
            <a:ext cx="8961206" cy="3990725"/>
          </a:xfrm>
        </p:spPr>
        <p:txBody>
          <a:bodyPr>
            <a:normAutofit fontScale="70000" lnSpcReduction="20000"/>
          </a:bodyPr>
          <a:lstStyle/>
          <a:p>
            <a:r>
              <a:rPr lang="nb-NO" dirty="0" err="1">
                <a:highlight>
                  <a:srgbClr val="FFFF00"/>
                </a:highlight>
              </a:rPr>
              <a:t>Assumes</a:t>
            </a:r>
            <a:r>
              <a:rPr lang="nb-NO" dirty="0">
                <a:highlight>
                  <a:srgbClr val="FFFF00"/>
                </a:highlight>
              </a:rPr>
              <a:t> </a:t>
            </a:r>
            <a:r>
              <a:rPr lang="nb-NO" dirty="0" err="1">
                <a:highlight>
                  <a:srgbClr val="FFFF00"/>
                </a:highlight>
              </a:rPr>
              <a:t>that</a:t>
            </a:r>
            <a:r>
              <a:rPr lang="nb-NO" dirty="0">
                <a:highlight>
                  <a:srgbClr val="FFFF00"/>
                </a:highlight>
              </a:rPr>
              <a:t> «</a:t>
            </a:r>
            <a:r>
              <a:rPr lang="nb-NO" dirty="0" err="1">
                <a:highlight>
                  <a:srgbClr val="FFFF00"/>
                </a:highlight>
              </a:rPr>
              <a:t>scaling</a:t>
            </a:r>
            <a:r>
              <a:rPr lang="nb-NO" dirty="0">
                <a:highlight>
                  <a:srgbClr val="FFFF00"/>
                </a:highlight>
              </a:rPr>
              <a:t> </a:t>
            </a:r>
            <a:r>
              <a:rPr lang="nb-NO" dirty="0" err="1">
                <a:highlight>
                  <a:srgbClr val="FFFF00"/>
                </a:highlight>
              </a:rPr>
              <a:t>property</a:t>
            </a:r>
            <a:r>
              <a:rPr lang="nb-NO" dirty="0">
                <a:highlight>
                  <a:srgbClr val="FFFF00"/>
                </a:highlight>
              </a:rPr>
              <a:t>» holds  (</a:t>
            </a:r>
            <a:r>
              <a:rPr lang="nb-NO" dirty="0" err="1">
                <a:highlight>
                  <a:srgbClr val="FFFF00"/>
                </a:highlight>
              </a:rPr>
              <a:t>physical</a:t>
            </a:r>
            <a:r>
              <a:rPr lang="nb-NO" dirty="0">
                <a:highlight>
                  <a:srgbClr val="FFFF00"/>
                </a:highlight>
              </a:rPr>
              <a:t> </a:t>
            </a:r>
            <a:r>
              <a:rPr lang="nb-NO" dirty="0" err="1">
                <a:highlight>
                  <a:srgbClr val="FFFF00"/>
                </a:highlight>
              </a:rPr>
              <a:t>insight</a:t>
            </a:r>
            <a:r>
              <a:rPr lang="nb-NO" dirty="0">
                <a:highlight>
                  <a:srgbClr val="FFFF00"/>
                </a:highlight>
              </a:rPr>
              <a:t>):  </a:t>
            </a:r>
            <a:r>
              <a:rPr lang="nb-NO" dirty="0" err="1">
                <a:highlight>
                  <a:srgbClr val="FFFF00"/>
                </a:highlight>
              </a:rPr>
              <a:t>Keep</a:t>
            </a:r>
            <a:r>
              <a:rPr lang="nb-NO" dirty="0">
                <a:highlight>
                  <a:srgbClr val="FFFF00"/>
                </a:highlight>
              </a:rPr>
              <a:t> ratio R (</a:t>
            </a:r>
            <a:r>
              <a:rPr lang="nb-NO" dirty="0" err="1">
                <a:highlight>
                  <a:srgbClr val="FFFF00"/>
                </a:highlight>
              </a:rPr>
              <a:t>between</a:t>
            </a:r>
            <a:r>
              <a:rPr lang="nb-NO" dirty="0">
                <a:highlight>
                  <a:srgbClr val="FFFF00"/>
                </a:highlight>
              </a:rPr>
              <a:t> </a:t>
            </a:r>
            <a:r>
              <a:rPr lang="nb-NO" dirty="0" err="1">
                <a:highlight>
                  <a:srgbClr val="FFFF00"/>
                </a:highlight>
              </a:rPr>
              <a:t>extensive</a:t>
            </a:r>
            <a:r>
              <a:rPr lang="nb-NO" dirty="0">
                <a:highlight>
                  <a:srgbClr val="FFFF00"/>
                </a:highlight>
              </a:rPr>
              <a:t> variables) </a:t>
            </a:r>
            <a:r>
              <a:rPr lang="nb-NO" dirty="0" err="1">
                <a:highlight>
                  <a:srgbClr val="FFFF00"/>
                </a:highlight>
              </a:rPr>
              <a:t>constant</a:t>
            </a:r>
            <a:r>
              <a:rPr lang="nb-NO" dirty="0">
                <a:highlight>
                  <a:srgbClr val="FFFF00"/>
                </a:highlight>
              </a:rPr>
              <a:t> in order to </a:t>
            </a:r>
            <a:r>
              <a:rPr lang="nb-NO" dirty="0" err="1">
                <a:highlight>
                  <a:srgbClr val="FFFF00"/>
                </a:highlight>
              </a:rPr>
              <a:t>keep</a:t>
            </a:r>
            <a:r>
              <a:rPr lang="nb-NO" dirty="0">
                <a:highlight>
                  <a:srgbClr val="FFFF00"/>
                </a:highlight>
              </a:rPr>
              <a:t> </a:t>
            </a:r>
            <a:r>
              <a:rPr lang="nb-NO" dirty="0" err="1">
                <a:highlight>
                  <a:srgbClr val="FFFF00"/>
                </a:highlight>
              </a:rPr>
              <a:t>property</a:t>
            </a:r>
            <a:r>
              <a:rPr lang="nb-NO" dirty="0">
                <a:highlight>
                  <a:srgbClr val="FFFF00"/>
                </a:highlight>
              </a:rPr>
              <a:t> y </a:t>
            </a:r>
            <a:r>
              <a:rPr lang="nb-NO" dirty="0" err="1">
                <a:highlight>
                  <a:srgbClr val="FFFF00"/>
                </a:highlight>
              </a:rPr>
              <a:t>constant</a:t>
            </a:r>
            <a:endParaRPr lang="nb-NO" dirty="0">
              <a:highlight>
                <a:srgbClr val="FFFF00"/>
              </a:highlight>
            </a:endParaRPr>
          </a:p>
          <a:p>
            <a:pPr lvl="1"/>
            <a:r>
              <a:rPr lang="nb-NO" dirty="0"/>
              <a:t>y: (</a:t>
            </a:r>
            <a:r>
              <a:rPr lang="nb-NO" dirty="0" err="1"/>
              <a:t>any</a:t>
            </a:r>
            <a:r>
              <a:rPr lang="nb-NO" dirty="0"/>
              <a:t>!) intensive variable</a:t>
            </a:r>
          </a:p>
          <a:p>
            <a:r>
              <a:rPr lang="nb-NO" dirty="0" err="1"/>
              <a:t>Implementation</a:t>
            </a:r>
            <a:r>
              <a:rPr lang="nb-NO" dirty="0"/>
              <a:t> </a:t>
            </a:r>
          </a:p>
          <a:p>
            <a:pPr lvl="1"/>
            <a:r>
              <a:rPr lang="nb-NO" dirty="0" err="1"/>
              <a:t>Feedforward</a:t>
            </a:r>
            <a:r>
              <a:rPr lang="nb-NO" dirty="0"/>
              <a:t>:	R=u/d </a:t>
            </a:r>
          </a:p>
          <a:p>
            <a:pPr lvl="1"/>
            <a:r>
              <a:rPr lang="nb-NO" dirty="0"/>
              <a:t>Decoupling:    	R=u</a:t>
            </a:r>
            <a:r>
              <a:rPr lang="nb-NO" baseline="-25000" dirty="0"/>
              <a:t>1</a:t>
            </a:r>
            <a:r>
              <a:rPr lang="nb-NO" dirty="0"/>
              <a:t>/u</a:t>
            </a:r>
            <a:r>
              <a:rPr lang="nb-NO" baseline="-25000" dirty="0"/>
              <a:t>2</a:t>
            </a:r>
            <a:r>
              <a:rPr lang="nb-NO" dirty="0"/>
              <a:t> </a:t>
            </a:r>
          </a:p>
          <a:p>
            <a:pPr lvl="2"/>
            <a:r>
              <a:rPr lang="nb-NO" dirty="0" err="1"/>
              <a:t>u,d</a:t>
            </a:r>
            <a:r>
              <a:rPr lang="nb-NO" dirty="0"/>
              <a:t>: </a:t>
            </a:r>
            <a:r>
              <a:rPr lang="nb-NO" dirty="0" err="1"/>
              <a:t>extensive</a:t>
            </a:r>
            <a:r>
              <a:rPr lang="nb-NO" dirty="0"/>
              <a:t> variables </a:t>
            </a:r>
          </a:p>
          <a:p>
            <a:pPr lvl="1"/>
            <a:r>
              <a:rPr lang="nb-NO" dirty="0"/>
              <a:t>Setpoint for R </a:t>
            </a:r>
            <a:r>
              <a:rPr lang="nb-NO" dirty="0" err="1"/>
              <a:t>may</a:t>
            </a:r>
            <a:r>
              <a:rPr lang="nb-NO" dirty="0"/>
              <a:t> be </a:t>
            </a:r>
            <a:r>
              <a:rPr lang="nb-NO" dirty="0" err="1"/>
              <a:t>found</a:t>
            </a:r>
            <a:r>
              <a:rPr lang="nb-NO" dirty="0"/>
              <a:t> by «feedback trim»</a:t>
            </a:r>
          </a:p>
          <a:p>
            <a:r>
              <a:rPr lang="nb-NO" dirty="0" err="1"/>
              <a:t>Don’t</a:t>
            </a:r>
            <a:r>
              <a:rPr lang="nb-NO" dirty="0"/>
              <a:t> </a:t>
            </a:r>
            <a:r>
              <a:rPr lang="nb-NO" dirty="0" err="1"/>
              <a:t>really</a:t>
            </a:r>
            <a:r>
              <a:rPr lang="nb-NO" dirty="0"/>
              <a:t> </a:t>
            </a:r>
            <a:r>
              <a:rPr lang="nb-NO" dirty="0" err="1"/>
              <a:t>need</a:t>
            </a:r>
            <a:r>
              <a:rPr lang="nb-NO" dirty="0"/>
              <a:t> a </a:t>
            </a:r>
            <a:r>
              <a:rPr lang="nb-NO" dirty="0" err="1"/>
              <a:t>model</a:t>
            </a:r>
            <a:r>
              <a:rPr lang="nb-NO" dirty="0"/>
              <a:t> (</a:t>
            </a:r>
            <a:r>
              <a:rPr lang="nb-NO" dirty="0" err="1"/>
              <a:t>no</a:t>
            </a:r>
            <a:r>
              <a:rPr lang="nb-NO" dirty="0"/>
              <a:t> inverse as in «normal» </a:t>
            </a:r>
            <a:r>
              <a:rPr lang="nb-NO" dirty="0" err="1"/>
              <a:t>feedforward</a:t>
            </a:r>
            <a:r>
              <a:rPr lang="nb-NO" dirty="0"/>
              <a:t>!) </a:t>
            </a:r>
          </a:p>
          <a:p>
            <a:r>
              <a:rPr lang="nb-NO" dirty="0" err="1"/>
              <a:t>Scaling</a:t>
            </a:r>
            <a:r>
              <a:rPr lang="nb-NO" dirty="0"/>
              <a:t> </a:t>
            </a:r>
            <a:r>
              <a:rPr lang="nb-NO" dirty="0" err="1"/>
              <a:t>property</a:t>
            </a:r>
            <a:r>
              <a:rPr lang="nb-NO" dirty="0"/>
              <a:t> holds for </a:t>
            </a:r>
            <a:r>
              <a:rPr lang="nb-NO" dirty="0" err="1"/>
              <a:t>mixing</a:t>
            </a:r>
            <a:r>
              <a:rPr lang="nb-NO" dirty="0"/>
              <a:t> and </a:t>
            </a:r>
            <a:r>
              <a:rPr lang="nb-NO" dirty="0" err="1"/>
              <a:t>equilibrium</a:t>
            </a:r>
            <a:r>
              <a:rPr lang="nb-NO" dirty="0"/>
              <a:t> processes</a:t>
            </a:r>
          </a:p>
          <a:p>
            <a:pPr lvl="2"/>
            <a:r>
              <a:rPr lang="nb-NO" dirty="0" err="1"/>
              <a:t>Rato</a:t>
            </a:r>
            <a:r>
              <a:rPr lang="nb-NO" dirty="0"/>
              <a:t> control is </a:t>
            </a:r>
            <a:r>
              <a:rPr lang="nb-NO" dirty="0" err="1"/>
              <a:t>almost</a:t>
            </a:r>
            <a:r>
              <a:rPr lang="nb-NO" dirty="0"/>
              <a:t> </a:t>
            </a:r>
            <a:r>
              <a:rPr lang="nb-NO" dirty="0" err="1"/>
              <a:t>always</a:t>
            </a:r>
            <a:r>
              <a:rPr lang="nb-NO" dirty="0"/>
              <a:t> used for </a:t>
            </a:r>
            <a:r>
              <a:rPr lang="nb-NO" dirty="0" err="1"/>
              <a:t>mixing</a:t>
            </a:r>
            <a:r>
              <a:rPr lang="nb-NO" dirty="0"/>
              <a:t> of </a:t>
            </a:r>
            <a:r>
              <a:rPr lang="nb-NO" dirty="0" err="1"/>
              <a:t>reactants</a:t>
            </a:r>
            <a:endParaRPr lang="nb-NO" dirty="0"/>
          </a:p>
          <a:p>
            <a:pPr lvl="1"/>
            <a:r>
              <a:rPr lang="nb-NO" dirty="0" err="1"/>
              <a:t>Requires</a:t>
            </a:r>
            <a:r>
              <a:rPr lang="nb-NO" dirty="0"/>
              <a:t> </a:t>
            </a:r>
            <a:r>
              <a:rPr lang="nb-NO" dirty="0" err="1"/>
              <a:t>that</a:t>
            </a:r>
            <a:r>
              <a:rPr lang="nb-NO" dirty="0"/>
              <a:t> </a:t>
            </a:r>
            <a:r>
              <a:rPr lang="nb-NO" u="sng" dirty="0"/>
              <a:t>all</a:t>
            </a:r>
            <a:r>
              <a:rPr lang="nb-NO" dirty="0"/>
              <a:t> </a:t>
            </a:r>
            <a:r>
              <a:rPr lang="nb-NO" dirty="0" err="1"/>
              <a:t>extensive</a:t>
            </a:r>
            <a:r>
              <a:rPr lang="nb-NO" dirty="0"/>
              <a:t> variables </a:t>
            </a:r>
            <a:r>
              <a:rPr lang="nb-NO" dirty="0" err="1"/>
              <a:t>are</a:t>
            </a:r>
            <a:r>
              <a:rPr lang="nb-NO" dirty="0"/>
              <a:t> </a:t>
            </a:r>
            <a:r>
              <a:rPr lang="nb-NO" dirty="0" err="1"/>
              <a:t>scaled</a:t>
            </a:r>
            <a:r>
              <a:rPr lang="nb-NO" dirty="0"/>
              <a:t> by same </a:t>
            </a:r>
            <a:r>
              <a:rPr lang="nb-NO" dirty="0" err="1"/>
              <a:t>amount</a:t>
            </a:r>
            <a:endParaRPr lang="nb-NO" dirty="0"/>
          </a:p>
          <a:p>
            <a:pPr lvl="2"/>
            <a:r>
              <a:rPr lang="nb-NO" dirty="0"/>
              <a:t>So </a:t>
            </a:r>
            <a:r>
              <a:rPr lang="nb-NO" dirty="0" err="1"/>
              <a:t>does</a:t>
            </a:r>
            <a:r>
              <a:rPr lang="nb-NO" dirty="0"/>
              <a:t> </a:t>
            </a:r>
            <a:r>
              <a:rPr lang="nb-NO" u="sng" dirty="0"/>
              <a:t>not </a:t>
            </a:r>
            <a:r>
              <a:rPr lang="nb-NO" dirty="0"/>
              <a:t>hold for heat </a:t>
            </a:r>
            <a:r>
              <a:rPr lang="nb-NO" dirty="0" err="1"/>
              <a:t>exchanger</a:t>
            </a:r>
            <a:r>
              <a:rPr lang="nb-NO" dirty="0"/>
              <a:t> (</a:t>
            </a:r>
            <a:r>
              <a:rPr lang="nb-NO" dirty="0" err="1"/>
              <a:t>since</a:t>
            </a:r>
            <a:r>
              <a:rPr lang="nb-NO" dirty="0"/>
              <a:t> area A is </a:t>
            </a:r>
            <a:r>
              <a:rPr lang="nb-NO" dirty="0" err="1"/>
              <a:t>constant</a:t>
            </a:r>
            <a:r>
              <a:rPr lang="nb-NO" dirty="0"/>
              <a:t>) or non-</a:t>
            </a:r>
            <a:r>
              <a:rPr lang="nb-NO" dirty="0" err="1"/>
              <a:t>equilibrium</a:t>
            </a:r>
            <a:r>
              <a:rPr lang="nb-NO" dirty="0"/>
              <a:t> </a:t>
            </a:r>
            <a:r>
              <a:rPr lang="nb-NO" dirty="0" err="1"/>
              <a:t>reactor</a:t>
            </a:r>
            <a:r>
              <a:rPr lang="nb-NO" dirty="0"/>
              <a:t> (</a:t>
            </a:r>
            <a:r>
              <a:rPr lang="nb-NO" dirty="0" err="1"/>
              <a:t>since</a:t>
            </a:r>
            <a:r>
              <a:rPr lang="nb-NO" dirty="0"/>
              <a:t> </a:t>
            </a:r>
            <a:r>
              <a:rPr lang="nb-NO" dirty="0" err="1"/>
              <a:t>volume</a:t>
            </a:r>
            <a:r>
              <a:rPr lang="nb-NO" dirty="0"/>
              <a:t> V is </a:t>
            </a:r>
            <a:r>
              <a:rPr lang="nb-NO" dirty="0" err="1"/>
              <a:t>constant</a:t>
            </a:r>
            <a:r>
              <a:rPr lang="nb-NO" dirty="0"/>
              <a:t>)</a:t>
            </a:r>
          </a:p>
          <a:p>
            <a:pPr lvl="2"/>
            <a:r>
              <a:rPr lang="nb-NO" dirty="0"/>
              <a:t>So </a:t>
            </a:r>
            <a:r>
              <a:rPr lang="nb-NO" dirty="0" err="1"/>
              <a:t>should</a:t>
            </a:r>
            <a:r>
              <a:rPr lang="nb-NO" dirty="0"/>
              <a:t> not </a:t>
            </a:r>
            <a:r>
              <a:rPr lang="nb-NO" dirty="0" err="1"/>
              <a:t>keep</a:t>
            </a:r>
            <a:r>
              <a:rPr lang="nb-NO" dirty="0"/>
              <a:t> L/F </a:t>
            </a:r>
            <a:r>
              <a:rPr lang="nb-NO" dirty="0" err="1"/>
              <a:t>constant</a:t>
            </a:r>
            <a:r>
              <a:rPr lang="nb-NO" dirty="0"/>
              <a:t> for </a:t>
            </a:r>
            <a:r>
              <a:rPr lang="nb-NO" dirty="0" err="1"/>
              <a:t>distillation</a:t>
            </a:r>
            <a:r>
              <a:rPr lang="nb-NO" dirty="0"/>
              <a:t> </a:t>
            </a:r>
            <a:r>
              <a:rPr lang="nb-NO" dirty="0" err="1"/>
              <a:t>column</a:t>
            </a:r>
            <a:r>
              <a:rPr lang="nb-NO" dirty="0"/>
              <a:t> </a:t>
            </a:r>
            <a:r>
              <a:rPr lang="nb-NO" dirty="0" err="1"/>
              <a:t>with</a:t>
            </a:r>
            <a:r>
              <a:rPr lang="nb-NO" dirty="0"/>
              <a:t> </a:t>
            </a:r>
            <a:r>
              <a:rPr lang="nb-NO" dirty="0" err="1"/>
              <a:t>saturated</a:t>
            </a:r>
            <a:r>
              <a:rPr lang="nb-NO" dirty="0"/>
              <a:t> (</a:t>
            </a:r>
            <a:r>
              <a:rPr lang="nb-NO" dirty="0" err="1"/>
              <a:t>max</a:t>
            </a:r>
            <a:r>
              <a:rPr lang="nb-NO" dirty="0"/>
              <a:t>) heat input (V)</a:t>
            </a:r>
          </a:p>
          <a:p>
            <a:pPr lvl="2"/>
            <a:endParaRPr lang="nb-NO" dirty="0"/>
          </a:p>
        </p:txBody>
      </p:sp>
      <p:sp>
        <p:nvSpPr>
          <p:cNvPr id="4" name="Slide Number Placeholder 3">
            <a:extLst>
              <a:ext uri="{FF2B5EF4-FFF2-40B4-BE49-F238E27FC236}">
                <a16:creationId xmlns:a16="http://schemas.microsoft.com/office/drawing/2014/main" id="{AE5CC126-1D69-1667-AB19-C2B5F09AF643}"/>
              </a:ext>
            </a:extLst>
          </p:cNvPr>
          <p:cNvSpPr>
            <a:spLocks noGrp="1"/>
          </p:cNvSpPr>
          <p:nvPr>
            <p:ph type="sldNum" sz="quarter" idx="12"/>
          </p:nvPr>
        </p:nvSpPr>
        <p:spPr/>
        <p:txBody>
          <a:bodyPr/>
          <a:lstStyle/>
          <a:p>
            <a:fld id="{A5FDCD2B-6064-4A78-9C2D-DD73DFA345C7}" type="slidenum">
              <a:rPr lang="en-US" smtClean="0"/>
              <a:t>20</a:t>
            </a:fld>
            <a:endParaRPr lang="en-US"/>
          </a:p>
        </p:txBody>
      </p:sp>
    </p:spTree>
    <p:extLst>
      <p:ext uri="{BB962C8B-B14F-4D97-AF65-F5344CB8AC3E}">
        <p14:creationId xmlns:p14="http://schemas.microsoft.com/office/powerpoint/2010/main" val="220389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2EF40-656D-6523-4574-0AA39BD76532}"/>
              </a:ext>
            </a:extLst>
          </p:cNvPr>
          <p:cNvSpPr>
            <a:spLocks noGrp="1"/>
          </p:cNvSpPr>
          <p:nvPr>
            <p:ph type="title"/>
          </p:nvPr>
        </p:nvSpPr>
        <p:spPr>
          <a:xfrm>
            <a:off x="838200" y="101876"/>
            <a:ext cx="10515600" cy="1325563"/>
          </a:xfrm>
        </p:spPr>
        <p:txBody>
          <a:bodyPr/>
          <a:lstStyle/>
          <a:p>
            <a:r>
              <a:rPr lang="nb-NO" dirty="0"/>
              <a:t>From </a:t>
            </a:r>
            <a:r>
              <a:rPr lang="nb-NO" dirty="0" err="1"/>
              <a:t>paper</a:t>
            </a:r>
            <a:r>
              <a:rPr lang="nb-NO" dirty="0"/>
              <a:t> by Skogestad (2023)</a:t>
            </a:r>
            <a:endParaRPr lang="en-US" dirty="0"/>
          </a:p>
        </p:txBody>
      </p:sp>
      <p:pic>
        <p:nvPicPr>
          <p:cNvPr id="5" name="Picture 4">
            <a:extLst>
              <a:ext uri="{FF2B5EF4-FFF2-40B4-BE49-F238E27FC236}">
                <a16:creationId xmlns:a16="http://schemas.microsoft.com/office/drawing/2014/main" id="{06AEAB7E-19B2-45F7-5D15-8355AA14F585}"/>
              </a:ext>
            </a:extLst>
          </p:cNvPr>
          <p:cNvPicPr>
            <a:picLocks noChangeAspect="1"/>
          </p:cNvPicPr>
          <p:nvPr/>
        </p:nvPicPr>
        <p:blipFill>
          <a:blip r:embed="rId2"/>
          <a:stretch>
            <a:fillRect/>
          </a:stretch>
        </p:blipFill>
        <p:spPr>
          <a:xfrm>
            <a:off x="998106" y="1407458"/>
            <a:ext cx="6603872" cy="2737502"/>
          </a:xfrm>
          <a:prstGeom prst="rect">
            <a:avLst/>
          </a:prstGeom>
        </p:spPr>
      </p:pic>
      <p:pic>
        <p:nvPicPr>
          <p:cNvPr id="7" name="Picture 6">
            <a:extLst>
              <a:ext uri="{FF2B5EF4-FFF2-40B4-BE49-F238E27FC236}">
                <a16:creationId xmlns:a16="http://schemas.microsoft.com/office/drawing/2014/main" id="{EAB06812-88F9-7D75-4163-48D1A4D15EAB}"/>
              </a:ext>
            </a:extLst>
          </p:cNvPr>
          <p:cNvPicPr>
            <a:picLocks noChangeAspect="1"/>
          </p:cNvPicPr>
          <p:nvPr/>
        </p:nvPicPr>
        <p:blipFill>
          <a:blip r:embed="rId3"/>
          <a:stretch>
            <a:fillRect/>
          </a:stretch>
        </p:blipFill>
        <p:spPr>
          <a:xfrm>
            <a:off x="1302880" y="4144960"/>
            <a:ext cx="6222346" cy="2611164"/>
          </a:xfrm>
          <a:prstGeom prst="rect">
            <a:avLst/>
          </a:prstGeom>
        </p:spPr>
      </p:pic>
      <p:sp>
        <p:nvSpPr>
          <p:cNvPr id="3" name="Slide Number Placeholder 2">
            <a:extLst>
              <a:ext uri="{FF2B5EF4-FFF2-40B4-BE49-F238E27FC236}">
                <a16:creationId xmlns:a16="http://schemas.microsoft.com/office/drawing/2014/main" id="{C56371D0-1E57-FF03-863F-8A30D31461A7}"/>
              </a:ext>
            </a:extLst>
          </p:cNvPr>
          <p:cNvSpPr>
            <a:spLocks noGrp="1"/>
          </p:cNvSpPr>
          <p:nvPr>
            <p:ph type="sldNum" sz="quarter" idx="12"/>
          </p:nvPr>
        </p:nvSpPr>
        <p:spPr/>
        <p:txBody>
          <a:bodyPr/>
          <a:lstStyle/>
          <a:p>
            <a:fld id="{A5FDCD2B-6064-4A78-9C2D-DD73DFA345C7}" type="slidenum">
              <a:rPr lang="en-US" smtClean="0"/>
              <a:t>21</a:t>
            </a:fld>
            <a:endParaRPr lang="en-US"/>
          </a:p>
        </p:txBody>
      </p:sp>
    </p:spTree>
    <p:extLst>
      <p:ext uri="{BB962C8B-B14F-4D97-AF65-F5344CB8AC3E}">
        <p14:creationId xmlns:p14="http://schemas.microsoft.com/office/powerpoint/2010/main" val="37285462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Line 4"/>
          <p:cNvSpPr>
            <a:spLocks noChangeShapeType="1"/>
          </p:cNvSpPr>
          <p:nvPr/>
        </p:nvSpPr>
        <p:spPr bwMode="auto">
          <a:xfrm>
            <a:off x="4440238" y="3140075"/>
            <a:ext cx="0" cy="10810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3" name="Line 5"/>
          <p:cNvSpPr>
            <a:spLocks noChangeShapeType="1"/>
          </p:cNvSpPr>
          <p:nvPr/>
        </p:nvSpPr>
        <p:spPr bwMode="auto">
          <a:xfrm>
            <a:off x="4440239" y="4221163"/>
            <a:ext cx="244792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4" name="Line 9"/>
          <p:cNvSpPr>
            <a:spLocks noChangeShapeType="1"/>
          </p:cNvSpPr>
          <p:nvPr/>
        </p:nvSpPr>
        <p:spPr bwMode="auto">
          <a:xfrm>
            <a:off x="6888163" y="3140075"/>
            <a:ext cx="0" cy="10810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5" name="Line 11"/>
          <p:cNvSpPr>
            <a:spLocks noChangeShapeType="1"/>
          </p:cNvSpPr>
          <p:nvPr/>
        </p:nvSpPr>
        <p:spPr bwMode="auto">
          <a:xfrm>
            <a:off x="4440239" y="3355975"/>
            <a:ext cx="2447925" cy="0"/>
          </a:xfrm>
          <a:prstGeom prst="line">
            <a:avLst/>
          </a:prstGeom>
          <a:noFill/>
          <a:ln w="9525">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6" name="Line 12"/>
          <p:cNvSpPr>
            <a:spLocks noChangeShapeType="1"/>
          </p:cNvSpPr>
          <p:nvPr/>
        </p:nvSpPr>
        <p:spPr bwMode="auto">
          <a:xfrm>
            <a:off x="3792538" y="2779713"/>
            <a:ext cx="10795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7" name="Line 13"/>
          <p:cNvSpPr>
            <a:spLocks noChangeShapeType="1"/>
          </p:cNvSpPr>
          <p:nvPr/>
        </p:nvSpPr>
        <p:spPr bwMode="auto">
          <a:xfrm>
            <a:off x="4872038" y="2779714"/>
            <a:ext cx="0" cy="504825"/>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8" name="Line 14"/>
          <p:cNvSpPr>
            <a:spLocks noChangeShapeType="1"/>
          </p:cNvSpPr>
          <p:nvPr/>
        </p:nvSpPr>
        <p:spPr bwMode="auto">
          <a:xfrm>
            <a:off x="6672263" y="4076701"/>
            <a:ext cx="0" cy="36036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9" name="Line 15"/>
          <p:cNvSpPr>
            <a:spLocks noChangeShapeType="1"/>
          </p:cNvSpPr>
          <p:nvPr/>
        </p:nvSpPr>
        <p:spPr bwMode="auto">
          <a:xfrm>
            <a:off x="6672263" y="4437063"/>
            <a:ext cx="151130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31" name="Text Box 29"/>
          <p:cNvSpPr txBox="1">
            <a:spLocks noChangeArrowheads="1"/>
          </p:cNvSpPr>
          <p:nvPr/>
        </p:nvSpPr>
        <p:spPr bwMode="auto">
          <a:xfrm>
            <a:off x="3227095" y="2563813"/>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nb-NO" sz="1200" dirty="0"/>
          </a:p>
          <a:p>
            <a:pPr algn="ctr" eaLnBrk="1" hangingPunct="1">
              <a:spcBef>
                <a:spcPct val="0"/>
              </a:spcBef>
              <a:buFontTx/>
              <a:buNone/>
            </a:pPr>
            <a:endParaRPr lang="en-US" altLang="nb-NO" sz="1200" dirty="0"/>
          </a:p>
        </p:txBody>
      </p:sp>
      <p:sp>
        <p:nvSpPr>
          <p:cNvPr id="30732" name="Text Box 30"/>
          <p:cNvSpPr txBox="1">
            <a:spLocks noChangeArrowheads="1"/>
          </p:cNvSpPr>
          <p:nvPr/>
        </p:nvSpPr>
        <p:spPr bwMode="auto">
          <a:xfrm>
            <a:off x="3426933" y="2159219"/>
            <a:ext cx="74251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nb-NO" sz="1600" dirty="0"/>
              <a:t>Flour</a:t>
            </a:r>
          </a:p>
          <a:p>
            <a:pPr eaLnBrk="1" hangingPunct="1">
              <a:spcBef>
                <a:spcPct val="0"/>
              </a:spcBef>
              <a:buFontTx/>
              <a:buNone/>
            </a:pPr>
            <a:r>
              <a:rPr lang="en-US" altLang="nb-NO" sz="1600" dirty="0"/>
              <a:t>(solid)</a:t>
            </a:r>
          </a:p>
        </p:txBody>
      </p:sp>
      <p:sp>
        <p:nvSpPr>
          <p:cNvPr id="30733" name="Text Box 31"/>
          <p:cNvSpPr txBox="1">
            <a:spLocks noChangeArrowheads="1"/>
          </p:cNvSpPr>
          <p:nvPr/>
        </p:nvSpPr>
        <p:spPr bwMode="auto">
          <a:xfrm>
            <a:off x="7928157" y="3996294"/>
            <a:ext cx="17322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nb-NO" sz="1800" dirty="0"/>
              <a:t>Viscosity y [</a:t>
            </a:r>
            <a:r>
              <a:rPr lang="en-US" altLang="nb-NO" sz="1800" dirty="0" err="1"/>
              <a:t>cP</a:t>
            </a:r>
            <a:r>
              <a:rPr lang="en-US" altLang="nb-NO" sz="1800" dirty="0"/>
              <a:t>]</a:t>
            </a:r>
          </a:p>
        </p:txBody>
      </p:sp>
      <p:sp>
        <p:nvSpPr>
          <p:cNvPr id="30734" name="Line 35"/>
          <p:cNvSpPr>
            <a:spLocks noChangeShapeType="1"/>
          </p:cNvSpPr>
          <p:nvPr/>
        </p:nvSpPr>
        <p:spPr bwMode="auto">
          <a:xfrm>
            <a:off x="6888164" y="3213100"/>
            <a:ext cx="714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36" name="Line 37"/>
          <p:cNvSpPr>
            <a:spLocks noChangeShapeType="1"/>
          </p:cNvSpPr>
          <p:nvPr/>
        </p:nvSpPr>
        <p:spPr bwMode="auto">
          <a:xfrm>
            <a:off x="6888164" y="3716338"/>
            <a:ext cx="714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38" name="Text Box 44"/>
          <p:cNvSpPr txBox="1">
            <a:spLocks noChangeArrowheads="1"/>
          </p:cNvSpPr>
          <p:nvPr/>
        </p:nvSpPr>
        <p:spPr bwMode="auto">
          <a:xfrm>
            <a:off x="5333749" y="3671887"/>
            <a:ext cx="300082"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nb-NO" sz="1800" dirty="0"/>
              <a:t>y</a:t>
            </a:r>
          </a:p>
        </p:txBody>
      </p:sp>
      <p:grpSp>
        <p:nvGrpSpPr>
          <p:cNvPr id="30739" name="Group 45"/>
          <p:cNvGrpSpPr>
            <a:grpSpLocks/>
          </p:cNvGrpSpPr>
          <p:nvPr/>
        </p:nvGrpSpPr>
        <p:grpSpPr bwMode="auto">
          <a:xfrm>
            <a:off x="5226050" y="3068638"/>
            <a:ext cx="509588" cy="792162"/>
            <a:chOff x="2332" y="2296"/>
            <a:chExt cx="321" cy="499"/>
          </a:xfrm>
        </p:grpSpPr>
        <p:sp>
          <p:nvSpPr>
            <p:cNvPr id="30776" name="Line 46"/>
            <p:cNvSpPr>
              <a:spLocks noChangeShapeType="1"/>
            </p:cNvSpPr>
            <p:nvPr/>
          </p:nvSpPr>
          <p:spPr bwMode="auto">
            <a:xfrm>
              <a:off x="2472" y="2296"/>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77" name="Text Box 47"/>
            <p:cNvSpPr txBox="1">
              <a:spLocks noChangeArrowheads="1"/>
            </p:cNvSpPr>
            <p:nvPr/>
          </p:nvSpPr>
          <p:spPr bwMode="auto">
            <a:xfrm>
              <a:off x="2332" y="2391"/>
              <a:ext cx="321"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nb-NO" sz="3600" dirty="0">
                  <a:latin typeface="Times New Roman" pitchFamily="18" charset="0"/>
                  <a:cs typeface="Times New Roman" pitchFamily="18" charset="0"/>
                </a:rPr>
                <a:t>∞</a:t>
              </a:r>
            </a:p>
          </p:txBody>
        </p:sp>
      </p:grpSp>
      <p:sp>
        <p:nvSpPr>
          <p:cNvPr id="30741" name="Text Box 50"/>
          <p:cNvSpPr txBox="1">
            <a:spLocks noChangeArrowheads="1"/>
          </p:cNvSpPr>
          <p:nvPr/>
        </p:nvSpPr>
        <p:spPr bwMode="auto">
          <a:xfrm>
            <a:off x="7968208" y="4470225"/>
            <a:ext cx="89159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nb-NO" sz="1600" dirty="0"/>
              <a:t>Product</a:t>
            </a:r>
          </a:p>
        </p:txBody>
      </p:sp>
      <p:sp>
        <p:nvSpPr>
          <p:cNvPr id="30742" name="Line 13"/>
          <p:cNvSpPr>
            <a:spLocks noChangeShapeType="1"/>
          </p:cNvSpPr>
          <p:nvPr/>
        </p:nvSpPr>
        <p:spPr bwMode="auto">
          <a:xfrm>
            <a:off x="6383338" y="2779714"/>
            <a:ext cx="0" cy="504825"/>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3" name="Line 12"/>
          <p:cNvSpPr>
            <a:spLocks noChangeShapeType="1"/>
          </p:cNvSpPr>
          <p:nvPr/>
        </p:nvSpPr>
        <p:spPr bwMode="auto">
          <a:xfrm>
            <a:off x="6383338" y="2767013"/>
            <a:ext cx="10795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4" name="AutoShape 16"/>
          <p:cNvSpPr>
            <a:spLocks noChangeArrowheads="1"/>
          </p:cNvSpPr>
          <p:nvPr/>
        </p:nvSpPr>
        <p:spPr bwMode="auto">
          <a:xfrm rot="5400000">
            <a:off x="6827045" y="2659857"/>
            <a:ext cx="325437" cy="228600"/>
          </a:xfrm>
          <a:prstGeom prst="flowChartCollate">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nb-NO" altLang="nb-NO" sz="1800"/>
          </a:p>
        </p:txBody>
      </p:sp>
      <p:sp>
        <p:nvSpPr>
          <p:cNvPr id="30747" name="Rectangle 49"/>
          <p:cNvSpPr>
            <a:spLocks noChangeArrowheads="1"/>
          </p:cNvSpPr>
          <p:nvPr/>
        </p:nvSpPr>
        <p:spPr bwMode="auto">
          <a:xfrm>
            <a:off x="7181944" y="2276475"/>
            <a:ext cx="65569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nb-NO" sz="1200" dirty="0"/>
          </a:p>
          <a:p>
            <a:pPr algn="ctr" eaLnBrk="1" hangingPunct="1">
              <a:spcBef>
                <a:spcPct val="0"/>
              </a:spcBef>
              <a:buFontTx/>
              <a:buNone/>
            </a:pPr>
            <a:r>
              <a:rPr lang="en-US" altLang="nb-NO" sz="1400" dirty="0"/>
              <a:t>Water</a:t>
            </a:r>
          </a:p>
          <a:p>
            <a:pPr algn="ctr" eaLnBrk="1" hangingPunct="1">
              <a:spcBef>
                <a:spcPct val="0"/>
              </a:spcBef>
              <a:buFontTx/>
              <a:buNone/>
            </a:pPr>
            <a:endParaRPr lang="en-US" altLang="nb-NO" sz="1200" dirty="0"/>
          </a:p>
        </p:txBody>
      </p:sp>
      <p:cxnSp>
        <p:nvCxnSpPr>
          <p:cNvPr id="30748" name="Straight Connector 51"/>
          <p:cNvCxnSpPr>
            <a:cxnSpLocks noChangeShapeType="1"/>
          </p:cNvCxnSpPr>
          <p:nvPr/>
        </p:nvCxnSpPr>
        <p:spPr bwMode="auto">
          <a:xfrm>
            <a:off x="4332288" y="2700338"/>
            <a:ext cx="0" cy="138112"/>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49" name="Straight Connector 52"/>
          <p:cNvCxnSpPr>
            <a:cxnSpLocks noChangeShapeType="1"/>
          </p:cNvCxnSpPr>
          <p:nvPr/>
        </p:nvCxnSpPr>
        <p:spPr bwMode="auto">
          <a:xfrm>
            <a:off x="4367213" y="2708275"/>
            <a:ext cx="0" cy="1397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50" name="Straight Connector 53"/>
          <p:cNvCxnSpPr>
            <a:cxnSpLocks noChangeShapeType="1"/>
          </p:cNvCxnSpPr>
          <p:nvPr/>
        </p:nvCxnSpPr>
        <p:spPr bwMode="auto">
          <a:xfrm>
            <a:off x="6564313" y="2689226"/>
            <a:ext cx="0" cy="138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51" name="Straight Connector 54"/>
          <p:cNvCxnSpPr>
            <a:cxnSpLocks noChangeShapeType="1"/>
          </p:cNvCxnSpPr>
          <p:nvPr/>
        </p:nvCxnSpPr>
        <p:spPr bwMode="auto">
          <a:xfrm>
            <a:off x="6600825" y="2698751"/>
            <a:ext cx="0" cy="138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52" name="Oval 40"/>
          <p:cNvSpPr>
            <a:spLocks noChangeArrowheads="1"/>
          </p:cNvSpPr>
          <p:nvPr/>
        </p:nvSpPr>
        <p:spPr bwMode="auto">
          <a:xfrm>
            <a:off x="6743701" y="2060576"/>
            <a:ext cx="504825" cy="504825"/>
          </a:xfrm>
          <a:prstGeom prst="ellipse">
            <a:avLst/>
          </a:prstGeom>
          <a:solidFill>
            <a:srgbClr val="FFFFFF"/>
          </a:solidFill>
          <a:ln w="222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nb-NO" sz="1800">
                <a:solidFill>
                  <a:srgbClr val="FF0000"/>
                </a:solidFill>
              </a:rPr>
              <a:t>FC</a:t>
            </a:r>
          </a:p>
        </p:txBody>
      </p:sp>
      <p:cxnSp>
        <p:nvCxnSpPr>
          <p:cNvPr id="30753" name="Straight Connector 57"/>
          <p:cNvCxnSpPr>
            <a:cxnSpLocks noChangeShapeType="1"/>
          </p:cNvCxnSpPr>
          <p:nvPr/>
        </p:nvCxnSpPr>
        <p:spPr bwMode="auto">
          <a:xfrm flipV="1">
            <a:off x="6600825" y="2328863"/>
            <a:ext cx="0" cy="379412"/>
          </a:xfrm>
          <a:prstGeom prst="line">
            <a:avLst/>
          </a:prstGeom>
          <a:noFill/>
          <a:ln w="222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54" name="Straight Arrow Connector 59"/>
          <p:cNvCxnSpPr>
            <a:cxnSpLocks noChangeShapeType="1"/>
            <a:endCxn id="30752" idx="2"/>
          </p:cNvCxnSpPr>
          <p:nvPr/>
        </p:nvCxnSpPr>
        <p:spPr bwMode="auto">
          <a:xfrm>
            <a:off x="6600826" y="2312988"/>
            <a:ext cx="142875" cy="0"/>
          </a:xfrm>
          <a:prstGeom prst="straightConnector1">
            <a:avLst/>
          </a:prstGeom>
          <a:noFill/>
          <a:ln w="22225"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55" name="Straight Arrow Connector 62"/>
          <p:cNvCxnSpPr>
            <a:cxnSpLocks noChangeShapeType="1"/>
            <a:stCxn id="30752" idx="4"/>
          </p:cNvCxnSpPr>
          <p:nvPr/>
        </p:nvCxnSpPr>
        <p:spPr bwMode="auto">
          <a:xfrm flipH="1">
            <a:off x="6989763" y="2565400"/>
            <a:ext cx="6350" cy="196850"/>
          </a:xfrm>
          <a:prstGeom prst="straightConnector1">
            <a:avLst/>
          </a:prstGeom>
          <a:noFill/>
          <a:ln w="9525"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56" name="Oval 40"/>
          <p:cNvSpPr>
            <a:spLocks noChangeArrowheads="1"/>
          </p:cNvSpPr>
          <p:nvPr/>
        </p:nvSpPr>
        <p:spPr bwMode="auto">
          <a:xfrm>
            <a:off x="5411789" y="1727201"/>
            <a:ext cx="504825" cy="504825"/>
          </a:xfrm>
          <a:prstGeom prst="ellipse">
            <a:avLst/>
          </a:prstGeom>
          <a:solidFill>
            <a:srgbClr val="FFFFFF"/>
          </a:solidFill>
          <a:ln w="222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nb-NO" sz="1800">
                <a:solidFill>
                  <a:srgbClr val="FF0000"/>
                </a:solidFill>
              </a:rPr>
              <a:t>x</a:t>
            </a:r>
          </a:p>
        </p:txBody>
      </p:sp>
      <p:cxnSp>
        <p:nvCxnSpPr>
          <p:cNvPr id="30757" name="Straight Connector 66"/>
          <p:cNvCxnSpPr>
            <a:cxnSpLocks noChangeShapeType="1"/>
          </p:cNvCxnSpPr>
          <p:nvPr/>
        </p:nvCxnSpPr>
        <p:spPr bwMode="auto">
          <a:xfrm flipV="1">
            <a:off x="4367213" y="1925639"/>
            <a:ext cx="0" cy="763587"/>
          </a:xfrm>
          <a:prstGeom prst="line">
            <a:avLst/>
          </a:prstGeom>
          <a:noFill/>
          <a:ln w="222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58" name="Straight Arrow Connector 68"/>
          <p:cNvCxnSpPr>
            <a:cxnSpLocks noChangeShapeType="1"/>
          </p:cNvCxnSpPr>
          <p:nvPr/>
        </p:nvCxnSpPr>
        <p:spPr bwMode="auto">
          <a:xfrm flipV="1">
            <a:off x="4367214" y="1916114"/>
            <a:ext cx="1044575" cy="9525"/>
          </a:xfrm>
          <a:prstGeom prst="straightConnector1">
            <a:avLst/>
          </a:prstGeom>
          <a:noFill/>
          <a:ln w="22225"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59" name="Straight Arrow Connector 72"/>
          <p:cNvCxnSpPr>
            <a:cxnSpLocks noChangeShapeType="1"/>
            <a:endCxn id="30756" idx="0"/>
          </p:cNvCxnSpPr>
          <p:nvPr/>
        </p:nvCxnSpPr>
        <p:spPr bwMode="auto">
          <a:xfrm>
            <a:off x="5659438" y="1341438"/>
            <a:ext cx="4762" cy="385762"/>
          </a:xfrm>
          <a:prstGeom prst="straightConnector1">
            <a:avLst/>
          </a:prstGeom>
          <a:noFill/>
          <a:ln w="22225"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60" name="TextBox 73"/>
          <p:cNvSpPr txBox="1">
            <a:spLocks noChangeArrowheads="1"/>
          </p:cNvSpPr>
          <p:nvPr/>
        </p:nvSpPr>
        <p:spPr bwMode="auto">
          <a:xfrm>
            <a:off x="5384584" y="1268414"/>
            <a:ext cx="14895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nb-NO" sz="1800" dirty="0"/>
              <a:t>    R=(F</a:t>
            </a:r>
            <a:r>
              <a:rPr lang="en-US" altLang="nb-NO" sz="1800" baseline="-25000" dirty="0"/>
              <a:t>2</a:t>
            </a:r>
            <a:r>
              <a:rPr lang="en-US" altLang="nb-NO" sz="1800" dirty="0"/>
              <a:t>/F</a:t>
            </a:r>
            <a:r>
              <a:rPr lang="en-US" altLang="nb-NO" sz="1800" baseline="-25000" dirty="0"/>
              <a:t>1</a:t>
            </a:r>
            <a:r>
              <a:rPr lang="en-US" altLang="nb-NO" sz="1800" dirty="0"/>
              <a:t>)</a:t>
            </a:r>
            <a:r>
              <a:rPr lang="en-US" altLang="nb-NO" sz="1800" baseline="-25000" dirty="0"/>
              <a:t>s</a:t>
            </a:r>
          </a:p>
        </p:txBody>
      </p:sp>
      <p:cxnSp>
        <p:nvCxnSpPr>
          <p:cNvPr id="30761" name="Straight Connector 75"/>
          <p:cNvCxnSpPr>
            <a:cxnSpLocks noChangeShapeType="1"/>
          </p:cNvCxnSpPr>
          <p:nvPr/>
        </p:nvCxnSpPr>
        <p:spPr bwMode="auto">
          <a:xfrm flipV="1">
            <a:off x="5916613" y="1916113"/>
            <a:ext cx="1079500" cy="0"/>
          </a:xfrm>
          <a:prstGeom prst="line">
            <a:avLst/>
          </a:prstGeom>
          <a:noFill/>
          <a:ln w="222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62" name="Straight Arrow Connector 77"/>
          <p:cNvCxnSpPr>
            <a:cxnSpLocks noChangeShapeType="1"/>
            <a:endCxn id="30752" idx="0"/>
          </p:cNvCxnSpPr>
          <p:nvPr/>
        </p:nvCxnSpPr>
        <p:spPr bwMode="auto">
          <a:xfrm>
            <a:off x="6996113" y="1916113"/>
            <a:ext cx="0" cy="144462"/>
          </a:xfrm>
          <a:prstGeom prst="straightConnector1">
            <a:avLst/>
          </a:prstGeom>
          <a:noFill/>
          <a:ln w="22225"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63" name="TextBox 82"/>
          <p:cNvSpPr txBox="1">
            <a:spLocks noChangeArrowheads="1"/>
          </p:cNvSpPr>
          <p:nvPr/>
        </p:nvSpPr>
        <p:spPr bwMode="auto">
          <a:xfrm>
            <a:off x="6497300" y="1557338"/>
            <a:ext cx="8579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nb-NO" sz="1800" dirty="0"/>
              <a:t>u= F</a:t>
            </a:r>
            <a:r>
              <a:rPr lang="en-US" altLang="nb-NO" sz="1800" baseline="-25000" dirty="0"/>
              <a:t>2,s</a:t>
            </a:r>
          </a:p>
        </p:txBody>
      </p:sp>
      <p:sp>
        <p:nvSpPr>
          <p:cNvPr id="30764" name="TextBox 83"/>
          <p:cNvSpPr txBox="1">
            <a:spLocks noChangeArrowheads="1"/>
          </p:cNvSpPr>
          <p:nvPr/>
        </p:nvSpPr>
        <p:spPr bwMode="auto">
          <a:xfrm>
            <a:off x="4208981" y="1557339"/>
            <a:ext cx="8451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nb-NO" sz="1800" dirty="0"/>
              <a:t>d=F</a:t>
            </a:r>
            <a:r>
              <a:rPr lang="en-US" altLang="nb-NO" sz="1800" baseline="-25000" dirty="0"/>
              <a:t>1,m</a:t>
            </a:r>
          </a:p>
        </p:txBody>
      </p:sp>
      <p:sp>
        <p:nvSpPr>
          <p:cNvPr id="30765" name="TextBox 84"/>
          <p:cNvSpPr txBox="1">
            <a:spLocks noChangeArrowheads="1"/>
          </p:cNvSpPr>
          <p:nvPr/>
        </p:nvSpPr>
        <p:spPr bwMode="auto">
          <a:xfrm>
            <a:off x="6046418" y="2239208"/>
            <a:ext cx="5822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nb-NO" sz="1800" dirty="0"/>
              <a:t>F</a:t>
            </a:r>
            <a:r>
              <a:rPr lang="en-US" altLang="nb-NO" sz="1800" baseline="-25000" dirty="0"/>
              <a:t>2,m</a:t>
            </a:r>
          </a:p>
        </p:txBody>
      </p:sp>
      <p:cxnSp>
        <p:nvCxnSpPr>
          <p:cNvPr id="87" name="Straight Arrow Connector 86"/>
          <p:cNvCxnSpPr>
            <a:cxnSpLocks noChangeShapeType="1"/>
          </p:cNvCxnSpPr>
          <p:nvPr/>
        </p:nvCxnSpPr>
        <p:spPr bwMode="auto">
          <a:xfrm flipH="1">
            <a:off x="2495550" y="3654425"/>
            <a:ext cx="1944688" cy="0"/>
          </a:xfrm>
          <a:prstGeom prst="straightConnector1">
            <a:avLst/>
          </a:prstGeom>
          <a:noFill/>
          <a:ln w="22225" algn="ctr">
            <a:solidFill>
              <a:schemeClr val="accent2"/>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8" name="Oval 40"/>
          <p:cNvSpPr>
            <a:spLocks noChangeArrowheads="1"/>
          </p:cNvSpPr>
          <p:nvPr/>
        </p:nvSpPr>
        <p:spPr bwMode="auto">
          <a:xfrm>
            <a:off x="1990726" y="3402014"/>
            <a:ext cx="504825" cy="504825"/>
          </a:xfrm>
          <a:prstGeom prst="ellipse">
            <a:avLst/>
          </a:prstGeom>
          <a:solidFill>
            <a:srgbClr val="FFFFFF"/>
          </a:solidFill>
          <a:ln w="9525" algn="ctr">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nb-NO" sz="1800" dirty="0">
                <a:solidFill>
                  <a:schemeClr val="accent2"/>
                </a:solidFill>
              </a:rPr>
              <a:t>VC</a:t>
            </a:r>
          </a:p>
        </p:txBody>
      </p:sp>
      <p:sp>
        <p:nvSpPr>
          <p:cNvPr id="89" name="Rectangle 88"/>
          <p:cNvSpPr>
            <a:spLocks noChangeArrowheads="1"/>
          </p:cNvSpPr>
          <p:nvPr/>
        </p:nvSpPr>
        <p:spPr bwMode="auto">
          <a:xfrm>
            <a:off x="2964014" y="3275028"/>
            <a:ext cx="4283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nb-NO" sz="1800" dirty="0" err="1"/>
              <a:t>y</a:t>
            </a:r>
            <a:r>
              <a:rPr lang="en-US" altLang="nb-NO" sz="1800" baseline="-25000" dirty="0" err="1"/>
              <a:t>m</a:t>
            </a:r>
            <a:endParaRPr lang="en-US" altLang="nb-NO" sz="1800" baseline="-25000" dirty="0"/>
          </a:p>
        </p:txBody>
      </p:sp>
      <p:sp>
        <p:nvSpPr>
          <p:cNvPr id="90" name="Rectangle 89"/>
          <p:cNvSpPr>
            <a:spLocks noChangeArrowheads="1"/>
          </p:cNvSpPr>
          <p:nvPr/>
        </p:nvSpPr>
        <p:spPr bwMode="auto">
          <a:xfrm>
            <a:off x="2054625" y="4211638"/>
            <a:ext cx="3770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nb-NO" sz="1800" dirty="0" err="1"/>
              <a:t>y</a:t>
            </a:r>
            <a:r>
              <a:rPr lang="en-US" altLang="nb-NO" sz="1800" baseline="-25000" dirty="0" err="1"/>
              <a:t>s</a:t>
            </a:r>
            <a:endParaRPr lang="en-US" altLang="nb-NO" sz="1800" baseline="-25000" dirty="0"/>
          </a:p>
        </p:txBody>
      </p:sp>
      <p:cxnSp>
        <p:nvCxnSpPr>
          <p:cNvPr id="92" name="Straight Arrow Connector 91"/>
          <p:cNvCxnSpPr>
            <a:cxnSpLocks noChangeShapeType="1"/>
          </p:cNvCxnSpPr>
          <p:nvPr/>
        </p:nvCxnSpPr>
        <p:spPr bwMode="auto">
          <a:xfrm flipH="1" flipV="1">
            <a:off x="2243138" y="3890963"/>
            <a:ext cx="0" cy="366712"/>
          </a:xfrm>
          <a:prstGeom prst="straightConnector1">
            <a:avLst/>
          </a:prstGeom>
          <a:noFill/>
          <a:ln w="22225" algn="ctr">
            <a:solidFill>
              <a:schemeClr val="accent2"/>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 name="Straight Connector 97"/>
          <p:cNvCxnSpPr>
            <a:cxnSpLocks noChangeShapeType="1"/>
            <a:stCxn id="88" idx="0"/>
          </p:cNvCxnSpPr>
          <p:nvPr/>
        </p:nvCxnSpPr>
        <p:spPr bwMode="auto">
          <a:xfrm flipH="1" flipV="1">
            <a:off x="2243138" y="1314451"/>
            <a:ext cx="0" cy="2087563"/>
          </a:xfrm>
          <a:prstGeom prst="line">
            <a:avLst/>
          </a:prstGeom>
          <a:noFill/>
          <a:ln w="22225" algn="ctr">
            <a:solidFill>
              <a:schemeClr val="accent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 name="Straight Arrow Connector 99"/>
          <p:cNvCxnSpPr>
            <a:cxnSpLocks noChangeShapeType="1"/>
          </p:cNvCxnSpPr>
          <p:nvPr/>
        </p:nvCxnSpPr>
        <p:spPr bwMode="auto">
          <a:xfrm>
            <a:off x="2243138" y="1314450"/>
            <a:ext cx="3421062" cy="0"/>
          </a:xfrm>
          <a:prstGeom prst="straightConnector1">
            <a:avLst/>
          </a:prstGeom>
          <a:noFill/>
          <a:ln w="22225" algn="ctr">
            <a:solidFill>
              <a:schemeClr val="accent2"/>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extBox 1"/>
          <p:cNvSpPr txBox="1"/>
          <p:nvPr/>
        </p:nvSpPr>
        <p:spPr>
          <a:xfrm>
            <a:off x="1433209" y="5443539"/>
            <a:ext cx="9358616" cy="1277273"/>
          </a:xfrm>
          <a:prstGeom prst="rect">
            <a:avLst/>
          </a:prstGeom>
          <a:noFill/>
        </p:spPr>
        <p:txBody>
          <a:bodyPr wrap="square" rtlCol="0">
            <a:spAutoFit/>
          </a:bodyPr>
          <a:lstStyle/>
          <a:p>
            <a:r>
              <a:rPr lang="nb-NO" altLang="nb-NO" dirty="0">
                <a:highlight>
                  <a:srgbClr val="FFFF00"/>
                </a:highlight>
              </a:rPr>
              <a:t>LINEARITY OF RATIO CONTROL</a:t>
            </a:r>
            <a:r>
              <a:rPr lang="en-US" dirty="0">
                <a:highlight>
                  <a:srgbClr val="FFFF00"/>
                </a:highlight>
              </a:rPr>
              <a:t>: </a:t>
            </a:r>
            <a:r>
              <a:rPr lang="en-US" u="sng" dirty="0">
                <a:highlight>
                  <a:srgbClr val="FFFF00"/>
                </a:highlight>
              </a:rPr>
              <a:t>This way </a:t>
            </a:r>
            <a:r>
              <a:rPr lang="en-US" dirty="0">
                <a:highlight>
                  <a:srgbClr val="FFFF00"/>
                </a:highlight>
              </a:rPr>
              <a:t>of implementing ratio control makes it easy to tune the outer feedback loop (VC controller) because </a:t>
            </a:r>
          </a:p>
          <a:p>
            <a:pPr marL="285750" indent="-285750">
              <a:buFont typeface="Arial" panose="020B0604020202020204" pitchFamily="34" charset="0"/>
              <a:buChar char="•"/>
            </a:pPr>
            <a:r>
              <a:rPr lang="en-US" dirty="0">
                <a:highlight>
                  <a:srgbClr val="FFFF00"/>
                </a:highlight>
              </a:rPr>
              <a:t>The gain from MV = R</a:t>
            </a:r>
            <a:r>
              <a:rPr lang="en-US" baseline="-25000" dirty="0">
                <a:highlight>
                  <a:srgbClr val="FFFF00"/>
                </a:highlight>
              </a:rPr>
              <a:t>s</a:t>
            </a:r>
            <a:r>
              <a:rPr lang="en-US" dirty="0">
                <a:highlight>
                  <a:srgbClr val="FFFF00"/>
                </a:highlight>
              </a:rPr>
              <a:t> to CV=y (here viscosity) does not depend on the disturbance d=F</a:t>
            </a:r>
            <a:r>
              <a:rPr lang="en-US" baseline="-25000" dirty="0">
                <a:highlight>
                  <a:srgbClr val="FFFF00"/>
                </a:highlight>
              </a:rPr>
              <a:t>1</a:t>
            </a:r>
            <a:r>
              <a:rPr lang="en-US" dirty="0">
                <a:highlight>
                  <a:srgbClr val="FFFF00"/>
                </a:highlight>
              </a:rPr>
              <a:t>. </a:t>
            </a:r>
          </a:p>
          <a:p>
            <a:pPr algn="l"/>
            <a:endParaRPr lang="en-US" sz="1200" dirty="0">
              <a:highlight>
                <a:srgbClr val="FFFF00"/>
              </a:highlight>
            </a:endParaRPr>
          </a:p>
          <a:p>
            <a:pPr algn="l"/>
            <a:r>
              <a:rPr lang="en-US" sz="1100" dirty="0"/>
              <a:t>Proof: This is general for this way of implanting ratio control, because a  given change in R has the same effect on the property y, independent of the total flow is. </a:t>
            </a:r>
          </a:p>
        </p:txBody>
      </p:sp>
      <p:sp>
        <p:nvSpPr>
          <p:cNvPr id="3" name="TextBox 2">
            <a:extLst>
              <a:ext uri="{FF2B5EF4-FFF2-40B4-BE49-F238E27FC236}">
                <a16:creationId xmlns:a16="http://schemas.microsoft.com/office/drawing/2014/main" id="{FEF5C894-BBFE-1052-D341-F7C8C37ED7CE}"/>
              </a:ext>
            </a:extLst>
          </p:cNvPr>
          <p:cNvSpPr txBox="1"/>
          <p:nvPr/>
        </p:nvSpPr>
        <p:spPr>
          <a:xfrm>
            <a:off x="1990726" y="501710"/>
            <a:ext cx="7002366" cy="461665"/>
          </a:xfrm>
          <a:prstGeom prst="rect">
            <a:avLst/>
          </a:prstGeom>
          <a:noFill/>
        </p:spPr>
        <p:txBody>
          <a:bodyPr wrap="none" rtlCol="0">
            <a:spAutoFit/>
          </a:bodyPr>
          <a:lstStyle/>
          <a:p>
            <a:r>
              <a:rPr lang="nb-NO" dirty="0" err="1"/>
              <a:t>Implementation</a:t>
            </a:r>
            <a:r>
              <a:rPr lang="nb-NO" dirty="0"/>
              <a:t> of ratio control</a:t>
            </a:r>
            <a:r>
              <a:rPr lang="nb-NO" sz="2400" dirty="0"/>
              <a:t>:    </a:t>
            </a:r>
            <a:r>
              <a:rPr lang="nb-NO" sz="2400" dirty="0">
                <a:highlight>
                  <a:srgbClr val="FFFF00"/>
                </a:highlight>
              </a:rPr>
              <a:t>u = R d</a:t>
            </a:r>
            <a:r>
              <a:rPr lang="nb-NO" dirty="0"/>
              <a:t>  (in </a:t>
            </a:r>
            <a:r>
              <a:rPr lang="nb-NO" dirty="0" err="1"/>
              <a:t>unscaled</a:t>
            </a:r>
            <a:r>
              <a:rPr lang="nb-NO" dirty="0"/>
              <a:t>/</a:t>
            </a:r>
            <a:r>
              <a:rPr lang="nb-NO" dirty="0" err="1"/>
              <a:t>physical</a:t>
            </a:r>
            <a:r>
              <a:rPr lang="nb-NO" dirty="0"/>
              <a:t> units)</a:t>
            </a:r>
            <a:endParaRPr lang="en-US" dirty="0"/>
          </a:p>
        </p:txBody>
      </p:sp>
      <p:sp>
        <p:nvSpPr>
          <p:cNvPr id="4" name="Slide Number Placeholder 3">
            <a:extLst>
              <a:ext uri="{FF2B5EF4-FFF2-40B4-BE49-F238E27FC236}">
                <a16:creationId xmlns:a16="http://schemas.microsoft.com/office/drawing/2014/main" id="{1A3CB384-AC1F-3750-F272-6080EF008785}"/>
              </a:ext>
            </a:extLst>
          </p:cNvPr>
          <p:cNvSpPr>
            <a:spLocks noGrp="1"/>
          </p:cNvSpPr>
          <p:nvPr>
            <p:ph type="sldNum" sz="quarter" idx="12"/>
          </p:nvPr>
        </p:nvSpPr>
        <p:spPr/>
        <p:txBody>
          <a:bodyPr/>
          <a:lstStyle/>
          <a:p>
            <a:fld id="{A5FDCD2B-6064-4A78-9C2D-DD73DFA345C7}" type="slidenum">
              <a:rPr lang="en-US" smtClean="0"/>
              <a:t>22</a:t>
            </a:fld>
            <a:endParaRPr lang="en-US"/>
          </a:p>
        </p:txBody>
      </p:sp>
    </p:spTree>
    <p:extLst>
      <p:ext uri="{BB962C8B-B14F-4D97-AF65-F5344CB8AC3E}">
        <p14:creationId xmlns:p14="http://schemas.microsoft.com/office/powerpoint/2010/main" val="42002199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89" grpId="0"/>
      <p:bldP spid="90"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CFEAC-BFD8-43D3-8434-E6337B5D0B46}"/>
              </a:ext>
            </a:extLst>
          </p:cNvPr>
          <p:cNvSpPr>
            <a:spLocks noGrp="1"/>
          </p:cNvSpPr>
          <p:nvPr>
            <p:ph type="title"/>
          </p:nvPr>
        </p:nvSpPr>
        <p:spPr/>
        <p:txBody>
          <a:bodyPr/>
          <a:lstStyle/>
          <a:p>
            <a:r>
              <a:rPr lang="nb-NO" dirty="0" err="1"/>
              <a:t>Proof</a:t>
            </a:r>
            <a:r>
              <a:rPr lang="nb-NO" dirty="0"/>
              <a:t> of </a:t>
            </a:r>
            <a:r>
              <a:rPr lang="nb-NO" dirty="0" err="1"/>
              <a:t>constant</a:t>
            </a:r>
            <a:r>
              <a:rPr lang="nb-NO" dirty="0"/>
              <a:t> </a:t>
            </a:r>
            <a:r>
              <a:rPr lang="nb-NO" dirty="0" err="1"/>
              <a:t>gain</a:t>
            </a:r>
            <a:r>
              <a:rPr lang="nb-NO" dirty="0"/>
              <a:t> for ideal </a:t>
            </a:r>
            <a:r>
              <a:rPr lang="nb-NO" dirty="0" err="1"/>
              <a:t>mixing</a:t>
            </a:r>
            <a:endParaRPr lang="nb-NO"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90F80B9-42CB-4709-8E9F-5769391E3C19}"/>
                  </a:ext>
                </a:extLst>
              </p:cNvPr>
              <p:cNvSpPr>
                <a:spLocks noGrp="1"/>
              </p:cNvSpPr>
              <p:nvPr>
                <p:ph idx="1"/>
              </p:nvPr>
            </p:nvSpPr>
            <p:spPr>
              <a:xfrm>
                <a:off x="1981200" y="1268761"/>
                <a:ext cx="8229600" cy="4525963"/>
              </a:xfrm>
            </p:spPr>
            <p:txBody>
              <a:bodyPr>
                <a:normAutofit fontScale="92500" lnSpcReduction="20000"/>
              </a:bodyPr>
              <a:lstStyle/>
              <a:p>
                <a:pPr marL="0" indent="0" algn="l">
                  <a:buNone/>
                </a:pPr>
                <a:r>
                  <a:rPr lang="en-US" sz="1200" i="1" dirty="0"/>
                  <a:t>-</a:t>
                </a:r>
              </a:p>
              <a:p>
                <a:pPr algn="l"/>
                <a:r>
                  <a:rPr lang="en-US" sz="1600" b="1" i="1" dirty="0"/>
                  <a:t>Ideal mixing: The property y depends linearly on composition c, </a:t>
                </a:r>
                <a14:m>
                  <m:oMath xmlns:m="http://schemas.openxmlformats.org/officeDocument/2006/math">
                    <m:r>
                      <a:rPr lang="nb-NO" sz="1600" b="1" i="1" smtClean="0">
                        <a:latin typeface="Cambria Math" panose="02040503050406030204" pitchFamily="18" charset="0"/>
                      </a:rPr>
                      <m:t>𝒚</m:t>
                    </m:r>
                    <m:r>
                      <a:rPr lang="nb-NO" sz="1600" b="1" i="1" smtClean="0">
                        <a:latin typeface="Cambria Math" panose="02040503050406030204" pitchFamily="18" charset="0"/>
                      </a:rPr>
                      <m:t>=</m:t>
                    </m:r>
                    <m:sSub>
                      <m:sSubPr>
                        <m:ctrlPr>
                          <a:rPr lang="nb-NO" sz="1600" b="1" i="1" smtClean="0">
                            <a:latin typeface="Cambria Math" panose="02040503050406030204" pitchFamily="18" charset="0"/>
                          </a:rPr>
                        </m:ctrlPr>
                      </m:sSubPr>
                      <m:e>
                        <m:r>
                          <a:rPr lang="nb-NO" sz="1600" b="1" i="1" smtClean="0">
                            <a:latin typeface="Cambria Math" panose="02040503050406030204" pitchFamily="18" charset="0"/>
                          </a:rPr>
                          <m:t>𝒌</m:t>
                        </m:r>
                      </m:e>
                      <m:sub>
                        <m:r>
                          <a:rPr lang="nb-NO" sz="1600" b="1" i="1" smtClean="0">
                            <a:latin typeface="Cambria Math" panose="02040503050406030204" pitchFamily="18" charset="0"/>
                          </a:rPr>
                          <m:t>𝟏</m:t>
                        </m:r>
                      </m:sub>
                    </m:sSub>
                    <m:sSub>
                      <m:sSubPr>
                        <m:ctrlPr>
                          <a:rPr lang="nb-NO" sz="1600" b="1" i="1" smtClean="0">
                            <a:latin typeface="Cambria Math" panose="02040503050406030204" pitchFamily="18" charset="0"/>
                          </a:rPr>
                        </m:ctrlPr>
                      </m:sSubPr>
                      <m:e>
                        <m:r>
                          <a:rPr lang="nb-NO" sz="1600" b="1" i="1" smtClean="0">
                            <a:latin typeface="Cambria Math" panose="02040503050406030204" pitchFamily="18" charset="0"/>
                          </a:rPr>
                          <m:t>𝒄</m:t>
                        </m:r>
                      </m:e>
                      <m:sub>
                        <m:r>
                          <a:rPr lang="nb-NO" sz="1600" b="1" i="1" smtClean="0">
                            <a:latin typeface="Cambria Math" panose="02040503050406030204" pitchFamily="18" charset="0"/>
                          </a:rPr>
                          <m:t>!</m:t>
                        </m:r>
                      </m:sub>
                    </m:sSub>
                    <m:r>
                      <a:rPr lang="nb-NO" sz="1600" b="1" i="1" smtClean="0">
                        <a:latin typeface="Cambria Math" panose="02040503050406030204" pitchFamily="18" charset="0"/>
                      </a:rPr>
                      <m:t>+</m:t>
                    </m:r>
                    <m:sSub>
                      <m:sSubPr>
                        <m:ctrlPr>
                          <a:rPr lang="nb-NO" sz="1600" b="1" i="1" smtClean="0">
                            <a:latin typeface="Cambria Math" panose="02040503050406030204" pitchFamily="18" charset="0"/>
                          </a:rPr>
                        </m:ctrlPr>
                      </m:sSubPr>
                      <m:e>
                        <m:r>
                          <a:rPr lang="nb-NO" sz="1600" b="1" i="1" smtClean="0">
                            <a:latin typeface="Cambria Math" panose="02040503050406030204" pitchFamily="18" charset="0"/>
                          </a:rPr>
                          <m:t>𝒌</m:t>
                        </m:r>
                      </m:e>
                      <m:sub>
                        <m:r>
                          <a:rPr lang="nb-NO" sz="1600" b="1" i="1" smtClean="0">
                            <a:latin typeface="Cambria Math" panose="02040503050406030204" pitchFamily="18" charset="0"/>
                          </a:rPr>
                          <m:t>𝟐</m:t>
                        </m:r>
                      </m:sub>
                    </m:sSub>
                    <m:sSub>
                      <m:sSubPr>
                        <m:ctrlPr>
                          <a:rPr lang="nb-NO" sz="1600" b="1" i="1" smtClean="0">
                            <a:latin typeface="Cambria Math" panose="02040503050406030204" pitchFamily="18" charset="0"/>
                          </a:rPr>
                        </m:ctrlPr>
                      </m:sSubPr>
                      <m:e>
                        <m:r>
                          <a:rPr lang="nb-NO" sz="1600" b="1" i="1" smtClean="0">
                            <a:latin typeface="Cambria Math" panose="02040503050406030204" pitchFamily="18" charset="0"/>
                          </a:rPr>
                          <m:t>𝒄</m:t>
                        </m:r>
                      </m:e>
                      <m:sub>
                        <m:r>
                          <a:rPr lang="nb-NO" sz="1600" b="1" i="1" smtClean="0">
                            <a:latin typeface="Cambria Math" panose="02040503050406030204" pitchFamily="18" charset="0"/>
                          </a:rPr>
                          <m:t>𝟐</m:t>
                        </m:r>
                      </m:sub>
                    </m:sSub>
                  </m:oMath>
                </a14:m>
                <a:r>
                  <a:rPr lang="en-US" sz="1600" b="1" i="1" dirty="0"/>
                  <a:t>, so we just need to show that the gain from MV=R to composition c is independent of the total flow.</a:t>
                </a:r>
              </a:p>
              <a:p>
                <a:pPr algn="l"/>
                <a:r>
                  <a:rPr lang="en-US" sz="1600" b="1" i="1" dirty="0"/>
                  <a:t>Proof. </a:t>
                </a:r>
                <a:r>
                  <a:rPr lang="en-US" sz="1600" dirty="0"/>
                  <a:t>The </a:t>
                </a:r>
                <a:r>
                  <a:rPr lang="en-US" sz="1600" dirty="0">
                    <a:highlight>
                      <a:srgbClr val="FFFF00"/>
                    </a:highlight>
                  </a:rPr>
                  <a:t>component balance </a:t>
                </a:r>
                <a:r>
                  <a:rPr lang="en-US" sz="1600" dirty="0"/>
                  <a:t>gives:  </a:t>
                </a:r>
                <a:r>
                  <a:rPr lang="en-US" sz="1600" dirty="0">
                    <a:highlight>
                      <a:srgbClr val="FFFF00"/>
                    </a:highlight>
                  </a:rPr>
                  <a:t>CV=c=(c</a:t>
                </a:r>
                <a:r>
                  <a:rPr lang="en-US" sz="1600" baseline="-25000" dirty="0">
                    <a:highlight>
                      <a:srgbClr val="FFFF00"/>
                    </a:highlight>
                  </a:rPr>
                  <a:t>1</a:t>
                </a:r>
                <a:r>
                  <a:rPr lang="en-US" sz="1600" dirty="0">
                    <a:highlight>
                      <a:srgbClr val="FFFF00"/>
                    </a:highlight>
                  </a:rPr>
                  <a:t>F</a:t>
                </a:r>
                <a:r>
                  <a:rPr lang="en-US" sz="1600" baseline="-25000" dirty="0">
                    <a:highlight>
                      <a:srgbClr val="FFFF00"/>
                    </a:highlight>
                  </a:rPr>
                  <a:t>1</a:t>
                </a:r>
                <a:r>
                  <a:rPr lang="en-US" sz="1600" dirty="0">
                    <a:highlight>
                      <a:srgbClr val="FFFF00"/>
                    </a:highlight>
                  </a:rPr>
                  <a:t> + c</a:t>
                </a:r>
                <a:r>
                  <a:rPr lang="en-US" sz="1600" baseline="-25000" dirty="0">
                    <a:highlight>
                      <a:srgbClr val="FFFF00"/>
                    </a:highlight>
                  </a:rPr>
                  <a:t>2</a:t>
                </a:r>
                <a:r>
                  <a:rPr lang="en-US" sz="1600" dirty="0">
                    <a:highlight>
                      <a:srgbClr val="FFFF00"/>
                    </a:highlight>
                  </a:rPr>
                  <a:t>F</a:t>
                </a:r>
                <a:r>
                  <a:rPr lang="en-US" sz="1600" baseline="-25000" dirty="0">
                    <a:highlight>
                      <a:srgbClr val="FFFF00"/>
                    </a:highlight>
                  </a:rPr>
                  <a:t>2</a:t>
                </a:r>
                <a:r>
                  <a:rPr lang="en-US" sz="1600" dirty="0">
                    <a:highlight>
                      <a:srgbClr val="FFFF00"/>
                    </a:highlight>
                  </a:rPr>
                  <a:t>)/(F</a:t>
                </a:r>
                <a:r>
                  <a:rPr lang="en-US" sz="1600" baseline="-25000" dirty="0">
                    <a:highlight>
                      <a:srgbClr val="FFFF00"/>
                    </a:highlight>
                  </a:rPr>
                  <a:t>1</a:t>
                </a:r>
                <a:r>
                  <a:rPr lang="en-US" sz="1600" dirty="0">
                    <a:highlight>
                      <a:srgbClr val="FFFF00"/>
                    </a:highlight>
                  </a:rPr>
                  <a:t>+F</a:t>
                </a:r>
                <a:r>
                  <a:rPr lang="en-US" sz="1600" baseline="-25000" dirty="0">
                    <a:highlight>
                      <a:srgbClr val="FFFF00"/>
                    </a:highlight>
                  </a:rPr>
                  <a:t>2</a:t>
                </a:r>
                <a:r>
                  <a:rPr lang="en-US" sz="1600" dirty="0">
                    <a:highlight>
                      <a:srgbClr val="FFFF00"/>
                    </a:highlight>
                  </a:rPr>
                  <a:t>)</a:t>
                </a:r>
              </a:p>
              <a:p>
                <a:pPr algn="l"/>
                <a:r>
                  <a:rPr lang="en-US" sz="1600" dirty="0"/>
                  <a:t>We are here considering disturbances in F1, so assume that c1 and c2 are constant. </a:t>
                </a:r>
              </a:p>
              <a:p>
                <a:pPr algn="l"/>
                <a:r>
                  <a:rPr lang="en-US" sz="1600" dirty="0"/>
                  <a:t>We also assume that there is an outer loop so that c remains constant. From the component balance we see that c=constant implies that at as we change F1 (disturbance) we will have that R=F2/F1=constant.</a:t>
                </a:r>
              </a:p>
              <a:p>
                <a:pPr algn="l"/>
                <a:r>
                  <a:rPr lang="en-US" sz="1600" dirty="0">
                    <a:highlight>
                      <a:srgbClr val="C0C0C0"/>
                    </a:highlight>
                  </a:rPr>
                  <a:t>With no ratio control: </a:t>
                </a:r>
                <a:r>
                  <a:rPr lang="en-US" sz="1600" dirty="0"/>
                  <a:t>The gain from MV=F</a:t>
                </a:r>
                <a:r>
                  <a:rPr lang="en-US" sz="1600" baseline="-25000" dirty="0"/>
                  <a:t>2</a:t>
                </a:r>
                <a:r>
                  <a:rPr lang="en-US" sz="1400" baseline="-25000" dirty="0"/>
                  <a:t> </a:t>
                </a:r>
                <a:r>
                  <a:rPr lang="en-US" sz="1400" dirty="0"/>
                  <a:t>to CV=c is:  </a:t>
                </a:r>
              </a:p>
              <a:p>
                <a:pPr lvl="1"/>
                <a:r>
                  <a:rPr lang="en-US" sz="1200" dirty="0"/>
                  <a:t>K = (c2-c1)F1/(F1+F2)^2  = (c2-c1)/[(1+R)(F1+F2)]</a:t>
                </a:r>
              </a:p>
              <a:p>
                <a:pPr lvl="1"/>
                <a:r>
                  <a:rPr lang="en-US" sz="1200" dirty="0"/>
                  <a:t>With R=constant (ats </a:t>
                </a:r>
                <a:r>
                  <a:rPr lang="en-US" sz="1200" dirty="0" err="1"/>
                  <a:t>teady</a:t>
                </a:r>
                <a:r>
                  <a:rPr lang="en-US" sz="1200" dirty="0"/>
                  <a:t> state) we then have K = constant/(F1+F2) so the gain K will change with operation, which will be a problem for the outer feedback controller (CC). Actually, we find that K=infinity when F=F1+F2 goes to zero, so we may get instability in the outer feedback loop at low flowrates.</a:t>
                </a:r>
              </a:p>
              <a:p>
                <a:pPr marL="457200" lvl="1" indent="0">
                  <a:buNone/>
                </a:pPr>
                <a:r>
                  <a:rPr lang="en-US" sz="1000" dirty="0"/>
                  <a:t> </a:t>
                </a:r>
              </a:p>
              <a:p>
                <a:pPr algn="l"/>
                <a:r>
                  <a:rPr lang="en-US" sz="1600" dirty="0">
                    <a:highlight>
                      <a:srgbClr val="C0C0C0"/>
                    </a:highlight>
                  </a:rPr>
                  <a:t>With ratio control: </a:t>
                </a:r>
                <a:r>
                  <a:rPr lang="en-US" sz="1600" dirty="0"/>
                  <a:t>The gain from MV=R</a:t>
                </a:r>
                <a:r>
                  <a:rPr lang="en-US" sz="1600" baseline="-25000" dirty="0"/>
                  <a:t>s</a:t>
                </a:r>
                <a:r>
                  <a:rPr lang="en-US" sz="1600" dirty="0"/>
                  <a:t>=(q</a:t>
                </a:r>
                <a:r>
                  <a:rPr lang="en-US" sz="1600" baseline="-25000" dirty="0"/>
                  <a:t>2</a:t>
                </a:r>
                <a:r>
                  <a:rPr lang="en-US" sz="1600" dirty="0"/>
                  <a:t>/q</a:t>
                </a:r>
                <a:r>
                  <a:rPr lang="en-US" sz="1600" baseline="-25000" dirty="0"/>
                  <a:t>1</a:t>
                </a:r>
                <a:r>
                  <a:rPr lang="en-US" sz="1600" dirty="0"/>
                  <a:t>)</a:t>
                </a:r>
                <a:r>
                  <a:rPr lang="en-US" sz="1600" baseline="-25000" dirty="0"/>
                  <a:t>s</a:t>
                </a:r>
                <a:r>
                  <a:rPr lang="en-US" sz="1400" baseline="-25000" dirty="0"/>
                  <a:t> </a:t>
                </a:r>
                <a:r>
                  <a:rPr lang="en-US" sz="1400" dirty="0"/>
                  <a:t>to CV=c is:  </a:t>
                </a:r>
              </a:p>
              <a:p>
                <a:pPr lvl="1"/>
                <a:r>
                  <a:rPr lang="en-US" sz="1200" dirty="0"/>
                  <a:t>K</a:t>
                </a:r>
                <a:r>
                  <a:rPr lang="en-US" sz="1200" baseline="-25000" dirty="0"/>
                  <a:t>r</a:t>
                </a:r>
                <a:r>
                  <a:rPr lang="en-US" sz="1200" dirty="0"/>
                  <a:t> = (c2-c1)F1^2/(F1+F2)^2  = (c2-c1) /(1+R)</a:t>
                </a:r>
                <a:r>
                  <a:rPr lang="en-US" sz="1200" baseline="30000" dirty="0"/>
                  <a:t>2</a:t>
                </a:r>
              </a:p>
              <a:p>
                <a:pPr lvl="1"/>
                <a:r>
                  <a:rPr lang="en-US" sz="1200" dirty="0"/>
                  <a:t>With R=constant (at steady state) we get Kr= constant independent of the value of the disturbance (F1)!  So the outer loop always has the same gain and there no reason to be careful about the tunings.  </a:t>
                </a:r>
              </a:p>
              <a:p>
                <a:r>
                  <a:rPr lang="en-US" sz="1600" dirty="0"/>
                  <a:t>Note: An alternative to ratio control is “standard” feedforward control where u = </a:t>
                </a:r>
                <a:r>
                  <a:rPr lang="en-US" sz="1600" dirty="0" err="1"/>
                  <a:t>u</a:t>
                </a:r>
                <a:r>
                  <a:rPr lang="en-US" sz="1600" baseline="-25000" dirty="0" err="1"/>
                  <a:t>FB</a:t>
                </a:r>
                <a:r>
                  <a:rPr lang="en-US" sz="1600" dirty="0"/>
                  <a:t> + </a:t>
                </a:r>
                <a:r>
                  <a:rPr lang="en-US" sz="1600" dirty="0" err="1"/>
                  <a:t>u</a:t>
                </a:r>
                <a:r>
                  <a:rPr lang="en-US" sz="1600" baseline="-25000" dirty="0" err="1"/>
                  <a:t>FF</a:t>
                </a:r>
                <a:r>
                  <a:rPr lang="en-US" sz="1600" dirty="0"/>
                  <a:t> (where FB is from the feedback controller CC and FF is from a feedforward controller from d=F1.) In this case we get the problem with process gain variation for the feedback controller CC). So ratio control is the best!</a:t>
                </a:r>
              </a:p>
              <a:p>
                <a:pPr algn="l"/>
                <a:endParaRPr lang="en-US" dirty="0"/>
              </a:p>
              <a:p>
                <a:pPr algn="l"/>
                <a:endParaRPr lang="en-US" dirty="0"/>
              </a:p>
              <a:p>
                <a:endParaRPr lang="nb-NO" dirty="0"/>
              </a:p>
            </p:txBody>
          </p:sp>
        </mc:Choice>
        <mc:Fallback xmlns="">
          <p:sp>
            <p:nvSpPr>
              <p:cNvPr id="3" name="Content Placeholder 2">
                <a:extLst>
                  <a:ext uri="{FF2B5EF4-FFF2-40B4-BE49-F238E27FC236}">
                    <a16:creationId xmlns:a16="http://schemas.microsoft.com/office/drawing/2014/main" id="{D90F80B9-42CB-4709-8E9F-5769391E3C19}"/>
                  </a:ext>
                </a:extLst>
              </p:cNvPr>
              <p:cNvSpPr>
                <a:spLocks noGrp="1" noRot="1" noChangeAspect="1" noMove="1" noResize="1" noEditPoints="1" noAdjustHandles="1" noChangeArrowheads="1" noChangeShapeType="1" noTextEdit="1"/>
              </p:cNvSpPr>
              <p:nvPr>
                <p:ph idx="1"/>
              </p:nvPr>
            </p:nvSpPr>
            <p:spPr>
              <a:xfrm>
                <a:off x="1981200" y="1268761"/>
                <a:ext cx="8229600" cy="4525963"/>
              </a:xfrm>
              <a:blipFill>
                <a:blip r:embed="rId2"/>
                <a:stretch>
                  <a:fillRect l="-222" t="-1077" r="-74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1D2C1DFF-494A-D307-CA1A-A65ADF3A8B6E}"/>
              </a:ext>
            </a:extLst>
          </p:cNvPr>
          <p:cNvSpPr>
            <a:spLocks noGrp="1"/>
          </p:cNvSpPr>
          <p:nvPr>
            <p:ph type="sldNum" sz="quarter" idx="12"/>
          </p:nvPr>
        </p:nvSpPr>
        <p:spPr/>
        <p:txBody>
          <a:bodyPr/>
          <a:lstStyle/>
          <a:p>
            <a:fld id="{A5FDCD2B-6064-4A78-9C2D-DD73DFA345C7}" type="slidenum">
              <a:rPr lang="en-US" smtClean="0"/>
              <a:t>23</a:t>
            </a:fld>
            <a:endParaRPr lang="en-US"/>
          </a:p>
        </p:txBody>
      </p:sp>
    </p:spTree>
    <p:extLst>
      <p:ext uri="{BB962C8B-B14F-4D97-AF65-F5344CB8AC3E}">
        <p14:creationId xmlns:p14="http://schemas.microsoft.com/office/powerpoint/2010/main" val="3766191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3D598-9B17-25A5-D25A-FC2041281674}"/>
              </a:ext>
            </a:extLst>
          </p:cNvPr>
          <p:cNvSpPr>
            <a:spLocks noGrp="1"/>
          </p:cNvSpPr>
          <p:nvPr>
            <p:ph type="title"/>
          </p:nvPr>
        </p:nvSpPr>
        <p:spPr/>
        <p:txBody>
          <a:bodyPr/>
          <a:lstStyle/>
          <a:p>
            <a:r>
              <a:rPr lang="nb-NO" dirty="0" err="1"/>
              <a:t>Valve</a:t>
            </a:r>
            <a:r>
              <a:rPr lang="nb-NO" dirty="0"/>
              <a:t> </a:t>
            </a:r>
            <a:r>
              <a:rPr lang="nb-NO" dirty="0" err="1"/>
              <a:t>position</a:t>
            </a:r>
            <a:r>
              <a:rPr lang="nb-NO" dirty="0"/>
              <a:t> control (VPC)</a:t>
            </a:r>
            <a:endParaRPr lang="en-US" dirty="0"/>
          </a:p>
        </p:txBody>
      </p:sp>
      <p:sp>
        <p:nvSpPr>
          <p:cNvPr id="4" name="Rectangle 2">
            <a:extLst>
              <a:ext uri="{FF2B5EF4-FFF2-40B4-BE49-F238E27FC236}">
                <a16:creationId xmlns:a16="http://schemas.microsoft.com/office/drawing/2014/main" id="{B5F0374C-E865-E27A-7F80-E0A4914CF24B}"/>
              </a:ext>
            </a:extLst>
          </p:cNvPr>
          <p:cNvSpPr txBox="1">
            <a:spLocks noChangeArrowheads="1"/>
          </p:cNvSpPr>
          <p:nvPr/>
        </p:nvSpPr>
        <p:spPr>
          <a:xfrm>
            <a:off x="838200" y="123598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nb-NO" sz="3200" dirty="0"/>
              <a:t>Have extra MV (input):  One CV, many MVs</a:t>
            </a:r>
          </a:p>
        </p:txBody>
      </p:sp>
      <p:grpSp>
        <p:nvGrpSpPr>
          <p:cNvPr id="5" name="Group 4">
            <a:extLst>
              <a:ext uri="{FF2B5EF4-FFF2-40B4-BE49-F238E27FC236}">
                <a16:creationId xmlns:a16="http://schemas.microsoft.com/office/drawing/2014/main" id="{B054DB43-EBB5-B8C4-2422-89C5AA3D92E1}"/>
              </a:ext>
            </a:extLst>
          </p:cNvPr>
          <p:cNvGrpSpPr/>
          <p:nvPr/>
        </p:nvGrpSpPr>
        <p:grpSpPr>
          <a:xfrm>
            <a:off x="8536914" y="1552477"/>
            <a:ext cx="2159078" cy="692574"/>
            <a:chOff x="8690994" y="907627"/>
            <a:chExt cx="2159078" cy="692574"/>
          </a:xfrm>
        </p:grpSpPr>
        <p:sp>
          <p:nvSpPr>
            <p:cNvPr id="6" name="Rectangle 5">
              <a:extLst>
                <a:ext uri="{FF2B5EF4-FFF2-40B4-BE49-F238E27FC236}">
                  <a16:creationId xmlns:a16="http://schemas.microsoft.com/office/drawing/2014/main" id="{574A0356-A8D5-DE8B-297F-AC711BA23437}"/>
                </a:ext>
              </a:extLst>
            </p:cNvPr>
            <p:cNvSpPr/>
            <p:nvPr/>
          </p:nvSpPr>
          <p:spPr>
            <a:xfrm>
              <a:off x="9191413" y="907627"/>
              <a:ext cx="1158240" cy="69257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solidFill>
                    <a:srgbClr val="FF0000"/>
                  </a:solidFill>
                </a:rPr>
                <a:t>Process</a:t>
              </a:r>
            </a:p>
          </p:txBody>
        </p:sp>
        <p:cxnSp>
          <p:nvCxnSpPr>
            <p:cNvPr id="7" name="Straight Arrow Connector 6">
              <a:extLst>
                <a:ext uri="{FF2B5EF4-FFF2-40B4-BE49-F238E27FC236}">
                  <a16:creationId xmlns:a16="http://schemas.microsoft.com/office/drawing/2014/main" id="{EBD165A4-B359-6632-822C-69CA8AC7FB47}"/>
                </a:ext>
              </a:extLst>
            </p:cNvPr>
            <p:cNvCxnSpPr/>
            <p:nvPr/>
          </p:nvCxnSpPr>
          <p:spPr>
            <a:xfrm>
              <a:off x="8690994" y="1006679"/>
              <a:ext cx="50041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C587CF82-90BF-45EA-1D03-849089827618}"/>
                </a:ext>
              </a:extLst>
            </p:cNvPr>
            <p:cNvCxnSpPr/>
            <p:nvPr/>
          </p:nvCxnSpPr>
          <p:spPr>
            <a:xfrm>
              <a:off x="8690994" y="1177255"/>
              <a:ext cx="50041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3FD19B99-CF59-08DB-E749-417D6F20EB60}"/>
                </a:ext>
              </a:extLst>
            </p:cNvPr>
            <p:cNvCxnSpPr/>
            <p:nvPr/>
          </p:nvCxnSpPr>
          <p:spPr>
            <a:xfrm>
              <a:off x="8690994" y="1331053"/>
              <a:ext cx="50041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ABA8998A-C600-05F8-5573-FAE06C9497A8}"/>
                </a:ext>
              </a:extLst>
            </p:cNvPr>
            <p:cNvCxnSpPr/>
            <p:nvPr/>
          </p:nvCxnSpPr>
          <p:spPr>
            <a:xfrm>
              <a:off x="8690994" y="1493241"/>
              <a:ext cx="50041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950C2197-5DA5-CD92-87EE-928180CCA73A}"/>
                </a:ext>
              </a:extLst>
            </p:cNvPr>
            <p:cNvCxnSpPr/>
            <p:nvPr/>
          </p:nvCxnSpPr>
          <p:spPr>
            <a:xfrm>
              <a:off x="10349653" y="1205249"/>
              <a:ext cx="50041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12" name="Rectangle 3">
            <a:extLst>
              <a:ext uri="{FF2B5EF4-FFF2-40B4-BE49-F238E27FC236}">
                <a16:creationId xmlns:a16="http://schemas.microsoft.com/office/drawing/2014/main" id="{9293DDBD-F1B5-543B-67E9-93B9F7259E95}"/>
              </a:ext>
            </a:extLst>
          </p:cNvPr>
          <p:cNvSpPr txBox="1">
            <a:spLocks noChangeArrowheads="1"/>
          </p:cNvSpPr>
          <p:nvPr/>
        </p:nvSpPr>
        <p:spPr>
          <a:xfrm>
            <a:off x="838200" y="2878040"/>
            <a:ext cx="10778413" cy="29499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1000" indent="-381000">
              <a:buFont typeface="Arial" panose="020B0604020202020204" pitchFamily="34" charset="0"/>
              <a:buNone/>
            </a:pPr>
            <a:r>
              <a:rPr lang="en-US" altLang="nb-NO" dirty="0"/>
              <a:t>Two different cases of VPC:</a:t>
            </a:r>
          </a:p>
          <a:p>
            <a:r>
              <a:rPr lang="en-US" altLang="nb-NO" dirty="0"/>
              <a:t> </a:t>
            </a:r>
            <a:r>
              <a:rPr lang="en-US" altLang="nb-NO" dirty="0">
                <a:highlight>
                  <a:srgbClr val="FFFF00"/>
                </a:highlight>
              </a:rPr>
              <a:t>E3</a:t>
            </a:r>
            <a:r>
              <a:rPr lang="en-US" altLang="nb-NO" dirty="0"/>
              <a:t>. Have extra </a:t>
            </a:r>
            <a:r>
              <a:rPr lang="en-US" altLang="nb-NO" u="sng" dirty="0"/>
              <a:t>dynamic</a:t>
            </a:r>
            <a:r>
              <a:rPr lang="en-US" altLang="nb-NO" dirty="0"/>
              <a:t> MV </a:t>
            </a:r>
          </a:p>
          <a:p>
            <a:pPr lvl="1"/>
            <a:r>
              <a:rPr lang="en-US" altLang="nb-NO" dirty="0">
                <a:solidFill>
                  <a:schemeClr val="tx2">
                    <a:lumMod val="60000"/>
                    <a:lumOff val="40000"/>
                  </a:schemeClr>
                </a:solidFill>
              </a:rPr>
              <a:t>	</a:t>
            </a:r>
            <a:r>
              <a:rPr lang="en-US" altLang="nb-NO" dirty="0"/>
              <a:t>Both MVs are used all the time</a:t>
            </a:r>
          </a:p>
          <a:p>
            <a:r>
              <a:rPr lang="en-US" altLang="nb-NO" dirty="0"/>
              <a:t> </a:t>
            </a:r>
            <a:r>
              <a:rPr lang="en-US" altLang="nb-NO" dirty="0">
                <a:highlight>
                  <a:srgbClr val="FFFF00"/>
                </a:highlight>
              </a:rPr>
              <a:t>E7. </a:t>
            </a:r>
            <a:r>
              <a:rPr lang="en-US" altLang="nb-NO" dirty="0"/>
              <a:t>Have extra </a:t>
            </a:r>
            <a:r>
              <a:rPr lang="en-US" altLang="nb-NO" u="sng" dirty="0"/>
              <a:t>static</a:t>
            </a:r>
            <a:r>
              <a:rPr lang="en-US" altLang="nb-NO" dirty="0"/>
              <a:t> MV</a:t>
            </a:r>
          </a:p>
          <a:p>
            <a:pPr lvl="1"/>
            <a:r>
              <a:rPr lang="en-US" altLang="nb-NO" dirty="0"/>
              <a:t>MV-MV switching: Need several MVs to cover whole range at steady state</a:t>
            </a:r>
          </a:p>
          <a:p>
            <a:pPr lvl="1"/>
            <a:r>
              <a:rPr lang="en-US" altLang="nb-NO" dirty="0"/>
              <a:t>We want to use one MV at a time</a:t>
            </a:r>
          </a:p>
          <a:p>
            <a:pPr marL="0" indent="0">
              <a:buFont typeface="Arial" panose="020B0604020202020204" pitchFamily="34" charset="0"/>
              <a:buNone/>
            </a:pPr>
            <a:endParaRPr lang="en-US" altLang="nb-NO" dirty="0">
              <a:solidFill>
                <a:schemeClr val="tx2">
                  <a:lumMod val="60000"/>
                  <a:lumOff val="40000"/>
                </a:schemeClr>
              </a:solidFill>
            </a:endParaRPr>
          </a:p>
          <a:p>
            <a:pPr marL="800100" lvl="1" indent="-342900">
              <a:buFont typeface="Arial" panose="020B0604020202020204" pitchFamily="34" charset="0"/>
              <a:buNone/>
            </a:pPr>
            <a:endParaRPr lang="en-US" altLang="nb-NO" dirty="0"/>
          </a:p>
          <a:p>
            <a:pPr marL="800100" lvl="1" indent="-342900">
              <a:buFont typeface="Arial" panose="020B0604020202020204" pitchFamily="34" charset="0"/>
              <a:buNone/>
            </a:pPr>
            <a:endParaRPr lang="en-US" altLang="nb-NO" dirty="0">
              <a:solidFill>
                <a:srgbClr val="FF0000"/>
              </a:solidFill>
            </a:endParaRPr>
          </a:p>
          <a:p>
            <a:pPr marL="1200150" lvl="2" indent="-342900">
              <a:buFont typeface="Arial" panose="020B0604020202020204" pitchFamily="34" charset="0"/>
              <a:buNone/>
            </a:pPr>
            <a:endParaRPr lang="en-US" altLang="nb-NO" dirty="0"/>
          </a:p>
        </p:txBody>
      </p:sp>
      <p:sp>
        <p:nvSpPr>
          <p:cNvPr id="3" name="Slide Number Placeholder 2">
            <a:extLst>
              <a:ext uri="{FF2B5EF4-FFF2-40B4-BE49-F238E27FC236}">
                <a16:creationId xmlns:a16="http://schemas.microsoft.com/office/drawing/2014/main" id="{F7D6DD61-C768-87A6-2C45-514735A2C28A}"/>
              </a:ext>
            </a:extLst>
          </p:cNvPr>
          <p:cNvSpPr>
            <a:spLocks noGrp="1"/>
          </p:cNvSpPr>
          <p:nvPr>
            <p:ph type="sldNum" sz="quarter" idx="12"/>
          </p:nvPr>
        </p:nvSpPr>
        <p:spPr/>
        <p:txBody>
          <a:bodyPr/>
          <a:lstStyle/>
          <a:p>
            <a:fld id="{A5FDCD2B-6064-4A78-9C2D-DD73DFA345C7}" type="slidenum">
              <a:rPr lang="en-US" smtClean="0"/>
              <a:t>24</a:t>
            </a:fld>
            <a:endParaRPr lang="en-US"/>
          </a:p>
        </p:txBody>
      </p:sp>
    </p:spTree>
    <p:extLst>
      <p:ext uri="{BB962C8B-B14F-4D97-AF65-F5344CB8AC3E}">
        <p14:creationId xmlns:p14="http://schemas.microsoft.com/office/powerpoint/2010/main" val="273998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12C1D-A894-CF8B-8434-FE98A1A0B250}"/>
              </a:ext>
            </a:extLst>
          </p:cNvPr>
          <p:cNvSpPr>
            <a:spLocks noGrp="1"/>
          </p:cNvSpPr>
          <p:nvPr>
            <p:ph type="title"/>
          </p:nvPr>
        </p:nvSpPr>
        <p:spPr>
          <a:xfrm>
            <a:off x="838200" y="-42664"/>
            <a:ext cx="10515600" cy="1325563"/>
          </a:xfrm>
        </p:spPr>
        <p:txBody>
          <a:bodyPr/>
          <a:lstStyle/>
          <a:p>
            <a:pPr algn="l"/>
            <a:r>
              <a:rPr lang="nb-NO" dirty="0">
                <a:highlight>
                  <a:srgbClr val="FFFF00"/>
                </a:highlight>
              </a:rPr>
              <a:t>E3.</a:t>
            </a:r>
            <a:r>
              <a:rPr lang="en-US" b="0" i="0" u="none" strike="noStrike" baseline="0" dirty="0">
                <a:latin typeface="CMBX8"/>
              </a:rPr>
              <a:t> VPC for extra dynamic</a:t>
            </a:r>
            <a:r>
              <a:rPr lang="en-US" dirty="0">
                <a:latin typeface="CMBX8"/>
              </a:rPr>
              <a:t> input</a:t>
            </a:r>
            <a:r>
              <a:rPr lang="nb-NO" dirty="0"/>
              <a:t> </a:t>
            </a:r>
            <a:endParaRPr lang="en-US" dirty="0"/>
          </a:p>
        </p:txBody>
      </p:sp>
      <p:pic>
        <p:nvPicPr>
          <p:cNvPr id="5" name="Picture 4">
            <a:extLst>
              <a:ext uri="{FF2B5EF4-FFF2-40B4-BE49-F238E27FC236}">
                <a16:creationId xmlns:a16="http://schemas.microsoft.com/office/drawing/2014/main" id="{CDF70CE2-04FE-2A96-D3FE-210417A253C6}"/>
              </a:ext>
            </a:extLst>
          </p:cNvPr>
          <p:cNvPicPr>
            <a:picLocks noChangeAspect="1"/>
          </p:cNvPicPr>
          <p:nvPr/>
        </p:nvPicPr>
        <p:blipFill>
          <a:blip r:embed="rId2"/>
          <a:stretch>
            <a:fillRect/>
          </a:stretch>
        </p:blipFill>
        <p:spPr>
          <a:xfrm>
            <a:off x="610305" y="3064829"/>
            <a:ext cx="5696354" cy="2860471"/>
          </a:xfrm>
          <a:prstGeom prst="rect">
            <a:avLst/>
          </a:prstGeom>
        </p:spPr>
      </p:pic>
      <p:sp>
        <p:nvSpPr>
          <p:cNvPr id="6" name="TextBox 5">
            <a:extLst>
              <a:ext uri="{FF2B5EF4-FFF2-40B4-BE49-F238E27FC236}">
                <a16:creationId xmlns:a16="http://schemas.microsoft.com/office/drawing/2014/main" id="{158DF1D9-B5BF-DCEB-7E5E-9BC407685E79}"/>
              </a:ext>
            </a:extLst>
          </p:cNvPr>
          <p:cNvSpPr txBox="1"/>
          <p:nvPr/>
        </p:nvSpPr>
        <p:spPr>
          <a:xfrm>
            <a:off x="730164" y="6211669"/>
            <a:ext cx="3381247" cy="646331"/>
          </a:xfrm>
          <a:prstGeom prst="rect">
            <a:avLst/>
          </a:prstGeom>
          <a:noFill/>
        </p:spPr>
        <p:txBody>
          <a:bodyPr wrap="none" rtlCol="0">
            <a:spAutoFit/>
          </a:bodyPr>
          <a:lstStyle/>
          <a:p>
            <a:r>
              <a:rPr lang="nb-NO" dirty="0"/>
              <a:t>Alternative term for </a:t>
            </a:r>
            <a:r>
              <a:rPr lang="nb-NO" dirty="0" err="1"/>
              <a:t>dynamic</a:t>
            </a:r>
            <a:r>
              <a:rPr lang="nb-NO" dirty="0"/>
              <a:t> VPC:</a:t>
            </a:r>
          </a:p>
          <a:p>
            <a:pPr marL="285750" indent="-285750">
              <a:buFont typeface="Arial" panose="020B0604020202020204" pitchFamily="34" charset="0"/>
              <a:buChar char="•"/>
            </a:pPr>
            <a:r>
              <a:rPr lang="nb-NO" dirty="0" err="1"/>
              <a:t>Mid</a:t>
            </a:r>
            <a:r>
              <a:rPr lang="nb-NO" dirty="0"/>
              <a:t>-ranging control (</a:t>
            </a:r>
            <a:r>
              <a:rPr lang="nb-NO" dirty="0" err="1"/>
              <a:t>Sweden</a:t>
            </a:r>
            <a:r>
              <a:rPr lang="nb-NO" dirty="0"/>
              <a:t>)</a:t>
            </a:r>
            <a:endParaRPr lang="en-US" dirty="0"/>
          </a:p>
        </p:txBody>
      </p:sp>
      <p:sp>
        <p:nvSpPr>
          <p:cNvPr id="9" name="TextBox 8">
            <a:extLst>
              <a:ext uri="{FF2B5EF4-FFF2-40B4-BE49-F238E27FC236}">
                <a16:creationId xmlns:a16="http://schemas.microsoft.com/office/drawing/2014/main" id="{E6D59A37-53C1-9419-1697-F19D0AE146A7}"/>
              </a:ext>
            </a:extLst>
          </p:cNvPr>
          <p:cNvSpPr txBox="1"/>
          <p:nvPr/>
        </p:nvSpPr>
        <p:spPr>
          <a:xfrm>
            <a:off x="444699" y="1363556"/>
            <a:ext cx="6750350" cy="1477328"/>
          </a:xfrm>
          <a:prstGeom prst="rect">
            <a:avLst/>
          </a:prstGeom>
          <a:noFill/>
        </p:spPr>
        <p:txBody>
          <a:bodyPr wrap="square" rtlCol="0">
            <a:spAutoFit/>
          </a:bodyPr>
          <a:lstStyle/>
          <a:p>
            <a:r>
              <a:rPr lang="nb-NO" dirty="0">
                <a:highlight>
                  <a:srgbClr val="FFFF00"/>
                </a:highlight>
              </a:rPr>
              <a:t>u</a:t>
            </a:r>
            <a:r>
              <a:rPr lang="nb-NO" baseline="-25000" dirty="0">
                <a:highlight>
                  <a:srgbClr val="FFFF00"/>
                </a:highlight>
              </a:rPr>
              <a:t>2</a:t>
            </a:r>
            <a:r>
              <a:rPr lang="nb-NO" dirty="0">
                <a:highlight>
                  <a:srgbClr val="FFFF00"/>
                </a:highlight>
              </a:rPr>
              <a:t> = </a:t>
            </a:r>
            <a:r>
              <a:rPr lang="nb-NO" dirty="0" err="1">
                <a:highlight>
                  <a:srgbClr val="FFFF00"/>
                </a:highlight>
              </a:rPr>
              <a:t>main</a:t>
            </a:r>
            <a:r>
              <a:rPr lang="nb-NO" dirty="0">
                <a:highlight>
                  <a:srgbClr val="FFFF00"/>
                </a:highlight>
              </a:rPr>
              <a:t> input </a:t>
            </a:r>
            <a:r>
              <a:rPr lang="nb-NO" dirty="0"/>
              <a:t>for steady-</a:t>
            </a:r>
            <a:r>
              <a:rPr lang="nb-NO" dirty="0" err="1"/>
              <a:t>state</a:t>
            </a:r>
            <a:r>
              <a:rPr lang="nb-NO" dirty="0"/>
              <a:t> control of CV </a:t>
            </a:r>
          </a:p>
          <a:p>
            <a:r>
              <a:rPr lang="nb-NO" dirty="0"/>
              <a:t>       (</a:t>
            </a:r>
            <a:r>
              <a:rPr lang="nb-NO" dirty="0" err="1"/>
              <a:t>but</a:t>
            </a:r>
            <a:r>
              <a:rPr lang="nb-NO" dirty="0"/>
              <a:t> u</a:t>
            </a:r>
            <a:r>
              <a:rPr lang="nb-NO" baseline="-25000" dirty="0"/>
              <a:t>2</a:t>
            </a:r>
            <a:r>
              <a:rPr lang="nb-NO" dirty="0"/>
              <a:t> is </a:t>
            </a:r>
            <a:r>
              <a:rPr lang="nb-NO" dirty="0" err="1"/>
              <a:t>poor</a:t>
            </a:r>
            <a:r>
              <a:rPr lang="nb-NO" dirty="0"/>
              <a:t> for </a:t>
            </a:r>
            <a:r>
              <a:rPr lang="nb-NO" dirty="0" err="1"/>
              <a:t>directly</a:t>
            </a:r>
            <a:r>
              <a:rPr lang="nb-NO" dirty="0"/>
              <a:t> controlling y</a:t>
            </a:r>
          </a:p>
          <a:p>
            <a:pPr marL="800100" lvl="1" indent="-342900">
              <a:buFont typeface="Arial" panose="020B0604020202020204" pitchFamily="34" charset="0"/>
              <a:buChar char="•"/>
            </a:pPr>
            <a:r>
              <a:rPr lang="nb-NO" altLang="nb-NO" dirty="0"/>
              <a:t>e.g. time </a:t>
            </a:r>
            <a:r>
              <a:rPr lang="nb-NO" altLang="nb-NO" dirty="0" err="1"/>
              <a:t>delay</a:t>
            </a:r>
            <a:r>
              <a:rPr lang="nb-NO" altLang="nb-NO" dirty="0"/>
              <a:t> or u</a:t>
            </a:r>
            <a:r>
              <a:rPr lang="nb-NO" altLang="nb-NO" baseline="-25000" dirty="0"/>
              <a:t>2</a:t>
            </a:r>
            <a:r>
              <a:rPr lang="nb-NO" altLang="nb-NO" dirty="0"/>
              <a:t> is </a:t>
            </a:r>
            <a:r>
              <a:rPr lang="nb-NO" altLang="nb-NO" dirty="0" err="1"/>
              <a:t>on</a:t>
            </a:r>
            <a:r>
              <a:rPr lang="nb-NO" altLang="nb-NO" dirty="0"/>
              <a:t>/</a:t>
            </a:r>
            <a:r>
              <a:rPr lang="nb-NO" altLang="nb-NO" dirty="0" err="1"/>
              <a:t>off</a:t>
            </a:r>
            <a:r>
              <a:rPr lang="nb-NO" altLang="nb-NO" dirty="0"/>
              <a:t> )</a:t>
            </a:r>
            <a:endParaRPr lang="nb-NO" dirty="0"/>
          </a:p>
          <a:p>
            <a:r>
              <a:rPr lang="nb-NO" dirty="0">
                <a:highlight>
                  <a:srgbClr val="FFFF00"/>
                </a:highlight>
              </a:rPr>
              <a:t>u</a:t>
            </a:r>
            <a:r>
              <a:rPr lang="nb-NO" baseline="-25000" dirty="0">
                <a:highlight>
                  <a:srgbClr val="FFFF00"/>
                </a:highlight>
              </a:rPr>
              <a:t>1 </a:t>
            </a:r>
            <a:r>
              <a:rPr lang="nb-NO" dirty="0">
                <a:highlight>
                  <a:srgbClr val="FFFF00"/>
                </a:highlight>
              </a:rPr>
              <a:t>= </a:t>
            </a:r>
            <a:r>
              <a:rPr lang="nb-NO" dirty="0" err="1">
                <a:highlight>
                  <a:srgbClr val="FFFF00"/>
                </a:highlight>
              </a:rPr>
              <a:t>extra</a:t>
            </a:r>
            <a:r>
              <a:rPr lang="nb-NO" dirty="0">
                <a:highlight>
                  <a:srgbClr val="FFFF00"/>
                </a:highlight>
              </a:rPr>
              <a:t> </a:t>
            </a:r>
            <a:r>
              <a:rPr lang="nb-NO" dirty="0" err="1">
                <a:highlight>
                  <a:srgbClr val="FFFF00"/>
                </a:highlight>
              </a:rPr>
              <a:t>dynamic</a:t>
            </a:r>
            <a:r>
              <a:rPr lang="nb-NO" dirty="0">
                <a:highlight>
                  <a:srgbClr val="FFFF00"/>
                </a:highlight>
              </a:rPr>
              <a:t> input </a:t>
            </a:r>
            <a:r>
              <a:rPr lang="nb-NO" dirty="0"/>
              <a:t>for fast control of y</a:t>
            </a:r>
          </a:p>
          <a:p>
            <a:endParaRPr lang="en-US" dirty="0"/>
          </a:p>
        </p:txBody>
      </p:sp>
      <p:sp>
        <p:nvSpPr>
          <p:cNvPr id="3" name="TextBox 2">
            <a:extLst>
              <a:ext uri="{FF2B5EF4-FFF2-40B4-BE49-F238E27FC236}">
                <a16:creationId xmlns:a16="http://schemas.microsoft.com/office/drawing/2014/main" id="{810324E8-62F5-E2E5-BDB7-868F7033706D}"/>
              </a:ext>
            </a:extLst>
          </p:cNvPr>
          <p:cNvSpPr txBox="1"/>
          <p:nvPr/>
        </p:nvSpPr>
        <p:spPr>
          <a:xfrm>
            <a:off x="3200238" y="4019313"/>
            <a:ext cx="516488" cy="338554"/>
          </a:xfrm>
          <a:prstGeom prst="rect">
            <a:avLst/>
          </a:prstGeom>
          <a:noFill/>
        </p:spPr>
        <p:txBody>
          <a:bodyPr wrap="none" rtlCol="0">
            <a:spAutoFit/>
          </a:bodyPr>
          <a:lstStyle/>
          <a:p>
            <a:r>
              <a:rPr lang="nb-NO" sz="1600" dirty="0">
                <a:highlight>
                  <a:srgbClr val="FFFF00"/>
                </a:highlight>
              </a:rPr>
              <a:t>VPC</a:t>
            </a:r>
            <a:endParaRPr lang="en-US" sz="1600" dirty="0">
              <a:highlight>
                <a:srgbClr val="FFFF00"/>
              </a:highlight>
            </a:endParaRPr>
          </a:p>
        </p:txBody>
      </p:sp>
      <p:grpSp>
        <p:nvGrpSpPr>
          <p:cNvPr id="4" name="Group 3">
            <a:extLst>
              <a:ext uri="{FF2B5EF4-FFF2-40B4-BE49-F238E27FC236}">
                <a16:creationId xmlns:a16="http://schemas.microsoft.com/office/drawing/2014/main" id="{459A34E2-FF44-22E8-E041-0E2B27A4DB12}"/>
              </a:ext>
            </a:extLst>
          </p:cNvPr>
          <p:cNvGrpSpPr/>
          <p:nvPr/>
        </p:nvGrpSpPr>
        <p:grpSpPr>
          <a:xfrm>
            <a:off x="5363510" y="1433847"/>
            <a:ext cx="3102227" cy="895173"/>
            <a:chOff x="8094184" y="1427584"/>
            <a:chExt cx="3102227" cy="895173"/>
          </a:xfrm>
        </p:grpSpPr>
        <p:grpSp>
          <p:nvGrpSpPr>
            <p:cNvPr id="7" name="Group 6">
              <a:extLst>
                <a:ext uri="{FF2B5EF4-FFF2-40B4-BE49-F238E27FC236}">
                  <a16:creationId xmlns:a16="http://schemas.microsoft.com/office/drawing/2014/main" id="{BEC1AE77-98B1-92BD-21C6-CF25D70B7C5A}"/>
                </a:ext>
              </a:extLst>
            </p:cNvPr>
            <p:cNvGrpSpPr/>
            <p:nvPr/>
          </p:nvGrpSpPr>
          <p:grpSpPr>
            <a:xfrm>
              <a:off x="8536914" y="1552477"/>
              <a:ext cx="2159078" cy="692574"/>
              <a:chOff x="8690994" y="907627"/>
              <a:chExt cx="2159078" cy="692574"/>
            </a:xfrm>
          </p:grpSpPr>
          <p:sp>
            <p:nvSpPr>
              <p:cNvPr id="12" name="Rectangle 11">
                <a:extLst>
                  <a:ext uri="{FF2B5EF4-FFF2-40B4-BE49-F238E27FC236}">
                    <a16:creationId xmlns:a16="http://schemas.microsoft.com/office/drawing/2014/main" id="{DCF7A04C-D105-B952-2633-EE243188D2E8}"/>
                  </a:ext>
                </a:extLst>
              </p:cNvPr>
              <p:cNvSpPr/>
              <p:nvPr/>
            </p:nvSpPr>
            <p:spPr>
              <a:xfrm>
                <a:off x="9191413" y="907627"/>
                <a:ext cx="1158240" cy="69257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solidFill>
                      <a:srgbClr val="FF0000"/>
                    </a:solidFill>
                  </a:rPr>
                  <a:t>Process</a:t>
                </a:r>
              </a:p>
            </p:txBody>
          </p:sp>
          <p:cxnSp>
            <p:nvCxnSpPr>
              <p:cNvPr id="13" name="Straight Arrow Connector 12">
                <a:extLst>
                  <a:ext uri="{FF2B5EF4-FFF2-40B4-BE49-F238E27FC236}">
                    <a16:creationId xmlns:a16="http://schemas.microsoft.com/office/drawing/2014/main" id="{B8F9C579-6E37-82F1-82CD-39071D5A19A2}"/>
                  </a:ext>
                </a:extLst>
              </p:cNvPr>
              <p:cNvCxnSpPr/>
              <p:nvPr/>
            </p:nvCxnSpPr>
            <p:spPr>
              <a:xfrm>
                <a:off x="8690994" y="1006679"/>
                <a:ext cx="50041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C0BA5BC9-83EF-1A50-3182-8C5740519B26}"/>
                  </a:ext>
                </a:extLst>
              </p:cNvPr>
              <p:cNvCxnSpPr/>
              <p:nvPr/>
            </p:nvCxnSpPr>
            <p:spPr>
              <a:xfrm>
                <a:off x="8690994" y="1493241"/>
                <a:ext cx="50041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C7E978DE-E6C8-E5A5-1052-FAB9DC4AAA61}"/>
                  </a:ext>
                </a:extLst>
              </p:cNvPr>
              <p:cNvCxnSpPr/>
              <p:nvPr/>
            </p:nvCxnSpPr>
            <p:spPr>
              <a:xfrm>
                <a:off x="10349653" y="1205249"/>
                <a:ext cx="50041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8" name="TextBox 7">
              <a:extLst>
                <a:ext uri="{FF2B5EF4-FFF2-40B4-BE49-F238E27FC236}">
                  <a16:creationId xmlns:a16="http://schemas.microsoft.com/office/drawing/2014/main" id="{754238BB-AE8B-6B82-0C01-1D75511A8DB3}"/>
                </a:ext>
              </a:extLst>
            </p:cNvPr>
            <p:cNvSpPr txBox="1"/>
            <p:nvPr/>
          </p:nvSpPr>
          <p:spPr>
            <a:xfrm>
              <a:off x="8094184" y="1427584"/>
              <a:ext cx="500419" cy="369332"/>
            </a:xfrm>
            <a:prstGeom prst="rect">
              <a:avLst/>
            </a:prstGeom>
            <a:noFill/>
          </p:spPr>
          <p:txBody>
            <a:bodyPr wrap="square" rtlCol="0">
              <a:spAutoFit/>
            </a:bodyPr>
            <a:lstStyle/>
            <a:p>
              <a:r>
                <a:rPr lang="nb-NO" dirty="0"/>
                <a:t>u</a:t>
              </a:r>
              <a:r>
                <a:rPr lang="nb-NO" baseline="-25000" dirty="0"/>
                <a:t>1</a:t>
              </a:r>
              <a:endParaRPr lang="en-US" baseline="-25000" dirty="0"/>
            </a:p>
          </p:txBody>
        </p:sp>
        <p:sp>
          <p:nvSpPr>
            <p:cNvPr id="10" name="TextBox 9">
              <a:extLst>
                <a:ext uri="{FF2B5EF4-FFF2-40B4-BE49-F238E27FC236}">
                  <a16:creationId xmlns:a16="http://schemas.microsoft.com/office/drawing/2014/main" id="{210EF45A-53D3-B413-DF95-D34888C1639E}"/>
                </a:ext>
              </a:extLst>
            </p:cNvPr>
            <p:cNvSpPr txBox="1"/>
            <p:nvPr/>
          </p:nvSpPr>
          <p:spPr>
            <a:xfrm>
              <a:off x="8129315" y="1953425"/>
              <a:ext cx="500419" cy="369332"/>
            </a:xfrm>
            <a:prstGeom prst="rect">
              <a:avLst/>
            </a:prstGeom>
            <a:noFill/>
          </p:spPr>
          <p:txBody>
            <a:bodyPr wrap="square" rtlCol="0">
              <a:spAutoFit/>
            </a:bodyPr>
            <a:lstStyle/>
            <a:p>
              <a:r>
                <a:rPr lang="nb-NO" dirty="0"/>
                <a:t>u</a:t>
              </a:r>
              <a:r>
                <a:rPr lang="nb-NO" baseline="-25000" dirty="0"/>
                <a:t>2</a:t>
              </a:r>
              <a:endParaRPr lang="en-US" baseline="-25000" dirty="0"/>
            </a:p>
          </p:txBody>
        </p:sp>
        <p:sp>
          <p:nvSpPr>
            <p:cNvPr id="11" name="TextBox 10">
              <a:extLst>
                <a:ext uri="{FF2B5EF4-FFF2-40B4-BE49-F238E27FC236}">
                  <a16:creationId xmlns:a16="http://schemas.microsoft.com/office/drawing/2014/main" id="{60B59E70-63E6-C752-B6EB-2D0994A82681}"/>
                </a:ext>
              </a:extLst>
            </p:cNvPr>
            <p:cNvSpPr txBox="1"/>
            <p:nvPr/>
          </p:nvSpPr>
          <p:spPr>
            <a:xfrm>
              <a:off x="10695992" y="1640959"/>
              <a:ext cx="500419" cy="369332"/>
            </a:xfrm>
            <a:prstGeom prst="rect">
              <a:avLst/>
            </a:prstGeom>
            <a:noFill/>
          </p:spPr>
          <p:txBody>
            <a:bodyPr wrap="square" rtlCol="0">
              <a:spAutoFit/>
            </a:bodyPr>
            <a:lstStyle/>
            <a:p>
              <a:r>
                <a:rPr lang="nb-NO" dirty="0"/>
                <a:t>y</a:t>
              </a:r>
              <a:endParaRPr lang="en-US" baseline="-25000" dirty="0"/>
            </a:p>
          </p:txBody>
        </p:sp>
      </p:grpSp>
      <p:sp>
        <p:nvSpPr>
          <p:cNvPr id="16" name="Content Placeholder 2">
            <a:extLst>
              <a:ext uri="{FF2B5EF4-FFF2-40B4-BE49-F238E27FC236}">
                <a16:creationId xmlns:a16="http://schemas.microsoft.com/office/drawing/2014/main" id="{F46B1853-6CE8-83A0-F2D8-21D90A3B6BD0}"/>
              </a:ext>
            </a:extLst>
          </p:cNvPr>
          <p:cNvSpPr>
            <a:spLocks noGrp="1"/>
          </p:cNvSpPr>
          <p:nvPr>
            <p:ph idx="1"/>
          </p:nvPr>
        </p:nvSpPr>
        <p:spPr>
          <a:xfrm>
            <a:off x="7570828" y="2840884"/>
            <a:ext cx="4453597" cy="3596601"/>
          </a:xfrm>
          <a:ln>
            <a:solidFill>
              <a:srgbClr val="FF0000"/>
            </a:solidFill>
          </a:ln>
        </p:spPr>
        <p:txBody>
          <a:bodyPr>
            <a:normAutofit fontScale="62500" lnSpcReduction="20000"/>
          </a:bodyPr>
          <a:lstStyle/>
          <a:p>
            <a:pPr marL="0" indent="0">
              <a:buNone/>
            </a:pPr>
            <a:r>
              <a:rPr lang="nb-NO" dirty="0" err="1"/>
              <a:t>Example</a:t>
            </a:r>
            <a:r>
              <a:rPr lang="nb-NO" dirty="0"/>
              <a:t> 1: Large (u</a:t>
            </a:r>
            <a:r>
              <a:rPr lang="nb-NO" baseline="-25000" dirty="0"/>
              <a:t>2</a:t>
            </a:r>
            <a:r>
              <a:rPr lang="nb-NO" dirty="0"/>
              <a:t>) and </a:t>
            </a:r>
            <a:r>
              <a:rPr lang="nb-NO" dirty="0" err="1"/>
              <a:t>small</a:t>
            </a:r>
            <a:r>
              <a:rPr lang="nb-NO" dirty="0"/>
              <a:t> </a:t>
            </a:r>
            <a:r>
              <a:rPr lang="nb-NO" dirty="0" err="1"/>
              <a:t>valve</a:t>
            </a:r>
            <a:r>
              <a:rPr lang="nb-NO" dirty="0"/>
              <a:t> (u</a:t>
            </a:r>
            <a:r>
              <a:rPr lang="nb-NO" baseline="-25000" dirty="0"/>
              <a:t>1</a:t>
            </a:r>
            <a:r>
              <a:rPr lang="nb-NO" dirty="0"/>
              <a:t>) (in parallell) for controlling total </a:t>
            </a:r>
            <a:r>
              <a:rPr lang="nb-NO" dirty="0" err="1"/>
              <a:t>flowrate</a:t>
            </a:r>
            <a:r>
              <a:rPr lang="nb-NO" dirty="0"/>
              <a:t> (y=F) </a:t>
            </a:r>
          </a:p>
          <a:p>
            <a:pPr lvl="1"/>
            <a:r>
              <a:rPr lang="nb-NO" dirty="0"/>
              <a:t>The </a:t>
            </a:r>
            <a:r>
              <a:rPr lang="nb-NO" dirty="0" err="1"/>
              <a:t>large</a:t>
            </a:r>
            <a:r>
              <a:rPr lang="nb-NO" dirty="0"/>
              <a:t> </a:t>
            </a:r>
            <a:r>
              <a:rPr lang="nb-NO" dirty="0" err="1"/>
              <a:t>valve</a:t>
            </a:r>
            <a:r>
              <a:rPr lang="nb-NO" dirty="0"/>
              <a:t> (u</a:t>
            </a:r>
            <a:r>
              <a:rPr lang="nb-NO" baseline="-25000" dirty="0"/>
              <a:t>2</a:t>
            </a:r>
            <a:r>
              <a:rPr lang="nb-NO" dirty="0"/>
              <a:t>) has a lot of </a:t>
            </a:r>
            <a:r>
              <a:rPr lang="nb-NO" dirty="0" err="1"/>
              <a:t>stiction</a:t>
            </a:r>
            <a:r>
              <a:rPr lang="nb-NO" dirty="0"/>
              <a:t> </a:t>
            </a:r>
            <a:r>
              <a:rPr lang="nb-NO" dirty="0" err="1"/>
              <a:t>which</a:t>
            </a:r>
            <a:r>
              <a:rPr lang="nb-NO" dirty="0"/>
              <a:t> </a:t>
            </a:r>
            <a:r>
              <a:rPr lang="nb-NO" dirty="0" err="1"/>
              <a:t>gives</a:t>
            </a:r>
            <a:r>
              <a:rPr lang="nb-NO" dirty="0"/>
              <a:t> </a:t>
            </a:r>
            <a:r>
              <a:rPr lang="nb-NO" dirty="0" err="1"/>
              <a:t>oscillations</a:t>
            </a:r>
            <a:r>
              <a:rPr lang="nb-NO" dirty="0"/>
              <a:t> </a:t>
            </a:r>
            <a:r>
              <a:rPr lang="nb-NO" dirty="0" err="1"/>
              <a:t>if</a:t>
            </a:r>
            <a:r>
              <a:rPr lang="nb-NO" dirty="0"/>
              <a:t> used </a:t>
            </a:r>
            <a:r>
              <a:rPr lang="nb-NO" dirty="0" err="1"/>
              <a:t>alone</a:t>
            </a:r>
            <a:r>
              <a:rPr lang="nb-NO" dirty="0"/>
              <a:t> for </a:t>
            </a:r>
            <a:r>
              <a:rPr lang="nb-NO" dirty="0" err="1"/>
              <a:t>flow</a:t>
            </a:r>
            <a:r>
              <a:rPr lang="nb-NO" dirty="0"/>
              <a:t> control</a:t>
            </a:r>
          </a:p>
          <a:p>
            <a:pPr lvl="1"/>
            <a:r>
              <a:rPr lang="nb-NO" dirty="0"/>
              <a:t>The </a:t>
            </a:r>
            <a:r>
              <a:rPr lang="nb-NO" dirty="0" err="1"/>
              <a:t>small</a:t>
            </a:r>
            <a:r>
              <a:rPr lang="nb-NO" dirty="0"/>
              <a:t> </a:t>
            </a:r>
            <a:r>
              <a:rPr lang="nb-NO" dirty="0" err="1"/>
              <a:t>valve</a:t>
            </a:r>
            <a:r>
              <a:rPr lang="nb-NO" dirty="0"/>
              <a:t> (u</a:t>
            </a:r>
            <a:r>
              <a:rPr lang="nb-NO" baseline="-25000" dirty="0"/>
              <a:t>1</a:t>
            </a:r>
            <a:r>
              <a:rPr lang="nb-NO" dirty="0"/>
              <a:t>) has less </a:t>
            </a:r>
            <a:r>
              <a:rPr lang="nb-NO" dirty="0" err="1"/>
              <a:t>stiction</a:t>
            </a:r>
            <a:r>
              <a:rPr lang="nb-NO" dirty="0"/>
              <a:t> and </a:t>
            </a:r>
            <a:r>
              <a:rPr lang="nb-NO" dirty="0" err="1"/>
              <a:t>gives</a:t>
            </a:r>
            <a:r>
              <a:rPr lang="nb-NO" dirty="0"/>
              <a:t> </a:t>
            </a:r>
            <a:r>
              <a:rPr lang="nb-NO" dirty="0" err="1"/>
              <a:t>good</a:t>
            </a:r>
            <a:r>
              <a:rPr lang="nb-NO" dirty="0"/>
              <a:t>  </a:t>
            </a:r>
            <a:r>
              <a:rPr lang="nb-NO" dirty="0" err="1"/>
              <a:t>flow</a:t>
            </a:r>
            <a:r>
              <a:rPr lang="nb-NO" dirty="0"/>
              <a:t> control, </a:t>
            </a:r>
            <a:r>
              <a:rPr lang="nb-NO" dirty="0" err="1"/>
              <a:t>but</a:t>
            </a:r>
            <a:r>
              <a:rPr lang="nb-NO" dirty="0"/>
              <a:t> </a:t>
            </a:r>
            <a:r>
              <a:rPr lang="nb-NO" dirty="0" err="1"/>
              <a:t>it’s</a:t>
            </a:r>
            <a:r>
              <a:rPr lang="nb-NO" dirty="0"/>
              <a:t> </a:t>
            </a:r>
            <a:r>
              <a:rPr lang="nb-NO" dirty="0" err="1"/>
              <a:t>too</a:t>
            </a:r>
            <a:r>
              <a:rPr lang="nb-NO" dirty="0"/>
              <a:t> </a:t>
            </a:r>
            <a:r>
              <a:rPr lang="nb-NO" dirty="0" err="1"/>
              <a:t>small</a:t>
            </a:r>
            <a:r>
              <a:rPr lang="nb-NO" dirty="0"/>
              <a:t> to </a:t>
            </a:r>
            <a:r>
              <a:rPr lang="nb-NO" dirty="0" err="1"/>
              <a:t>use</a:t>
            </a:r>
            <a:r>
              <a:rPr lang="nb-NO" dirty="0"/>
              <a:t> </a:t>
            </a:r>
            <a:r>
              <a:rPr lang="nb-NO" dirty="0" err="1"/>
              <a:t>alone</a:t>
            </a:r>
            <a:endParaRPr lang="nb-NO" dirty="0"/>
          </a:p>
          <a:p>
            <a:pPr marL="0" indent="0">
              <a:buNone/>
            </a:pPr>
            <a:endParaRPr lang="nb-NO" dirty="0"/>
          </a:p>
          <a:p>
            <a:pPr marL="0" indent="0">
              <a:buNone/>
            </a:pPr>
            <a:r>
              <a:rPr lang="nb-NO" dirty="0" err="1"/>
              <a:t>Example</a:t>
            </a:r>
            <a:r>
              <a:rPr lang="nb-NO" dirty="0"/>
              <a:t> 2: </a:t>
            </a:r>
            <a:r>
              <a:rPr lang="nb-NO" dirty="0" err="1"/>
              <a:t>Strong</a:t>
            </a:r>
            <a:r>
              <a:rPr lang="nb-NO" dirty="0"/>
              <a:t> base (u</a:t>
            </a:r>
            <a:r>
              <a:rPr lang="nb-NO" baseline="-25000" dirty="0"/>
              <a:t>2</a:t>
            </a:r>
            <a:r>
              <a:rPr lang="nb-NO" dirty="0"/>
              <a:t>) and </a:t>
            </a:r>
            <a:r>
              <a:rPr lang="nb-NO" dirty="0" err="1"/>
              <a:t>weak</a:t>
            </a:r>
            <a:r>
              <a:rPr lang="nb-NO" dirty="0"/>
              <a:t> base (u</a:t>
            </a:r>
            <a:r>
              <a:rPr lang="nb-NO" baseline="-25000" dirty="0"/>
              <a:t>1</a:t>
            </a:r>
            <a:r>
              <a:rPr lang="nb-NO" dirty="0"/>
              <a:t>) for </a:t>
            </a:r>
            <a:r>
              <a:rPr lang="nb-NO" dirty="0" err="1"/>
              <a:t>neutralizing</a:t>
            </a:r>
            <a:r>
              <a:rPr lang="nb-NO" dirty="0"/>
              <a:t> acid (</a:t>
            </a:r>
            <a:r>
              <a:rPr lang="nb-NO" dirty="0" err="1"/>
              <a:t>disturbance</a:t>
            </a:r>
            <a:r>
              <a:rPr lang="nb-NO" dirty="0"/>
              <a:t>) to control y=pH  </a:t>
            </a:r>
          </a:p>
          <a:p>
            <a:pPr lvl="1"/>
            <a:r>
              <a:rPr lang="nb-NO" dirty="0"/>
              <a:t>Do pH </a:t>
            </a:r>
            <a:r>
              <a:rPr lang="nb-NO" dirty="0" err="1"/>
              <a:t>change</a:t>
            </a:r>
            <a:r>
              <a:rPr lang="nb-NO" dirty="0"/>
              <a:t> </a:t>
            </a:r>
            <a:r>
              <a:rPr lang="nb-NO" dirty="0" err="1"/>
              <a:t>gradually</a:t>
            </a:r>
            <a:r>
              <a:rPr lang="nb-NO" dirty="0"/>
              <a:t> (in </a:t>
            </a:r>
            <a:r>
              <a:rPr lang="nb-NO" dirty="0" err="1"/>
              <a:t>two</a:t>
            </a:r>
            <a:r>
              <a:rPr lang="nb-NO" dirty="0"/>
              <a:t> tanks) </a:t>
            </a:r>
            <a:r>
              <a:rPr lang="nb-NO" dirty="0" err="1"/>
              <a:t>with</a:t>
            </a:r>
            <a:r>
              <a:rPr lang="nb-NO" dirty="0"/>
              <a:t> </a:t>
            </a:r>
            <a:r>
              <a:rPr lang="nb-NO" dirty="0" err="1"/>
              <a:t>the</a:t>
            </a:r>
            <a:r>
              <a:rPr lang="nb-NO" dirty="0"/>
              <a:t> </a:t>
            </a:r>
            <a:r>
              <a:rPr lang="nb-NO" dirty="0" err="1"/>
              <a:t>strong</a:t>
            </a:r>
            <a:r>
              <a:rPr lang="nb-NO" dirty="0"/>
              <a:t> base (u</a:t>
            </a:r>
            <a:r>
              <a:rPr lang="nb-NO" baseline="-25000" dirty="0"/>
              <a:t>2</a:t>
            </a:r>
            <a:r>
              <a:rPr lang="nb-NO" dirty="0"/>
              <a:t>) in </a:t>
            </a:r>
            <a:r>
              <a:rPr lang="nb-NO" dirty="0" err="1"/>
              <a:t>the</a:t>
            </a:r>
            <a:r>
              <a:rPr lang="nb-NO" dirty="0"/>
              <a:t> first tank and </a:t>
            </a:r>
            <a:r>
              <a:rPr lang="nb-NO" dirty="0" err="1"/>
              <a:t>the</a:t>
            </a:r>
            <a:r>
              <a:rPr lang="nb-NO" dirty="0"/>
              <a:t> </a:t>
            </a:r>
            <a:r>
              <a:rPr lang="nb-NO" dirty="0" err="1"/>
              <a:t>weak</a:t>
            </a:r>
            <a:r>
              <a:rPr lang="nb-NO" dirty="0"/>
              <a:t> base (u</a:t>
            </a:r>
            <a:r>
              <a:rPr lang="nb-NO" baseline="-25000" dirty="0"/>
              <a:t>1</a:t>
            </a:r>
            <a:r>
              <a:rPr lang="nb-NO" dirty="0"/>
              <a:t>) in </a:t>
            </a:r>
            <a:r>
              <a:rPr lang="nb-NO" dirty="0" err="1"/>
              <a:t>the</a:t>
            </a:r>
            <a:r>
              <a:rPr lang="nb-NO" dirty="0"/>
              <a:t> last tank. u1 </a:t>
            </a:r>
            <a:r>
              <a:rPr lang="nb-NO" dirty="0" err="1"/>
              <a:t>controls</a:t>
            </a:r>
            <a:r>
              <a:rPr lang="nb-NO" dirty="0"/>
              <a:t> </a:t>
            </a:r>
            <a:r>
              <a:rPr lang="nb-NO" dirty="0" err="1"/>
              <a:t>the</a:t>
            </a:r>
            <a:r>
              <a:rPr lang="nb-NO" dirty="0"/>
              <a:t> pH in </a:t>
            </a:r>
            <a:r>
              <a:rPr lang="nb-NO" dirty="0" err="1"/>
              <a:t>the</a:t>
            </a:r>
            <a:r>
              <a:rPr lang="nb-NO" dirty="0"/>
              <a:t> last tank (y)</a:t>
            </a:r>
          </a:p>
          <a:p>
            <a:pPr marL="0" indent="0">
              <a:buNone/>
            </a:pPr>
            <a:endParaRPr lang="nb-NO" dirty="0"/>
          </a:p>
        </p:txBody>
      </p:sp>
      <p:sp>
        <p:nvSpPr>
          <p:cNvPr id="17" name="Slide Number Placeholder 16">
            <a:extLst>
              <a:ext uri="{FF2B5EF4-FFF2-40B4-BE49-F238E27FC236}">
                <a16:creationId xmlns:a16="http://schemas.microsoft.com/office/drawing/2014/main" id="{59176C33-7A05-A2B9-376C-EDBC3BC8A9E0}"/>
              </a:ext>
            </a:extLst>
          </p:cNvPr>
          <p:cNvSpPr>
            <a:spLocks noGrp="1"/>
          </p:cNvSpPr>
          <p:nvPr>
            <p:ph type="sldNum" sz="quarter" idx="12"/>
          </p:nvPr>
        </p:nvSpPr>
        <p:spPr/>
        <p:txBody>
          <a:bodyPr/>
          <a:lstStyle/>
          <a:p>
            <a:fld id="{A5FDCD2B-6064-4A78-9C2D-DD73DFA345C7}" type="slidenum">
              <a:rPr lang="en-US" smtClean="0"/>
              <a:t>25</a:t>
            </a:fld>
            <a:endParaRPr lang="en-US"/>
          </a:p>
        </p:txBody>
      </p:sp>
    </p:spTree>
    <p:extLst>
      <p:ext uri="{BB962C8B-B14F-4D97-AF65-F5344CB8AC3E}">
        <p14:creationId xmlns:p14="http://schemas.microsoft.com/office/powerpoint/2010/main" val="422347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2"/>
          <p:cNvSpPr>
            <a:spLocks noGrp="1" noChangeArrowheads="1"/>
          </p:cNvSpPr>
          <p:nvPr>
            <p:ph type="title"/>
          </p:nvPr>
        </p:nvSpPr>
        <p:spPr>
          <a:xfrm>
            <a:off x="64994" y="-147637"/>
            <a:ext cx="10515600" cy="1325563"/>
          </a:xfrm>
        </p:spPr>
        <p:txBody>
          <a:bodyPr>
            <a:normAutofit/>
          </a:bodyPr>
          <a:lstStyle/>
          <a:p>
            <a:r>
              <a:rPr lang="en-US" altLang="nb-NO" dirty="0"/>
              <a:t>Example: Heat exchanger with bypass</a:t>
            </a:r>
          </a:p>
        </p:txBody>
      </p:sp>
      <p:grpSp>
        <p:nvGrpSpPr>
          <p:cNvPr id="14" name="Group 13">
            <a:extLst>
              <a:ext uri="{FF2B5EF4-FFF2-40B4-BE49-F238E27FC236}">
                <a16:creationId xmlns:a16="http://schemas.microsoft.com/office/drawing/2014/main" id="{C6E325F1-5262-3FAA-AF00-6E6B7135E93B}"/>
              </a:ext>
            </a:extLst>
          </p:cNvPr>
          <p:cNvGrpSpPr/>
          <p:nvPr/>
        </p:nvGrpSpPr>
        <p:grpSpPr>
          <a:xfrm>
            <a:off x="838200" y="1267423"/>
            <a:ext cx="6058525" cy="3162667"/>
            <a:chOff x="4515690" y="895350"/>
            <a:chExt cx="7477125" cy="4181475"/>
          </a:xfrm>
        </p:grpSpPr>
        <p:pic>
          <p:nvPicPr>
            <p:cNvPr id="5" name="Picture 4">
              <a:extLst>
                <a:ext uri="{FF2B5EF4-FFF2-40B4-BE49-F238E27FC236}">
                  <a16:creationId xmlns:a16="http://schemas.microsoft.com/office/drawing/2014/main" id="{6DF1635D-5B5F-B0B0-9064-A6C8DFFF2B94}"/>
                </a:ext>
              </a:extLst>
            </p:cNvPr>
            <p:cNvPicPr>
              <a:picLocks noChangeAspect="1"/>
            </p:cNvPicPr>
            <p:nvPr/>
          </p:nvPicPr>
          <p:blipFill>
            <a:blip r:embed="rId3"/>
            <a:stretch>
              <a:fillRect/>
            </a:stretch>
          </p:blipFill>
          <p:spPr>
            <a:xfrm>
              <a:off x="4515690" y="895350"/>
              <a:ext cx="7477125" cy="4181475"/>
            </a:xfrm>
            <a:prstGeom prst="rect">
              <a:avLst/>
            </a:prstGeom>
          </p:spPr>
        </p:pic>
        <p:sp>
          <p:nvSpPr>
            <p:cNvPr id="10" name="Rectangle 9">
              <a:extLst>
                <a:ext uri="{FF2B5EF4-FFF2-40B4-BE49-F238E27FC236}">
                  <a16:creationId xmlns:a16="http://schemas.microsoft.com/office/drawing/2014/main" id="{77E6D8B6-0E77-8C90-DC52-1E50363FBA80}"/>
                </a:ext>
              </a:extLst>
            </p:cNvPr>
            <p:cNvSpPr/>
            <p:nvPr/>
          </p:nvSpPr>
          <p:spPr>
            <a:xfrm>
              <a:off x="5506361" y="1411938"/>
              <a:ext cx="282389" cy="14522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2FAB67A-8DAE-20B6-97AD-AC7C36F19D0E}"/>
                </a:ext>
              </a:extLst>
            </p:cNvPr>
            <p:cNvSpPr/>
            <p:nvPr/>
          </p:nvSpPr>
          <p:spPr>
            <a:xfrm>
              <a:off x="5639398" y="1258277"/>
              <a:ext cx="3634154" cy="5673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23BE900-DE1F-C6E9-EE77-7FBE206F941D}"/>
                </a:ext>
              </a:extLst>
            </p:cNvPr>
            <p:cNvSpPr/>
            <p:nvPr/>
          </p:nvSpPr>
          <p:spPr>
            <a:xfrm>
              <a:off x="9372460" y="1372863"/>
              <a:ext cx="947949" cy="4873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2A319A4-22DF-D0A0-2AD8-3F9A367D6EC2}"/>
                </a:ext>
              </a:extLst>
            </p:cNvPr>
            <p:cNvSpPr/>
            <p:nvPr/>
          </p:nvSpPr>
          <p:spPr>
            <a:xfrm>
              <a:off x="10388828" y="1432659"/>
              <a:ext cx="947949" cy="14315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82B42269-D900-AB62-86A8-ECC7E94C5B79}"/>
              </a:ext>
            </a:extLst>
          </p:cNvPr>
          <p:cNvSpPr txBox="1"/>
          <p:nvPr/>
        </p:nvSpPr>
        <p:spPr>
          <a:xfrm>
            <a:off x="748323" y="4848072"/>
            <a:ext cx="6580554" cy="1384995"/>
          </a:xfrm>
          <a:prstGeom prst="rect">
            <a:avLst/>
          </a:prstGeom>
          <a:noFill/>
        </p:spPr>
        <p:txBody>
          <a:bodyPr wrap="square">
            <a:spAutoFit/>
          </a:bodyPr>
          <a:lstStyle/>
          <a:p>
            <a:pPr>
              <a:spcBef>
                <a:spcPct val="0"/>
              </a:spcBef>
            </a:pPr>
            <a:r>
              <a:rPr lang="en-US" altLang="nb-NO" sz="1800" dirty="0">
                <a:latin typeface="Arial" panose="020B0604020202020204" pitchFamily="34" charset="0"/>
              </a:rPr>
              <a:t>Want tight control of  </a:t>
            </a:r>
            <a:r>
              <a:rPr lang="en-US" altLang="nb-NO" dirty="0">
                <a:latin typeface="Arial" panose="020B0604020202020204" pitchFamily="34" charset="0"/>
              </a:rPr>
              <a:t>y</a:t>
            </a:r>
            <a:r>
              <a:rPr lang="en-US" altLang="nb-NO" sz="1800" dirty="0">
                <a:latin typeface="Arial" panose="020B0604020202020204" pitchFamily="34" charset="0"/>
              </a:rPr>
              <a:t>=T.</a:t>
            </a:r>
          </a:p>
          <a:p>
            <a:pPr marL="285750" indent="-285750">
              <a:spcBef>
                <a:spcPct val="0"/>
              </a:spcBef>
              <a:buFont typeface="Arial" panose="020B0604020202020204" pitchFamily="34" charset="0"/>
              <a:buChar char="•"/>
            </a:pPr>
            <a:r>
              <a:rPr lang="en-US" altLang="nb-NO" dirty="0">
                <a:latin typeface="Arial" panose="020B0604020202020204" pitchFamily="34" charset="0"/>
              </a:rPr>
              <a:t>u</a:t>
            </a:r>
            <a:r>
              <a:rPr lang="en-US" altLang="nb-NO" baseline="-25000" dirty="0">
                <a:latin typeface="Arial" panose="020B0604020202020204" pitchFamily="34" charset="0"/>
              </a:rPr>
              <a:t>1</a:t>
            </a:r>
            <a:r>
              <a:rPr lang="en-US" altLang="nb-NO" dirty="0">
                <a:latin typeface="Arial" panose="020B0604020202020204" pitchFamily="34" charset="0"/>
              </a:rPr>
              <a:t>=</a:t>
            </a:r>
            <a:r>
              <a:rPr lang="en-US" altLang="nb-NO" dirty="0" err="1">
                <a:latin typeface="Arial" panose="020B0604020202020204" pitchFamily="34" charset="0"/>
              </a:rPr>
              <a:t>z</a:t>
            </a:r>
            <a:r>
              <a:rPr lang="en-US" altLang="nb-NO" baseline="-25000" dirty="0" err="1">
                <a:latin typeface="Arial" panose="020B0604020202020204" pitchFamily="34" charset="0"/>
              </a:rPr>
              <a:t>B</a:t>
            </a:r>
            <a:r>
              <a:rPr lang="en-US" altLang="nb-NO" baseline="-25000" dirty="0">
                <a:latin typeface="Arial" panose="020B0604020202020204" pitchFamily="34" charset="0"/>
              </a:rPr>
              <a:t> </a:t>
            </a:r>
            <a:r>
              <a:rPr lang="en-US" altLang="nb-NO" dirty="0">
                <a:latin typeface="Arial" panose="020B0604020202020204" pitchFamily="34" charset="0"/>
              </a:rPr>
              <a:t>(bypass)</a:t>
            </a:r>
          </a:p>
          <a:p>
            <a:pPr marL="285750" indent="-285750">
              <a:spcBef>
                <a:spcPct val="0"/>
              </a:spcBef>
              <a:buFont typeface="Arial" panose="020B0604020202020204" pitchFamily="34" charset="0"/>
              <a:buChar char="•"/>
            </a:pPr>
            <a:r>
              <a:rPr lang="en-US" altLang="nb-NO" dirty="0">
                <a:latin typeface="Arial" panose="020B0604020202020204" pitchFamily="34" charset="0"/>
              </a:rPr>
              <a:t>u</a:t>
            </a:r>
            <a:r>
              <a:rPr lang="en-US" altLang="nb-NO" baseline="-25000" dirty="0">
                <a:latin typeface="Arial" panose="020B0604020202020204" pitchFamily="34" charset="0"/>
              </a:rPr>
              <a:t>2</a:t>
            </a:r>
            <a:r>
              <a:rPr lang="en-US" altLang="nb-NO" dirty="0">
                <a:latin typeface="Arial" panose="020B0604020202020204" pitchFamily="34" charset="0"/>
              </a:rPr>
              <a:t>=CW</a:t>
            </a:r>
            <a:endParaRPr lang="en-US" altLang="nb-NO" sz="1800" baseline="-25000" dirty="0">
              <a:latin typeface="Arial" panose="020B0604020202020204" pitchFamily="34" charset="0"/>
            </a:endParaRPr>
          </a:p>
          <a:p>
            <a:pPr>
              <a:spcBef>
                <a:spcPct val="0"/>
              </a:spcBef>
            </a:pPr>
            <a:r>
              <a:rPr lang="en-US" altLang="nb-NO" sz="1800" dirty="0">
                <a:latin typeface="Arial" panose="020B0604020202020204" pitchFamily="34" charset="0"/>
              </a:rPr>
              <a:t>Proposed control structure?</a:t>
            </a:r>
          </a:p>
          <a:p>
            <a:pPr>
              <a:spcBef>
                <a:spcPct val="0"/>
              </a:spcBef>
            </a:pPr>
            <a:endParaRPr lang="en-US" altLang="nb-NO" sz="1800" baseline="-25000" dirty="0">
              <a:latin typeface="Arial" panose="020B0604020202020204" pitchFamily="34" charset="0"/>
            </a:endParaRPr>
          </a:p>
        </p:txBody>
      </p:sp>
      <p:sp>
        <p:nvSpPr>
          <p:cNvPr id="17" name="Text Box 5">
            <a:extLst>
              <a:ext uri="{FF2B5EF4-FFF2-40B4-BE49-F238E27FC236}">
                <a16:creationId xmlns:a16="http://schemas.microsoft.com/office/drawing/2014/main" id="{30F26768-96E3-C18B-D57B-C03F07C17EC0}"/>
              </a:ext>
            </a:extLst>
          </p:cNvPr>
          <p:cNvSpPr txBox="1">
            <a:spLocks noChangeArrowheads="1"/>
          </p:cNvSpPr>
          <p:nvPr/>
        </p:nvSpPr>
        <p:spPr bwMode="auto">
          <a:xfrm>
            <a:off x="3867462" y="3898188"/>
            <a:ext cx="42672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accent2"/>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en-US" altLang="nb-NO" dirty="0" err="1">
                <a:latin typeface="Arial" panose="020B0604020202020204" pitchFamily="34" charset="0"/>
              </a:rPr>
              <a:t>z</a:t>
            </a:r>
            <a:r>
              <a:rPr lang="en-US" altLang="nb-NO" baseline="-25000" dirty="0" err="1">
                <a:latin typeface="Arial" panose="020B0604020202020204" pitchFamily="34" charset="0"/>
              </a:rPr>
              <a:t>B</a:t>
            </a:r>
            <a:endParaRPr lang="en-US" altLang="nb-NO" baseline="-25000" dirty="0">
              <a:latin typeface="Arial" panose="020B0604020202020204" pitchFamily="34" charset="0"/>
            </a:endParaRPr>
          </a:p>
        </p:txBody>
      </p:sp>
      <p:sp>
        <p:nvSpPr>
          <p:cNvPr id="18" name="TextBox 17">
            <a:extLst>
              <a:ext uri="{FF2B5EF4-FFF2-40B4-BE49-F238E27FC236}">
                <a16:creationId xmlns:a16="http://schemas.microsoft.com/office/drawing/2014/main" id="{F0EC3D8D-4F74-6C62-844A-A73A61408530}"/>
              </a:ext>
            </a:extLst>
          </p:cNvPr>
          <p:cNvSpPr txBox="1"/>
          <p:nvPr/>
        </p:nvSpPr>
        <p:spPr>
          <a:xfrm>
            <a:off x="2524370" y="3990872"/>
            <a:ext cx="309700" cy="400110"/>
          </a:xfrm>
          <a:prstGeom prst="rect">
            <a:avLst/>
          </a:prstGeom>
          <a:noFill/>
        </p:spPr>
        <p:txBody>
          <a:bodyPr wrap="none" rtlCol="0">
            <a:spAutoFit/>
          </a:bodyPr>
          <a:lstStyle/>
          <a:p>
            <a:r>
              <a:rPr lang="nb-NO" sz="2000" dirty="0"/>
              <a:t>T</a:t>
            </a:r>
            <a:endParaRPr lang="en-US" sz="2000" dirty="0"/>
          </a:p>
        </p:txBody>
      </p:sp>
      <p:sp>
        <p:nvSpPr>
          <p:cNvPr id="2" name="Slide Number Placeholder 1">
            <a:extLst>
              <a:ext uri="{FF2B5EF4-FFF2-40B4-BE49-F238E27FC236}">
                <a16:creationId xmlns:a16="http://schemas.microsoft.com/office/drawing/2014/main" id="{C0C9BBDE-2A66-0919-D882-1DBE8EDD09B5}"/>
              </a:ext>
            </a:extLst>
          </p:cNvPr>
          <p:cNvSpPr>
            <a:spLocks noGrp="1"/>
          </p:cNvSpPr>
          <p:nvPr>
            <p:ph type="sldNum" sz="quarter" idx="12"/>
          </p:nvPr>
        </p:nvSpPr>
        <p:spPr/>
        <p:txBody>
          <a:bodyPr/>
          <a:lstStyle/>
          <a:p>
            <a:fld id="{A5FDCD2B-6064-4A78-9C2D-DD73DFA345C7}" type="slidenum">
              <a:rPr lang="en-US" smtClean="0"/>
              <a:t>26</a:t>
            </a:fld>
            <a:endParaRPr lang="en-US"/>
          </a:p>
        </p:txBody>
      </p:sp>
    </p:spTree>
    <p:extLst>
      <p:ext uri="{BB962C8B-B14F-4D97-AF65-F5344CB8AC3E}">
        <p14:creationId xmlns:p14="http://schemas.microsoft.com/office/powerpoint/2010/main" val="15940372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2"/>
          <p:cNvSpPr>
            <a:spLocks noGrp="1" noChangeArrowheads="1"/>
          </p:cNvSpPr>
          <p:nvPr>
            <p:ph type="title"/>
          </p:nvPr>
        </p:nvSpPr>
        <p:spPr>
          <a:xfrm>
            <a:off x="331440" y="-116251"/>
            <a:ext cx="10515600" cy="1325563"/>
          </a:xfrm>
        </p:spPr>
        <p:txBody>
          <a:bodyPr>
            <a:normAutofit/>
          </a:bodyPr>
          <a:lstStyle/>
          <a:p>
            <a:r>
              <a:rPr lang="nb-NO" altLang="nb-NO" sz="4000" dirty="0" err="1"/>
              <a:t>Attempt</a:t>
            </a:r>
            <a:r>
              <a:rPr lang="nb-NO" altLang="nb-NO" sz="4000" dirty="0"/>
              <a:t> 1. </a:t>
            </a:r>
            <a:r>
              <a:rPr lang="en-US" altLang="nb-NO" sz="3600" dirty="0">
                <a:latin typeface="Arial" panose="020B0604020202020204" pitchFamily="34" charset="0"/>
              </a:rPr>
              <a:t>Use u</a:t>
            </a:r>
            <a:r>
              <a:rPr lang="en-US" altLang="nb-NO" sz="3600" baseline="-25000" dirty="0">
                <a:latin typeface="Arial" panose="020B0604020202020204" pitchFamily="34" charset="0"/>
              </a:rPr>
              <a:t>2</a:t>
            </a:r>
            <a:r>
              <a:rPr lang="en-US" altLang="nb-NO" sz="3600" dirty="0">
                <a:latin typeface="Arial" panose="020B0604020202020204" pitchFamily="34" charset="0"/>
              </a:rPr>
              <a:t>=cooling water: TOO SLOW </a:t>
            </a:r>
            <a:endParaRPr lang="en-US" altLang="nb-NO" sz="4000" dirty="0"/>
          </a:p>
        </p:txBody>
      </p:sp>
      <p:grpSp>
        <p:nvGrpSpPr>
          <p:cNvPr id="14" name="Group 13">
            <a:extLst>
              <a:ext uri="{FF2B5EF4-FFF2-40B4-BE49-F238E27FC236}">
                <a16:creationId xmlns:a16="http://schemas.microsoft.com/office/drawing/2014/main" id="{C6E325F1-5262-3FAA-AF00-6E6B7135E93B}"/>
              </a:ext>
            </a:extLst>
          </p:cNvPr>
          <p:cNvGrpSpPr/>
          <p:nvPr/>
        </p:nvGrpSpPr>
        <p:grpSpPr>
          <a:xfrm>
            <a:off x="838200" y="1267423"/>
            <a:ext cx="6058525" cy="3162667"/>
            <a:chOff x="4515690" y="895350"/>
            <a:chExt cx="7477125" cy="4181475"/>
          </a:xfrm>
        </p:grpSpPr>
        <p:pic>
          <p:nvPicPr>
            <p:cNvPr id="5" name="Picture 4">
              <a:extLst>
                <a:ext uri="{FF2B5EF4-FFF2-40B4-BE49-F238E27FC236}">
                  <a16:creationId xmlns:a16="http://schemas.microsoft.com/office/drawing/2014/main" id="{6DF1635D-5B5F-B0B0-9064-A6C8DFFF2B94}"/>
                </a:ext>
              </a:extLst>
            </p:cNvPr>
            <p:cNvPicPr>
              <a:picLocks noChangeAspect="1"/>
            </p:cNvPicPr>
            <p:nvPr/>
          </p:nvPicPr>
          <p:blipFill>
            <a:blip r:embed="rId3"/>
            <a:stretch>
              <a:fillRect/>
            </a:stretch>
          </p:blipFill>
          <p:spPr>
            <a:xfrm>
              <a:off x="4515690" y="895350"/>
              <a:ext cx="7477125" cy="4181475"/>
            </a:xfrm>
            <a:prstGeom prst="rect">
              <a:avLst/>
            </a:prstGeom>
          </p:spPr>
        </p:pic>
        <p:sp>
          <p:nvSpPr>
            <p:cNvPr id="10" name="Rectangle 9">
              <a:extLst>
                <a:ext uri="{FF2B5EF4-FFF2-40B4-BE49-F238E27FC236}">
                  <a16:creationId xmlns:a16="http://schemas.microsoft.com/office/drawing/2014/main" id="{77E6D8B6-0E77-8C90-DC52-1E50363FBA80}"/>
                </a:ext>
              </a:extLst>
            </p:cNvPr>
            <p:cNvSpPr/>
            <p:nvPr/>
          </p:nvSpPr>
          <p:spPr>
            <a:xfrm>
              <a:off x="5506361" y="1411938"/>
              <a:ext cx="282389" cy="14522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2FAB67A-8DAE-20B6-97AD-AC7C36F19D0E}"/>
                </a:ext>
              </a:extLst>
            </p:cNvPr>
            <p:cNvSpPr/>
            <p:nvPr/>
          </p:nvSpPr>
          <p:spPr>
            <a:xfrm>
              <a:off x="5639398" y="1258277"/>
              <a:ext cx="3634154" cy="5673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23BE900-DE1F-C6E9-EE77-7FBE206F941D}"/>
                </a:ext>
              </a:extLst>
            </p:cNvPr>
            <p:cNvSpPr/>
            <p:nvPr/>
          </p:nvSpPr>
          <p:spPr>
            <a:xfrm>
              <a:off x="9372460" y="1372863"/>
              <a:ext cx="947949" cy="4873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2A319A4-22DF-D0A0-2AD8-3F9A367D6EC2}"/>
                </a:ext>
              </a:extLst>
            </p:cNvPr>
            <p:cNvSpPr/>
            <p:nvPr/>
          </p:nvSpPr>
          <p:spPr>
            <a:xfrm>
              <a:off x="10388828" y="1432659"/>
              <a:ext cx="947949" cy="14315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 Box 5">
            <a:extLst>
              <a:ext uri="{FF2B5EF4-FFF2-40B4-BE49-F238E27FC236}">
                <a16:creationId xmlns:a16="http://schemas.microsoft.com/office/drawing/2014/main" id="{30F26768-96E3-C18B-D57B-C03F07C17EC0}"/>
              </a:ext>
            </a:extLst>
          </p:cNvPr>
          <p:cNvSpPr txBox="1">
            <a:spLocks noChangeArrowheads="1"/>
          </p:cNvSpPr>
          <p:nvPr/>
        </p:nvSpPr>
        <p:spPr bwMode="auto">
          <a:xfrm>
            <a:off x="3867462" y="3898188"/>
            <a:ext cx="17011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accent2"/>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en-US" altLang="nb-NO" dirty="0" err="1">
                <a:highlight>
                  <a:srgbClr val="FFFF00"/>
                </a:highlight>
                <a:latin typeface="Arial" panose="020B0604020202020204" pitchFamily="34" charset="0"/>
              </a:rPr>
              <a:t>z</a:t>
            </a:r>
            <a:r>
              <a:rPr lang="en-US" altLang="nb-NO" baseline="-25000" dirty="0" err="1">
                <a:highlight>
                  <a:srgbClr val="FFFF00"/>
                </a:highlight>
                <a:latin typeface="Arial" panose="020B0604020202020204" pitchFamily="34" charset="0"/>
              </a:rPr>
              <a:t>B</a:t>
            </a:r>
            <a:r>
              <a:rPr lang="en-US" altLang="nb-NO" dirty="0">
                <a:highlight>
                  <a:srgbClr val="FFFF00"/>
                </a:highlight>
                <a:latin typeface="Arial" panose="020B0604020202020204" pitchFamily="34" charset="0"/>
              </a:rPr>
              <a:t>=0 (closed)</a:t>
            </a:r>
            <a:endParaRPr lang="en-US" altLang="nb-NO" baseline="-25000" dirty="0">
              <a:highlight>
                <a:srgbClr val="FFFF00"/>
              </a:highlight>
              <a:latin typeface="Arial" panose="020B0604020202020204" pitchFamily="34" charset="0"/>
            </a:endParaRPr>
          </a:p>
        </p:txBody>
      </p:sp>
      <p:sp>
        <p:nvSpPr>
          <p:cNvPr id="18" name="TextBox 17">
            <a:extLst>
              <a:ext uri="{FF2B5EF4-FFF2-40B4-BE49-F238E27FC236}">
                <a16:creationId xmlns:a16="http://schemas.microsoft.com/office/drawing/2014/main" id="{F0EC3D8D-4F74-6C62-844A-A73A61408530}"/>
              </a:ext>
            </a:extLst>
          </p:cNvPr>
          <p:cNvSpPr txBox="1"/>
          <p:nvPr/>
        </p:nvSpPr>
        <p:spPr>
          <a:xfrm>
            <a:off x="2524370" y="3990872"/>
            <a:ext cx="309700" cy="400110"/>
          </a:xfrm>
          <a:prstGeom prst="rect">
            <a:avLst/>
          </a:prstGeom>
          <a:noFill/>
        </p:spPr>
        <p:txBody>
          <a:bodyPr wrap="none" rtlCol="0">
            <a:spAutoFit/>
          </a:bodyPr>
          <a:lstStyle/>
          <a:p>
            <a:r>
              <a:rPr lang="nb-NO" sz="2000" dirty="0"/>
              <a:t>T</a:t>
            </a:r>
            <a:endParaRPr lang="en-US" sz="2000" dirty="0"/>
          </a:p>
        </p:txBody>
      </p:sp>
      <p:sp>
        <p:nvSpPr>
          <p:cNvPr id="15" name="Rectangle 6">
            <a:extLst>
              <a:ext uri="{FF2B5EF4-FFF2-40B4-BE49-F238E27FC236}">
                <a16:creationId xmlns:a16="http://schemas.microsoft.com/office/drawing/2014/main" id="{2DB22FC0-0D8A-1930-1474-44E1EE0C990C}"/>
              </a:ext>
            </a:extLst>
          </p:cNvPr>
          <p:cNvSpPr>
            <a:spLocks noChangeArrowheads="1"/>
          </p:cNvSpPr>
          <p:nvPr/>
        </p:nvSpPr>
        <p:spPr bwMode="auto">
          <a:xfrm>
            <a:off x="7855948" y="3782797"/>
            <a:ext cx="5903913" cy="504825"/>
          </a:xfrm>
          <a:prstGeom prst="rect">
            <a:avLst/>
          </a:prstGeom>
          <a:solidFill>
            <a:schemeClr val="bg1"/>
          </a:solidFill>
          <a:ln>
            <a:noFill/>
          </a:ln>
          <a:effectLst/>
          <a:extLst>
            <a:ext uri="{91240B29-F687-4F45-9708-019B960494DF}">
              <a14:hiddenLine xmlns:a14="http://schemas.microsoft.com/office/drawing/2010/main" w="22225" algn="ctr">
                <a:solidFill>
                  <a:schemeClr val="accent2"/>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endParaRPr lang="en-US" altLang="nb-NO" sz="1800">
              <a:latin typeface="Arial" panose="020B0604020202020204" pitchFamily="34" charset="0"/>
            </a:endParaRPr>
          </a:p>
        </p:txBody>
      </p:sp>
      <p:sp>
        <p:nvSpPr>
          <p:cNvPr id="19" name="Oval 7">
            <a:extLst>
              <a:ext uri="{FF2B5EF4-FFF2-40B4-BE49-F238E27FC236}">
                <a16:creationId xmlns:a16="http://schemas.microsoft.com/office/drawing/2014/main" id="{78F369F7-4225-4ECF-4DB4-78B8279BD7C6}"/>
              </a:ext>
            </a:extLst>
          </p:cNvPr>
          <p:cNvSpPr>
            <a:spLocks noChangeArrowheads="1"/>
          </p:cNvSpPr>
          <p:nvPr/>
        </p:nvSpPr>
        <p:spPr bwMode="auto">
          <a:xfrm>
            <a:off x="1013694" y="3684868"/>
            <a:ext cx="503238" cy="503237"/>
          </a:xfrm>
          <a:prstGeom prst="ellipse">
            <a:avLst/>
          </a:prstGeom>
          <a:noFill/>
          <a:ln w="222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a:spcBef>
                <a:spcPct val="0"/>
              </a:spcBef>
              <a:buFontTx/>
              <a:buNone/>
            </a:pPr>
            <a:r>
              <a:rPr lang="en-US" altLang="nb-NO" sz="1800" dirty="0">
                <a:latin typeface="Arial" panose="020B0604020202020204" pitchFamily="34" charset="0"/>
              </a:rPr>
              <a:t>TC</a:t>
            </a:r>
          </a:p>
        </p:txBody>
      </p:sp>
      <p:sp>
        <p:nvSpPr>
          <p:cNvPr id="20" name="Line 8">
            <a:extLst>
              <a:ext uri="{FF2B5EF4-FFF2-40B4-BE49-F238E27FC236}">
                <a16:creationId xmlns:a16="http://schemas.microsoft.com/office/drawing/2014/main" id="{0A621671-3B00-F886-EA87-ECB92E484C08}"/>
              </a:ext>
            </a:extLst>
          </p:cNvPr>
          <p:cNvSpPr>
            <a:spLocks noChangeShapeType="1"/>
          </p:cNvSpPr>
          <p:nvPr/>
        </p:nvSpPr>
        <p:spPr bwMode="auto">
          <a:xfrm flipH="1">
            <a:off x="1518519" y="3921633"/>
            <a:ext cx="1389719" cy="2579"/>
          </a:xfrm>
          <a:prstGeom prst="line">
            <a:avLst/>
          </a:prstGeom>
          <a:noFill/>
          <a:ln w="222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21" name="Line 9">
            <a:extLst>
              <a:ext uri="{FF2B5EF4-FFF2-40B4-BE49-F238E27FC236}">
                <a16:creationId xmlns:a16="http://schemas.microsoft.com/office/drawing/2014/main" id="{3F4FB9B6-78C3-7AEA-D27E-DE9578FFEA18}"/>
              </a:ext>
            </a:extLst>
          </p:cNvPr>
          <p:cNvSpPr>
            <a:spLocks noChangeShapeType="1"/>
          </p:cNvSpPr>
          <p:nvPr/>
        </p:nvSpPr>
        <p:spPr bwMode="auto">
          <a:xfrm flipV="1">
            <a:off x="1229594" y="2821268"/>
            <a:ext cx="0" cy="935037"/>
          </a:xfrm>
          <a:prstGeom prst="line">
            <a:avLst/>
          </a:prstGeom>
          <a:noFill/>
          <a:ln w="222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2" name="Slide Number Placeholder 1">
            <a:extLst>
              <a:ext uri="{FF2B5EF4-FFF2-40B4-BE49-F238E27FC236}">
                <a16:creationId xmlns:a16="http://schemas.microsoft.com/office/drawing/2014/main" id="{F4F4C350-B534-45B2-3698-135E51704732}"/>
              </a:ext>
            </a:extLst>
          </p:cNvPr>
          <p:cNvSpPr>
            <a:spLocks noGrp="1"/>
          </p:cNvSpPr>
          <p:nvPr>
            <p:ph type="sldNum" sz="quarter" idx="12"/>
          </p:nvPr>
        </p:nvSpPr>
        <p:spPr/>
        <p:txBody>
          <a:bodyPr/>
          <a:lstStyle/>
          <a:p>
            <a:fld id="{A5FDCD2B-6064-4A78-9C2D-DD73DFA345C7}" type="slidenum">
              <a:rPr lang="en-US" smtClean="0"/>
              <a:t>27</a:t>
            </a:fld>
            <a:endParaRPr lang="en-US"/>
          </a:p>
        </p:txBody>
      </p:sp>
    </p:spTree>
    <p:extLst>
      <p:ext uri="{BB962C8B-B14F-4D97-AF65-F5344CB8AC3E}">
        <p14:creationId xmlns:p14="http://schemas.microsoft.com/office/powerpoint/2010/main" val="11735079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2"/>
          <p:cNvSpPr>
            <a:spLocks noGrp="1" noChangeArrowheads="1"/>
          </p:cNvSpPr>
          <p:nvPr>
            <p:ph type="title"/>
          </p:nvPr>
        </p:nvSpPr>
        <p:spPr>
          <a:xfrm>
            <a:off x="331439" y="-116251"/>
            <a:ext cx="11774591" cy="1325563"/>
          </a:xfrm>
        </p:spPr>
        <p:txBody>
          <a:bodyPr>
            <a:normAutofit/>
          </a:bodyPr>
          <a:lstStyle/>
          <a:p>
            <a:r>
              <a:rPr lang="nb-NO" altLang="nb-NO" sz="4000" dirty="0" err="1"/>
              <a:t>Attempt</a:t>
            </a:r>
            <a:r>
              <a:rPr lang="nb-NO" altLang="nb-NO" sz="4000" dirty="0"/>
              <a:t> 2. </a:t>
            </a:r>
            <a:r>
              <a:rPr lang="en-US" altLang="nb-NO" sz="3600" dirty="0">
                <a:latin typeface="Arial" panose="020B0604020202020204" pitchFamily="34" charset="0"/>
              </a:rPr>
              <a:t>Use u</a:t>
            </a:r>
            <a:r>
              <a:rPr lang="en-US" altLang="nb-NO" sz="3600" baseline="-25000" dirty="0">
                <a:latin typeface="Arial" panose="020B0604020202020204" pitchFamily="34" charset="0"/>
              </a:rPr>
              <a:t>1</a:t>
            </a:r>
            <a:r>
              <a:rPr lang="en-US" altLang="nb-NO" sz="3600" dirty="0">
                <a:latin typeface="Arial" panose="020B0604020202020204" pitchFamily="34" charset="0"/>
              </a:rPr>
              <a:t>=</a:t>
            </a:r>
            <a:r>
              <a:rPr lang="en-US" altLang="nb-NO" sz="3600" dirty="0" err="1">
                <a:latin typeface="Arial" panose="020B0604020202020204" pitchFamily="34" charset="0"/>
              </a:rPr>
              <a:t>z</a:t>
            </a:r>
            <a:r>
              <a:rPr lang="en-US" altLang="nb-NO" sz="3600" baseline="-25000" dirty="0" err="1">
                <a:latin typeface="Arial" panose="020B0604020202020204" pitchFamily="34" charset="0"/>
              </a:rPr>
              <a:t>B</a:t>
            </a:r>
            <a:r>
              <a:rPr lang="en-US" altLang="nb-NO" sz="3600" dirty="0">
                <a:latin typeface="Arial" panose="020B0604020202020204" pitchFamily="34" charset="0"/>
              </a:rPr>
              <a:t>=bypass. SATURATES </a:t>
            </a:r>
            <a:br>
              <a:rPr lang="en-US" altLang="nb-NO" sz="3600" dirty="0">
                <a:latin typeface="Arial" panose="020B0604020202020204" pitchFamily="34" charset="0"/>
              </a:rPr>
            </a:br>
            <a:r>
              <a:rPr lang="en-US" altLang="nb-NO" sz="2400" dirty="0">
                <a:latin typeface="Arial" panose="020B0604020202020204" pitchFamily="34" charset="0"/>
              </a:rPr>
              <a:t>                                                                            (at </a:t>
            </a:r>
            <a:r>
              <a:rPr lang="en-US" altLang="nb-NO" sz="2400" dirty="0" err="1">
                <a:latin typeface="Arial" panose="020B0604020202020204" pitchFamily="34" charset="0"/>
              </a:rPr>
              <a:t>z</a:t>
            </a:r>
            <a:r>
              <a:rPr lang="en-US" altLang="nb-NO" sz="2400" baseline="-25000" dirty="0" err="1">
                <a:latin typeface="Arial" panose="020B0604020202020204" pitchFamily="34" charset="0"/>
              </a:rPr>
              <a:t>B</a:t>
            </a:r>
            <a:r>
              <a:rPr lang="en-US" altLang="nb-NO" sz="2400" dirty="0">
                <a:latin typeface="Arial" panose="020B0604020202020204" pitchFamily="34" charset="0"/>
              </a:rPr>
              <a:t>=0=closed if CW too small)</a:t>
            </a:r>
            <a:endParaRPr lang="en-US" altLang="nb-NO" sz="3600" dirty="0"/>
          </a:p>
        </p:txBody>
      </p:sp>
      <p:grpSp>
        <p:nvGrpSpPr>
          <p:cNvPr id="14" name="Group 13">
            <a:extLst>
              <a:ext uri="{FF2B5EF4-FFF2-40B4-BE49-F238E27FC236}">
                <a16:creationId xmlns:a16="http://schemas.microsoft.com/office/drawing/2014/main" id="{C6E325F1-5262-3FAA-AF00-6E6B7135E93B}"/>
              </a:ext>
            </a:extLst>
          </p:cNvPr>
          <p:cNvGrpSpPr/>
          <p:nvPr/>
        </p:nvGrpSpPr>
        <p:grpSpPr>
          <a:xfrm>
            <a:off x="838200" y="1267423"/>
            <a:ext cx="6058525" cy="3162667"/>
            <a:chOff x="4515690" y="895350"/>
            <a:chExt cx="7477125" cy="4181475"/>
          </a:xfrm>
        </p:grpSpPr>
        <p:pic>
          <p:nvPicPr>
            <p:cNvPr id="5" name="Picture 4">
              <a:extLst>
                <a:ext uri="{FF2B5EF4-FFF2-40B4-BE49-F238E27FC236}">
                  <a16:creationId xmlns:a16="http://schemas.microsoft.com/office/drawing/2014/main" id="{6DF1635D-5B5F-B0B0-9064-A6C8DFFF2B94}"/>
                </a:ext>
              </a:extLst>
            </p:cNvPr>
            <p:cNvPicPr>
              <a:picLocks noChangeAspect="1"/>
            </p:cNvPicPr>
            <p:nvPr/>
          </p:nvPicPr>
          <p:blipFill>
            <a:blip r:embed="rId3"/>
            <a:stretch>
              <a:fillRect/>
            </a:stretch>
          </p:blipFill>
          <p:spPr>
            <a:xfrm>
              <a:off x="4515690" y="895350"/>
              <a:ext cx="7477125" cy="4181475"/>
            </a:xfrm>
            <a:prstGeom prst="rect">
              <a:avLst/>
            </a:prstGeom>
          </p:spPr>
        </p:pic>
        <p:sp>
          <p:nvSpPr>
            <p:cNvPr id="10" name="Rectangle 9">
              <a:extLst>
                <a:ext uri="{FF2B5EF4-FFF2-40B4-BE49-F238E27FC236}">
                  <a16:creationId xmlns:a16="http://schemas.microsoft.com/office/drawing/2014/main" id="{77E6D8B6-0E77-8C90-DC52-1E50363FBA80}"/>
                </a:ext>
              </a:extLst>
            </p:cNvPr>
            <p:cNvSpPr/>
            <p:nvPr/>
          </p:nvSpPr>
          <p:spPr>
            <a:xfrm>
              <a:off x="5506361" y="1411938"/>
              <a:ext cx="282389" cy="14522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2FAB67A-8DAE-20B6-97AD-AC7C36F19D0E}"/>
                </a:ext>
              </a:extLst>
            </p:cNvPr>
            <p:cNvSpPr/>
            <p:nvPr/>
          </p:nvSpPr>
          <p:spPr>
            <a:xfrm>
              <a:off x="5639398" y="1258277"/>
              <a:ext cx="3634154" cy="5673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23BE900-DE1F-C6E9-EE77-7FBE206F941D}"/>
                </a:ext>
              </a:extLst>
            </p:cNvPr>
            <p:cNvSpPr/>
            <p:nvPr/>
          </p:nvSpPr>
          <p:spPr>
            <a:xfrm>
              <a:off x="9372460" y="1372863"/>
              <a:ext cx="947949" cy="4873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2A319A4-22DF-D0A0-2AD8-3F9A367D6EC2}"/>
                </a:ext>
              </a:extLst>
            </p:cNvPr>
            <p:cNvSpPr/>
            <p:nvPr/>
          </p:nvSpPr>
          <p:spPr>
            <a:xfrm>
              <a:off x="10388828" y="1432659"/>
              <a:ext cx="947949" cy="14315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F0EC3D8D-4F74-6C62-844A-A73A61408530}"/>
              </a:ext>
            </a:extLst>
          </p:cNvPr>
          <p:cNvSpPr txBox="1"/>
          <p:nvPr/>
        </p:nvSpPr>
        <p:spPr>
          <a:xfrm>
            <a:off x="2524370" y="3990872"/>
            <a:ext cx="309700" cy="400110"/>
          </a:xfrm>
          <a:prstGeom prst="rect">
            <a:avLst/>
          </a:prstGeom>
          <a:noFill/>
        </p:spPr>
        <p:txBody>
          <a:bodyPr wrap="none" rtlCol="0">
            <a:spAutoFit/>
          </a:bodyPr>
          <a:lstStyle/>
          <a:p>
            <a:r>
              <a:rPr lang="nb-NO" sz="2000" dirty="0"/>
              <a:t>T</a:t>
            </a:r>
            <a:endParaRPr lang="en-US" sz="2000" dirty="0"/>
          </a:p>
        </p:txBody>
      </p:sp>
      <p:sp>
        <p:nvSpPr>
          <p:cNvPr id="15" name="Rectangle 6">
            <a:extLst>
              <a:ext uri="{FF2B5EF4-FFF2-40B4-BE49-F238E27FC236}">
                <a16:creationId xmlns:a16="http://schemas.microsoft.com/office/drawing/2014/main" id="{2DB22FC0-0D8A-1930-1474-44E1EE0C990C}"/>
              </a:ext>
            </a:extLst>
          </p:cNvPr>
          <p:cNvSpPr>
            <a:spLocks noChangeArrowheads="1"/>
          </p:cNvSpPr>
          <p:nvPr/>
        </p:nvSpPr>
        <p:spPr bwMode="auto">
          <a:xfrm>
            <a:off x="7855948" y="3782797"/>
            <a:ext cx="5903913" cy="504825"/>
          </a:xfrm>
          <a:prstGeom prst="rect">
            <a:avLst/>
          </a:prstGeom>
          <a:solidFill>
            <a:schemeClr val="bg1"/>
          </a:solidFill>
          <a:ln>
            <a:noFill/>
          </a:ln>
          <a:effectLst/>
          <a:extLst>
            <a:ext uri="{91240B29-F687-4F45-9708-019B960494DF}">
              <a14:hiddenLine xmlns:a14="http://schemas.microsoft.com/office/drawing/2010/main" w="22225" algn="ctr">
                <a:solidFill>
                  <a:schemeClr val="accent2"/>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endParaRPr lang="en-US" altLang="nb-NO" sz="1800">
              <a:latin typeface="Arial" panose="020B0604020202020204" pitchFamily="34" charset="0"/>
            </a:endParaRPr>
          </a:p>
        </p:txBody>
      </p:sp>
      <p:sp>
        <p:nvSpPr>
          <p:cNvPr id="2" name="Oval 7">
            <a:extLst>
              <a:ext uri="{FF2B5EF4-FFF2-40B4-BE49-F238E27FC236}">
                <a16:creationId xmlns:a16="http://schemas.microsoft.com/office/drawing/2014/main" id="{BE28FA0D-04EF-35BE-C922-C7C12DC3DD2F}"/>
              </a:ext>
            </a:extLst>
          </p:cNvPr>
          <p:cNvSpPr>
            <a:spLocks noChangeArrowheads="1"/>
          </p:cNvSpPr>
          <p:nvPr/>
        </p:nvSpPr>
        <p:spPr bwMode="auto">
          <a:xfrm>
            <a:off x="3867462" y="4244367"/>
            <a:ext cx="503238" cy="503238"/>
          </a:xfrm>
          <a:prstGeom prst="ellipse">
            <a:avLst/>
          </a:prstGeom>
          <a:noFill/>
          <a:ln w="222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a:spcBef>
                <a:spcPct val="0"/>
              </a:spcBef>
              <a:buFontTx/>
              <a:buNone/>
            </a:pPr>
            <a:r>
              <a:rPr lang="en-US" altLang="nb-NO" sz="1800">
                <a:latin typeface="Arial" panose="020B0604020202020204" pitchFamily="34" charset="0"/>
              </a:rPr>
              <a:t>TC</a:t>
            </a:r>
          </a:p>
        </p:txBody>
      </p:sp>
      <p:sp>
        <p:nvSpPr>
          <p:cNvPr id="3" name="Line 8">
            <a:extLst>
              <a:ext uri="{FF2B5EF4-FFF2-40B4-BE49-F238E27FC236}">
                <a16:creationId xmlns:a16="http://schemas.microsoft.com/office/drawing/2014/main" id="{DE49F805-663B-1487-9752-A50B31CDC083}"/>
              </a:ext>
            </a:extLst>
          </p:cNvPr>
          <p:cNvSpPr>
            <a:spLocks noChangeShapeType="1"/>
          </p:cNvSpPr>
          <p:nvPr/>
        </p:nvSpPr>
        <p:spPr bwMode="auto">
          <a:xfrm flipH="1">
            <a:off x="2356161" y="3969870"/>
            <a:ext cx="528571" cy="20997"/>
          </a:xfrm>
          <a:prstGeom prst="line">
            <a:avLst/>
          </a:prstGeom>
          <a:noFill/>
          <a:ln w="222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4" name="Line 9">
            <a:extLst>
              <a:ext uri="{FF2B5EF4-FFF2-40B4-BE49-F238E27FC236}">
                <a16:creationId xmlns:a16="http://schemas.microsoft.com/office/drawing/2014/main" id="{14C8BF1A-9BAC-8935-7342-04861E133E07}"/>
              </a:ext>
            </a:extLst>
          </p:cNvPr>
          <p:cNvSpPr>
            <a:spLocks noChangeShapeType="1"/>
          </p:cNvSpPr>
          <p:nvPr/>
        </p:nvSpPr>
        <p:spPr bwMode="auto">
          <a:xfrm flipV="1">
            <a:off x="4084950" y="3884005"/>
            <a:ext cx="0" cy="430212"/>
          </a:xfrm>
          <a:prstGeom prst="line">
            <a:avLst/>
          </a:prstGeom>
          <a:noFill/>
          <a:ln w="222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6" name="Line 12">
            <a:extLst>
              <a:ext uri="{FF2B5EF4-FFF2-40B4-BE49-F238E27FC236}">
                <a16:creationId xmlns:a16="http://schemas.microsoft.com/office/drawing/2014/main" id="{AE13D162-B317-79A6-B403-1536ADB10BD8}"/>
              </a:ext>
            </a:extLst>
          </p:cNvPr>
          <p:cNvSpPr>
            <a:spLocks noChangeShapeType="1"/>
          </p:cNvSpPr>
          <p:nvPr/>
        </p:nvSpPr>
        <p:spPr bwMode="auto">
          <a:xfrm>
            <a:off x="2343996" y="4030054"/>
            <a:ext cx="12166" cy="503234"/>
          </a:xfrm>
          <a:prstGeom prst="line">
            <a:avLst/>
          </a:prstGeom>
          <a:noFill/>
          <a:ln w="222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7" name="Line 13">
            <a:extLst>
              <a:ext uri="{FF2B5EF4-FFF2-40B4-BE49-F238E27FC236}">
                <a16:creationId xmlns:a16="http://schemas.microsoft.com/office/drawing/2014/main" id="{0268D6FB-DDE4-B840-C5F9-96BE3F4EAD70}"/>
              </a:ext>
            </a:extLst>
          </p:cNvPr>
          <p:cNvSpPr>
            <a:spLocks noChangeShapeType="1"/>
          </p:cNvSpPr>
          <p:nvPr/>
        </p:nvSpPr>
        <p:spPr bwMode="auto">
          <a:xfrm>
            <a:off x="2343996" y="4533288"/>
            <a:ext cx="1523466" cy="4"/>
          </a:xfrm>
          <a:prstGeom prst="line">
            <a:avLst/>
          </a:prstGeom>
          <a:noFill/>
          <a:ln w="222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16" name="TextBox 15">
            <a:extLst>
              <a:ext uri="{FF2B5EF4-FFF2-40B4-BE49-F238E27FC236}">
                <a16:creationId xmlns:a16="http://schemas.microsoft.com/office/drawing/2014/main" id="{C6EEB75C-B9FC-B8E1-09E5-FF4CDEF9BF23}"/>
              </a:ext>
            </a:extLst>
          </p:cNvPr>
          <p:cNvSpPr txBox="1"/>
          <p:nvPr/>
        </p:nvSpPr>
        <p:spPr>
          <a:xfrm>
            <a:off x="838200" y="3345929"/>
            <a:ext cx="1108188" cy="369332"/>
          </a:xfrm>
          <a:prstGeom prst="rect">
            <a:avLst/>
          </a:prstGeom>
          <a:noFill/>
        </p:spPr>
        <p:txBody>
          <a:bodyPr wrap="none" rtlCol="0">
            <a:spAutoFit/>
          </a:bodyPr>
          <a:lstStyle/>
          <a:p>
            <a:r>
              <a:rPr lang="nb-NO" dirty="0">
                <a:highlight>
                  <a:srgbClr val="FFFF00"/>
                </a:highlight>
              </a:rPr>
              <a:t>=</a:t>
            </a:r>
            <a:r>
              <a:rPr lang="nb-NO" dirty="0" err="1">
                <a:highlight>
                  <a:srgbClr val="FFFF00"/>
                </a:highlight>
              </a:rPr>
              <a:t>constant</a:t>
            </a:r>
            <a:endParaRPr lang="en-US" dirty="0">
              <a:highlight>
                <a:srgbClr val="FFFF00"/>
              </a:highlight>
            </a:endParaRPr>
          </a:p>
        </p:txBody>
      </p:sp>
      <p:sp>
        <p:nvSpPr>
          <p:cNvPr id="22" name="Text Box 5">
            <a:extLst>
              <a:ext uri="{FF2B5EF4-FFF2-40B4-BE49-F238E27FC236}">
                <a16:creationId xmlns:a16="http://schemas.microsoft.com/office/drawing/2014/main" id="{0B46F36E-28F4-F560-3531-87F9596A3237}"/>
              </a:ext>
            </a:extLst>
          </p:cNvPr>
          <p:cNvSpPr txBox="1">
            <a:spLocks noChangeArrowheads="1"/>
          </p:cNvSpPr>
          <p:nvPr/>
        </p:nvSpPr>
        <p:spPr bwMode="auto">
          <a:xfrm>
            <a:off x="3535060" y="3864131"/>
            <a:ext cx="42672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accent2"/>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en-US" altLang="nb-NO" dirty="0" err="1">
                <a:latin typeface="Arial" panose="020B0604020202020204" pitchFamily="34" charset="0"/>
              </a:rPr>
              <a:t>z</a:t>
            </a:r>
            <a:r>
              <a:rPr lang="en-US" altLang="nb-NO" baseline="-25000" dirty="0" err="1">
                <a:latin typeface="Arial" panose="020B0604020202020204" pitchFamily="34" charset="0"/>
              </a:rPr>
              <a:t>B</a:t>
            </a:r>
            <a:endParaRPr lang="en-US" altLang="nb-NO" baseline="-25000" dirty="0">
              <a:latin typeface="Arial" panose="020B0604020202020204" pitchFamily="34" charset="0"/>
            </a:endParaRPr>
          </a:p>
        </p:txBody>
      </p:sp>
      <p:sp>
        <p:nvSpPr>
          <p:cNvPr id="23" name="Text Box 10">
            <a:extLst>
              <a:ext uri="{FF2B5EF4-FFF2-40B4-BE49-F238E27FC236}">
                <a16:creationId xmlns:a16="http://schemas.microsoft.com/office/drawing/2014/main" id="{20E0DDB9-D1C9-B68B-D230-B36A4A13E364}"/>
              </a:ext>
            </a:extLst>
          </p:cNvPr>
          <p:cNvSpPr txBox="1">
            <a:spLocks noChangeArrowheads="1"/>
          </p:cNvSpPr>
          <p:nvPr/>
        </p:nvSpPr>
        <p:spPr bwMode="auto">
          <a:xfrm>
            <a:off x="2436447" y="5258179"/>
            <a:ext cx="606448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1"/>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en-US" altLang="nb-NO" sz="1800" dirty="0">
                <a:latin typeface="Arial" panose="020B0604020202020204" pitchFamily="34" charset="0"/>
              </a:rPr>
              <a:t>Advantage: Very fast response (no delay)</a:t>
            </a:r>
          </a:p>
          <a:p>
            <a:pPr>
              <a:spcBef>
                <a:spcPct val="0"/>
              </a:spcBef>
              <a:buFontTx/>
              <a:buNone/>
            </a:pPr>
            <a:r>
              <a:rPr lang="en-US" altLang="nb-NO" sz="1800" dirty="0">
                <a:latin typeface="Arial" panose="020B0604020202020204" pitchFamily="34" charset="0"/>
              </a:rPr>
              <a:t>Problem: </a:t>
            </a:r>
            <a:r>
              <a:rPr lang="en-US" altLang="nb-NO" sz="1800" dirty="0" err="1">
                <a:latin typeface="Arial" panose="020B0604020202020204" pitchFamily="34" charset="0"/>
              </a:rPr>
              <a:t>z</a:t>
            </a:r>
            <a:r>
              <a:rPr lang="en-US" altLang="nb-NO" sz="1800" baseline="-25000" dirty="0" err="1">
                <a:latin typeface="Arial" panose="020B0604020202020204" pitchFamily="34" charset="0"/>
              </a:rPr>
              <a:t>B</a:t>
            </a:r>
            <a:r>
              <a:rPr lang="en-US" altLang="nb-NO" sz="1800" baseline="-25000" dirty="0">
                <a:latin typeface="Arial" panose="020B0604020202020204" pitchFamily="34" charset="0"/>
              </a:rPr>
              <a:t> </a:t>
            </a:r>
            <a:r>
              <a:rPr lang="en-US" altLang="nb-NO" sz="1800" dirty="0">
                <a:latin typeface="Arial" panose="020B0604020202020204" pitchFamily="34" charset="0"/>
              </a:rPr>
              <a:t>is too small to cover whole range </a:t>
            </a:r>
          </a:p>
          <a:p>
            <a:pPr>
              <a:spcBef>
                <a:spcPct val="0"/>
              </a:spcBef>
              <a:buFontTx/>
              <a:buNone/>
            </a:pPr>
            <a:r>
              <a:rPr lang="en-US" altLang="nb-NO" sz="1800" dirty="0">
                <a:latin typeface="Arial" panose="020B0604020202020204" pitchFamily="34" charset="0"/>
              </a:rPr>
              <a:t>              + not optimal to fix at large bypass (waste of CW)</a:t>
            </a:r>
          </a:p>
        </p:txBody>
      </p:sp>
      <p:sp>
        <p:nvSpPr>
          <p:cNvPr id="17" name="Slide Number Placeholder 16">
            <a:extLst>
              <a:ext uri="{FF2B5EF4-FFF2-40B4-BE49-F238E27FC236}">
                <a16:creationId xmlns:a16="http://schemas.microsoft.com/office/drawing/2014/main" id="{4FE44EF4-42AF-646F-6BD8-B870E77B06C2}"/>
              </a:ext>
            </a:extLst>
          </p:cNvPr>
          <p:cNvSpPr>
            <a:spLocks noGrp="1"/>
          </p:cNvSpPr>
          <p:nvPr>
            <p:ph type="sldNum" sz="quarter" idx="12"/>
          </p:nvPr>
        </p:nvSpPr>
        <p:spPr/>
        <p:txBody>
          <a:bodyPr/>
          <a:lstStyle/>
          <a:p>
            <a:fld id="{A5FDCD2B-6064-4A78-9C2D-DD73DFA345C7}" type="slidenum">
              <a:rPr lang="en-US" smtClean="0"/>
              <a:t>28</a:t>
            </a:fld>
            <a:endParaRPr lang="en-US"/>
          </a:p>
        </p:txBody>
      </p:sp>
    </p:spTree>
    <p:extLst>
      <p:ext uri="{BB962C8B-B14F-4D97-AF65-F5344CB8AC3E}">
        <p14:creationId xmlns:p14="http://schemas.microsoft.com/office/powerpoint/2010/main" val="29224963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2"/>
          <p:cNvSpPr>
            <a:spLocks noGrp="1" noChangeArrowheads="1"/>
          </p:cNvSpPr>
          <p:nvPr>
            <p:ph type="title"/>
          </p:nvPr>
        </p:nvSpPr>
        <p:spPr>
          <a:xfrm>
            <a:off x="64994" y="-147637"/>
            <a:ext cx="10515600" cy="1325563"/>
          </a:xfrm>
        </p:spPr>
        <p:txBody>
          <a:bodyPr>
            <a:normAutofit/>
          </a:bodyPr>
          <a:lstStyle/>
          <a:p>
            <a:r>
              <a:rPr lang="en-US" altLang="nb-NO" dirty="0"/>
              <a:t> What about VPC?</a:t>
            </a:r>
          </a:p>
        </p:txBody>
      </p:sp>
      <p:pic>
        <p:nvPicPr>
          <p:cNvPr id="3" name="Picture 2">
            <a:extLst>
              <a:ext uri="{FF2B5EF4-FFF2-40B4-BE49-F238E27FC236}">
                <a16:creationId xmlns:a16="http://schemas.microsoft.com/office/drawing/2014/main" id="{FA32852A-65ED-9F51-D352-9E6A0016D2D5}"/>
              </a:ext>
            </a:extLst>
          </p:cNvPr>
          <p:cNvPicPr>
            <a:picLocks noChangeAspect="1"/>
          </p:cNvPicPr>
          <p:nvPr/>
        </p:nvPicPr>
        <p:blipFill>
          <a:blip r:embed="rId3"/>
          <a:stretch>
            <a:fillRect/>
          </a:stretch>
        </p:blipFill>
        <p:spPr>
          <a:xfrm>
            <a:off x="4401407" y="4649981"/>
            <a:ext cx="5676900" cy="1781175"/>
          </a:xfrm>
          <a:prstGeom prst="rect">
            <a:avLst/>
          </a:prstGeom>
        </p:spPr>
      </p:pic>
      <p:grpSp>
        <p:nvGrpSpPr>
          <p:cNvPr id="14" name="Group 13">
            <a:extLst>
              <a:ext uri="{FF2B5EF4-FFF2-40B4-BE49-F238E27FC236}">
                <a16:creationId xmlns:a16="http://schemas.microsoft.com/office/drawing/2014/main" id="{C6E325F1-5262-3FAA-AF00-6E6B7135E93B}"/>
              </a:ext>
            </a:extLst>
          </p:cNvPr>
          <p:cNvGrpSpPr/>
          <p:nvPr/>
        </p:nvGrpSpPr>
        <p:grpSpPr>
          <a:xfrm>
            <a:off x="838200" y="1267423"/>
            <a:ext cx="6058525" cy="3162667"/>
            <a:chOff x="4515690" y="895350"/>
            <a:chExt cx="7477125" cy="4181475"/>
          </a:xfrm>
        </p:grpSpPr>
        <p:pic>
          <p:nvPicPr>
            <p:cNvPr id="5" name="Picture 4">
              <a:extLst>
                <a:ext uri="{FF2B5EF4-FFF2-40B4-BE49-F238E27FC236}">
                  <a16:creationId xmlns:a16="http://schemas.microsoft.com/office/drawing/2014/main" id="{6DF1635D-5B5F-B0B0-9064-A6C8DFFF2B94}"/>
                </a:ext>
              </a:extLst>
            </p:cNvPr>
            <p:cNvPicPr>
              <a:picLocks noChangeAspect="1"/>
            </p:cNvPicPr>
            <p:nvPr/>
          </p:nvPicPr>
          <p:blipFill>
            <a:blip r:embed="rId4"/>
            <a:stretch>
              <a:fillRect/>
            </a:stretch>
          </p:blipFill>
          <p:spPr>
            <a:xfrm>
              <a:off x="4515690" y="895350"/>
              <a:ext cx="7477125" cy="4181475"/>
            </a:xfrm>
            <a:prstGeom prst="rect">
              <a:avLst/>
            </a:prstGeom>
          </p:spPr>
        </p:pic>
        <p:sp>
          <p:nvSpPr>
            <p:cNvPr id="10" name="Rectangle 9">
              <a:extLst>
                <a:ext uri="{FF2B5EF4-FFF2-40B4-BE49-F238E27FC236}">
                  <a16:creationId xmlns:a16="http://schemas.microsoft.com/office/drawing/2014/main" id="{77E6D8B6-0E77-8C90-DC52-1E50363FBA80}"/>
                </a:ext>
              </a:extLst>
            </p:cNvPr>
            <p:cNvSpPr/>
            <p:nvPr/>
          </p:nvSpPr>
          <p:spPr>
            <a:xfrm>
              <a:off x="5506361" y="1411938"/>
              <a:ext cx="282389" cy="14522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2FAB67A-8DAE-20B6-97AD-AC7C36F19D0E}"/>
                </a:ext>
              </a:extLst>
            </p:cNvPr>
            <p:cNvSpPr/>
            <p:nvPr/>
          </p:nvSpPr>
          <p:spPr>
            <a:xfrm>
              <a:off x="5639398" y="1258277"/>
              <a:ext cx="3634154" cy="5673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23BE900-DE1F-C6E9-EE77-7FBE206F941D}"/>
                </a:ext>
              </a:extLst>
            </p:cNvPr>
            <p:cNvSpPr/>
            <p:nvPr/>
          </p:nvSpPr>
          <p:spPr>
            <a:xfrm>
              <a:off x="9372460" y="1372863"/>
              <a:ext cx="947949" cy="4873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2A319A4-22DF-D0A0-2AD8-3F9A367D6EC2}"/>
                </a:ext>
              </a:extLst>
            </p:cNvPr>
            <p:cNvSpPr/>
            <p:nvPr/>
          </p:nvSpPr>
          <p:spPr>
            <a:xfrm>
              <a:off x="10388828" y="1432659"/>
              <a:ext cx="947949" cy="14315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82B42269-D900-AB62-86A8-ECC7E94C5B79}"/>
              </a:ext>
            </a:extLst>
          </p:cNvPr>
          <p:cNvSpPr txBox="1"/>
          <p:nvPr/>
        </p:nvSpPr>
        <p:spPr>
          <a:xfrm>
            <a:off x="748323" y="4848072"/>
            <a:ext cx="6580554" cy="1938992"/>
          </a:xfrm>
          <a:prstGeom prst="rect">
            <a:avLst/>
          </a:prstGeom>
          <a:noFill/>
        </p:spPr>
        <p:txBody>
          <a:bodyPr wrap="square">
            <a:spAutoFit/>
          </a:bodyPr>
          <a:lstStyle/>
          <a:p>
            <a:pPr>
              <a:spcBef>
                <a:spcPct val="0"/>
              </a:spcBef>
            </a:pPr>
            <a:r>
              <a:rPr lang="en-US" altLang="nb-NO" sz="1800" dirty="0">
                <a:latin typeface="Arial" panose="020B0604020202020204" pitchFamily="34" charset="0"/>
              </a:rPr>
              <a:t>Want tight control of  </a:t>
            </a:r>
            <a:r>
              <a:rPr lang="en-US" altLang="nb-NO" dirty="0">
                <a:latin typeface="Arial" panose="020B0604020202020204" pitchFamily="34" charset="0"/>
              </a:rPr>
              <a:t>y</a:t>
            </a:r>
            <a:r>
              <a:rPr lang="en-US" altLang="nb-NO" sz="1800" dirty="0">
                <a:latin typeface="Arial" panose="020B0604020202020204" pitchFamily="34" charset="0"/>
              </a:rPr>
              <a:t>=T.</a:t>
            </a:r>
          </a:p>
          <a:p>
            <a:pPr marL="285750" indent="-285750">
              <a:spcBef>
                <a:spcPct val="0"/>
              </a:spcBef>
              <a:buFont typeface="Arial" panose="020B0604020202020204" pitchFamily="34" charset="0"/>
              <a:buChar char="•"/>
            </a:pPr>
            <a:r>
              <a:rPr lang="en-US" altLang="nb-NO" dirty="0">
                <a:latin typeface="Arial" panose="020B0604020202020204" pitchFamily="34" charset="0"/>
              </a:rPr>
              <a:t>u</a:t>
            </a:r>
            <a:r>
              <a:rPr lang="en-US" altLang="nb-NO" baseline="-25000" dirty="0">
                <a:latin typeface="Arial" panose="020B0604020202020204" pitchFamily="34" charset="0"/>
              </a:rPr>
              <a:t>1</a:t>
            </a:r>
            <a:r>
              <a:rPr lang="en-US" altLang="nb-NO" dirty="0">
                <a:latin typeface="Arial" panose="020B0604020202020204" pitchFamily="34" charset="0"/>
              </a:rPr>
              <a:t>= </a:t>
            </a:r>
            <a:r>
              <a:rPr lang="en-US" altLang="nb-NO" dirty="0" err="1">
                <a:latin typeface="Arial" panose="020B0604020202020204" pitchFamily="34" charset="0"/>
              </a:rPr>
              <a:t>z</a:t>
            </a:r>
            <a:r>
              <a:rPr lang="en-US" altLang="nb-NO" baseline="-25000" dirty="0" err="1">
                <a:latin typeface="Arial" panose="020B0604020202020204" pitchFamily="34" charset="0"/>
              </a:rPr>
              <a:t>B</a:t>
            </a:r>
            <a:endParaRPr lang="en-US" altLang="nb-NO" dirty="0">
              <a:latin typeface="Arial" panose="020B0604020202020204" pitchFamily="34" charset="0"/>
            </a:endParaRPr>
          </a:p>
          <a:p>
            <a:pPr marL="285750" indent="-285750">
              <a:spcBef>
                <a:spcPct val="0"/>
              </a:spcBef>
              <a:buFont typeface="Arial" panose="020B0604020202020204" pitchFamily="34" charset="0"/>
              <a:buChar char="•"/>
            </a:pPr>
            <a:r>
              <a:rPr lang="en-US" altLang="nb-NO" dirty="0">
                <a:latin typeface="Arial" panose="020B0604020202020204" pitchFamily="34" charset="0"/>
              </a:rPr>
              <a:t>u</a:t>
            </a:r>
            <a:r>
              <a:rPr lang="en-US" altLang="nb-NO" baseline="-25000" dirty="0">
                <a:latin typeface="Arial" panose="020B0604020202020204" pitchFamily="34" charset="0"/>
              </a:rPr>
              <a:t>2</a:t>
            </a:r>
            <a:r>
              <a:rPr lang="en-US" altLang="nb-NO" dirty="0">
                <a:latin typeface="Arial" panose="020B0604020202020204" pitchFamily="34" charset="0"/>
              </a:rPr>
              <a:t>=CW</a:t>
            </a:r>
            <a:endParaRPr lang="en-US" altLang="nb-NO" sz="1800" baseline="-25000" dirty="0">
              <a:latin typeface="Arial" panose="020B0604020202020204" pitchFamily="34" charset="0"/>
            </a:endParaRPr>
          </a:p>
          <a:p>
            <a:pPr>
              <a:spcBef>
                <a:spcPct val="0"/>
              </a:spcBef>
            </a:pPr>
            <a:r>
              <a:rPr lang="en-US" altLang="nb-NO" sz="1800" dirty="0">
                <a:latin typeface="Arial" panose="020B0604020202020204" pitchFamily="34" charset="0"/>
              </a:rPr>
              <a:t>Proposed control structure?</a:t>
            </a:r>
          </a:p>
          <a:p>
            <a:pPr marL="285750" indent="-285750">
              <a:spcBef>
                <a:spcPct val="0"/>
              </a:spcBef>
              <a:buFont typeface="Arial" panose="020B0604020202020204" pitchFamily="34" charset="0"/>
              <a:buChar char="•"/>
            </a:pPr>
            <a:r>
              <a:rPr lang="en-US" altLang="nb-NO" dirty="0">
                <a:latin typeface="Arial" panose="020B0604020202020204" pitchFamily="34" charset="0"/>
              </a:rPr>
              <a:t>Main control: u</a:t>
            </a:r>
            <a:r>
              <a:rPr lang="en-US" altLang="nb-NO" baseline="-25000" dirty="0">
                <a:latin typeface="Arial" panose="020B0604020202020204" pitchFamily="34" charset="0"/>
              </a:rPr>
              <a:t>2</a:t>
            </a:r>
            <a:r>
              <a:rPr lang="en-US" altLang="nb-NO" sz="1800" dirty="0">
                <a:latin typeface="Arial" panose="020B0604020202020204" pitchFamily="34" charset="0"/>
              </a:rPr>
              <a:t>=CW</a:t>
            </a:r>
          </a:p>
          <a:p>
            <a:pPr marL="285750" indent="-285750">
              <a:spcBef>
                <a:spcPct val="0"/>
              </a:spcBef>
              <a:buFont typeface="Arial" panose="020B0604020202020204" pitchFamily="34" charset="0"/>
              <a:buChar char="•"/>
            </a:pPr>
            <a:r>
              <a:rPr lang="en-US" altLang="nb-NO" dirty="0">
                <a:latin typeface="Arial" panose="020B0604020202020204" pitchFamily="34" charset="0"/>
              </a:rPr>
              <a:t>Fast control: u</a:t>
            </a:r>
            <a:r>
              <a:rPr lang="en-US" altLang="nb-NO" sz="1800" baseline="-25000" dirty="0">
                <a:latin typeface="Arial" panose="020B0604020202020204" pitchFamily="34" charset="0"/>
              </a:rPr>
              <a:t>1</a:t>
            </a:r>
            <a:r>
              <a:rPr lang="en-US" altLang="nb-NO" sz="1800" dirty="0">
                <a:latin typeface="Arial" panose="020B0604020202020204" pitchFamily="34" charset="0"/>
              </a:rPr>
              <a:t>=</a:t>
            </a:r>
            <a:r>
              <a:rPr lang="en-US" altLang="nb-NO" sz="1800" dirty="0" err="1">
                <a:latin typeface="Arial" panose="020B0604020202020204" pitchFamily="34" charset="0"/>
              </a:rPr>
              <a:t>z</a:t>
            </a:r>
            <a:r>
              <a:rPr lang="en-US" altLang="nb-NO" sz="1800" baseline="-25000" dirty="0" err="1">
                <a:latin typeface="Arial" panose="020B0604020202020204" pitchFamily="34" charset="0"/>
              </a:rPr>
              <a:t>B</a:t>
            </a:r>
            <a:endParaRPr lang="en-US" altLang="nb-NO" sz="1800" dirty="0">
              <a:latin typeface="Arial" panose="020B0604020202020204" pitchFamily="34" charset="0"/>
            </a:endParaRPr>
          </a:p>
          <a:p>
            <a:pPr>
              <a:spcBef>
                <a:spcPct val="0"/>
              </a:spcBef>
            </a:pPr>
            <a:endParaRPr lang="en-US" altLang="nb-NO" sz="1800" baseline="-25000" dirty="0">
              <a:latin typeface="Arial" panose="020B0604020202020204" pitchFamily="34" charset="0"/>
            </a:endParaRPr>
          </a:p>
        </p:txBody>
      </p:sp>
      <p:sp>
        <p:nvSpPr>
          <p:cNvPr id="17" name="Text Box 5">
            <a:extLst>
              <a:ext uri="{FF2B5EF4-FFF2-40B4-BE49-F238E27FC236}">
                <a16:creationId xmlns:a16="http://schemas.microsoft.com/office/drawing/2014/main" id="{30F26768-96E3-C18B-D57B-C03F07C17EC0}"/>
              </a:ext>
            </a:extLst>
          </p:cNvPr>
          <p:cNvSpPr txBox="1">
            <a:spLocks noChangeArrowheads="1"/>
          </p:cNvSpPr>
          <p:nvPr/>
        </p:nvSpPr>
        <p:spPr bwMode="auto">
          <a:xfrm>
            <a:off x="3867462" y="3898188"/>
            <a:ext cx="42672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accent2"/>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en-US" altLang="nb-NO" dirty="0" err="1">
                <a:latin typeface="Arial" panose="020B0604020202020204" pitchFamily="34" charset="0"/>
              </a:rPr>
              <a:t>z</a:t>
            </a:r>
            <a:r>
              <a:rPr lang="en-US" altLang="nb-NO" baseline="-25000" dirty="0" err="1">
                <a:latin typeface="Arial" panose="020B0604020202020204" pitchFamily="34" charset="0"/>
              </a:rPr>
              <a:t>B</a:t>
            </a:r>
            <a:endParaRPr lang="en-US" altLang="nb-NO" baseline="-25000" dirty="0">
              <a:latin typeface="Arial" panose="020B0604020202020204" pitchFamily="34" charset="0"/>
            </a:endParaRPr>
          </a:p>
        </p:txBody>
      </p:sp>
      <p:sp>
        <p:nvSpPr>
          <p:cNvPr id="18" name="TextBox 17">
            <a:extLst>
              <a:ext uri="{FF2B5EF4-FFF2-40B4-BE49-F238E27FC236}">
                <a16:creationId xmlns:a16="http://schemas.microsoft.com/office/drawing/2014/main" id="{F0EC3D8D-4F74-6C62-844A-A73A61408530}"/>
              </a:ext>
            </a:extLst>
          </p:cNvPr>
          <p:cNvSpPr txBox="1"/>
          <p:nvPr/>
        </p:nvSpPr>
        <p:spPr>
          <a:xfrm>
            <a:off x="2524370" y="3990872"/>
            <a:ext cx="309700" cy="400110"/>
          </a:xfrm>
          <a:prstGeom prst="rect">
            <a:avLst/>
          </a:prstGeom>
          <a:noFill/>
        </p:spPr>
        <p:txBody>
          <a:bodyPr wrap="none" rtlCol="0">
            <a:spAutoFit/>
          </a:bodyPr>
          <a:lstStyle/>
          <a:p>
            <a:r>
              <a:rPr lang="nb-NO" sz="2000" dirty="0"/>
              <a:t>T</a:t>
            </a:r>
            <a:endParaRPr lang="en-US" sz="2000" dirty="0"/>
          </a:p>
        </p:txBody>
      </p:sp>
      <p:sp>
        <p:nvSpPr>
          <p:cNvPr id="2" name="Slide Number Placeholder 1">
            <a:extLst>
              <a:ext uri="{FF2B5EF4-FFF2-40B4-BE49-F238E27FC236}">
                <a16:creationId xmlns:a16="http://schemas.microsoft.com/office/drawing/2014/main" id="{A619FA41-F38F-A4FF-6FB7-EAB3BA2380B4}"/>
              </a:ext>
            </a:extLst>
          </p:cNvPr>
          <p:cNvSpPr>
            <a:spLocks noGrp="1"/>
          </p:cNvSpPr>
          <p:nvPr>
            <p:ph type="sldNum" sz="quarter" idx="12"/>
          </p:nvPr>
        </p:nvSpPr>
        <p:spPr/>
        <p:txBody>
          <a:bodyPr/>
          <a:lstStyle/>
          <a:p>
            <a:fld id="{A5FDCD2B-6064-4A78-9C2D-DD73DFA345C7}" type="slidenum">
              <a:rPr lang="en-US" smtClean="0"/>
              <a:t>29</a:t>
            </a:fld>
            <a:endParaRPr lang="en-US"/>
          </a:p>
        </p:txBody>
      </p:sp>
    </p:spTree>
    <p:extLst>
      <p:ext uri="{BB962C8B-B14F-4D97-AF65-F5344CB8AC3E}">
        <p14:creationId xmlns:p14="http://schemas.microsoft.com/office/powerpoint/2010/main" val="132006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5A5C5-5D2D-9337-ABA4-EE5B48511AC5}"/>
              </a:ext>
            </a:extLst>
          </p:cNvPr>
          <p:cNvSpPr>
            <a:spLocks noGrp="1"/>
          </p:cNvSpPr>
          <p:nvPr>
            <p:ph type="title"/>
          </p:nvPr>
        </p:nvSpPr>
        <p:spPr/>
        <p:txBody>
          <a:bodyPr/>
          <a:lstStyle/>
          <a:p>
            <a:r>
              <a:rPr lang="nb-NO" dirty="0" err="1"/>
              <a:t>Details</a:t>
            </a:r>
            <a:r>
              <a:rPr lang="nb-NO" dirty="0"/>
              <a:t> </a:t>
            </a:r>
            <a:r>
              <a:rPr lang="nb-NO" dirty="0" err="1"/>
              <a:t>on</a:t>
            </a:r>
            <a:r>
              <a:rPr lang="nb-NO" dirty="0"/>
              <a:t> RGA-</a:t>
            </a:r>
            <a:r>
              <a:rPr lang="nb-NO" dirty="0" err="1"/>
              <a:t>rule</a:t>
            </a:r>
            <a:r>
              <a:rPr lang="nb-NO" dirty="0"/>
              <a:t> </a:t>
            </a:r>
            <a:endParaRPr lang="en-US" dirty="0"/>
          </a:p>
        </p:txBody>
      </p:sp>
      <p:pic>
        <p:nvPicPr>
          <p:cNvPr id="1026" name="Picture 1">
            <a:extLst>
              <a:ext uri="{FF2B5EF4-FFF2-40B4-BE49-F238E27FC236}">
                <a16:creationId xmlns:a16="http://schemas.microsoft.com/office/drawing/2014/main" id="{F7F6A69F-7F77-9BD0-63A8-5357DC19FC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8388" y="1825625"/>
            <a:ext cx="7010400"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BA81299-C22D-CB5E-E88D-F5209237C903}"/>
              </a:ext>
            </a:extLst>
          </p:cNvPr>
          <p:cNvSpPr txBox="1"/>
          <p:nvPr/>
        </p:nvSpPr>
        <p:spPr>
          <a:xfrm>
            <a:off x="1371600" y="6311900"/>
            <a:ext cx="8524875" cy="307777"/>
          </a:xfrm>
          <a:prstGeom prst="rect">
            <a:avLst/>
          </a:prstGeom>
          <a:noFill/>
        </p:spPr>
        <p:txBody>
          <a:bodyPr wrap="square" rtlCol="0">
            <a:spAutoFit/>
          </a:bodyPr>
          <a:lstStyle/>
          <a:p>
            <a:r>
              <a:rPr lang="nb-NO" sz="1400" dirty="0"/>
              <a:t>S. Skogestad &amp; I. Postlethwaite, </a:t>
            </a:r>
            <a:r>
              <a:rPr lang="nb-NO" sz="1400" i="1" dirty="0"/>
              <a:t>Multivariable feedback control</a:t>
            </a:r>
            <a:r>
              <a:rPr lang="nb-NO" sz="1400" dirty="0"/>
              <a:t>, 2nd Edition, Wiley, 2005</a:t>
            </a:r>
            <a:endParaRPr lang="en-US" sz="1400" dirty="0"/>
          </a:p>
        </p:txBody>
      </p:sp>
      <p:sp>
        <p:nvSpPr>
          <p:cNvPr id="3" name="Slide Number Placeholder 2">
            <a:extLst>
              <a:ext uri="{FF2B5EF4-FFF2-40B4-BE49-F238E27FC236}">
                <a16:creationId xmlns:a16="http://schemas.microsoft.com/office/drawing/2014/main" id="{7551171A-7959-AF0E-A477-6A81437E9477}"/>
              </a:ext>
            </a:extLst>
          </p:cNvPr>
          <p:cNvSpPr>
            <a:spLocks noGrp="1"/>
          </p:cNvSpPr>
          <p:nvPr>
            <p:ph type="sldNum" sz="quarter" idx="12"/>
          </p:nvPr>
        </p:nvSpPr>
        <p:spPr/>
        <p:txBody>
          <a:bodyPr/>
          <a:lstStyle/>
          <a:p>
            <a:fld id="{A5FDCD2B-6064-4A78-9C2D-DD73DFA345C7}" type="slidenum">
              <a:rPr lang="en-US" smtClean="0"/>
              <a:t>3</a:t>
            </a:fld>
            <a:endParaRPr lang="en-US"/>
          </a:p>
        </p:txBody>
      </p:sp>
    </p:spTree>
    <p:extLst>
      <p:ext uri="{BB962C8B-B14F-4D97-AF65-F5344CB8AC3E}">
        <p14:creationId xmlns:p14="http://schemas.microsoft.com/office/powerpoint/2010/main" val="23268252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2"/>
          <p:cNvSpPr>
            <a:spLocks noGrp="1" noChangeArrowheads="1"/>
          </p:cNvSpPr>
          <p:nvPr>
            <p:ph type="title"/>
          </p:nvPr>
        </p:nvSpPr>
        <p:spPr>
          <a:xfrm>
            <a:off x="331439" y="-116251"/>
            <a:ext cx="11774591" cy="1325563"/>
          </a:xfrm>
        </p:spPr>
        <p:txBody>
          <a:bodyPr>
            <a:normAutofit/>
          </a:bodyPr>
          <a:lstStyle/>
          <a:p>
            <a:r>
              <a:rPr lang="nb-NO" altLang="nb-NO" sz="4000" dirty="0" err="1"/>
              <a:t>Attempt</a:t>
            </a:r>
            <a:r>
              <a:rPr lang="nb-NO" altLang="nb-NO" sz="4000" dirty="0"/>
              <a:t> 3 (</a:t>
            </a:r>
            <a:r>
              <a:rPr lang="nb-NO" altLang="nb-NO" sz="4000" dirty="0" err="1"/>
              <a:t>proposed</a:t>
            </a:r>
            <a:r>
              <a:rPr lang="nb-NO" altLang="nb-NO" sz="4000" dirty="0"/>
              <a:t>): VPC</a:t>
            </a:r>
            <a:r>
              <a:rPr lang="en-US" altLang="nb-NO" sz="3600" dirty="0">
                <a:latin typeface="Arial" panose="020B0604020202020204" pitchFamily="34" charset="0"/>
              </a:rPr>
              <a:t> </a:t>
            </a:r>
            <a:endParaRPr lang="en-US" altLang="nb-NO" sz="3600" dirty="0"/>
          </a:p>
        </p:txBody>
      </p:sp>
      <p:grpSp>
        <p:nvGrpSpPr>
          <p:cNvPr id="14" name="Group 13">
            <a:extLst>
              <a:ext uri="{FF2B5EF4-FFF2-40B4-BE49-F238E27FC236}">
                <a16:creationId xmlns:a16="http://schemas.microsoft.com/office/drawing/2014/main" id="{C6E325F1-5262-3FAA-AF00-6E6B7135E93B}"/>
              </a:ext>
            </a:extLst>
          </p:cNvPr>
          <p:cNvGrpSpPr/>
          <p:nvPr/>
        </p:nvGrpSpPr>
        <p:grpSpPr>
          <a:xfrm>
            <a:off x="838200" y="1276062"/>
            <a:ext cx="6058525" cy="3162667"/>
            <a:chOff x="4515690" y="895350"/>
            <a:chExt cx="7477125" cy="4181475"/>
          </a:xfrm>
        </p:grpSpPr>
        <p:pic>
          <p:nvPicPr>
            <p:cNvPr id="5" name="Picture 4">
              <a:extLst>
                <a:ext uri="{FF2B5EF4-FFF2-40B4-BE49-F238E27FC236}">
                  <a16:creationId xmlns:a16="http://schemas.microsoft.com/office/drawing/2014/main" id="{6DF1635D-5B5F-B0B0-9064-A6C8DFFF2B94}"/>
                </a:ext>
              </a:extLst>
            </p:cNvPr>
            <p:cNvPicPr>
              <a:picLocks noChangeAspect="1"/>
            </p:cNvPicPr>
            <p:nvPr/>
          </p:nvPicPr>
          <p:blipFill>
            <a:blip r:embed="rId3"/>
            <a:stretch>
              <a:fillRect/>
            </a:stretch>
          </p:blipFill>
          <p:spPr>
            <a:xfrm>
              <a:off x="4515690" y="895350"/>
              <a:ext cx="7477125" cy="4181475"/>
            </a:xfrm>
            <a:prstGeom prst="rect">
              <a:avLst/>
            </a:prstGeom>
          </p:spPr>
        </p:pic>
        <p:sp>
          <p:nvSpPr>
            <p:cNvPr id="10" name="Rectangle 9">
              <a:extLst>
                <a:ext uri="{FF2B5EF4-FFF2-40B4-BE49-F238E27FC236}">
                  <a16:creationId xmlns:a16="http://schemas.microsoft.com/office/drawing/2014/main" id="{77E6D8B6-0E77-8C90-DC52-1E50363FBA80}"/>
                </a:ext>
              </a:extLst>
            </p:cNvPr>
            <p:cNvSpPr/>
            <p:nvPr/>
          </p:nvSpPr>
          <p:spPr>
            <a:xfrm>
              <a:off x="5506361" y="1411938"/>
              <a:ext cx="282389" cy="14522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2FAB67A-8DAE-20B6-97AD-AC7C36F19D0E}"/>
                </a:ext>
              </a:extLst>
            </p:cNvPr>
            <p:cNvSpPr/>
            <p:nvPr/>
          </p:nvSpPr>
          <p:spPr>
            <a:xfrm>
              <a:off x="5639398" y="1258277"/>
              <a:ext cx="3634154" cy="5673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23BE900-DE1F-C6E9-EE77-7FBE206F941D}"/>
                </a:ext>
              </a:extLst>
            </p:cNvPr>
            <p:cNvSpPr/>
            <p:nvPr/>
          </p:nvSpPr>
          <p:spPr>
            <a:xfrm>
              <a:off x="9372460" y="1372863"/>
              <a:ext cx="947949" cy="4873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2A319A4-22DF-D0A0-2AD8-3F9A367D6EC2}"/>
                </a:ext>
              </a:extLst>
            </p:cNvPr>
            <p:cNvSpPr/>
            <p:nvPr/>
          </p:nvSpPr>
          <p:spPr>
            <a:xfrm>
              <a:off x="10388828" y="1432659"/>
              <a:ext cx="947949" cy="14315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F0EC3D8D-4F74-6C62-844A-A73A61408530}"/>
              </a:ext>
            </a:extLst>
          </p:cNvPr>
          <p:cNvSpPr txBox="1"/>
          <p:nvPr/>
        </p:nvSpPr>
        <p:spPr>
          <a:xfrm>
            <a:off x="2524370" y="3990872"/>
            <a:ext cx="309700" cy="400110"/>
          </a:xfrm>
          <a:prstGeom prst="rect">
            <a:avLst/>
          </a:prstGeom>
          <a:noFill/>
        </p:spPr>
        <p:txBody>
          <a:bodyPr wrap="none" rtlCol="0">
            <a:spAutoFit/>
          </a:bodyPr>
          <a:lstStyle/>
          <a:p>
            <a:r>
              <a:rPr lang="nb-NO" sz="2000" dirty="0"/>
              <a:t>T</a:t>
            </a:r>
            <a:endParaRPr lang="en-US" sz="2000" dirty="0"/>
          </a:p>
        </p:txBody>
      </p:sp>
      <p:sp>
        <p:nvSpPr>
          <p:cNvPr id="15" name="Rectangle 6">
            <a:extLst>
              <a:ext uri="{FF2B5EF4-FFF2-40B4-BE49-F238E27FC236}">
                <a16:creationId xmlns:a16="http://schemas.microsoft.com/office/drawing/2014/main" id="{2DB22FC0-0D8A-1930-1474-44E1EE0C990C}"/>
              </a:ext>
            </a:extLst>
          </p:cNvPr>
          <p:cNvSpPr>
            <a:spLocks noChangeArrowheads="1"/>
          </p:cNvSpPr>
          <p:nvPr/>
        </p:nvSpPr>
        <p:spPr bwMode="auto">
          <a:xfrm>
            <a:off x="7855948" y="3782797"/>
            <a:ext cx="5903913" cy="504825"/>
          </a:xfrm>
          <a:prstGeom prst="rect">
            <a:avLst/>
          </a:prstGeom>
          <a:solidFill>
            <a:schemeClr val="bg1"/>
          </a:solidFill>
          <a:ln>
            <a:noFill/>
          </a:ln>
          <a:effectLst/>
          <a:extLst>
            <a:ext uri="{91240B29-F687-4F45-9708-019B960494DF}">
              <a14:hiddenLine xmlns:a14="http://schemas.microsoft.com/office/drawing/2010/main" w="22225" algn="ctr">
                <a:solidFill>
                  <a:schemeClr val="accent2"/>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endParaRPr lang="en-US" altLang="nb-NO" sz="1800">
              <a:latin typeface="Arial" panose="020B0604020202020204" pitchFamily="34" charset="0"/>
            </a:endParaRPr>
          </a:p>
        </p:txBody>
      </p:sp>
      <p:sp>
        <p:nvSpPr>
          <p:cNvPr id="2" name="Oval 7">
            <a:extLst>
              <a:ext uri="{FF2B5EF4-FFF2-40B4-BE49-F238E27FC236}">
                <a16:creationId xmlns:a16="http://schemas.microsoft.com/office/drawing/2014/main" id="{BE28FA0D-04EF-35BE-C922-C7C12DC3DD2F}"/>
              </a:ext>
            </a:extLst>
          </p:cNvPr>
          <p:cNvSpPr>
            <a:spLocks noChangeArrowheads="1"/>
          </p:cNvSpPr>
          <p:nvPr/>
        </p:nvSpPr>
        <p:spPr bwMode="auto">
          <a:xfrm>
            <a:off x="3867462" y="4275627"/>
            <a:ext cx="503238" cy="503238"/>
          </a:xfrm>
          <a:prstGeom prst="ellipse">
            <a:avLst/>
          </a:prstGeom>
          <a:noFill/>
          <a:ln w="222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a:spcBef>
                <a:spcPct val="0"/>
              </a:spcBef>
              <a:buFontTx/>
              <a:buNone/>
            </a:pPr>
            <a:r>
              <a:rPr lang="en-US" altLang="nb-NO" sz="1800">
                <a:latin typeface="Arial" panose="020B0604020202020204" pitchFamily="34" charset="0"/>
              </a:rPr>
              <a:t>TC</a:t>
            </a:r>
          </a:p>
        </p:txBody>
      </p:sp>
      <p:sp>
        <p:nvSpPr>
          <p:cNvPr id="3" name="Line 8">
            <a:extLst>
              <a:ext uri="{FF2B5EF4-FFF2-40B4-BE49-F238E27FC236}">
                <a16:creationId xmlns:a16="http://schemas.microsoft.com/office/drawing/2014/main" id="{DE49F805-663B-1487-9752-A50B31CDC083}"/>
              </a:ext>
            </a:extLst>
          </p:cNvPr>
          <p:cNvSpPr>
            <a:spLocks noChangeShapeType="1"/>
          </p:cNvSpPr>
          <p:nvPr/>
        </p:nvSpPr>
        <p:spPr bwMode="auto">
          <a:xfrm flipH="1">
            <a:off x="2367091" y="3969870"/>
            <a:ext cx="517640" cy="20997"/>
          </a:xfrm>
          <a:prstGeom prst="line">
            <a:avLst/>
          </a:prstGeom>
          <a:noFill/>
          <a:ln w="222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4" name="Line 9">
            <a:extLst>
              <a:ext uri="{FF2B5EF4-FFF2-40B4-BE49-F238E27FC236}">
                <a16:creationId xmlns:a16="http://schemas.microsoft.com/office/drawing/2014/main" id="{14C8BF1A-9BAC-8935-7342-04861E133E07}"/>
              </a:ext>
            </a:extLst>
          </p:cNvPr>
          <p:cNvSpPr>
            <a:spLocks noChangeShapeType="1"/>
          </p:cNvSpPr>
          <p:nvPr/>
        </p:nvSpPr>
        <p:spPr bwMode="auto">
          <a:xfrm flipV="1">
            <a:off x="4084950" y="3884005"/>
            <a:ext cx="0" cy="430212"/>
          </a:xfrm>
          <a:prstGeom prst="line">
            <a:avLst/>
          </a:prstGeom>
          <a:noFill/>
          <a:ln w="222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6" name="Line 12">
            <a:extLst>
              <a:ext uri="{FF2B5EF4-FFF2-40B4-BE49-F238E27FC236}">
                <a16:creationId xmlns:a16="http://schemas.microsoft.com/office/drawing/2014/main" id="{AE13D162-B317-79A6-B403-1536ADB10BD8}"/>
              </a:ext>
            </a:extLst>
          </p:cNvPr>
          <p:cNvSpPr>
            <a:spLocks noChangeShapeType="1"/>
          </p:cNvSpPr>
          <p:nvPr/>
        </p:nvSpPr>
        <p:spPr bwMode="auto">
          <a:xfrm>
            <a:off x="2343996" y="4030054"/>
            <a:ext cx="12166" cy="503234"/>
          </a:xfrm>
          <a:prstGeom prst="line">
            <a:avLst/>
          </a:prstGeom>
          <a:noFill/>
          <a:ln w="222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7" name="Line 13">
            <a:extLst>
              <a:ext uri="{FF2B5EF4-FFF2-40B4-BE49-F238E27FC236}">
                <a16:creationId xmlns:a16="http://schemas.microsoft.com/office/drawing/2014/main" id="{0268D6FB-DDE4-B840-C5F9-96BE3F4EAD70}"/>
              </a:ext>
            </a:extLst>
          </p:cNvPr>
          <p:cNvSpPr>
            <a:spLocks noChangeShapeType="1"/>
          </p:cNvSpPr>
          <p:nvPr/>
        </p:nvSpPr>
        <p:spPr bwMode="auto">
          <a:xfrm>
            <a:off x="2343996" y="4533288"/>
            <a:ext cx="1523466" cy="4"/>
          </a:xfrm>
          <a:prstGeom prst="line">
            <a:avLst/>
          </a:prstGeom>
          <a:noFill/>
          <a:ln w="222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22" name="Text Box 5">
            <a:extLst>
              <a:ext uri="{FF2B5EF4-FFF2-40B4-BE49-F238E27FC236}">
                <a16:creationId xmlns:a16="http://schemas.microsoft.com/office/drawing/2014/main" id="{0B46F36E-28F4-F560-3531-87F9596A3237}"/>
              </a:ext>
            </a:extLst>
          </p:cNvPr>
          <p:cNvSpPr txBox="1">
            <a:spLocks noChangeArrowheads="1"/>
          </p:cNvSpPr>
          <p:nvPr/>
        </p:nvSpPr>
        <p:spPr bwMode="auto">
          <a:xfrm>
            <a:off x="3592122" y="3870972"/>
            <a:ext cx="42672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accent2"/>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en-US" altLang="nb-NO" dirty="0" err="1">
                <a:latin typeface="Arial" panose="020B0604020202020204" pitchFamily="34" charset="0"/>
              </a:rPr>
              <a:t>z</a:t>
            </a:r>
            <a:r>
              <a:rPr lang="en-US" altLang="nb-NO" baseline="-25000" dirty="0" err="1">
                <a:latin typeface="Arial" panose="020B0604020202020204" pitchFamily="34" charset="0"/>
              </a:rPr>
              <a:t>B</a:t>
            </a:r>
            <a:endParaRPr lang="en-US" altLang="nb-NO" baseline="-25000" dirty="0">
              <a:latin typeface="Arial" panose="020B0604020202020204" pitchFamily="34" charset="0"/>
            </a:endParaRPr>
          </a:p>
        </p:txBody>
      </p:sp>
      <p:grpSp>
        <p:nvGrpSpPr>
          <p:cNvPr id="30" name="Group 29">
            <a:extLst>
              <a:ext uri="{FF2B5EF4-FFF2-40B4-BE49-F238E27FC236}">
                <a16:creationId xmlns:a16="http://schemas.microsoft.com/office/drawing/2014/main" id="{9A6A420B-F105-BB6A-D616-1B8B65D721DD}"/>
              </a:ext>
            </a:extLst>
          </p:cNvPr>
          <p:cNvGrpSpPr/>
          <p:nvPr/>
        </p:nvGrpSpPr>
        <p:grpSpPr>
          <a:xfrm>
            <a:off x="1231072" y="2819569"/>
            <a:ext cx="5829970" cy="2118550"/>
            <a:chOff x="1231072" y="2819569"/>
            <a:chExt cx="5829970" cy="2118550"/>
          </a:xfrm>
        </p:grpSpPr>
        <p:sp>
          <p:nvSpPr>
            <p:cNvPr id="20" name="Line 9">
              <a:extLst>
                <a:ext uri="{FF2B5EF4-FFF2-40B4-BE49-F238E27FC236}">
                  <a16:creationId xmlns:a16="http://schemas.microsoft.com/office/drawing/2014/main" id="{CFD4DB02-3E64-BF89-97F5-D775DB18F77B}"/>
                </a:ext>
              </a:extLst>
            </p:cNvPr>
            <p:cNvSpPr>
              <a:spLocks noChangeShapeType="1"/>
            </p:cNvSpPr>
            <p:nvPr/>
          </p:nvSpPr>
          <p:spPr bwMode="auto">
            <a:xfrm>
              <a:off x="6123829" y="3387695"/>
              <a:ext cx="0" cy="503238"/>
            </a:xfrm>
            <a:prstGeom prst="line">
              <a:avLst/>
            </a:prstGeom>
            <a:noFill/>
            <a:ln w="222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dirty="0"/>
            </a:p>
          </p:txBody>
        </p:sp>
        <p:grpSp>
          <p:nvGrpSpPr>
            <p:cNvPr id="29" name="Group 28">
              <a:extLst>
                <a:ext uri="{FF2B5EF4-FFF2-40B4-BE49-F238E27FC236}">
                  <a16:creationId xmlns:a16="http://schemas.microsoft.com/office/drawing/2014/main" id="{8AF2F5DF-623E-3A91-8D84-69483D2A3B01}"/>
                </a:ext>
              </a:extLst>
            </p:cNvPr>
            <p:cNvGrpSpPr/>
            <p:nvPr/>
          </p:nvGrpSpPr>
          <p:grpSpPr>
            <a:xfrm>
              <a:off x="1231072" y="2819569"/>
              <a:ext cx="5829970" cy="2118550"/>
              <a:chOff x="1231072" y="2819569"/>
              <a:chExt cx="5829970" cy="2118550"/>
            </a:xfrm>
          </p:grpSpPr>
          <p:grpSp>
            <p:nvGrpSpPr>
              <p:cNvPr id="28" name="Group 27">
                <a:extLst>
                  <a:ext uri="{FF2B5EF4-FFF2-40B4-BE49-F238E27FC236}">
                    <a16:creationId xmlns:a16="http://schemas.microsoft.com/office/drawing/2014/main" id="{728B13BD-038A-35B5-C5FE-4AE55B2BC9CA}"/>
                  </a:ext>
                </a:extLst>
              </p:cNvPr>
              <p:cNvGrpSpPr/>
              <p:nvPr/>
            </p:nvGrpSpPr>
            <p:grpSpPr>
              <a:xfrm>
                <a:off x="4119080" y="3363908"/>
                <a:ext cx="2941962" cy="1569420"/>
                <a:chOff x="4119080" y="3363908"/>
                <a:chExt cx="2941962" cy="1569420"/>
              </a:xfrm>
            </p:grpSpPr>
            <p:sp>
              <p:nvSpPr>
                <p:cNvPr id="21" name="TextBox 20">
                  <a:extLst>
                    <a:ext uri="{FF2B5EF4-FFF2-40B4-BE49-F238E27FC236}">
                      <a16:creationId xmlns:a16="http://schemas.microsoft.com/office/drawing/2014/main" id="{52B97AB3-6705-F984-A300-F43F38BF170A}"/>
                    </a:ext>
                  </a:extLst>
                </p:cNvPr>
                <p:cNvSpPr txBox="1"/>
                <p:nvPr/>
              </p:nvSpPr>
              <p:spPr>
                <a:xfrm>
                  <a:off x="6137391" y="3363908"/>
                  <a:ext cx="923651" cy="369332"/>
                </a:xfrm>
                <a:prstGeom prst="rect">
                  <a:avLst/>
                </a:prstGeom>
                <a:noFill/>
              </p:spPr>
              <p:txBody>
                <a:bodyPr wrap="none" rtlCol="0">
                  <a:spAutoFit/>
                </a:bodyPr>
                <a:lstStyle/>
                <a:p>
                  <a:r>
                    <a:rPr lang="nb-NO" dirty="0"/>
                    <a:t>SP=50%</a:t>
                  </a:r>
                  <a:endParaRPr lang="en-US" dirty="0"/>
                </a:p>
              </p:txBody>
            </p:sp>
            <p:grpSp>
              <p:nvGrpSpPr>
                <p:cNvPr id="27" name="Group 26">
                  <a:extLst>
                    <a:ext uri="{FF2B5EF4-FFF2-40B4-BE49-F238E27FC236}">
                      <a16:creationId xmlns:a16="http://schemas.microsoft.com/office/drawing/2014/main" id="{20F35AC1-711D-D47B-FEF4-565DF68C268D}"/>
                    </a:ext>
                  </a:extLst>
                </p:cNvPr>
                <p:cNvGrpSpPr/>
                <p:nvPr/>
              </p:nvGrpSpPr>
              <p:grpSpPr>
                <a:xfrm>
                  <a:off x="4119080" y="3891411"/>
                  <a:ext cx="2256368" cy="1041917"/>
                  <a:chOff x="4119080" y="3891411"/>
                  <a:chExt cx="2256368" cy="1041917"/>
                </a:xfrm>
              </p:grpSpPr>
              <p:sp>
                <p:nvSpPr>
                  <p:cNvPr id="17" name="Line 9">
                    <a:extLst>
                      <a:ext uri="{FF2B5EF4-FFF2-40B4-BE49-F238E27FC236}">
                        <a16:creationId xmlns:a16="http://schemas.microsoft.com/office/drawing/2014/main" id="{692CEB7D-12DE-5F41-D524-15B98107372D}"/>
                      </a:ext>
                    </a:extLst>
                  </p:cNvPr>
                  <p:cNvSpPr>
                    <a:spLocks noChangeShapeType="1"/>
                  </p:cNvSpPr>
                  <p:nvPr/>
                </p:nvSpPr>
                <p:spPr bwMode="auto">
                  <a:xfrm>
                    <a:off x="4119080" y="4154698"/>
                    <a:ext cx="1719001" cy="10793"/>
                  </a:xfrm>
                  <a:prstGeom prst="line">
                    <a:avLst/>
                  </a:prstGeom>
                  <a:noFill/>
                  <a:ln w="222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grpSp>
                <p:nvGrpSpPr>
                  <p:cNvPr id="26" name="Group 25">
                    <a:extLst>
                      <a:ext uri="{FF2B5EF4-FFF2-40B4-BE49-F238E27FC236}">
                        <a16:creationId xmlns:a16="http://schemas.microsoft.com/office/drawing/2014/main" id="{B9404E6D-EEF8-0C66-D990-556D9B689FA7}"/>
                      </a:ext>
                    </a:extLst>
                  </p:cNvPr>
                  <p:cNvGrpSpPr/>
                  <p:nvPr/>
                </p:nvGrpSpPr>
                <p:grpSpPr>
                  <a:xfrm>
                    <a:off x="5872210" y="3891411"/>
                    <a:ext cx="503238" cy="1041917"/>
                    <a:chOff x="5872210" y="3891411"/>
                    <a:chExt cx="503238" cy="1041917"/>
                  </a:xfrm>
                </p:grpSpPr>
                <p:sp>
                  <p:nvSpPr>
                    <p:cNvPr id="19" name="Oval 7">
                      <a:extLst>
                        <a:ext uri="{FF2B5EF4-FFF2-40B4-BE49-F238E27FC236}">
                          <a16:creationId xmlns:a16="http://schemas.microsoft.com/office/drawing/2014/main" id="{A12E096F-C063-DD82-EF69-D4F234228E46}"/>
                        </a:ext>
                      </a:extLst>
                    </p:cNvPr>
                    <p:cNvSpPr>
                      <a:spLocks noChangeArrowheads="1"/>
                    </p:cNvSpPr>
                    <p:nvPr/>
                  </p:nvSpPr>
                  <p:spPr bwMode="auto">
                    <a:xfrm>
                      <a:off x="5872210" y="3891411"/>
                      <a:ext cx="503238" cy="503238"/>
                    </a:xfrm>
                    <a:prstGeom prst="ellipse">
                      <a:avLst/>
                    </a:prstGeom>
                    <a:noFill/>
                    <a:ln w="222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a:spcBef>
                          <a:spcPct val="0"/>
                        </a:spcBef>
                        <a:buFontTx/>
                        <a:buNone/>
                      </a:pPr>
                      <a:r>
                        <a:rPr lang="en-US" altLang="nb-NO" sz="1800" dirty="0">
                          <a:latin typeface="Arial" panose="020B0604020202020204" pitchFamily="34" charset="0"/>
                        </a:rPr>
                        <a:t>VPC</a:t>
                      </a:r>
                    </a:p>
                  </p:txBody>
                </p:sp>
                <p:sp>
                  <p:nvSpPr>
                    <p:cNvPr id="23" name="Line 9">
                      <a:extLst>
                        <a:ext uri="{FF2B5EF4-FFF2-40B4-BE49-F238E27FC236}">
                          <a16:creationId xmlns:a16="http://schemas.microsoft.com/office/drawing/2014/main" id="{C11DEB85-55D9-560E-FADC-82D39F805190}"/>
                        </a:ext>
                      </a:extLst>
                    </p:cNvPr>
                    <p:cNvSpPr>
                      <a:spLocks noChangeShapeType="1"/>
                    </p:cNvSpPr>
                    <p:nvPr/>
                  </p:nvSpPr>
                  <p:spPr bwMode="auto">
                    <a:xfrm>
                      <a:off x="6123829" y="4430090"/>
                      <a:ext cx="0" cy="503238"/>
                    </a:xfrm>
                    <a:prstGeom prst="line">
                      <a:avLst/>
                    </a:prstGeom>
                    <a:noFill/>
                    <a:ln w="222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dirty="0"/>
                    </a:p>
                  </p:txBody>
                </p:sp>
              </p:grpSp>
            </p:grpSp>
          </p:grpSp>
          <p:sp>
            <p:nvSpPr>
              <p:cNvPr id="24" name="Line 9">
                <a:extLst>
                  <a:ext uri="{FF2B5EF4-FFF2-40B4-BE49-F238E27FC236}">
                    <a16:creationId xmlns:a16="http://schemas.microsoft.com/office/drawing/2014/main" id="{74562239-14CE-05C1-26AF-37A3A8E07DC9}"/>
                  </a:ext>
                </a:extLst>
              </p:cNvPr>
              <p:cNvSpPr>
                <a:spLocks noChangeShapeType="1"/>
              </p:cNvSpPr>
              <p:nvPr/>
            </p:nvSpPr>
            <p:spPr bwMode="auto">
              <a:xfrm flipV="1">
                <a:off x="1231298" y="2819569"/>
                <a:ext cx="10928" cy="2118550"/>
              </a:xfrm>
              <a:prstGeom prst="line">
                <a:avLst/>
              </a:prstGeom>
              <a:noFill/>
              <a:ln w="222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25" name="Line 8">
                <a:extLst>
                  <a:ext uri="{FF2B5EF4-FFF2-40B4-BE49-F238E27FC236}">
                    <a16:creationId xmlns:a16="http://schemas.microsoft.com/office/drawing/2014/main" id="{A784AA98-52A7-9BA9-C44B-2486B6E0535A}"/>
                  </a:ext>
                </a:extLst>
              </p:cNvPr>
              <p:cNvSpPr>
                <a:spLocks noChangeShapeType="1"/>
              </p:cNvSpPr>
              <p:nvPr/>
            </p:nvSpPr>
            <p:spPr bwMode="auto">
              <a:xfrm flipH="1">
                <a:off x="1231072" y="4924910"/>
                <a:ext cx="4837100" cy="1211"/>
              </a:xfrm>
              <a:prstGeom prst="line">
                <a:avLst/>
              </a:prstGeom>
              <a:noFill/>
              <a:ln w="222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grpSp>
      </p:grpSp>
      <p:sp>
        <p:nvSpPr>
          <p:cNvPr id="31" name="TextBox 30">
            <a:extLst>
              <a:ext uri="{FF2B5EF4-FFF2-40B4-BE49-F238E27FC236}">
                <a16:creationId xmlns:a16="http://schemas.microsoft.com/office/drawing/2014/main" id="{261FB917-3FB7-A578-BCC5-A4EAAD5084B8}"/>
              </a:ext>
            </a:extLst>
          </p:cNvPr>
          <p:cNvSpPr txBox="1"/>
          <p:nvPr/>
        </p:nvSpPr>
        <p:spPr>
          <a:xfrm>
            <a:off x="1010085" y="5628713"/>
            <a:ext cx="6580554" cy="1107996"/>
          </a:xfrm>
          <a:prstGeom prst="rect">
            <a:avLst/>
          </a:prstGeom>
          <a:noFill/>
        </p:spPr>
        <p:txBody>
          <a:bodyPr wrap="square">
            <a:spAutoFit/>
          </a:bodyPr>
          <a:lstStyle/>
          <a:p>
            <a:pPr marL="285750" indent="-285750">
              <a:spcBef>
                <a:spcPct val="0"/>
              </a:spcBef>
              <a:buFont typeface="Arial" panose="020B0604020202020204" pitchFamily="34" charset="0"/>
              <a:buChar char="•"/>
            </a:pPr>
            <a:r>
              <a:rPr lang="en-US" altLang="nb-NO" dirty="0">
                <a:latin typeface="Arial" panose="020B0604020202020204" pitchFamily="34" charset="0"/>
              </a:rPr>
              <a:t>Fast control of y:      u</a:t>
            </a:r>
            <a:r>
              <a:rPr lang="en-US" altLang="nb-NO" sz="1800" baseline="-25000" dirty="0">
                <a:latin typeface="Arial" panose="020B0604020202020204" pitchFamily="34" charset="0"/>
              </a:rPr>
              <a:t>1 </a:t>
            </a:r>
            <a:r>
              <a:rPr lang="en-US" altLang="nb-NO" sz="1800" dirty="0">
                <a:latin typeface="Arial" panose="020B0604020202020204" pitchFamily="34" charset="0"/>
              </a:rPr>
              <a:t>= </a:t>
            </a:r>
            <a:r>
              <a:rPr lang="en-US" altLang="nb-NO" dirty="0" err="1">
                <a:latin typeface="Arial" panose="020B0604020202020204" pitchFamily="34" charset="0"/>
              </a:rPr>
              <a:t>z</a:t>
            </a:r>
            <a:r>
              <a:rPr lang="en-US" altLang="nb-NO" sz="1800" baseline="-25000" dirty="0" err="1">
                <a:latin typeface="Arial" panose="020B0604020202020204" pitchFamily="34" charset="0"/>
              </a:rPr>
              <a:t>B</a:t>
            </a:r>
            <a:endParaRPr lang="en-US" altLang="nb-NO" sz="1800" baseline="-25000" dirty="0">
              <a:latin typeface="Arial" panose="020B0604020202020204" pitchFamily="34" charset="0"/>
            </a:endParaRPr>
          </a:p>
          <a:p>
            <a:pPr marL="285750" indent="-285750">
              <a:spcBef>
                <a:spcPct val="0"/>
              </a:spcBef>
              <a:buFont typeface="Arial" panose="020B0604020202020204" pitchFamily="34" charset="0"/>
              <a:buChar char="•"/>
            </a:pPr>
            <a:r>
              <a:rPr lang="en-US" altLang="nb-NO" dirty="0">
                <a:latin typeface="Arial" panose="020B0604020202020204" pitchFamily="34" charset="0"/>
              </a:rPr>
              <a:t>Main control (VPC): u</a:t>
            </a:r>
            <a:r>
              <a:rPr lang="en-US" altLang="nb-NO" baseline="-25000" dirty="0">
                <a:latin typeface="Arial" panose="020B0604020202020204" pitchFamily="34" charset="0"/>
              </a:rPr>
              <a:t>2</a:t>
            </a:r>
            <a:r>
              <a:rPr lang="en-US" altLang="nb-NO" dirty="0">
                <a:latin typeface="Arial" panose="020B0604020202020204" pitchFamily="34" charset="0"/>
              </a:rPr>
              <a:t>=CW (slow loop)</a:t>
            </a:r>
          </a:p>
          <a:p>
            <a:pPr marL="285750" indent="-285750">
              <a:spcBef>
                <a:spcPct val="0"/>
              </a:spcBef>
              <a:buFont typeface="Arial" panose="020B0604020202020204" pitchFamily="34" charset="0"/>
              <a:buChar char="•"/>
            </a:pPr>
            <a:r>
              <a:rPr lang="en-US" altLang="nb-NO" sz="1800" dirty="0">
                <a:latin typeface="Arial" panose="020B0604020202020204" pitchFamily="34" charset="0"/>
              </a:rPr>
              <a:t>Need time scale separation between the two loops </a:t>
            </a:r>
          </a:p>
          <a:p>
            <a:pPr>
              <a:spcBef>
                <a:spcPct val="0"/>
              </a:spcBef>
            </a:pPr>
            <a:endParaRPr lang="en-US" altLang="nb-NO" sz="1800" baseline="-25000" dirty="0">
              <a:latin typeface="Arial" panose="020B0604020202020204" pitchFamily="34" charset="0"/>
            </a:endParaRPr>
          </a:p>
        </p:txBody>
      </p:sp>
      <p:sp>
        <p:nvSpPr>
          <p:cNvPr id="16" name="Slide Number Placeholder 15">
            <a:extLst>
              <a:ext uri="{FF2B5EF4-FFF2-40B4-BE49-F238E27FC236}">
                <a16:creationId xmlns:a16="http://schemas.microsoft.com/office/drawing/2014/main" id="{AB6C5BC9-7CD7-B205-725D-942ED38D87AD}"/>
              </a:ext>
            </a:extLst>
          </p:cNvPr>
          <p:cNvSpPr>
            <a:spLocks noGrp="1"/>
          </p:cNvSpPr>
          <p:nvPr>
            <p:ph type="sldNum" sz="quarter" idx="12"/>
          </p:nvPr>
        </p:nvSpPr>
        <p:spPr/>
        <p:txBody>
          <a:bodyPr/>
          <a:lstStyle/>
          <a:p>
            <a:fld id="{A5FDCD2B-6064-4A78-9C2D-DD73DFA345C7}" type="slidenum">
              <a:rPr lang="en-US" smtClean="0"/>
              <a:t>30</a:t>
            </a:fld>
            <a:endParaRPr lang="en-US"/>
          </a:p>
        </p:txBody>
      </p:sp>
    </p:spTree>
    <p:extLst>
      <p:ext uri="{BB962C8B-B14F-4D97-AF65-F5344CB8AC3E}">
        <p14:creationId xmlns:p14="http://schemas.microsoft.com/office/powerpoint/2010/main" val="38785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F8434-4A02-4ABE-BE31-DDFADAD29FCD}"/>
              </a:ext>
            </a:extLst>
          </p:cNvPr>
          <p:cNvSpPr>
            <a:spLocks noGrp="1"/>
          </p:cNvSpPr>
          <p:nvPr>
            <p:ph type="title"/>
          </p:nvPr>
        </p:nvSpPr>
        <p:spPr/>
        <p:txBody>
          <a:bodyPr/>
          <a:lstStyle/>
          <a:p>
            <a:r>
              <a:rPr lang="nb-NO" dirty="0" err="1"/>
              <a:t>Comment</a:t>
            </a:r>
            <a:r>
              <a:rPr lang="nb-NO" dirty="0"/>
              <a:t> </a:t>
            </a:r>
            <a:r>
              <a:rPr lang="nb-NO" dirty="0" err="1"/>
              <a:t>on</a:t>
            </a:r>
            <a:r>
              <a:rPr lang="nb-NO" dirty="0"/>
              <a:t> heat </a:t>
            </a:r>
            <a:r>
              <a:rPr lang="nb-NO" dirty="0" err="1"/>
              <a:t>exchanger</a:t>
            </a:r>
            <a:r>
              <a:rPr lang="nb-NO" dirty="0"/>
              <a:t> </a:t>
            </a:r>
            <a:r>
              <a:rPr lang="nb-NO" dirty="0" err="1"/>
              <a:t>example</a:t>
            </a:r>
            <a:endParaRPr lang="nb-NO" dirty="0"/>
          </a:p>
        </p:txBody>
      </p:sp>
      <p:sp>
        <p:nvSpPr>
          <p:cNvPr id="3" name="Content Placeholder 2">
            <a:extLst>
              <a:ext uri="{FF2B5EF4-FFF2-40B4-BE49-F238E27FC236}">
                <a16:creationId xmlns:a16="http://schemas.microsoft.com/office/drawing/2014/main" id="{E36BD49F-3A65-4646-94D3-2E0CC337364D}"/>
              </a:ext>
            </a:extLst>
          </p:cNvPr>
          <p:cNvSpPr>
            <a:spLocks noGrp="1"/>
          </p:cNvSpPr>
          <p:nvPr>
            <p:ph idx="1"/>
          </p:nvPr>
        </p:nvSpPr>
        <p:spPr/>
        <p:txBody>
          <a:bodyPr>
            <a:normAutofit/>
          </a:bodyPr>
          <a:lstStyle/>
          <a:p>
            <a:r>
              <a:rPr lang="nb-NO" sz="1800" dirty="0"/>
              <a:t>The </a:t>
            </a:r>
            <a:r>
              <a:rPr lang="nb-NO" sz="1800" dirty="0" err="1"/>
              <a:t>above</a:t>
            </a:r>
            <a:r>
              <a:rPr lang="nb-NO" sz="1800" dirty="0"/>
              <a:t> </a:t>
            </a:r>
            <a:r>
              <a:rPr lang="nb-NO" sz="1800" dirty="0" err="1"/>
              <a:t>example</a:t>
            </a:r>
            <a:r>
              <a:rPr lang="nb-NO" sz="1800" dirty="0"/>
              <a:t> </a:t>
            </a:r>
            <a:r>
              <a:rPr lang="nb-NO" sz="1800" dirty="0" err="1"/>
              <a:t>assumes</a:t>
            </a:r>
            <a:r>
              <a:rPr lang="nb-NO" sz="1800" dirty="0"/>
              <a:t> </a:t>
            </a:r>
            <a:r>
              <a:rPr lang="nb-NO" sz="1800" dirty="0" err="1"/>
              <a:t>that</a:t>
            </a:r>
            <a:r>
              <a:rPr lang="nb-NO" sz="1800" dirty="0"/>
              <a:t> </a:t>
            </a:r>
            <a:r>
              <a:rPr lang="nb-NO" sz="1800" dirty="0" err="1"/>
              <a:t>the</a:t>
            </a:r>
            <a:r>
              <a:rPr lang="nb-NO" sz="1800" dirty="0"/>
              <a:t> </a:t>
            </a:r>
            <a:r>
              <a:rPr lang="nb-NO" sz="1800" dirty="0" err="1"/>
              <a:t>flows</a:t>
            </a:r>
            <a:r>
              <a:rPr lang="nb-NO" sz="1800" dirty="0"/>
              <a:t> </a:t>
            </a:r>
            <a:r>
              <a:rPr lang="nb-NO" sz="1800" dirty="0" err="1"/>
              <a:t>on</a:t>
            </a:r>
            <a:r>
              <a:rPr lang="nb-NO" sz="1800" dirty="0"/>
              <a:t> </a:t>
            </a:r>
            <a:r>
              <a:rPr lang="nb-NO" sz="1800" dirty="0" err="1"/>
              <a:t>the</a:t>
            </a:r>
            <a:r>
              <a:rPr lang="nb-NO" sz="1800" dirty="0"/>
              <a:t> </a:t>
            </a:r>
            <a:r>
              <a:rPr lang="nb-NO" sz="1800" dirty="0" err="1"/>
              <a:t>two</a:t>
            </a:r>
            <a:r>
              <a:rPr lang="nb-NO" sz="1800" dirty="0"/>
              <a:t> sides </a:t>
            </a:r>
            <a:r>
              <a:rPr lang="nb-NO" sz="1800" dirty="0" err="1"/>
              <a:t>are</a:t>
            </a:r>
            <a:r>
              <a:rPr lang="nb-NO" sz="1800" dirty="0"/>
              <a:t> «</a:t>
            </a:r>
            <a:r>
              <a:rPr lang="nb-NO" sz="1800" dirty="0" err="1">
                <a:solidFill>
                  <a:srgbClr val="FF0000"/>
                </a:solidFill>
              </a:rPr>
              <a:t>balanced</a:t>
            </a:r>
            <a:r>
              <a:rPr lang="nb-NO" sz="1800" dirty="0"/>
              <a:t>» (</a:t>
            </a:r>
            <a:r>
              <a:rPr lang="nb-NO" sz="1800" dirty="0" err="1"/>
              <a:t>mc</a:t>
            </a:r>
            <a:r>
              <a:rPr lang="nb-NO" sz="1800" baseline="-25000" dirty="0" err="1"/>
              <a:t>P</a:t>
            </a:r>
            <a:r>
              <a:rPr lang="nb-NO" sz="1800" dirty="0"/>
              <a:t> for </a:t>
            </a:r>
            <a:r>
              <a:rPr lang="nb-NO" sz="1800" dirty="0" err="1"/>
              <a:t>cooling</a:t>
            </a:r>
            <a:r>
              <a:rPr lang="nb-NO" sz="1800" dirty="0"/>
              <a:t> water (CW) and hot </a:t>
            </a:r>
            <a:r>
              <a:rPr lang="nb-NO" sz="1800" dirty="0" err="1"/>
              <a:t>flow</a:t>
            </a:r>
            <a:r>
              <a:rPr lang="nb-NO" sz="1800" dirty="0"/>
              <a:t> (H) </a:t>
            </a:r>
            <a:r>
              <a:rPr lang="nb-NO" sz="1800" dirty="0" err="1"/>
              <a:t>are</a:t>
            </a:r>
            <a:r>
              <a:rPr lang="nb-NO" sz="1800" dirty="0"/>
              <a:t> not </a:t>
            </a:r>
            <a:r>
              <a:rPr lang="nb-NO" sz="1800" dirty="0" err="1"/>
              <a:t>too</a:t>
            </a:r>
            <a:r>
              <a:rPr lang="nb-NO" sz="1800" dirty="0"/>
              <a:t> different) </a:t>
            </a:r>
            <a:r>
              <a:rPr lang="nb-NO" sz="1800" dirty="0" err="1"/>
              <a:t>such</a:t>
            </a:r>
            <a:r>
              <a:rPr lang="nb-NO" sz="1800" dirty="0"/>
              <a:t> </a:t>
            </a:r>
            <a:r>
              <a:rPr lang="nb-NO" sz="1800" dirty="0" err="1"/>
              <a:t>that</a:t>
            </a:r>
            <a:r>
              <a:rPr lang="nb-NO" sz="1800" dirty="0"/>
              <a:t> </a:t>
            </a:r>
            <a:r>
              <a:rPr lang="nb-NO" sz="1800" dirty="0" err="1"/>
              <a:t>both</a:t>
            </a:r>
            <a:r>
              <a:rPr lang="nb-NO" sz="1800" dirty="0"/>
              <a:t> </a:t>
            </a:r>
            <a:r>
              <a:rPr lang="nb-NO" sz="1800" dirty="0" err="1"/>
              <a:t>the</a:t>
            </a:r>
            <a:r>
              <a:rPr lang="nb-NO" sz="1800" dirty="0"/>
              <a:t> bypass </a:t>
            </a:r>
            <a:r>
              <a:rPr lang="nb-NO" sz="1800" dirty="0" err="1"/>
              <a:t>flow</a:t>
            </a:r>
            <a:r>
              <a:rPr lang="nb-NO" sz="1800" dirty="0"/>
              <a:t> (u1) and CW </a:t>
            </a:r>
            <a:r>
              <a:rPr lang="nb-NO" sz="1800" dirty="0" err="1"/>
              <a:t>flow</a:t>
            </a:r>
            <a:r>
              <a:rPr lang="nb-NO" sz="1800" dirty="0"/>
              <a:t> (u2) have an </a:t>
            </a:r>
            <a:r>
              <a:rPr lang="nb-NO" sz="1800" dirty="0" err="1"/>
              <a:t>effect</a:t>
            </a:r>
            <a:r>
              <a:rPr lang="nb-NO" sz="1800" dirty="0"/>
              <a:t> </a:t>
            </a:r>
            <a:r>
              <a:rPr lang="nb-NO" sz="1800" dirty="0" err="1"/>
              <a:t>on</a:t>
            </a:r>
            <a:r>
              <a:rPr lang="nb-NO" sz="1800" dirty="0"/>
              <a:t> T (CV)</a:t>
            </a:r>
          </a:p>
          <a:p>
            <a:pPr marL="0" indent="0">
              <a:buNone/>
            </a:pPr>
            <a:endParaRPr lang="nb-NO" sz="1800" dirty="0"/>
          </a:p>
          <a:p>
            <a:r>
              <a:rPr lang="nb-NO" sz="1800" dirty="0" err="1"/>
              <a:t>There</a:t>
            </a:r>
            <a:r>
              <a:rPr lang="nb-NO" sz="1800" dirty="0"/>
              <a:t> </a:t>
            </a:r>
            <a:r>
              <a:rPr lang="nb-NO" sz="1800" dirty="0" err="1"/>
              <a:t>are</a:t>
            </a:r>
            <a:r>
              <a:rPr lang="nb-NO" sz="1800" dirty="0"/>
              <a:t> </a:t>
            </a:r>
            <a:r>
              <a:rPr lang="nb-NO" sz="1800" dirty="0" err="1"/>
              <a:t>two</a:t>
            </a:r>
            <a:r>
              <a:rPr lang="nb-NO" sz="1800" dirty="0"/>
              <a:t> «</a:t>
            </a:r>
            <a:r>
              <a:rPr lang="nb-NO" sz="1800" dirty="0" err="1">
                <a:solidFill>
                  <a:srgbClr val="FF0000"/>
                </a:solidFill>
              </a:rPr>
              <a:t>unbalanced</a:t>
            </a:r>
            <a:r>
              <a:rPr lang="nb-NO" sz="1800" dirty="0"/>
              <a:t>» cases:</a:t>
            </a:r>
          </a:p>
          <a:p>
            <a:pPr lvl="1"/>
            <a:r>
              <a:rPr lang="nb-NO" sz="1600" dirty="0"/>
              <a:t>If CW </a:t>
            </a:r>
            <a:r>
              <a:rPr lang="nb-NO" sz="1600" dirty="0" err="1"/>
              <a:t>flow</a:t>
            </a:r>
            <a:r>
              <a:rPr lang="nb-NO" sz="1600" dirty="0"/>
              <a:t> is </a:t>
            </a:r>
            <a:r>
              <a:rPr lang="nb-NO" sz="1600" dirty="0" err="1"/>
              <a:t>small</a:t>
            </a:r>
            <a:r>
              <a:rPr lang="nb-NO" sz="1600" dirty="0"/>
              <a:t>, </a:t>
            </a:r>
            <a:r>
              <a:rPr lang="nb-NO" sz="1600" dirty="0" err="1"/>
              <a:t>then</a:t>
            </a:r>
            <a:r>
              <a:rPr lang="nb-NO" sz="1600" dirty="0"/>
              <a:t> T-</a:t>
            </a:r>
            <a:r>
              <a:rPr lang="nb-NO" sz="1600" dirty="0" err="1"/>
              <a:t>outCW</a:t>
            </a:r>
            <a:r>
              <a:rPr lang="nb-NO" sz="1600" dirty="0"/>
              <a:t> </a:t>
            </a:r>
            <a:r>
              <a:rPr lang="nb-NO" sz="1600" dirty="0" err="1"/>
              <a:t>will</a:t>
            </a:r>
            <a:r>
              <a:rPr lang="nb-NO" sz="1600" dirty="0"/>
              <a:t> </a:t>
            </a:r>
            <a:r>
              <a:rPr lang="nb-NO" sz="1600" dirty="0" err="1"/>
              <a:t>always</a:t>
            </a:r>
            <a:r>
              <a:rPr lang="nb-NO" sz="1600" dirty="0"/>
              <a:t> </a:t>
            </a:r>
            <a:r>
              <a:rPr lang="nb-NO" sz="1600" dirty="0" err="1"/>
              <a:t>approach</a:t>
            </a:r>
            <a:r>
              <a:rPr lang="nb-NO" sz="1600" dirty="0"/>
              <a:t> T-</a:t>
            </a:r>
            <a:r>
              <a:rPr lang="nb-NO" sz="1600" dirty="0" err="1"/>
              <a:t>inH</a:t>
            </a:r>
            <a:r>
              <a:rPr lang="nb-NO" sz="1600" dirty="0"/>
              <a:t>, so from a total energy </a:t>
            </a:r>
            <a:r>
              <a:rPr lang="nb-NO" sz="1600" dirty="0" err="1"/>
              <a:t>balance</a:t>
            </a:r>
            <a:r>
              <a:rPr lang="nb-NO" sz="1600" dirty="0"/>
              <a:t>, </a:t>
            </a:r>
            <a:r>
              <a:rPr lang="nb-NO" sz="1600" dirty="0" err="1"/>
              <a:t>the</a:t>
            </a:r>
            <a:r>
              <a:rPr lang="nb-NO" sz="1600" dirty="0"/>
              <a:t> bypass </a:t>
            </a:r>
            <a:r>
              <a:rPr lang="nb-NO" sz="1600" dirty="0" err="1"/>
              <a:t>will</a:t>
            </a:r>
            <a:r>
              <a:rPr lang="nb-NO" sz="1600" dirty="0"/>
              <a:t> have </a:t>
            </a:r>
            <a:r>
              <a:rPr lang="nb-NO" sz="1600" dirty="0" err="1"/>
              <a:t>almost</a:t>
            </a:r>
            <a:r>
              <a:rPr lang="nb-NO" sz="1600" dirty="0"/>
              <a:t> zero </a:t>
            </a:r>
            <a:r>
              <a:rPr lang="nb-NO" sz="1600" i="1" dirty="0"/>
              <a:t>steady-</a:t>
            </a:r>
            <a:r>
              <a:rPr lang="nb-NO" sz="1600" i="1" dirty="0" err="1"/>
              <a:t>state</a:t>
            </a:r>
            <a:r>
              <a:rPr lang="nb-NO" sz="1600" dirty="0"/>
              <a:t> </a:t>
            </a:r>
            <a:r>
              <a:rPr lang="nb-NO" sz="1600" dirty="0" err="1"/>
              <a:t>effect</a:t>
            </a:r>
            <a:r>
              <a:rPr lang="nb-NO" sz="1600" dirty="0"/>
              <a:t> </a:t>
            </a:r>
            <a:r>
              <a:rPr lang="nb-NO" sz="1600" dirty="0" err="1"/>
              <a:t>on</a:t>
            </a:r>
            <a:r>
              <a:rPr lang="nb-NO" sz="1600" dirty="0"/>
              <a:t> T.</a:t>
            </a:r>
          </a:p>
          <a:p>
            <a:pPr lvl="1"/>
            <a:r>
              <a:rPr lang="nb-NO" sz="1600" dirty="0"/>
              <a:t>If CW </a:t>
            </a:r>
            <a:r>
              <a:rPr lang="nb-NO" sz="1600" dirty="0" err="1"/>
              <a:t>flow</a:t>
            </a:r>
            <a:r>
              <a:rPr lang="nb-NO" sz="1600" dirty="0"/>
              <a:t> is </a:t>
            </a:r>
            <a:r>
              <a:rPr lang="nb-NO" sz="1600" dirty="0" err="1"/>
              <a:t>large</a:t>
            </a:r>
            <a:r>
              <a:rPr lang="nb-NO" sz="1600" dirty="0"/>
              <a:t>, </a:t>
            </a:r>
            <a:r>
              <a:rPr lang="nb-NO" sz="1600" dirty="0" err="1"/>
              <a:t>then</a:t>
            </a:r>
            <a:r>
              <a:rPr lang="nb-NO" sz="1600" dirty="0"/>
              <a:t> T-</a:t>
            </a:r>
            <a:r>
              <a:rPr lang="nb-NO" sz="1600" dirty="0" err="1"/>
              <a:t>outH</a:t>
            </a:r>
            <a:r>
              <a:rPr lang="nb-NO" sz="1600" dirty="0"/>
              <a:t> (</a:t>
            </a:r>
            <a:r>
              <a:rPr lang="nb-NO" sz="1600" dirty="0" err="1"/>
              <a:t>before</a:t>
            </a:r>
            <a:r>
              <a:rPr lang="nb-NO" sz="1600" dirty="0"/>
              <a:t> bypass </a:t>
            </a:r>
            <a:r>
              <a:rPr lang="nb-NO" sz="1600" dirty="0" err="1"/>
              <a:t>mixing</a:t>
            </a:r>
            <a:r>
              <a:rPr lang="nb-NO" sz="1600" dirty="0"/>
              <a:t> </a:t>
            </a:r>
            <a:r>
              <a:rPr lang="nb-NO" sz="1600" dirty="0" err="1"/>
              <a:t>point</a:t>
            </a:r>
            <a:r>
              <a:rPr lang="nb-NO" sz="1600" dirty="0"/>
              <a:t>) </a:t>
            </a:r>
            <a:r>
              <a:rPr lang="nb-NO" sz="1600" dirty="0" err="1"/>
              <a:t>will</a:t>
            </a:r>
            <a:r>
              <a:rPr lang="nb-NO" sz="1600" dirty="0"/>
              <a:t> </a:t>
            </a:r>
            <a:r>
              <a:rPr lang="nb-NO" sz="1600" dirty="0" err="1"/>
              <a:t>always</a:t>
            </a:r>
            <a:r>
              <a:rPr lang="nb-NO" sz="1600" dirty="0"/>
              <a:t> </a:t>
            </a:r>
            <a:r>
              <a:rPr lang="nb-NO" sz="1600" dirty="0" err="1"/>
              <a:t>approach</a:t>
            </a:r>
            <a:r>
              <a:rPr lang="nb-NO" sz="1600" dirty="0"/>
              <a:t> T-</a:t>
            </a:r>
            <a:r>
              <a:rPr lang="nb-NO" sz="1600" dirty="0" err="1"/>
              <a:t>inCW</a:t>
            </a:r>
            <a:r>
              <a:rPr lang="nb-NO" sz="1600" dirty="0"/>
              <a:t>, so CW </a:t>
            </a:r>
            <a:r>
              <a:rPr lang="nb-NO" sz="1600" dirty="0" err="1"/>
              <a:t>will</a:t>
            </a:r>
            <a:r>
              <a:rPr lang="nb-NO" sz="1600" dirty="0"/>
              <a:t> have </a:t>
            </a:r>
            <a:r>
              <a:rPr lang="nb-NO" sz="1600" dirty="0" err="1"/>
              <a:t>almost</a:t>
            </a:r>
            <a:r>
              <a:rPr lang="nb-NO" sz="1600" dirty="0"/>
              <a:t> zero </a:t>
            </a:r>
            <a:r>
              <a:rPr lang="nb-NO" sz="1600" dirty="0" err="1"/>
              <a:t>effect</a:t>
            </a:r>
            <a:r>
              <a:rPr lang="nb-NO" sz="1600" dirty="0"/>
              <a:t> </a:t>
            </a:r>
            <a:r>
              <a:rPr lang="nb-NO" sz="1600" dirty="0" err="1"/>
              <a:t>on</a:t>
            </a:r>
            <a:r>
              <a:rPr lang="nb-NO" sz="1600" dirty="0"/>
              <a:t> T. (</a:t>
            </a:r>
            <a:r>
              <a:rPr lang="nb-NO" sz="1600" i="1" dirty="0" err="1"/>
              <a:t>both</a:t>
            </a:r>
            <a:r>
              <a:rPr lang="nb-NO" sz="1600" dirty="0"/>
              <a:t> steady </a:t>
            </a:r>
            <a:r>
              <a:rPr lang="nb-NO" sz="1600" dirty="0" err="1"/>
              <a:t>state</a:t>
            </a:r>
            <a:r>
              <a:rPr lang="nb-NO" sz="1600" dirty="0"/>
              <a:t> and </a:t>
            </a:r>
            <a:r>
              <a:rPr lang="nb-NO" sz="1600" dirty="0" err="1"/>
              <a:t>dynamically</a:t>
            </a:r>
            <a:r>
              <a:rPr lang="nb-NO" sz="1600" dirty="0"/>
              <a:t>) </a:t>
            </a:r>
          </a:p>
          <a:p>
            <a:endParaRPr lang="nb-NO" sz="1800" dirty="0"/>
          </a:p>
          <a:p>
            <a:r>
              <a:rPr lang="nb-NO" sz="1800" dirty="0"/>
              <a:t>This </a:t>
            </a:r>
            <a:r>
              <a:rPr lang="nb-NO" sz="1800" dirty="0" err="1"/>
              <a:t>illustrates</a:t>
            </a:r>
            <a:r>
              <a:rPr lang="nb-NO" sz="1800" dirty="0"/>
              <a:t> </a:t>
            </a:r>
            <a:r>
              <a:rPr lang="nb-NO" sz="1800" dirty="0" err="1"/>
              <a:t>that</a:t>
            </a:r>
            <a:r>
              <a:rPr lang="nb-NO" sz="1800" dirty="0"/>
              <a:t> heat </a:t>
            </a:r>
            <a:r>
              <a:rPr lang="nb-NO" sz="1800" dirty="0" err="1"/>
              <a:t>exchanger</a:t>
            </a:r>
            <a:r>
              <a:rPr lang="nb-NO" sz="1800" dirty="0"/>
              <a:t> </a:t>
            </a:r>
            <a:r>
              <a:rPr lang="nb-NO" sz="1800" dirty="0" err="1"/>
              <a:t>may</a:t>
            </a:r>
            <a:r>
              <a:rPr lang="nb-NO" sz="1800" dirty="0"/>
              <a:t> </a:t>
            </a:r>
            <a:r>
              <a:rPr lang="nb-NO" sz="1800" dirty="0" err="1"/>
              <a:t>behave</a:t>
            </a:r>
            <a:r>
              <a:rPr lang="nb-NO" sz="1800" dirty="0"/>
              <a:t> </a:t>
            </a:r>
            <a:r>
              <a:rPr lang="nb-NO" sz="1800" dirty="0" err="1"/>
              <a:t>very</a:t>
            </a:r>
            <a:r>
              <a:rPr lang="nb-NO" sz="1800" dirty="0"/>
              <a:t> </a:t>
            </a:r>
            <a:r>
              <a:rPr lang="nb-NO" sz="1800" dirty="0" err="1"/>
              <a:t>nonlinearly</a:t>
            </a:r>
            <a:r>
              <a:rPr lang="nb-NO" sz="1800" dirty="0"/>
              <a:t>, and a </a:t>
            </a:r>
            <a:r>
              <a:rPr lang="nb-NO" sz="1800" dirty="0" err="1"/>
              <a:t>good</a:t>
            </a:r>
            <a:r>
              <a:rPr lang="nb-NO" sz="1800" dirty="0"/>
              <a:t> control </a:t>
            </a:r>
            <a:r>
              <a:rPr lang="nb-NO" sz="1800" dirty="0" err="1"/>
              <a:t>structure</a:t>
            </a:r>
            <a:r>
              <a:rPr lang="nb-NO" sz="1800" dirty="0"/>
              <a:t> for </a:t>
            </a:r>
            <a:r>
              <a:rPr lang="nb-NO" sz="1800" dirty="0" err="1"/>
              <a:t>one</a:t>
            </a:r>
            <a:r>
              <a:rPr lang="nb-NO" sz="1800" dirty="0"/>
              <a:t> heat </a:t>
            </a:r>
            <a:r>
              <a:rPr lang="nb-NO" sz="1800" dirty="0" err="1"/>
              <a:t>exchanger</a:t>
            </a:r>
            <a:r>
              <a:rPr lang="nb-NO" sz="1800" dirty="0"/>
              <a:t> case, </a:t>
            </a:r>
            <a:r>
              <a:rPr lang="nb-NO" sz="1800" dirty="0" err="1"/>
              <a:t>may</a:t>
            </a:r>
            <a:r>
              <a:rPr lang="nb-NO" sz="1800" dirty="0"/>
              <a:t> not </a:t>
            </a:r>
            <a:r>
              <a:rPr lang="nb-NO" sz="1800" dirty="0" err="1"/>
              <a:t>work</a:t>
            </a:r>
            <a:r>
              <a:rPr lang="nb-NO" sz="1800" dirty="0"/>
              <a:t> </a:t>
            </a:r>
            <a:r>
              <a:rPr lang="nb-NO" sz="1800" dirty="0" err="1"/>
              <a:t>well</a:t>
            </a:r>
            <a:r>
              <a:rPr lang="nb-NO" sz="1800" dirty="0"/>
              <a:t> for </a:t>
            </a:r>
            <a:r>
              <a:rPr lang="nb-NO" sz="1800" dirty="0" err="1"/>
              <a:t>another</a:t>
            </a:r>
            <a:r>
              <a:rPr lang="nb-NO" sz="1800" dirty="0"/>
              <a:t> case</a:t>
            </a:r>
          </a:p>
        </p:txBody>
      </p:sp>
      <p:sp>
        <p:nvSpPr>
          <p:cNvPr id="4" name="Slide Number Placeholder 3">
            <a:extLst>
              <a:ext uri="{FF2B5EF4-FFF2-40B4-BE49-F238E27FC236}">
                <a16:creationId xmlns:a16="http://schemas.microsoft.com/office/drawing/2014/main" id="{BFB5A8CF-7920-3F1C-3FB0-803B3BB7B9E2}"/>
              </a:ext>
            </a:extLst>
          </p:cNvPr>
          <p:cNvSpPr>
            <a:spLocks noGrp="1"/>
          </p:cNvSpPr>
          <p:nvPr>
            <p:ph type="sldNum" sz="quarter" idx="12"/>
          </p:nvPr>
        </p:nvSpPr>
        <p:spPr/>
        <p:txBody>
          <a:bodyPr/>
          <a:lstStyle/>
          <a:p>
            <a:fld id="{A5FDCD2B-6064-4A78-9C2D-DD73DFA345C7}" type="slidenum">
              <a:rPr lang="en-US" smtClean="0"/>
              <a:t>31</a:t>
            </a:fld>
            <a:endParaRPr lang="en-US"/>
          </a:p>
        </p:txBody>
      </p:sp>
    </p:spTree>
    <p:extLst>
      <p:ext uri="{BB962C8B-B14F-4D97-AF65-F5344CB8AC3E}">
        <p14:creationId xmlns:p14="http://schemas.microsoft.com/office/powerpoint/2010/main" val="11618059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5F341987-AE11-4259-DAB6-776CFA95D9C8}"/>
              </a:ext>
            </a:extLst>
          </p:cNvPr>
          <p:cNvPicPr>
            <a:picLocks noGrp="1" noChangeAspect="1"/>
          </p:cNvPicPr>
          <p:nvPr>
            <p:ph idx="1"/>
          </p:nvPr>
        </p:nvPicPr>
        <p:blipFill>
          <a:blip r:embed="rId2"/>
          <a:stretch>
            <a:fillRect/>
          </a:stretch>
        </p:blipFill>
        <p:spPr>
          <a:xfrm>
            <a:off x="2036523" y="654214"/>
            <a:ext cx="7678831" cy="4351338"/>
          </a:xfrm>
        </p:spPr>
      </p:pic>
      <p:sp>
        <p:nvSpPr>
          <p:cNvPr id="2" name="Title 1">
            <a:extLst>
              <a:ext uri="{FF2B5EF4-FFF2-40B4-BE49-F238E27FC236}">
                <a16:creationId xmlns:a16="http://schemas.microsoft.com/office/drawing/2014/main" id="{C7D65105-159B-F86E-845E-979FC430037B}"/>
              </a:ext>
            </a:extLst>
          </p:cNvPr>
          <p:cNvSpPr>
            <a:spLocks noGrp="1"/>
          </p:cNvSpPr>
          <p:nvPr>
            <p:ph type="title"/>
          </p:nvPr>
        </p:nvSpPr>
        <p:spPr>
          <a:xfrm>
            <a:off x="838200" y="-139361"/>
            <a:ext cx="10515600" cy="1325563"/>
          </a:xfrm>
        </p:spPr>
        <p:txBody>
          <a:bodyPr/>
          <a:lstStyle/>
          <a:p>
            <a:r>
              <a:rPr lang="nb-NO" dirty="0"/>
              <a:t>Alternative to VPC: Parallell control</a:t>
            </a:r>
            <a:endParaRPr lang="en-US" dirty="0"/>
          </a:p>
        </p:txBody>
      </p:sp>
      <p:pic>
        <p:nvPicPr>
          <p:cNvPr id="7" name="Picture 6">
            <a:extLst>
              <a:ext uri="{FF2B5EF4-FFF2-40B4-BE49-F238E27FC236}">
                <a16:creationId xmlns:a16="http://schemas.microsoft.com/office/drawing/2014/main" id="{72913EFF-AC1C-65E9-8954-B1ED9A96C11D}"/>
              </a:ext>
            </a:extLst>
          </p:cNvPr>
          <p:cNvPicPr>
            <a:picLocks noChangeAspect="1"/>
          </p:cNvPicPr>
          <p:nvPr/>
        </p:nvPicPr>
        <p:blipFill>
          <a:blip r:embed="rId3"/>
          <a:stretch>
            <a:fillRect/>
          </a:stretch>
        </p:blipFill>
        <p:spPr>
          <a:xfrm>
            <a:off x="2541501" y="5257800"/>
            <a:ext cx="6438900" cy="1600200"/>
          </a:xfrm>
          <a:prstGeom prst="rect">
            <a:avLst/>
          </a:prstGeom>
        </p:spPr>
      </p:pic>
      <p:sp>
        <p:nvSpPr>
          <p:cNvPr id="3" name="Slide Number Placeholder 2">
            <a:extLst>
              <a:ext uri="{FF2B5EF4-FFF2-40B4-BE49-F238E27FC236}">
                <a16:creationId xmlns:a16="http://schemas.microsoft.com/office/drawing/2014/main" id="{450A27D9-DDC3-CD71-1A12-B43117ECAAF0}"/>
              </a:ext>
            </a:extLst>
          </p:cNvPr>
          <p:cNvSpPr>
            <a:spLocks noGrp="1"/>
          </p:cNvSpPr>
          <p:nvPr>
            <p:ph type="sldNum" sz="quarter" idx="12"/>
          </p:nvPr>
        </p:nvSpPr>
        <p:spPr/>
        <p:txBody>
          <a:bodyPr/>
          <a:lstStyle/>
          <a:p>
            <a:fld id="{A5FDCD2B-6064-4A78-9C2D-DD73DFA345C7}" type="slidenum">
              <a:rPr lang="en-US" smtClean="0"/>
              <a:t>32</a:t>
            </a:fld>
            <a:endParaRPr lang="en-US"/>
          </a:p>
        </p:txBody>
      </p:sp>
    </p:spTree>
    <p:extLst>
      <p:ext uri="{BB962C8B-B14F-4D97-AF65-F5344CB8AC3E}">
        <p14:creationId xmlns:p14="http://schemas.microsoft.com/office/powerpoint/2010/main" val="32769540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45AC0-BB8C-D640-425B-E86FA6287746}"/>
              </a:ext>
            </a:extLst>
          </p:cNvPr>
          <p:cNvSpPr>
            <a:spLocks noGrp="1"/>
          </p:cNvSpPr>
          <p:nvPr>
            <p:ph type="title"/>
          </p:nvPr>
        </p:nvSpPr>
        <p:spPr/>
        <p:txBody>
          <a:bodyPr>
            <a:normAutofit/>
          </a:bodyPr>
          <a:lstStyle/>
          <a:p>
            <a:r>
              <a:rPr lang="nb-NO" dirty="0"/>
              <a:t>VPC </a:t>
            </a:r>
            <a:r>
              <a:rPr lang="nb-NO" dirty="0" err="1"/>
              <a:t>with</a:t>
            </a:r>
            <a:r>
              <a:rPr lang="nb-NO" dirty="0"/>
              <a:t> </a:t>
            </a:r>
            <a:r>
              <a:rPr lang="nb-NO" dirty="0" err="1"/>
              <a:t>one</a:t>
            </a:r>
            <a:r>
              <a:rPr lang="nb-NO" dirty="0"/>
              <a:t> MV: </a:t>
            </a:r>
            <a:r>
              <a:rPr lang="nb-NO" dirty="0" err="1"/>
              <a:t>Stabilizing</a:t>
            </a:r>
            <a:r>
              <a:rPr lang="nb-NO" dirty="0"/>
              <a:t> control </a:t>
            </a:r>
            <a:r>
              <a:rPr lang="nb-NO" dirty="0" err="1"/>
              <a:t>with</a:t>
            </a:r>
            <a:r>
              <a:rPr lang="nb-NO" dirty="0"/>
              <a:t> resetting of MV</a:t>
            </a:r>
            <a:endParaRPr lang="en-US" dirty="0"/>
          </a:p>
        </p:txBody>
      </p:sp>
      <p:pic>
        <p:nvPicPr>
          <p:cNvPr id="5" name="Picture 4">
            <a:extLst>
              <a:ext uri="{FF2B5EF4-FFF2-40B4-BE49-F238E27FC236}">
                <a16:creationId xmlns:a16="http://schemas.microsoft.com/office/drawing/2014/main" id="{75CD7833-25E5-0EAC-8275-A683EBC540A6}"/>
              </a:ext>
            </a:extLst>
          </p:cNvPr>
          <p:cNvPicPr>
            <a:picLocks noChangeAspect="1"/>
          </p:cNvPicPr>
          <p:nvPr/>
        </p:nvPicPr>
        <p:blipFill>
          <a:blip r:embed="rId2"/>
          <a:stretch>
            <a:fillRect/>
          </a:stretch>
        </p:blipFill>
        <p:spPr>
          <a:xfrm>
            <a:off x="649513" y="1988700"/>
            <a:ext cx="7622273" cy="2713459"/>
          </a:xfrm>
          <a:prstGeom prst="rect">
            <a:avLst/>
          </a:prstGeom>
        </p:spPr>
      </p:pic>
      <p:sp>
        <p:nvSpPr>
          <p:cNvPr id="3" name="TextBox 2">
            <a:extLst>
              <a:ext uri="{FF2B5EF4-FFF2-40B4-BE49-F238E27FC236}">
                <a16:creationId xmlns:a16="http://schemas.microsoft.com/office/drawing/2014/main" id="{89C2FD0B-D763-1221-76EA-010033692BEC}"/>
              </a:ext>
            </a:extLst>
          </p:cNvPr>
          <p:cNvSpPr txBox="1"/>
          <p:nvPr/>
        </p:nvSpPr>
        <p:spPr>
          <a:xfrm>
            <a:off x="1778000" y="5000171"/>
            <a:ext cx="3118867" cy="369332"/>
          </a:xfrm>
          <a:prstGeom prst="rect">
            <a:avLst/>
          </a:prstGeom>
          <a:noFill/>
        </p:spPr>
        <p:txBody>
          <a:bodyPr wrap="none" rtlCol="0">
            <a:spAutoFit/>
          </a:bodyPr>
          <a:lstStyle/>
          <a:p>
            <a:r>
              <a:rPr lang="nb-NO" dirty="0"/>
              <a:t>Note: u is </a:t>
            </a:r>
            <a:r>
              <a:rPr lang="nb-NO" dirty="0" err="1"/>
              <a:t>both</a:t>
            </a:r>
            <a:r>
              <a:rPr lang="nb-NO" dirty="0"/>
              <a:t> an MV and a CV</a:t>
            </a:r>
            <a:endParaRPr lang="en-US" dirty="0"/>
          </a:p>
        </p:txBody>
      </p:sp>
      <p:sp>
        <p:nvSpPr>
          <p:cNvPr id="8" name="TextBox 7">
            <a:extLst>
              <a:ext uri="{FF2B5EF4-FFF2-40B4-BE49-F238E27FC236}">
                <a16:creationId xmlns:a16="http://schemas.microsoft.com/office/drawing/2014/main" id="{80A1059A-B997-3FF0-F5B7-37E7B047C3CC}"/>
              </a:ext>
            </a:extLst>
          </p:cNvPr>
          <p:cNvSpPr txBox="1"/>
          <p:nvPr/>
        </p:nvSpPr>
        <p:spPr>
          <a:xfrm>
            <a:off x="2126343" y="2133601"/>
            <a:ext cx="558166" cy="369332"/>
          </a:xfrm>
          <a:prstGeom prst="rect">
            <a:avLst/>
          </a:prstGeom>
          <a:noFill/>
        </p:spPr>
        <p:txBody>
          <a:bodyPr wrap="none" rtlCol="0">
            <a:spAutoFit/>
          </a:bodyPr>
          <a:lstStyle/>
          <a:p>
            <a:r>
              <a:rPr lang="nb-NO" dirty="0">
                <a:solidFill>
                  <a:srgbClr val="FF0000"/>
                </a:solidFill>
              </a:rPr>
              <a:t>VPC</a:t>
            </a:r>
            <a:endParaRPr lang="en-US" dirty="0">
              <a:solidFill>
                <a:srgbClr val="FF0000"/>
              </a:solidFill>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ACC76F90-D6A8-004D-3F91-D9F0FEB5EEA6}"/>
                  </a:ext>
                </a:extLst>
              </p14:cNvPr>
              <p14:cNvContentPartPr/>
              <p14:nvPr/>
            </p14:nvContentPartPr>
            <p14:xfrm>
              <a:off x="7278891" y="6463503"/>
              <a:ext cx="3548160" cy="368280"/>
            </p14:xfrm>
          </p:contentPart>
        </mc:Choice>
        <mc:Fallback xmlns="">
          <p:pic>
            <p:nvPicPr>
              <p:cNvPr id="10" name="Ink 9">
                <a:extLst>
                  <a:ext uri="{FF2B5EF4-FFF2-40B4-BE49-F238E27FC236}">
                    <a16:creationId xmlns:a16="http://schemas.microsoft.com/office/drawing/2014/main" id="{ACC76F90-D6A8-004D-3F91-D9F0FEB5EEA6}"/>
                  </a:ext>
                </a:extLst>
              </p:cNvPr>
              <p:cNvPicPr/>
              <p:nvPr/>
            </p:nvPicPr>
            <p:blipFill>
              <a:blip r:embed="rId5"/>
              <a:stretch>
                <a:fillRect/>
              </a:stretch>
            </p:blipFill>
            <p:spPr>
              <a:xfrm>
                <a:off x="7269891" y="6454503"/>
                <a:ext cx="3565800" cy="385920"/>
              </a:xfrm>
              <a:prstGeom prst="rect">
                <a:avLst/>
              </a:prstGeom>
            </p:spPr>
          </p:pic>
        </mc:Fallback>
      </mc:AlternateContent>
      <p:sp>
        <p:nvSpPr>
          <p:cNvPr id="11" name="TextBox 10">
            <a:extLst>
              <a:ext uri="{FF2B5EF4-FFF2-40B4-BE49-F238E27FC236}">
                <a16:creationId xmlns:a16="http://schemas.microsoft.com/office/drawing/2014/main" id="{AFC82072-AB7B-52D7-5728-726972CB1FD1}"/>
              </a:ext>
            </a:extLst>
          </p:cNvPr>
          <p:cNvSpPr txBox="1"/>
          <p:nvPr/>
        </p:nvSpPr>
        <p:spPr>
          <a:xfrm>
            <a:off x="8461829" y="6502400"/>
            <a:ext cx="1065484" cy="369332"/>
          </a:xfrm>
          <a:prstGeom prst="rect">
            <a:avLst/>
          </a:prstGeom>
          <a:noFill/>
        </p:spPr>
        <p:txBody>
          <a:bodyPr wrap="none" rtlCol="0">
            <a:spAutoFit/>
          </a:bodyPr>
          <a:lstStyle/>
          <a:p>
            <a:r>
              <a:rPr lang="nb-NO" dirty="0" err="1"/>
              <a:t>Reservoir</a:t>
            </a:r>
            <a:endParaRPr lang="en-US" dirty="0"/>
          </a:p>
        </p:txBody>
      </p:sp>
      <p:sp>
        <p:nvSpPr>
          <p:cNvPr id="13" name="TextBox 12">
            <a:extLst>
              <a:ext uri="{FF2B5EF4-FFF2-40B4-BE49-F238E27FC236}">
                <a16:creationId xmlns:a16="http://schemas.microsoft.com/office/drawing/2014/main" id="{6E17125E-E0F7-A0AF-014D-C7D66B41F5EF}"/>
              </a:ext>
            </a:extLst>
          </p:cNvPr>
          <p:cNvSpPr txBox="1"/>
          <p:nvPr/>
        </p:nvSpPr>
        <p:spPr>
          <a:xfrm>
            <a:off x="8810171" y="6023429"/>
            <a:ext cx="3113994" cy="369332"/>
          </a:xfrm>
          <a:prstGeom prst="rect">
            <a:avLst/>
          </a:prstGeom>
          <a:noFill/>
        </p:spPr>
        <p:txBody>
          <a:bodyPr wrap="none" rtlCol="0">
            <a:spAutoFit/>
          </a:bodyPr>
          <a:lstStyle/>
          <a:p>
            <a:r>
              <a:rPr lang="nb-NO" dirty="0" err="1"/>
              <a:t>Two-phase</a:t>
            </a:r>
            <a:r>
              <a:rPr lang="nb-NO" dirty="0"/>
              <a:t> </a:t>
            </a:r>
            <a:r>
              <a:rPr lang="nb-NO" dirty="0" err="1"/>
              <a:t>flow</a:t>
            </a:r>
            <a:r>
              <a:rPr lang="nb-NO" dirty="0"/>
              <a:t>: Liquid and gas</a:t>
            </a:r>
            <a:endParaRPr lang="en-US" dirty="0"/>
          </a:p>
        </p:txBody>
      </p:sp>
      <p:grpSp>
        <p:nvGrpSpPr>
          <p:cNvPr id="20" name="Group 19">
            <a:extLst>
              <a:ext uri="{FF2B5EF4-FFF2-40B4-BE49-F238E27FC236}">
                <a16:creationId xmlns:a16="http://schemas.microsoft.com/office/drawing/2014/main" id="{4B19157D-6CC2-C30C-C3C1-6CEFAC59CE75}"/>
              </a:ext>
            </a:extLst>
          </p:cNvPr>
          <p:cNvGrpSpPr/>
          <p:nvPr/>
        </p:nvGrpSpPr>
        <p:grpSpPr>
          <a:xfrm>
            <a:off x="8461829" y="1332661"/>
            <a:ext cx="3281365" cy="4913394"/>
            <a:chOff x="8461829" y="1332661"/>
            <a:chExt cx="3281365" cy="4913394"/>
          </a:xfrm>
        </p:grpSpPr>
        <p:pic>
          <p:nvPicPr>
            <p:cNvPr id="7" name="Picture 6">
              <a:extLst>
                <a:ext uri="{FF2B5EF4-FFF2-40B4-BE49-F238E27FC236}">
                  <a16:creationId xmlns:a16="http://schemas.microsoft.com/office/drawing/2014/main" id="{8292A09A-C5E0-212B-2B5E-71C8FE3114B3}"/>
                </a:ext>
              </a:extLst>
            </p:cNvPr>
            <p:cNvPicPr>
              <a:picLocks noChangeAspect="1"/>
            </p:cNvPicPr>
            <p:nvPr/>
          </p:nvPicPr>
          <p:blipFill>
            <a:blip r:embed="rId6"/>
            <a:stretch>
              <a:fillRect/>
            </a:stretch>
          </p:blipFill>
          <p:spPr>
            <a:xfrm>
              <a:off x="8687708" y="1332661"/>
              <a:ext cx="3055486" cy="3859212"/>
            </a:xfrm>
            <a:prstGeom prst="rect">
              <a:avLst/>
            </a:prstGeom>
          </p:spPr>
        </p:pic>
        <p:cxnSp>
          <p:nvCxnSpPr>
            <p:cNvPr id="9" name="Straight Connector 8">
              <a:extLst>
                <a:ext uri="{FF2B5EF4-FFF2-40B4-BE49-F238E27FC236}">
                  <a16:creationId xmlns:a16="http://schemas.microsoft.com/office/drawing/2014/main" id="{2DFF0398-46CA-D5BF-43A4-6E8E76DF5084}"/>
                </a:ext>
              </a:extLst>
            </p:cNvPr>
            <p:cNvCxnSpPr>
              <a:cxnSpLocks/>
            </p:cNvCxnSpPr>
            <p:nvPr/>
          </p:nvCxnSpPr>
          <p:spPr>
            <a:xfrm flipH="1">
              <a:off x="8461829" y="3078480"/>
              <a:ext cx="663883"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1CDC4CE-CE75-6F76-FA55-0F1F36221845}"/>
                </a:ext>
              </a:extLst>
            </p:cNvPr>
            <p:cNvCxnSpPr>
              <a:cxnSpLocks/>
            </p:cNvCxnSpPr>
            <p:nvPr/>
          </p:nvCxnSpPr>
          <p:spPr>
            <a:xfrm>
              <a:off x="8461829" y="3078480"/>
              <a:ext cx="0" cy="3167575"/>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847B1FD-C256-F549-932E-F8949A3082AD}"/>
                </a:ext>
              </a:extLst>
            </p:cNvPr>
            <p:cNvCxnSpPr>
              <a:cxnSpLocks/>
            </p:cNvCxnSpPr>
            <p:nvPr/>
          </p:nvCxnSpPr>
          <p:spPr>
            <a:xfrm flipH="1">
              <a:off x="8461829" y="6234332"/>
              <a:ext cx="241301"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F9449D0F-988A-97C2-310E-95CC60AEF8E8}"/>
                </a:ext>
              </a:extLst>
            </p:cNvPr>
            <p:cNvSpPr/>
            <p:nvPr/>
          </p:nvSpPr>
          <p:spPr>
            <a:xfrm>
              <a:off x="8904849" y="3101926"/>
              <a:ext cx="302455" cy="18184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 name="Straight Connector 5">
            <a:extLst>
              <a:ext uri="{FF2B5EF4-FFF2-40B4-BE49-F238E27FC236}">
                <a16:creationId xmlns:a16="http://schemas.microsoft.com/office/drawing/2014/main" id="{D10686B0-B212-D41E-4A56-81CF8E7FE55A}"/>
              </a:ext>
            </a:extLst>
          </p:cNvPr>
          <p:cNvCxnSpPr>
            <a:cxnSpLocks/>
          </p:cNvCxnSpPr>
          <p:nvPr/>
        </p:nvCxnSpPr>
        <p:spPr>
          <a:xfrm>
            <a:off x="8703130" y="4920342"/>
            <a:ext cx="0" cy="159657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3898EEBF-9E00-7B0D-4D80-420C28511871}"/>
              </a:ext>
            </a:extLst>
          </p:cNvPr>
          <p:cNvSpPr>
            <a:spLocks noGrp="1"/>
          </p:cNvSpPr>
          <p:nvPr>
            <p:ph type="sldNum" sz="quarter" idx="12"/>
          </p:nvPr>
        </p:nvSpPr>
        <p:spPr/>
        <p:txBody>
          <a:bodyPr/>
          <a:lstStyle/>
          <a:p>
            <a:fld id="{A5FDCD2B-6064-4A78-9C2D-DD73DFA345C7}" type="slidenum">
              <a:rPr lang="en-US" smtClean="0"/>
              <a:t>33</a:t>
            </a:fld>
            <a:endParaRPr lang="en-US"/>
          </a:p>
        </p:txBody>
      </p:sp>
    </p:spTree>
    <p:extLst>
      <p:ext uri="{BB962C8B-B14F-4D97-AF65-F5344CB8AC3E}">
        <p14:creationId xmlns:p14="http://schemas.microsoft.com/office/powerpoint/2010/main" val="26781535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9494D-0D7F-1646-7E41-93F8E380070A}"/>
              </a:ext>
            </a:extLst>
          </p:cNvPr>
          <p:cNvSpPr>
            <a:spLocks noGrp="1"/>
          </p:cNvSpPr>
          <p:nvPr>
            <p:ph type="title"/>
          </p:nvPr>
        </p:nvSpPr>
        <p:spPr>
          <a:xfrm>
            <a:off x="838200" y="365125"/>
            <a:ext cx="10515600" cy="747471"/>
          </a:xfrm>
        </p:spPr>
        <p:txBody>
          <a:bodyPr/>
          <a:lstStyle/>
          <a:p>
            <a:r>
              <a:rPr lang="nb-NO" dirty="0" err="1"/>
              <a:t>Example</a:t>
            </a:r>
            <a:r>
              <a:rPr lang="nb-NO" dirty="0"/>
              <a:t>: Anti-slug control</a:t>
            </a:r>
            <a:endParaRPr lang="en-US" dirty="0"/>
          </a:p>
        </p:txBody>
      </p:sp>
      <p:sp>
        <p:nvSpPr>
          <p:cNvPr id="3" name="Content Placeholder 2">
            <a:extLst>
              <a:ext uri="{FF2B5EF4-FFF2-40B4-BE49-F238E27FC236}">
                <a16:creationId xmlns:a16="http://schemas.microsoft.com/office/drawing/2014/main" id="{845B64CD-E33A-4505-2ABD-EB782943113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657D372-BC85-5402-8B41-0CF2228E6200}"/>
              </a:ext>
            </a:extLst>
          </p:cNvPr>
          <p:cNvPicPr>
            <a:picLocks noChangeAspect="1"/>
          </p:cNvPicPr>
          <p:nvPr/>
        </p:nvPicPr>
        <p:blipFill>
          <a:blip r:embed="rId2"/>
          <a:stretch>
            <a:fillRect/>
          </a:stretch>
        </p:blipFill>
        <p:spPr>
          <a:xfrm>
            <a:off x="195081" y="1400648"/>
            <a:ext cx="8090766" cy="5489344"/>
          </a:xfrm>
          <a:prstGeom prst="rect">
            <a:avLst/>
          </a:prstGeom>
        </p:spPr>
      </p:pic>
      <p:sp>
        <p:nvSpPr>
          <p:cNvPr id="4" name="Slide Number Placeholder 3">
            <a:extLst>
              <a:ext uri="{FF2B5EF4-FFF2-40B4-BE49-F238E27FC236}">
                <a16:creationId xmlns:a16="http://schemas.microsoft.com/office/drawing/2014/main" id="{1245162A-28C9-B227-4A9F-ABF9BF768C1D}"/>
              </a:ext>
            </a:extLst>
          </p:cNvPr>
          <p:cNvSpPr>
            <a:spLocks noGrp="1"/>
          </p:cNvSpPr>
          <p:nvPr>
            <p:ph type="sldNum" sz="quarter" idx="12"/>
          </p:nvPr>
        </p:nvSpPr>
        <p:spPr/>
        <p:txBody>
          <a:bodyPr/>
          <a:lstStyle/>
          <a:p>
            <a:fld id="{A5FDCD2B-6064-4A78-9C2D-DD73DFA345C7}" type="slidenum">
              <a:rPr lang="en-US" smtClean="0"/>
              <a:t>34</a:t>
            </a:fld>
            <a:endParaRPr lang="en-US"/>
          </a:p>
        </p:txBody>
      </p:sp>
    </p:spTree>
    <p:extLst>
      <p:ext uri="{BB962C8B-B14F-4D97-AF65-F5344CB8AC3E}">
        <p14:creationId xmlns:p14="http://schemas.microsoft.com/office/powerpoint/2010/main" val="12323666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9494D-0D7F-1646-7E41-93F8E380070A}"/>
              </a:ext>
            </a:extLst>
          </p:cNvPr>
          <p:cNvSpPr>
            <a:spLocks noGrp="1"/>
          </p:cNvSpPr>
          <p:nvPr>
            <p:ph type="title"/>
          </p:nvPr>
        </p:nvSpPr>
        <p:spPr>
          <a:xfrm>
            <a:off x="838200" y="365125"/>
            <a:ext cx="10515600" cy="747471"/>
          </a:xfrm>
        </p:spPr>
        <p:txBody>
          <a:bodyPr/>
          <a:lstStyle/>
          <a:p>
            <a:r>
              <a:rPr lang="nb-NO" dirty="0" err="1"/>
              <a:t>Example</a:t>
            </a:r>
            <a:r>
              <a:rPr lang="nb-NO" dirty="0"/>
              <a:t>: Anti-slug control</a:t>
            </a:r>
            <a:endParaRPr lang="en-US" dirty="0"/>
          </a:p>
        </p:txBody>
      </p:sp>
      <p:pic>
        <p:nvPicPr>
          <p:cNvPr id="5" name="Picture 4">
            <a:extLst>
              <a:ext uri="{FF2B5EF4-FFF2-40B4-BE49-F238E27FC236}">
                <a16:creationId xmlns:a16="http://schemas.microsoft.com/office/drawing/2014/main" id="{1657D372-BC85-5402-8B41-0CF2228E6200}"/>
              </a:ext>
            </a:extLst>
          </p:cNvPr>
          <p:cNvPicPr>
            <a:picLocks noChangeAspect="1"/>
          </p:cNvPicPr>
          <p:nvPr/>
        </p:nvPicPr>
        <p:blipFill>
          <a:blip r:embed="rId2"/>
          <a:stretch>
            <a:fillRect/>
          </a:stretch>
        </p:blipFill>
        <p:spPr>
          <a:xfrm>
            <a:off x="195081" y="1400648"/>
            <a:ext cx="8090766" cy="5489344"/>
          </a:xfrm>
          <a:prstGeom prst="rect">
            <a:avLst/>
          </a:prstGeom>
        </p:spPr>
      </p:pic>
      <p:pic>
        <p:nvPicPr>
          <p:cNvPr id="8" name="Content Placeholder 7">
            <a:extLst>
              <a:ext uri="{FF2B5EF4-FFF2-40B4-BE49-F238E27FC236}">
                <a16:creationId xmlns:a16="http://schemas.microsoft.com/office/drawing/2014/main" id="{336D1FBF-005C-C978-5207-E01C11D06326}"/>
              </a:ext>
            </a:extLst>
          </p:cNvPr>
          <p:cNvPicPr>
            <a:picLocks noGrp="1" noChangeAspect="1"/>
          </p:cNvPicPr>
          <p:nvPr>
            <p:ph idx="1"/>
          </p:nvPr>
        </p:nvPicPr>
        <p:blipFill>
          <a:blip r:embed="rId3"/>
          <a:stretch>
            <a:fillRect/>
          </a:stretch>
        </p:blipFill>
        <p:spPr>
          <a:xfrm>
            <a:off x="8285847" y="825544"/>
            <a:ext cx="3480272" cy="4995392"/>
          </a:xfrm>
        </p:spPr>
      </p:pic>
      <p:sp>
        <p:nvSpPr>
          <p:cNvPr id="9" name="TextBox 8">
            <a:extLst>
              <a:ext uri="{FF2B5EF4-FFF2-40B4-BE49-F238E27FC236}">
                <a16:creationId xmlns:a16="http://schemas.microsoft.com/office/drawing/2014/main" id="{7A0D10A9-209E-E793-903D-ABB7B153E61C}"/>
              </a:ext>
            </a:extLst>
          </p:cNvPr>
          <p:cNvSpPr txBox="1"/>
          <p:nvPr/>
        </p:nvSpPr>
        <p:spPr>
          <a:xfrm>
            <a:off x="8073483" y="295440"/>
            <a:ext cx="4118518" cy="646331"/>
          </a:xfrm>
          <a:prstGeom prst="rect">
            <a:avLst/>
          </a:prstGeom>
          <a:noFill/>
        </p:spPr>
        <p:txBody>
          <a:bodyPr wrap="square" rtlCol="0">
            <a:spAutoFit/>
          </a:bodyPr>
          <a:lstStyle/>
          <a:p>
            <a:r>
              <a:rPr lang="nb-NO" dirty="0" err="1"/>
              <a:t>Simulation</a:t>
            </a:r>
            <a:r>
              <a:rPr lang="nb-NO" dirty="0"/>
              <a:t> </a:t>
            </a:r>
            <a:r>
              <a:rPr lang="nb-NO" dirty="0" err="1"/>
              <a:t>without</a:t>
            </a:r>
            <a:r>
              <a:rPr lang="nb-NO" dirty="0"/>
              <a:t> VPC (</a:t>
            </a:r>
            <a:r>
              <a:rPr lang="nb-NO" dirty="0" err="1"/>
              <a:t>the</a:t>
            </a:r>
            <a:r>
              <a:rPr lang="nb-NO" dirty="0"/>
              <a:t> system is </a:t>
            </a:r>
            <a:r>
              <a:rPr lang="nb-NO" dirty="0" err="1"/>
              <a:t>unstable</a:t>
            </a:r>
            <a:r>
              <a:rPr lang="nb-NO" dirty="0"/>
              <a:t> </a:t>
            </a:r>
            <a:r>
              <a:rPr lang="nb-NO" dirty="0" err="1"/>
              <a:t>before</a:t>
            </a:r>
            <a:r>
              <a:rPr lang="nb-NO" dirty="0"/>
              <a:t> PC is </a:t>
            </a:r>
            <a:r>
              <a:rPr lang="nb-NO" dirty="0" err="1"/>
              <a:t>turned</a:t>
            </a:r>
            <a:r>
              <a:rPr lang="nb-NO" dirty="0"/>
              <a:t> </a:t>
            </a:r>
            <a:r>
              <a:rPr lang="nb-NO" dirty="0" err="1"/>
              <a:t>on</a:t>
            </a:r>
            <a:r>
              <a:rPr lang="nb-NO" dirty="0"/>
              <a:t>):</a:t>
            </a:r>
            <a:endParaRPr lang="en-US" dirty="0"/>
          </a:p>
        </p:txBody>
      </p:sp>
      <p:sp>
        <p:nvSpPr>
          <p:cNvPr id="3" name="Slide Number Placeholder 2">
            <a:extLst>
              <a:ext uri="{FF2B5EF4-FFF2-40B4-BE49-F238E27FC236}">
                <a16:creationId xmlns:a16="http://schemas.microsoft.com/office/drawing/2014/main" id="{F3738AC3-E347-40C0-1CC1-0FC10048336E}"/>
              </a:ext>
            </a:extLst>
          </p:cNvPr>
          <p:cNvSpPr>
            <a:spLocks noGrp="1"/>
          </p:cNvSpPr>
          <p:nvPr>
            <p:ph type="sldNum" sz="quarter" idx="12"/>
          </p:nvPr>
        </p:nvSpPr>
        <p:spPr/>
        <p:txBody>
          <a:bodyPr/>
          <a:lstStyle/>
          <a:p>
            <a:fld id="{A5FDCD2B-6064-4A78-9C2D-DD73DFA345C7}" type="slidenum">
              <a:rPr lang="en-US" smtClean="0"/>
              <a:t>35</a:t>
            </a:fld>
            <a:endParaRPr lang="en-US"/>
          </a:p>
        </p:txBody>
      </p:sp>
    </p:spTree>
    <p:extLst>
      <p:ext uri="{BB962C8B-B14F-4D97-AF65-F5344CB8AC3E}">
        <p14:creationId xmlns:p14="http://schemas.microsoft.com/office/powerpoint/2010/main" val="12992812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9494D-0D7F-1646-7E41-93F8E380070A}"/>
              </a:ext>
            </a:extLst>
          </p:cNvPr>
          <p:cNvSpPr>
            <a:spLocks noGrp="1"/>
          </p:cNvSpPr>
          <p:nvPr>
            <p:ph type="title"/>
          </p:nvPr>
        </p:nvSpPr>
        <p:spPr>
          <a:xfrm>
            <a:off x="838200" y="365125"/>
            <a:ext cx="10515600" cy="747471"/>
          </a:xfrm>
        </p:spPr>
        <p:txBody>
          <a:bodyPr/>
          <a:lstStyle/>
          <a:p>
            <a:r>
              <a:rPr lang="nb-NO" dirty="0" err="1"/>
              <a:t>Example</a:t>
            </a:r>
            <a:r>
              <a:rPr lang="nb-NO" dirty="0"/>
              <a:t>: Anti-slug control</a:t>
            </a:r>
            <a:endParaRPr lang="en-US" dirty="0"/>
          </a:p>
        </p:txBody>
      </p:sp>
      <p:sp>
        <p:nvSpPr>
          <p:cNvPr id="3" name="Content Placeholder 2">
            <a:extLst>
              <a:ext uri="{FF2B5EF4-FFF2-40B4-BE49-F238E27FC236}">
                <a16:creationId xmlns:a16="http://schemas.microsoft.com/office/drawing/2014/main" id="{845B64CD-E33A-4505-2ABD-EB782943113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657D372-BC85-5402-8B41-0CF2228E6200}"/>
              </a:ext>
            </a:extLst>
          </p:cNvPr>
          <p:cNvPicPr>
            <a:picLocks noChangeAspect="1"/>
          </p:cNvPicPr>
          <p:nvPr/>
        </p:nvPicPr>
        <p:blipFill>
          <a:blip r:embed="rId2"/>
          <a:stretch>
            <a:fillRect/>
          </a:stretch>
        </p:blipFill>
        <p:spPr>
          <a:xfrm>
            <a:off x="195081" y="1400648"/>
            <a:ext cx="8090766" cy="5489344"/>
          </a:xfrm>
          <a:prstGeom prst="rect">
            <a:avLst/>
          </a:prstGeom>
        </p:spPr>
      </p:pic>
      <p:pic>
        <p:nvPicPr>
          <p:cNvPr id="6" name="Picture 5">
            <a:extLst>
              <a:ext uri="{FF2B5EF4-FFF2-40B4-BE49-F238E27FC236}">
                <a16:creationId xmlns:a16="http://schemas.microsoft.com/office/drawing/2014/main" id="{E821A569-A884-4F23-F670-46508217E748}"/>
              </a:ext>
            </a:extLst>
          </p:cNvPr>
          <p:cNvPicPr>
            <a:picLocks noChangeAspect="1"/>
          </p:cNvPicPr>
          <p:nvPr/>
        </p:nvPicPr>
        <p:blipFill>
          <a:blip r:embed="rId3"/>
          <a:stretch>
            <a:fillRect/>
          </a:stretch>
        </p:blipFill>
        <p:spPr>
          <a:xfrm>
            <a:off x="6725165" y="2734336"/>
            <a:ext cx="5339292" cy="1410984"/>
          </a:xfrm>
          <a:prstGeom prst="rect">
            <a:avLst/>
          </a:prstGeom>
        </p:spPr>
      </p:pic>
      <p:pic>
        <p:nvPicPr>
          <p:cNvPr id="7" name="Picture 6">
            <a:extLst>
              <a:ext uri="{FF2B5EF4-FFF2-40B4-BE49-F238E27FC236}">
                <a16:creationId xmlns:a16="http://schemas.microsoft.com/office/drawing/2014/main" id="{63A1DB5D-1B39-5BDD-B722-CB2F086B63E0}"/>
              </a:ext>
            </a:extLst>
          </p:cNvPr>
          <p:cNvPicPr>
            <a:picLocks noChangeAspect="1"/>
          </p:cNvPicPr>
          <p:nvPr/>
        </p:nvPicPr>
        <p:blipFill>
          <a:blip r:embed="rId4"/>
          <a:stretch>
            <a:fillRect/>
          </a:stretch>
        </p:blipFill>
        <p:spPr>
          <a:xfrm>
            <a:off x="6597622" y="4280257"/>
            <a:ext cx="5594378" cy="1138826"/>
          </a:xfrm>
          <a:prstGeom prst="rect">
            <a:avLst/>
          </a:prstGeom>
        </p:spPr>
      </p:pic>
      <p:sp>
        <p:nvSpPr>
          <p:cNvPr id="4" name="Slide Number Placeholder 3">
            <a:extLst>
              <a:ext uri="{FF2B5EF4-FFF2-40B4-BE49-F238E27FC236}">
                <a16:creationId xmlns:a16="http://schemas.microsoft.com/office/drawing/2014/main" id="{5CEA588A-A21A-76E0-69EC-6E18EB8099A1}"/>
              </a:ext>
            </a:extLst>
          </p:cNvPr>
          <p:cNvSpPr>
            <a:spLocks noGrp="1"/>
          </p:cNvSpPr>
          <p:nvPr>
            <p:ph type="sldNum" sz="quarter" idx="12"/>
          </p:nvPr>
        </p:nvSpPr>
        <p:spPr/>
        <p:txBody>
          <a:bodyPr/>
          <a:lstStyle/>
          <a:p>
            <a:fld id="{A5FDCD2B-6064-4A78-9C2D-DD73DFA345C7}" type="slidenum">
              <a:rPr lang="en-US" smtClean="0"/>
              <a:t>36</a:t>
            </a:fld>
            <a:endParaRPr lang="en-US"/>
          </a:p>
        </p:txBody>
      </p:sp>
    </p:spTree>
    <p:extLst>
      <p:ext uri="{BB962C8B-B14F-4D97-AF65-F5344CB8AC3E}">
        <p14:creationId xmlns:p14="http://schemas.microsoft.com/office/powerpoint/2010/main" val="146226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ACEF5-C9DA-1825-FC5D-2E49C3D886C1}"/>
              </a:ext>
            </a:extLst>
          </p:cNvPr>
          <p:cNvSpPr>
            <a:spLocks noGrp="1"/>
          </p:cNvSpPr>
          <p:nvPr>
            <p:ph type="title"/>
          </p:nvPr>
        </p:nvSpPr>
        <p:spPr/>
        <p:txBody>
          <a:bodyPr/>
          <a:lstStyle/>
          <a:p>
            <a:r>
              <a:rPr lang="nb-NO" dirty="0" err="1"/>
              <a:t>Example</a:t>
            </a:r>
            <a:r>
              <a:rPr lang="nb-NO" dirty="0"/>
              <a:t>: </a:t>
            </a:r>
            <a:r>
              <a:rPr lang="nb-NO" dirty="0" err="1"/>
              <a:t>Stabilize</a:t>
            </a:r>
            <a:r>
              <a:rPr lang="nb-NO" dirty="0"/>
              <a:t> </a:t>
            </a:r>
            <a:r>
              <a:rPr lang="nb-NO" dirty="0" err="1"/>
              <a:t>bycycle</a:t>
            </a:r>
            <a:r>
              <a:rPr lang="nb-NO" dirty="0"/>
              <a:t> </a:t>
            </a:r>
            <a:endParaRPr lang="en-US" dirty="0"/>
          </a:p>
        </p:txBody>
      </p:sp>
      <p:pic>
        <p:nvPicPr>
          <p:cNvPr id="5" name="Content Placeholder 4">
            <a:extLst>
              <a:ext uri="{FF2B5EF4-FFF2-40B4-BE49-F238E27FC236}">
                <a16:creationId xmlns:a16="http://schemas.microsoft.com/office/drawing/2014/main" id="{3F868BA4-1972-E957-7582-A18AF0359FDF}"/>
              </a:ext>
            </a:extLst>
          </p:cNvPr>
          <p:cNvPicPr>
            <a:picLocks noGrp="1" noChangeAspect="1"/>
          </p:cNvPicPr>
          <p:nvPr>
            <p:ph idx="1"/>
          </p:nvPr>
        </p:nvPicPr>
        <p:blipFill>
          <a:blip r:embed="rId2"/>
          <a:stretch>
            <a:fillRect/>
          </a:stretch>
        </p:blipFill>
        <p:spPr>
          <a:xfrm>
            <a:off x="1023395" y="1486995"/>
            <a:ext cx="6435946" cy="4479731"/>
          </a:xfrm>
        </p:spPr>
      </p:pic>
      <p:pic>
        <p:nvPicPr>
          <p:cNvPr id="7" name="Picture 6">
            <a:extLst>
              <a:ext uri="{FF2B5EF4-FFF2-40B4-BE49-F238E27FC236}">
                <a16:creationId xmlns:a16="http://schemas.microsoft.com/office/drawing/2014/main" id="{BC801EDE-3794-948F-4EA0-C2C4B896A6E2}"/>
              </a:ext>
            </a:extLst>
          </p:cNvPr>
          <p:cNvPicPr>
            <a:picLocks noChangeAspect="1"/>
          </p:cNvPicPr>
          <p:nvPr/>
        </p:nvPicPr>
        <p:blipFill>
          <a:blip r:embed="rId3"/>
          <a:stretch>
            <a:fillRect/>
          </a:stretch>
        </p:blipFill>
        <p:spPr>
          <a:xfrm>
            <a:off x="7733957" y="2842127"/>
            <a:ext cx="3932360" cy="2366480"/>
          </a:xfrm>
          <a:prstGeom prst="rect">
            <a:avLst/>
          </a:prstGeom>
        </p:spPr>
      </p:pic>
      <p:sp>
        <p:nvSpPr>
          <p:cNvPr id="8" name="TextBox 7">
            <a:extLst>
              <a:ext uri="{FF2B5EF4-FFF2-40B4-BE49-F238E27FC236}">
                <a16:creationId xmlns:a16="http://schemas.microsoft.com/office/drawing/2014/main" id="{6E3209E6-6025-6890-6E2B-684C7676FA39}"/>
              </a:ext>
            </a:extLst>
          </p:cNvPr>
          <p:cNvSpPr txBox="1"/>
          <p:nvPr/>
        </p:nvSpPr>
        <p:spPr>
          <a:xfrm>
            <a:off x="1238491" y="6470248"/>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0EDF3E9D-BA53-3B9C-BD0C-31E04D16600D}"/>
              </a:ext>
            </a:extLst>
          </p:cNvPr>
          <p:cNvSpPr txBox="1"/>
          <p:nvPr/>
        </p:nvSpPr>
        <p:spPr>
          <a:xfrm>
            <a:off x="162674" y="6470248"/>
            <a:ext cx="11866651" cy="523220"/>
          </a:xfrm>
          <a:prstGeom prst="rect">
            <a:avLst/>
          </a:prstGeom>
          <a:noFill/>
        </p:spPr>
        <p:txBody>
          <a:bodyPr wrap="square" rtlCol="0">
            <a:spAutoFit/>
          </a:bodyPr>
          <a:lstStyle/>
          <a:p>
            <a:r>
              <a:rPr lang="nb-NO" sz="1000" dirty="0"/>
              <a:t>Espen </a:t>
            </a:r>
            <a:r>
              <a:rPr lang="nb-NO" sz="1000" dirty="0" err="1"/>
              <a:t>Storkaas</a:t>
            </a:r>
            <a:r>
              <a:rPr lang="nb-NO" sz="1000" dirty="0"/>
              <a:t> and Sigurd Skogestad, "</a:t>
            </a:r>
            <a:r>
              <a:rPr lang="nb-NO" sz="1000" dirty="0" err="1"/>
              <a:t>Cascade</a:t>
            </a:r>
            <a:r>
              <a:rPr lang="nb-NO" sz="1000" dirty="0"/>
              <a:t> Control of </a:t>
            </a:r>
            <a:r>
              <a:rPr lang="nb-NO" sz="1000" dirty="0" err="1"/>
              <a:t>unstable</a:t>
            </a:r>
            <a:r>
              <a:rPr lang="nb-NO" sz="1000" dirty="0"/>
              <a:t> systems </a:t>
            </a:r>
            <a:r>
              <a:rPr lang="nb-NO" sz="1000" dirty="0" err="1"/>
              <a:t>with</a:t>
            </a:r>
            <a:r>
              <a:rPr lang="nb-NO" sz="1000" dirty="0"/>
              <a:t> </a:t>
            </a:r>
            <a:r>
              <a:rPr lang="nb-NO" sz="1000" dirty="0" err="1"/>
              <a:t>application</a:t>
            </a:r>
            <a:r>
              <a:rPr lang="nb-NO" sz="1000" dirty="0"/>
              <a:t> to </a:t>
            </a:r>
            <a:r>
              <a:rPr lang="nb-NO" sz="1000" dirty="0" err="1"/>
              <a:t>stabilization</a:t>
            </a:r>
            <a:r>
              <a:rPr lang="nb-NO" sz="1000" dirty="0"/>
              <a:t> of slug </a:t>
            </a:r>
            <a:r>
              <a:rPr lang="nb-NO" sz="1000" dirty="0" err="1"/>
              <a:t>flow</a:t>
            </a:r>
            <a:r>
              <a:rPr lang="nb-NO" sz="1000" dirty="0"/>
              <a:t>", IFAC-symposium Adchem'2003, Hong Kong, </a:t>
            </a:r>
            <a:r>
              <a:rPr lang="nb-NO" sz="1000" dirty="0" err="1"/>
              <a:t>Presented</a:t>
            </a:r>
            <a:r>
              <a:rPr lang="nb-NO" sz="1000" dirty="0"/>
              <a:t>: </a:t>
            </a:r>
            <a:r>
              <a:rPr kumimoji="0" lang="en-US" altLang="en-US" sz="1000" b="0" i="0" u="none" strike="noStrike" cap="none" normalizeH="0" baseline="0" dirty="0">
                <a:ln>
                  <a:noFill/>
                </a:ln>
                <a:solidFill>
                  <a:srgbClr val="000000"/>
                </a:solidFill>
                <a:effectLst/>
              </a:rPr>
              <a:t>Jan. 2004 (original conference date: June 2003.)</a:t>
            </a:r>
            <a:r>
              <a:rPr kumimoji="0" lang="en-US" altLang="en-US" sz="1000" b="0" i="0" u="none" strike="noStrike" cap="none" normalizeH="0" baseline="0" dirty="0">
                <a:ln>
                  <a:noFill/>
                </a:ln>
                <a:solidFill>
                  <a:schemeClr val="tx1"/>
                </a:solidFill>
                <a:effectLst/>
              </a:rPr>
              <a:t> </a:t>
            </a:r>
            <a:endParaRPr lang="nb-NO" sz="1000" dirty="0"/>
          </a:p>
          <a:p>
            <a:endParaRPr lang="en-US" dirty="0"/>
          </a:p>
        </p:txBody>
      </p:sp>
      <p:sp>
        <p:nvSpPr>
          <p:cNvPr id="4" name="TextBox 3">
            <a:extLst>
              <a:ext uri="{FF2B5EF4-FFF2-40B4-BE49-F238E27FC236}">
                <a16:creationId xmlns:a16="http://schemas.microsoft.com/office/drawing/2014/main" id="{5281ADFE-45F8-2372-E7A1-3FEB80A3AD93}"/>
              </a:ext>
            </a:extLst>
          </p:cNvPr>
          <p:cNvSpPr txBox="1"/>
          <p:nvPr/>
        </p:nvSpPr>
        <p:spPr>
          <a:xfrm>
            <a:off x="7860082" y="5430033"/>
            <a:ext cx="3607496" cy="430887"/>
          </a:xfrm>
          <a:prstGeom prst="rect">
            <a:avLst/>
          </a:prstGeom>
          <a:noFill/>
        </p:spPr>
        <p:txBody>
          <a:bodyPr wrap="square" rtlCol="0">
            <a:spAutoFit/>
          </a:bodyPr>
          <a:lstStyle/>
          <a:p>
            <a:r>
              <a:rPr lang="nb-NO" sz="1100" dirty="0" err="1"/>
              <a:t>Comment</a:t>
            </a:r>
            <a:r>
              <a:rPr lang="nb-NO" sz="1100" dirty="0"/>
              <a:t>: </a:t>
            </a:r>
            <a:r>
              <a:rPr lang="nb-NO" sz="1100" dirty="0" err="1"/>
              <a:t>Another</a:t>
            </a:r>
            <a:r>
              <a:rPr lang="nb-NO" sz="1100" dirty="0"/>
              <a:t> </a:t>
            </a:r>
            <a:r>
              <a:rPr lang="nb-NO" sz="1100" dirty="0" err="1"/>
              <a:t>example</a:t>
            </a:r>
            <a:r>
              <a:rPr lang="nb-NO" sz="1100" dirty="0"/>
              <a:t> is a </a:t>
            </a:r>
            <a:r>
              <a:rPr lang="nb-NO" sz="1100" dirty="0" err="1"/>
              <a:t>motorcycle</a:t>
            </a:r>
            <a:r>
              <a:rPr lang="nb-NO" sz="1100" dirty="0"/>
              <a:t> </a:t>
            </a:r>
            <a:r>
              <a:rPr lang="nb-NO" sz="1100" dirty="0" err="1"/>
              <a:t>where</a:t>
            </a:r>
            <a:r>
              <a:rPr lang="nb-NO" sz="1100" dirty="0"/>
              <a:t> </a:t>
            </a:r>
            <a:r>
              <a:rPr lang="nb-NO" sz="1100" dirty="0" err="1"/>
              <a:t>tilting</a:t>
            </a:r>
            <a:r>
              <a:rPr lang="nb-NO" sz="1100" dirty="0"/>
              <a:t> is </a:t>
            </a:r>
            <a:r>
              <a:rPr lang="nb-NO" sz="1100" dirty="0" err="1"/>
              <a:t>required</a:t>
            </a:r>
            <a:r>
              <a:rPr lang="nb-NO" sz="1100" dirty="0"/>
              <a:t> for </a:t>
            </a:r>
            <a:r>
              <a:rPr lang="nb-NO" sz="1100" dirty="0" err="1"/>
              <a:t>making</a:t>
            </a:r>
            <a:r>
              <a:rPr lang="nb-NO" sz="1100" dirty="0"/>
              <a:t> turns.</a:t>
            </a:r>
            <a:endParaRPr lang="en-US" sz="1100" dirty="0"/>
          </a:p>
        </p:txBody>
      </p:sp>
    </p:spTree>
    <p:extLst>
      <p:ext uri="{BB962C8B-B14F-4D97-AF65-F5344CB8AC3E}">
        <p14:creationId xmlns:p14="http://schemas.microsoft.com/office/powerpoint/2010/main" val="40945025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7E36C-85EE-7AE5-DD50-0517A51B149C}"/>
              </a:ext>
            </a:extLst>
          </p:cNvPr>
          <p:cNvSpPr>
            <a:spLocks noGrp="1"/>
          </p:cNvSpPr>
          <p:nvPr>
            <p:ph type="title"/>
          </p:nvPr>
        </p:nvSpPr>
        <p:spPr/>
        <p:txBody>
          <a:bodyPr>
            <a:normAutofit/>
          </a:bodyPr>
          <a:lstStyle/>
          <a:p>
            <a:r>
              <a:rPr lang="nb-NO" dirty="0" err="1"/>
              <a:t>Constraint</a:t>
            </a:r>
            <a:r>
              <a:rPr lang="nb-NO" dirty="0"/>
              <a:t> switching </a:t>
            </a:r>
            <a:br>
              <a:rPr lang="nb-NO" dirty="0"/>
            </a:br>
            <a:r>
              <a:rPr lang="nb-NO" sz="4000" dirty="0"/>
              <a:t>(</a:t>
            </a:r>
            <a:r>
              <a:rPr lang="nb-NO" sz="4000" dirty="0" err="1"/>
              <a:t>because</a:t>
            </a:r>
            <a:r>
              <a:rPr lang="nb-NO" sz="4000" dirty="0"/>
              <a:t> it is optimal at steady </a:t>
            </a:r>
            <a:r>
              <a:rPr lang="nb-NO" sz="4000" dirty="0" err="1"/>
              <a:t>state</a:t>
            </a:r>
            <a:r>
              <a:rPr lang="nb-NO" sz="4000" dirty="0"/>
              <a:t>)</a:t>
            </a:r>
            <a:endParaRPr lang="nb-NO" dirty="0"/>
          </a:p>
        </p:txBody>
      </p:sp>
      <p:sp>
        <p:nvSpPr>
          <p:cNvPr id="3" name="Content Placeholder 2">
            <a:extLst>
              <a:ext uri="{FF2B5EF4-FFF2-40B4-BE49-F238E27FC236}">
                <a16:creationId xmlns:a16="http://schemas.microsoft.com/office/drawing/2014/main" id="{87650D50-C595-CBE4-7104-A0FC36ED67E9}"/>
              </a:ext>
            </a:extLst>
          </p:cNvPr>
          <p:cNvSpPr>
            <a:spLocks noGrp="1"/>
          </p:cNvSpPr>
          <p:nvPr>
            <p:ph idx="1"/>
          </p:nvPr>
        </p:nvSpPr>
        <p:spPr>
          <a:xfrm>
            <a:off x="3060676" y="1988840"/>
            <a:ext cx="4619500" cy="4525963"/>
          </a:xfrm>
        </p:spPr>
        <p:txBody>
          <a:bodyPr>
            <a:normAutofit/>
          </a:bodyPr>
          <a:lstStyle/>
          <a:p>
            <a:r>
              <a:rPr lang="nb-NO" dirty="0"/>
              <a:t>CV-CV switching</a:t>
            </a:r>
          </a:p>
          <a:p>
            <a:pPr lvl="1"/>
            <a:r>
              <a:rPr lang="nb-NO" sz="2000" dirty="0"/>
              <a:t>Control </a:t>
            </a:r>
            <a:r>
              <a:rPr lang="nb-NO" sz="2000" dirty="0" err="1"/>
              <a:t>one</a:t>
            </a:r>
            <a:r>
              <a:rPr lang="nb-NO" sz="2000" dirty="0"/>
              <a:t> CV at a time</a:t>
            </a:r>
          </a:p>
          <a:p>
            <a:endParaRPr lang="nb-NO" dirty="0"/>
          </a:p>
          <a:p>
            <a:r>
              <a:rPr lang="nb-NO" dirty="0"/>
              <a:t>MV-MV switching</a:t>
            </a:r>
          </a:p>
          <a:p>
            <a:pPr lvl="1"/>
            <a:r>
              <a:rPr lang="nb-NO" sz="2000" dirty="0" err="1"/>
              <a:t>Use</a:t>
            </a:r>
            <a:r>
              <a:rPr lang="nb-NO" sz="2000" dirty="0"/>
              <a:t> </a:t>
            </a:r>
            <a:r>
              <a:rPr lang="nb-NO" sz="2000" dirty="0" err="1"/>
              <a:t>one</a:t>
            </a:r>
            <a:r>
              <a:rPr lang="nb-NO" sz="2000" dirty="0"/>
              <a:t> MV at a time</a:t>
            </a:r>
          </a:p>
          <a:p>
            <a:endParaRPr lang="nb-NO" dirty="0"/>
          </a:p>
          <a:p>
            <a:r>
              <a:rPr lang="nb-NO" dirty="0"/>
              <a:t>MV-CV switching</a:t>
            </a:r>
          </a:p>
          <a:p>
            <a:pPr lvl="1"/>
            <a:r>
              <a:rPr lang="nb-NO" sz="2000" dirty="0"/>
              <a:t>MV </a:t>
            </a:r>
            <a:r>
              <a:rPr lang="nb-NO" sz="2000" dirty="0" err="1"/>
              <a:t>saturates</a:t>
            </a:r>
            <a:r>
              <a:rPr lang="nb-NO" sz="2000" dirty="0"/>
              <a:t> so must </a:t>
            </a:r>
            <a:r>
              <a:rPr lang="nb-NO" sz="2000" dirty="0" err="1"/>
              <a:t>give</a:t>
            </a:r>
            <a:r>
              <a:rPr lang="nb-NO" sz="2000" dirty="0"/>
              <a:t> up CV</a:t>
            </a:r>
          </a:p>
          <a:p>
            <a:pPr lvl="1"/>
            <a:r>
              <a:rPr lang="nb-NO" sz="2000" dirty="0"/>
              <a:t>Simple («do </a:t>
            </a:r>
            <a:r>
              <a:rPr lang="nb-NO" sz="2000" dirty="0" err="1"/>
              <a:t>nothing</a:t>
            </a:r>
            <a:r>
              <a:rPr lang="nb-NO" sz="2000" dirty="0"/>
              <a:t>») and </a:t>
            </a:r>
          </a:p>
          <a:p>
            <a:pPr lvl="1"/>
            <a:r>
              <a:rPr lang="nb-NO" sz="2000" dirty="0" err="1"/>
              <a:t>Complex</a:t>
            </a:r>
            <a:r>
              <a:rPr lang="nb-NO" sz="2000" dirty="0"/>
              <a:t> (</a:t>
            </a:r>
            <a:r>
              <a:rPr lang="nb-NO" sz="2000" dirty="0" err="1"/>
              <a:t>repairing</a:t>
            </a:r>
            <a:r>
              <a:rPr lang="nb-NO" sz="2000" dirty="0"/>
              <a:t> of loops)</a:t>
            </a:r>
          </a:p>
        </p:txBody>
      </p:sp>
      <p:grpSp>
        <p:nvGrpSpPr>
          <p:cNvPr id="4" name="Group 3">
            <a:extLst>
              <a:ext uri="{FF2B5EF4-FFF2-40B4-BE49-F238E27FC236}">
                <a16:creationId xmlns:a16="http://schemas.microsoft.com/office/drawing/2014/main" id="{7B5A4344-10CC-F52A-3B60-A11D06260303}"/>
              </a:ext>
            </a:extLst>
          </p:cNvPr>
          <p:cNvGrpSpPr/>
          <p:nvPr/>
        </p:nvGrpSpPr>
        <p:grpSpPr>
          <a:xfrm>
            <a:off x="8252289" y="3631783"/>
            <a:ext cx="1619309" cy="519431"/>
            <a:chOff x="8690994" y="907627"/>
            <a:chExt cx="2159078" cy="692574"/>
          </a:xfrm>
        </p:grpSpPr>
        <p:sp>
          <p:nvSpPr>
            <p:cNvPr id="5" name="Rectangle 4">
              <a:extLst>
                <a:ext uri="{FF2B5EF4-FFF2-40B4-BE49-F238E27FC236}">
                  <a16:creationId xmlns:a16="http://schemas.microsoft.com/office/drawing/2014/main" id="{9EDA8DEC-A19A-13F0-64D0-9E8860CC7137}"/>
                </a:ext>
              </a:extLst>
            </p:cNvPr>
            <p:cNvSpPr/>
            <p:nvPr/>
          </p:nvSpPr>
          <p:spPr>
            <a:xfrm>
              <a:off x="9191413" y="907627"/>
              <a:ext cx="1158240" cy="69257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350" dirty="0">
                  <a:solidFill>
                    <a:srgbClr val="FF0000"/>
                  </a:solidFill>
                </a:rPr>
                <a:t>Process</a:t>
              </a:r>
            </a:p>
          </p:txBody>
        </p:sp>
        <p:cxnSp>
          <p:nvCxnSpPr>
            <p:cNvPr id="6" name="Straight Arrow Connector 5">
              <a:extLst>
                <a:ext uri="{FF2B5EF4-FFF2-40B4-BE49-F238E27FC236}">
                  <a16:creationId xmlns:a16="http://schemas.microsoft.com/office/drawing/2014/main" id="{099A8F6C-629F-081A-65AD-7EFAFD9973ED}"/>
                </a:ext>
              </a:extLst>
            </p:cNvPr>
            <p:cNvCxnSpPr/>
            <p:nvPr/>
          </p:nvCxnSpPr>
          <p:spPr>
            <a:xfrm>
              <a:off x="8690994" y="1006679"/>
              <a:ext cx="50041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2EC6D44A-512E-B47C-256B-7ABE44EF72D9}"/>
                </a:ext>
              </a:extLst>
            </p:cNvPr>
            <p:cNvCxnSpPr/>
            <p:nvPr/>
          </p:nvCxnSpPr>
          <p:spPr>
            <a:xfrm>
              <a:off x="8690994" y="1177255"/>
              <a:ext cx="50041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7487A3BA-09D0-7FE9-D20E-DFAADF15F573}"/>
                </a:ext>
              </a:extLst>
            </p:cNvPr>
            <p:cNvCxnSpPr/>
            <p:nvPr/>
          </p:nvCxnSpPr>
          <p:spPr>
            <a:xfrm>
              <a:off x="8690994" y="1331053"/>
              <a:ext cx="50041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BD2B86AD-D6B5-C172-FDDE-11D610D62D04}"/>
                </a:ext>
              </a:extLst>
            </p:cNvPr>
            <p:cNvCxnSpPr/>
            <p:nvPr/>
          </p:nvCxnSpPr>
          <p:spPr>
            <a:xfrm>
              <a:off x="8690994" y="1493241"/>
              <a:ext cx="50041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D2D53C35-6276-C76F-AFB6-AC9E50A247FB}"/>
                </a:ext>
              </a:extLst>
            </p:cNvPr>
            <p:cNvCxnSpPr/>
            <p:nvPr/>
          </p:nvCxnSpPr>
          <p:spPr>
            <a:xfrm>
              <a:off x="10349653" y="1205249"/>
              <a:ext cx="50041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11" name="Group 10">
            <a:extLst>
              <a:ext uri="{FF2B5EF4-FFF2-40B4-BE49-F238E27FC236}">
                <a16:creationId xmlns:a16="http://schemas.microsoft.com/office/drawing/2014/main" id="{126411B1-F98F-AE8F-56AF-C8D08621BC67}"/>
              </a:ext>
            </a:extLst>
          </p:cNvPr>
          <p:cNvGrpSpPr/>
          <p:nvPr/>
        </p:nvGrpSpPr>
        <p:grpSpPr>
          <a:xfrm>
            <a:off x="8233475" y="2330566"/>
            <a:ext cx="1220528" cy="389573"/>
            <a:chOff x="8063279" y="889729"/>
            <a:chExt cx="2169828" cy="692574"/>
          </a:xfrm>
        </p:grpSpPr>
        <p:sp>
          <p:nvSpPr>
            <p:cNvPr id="12" name="Rectangle 11">
              <a:extLst>
                <a:ext uri="{FF2B5EF4-FFF2-40B4-BE49-F238E27FC236}">
                  <a16:creationId xmlns:a16="http://schemas.microsoft.com/office/drawing/2014/main" id="{88781ED7-226F-72F9-4087-4EF8CE177551}"/>
                </a:ext>
              </a:extLst>
            </p:cNvPr>
            <p:cNvSpPr/>
            <p:nvPr/>
          </p:nvSpPr>
          <p:spPr>
            <a:xfrm>
              <a:off x="8563698" y="889729"/>
              <a:ext cx="1158240" cy="69257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013" dirty="0">
                  <a:solidFill>
                    <a:srgbClr val="FF0000"/>
                  </a:solidFill>
                </a:rPr>
                <a:t>Process</a:t>
              </a:r>
            </a:p>
          </p:txBody>
        </p:sp>
        <p:cxnSp>
          <p:nvCxnSpPr>
            <p:cNvPr id="13" name="Straight Arrow Connector 12">
              <a:extLst>
                <a:ext uri="{FF2B5EF4-FFF2-40B4-BE49-F238E27FC236}">
                  <a16:creationId xmlns:a16="http://schemas.microsoft.com/office/drawing/2014/main" id="{031E1C74-0AA1-CF27-4698-6853657E58CD}"/>
                </a:ext>
              </a:extLst>
            </p:cNvPr>
            <p:cNvCxnSpPr/>
            <p:nvPr/>
          </p:nvCxnSpPr>
          <p:spPr>
            <a:xfrm>
              <a:off x="9721938" y="1055893"/>
              <a:ext cx="50041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9BA6C39F-1D6F-4B34-92C8-67A0D6F0C2EC}"/>
                </a:ext>
              </a:extLst>
            </p:cNvPr>
            <p:cNvCxnSpPr/>
            <p:nvPr/>
          </p:nvCxnSpPr>
          <p:spPr>
            <a:xfrm>
              <a:off x="9721938" y="1343813"/>
              <a:ext cx="50041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A30C2494-1CB4-7E06-DAC7-3C099B29294E}"/>
                </a:ext>
              </a:extLst>
            </p:cNvPr>
            <p:cNvCxnSpPr/>
            <p:nvPr/>
          </p:nvCxnSpPr>
          <p:spPr>
            <a:xfrm>
              <a:off x="9732688" y="1477617"/>
              <a:ext cx="50041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E04089DE-1BF8-788E-22EC-50F866E39C24}"/>
                </a:ext>
              </a:extLst>
            </p:cNvPr>
            <p:cNvCxnSpPr/>
            <p:nvPr/>
          </p:nvCxnSpPr>
          <p:spPr>
            <a:xfrm>
              <a:off x="8063279" y="1282397"/>
              <a:ext cx="50041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446E7B15-5A88-76DD-0D5D-CA4AFAA3081A}"/>
                </a:ext>
              </a:extLst>
            </p:cNvPr>
            <p:cNvCxnSpPr/>
            <p:nvPr/>
          </p:nvCxnSpPr>
          <p:spPr>
            <a:xfrm>
              <a:off x="9721938" y="1187351"/>
              <a:ext cx="50041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18" name="Group 17">
            <a:extLst>
              <a:ext uri="{FF2B5EF4-FFF2-40B4-BE49-F238E27FC236}">
                <a16:creationId xmlns:a16="http://schemas.microsoft.com/office/drawing/2014/main" id="{BA8316F2-0821-9F08-373A-99C85FCB1782}"/>
              </a:ext>
            </a:extLst>
          </p:cNvPr>
          <p:cNvGrpSpPr/>
          <p:nvPr/>
        </p:nvGrpSpPr>
        <p:grpSpPr>
          <a:xfrm>
            <a:off x="8252288" y="5222682"/>
            <a:ext cx="1293321" cy="363248"/>
            <a:chOff x="8148486" y="776718"/>
            <a:chExt cx="2185289" cy="692574"/>
          </a:xfrm>
        </p:grpSpPr>
        <p:sp>
          <p:nvSpPr>
            <p:cNvPr id="19" name="Rectangle 18">
              <a:extLst>
                <a:ext uri="{FF2B5EF4-FFF2-40B4-BE49-F238E27FC236}">
                  <a16:creationId xmlns:a16="http://schemas.microsoft.com/office/drawing/2014/main" id="{9AD3991F-2A37-D626-6D55-6F26F225F8FA}"/>
                </a:ext>
              </a:extLst>
            </p:cNvPr>
            <p:cNvSpPr/>
            <p:nvPr/>
          </p:nvSpPr>
          <p:spPr>
            <a:xfrm>
              <a:off x="8592316" y="776718"/>
              <a:ext cx="1230289" cy="69257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350" dirty="0">
                  <a:solidFill>
                    <a:srgbClr val="FF0000"/>
                  </a:solidFill>
                </a:rPr>
                <a:t>Process</a:t>
              </a:r>
            </a:p>
          </p:txBody>
        </p:sp>
        <p:cxnSp>
          <p:nvCxnSpPr>
            <p:cNvPr id="20" name="Straight Arrow Connector 19">
              <a:extLst>
                <a:ext uri="{FF2B5EF4-FFF2-40B4-BE49-F238E27FC236}">
                  <a16:creationId xmlns:a16="http://schemas.microsoft.com/office/drawing/2014/main" id="{D750AB79-6378-EE3E-459B-25AE274AAC56}"/>
                </a:ext>
              </a:extLst>
            </p:cNvPr>
            <p:cNvCxnSpPr/>
            <p:nvPr/>
          </p:nvCxnSpPr>
          <p:spPr>
            <a:xfrm>
              <a:off x="8148486" y="1036357"/>
              <a:ext cx="50041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2CE8054E-BCBC-6B71-F79A-3B37590C7A00}"/>
                </a:ext>
              </a:extLst>
            </p:cNvPr>
            <p:cNvCxnSpPr/>
            <p:nvPr/>
          </p:nvCxnSpPr>
          <p:spPr>
            <a:xfrm>
              <a:off x="9833356" y="1041333"/>
              <a:ext cx="50041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22" name="TextBox 21">
            <a:extLst>
              <a:ext uri="{FF2B5EF4-FFF2-40B4-BE49-F238E27FC236}">
                <a16:creationId xmlns:a16="http://schemas.microsoft.com/office/drawing/2014/main" id="{F9D40D3B-8217-0958-747E-5B450D5D5CE8}"/>
              </a:ext>
            </a:extLst>
          </p:cNvPr>
          <p:cNvSpPr txBox="1"/>
          <p:nvPr/>
        </p:nvSpPr>
        <p:spPr>
          <a:xfrm>
            <a:off x="8519906" y="4556668"/>
            <a:ext cx="184731" cy="300082"/>
          </a:xfrm>
          <a:prstGeom prst="rect">
            <a:avLst/>
          </a:prstGeom>
          <a:noFill/>
        </p:spPr>
        <p:txBody>
          <a:bodyPr wrap="none" rtlCol="0">
            <a:spAutoFit/>
          </a:bodyPr>
          <a:lstStyle/>
          <a:p>
            <a:endParaRPr lang="nb-NO" sz="1350" dirty="0"/>
          </a:p>
        </p:txBody>
      </p:sp>
      <p:sp>
        <p:nvSpPr>
          <p:cNvPr id="23" name="TextBox 22">
            <a:extLst>
              <a:ext uri="{FF2B5EF4-FFF2-40B4-BE49-F238E27FC236}">
                <a16:creationId xmlns:a16="http://schemas.microsoft.com/office/drawing/2014/main" id="{9B44086A-2926-020A-C118-ABB97C47FF53}"/>
              </a:ext>
            </a:extLst>
          </p:cNvPr>
          <p:cNvSpPr txBox="1"/>
          <p:nvPr/>
        </p:nvSpPr>
        <p:spPr>
          <a:xfrm>
            <a:off x="8515633" y="4364035"/>
            <a:ext cx="184731" cy="300082"/>
          </a:xfrm>
          <a:prstGeom prst="rect">
            <a:avLst/>
          </a:prstGeom>
          <a:noFill/>
        </p:spPr>
        <p:txBody>
          <a:bodyPr wrap="none" rtlCol="0">
            <a:spAutoFit/>
          </a:bodyPr>
          <a:lstStyle/>
          <a:p>
            <a:endParaRPr lang="nb-NO" sz="1350" dirty="0"/>
          </a:p>
        </p:txBody>
      </p:sp>
      <p:grpSp>
        <p:nvGrpSpPr>
          <p:cNvPr id="24" name="Group 23">
            <a:extLst>
              <a:ext uri="{FF2B5EF4-FFF2-40B4-BE49-F238E27FC236}">
                <a16:creationId xmlns:a16="http://schemas.microsoft.com/office/drawing/2014/main" id="{21B7E8A8-CB9A-7174-5CCC-6BE6911AD7D3}"/>
              </a:ext>
            </a:extLst>
          </p:cNvPr>
          <p:cNvGrpSpPr/>
          <p:nvPr/>
        </p:nvGrpSpPr>
        <p:grpSpPr>
          <a:xfrm>
            <a:off x="8244050" y="5804919"/>
            <a:ext cx="1301563" cy="504401"/>
            <a:chOff x="8154848" y="158071"/>
            <a:chExt cx="2199214" cy="961697"/>
          </a:xfrm>
        </p:grpSpPr>
        <p:grpSp>
          <p:nvGrpSpPr>
            <p:cNvPr id="25" name="Group 24">
              <a:extLst>
                <a:ext uri="{FF2B5EF4-FFF2-40B4-BE49-F238E27FC236}">
                  <a16:creationId xmlns:a16="http://schemas.microsoft.com/office/drawing/2014/main" id="{79585DDA-7872-93DF-E642-4CB6E14B0154}"/>
                </a:ext>
              </a:extLst>
            </p:cNvPr>
            <p:cNvGrpSpPr/>
            <p:nvPr/>
          </p:nvGrpSpPr>
          <p:grpSpPr>
            <a:xfrm>
              <a:off x="8184233" y="285068"/>
              <a:ext cx="2169829" cy="692574"/>
              <a:chOff x="8163946" y="776718"/>
              <a:chExt cx="2169829" cy="692574"/>
            </a:xfrm>
          </p:grpSpPr>
          <p:sp>
            <p:nvSpPr>
              <p:cNvPr id="30" name="Rectangle 29">
                <a:extLst>
                  <a:ext uri="{FF2B5EF4-FFF2-40B4-BE49-F238E27FC236}">
                    <a16:creationId xmlns:a16="http://schemas.microsoft.com/office/drawing/2014/main" id="{26324774-0DEE-FB2B-4E78-EC53E685638B}"/>
                  </a:ext>
                </a:extLst>
              </p:cNvPr>
              <p:cNvSpPr/>
              <p:nvPr/>
            </p:nvSpPr>
            <p:spPr>
              <a:xfrm>
                <a:off x="8592313" y="776718"/>
                <a:ext cx="1230292" cy="69257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350" dirty="0">
                    <a:solidFill>
                      <a:srgbClr val="FF0000"/>
                    </a:solidFill>
                  </a:rPr>
                  <a:t>Process</a:t>
                </a:r>
              </a:p>
            </p:txBody>
          </p:sp>
          <p:cxnSp>
            <p:nvCxnSpPr>
              <p:cNvPr id="31" name="Straight Arrow Connector 30">
                <a:extLst>
                  <a:ext uri="{FF2B5EF4-FFF2-40B4-BE49-F238E27FC236}">
                    <a16:creationId xmlns:a16="http://schemas.microsoft.com/office/drawing/2014/main" id="{8F2113A8-6A9C-0A1C-9C88-A0DFDA0C0D20}"/>
                  </a:ext>
                </a:extLst>
              </p:cNvPr>
              <p:cNvCxnSpPr/>
              <p:nvPr/>
            </p:nvCxnSpPr>
            <p:spPr>
              <a:xfrm>
                <a:off x="8163946" y="1297494"/>
                <a:ext cx="500419" cy="0"/>
              </a:xfrm>
              <a:prstGeom prst="straightConnector1">
                <a:avLst/>
              </a:prstGeom>
              <a:ln>
                <a:prstDash val="dash"/>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2FA95426-3E10-7DF4-4C66-96A58FD89C12}"/>
                  </a:ext>
                </a:extLst>
              </p:cNvPr>
              <p:cNvCxnSpPr/>
              <p:nvPr/>
            </p:nvCxnSpPr>
            <p:spPr>
              <a:xfrm>
                <a:off x="8163947" y="1007228"/>
                <a:ext cx="50041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B8C4BAF3-B535-8D7B-2CE5-76F02986CFEA}"/>
                  </a:ext>
                </a:extLst>
              </p:cNvPr>
              <p:cNvCxnSpPr/>
              <p:nvPr/>
            </p:nvCxnSpPr>
            <p:spPr>
              <a:xfrm>
                <a:off x="9833356" y="1041333"/>
                <a:ext cx="50041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6417C0D1-BC05-FE41-F931-590219FBECA9}"/>
                  </a:ext>
                </a:extLst>
              </p:cNvPr>
              <p:cNvCxnSpPr/>
              <p:nvPr/>
            </p:nvCxnSpPr>
            <p:spPr>
              <a:xfrm>
                <a:off x="9833356" y="1296093"/>
                <a:ext cx="500419" cy="0"/>
              </a:xfrm>
              <a:prstGeom prst="straightConnector1">
                <a:avLst/>
              </a:prstGeom>
              <a:ln>
                <a:prstDash val="dash"/>
                <a:tailEnd type="triangle"/>
              </a:ln>
            </p:spPr>
            <p:style>
              <a:lnRef idx="2">
                <a:schemeClr val="accent1"/>
              </a:lnRef>
              <a:fillRef idx="0">
                <a:schemeClr val="accent1"/>
              </a:fillRef>
              <a:effectRef idx="1">
                <a:schemeClr val="accent1"/>
              </a:effectRef>
              <a:fontRef idx="minor">
                <a:schemeClr val="tx1"/>
              </a:fontRef>
            </p:style>
          </p:cxnSp>
        </p:grpSp>
        <p:sp>
          <p:nvSpPr>
            <p:cNvPr id="26" name="TextBox 25">
              <a:extLst>
                <a:ext uri="{FF2B5EF4-FFF2-40B4-BE49-F238E27FC236}">
                  <a16:creationId xmlns:a16="http://schemas.microsoft.com/office/drawing/2014/main" id="{C31D3B8A-346B-EA10-9265-FE0FB2F74867}"/>
                </a:ext>
              </a:extLst>
            </p:cNvPr>
            <p:cNvSpPr txBox="1"/>
            <p:nvPr/>
          </p:nvSpPr>
          <p:spPr>
            <a:xfrm>
              <a:off x="8182670" y="525348"/>
              <a:ext cx="312135" cy="572140"/>
            </a:xfrm>
            <a:prstGeom prst="rect">
              <a:avLst/>
            </a:prstGeom>
            <a:noFill/>
          </p:spPr>
          <p:txBody>
            <a:bodyPr wrap="none" rtlCol="0">
              <a:spAutoFit/>
            </a:bodyPr>
            <a:lstStyle/>
            <a:p>
              <a:endParaRPr lang="nb-NO" sz="1350" dirty="0"/>
            </a:p>
          </p:txBody>
        </p:sp>
        <p:sp>
          <p:nvSpPr>
            <p:cNvPr id="27" name="TextBox 26">
              <a:extLst>
                <a:ext uri="{FF2B5EF4-FFF2-40B4-BE49-F238E27FC236}">
                  <a16:creationId xmlns:a16="http://schemas.microsoft.com/office/drawing/2014/main" id="{B02ECC92-E060-C496-5970-924AE536FF2F}"/>
                </a:ext>
              </a:extLst>
            </p:cNvPr>
            <p:cNvSpPr txBox="1"/>
            <p:nvPr/>
          </p:nvSpPr>
          <p:spPr>
            <a:xfrm>
              <a:off x="8154848" y="158071"/>
              <a:ext cx="312135" cy="572140"/>
            </a:xfrm>
            <a:prstGeom prst="rect">
              <a:avLst/>
            </a:prstGeom>
            <a:noFill/>
          </p:spPr>
          <p:txBody>
            <a:bodyPr wrap="none" rtlCol="0">
              <a:spAutoFit/>
            </a:bodyPr>
            <a:lstStyle/>
            <a:p>
              <a:endParaRPr lang="nb-NO" sz="1350" dirty="0"/>
            </a:p>
          </p:txBody>
        </p:sp>
        <p:sp>
          <p:nvSpPr>
            <p:cNvPr id="28" name="TextBox 27">
              <a:extLst>
                <a:ext uri="{FF2B5EF4-FFF2-40B4-BE49-F238E27FC236}">
                  <a16:creationId xmlns:a16="http://schemas.microsoft.com/office/drawing/2014/main" id="{4BFBC94E-7B6F-0998-6BD8-F2E464550F61}"/>
                </a:ext>
              </a:extLst>
            </p:cNvPr>
            <p:cNvSpPr txBox="1"/>
            <p:nvPr/>
          </p:nvSpPr>
          <p:spPr>
            <a:xfrm>
              <a:off x="9894610" y="547628"/>
              <a:ext cx="312135" cy="572140"/>
            </a:xfrm>
            <a:prstGeom prst="rect">
              <a:avLst/>
            </a:prstGeom>
            <a:noFill/>
          </p:spPr>
          <p:txBody>
            <a:bodyPr wrap="none" rtlCol="0">
              <a:spAutoFit/>
            </a:bodyPr>
            <a:lstStyle/>
            <a:p>
              <a:endParaRPr lang="nb-NO" sz="1350" dirty="0"/>
            </a:p>
          </p:txBody>
        </p:sp>
        <p:sp>
          <p:nvSpPr>
            <p:cNvPr id="29" name="TextBox 28">
              <a:extLst>
                <a:ext uri="{FF2B5EF4-FFF2-40B4-BE49-F238E27FC236}">
                  <a16:creationId xmlns:a16="http://schemas.microsoft.com/office/drawing/2014/main" id="{BA12E3DF-EB0C-948E-5526-104BF1991CC9}"/>
                </a:ext>
              </a:extLst>
            </p:cNvPr>
            <p:cNvSpPr txBox="1"/>
            <p:nvPr/>
          </p:nvSpPr>
          <p:spPr>
            <a:xfrm>
              <a:off x="9887388" y="180352"/>
              <a:ext cx="312135" cy="572140"/>
            </a:xfrm>
            <a:prstGeom prst="rect">
              <a:avLst/>
            </a:prstGeom>
            <a:noFill/>
          </p:spPr>
          <p:txBody>
            <a:bodyPr wrap="none" rtlCol="0">
              <a:spAutoFit/>
            </a:bodyPr>
            <a:lstStyle/>
            <a:p>
              <a:endParaRPr lang="nb-NO" sz="1350" dirty="0"/>
            </a:p>
          </p:txBody>
        </p:sp>
      </p:grpSp>
    </p:spTree>
    <p:extLst>
      <p:ext uri="{BB962C8B-B14F-4D97-AF65-F5344CB8AC3E}">
        <p14:creationId xmlns:p14="http://schemas.microsoft.com/office/powerpoint/2010/main" val="417609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A51189-864F-459F-B01E-2ADB95AC7714}"/>
              </a:ext>
            </a:extLst>
          </p:cNvPr>
          <p:cNvSpPr>
            <a:spLocks noGrp="1"/>
          </p:cNvSpPr>
          <p:nvPr>
            <p:ph idx="1"/>
          </p:nvPr>
        </p:nvSpPr>
        <p:spPr>
          <a:xfrm>
            <a:off x="838200" y="1825625"/>
            <a:ext cx="11353800" cy="4690982"/>
          </a:xfrm>
        </p:spPr>
        <p:txBody>
          <a:bodyPr>
            <a:normAutofit/>
          </a:bodyPr>
          <a:lstStyle/>
          <a:p>
            <a:r>
              <a:rPr lang="nb-NO" sz="2400" dirty="0" err="1">
                <a:solidFill>
                  <a:schemeClr val="tx1"/>
                </a:solidFill>
              </a:rPr>
              <a:t>Many</a:t>
            </a:r>
            <a:r>
              <a:rPr lang="nb-NO" sz="2400" dirty="0">
                <a:solidFill>
                  <a:schemeClr val="tx1"/>
                </a:solidFill>
              </a:rPr>
              <a:t> CVs </a:t>
            </a:r>
            <a:r>
              <a:rPr lang="nb-NO" sz="2400" dirty="0" err="1">
                <a:solidFill>
                  <a:schemeClr val="tx1"/>
                </a:solidFill>
              </a:rPr>
              <a:t>paired</a:t>
            </a:r>
            <a:r>
              <a:rPr lang="nb-NO" sz="2400" dirty="0">
                <a:solidFill>
                  <a:schemeClr val="tx1"/>
                </a:solidFill>
              </a:rPr>
              <a:t> </a:t>
            </a:r>
            <a:r>
              <a:rPr lang="nb-NO" sz="2400" dirty="0" err="1">
                <a:solidFill>
                  <a:schemeClr val="tx1"/>
                </a:solidFill>
              </a:rPr>
              <a:t>with</a:t>
            </a:r>
            <a:r>
              <a:rPr lang="nb-NO" sz="2400" dirty="0">
                <a:solidFill>
                  <a:schemeClr val="tx1"/>
                </a:solidFill>
              </a:rPr>
              <a:t> </a:t>
            </a:r>
            <a:r>
              <a:rPr lang="nb-NO" sz="2400" dirty="0" err="1">
                <a:solidFill>
                  <a:schemeClr val="tx1"/>
                </a:solidFill>
              </a:rPr>
              <a:t>one</a:t>
            </a:r>
            <a:r>
              <a:rPr lang="nb-NO" sz="2400" dirty="0">
                <a:solidFill>
                  <a:schemeClr val="tx1"/>
                </a:solidFill>
              </a:rPr>
              <a:t> MV.</a:t>
            </a:r>
          </a:p>
          <a:p>
            <a:r>
              <a:rPr lang="nb-NO" sz="2400" dirty="0" err="1">
                <a:solidFill>
                  <a:schemeClr val="tx1"/>
                </a:solidFill>
              </a:rPr>
              <a:t>But</a:t>
            </a:r>
            <a:r>
              <a:rPr lang="nb-NO" sz="2400" dirty="0">
                <a:solidFill>
                  <a:schemeClr val="tx1"/>
                </a:solidFill>
              </a:rPr>
              <a:t> </a:t>
            </a:r>
            <a:r>
              <a:rPr lang="nb-NO" sz="2400" dirty="0" err="1">
                <a:solidFill>
                  <a:schemeClr val="tx1"/>
                </a:solidFill>
              </a:rPr>
              <a:t>only</a:t>
            </a:r>
            <a:r>
              <a:rPr lang="nb-NO" sz="2400" dirty="0">
                <a:solidFill>
                  <a:schemeClr val="tx1"/>
                </a:solidFill>
              </a:rPr>
              <a:t> </a:t>
            </a:r>
            <a:r>
              <a:rPr lang="nb-NO" sz="2400" dirty="0" err="1">
                <a:solidFill>
                  <a:schemeClr val="tx1"/>
                </a:solidFill>
              </a:rPr>
              <a:t>one</a:t>
            </a:r>
            <a:r>
              <a:rPr lang="nb-NO" sz="2400" dirty="0">
                <a:solidFill>
                  <a:schemeClr val="tx1"/>
                </a:solidFill>
              </a:rPr>
              <a:t> CV </a:t>
            </a:r>
            <a:r>
              <a:rPr lang="nb-NO" sz="2400" dirty="0" err="1">
                <a:solidFill>
                  <a:schemeClr val="tx1"/>
                </a:solidFill>
              </a:rPr>
              <a:t>controlled</a:t>
            </a:r>
            <a:r>
              <a:rPr lang="nb-NO" sz="2400" dirty="0">
                <a:solidFill>
                  <a:schemeClr val="tx1"/>
                </a:solidFill>
              </a:rPr>
              <a:t> at a  time.</a:t>
            </a:r>
          </a:p>
          <a:p>
            <a:r>
              <a:rPr lang="nb-NO" sz="2400" dirty="0" err="1">
                <a:solidFill>
                  <a:schemeClr val="tx1"/>
                </a:solidFill>
              </a:rPr>
              <a:t>Use</a:t>
            </a:r>
            <a:r>
              <a:rPr lang="nb-NO" sz="2400" dirty="0">
                <a:solidFill>
                  <a:schemeClr val="tx1"/>
                </a:solidFill>
              </a:rPr>
              <a:t>: Max or Min </a:t>
            </a:r>
            <a:r>
              <a:rPr lang="nb-NO" sz="2400" dirty="0" err="1">
                <a:solidFill>
                  <a:schemeClr val="tx1"/>
                </a:solidFill>
              </a:rPr>
              <a:t>selector</a:t>
            </a:r>
            <a:endParaRPr lang="nb-NO" sz="2400" dirty="0">
              <a:solidFill>
                <a:schemeClr val="tx1"/>
              </a:solidFill>
            </a:endParaRPr>
          </a:p>
          <a:p>
            <a:pPr marL="0" indent="0">
              <a:buNone/>
            </a:pPr>
            <a:endParaRPr lang="nb-NO" dirty="0">
              <a:solidFill>
                <a:schemeClr val="tx1"/>
              </a:solidFill>
            </a:endParaRPr>
          </a:p>
          <a:p>
            <a:pPr marL="0" indent="0">
              <a:buNone/>
            </a:pPr>
            <a:endParaRPr lang="nb-NO" dirty="0">
              <a:solidFill>
                <a:schemeClr val="tx1"/>
              </a:solidFill>
            </a:endParaRPr>
          </a:p>
          <a:p>
            <a:endParaRPr lang="en-US" sz="2000" dirty="0"/>
          </a:p>
          <a:p>
            <a:endParaRPr lang="en-US" sz="2000" dirty="0"/>
          </a:p>
          <a:p>
            <a:r>
              <a:rPr lang="en-US" sz="2000" dirty="0"/>
              <a:t>Sometimes called “override” </a:t>
            </a:r>
          </a:p>
          <a:p>
            <a:pPr lvl="1"/>
            <a:r>
              <a:rPr lang="en-US" sz="1600" dirty="0"/>
              <a:t>But this term may be misleading</a:t>
            </a:r>
          </a:p>
          <a:p>
            <a:r>
              <a:rPr lang="en-US" sz="2000" dirty="0"/>
              <a:t>Selector is generally on MV (compare output from many controllers)</a:t>
            </a:r>
          </a:p>
          <a:p>
            <a:endParaRPr lang="en-US" sz="2000" dirty="0"/>
          </a:p>
        </p:txBody>
      </p:sp>
      <p:grpSp>
        <p:nvGrpSpPr>
          <p:cNvPr id="24" name="Group 23">
            <a:extLst>
              <a:ext uri="{FF2B5EF4-FFF2-40B4-BE49-F238E27FC236}">
                <a16:creationId xmlns:a16="http://schemas.microsoft.com/office/drawing/2014/main" id="{8C1D647F-F6D2-498A-AB4A-19816D97A802}"/>
              </a:ext>
            </a:extLst>
          </p:cNvPr>
          <p:cNvGrpSpPr/>
          <p:nvPr/>
        </p:nvGrpSpPr>
        <p:grpSpPr>
          <a:xfrm>
            <a:off x="7479587" y="1701232"/>
            <a:ext cx="2301411" cy="955731"/>
            <a:chOff x="8063279" y="889729"/>
            <a:chExt cx="2169828" cy="692574"/>
          </a:xfrm>
        </p:grpSpPr>
        <p:sp>
          <p:nvSpPr>
            <p:cNvPr id="18" name="Rectangle 17">
              <a:extLst>
                <a:ext uri="{FF2B5EF4-FFF2-40B4-BE49-F238E27FC236}">
                  <a16:creationId xmlns:a16="http://schemas.microsoft.com/office/drawing/2014/main" id="{F2E8DA65-C393-406E-8409-8B3AF94BDC68}"/>
                </a:ext>
              </a:extLst>
            </p:cNvPr>
            <p:cNvSpPr/>
            <p:nvPr/>
          </p:nvSpPr>
          <p:spPr>
            <a:xfrm>
              <a:off x="8563698" y="889729"/>
              <a:ext cx="1158240" cy="69257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350" dirty="0">
                  <a:solidFill>
                    <a:srgbClr val="FF0000"/>
                  </a:solidFill>
                </a:rPr>
                <a:t>Process</a:t>
              </a:r>
            </a:p>
          </p:txBody>
        </p:sp>
        <p:cxnSp>
          <p:nvCxnSpPr>
            <p:cNvPr id="19" name="Straight Arrow Connector 18">
              <a:extLst>
                <a:ext uri="{FF2B5EF4-FFF2-40B4-BE49-F238E27FC236}">
                  <a16:creationId xmlns:a16="http://schemas.microsoft.com/office/drawing/2014/main" id="{7A48B706-4928-435A-82E6-34169AC6977D}"/>
                </a:ext>
              </a:extLst>
            </p:cNvPr>
            <p:cNvCxnSpPr/>
            <p:nvPr/>
          </p:nvCxnSpPr>
          <p:spPr>
            <a:xfrm>
              <a:off x="9721938" y="1055893"/>
              <a:ext cx="50041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D1612EA7-8CFD-46A0-916A-2BD37F6C09AC}"/>
                </a:ext>
              </a:extLst>
            </p:cNvPr>
            <p:cNvCxnSpPr/>
            <p:nvPr/>
          </p:nvCxnSpPr>
          <p:spPr>
            <a:xfrm>
              <a:off x="9721938" y="1343813"/>
              <a:ext cx="50041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88E5BB1C-2AA6-44B5-BD38-C4831577B9AB}"/>
                </a:ext>
              </a:extLst>
            </p:cNvPr>
            <p:cNvCxnSpPr/>
            <p:nvPr/>
          </p:nvCxnSpPr>
          <p:spPr>
            <a:xfrm>
              <a:off x="9732688" y="1477617"/>
              <a:ext cx="50041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35E5316A-4B4E-4B3F-B46E-42002029D9F8}"/>
                </a:ext>
              </a:extLst>
            </p:cNvPr>
            <p:cNvCxnSpPr/>
            <p:nvPr/>
          </p:nvCxnSpPr>
          <p:spPr>
            <a:xfrm>
              <a:off x="8063279" y="1282397"/>
              <a:ext cx="50041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CDF21CD7-E6B3-4785-B2FC-4125F13F8AFA}"/>
                </a:ext>
              </a:extLst>
            </p:cNvPr>
            <p:cNvCxnSpPr/>
            <p:nvPr/>
          </p:nvCxnSpPr>
          <p:spPr>
            <a:xfrm>
              <a:off x="9721938" y="1187351"/>
              <a:ext cx="50041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26" name="Rectangle 2">
            <a:extLst>
              <a:ext uri="{FF2B5EF4-FFF2-40B4-BE49-F238E27FC236}">
                <a16:creationId xmlns:a16="http://schemas.microsoft.com/office/drawing/2014/main" id="{31B3CC45-F0F2-461B-B441-288625E86CA7}"/>
              </a:ext>
            </a:extLst>
          </p:cNvPr>
          <p:cNvSpPr>
            <a:spLocks noGrp="1" noChangeArrowheads="1"/>
          </p:cNvSpPr>
          <p:nvPr>
            <p:ph type="title"/>
          </p:nvPr>
        </p:nvSpPr>
        <p:spPr>
          <a:xfrm>
            <a:off x="1124009" y="440366"/>
            <a:ext cx="9832462" cy="857250"/>
          </a:xfrm>
        </p:spPr>
        <p:txBody>
          <a:bodyPr>
            <a:normAutofit/>
          </a:bodyPr>
          <a:lstStyle/>
          <a:p>
            <a:r>
              <a:rPr lang="en-US" b="0" i="0" u="none" strike="noStrike" baseline="0" dirty="0">
                <a:highlight>
                  <a:srgbClr val="FFFF00"/>
                </a:highlight>
                <a:latin typeface="CMBX8"/>
              </a:rPr>
              <a:t>E4. </a:t>
            </a:r>
            <a:r>
              <a:rPr lang="en-US" b="0" i="0" u="none" strike="noStrike" baseline="0" dirty="0">
                <a:latin typeface="CMBX8"/>
              </a:rPr>
              <a:t>Selector </a:t>
            </a:r>
            <a:r>
              <a:rPr lang="en-US" sz="3200" b="0" i="0" u="none" strike="noStrike" baseline="0" dirty="0">
                <a:latin typeface="CMBX8"/>
              </a:rPr>
              <a:t>(for </a:t>
            </a:r>
            <a:r>
              <a:rPr lang="en-US" sz="3200" dirty="0">
                <a:latin typeface="CMBX8"/>
              </a:rPr>
              <a:t>CV-CV switching*)</a:t>
            </a:r>
            <a:endParaRPr lang="en-US" altLang="nb-NO" dirty="0">
              <a:solidFill>
                <a:srgbClr val="FF0000"/>
              </a:solidFill>
            </a:endParaRPr>
          </a:p>
        </p:txBody>
      </p:sp>
      <p:sp>
        <p:nvSpPr>
          <p:cNvPr id="2" name="TextBox 1">
            <a:extLst>
              <a:ext uri="{FF2B5EF4-FFF2-40B4-BE49-F238E27FC236}">
                <a16:creationId xmlns:a16="http://schemas.microsoft.com/office/drawing/2014/main" id="{F37F080F-64C6-4E8E-9774-6F31FA316D07}"/>
              </a:ext>
            </a:extLst>
          </p:cNvPr>
          <p:cNvSpPr txBox="1"/>
          <p:nvPr/>
        </p:nvSpPr>
        <p:spPr>
          <a:xfrm>
            <a:off x="5735960" y="3693763"/>
            <a:ext cx="3093091" cy="369332"/>
          </a:xfrm>
          <a:prstGeom prst="rect">
            <a:avLst/>
          </a:prstGeom>
          <a:noFill/>
        </p:spPr>
        <p:txBody>
          <a:bodyPr wrap="none" rtlCol="0">
            <a:spAutoFit/>
          </a:bodyPr>
          <a:lstStyle/>
          <a:p>
            <a:r>
              <a:rPr lang="nb-NO" dirty="0"/>
              <a:t>Note: </a:t>
            </a:r>
            <a:r>
              <a:rPr lang="nb-NO" dirty="0" err="1"/>
              <a:t>Selectors</a:t>
            </a:r>
            <a:r>
              <a:rPr lang="nb-NO" dirty="0"/>
              <a:t> </a:t>
            </a:r>
            <a:r>
              <a:rPr lang="nb-NO" dirty="0" err="1"/>
              <a:t>are</a:t>
            </a:r>
            <a:r>
              <a:rPr lang="nb-NO" dirty="0"/>
              <a:t> </a:t>
            </a:r>
            <a:r>
              <a:rPr lang="nb-NO" dirty="0" err="1"/>
              <a:t>logic</a:t>
            </a:r>
            <a:r>
              <a:rPr lang="nb-NO" dirty="0"/>
              <a:t> </a:t>
            </a:r>
            <a:r>
              <a:rPr lang="nb-NO" dirty="0" err="1"/>
              <a:t>blocks</a:t>
            </a:r>
            <a:endParaRPr lang="nb-NO" dirty="0"/>
          </a:p>
        </p:txBody>
      </p:sp>
      <p:sp>
        <p:nvSpPr>
          <p:cNvPr id="4" name="TextBox 3">
            <a:extLst>
              <a:ext uri="{FF2B5EF4-FFF2-40B4-BE49-F238E27FC236}">
                <a16:creationId xmlns:a16="http://schemas.microsoft.com/office/drawing/2014/main" id="{3E080D4E-9637-03A8-D03C-CA7BA62C5422}"/>
              </a:ext>
            </a:extLst>
          </p:cNvPr>
          <p:cNvSpPr txBox="1"/>
          <p:nvPr/>
        </p:nvSpPr>
        <p:spPr>
          <a:xfrm>
            <a:off x="231847" y="6460893"/>
            <a:ext cx="12477286" cy="338554"/>
          </a:xfrm>
          <a:prstGeom prst="rect">
            <a:avLst/>
          </a:prstGeom>
          <a:noFill/>
        </p:spPr>
        <p:txBody>
          <a:bodyPr wrap="square" rtlCol="0">
            <a:spAutoFit/>
          </a:bodyPr>
          <a:lstStyle/>
          <a:p>
            <a:r>
              <a:rPr lang="nb-NO" sz="1600" dirty="0"/>
              <a:t>*</a:t>
            </a:r>
            <a:r>
              <a:rPr lang="nb-NO" sz="1600" dirty="0" err="1"/>
              <a:t>Only</a:t>
            </a:r>
            <a:r>
              <a:rPr lang="nb-NO" sz="1600" dirty="0"/>
              <a:t> </a:t>
            </a:r>
            <a:r>
              <a:rPr lang="nb-NO" sz="1600" dirty="0" err="1"/>
              <a:t>option</a:t>
            </a:r>
            <a:r>
              <a:rPr lang="nb-NO" sz="1600" dirty="0"/>
              <a:t> for CV-CV switching. </a:t>
            </a:r>
            <a:r>
              <a:rPr lang="nb-NO" sz="1600" dirty="0" err="1"/>
              <a:t>Well</a:t>
            </a:r>
            <a:r>
              <a:rPr lang="nb-NO" sz="1600" dirty="0"/>
              <a:t>, not </a:t>
            </a:r>
            <a:r>
              <a:rPr lang="nb-NO" sz="1600" dirty="0" err="1"/>
              <a:t>quite</a:t>
            </a:r>
            <a:r>
              <a:rPr lang="nb-NO" sz="1600" dirty="0"/>
              <a:t> true: </a:t>
            </a:r>
            <a:r>
              <a:rPr lang="nb-NO" sz="1600" dirty="0" err="1"/>
              <a:t>Selectors</a:t>
            </a:r>
            <a:r>
              <a:rPr lang="nb-NO" sz="1600" dirty="0"/>
              <a:t> </a:t>
            </a:r>
            <a:r>
              <a:rPr lang="nb-NO" sz="1600" dirty="0" err="1"/>
              <a:t>may</a:t>
            </a:r>
            <a:r>
              <a:rPr lang="nb-NO" sz="1600" dirty="0"/>
              <a:t> be </a:t>
            </a:r>
            <a:r>
              <a:rPr lang="nb-NO" sz="1600" dirty="0" err="1"/>
              <a:t>implemented</a:t>
            </a:r>
            <a:r>
              <a:rPr lang="nb-NO" sz="1600" dirty="0"/>
              <a:t> in </a:t>
            </a:r>
            <a:r>
              <a:rPr lang="nb-NO" sz="1600" dirty="0" err="1"/>
              <a:t>other</a:t>
            </a:r>
            <a:r>
              <a:rPr lang="nb-NO" sz="1600" dirty="0"/>
              <a:t> </a:t>
            </a:r>
            <a:r>
              <a:rPr lang="nb-NO" sz="1600" dirty="0" err="1"/>
              <a:t>ways</a:t>
            </a:r>
            <a:r>
              <a:rPr lang="nb-NO" sz="1600" dirty="0"/>
              <a:t>, for </a:t>
            </a:r>
            <a:r>
              <a:rPr lang="nb-NO" sz="1600" dirty="0" err="1"/>
              <a:t>example</a:t>
            </a:r>
            <a:r>
              <a:rPr lang="nb-NO" sz="1600" dirty="0"/>
              <a:t>, </a:t>
            </a:r>
            <a:r>
              <a:rPr lang="nb-NO" sz="1600" dirty="0" err="1"/>
              <a:t>using</a:t>
            </a:r>
            <a:r>
              <a:rPr lang="nb-NO" sz="1600" dirty="0"/>
              <a:t> «if-</a:t>
            </a:r>
            <a:r>
              <a:rPr lang="nb-NO" sz="1600" dirty="0" err="1"/>
              <a:t>then</a:t>
            </a:r>
            <a:r>
              <a:rPr lang="nb-NO" sz="1600" dirty="0"/>
              <a:t>»-</a:t>
            </a:r>
            <a:r>
              <a:rPr lang="nb-NO" sz="1600" dirty="0" err="1"/>
              <a:t>logic</a:t>
            </a:r>
            <a:r>
              <a:rPr lang="nb-NO" sz="1600" dirty="0"/>
              <a:t>. </a:t>
            </a:r>
          </a:p>
        </p:txBody>
      </p:sp>
      <p:pic>
        <p:nvPicPr>
          <p:cNvPr id="5" name="Picture 4">
            <a:extLst>
              <a:ext uri="{FF2B5EF4-FFF2-40B4-BE49-F238E27FC236}">
                <a16:creationId xmlns:a16="http://schemas.microsoft.com/office/drawing/2014/main" id="{52E583D2-04E3-11CA-0BCA-95661C7C0475}"/>
              </a:ext>
            </a:extLst>
          </p:cNvPr>
          <p:cNvPicPr>
            <a:picLocks noChangeAspect="1"/>
          </p:cNvPicPr>
          <p:nvPr/>
        </p:nvPicPr>
        <p:blipFill>
          <a:blip r:embed="rId3"/>
          <a:stretch>
            <a:fillRect/>
          </a:stretch>
        </p:blipFill>
        <p:spPr>
          <a:xfrm>
            <a:off x="2229492" y="3172465"/>
            <a:ext cx="3195470" cy="1781259"/>
          </a:xfrm>
          <a:prstGeom prst="rect">
            <a:avLst/>
          </a:prstGeom>
        </p:spPr>
      </p:pic>
      <p:sp>
        <p:nvSpPr>
          <p:cNvPr id="6" name="Slide Number Placeholder 5">
            <a:extLst>
              <a:ext uri="{FF2B5EF4-FFF2-40B4-BE49-F238E27FC236}">
                <a16:creationId xmlns:a16="http://schemas.microsoft.com/office/drawing/2014/main" id="{64F43636-2C4A-28F5-689C-882BFAD90947}"/>
              </a:ext>
            </a:extLst>
          </p:cNvPr>
          <p:cNvSpPr>
            <a:spLocks noGrp="1"/>
          </p:cNvSpPr>
          <p:nvPr>
            <p:ph type="sldNum" sz="quarter" idx="12"/>
          </p:nvPr>
        </p:nvSpPr>
        <p:spPr/>
        <p:txBody>
          <a:bodyPr/>
          <a:lstStyle/>
          <a:p>
            <a:fld id="{A5FDCD2B-6064-4A78-9C2D-DD73DFA345C7}" type="slidenum">
              <a:rPr lang="en-US" smtClean="0"/>
              <a:t>39</a:t>
            </a:fld>
            <a:endParaRPr lang="en-US"/>
          </a:p>
        </p:txBody>
      </p:sp>
    </p:spTree>
    <p:extLst>
      <p:ext uri="{BB962C8B-B14F-4D97-AF65-F5344CB8AC3E}">
        <p14:creationId xmlns:p14="http://schemas.microsoft.com/office/powerpoint/2010/main" val="843678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AA10B-36C5-4DB4-8DE5-78F4620EED41}"/>
              </a:ext>
            </a:extLst>
          </p:cNvPr>
          <p:cNvSpPr>
            <a:spLocks noGrp="1"/>
          </p:cNvSpPr>
          <p:nvPr>
            <p:ph type="title"/>
          </p:nvPr>
        </p:nvSpPr>
        <p:spPr>
          <a:xfrm>
            <a:off x="1353291" y="293427"/>
            <a:ext cx="9306358" cy="523220"/>
          </a:xfrm>
        </p:spPr>
        <p:txBody>
          <a:bodyPr>
            <a:normAutofit/>
          </a:bodyPr>
          <a:lstStyle/>
          <a:p>
            <a:r>
              <a:rPr lang="en-US" sz="2800" dirty="0"/>
              <a:t>Most common “Advanced regulatory control” structures</a:t>
            </a:r>
          </a:p>
        </p:txBody>
      </p:sp>
      <p:sp>
        <p:nvSpPr>
          <p:cNvPr id="3" name="Content Placeholder 2">
            <a:extLst>
              <a:ext uri="{FF2B5EF4-FFF2-40B4-BE49-F238E27FC236}">
                <a16:creationId xmlns:a16="http://schemas.microsoft.com/office/drawing/2014/main" id="{0CD02052-1608-406B-9178-02E37C1A78C8}"/>
              </a:ext>
            </a:extLst>
          </p:cNvPr>
          <p:cNvSpPr>
            <a:spLocks noGrp="1"/>
          </p:cNvSpPr>
          <p:nvPr>
            <p:ph idx="1"/>
          </p:nvPr>
        </p:nvSpPr>
        <p:spPr>
          <a:xfrm>
            <a:off x="2718628" y="1063487"/>
            <a:ext cx="8379432" cy="4343665"/>
          </a:xfrm>
        </p:spPr>
        <p:txBody>
          <a:bodyPr>
            <a:normAutofit/>
          </a:bodyPr>
          <a:lstStyle/>
          <a:p>
            <a:pPr marL="0" indent="0">
              <a:buNone/>
            </a:pPr>
            <a:r>
              <a:rPr lang="nb-NO" sz="2000" i="1" dirty="0"/>
              <a:t>Used </a:t>
            </a:r>
            <a:r>
              <a:rPr lang="nb-NO" sz="2000" i="1" dirty="0" err="1"/>
              <a:t>when</a:t>
            </a:r>
            <a:r>
              <a:rPr lang="nb-NO" sz="2000" i="1" dirty="0"/>
              <a:t> single-loop feedback control (PID) </a:t>
            </a:r>
            <a:r>
              <a:rPr lang="nb-NO" sz="2000" i="1" dirty="0" err="1"/>
              <a:t>alone</a:t>
            </a:r>
            <a:r>
              <a:rPr lang="nb-NO" sz="2000" i="1" dirty="0"/>
              <a:t> is not </a:t>
            </a:r>
            <a:r>
              <a:rPr lang="nb-NO" sz="2000" i="1" dirty="0" err="1"/>
              <a:t>good</a:t>
            </a:r>
            <a:r>
              <a:rPr lang="nb-NO" sz="2000" i="1" dirty="0"/>
              <a:t> </a:t>
            </a:r>
            <a:r>
              <a:rPr lang="nb-NO" sz="2000" i="1" dirty="0" err="1"/>
              <a:t>enough</a:t>
            </a:r>
            <a:endParaRPr lang="nb-NO" sz="2000" i="1" dirty="0"/>
          </a:p>
          <a:p>
            <a:pPr marL="0" indent="0">
              <a:buNone/>
              <a:defRPr/>
            </a:pPr>
            <a:endParaRPr lang="en-US" sz="1950" dirty="0"/>
          </a:p>
          <a:p>
            <a:pPr marL="385763" indent="-385763">
              <a:buFont typeface="+mj-lt"/>
              <a:buAutoNum type="arabicPeriod"/>
              <a:defRPr/>
            </a:pPr>
            <a:r>
              <a:rPr lang="en-US" sz="1950" dirty="0"/>
              <a:t>Cascade control (measure and control internal variable) </a:t>
            </a:r>
            <a:r>
              <a:rPr lang="en-US" sz="1950" dirty="0">
                <a:solidFill>
                  <a:srgbClr val="FF0000"/>
                </a:solidFill>
              </a:rPr>
              <a:t>E1</a:t>
            </a:r>
          </a:p>
          <a:p>
            <a:pPr marL="385763" indent="-385763">
              <a:buFont typeface="+mj-lt"/>
              <a:buAutoNum type="arabicPeriod"/>
              <a:defRPr/>
            </a:pPr>
            <a:r>
              <a:rPr lang="en-US" sz="1950" dirty="0"/>
              <a:t>Feedforward control (measure disturbance, d) </a:t>
            </a:r>
            <a:r>
              <a:rPr lang="en-US" sz="1600" dirty="0">
                <a:solidFill>
                  <a:srgbClr val="FF0000"/>
                </a:solidFill>
              </a:rPr>
              <a:t>E11</a:t>
            </a:r>
          </a:p>
          <a:p>
            <a:pPr lvl="2">
              <a:defRPr/>
            </a:pPr>
            <a:r>
              <a:rPr lang="en-US" sz="1650" dirty="0"/>
              <a:t>(Very*) special case: ratio control </a:t>
            </a:r>
            <a:r>
              <a:rPr lang="en-US" sz="1650" dirty="0">
                <a:solidFill>
                  <a:srgbClr val="FF0000"/>
                </a:solidFill>
              </a:rPr>
              <a:t>E2</a:t>
            </a:r>
          </a:p>
          <a:p>
            <a:pPr marL="385763" indent="-385763">
              <a:buFont typeface="+mj-lt"/>
              <a:buAutoNum type="arabicPeriod"/>
              <a:defRPr/>
            </a:pPr>
            <a:r>
              <a:rPr lang="nb-NO" sz="1950" dirty="0" err="1"/>
              <a:t>Extra</a:t>
            </a:r>
            <a:r>
              <a:rPr lang="nb-NO" sz="1950" dirty="0"/>
              <a:t> MV </a:t>
            </a:r>
            <a:r>
              <a:rPr lang="nb-NO" sz="1950" dirty="0" err="1"/>
              <a:t>dynamically</a:t>
            </a:r>
            <a:r>
              <a:rPr lang="nb-NO" sz="1950" dirty="0"/>
              <a:t>: </a:t>
            </a:r>
            <a:r>
              <a:rPr lang="nb-NO" sz="1950" dirty="0" err="1"/>
              <a:t>Valve</a:t>
            </a:r>
            <a:r>
              <a:rPr lang="nb-NO" sz="1950" dirty="0"/>
              <a:t> </a:t>
            </a:r>
            <a:r>
              <a:rPr lang="nb-NO" sz="1950" dirty="0" err="1"/>
              <a:t>position</a:t>
            </a:r>
            <a:r>
              <a:rPr lang="nb-NO" sz="1950" dirty="0"/>
              <a:t> control  </a:t>
            </a:r>
            <a:r>
              <a:rPr lang="nb-NO" sz="1950" dirty="0">
                <a:solidFill>
                  <a:srgbClr val="FF0000"/>
                </a:solidFill>
              </a:rPr>
              <a:t>E3</a:t>
            </a:r>
          </a:p>
          <a:p>
            <a:pPr marL="1185863" lvl="2" indent="-385763">
              <a:defRPr/>
            </a:pPr>
            <a:r>
              <a:rPr lang="nb-NO" sz="1650" dirty="0" err="1"/>
              <a:t>Also</a:t>
            </a:r>
            <a:r>
              <a:rPr lang="nb-NO" sz="1650" dirty="0"/>
              <a:t> </a:t>
            </a:r>
            <a:r>
              <a:rPr lang="nb-NO" sz="1650" dirty="0" err="1"/>
              <a:t>known</a:t>
            </a:r>
            <a:r>
              <a:rPr lang="nb-NO" sz="1650" dirty="0"/>
              <a:t> as input resetting or midranging</a:t>
            </a:r>
          </a:p>
          <a:p>
            <a:pPr marL="385763" indent="-385763">
              <a:buFont typeface="+mj-lt"/>
              <a:buAutoNum type="arabicPeriod"/>
              <a:defRPr/>
            </a:pPr>
            <a:r>
              <a:rPr lang="nb-NO" sz="1950" dirty="0" err="1"/>
              <a:t>Change</a:t>
            </a:r>
            <a:r>
              <a:rPr lang="nb-NO" sz="1950" dirty="0"/>
              <a:t> in CV: </a:t>
            </a:r>
            <a:r>
              <a:rPr lang="nb-NO" sz="1950" dirty="0" err="1"/>
              <a:t>Selectors</a:t>
            </a:r>
            <a:r>
              <a:rPr lang="nb-NO" sz="1950" dirty="0"/>
              <a:t> (</a:t>
            </a:r>
            <a:r>
              <a:rPr lang="nb-NO" sz="1950" dirty="0" err="1"/>
              <a:t>max</a:t>
            </a:r>
            <a:r>
              <a:rPr lang="nb-NO" sz="1950" dirty="0"/>
              <a:t>, min) </a:t>
            </a:r>
            <a:r>
              <a:rPr lang="nb-NO" sz="1950" dirty="0">
                <a:solidFill>
                  <a:srgbClr val="FF0000"/>
                </a:solidFill>
              </a:rPr>
              <a:t>E4</a:t>
            </a:r>
          </a:p>
          <a:p>
            <a:pPr marL="385763" indent="-385763">
              <a:buFont typeface="+mj-lt"/>
              <a:buAutoNum type="arabicPeriod"/>
              <a:defRPr/>
            </a:pPr>
            <a:r>
              <a:rPr lang="nb-NO" sz="1950" dirty="0" err="1"/>
              <a:t>Extra</a:t>
            </a:r>
            <a:r>
              <a:rPr lang="nb-NO" sz="1950" dirty="0"/>
              <a:t> MV steady </a:t>
            </a:r>
            <a:r>
              <a:rPr lang="nb-NO" sz="1950" dirty="0" err="1"/>
              <a:t>state</a:t>
            </a:r>
            <a:r>
              <a:rPr lang="nb-NO" sz="1950" dirty="0"/>
              <a:t>: Split range control (+2 alternatives) </a:t>
            </a:r>
            <a:r>
              <a:rPr lang="nb-NO" sz="1950" dirty="0">
                <a:solidFill>
                  <a:srgbClr val="FF0000"/>
                </a:solidFill>
              </a:rPr>
              <a:t>E5 (+E6, E7)</a:t>
            </a:r>
            <a:endParaRPr lang="nb-NO" sz="1425" dirty="0">
              <a:solidFill>
                <a:srgbClr val="FF0000"/>
              </a:solidFill>
            </a:endParaRPr>
          </a:p>
          <a:p>
            <a:pPr marL="0" indent="0">
              <a:buNone/>
            </a:pPr>
            <a:endParaRPr lang="en-US" dirty="0"/>
          </a:p>
          <a:p>
            <a:pPr marL="0" indent="0">
              <a:buNone/>
            </a:pPr>
            <a:r>
              <a:rPr lang="nb-NO" sz="2000" dirty="0">
                <a:highlight>
                  <a:srgbClr val="FFFF00"/>
                </a:highlight>
              </a:rPr>
              <a:t>All of </a:t>
            </a:r>
            <a:r>
              <a:rPr lang="nb-NO" sz="2000" dirty="0" err="1">
                <a:highlight>
                  <a:srgbClr val="FFFF00"/>
                </a:highlight>
              </a:rPr>
              <a:t>these</a:t>
            </a:r>
            <a:r>
              <a:rPr lang="nb-NO" sz="2000" dirty="0">
                <a:highlight>
                  <a:srgbClr val="FFFF00"/>
                </a:highlight>
              </a:rPr>
              <a:t> </a:t>
            </a:r>
            <a:r>
              <a:rPr lang="nb-NO" sz="2000" dirty="0" err="1">
                <a:highlight>
                  <a:srgbClr val="FFFF00"/>
                </a:highlight>
              </a:rPr>
              <a:t>are</a:t>
            </a:r>
            <a:r>
              <a:rPr lang="nb-NO" sz="2000" dirty="0">
                <a:highlight>
                  <a:srgbClr val="FFFF00"/>
                </a:highlight>
              </a:rPr>
              <a:t> </a:t>
            </a:r>
            <a:r>
              <a:rPr lang="nb-NO" sz="2000" dirty="0" err="1">
                <a:highlight>
                  <a:srgbClr val="FFFF00"/>
                </a:highlight>
              </a:rPr>
              <a:t>extensively</a:t>
            </a:r>
            <a:r>
              <a:rPr lang="nb-NO" sz="2000" dirty="0">
                <a:highlight>
                  <a:srgbClr val="FFFF00"/>
                </a:highlight>
              </a:rPr>
              <a:t> used in </a:t>
            </a:r>
            <a:r>
              <a:rPr lang="nb-NO" sz="2000" dirty="0" err="1">
                <a:highlight>
                  <a:srgbClr val="FFFF00"/>
                </a:highlight>
              </a:rPr>
              <a:t>practice</a:t>
            </a:r>
            <a:r>
              <a:rPr lang="nb-NO" sz="2000" dirty="0">
                <a:highlight>
                  <a:srgbClr val="FFFF00"/>
                </a:highlight>
              </a:rPr>
              <a:t>, </a:t>
            </a:r>
            <a:r>
              <a:rPr lang="nb-NO" sz="2000" dirty="0" err="1">
                <a:highlight>
                  <a:srgbClr val="FFFF00"/>
                </a:highlight>
              </a:rPr>
              <a:t>but</a:t>
            </a:r>
            <a:r>
              <a:rPr lang="nb-NO" sz="2000" dirty="0">
                <a:highlight>
                  <a:srgbClr val="FFFF00"/>
                </a:highlight>
              </a:rPr>
              <a:t> </a:t>
            </a:r>
            <a:r>
              <a:rPr lang="nb-NO" sz="2000" dirty="0" err="1">
                <a:highlight>
                  <a:srgbClr val="FFFF00"/>
                </a:highlight>
              </a:rPr>
              <a:t>little</a:t>
            </a:r>
            <a:r>
              <a:rPr lang="nb-NO" sz="2000" dirty="0">
                <a:highlight>
                  <a:srgbClr val="FFFF00"/>
                </a:highlight>
              </a:rPr>
              <a:t> </a:t>
            </a:r>
            <a:r>
              <a:rPr lang="nb-NO" sz="2000" dirty="0" err="1">
                <a:highlight>
                  <a:srgbClr val="FFFF00"/>
                </a:highlight>
              </a:rPr>
              <a:t>academic</a:t>
            </a:r>
            <a:r>
              <a:rPr lang="nb-NO" sz="2000" dirty="0">
                <a:highlight>
                  <a:srgbClr val="FFFF00"/>
                </a:highlight>
              </a:rPr>
              <a:t> </a:t>
            </a:r>
            <a:r>
              <a:rPr lang="nb-NO" sz="2000" dirty="0" err="1">
                <a:highlight>
                  <a:srgbClr val="FFFF00"/>
                </a:highlight>
              </a:rPr>
              <a:t>work</a:t>
            </a:r>
            <a:endParaRPr lang="nb-NO" sz="2000" dirty="0">
              <a:highlight>
                <a:srgbClr val="FFFF00"/>
              </a:highlight>
            </a:endParaRPr>
          </a:p>
          <a:p>
            <a:pPr marL="0" indent="0">
              <a:buNone/>
            </a:pPr>
            <a:endParaRPr lang="en-US" dirty="0"/>
          </a:p>
        </p:txBody>
      </p:sp>
      <p:sp>
        <p:nvSpPr>
          <p:cNvPr id="4" name="TextBox 3">
            <a:extLst>
              <a:ext uri="{FF2B5EF4-FFF2-40B4-BE49-F238E27FC236}">
                <a16:creationId xmlns:a16="http://schemas.microsoft.com/office/drawing/2014/main" id="{A1569168-56BA-E87E-7008-9D169CE6B2F8}"/>
              </a:ext>
            </a:extLst>
          </p:cNvPr>
          <p:cNvSpPr txBox="1"/>
          <p:nvPr/>
        </p:nvSpPr>
        <p:spPr>
          <a:xfrm>
            <a:off x="890016" y="6461760"/>
            <a:ext cx="9613979" cy="307777"/>
          </a:xfrm>
          <a:prstGeom prst="rect">
            <a:avLst/>
          </a:prstGeom>
          <a:noFill/>
        </p:spPr>
        <p:txBody>
          <a:bodyPr wrap="none" rtlCol="0">
            <a:spAutoFit/>
          </a:bodyPr>
          <a:lstStyle/>
          <a:p>
            <a:r>
              <a:rPr lang="nb-NO" sz="1400" dirty="0"/>
              <a:t>*Ratio control is a «</a:t>
            </a:r>
            <a:r>
              <a:rPr lang="nb-NO" sz="1400" dirty="0" err="1"/>
              <a:t>very</a:t>
            </a:r>
            <a:r>
              <a:rPr lang="nb-NO" sz="1400" dirty="0"/>
              <a:t>» </a:t>
            </a:r>
            <a:r>
              <a:rPr lang="nb-NO" sz="1400" dirty="0" err="1"/>
              <a:t>special</a:t>
            </a:r>
            <a:r>
              <a:rPr lang="nb-NO" sz="1400" dirty="0"/>
              <a:t> case of </a:t>
            </a:r>
            <a:r>
              <a:rPr lang="nb-NO" sz="1400" dirty="0" err="1"/>
              <a:t>feedforward</a:t>
            </a:r>
            <a:r>
              <a:rPr lang="nb-NO" sz="1400" dirty="0"/>
              <a:t> </a:t>
            </a:r>
            <a:r>
              <a:rPr lang="nb-NO" sz="1400" dirty="0" err="1"/>
              <a:t>because</a:t>
            </a:r>
            <a:r>
              <a:rPr lang="nb-NO" sz="1400" dirty="0"/>
              <a:t> it </a:t>
            </a:r>
            <a:r>
              <a:rPr lang="nb-NO" sz="1400" dirty="0" err="1"/>
              <a:t>requires</a:t>
            </a:r>
            <a:r>
              <a:rPr lang="nb-NO" sz="1400" dirty="0"/>
              <a:t> </a:t>
            </a:r>
            <a:r>
              <a:rPr lang="nb-NO" sz="1400" dirty="0" err="1"/>
              <a:t>no</a:t>
            </a:r>
            <a:r>
              <a:rPr lang="nb-NO" sz="1400" dirty="0"/>
              <a:t> </a:t>
            </a:r>
            <a:r>
              <a:rPr lang="nb-NO" sz="1400" dirty="0" err="1"/>
              <a:t>model</a:t>
            </a:r>
            <a:r>
              <a:rPr lang="nb-NO" sz="1400" dirty="0"/>
              <a:t> for </a:t>
            </a:r>
            <a:r>
              <a:rPr lang="nb-NO" sz="1400" dirty="0" err="1"/>
              <a:t>the</a:t>
            </a:r>
            <a:r>
              <a:rPr lang="nb-NO" sz="1400" dirty="0"/>
              <a:t> output (</a:t>
            </a:r>
            <a:r>
              <a:rPr lang="nb-NO" sz="1400" dirty="0" err="1"/>
              <a:t>property</a:t>
            </a:r>
            <a:r>
              <a:rPr lang="nb-NO" sz="1400" dirty="0"/>
              <a:t>) y </a:t>
            </a:r>
            <a:r>
              <a:rPr lang="nb-NO" sz="1400" dirty="0" err="1"/>
              <a:t>we</a:t>
            </a:r>
            <a:r>
              <a:rPr lang="nb-NO" sz="1400" dirty="0"/>
              <a:t> </a:t>
            </a:r>
            <a:r>
              <a:rPr lang="nb-NO" sz="1400" dirty="0" err="1"/>
              <a:t>want</a:t>
            </a:r>
            <a:r>
              <a:rPr lang="nb-NO" sz="1400" dirty="0"/>
              <a:t> to control.</a:t>
            </a:r>
            <a:endParaRPr lang="en-US" sz="1400" dirty="0"/>
          </a:p>
        </p:txBody>
      </p:sp>
      <p:sp>
        <p:nvSpPr>
          <p:cNvPr id="5" name="Slide Number Placeholder 4">
            <a:extLst>
              <a:ext uri="{FF2B5EF4-FFF2-40B4-BE49-F238E27FC236}">
                <a16:creationId xmlns:a16="http://schemas.microsoft.com/office/drawing/2014/main" id="{C92450F9-014A-8836-EF55-E5216E66646E}"/>
              </a:ext>
            </a:extLst>
          </p:cNvPr>
          <p:cNvSpPr>
            <a:spLocks noGrp="1"/>
          </p:cNvSpPr>
          <p:nvPr>
            <p:ph type="sldNum" sz="quarter" idx="12"/>
          </p:nvPr>
        </p:nvSpPr>
        <p:spPr/>
        <p:txBody>
          <a:bodyPr/>
          <a:lstStyle/>
          <a:p>
            <a:fld id="{A5FDCD2B-6064-4A78-9C2D-DD73DFA345C7}" type="slidenum">
              <a:rPr lang="en-US" smtClean="0"/>
              <a:t>4</a:t>
            </a:fld>
            <a:endParaRPr lang="en-US"/>
          </a:p>
        </p:txBody>
      </p:sp>
    </p:spTree>
    <p:extLst>
      <p:ext uri="{BB962C8B-B14F-4D97-AF65-F5344CB8AC3E}">
        <p14:creationId xmlns:p14="http://schemas.microsoft.com/office/powerpoint/2010/main" val="18273253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2"/>
          <p:cNvSpPr>
            <a:spLocks noGrp="1" noChangeArrowheads="1"/>
          </p:cNvSpPr>
          <p:nvPr>
            <p:ph type="title"/>
          </p:nvPr>
        </p:nvSpPr>
        <p:spPr>
          <a:xfrm>
            <a:off x="1981200" y="274638"/>
            <a:ext cx="8579296" cy="1143000"/>
          </a:xfrm>
        </p:spPr>
        <p:txBody>
          <a:bodyPr>
            <a:normAutofit/>
          </a:bodyPr>
          <a:lstStyle/>
          <a:p>
            <a:r>
              <a:rPr lang="en-US" altLang="nb-NO" dirty="0"/>
              <a:t>Implementation selector</a:t>
            </a:r>
          </a:p>
        </p:txBody>
      </p:sp>
      <p:sp>
        <p:nvSpPr>
          <p:cNvPr id="47109" name="Rectangle 3"/>
          <p:cNvSpPr>
            <a:spLocks noGrp="1" noChangeArrowheads="1"/>
          </p:cNvSpPr>
          <p:nvPr>
            <p:ph type="body" idx="1"/>
          </p:nvPr>
        </p:nvSpPr>
        <p:spPr>
          <a:xfrm>
            <a:off x="370114" y="1772816"/>
            <a:ext cx="7093083" cy="4392487"/>
          </a:xfrm>
        </p:spPr>
        <p:txBody>
          <a:bodyPr>
            <a:normAutofit fontScale="77500" lnSpcReduction="20000"/>
          </a:bodyPr>
          <a:lstStyle/>
          <a:p>
            <a:pPr marL="57150" indent="0">
              <a:buNone/>
            </a:pPr>
            <a:r>
              <a:rPr lang="en-US" altLang="nb-NO" sz="2400" dirty="0"/>
              <a:t>Alt. I (General). Several controllers (different CVs)</a:t>
            </a:r>
          </a:p>
          <a:p>
            <a:pPr lvl="2"/>
            <a:r>
              <a:rPr lang="en-US" altLang="nb-NO" sz="2100" dirty="0">
                <a:highlight>
                  <a:srgbClr val="FFFF00"/>
                </a:highlight>
              </a:rPr>
              <a:t>Selector on MVs</a:t>
            </a:r>
          </a:p>
          <a:p>
            <a:pPr lvl="3"/>
            <a:r>
              <a:rPr lang="en-US" altLang="nb-NO" dirty="0"/>
              <a:t>Must have anti windup for C</a:t>
            </a:r>
            <a:r>
              <a:rPr lang="en-US" altLang="nb-NO" baseline="-25000" dirty="0"/>
              <a:t>1</a:t>
            </a:r>
            <a:r>
              <a:rPr lang="en-US" altLang="nb-NO" dirty="0"/>
              <a:t> and C</a:t>
            </a:r>
            <a:r>
              <a:rPr lang="en-US" altLang="nb-NO" baseline="-25000" dirty="0"/>
              <a:t>2</a:t>
            </a:r>
            <a:r>
              <a:rPr lang="en-US" altLang="nb-NO" dirty="0"/>
              <a:t> !</a:t>
            </a:r>
          </a:p>
          <a:p>
            <a:pPr marL="400050" lvl="1" indent="0">
              <a:buNone/>
            </a:pPr>
            <a:endParaRPr lang="en-US" sz="1800" dirty="0"/>
          </a:p>
          <a:p>
            <a:pPr marL="400050" lvl="1" indent="0">
              <a:buNone/>
            </a:pPr>
            <a:endParaRPr lang="en-US" sz="1800" dirty="0"/>
          </a:p>
          <a:p>
            <a:pPr marL="400050" lvl="1" indent="0">
              <a:buNone/>
            </a:pPr>
            <a:endParaRPr lang="en-US" sz="1800" dirty="0"/>
          </a:p>
          <a:p>
            <a:pPr marL="0" indent="0">
              <a:buNone/>
            </a:pPr>
            <a:r>
              <a:rPr lang="en-US" sz="2400" dirty="0"/>
              <a:t>Alt. II (Less general) Controllers in cascade </a:t>
            </a:r>
          </a:p>
          <a:p>
            <a:pPr lvl="2"/>
            <a:r>
              <a:rPr lang="en-US" altLang="nb-NO" sz="2100" dirty="0">
                <a:highlight>
                  <a:srgbClr val="FFFF00"/>
                </a:highlight>
              </a:rPr>
              <a:t>Selector on CV setpoint</a:t>
            </a:r>
          </a:p>
          <a:p>
            <a:pPr lvl="2"/>
            <a:r>
              <a:rPr lang="nb-NO" sz="1800" dirty="0"/>
              <a:t>Good alternative </a:t>
            </a:r>
            <a:r>
              <a:rPr lang="nb-NO" sz="1800" dirty="0" err="1"/>
              <a:t>if</a:t>
            </a:r>
            <a:r>
              <a:rPr lang="nb-NO" sz="1800" dirty="0"/>
              <a:t> CVs (y</a:t>
            </a:r>
            <a:r>
              <a:rPr lang="nb-NO" sz="1800" baseline="-25000" dirty="0"/>
              <a:t>1</a:t>
            </a:r>
            <a:r>
              <a:rPr lang="nb-NO" sz="1800" dirty="0"/>
              <a:t> and y</a:t>
            </a:r>
            <a:r>
              <a:rPr lang="nb-NO" sz="1800" baseline="-25000" dirty="0"/>
              <a:t>2</a:t>
            </a:r>
            <a:r>
              <a:rPr lang="nb-NO" sz="1800" dirty="0"/>
              <a:t>) </a:t>
            </a:r>
            <a:r>
              <a:rPr lang="nb-NO" sz="1800" dirty="0" err="1"/>
              <a:t>are</a:t>
            </a:r>
            <a:r>
              <a:rPr lang="nb-NO" sz="1800" dirty="0"/>
              <a:t> </a:t>
            </a:r>
            <a:r>
              <a:rPr lang="nb-NO" sz="1800" dirty="0" err="1"/>
              <a:t>related</a:t>
            </a:r>
            <a:r>
              <a:rPr lang="nb-NO" sz="1800" dirty="0"/>
              <a:t> so </a:t>
            </a:r>
            <a:r>
              <a:rPr lang="nb-NO" sz="1800" dirty="0" err="1"/>
              <a:t>that</a:t>
            </a:r>
            <a:r>
              <a:rPr lang="nb-NO" sz="1800" dirty="0"/>
              <a:t> </a:t>
            </a:r>
            <a:r>
              <a:rPr lang="nb-NO" sz="1800" dirty="0" err="1"/>
              <a:t>cascade</a:t>
            </a:r>
            <a:r>
              <a:rPr lang="nb-NO" sz="1800" dirty="0"/>
              <a:t> is </a:t>
            </a:r>
            <a:r>
              <a:rPr lang="nb-NO" sz="1800" dirty="0" err="1"/>
              <a:t>good</a:t>
            </a:r>
            <a:endParaRPr lang="nb-NO" sz="1800" dirty="0"/>
          </a:p>
          <a:p>
            <a:pPr lvl="2"/>
            <a:r>
              <a:rPr lang="nb-NO" sz="1800" dirty="0"/>
              <a:t>In </a:t>
            </a:r>
            <a:r>
              <a:rPr lang="nb-NO" sz="1800" dirty="0" err="1"/>
              <a:t>this</a:t>
            </a:r>
            <a:r>
              <a:rPr lang="nb-NO" sz="1800" dirty="0"/>
              <a:t> case: </a:t>
            </a:r>
            <a:r>
              <a:rPr lang="nb-NO" sz="1800" dirty="0" err="1"/>
              <a:t>Selector</a:t>
            </a:r>
            <a:r>
              <a:rPr lang="nb-NO" sz="1800" dirty="0"/>
              <a:t> </a:t>
            </a:r>
            <a:r>
              <a:rPr lang="nb-NO" sz="1800" dirty="0" err="1"/>
              <a:t>may</a:t>
            </a:r>
            <a:r>
              <a:rPr lang="nb-NO" sz="1800" dirty="0"/>
              <a:t> be </a:t>
            </a:r>
            <a:r>
              <a:rPr lang="nb-NO" sz="1800" dirty="0" err="1"/>
              <a:t>replaced</a:t>
            </a:r>
            <a:r>
              <a:rPr lang="nb-NO" sz="1800" dirty="0"/>
              <a:t> by </a:t>
            </a:r>
            <a:r>
              <a:rPr lang="nb-NO" sz="1800" dirty="0" err="1"/>
              <a:t>saturation</a:t>
            </a:r>
            <a:r>
              <a:rPr lang="nb-NO" sz="1800" dirty="0"/>
              <a:t> element </a:t>
            </a:r>
          </a:p>
          <a:p>
            <a:pPr marL="914400" lvl="2" indent="0">
              <a:buNone/>
            </a:pPr>
            <a:r>
              <a:rPr lang="nb-NO" sz="1800" dirty="0"/>
              <a:t>	(</a:t>
            </a:r>
            <a:r>
              <a:rPr lang="nb-NO" sz="1800" dirty="0" err="1"/>
              <a:t>with</a:t>
            </a:r>
            <a:r>
              <a:rPr lang="nb-NO" sz="1800" dirty="0"/>
              <a:t> y</a:t>
            </a:r>
            <a:r>
              <a:rPr lang="nb-NO" sz="1800" baseline="-25000" dirty="0"/>
              <a:t>2s</a:t>
            </a:r>
            <a:r>
              <a:rPr lang="nb-NO" sz="1800" dirty="0"/>
              <a:t> as </a:t>
            </a:r>
            <a:r>
              <a:rPr lang="nb-NO" sz="1800" dirty="0" err="1"/>
              <a:t>the</a:t>
            </a:r>
            <a:r>
              <a:rPr lang="nb-NO" sz="1800" dirty="0"/>
              <a:t> </a:t>
            </a:r>
            <a:r>
              <a:rPr lang="nb-NO" sz="1800" dirty="0" err="1"/>
              <a:t>max</a:t>
            </a:r>
            <a:r>
              <a:rPr lang="nb-NO" sz="1800" dirty="0"/>
              <a:t> or min)</a:t>
            </a:r>
          </a:p>
          <a:p>
            <a:pPr lvl="2"/>
            <a:endParaRPr lang="en-US" altLang="nb-NO" sz="1500" dirty="0"/>
          </a:p>
          <a:p>
            <a:pPr marL="57150" indent="0">
              <a:buNone/>
            </a:pPr>
            <a:endParaRPr lang="en-US" altLang="nb-NO" sz="2200" dirty="0"/>
          </a:p>
          <a:p>
            <a:pPr marL="57150" indent="0">
              <a:buNone/>
            </a:pPr>
            <a:endParaRPr lang="en-US" altLang="nb-NO" sz="2200" dirty="0"/>
          </a:p>
          <a:p>
            <a:pPr marL="57150" indent="0">
              <a:buNone/>
            </a:pPr>
            <a:r>
              <a:rPr lang="en-US" altLang="nb-NO" sz="2400" dirty="0"/>
              <a:t>Alt. III </a:t>
            </a:r>
            <a:r>
              <a:rPr lang="en-US" altLang="nb-NO" sz="2100" dirty="0"/>
              <a:t>(</a:t>
            </a:r>
            <a:r>
              <a:rPr lang="en-US" altLang="nb-NO" sz="2100" dirty="0">
                <a:solidFill>
                  <a:srgbClr val="FF0000"/>
                </a:solidFill>
              </a:rPr>
              <a:t>For special case where all CVs have same bound</a:t>
            </a:r>
            <a:r>
              <a:rPr lang="en-US" altLang="nb-NO" sz="2100" dirty="0"/>
              <a:t>)</a:t>
            </a:r>
            <a:r>
              <a:rPr lang="en-US" altLang="nb-NO" sz="2400" dirty="0"/>
              <a:t>. One controller </a:t>
            </a:r>
          </a:p>
          <a:p>
            <a:pPr lvl="2"/>
            <a:r>
              <a:rPr lang="en-US" altLang="nb-NO" sz="1800" dirty="0"/>
              <a:t>Selector is on CVs   (Auctioneering)</a:t>
            </a:r>
          </a:p>
          <a:p>
            <a:pPr lvl="2"/>
            <a:r>
              <a:rPr lang="en-US" altLang="nb-NO" sz="1800" dirty="0"/>
              <a:t>Also assumes that dynamics from u to y</a:t>
            </a:r>
            <a:r>
              <a:rPr lang="en-US" altLang="nb-NO" sz="1800" baseline="-25000" dirty="0"/>
              <a:t>1</a:t>
            </a:r>
            <a:r>
              <a:rPr lang="en-US" altLang="nb-NO" sz="1800" dirty="0"/>
              <a:t> and y</a:t>
            </a:r>
            <a:r>
              <a:rPr lang="en-US" altLang="nb-NO" sz="1800" baseline="-25000" dirty="0"/>
              <a:t>2</a:t>
            </a:r>
            <a:r>
              <a:rPr lang="en-US" altLang="nb-NO" sz="1800" dirty="0"/>
              <a:t> are similar; otherwise use </a:t>
            </a:r>
            <a:r>
              <a:rPr lang="en-US" altLang="nb-NO" sz="1800" dirty="0" err="1"/>
              <a:t>Alt.I</a:t>
            </a:r>
            <a:endParaRPr lang="en-US" altLang="nb-NO" sz="1800" dirty="0"/>
          </a:p>
          <a:p>
            <a:pPr lvl="2"/>
            <a:r>
              <a:rPr lang="en-US" altLang="nb-NO" sz="1800" dirty="0"/>
              <a:t>Example: Control hot-spot in reactor or furnace.</a:t>
            </a:r>
          </a:p>
          <a:p>
            <a:pPr lvl="1"/>
            <a:endParaRPr lang="en-US" altLang="nb-NO" sz="2300" dirty="0"/>
          </a:p>
          <a:p>
            <a:pPr lvl="1"/>
            <a:endParaRPr lang="en-US" altLang="nb-NO" sz="2300" dirty="0"/>
          </a:p>
        </p:txBody>
      </p:sp>
      <p:grpSp>
        <p:nvGrpSpPr>
          <p:cNvPr id="33" name="Group 32"/>
          <p:cNvGrpSpPr/>
          <p:nvPr/>
        </p:nvGrpSpPr>
        <p:grpSpPr>
          <a:xfrm>
            <a:off x="8764306" y="5064203"/>
            <a:ext cx="2771532" cy="1106836"/>
            <a:chOff x="5508104" y="4493264"/>
            <a:chExt cx="2771532" cy="1106836"/>
          </a:xfrm>
        </p:grpSpPr>
        <p:sp>
          <p:nvSpPr>
            <p:cNvPr id="34" name="TextBox 33"/>
            <p:cNvSpPr txBox="1"/>
            <p:nvPr/>
          </p:nvSpPr>
          <p:spPr>
            <a:xfrm>
              <a:off x="6012160" y="4887117"/>
              <a:ext cx="300082" cy="369332"/>
            </a:xfrm>
            <a:prstGeom prst="rect">
              <a:avLst/>
            </a:prstGeom>
            <a:noFill/>
            <a:ln>
              <a:solidFill>
                <a:schemeClr val="accent1">
                  <a:shade val="50000"/>
                </a:schemeClr>
              </a:solidFill>
            </a:ln>
          </p:spPr>
          <p:txBody>
            <a:bodyPr wrap="none" rtlCol="0">
              <a:spAutoFit/>
            </a:bodyPr>
            <a:lstStyle/>
            <a:p>
              <a:r>
                <a:rPr lang="en-US" dirty="0"/>
                <a:t>&gt;</a:t>
              </a:r>
            </a:p>
          </p:txBody>
        </p:sp>
        <p:cxnSp>
          <p:nvCxnSpPr>
            <p:cNvPr id="35" name="Straight Arrow Connector 34"/>
            <p:cNvCxnSpPr/>
            <p:nvPr/>
          </p:nvCxnSpPr>
          <p:spPr>
            <a:xfrm>
              <a:off x="5508104" y="5203025"/>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5508104" y="4896409"/>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endCxn id="40" idx="1"/>
            </p:cNvCxnSpPr>
            <p:nvPr/>
          </p:nvCxnSpPr>
          <p:spPr>
            <a:xfrm>
              <a:off x="6372200" y="5049717"/>
              <a:ext cx="1103298" cy="256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528693" y="4593087"/>
              <a:ext cx="367408" cy="646331"/>
            </a:xfrm>
            <a:prstGeom prst="rect">
              <a:avLst/>
            </a:prstGeom>
            <a:noFill/>
          </p:spPr>
          <p:txBody>
            <a:bodyPr wrap="none" rtlCol="0">
              <a:spAutoFit/>
            </a:bodyPr>
            <a:lstStyle/>
            <a:p>
              <a:r>
                <a:rPr lang="en-US" dirty="0"/>
                <a:t>y</a:t>
              </a:r>
              <a:r>
                <a:rPr lang="en-US" baseline="-25000" dirty="0"/>
                <a:t>1</a:t>
              </a:r>
            </a:p>
            <a:p>
              <a:r>
                <a:rPr lang="en-US" dirty="0"/>
                <a:t>y</a:t>
              </a:r>
              <a:r>
                <a:rPr lang="en-US" baseline="-25000" dirty="0"/>
                <a:t>2</a:t>
              </a:r>
            </a:p>
          </p:txBody>
        </p:sp>
        <p:sp>
          <p:nvSpPr>
            <p:cNvPr id="39" name="TextBox 38"/>
            <p:cNvSpPr txBox="1"/>
            <p:nvPr/>
          </p:nvSpPr>
          <p:spPr>
            <a:xfrm>
              <a:off x="6320103" y="4729717"/>
              <a:ext cx="1101520" cy="492443"/>
            </a:xfrm>
            <a:prstGeom prst="rect">
              <a:avLst/>
            </a:prstGeom>
            <a:noFill/>
          </p:spPr>
          <p:txBody>
            <a:bodyPr wrap="none" rtlCol="0">
              <a:spAutoFit/>
            </a:bodyPr>
            <a:lstStyle/>
            <a:p>
              <a:r>
                <a:rPr lang="en-US" sz="1400" dirty="0"/>
                <a:t>y=max(y</a:t>
              </a:r>
              <a:r>
                <a:rPr lang="en-US" sz="1400" baseline="-25000" dirty="0"/>
                <a:t>1</a:t>
              </a:r>
              <a:r>
                <a:rPr lang="en-US" sz="1400" dirty="0"/>
                <a:t>,y</a:t>
              </a:r>
              <a:r>
                <a:rPr lang="en-US" sz="1400" baseline="-25000" dirty="0"/>
                <a:t>2</a:t>
              </a:r>
              <a:r>
                <a:rPr lang="en-US" sz="1400" dirty="0"/>
                <a:t>)</a:t>
              </a:r>
              <a:endParaRPr lang="en-US" sz="1400" baseline="-25000" dirty="0"/>
            </a:p>
            <a:p>
              <a:endParaRPr lang="en-US" baseline="-25000" dirty="0"/>
            </a:p>
          </p:txBody>
        </p:sp>
        <p:sp>
          <p:nvSpPr>
            <p:cNvPr id="40" name="TextBox 39"/>
            <p:cNvSpPr txBox="1"/>
            <p:nvPr/>
          </p:nvSpPr>
          <p:spPr>
            <a:xfrm>
              <a:off x="7475498" y="4890714"/>
              <a:ext cx="282450" cy="369332"/>
            </a:xfrm>
            <a:prstGeom prst="rect">
              <a:avLst/>
            </a:prstGeom>
            <a:noFill/>
            <a:ln>
              <a:solidFill>
                <a:schemeClr val="accent1">
                  <a:shade val="50000"/>
                </a:schemeClr>
              </a:solidFill>
            </a:ln>
          </p:spPr>
          <p:txBody>
            <a:bodyPr wrap="none" rtlCol="0">
              <a:spAutoFit/>
            </a:bodyPr>
            <a:lstStyle/>
            <a:p>
              <a:r>
                <a:rPr lang="en-US" dirty="0"/>
                <a:t>c</a:t>
              </a:r>
              <a:endParaRPr lang="en-US" baseline="-25000" dirty="0"/>
            </a:p>
          </p:txBody>
        </p:sp>
        <p:cxnSp>
          <p:nvCxnSpPr>
            <p:cNvPr id="41" name="Straight Arrow Connector 40"/>
            <p:cNvCxnSpPr/>
            <p:nvPr/>
          </p:nvCxnSpPr>
          <p:spPr>
            <a:xfrm>
              <a:off x="7775580" y="5060644"/>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7836278" y="4731586"/>
              <a:ext cx="312906" cy="369332"/>
            </a:xfrm>
            <a:prstGeom prst="rect">
              <a:avLst/>
            </a:prstGeom>
            <a:noFill/>
          </p:spPr>
          <p:txBody>
            <a:bodyPr wrap="none" rtlCol="0">
              <a:spAutoFit/>
            </a:bodyPr>
            <a:lstStyle/>
            <a:p>
              <a:r>
                <a:rPr lang="en-US" dirty="0"/>
                <a:t>u</a:t>
              </a:r>
              <a:endParaRPr lang="en-US" baseline="-25000" dirty="0"/>
            </a:p>
          </p:txBody>
        </p:sp>
        <p:sp>
          <p:nvSpPr>
            <p:cNvPr id="43" name="Rectangle 42"/>
            <p:cNvSpPr/>
            <p:nvPr/>
          </p:nvSpPr>
          <p:spPr bwMode="auto">
            <a:xfrm>
              <a:off x="5895640" y="4493264"/>
              <a:ext cx="1940637" cy="1106836"/>
            </a:xfrm>
            <a:prstGeom prst="rect">
              <a:avLst/>
            </a:prstGeom>
            <a:noFill/>
            <a:ln w="952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b-NO">
                <a:latin typeface="Arial" charset="0"/>
              </a:endParaRPr>
            </a:p>
          </p:txBody>
        </p:sp>
      </p:grpSp>
      <p:cxnSp>
        <p:nvCxnSpPr>
          <p:cNvPr id="47113" name="Straight Arrow Connector 47112">
            <a:extLst>
              <a:ext uri="{FF2B5EF4-FFF2-40B4-BE49-F238E27FC236}">
                <a16:creationId xmlns:a16="http://schemas.microsoft.com/office/drawing/2014/main" id="{DDE7FDA2-962C-9EBB-D3EE-C4991A1D72CA}"/>
              </a:ext>
            </a:extLst>
          </p:cNvPr>
          <p:cNvCxnSpPr>
            <a:cxnSpLocks/>
          </p:cNvCxnSpPr>
          <p:nvPr/>
        </p:nvCxnSpPr>
        <p:spPr>
          <a:xfrm flipV="1">
            <a:off x="10880823" y="5797793"/>
            <a:ext cx="0" cy="3489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7114" name="TextBox 47113">
            <a:extLst>
              <a:ext uri="{FF2B5EF4-FFF2-40B4-BE49-F238E27FC236}">
                <a16:creationId xmlns:a16="http://schemas.microsoft.com/office/drawing/2014/main" id="{EBA221E6-DCD7-1620-23AE-271152144E2F}"/>
              </a:ext>
            </a:extLst>
          </p:cNvPr>
          <p:cNvSpPr txBox="1"/>
          <p:nvPr/>
        </p:nvSpPr>
        <p:spPr>
          <a:xfrm>
            <a:off x="10664158" y="6018106"/>
            <a:ext cx="428322" cy="369332"/>
          </a:xfrm>
          <a:prstGeom prst="rect">
            <a:avLst/>
          </a:prstGeom>
          <a:noFill/>
        </p:spPr>
        <p:txBody>
          <a:bodyPr wrap="square" rtlCol="0">
            <a:spAutoFit/>
          </a:bodyPr>
          <a:lstStyle/>
          <a:p>
            <a:r>
              <a:rPr lang="en-US" dirty="0" err="1"/>
              <a:t>y</a:t>
            </a:r>
            <a:r>
              <a:rPr lang="en-US" baseline="-25000" dirty="0" err="1"/>
              <a:t>s</a:t>
            </a:r>
            <a:endParaRPr lang="en-US" baseline="-25000" dirty="0"/>
          </a:p>
        </p:txBody>
      </p:sp>
      <p:pic>
        <p:nvPicPr>
          <p:cNvPr id="47117" name="Picture 47116">
            <a:extLst>
              <a:ext uri="{FF2B5EF4-FFF2-40B4-BE49-F238E27FC236}">
                <a16:creationId xmlns:a16="http://schemas.microsoft.com/office/drawing/2014/main" id="{081E79F1-AA7A-C9BD-AC88-4F86F6FC7D7C}"/>
              </a:ext>
            </a:extLst>
          </p:cNvPr>
          <p:cNvPicPr>
            <a:picLocks noChangeAspect="1"/>
          </p:cNvPicPr>
          <p:nvPr/>
        </p:nvPicPr>
        <p:blipFill>
          <a:blip r:embed="rId3"/>
          <a:stretch>
            <a:fillRect/>
          </a:stretch>
        </p:blipFill>
        <p:spPr>
          <a:xfrm>
            <a:off x="4712931" y="4092782"/>
            <a:ext cx="991771" cy="932115"/>
          </a:xfrm>
          <a:prstGeom prst="rect">
            <a:avLst/>
          </a:prstGeom>
        </p:spPr>
      </p:pic>
      <p:grpSp>
        <p:nvGrpSpPr>
          <p:cNvPr id="47119" name="Group 47118">
            <a:extLst>
              <a:ext uri="{FF2B5EF4-FFF2-40B4-BE49-F238E27FC236}">
                <a16:creationId xmlns:a16="http://schemas.microsoft.com/office/drawing/2014/main" id="{9FE52CEE-9E33-847C-C42B-1E5B5F8EC8D0}"/>
              </a:ext>
            </a:extLst>
          </p:cNvPr>
          <p:cNvGrpSpPr/>
          <p:nvPr/>
        </p:nvGrpSpPr>
        <p:grpSpPr>
          <a:xfrm>
            <a:off x="9527583" y="494169"/>
            <a:ext cx="1627371" cy="519431"/>
            <a:chOff x="8063279" y="889729"/>
            <a:chExt cx="2169828" cy="692574"/>
          </a:xfrm>
        </p:grpSpPr>
        <p:sp>
          <p:nvSpPr>
            <p:cNvPr id="47120" name="Rectangle 47119">
              <a:extLst>
                <a:ext uri="{FF2B5EF4-FFF2-40B4-BE49-F238E27FC236}">
                  <a16:creationId xmlns:a16="http://schemas.microsoft.com/office/drawing/2014/main" id="{09889E93-1439-875C-D2D9-F013F009FE05}"/>
                </a:ext>
              </a:extLst>
            </p:cNvPr>
            <p:cNvSpPr/>
            <p:nvPr/>
          </p:nvSpPr>
          <p:spPr>
            <a:xfrm>
              <a:off x="8563698" y="889729"/>
              <a:ext cx="1158240" cy="69257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350" dirty="0">
                  <a:solidFill>
                    <a:srgbClr val="FF0000"/>
                  </a:solidFill>
                </a:rPr>
                <a:t>Process</a:t>
              </a:r>
            </a:p>
          </p:txBody>
        </p:sp>
        <p:cxnSp>
          <p:nvCxnSpPr>
            <p:cNvPr id="47121" name="Straight Arrow Connector 47120">
              <a:extLst>
                <a:ext uri="{FF2B5EF4-FFF2-40B4-BE49-F238E27FC236}">
                  <a16:creationId xmlns:a16="http://schemas.microsoft.com/office/drawing/2014/main" id="{919F32E8-0D2F-BAF6-EC65-94BD1078689B}"/>
                </a:ext>
              </a:extLst>
            </p:cNvPr>
            <p:cNvCxnSpPr/>
            <p:nvPr/>
          </p:nvCxnSpPr>
          <p:spPr>
            <a:xfrm>
              <a:off x="9721938" y="1055893"/>
              <a:ext cx="50041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7122" name="Straight Arrow Connector 47121">
              <a:extLst>
                <a:ext uri="{FF2B5EF4-FFF2-40B4-BE49-F238E27FC236}">
                  <a16:creationId xmlns:a16="http://schemas.microsoft.com/office/drawing/2014/main" id="{E1BE806A-2CFF-3AF4-0E9C-19B19E06FEB6}"/>
                </a:ext>
              </a:extLst>
            </p:cNvPr>
            <p:cNvCxnSpPr/>
            <p:nvPr/>
          </p:nvCxnSpPr>
          <p:spPr>
            <a:xfrm>
              <a:off x="9721938" y="1343813"/>
              <a:ext cx="50041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7123" name="Straight Arrow Connector 47122">
              <a:extLst>
                <a:ext uri="{FF2B5EF4-FFF2-40B4-BE49-F238E27FC236}">
                  <a16:creationId xmlns:a16="http://schemas.microsoft.com/office/drawing/2014/main" id="{BAB5A70E-D06C-B938-6B7B-89DF41DE3F61}"/>
                </a:ext>
              </a:extLst>
            </p:cNvPr>
            <p:cNvCxnSpPr/>
            <p:nvPr/>
          </p:nvCxnSpPr>
          <p:spPr>
            <a:xfrm>
              <a:off x="9732688" y="1477617"/>
              <a:ext cx="50041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7124" name="Straight Arrow Connector 47123">
              <a:extLst>
                <a:ext uri="{FF2B5EF4-FFF2-40B4-BE49-F238E27FC236}">
                  <a16:creationId xmlns:a16="http://schemas.microsoft.com/office/drawing/2014/main" id="{B575FA51-1A53-1E46-49EC-5B6AAEC0E7EC}"/>
                </a:ext>
              </a:extLst>
            </p:cNvPr>
            <p:cNvCxnSpPr/>
            <p:nvPr/>
          </p:nvCxnSpPr>
          <p:spPr>
            <a:xfrm>
              <a:off x="8063279" y="1282397"/>
              <a:ext cx="50041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7125" name="Straight Arrow Connector 47124">
              <a:extLst>
                <a:ext uri="{FF2B5EF4-FFF2-40B4-BE49-F238E27FC236}">
                  <a16:creationId xmlns:a16="http://schemas.microsoft.com/office/drawing/2014/main" id="{1AE437D6-74DC-54E0-506C-150C5E4A8406}"/>
                </a:ext>
              </a:extLst>
            </p:cNvPr>
            <p:cNvCxnSpPr/>
            <p:nvPr/>
          </p:nvCxnSpPr>
          <p:spPr>
            <a:xfrm>
              <a:off x="9721938" y="1187351"/>
              <a:ext cx="50041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47126" name="TextBox 47125">
            <a:extLst>
              <a:ext uri="{FF2B5EF4-FFF2-40B4-BE49-F238E27FC236}">
                <a16:creationId xmlns:a16="http://schemas.microsoft.com/office/drawing/2014/main" id="{2FD3C32B-8E42-14C9-26D4-ED40BBC56B68}"/>
              </a:ext>
            </a:extLst>
          </p:cNvPr>
          <p:cNvSpPr txBox="1"/>
          <p:nvPr/>
        </p:nvSpPr>
        <p:spPr>
          <a:xfrm>
            <a:off x="9585996" y="464105"/>
            <a:ext cx="306494" cy="369332"/>
          </a:xfrm>
          <a:prstGeom prst="rect">
            <a:avLst/>
          </a:prstGeom>
          <a:noFill/>
        </p:spPr>
        <p:txBody>
          <a:bodyPr wrap="none" rtlCol="0">
            <a:spAutoFit/>
          </a:bodyPr>
          <a:lstStyle/>
          <a:p>
            <a:r>
              <a:rPr lang="nb-NO" dirty="0"/>
              <a:t>u</a:t>
            </a:r>
          </a:p>
        </p:txBody>
      </p:sp>
      <p:sp>
        <p:nvSpPr>
          <p:cNvPr id="47127" name="TextBox 47126">
            <a:extLst>
              <a:ext uri="{FF2B5EF4-FFF2-40B4-BE49-F238E27FC236}">
                <a16:creationId xmlns:a16="http://schemas.microsoft.com/office/drawing/2014/main" id="{F256CEEB-8599-1AF6-8A8C-68FB988101A2}"/>
              </a:ext>
            </a:extLst>
          </p:cNvPr>
          <p:cNvSpPr txBox="1"/>
          <p:nvPr/>
        </p:nvSpPr>
        <p:spPr>
          <a:xfrm>
            <a:off x="11211150" y="419338"/>
            <a:ext cx="327334" cy="738664"/>
          </a:xfrm>
          <a:prstGeom prst="rect">
            <a:avLst/>
          </a:prstGeom>
          <a:noFill/>
        </p:spPr>
        <p:txBody>
          <a:bodyPr wrap="none" rtlCol="0">
            <a:spAutoFit/>
          </a:bodyPr>
          <a:lstStyle/>
          <a:p>
            <a:r>
              <a:rPr lang="nb-NO" sz="1400" dirty="0"/>
              <a:t>y</a:t>
            </a:r>
            <a:r>
              <a:rPr lang="nb-NO" sz="1400" baseline="-25000" dirty="0"/>
              <a:t>1</a:t>
            </a:r>
          </a:p>
          <a:p>
            <a:r>
              <a:rPr lang="nb-NO" sz="1400" dirty="0"/>
              <a:t>y</a:t>
            </a:r>
            <a:r>
              <a:rPr lang="nb-NO" sz="1400" baseline="-25000" dirty="0"/>
              <a:t>2</a:t>
            </a:r>
          </a:p>
          <a:p>
            <a:r>
              <a:rPr lang="nb-NO" sz="1400" dirty="0"/>
              <a:t>…</a:t>
            </a:r>
          </a:p>
        </p:txBody>
      </p:sp>
      <p:pic>
        <p:nvPicPr>
          <p:cNvPr id="5" name="Picture 4">
            <a:extLst>
              <a:ext uri="{FF2B5EF4-FFF2-40B4-BE49-F238E27FC236}">
                <a16:creationId xmlns:a16="http://schemas.microsoft.com/office/drawing/2014/main" id="{811C164B-160A-F300-88EB-D463C46320C5}"/>
              </a:ext>
            </a:extLst>
          </p:cNvPr>
          <p:cNvPicPr>
            <a:picLocks noChangeAspect="1"/>
          </p:cNvPicPr>
          <p:nvPr/>
        </p:nvPicPr>
        <p:blipFill>
          <a:blip r:embed="rId4"/>
          <a:stretch>
            <a:fillRect/>
          </a:stretch>
        </p:blipFill>
        <p:spPr>
          <a:xfrm>
            <a:off x="7195139" y="1234207"/>
            <a:ext cx="4902149" cy="1658294"/>
          </a:xfrm>
          <a:prstGeom prst="rect">
            <a:avLst/>
          </a:prstGeom>
        </p:spPr>
      </p:pic>
      <p:sp>
        <p:nvSpPr>
          <p:cNvPr id="2" name="TextBox 1">
            <a:extLst>
              <a:ext uri="{FF2B5EF4-FFF2-40B4-BE49-F238E27FC236}">
                <a16:creationId xmlns:a16="http://schemas.microsoft.com/office/drawing/2014/main" id="{9F0704DE-08D5-F00F-0997-ADE4A8A8B957}"/>
              </a:ext>
            </a:extLst>
          </p:cNvPr>
          <p:cNvSpPr txBox="1"/>
          <p:nvPr/>
        </p:nvSpPr>
        <p:spPr>
          <a:xfrm>
            <a:off x="10210639" y="2180736"/>
            <a:ext cx="1340367" cy="307777"/>
          </a:xfrm>
          <a:prstGeom prst="rect">
            <a:avLst/>
          </a:prstGeom>
          <a:noFill/>
        </p:spPr>
        <p:txBody>
          <a:bodyPr wrap="none" rtlCol="0">
            <a:spAutoFit/>
          </a:bodyPr>
          <a:lstStyle/>
          <a:p>
            <a:r>
              <a:rPr lang="en-US" sz="1400" dirty="0">
                <a:highlight>
                  <a:srgbClr val="FFFF00"/>
                </a:highlight>
              </a:rPr>
              <a:t>u=max(u</a:t>
            </a:r>
            <a:r>
              <a:rPr lang="en-US" sz="1400" baseline="-25000" dirty="0">
                <a:highlight>
                  <a:srgbClr val="FFFF00"/>
                </a:highlight>
              </a:rPr>
              <a:t>0</a:t>
            </a:r>
            <a:r>
              <a:rPr lang="en-US" sz="1400" dirty="0">
                <a:highlight>
                  <a:srgbClr val="FFFF00"/>
                </a:highlight>
              </a:rPr>
              <a:t>,u</a:t>
            </a:r>
            <a:r>
              <a:rPr lang="en-US" sz="1400" baseline="-25000" dirty="0">
                <a:highlight>
                  <a:srgbClr val="FFFF00"/>
                </a:highlight>
              </a:rPr>
              <a:t>1</a:t>
            </a:r>
            <a:r>
              <a:rPr lang="en-US" sz="1400" dirty="0">
                <a:highlight>
                  <a:srgbClr val="FFFF00"/>
                </a:highlight>
              </a:rPr>
              <a:t>,u</a:t>
            </a:r>
            <a:r>
              <a:rPr lang="en-US" sz="1400" baseline="-25000" dirty="0">
                <a:highlight>
                  <a:srgbClr val="FFFF00"/>
                </a:highlight>
              </a:rPr>
              <a:t>2</a:t>
            </a:r>
            <a:r>
              <a:rPr lang="en-US" sz="1400" dirty="0">
                <a:highlight>
                  <a:srgbClr val="FFFF00"/>
                </a:highlight>
              </a:rPr>
              <a:t>)</a:t>
            </a:r>
            <a:endParaRPr lang="en-US" baseline="-25000" dirty="0">
              <a:highlight>
                <a:srgbClr val="FFFF00"/>
              </a:highlight>
            </a:endParaRPr>
          </a:p>
        </p:txBody>
      </p:sp>
      <p:pic>
        <p:nvPicPr>
          <p:cNvPr id="7" name="Picture 6">
            <a:extLst>
              <a:ext uri="{FF2B5EF4-FFF2-40B4-BE49-F238E27FC236}">
                <a16:creationId xmlns:a16="http://schemas.microsoft.com/office/drawing/2014/main" id="{AB655FF1-6A89-7030-1295-4C4A34377947}"/>
              </a:ext>
            </a:extLst>
          </p:cNvPr>
          <p:cNvPicPr>
            <a:picLocks noChangeAspect="1"/>
          </p:cNvPicPr>
          <p:nvPr/>
        </p:nvPicPr>
        <p:blipFill>
          <a:blip r:embed="rId5"/>
          <a:stretch>
            <a:fillRect/>
          </a:stretch>
        </p:blipFill>
        <p:spPr>
          <a:xfrm>
            <a:off x="7309300" y="3351894"/>
            <a:ext cx="4989353" cy="1250912"/>
          </a:xfrm>
          <a:prstGeom prst="rect">
            <a:avLst/>
          </a:prstGeom>
        </p:spPr>
      </p:pic>
      <p:sp>
        <p:nvSpPr>
          <p:cNvPr id="3" name="Slide Number Placeholder 2">
            <a:extLst>
              <a:ext uri="{FF2B5EF4-FFF2-40B4-BE49-F238E27FC236}">
                <a16:creationId xmlns:a16="http://schemas.microsoft.com/office/drawing/2014/main" id="{47E0C372-20C8-635D-111A-D65154498968}"/>
              </a:ext>
            </a:extLst>
          </p:cNvPr>
          <p:cNvSpPr>
            <a:spLocks noGrp="1"/>
          </p:cNvSpPr>
          <p:nvPr>
            <p:ph type="sldNum" sz="quarter" idx="12"/>
          </p:nvPr>
        </p:nvSpPr>
        <p:spPr/>
        <p:txBody>
          <a:bodyPr/>
          <a:lstStyle/>
          <a:p>
            <a:fld id="{A5FDCD2B-6064-4A78-9C2D-DD73DFA345C7}" type="slidenum">
              <a:rPr lang="en-US" smtClean="0"/>
              <a:t>40</a:t>
            </a:fld>
            <a:endParaRPr lang="en-US"/>
          </a:p>
        </p:txBody>
      </p:sp>
    </p:spTree>
    <p:extLst>
      <p:ext uri="{BB962C8B-B14F-4D97-AF65-F5344CB8AC3E}">
        <p14:creationId xmlns:p14="http://schemas.microsoft.com/office/powerpoint/2010/main" val="219284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109">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7109">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7109">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7109">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7109">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1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7109">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7109">
                                            <p:txEl>
                                              <p:pRg st="15" end="1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7109">
                                            <p:txEl>
                                              <p:pRg st="16" end="1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7109">
                                            <p:txEl>
                                              <p:pRg st="17" end="1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Alt. III</a:t>
            </a:r>
          </a:p>
        </p:txBody>
      </p:sp>
      <p:sp>
        <p:nvSpPr>
          <p:cNvPr id="3" name="Content Placeholder 2"/>
          <p:cNvSpPr>
            <a:spLocks noGrp="1"/>
          </p:cNvSpPr>
          <p:nvPr>
            <p:ph idx="1"/>
          </p:nvPr>
        </p:nvSpPr>
        <p:spPr>
          <a:xfrm>
            <a:off x="2140433" y="1442575"/>
            <a:ext cx="8229600" cy="815116"/>
          </a:xfrm>
        </p:spPr>
        <p:txBody>
          <a:bodyPr/>
          <a:lstStyle/>
          <a:p>
            <a:r>
              <a:rPr lang="en-US" dirty="0"/>
              <a:t>Hot-spot control in reactor or furnace</a:t>
            </a:r>
          </a:p>
        </p:txBody>
      </p:sp>
      <p:grpSp>
        <p:nvGrpSpPr>
          <p:cNvPr id="5" name="Group 4"/>
          <p:cNvGrpSpPr/>
          <p:nvPr/>
        </p:nvGrpSpPr>
        <p:grpSpPr>
          <a:xfrm>
            <a:off x="4151784" y="2132856"/>
            <a:ext cx="2905576" cy="1962000"/>
            <a:chOff x="2483768" y="2763144"/>
            <a:chExt cx="2905576" cy="1962000"/>
          </a:xfrm>
        </p:grpSpPr>
        <p:sp>
          <p:nvSpPr>
            <p:cNvPr id="14" name="TextBox 13"/>
            <p:cNvSpPr txBox="1"/>
            <p:nvPr/>
          </p:nvSpPr>
          <p:spPr>
            <a:xfrm>
              <a:off x="2987824" y="3156997"/>
              <a:ext cx="300082" cy="1200329"/>
            </a:xfrm>
            <a:prstGeom prst="rect">
              <a:avLst/>
            </a:prstGeom>
            <a:noFill/>
            <a:ln>
              <a:solidFill>
                <a:schemeClr val="accent1">
                  <a:shade val="50000"/>
                </a:schemeClr>
              </a:solidFill>
            </a:ln>
          </p:spPr>
          <p:txBody>
            <a:bodyPr wrap="none" rtlCol="0">
              <a:spAutoFit/>
            </a:bodyPr>
            <a:lstStyle/>
            <a:p>
              <a:endParaRPr lang="en-US" dirty="0"/>
            </a:p>
            <a:p>
              <a:endParaRPr lang="en-US" dirty="0"/>
            </a:p>
            <a:p>
              <a:r>
                <a:rPr lang="en-US" dirty="0"/>
                <a:t>&gt;</a:t>
              </a:r>
            </a:p>
            <a:p>
              <a:endParaRPr lang="en-US" dirty="0"/>
            </a:p>
          </p:txBody>
        </p:sp>
        <p:cxnSp>
          <p:nvCxnSpPr>
            <p:cNvPr id="15" name="Straight Arrow Connector 14"/>
            <p:cNvCxnSpPr/>
            <p:nvPr/>
          </p:nvCxnSpPr>
          <p:spPr>
            <a:xfrm>
              <a:off x="2483768" y="3472905"/>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483768" y="3166289"/>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20" idx="1"/>
            </p:cNvCxnSpPr>
            <p:nvPr/>
          </p:nvCxnSpPr>
          <p:spPr>
            <a:xfrm>
              <a:off x="3347864" y="3319597"/>
              <a:ext cx="1103298" cy="256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504357" y="2862967"/>
              <a:ext cx="375424" cy="1846659"/>
            </a:xfrm>
            <a:prstGeom prst="rect">
              <a:avLst/>
            </a:prstGeom>
            <a:noFill/>
          </p:spPr>
          <p:txBody>
            <a:bodyPr wrap="none" rtlCol="0">
              <a:spAutoFit/>
            </a:bodyPr>
            <a:lstStyle/>
            <a:p>
              <a:r>
                <a:rPr lang="en-US" dirty="0"/>
                <a:t>T</a:t>
              </a:r>
              <a:r>
                <a:rPr lang="en-US" baseline="-25000" dirty="0"/>
                <a:t>1</a:t>
              </a:r>
            </a:p>
            <a:p>
              <a:r>
                <a:rPr lang="en-US" dirty="0"/>
                <a:t>T</a:t>
              </a:r>
              <a:r>
                <a:rPr lang="en-US" baseline="-25000" dirty="0"/>
                <a:t>2</a:t>
              </a:r>
            </a:p>
            <a:p>
              <a:r>
                <a:rPr lang="en-US" baseline="-25000" dirty="0"/>
                <a:t> .</a:t>
              </a:r>
            </a:p>
            <a:p>
              <a:r>
                <a:rPr lang="en-US" baseline="-25000" dirty="0"/>
                <a:t> .</a:t>
              </a:r>
            </a:p>
            <a:p>
              <a:r>
                <a:rPr lang="en-US" baseline="-25000" dirty="0"/>
                <a:t> .</a:t>
              </a:r>
              <a:endParaRPr lang="en-US" dirty="0"/>
            </a:p>
            <a:p>
              <a:endParaRPr lang="en-US" dirty="0"/>
            </a:p>
            <a:p>
              <a:r>
                <a:rPr lang="en-US" dirty="0" err="1"/>
                <a:t>T</a:t>
              </a:r>
              <a:r>
                <a:rPr lang="en-US" baseline="-25000" dirty="0" err="1"/>
                <a:t>n</a:t>
              </a:r>
              <a:endParaRPr lang="en-US" baseline="-25000" dirty="0"/>
            </a:p>
          </p:txBody>
        </p:sp>
        <p:sp>
          <p:nvSpPr>
            <p:cNvPr id="19" name="TextBox 18"/>
            <p:cNvSpPr txBox="1"/>
            <p:nvPr/>
          </p:nvSpPr>
          <p:spPr>
            <a:xfrm>
              <a:off x="3295767" y="2999597"/>
              <a:ext cx="886718" cy="492443"/>
            </a:xfrm>
            <a:prstGeom prst="rect">
              <a:avLst/>
            </a:prstGeom>
            <a:noFill/>
          </p:spPr>
          <p:txBody>
            <a:bodyPr wrap="none" rtlCol="0">
              <a:spAutoFit/>
            </a:bodyPr>
            <a:lstStyle/>
            <a:p>
              <a:r>
                <a:rPr lang="en-US" sz="1400" dirty="0"/>
                <a:t>y=max(</a:t>
              </a:r>
              <a:r>
                <a:rPr lang="en-US" sz="1400" dirty="0" err="1"/>
                <a:t>T</a:t>
              </a:r>
              <a:r>
                <a:rPr lang="en-US" sz="1400" baseline="-25000" dirty="0" err="1"/>
                <a:t>i</a:t>
              </a:r>
              <a:r>
                <a:rPr lang="en-US" sz="1400" dirty="0"/>
                <a:t>)</a:t>
              </a:r>
              <a:endParaRPr lang="en-US" sz="1400" baseline="-25000" dirty="0"/>
            </a:p>
            <a:p>
              <a:endParaRPr lang="en-US" baseline="-25000" dirty="0"/>
            </a:p>
          </p:txBody>
        </p:sp>
        <p:sp>
          <p:nvSpPr>
            <p:cNvPr id="20" name="TextBox 19"/>
            <p:cNvSpPr txBox="1"/>
            <p:nvPr/>
          </p:nvSpPr>
          <p:spPr>
            <a:xfrm>
              <a:off x="4451162" y="3160594"/>
              <a:ext cx="308098" cy="369332"/>
            </a:xfrm>
            <a:prstGeom prst="rect">
              <a:avLst/>
            </a:prstGeom>
            <a:noFill/>
            <a:ln>
              <a:solidFill>
                <a:schemeClr val="accent1">
                  <a:shade val="50000"/>
                </a:schemeClr>
              </a:solidFill>
            </a:ln>
          </p:spPr>
          <p:txBody>
            <a:bodyPr wrap="none" rtlCol="0">
              <a:spAutoFit/>
            </a:bodyPr>
            <a:lstStyle/>
            <a:p>
              <a:r>
                <a:rPr lang="en-US" dirty="0"/>
                <a:t>C</a:t>
              </a:r>
              <a:endParaRPr lang="en-US" baseline="-25000" dirty="0"/>
            </a:p>
          </p:txBody>
        </p:sp>
        <p:cxnSp>
          <p:nvCxnSpPr>
            <p:cNvPr id="21" name="Straight Arrow Connector 20"/>
            <p:cNvCxnSpPr/>
            <p:nvPr/>
          </p:nvCxnSpPr>
          <p:spPr>
            <a:xfrm>
              <a:off x="4751244" y="3330524"/>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811942" y="3001466"/>
              <a:ext cx="577402" cy="369332"/>
            </a:xfrm>
            <a:prstGeom prst="rect">
              <a:avLst/>
            </a:prstGeom>
            <a:noFill/>
          </p:spPr>
          <p:txBody>
            <a:bodyPr wrap="none" rtlCol="0">
              <a:spAutoFit/>
            </a:bodyPr>
            <a:lstStyle/>
            <a:p>
              <a:r>
                <a:rPr lang="en-US" dirty="0"/>
                <a:t>u=Q</a:t>
              </a:r>
              <a:endParaRPr lang="en-US" baseline="-25000" dirty="0"/>
            </a:p>
          </p:txBody>
        </p:sp>
        <p:sp>
          <p:nvSpPr>
            <p:cNvPr id="23" name="Rectangle 22"/>
            <p:cNvSpPr/>
            <p:nvPr/>
          </p:nvSpPr>
          <p:spPr bwMode="auto">
            <a:xfrm>
              <a:off x="2871304" y="2763144"/>
              <a:ext cx="1940637" cy="1962000"/>
            </a:xfrm>
            <a:prstGeom prst="rect">
              <a:avLst/>
            </a:prstGeom>
            <a:noFill/>
            <a:ln w="952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b-NO">
                <a:latin typeface="Arial" charset="0"/>
              </a:endParaRPr>
            </a:p>
          </p:txBody>
        </p:sp>
        <p:cxnSp>
          <p:nvCxnSpPr>
            <p:cNvPr id="24" name="Straight Arrow Connector 23"/>
            <p:cNvCxnSpPr/>
            <p:nvPr/>
          </p:nvCxnSpPr>
          <p:spPr>
            <a:xfrm>
              <a:off x="2483768" y="4351938"/>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25" name="Content Placeholder 2"/>
          <p:cNvSpPr txBox="1">
            <a:spLocks/>
          </p:cNvSpPr>
          <p:nvPr/>
        </p:nvSpPr>
        <p:spPr bwMode="auto">
          <a:xfrm>
            <a:off x="2180067" y="4624667"/>
            <a:ext cx="8229600" cy="815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562100" indent="-228600" algn="l" rtl="0" eaLnBrk="0" fontAlgn="base" hangingPunct="0">
              <a:spcBef>
                <a:spcPct val="20000"/>
              </a:spcBef>
              <a:spcAft>
                <a:spcPct val="0"/>
              </a:spcAft>
              <a:buChar char="–"/>
              <a:defRPr sz="1600">
                <a:solidFill>
                  <a:schemeClr val="tx1"/>
                </a:solidFill>
                <a:latin typeface="+mn-lt"/>
              </a:defRPr>
            </a:lvl4pPr>
            <a:lvl5pPr marL="1981200" indent="-228600" algn="l" rtl="0" eaLnBrk="0" fontAlgn="base" hangingPunct="0">
              <a:spcBef>
                <a:spcPct val="20000"/>
              </a:spcBef>
              <a:spcAft>
                <a:spcPct val="0"/>
              </a:spcAft>
              <a:buChar char="•"/>
              <a:defRPr sz="1600">
                <a:solidFill>
                  <a:schemeClr val="tx1"/>
                </a:solidFill>
                <a:latin typeface="+mn-lt"/>
              </a:defRPr>
            </a:lvl5pPr>
            <a:lvl6pPr marL="2438400" indent="-228600" algn="l" rtl="0" eaLnBrk="0" fontAlgn="base" hangingPunct="0">
              <a:spcBef>
                <a:spcPct val="20000"/>
              </a:spcBef>
              <a:spcAft>
                <a:spcPct val="0"/>
              </a:spcAft>
              <a:buChar char="•"/>
              <a:defRPr sz="1600">
                <a:solidFill>
                  <a:schemeClr val="tx1"/>
                </a:solidFill>
                <a:latin typeface="+mn-lt"/>
              </a:defRPr>
            </a:lvl6pPr>
            <a:lvl7pPr marL="2895600" indent="-228600" algn="l" rtl="0" eaLnBrk="0" fontAlgn="base" hangingPunct="0">
              <a:spcBef>
                <a:spcPct val="20000"/>
              </a:spcBef>
              <a:spcAft>
                <a:spcPct val="0"/>
              </a:spcAft>
              <a:buChar char="•"/>
              <a:defRPr sz="1600">
                <a:solidFill>
                  <a:schemeClr val="tx1"/>
                </a:solidFill>
                <a:latin typeface="+mn-lt"/>
              </a:defRPr>
            </a:lvl7pPr>
            <a:lvl8pPr marL="3352800" indent="-228600" algn="l" rtl="0" eaLnBrk="0" fontAlgn="base" hangingPunct="0">
              <a:spcBef>
                <a:spcPct val="20000"/>
              </a:spcBef>
              <a:spcAft>
                <a:spcPct val="0"/>
              </a:spcAft>
              <a:buChar char="•"/>
              <a:defRPr sz="1600">
                <a:solidFill>
                  <a:schemeClr val="tx1"/>
                </a:solidFill>
                <a:latin typeface="+mn-lt"/>
              </a:defRPr>
            </a:lvl8pPr>
            <a:lvl9pPr marL="3810000" indent="-228600" algn="l" rtl="0" eaLnBrk="0" fontAlgn="base" hangingPunct="0">
              <a:spcBef>
                <a:spcPct val="20000"/>
              </a:spcBef>
              <a:spcAft>
                <a:spcPct val="0"/>
              </a:spcAft>
              <a:buChar char="•"/>
              <a:defRPr sz="1600">
                <a:solidFill>
                  <a:schemeClr val="tx1"/>
                </a:solidFill>
                <a:latin typeface="+mn-lt"/>
              </a:defRPr>
            </a:lvl9pPr>
          </a:lstStyle>
          <a:p>
            <a:r>
              <a:rPr lang="en-US" sz="1600" kern="0" dirty="0"/>
              <a:t>Comment: Could use General Alternative I (many controllers) for hot-spot control, with each temperature controller (c</a:t>
            </a:r>
            <a:r>
              <a:rPr lang="en-US" sz="1600" kern="0" baseline="-25000" dirty="0"/>
              <a:t>1</a:t>
            </a:r>
            <a:r>
              <a:rPr lang="en-US" sz="1600" kern="0" dirty="0"/>
              <a:t>, c</a:t>
            </a:r>
            <a:r>
              <a:rPr lang="en-US" sz="1600" kern="0" baseline="-25000" dirty="0"/>
              <a:t>2</a:t>
            </a:r>
            <a:r>
              <a:rPr lang="en-US" sz="1600" kern="0" dirty="0"/>
              <a:t>,…) computing the heat input (u</a:t>
            </a:r>
            <a:r>
              <a:rPr lang="en-US" sz="1600" kern="0" baseline="-25000" dirty="0"/>
              <a:t>1</a:t>
            </a:r>
            <a:r>
              <a:rPr lang="en-US" sz="1600" kern="0" dirty="0"/>
              <a:t>=Q</a:t>
            </a:r>
            <a:r>
              <a:rPr lang="en-US" sz="1600" kern="0" baseline="-25000" dirty="0"/>
              <a:t>1</a:t>
            </a:r>
            <a:r>
              <a:rPr lang="en-US" sz="1600" kern="0" dirty="0"/>
              <a:t>, u</a:t>
            </a:r>
            <a:r>
              <a:rPr lang="en-US" sz="1600" kern="0" baseline="-25000" dirty="0"/>
              <a:t>2</a:t>
            </a:r>
            <a:r>
              <a:rPr lang="en-US" sz="1600" kern="0" dirty="0"/>
              <a:t>=Q</a:t>
            </a:r>
            <a:r>
              <a:rPr lang="en-US" sz="1600" kern="0" baseline="-25000" dirty="0"/>
              <a:t>2</a:t>
            </a:r>
            <a:r>
              <a:rPr lang="en-US" sz="1600" kern="0" dirty="0"/>
              <a:t>, ….) and then select u </a:t>
            </a:r>
            <a:r>
              <a:rPr lang="en-US" sz="1600" b="1" kern="0" dirty="0"/>
              <a:t>= min</a:t>
            </a:r>
            <a:r>
              <a:rPr lang="en-US" sz="1600" kern="0" dirty="0"/>
              <a:t>(u</a:t>
            </a:r>
            <a:r>
              <a:rPr lang="en-US" sz="1400" kern="0" baseline="-25000" dirty="0"/>
              <a:t>1</a:t>
            </a:r>
            <a:r>
              <a:rPr lang="en-US" sz="1600" kern="0" dirty="0"/>
              <a:t>, u</a:t>
            </a:r>
            <a:r>
              <a:rPr lang="en-US" sz="1600" kern="0" baseline="-25000" dirty="0"/>
              <a:t>2</a:t>
            </a:r>
            <a:r>
              <a:rPr lang="en-US" sz="1600" kern="0" dirty="0"/>
              <a:t>, …), but it is more complicated. </a:t>
            </a:r>
          </a:p>
          <a:p>
            <a:endParaRPr lang="en-US" kern="0" dirty="0"/>
          </a:p>
        </p:txBody>
      </p:sp>
      <p:sp>
        <p:nvSpPr>
          <p:cNvPr id="26" name="TextBox 25">
            <a:extLst>
              <a:ext uri="{FF2B5EF4-FFF2-40B4-BE49-F238E27FC236}">
                <a16:creationId xmlns:a16="http://schemas.microsoft.com/office/drawing/2014/main" id="{64CDF74C-AB37-4AF4-A791-F0C892C46093}"/>
              </a:ext>
            </a:extLst>
          </p:cNvPr>
          <p:cNvSpPr txBox="1"/>
          <p:nvPr/>
        </p:nvSpPr>
        <p:spPr>
          <a:xfrm>
            <a:off x="-67105" y="-88442"/>
            <a:ext cx="1868204" cy="400110"/>
          </a:xfrm>
          <a:prstGeom prst="rect">
            <a:avLst/>
          </a:prstGeom>
          <a:noFill/>
        </p:spPr>
        <p:txBody>
          <a:bodyPr wrap="none" rtlCol="0">
            <a:spAutoFit/>
          </a:bodyPr>
          <a:lstStyle/>
          <a:p>
            <a:r>
              <a:rPr lang="nb-NO" sz="2000" dirty="0">
                <a:highlight>
                  <a:srgbClr val="FFFF00"/>
                </a:highlight>
              </a:rPr>
              <a:t>CV-CV </a:t>
            </a:r>
            <a:r>
              <a:rPr lang="nb-NO" sz="2000" dirty="0" err="1">
                <a:highlight>
                  <a:srgbClr val="FFFF00"/>
                </a:highlight>
              </a:rPr>
              <a:t>switching</a:t>
            </a:r>
            <a:endParaRPr lang="nb-NO" sz="2000" dirty="0">
              <a:highlight>
                <a:srgbClr val="FFFF00"/>
              </a:highlight>
            </a:endParaRPr>
          </a:p>
        </p:txBody>
      </p:sp>
      <p:sp>
        <p:nvSpPr>
          <p:cNvPr id="4" name="Slide Number Placeholder 3">
            <a:extLst>
              <a:ext uri="{FF2B5EF4-FFF2-40B4-BE49-F238E27FC236}">
                <a16:creationId xmlns:a16="http://schemas.microsoft.com/office/drawing/2014/main" id="{815FE900-0551-0BE8-304B-2C7F619924F0}"/>
              </a:ext>
            </a:extLst>
          </p:cNvPr>
          <p:cNvSpPr>
            <a:spLocks noGrp="1"/>
          </p:cNvSpPr>
          <p:nvPr>
            <p:ph type="sldNum" sz="quarter" idx="12"/>
          </p:nvPr>
        </p:nvSpPr>
        <p:spPr/>
        <p:txBody>
          <a:bodyPr/>
          <a:lstStyle/>
          <a:p>
            <a:fld id="{A5FDCD2B-6064-4A78-9C2D-DD73DFA345C7}" type="slidenum">
              <a:rPr lang="en-US" smtClean="0"/>
              <a:t>41</a:t>
            </a:fld>
            <a:endParaRPr lang="en-US"/>
          </a:p>
        </p:txBody>
      </p:sp>
    </p:spTree>
    <p:extLst>
      <p:ext uri="{BB962C8B-B14F-4D97-AF65-F5344CB8AC3E}">
        <p14:creationId xmlns:p14="http://schemas.microsoft.com/office/powerpoint/2010/main" val="166387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7B1E7504-98E1-490B-B6E9-B18723E00EE5}"/>
              </a:ext>
            </a:extLst>
          </p:cNvPr>
          <p:cNvCxnSpPr/>
          <p:nvPr/>
        </p:nvCxnSpPr>
        <p:spPr>
          <a:xfrm>
            <a:off x="5884442" y="3119718"/>
            <a:ext cx="301214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B844A2B-0769-4603-BAD6-846617F28916}"/>
              </a:ext>
            </a:extLst>
          </p:cNvPr>
          <p:cNvCxnSpPr>
            <a:cxnSpLocks/>
          </p:cNvCxnSpPr>
          <p:nvPr/>
        </p:nvCxnSpPr>
        <p:spPr>
          <a:xfrm>
            <a:off x="5884442" y="5637007"/>
            <a:ext cx="176425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3F3590D-B241-4F63-B11E-42C6EC4DE880}"/>
              </a:ext>
            </a:extLst>
          </p:cNvPr>
          <p:cNvCxnSpPr>
            <a:cxnSpLocks/>
          </p:cNvCxnSpPr>
          <p:nvPr/>
        </p:nvCxnSpPr>
        <p:spPr>
          <a:xfrm>
            <a:off x="7648696" y="4048462"/>
            <a:ext cx="12478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BF4BE80-E967-4501-8267-CED365D2C27E}"/>
              </a:ext>
            </a:extLst>
          </p:cNvPr>
          <p:cNvCxnSpPr>
            <a:cxnSpLocks/>
          </p:cNvCxnSpPr>
          <p:nvPr/>
        </p:nvCxnSpPr>
        <p:spPr>
          <a:xfrm>
            <a:off x="7648696" y="4048462"/>
            <a:ext cx="0" cy="158854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0C6E6AF-0362-4D9B-ABBE-2ACF12A8B47C}"/>
              </a:ext>
            </a:extLst>
          </p:cNvPr>
          <p:cNvCxnSpPr>
            <a:cxnSpLocks/>
          </p:cNvCxnSpPr>
          <p:nvPr/>
        </p:nvCxnSpPr>
        <p:spPr>
          <a:xfrm>
            <a:off x="8896583" y="3119718"/>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D8DBA2C-E1BD-4A33-AD4A-3711CBC1738E}"/>
              </a:ext>
            </a:extLst>
          </p:cNvPr>
          <p:cNvCxnSpPr>
            <a:cxnSpLocks/>
          </p:cNvCxnSpPr>
          <p:nvPr/>
        </p:nvCxnSpPr>
        <p:spPr>
          <a:xfrm>
            <a:off x="4399887" y="5409303"/>
            <a:ext cx="1486348" cy="0"/>
          </a:xfrm>
          <a:prstGeom prst="line">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3937FC09-2E51-41D5-AAD6-4342C62906D0}"/>
              </a:ext>
            </a:extLst>
          </p:cNvPr>
          <p:cNvSpPr/>
          <p:nvPr/>
        </p:nvSpPr>
        <p:spPr>
          <a:xfrm rot="1849197">
            <a:off x="5988706" y="4853947"/>
            <a:ext cx="333487" cy="645640"/>
          </a:xfrm>
          <a:custGeom>
            <a:avLst/>
            <a:gdLst>
              <a:gd name="connsiteX0" fmla="*/ 107576 w 333487"/>
              <a:gd name="connsiteY0" fmla="*/ 645487 h 645640"/>
              <a:gd name="connsiteX1" fmla="*/ 172122 w 333487"/>
              <a:gd name="connsiteY1" fmla="*/ 548669 h 645640"/>
              <a:gd name="connsiteX2" fmla="*/ 225910 w 333487"/>
              <a:gd name="connsiteY2" fmla="*/ 494880 h 645640"/>
              <a:gd name="connsiteX3" fmla="*/ 247426 w 333487"/>
              <a:gd name="connsiteY3" fmla="*/ 462607 h 645640"/>
              <a:gd name="connsiteX4" fmla="*/ 279699 w 333487"/>
              <a:gd name="connsiteY4" fmla="*/ 419577 h 645640"/>
              <a:gd name="connsiteX5" fmla="*/ 311972 w 333487"/>
              <a:gd name="connsiteY5" fmla="*/ 365789 h 645640"/>
              <a:gd name="connsiteX6" fmla="*/ 333487 w 333487"/>
              <a:gd name="connsiteY6" fmla="*/ 301243 h 645640"/>
              <a:gd name="connsiteX7" fmla="*/ 290456 w 333487"/>
              <a:gd name="connsiteY7" fmla="*/ 139878 h 645640"/>
              <a:gd name="connsiteX8" fmla="*/ 258183 w 333487"/>
              <a:gd name="connsiteY8" fmla="*/ 129120 h 645640"/>
              <a:gd name="connsiteX9" fmla="*/ 225910 w 333487"/>
              <a:gd name="connsiteY9" fmla="*/ 96847 h 645640"/>
              <a:gd name="connsiteX10" fmla="*/ 193638 w 333487"/>
              <a:gd name="connsiteY10" fmla="*/ 86090 h 645640"/>
              <a:gd name="connsiteX11" fmla="*/ 161365 w 333487"/>
              <a:gd name="connsiteY11" fmla="*/ 64574 h 645640"/>
              <a:gd name="connsiteX12" fmla="*/ 107576 w 333487"/>
              <a:gd name="connsiteY12" fmla="*/ 10786 h 645640"/>
              <a:gd name="connsiteX13" fmla="*/ 32273 w 333487"/>
              <a:gd name="connsiteY13" fmla="*/ 86090 h 645640"/>
              <a:gd name="connsiteX14" fmla="*/ 0 w 333487"/>
              <a:gd name="connsiteY14" fmla="*/ 193666 h 645640"/>
              <a:gd name="connsiteX15" fmla="*/ 10758 w 333487"/>
              <a:gd name="connsiteY15" fmla="*/ 430334 h 645640"/>
              <a:gd name="connsiteX16" fmla="*/ 32273 w 333487"/>
              <a:gd name="connsiteY16" fmla="*/ 462607 h 645640"/>
              <a:gd name="connsiteX17" fmla="*/ 86061 w 333487"/>
              <a:gd name="connsiteY17" fmla="*/ 570184 h 645640"/>
              <a:gd name="connsiteX18" fmla="*/ 107576 w 333487"/>
              <a:gd name="connsiteY18" fmla="*/ 645487 h 64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3487" h="645640">
                <a:moveTo>
                  <a:pt x="107576" y="645487"/>
                </a:moveTo>
                <a:cubicBezTo>
                  <a:pt x="121920" y="641901"/>
                  <a:pt x="144540" y="579699"/>
                  <a:pt x="172122" y="548669"/>
                </a:cubicBezTo>
                <a:cubicBezTo>
                  <a:pt x="188968" y="529718"/>
                  <a:pt x="211845" y="515977"/>
                  <a:pt x="225910" y="494880"/>
                </a:cubicBezTo>
                <a:cubicBezTo>
                  <a:pt x="233082" y="484122"/>
                  <a:pt x="239911" y="473128"/>
                  <a:pt x="247426" y="462607"/>
                </a:cubicBezTo>
                <a:cubicBezTo>
                  <a:pt x="257847" y="448017"/>
                  <a:pt x="269754" y="434495"/>
                  <a:pt x="279699" y="419577"/>
                </a:cubicBezTo>
                <a:cubicBezTo>
                  <a:pt x="291297" y="402180"/>
                  <a:pt x="303320" y="384824"/>
                  <a:pt x="311972" y="365789"/>
                </a:cubicBezTo>
                <a:cubicBezTo>
                  <a:pt x="321357" y="345143"/>
                  <a:pt x="333487" y="301243"/>
                  <a:pt x="333487" y="301243"/>
                </a:cubicBezTo>
                <a:cubicBezTo>
                  <a:pt x="327136" y="237735"/>
                  <a:pt x="337506" y="186928"/>
                  <a:pt x="290456" y="139878"/>
                </a:cubicBezTo>
                <a:cubicBezTo>
                  <a:pt x="282438" y="131860"/>
                  <a:pt x="268941" y="132706"/>
                  <a:pt x="258183" y="129120"/>
                </a:cubicBezTo>
                <a:cubicBezTo>
                  <a:pt x="247425" y="118362"/>
                  <a:pt x="238569" y="105286"/>
                  <a:pt x="225910" y="96847"/>
                </a:cubicBezTo>
                <a:cubicBezTo>
                  <a:pt x="216475" y="90557"/>
                  <a:pt x="203780" y="91161"/>
                  <a:pt x="193638" y="86090"/>
                </a:cubicBezTo>
                <a:cubicBezTo>
                  <a:pt x="182074" y="80308"/>
                  <a:pt x="172123" y="71746"/>
                  <a:pt x="161365" y="64574"/>
                </a:cubicBezTo>
                <a:cubicBezTo>
                  <a:pt x="136263" y="-10729"/>
                  <a:pt x="161364" y="-7142"/>
                  <a:pt x="107576" y="10786"/>
                </a:cubicBezTo>
                <a:cubicBezTo>
                  <a:pt x="82475" y="35887"/>
                  <a:pt x="39235" y="51281"/>
                  <a:pt x="32273" y="86090"/>
                </a:cubicBezTo>
                <a:cubicBezTo>
                  <a:pt x="17728" y="158813"/>
                  <a:pt x="28306" y="122901"/>
                  <a:pt x="0" y="193666"/>
                </a:cubicBezTo>
                <a:cubicBezTo>
                  <a:pt x="3586" y="272555"/>
                  <a:pt x="1349" y="351926"/>
                  <a:pt x="10758" y="430334"/>
                </a:cubicBezTo>
                <a:cubicBezTo>
                  <a:pt x="12298" y="443171"/>
                  <a:pt x="26491" y="451043"/>
                  <a:pt x="32273" y="462607"/>
                </a:cubicBezTo>
                <a:cubicBezTo>
                  <a:pt x="70931" y="539924"/>
                  <a:pt x="33699" y="495382"/>
                  <a:pt x="86061" y="570184"/>
                </a:cubicBezTo>
                <a:cubicBezTo>
                  <a:pt x="99228" y="588994"/>
                  <a:pt x="93232" y="649073"/>
                  <a:pt x="107576" y="645487"/>
                </a:cubicBez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8" name="Straight Connector 17">
            <a:extLst>
              <a:ext uri="{FF2B5EF4-FFF2-40B4-BE49-F238E27FC236}">
                <a16:creationId xmlns:a16="http://schemas.microsoft.com/office/drawing/2014/main" id="{5C357D62-D90F-4BE9-8464-4CA605088629}"/>
              </a:ext>
            </a:extLst>
          </p:cNvPr>
          <p:cNvCxnSpPr>
            <a:cxnSpLocks/>
          </p:cNvCxnSpPr>
          <p:nvPr/>
        </p:nvCxnSpPr>
        <p:spPr>
          <a:xfrm flipH="1">
            <a:off x="5884442" y="3119718"/>
            <a:ext cx="1793" cy="251728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701A76D6-486F-456A-9F2A-3081854ADEE8}"/>
              </a:ext>
            </a:extLst>
          </p:cNvPr>
          <p:cNvGrpSpPr/>
          <p:nvPr/>
        </p:nvGrpSpPr>
        <p:grpSpPr>
          <a:xfrm>
            <a:off x="5063456" y="5269454"/>
            <a:ext cx="363967" cy="279698"/>
            <a:chOff x="8052099" y="6068347"/>
            <a:chExt cx="363967" cy="279698"/>
          </a:xfrm>
        </p:grpSpPr>
        <p:cxnSp>
          <p:nvCxnSpPr>
            <p:cNvPr id="21" name="Straight Connector 20">
              <a:extLst>
                <a:ext uri="{FF2B5EF4-FFF2-40B4-BE49-F238E27FC236}">
                  <a16:creationId xmlns:a16="http://schemas.microsoft.com/office/drawing/2014/main" id="{EA257153-6B7E-4F17-BF1C-221E9C5A44BE}"/>
                </a:ext>
              </a:extLst>
            </p:cNvPr>
            <p:cNvCxnSpPr>
              <a:cxnSpLocks/>
            </p:cNvCxnSpPr>
            <p:nvPr/>
          </p:nvCxnSpPr>
          <p:spPr>
            <a:xfrm>
              <a:off x="8068235" y="6078071"/>
              <a:ext cx="346038" cy="2699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C7BFD1B-591A-4CC0-B220-485FA113E5BA}"/>
                </a:ext>
              </a:extLst>
            </p:cNvPr>
            <p:cNvCxnSpPr>
              <a:cxnSpLocks/>
            </p:cNvCxnSpPr>
            <p:nvPr/>
          </p:nvCxnSpPr>
          <p:spPr>
            <a:xfrm flipH="1">
              <a:off x="8068235" y="6078071"/>
              <a:ext cx="346038" cy="2699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79404A8-5483-4288-B16D-9928D2A0BCD4}"/>
                </a:ext>
              </a:extLst>
            </p:cNvPr>
            <p:cNvCxnSpPr>
              <a:cxnSpLocks/>
            </p:cNvCxnSpPr>
            <p:nvPr/>
          </p:nvCxnSpPr>
          <p:spPr>
            <a:xfrm>
              <a:off x="8416066" y="6068347"/>
              <a:ext cx="0" cy="2699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A85C2A9-1A0E-4A55-9FC0-EFF2E8CCFC28}"/>
                </a:ext>
              </a:extLst>
            </p:cNvPr>
            <p:cNvCxnSpPr>
              <a:cxnSpLocks/>
            </p:cNvCxnSpPr>
            <p:nvPr/>
          </p:nvCxnSpPr>
          <p:spPr>
            <a:xfrm>
              <a:off x="8052099" y="6068347"/>
              <a:ext cx="0" cy="2699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Flowchart: Connector 31">
            <a:extLst>
              <a:ext uri="{FF2B5EF4-FFF2-40B4-BE49-F238E27FC236}">
                <a16:creationId xmlns:a16="http://schemas.microsoft.com/office/drawing/2014/main" id="{F09D3345-4278-4523-ABF9-ADA9233289E3}"/>
              </a:ext>
            </a:extLst>
          </p:cNvPr>
          <p:cNvSpPr/>
          <p:nvPr/>
        </p:nvSpPr>
        <p:spPr>
          <a:xfrm>
            <a:off x="9296119" y="1802775"/>
            <a:ext cx="677732" cy="602428"/>
          </a:xfrm>
          <a:prstGeom prst="flowChartConnector">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000" dirty="0">
                <a:solidFill>
                  <a:srgbClr val="FF0000"/>
                </a:solidFill>
              </a:rPr>
              <a:t>TC</a:t>
            </a:r>
          </a:p>
        </p:txBody>
      </p:sp>
      <p:cxnSp>
        <p:nvCxnSpPr>
          <p:cNvPr id="33" name="Straight Connector 32">
            <a:extLst>
              <a:ext uri="{FF2B5EF4-FFF2-40B4-BE49-F238E27FC236}">
                <a16:creationId xmlns:a16="http://schemas.microsoft.com/office/drawing/2014/main" id="{03E8D1FF-020D-42E9-B808-2D2F00B48B88}"/>
              </a:ext>
            </a:extLst>
          </p:cNvPr>
          <p:cNvCxnSpPr>
            <a:cxnSpLocks/>
          </p:cNvCxnSpPr>
          <p:nvPr/>
        </p:nvCxnSpPr>
        <p:spPr>
          <a:xfrm>
            <a:off x="8896583" y="3632499"/>
            <a:ext cx="1486348" cy="0"/>
          </a:xfrm>
          <a:prstGeom prst="line">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432F8514-C577-45A3-91D9-48436925F13D}"/>
              </a:ext>
            </a:extLst>
          </p:cNvPr>
          <p:cNvSpPr txBox="1"/>
          <p:nvPr/>
        </p:nvSpPr>
        <p:spPr>
          <a:xfrm>
            <a:off x="4758201" y="5539429"/>
            <a:ext cx="1175835" cy="369332"/>
          </a:xfrm>
          <a:prstGeom prst="rect">
            <a:avLst/>
          </a:prstGeom>
          <a:noFill/>
        </p:spPr>
        <p:txBody>
          <a:bodyPr wrap="none" rtlCol="0">
            <a:spAutoFit/>
          </a:bodyPr>
          <a:lstStyle/>
          <a:p>
            <a:r>
              <a:rPr lang="nb-NO" dirty="0"/>
              <a:t>u=</a:t>
            </a:r>
            <a:r>
              <a:rPr lang="nb-NO" dirty="0" err="1"/>
              <a:t>Fuel</a:t>
            </a:r>
            <a:r>
              <a:rPr lang="nb-NO" dirty="0"/>
              <a:t> gas</a:t>
            </a:r>
          </a:p>
        </p:txBody>
      </p:sp>
      <p:sp>
        <p:nvSpPr>
          <p:cNvPr id="35" name="TextBox 34">
            <a:extLst>
              <a:ext uri="{FF2B5EF4-FFF2-40B4-BE49-F238E27FC236}">
                <a16:creationId xmlns:a16="http://schemas.microsoft.com/office/drawing/2014/main" id="{DC6E466E-379B-43F7-8D0C-A9C013FF0BA9}"/>
              </a:ext>
            </a:extLst>
          </p:cNvPr>
          <p:cNvSpPr txBox="1"/>
          <p:nvPr/>
        </p:nvSpPr>
        <p:spPr>
          <a:xfrm>
            <a:off x="9165690" y="3669406"/>
            <a:ext cx="938590" cy="369332"/>
          </a:xfrm>
          <a:prstGeom prst="rect">
            <a:avLst/>
          </a:prstGeom>
          <a:noFill/>
        </p:spPr>
        <p:txBody>
          <a:bodyPr wrap="none" rtlCol="0">
            <a:spAutoFit/>
          </a:bodyPr>
          <a:lstStyle/>
          <a:p>
            <a:r>
              <a:rPr lang="nb-NO" dirty="0"/>
              <a:t>Flue gas</a:t>
            </a:r>
          </a:p>
        </p:txBody>
      </p:sp>
      <p:cxnSp>
        <p:nvCxnSpPr>
          <p:cNvPr id="37" name="Straight Arrow Connector 36">
            <a:extLst>
              <a:ext uri="{FF2B5EF4-FFF2-40B4-BE49-F238E27FC236}">
                <a16:creationId xmlns:a16="http://schemas.microsoft.com/office/drawing/2014/main" id="{9A8CFF39-5486-475B-BE45-768B30643611}"/>
              </a:ext>
            </a:extLst>
          </p:cNvPr>
          <p:cNvCxnSpPr>
            <a:cxnSpLocks/>
            <a:endCxn id="32" idx="4"/>
          </p:cNvCxnSpPr>
          <p:nvPr/>
        </p:nvCxnSpPr>
        <p:spPr>
          <a:xfrm flipV="1">
            <a:off x="9634985" y="2405203"/>
            <a:ext cx="0" cy="39380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70EDAE9-00E2-4ED8-A823-249B19A83E3C}"/>
              </a:ext>
            </a:extLst>
          </p:cNvPr>
          <p:cNvCxnSpPr>
            <a:cxnSpLocks/>
          </p:cNvCxnSpPr>
          <p:nvPr/>
        </p:nvCxnSpPr>
        <p:spPr>
          <a:xfrm>
            <a:off x="5227496" y="2103989"/>
            <a:ext cx="408847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A0C6A9A-6D4B-4AF3-8068-FCE839B2D6EC}"/>
              </a:ext>
            </a:extLst>
          </p:cNvPr>
          <p:cNvCxnSpPr>
            <a:cxnSpLocks/>
          </p:cNvCxnSpPr>
          <p:nvPr/>
        </p:nvCxnSpPr>
        <p:spPr>
          <a:xfrm>
            <a:off x="5225413" y="2103989"/>
            <a:ext cx="2083" cy="330045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867960E-C6E2-4057-B185-05101C0955BA}"/>
              </a:ext>
            </a:extLst>
          </p:cNvPr>
          <p:cNvCxnSpPr>
            <a:cxnSpLocks/>
          </p:cNvCxnSpPr>
          <p:nvPr/>
        </p:nvCxnSpPr>
        <p:spPr>
          <a:xfrm flipV="1">
            <a:off x="8477035" y="3429000"/>
            <a:ext cx="0" cy="1175273"/>
          </a:xfrm>
          <a:prstGeom prst="line">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B18F822-8119-4D58-9BDE-531ED63AC6DB}"/>
              </a:ext>
            </a:extLst>
          </p:cNvPr>
          <p:cNvCxnSpPr/>
          <p:nvPr/>
        </p:nvCxnSpPr>
        <p:spPr>
          <a:xfrm>
            <a:off x="8477035" y="4604273"/>
            <a:ext cx="92515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4B1C9660-6401-4798-9D09-89B2FDB9AF5B}"/>
              </a:ext>
            </a:extLst>
          </p:cNvPr>
          <p:cNvSpPr txBox="1"/>
          <p:nvPr/>
        </p:nvSpPr>
        <p:spPr>
          <a:xfrm>
            <a:off x="9072912" y="4629439"/>
            <a:ext cx="2113079" cy="369332"/>
          </a:xfrm>
          <a:prstGeom prst="rect">
            <a:avLst/>
          </a:prstGeom>
          <a:noFill/>
        </p:spPr>
        <p:txBody>
          <a:bodyPr wrap="none" rtlCol="0">
            <a:spAutoFit/>
          </a:bodyPr>
          <a:lstStyle/>
          <a:p>
            <a:r>
              <a:rPr lang="nb-NO" dirty="0"/>
              <a:t>Process fluid (water)</a:t>
            </a:r>
          </a:p>
        </p:txBody>
      </p:sp>
      <p:cxnSp>
        <p:nvCxnSpPr>
          <p:cNvPr id="54" name="Straight Connector 53">
            <a:extLst>
              <a:ext uri="{FF2B5EF4-FFF2-40B4-BE49-F238E27FC236}">
                <a16:creationId xmlns:a16="http://schemas.microsoft.com/office/drawing/2014/main" id="{E7A0A733-8CAA-4D1C-9447-1B9C04C62922}"/>
              </a:ext>
            </a:extLst>
          </p:cNvPr>
          <p:cNvCxnSpPr>
            <a:cxnSpLocks/>
          </p:cNvCxnSpPr>
          <p:nvPr/>
        </p:nvCxnSpPr>
        <p:spPr>
          <a:xfrm flipV="1">
            <a:off x="7960668" y="2799005"/>
            <a:ext cx="0" cy="10739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1DBD7D4-B162-4DC5-BB10-E27EE36EE00F}"/>
              </a:ext>
            </a:extLst>
          </p:cNvPr>
          <p:cNvCxnSpPr>
            <a:cxnSpLocks/>
          </p:cNvCxnSpPr>
          <p:nvPr/>
        </p:nvCxnSpPr>
        <p:spPr>
          <a:xfrm flipV="1">
            <a:off x="8272639" y="3446929"/>
            <a:ext cx="204396" cy="4071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3A81CB0-D556-4D92-A563-54EDE4771031}"/>
              </a:ext>
            </a:extLst>
          </p:cNvPr>
          <p:cNvCxnSpPr>
            <a:cxnSpLocks/>
          </p:cNvCxnSpPr>
          <p:nvPr/>
        </p:nvCxnSpPr>
        <p:spPr>
          <a:xfrm flipH="1" flipV="1">
            <a:off x="8171622" y="3492652"/>
            <a:ext cx="87738" cy="33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7E6693D-F4DA-467C-8905-B503EDC38D7D}"/>
              </a:ext>
            </a:extLst>
          </p:cNvPr>
          <p:cNvCxnSpPr>
            <a:cxnSpLocks/>
          </p:cNvCxnSpPr>
          <p:nvPr/>
        </p:nvCxnSpPr>
        <p:spPr>
          <a:xfrm flipV="1">
            <a:off x="7960668" y="3465834"/>
            <a:ext cx="204396" cy="4071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354C0E63-32E4-4045-8E60-E7708335E495}"/>
              </a:ext>
            </a:extLst>
          </p:cNvPr>
          <p:cNvCxnSpPr/>
          <p:nvPr/>
        </p:nvCxnSpPr>
        <p:spPr>
          <a:xfrm>
            <a:off x="7960668" y="2799005"/>
            <a:ext cx="380820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868B48F-4923-47DD-B854-83AC6AD6B656}"/>
              </a:ext>
            </a:extLst>
          </p:cNvPr>
          <p:cNvCxnSpPr>
            <a:cxnSpLocks/>
          </p:cNvCxnSpPr>
          <p:nvPr/>
        </p:nvCxnSpPr>
        <p:spPr>
          <a:xfrm flipV="1">
            <a:off x="6417219" y="5561703"/>
            <a:ext cx="0" cy="537883"/>
          </a:xfrm>
          <a:prstGeom prst="line">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2FD8EDCD-1030-4ED9-8274-879E20B3A4E1}"/>
              </a:ext>
            </a:extLst>
          </p:cNvPr>
          <p:cNvSpPr txBox="1"/>
          <p:nvPr/>
        </p:nvSpPr>
        <p:spPr>
          <a:xfrm>
            <a:off x="6369896" y="5862873"/>
            <a:ext cx="450764" cy="369332"/>
          </a:xfrm>
          <a:prstGeom prst="rect">
            <a:avLst/>
          </a:prstGeom>
          <a:noFill/>
        </p:spPr>
        <p:txBody>
          <a:bodyPr wrap="none" rtlCol="0">
            <a:spAutoFit/>
          </a:bodyPr>
          <a:lstStyle/>
          <a:p>
            <a:r>
              <a:rPr lang="nb-NO" dirty="0"/>
              <a:t>Air</a:t>
            </a:r>
          </a:p>
        </p:txBody>
      </p:sp>
      <p:cxnSp>
        <p:nvCxnSpPr>
          <p:cNvPr id="73" name="Straight Arrow Connector 72">
            <a:extLst>
              <a:ext uri="{FF2B5EF4-FFF2-40B4-BE49-F238E27FC236}">
                <a16:creationId xmlns:a16="http://schemas.microsoft.com/office/drawing/2014/main" id="{06037753-21EB-4581-8005-DFA77AB55DCD}"/>
              </a:ext>
            </a:extLst>
          </p:cNvPr>
          <p:cNvCxnSpPr>
            <a:cxnSpLocks/>
          </p:cNvCxnSpPr>
          <p:nvPr/>
        </p:nvCxnSpPr>
        <p:spPr>
          <a:xfrm flipH="1">
            <a:off x="9993283" y="2103989"/>
            <a:ext cx="495432"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A3B5C414-9DBC-4610-86CC-7F2E54BEA6B9}"/>
              </a:ext>
            </a:extLst>
          </p:cNvPr>
          <p:cNvSpPr txBox="1"/>
          <p:nvPr/>
        </p:nvSpPr>
        <p:spPr>
          <a:xfrm>
            <a:off x="10382931" y="1802775"/>
            <a:ext cx="1132041" cy="369332"/>
          </a:xfrm>
          <a:prstGeom prst="rect">
            <a:avLst/>
          </a:prstGeom>
          <a:noFill/>
        </p:spPr>
        <p:txBody>
          <a:bodyPr wrap="none" rtlCol="0">
            <a:spAutoFit/>
          </a:bodyPr>
          <a:lstStyle/>
          <a:p>
            <a:r>
              <a:rPr lang="nb-NO" dirty="0">
                <a:solidFill>
                  <a:srgbClr val="FF0000"/>
                </a:solidFill>
              </a:rPr>
              <a:t>T</a:t>
            </a:r>
            <a:r>
              <a:rPr lang="nb-NO" baseline="-25000" dirty="0">
                <a:solidFill>
                  <a:srgbClr val="FF0000"/>
                </a:solidFill>
              </a:rPr>
              <a:t>1s</a:t>
            </a:r>
            <a:r>
              <a:rPr lang="nb-NO" dirty="0">
                <a:solidFill>
                  <a:srgbClr val="FF0000"/>
                </a:solidFill>
              </a:rPr>
              <a:t> = 500C</a:t>
            </a:r>
            <a:endParaRPr lang="nb-NO" baseline="-25000" dirty="0">
              <a:solidFill>
                <a:srgbClr val="FF0000"/>
              </a:solidFill>
            </a:endParaRPr>
          </a:p>
        </p:txBody>
      </p:sp>
      <p:sp>
        <p:nvSpPr>
          <p:cNvPr id="76" name="Flowchart: Connector 75">
            <a:extLst>
              <a:ext uri="{FF2B5EF4-FFF2-40B4-BE49-F238E27FC236}">
                <a16:creationId xmlns:a16="http://schemas.microsoft.com/office/drawing/2014/main" id="{AA3DE31A-63C2-4EBE-9AAE-D2386B078C5B}"/>
              </a:ext>
            </a:extLst>
          </p:cNvPr>
          <p:cNvSpPr/>
          <p:nvPr/>
        </p:nvSpPr>
        <p:spPr>
          <a:xfrm>
            <a:off x="6628223" y="2329855"/>
            <a:ext cx="677732" cy="602428"/>
          </a:xfrm>
          <a:prstGeom prst="flowChartConnector">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000" dirty="0">
                <a:solidFill>
                  <a:srgbClr val="FF0000"/>
                </a:solidFill>
              </a:rPr>
              <a:t>TC</a:t>
            </a:r>
          </a:p>
        </p:txBody>
      </p:sp>
      <p:cxnSp>
        <p:nvCxnSpPr>
          <p:cNvPr id="77" name="Straight Arrow Connector 76">
            <a:extLst>
              <a:ext uri="{FF2B5EF4-FFF2-40B4-BE49-F238E27FC236}">
                <a16:creationId xmlns:a16="http://schemas.microsoft.com/office/drawing/2014/main" id="{168CDB2B-3C9F-48E5-B407-63D7EC1E5D3A}"/>
              </a:ext>
            </a:extLst>
          </p:cNvPr>
          <p:cNvCxnSpPr>
            <a:cxnSpLocks/>
          </p:cNvCxnSpPr>
          <p:nvPr/>
        </p:nvCxnSpPr>
        <p:spPr>
          <a:xfrm flipH="1" flipV="1">
            <a:off x="6975764" y="2922817"/>
            <a:ext cx="14924" cy="65410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CA98C48D-DCF2-4A96-9FF8-A98238B15F46}"/>
              </a:ext>
            </a:extLst>
          </p:cNvPr>
          <p:cNvSpPr txBox="1"/>
          <p:nvPr/>
        </p:nvSpPr>
        <p:spPr>
          <a:xfrm>
            <a:off x="7415410" y="2232772"/>
            <a:ext cx="1229824" cy="369332"/>
          </a:xfrm>
          <a:prstGeom prst="rect">
            <a:avLst/>
          </a:prstGeom>
          <a:noFill/>
        </p:spPr>
        <p:txBody>
          <a:bodyPr wrap="none" rtlCol="0">
            <a:spAutoFit/>
          </a:bodyPr>
          <a:lstStyle/>
          <a:p>
            <a:r>
              <a:rPr lang="nb-NO" dirty="0">
                <a:solidFill>
                  <a:srgbClr val="FF0000"/>
                </a:solidFill>
              </a:rPr>
              <a:t>T</a:t>
            </a:r>
            <a:r>
              <a:rPr lang="nb-NO" baseline="-25000" dirty="0">
                <a:solidFill>
                  <a:srgbClr val="FF0000"/>
                </a:solidFill>
              </a:rPr>
              <a:t>2max</a:t>
            </a:r>
            <a:r>
              <a:rPr lang="nb-NO" dirty="0">
                <a:solidFill>
                  <a:srgbClr val="FF0000"/>
                </a:solidFill>
              </a:rPr>
              <a:t>=700C</a:t>
            </a:r>
            <a:endParaRPr lang="nb-NO" baseline="-25000" dirty="0">
              <a:solidFill>
                <a:srgbClr val="FF0000"/>
              </a:solidFill>
            </a:endParaRPr>
          </a:p>
        </p:txBody>
      </p:sp>
      <p:cxnSp>
        <p:nvCxnSpPr>
          <p:cNvPr id="81" name="Straight Arrow Connector 80">
            <a:extLst>
              <a:ext uri="{FF2B5EF4-FFF2-40B4-BE49-F238E27FC236}">
                <a16:creationId xmlns:a16="http://schemas.microsoft.com/office/drawing/2014/main" id="{35FDC1D1-9D01-45FB-BFE4-97599715A52E}"/>
              </a:ext>
            </a:extLst>
          </p:cNvPr>
          <p:cNvCxnSpPr>
            <a:cxnSpLocks/>
          </p:cNvCxnSpPr>
          <p:nvPr/>
        </p:nvCxnSpPr>
        <p:spPr>
          <a:xfrm flipH="1">
            <a:off x="7305955" y="2610145"/>
            <a:ext cx="495432"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4EEB6DF9-DDE5-444F-9FE5-18F8CB07BBB0}"/>
              </a:ext>
            </a:extLst>
          </p:cNvPr>
          <p:cNvCxnSpPr>
            <a:cxnSpLocks/>
            <a:stCxn id="76" idx="2"/>
          </p:cNvCxnSpPr>
          <p:nvPr/>
        </p:nvCxnSpPr>
        <p:spPr>
          <a:xfrm flipH="1" flipV="1">
            <a:off x="5615434" y="2621603"/>
            <a:ext cx="1012789" cy="946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1B90FE29-6D32-4346-A2A7-A4F8C434F492}"/>
              </a:ext>
            </a:extLst>
          </p:cNvPr>
          <p:cNvSpPr txBox="1"/>
          <p:nvPr/>
        </p:nvSpPr>
        <p:spPr>
          <a:xfrm>
            <a:off x="9654251" y="2397387"/>
            <a:ext cx="673582" cy="369332"/>
          </a:xfrm>
          <a:prstGeom prst="rect">
            <a:avLst/>
          </a:prstGeom>
          <a:noFill/>
        </p:spPr>
        <p:txBody>
          <a:bodyPr wrap="none" rtlCol="0">
            <a:spAutoFit/>
          </a:bodyPr>
          <a:lstStyle/>
          <a:p>
            <a:r>
              <a:rPr lang="nb-NO" dirty="0">
                <a:solidFill>
                  <a:srgbClr val="FF0000"/>
                </a:solidFill>
              </a:rPr>
              <a:t>y</a:t>
            </a:r>
            <a:r>
              <a:rPr lang="nb-NO" baseline="-25000" dirty="0">
                <a:solidFill>
                  <a:srgbClr val="FF0000"/>
                </a:solidFill>
              </a:rPr>
              <a:t>1</a:t>
            </a:r>
            <a:r>
              <a:rPr lang="nb-NO" dirty="0">
                <a:solidFill>
                  <a:srgbClr val="FF0000"/>
                </a:solidFill>
              </a:rPr>
              <a:t>=T</a:t>
            </a:r>
            <a:r>
              <a:rPr lang="nb-NO" baseline="-25000" dirty="0">
                <a:solidFill>
                  <a:srgbClr val="FF0000"/>
                </a:solidFill>
              </a:rPr>
              <a:t>1</a:t>
            </a:r>
          </a:p>
        </p:txBody>
      </p:sp>
      <p:sp>
        <p:nvSpPr>
          <p:cNvPr id="88" name="TextBox 87">
            <a:extLst>
              <a:ext uri="{FF2B5EF4-FFF2-40B4-BE49-F238E27FC236}">
                <a16:creationId xmlns:a16="http://schemas.microsoft.com/office/drawing/2014/main" id="{2067E58C-CCDC-4CFF-82A2-504CE51488EF}"/>
              </a:ext>
            </a:extLst>
          </p:cNvPr>
          <p:cNvSpPr txBox="1"/>
          <p:nvPr/>
        </p:nvSpPr>
        <p:spPr>
          <a:xfrm>
            <a:off x="6006369" y="1686259"/>
            <a:ext cx="385042" cy="369332"/>
          </a:xfrm>
          <a:prstGeom prst="rect">
            <a:avLst/>
          </a:prstGeom>
          <a:noFill/>
        </p:spPr>
        <p:txBody>
          <a:bodyPr wrap="none" rtlCol="0">
            <a:spAutoFit/>
          </a:bodyPr>
          <a:lstStyle/>
          <a:p>
            <a:r>
              <a:rPr lang="nb-NO" dirty="0">
                <a:solidFill>
                  <a:srgbClr val="FF0000"/>
                </a:solidFill>
              </a:rPr>
              <a:t>u</a:t>
            </a:r>
            <a:r>
              <a:rPr lang="nb-NO" baseline="-25000" dirty="0">
                <a:solidFill>
                  <a:srgbClr val="FF0000"/>
                </a:solidFill>
              </a:rPr>
              <a:t>1</a:t>
            </a:r>
          </a:p>
        </p:txBody>
      </p:sp>
      <p:sp>
        <p:nvSpPr>
          <p:cNvPr id="89" name="TextBox 88">
            <a:extLst>
              <a:ext uri="{FF2B5EF4-FFF2-40B4-BE49-F238E27FC236}">
                <a16:creationId xmlns:a16="http://schemas.microsoft.com/office/drawing/2014/main" id="{9E2FD501-A675-4FB0-9C9A-80A6912BA449}"/>
              </a:ext>
            </a:extLst>
          </p:cNvPr>
          <p:cNvSpPr txBox="1"/>
          <p:nvPr/>
        </p:nvSpPr>
        <p:spPr>
          <a:xfrm>
            <a:off x="6032177" y="2235904"/>
            <a:ext cx="385042" cy="369332"/>
          </a:xfrm>
          <a:prstGeom prst="rect">
            <a:avLst/>
          </a:prstGeom>
          <a:noFill/>
        </p:spPr>
        <p:txBody>
          <a:bodyPr wrap="none" rtlCol="0">
            <a:spAutoFit/>
          </a:bodyPr>
          <a:lstStyle/>
          <a:p>
            <a:r>
              <a:rPr lang="nb-NO" dirty="0">
                <a:solidFill>
                  <a:srgbClr val="FF0000"/>
                </a:solidFill>
              </a:rPr>
              <a:t>u</a:t>
            </a:r>
            <a:r>
              <a:rPr lang="nb-NO" baseline="-25000" dirty="0">
                <a:solidFill>
                  <a:srgbClr val="FF0000"/>
                </a:solidFill>
              </a:rPr>
              <a:t>2</a:t>
            </a:r>
          </a:p>
        </p:txBody>
      </p:sp>
      <p:sp>
        <p:nvSpPr>
          <p:cNvPr id="90" name="TextBox 89">
            <a:extLst>
              <a:ext uri="{FF2B5EF4-FFF2-40B4-BE49-F238E27FC236}">
                <a16:creationId xmlns:a16="http://schemas.microsoft.com/office/drawing/2014/main" id="{485F01C9-6AC9-4B48-A325-40FC996AC323}"/>
              </a:ext>
            </a:extLst>
          </p:cNvPr>
          <p:cNvSpPr txBox="1"/>
          <p:nvPr/>
        </p:nvSpPr>
        <p:spPr>
          <a:xfrm>
            <a:off x="4511023" y="3119717"/>
            <a:ext cx="1380506" cy="369332"/>
          </a:xfrm>
          <a:prstGeom prst="rect">
            <a:avLst/>
          </a:prstGeom>
          <a:noFill/>
        </p:spPr>
        <p:txBody>
          <a:bodyPr wrap="none" rtlCol="0">
            <a:spAutoFit/>
          </a:bodyPr>
          <a:lstStyle/>
          <a:p>
            <a:r>
              <a:rPr lang="nb-NO" dirty="0">
                <a:solidFill>
                  <a:srgbClr val="FF0000"/>
                </a:solidFill>
              </a:rPr>
              <a:t>u=min(u</a:t>
            </a:r>
            <a:r>
              <a:rPr lang="nb-NO" baseline="-25000" dirty="0">
                <a:solidFill>
                  <a:srgbClr val="FF0000"/>
                </a:solidFill>
              </a:rPr>
              <a:t>1</a:t>
            </a:r>
            <a:r>
              <a:rPr lang="nb-NO" dirty="0">
                <a:solidFill>
                  <a:srgbClr val="FF0000"/>
                </a:solidFill>
              </a:rPr>
              <a:t>,u</a:t>
            </a:r>
            <a:r>
              <a:rPr lang="nb-NO" baseline="-25000" dirty="0">
                <a:solidFill>
                  <a:srgbClr val="FF0000"/>
                </a:solidFill>
              </a:rPr>
              <a:t>2</a:t>
            </a:r>
            <a:r>
              <a:rPr lang="nb-NO" dirty="0">
                <a:solidFill>
                  <a:srgbClr val="FF0000"/>
                </a:solidFill>
              </a:rPr>
              <a:t>)</a:t>
            </a:r>
            <a:endParaRPr lang="nb-NO" baseline="-25000" dirty="0">
              <a:solidFill>
                <a:srgbClr val="FF0000"/>
              </a:solidFill>
            </a:endParaRPr>
          </a:p>
        </p:txBody>
      </p:sp>
      <p:sp>
        <p:nvSpPr>
          <p:cNvPr id="92" name="TextBox 91">
            <a:extLst>
              <a:ext uri="{FF2B5EF4-FFF2-40B4-BE49-F238E27FC236}">
                <a16:creationId xmlns:a16="http://schemas.microsoft.com/office/drawing/2014/main" id="{3137BD8A-A13C-4C18-B782-DD2863E088E4}"/>
              </a:ext>
            </a:extLst>
          </p:cNvPr>
          <p:cNvSpPr txBox="1"/>
          <p:nvPr/>
        </p:nvSpPr>
        <p:spPr>
          <a:xfrm>
            <a:off x="305393" y="1951634"/>
            <a:ext cx="4316406" cy="3416320"/>
          </a:xfrm>
          <a:prstGeom prst="rect">
            <a:avLst/>
          </a:prstGeom>
          <a:noFill/>
        </p:spPr>
        <p:txBody>
          <a:bodyPr wrap="square" rtlCol="0">
            <a:spAutoFit/>
          </a:bodyPr>
          <a:lstStyle/>
          <a:p>
            <a:r>
              <a:rPr lang="nb-NO" dirty="0"/>
              <a:t>Input (MV)</a:t>
            </a:r>
          </a:p>
          <a:p>
            <a:r>
              <a:rPr lang="nb-NO" dirty="0"/>
              <a:t>      u = </a:t>
            </a:r>
            <a:r>
              <a:rPr lang="nb-NO" dirty="0" err="1"/>
              <a:t>Fuel</a:t>
            </a:r>
            <a:r>
              <a:rPr lang="nb-NO" dirty="0"/>
              <a:t> gas </a:t>
            </a:r>
            <a:r>
              <a:rPr lang="nb-NO" dirty="0" err="1"/>
              <a:t>flowrate</a:t>
            </a:r>
            <a:endParaRPr lang="nb-NO" dirty="0"/>
          </a:p>
          <a:p>
            <a:r>
              <a:rPr lang="nb-NO" dirty="0"/>
              <a:t>Output (CV)</a:t>
            </a:r>
          </a:p>
          <a:p>
            <a:r>
              <a:rPr lang="nb-NO" dirty="0"/>
              <a:t>      y</a:t>
            </a:r>
            <a:r>
              <a:rPr lang="nb-NO" baseline="-25000" dirty="0"/>
              <a:t>1</a:t>
            </a:r>
            <a:r>
              <a:rPr lang="nb-NO" dirty="0"/>
              <a:t> = </a:t>
            </a:r>
            <a:r>
              <a:rPr lang="nb-NO" dirty="0" err="1"/>
              <a:t>process</a:t>
            </a:r>
            <a:r>
              <a:rPr lang="nb-NO" dirty="0"/>
              <a:t> </a:t>
            </a:r>
            <a:r>
              <a:rPr lang="nb-NO" dirty="0" err="1"/>
              <a:t>temperature</a:t>
            </a:r>
            <a:r>
              <a:rPr lang="nb-NO" dirty="0"/>
              <a:t> T</a:t>
            </a:r>
            <a:r>
              <a:rPr lang="nb-NO" baseline="-25000" dirty="0"/>
              <a:t>1</a:t>
            </a:r>
          </a:p>
          <a:p>
            <a:r>
              <a:rPr lang="nb-NO" dirty="0"/>
              <a:t>             (</a:t>
            </a:r>
            <a:r>
              <a:rPr lang="nb-NO" dirty="0" err="1"/>
              <a:t>desired</a:t>
            </a:r>
            <a:r>
              <a:rPr lang="nb-NO" dirty="0"/>
              <a:t> setpoint or </a:t>
            </a:r>
            <a:r>
              <a:rPr lang="nb-NO" dirty="0" err="1"/>
              <a:t>max</a:t>
            </a:r>
            <a:r>
              <a:rPr lang="nb-NO" dirty="0"/>
              <a:t> </a:t>
            </a:r>
            <a:r>
              <a:rPr lang="nb-NO" dirty="0" err="1"/>
              <a:t>constraint</a:t>
            </a:r>
            <a:r>
              <a:rPr lang="nb-NO" dirty="0"/>
              <a:t>)</a:t>
            </a:r>
          </a:p>
          <a:p>
            <a:r>
              <a:rPr lang="nb-NO" b="1" dirty="0">
                <a:solidFill>
                  <a:srgbClr val="FF0000"/>
                </a:solidFill>
              </a:rPr>
              <a:t>      y</a:t>
            </a:r>
            <a:r>
              <a:rPr lang="nb-NO" b="1" baseline="-25000" dirty="0">
                <a:solidFill>
                  <a:srgbClr val="FF0000"/>
                </a:solidFill>
              </a:rPr>
              <a:t>2</a:t>
            </a:r>
            <a:r>
              <a:rPr lang="nb-NO" b="1" dirty="0">
                <a:solidFill>
                  <a:srgbClr val="FF0000"/>
                </a:solidFill>
              </a:rPr>
              <a:t> = </a:t>
            </a:r>
            <a:r>
              <a:rPr lang="nb-NO" b="1" dirty="0" err="1">
                <a:solidFill>
                  <a:srgbClr val="FF0000"/>
                </a:solidFill>
              </a:rPr>
              <a:t>furnace</a:t>
            </a:r>
            <a:r>
              <a:rPr lang="nb-NO" b="1" dirty="0">
                <a:solidFill>
                  <a:srgbClr val="FF0000"/>
                </a:solidFill>
              </a:rPr>
              <a:t> </a:t>
            </a:r>
            <a:r>
              <a:rPr lang="nb-NO" b="1" dirty="0" err="1">
                <a:solidFill>
                  <a:srgbClr val="FF0000"/>
                </a:solidFill>
              </a:rPr>
              <a:t>temperature</a:t>
            </a:r>
            <a:r>
              <a:rPr lang="nb-NO" b="1" dirty="0">
                <a:solidFill>
                  <a:srgbClr val="FF0000"/>
                </a:solidFill>
              </a:rPr>
              <a:t> T</a:t>
            </a:r>
            <a:r>
              <a:rPr lang="nb-NO" b="1" baseline="-25000" dirty="0">
                <a:solidFill>
                  <a:srgbClr val="FF0000"/>
                </a:solidFill>
              </a:rPr>
              <a:t>2</a:t>
            </a:r>
          </a:p>
          <a:p>
            <a:r>
              <a:rPr lang="nb-NO" b="1" dirty="0">
                <a:solidFill>
                  <a:srgbClr val="FF0000"/>
                </a:solidFill>
              </a:rPr>
              <a:t>             (</a:t>
            </a:r>
            <a:r>
              <a:rPr lang="nb-NO" b="1" dirty="0" err="1">
                <a:solidFill>
                  <a:srgbClr val="FF0000"/>
                </a:solidFill>
              </a:rPr>
              <a:t>max</a:t>
            </a:r>
            <a:r>
              <a:rPr lang="nb-NO" b="1" dirty="0">
                <a:solidFill>
                  <a:srgbClr val="FF0000"/>
                </a:solidFill>
              </a:rPr>
              <a:t> </a:t>
            </a:r>
            <a:r>
              <a:rPr lang="nb-NO" b="1" dirty="0" err="1">
                <a:solidFill>
                  <a:srgbClr val="FF0000"/>
                </a:solidFill>
              </a:rPr>
              <a:t>constraint</a:t>
            </a:r>
            <a:r>
              <a:rPr lang="nb-NO" b="1" dirty="0">
                <a:solidFill>
                  <a:srgbClr val="FF0000"/>
                </a:solidFill>
              </a:rPr>
              <a:t>)</a:t>
            </a:r>
          </a:p>
          <a:p>
            <a:endParaRPr lang="nb-NO" dirty="0"/>
          </a:p>
          <a:p>
            <a:endParaRPr lang="nb-NO" dirty="0"/>
          </a:p>
          <a:p>
            <a:r>
              <a:rPr lang="nb-NO" i="1" dirty="0" err="1"/>
              <a:t>Rule</a:t>
            </a:r>
            <a:r>
              <a:rPr lang="nb-NO" i="1" dirty="0"/>
              <a:t>: </a:t>
            </a:r>
            <a:r>
              <a:rPr lang="nb-NO" sz="1800" i="1" dirty="0" err="1"/>
              <a:t>Use</a:t>
            </a:r>
            <a:r>
              <a:rPr lang="nb-NO" sz="1800" i="1" dirty="0"/>
              <a:t> </a:t>
            </a:r>
            <a:r>
              <a:rPr lang="nb-NO" sz="1800" i="1" dirty="0">
                <a:solidFill>
                  <a:srgbClr val="FF0000"/>
                </a:solidFill>
              </a:rPr>
              <a:t>min-</a:t>
            </a:r>
            <a:r>
              <a:rPr lang="nb-NO" sz="1800" i="1" dirty="0" err="1">
                <a:solidFill>
                  <a:srgbClr val="FF0000"/>
                </a:solidFill>
              </a:rPr>
              <a:t>selector</a:t>
            </a:r>
            <a:r>
              <a:rPr lang="nb-NO" sz="1800" i="1" dirty="0">
                <a:solidFill>
                  <a:srgbClr val="FF0000"/>
                </a:solidFill>
              </a:rPr>
              <a:t> </a:t>
            </a:r>
            <a:r>
              <a:rPr lang="nb-NO" sz="1800" i="1" dirty="0"/>
              <a:t>for </a:t>
            </a:r>
            <a:r>
              <a:rPr lang="nb-NO" sz="1800" i="1" dirty="0" err="1"/>
              <a:t>constraints</a:t>
            </a:r>
            <a:r>
              <a:rPr lang="nb-NO" sz="1800" i="1" dirty="0"/>
              <a:t> </a:t>
            </a:r>
            <a:r>
              <a:rPr lang="nb-NO" sz="1800" i="1" dirty="0" err="1"/>
              <a:t>that</a:t>
            </a:r>
            <a:r>
              <a:rPr lang="nb-NO" sz="1800" i="1" dirty="0"/>
              <a:t> </a:t>
            </a:r>
            <a:r>
              <a:rPr lang="nb-NO" sz="1800" i="1" dirty="0" err="1"/>
              <a:t>are</a:t>
            </a:r>
            <a:r>
              <a:rPr lang="nb-NO" sz="1800" i="1" dirty="0"/>
              <a:t> </a:t>
            </a:r>
            <a:r>
              <a:rPr lang="nb-NO" sz="1800" i="1" dirty="0" err="1"/>
              <a:t>satisfied</a:t>
            </a:r>
            <a:r>
              <a:rPr lang="nb-NO" sz="1800" i="1" dirty="0"/>
              <a:t> </a:t>
            </a:r>
            <a:r>
              <a:rPr lang="nb-NO" sz="1800" i="1" dirty="0" err="1"/>
              <a:t>with</a:t>
            </a:r>
            <a:r>
              <a:rPr lang="nb-NO" sz="1800" i="1" dirty="0"/>
              <a:t> a </a:t>
            </a:r>
            <a:r>
              <a:rPr lang="nb-NO" sz="1800" i="1" dirty="0" err="1"/>
              <a:t>small</a:t>
            </a:r>
            <a:r>
              <a:rPr lang="nb-NO" sz="1800" i="1" dirty="0"/>
              <a:t> input</a:t>
            </a:r>
          </a:p>
          <a:p>
            <a:endParaRPr lang="nb-NO" dirty="0"/>
          </a:p>
        </p:txBody>
      </p:sp>
      <p:sp>
        <p:nvSpPr>
          <p:cNvPr id="2" name="Title 1">
            <a:extLst>
              <a:ext uri="{FF2B5EF4-FFF2-40B4-BE49-F238E27FC236}">
                <a16:creationId xmlns:a16="http://schemas.microsoft.com/office/drawing/2014/main" id="{A0AC9536-007E-4D31-BED8-EB9EEAA1E1C1}"/>
              </a:ext>
            </a:extLst>
          </p:cNvPr>
          <p:cNvSpPr>
            <a:spLocks noGrp="1"/>
          </p:cNvSpPr>
          <p:nvPr>
            <p:ph type="title"/>
          </p:nvPr>
        </p:nvSpPr>
        <p:spPr>
          <a:xfrm>
            <a:off x="609600" y="241310"/>
            <a:ext cx="10972800" cy="1143000"/>
          </a:xfrm>
        </p:spPr>
        <p:txBody>
          <a:bodyPr/>
          <a:lstStyle/>
          <a:p>
            <a:r>
              <a:rPr lang="nb-NO" dirty="0" err="1"/>
              <a:t>Furnace</a:t>
            </a:r>
            <a:r>
              <a:rPr lang="nb-NO" dirty="0"/>
              <a:t> control </a:t>
            </a:r>
          </a:p>
        </p:txBody>
      </p:sp>
      <p:sp>
        <p:nvSpPr>
          <p:cNvPr id="52" name="TextBox 51">
            <a:extLst>
              <a:ext uri="{FF2B5EF4-FFF2-40B4-BE49-F238E27FC236}">
                <a16:creationId xmlns:a16="http://schemas.microsoft.com/office/drawing/2014/main" id="{6DED1092-6EEA-4E81-9CCC-7AD29F8983D8}"/>
              </a:ext>
            </a:extLst>
          </p:cNvPr>
          <p:cNvSpPr txBox="1"/>
          <p:nvPr/>
        </p:nvSpPr>
        <p:spPr>
          <a:xfrm>
            <a:off x="0" y="-33260"/>
            <a:ext cx="1754839" cy="646331"/>
          </a:xfrm>
          <a:prstGeom prst="rect">
            <a:avLst/>
          </a:prstGeom>
          <a:noFill/>
        </p:spPr>
        <p:txBody>
          <a:bodyPr wrap="none" rtlCol="0">
            <a:spAutoFit/>
          </a:bodyPr>
          <a:lstStyle/>
          <a:p>
            <a:r>
              <a:rPr lang="nb-NO" dirty="0">
                <a:highlight>
                  <a:srgbClr val="FFFF00"/>
                </a:highlight>
              </a:rPr>
              <a:t>CV-CV </a:t>
            </a:r>
            <a:r>
              <a:rPr lang="nb-NO" dirty="0" err="1">
                <a:highlight>
                  <a:srgbClr val="FFFF00"/>
                </a:highlight>
              </a:rPr>
              <a:t>switching</a:t>
            </a:r>
            <a:r>
              <a:rPr lang="nb-NO" dirty="0">
                <a:highlight>
                  <a:srgbClr val="FFFF00"/>
                </a:highlight>
              </a:rPr>
              <a:t> </a:t>
            </a:r>
          </a:p>
          <a:p>
            <a:endParaRPr lang="nb-NO" dirty="0"/>
          </a:p>
        </p:txBody>
      </p:sp>
      <p:sp>
        <p:nvSpPr>
          <p:cNvPr id="53" name="TextBox 52">
            <a:extLst>
              <a:ext uri="{FF2B5EF4-FFF2-40B4-BE49-F238E27FC236}">
                <a16:creationId xmlns:a16="http://schemas.microsoft.com/office/drawing/2014/main" id="{51FBA0D8-99D1-4734-8A60-F2D3A5E6704B}"/>
              </a:ext>
            </a:extLst>
          </p:cNvPr>
          <p:cNvSpPr txBox="1"/>
          <p:nvPr/>
        </p:nvSpPr>
        <p:spPr>
          <a:xfrm>
            <a:off x="8512015" y="5194975"/>
            <a:ext cx="2958054" cy="523220"/>
          </a:xfrm>
          <a:prstGeom prst="rect">
            <a:avLst/>
          </a:prstGeom>
          <a:noFill/>
        </p:spPr>
        <p:txBody>
          <a:bodyPr wrap="none" rtlCol="0">
            <a:spAutoFit/>
          </a:bodyPr>
          <a:lstStyle/>
          <a:p>
            <a:r>
              <a:rPr lang="nb-NO" sz="1400" dirty="0"/>
              <a:t>u = input = manipulated variable (MV)</a:t>
            </a:r>
          </a:p>
          <a:p>
            <a:r>
              <a:rPr lang="nb-NO" sz="1400" dirty="0"/>
              <a:t>y = output = </a:t>
            </a:r>
            <a:r>
              <a:rPr lang="nb-NO" sz="1400" dirty="0" err="1"/>
              <a:t>controlled</a:t>
            </a:r>
            <a:r>
              <a:rPr lang="nb-NO" sz="1400" dirty="0"/>
              <a:t> variable (CV)</a:t>
            </a:r>
          </a:p>
        </p:txBody>
      </p:sp>
      <p:sp>
        <p:nvSpPr>
          <p:cNvPr id="55" name="Oval 40">
            <a:extLst>
              <a:ext uri="{FF2B5EF4-FFF2-40B4-BE49-F238E27FC236}">
                <a16:creationId xmlns:a16="http://schemas.microsoft.com/office/drawing/2014/main" id="{1CA5C307-787E-4341-A3AA-B9311321468D}"/>
              </a:ext>
            </a:extLst>
          </p:cNvPr>
          <p:cNvSpPr>
            <a:spLocks noChangeArrowheads="1"/>
          </p:cNvSpPr>
          <p:nvPr/>
        </p:nvSpPr>
        <p:spPr bwMode="auto">
          <a:xfrm>
            <a:off x="4925122" y="2264624"/>
            <a:ext cx="677732" cy="707574"/>
          </a:xfrm>
          <a:prstGeom prst="ellipse">
            <a:avLst/>
          </a:prstGeom>
          <a:solidFill>
            <a:srgbClr val="FFFFFF"/>
          </a:solid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nb-NO" sz="1800" dirty="0">
                <a:solidFill>
                  <a:srgbClr val="FF0000"/>
                </a:solidFill>
              </a:rPr>
              <a:t>MIN</a:t>
            </a:r>
          </a:p>
        </p:txBody>
      </p:sp>
      <p:sp>
        <p:nvSpPr>
          <p:cNvPr id="58" name="Title 1">
            <a:extLst>
              <a:ext uri="{FF2B5EF4-FFF2-40B4-BE49-F238E27FC236}">
                <a16:creationId xmlns:a16="http://schemas.microsoft.com/office/drawing/2014/main" id="{2A0397F1-6D39-4980-B434-631D61A96160}"/>
              </a:ext>
            </a:extLst>
          </p:cNvPr>
          <p:cNvSpPr txBox="1">
            <a:spLocks/>
          </p:cNvSpPr>
          <p:nvPr/>
        </p:nvSpPr>
        <p:spPr>
          <a:xfrm>
            <a:off x="1879693" y="217933"/>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1" i="0" kern="1200">
                <a:solidFill>
                  <a:schemeClr val="tx1"/>
                </a:solidFill>
                <a:latin typeface="Calibri Light" panose="020F0302020204030204" pitchFamily="34" charset="0"/>
                <a:ea typeface="+mj-ea"/>
                <a:cs typeface="Calibri Light" panose="020F0302020204030204" pitchFamily="34" charset="0"/>
              </a:defRPr>
            </a:lvl1pPr>
          </a:lstStyle>
          <a:p>
            <a:r>
              <a:rPr lang="nb-NO" dirty="0"/>
              <a:t>                      </a:t>
            </a:r>
            <a:r>
              <a:rPr lang="nb-NO" dirty="0" err="1">
                <a:solidFill>
                  <a:srgbClr val="FF0000"/>
                </a:solidFill>
              </a:rPr>
              <a:t>with</a:t>
            </a:r>
            <a:r>
              <a:rPr lang="nb-NO" dirty="0">
                <a:solidFill>
                  <a:srgbClr val="FF0000"/>
                </a:solidFill>
              </a:rPr>
              <a:t> </a:t>
            </a:r>
            <a:r>
              <a:rPr lang="nb-NO" dirty="0" err="1">
                <a:solidFill>
                  <a:srgbClr val="FF0000"/>
                </a:solidFill>
              </a:rPr>
              <a:t>safety</a:t>
            </a:r>
            <a:r>
              <a:rPr lang="nb-NO" dirty="0">
                <a:solidFill>
                  <a:srgbClr val="FF0000"/>
                </a:solidFill>
              </a:rPr>
              <a:t> </a:t>
            </a:r>
            <a:r>
              <a:rPr lang="nb-NO" dirty="0" err="1">
                <a:solidFill>
                  <a:srgbClr val="FF0000"/>
                </a:solidFill>
              </a:rPr>
              <a:t>constraint</a:t>
            </a:r>
            <a:r>
              <a:rPr lang="nb-NO" dirty="0">
                <a:solidFill>
                  <a:srgbClr val="FF0000"/>
                </a:solidFill>
              </a:rPr>
              <a:t> (Alt. I)</a:t>
            </a:r>
          </a:p>
        </p:txBody>
      </p:sp>
      <p:sp>
        <p:nvSpPr>
          <p:cNvPr id="60" name="TextBox 59">
            <a:extLst>
              <a:ext uri="{FF2B5EF4-FFF2-40B4-BE49-F238E27FC236}">
                <a16:creationId xmlns:a16="http://schemas.microsoft.com/office/drawing/2014/main" id="{0BADACBB-890F-4830-94BF-3955C763D765}"/>
              </a:ext>
            </a:extLst>
          </p:cNvPr>
          <p:cNvSpPr txBox="1"/>
          <p:nvPr/>
        </p:nvSpPr>
        <p:spPr>
          <a:xfrm>
            <a:off x="7029302" y="3476036"/>
            <a:ext cx="673582" cy="369332"/>
          </a:xfrm>
          <a:prstGeom prst="rect">
            <a:avLst/>
          </a:prstGeom>
          <a:noFill/>
        </p:spPr>
        <p:txBody>
          <a:bodyPr wrap="none" rtlCol="0">
            <a:spAutoFit/>
          </a:bodyPr>
          <a:lstStyle/>
          <a:p>
            <a:r>
              <a:rPr lang="nb-NO" b="1" dirty="0">
                <a:solidFill>
                  <a:srgbClr val="FF0000"/>
                </a:solidFill>
              </a:rPr>
              <a:t>y</a:t>
            </a:r>
            <a:r>
              <a:rPr lang="nb-NO" b="1" baseline="-25000" dirty="0">
                <a:solidFill>
                  <a:srgbClr val="FF0000"/>
                </a:solidFill>
              </a:rPr>
              <a:t>2</a:t>
            </a:r>
            <a:r>
              <a:rPr lang="nb-NO" b="1" dirty="0">
                <a:solidFill>
                  <a:srgbClr val="FF0000"/>
                </a:solidFill>
              </a:rPr>
              <a:t>=T</a:t>
            </a:r>
            <a:r>
              <a:rPr lang="nb-NO" b="1" baseline="-25000" dirty="0">
                <a:solidFill>
                  <a:srgbClr val="FF0000"/>
                </a:solidFill>
              </a:rPr>
              <a:t>2</a:t>
            </a:r>
          </a:p>
        </p:txBody>
      </p:sp>
      <p:sp>
        <p:nvSpPr>
          <p:cNvPr id="3" name="TextBox 2">
            <a:extLst>
              <a:ext uri="{FF2B5EF4-FFF2-40B4-BE49-F238E27FC236}">
                <a16:creationId xmlns:a16="http://schemas.microsoft.com/office/drawing/2014/main" id="{BC66D8A1-2101-45F7-A761-496FDA2CFC5A}"/>
              </a:ext>
            </a:extLst>
          </p:cNvPr>
          <p:cNvSpPr txBox="1"/>
          <p:nvPr/>
        </p:nvSpPr>
        <p:spPr>
          <a:xfrm>
            <a:off x="10744200" y="2831595"/>
            <a:ext cx="1313046" cy="369332"/>
          </a:xfrm>
          <a:prstGeom prst="rect">
            <a:avLst/>
          </a:prstGeom>
          <a:noFill/>
        </p:spPr>
        <p:txBody>
          <a:bodyPr wrap="square" rtlCol="0">
            <a:spAutoFit/>
          </a:bodyPr>
          <a:lstStyle/>
          <a:p>
            <a:r>
              <a:rPr lang="nb-NO" dirty="0"/>
              <a:t>HP steam</a:t>
            </a:r>
          </a:p>
        </p:txBody>
      </p:sp>
      <p:sp>
        <p:nvSpPr>
          <p:cNvPr id="4" name="Slide Number Placeholder 3">
            <a:extLst>
              <a:ext uri="{FF2B5EF4-FFF2-40B4-BE49-F238E27FC236}">
                <a16:creationId xmlns:a16="http://schemas.microsoft.com/office/drawing/2014/main" id="{83D9CD01-9F8D-DDF4-EFE6-DF9BC149F334}"/>
              </a:ext>
            </a:extLst>
          </p:cNvPr>
          <p:cNvSpPr>
            <a:spLocks noGrp="1"/>
          </p:cNvSpPr>
          <p:nvPr>
            <p:ph type="sldNum" sz="quarter" idx="12"/>
          </p:nvPr>
        </p:nvSpPr>
        <p:spPr/>
        <p:txBody>
          <a:bodyPr/>
          <a:lstStyle/>
          <a:p>
            <a:fld id="{A5FDCD2B-6064-4A78-9C2D-DD73DFA345C7}" type="slidenum">
              <a:rPr lang="en-US" smtClean="0"/>
              <a:t>42</a:t>
            </a:fld>
            <a:endParaRPr lang="en-US"/>
          </a:p>
        </p:txBody>
      </p:sp>
    </p:spTree>
    <p:extLst>
      <p:ext uri="{BB962C8B-B14F-4D97-AF65-F5344CB8AC3E}">
        <p14:creationId xmlns:p14="http://schemas.microsoft.com/office/powerpoint/2010/main" val="74630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2">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80" grpId="0"/>
      <p:bldP spid="89" grpId="0"/>
      <p:bldP spid="90" grpId="0"/>
      <p:bldP spid="55" grpId="0" animBg="1"/>
      <p:bldP spid="6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C9536-007E-4D31-BED8-EB9EEAA1E1C1}"/>
              </a:ext>
            </a:extLst>
          </p:cNvPr>
          <p:cNvSpPr>
            <a:spLocks noGrp="1"/>
          </p:cNvSpPr>
          <p:nvPr>
            <p:ph type="title"/>
          </p:nvPr>
        </p:nvSpPr>
        <p:spPr/>
        <p:txBody>
          <a:bodyPr>
            <a:noAutofit/>
          </a:bodyPr>
          <a:lstStyle/>
          <a:p>
            <a:r>
              <a:rPr lang="nb-NO" sz="3600" dirty="0" err="1"/>
              <a:t>Furnace</a:t>
            </a:r>
            <a:r>
              <a:rPr lang="nb-NO" sz="3600" dirty="0"/>
              <a:t> control </a:t>
            </a:r>
            <a:r>
              <a:rPr lang="nb-NO" sz="3600" dirty="0" err="1"/>
              <a:t>with</a:t>
            </a:r>
            <a:r>
              <a:rPr lang="nb-NO" sz="3600" dirty="0"/>
              <a:t> </a:t>
            </a:r>
            <a:r>
              <a:rPr lang="nb-NO" sz="3600" dirty="0" err="1"/>
              <a:t>cascade</a:t>
            </a:r>
            <a:r>
              <a:rPr lang="nb-NO" sz="3600" dirty="0"/>
              <a:t> (Alt. II, </a:t>
            </a:r>
            <a:r>
              <a:rPr lang="nb-NO" sz="3600" dirty="0" err="1"/>
              <a:t>selector</a:t>
            </a:r>
            <a:r>
              <a:rPr lang="nb-NO" sz="3600" dirty="0"/>
              <a:t> </a:t>
            </a:r>
            <a:r>
              <a:rPr lang="nb-NO" sz="3600" dirty="0" err="1"/>
              <a:t>on</a:t>
            </a:r>
            <a:r>
              <a:rPr lang="nb-NO" sz="3600" dirty="0"/>
              <a:t> CV-</a:t>
            </a:r>
            <a:r>
              <a:rPr lang="nb-NO" sz="3600" dirty="0" err="1"/>
              <a:t>sp</a:t>
            </a:r>
            <a:r>
              <a:rPr lang="nb-NO" sz="3600" dirty="0"/>
              <a:t>)</a:t>
            </a:r>
          </a:p>
        </p:txBody>
      </p:sp>
      <p:cxnSp>
        <p:nvCxnSpPr>
          <p:cNvPr id="5" name="Straight Connector 4">
            <a:extLst>
              <a:ext uri="{FF2B5EF4-FFF2-40B4-BE49-F238E27FC236}">
                <a16:creationId xmlns:a16="http://schemas.microsoft.com/office/drawing/2014/main" id="{7B1E7504-98E1-490B-B6E9-B18723E00EE5}"/>
              </a:ext>
            </a:extLst>
          </p:cNvPr>
          <p:cNvCxnSpPr/>
          <p:nvPr/>
        </p:nvCxnSpPr>
        <p:spPr>
          <a:xfrm>
            <a:off x="5884442" y="3119718"/>
            <a:ext cx="301214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B844A2B-0769-4603-BAD6-846617F28916}"/>
              </a:ext>
            </a:extLst>
          </p:cNvPr>
          <p:cNvCxnSpPr>
            <a:cxnSpLocks/>
          </p:cNvCxnSpPr>
          <p:nvPr/>
        </p:nvCxnSpPr>
        <p:spPr>
          <a:xfrm>
            <a:off x="5884442" y="5637007"/>
            <a:ext cx="176425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3F3590D-B241-4F63-B11E-42C6EC4DE880}"/>
              </a:ext>
            </a:extLst>
          </p:cNvPr>
          <p:cNvCxnSpPr>
            <a:cxnSpLocks/>
          </p:cNvCxnSpPr>
          <p:nvPr/>
        </p:nvCxnSpPr>
        <p:spPr>
          <a:xfrm>
            <a:off x="7648696" y="4048462"/>
            <a:ext cx="12478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BF4BE80-E967-4501-8267-CED365D2C27E}"/>
              </a:ext>
            </a:extLst>
          </p:cNvPr>
          <p:cNvCxnSpPr>
            <a:cxnSpLocks/>
          </p:cNvCxnSpPr>
          <p:nvPr/>
        </p:nvCxnSpPr>
        <p:spPr>
          <a:xfrm>
            <a:off x="7648696" y="4048462"/>
            <a:ext cx="0" cy="158854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0C6E6AF-0362-4D9B-ABBE-2ACF12A8B47C}"/>
              </a:ext>
            </a:extLst>
          </p:cNvPr>
          <p:cNvCxnSpPr>
            <a:cxnSpLocks/>
          </p:cNvCxnSpPr>
          <p:nvPr/>
        </p:nvCxnSpPr>
        <p:spPr>
          <a:xfrm>
            <a:off x="8896583" y="3119718"/>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D8DBA2C-E1BD-4A33-AD4A-3711CBC1738E}"/>
              </a:ext>
            </a:extLst>
          </p:cNvPr>
          <p:cNvCxnSpPr>
            <a:cxnSpLocks/>
          </p:cNvCxnSpPr>
          <p:nvPr/>
        </p:nvCxnSpPr>
        <p:spPr>
          <a:xfrm>
            <a:off x="4399887" y="5409303"/>
            <a:ext cx="1486348" cy="0"/>
          </a:xfrm>
          <a:prstGeom prst="line">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3937FC09-2E51-41D5-AAD6-4342C62906D0}"/>
              </a:ext>
            </a:extLst>
          </p:cNvPr>
          <p:cNvSpPr/>
          <p:nvPr/>
        </p:nvSpPr>
        <p:spPr>
          <a:xfrm rot="1849197">
            <a:off x="5988706" y="4853947"/>
            <a:ext cx="333487" cy="645640"/>
          </a:xfrm>
          <a:custGeom>
            <a:avLst/>
            <a:gdLst>
              <a:gd name="connsiteX0" fmla="*/ 107576 w 333487"/>
              <a:gd name="connsiteY0" fmla="*/ 645487 h 645640"/>
              <a:gd name="connsiteX1" fmla="*/ 172122 w 333487"/>
              <a:gd name="connsiteY1" fmla="*/ 548669 h 645640"/>
              <a:gd name="connsiteX2" fmla="*/ 225910 w 333487"/>
              <a:gd name="connsiteY2" fmla="*/ 494880 h 645640"/>
              <a:gd name="connsiteX3" fmla="*/ 247426 w 333487"/>
              <a:gd name="connsiteY3" fmla="*/ 462607 h 645640"/>
              <a:gd name="connsiteX4" fmla="*/ 279699 w 333487"/>
              <a:gd name="connsiteY4" fmla="*/ 419577 h 645640"/>
              <a:gd name="connsiteX5" fmla="*/ 311972 w 333487"/>
              <a:gd name="connsiteY5" fmla="*/ 365789 h 645640"/>
              <a:gd name="connsiteX6" fmla="*/ 333487 w 333487"/>
              <a:gd name="connsiteY6" fmla="*/ 301243 h 645640"/>
              <a:gd name="connsiteX7" fmla="*/ 290456 w 333487"/>
              <a:gd name="connsiteY7" fmla="*/ 139878 h 645640"/>
              <a:gd name="connsiteX8" fmla="*/ 258183 w 333487"/>
              <a:gd name="connsiteY8" fmla="*/ 129120 h 645640"/>
              <a:gd name="connsiteX9" fmla="*/ 225910 w 333487"/>
              <a:gd name="connsiteY9" fmla="*/ 96847 h 645640"/>
              <a:gd name="connsiteX10" fmla="*/ 193638 w 333487"/>
              <a:gd name="connsiteY10" fmla="*/ 86090 h 645640"/>
              <a:gd name="connsiteX11" fmla="*/ 161365 w 333487"/>
              <a:gd name="connsiteY11" fmla="*/ 64574 h 645640"/>
              <a:gd name="connsiteX12" fmla="*/ 107576 w 333487"/>
              <a:gd name="connsiteY12" fmla="*/ 10786 h 645640"/>
              <a:gd name="connsiteX13" fmla="*/ 32273 w 333487"/>
              <a:gd name="connsiteY13" fmla="*/ 86090 h 645640"/>
              <a:gd name="connsiteX14" fmla="*/ 0 w 333487"/>
              <a:gd name="connsiteY14" fmla="*/ 193666 h 645640"/>
              <a:gd name="connsiteX15" fmla="*/ 10758 w 333487"/>
              <a:gd name="connsiteY15" fmla="*/ 430334 h 645640"/>
              <a:gd name="connsiteX16" fmla="*/ 32273 w 333487"/>
              <a:gd name="connsiteY16" fmla="*/ 462607 h 645640"/>
              <a:gd name="connsiteX17" fmla="*/ 86061 w 333487"/>
              <a:gd name="connsiteY17" fmla="*/ 570184 h 645640"/>
              <a:gd name="connsiteX18" fmla="*/ 107576 w 333487"/>
              <a:gd name="connsiteY18" fmla="*/ 645487 h 64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3487" h="645640">
                <a:moveTo>
                  <a:pt x="107576" y="645487"/>
                </a:moveTo>
                <a:cubicBezTo>
                  <a:pt x="121920" y="641901"/>
                  <a:pt x="144540" y="579699"/>
                  <a:pt x="172122" y="548669"/>
                </a:cubicBezTo>
                <a:cubicBezTo>
                  <a:pt x="188968" y="529718"/>
                  <a:pt x="211845" y="515977"/>
                  <a:pt x="225910" y="494880"/>
                </a:cubicBezTo>
                <a:cubicBezTo>
                  <a:pt x="233082" y="484122"/>
                  <a:pt x="239911" y="473128"/>
                  <a:pt x="247426" y="462607"/>
                </a:cubicBezTo>
                <a:cubicBezTo>
                  <a:pt x="257847" y="448017"/>
                  <a:pt x="269754" y="434495"/>
                  <a:pt x="279699" y="419577"/>
                </a:cubicBezTo>
                <a:cubicBezTo>
                  <a:pt x="291297" y="402180"/>
                  <a:pt x="303320" y="384824"/>
                  <a:pt x="311972" y="365789"/>
                </a:cubicBezTo>
                <a:cubicBezTo>
                  <a:pt x="321357" y="345143"/>
                  <a:pt x="333487" y="301243"/>
                  <a:pt x="333487" y="301243"/>
                </a:cubicBezTo>
                <a:cubicBezTo>
                  <a:pt x="327136" y="237735"/>
                  <a:pt x="337506" y="186928"/>
                  <a:pt x="290456" y="139878"/>
                </a:cubicBezTo>
                <a:cubicBezTo>
                  <a:pt x="282438" y="131860"/>
                  <a:pt x="268941" y="132706"/>
                  <a:pt x="258183" y="129120"/>
                </a:cubicBezTo>
                <a:cubicBezTo>
                  <a:pt x="247425" y="118362"/>
                  <a:pt x="238569" y="105286"/>
                  <a:pt x="225910" y="96847"/>
                </a:cubicBezTo>
                <a:cubicBezTo>
                  <a:pt x="216475" y="90557"/>
                  <a:pt x="203780" y="91161"/>
                  <a:pt x="193638" y="86090"/>
                </a:cubicBezTo>
                <a:cubicBezTo>
                  <a:pt x="182074" y="80308"/>
                  <a:pt x="172123" y="71746"/>
                  <a:pt x="161365" y="64574"/>
                </a:cubicBezTo>
                <a:cubicBezTo>
                  <a:pt x="136263" y="-10729"/>
                  <a:pt x="161364" y="-7142"/>
                  <a:pt x="107576" y="10786"/>
                </a:cubicBezTo>
                <a:cubicBezTo>
                  <a:pt x="82475" y="35887"/>
                  <a:pt x="39235" y="51281"/>
                  <a:pt x="32273" y="86090"/>
                </a:cubicBezTo>
                <a:cubicBezTo>
                  <a:pt x="17728" y="158813"/>
                  <a:pt x="28306" y="122901"/>
                  <a:pt x="0" y="193666"/>
                </a:cubicBezTo>
                <a:cubicBezTo>
                  <a:pt x="3586" y="272555"/>
                  <a:pt x="1349" y="351926"/>
                  <a:pt x="10758" y="430334"/>
                </a:cubicBezTo>
                <a:cubicBezTo>
                  <a:pt x="12298" y="443171"/>
                  <a:pt x="26491" y="451043"/>
                  <a:pt x="32273" y="462607"/>
                </a:cubicBezTo>
                <a:cubicBezTo>
                  <a:pt x="70931" y="539924"/>
                  <a:pt x="33699" y="495382"/>
                  <a:pt x="86061" y="570184"/>
                </a:cubicBezTo>
                <a:cubicBezTo>
                  <a:pt x="99228" y="588994"/>
                  <a:pt x="93232" y="649073"/>
                  <a:pt x="107576" y="645487"/>
                </a:cubicBez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8" name="Straight Connector 17">
            <a:extLst>
              <a:ext uri="{FF2B5EF4-FFF2-40B4-BE49-F238E27FC236}">
                <a16:creationId xmlns:a16="http://schemas.microsoft.com/office/drawing/2014/main" id="{5C357D62-D90F-4BE9-8464-4CA605088629}"/>
              </a:ext>
            </a:extLst>
          </p:cNvPr>
          <p:cNvCxnSpPr>
            <a:cxnSpLocks/>
          </p:cNvCxnSpPr>
          <p:nvPr/>
        </p:nvCxnSpPr>
        <p:spPr>
          <a:xfrm flipH="1">
            <a:off x="5884442" y="3119718"/>
            <a:ext cx="1793" cy="251728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701A76D6-486F-456A-9F2A-3081854ADEE8}"/>
              </a:ext>
            </a:extLst>
          </p:cNvPr>
          <p:cNvGrpSpPr/>
          <p:nvPr/>
        </p:nvGrpSpPr>
        <p:grpSpPr>
          <a:xfrm>
            <a:off x="5063456" y="5269454"/>
            <a:ext cx="363967" cy="279698"/>
            <a:chOff x="8052099" y="6068347"/>
            <a:chExt cx="363967" cy="279698"/>
          </a:xfrm>
        </p:grpSpPr>
        <p:cxnSp>
          <p:nvCxnSpPr>
            <p:cNvPr id="21" name="Straight Connector 20">
              <a:extLst>
                <a:ext uri="{FF2B5EF4-FFF2-40B4-BE49-F238E27FC236}">
                  <a16:creationId xmlns:a16="http://schemas.microsoft.com/office/drawing/2014/main" id="{EA257153-6B7E-4F17-BF1C-221E9C5A44BE}"/>
                </a:ext>
              </a:extLst>
            </p:cNvPr>
            <p:cNvCxnSpPr>
              <a:cxnSpLocks/>
            </p:cNvCxnSpPr>
            <p:nvPr/>
          </p:nvCxnSpPr>
          <p:spPr>
            <a:xfrm>
              <a:off x="8068235" y="6078071"/>
              <a:ext cx="346038" cy="2699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C7BFD1B-591A-4CC0-B220-485FA113E5BA}"/>
                </a:ext>
              </a:extLst>
            </p:cNvPr>
            <p:cNvCxnSpPr>
              <a:cxnSpLocks/>
            </p:cNvCxnSpPr>
            <p:nvPr/>
          </p:nvCxnSpPr>
          <p:spPr>
            <a:xfrm flipH="1">
              <a:off x="8068235" y="6078071"/>
              <a:ext cx="346038" cy="2699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79404A8-5483-4288-B16D-9928D2A0BCD4}"/>
                </a:ext>
              </a:extLst>
            </p:cNvPr>
            <p:cNvCxnSpPr>
              <a:cxnSpLocks/>
            </p:cNvCxnSpPr>
            <p:nvPr/>
          </p:nvCxnSpPr>
          <p:spPr>
            <a:xfrm>
              <a:off x="8416066" y="6068347"/>
              <a:ext cx="0" cy="2699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A85C2A9-1A0E-4A55-9FC0-EFF2E8CCFC28}"/>
                </a:ext>
              </a:extLst>
            </p:cNvPr>
            <p:cNvCxnSpPr>
              <a:cxnSpLocks/>
            </p:cNvCxnSpPr>
            <p:nvPr/>
          </p:nvCxnSpPr>
          <p:spPr>
            <a:xfrm>
              <a:off x="8052099" y="6068347"/>
              <a:ext cx="0" cy="2699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Flowchart: Connector 31">
            <a:extLst>
              <a:ext uri="{FF2B5EF4-FFF2-40B4-BE49-F238E27FC236}">
                <a16:creationId xmlns:a16="http://schemas.microsoft.com/office/drawing/2014/main" id="{F09D3345-4278-4523-ABF9-ADA9233289E3}"/>
              </a:ext>
            </a:extLst>
          </p:cNvPr>
          <p:cNvSpPr/>
          <p:nvPr/>
        </p:nvSpPr>
        <p:spPr>
          <a:xfrm>
            <a:off x="9296119" y="1802775"/>
            <a:ext cx="677732" cy="602428"/>
          </a:xfrm>
          <a:prstGeom prst="flowChartConnector">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000" dirty="0">
                <a:solidFill>
                  <a:srgbClr val="FF0000"/>
                </a:solidFill>
              </a:rPr>
              <a:t>TC</a:t>
            </a:r>
          </a:p>
        </p:txBody>
      </p:sp>
      <p:cxnSp>
        <p:nvCxnSpPr>
          <p:cNvPr id="33" name="Straight Connector 32">
            <a:extLst>
              <a:ext uri="{FF2B5EF4-FFF2-40B4-BE49-F238E27FC236}">
                <a16:creationId xmlns:a16="http://schemas.microsoft.com/office/drawing/2014/main" id="{03E8D1FF-020D-42E9-B808-2D2F00B48B88}"/>
              </a:ext>
            </a:extLst>
          </p:cNvPr>
          <p:cNvCxnSpPr>
            <a:cxnSpLocks/>
          </p:cNvCxnSpPr>
          <p:nvPr/>
        </p:nvCxnSpPr>
        <p:spPr>
          <a:xfrm>
            <a:off x="8896583" y="3632499"/>
            <a:ext cx="1486348" cy="0"/>
          </a:xfrm>
          <a:prstGeom prst="line">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432F8514-C577-45A3-91D9-48436925F13D}"/>
              </a:ext>
            </a:extLst>
          </p:cNvPr>
          <p:cNvSpPr txBox="1"/>
          <p:nvPr/>
        </p:nvSpPr>
        <p:spPr>
          <a:xfrm>
            <a:off x="4758201" y="5539429"/>
            <a:ext cx="1175835" cy="369332"/>
          </a:xfrm>
          <a:prstGeom prst="rect">
            <a:avLst/>
          </a:prstGeom>
          <a:noFill/>
        </p:spPr>
        <p:txBody>
          <a:bodyPr wrap="none" rtlCol="0">
            <a:spAutoFit/>
          </a:bodyPr>
          <a:lstStyle/>
          <a:p>
            <a:r>
              <a:rPr lang="nb-NO" dirty="0"/>
              <a:t>u=</a:t>
            </a:r>
            <a:r>
              <a:rPr lang="nb-NO" dirty="0" err="1"/>
              <a:t>Fuel</a:t>
            </a:r>
            <a:r>
              <a:rPr lang="nb-NO" dirty="0"/>
              <a:t> gas</a:t>
            </a:r>
          </a:p>
        </p:txBody>
      </p:sp>
      <p:sp>
        <p:nvSpPr>
          <p:cNvPr id="35" name="TextBox 34">
            <a:extLst>
              <a:ext uri="{FF2B5EF4-FFF2-40B4-BE49-F238E27FC236}">
                <a16:creationId xmlns:a16="http://schemas.microsoft.com/office/drawing/2014/main" id="{DC6E466E-379B-43F7-8D0C-A9C013FF0BA9}"/>
              </a:ext>
            </a:extLst>
          </p:cNvPr>
          <p:cNvSpPr txBox="1"/>
          <p:nvPr/>
        </p:nvSpPr>
        <p:spPr>
          <a:xfrm>
            <a:off x="9165690" y="3669406"/>
            <a:ext cx="938590" cy="369332"/>
          </a:xfrm>
          <a:prstGeom prst="rect">
            <a:avLst/>
          </a:prstGeom>
          <a:noFill/>
        </p:spPr>
        <p:txBody>
          <a:bodyPr wrap="none" rtlCol="0">
            <a:spAutoFit/>
          </a:bodyPr>
          <a:lstStyle/>
          <a:p>
            <a:r>
              <a:rPr lang="nb-NO" dirty="0"/>
              <a:t>Flue gas</a:t>
            </a:r>
          </a:p>
        </p:txBody>
      </p:sp>
      <p:cxnSp>
        <p:nvCxnSpPr>
          <p:cNvPr id="37" name="Straight Arrow Connector 36">
            <a:extLst>
              <a:ext uri="{FF2B5EF4-FFF2-40B4-BE49-F238E27FC236}">
                <a16:creationId xmlns:a16="http://schemas.microsoft.com/office/drawing/2014/main" id="{9A8CFF39-5486-475B-BE45-768B30643611}"/>
              </a:ext>
            </a:extLst>
          </p:cNvPr>
          <p:cNvCxnSpPr>
            <a:cxnSpLocks/>
            <a:endCxn id="32" idx="4"/>
          </p:cNvCxnSpPr>
          <p:nvPr/>
        </p:nvCxnSpPr>
        <p:spPr>
          <a:xfrm flipV="1">
            <a:off x="9634985" y="2405203"/>
            <a:ext cx="0" cy="39380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70EDAE9-00E2-4ED8-A823-249B19A83E3C}"/>
              </a:ext>
            </a:extLst>
          </p:cNvPr>
          <p:cNvCxnSpPr>
            <a:cxnSpLocks/>
          </p:cNvCxnSpPr>
          <p:nvPr/>
        </p:nvCxnSpPr>
        <p:spPr>
          <a:xfrm flipV="1">
            <a:off x="5201276" y="2634268"/>
            <a:ext cx="1426187" cy="1652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A0C6A9A-6D4B-4AF3-8068-FCE839B2D6EC}"/>
              </a:ext>
            </a:extLst>
          </p:cNvPr>
          <p:cNvCxnSpPr>
            <a:cxnSpLocks/>
          </p:cNvCxnSpPr>
          <p:nvPr/>
        </p:nvCxnSpPr>
        <p:spPr>
          <a:xfrm>
            <a:off x="5238094" y="2625914"/>
            <a:ext cx="0" cy="278825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867960E-C6E2-4057-B185-05101C0955BA}"/>
              </a:ext>
            </a:extLst>
          </p:cNvPr>
          <p:cNvCxnSpPr>
            <a:cxnSpLocks/>
          </p:cNvCxnSpPr>
          <p:nvPr/>
        </p:nvCxnSpPr>
        <p:spPr>
          <a:xfrm flipV="1">
            <a:off x="8477035" y="3429000"/>
            <a:ext cx="0" cy="1175273"/>
          </a:xfrm>
          <a:prstGeom prst="line">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B18F822-8119-4D58-9BDE-531ED63AC6DB}"/>
              </a:ext>
            </a:extLst>
          </p:cNvPr>
          <p:cNvCxnSpPr/>
          <p:nvPr/>
        </p:nvCxnSpPr>
        <p:spPr>
          <a:xfrm>
            <a:off x="8477035" y="4604273"/>
            <a:ext cx="92515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4B1C9660-6401-4798-9D09-89B2FDB9AF5B}"/>
              </a:ext>
            </a:extLst>
          </p:cNvPr>
          <p:cNvSpPr txBox="1"/>
          <p:nvPr/>
        </p:nvSpPr>
        <p:spPr>
          <a:xfrm>
            <a:off x="9015762" y="4629439"/>
            <a:ext cx="1367169" cy="369332"/>
          </a:xfrm>
          <a:prstGeom prst="rect">
            <a:avLst/>
          </a:prstGeom>
          <a:noFill/>
        </p:spPr>
        <p:txBody>
          <a:bodyPr wrap="none" rtlCol="0">
            <a:spAutoFit/>
          </a:bodyPr>
          <a:lstStyle/>
          <a:p>
            <a:r>
              <a:rPr lang="nb-NO" dirty="0"/>
              <a:t>Process fluid</a:t>
            </a:r>
          </a:p>
        </p:txBody>
      </p:sp>
      <p:cxnSp>
        <p:nvCxnSpPr>
          <p:cNvPr id="54" name="Straight Connector 53">
            <a:extLst>
              <a:ext uri="{FF2B5EF4-FFF2-40B4-BE49-F238E27FC236}">
                <a16:creationId xmlns:a16="http://schemas.microsoft.com/office/drawing/2014/main" id="{E7A0A733-8CAA-4D1C-9447-1B9C04C62922}"/>
              </a:ext>
            </a:extLst>
          </p:cNvPr>
          <p:cNvCxnSpPr>
            <a:cxnSpLocks/>
          </p:cNvCxnSpPr>
          <p:nvPr/>
        </p:nvCxnSpPr>
        <p:spPr>
          <a:xfrm flipV="1">
            <a:off x="7960668" y="2799005"/>
            <a:ext cx="0" cy="10739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1DBD7D4-B162-4DC5-BB10-E27EE36EE00F}"/>
              </a:ext>
            </a:extLst>
          </p:cNvPr>
          <p:cNvCxnSpPr>
            <a:cxnSpLocks/>
          </p:cNvCxnSpPr>
          <p:nvPr/>
        </p:nvCxnSpPr>
        <p:spPr>
          <a:xfrm flipV="1">
            <a:off x="8272639" y="3446929"/>
            <a:ext cx="204396" cy="4071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3A81CB0-D556-4D92-A563-54EDE4771031}"/>
              </a:ext>
            </a:extLst>
          </p:cNvPr>
          <p:cNvCxnSpPr>
            <a:cxnSpLocks/>
          </p:cNvCxnSpPr>
          <p:nvPr/>
        </p:nvCxnSpPr>
        <p:spPr>
          <a:xfrm flipH="1" flipV="1">
            <a:off x="8171622" y="3492652"/>
            <a:ext cx="87738" cy="33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7E6693D-F4DA-467C-8905-B503EDC38D7D}"/>
              </a:ext>
            </a:extLst>
          </p:cNvPr>
          <p:cNvCxnSpPr>
            <a:cxnSpLocks/>
          </p:cNvCxnSpPr>
          <p:nvPr/>
        </p:nvCxnSpPr>
        <p:spPr>
          <a:xfrm flipV="1">
            <a:off x="7960668" y="3465834"/>
            <a:ext cx="204396" cy="4071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354C0E63-32E4-4045-8E60-E7708335E495}"/>
              </a:ext>
            </a:extLst>
          </p:cNvPr>
          <p:cNvCxnSpPr/>
          <p:nvPr/>
        </p:nvCxnSpPr>
        <p:spPr>
          <a:xfrm>
            <a:off x="7960668" y="2799005"/>
            <a:ext cx="380820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868B48F-4923-47DD-B854-83AC6AD6B656}"/>
              </a:ext>
            </a:extLst>
          </p:cNvPr>
          <p:cNvCxnSpPr>
            <a:cxnSpLocks/>
          </p:cNvCxnSpPr>
          <p:nvPr/>
        </p:nvCxnSpPr>
        <p:spPr>
          <a:xfrm flipV="1">
            <a:off x="6417219" y="5561703"/>
            <a:ext cx="0" cy="537883"/>
          </a:xfrm>
          <a:prstGeom prst="line">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2FD8EDCD-1030-4ED9-8274-879E20B3A4E1}"/>
              </a:ext>
            </a:extLst>
          </p:cNvPr>
          <p:cNvSpPr txBox="1"/>
          <p:nvPr/>
        </p:nvSpPr>
        <p:spPr>
          <a:xfrm>
            <a:off x="6369896" y="5862873"/>
            <a:ext cx="450764" cy="369332"/>
          </a:xfrm>
          <a:prstGeom prst="rect">
            <a:avLst/>
          </a:prstGeom>
          <a:noFill/>
        </p:spPr>
        <p:txBody>
          <a:bodyPr wrap="none" rtlCol="0">
            <a:spAutoFit/>
          </a:bodyPr>
          <a:lstStyle/>
          <a:p>
            <a:r>
              <a:rPr lang="nb-NO" dirty="0"/>
              <a:t>Air</a:t>
            </a:r>
          </a:p>
        </p:txBody>
      </p:sp>
      <p:cxnSp>
        <p:nvCxnSpPr>
          <p:cNvPr id="73" name="Straight Arrow Connector 72">
            <a:extLst>
              <a:ext uri="{FF2B5EF4-FFF2-40B4-BE49-F238E27FC236}">
                <a16:creationId xmlns:a16="http://schemas.microsoft.com/office/drawing/2014/main" id="{06037753-21EB-4581-8005-DFA77AB55DCD}"/>
              </a:ext>
            </a:extLst>
          </p:cNvPr>
          <p:cNvCxnSpPr>
            <a:cxnSpLocks/>
          </p:cNvCxnSpPr>
          <p:nvPr/>
        </p:nvCxnSpPr>
        <p:spPr>
          <a:xfrm flipH="1">
            <a:off x="9993283" y="2103989"/>
            <a:ext cx="495432"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A3B5C414-9DBC-4610-86CC-7F2E54BEA6B9}"/>
              </a:ext>
            </a:extLst>
          </p:cNvPr>
          <p:cNvSpPr txBox="1"/>
          <p:nvPr/>
        </p:nvSpPr>
        <p:spPr>
          <a:xfrm>
            <a:off x="10382931" y="1802775"/>
            <a:ext cx="1114408" cy="369332"/>
          </a:xfrm>
          <a:prstGeom prst="rect">
            <a:avLst/>
          </a:prstGeom>
          <a:noFill/>
        </p:spPr>
        <p:txBody>
          <a:bodyPr wrap="none" rtlCol="0">
            <a:spAutoFit/>
          </a:bodyPr>
          <a:lstStyle/>
          <a:p>
            <a:r>
              <a:rPr lang="nb-NO" dirty="0">
                <a:solidFill>
                  <a:srgbClr val="FF0000"/>
                </a:solidFill>
              </a:rPr>
              <a:t>T</a:t>
            </a:r>
            <a:r>
              <a:rPr lang="nb-NO" baseline="-25000" dirty="0">
                <a:solidFill>
                  <a:srgbClr val="FF0000"/>
                </a:solidFill>
              </a:rPr>
              <a:t>1s </a:t>
            </a:r>
            <a:r>
              <a:rPr lang="nb-NO" dirty="0">
                <a:solidFill>
                  <a:srgbClr val="FF0000"/>
                </a:solidFill>
              </a:rPr>
              <a:t>= 500C</a:t>
            </a:r>
            <a:endParaRPr lang="nb-NO" baseline="-25000" dirty="0">
              <a:solidFill>
                <a:srgbClr val="FF0000"/>
              </a:solidFill>
            </a:endParaRPr>
          </a:p>
        </p:txBody>
      </p:sp>
      <p:sp>
        <p:nvSpPr>
          <p:cNvPr id="76" name="Flowchart: Connector 75">
            <a:extLst>
              <a:ext uri="{FF2B5EF4-FFF2-40B4-BE49-F238E27FC236}">
                <a16:creationId xmlns:a16="http://schemas.microsoft.com/office/drawing/2014/main" id="{AA3DE31A-63C2-4EBE-9AAE-D2386B078C5B}"/>
              </a:ext>
            </a:extLst>
          </p:cNvPr>
          <p:cNvSpPr/>
          <p:nvPr/>
        </p:nvSpPr>
        <p:spPr>
          <a:xfrm>
            <a:off x="6628223" y="2329855"/>
            <a:ext cx="677732" cy="602428"/>
          </a:xfrm>
          <a:prstGeom prst="flowChartConnector">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000" dirty="0">
                <a:solidFill>
                  <a:srgbClr val="FF0000"/>
                </a:solidFill>
              </a:rPr>
              <a:t>TC</a:t>
            </a:r>
          </a:p>
        </p:txBody>
      </p:sp>
      <p:cxnSp>
        <p:nvCxnSpPr>
          <p:cNvPr id="77" name="Straight Arrow Connector 76">
            <a:extLst>
              <a:ext uri="{FF2B5EF4-FFF2-40B4-BE49-F238E27FC236}">
                <a16:creationId xmlns:a16="http://schemas.microsoft.com/office/drawing/2014/main" id="{168CDB2B-3C9F-48E5-B407-63D7EC1E5D3A}"/>
              </a:ext>
            </a:extLst>
          </p:cNvPr>
          <p:cNvCxnSpPr>
            <a:cxnSpLocks/>
          </p:cNvCxnSpPr>
          <p:nvPr/>
        </p:nvCxnSpPr>
        <p:spPr>
          <a:xfrm flipH="1" flipV="1">
            <a:off x="6975764" y="2922817"/>
            <a:ext cx="14924" cy="65410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CA98C48D-DCF2-4A96-9FF8-A98238B15F46}"/>
              </a:ext>
            </a:extLst>
          </p:cNvPr>
          <p:cNvSpPr txBox="1"/>
          <p:nvPr/>
        </p:nvSpPr>
        <p:spPr>
          <a:xfrm>
            <a:off x="7726183" y="1232089"/>
            <a:ext cx="1334211" cy="369332"/>
          </a:xfrm>
          <a:prstGeom prst="rect">
            <a:avLst/>
          </a:prstGeom>
          <a:noFill/>
        </p:spPr>
        <p:txBody>
          <a:bodyPr wrap="none" rtlCol="0">
            <a:spAutoFit/>
          </a:bodyPr>
          <a:lstStyle/>
          <a:p>
            <a:r>
              <a:rPr lang="nb-NO" dirty="0">
                <a:solidFill>
                  <a:srgbClr val="FF0000"/>
                </a:solidFill>
              </a:rPr>
              <a:t>T</a:t>
            </a:r>
            <a:r>
              <a:rPr lang="nb-NO" baseline="-25000" dirty="0">
                <a:solidFill>
                  <a:srgbClr val="FF0000"/>
                </a:solidFill>
              </a:rPr>
              <a:t>2max</a:t>
            </a:r>
            <a:r>
              <a:rPr lang="nb-NO" dirty="0">
                <a:solidFill>
                  <a:srgbClr val="FF0000"/>
                </a:solidFill>
              </a:rPr>
              <a:t> = 700C</a:t>
            </a:r>
            <a:endParaRPr lang="nb-NO" baseline="-25000" dirty="0">
              <a:solidFill>
                <a:srgbClr val="FF0000"/>
              </a:solidFill>
            </a:endParaRPr>
          </a:p>
        </p:txBody>
      </p:sp>
      <p:cxnSp>
        <p:nvCxnSpPr>
          <p:cNvPr id="81" name="Straight Arrow Connector 80">
            <a:extLst>
              <a:ext uri="{FF2B5EF4-FFF2-40B4-BE49-F238E27FC236}">
                <a16:creationId xmlns:a16="http://schemas.microsoft.com/office/drawing/2014/main" id="{35FDC1D1-9D01-45FB-BFE4-97599715A52E}"/>
              </a:ext>
            </a:extLst>
          </p:cNvPr>
          <p:cNvCxnSpPr>
            <a:cxnSpLocks/>
          </p:cNvCxnSpPr>
          <p:nvPr/>
        </p:nvCxnSpPr>
        <p:spPr>
          <a:xfrm>
            <a:off x="6983226" y="2080472"/>
            <a:ext cx="7462" cy="24938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2" name="Flowchart: Connector 81">
            <a:extLst>
              <a:ext uri="{FF2B5EF4-FFF2-40B4-BE49-F238E27FC236}">
                <a16:creationId xmlns:a16="http://schemas.microsoft.com/office/drawing/2014/main" id="{984FE23D-E0FD-40E5-94D8-7228F5B6DDBB}"/>
              </a:ext>
            </a:extLst>
          </p:cNvPr>
          <p:cNvSpPr/>
          <p:nvPr/>
        </p:nvSpPr>
        <p:spPr>
          <a:xfrm>
            <a:off x="7823330" y="1687932"/>
            <a:ext cx="890373" cy="738140"/>
          </a:xfrm>
          <a:prstGeom prst="flowChartConnector">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000" dirty="0">
                <a:solidFill>
                  <a:srgbClr val="FF0000"/>
                </a:solidFill>
              </a:rPr>
              <a:t>MIN</a:t>
            </a:r>
          </a:p>
        </p:txBody>
      </p:sp>
      <p:sp>
        <p:nvSpPr>
          <p:cNvPr id="86" name="TextBox 85">
            <a:extLst>
              <a:ext uri="{FF2B5EF4-FFF2-40B4-BE49-F238E27FC236}">
                <a16:creationId xmlns:a16="http://schemas.microsoft.com/office/drawing/2014/main" id="{1B90FE29-6D32-4346-A2A7-A4F8C434F492}"/>
              </a:ext>
            </a:extLst>
          </p:cNvPr>
          <p:cNvSpPr txBox="1"/>
          <p:nvPr/>
        </p:nvSpPr>
        <p:spPr>
          <a:xfrm>
            <a:off x="9654251" y="2397387"/>
            <a:ext cx="673582" cy="369332"/>
          </a:xfrm>
          <a:prstGeom prst="rect">
            <a:avLst/>
          </a:prstGeom>
          <a:noFill/>
        </p:spPr>
        <p:txBody>
          <a:bodyPr wrap="none" rtlCol="0">
            <a:spAutoFit/>
          </a:bodyPr>
          <a:lstStyle/>
          <a:p>
            <a:r>
              <a:rPr lang="nb-NO" dirty="0">
                <a:solidFill>
                  <a:srgbClr val="FF0000"/>
                </a:solidFill>
              </a:rPr>
              <a:t>y</a:t>
            </a:r>
            <a:r>
              <a:rPr lang="nb-NO" baseline="-25000" dirty="0">
                <a:solidFill>
                  <a:srgbClr val="FF0000"/>
                </a:solidFill>
              </a:rPr>
              <a:t>1</a:t>
            </a:r>
            <a:r>
              <a:rPr lang="nb-NO" dirty="0">
                <a:solidFill>
                  <a:srgbClr val="FF0000"/>
                </a:solidFill>
              </a:rPr>
              <a:t>=T</a:t>
            </a:r>
            <a:r>
              <a:rPr lang="nb-NO" baseline="-25000" dirty="0">
                <a:solidFill>
                  <a:srgbClr val="FF0000"/>
                </a:solidFill>
              </a:rPr>
              <a:t>1</a:t>
            </a:r>
          </a:p>
        </p:txBody>
      </p:sp>
      <p:sp>
        <p:nvSpPr>
          <p:cNvPr id="87" name="TextBox 86">
            <a:extLst>
              <a:ext uri="{FF2B5EF4-FFF2-40B4-BE49-F238E27FC236}">
                <a16:creationId xmlns:a16="http://schemas.microsoft.com/office/drawing/2014/main" id="{D401DEC2-317B-4B8A-8A59-43CE8DF81054}"/>
              </a:ext>
            </a:extLst>
          </p:cNvPr>
          <p:cNvSpPr txBox="1"/>
          <p:nvPr/>
        </p:nvSpPr>
        <p:spPr>
          <a:xfrm>
            <a:off x="7028686" y="3392252"/>
            <a:ext cx="673582" cy="369332"/>
          </a:xfrm>
          <a:prstGeom prst="rect">
            <a:avLst/>
          </a:prstGeom>
          <a:noFill/>
        </p:spPr>
        <p:txBody>
          <a:bodyPr wrap="none" rtlCol="0">
            <a:spAutoFit/>
          </a:bodyPr>
          <a:lstStyle/>
          <a:p>
            <a:r>
              <a:rPr lang="nb-NO" b="1" dirty="0">
                <a:solidFill>
                  <a:srgbClr val="FF0000"/>
                </a:solidFill>
              </a:rPr>
              <a:t>y</a:t>
            </a:r>
            <a:r>
              <a:rPr lang="nb-NO" b="1" baseline="-25000" dirty="0">
                <a:solidFill>
                  <a:srgbClr val="FF0000"/>
                </a:solidFill>
              </a:rPr>
              <a:t>2</a:t>
            </a:r>
            <a:r>
              <a:rPr lang="nb-NO" b="1" dirty="0">
                <a:solidFill>
                  <a:srgbClr val="FF0000"/>
                </a:solidFill>
              </a:rPr>
              <a:t>=T</a:t>
            </a:r>
            <a:r>
              <a:rPr lang="nb-NO" b="1" baseline="-25000" dirty="0">
                <a:solidFill>
                  <a:srgbClr val="FF0000"/>
                </a:solidFill>
              </a:rPr>
              <a:t>2</a:t>
            </a:r>
          </a:p>
        </p:txBody>
      </p:sp>
      <p:sp>
        <p:nvSpPr>
          <p:cNvPr id="88" name="TextBox 87">
            <a:extLst>
              <a:ext uri="{FF2B5EF4-FFF2-40B4-BE49-F238E27FC236}">
                <a16:creationId xmlns:a16="http://schemas.microsoft.com/office/drawing/2014/main" id="{2067E58C-CCDC-4CFF-82A2-504CE51488EF}"/>
              </a:ext>
            </a:extLst>
          </p:cNvPr>
          <p:cNvSpPr txBox="1"/>
          <p:nvPr/>
        </p:nvSpPr>
        <p:spPr>
          <a:xfrm>
            <a:off x="8843014" y="1746538"/>
            <a:ext cx="385042" cy="369332"/>
          </a:xfrm>
          <a:prstGeom prst="rect">
            <a:avLst/>
          </a:prstGeom>
          <a:noFill/>
        </p:spPr>
        <p:txBody>
          <a:bodyPr wrap="none" rtlCol="0">
            <a:spAutoFit/>
          </a:bodyPr>
          <a:lstStyle/>
          <a:p>
            <a:r>
              <a:rPr lang="nb-NO" dirty="0"/>
              <a:t>u</a:t>
            </a:r>
            <a:r>
              <a:rPr lang="nb-NO" baseline="-25000" dirty="0"/>
              <a:t>1</a:t>
            </a:r>
          </a:p>
        </p:txBody>
      </p:sp>
      <p:sp>
        <p:nvSpPr>
          <p:cNvPr id="89" name="TextBox 88">
            <a:extLst>
              <a:ext uri="{FF2B5EF4-FFF2-40B4-BE49-F238E27FC236}">
                <a16:creationId xmlns:a16="http://schemas.microsoft.com/office/drawing/2014/main" id="{9E2FD501-A675-4FB0-9C9A-80A6912BA449}"/>
              </a:ext>
            </a:extLst>
          </p:cNvPr>
          <p:cNvSpPr txBox="1"/>
          <p:nvPr/>
        </p:nvSpPr>
        <p:spPr>
          <a:xfrm>
            <a:off x="6032177" y="2235904"/>
            <a:ext cx="385042" cy="369332"/>
          </a:xfrm>
          <a:prstGeom prst="rect">
            <a:avLst/>
          </a:prstGeom>
          <a:noFill/>
        </p:spPr>
        <p:txBody>
          <a:bodyPr wrap="none" rtlCol="0">
            <a:spAutoFit/>
          </a:bodyPr>
          <a:lstStyle/>
          <a:p>
            <a:r>
              <a:rPr lang="nb-NO" dirty="0"/>
              <a:t>u</a:t>
            </a:r>
            <a:r>
              <a:rPr lang="nb-NO" baseline="-25000" dirty="0"/>
              <a:t>2</a:t>
            </a:r>
          </a:p>
        </p:txBody>
      </p:sp>
      <p:sp>
        <p:nvSpPr>
          <p:cNvPr id="93" name="TextBox 92">
            <a:extLst>
              <a:ext uri="{FF2B5EF4-FFF2-40B4-BE49-F238E27FC236}">
                <a16:creationId xmlns:a16="http://schemas.microsoft.com/office/drawing/2014/main" id="{970E21FD-1499-4DBD-8D24-D1FC5598B189}"/>
              </a:ext>
            </a:extLst>
          </p:cNvPr>
          <p:cNvSpPr txBox="1"/>
          <p:nvPr/>
        </p:nvSpPr>
        <p:spPr>
          <a:xfrm>
            <a:off x="-24680" y="-54262"/>
            <a:ext cx="4022704" cy="400110"/>
          </a:xfrm>
          <a:prstGeom prst="rect">
            <a:avLst/>
          </a:prstGeom>
          <a:noFill/>
        </p:spPr>
        <p:txBody>
          <a:bodyPr wrap="none" rtlCol="0">
            <a:spAutoFit/>
          </a:bodyPr>
          <a:lstStyle/>
          <a:p>
            <a:r>
              <a:rPr lang="nb-NO" sz="2000" dirty="0">
                <a:highlight>
                  <a:srgbClr val="FFFF00"/>
                </a:highlight>
              </a:rPr>
              <a:t>CV-CV </a:t>
            </a:r>
            <a:r>
              <a:rPr lang="nb-NO" sz="2000" dirty="0" err="1">
                <a:highlight>
                  <a:srgbClr val="FFFF00"/>
                </a:highlight>
              </a:rPr>
              <a:t>switching</a:t>
            </a:r>
            <a:r>
              <a:rPr lang="nb-NO" sz="2000" dirty="0">
                <a:highlight>
                  <a:srgbClr val="FFFF00"/>
                </a:highlight>
              </a:rPr>
              <a:t>, </a:t>
            </a:r>
            <a:r>
              <a:rPr lang="nb-NO" sz="2000" dirty="0"/>
              <a:t>alternative </a:t>
            </a:r>
            <a:r>
              <a:rPr lang="nb-NO" sz="2000" dirty="0" err="1"/>
              <a:t>solution</a:t>
            </a:r>
            <a:endParaRPr lang="nb-NO" sz="2000" dirty="0">
              <a:highlight>
                <a:srgbClr val="FFFF00"/>
              </a:highlight>
            </a:endParaRPr>
          </a:p>
        </p:txBody>
      </p:sp>
      <p:cxnSp>
        <p:nvCxnSpPr>
          <p:cNvPr id="56" name="Straight Arrow Connector 55">
            <a:extLst>
              <a:ext uri="{FF2B5EF4-FFF2-40B4-BE49-F238E27FC236}">
                <a16:creationId xmlns:a16="http://schemas.microsoft.com/office/drawing/2014/main" id="{1B966F29-E21E-0053-1D79-B65710A5504D}"/>
              </a:ext>
            </a:extLst>
          </p:cNvPr>
          <p:cNvCxnSpPr>
            <a:cxnSpLocks/>
          </p:cNvCxnSpPr>
          <p:nvPr/>
        </p:nvCxnSpPr>
        <p:spPr>
          <a:xfrm>
            <a:off x="8251898" y="1289687"/>
            <a:ext cx="7462" cy="34241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D68A4544-7C7C-48A4-2BE8-888D6919B9E0}"/>
              </a:ext>
            </a:extLst>
          </p:cNvPr>
          <p:cNvCxnSpPr>
            <a:cxnSpLocks/>
            <a:stCxn id="32" idx="2"/>
          </p:cNvCxnSpPr>
          <p:nvPr/>
        </p:nvCxnSpPr>
        <p:spPr>
          <a:xfrm flipH="1">
            <a:off x="8740597" y="2103989"/>
            <a:ext cx="555522"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42EBAF3-D549-549C-0BC8-D07F0EE358FB}"/>
              </a:ext>
            </a:extLst>
          </p:cNvPr>
          <p:cNvCxnSpPr>
            <a:cxnSpLocks/>
            <a:endCxn id="82" idx="2"/>
          </p:cNvCxnSpPr>
          <p:nvPr/>
        </p:nvCxnSpPr>
        <p:spPr>
          <a:xfrm flipV="1">
            <a:off x="6975764" y="2057002"/>
            <a:ext cx="847566" cy="2347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E47466E7-6E00-E32E-66BE-8515C367E4C1}"/>
              </a:ext>
            </a:extLst>
          </p:cNvPr>
          <p:cNvSpPr txBox="1"/>
          <p:nvPr/>
        </p:nvSpPr>
        <p:spPr>
          <a:xfrm>
            <a:off x="7048662" y="1712672"/>
            <a:ext cx="436338" cy="369332"/>
          </a:xfrm>
          <a:prstGeom prst="rect">
            <a:avLst/>
          </a:prstGeom>
          <a:noFill/>
        </p:spPr>
        <p:txBody>
          <a:bodyPr wrap="none" rtlCol="0">
            <a:spAutoFit/>
          </a:bodyPr>
          <a:lstStyle/>
          <a:p>
            <a:r>
              <a:rPr lang="nb-NO" dirty="0">
                <a:solidFill>
                  <a:srgbClr val="FF0000"/>
                </a:solidFill>
              </a:rPr>
              <a:t>T</a:t>
            </a:r>
            <a:r>
              <a:rPr lang="nb-NO" baseline="-25000" dirty="0">
                <a:solidFill>
                  <a:srgbClr val="FF0000"/>
                </a:solidFill>
              </a:rPr>
              <a:t>2s</a:t>
            </a:r>
          </a:p>
        </p:txBody>
      </p:sp>
      <p:sp>
        <p:nvSpPr>
          <p:cNvPr id="3" name="TextBox 2">
            <a:extLst>
              <a:ext uri="{FF2B5EF4-FFF2-40B4-BE49-F238E27FC236}">
                <a16:creationId xmlns:a16="http://schemas.microsoft.com/office/drawing/2014/main" id="{321D9B45-7C21-8675-162C-2838063BC8BD}"/>
              </a:ext>
            </a:extLst>
          </p:cNvPr>
          <p:cNvSpPr txBox="1"/>
          <p:nvPr/>
        </p:nvSpPr>
        <p:spPr>
          <a:xfrm>
            <a:off x="200306" y="2103989"/>
            <a:ext cx="3998056" cy="2585323"/>
          </a:xfrm>
          <a:prstGeom prst="rect">
            <a:avLst/>
          </a:prstGeom>
          <a:noFill/>
        </p:spPr>
        <p:txBody>
          <a:bodyPr wrap="square" rtlCol="0">
            <a:spAutoFit/>
          </a:bodyPr>
          <a:lstStyle/>
          <a:p>
            <a:r>
              <a:rPr lang="nb-NO" dirty="0" err="1"/>
              <a:t>Comparison</a:t>
            </a:r>
            <a:r>
              <a:rPr lang="nb-NO" dirty="0"/>
              <a:t> </a:t>
            </a:r>
          </a:p>
          <a:p>
            <a:r>
              <a:rPr lang="nb-NO" dirty="0"/>
              <a:t>The </a:t>
            </a:r>
            <a:r>
              <a:rPr lang="nb-NO" dirty="0" err="1"/>
              <a:t>cascade</a:t>
            </a:r>
            <a:r>
              <a:rPr lang="nb-NO" dirty="0"/>
              <a:t> </a:t>
            </a:r>
            <a:r>
              <a:rPr lang="nb-NO" dirty="0" err="1"/>
              <a:t>solution</a:t>
            </a:r>
            <a:r>
              <a:rPr lang="nb-NO" dirty="0"/>
              <a:t> is less general </a:t>
            </a:r>
            <a:r>
              <a:rPr lang="nb-NO" dirty="0" err="1"/>
              <a:t>but</a:t>
            </a:r>
            <a:r>
              <a:rPr lang="nb-NO" dirty="0"/>
              <a:t> it </a:t>
            </a:r>
            <a:r>
              <a:rPr lang="nb-NO" dirty="0" err="1"/>
              <a:t>may</a:t>
            </a:r>
            <a:r>
              <a:rPr lang="nb-NO" dirty="0"/>
              <a:t> be </a:t>
            </a:r>
            <a:r>
              <a:rPr lang="nb-NO" dirty="0" err="1"/>
              <a:t>better</a:t>
            </a:r>
            <a:r>
              <a:rPr lang="nb-NO" dirty="0"/>
              <a:t> in </a:t>
            </a:r>
            <a:r>
              <a:rPr lang="nb-NO" dirty="0" err="1"/>
              <a:t>this</a:t>
            </a:r>
            <a:r>
              <a:rPr lang="nb-NO" dirty="0"/>
              <a:t> case.</a:t>
            </a:r>
          </a:p>
          <a:p>
            <a:r>
              <a:rPr lang="nb-NO" dirty="0" err="1"/>
              <a:t>Why</a:t>
            </a:r>
            <a:r>
              <a:rPr lang="nb-NO" dirty="0"/>
              <a:t> </a:t>
            </a:r>
            <a:r>
              <a:rPr lang="nb-NO" dirty="0" err="1"/>
              <a:t>better</a:t>
            </a:r>
            <a:r>
              <a:rPr lang="nb-NO" dirty="0"/>
              <a:t>? </a:t>
            </a:r>
            <a:r>
              <a:rPr lang="nb-NO" dirty="0" err="1"/>
              <a:t>Inner</a:t>
            </a:r>
            <a:r>
              <a:rPr lang="nb-NO" dirty="0"/>
              <a:t> T2-loop is fast and </a:t>
            </a:r>
            <a:r>
              <a:rPr lang="nb-NO" dirty="0" err="1"/>
              <a:t>always</a:t>
            </a:r>
            <a:r>
              <a:rPr lang="nb-NO" dirty="0"/>
              <a:t> </a:t>
            </a:r>
            <a:r>
              <a:rPr lang="nb-NO" dirty="0" err="1"/>
              <a:t>active</a:t>
            </a:r>
            <a:r>
              <a:rPr lang="nb-NO" dirty="0"/>
              <a:t> and </a:t>
            </a:r>
            <a:r>
              <a:rPr lang="nb-NO" dirty="0" err="1"/>
              <a:t>may</a:t>
            </a:r>
            <a:r>
              <a:rPr lang="nb-NO" dirty="0"/>
              <a:t> </a:t>
            </a:r>
            <a:r>
              <a:rPr lang="nb-NO" dirty="0" err="1"/>
              <a:t>improve</a:t>
            </a:r>
            <a:r>
              <a:rPr lang="nb-NO" dirty="0"/>
              <a:t> control of T1.</a:t>
            </a:r>
          </a:p>
          <a:p>
            <a:endParaRPr lang="nb-NO" dirty="0"/>
          </a:p>
          <a:p>
            <a:endParaRPr lang="nb-NO" dirty="0"/>
          </a:p>
          <a:p>
            <a:endParaRPr lang="nb-NO" dirty="0"/>
          </a:p>
        </p:txBody>
      </p:sp>
      <p:sp>
        <p:nvSpPr>
          <p:cNvPr id="4" name="TextBox 3">
            <a:extLst>
              <a:ext uri="{FF2B5EF4-FFF2-40B4-BE49-F238E27FC236}">
                <a16:creationId xmlns:a16="http://schemas.microsoft.com/office/drawing/2014/main" id="{5EC296E9-1041-9C20-DC4B-0B05023ACA52}"/>
              </a:ext>
            </a:extLst>
          </p:cNvPr>
          <p:cNvSpPr txBox="1"/>
          <p:nvPr/>
        </p:nvSpPr>
        <p:spPr>
          <a:xfrm>
            <a:off x="457200" y="6538586"/>
            <a:ext cx="10827579" cy="276999"/>
          </a:xfrm>
          <a:prstGeom prst="rect">
            <a:avLst/>
          </a:prstGeom>
          <a:noFill/>
        </p:spPr>
        <p:txBody>
          <a:bodyPr wrap="none" rtlCol="0">
            <a:spAutoFit/>
          </a:bodyPr>
          <a:lstStyle/>
          <a:p>
            <a:r>
              <a:rPr lang="nb-NO" sz="1200" dirty="0" err="1"/>
              <a:t>Comment</a:t>
            </a:r>
            <a:r>
              <a:rPr lang="nb-NO" sz="1200" dirty="0"/>
              <a:t>: For </a:t>
            </a:r>
            <a:r>
              <a:rPr lang="nb-NO" sz="1200" dirty="0" err="1"/>
              <a:t>both</a:t>
            </a:r>
            <a:r>
              <a:rPr lang="nb-NO" sz="1200" dirty="0"/>
              <a:t> Alt. I and II,  </a:t>
            </a:r>
            <a:r>
              <a:rPr lang="nb-NO" sz="1200" dirty="0" err="1"/>
              <a:t>we</a:t>
            </a:r>
            <a:r>
              <a:rPr lang="nb-NO" sz="1200" dirty="0"/>
              <a:t> </a:t>
            </a:r>
            <a:r>
              <a:rPr lang="nb-NO" sz="1200" dirty="0" err="1"/>
              <a:t>loose</a:t>
            </a:r>
            <a:r>
              <a:rPr lang="nb-NO" sz="1200" dirty="0"/>
              <a:t> control of T1 (it drops </a:t>
            </a:r>
            <a:r>
              <a:rPr lang="nb-NO" sz="1200" dirty="0" err="1"/>
              <a:t>below</a:t>
            </a:r>
            <a:r>
              <a:rPr lang="nb-NO" sz="1200" dirty="0"/>
              <a:t> T1s=500C) </a:t>
            </a:r>
            <a:r>
              <a:rPr lang="nb-NO" sz="1200" dirty="0" err="1"/>
              <a:t>when</a:t>
            </a:r>
            <a:r>
              <a:rPr lang="nb-NO" sz="1200" dirty="0"/>
              <a:t> T2=T2max. If </a:t>
            </a:r>
            <a:r>
              <a:rPr lang="nb-NO" sz="1200" dirty="0" err="1"/>
              <a:t>this</a:t>
            </a:r>
            <a:r>
              <a:rPr lang="nb-NO" sz="1200" dirty="0"/>
              <a:t> is not </a:t>
            </a:r>
            <a:r>
              <a:rPr lang="nb-NO" sz="1200" dirty="0" err="1"/>
              <a:t>acceptable</a:t>
            </a:r>
            <a:r>
              <a:rPr lang="nb-NO" sz="1200" dirty="0"/>
              <a:t> </a:t>
            </a:r>
            <a:r>
              <a:rPr lang="nb-NO" sz="1200" dirty="0" err="1"/>
              <a:t>then</a:t>
            </a:r>
            <a:r>
              <a:rPr lang="nb-NO" sz="1200" dirty="0"/>
              <a:t> </a:t>
            </a:r>
            <a:r>
              <a:rPr lang="nb-NO" sz="1200" dirty="0" err="1"/>
              <a:t>we</a:t>
            </a:r>
            <a:r>
              <a:rPr lang="nb-NO" sz="1200" dirty="0"/>
              <a:t> </a:t>
            </a:r>
            <a:r>
              <a:rPr lang="nb-NO" sz="1200" dirty="0" err="1"/>
              <a:t>need</a:t>
            </a:r>
            <a:r>
              <a:rPr lang="nb-NO" sz="1200" dirty="0"/>
              <a:t> to </a:t>
            </a:r>
            <a:r>
              <a:rPr lang="nb-NO" sz="1200" dirty="0" err="1"/>
              <a:t>something</a:t>
            </a:r>
            <a:r>
              <a:rPr lang="nb-NO" sz="1200" dirty="0"/>
              <a:t>- More </a:t>
            </a:r>
            <a:r>
              <a:rPr lang="nb-NO" sz="1200" dirty="0" err="1"/>
              <a:t>on</a:t>
            </a:r>
            <a:r>
              <a:rPr lang="nb-NO" sz="1200" dirty="0"/>
              <a:t> </a:t>
            </a:r>
            <a:r>
              <a:rPr lang="nb-NO" sz="1200" dirty="0" err="1"/>
              <a:t>this</a:t>
            </a:r>
            <a:r>
              <a:rPr lang="nb-NO" sz="1200" dirty="0"/>
              <a:t> later!</a:t>
            </a:r>
            <a:endParaRPr lang="en-US" sz="1200" dirty="0"/>
          </a:p>
        </p:txBody>
      </p:sp>
      <p:sp>
        <p:nvSpPr>
          <p:cNvPr id="11" name="Slide Number Placeholder 10">
            <a:extLst>
              <a:ext uri="{FF2B5EF4-FFF2-40B4-BE49-F238E27FC236}">
                <a16:creationId xmlns:a16="http://schemas.microsoft.com/office/drawing/2014/main" id="{2B93F9E9-9E63-4CEE-F467-61413EE90916}"/>
              </a:ext>
            </a:extLst>
          </p:cNvPr>
          <p:cNvSpPr>
            <a:spLocks noGrp="1"/>
          </p:cNvSpPr>
          <p:nvPr>
            <p:ph type="sldNum" sz="quarter" idx="12"/>
          </p:nvPr>
        </p:nvSpPr>
        <p:spPr/>
        <p:txBody>
          <a:bodyPr/>
          <a:lstStyle/>
          <a:p>
            <a:fld id="{A5FDCD2B-6064-4A78-9C2D-DD73DFA345C7}" type="slidenum">
              <a:rPr lang="en-US" smtClean="0"/>
              <a:t>43</a:t>
            </a:fld>
            <a:endParaRPr lang="en-US"/>
          </a:p>
        </p:txBody>
      </p:sp>
    </p:spTree>
    <p:extLst>
      <p:ext uri="{BB962C8B-B14F-4D97-AF65-F5344CB8AC3E}">
        <p14:creationId xmlns:p14="http://schemas.microsoft.com/office/powerpoint/2010/main" val="45227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09914-51BB-95EC-CA14-75943FAD8A6C}"/>
              </a:ext>
            </a:extLst>
          </p:cNvPr>
          <p:cNvSpPr>
            <a:spLocks noGrp="1"/>
          </p:cNvSpPr>
          <p:nvPr>
            <p:ph type="title"/>
          </p:nvPr>
        </p:nvSpPr>
        <p:spPr/>
        <p:txBody>
          <a:bodyPr/>
          <a:lstStyle/>
          <a:p>
            <a:r>
              <a:rPr lang="nb-NO" dirty="0" err="1"/>
              <a:t>Example</a:t>
            </a:r>
            <a:r>
              <a:rPr lang="nb-NO" dirty="0"/>
              <a:t> Alt. I (Choke </a:t>
            </a:r>
            <a:r>
              <a:rPr lang="nb-NO" dirty="0" err="1"/>
              <a:t>valve</a:t>
            </a:r>
            <a:r>
              <a:rPr lang="nb-NO" dirty="0"/>
              <a:t>)</a:t>
            </a:r>
            <a:endParaRPr lang="en-US" dirty="0"/>
          </a:p>
        </p:txBody>
      </p:sp>
      <p:sp>
        <p:nvSpPr>
          <p:cNvPr id="3" name="Content Placeholder 2">
            <a:extLst>
              <a:ext uri="{FF2B5EF4-FFF2-40B4-BE49-F238E27FC236}">
                <a16:creationId xmlns:a16="http://schemas.microsoft.com/office/drawing/2014/main" id="{8234BCC6-2956-4BF2-FCF8-D6F84851285C}"/>
              </a:ext>
            </a:extLst>
          </p:cNvPr>
          <p:cNvSpPr>
            <a:spLocks noGrp="1"/>
          </p:cNvSpPr>
          <p:nvPr>
            <p:ph idx="1"/>
          </p:nvPr>
        </p:nvSpPr>
        <p:spPr>
          <a:xfrm>
            <a:off x="746760" y="4980432"/>
            <a:ext cx="10515600" cy="1786129"/>
          </a:xfrm>
        </p:spPr>
        <p:txBody>
          <a:bodyPr>
            <a:normAutofit fontScale="47500" lnSpcReduction="20000"/>
          </a:bodyPr>
          <a:lstStyle/>
          <a:p>
            <a:pPr>
              <a:spcBef>
                <a:spcPts val="600"/>
              </a:spcBef>
            </a:pPr>
            <a:r>
              <a:rPr lang="nb-NO" dirty="0"/>
              <a:t>The choke </a:t>
            </a:r>
            <a:r>
              <a:rPr lang="nb-NO" dirty="0" err="1"/>
              <a:t>valve</a:t>
            </a:r>
            <a:r>
              <a:rPr lang="nb-NO" dirty="0"/>
              <a:t> is </a:t>
            </a:r>
            <a:r>
              <a:rPr lang="nb-NO" dirty="0" err="1">
                <a:solidFill>
                  <a:srgbClr val="FF0000"/>
                </a:solidFill>
              </a:rPr>
              <a:t>normally</a:t>
            </a:r>
            <a:r>
              <a:rPr lang="nb-NO" dirty="0"/>
              <a:t> </a:t>
            </a:r>
            <a:r>
              <a:rPr lang="nb-NO" dirty="0" err="1"/>
              <a:t>fully</a:t>
            </a:r>
            <a:r>
              <a:rPr lang="nb-NO" dirty="0"/>
              <a:t> </a:t>
            </a:r>
            <a:r>
              <a:rPr lang="nb-NO" dirty="0" err="1"/>
              <a:t>open</a:t>
            </a:r>
            <a:r>
              <a:rPr lang="nb-NO" dirty="0"/>
              <a:t> to </a:t>
            </a:r>
            <a:r>
              <a:rPr lang="nb-NO" dirty="0" err="1"/>
              <a:t>avoid</a:t>
            </a:r>
            <a:r>
              <a:rPr lang="nb-NO" dirty="0"/>
              <a:t> </a:t>
            </a:r>
            <a:r>
              <a:rPr lang="nb-NO" dirty="0" err="1"/>
              <a:t>unnecessary</a:t>
            </a:r>
            <a:r>
              <a:rPr lang="nb-NO" dirty="0"/>
              <a:t> </a:t>
            </a:r>
            <a:r>
              <a:rPr lang="nb-NO" dirty="0" err="1"/>
              <a:t>pressure</a:t>
            </a:r>
            <a:r>
              <a:rPr lang="nb-NO" dirty="0"/>
              <a:t> </a:t>
            </a:r>
            <a:r>
              <a:rPr lang="nb-NO" dirty="0" err="1"/>
              <a:t>drop</a:t>
            </a:r>
            <a:r>
              <a:rPr lang="nb-NO" dirty="0"/>
              <a:t> (</a:t>
            </a:r>
            <a:r>
              <a:rPr lang="nb-NO" dirty="0" err="1">
                <a:solidFill>
                  <a:srgbClr val="FF0000"/>
                </a:solidFill>
              </a:rPr>
              <a:t>normally</a:t>
            </a:r>
            <a:r>
              <a:rPr lang="nb-NO" dirty="0"/>
              <a:t>, </a:t>
            </a:r>
            <a:r>
              <a:rPr lang="nb-NO" dirty="0" err="1"/>
              <a:t>we</a:t>
            </a:r>
            <a:r>
              <a:rPr lang="nb-NO" dirty="0"/>
              <a:t> </a:t>
            </a:r>
            <a:r>
              <a:rPr lang="nb-NO" dirty="0" err="1"/>
              <a:t>may</a:t>
            </a:r>
            <a:r>
              <a:rPr lang="nb-NO" dirty="0"/>
              <a:t> have p1=4.5 bar, p2=4 bar)</a:t>
            </a:r>
          </a:p>
          <a:p>
            <a:pPr>
              <a:spcBef>
                <a:spcPts val="600"/>
              </a:spcBef>
            </a:pPr>
            <a:r>
              <a:rPr lang="nb-NO" dirty="0" err="1"/>
              <a:t>But</a:t>
            </a:r>
            <a:r>
              <a:rPr lang="nb-NO" dirty="0"/>
              <a:t> </a:t>
            </a:r>
            <a:r>
              <a:rPr lang="nb-NO" dirty="0" err="1"/>
              <a:t>may</a:t>
            </a:r>
            <a:r>
              <a:rPr lang="nb-NO" dirty="0"/>
              <a:t> </a:t>
            </a:r>
            <a:r>
              <a:rPr lang="nb-NO" dirty="0" err="1"/>
              <a:t>close</a:t>
            </a:r>
            <a:r>
              <a:rPr lang="nb-NO" dirty="0"/>
              <a:t> choke </a:t>
            </a:r>
            <a:r>
              <a:rPr lang="nb-NO" dirty="0" err="1"/>
              <a:t>valve</a:t>
            </a:r>
            <a:r>
              <a:rPr lang="nb-NO" dirty="0"/>
              <a:t> to </a:t>
            </a:r>
            <a:r>
              <a:rPr lang="nb-NO" dirty="0" err="1"/>
              <a:t>avoid</a:t>
            </a:r>
            <a:r>
              <a:rPr lang="nb-NO" dirty="0"/>
              <a:t> </a:t>
            </a:r>
            <a:r>
              <a:rPr lang="nb-NO" dirty="0" err="1"/>
              <a:t>too</a:t>
            </a:r>
            <a:r>
              <a:rPr lang="nb-NO" dirty="0"/>
              <a:t> </a:t>
            </a:r>
            <a:r>
              <a:rPr lang="nb-NO" dirty="0" err="1"/>
              <a:t>low</a:t>
            </a:r>
            <a:r>
              <a:rPr lang="nb-NO" dirty="0"/>
              <a:t> p1 (</a:t>
            </a:r>
            <a:r>
              <a:rPr lang="nb-NO" dirty="0" err="1"/>
              <a:t>if</a:t>
            </a:r>
            <a:r>
              <a:rPr lang="nb-NO" dirty="0"/>
              <a:t> N2 </a:t>
            </a:r>
            <a:r>
              <a:rPr lang="nb-NO" dirty="0" err="1"/>
              <a:t>supply</a:t>
            </a:r>
            <a:r>
              <a:rPr lang="nb-NO" dirty="0"/>
              <a:t> </a:t>
            </a:r>
            <a:r>
              <a:rPr lang="nb-NO" dirty="0" err="1"/>
              <a:t>stops</a:t>
            </a:r>
            <a:r>
              <a:rPr lang="nb-NO" dirty="0"/>
              <a:t>) or </a:t>
            </a:r>
            <a:r>
              <a:rPr lang="nb-NO" dirty="0" err="1"/>
              <a:t>too</a:t>
            </a:r>
            <a:r>
              <a:rPr lang="nb-NO" dirty="0"/>
              <a:t> </a:t>
            </a:r>
            <a:r>
              <a:rPr lang="nb-NO" dirty="0" err="1"/>
              <a:t>high</a:t>
            </a:r>
            <a:r>
              <a:rPr lang="nb-NO" dirty="0"/>
              <a:t> p2 (</a:t>
            </a:r>
            <a:r>
              <a:rPr lang="nb-NO" dirty="0" err="1"/>
              <a:t>if</a:t>
            </a:r>
            <a:r>
              <a:rPr lang="nb-NO" dirty="0"/>
              <a:t> p1 is </a:t>
            </a:r>
            <a:r>
              <a:rPr lang="nb-NO" dirty="0" err="1"/>
              <a:t>high</a:t>
            </a:r>
            <a:r>
              <a:rPr lang="nb-NO" dirty="0"/>
              <a:t>).</a:t>
            </a:r>
          </a:p>
          <a:p>
            <a:pPr>
              <a:spcBef>
                <a:spcPts val="600"/>
              </a:spcBef>
            </a:pPr>
            <a:r>
              <a:rPr lang="nb-NO" b="1" dirty="0"/>
              <a:t>Here Alt. II (</a:t>
            </a:r>
            <a:r>
              <a:rPr lang="nb-NO" b="1" dirty="0" err="1"/>
              <a:t>cascade</a:t>
            </a:r>
            <a:r>
              <a:rPr lang="nb-NO" b="1" dirty="0"/>
              <a:t>) </a:t>
            </a:r>
            <a:r>
              <a:rPr lang="nb-NO" b="1" dirty="0" err="1"/>
              <a:t>should</a:t>
            </a:r>
            <a:r>
              <a:rPr lang="nb-NO" b="1" dirty="0"/>
              <a:t> not  be used </a:t>
            </a:r>
            <a:r>
              <a:rPr lang="nb-NO" dirty="0"/>
              <a:t>(</a:t>
            </a:r>
            <a:r>
              <a:rPr lang="nb-NO" dirty="0" err="1"/>
              <a:t>Why</a:t>
            </a:r>
            <a:r>
              <a:rPr lang="nb-NO" dirty="0"/>
              <a:t>? </a:t>
            </a:r>
            <a:r>
              <a:rPr lang="nb-NO" dirty="0" err="1"/>
              <a:t>Cascade</a:t>
            </a:r>
            <a:r>
              <a:rPr lang="nb-NO" dirty="0"/>
              <a:t> control makes it </a:t>
            </a:r>
            <a:r>
              <a:rPr lang="nb-NO" dirty="0" err="1"/>
              <a:t>necessary</a:t>
            </a:r>
            <a:r>
              <a:rPr lang="nb-NO" dirty="0"/>
              <a:t> to have </a:t>
            </a:r>
            <a:r>
              <a:rPr lang="nb-NO" dirty="0" err="1"/>
              <a:t>one</a:t>
            </a:r>
            <a:r>
              <a:rPr lang="nb-NO" dirty="0"/>
              <a:t> loop </a:t>
            </a:r>
            <a:r>
              <a:rPr lang="nb-NO" dirty="0" err="1"/>
              <a:t>slow</a:t>
            </a:r>
            <a:r>
              <a:rPr lang="nb-NO" dirty="0"/>
              <a:t>, </a:t>
            </a:r>
            <a:r>
              <a:rPr lang="nb-NO" dirty="0" err="1"/>
              <a:t>which</a:t>
            </a:r>
            <a:r>
              <a:rPr lang="nb-NO" dirty="0"/>
              <a:t> makes </a:t>
            </a:r>
            <a:r>
              <a:rPr lang="nb-NO" dirty="0" err="1"/>
              <a:t>little</a:t>
            </a:r>
            <a:r>
              <a:rPr lang="nb-NO" dirty="0"/>
              <a:t> </a:t>
            </a:r>
            <a:r>
              <a:rPr lang="nb-NO" dirty="0" err="1"/>
              <a:t>sense</a:t>
            </a:r>
            <a:r>
              <a:rPr lang="nb-NO" dirty="0"/>
              <a:t> </a:t>
            </a:r>
            <a:r>
              <a:rPr lang="nb-NO" dirty="0" err="1"/>
              <a:t>since</a:t>
            </a:r>
            <a:r>
              <a:rPr lang="nb-NO" dirty="0"/>
              <a:t> control of p1 </a:t>
            </a:r>
            <a:r>
              <a:rPr lang="nb-NO" dirty="0" err="1"/>
              <a:t>does</a:t>
            </a:r>
            <a:r>
              <a:rPr lang="nb-NO" dirty="0"/>
              <a:t> not </a:t>
            </a:r>
            <a:r>
              <a:rPr lang="nb-NO" dirty="0" err="1"/>
              <a:t>improve</a:t>
            </a:r>
            <a:r>
              <a:rPr lang="nb-NO" dirty="0"/>
              <a:t> control of p2 (or vice-versa).</a:t>
            </a:r>
          </a:p>
          <a:p>
            <a:pPr>
              <a:spcBef>
                <a:spcPts val="600"/>
              </a:spcBef>
            </a:pPr>
            <a:endParaRPr lang="en-US" sz="2200" dirty="0"/>
          </a:p>
          <a:p>
            <a:pPr>
              <a:spcBef>
                <a:spcPts val="600"/>
              </a:spcBef>
            </a:pPr>
            <a:r>
              <a:rPr lang="en-US" sz="2200" dirty="0"/>
              <a:t>Comment 1: Strictly speaking. the input u0=100% to the min-block is not needed, since the valve has a “</a:t>
            </a:r>
            <a:r>
              <a:rPr lang="en-US" sz="2200" dirty="0" err="1"/>
              <a:t>bulit</a:t>
            </a:r>
            <a:r>
              <a:rPr lang="en-US" sz="2200" dirty="0"/>
              <a:t>-in” min-selector at fully open (see later). But  including it is not wrong - and it shows more clearly that we</a:t>
            </a:r>
            <a:r>
              <a:rPr lang="en-US" sz="2200" dirty="0">
                <a:solidFill>
                  <a:srgbClr val="FF0000"/>
                </a:solidFill>
              </a:rPr>
              <a:t> normally</a:t>
            </a:r>
            <a:r>
              <a:rPr lang="en-US" sz="2200" dirty="0"/>
              <a:t> want u0=100%. </a:t>
            </a:r>
          </a:p>
          <a:p>
            <a:pPr>
              <a:spcBef>
                <a:spcPts val="600"/>
              </a:spcBef>
            </a:pPr>
            <a:r>
              <a:rPr lang="en-US" sz="2200" dirty="0"/>
              <a:t>Comment 2: There may be quite a lot of interaction between the pressure and flow control. The best solution is probably to make one fast and one slow. In this case, it seems most reasonable to make the pressure control fast. But if fast flow control is needed, we may do it opposite.</a:t>
            </a:r>
          </a:p>
          <a:p>
            <a:pPr>
              <a:spcBef>
                <a:spcPts val="600"/>
              </a:spcBef>
            </a:pPr>
            <a:r>
              <a:rPr lang="en-US" sz="2200" dirty="0"/>
              <a:t>Comment 3: I here use the term “choke valve” when the aim is to regulate pressure; and “control valve” when it is to regulate flow (but other people may not agree on this)</a:t>
            </a:r>
          </a:p>
        </p:txBody>
      </p:sp>
      <p:pic>
        <p:nvPicPr>
          <p:cNvPr id="7" name="Picture 6">
            <a:extLst>
              <a:ext uri="{FF2B5EF4-FFF2-40B4-BE49-F238E27FC236}">
                <a16:creationId xmlns:a16="http://schemas.microsoft.com/office/drawing/2014/main" id="{DB050B1C-6AC8-D817-E639-FAB1D2DE9D2A}"/>
              </a:ext>
            </a:extLst>
          </p:cNvPr>
          <p:cNvPicPr>
            <a:picLocks noChangeAspect="1"/>
          </p:cNvPicPr>
          <p:nvPr/>
        </p:nvPicPr>
        <p:blipFill>
          <a:blip r:embed="rId2"/>
          <a:stretch>
            <a:fillRect/>
          </a:stretch>
        </p:blipFill>
        <p:spPr>
          <a:xfrm>
            <a:off x="1308295" y="1559958"/>
            <a:ext cx="8507366" cy="2990939"/>
          </a:xfrm>
          <a:prstGeom prst="rect">
            <a:avLst/>
          </a:prstGeom>
        </p:spPr>
      </p:pic>
      <p:sp>
        <p:nvSpPr>
          <p:cNvPr id="8" name="TextBox 7">
            <a:extLst>
              <a:ext uri="{FF2B5EF4-FFF2-40B4-BE49-F238E27FC236}">
                <a16:creationId xmlns:a16="http://schemas.microsoft.com/office/drawing/2014/main" id="{DB28F86C-2FD9-84BC-D625-F1E05E554731}"/>
              </a:ext>
            </a:extLst>
          </p:cNvPr>
          <p:cNvSpPr txBox="1"/>
          <p:nvPr/>
        </p:nvSpPr>
        <p:spPr>
          <a:xfrm>
            <a:off x="-67105" y="-88442"/>
            <a:ext cx="1868204" cy="400110"/>
          </a:xfrm>
          <a:prstGeom prst="rect">
            <a:avLst/>
          </a:prstGeom>
          <a:noFill/>
        </p:spPr>
        <p:txBody>
          <a:bodyPr wrap="none" rtlCol="0">
            <a:spAutoFit/>
          </a:bodyPr>
          <a:lstStyle/>
          <a:p>
            <a:r>
              <a:rPr lang="nb-NO" sz="2000" dirty="0">
                <a:highlight>
                  <a:srgbClr val="FFFF00"/>
                </a:highlight>
              </a:rPr>
              <a:t>CV-CV </a:t>
            </a:r>
            <a:r>
              <a:rPr lang="nb-NO" sz="2000" dirty="0" err="1">
                <a:highlight>
                  <a:srgbClr val="FFFF00"/>
                </a:highlight>
              </a:rPr>
              <a:t>switching</a:t>
            </a:r>
            <a:endParaRPr lang="nb-NO" sz="2000" dirty="0">
              <a:highlight>
                <a:srgbClr val="FFFF00"/>
              </a:highlight>
            </a:endParaRPr>
          </a:p>
        </p:txBody>
      </p:sp>
      <p:sp>
        <p:nvSpPr>
          <p:cNvPr id="4" name="Slide Number Placeholder 3">
            <a:extLst>
              <a:ext uri="{FF2B5EF4-FFF2-40B4-BE49-F238E27FC236}">
                <a16:creationId xmlns:a16="http://schemas.microsoft.com/office/drawing/2014/main" id="{3CE08B3E-A9ED-1FE8-9F99-7CB8D44A20C8}"/>
              </a:ext>
            </a:extLst>
          </p:cNvPr>
          <p:cNvSpPr>
            <a:spLocks noGrp="1"/>
          </p:cNvSpPr>
          <p:nvPr>
            <p:ph type="sldNum" sz="quarter" idx="12"/>
          </p:nvPr>
        </p:nvSpPr>
        <p:spPr/>
        <p:txBody>
          <a:bodyPr/>
          <a:lstStyle/>
          <a:p>
            <a:fld id="{A5FDCD2B-6064-4A78-9C2D-DD73DFA345C7}" type="slidenum">
              <a:rPr lang="en-US" smtClean="0"/>
              <a:t>44</a:t>
            </a:fld>
            <a:endParaRPr lang="en-US"/>
          </a:p>
        </p:txBody>
      </p:sp>
    </p:spTree>
    <p:extLst>
      <p:ext uri="{BB962C8B-B14F-4D97-AF65-F5344CB8AC3E}">
        <p14:creationId xmlns:p14="http://schemas.microsoft.com/office/powerpoint/2010/main" val="28872530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610D-1B62-0B66-AED1-3B7E48353DA5}"/>
              </a:ext>
            </a:extLst>
          </p:cNvPr>
          <p:cNvSpPr>
            <a:spLocks noGrp="1"/>
          </p:cNvSpPr>
          <p:nvPr>
            <p:ph type="title"/>
          </p:nvPr>
        </p:nvSpPr>
        <p:spPr>
          <a:xfrm>
            <a:off x="1248103" y="740979"/>
            <a:ext cx="3922986" cy="3318641"/>
          </a:xfrm>
        </p:spPr>
        <p:txBody>
          <a:bodyPr>
            <a:normAutofit/>
          </a:bodyPr>
          <a:lstStyle/>
          <a:p>
            <a:r>
              <a:rPr lang="nb-NO" sz="4000" dirty="0" err="1"/>
              <a:t>Distillation</a:t>
            </a:r>
            <a:r>
              <a:rPr lang="nb-NO" sz="4000" dirty="0"/>
              <a:t> </a:t>
            </a:r>
            <a:r>
              <a:rPr lang="nb-NO" sz="4000" dirty="0" err="1"/>
              <a:t>example</a:t>
            </a:r>
            <a:endParaRPr lang="nb-NO" sz="4000" dirty="0"/>
          </a:p>
        </p:txBody>
      </p:sp>
      <p:pic>
        <p:nvPicPr>
          <p:cNvPr id="5" name="Picture 4">
            <a:extLst>
              <a:ext uri="{FF2B5EF4-FFF2-40B4-BE49-F238E27FC236}">
                <a16:creationId xmlns:a16="http://schemas.microsoft.com/office/drawing/2014/main" id="{A30289A6-509E-9B70-573C-F6A55481C1EE}"/>
              </a:ext>
            </a:extLst>
          </p:cNvPr>
          <p:cNvPicPr>
            <a:picLocks noChangeAspect="1"/>
          </p:cNvPicPr>
          <p:nvPr/>
        </p:nvPicPr>
        <p:blipFill>
          <a:blip r:embed="rId2"/>
          <a:stretch>
            <a:fillRect/>
          </a:stretch>
        </p:blipFill>
        <p:spPr>
          <a:xfrm>
            <a:off x="5551858" y="142761"/>
            <a:ext cx="5800725" cy="5572125"/>
          </a:xfrm>
          <a:prstGeom prst="rect">
            <a:avLst/>
          </a:prstGeom>
        </p:spPr>
      </p:pic>
      <p:sp>
        <p:nvSpPr>
          <p:cNvPr id="6" name="TextBox 5">
            <a:extLst>
              <a:ext uri="{FF2B5EF4-FFF2-40B4-BE49-F238E27FC236}">
                <a16:creationId xmlns:a16="http://schemas.microsoft.com/office/drawing/2014/main" id="{4D637BDA-5877-8C6F-67E0-A1F6B3EBA47A}"/>
              </a:ext>
            </a:extLst>
          </p:cNvPr>
          <p:cNvSpPr txBox="1"/>
          <p:nvPr/>
        </p:nvSpPr>
        <p:spPr>
          <a:xfrm>
            <a:off x="9435662" y="2782669"/>
            <a:ext cx="2437462" cy="738664"/>
          </a:xfrm>
          <a:prstGeom prst="rect">
            <a:avLst/>
          </a:prstGeom>
          <a:noFill/>
        </p:spPr>
        <p:txBody>
          <a:bodyPr wrap="none" rtlCol="0">
            <a:spAutoFit/>
          </a:bodyPr>
          <a:lstStyle/>
          <a:p>
            <a:r>
              <a:rPr lang="nb-NO" sz="1400" dirty="0" err="1">
                <a:solidFill>
                  <a:srgbClr val="FF0000"/>
                </a:solidFill>
              </a:rPr>
              <a:t>Always</a:t>
            </a:r>
            <a:r>
              <a:rPr lang="nb-NO" sz="1400" dirty="0">
                <a:solidFill>
                  <a:srgbClr val="FF0000"/>
                </a:solidFill>
              </a:rPr>
              <a:t> control </a:t>
            </a:r>
            <a:r>
              <a:rPr lang="nb-NO" sz="1400" dirty="0" err="1">
                <a:solidFill>
                  <a:srgbClr val="FF0000"/>
                </a:solidFill>
              </a:rPr>
              <a:t>xD</a:t>
            </a:r>
            <a:r>
              <a:rPr lang="nb-NO" sz="1400" dirty="0">
                <a:solidFill>
                  <a:srgbClr val="FF0000"/>
                </a:solidFill>
              </a:rPr>
              <a:t> at </a:t>
            </a:r>
            <a:r>
              <a:rPr lang="nb-NO" sz="1400" dirty="0" err="1">
                <a:solidFill>
                  <a:srgbClr val="FF0000"/>
                </a:solidFill>
              </a:rPr>
              <a:t>constraint</a:t>
            </a:r>
            <a:endParaRPr lang="nb-NO" sz="1400" dirty="0">
              <a:solidFill>
                <a:srgbClr val="FF0000"/>
              </a:solidFill>
            </a:endParaRPr>
          </a:p>
          <a:p>
            <a:r>
              <a:rPr lang="nb-NO" sz="1400" dirty="0">
                <a:solidFill>
                  <a:srgbClr val="FF0000"/>
                </a:solidFill>
              </a:rPr>
              <a:t>(</a:t>
            </a:r>
            <a:r>
              <a:rPr lang="nb-NO" sz="1400" dirty="0" err="1">
                <a:solidFill>
                  <a:srgbClr val="FF0000"/>
                </a:solidFill>
              </a:rPr>
              <a:t>valueable</a:t>
            </a:r>
            <a:r>
              <a:rPr lang="nb-NO" sz="1400" dirty="0">
                <a:solidFill>
                  <a:srgbClr val="FF0000"/>
                </a:solidFill>
              </a:rPr>
              <a:t> </a:t>
            </a:r>
            <a:r>
              <a:rPr lang="nb-NO" sz="1400" dirty="0" err="1">
                <a:solidFill>
                  <a:srgbClr val="FF0000"/>
                </a:solidFill>
              </a:rPr>
              <a:t>product</a:t>
            </a:r>
            <a:r>
              <a:rPr lang="nb-NO" sz="1400" dirty="0">
                <a:solidFill>
                  <a:srgbClr val="FF0000"/>
                </a:solidFill>
              </a:rPr>
              <a:t>) to </a:t>
            </a:r>
          </a:p>
          <a:p>
            <a:r>
              <a:rPr lang="nb-NO" sz="1400" dirty="0" err="1">
                <a:solidFill>
                  <a:srgbClr val="FF0000"/>
                </a:solidFill>
              </a:rPr>
              <a:t>avoid</a:t>
            </a:r>
            <a:r>
              <a:rPr lang="nb-NO" sz="1400" dirty="0">
                <a:solidFill>
                  <a:srgbClr val="FF0000"/>
                </a:solidFill>
              </a:rPr>
              <a:t> «</a:t>
            </a:r>
            <a:r>
              <a:rPr lang="nb-NO" sz="1400" dirty="0" err="1">
                <a:solidFill>
                  <a:srgbClr val="FF0000"/>
                </a:solidFill>
              </a:rPr>
              <a:t>product</a:t>
            </a:r>
            <a:r>
              <a:rPr lang="nb-NO" sz="1400" dirty="0">
                <a:solidFill>
                  <a:srgbClr val="FF0000"/>
                </a:solidFill>
              </a:rPr>
              <a:t> </a:t>
            </a:r>
            <a:r>
              <a:rPr lang="nb-NO" sz="1400" dirty="0" err="1">
                <a:solidFill>
                  <a:srgbClr val="FF0000"/>
                </a:solidFill>
              </a:rPr>
              <a:t>give-way</a:t>
            </a:r>
            <a:r>
              <a:rPr lang="nb-NO" sz="1400" dirty="0">
                <a:solidFill>
                  <a:srgbClr val="FF0000"/>
                </a:solidFill>
              </a:rPr>
              <a:t>»</a:t>
            </a:r>
          </a:p>
        </p:txBody>
      </p:sp>
      <p:sp>
        <p:nvSpPr>
          <p:cNvPr id="7" name="TextBox 6">
            <a:extLst>
              <a:ext uri="{FF2B5EF4-FFF2-40B4-BE49-F238E27FC236}">
                <a16:creationId xmlns:a16="http://schemas.microsoft.com/office/drawing/2014/main" id="{BEBA5958-E838-4615-231A-FF9DFB39EA5B}"/>
              </a:ext>
            </a:extLst>
          </p:cNvPr>
          <p:cNvSpPr txBox="1"/>
          <p:nvPr/>
        </p:nvSpPr>
        <p:spPr>
          <a:xfrm>
            <a:off x="8655150" y="5714887"/>
            <a:ext cx="2697433" cy="738664"/>
          </a:xfrm>
          <a:prstGeom prst="rect">
            <a:avLst/>
          </a:prstGeom>
          <a:noFill/>
        </p:spPr>
        <p:txBody>
          <a:bodyPr wrap="square" rtlCol="0">
            <a:spAutoFit/>
          </a:bodyPr>
          <a:lstStyle/>
          <a:p>
            <a:r>
              <a:rPr lang="nb-NO" sz="1400" dirty="0">
                <a:solidFill>
                  <a:schemeClr val="accent1"/>
                </a:solidFill>
              </a:rPr>
              <a:t>May </a:t>
            </a:r>
            <a:r>
              <a:rPr lang="nb-NO" sz="1400" dirty="0" err="1">
                <a:solidFill>
                  <a:schemeClr val="accent1"/>
                </a:solidFill>
              </a:rPr>
              <a:t>overpurity</a:t>
            </a:r>
            <a:r>
              <a:rPr lang="nb-NO" sz="1400" dirty="0">
                <a:solidFill>
                  <a:schemeClr val="accent1"/>
                </a:solidFill>
              </a:rPr>
              <a:t> </a:t>
            </a:r>
            <a:r>
              <a:rPr lang="nb-NO" sz="1400" dirty="0" err="1">
                <a:solidFill>
                  <a:schemeClr val="accent1"/>
                </a:solidFill>
              </a:rPr>
              <a:t>bottom</a:t>
            </a:r>
            <a:r>
              <a:rPr lang="nb-NO" sz="1400" dirty="0">
                <a:solidFill>
                  <a:schemeClr val="accent1"/>
                </a:solidFill>
              </a:rPr>
              <a:t> to </a:t>
            </a:r>
            <a:r>
              <a:rPr lang="nb-NO" sz="1400" dirty="0" err="1">
                <a:solidFill>
                  <a:schemeClr val="accent1"/>
                </a:solidFill>
              </a:rPr>
              <a:t>get</a:t>
            </a:r>
            <a:r>
              <a:rPr lang="nb-NO" sz="1400" dirty="0">
                <a:solidFill>
                  <a:schemeClr val="accent1"/>
                </a:solidFill>
              </a:rPr>
              <a:t> more of </a:t>
            </a:r>
            <a:r>
              <a:rPr lang="nb-NO" sz="1400" dirty="0" err="1">
                <a:solidFill>
                  <a:schemeClr val="accent1"/>
                </a:solidFill>
              </a:rPr>
              <a:t>the</a:t>
            </a:r>
            <a:r>
              <a:rPr lang="nb-NO" sz="1400" dirty="0">
                <a:solidFill>
                  <a:schemeClr val="accent1"/>
                </a:solidFill>
              </a:rPr>
              <a:t> </a:t>
            </a:r>
            <a:r>
              <a:rPr lang="nb-NO" sz="1400" dirty="0" err="1">
                <a:solidFill>
                  <a:schemeClr val="accent1"/>
                </a:solidFill>
              </a:rPr>
              <a:t>valuable</a:t>
            </a:r>
            <a:r>
              <a:rPr lang="nb-NO" sz="1400" dirty="0">
                <a:solidFill>
                  <a:schemeClr val="accent1"/>
                </a:solidFill>
              </a:rPr>
              <a:t> </a:t>
            </a:r>
            <a:r>
              <a:rPr lang="nb-NO" sz="1400" dirty="0" err="1">
                <a:solidFill>
                  <a:schemeClr val="accent1"/>
                </a:solidFill>
              </a:rPr>
              <a:t>product</a:t>
            </a:r>
            <a:endParaRPr lang="nb-NO" sz="1400" dirty="0">
              <a:solidFill>
                <a:schemeClr val="accent1"/>
              </a:solidFill>
            </a:endParaRPr>
          </a:p>
          <a:p>
            <a:r>
              <a:rPr lang="nb-NO" sz="1400" dirty="0">
                <a:solidFill>
                  <a:schemeClr val="accent1"/>
                </a:solidFill>
              </a:rPr>
              <a:t>(Alt. II: </a:t>
            </a:r>
            <a:r>
              <a:rPr lang="nb-NO" sz="1400" dirty="0" err="1">
                <a:solidFill>
                  <a:schemeClr val="accent1"/>
                </a:solidFill>
              </a:rPr>
              <a:t>Selector</a:t>
            </a:r>
            <a:r>
              <a:rPr lang="nb-NO" sz="1400" dirty="0">
                <a:solidFill>
                  <a:schemeClr val="accent1"/>
                </a:solidFill>
              </a:rPr>
              <a:t> </a:t>
            </a:r>
            <a:r>
              <a:rPr lang="nb-NO" sz="1400" dirty="0" err="1">
                <a:solidFill>
                  <a:schemeClr val="accent1"/>
                </a:solidFill>
              </a:rPr>
              <a:t>on</a:t>
            </a:r>
            <a:r>
              <a:rPr lang="nb-NO" sz="1400" dirty="0">
                <a:solidFill>
                  <a:schemeClr val="accent1"/>
                </a:solidFill>
              </a:rPr>
              <a:t> setpoint)</a:t>
            </a:r>
          </a:p>
        </p:txBody>
      </p:sp>
      <p:sp>
        <p:nvSpPr>
          <p:cNvPr id="8" name="TextBox 7">
            <a:extLst>
              <a:ext uri="{FF2B5EF4-FFF2-40B4-BE49-F238E27FC236}">
                <a16:creationId xmlns:a16="http://schemas.microsoft.com/office/drawing/2014/main" id="{524F7A02-3A94-E4A4-94FC-8C73BD76C698}"/>
              </a:ext>
            </a:extLst>
          </p:cNvPr>
          <p:cNvSpPr txBox="1"/>
          <p:nvPr/>
        </p:nvSpPr>
        <p:spPr>
          <a:xfrm>
            <a:off x="6186271" y="5714887"/>
            <a:ext cx="1978982" cy="738664"/>
          </a:xfrm>
          <a:prstGeom prst="rect">
            <a:avLst/>
          </a:prstGeom>
          <a:noFill/>
        </p:spPr>
        <p:txBody>
          <a:bodyPr wrap="square" rtlCol="0">
            <a:spAutoFit/>
          </a:bodyPr>
          <a:lstStyle/>
          <a:p>
            <a:r>
              <a:rPr lang="nb-NO" sz="1400" dirty="0" err="1">
                <a:solidFill>
                  <a:schemeClr val="accent1"/>
                </a:solidFill>
              </a:rPr>
              <a:t>Avoid</a:t>
            </a:r>
            <a:r>
              <a:rPr lang="nb-NO" sz="1400" dirty="0">
                <a:solidFill>
                  <a:schemeClr val="accent1"/>
                </a:solidFill>
              </a:rPr>
              <a:t> </a:t>
            </a:r>
            <a:r>
              <a:rPr lang="nb-NO" sz="1400" dirty="0" err="1">
                <a:solidFill>
                  <a:schemeClr val="accent1"/>
                </a:solidFill>
              </a:rPr>
              <a:t>flooding</a:t>
            </a:r>
            <a:r>
              <a:rPr lang="nb-NO" sz="1400" dirty="0">
                <a:solidFill>
                  <a:schemeClr val="accent1"/>
                </a:solidFill>
              </a:rPr>
              <a:t> </a:t>
            </a:r>
            <a:r>
              <a:rPr lang="nb-NO" sz="1400" dirty="0" err="1">
                <a:solidFill>
                  <a:schemeClr val="accent1"/>
                </a:solidFill>
              </a:rPr>
              <a:t>using</a:t>
            </a:r>
            <a:r>
              <a:rPr lang="nb-NO" sz="1400" dirty="0">
                <a:solidFill>
                  <a:schemeClr val="accent1"/>
                </a:solidFill>
              </a:rPr>
              <a:t> </a:t>
            </a:r>
            <a:r>
              <a:rPr lang="nb-NO" sz="1400" dirty="0" err="1">
                <a:solidFill>
                  <a:schemeClr val="accent1"/>
                </a:solidFill>
              </a:rPr>
              <a:t>constraint</a:t>
            </a:r>
            <a:r>
              <a:rPr lang="nb-NO" sz="1400" dirty="0">
                <a:solidFill>
                  <a:schemeClr val="accent1"/>
                </a:solidFill>
              </a:rPr>
              <a:t> </a:t>
            </a:r>
            <a:r>
              <a:rPr lang="nb-NO" sz="1400" dirty="0" err="1">
                <a:solidFill>
                  <a:schemeClr val="accent1"/>
                </a:solidFill>
              </a:rPr>
              <a:t>on</a:t>
            </a:r>
            <a:r>
              <a:rPr lang="nb-NO" sz="1400" dirty="0">
                <a:solidFill>
                  <a:schemeClr val="accent1"/>
                </a:solidFill>
              </a:rPr>
              <a:t> DP</a:t>
            </a:r>
          </a:p>
          <a:p>
            <a:r>
              <a:rPr lang="nb-NO" sz="1400" dirty="0">
                <a:solidFill>
                  <a:schemeClr val="accent1"/>
                </a:solidFill>
              </a:rPr>
              <a:t>(Alt. I: </a:t>
            </a:r>
            <a:r>
              <a:rPr lang="nb-NO" sz="1400" dirty="0" err="1">
                <a:solidFill>
                  <a:schemeClr val="accent1"/>
                </a:solidFill>
              </a:rPr>
              <a:t>selector</a:t>
            </a:r>
            <a:r>
              <a:rPr lang="nb-NO" sz="1400" dirty="0">
                <a:solidFill>
                  <a:schemeClr val="accent1"/>
                </a:solidFill>
              </a:rPr>
              <a:t> in input)</a:t>
            </a:r>
          </a:p>
        </p:txBody>
      </p:sp>
      <p:pic>
        <p:nvPicPr>
          <p:cNvPr id="4" name="Picture 3">
            <a:extLst>
              <a:ext uri="{FF2B5EF4-FFF2-40B4-BE49-F238E27FC236}">
                <a16:creationId xmlns:a16="http://schemas.microsoft.com/office/drawing/2014/main" id="{85192CEB-D2A3-7FE1-3E72-BBAE568B092C}"/>
              </a:ext>
            </a:extLst>
          </p:cNvPr>
          <p:cNvPicPr>
            <a:picLocks noChangeAspect="1"/>
          </p:cNvPicPr>
          <p:nvPr/>
        </p:nvPicPr>
        <p:blipFill>
          <a:blip r:embed="rId3"/>
          <a:stretch>
            <a:fillRect/>
          </a:stretch>
        </p:blipFill>
        <p:spPr>
          <a:xfrm>
            <a:off x="1881515" y="5119574"/>
            <a:ext cx="1266825" cy="1190625"/>
          </a:xfrm>
          <a:prstGeom prst="rect">
            <a:avLst/>
          </a:prstGeom>
        </p:spPr>
      </p:pic>
      <p:sp>
        <p:nvSpPr>
          <p:cNvPr id="9" name="TextBox 8">
            <a:extLst>
              <a:ext uri="{FF2B5EF4-FFF2-40B4-BE49-F238E27FC236}">
                <a16:creationId xmlns:a16="http://schemas.microsoft.com/office/drawing/2014/main" id="{4E3AAC9C-B86E-70EE-0930-CBD7B011E581}"/>
              </a:ext>
            </a:extLst>
          </p:cNvPr>
          <p:cNvSpPr txBox="1"/>
          <p:nvPr/>
        </p:nvSpPr>
        <p:spPr>
          <a:xfrm>
            <a:off x="893872" y="4388642"/>
            <a:ext cx="3661799" cy="830997"/>
          </a:xfrm>
          <a:prstGeom prst="rect">
            <a:avLst/>
          </a:prstGeom>
          <a:noFill/>
        </p:spPr>
        <p:txBody>
          <a:bodyPr wrap="square" rtlCol="0">
            <a:spAutoFit/>
          </a:bodyPr>
          <a:lstStyle/>
          <a:p>
            <a:r>
              <a:rPr lang="nb-NO" sz="1600" dirty="0"/>
              <a:t>Note: A </a:t>
            </a:r>
            <a:r>
              <a:rPr lang="nb-NO" sz="1600" dirty="0" err="1"/>
              <a:t>selector</a:t>
            </a:r>
            <a:r>
              <a:rPr lang="nb-NO" sz="1600" dirty="0"/>
              <a:t> </a:t>
            </a:r>
            <a:r>
              <a:rPr lang="nb-NO" sz="1600" dirty="0" err="1"/>
              <a:t>where</a:t>
            </a:r>
            <a:r>
              <a:rPr lang="nb-NO" sz="1600" dirty="0"/>
              <a:t> </a:t>
            </a:r>
            <a:r>
              <a:rPr lang="nb-NO" sz="1600" dirty="0" err="1"/>
              <a:t>one</a:t>
            </a:r>
            <a:r>
              <a:rPr lang="nb-NO" sz="1600" dirty="0"/>
              <a:t> input is a </a:t>
            </a:r>
            <a:r>
              <a:rPr lang="nb-NO" sz="1600" dirty="0" err="1"/>
              <a:t>constant</a:t>
            </a:r>
            <a:r>
              <a:rPr lang="nb-NO" sz="1600" dirty="0"/>
              <a:t> (like </a:t>
            </a:r>
            <a:r>
              <a:rPr lang="nb-NO" sz="1600" dirty="0" err="1"/>
              <a:t>the</a:t>
            </a:r>
            <a:r>
              <a:rPr lang="nb-NO" sz="1600" dirty="0"/>
              <a:t> </a:t>
            </a:r>
            <a:r>
              <a:rPr lang="nb-NO" sz="1600" dirty="0" err="1"/>
              <a:t>max-block</a:t>
            </a:r>
            <a:r>
              <a:rPr lang="nb-NO" sz="1600" dirty="0"/>
              <a:t> for </a:t>
            </a:r>
            <a:r>
              <a:rPr lang="nb-NO" sz="1600" dirty="0" err="1"/>
              <a:t>xB</a:t>
            </a:r>
            <a:r>
              <a:rPr lang="nb-NO" sz="1600" dirty="0"/>
              <a:t>) </a:t>
            </a:r>
            <a:r>
              <a:rPr lang="nb-NO" sz="1600" dirty="0" err="1"/>
              <a:t>may</a:t>
            </a:r>
            <a:r>
              <a:rPr lang="nb-NO" sz="1600" dirty="0"/>
              <a:t> be </a:t>
            </a:r>
            <a:r>
              <a:rPr lang="nb-NO" sz="1600" dirty="0" err="1"/>
              <a:t>replaced</a:t>
            </a:r>
            <a:r>
              <a:rPr lang="nb-NO" sz="1600" dirty="0"/>
              <a:t> by a </a:t>
            </a:r>
            <a:r>
              <a:rPr lang="nb-NO" sz="1600" dirty="0" err="1"/>
              <a:t>saturation</a:t>
            </a:r>
            <a:r>
              <a:rPr lang="nb-NO" sz="1600" dirty="0"/>
              <a:t> element</a:t>
            </a:r>
          </a:p>
        </p:txBody>
      </p:sp>
      <p:pic>
        <p:nvPicPr>
          <p:cNvPr id="14" name="Picture 13">
            <a:extLst>
              <a:ext uri="{FF2B5EF4-FFF2-40B4-BE49-F238E27FC236}">
                <a16:creationId xmlns:a16="http://schemas.microsoft.com/office/drawing/2014/main" id="{42499C62-E7A0-6F6A-5B37-A0BAE8B68EE1}"/>
              </a:ext>
            </a:extLst>
          </p:cNvPr>
          <p:cNvPicPr>
            <a:picLocks noChangeAspect="1"/>
          </p:cNvPicPr>
          <p:nvPr/>
        </p:nvPicPr>
        <p:blipFill>
          <a:blip r:embed="rId4"/>
          <a:stretch>
            <a:fillRect/>
          </a:stretch>
        </p:blipFill>
        <p:spPr>
          <a:xfrm>
            <a:off x="1955968" y="6027876"/>
            <a:ext cx="523875" cy="238125"/>
          </a:xfrm>
          <a:prstGeom prst="rect">
            <a:avLst/>
          </a:prstGeom>
        </p:spPr>
      </p:pic>
      <p:pic>
        <p:nvPicPr>
          <p:cNvPr id="16" name="Picture 15">
            <a:extLst>
              <a:ext uri="{FF2B5EF4-FFF2-40B4-BE49-F238E27FC236}">
                <a16:creationId xmlns:a16="http://schemas.microsoft.com/office/drawing/2014/main" id="{578E2130-44AD-1CA1-1F6A-DFD267B9A442}"/>
              </a:ext>
            </a:extLst>
          </p:cNvPr>
          <p:cNvPicPr>
            <a:picLocks noChangeAspect="1"/>
          </p:cNvPicPr>
          <p:nvPr/>
        </p:nvPicPr>
        <p:blipFill>
          <a:blip r:embed="rId5"/>
          <a:stretch>
            <a:fillRect/>
          </a:stretch>
        </p:blipFill>
        <p:spPr>
          <a:xfrm>
            <a:off x="1233815" y="5548662"/>
            <a:ext cx="647700" cy="352425"/>
          </a:xfrm>
          <a:prstGeom prst="rect">
            <a:avLst/>
          </a:prstGeom>
        </p:spPr>
      </p:pic>
      <p:sp>
        <p:nvSpPr>
          <p:cNvPr id="3" name="TextBox 2">
            <a:extLst>
              <a:ext uri="{FF2B5EF4-FFF2-40B4-BE49-F238E27FC236}">
                <a16:creationId xmlns:a16="http://schemas.microsoft.com/office/drawing/2014/main" id="{B7814621-291E-6BBD-1821-E388CD3EFE2C}"/>
              </a:ext>
            </a:extLst>
          </p:cNvPr>
          <p:cNvSpPr txBox="1"/>
          <p:nvPr/>
        </p:nvSpPr>
        <p:spPr>
          <a:xfrm>
            <a:off x="-67105" y="-88442"/>
            <a:ext cx="1868204" cy="400110"/>
          </a:xfrm>
          <a:prstGeom prst="rect">
            <a:avLst/>
          </a:prstGeom>
          <a:noFill/>
        </p:spPr>
        <p:txBody>
          <a:bodyPr wrap="none" rtlCol="0">
            <a:spAutoFit/>
          </a:bodyPr>
          <a:lstStyle/>
          <a:p>
            <a:r>
              <a:rPr lang="nb-NO" sz="2000" dirty="0">
                <a:highlight>
                  <a:srgbClr val="FFFF00"/>
                </a:highlight>
              </a:rPr>
              <a:t>CV-CV </a:t>
            </a:r>
            <a:r>
              <a:rPr lang="nb-NO" sz="2000" dirty="0" err="1">
                <a:highlight>
                  <a:srgbClr val="FFFF00"/>
                </a:highlight>
              </a:rPr>
              <a:t>switching</a:t>
            </a:r>
            <a:endParaRPr lang="nb-NO" sz="2000" dirty="0">
              <a:highlight>
                <a:srgbClr val="FFFF00"/>
              </a:highlight>
            </a:endParaRPr>
          </a:p>
        </p:txBody>
      </p:sp>
      <p:sp>
        <p:nvSpPr>
          <p:cNvPr id="10" name="TextBox 9">
            <a:extLst>
              <a:ext uri="{FF2B5EF4-FFF2-40B4-BE49-F238E27FC236}">
                <a16:creationId xmlns:a16="http://schemas.microsoft.com/office/drawing/2014/main" id="{00DD8FDA-D392-36D4-6888-7A7B86E83CB5}"/>
              </a:ext>
            </a:extLst>
          </p:cNvPr>
          <p:cNvSpPr txBox="1"/>
          <p:nvPr/>
        </p:nvSpPr>
        <p:spPr>
          <a:xfrm>
            <a:off x="10250303" y="5188986"/>
            <a:ext cx="1106713" cy="369332"/>
          </a:xfrm>
          <a:prstGeom prst="rect">
            <a:avLst/>
          </a:prstGeom>
          <a:noFill/>
        </p:spPr>
        <p:txBody>
          <a:bodyPr wrap="none" rtlCol="0">
            <a:spAutoFit/>
          </a:bodyPr>
          <a:lstStyle/>
          <a:p>
            <a:r>
              <a:rPr lang="nb-NO" dirty="0"/>
              <a:t>From RTO</a:t>
            </a:r>
            <a:endParaRPr lang="en-US" dirty="0"/>
          </a:p>
        </p:txBody>
      </p:sp>
    </p:spTree>
    <p:extLst>
      <p:ext uri="{BB962C8B-B14F-4D97-AF65-F5344CB8AC3E}">
        <p14:creationId xmlns:p14="http://schemas.microsoft.com/office/powerpoint/2010/main" val="2779022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CFE22-5369-412B-A368-63B3D0391D5A}"/>
              </a:ext>
            </a:extLst>
          </p:cNvPr>
          <p:cNvSpPr>
            <a:spLocks noGrp="1"/>
          </p:cNvSpPr>
          <p:nvPr>
            <p:ph type="title"/>
          </p:nvPr>
        </p:nvSpPr>
        <p:spPr>
          <a:xfrm>
            <a:off x="609600" y="266687"/>
            <a:ext cx="10972800" cy="1143000"/>
          </a:xfrm>
        </p:spPr>
        <p:txBody>
          <a:bodyPr/>
          <a:lstStyle/>
          <a:p>
            <a:r>
              <a:rPr lang="nb-NO" dirty="0"/>
              <a:t>Design of </a:t>
            </a:r>
            <a:r>
              <a:rPr lang="nb-NO" dirty="0" err="1"/>
              <a:t>selector</a:t>
            </a:r>
            <a:r>
              <a:rPr lang="nb-NO" dirty="0"/>
              <a:t> </a:t>
            </a:r>
            <a:r>
              <a:rPr lang="nb-NO" dirty="0" err="1"/>
              <a:t>structure</a:t>
            </a:r>
            <a:endParaRPr lang="nb-NO" dirty="0"/>
          </a:p>
        </p:txBody>
      </p:sp>
      <p:sp>
        <p:nvSpPr>
          <p:cNvPr id="3" name="Content Placeholder 2">
            <a:extLst>
              <a:ext uri="{FF2B5EF4-FFF2-40B4-BE49-F238E27FC236}">
                <a16:creationId xmlns:a16="http://schemas.microsoft.com/office/drawing/2014/main" id="{BF2D1538-83A6-4B5F-B8DB-285E8BFA132C}"/>
              </a:ext>
            </a:extLst>
          </p:cNvPr>
          <p:cNvSpPr>
            <a:spLocks noGrp="1"/>
          </p:cNvSpPr>
          <p:nvPr>
            <p:ph idx="1"/>
          </p:nvPr>
        </p:nvSpPr>
        <p:spPr>
          <a:xfrm>
            <a:off x="838200" y="1825625"/>
            <a:ext cx="10515600" cy="3806826"/>
          </a:xfrm>
        </p:spPr>
        <p:txBody>
          <a:bodyPr>
            <a:normAutofit lnSpcReduction="10000"/>
          </a:bodyPr>
          <a:lstStyle/>
          <a:p>
            <a:pPr marL="0" indent="0">
              <a:buNone/>
            </a:pPr>
            <a:r>
              <a:rPr lang="nb-NO" b="1" dirty="0" err="1">
                <a:solidFill>
                  <a:srgbClr val="FF0000"/>
                </a:solidFill>
              </a:rPr>
              <a:t>Rule</a:t>
            </a:r>
            <a:r>
              <a:rPr lang="nb-NO" b="1" dirty="0">
                <a:solidFill>
                  <a:srgbClr val="FF0000"/>
                </a:solidFill>
              </a:rPr>
              <a:t> 1 (</a:t>
            </a:r>
            <a:r>
              <a:rPr lang="nb-NO" b="1" dirty="0" err="1">
                <a:solidFill>
                  <a:srgbClr val="FF0000"/>
                </a:solidFill>
              </a:rPr>
              <a:t>max</a:t>
            </a:r>
            <a:r>
              <a:rPr lang="nb-NO" b="1" dirty="0">
                <a:solidFill>
                  <a:srgbClr val="FF0000"/>
                </a:solidFill>
              </a:rPr>
              <a:t> or min </a:t>
            </a:r>
            <a:r>
              <a:rPr lang="nb-NO" b="1" dirty="0" err="1">
                <a:solidFill>
                  <a:srgbClr val="FF0000"/>
                </a:solidFill>
              </a:rPr>
              <a:t>selector</a:t>
            </a:r>
            <a:r>
              <a:rPr lang="nb-NO" b="1" dirty="0">
                <a:solidFill>
                  <a:srgbClr val="FF0000"/>
                </a:solidFill>
              </a:rPr>
              <a:t>)</a:t>
            </a:r>
          </a:p>
          <a:p>
            <a:r>
              <a:rPr lang="nb-NO" dirty="0" err="1"/>
              <a:t>Use</a:t>
            </a:r>
            <a:r>
              <a:rPr lang="nb-NO" dirty="0"/>
              <a:t> </a:t>
            </a:r>
            <a:r>
              <a:rPr lang="nb-NO" dirty="0" err="1"/>
              <a:t>max-selector</a:t>
            </a:r>
            <a:r>
              <a:rPr lang="nb-NO" dirty="0"/>
              <a:t> for </a:t>
            </a:r>
            <a:r>
              <a:rPr lang="nb-NO" dirty="0" err="1"/>
              <a:t>constraints</a:t>
            </a:r>
            <a:r>
              <a:rPr lang="nb-NO" dirty="0"/>
              <a:t> </a:t>
            </a:r>
            <a:r>
              <a:rPr lang="nb-NO" dirty="0" err="1"/>
              <a:t>that</a:t>
            </a:r>
            <a:r>
              <a:rPr lang="nb-NO" dirty="0"/>
              <a:t> </a:t>
            </a:r>
            <a:r>
              <a:rPr lang="nb-NO" dirty="0" err="1"/>
              <a:t>are</a:t>
            </a:r>
            <a:r>
              <a:rPr lang="nb-NO" dirty="0"/>
              <a:t> </a:t>
            </a:r>
            <a:r>
              <a:rPr lang="nb-NO" dirty="0" err="1"/>
              <a:t>satisfied</a:t>
            </a:r>
            <a:r>
              <a:rPr lang="nb-NO" dirty="0"/>
              <a:t> </a:t>
            </a:r>
            <a:r>
              <a:rPr lang="nb-NO" dirty="0" err="1"/>
              <a:t>with</a:t>
            </a:r>
            <a:r>
              <a:rPr lang="nb-NO" dirty="0"/>
              <a:t> a </a:t>
            </a:r>
            <a:r>
              <a:rPr lang="nb-NO" dirty="0" err="1"/>
              <a:t>large</a:t>
            </a:r>
            <a:r>
              <a:rPr lang="nb-NO" dirty="0"/>
              <a:t> input</a:t>
            </a:r>
          </a:p>
          <a:p>
            <a:r>
              <a:rPr lang="nb-NO" dirty="0" err="1"/>
              <a:t>Use</a:t>
            </a:r>
            <a:r>
              <a:rPr lang="nb-NO" dirty="0"/>
              <a:t> min-</a:t>
            </a:r>
            <a:r>
              <a:rPr lang="nb-NO" dirty="0" err="1"/>
              <a:t>selector</a:t>
            </a:r>
            <a:r>
              <a:rPr lang="nb-NO" dirty="0"/>
              <a:t> for </a:t>
            </a:r>
            <a:r>
              <a:rPr lang="nb-NO" dirty="0" err="1"/>
              <a:t>constraints</a:t>
            </a:r>
            <a:r>
              <a:rPr lang="nb-NO" dirty="0"/>
              <a:t> </a:t>
            </a:r>
            <a:r>
              <a:rPr lang="nb-NO" dirty="0" err="1"/>
              <a:t>that</a:t>
            </a:r>
            <a:r>
              <a:rPr lang="nb-NO" dirty="0"/>
              <a:t> </a:t>
            </a:r>
            <a:r>
              <a:rPr lang="nb-NO" dirty="0" err="1"/>
              <a:t>are</a:t>
            </a:r>
            <a:r>
              <a:rPr lang="nb-NO" dirty="0"/>
              <a:t> </a:t>
            </a:r>
            <a:r>
              <a:rPr lang="nb-NO" dirty="0" err="1"/>
              <a:t>satisfied</a:t>
            </a:r>
            <a:r>
              <a:rPr lang="nb-NO" dirty="0"/>
              <a:t> </a:t>
            </a:r>
            <a:r>
              <a:rPr lang="nb-NO" dirty="0" err="1"/>
              <a:t>with</a:t>
            </a:r>
            <a:r>
              <a:rPr lang="nb-NO" dirty="0"/>
              <a:t> a </a:t>
            </a:r>
            <a:r>
              <a:rPr lang="nb-NO" dirty="0" err="1"/>
              <a:t>small</a:t>
            </a:r>
            <a:r>
              <a:rPr lang="nb-NO" dirty="0"/>
              <a:t> input</a:t>
            </a:r>
          </a:p>
          <a:p>
            <a:endParaRPr lang="nb-NO" dirty="0"/>
          </a:p>
          <a:p>
            <a:pPr marL="0" indent="0">
              <a:buNone/>
            </a:pPr>
            <a:r>
              <a:rPr lang="nb-NO" b="1" dirty="0" err="1">
                <a:solidFill>
                  <a:srgbClr val="FF0000"/>
                </a:solidFill>
              </a:rPr>
              <a:t>Rule</a:t>
            </a:r>
            <a:r>
              <a:rPr lang="nb-NO" b="1" dirty="0">
                <a:solidFill>
                  <a:srgbClr val="FF0000"/>
                </a:solidFill>
              </a:rPr>
              <a:t> 2 (order of </a:t>
            </a:r>
            <a:r>
              <a:rPr lang="nb-NO" b="1" dirty="0" err="1">
                <a:solidFill>
                  <a:srgbClr val="FF0000"/>
                </a:solidFill>
              </a:rPr>
              <a:t>max</a:t>
            </a:r>
            <a:r>
              <a:rPr lang="nb-NO" b="1" dirty="0">
                <a:solidFill>
                  <a:srgbClr val="FF0000"/>
                </a:solidFill>
              </a:rPr>
              <a:t> and min </a:t>
            </a:r>
            <a:r>
              <a:rPr lang="nb-NO" b="1" dirty="0" err="1">
                <a:solidFill>
                  <a:srgbClr val="FF0000"/>
                </a:solidFill>
              </a:rPr>
              <a:t>selectors</a:t>
            </a:r>
            <a:r>
              <a:rPr lang="nb-NO" b="1" dirty="0">
                <a:solidFill>
                  <a:srgbClr val="FF0000"/>
                </a:solidFill>
              </a:rPr>
              <a:t>): </a:t>
            </a:r>
          </a:p>
          <a:p>
            <a:r>
              <a:rPr lang="nb-NO" dirty="0"/>
              <a:t>If </a:t>
            </a:r>
            <a:r>
              <a:rPr lang="nb-NO" dirty="0" err="1"/>
              <a:t>need</a:t>
            </a:r>
            <a:r>
              <a:rPr lang="nb-NO" dirty="0"/>
              <a:t> </a:t>
            </a:r>
            <a:r>
              <a:rPr lang="nb-NO" dirty="0" err="1"/>
              <a:t>both</a:t>
            </a:r>
            <a:r>
              <a:rPr lang="nb-NO" dirty="0"/>
              <a:t> </a:t>
            </a:r>
            <a:r>
              <a:rPr lang="nb-NO" dirty="0" err="1"/>
              <a:t>max</a:t>
            </a:r>
            <a:r>
              <a:rPr lang="nb-NO" dirty="0"/>
              <a:t> and min </a:t>
            </a:r>
            <a:r>
              <a:rPr lang="nb-NO" dirty="0" err="1"/>
              <a:t>selector</a:t>
            </a:r>
            <a:r>
              <a:rPr lang="nb-NO" dirty="0"/>
              <a:t>: </a:t>
            </a:r>
            <a:r>
              <a:rPr lang="nb-NO" dirty="0" err="1"/>
              <a:t>Potential</a:t>
            </a:r>
            <a:r>
              <a:rPr lang="nb-NO" dirty="0"/>
              <a:t> </a:t>
            </a:r>
            <a:r>
              <a:rPr lang="nb-NO" dirty="0" err="1"/>
              <a:t>infeasibility</a:t>
            </a:r>
            <a:r>
              <a:rPr lang="nb-NO" dirty="0"/>
              <a:t> (</a:t>
            </a:r>
            <a:r>
              <a:rPr lang="nb-NO" dirty="0" err="1"/>
              <a:t>conflict</a:t>
            </a:r>
            <a:r>
              <a:rPr lang="nb-NO" dirty="0"/>
              <a:t>)</a:t>
            </a:r>
          </a:p>
          <a:p>
            <a:r>
              <a:rPr lang="nb-NO" dirty="0"/>
              <a:t>Order </a:t>
            </a:r>
            <a:r>
              <a:rPr lang="nb-NO" dirty="0" err="1"/>
              <a:t>does</a:t>
            </a:r>
            <a:r>
              <a:rPr lang="nb-NO" dirty="0"/>
              <a:t> not matter </a:t>
            </a:r>
            <a:r>
              <a:rPr lang="nb-NO" dirty="0" err="1"/>
              <a:t>if</a:t>
            </a:r>
            <a:r>
              <a:rPr lang="nb-NO" dirty="0"/>
              <a:t> problem is </a:t>
            </a:r>
            <a:r>
              <a:rPr lang="nb-NO" dirty="0" err="1"/>
              <a:t>feasible</a:t>
            </a:r>
            <a:endParaRPr lang="nb-NO" dirty="0"/>
          </a:p>
          <a:p>
            <a:r>
              <a:rPr lang="nb-NO" dirty="0"/>
              <a:t>If </a:t>
            </a:r>
            <a:r>
              <a:rPr lang="nb-NO" dirty="0" err="1"/>
              <a:t>infeasible</a:t>
            </a:r>
            <a:r>
              <a:rPr lang="nb-NO" dirty="0"/>
              <a:t>: </a:t>
            </a:r>
            <a:r>
              <a:rPr lang="nb-NO" dirty="0" err="1"/>
              <a:t>Put</a:t>
            </a:r>
            <a:r>
              <a:rPr lang="nb-NO" dirty="0"/>
              <a:t> </a:t>
            </a:r>
            <a:r>
              <a:rPr lang="nb-NO" dirty="0" err="1"/>
              <a:t>highest</a:t>
            </a:r>
            <a:r>
              <a:rPr lang="nb-NO" dirty="0"/>
              <a:t> </a:t>
            </a:r>
            <a:r>
              <a:rPr lang="nb-NO" dirty="0" err="1"/>
              <a:t>priority</a:t>
            </a:r>
            <a:r>
              <a:rPr lang="nb-NO" dirty="0"/>
              <a:t> </a:t>
            </a:r>
            <a:r>
              <a:rPr lang="nb-NO" dirty="0" err="1"/>
              <a:t>constraint</a:t>
            </a:r>
            <a:r>
              <a:rPr lang="nb-NO" dirty="0"/>
              <a:t> at </a:t>
            </a:r>
            <a:r>
              <a:rPr lang="nb-NO" dirty="0" err="1"/>
              <a:t>the</a:t>
            </a:r>
            <a:r>
              <a:rPr lang="nb-NO" dirty="0"/>
              <a:t> end</a:t>
            </a:r>
          </a:p>
        </p:txBody>
      </p:sp>
      <p:sp>
        <p:nvSpPr>
          <p:cNvPr id="4" name="TextBox 3">
            <a:extLst>
              <a:ext uri="{FF2B5EF4-FFF2-40B4-BE49-F238E27FC236}">
                <a16:creationId xmlns:a16="http://schemas.microsoft.com/office/drawing/2014/main" id="{F2105467-1241-49AB-BEAA-18D2CE8314C9}"/>
              </a:ext>
            </a:extLst>
          </p:cNvPr>
          <p:cNvSpPr txBox="1"/>
          <p:nvPr/>
        </p:nvSpPr>
        <p:spPr>
          <a:xfrm>
            <a:off x="219985" y="5933641"/>
            <a:ext cx="11237843" cy="523220"/>
          </a:xfrm>
          <a:prstGeom prst="rect">
            <a:avLst/>
          </a:prstGeom>
          <a:noFill/>
        </p:spPr>
        <p:txBody>
          <a:bodyPr wrap="square" rtlCol="0">
            <a:spAutoFit/>
          </a:bodyPr>
          <a:lstStyle/>
          <a:p>
            <a:r>
              <a:rPr lang="en-US" sz="1400" dirty="0"/>
              <a:t>“Systematic design of active constraint switching using selectors.”</a:t>
            </a:r>
          </a:p>
          <a:p>
            <a:r>
              <a:rPr lang="en-US" sz="1400" dirty="0"/>
              <a:t>Dinesh Krishnamoorthy , Sigurd Skogestad. </a:t>
            </a:r>
            <a:r>
              <a:rPr lang="nb-NO" sz="1400" u="sng" dirty="0">
                <a:hlinkClick r:id="rId2" tooltip="Go to Computers &amp; Chemical Engineering on ScienceDirect"/>
              </a:rPr>
              <a:t>Computers &amp; Chemical Engineering</a:t>
            </a:r>
            <a:r>
              <a:rPr lang="nb-NO" sz="1400" u="sng" dirty="0"/>
              <a:t>, </a:t>
            </a:r>
            <a:r>
              <a:rPr lang="nb-NO" sz="1400" dirty="0">
                <a:hlinkClick r:id="rId3" tooltip="Go to table of contents for this volume/issue"/>
              </a:rPr>
              <a:t>Volume 143</a:t>
            </a:r>
            <a:r>
              <a:rPr lang="nb-NO" sz="1400" dirty="0"/>
              <a:t>, (2020)</a:t>
            </a:r>
          </a:p>
        </p:txBody>
      </p:sp>
      <p:sp>
        <p:nvSpPr>
          <p:cNvPr id="5" name="TextBox 4">
            <a:extLst>
              <a:ext uri="{FF2B5EF4-FFF2-40B4-BE49-F238E27FC236}">
                <a16:creationId xmlns:a16="http://schemas.microsoft.com/office/drawing/2014/main" id="{3504D9C0-34CD-4BA8-B388-AE03708AC92F}"/>
              </a:ext>
            </a:extLst>
          </p:cNvPr>
          <p:cNvSpPr txBox="1"/>
          <p:nvPr/>
        </p:nvSpPr>
        <p:spPr>
          <a:xfrm>
            <a:off x="-67105" y="-88442"/>
            <a:ext cx="1868204" cy="400110"/>
          </a:xfrm>
          <a:prstGeom prst="rect">
            <a:avLst/>
          </a:prstGeom>
          <a:noFill/>
        </p:spPr>
        <p:txBody>
          <a:bodyPr wrap="none" rtlCol="0">
            <a:spAutoFit/>
          </a:bodyPr>
          <a:lstStyle/>
          <a:p>
            <a:r>
              <a:rPr lang="nb-NO" sz="2000" dirty="0">
                <a:highlight>
                  <a:srgbClr val="FFFF00"/>
                </a:highlight>
              </a:rPr>
              <a:t>CV-CV </a:t>
            </a:r>
            <a:r>
              <a:rPr lang="nb-NO" sz="2000" dirty="0" err="1">
                <a:highlight>
                  <a:srgbClr val="FFFF00"/>
                </a:highlight>
              </a:rPr>
              <a:t>switching</a:t>
            </a:r>
            <a:endParaRPr lang="nb-NO" sz="2000" dirty="0">
              <a:highlight>
                <a:srgbClr val="FFFF00"/>
              </a:highlight>
            </a:endParaRPr>
          </a:p>
        </p:txBody>
      </p:sp>
      <p:sp>
        <p:nvSpPr>
          <p:cNvPr id="6" name="Slide Number Placeholder 5">
            <a:extLst>
              <a:ext uri="{FF2B5EF4-FFF2-40B4-BE49-F238E27FC236}">
                <a16:creationId xmlns:a16="http://schemas.microsoft.com/office/drawing/2014/main" id="{B2EFA3AF-2F1A-AB16-C165-D46DF799ECC5}"/>
              </a:ext>
            </a:extLst>
          </p:cNvPr>
          <p:cNvSpPr>
            <a:spLocks noGrp="1"/>
          </p:cNvSpPr>
          <p:nvPr>
            <p:ph type="sldNum" sz="quarter" idx="12"/>
          </p:nvPr>
        </p:nvSpPr>
        <p:spPr/>
        <p:txBody>
          <a:bodyPr/>
          <a:lstStyle/>
          <a:p>
            <a:fld id="{A5FDCD2B-6064-4A78-9C2D-DD73DFA345C7}" type="slidenum">
              <a:rPr lang="en-US" smtClean="0"/>
              <a:t>46</a:t>
            </a:fld>
            <a:endParaRPr lang="en-US"/>
          </a:p>
        </p:txBody>
      </p:sp>
    </p:spTree>
    <p:extLst>
      <p:ext uri="{BB962C8B-B14F-4D97-AF65-F5344CB8AC3E}">
        <p14:creationId xmlns:p14="http://schemas.microsoft.com/office/powerpoint/2010/main" val="1579027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EE2A-4D4C-0AF1-B992-D873D91F8A8F}"/>
              </a:ext>
            </a:extLst>
          </p:cNvPr>
          <p:cNvSpPr>
            <a:spLocks noGrp="1"/>
          </p:cNvSpPr>
          <p:nvPr>
            <p:ph type="title"/>
          </p:nvPr>
        </p:nvSpPr>
        <p:spPr/>
        <p:txBody>
          <a:bodyPr/>
          <a:lstStyle/>
          <a:p>
            <a:r>
              <a:rPr lang="nb-NO" dirty="0" err="1"/>
              <a:t>Rule</a:t>
            </a:r>
            <a:r>
              <a:rPr lang="nb-NO" dirty="0"/>
              <a:t> 2 (order of </a:t>
            </a:r>
            <a:r>
              <a:rPr lang="nb-NO" dirty="0" err="1"/>
              <a:t>selectors</a:t>
            </a:r>
            <a:r>
              <a:rPr lang="nb-NO" dirty="0"/>
              <a:t>)</a:t>
            </a:r>
            <a:endParaRPr lang="en-US" dirty="0"/>
          </a:p>
        </p:txBody>
      </p:sp>
      <p:pic>
        <p:nvPicPr>
          <p:cNvPr id="5" name="Content Placeholder 4">
            <a:extLst>
              <a:ext uri="{FF2B5EF4-FFF2-40B4-BE49-F238E27FC236}">
                <a16:creationId xmlns:a16="http://schemas.microsoft.com/office/drawing/2014/main" id="{D9E960B4-9C8D-7FA6-F8E0-813CDD0EA996}"/>
              </a:ext>
            </a:extLst>
          </p:cNvPr>
          <p:cNvPicPr>
            <a:picLocks noGrp="1" noChangeAspect="1"/>
          </p:cNvPicPr>
          <p:nvPr>
            <p:ph idx="1"/>
          </p:nvPr>
        </p:nvPicPr>
        <p:blipFill>
          <a:blip r:embed="rId2"/>
          <a:stretch>
            <a:fillRect/>
          </a:stretch>
        </p:blipFill>
        <p:spPr>
          <a:xfrm>
            <a:off x="1209675" y="1444938"/>
            <a:ext cx="10144125" cy="4219575"/>
          </a:xfrm>
        </p:spPr>
      </p:pic>
      <p:pic>
        <p:nvPicPr>
          <p:cNvPr id="7" name="Picture 6">
            <a:extLst>
              <a:ext uri="{FF2B5EF4-FFF2-40B4-BE49-F238E27FC236}">
                <a16:creationId xmlns:a16="http://schemas.microsoft.com/office/drawing/2014/main" id="{9942903F-4D1F-4332-8A82-EA6F1CAC4BA4}"/>
              </a:ext>
            </a:extLst>
          </p:cNvPr>
          <p:cNvPicPr>
            <a:picLocks noChangeAspect="1"/>
          </p:cNvPicPr>
          <p:nvPr/>
        </p:nvPicPr>
        <p:blipFill>
          <a:blip r:embed="rId3"/>
          <a:stretch>
            <a:fillRect/>
          </a:stretch>
        </p:blipFill>
        <p:spPr>
          <a:xfrm>
            <a:off x="7958359" y="5819853"/>
            <a:ext cx="4005978" cy="1038147"/>
          </a:xfrm>
          <a:prstGeom prst="rect">
            <a:avLst/>
          </a:prstGeom>
        </p:spPr>
      </p:pic>
      <p:sp>
        <p:nvSpPr>
          <p:cNvPr id="3" name="Slide Number Placeholder 2">
            <a:extLst>
              <a:ext uri="{FF2B5EF4-FFF2-40B4-BE49-F238E27FC236}">
                <a16:creationId xmlns:a16="http://schemas.microsoft.com/office/drawing/2014/main" id="{55A91F9E-B2DF-AB53-BF1E-AA172B60F053}"/>
              </a:ext>
            </a:extLst>
          </p:cNvPr>
          <p:cNvSpPr>
            <a:spLocks noGrp="1"/>
          </p:cNvSpPr>
          <p:nvPr>
            <p:ph type="sldNum" sz="quarter" idx="12"/>
          </p:nvPr>
        </p:nvSpPr>
        <p:spPr/>
        <p:txBody>
          <a:bodyPr/>
          <a:lstStyle/>
          <a:p>
            <a:fld id="{A5FDCD2B-6064-4A78-9C2D-DD73DFA345C7}" type="slidenum">
              <a:rPr lang="en-US" smtClean="0"/>
              <a:t>47</a:t>
            </a:fld>
            <a:endParaRPr lang="en-US"/>
          </a:p>
        </p:txBody>
      </p:sp>
    </p:spTree>
    <p:extLst>
      <p:ext uri="{BB962C8B-B14F-4D97-AF65-F5344CB8AC3E}">
        <p14:creationId xmlns:p14="http://schemas.microsoft.com/office/powerpoint/2010/main" val="20213696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745DA-A33D-4E23-8C02-3D99F762F5AD}"/>
              </a:ext>
            </a:extLst>
          </p:cNvPr>
          <p:cNvSpPr>
            <a:spLocks noGrp="1"/>
          </p:cNvSpPr>
          <p:nvPr>
            <p:ph type="title"/>
          </p:nvPr>
        </p:nvSpPr>
        <p:spPr>
          <a:xfrm>
            <a:off x="612290" y="423027"/>
            <a:ext cx="11662186" cy="1325563"/>
          </a:xfrm>
        </p:spPr>
        <p:txBody>
          <a:bodyPr>
            <a:normAutofit/>
          </a:bodyPr>
          <a:lstStyle/>
          <a:p>
            <a:r>
              <a:rPr lang="nb-NO" dirty="0" err="1"/>
              <a:t>Example</a:t>
            </a:r>
            <a:r>
              <a:rPr lang="nb-NO" dirty="0"/>
              <a:t>. </a:t>
            </a:r>
            <a:r>
              <a:rPr lang="nb-NO" dirty="0" err="1"/>
              <a:t>Maximize</a:t>
            </a:r>
            <a:r>
              <a:rPr lang="nb-NO" dirty="0"/>
              <a:t> </a:t>
            </a:r>
            <a:r>
              <a:rPr lang="nb-NO" dirty="0" err="1"/>
              <a:t>flow</a:t>
            </a:r>
            <a:r>
              <a:rPr lang="nb-NO" dirty="0"/>
              <a:t> </a:t>
            </a:r>
            <a:r>
              <a:rPr lang="nb-NO" dirty="0" err="1"/>
              <a:t>with</a:t>
            </a:r>
            <a:r>
              <a:rPr lang="nb-NO" dirty="0"/>
              <a:t> </a:t>
            </a:r>
            <a:r>
              <a:rPr lang="nb-NO" dirty="0" err="1"/>
              <a:t>pressure</a:t>
            </a:r>
            <a:r>
              <a:rPr lang="nb-NO" dirty="0"/>
              <a:t> </a:t>
            </a:r>
            <a:r>
              <a:rPr lang="nb-NO" dirty="0" err="1"/>
              <a:t>constraints</a:t>
            </a:r>
            <a:endParaRPr lang="nb-NO" dirty="0"/>
          </a:p>
        </p:txBody>
      </p:sp>
      <p:pic>
        <p:nvPicPr>
          <p:cNvPr id="5" name="Content Placeholder 4">
            <a:extLst>
              <a:ext uri="{FF2B5EF4-FFF2-40B4-BE49-F238E27FC236}">
                <a16:creationId xmlns:a16="http://schemas.microsoft.com/office/drawing/2014/main" id="{7B08CE7F-8262-42F8-B34D-7AC1930AD288}"/>
              </a:ext>
            </a:extLst>
          </p:cNvPr>
          <p:cNvPicPr>
            <a:picLocks noGrp="1" noChangeAspect="1"/>
          </p:cNvPicPr>
          <p:nvPr>
            <p:ph idx="1"/>
          </p:nvPr>
        </p:nvPicPr>
        <p:blipFill>
          <a:blip r:embed="rId2"/>
          <a:stretch>
            <a:fillRect/>
          </a:stretch>
        </p:blipFill>
        <p:spPr>
          <a:xfrm>
            <a:off x="1270377" y="1622149"/>
            <a:ext cx="4705350" cy="1247775"/>
          </a:xfrm>
        </p:spPr>
      </p:pic>
      <p:pic>
        <p:nvPicPr>
          <p:cNvPr id="8" name="Picture 7">
            <a:extLst>
              <a:ext uri="{FF2B5EF4-FFF2-40B4-BE49-F238E27FC236}">
                <a16:creationId xmlns:a16="http://schemas.microsoft.com/office/drawing/2014/main" id="{1A9AE6B3-6549-485A-B66B-7F12F961EFDE}"/>
              </a:ext>
            </a:extLst>
          </p:cNvPr>
          <p:cNvPicPr>
            <a:picLocks noChangeAspect="1"/>
          </p:cNvPicPr>
          <p:nvPr/>
        </p:nvPicPr>
        <p:blipFill>
          <a:blip r:embed="rId3"/>
          <a:stretch>
            <a:fillRect/>
          </a:stretch>
        </p:blipFill>
        <p:spPr>
          <a:xfrm>
            <a:off x="1479827" y="3195949"/>
            <a:ext cx="5314950" cy="2562225"/>
          </a:xfrm>
          <a:prstGeom prst="rect">
            <a:avLst/>
          </a:prstGeom>
        </p:spPr>
      </p:pic>
      <p:sp>
        <p:nvSpPr>
          <p:cNvPr id="9" name="TextBox 8">
            <a:extLst>
              <a:ext uri="{FF2B5EF4-FFF2-40B4-BE49-F238E27FC236}">
                <a16:creationId xmlns:a16="http://schemas.microsoft.com/office/drawing/2014/main" id="{EB100562-AF96-4596-B137-05200DA1E333}"/>
              </a:ext>
            </a:extLst>
          </p:cNvPr>
          <p:cNvSpPr txBox="1"/>
          <p:nvPr/>
        </p:nvSpPr>
        <p:spPr>
          <a:xfrm>
            <a:off x="1284231" y="3164540"/>
            <a:ext cx="397866" cy="307777"/>
          </a:xfrm>
          <a:prstGeom prst="rect">
            <a:avLst/>
          </a:prstGeom>
          <a:noFill/>
        </p:spPr>
        <p:txBody>
          <a:bodyPr wrap="none" rtlCol="0">
            <a:spAutoFit/>
          </a:bodyPr>
          <a:lstStyle/>
          <a:p>
            <a:r>
              <a:rPr lang="nb-NO" sz="1400" dirty="0" err="1"/>
              <a:t>Op</a:t>
            </a:r>
            <a:endParaRPr lang="nb-NO" sz="1400" dirty="0"/>
          </a:p>
        </p:txBody>
      </p:sp>
      <p:sp>
        <p:nvSpPr>
          <p:cNvPr id="3" name="TextBox 2">
            <a:extLst>
              <a:ext uri="{FF2B5EF4-FFF2-40B4-BE49-F238E27FC236}">
                <a16:creationId xmlns:a16="http://schemas.microsoft.com/office/drawing/2014/main" id="{83BD1E07-0AD9-44D1-BA22-B0A972AB3A65}"/>
              </a:ext>
            </a:extLst>
          </p:cNvPr>
          <p:cNvSpPr txBox="1"/>
          <p:nvPr/>
        </p:nvSpPr>
        <p:spPr>
          <a:xfrm>
            <a:off x="7530269" y="1672783"/>
            <a:ext cx="2909451" cy="646331"/>
          </a:xfrm>
          <a:prstGeom prst="rect">
            <a:avLst/>
          </a:prstGeom>
          <a:noFill/>
        </p:spPr>
        <p:txBody>
          <a:bodyPr wrap="none" rtlCol="0">
            <a:spAutoFit/>
          </a:bodyPr>
          <a:lstStyle/>
          <a:p>
            <a:r>
              <a:rPr lang="nb-NO" dirty="0"/>
              <a:t>Input u = z</a:t>
            </a:r>
            <a:r>
              <a:rPr lang="nb-NO" baseline="-25000" dirty="0"/>
              <a:t>1  </a:t>
            </a:r>
            <a:endParaRPr lang="nb-NO" dirty="0"/>
          </a:p>
          <a:p>
            <a:r>
              <a:rPr lang="nb-NO" dirty="0" err="1"/>
              <a:t>Want</a:t>
            </a:r>
            <a:r>
              <a:rPr lang="nb-NO" dirty="0"/>
              <a:t> to </a:t>
            </a:r>
            <a:r>
              <a:rPr lang="nb-NO" dirty="0" err="1"/>
              <a:t>maximize</a:t>
            </a:r>
            <a:r>
              <a:rPr lang="nb-NO" dirty="0"/>
              <a:t> </a:t>
            </a:r>
            <a:r>
              <a:rPr lang="nb-NO" dirty="0" err="1"/>
              <a:t>flow</a:t>
            </a:r>
            <a:r>
              <a:rPr lang="nb-NO" dirty="0"/>
              <a:t>, J=-F: </a:t>
            </a:r>
          </a:p>
        </p:txBody>
      </p:sp>
      <p:sp>
        <p:nvSpPr>
          <p:cNvPr id="10" name="Rectangle 9">
            <a:extLst>
              <a:ext uri="{FF2B5EF4-FFF2-40B4-BE49-F238E27FC236}">
                <a16:creationId xmlns:a16="http://schemas.microsoft.com/office/drawing/2014/main" id="{26CD3076-259F-4106-97D8-8316C9DA6FA2}"/>
              </a:ext>
            </a:extLst>
          </p:cNvPr>
          <p:cNvSpPr/>
          <p:nvPr/>
        </p:nvSpPr>
        <p:spPr>
          <a:xfrm>
            <a:off x="2067592" y="4036173"/>
            <a:ext cx="1001763" cy="1252204"/>
          </a:xfrm>
          <a:prstGeom prst="rect">
            <a:avLst/>
          </a:prstGeom>
          <a:solidFill>
            <a:schemeClr val="tx2">
              <a:lumMod val="20000"/>
              <a:lumOff val="80000"/>
              <a:alpha val="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2" name="Oval 11">
            <a:extLst>
              <a:ext uri="{FF2B5EF4-FFF2-40B4-BE49-F238E27FC236}">
                <a16:creationId xmlns:a16="http://schemas.microsoft.com/office/drawing/2014/main" id="{391673C8-A3BB-4F59-AB99-DFF95FD69823}"/>
              </a:ext>
            </a:extLst>
          </p:cNvPr>
          <p:cNvSpPr/>
          <p:nvPr/>
        </p:nvSpPr>
        <p:spPr>
          <a:xfrm>
            <a:off x="2568473" y="2168702"/>
            <a:ext cx="435381" cy="341194"/>
          </a:xfrm>
          <a:prstGeom prst="ellipse">
            <a:avLst/>
          </a:prstGeom>
          <a:solidFill>
            <a:schemeClr val="tx2">
              <a:lumMod val="60000"/>
              <a:lumOff val="40000"/>
              <a:alpha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3" name="Oval 12">
            <a:extLst>
              <a:ext uri="{FF2B5EF4-FFF2-40B4-BE49-F238E27FC236}">
                <a16:creationId xmlns:a16="http://schemas.microsoft.com/office/drawing/2014/main" id="{E6034507-563C-4F28-A344-50D392B78244}"/>
              </a:ext>
            </a:extLst>
          </p:cNvPr>
          <p:cNvSpPr/>
          <p:nvPr/>
        </p:nvSpPr>
        <p:spPr>
          <a:xfrm>
            <a:off x="3297282" y="2134448"/>
            <a:ext cx="435381" cy="375447"/>
          </a:xfrm>
          <a:prstGeom prst="ellipse">
            <a:avLst/>
          </a:prstGeom>
          <a:solidFill>
            <a:schemeClr val="tx2">
              <a:lumMod val="60000"/>
              <a:lumOff val="40000"/>
              <a:alpha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4" name="Oval 13">
            <a:extLst>
              <a:ext uri="{FF2B5EF4-FFF2-40B4-BE49-F238E27FC236}">
                <a16:creationId xmlns:a16="http://schemas.microsoft.com/office/drawing/2014/main" id="{66C0C326-6A0C-4208-BF6D-EDF2BF8F4DE9}"/>
              </a:ext>
            </a:extLst>
          </p:cNvPr>
          <p:cNvSpPr/>
          <p:nvPr/>
        </p:nvSpPr>
        <p:spPr>
          <a:xfrm>
            <a:off x="5394966" y="1692778"/>
            <a:ext cx="435381" cy="375447"/>
          </a:xfrm>
          <a:prstGeom prst="ellipse">
            <a:avLst/>
          </a:prstGeom>
          <a:solidFill>
            <a:schemeClr val="tx2">
              <a:lumMod val="60000"/>
              <a:lumOff val="40000"/>
              <a:alpha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TextBox 10">
            <a:extLst>
              <a:ext uri="{FF2B5EF4-FFF2-40B4-BE49-F238E27FC236}">
                <a16:creationId xmlns:a16="http://schemas.microsoft.com/office/drawing/2014/main" id="{929D6094-CA79-49D2-ABDC-998E36A48F08}"/>
              </a:ext>
            </a:extLst>
          </p:cNvPr>
          <p:cNvSpPr txBox="1"/>
          <p:nvPr/>
        </p:nvSpPr>
        <p:spPr>
          <a:xfrm>
            <a:off x="-67105" y="-88442"/>
            <a:ext cx="1868204" cy="400110"/>
          </a:xfrm>
          <a:prstGeom prst="rect">
            <a:avLst/>
          </a:prstGeom>
          <a:noFill/>
        </p:spPr>
        <p:txBody>
          <a:bodyPr wrap="none" rtlCol="0">
            <a:spAutoFit/>
          </a:bodyPr>
          <a:lstStyle/>
          <a:p>
            <a:r>
              <a:rPr lang="nb-NO" sz="2000" dirty="0">
                <a:highlight>
                  <a:srgbClr val="FFFF00"/>
                </a:highlight>
              </a:rPr>
              <a:t>CV-CV switching</a:t>
            </a:r>
          </a:p>
        </p:txBody>
      </p:sp>
      <p:sp>
        <p:nvSpPr>
          <p:cNvPr id="4" name="TextBox 3">
            <a:extLst>
              <a:ext uri="{FF2B5EF4-FFF2-40B4-BE49-F238E27FC236}">
                <a16:creationId xmlns:a16="http://schemas.microsoft.com/office/drawing/2014/main" id="{CC77B92A-0BFE-327E-760C-EA91E50B1CEB}"/>
              </a:ext>
            </a:extLst>
          </p:cNvPr>
          <p:cNvSpPr txBox="1"/>
          <p:nvPr/>
        </p:nvSpPr>
        <p:spPr>
          <a:xfrm>
            <a:off x="1588852" y="5742076"/>
            <a:ext cx="6224492" cy="738664"/>
          </a:xfrm>
          <a:prstGeom prst="rect">
            <a:avLst/>
          </a:prstGeom>
          <a:solidFill>
            <a:schemeClr val="bg1"/>
          </a:solidFill>
        </p:spPr>
        <p:txBody>
          <a:bodyPr wrap="square" rtlCol="0">
            <a:spAutoFit/>
          </a:bodyPr>
          <a:lstStyle/>
          <a:p>
            <a:r>
              <a:rPr lang="nb-NO" sz="1400" dirty="0"/>
              <a:t>The </a:t>
            </a:r>
            <a:r>
              <a:rPr lang="nb-NO" sz="1400" dirty="0" err="1"/>
              <a:t>two</a:t>
            </a:r>
            <a:r>
              <a:rPr lang="nb-NO" sz="1400" dirty="0"/>
              <a:t> p1-constraints </a:t>
            </a:r>
            <a:r>
              <a:rPr lang="nb-NO" sz="1400" dirty="0" err="1"/>
              <a:t>are</a:t>
            </a:r>
            <a:r>
              <a:rPr lang="nb-NO" sz="1400" dirty="0"/>
              <a:t> not </a:t>
            </a:r>
            <a:r>
              <a:rPr lang="nb-NO" sz="1400" dirty="0" err="1"/>
              <a:t>conflicting</a:t>
            </a:r>
            <a:r>
              <a:rPr lang="nb-NO" sz="1400" dirty="0"/>
              <a:t>, </a:t>
            </a:r>
            <a:r>
              <a:rPr lang="nb-NO" sz="1400" dirty="0" err="1"/>
              <a:t>because</a:t>
            </a:r>
            <a:r>
              <a:rPr lang="nb-NO" sz="1400" dirty="0"/>
              <a:t> </a:t>
            </a:r>
            <a:r>
              <a:rPr lang="nb-NO" sz="1400" dirty="0" err="1"/>
              <a:t>they</a:t>
            </a:r>
            <a:r>
              <a:rPr lang="nb-NO" sz="1400" dirty="0"/>
              <a:t> </a:t>
            </a:r>
            <a:r>
              <a:rPr lang="nb-NO" sz="1400" dirty="0" err="1"/>
              <a:t>are</a:t>
            </a:r>
            <a:r>
              <a:rPr lang="nb-NO" sz="1400" dirty="0"/>
              <a:t> </a:t>
            </a:r>
            <a:r>
              <a:rPr lang="nb-NO" sz="1400" dirty="0" err="1"/>
              <a:t>on</a:t>
            </a:r>
            <a:r>
              <a:rPr lang="nb-NO" sz="1400" dirty="0"/>
              <a:t> </a:t>
            </a:r>
            <a:r>
              <a:rPr lang="nb-NO" sz="1400" dirty="0" err="1"/>
              <a:t>the</a:t>
            </a:r>
            <a:r>
              <a:rPr lang="nb-NO" sz="1400" dirty="0"/>
              <a:t> same variable.</a:t>
            </a:r>
          </a:p>
          <a:p>
            <a:r>
              <a:rPr lang="nb-NO" sz="1400" dirty="0" err="1"/>
              <a:t>However</a:t>
            </a:r>
            <a:r>
              <a:rPr lang="nb-NO" sz="1400" dirty="0"/>
              <a:t> </a:t>
            </a:r>
            <a:r>
              <a:rPr lang="nb-NO" sz="1400" dirty="0" err="1"/>
              <a:t>the</a:t>
            </a:r>
            <a:r>
              <a:rPr lang="nb-NO" sz="1400" dirty="0"/>
              <a:t> </a:t>
            </a:r>
            <a:r>
              <a:rPr lang="nb-NO" sz="1400" dirty="0" err="1"/>
              <a:t>Fmax-constraint</a:t>
            </a:r>
            <a:r>
              <a:rPr lang="nb-NO" sz="1400" dirty="0"/>
              <a:t> and p1min-constraint </a:t>
            </a:r>
            <a:r>
              <a:rPr lang="nb-NO" sz="1400" dirty="0" err="1"/>
              <a:t>may</a:t>
            </a:r>
            <a:r>
              <a:rPr lang="nb-NO" sz="1400" dirty="0"/>
              <a:t> be </a:t>
            </a:r>
            <a:r>
              <a:rPr lang="nb-NO" sz="1400" dirty="0" err="1"/>
              <a:t>conflicting</a:t>
            </a:r>
            <a:r>
              <a:rPr lang="nb-NO" sz="1400" dirty="0"/>
              <a:t>: Must </a:t>
            </a:r>
            <a:r>
              <a:rPr lang="nb-NO" sz="1400" dirty="0" err="1"/>
              <a:t>choose</a:t>
            </a:r>
            <a:r>
              <a:rPr lang="nb-NO" sz="1400" dirty="0"/>
              <a:t> </a:t>
            </a:r>
            <a:r>
              <a:rPr lang="nb-NO" sz="1400" dirty="0" err="1"/>
              <a:t>which</a:t>
            </a:r>
            <a:r>
              <a:rPr lang="nb-NO" sz="1400" dirty="0"/>
              <a:t> is most </a:t>
            </a:r>
            <a:r>
              <a:rPr lang="nb-NO" sz="1400" dirty="0" err="1"/>
              <a:t>important</a:t>
            </a:r>
            <a:r>
              <a:rPr lang="nb-NO" sz="1400" dirty="0"/>
              <a:t>.</a:t>
            </a:r>
            <a:endParaRPr lang="en-US" sz="1400" dirty="0"/>
          </a:p>
        </p:txBody>
      </p:sp>
      <p:sp>
        <p:nvSpPr>
          <p:cNvPr id="6" name="Slide Number Placeholder 5">
            <a:extLst>
              <a:ext uri="{FF2B5EF4-FFF2-40B4-BE49-F238E27FC236}">
                <a16:creationId xmlns:a16="http://schemas.microsoft.com/office/drawing/2014/main" id="{8773391B-C69E-1314-FB7C-1FF9C2112DD6}"/>
              </a:ext>
            </a:extLst>
          </p:cNvPr>
          <p:cNvSpPr>
            <a:spLocks noGrp="1"/>
          </p:cNvSpPr>
          <p:nvPr>
            <p:ph type="sldNum" sz="quarter" idx="12"/>
          </p:nvPr>
        </p:nvSpPr>
        <p:spPr/>
        <p:txBody>
          <a:bodyPr/>
          <a:lstStyle/>
          <a:p>
            <a:fld id="{A5FDCD2B-6064-4A78-9C2D-DD73DFA345C7}" type="slidenum">
              <a:rPr lang="en-US" smtClean="0"/>
              <a:t>48</a:t>
            </a:fld>
            <a:endParaRPr lang="en-US"/>
          </a:p>
        </p:txBody>
      </p:sp>
    </p:spTree>
    <p:extLst>
      <p:ext uri="{BB962C8B-B14F-4D97-AF65-F5344CB8AC3E}">
        <p14:creationId xmlns:p14="http://schemas.microsoft.com/office/powerpoint/2010/main" val="885871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589397-140C-4386-A1DC-0A457FCB4192}"/>
              </a:ext>
            </a:extLst>
          </p:cNvPr>
          <p:cNvPicPr>
            <a:picLocks noChangeAspect="1"/>
          </p:cNvPicPr>
          <p:nvPr/>
        </p:nvPicPr>
        <p:blipFill>
          <a:blip r:embed="rId2"/>
          <a:stretch>
            <a:fillRect/>
          </a:stretch>
        </p:blipFill>
        <p:spPr>
          <a:xfrm>
            <a:off x="1276350" y="304345"/>
            <a:ext cx="9639300" cy="2933700"/>
          </a:xfrm>
          <a:prstGeom prst="rect">
            <a:avLst/>
          </a:prstGeom>
        </p:spPr>
      </p:pic>
      <p:grpSp>
        <p:nvGrpSpPr>
          <p:cNvPr id="9" name="Group 8">
            <a:extLst>
              <a:ext uri="{FF2B5EF4-FFF2-40B4-BE49-F238E27FC236}">
                <a16:creationId xmlns:a16="http://schemas.microsoft.com/office/drawing/2014/main" id="{EC7A55A6-1FD1-428E-BCC2-D234B78DB19C}"/>
              </a:ext>
            </a:extLst>
          </p:cNvPr>
          <p:cNvGrpSpPr/>
          <p:nvPr/>
        </p:nvGrpSpPr>
        <p:grpSpPr>
          <a:xfrm>
            <a:off x="3624626" y="3748299"/>
            <a:ext cx="4371975" cy="1937698"/>
            <a:chOff x="3624626" y="3748299"/>
            <a:chExt cx="4371975" cy="1937698"/>
          </a:xfrm>
        </p:grpSpPr>
        <p:pic>
          <p:nvPicPr>
            <p:cNvPr id="3" name="Picture 2">
              <a:extLst>
                <a:ext uri="{FF2B5EF4-FFF2-40B4-BE49-F238E27FC236}">
                  <a16:creationId xmlns:a16="http://schemas.microsoft.com/office/drawing/2014/main" id="{AE5D3544-F828-4A29-8232-6ADD8DC9A412}"/>
                </a:ext>
              </a:extLst>
            </p:cNvPr>
            <p:cNvPicPr>
              <a:picLocks noChangeAspect="1"/>
            </p:cNvPicPr>
            <p:nvPr/>
          </p:nvPicPr>
          <p:blipFill>
            <a:blip r:embed="rId3"/>
            <a:stretch>
              <a:fillRect/>
            </a:stretch>
          </p:blipFill>
          <p:spPr>
            <a:xfrm>
              <a:off x="3624626" y="3748299"/>
              <a:ext cx="4371975" cy="1924050"/>
            </a:xfrm>
            <a:prstGeom prst="rect">
              <a:avLst/>
            </a:prstGeom>
          </p:spPr>
        </p:pic>
        <p:sp>
          <p:nvSpPr>
            <p:cNvPr id="2" name="TextBox 1">
              <a:extLst>
                <a:ext uri="{FF2B5EF4-FFF2-40B4-BE49-F238E27FC236}">
                  <a16:creationId xmlns:a16="http://schemas.microsoft.com/office/drawing/2014/main" id="{D18481BA-4C23-476D-8084-AB1BAA85D410}"/>
                </a:ext>
              </a:extLst>
            </p:cNvPr>
            <p:cNvSpPr txBox="1"/>
            <p:nvPr/>
          </p:nvSpPr>
          <p:spPr>
            <a:xfrm>
              <a:off x="4050836" y="5316665"/>
              <a:ext cx="3901261" cy="369332"/>
            </a:xfrm>
            <a:prstGeom prst="rect">
              <a:avLst/>
            </a:prstGeom>
            <a:noFill/>
          </p:spPr>
          <p:txBody>
            <a:bodyPr wrap="none" rtlCol="0">
              <a:spAutoFit/>
            </a:bodyPr>
            <a:lstStyle/>
            <a:p>
              <a:r>
                <a:rPr lang="nb-NO" dirty="0" err="1"/>
                <a:t>Disturbances</a:t>
              </a:r>
              <a:r>
                <a:rPr lang="nb-NO" dirty="0"/>
                <a:t> in p</a:t>
              </a:r>
              <a:r>
                <a:rPr lang="nb-NO" baseline="-25000" dirty="0"/>
                <a:t>0</a:t>
              </a:r>
              <a:r>
                <a:rPr lang="nb-NO" dirty="0"/>
                <a:t> and p</a:t>
              </a:r>
              <a:r>
                <a:rPr lang="nb-NO" baseline="-25000" dirty="0"/>
                <a:t>2 </a:t>
              </a:r>
              <a:r>
                <a:rPr lang="nb-NO" dirty="0"/>
                <a:t>(</a:t>
              </a:r>
              <a:r>
                <a:rPr lang="nb-NO" dirty="0" err="1"/>
                <a:t>unmeasured</a:t>
              </a:r>
              <a:r>
                <a:rPr lang="nb-NO" dirty="0"/>
                <a:t>)</a:t>
              </a:r>
              <a:endParaRPr lang="nb-NO" baseline="-25000" dirty="0"/>
            </a:p>
          </p:txBody>
        </p:sp>
      </p:grpSp>
      <p:sp>
        <p:nvSpPr>
          <p:cNvPr id="12" name="Rectangle: Rounded Corners 11">
            <a:extLst>
              <a:ext uri="{FF2B5EF4-FFF2-40B4-BE49-F238E27FC236}">
                <a16:creationId xmlns:a16="http://schemas.microsoft.com/office/drawing/2014/main" id="{DD7EB7A6-0B20-4E2A-9147-179CAA22C38C}"/>
              </a:ext>
            </a:extLst>
          </p:cNvPr>
          <p:cNvSpPr/>
          <p:nvPr/>
        </p:nvSpPr>
        <p:spPr>
          <a:xfrm>
            <a:off x="2591937" y="932180"/>
            <a:ext cx="355979" cy="346029"/>
          </a:xfrm>
          <a:prstGeom prst="roundRect">
            <a:avLst/>
          </a:prstGeom>
          <a:solidFill>
            <a:srgbClr val="FFFF00">
              <a:alpha val="3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3" name="Rectangle: Rounded Corners 12">
            <a:extLst>
              <a:ext uri="{FF2B5EF4-FFF2-40B4-BE49-F238E27FC236}">
                <a16:creationId xmlns:a16="http://schemas.microsoft.com/office/drawing/2014/main" id="{4A44706D-3895-46B7-A2F3-BA812E4C25F8}"/>
              </a:ext>
            </a:extLst>
          </p:cNvPr>
          <p:cNvSpPr/>
          <p:nvPr/>
        </p:nvSpPr>
        <p:spPr>
          <a:xfrm>
            <a:off x="2490147" y="1589586"/>
            <a:ext cx="355979" cy="346029"/>
          </a:xfrm>
          <a:prstGeom prst="roundRect">
            <a:avLst/>
          </a:prstGeom>
          <a:solidFill>
            <a:srgbClr val="FFFF00">
              <a:alpha val="3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4" name="Rectangle: Rounded Corners 13">
            <a:extLst>
              <a:ext uri="{FF2B5EF4-FFF2-40B4-BE49-F238E27FC236}">
                <a16:creationId xmlns:a16="http://schemas.microsoft.com/office/drawing/2014/main" id="{F1EA722F-7E51-44B2-9FD4-2180C9803EFB}"/>
              </a:ext>
            </a:extLst>
          </p:cNvPr>
          <p:cNvSpPr/>
          <p:nvPr/>
        </p:nvSpPr>
        <p:spPr>
          <a:xfrm>
            <a:off x="7700749" y="1605317"/>
            <a:ext cx="355979" cy="346029"/>
          </a:xfrm>
          <a:prstGeom prst="roundRect">
            <a:avLst/>
          </a:prstGeom>
          <a:solidFill>
            <a:srgbClr val="FFFF00">
              <a:alpha val="3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5" name="Rectangle: Rounded Corners 14">
            <a:extLst>
              <a:ext uri="{FF2B5EF4-FFF2-40B4-BE49-F238E27FC236}">
                <a16:creationId xmlns:a16="http://schemas.microsoft.com/office/drawing/2014/main" id="{768C4352-B14F-4890-AB5F-542E11680945}"/>
              </a:ext>
            </a:extLst>
          </p:cNvPr>
          <p:cNvSpPr/>
          <p:nvPr/>
        </p:nvSpPr>
        <p:spPr>
          <a:xfrm>
            <a:off x="7818611" y="929488"/>
            <a:ext cx="355979" cy="346029"/>
          </a:xfrm>
          <a:prstGeom prst="roundRect">
            <a:avLst/>
          </a:prstGeom>
          <a:solidFill>
            <a:srgbClr val="FFFF00">
              <a:alpha val="3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D8100396-50A5-4880-AB44-93BBD81AD3E8}"/>
              </a:ext>
            </a:extLst>
          </p:cNvPr>
          <p:cNvSpPr/>
          <p:nvPr/>
        </p:nvSpPr>
        <p:spPr>
          <a:xfrm>
            <a:off x="2853699" y="1294977"/>
            <a:ext cx="722013" cy="23201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7" name="Rectangle 16">
            <a:extLst>
              <a:ext uri="{FF2B5EF4-FFF2-40B4-BE49-F238E27FC236}">
                <a16:creationId xmlns:a16="http://schemas.microsoft.com/office/drawing/2014/main" id="{97FDF760-4795-421E-9D15-E79A58AB406F}"/>
              </a:ext>
            </a:extLst>
          </p:cNvPr>
          <p:cNvSpPr/>
          <p:nvPr/>
        </p:nvSpPr>
        <p:spPr>
          <a:xfrm>
            <a:off x="6751333" y="1197081"/>
            <a:ext cx="722013" cy="23201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8" name="TextBox 17">
            <a:extLst>
              <a:ext uri="{FF2B5EF4-FFF2-40B4-BE49-F238E27FC236}">
                <a16:creationId xmlns:a16="http://schemas.microsoft.com/office/drawing/2014/main" id="{263A045A-745C-493D-8D36-9E90FF839B98}"/>
              </a:ext>
            </a:extLst>
          </p:cNvPr>
          <p:cNvSpPr txBox="1"/>
          <p:nvPr/>
        </p:nvSpPr>
        <p:spPr>
          <a:xfrm>
            <a:off x="-67105" y="-88442"/>
            <a:ext cx="1868204" cy="400110"/>
          </a:xfrm>
          <a:prstGeom prst="rect">
            <a:avLst/>
          </a:prstGeom>
          <a:noFill/>
        </p:spPr>
        <p:txBody>
          <a:bodyPr wrap="none" rtlCol="0">
            <a:spAutoFit/>
          </a:bodyPr>
          <a:lstStyle/>
          <a:p>
            <a:r>
              <a:rPr lang="nb-NO" sz="2000" dirty="0">
                <a:highlight>
                  <a:srgbClr val="FFFF00"/>
                </a:highlight>
              </a:rPr>
              <a:t>CV-CV switching</a:t>
            </a:r>
          </a:p>
        </p:txBody>
      </p:sp>
      <p:sp>
        <p:nvSpPr>
          <p:cNvPr id="4" name="Slide Number Placeholder 3">
            <a:extLst>
              <a:ext uri="{FF2B5EF4-FFF2-40B4-BE49-F238E27FC236}">
                <a16:creationId xmlns:a16="http://schemas.microsoft.com/office/drawing/2014/main" id="{0D47B4F9-BDE8-13FE-86E0-E706A1B537BB}"/>
              </a:ext>
            </a:extLst>
          </p:cNvPr>
          <p:cNvSpPr>
            <a:spLocks noGrp="1"/>
          </p:cNvSpPr>
          <p:nvPr>
            <p:ph type="sldNum" sz="quarter" idx="12"/>
          </p:nvPr>
        </p:nvSpPr>
        <p:spPr/>
        <p:txBody>
          <a:bodyPr/>
          <a:lstStyle/>
          <a:p>
            <a:fld id="{A5FDCD2B-6064-4A78-9C2D-DD73DFA345C7}" type="slidenum">
              <a:rPr lang="en-US" smtClean="0"/>
              <a:t>49</a:t>
            </a:fld>
            <a:endParaRPr lang="en-US"/>
          </a:p>
        </p:txBody>
      </p:sp>
    </p:spTree>
    <p:extLst>
      <p:ext uri="{BB962C8B-B14F-4D97-AF65-F5344CB8AC3E}">
        <p14:creationId xmlns:p14="http://schemas.microsoft.com/office/powerpoint/2010/main" val="1416882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B7D84-541B-C918-3CB3-B41FBCE3028C}"/>
              </a:ext>
            </a:extLst>
          </p:cNvPr>
          <p:cNvSpPr>
            <a:spLocks noGrp="1"/>
          </p:cNvSpPr>
          <p:nvPr>
            <p:ph type="title"/>
          </p:nvPr>
        </p:nvSpPr>
        <p:spPr/>
        <p:txBody>
          <a:bodyPr/>
          <a:lstStyle/>
          <a:p>
            <a:r>
              <a:rPr lang="nb-NO" dirty="0"/>
              <a:t>Standard </a:t>
            </a:r>
            <a:r>
              <a:rPr lang="nb-NO" dirty="0" err="1"/>
              <a:t>advanced</a:t>
            </a:r>
            <a:r>
              <a:rPr lang="nb-NO" dirty="0"/>
              <a:t> control elements</a:t>
            </a:r>
            <a:endParaRPr lang="en-US" dirty="0"/>
          </a:p>
        </p:txBody>
      </p:sp>
      <p:sp>
        <p:nvSpPr>
          <p:cNvPr id="3" name="Content Placeholder 2">
            <a:extLst>
              <a:ext uri="{FF2B5EF4-FFF2-40B4-BE49-F238E27FC236}">
                <a16:creationId xmlns:a16="http://schemas.microsoft.com/office/drawing/2014/main" id="{F0579135-7811-9173-E4D7-FA578D3C7AEA}"/>
              </a:ext>
            </a:extLst>
          </p:cNvPr>
          <p:cNvSpPr>
            <a:spLocks noGrp="1"/>
          </p:cNvSpPr>
          <p:nvPr>
            <p:ph idx="1"/>
          </p:nvPr>
        </p:nvSpPr>
        <p:spPr/>
        <p:txBody>
          <a:bodyPr/>
          <a:lstStyle/>
          <a:p>
            <a:r>
              <a:rPr lang="nb-NO" dirty="0"/>
              <a:t>E1-E18</a:t>
            </a:r>
            <a:endParaRPr lang="en-US" dirty="0"/>
          </a:p>
        </p:txBody>
      </p:sp>
      <p:sp>
        <p:nvSpPr>
          <p:cNvPr id="4" name="Slide Number Placeholder 3">
            <a:extLst>
              <a:ext uri="{FF2B5EF4-FFF2-40B4-BE49-F238E27FC236}">
                <a16:creationId xmlns:a16="http://schemas.microsoft.com/office/drawing/2014/main" id="{E076422B-0EA4-A5CF-DC52-4D1D0A93A3A0}"/>
              </a:ext>
            </a:extLst>
          </p:cNvPr>
          <p:cNvSpPr>
            <a:spLocks noGrp="1"/>
          </p:cNvSpPr>
          <p:nvPr>
            <p:ph type="sldNum" sz="quarter" idx="12"/>
          </p:nvPr>
        </p:nvSpPr>
        <p:spPr/>
        <p:txBody>
          <a:bodyPr/>
          <a:lstStyle/>
          <a:p>
            <a:fld id="{A5FDCD2B-6064-4A78-9C2D-DD73DFA345C7}" type="slidenum">
              <a:rPr lang="en-US" smtClean="0"/>
              <a:t>5</a:t>
            </a:fld>
            <a:endParaRPr lang="en-US"/>
          </a:p>
        </p:txBody>
      </p:sp>
    </p:spTree>
    <p:extLst>
      <p:ext uri="{BB962C8B-B14F-4D97-AF65-F5344CB8AC3E}">
        <p14:creationId xmlns:p14="http://schemas.microsoft.com/office/powerpoint/2010/main" val="39501898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589397-140C-4386-A1DC-0A457FCB4192}"/>
              </a:ext>
            </a:extLst>
          </p:cNvPr>
          <p:cNvPicPr>
            <a:picLocks noChangeAspect="1"/>
          </p:cNvPicPr>
          <p:nvPr/>
        </p:nvPicPr>
        <p:blipFill>
          <a:blip r:embed="rId2"/>
          <a:stretch>
            <a:fillRect/>
          </a:stretch>
        </p:blipFill>
        <p:spPr>
          <a:xfrm>
            <a:off x="1276350" y="294820"/>
            <a:ext cx="9639300" cy="2933700"/>
          </a:xfrm>
          <a:prstGeom prst="rect">
            <a:avLst/>
          </a:prstGeom>
        </p:spPr>
      </p:pic>
      <p:sp>
        <p:nvSpPr>
          <p:cNvPr id="10" name="TextBox 9">
            <a:extLst>
              <a:ext uri="{FF2B5EF4-FFF2-40B4-BE49-F238E27FC236}">
                <a16:creationId xmlns:a16="http://schemas.microsoft.com/office/drawing/2014/main" id="{FB98146B-83BF-49AD-9998-B30F69CE8C69}"/>
              </a:ext>
            </a:extLst>
          </p:cNvPr>
          <p:cNvSpPr txBox="1"/>
          <p:nvPr/>
        </p:nvSpPr>
        <p:spPr>
          <a:xfrm>
            <a:off x="10210043" y="5878027"/>
            <a:ext cx="1913794" cy="369332"/>
          </a:xfrm>
          <a:prstGeom prst="rect">
            <a:avLst/>
          </a:prstGeom>
          <a:solidFill>
            <a:schemeClr val="accent1"/>
          </a:solidFill>
        </p:spPr>
        <p:txBody>
          <a:bodyPr wrap="square" rtlCol="0">
            <a:spAutoFit/>
          </a:bodyPr>
          <a:lstStyle/>
          <a:p>
            <a:r>
              <a:rPr lang="nb-NO" dirty="0"/>
              <a:t>t&gt;1800: u=</a:t>
            </a:r>
            <a:r>
              <a:rPr lang="nb-NO" dirty="0" err="1"/>
              <a:t>zmax</a:t>
            </a:r>
            <a:r>
              <a:rPr lang="nb-NO" dirty="0"/>
              <a:t>=1</a:t>
            </a:r>
          </a:p>
        </p:txBody>
      </p:sp>
      <p:sp>
        <p:nvSpPr>
          <p:cNvPr id="13" name="Rectangle 12">
            <a:extLst>
              <a:ext uri="{FF2B5EF4-FFF2-40B4-BE49-F238E27FC236}">
                <a16:creationId xmlns:a16="http://schemas.microsoft.com/office/drawing/2014/main" id="{6AAB6D34-A5BB-4F26-A0DC-1FE9A008165E}"/>
              </a:ext>
            </a:extLst>
          </p:cNvPr>
          <p:cNvSpPr/>
          <p:nvPr/>
        </p:nvSpPr>
        <p:spPr>
          <a:xfrm>
            <a:off x="2853699" y="1294977"/>
            <a:ext cx="722013" cy="23201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8457FAA2-6FEF-4ADA-826D-9E666B1EF0A2}"/>
              </a:ext>
            </a:extLst>
          </p:cNvPr>
          <p:cNvSpPr/>
          <p:nvPr/>
        </p:nvSpPr>
        <p:spPr>
          <a:xfrm>
            <a:off x="6704642" y="1177146"/>
            <a:ext cx="722013" cy="23201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3" name="Picture 2">
            <a:extLst>
              <a:ext uri="{FF2B5EF4-FFF2-40B4-BE49-F238E27FC236}">
                <a16:creationId xmlns:a16="http://schemas.microsoft.com/office/drawing/2014/main" id="{B319EECA-C97F-4E03-9A09-34CEBD89E2EE}"/>
              </a:ext>
            </a:extLst>
          </p:cNvPr>
          <p:cNvPicPr>
            <a:picLocks noChangeAspect="1"/>
          </p:cNvPicPr>
          <p:nvPr/>
        </p:nvPicPr>
        <p:blipFill>
          <a:blip r:embed="rId3"/>
          <a:stretch>
            <a:fillRect/>
          </a:stretch>
        </p:blipFill>
        <p:spPr>
          <a:xfrm>
            <a:off x="595796" y="3429000"/>
            <a:ext cx="9614247" cy="6858000"/>
          </a:xfrm>
          <a:prstGeom prst="rect">
            <a:avLst/>
          </a:prstGeom>
        </p:spPr>
      </p:pic>
      <p:sp>
        <p:nvSpPr>
          <p:cNvPr id="7" name="Rectangle: Rounded Corners 6">
            <a:extLst>
              <a:ext uri="{FF2B5EF4-FFF2-40B4-BE49-F238E27FC236}">
                <a16:creationId xmlns:a16="http://schemas.microsoft.com/office/drawing/2014/main" id="{4A91D9B6-9B92-43D4-B166-A7EC88886D6B}"/>
              </a:ext>
            </a:extLst>
          </p:cNvPr>
          <p:cNvSpPr/>
          <p:nvPr/>
        </p:nvSpPr>
        <p:spPr>
          <a:xfrm>
            <a:off x="2591937" y="932180"/>
            <a:ext cx="355979" cy="346029"/>
          </a:xfrm>
          <a:prstGeom prst="roundRect">
            <a:avLst/>
          </a:prstGeom>
          <a:solidFill>
            <a:srgbClr val="FFFF00">
              <a:alpha val="3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Rounded Corners 7">
            <a:extLst>
              <a:ext uri="{FF2B5EF4-FFF2-40B4-BE49-F238E27FC236}">
                <a16:creationId xmlns:a16="http://schemas.microsoft.com/office/drawing/2014/main" id="{45C86110-1803-4AEC-8BDA-D10402B58E44}"/>
              </a:ext>
            </a:extLst>
          </p:cNvPr>
          <p:cNvSpPr/>
          <p:nvPr/>
        </p:nvSpPr>
        <p:spPr>
          <a:xfrm>
            <a:off x="2490147" y="1589586"/>
            <a:ext cx="355979" cy="346029"/>
          </a:xfrm>
          <a:prstGeom prst="roundRect">
            <a:avLst/>
          </a:prstGeom>
          <a:solidFill>
            <a:srgbClr val="FFFF00">
              <a:alpha val="3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 name="Rectangle: Rounded Corners 8">
            <a:extLst>
              <a:ext uri="{FF2B5EF4-FFF2-40B4-BE49-F238E27FC236}">
                <a16:creationId xmlns:a16="http://schemas.microsoft.com/office/drawing/2014/main" id="{B4BF0BC3-4E5B-4BE6-B409-B65299F59F4E}"/>
              </a:ext>
            </a:extLst>
          </p:cNvPr>
          <p:cNvSpPr/>
          <p:nvPr/>
        </p:nvSpPr>
        <p:spPr>
          <a:xfrm>
            <a:off x="7818611" y="929488"/>
            <a:ext cx="355979" cy="346029"/>
          </a:xfrm>
          <a:prstGeom prst="roundRect">
            <a:avLst/>
          </a:prstGeom>
          <a:solidFill>
            <a:srgbClr val="FFFF00">
              <a:alpha val="3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Rectangle: Rounded Corners 10">
            <a:extLst>
              <a:ext uri="{FF2B5EF4-FFF2-40B4-BE49-F238E27FC236}">
                <a16:creationId xmlns:a16="http://schemas.microsoft.com/office/drawing/2014/main" id="{1EF53AFD-EB11-49F7-B47E-611F97C4F308}"/>
              </a:ext>
            </a:extLst>
          </p:cNvPr>
          <p:cNvSpPr/>
          <p:nvPr/>
        </p:nvSpPr>
        <p:spPr>
          <a:xfrm>
            <a:off x="7700749" y="1605317"/>
            <a:ext cx="355979" cy="346029"/>
          </a:xfrm>
          <a:prstGeom prst="roundRect">
            <a:avLst/>
          </a:prstGeom>
          <a:solidFill>
            <a:srgbClr val="FFFF00">
              <a:alpha val="3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2" name="TextBox 11">
            <a:extLst>
              <a:ext uri="{FF2B5EF4-FFF2-40B4-BE49-F238E27FC236}">
                <a16:creationId xmlns:a16="http://schemas.microsoft.com/office/drawing/2014/main" id="{445D29FD-D89E-443E-AA17-D98086E588EB}"/>
              </a:ext>
            </a:extLst>
          </p:cNvPr>
          <p:cNvSpPr txBox="1"/>
          <p:nvPr/>
        </p:nvSpPr>
        <p:spPr>
          <a:xfrm>
            <a:off x="-67105" y="-88442"/>
            <a:ext cx="1925912" cy="400110"/>
          </a:xfrm>
          <a:prstGeom prst="rect">
            <a:avLst/>
          </a:prstGeom>
          <a:noFill/>
        </p:spPr>
        <p:txBody>
          <a:bodyPr wrap="none" rtlCol="0">
            <a:spAutoFit/>
          </a:bodyPr>
          <a:lstStyle/>
          <a:p>
            <a:r>
              <a:rPr lang="nb-NO" sz="2000" dirty="0">
                <a:highlight>
                  <a:srgbClr val="FFFF00"/>
                </a:highlight>
              </a:rPr>
              <a:t>CV-CV switching</a:t>
            </a:r>
          </a:p>
        </p:txBody>
      </p:sp>
      <p:sp>
        <p:nvSpPr>
          <p:cNvPr id="2" name="Slide Number Placeholder 1">
            <a:extLst>
              <a:ext uri="{FF2B5EF4-FFF2-40B4-BE49-F238E27FC236}">
                <a16:creationId xmlns:a16="http://schemas.microsoft.com/office/drawing/2014/main" id="{7565D717-6519-BAE6-FEC0-EB8DC5FE695C}"/>
              </a:ext>
            </a:extLst>
          </p:cNvPr>
          <p:cNvSpPr>
            <a:spLocks noGrp="1"/>
          </p:cNvSpPr>
          <p:nvPr>
            <p:ph type="sldNum" sz="quarter" idx="12"/>
          </p:nvPr>
        </p:nvSpPr>
        <p:spPr/>
        <p:txBody>
          <a:bodyPr/>
          <a:lstStyle/>
          <a:p>
            <a:fld id="{A5FDCD2B-6064-4A78-9C2D-DD73DFA345C7}" type="slidenum">
              <a:rPr lang="en-US" smtClean="0"/>
              <a:t>50</a:t>
            </a:fld>
            <a:endParaRPr lang="en-US"/>
          </a:p>
        </p:txBody>
      </p:sp>
    </p:spTree>
    <p:extLst>
      <p:ext uri="{BB962C8B-B14F-4D97-AF65-F5344CB8AC3E}">
        <p14:creationId xmlns:p14="http://schemas.microsoft.com/office/powerpoint/2010/main" val="20671692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1FDF8-3A00-472F-903A-03BC8F3CD3D7}"/>
              </a:ext>
            </a:extLst>
          </p:cNvPr>
          <p:cNvSpPr>
            <a:spLocks noGrp="1"/>
          </p:cNvSpPr>
          <p:nvPr>
            <p:ph type="title"/>
          </p:nvPr>
        </p:nvSpPr>
        <p:spPr/>
        <p:txBody>
          <a:bodyPr>
            <a:norm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Valves have “built-in” selectors</a:t>
            </a:r>
            <a:endParaRPr lang="nb-NO" dirty="0"/>
          </a:p>
        </p:txBody>
      </p:sp>
      <p:sp>
        <p:nvSpPr>
          <p:cNvPr id="3" name="Content Placeholder 2">
            <a:extLst>
              <a:ext uri="{FF2B5EF4-FFF2-40B4-BE49-F238E27FC236}">
                <a16:creationId xmlns:a16="http://schemas.microsoft.com/office/drawing/2014/main" id="{A64AC9D7-635C-4C63-A15D-085789002401}"/>
              </a:ext>
            </a:extLst>
          </p:cNvPr>
          <p:cNvSpPr>
            <a:spLocks noGrp="1"/>
          </p:cNvSpPr>
          <p:nvPr>
            <p:ph idx="1"/>
          </p:nvPr>
        </p:nvSpPr>
        <p:spPr>
          <a:xfrm>
            <a:off x="479376" y="1344838"/>
            <a:ext cx="11543169" cy="2490541"/>
          </a:xfrm>
        </p:spPr>
        <p:txBody>
          <a:bodyPr>
            <a:normAutofit/>
          </a:bodyPr>
          <a:lstStyle/>
          <a:p>
            <a:pPr marL="36000" indent="0">
              <a:spcBef>
                <a:spcPts val="0"/>
              </a:spcBef>
              <a:spcAft>
                <a:spcPts val="800"/>
              </a:spcAft>
              <a:buNone/>
            </a:pPr>
            <a:r>
              <a:rPr lang="en-US" sz="3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Rule 3 </a:t>
            </a:r>
            <a:r>
              <a:rPr lang="en-US" sz="2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(a bit opposite of what you may guess)</a:t>
            </a:r>
          </a:p>
          <a:p>
            <a:pPr marL="342900" lvl="1" indent="-342900">
              <a:spcBef>
                <a:spcPts val="0"/>
              </a:spcBef>
              <a:spcAft>
                <a:spcPts val="800"/>
              </a:spcAft>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A closed valve (</a:t>
            </a:r>
            <a:r>
              <a:rPr lang="en-US" sz="2400" dirty="0" err="1">
                <a:latin typeface="Calibri" panose="020F0502020204030204" pitchFamily="34" charset="0"/>
                <a:ea typeface="Calibri" panose="020F0502020204030204" pitchFamily="34" charset="0"/>
                <a:cs typeface="Times New Roman" panose="02020603050405020304" pitchFamily="18" charset="0"/>
              </a:rPr>
              <a:t>u</a:t>
            </a:r>
            <a:r>
              <a:rPr lang="en-US" sz="2400" baseline="-25000" dirty="0" err="1">
                <a:latin typeface="Calibri" panose="020F0502020204030204" pitchFamily="34" charset="0"/>
                <a:ea typeface="Calibri" panose="020F0502020204030204" pitchFamily="34" charset="0"/>
                <a:cs typeface="Times New Roman" panose="02020603050405020304" pitchFamily="18" charset="0"/>
              </a:rPr>
              <a:t>min</a:t>
            </a:r>
            <a:r>
              <a:rPr lang="en-US" sz="2400" dirty="0">
                <a:latin typeface="Calibri" panose="020F0502020204030204" pitchFamily="34" charset="0"/>
                <a:ea typeface="Calibri" panose="020F0502020204030204" pitchFamily="34" charset="0"/>
                <a:cs typeface="Times New Roman" panose="02020603050405020304" pitchFamily="18" charset="0"/>
              </a:rPr>
              <a:t>=0) gives a “built-in” max-selector (to avoid negative flow) </a:t>
            </a:r>
          </a:p>
          <a:p>
            <a:pPr marL="342900" lvl="1" indent="-342900">
              <a:spcBef>
                <a:spcPts val="0"/>
              </a:spcBef>
              <a:spcAft>
                <a:spcPts val="800"/>
              </a:spcAft>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An open valve (</a:t>
            </a:r>
            <a:r>
              <a:rPr lang="en-US" sz="2400" dirty="0" err="1">
                <a:latin typeface="Calibri" panose="020F0502020204030204" pitchFamily="34" charset="0"/>
                <a:ea typeface="Calibri" panose="020F0502020204030204" pitchFamily="34" charset="0"/>
                <a:cs typeface="Times New Roman" panose="02020603050405020304" pitchFamily="18" charset="0"/>
              </a:rPr>
              <a:t>u</a:t>
            </a:r>
            <a:r>
              <a:rPr lang="en-US" sz="2400" baseline="-25000" dirty="0" err="1">
                <a:latin typeface="Calibri" panose="020F0502020204030204" pitchFamily="34" charset="0"/>
                <a:ea typeface="Calibri" panose="020F0502020204030204" pitchFamily="34" charset="0"/>
                <a:cs typeface="Times New Roman" panose="02020603050405020304" pitchFamily="18" charset="0"/>
              </a:rPr>
              <a:t>max</a:t>
            </a:r>
            <a:r>
              <a:rPr lang="en-US" sz="2400" dirty="0">
                <a:latin typeface="Calibri" panose="020F0502020204030204" pitchFamily="34" charset="0"/>
                <a:ea typeface="Calibri" panose="020F0502020204030204" pitchFamily="34" charset="0"/>
                <a:cs typeface="Times New Roman" panose="02020603050405020304" pitchFamily="18" charset="0"/>
              </a:rPr>
              <a:t>=1) gives a “built-in” min-selector</a:t>
            </a:r>
          </a:p>
          <a:p>
            <a:pPr marL="436050" lvl="1">
              <a:spcBef>
                <a:spcPts val="0"/>
              </a:spcBef>
              <a:spcAft>
                <a:spcPts val="800"/>
              </a:spcAft>
            </a:pPr>
            <a:r>
              <a:rPr lang="en-US" sz="1800" dirty="0">
                <a:latin typeface="Calibri" panose="020F0502020204030204" pitchFamily="34" charset="0"/>
                <a:ea typeface="Calibri" panose="020F0502020204030204" pitchFamily="34" charset="0"/>
                <a:cs typeface="Times New Roman" panose="02020603050405020304" pitchFamily="18" charset="0"/>
              </a:rPr>
              <a:t>So: Not necessary to add these as selector blocks (but it will not be wrong).</a:t>
            </a:r>
          </a:p>
          <a:p>
            <a:pPr marL="436050" lvl="1">
              <a:spcBef>
                <a:spcPts val="0"/>
              </a:spcBef>
              <a:spcAft>
                <a:spcPts val="800"/>
              </a:spcAft>
            </a:pPr>
            <a:r>
              <a:rPr lang="en-US" sz="1800" dirty="0">
                <a:latin typeface="Calibri" panose="020F0502020204030204" pitchFamily="34" charset="0"/>
                <a:ea typeface="Calibri" panose="020F0502020204030204" pitchFamily="34" charset="0"/>
                <a:cs typeface="Times New Roman" panose="02020603050405020304" pitchFamily="18" charset="0"/>
              </a:rPr>
              <a:t>The “built-in” selectors are never conflicting because cannot have closed and open at the same time</a:t>
            </a:r>
          </a:p>
          <a:p>
            <a:pPr marL="436050" lvl="1">
              <a:spcBef>
                <a:spcPts val="0"/>
              </a:spcBef>
            </a:pPr>
            <a:r>
              <a:rPr lang="nb-NO" sz="1800" dirty="0" err="1"/>
              <a:t>Another</a:t>
            </a:r>
            <a:r>
              <a:rPr lang="nb-NO" sz="1800" dirty="0"/>
              <a:t> </a:t>
            </a:r>
            <a:r>
              <a:rPr lang="nb-NO" sz="1800" dirty="0" err="1"/>
              <a:t>way</a:t>
            </a:r>
            <a:r>
              <a:rPr lang="nb-NO" sz="1800" dirty="0"/>
              <a:t> to </a:t>
            </a:r>
            <a:r>
              <a:rPr lang="nb-NO" sz="1800" dirty="0" err="1"/>
              <a:t>see</a:t>
            </a:r>
            <a:r>
              <a:rPr lang="nb-NO" sz="1800" dirty="0"/>
              <a:t> </a:t>
            </a:r>
            <a:r>
              <a:rPr lang="nb-NO" sz="1800" dirty="0" err="1"/>
              <a:t>this</a:t>
            </a:r>
            <a:r>
              <a:rPr lang="nb-NO" sz="1800" dirty="0"/>
              <a:t> is to note </a:t>
            </a:r>
            <a:r>
              <a:rPr lang="nb-NO" sz="1800" dirty="0" err="1"/>
              <a:t>that</a:t>
            </a:r>
            <a:r>
              <a:rPr lang="nb-NO" sz="1800" dirty="0"/>
              <a:t> a </a:t>
            </a:r>
            <a:r>
              <a:rPr lang="nb-NO" sz="1800" dirty="0" err="1"/>
              <a:t>valve</a:t>
            </a:r>
            <a:r>
              <a:rPr lang="nb-NO" sz="1800" dirty="0"/>
              <a:t> </a:t>
            </a:r>
            <a:r>
              <a:rPr lang="nb-NO" sz="1800" dirty="0" err="1"/>
              <a:t>works</a:t>
            </a:r>
            <a:r>
              <a:rPr lang="nb-NO" sz="1800" dirty="0"/>
              <a:t> as a </a:t>
            </a:r>
            <a:r>
              <a:rPr lang="nb-NO" sz="1800" dirty="0" err="1"/>
              <a:t>saturation</a:t>
            </a:r>
            <a:r>
              <a:rPr lang="nb-NO" sz="1800" dirty="0"/>
              <a:t> element</a:t>
            </a:r>
          </a:p>
        </p:txBody>
      </p:sp>
      <p:sp>
        <p:nvSpPr>
          <p:cNvPr id="4" name="TextBox 3">
            <a:extLst>
              <a:ext uri="{FF2B5EF4-FFF2-40B4-BE49-F238E27FC236}">
                <a16:creationId xmlns:a16="http://schemas.microsoft.com/office/drawing/2014/main" id="{6E228F89-FE23-4FC3-B751-955432375EBD}"/>
              </a:ext>
            </a:extLst>
          </p:cNvPr>
          <p:cNvSpPr txBox="1"/>
          <p:nvPr/>
        </p:nvSpPr>
        <p:spPr>
          <a:xfrm>
            <a:off x="-67105" y="-78817"/>
            <a:ext cx="1868204" cy="400110"/>
          </a:xfrm>
          <a:prstGeom prst="rect">
            <a:avLst/>
          </a:prstGeom>
          <a:noFill/>
        </p:spPr>
        <p:txBody>
          <a:bodyPr wrap="none" rtlCol="0">
            <a:spAutoFit/>
          </a:bodyPr>
          <a:lstStyle/>
          <a:p>
            <a:r>
              <a:rPr lang="nb-NO" sz="2000" dirty="0">
                <a:highlight>
                  <a:srgbClr val="FFFF00"/>
                </a:highlight>
              </a:rPr>
              <a:t>CV-CV </a:t>
            </a:r>
            <a:r>
              <a:rPr lang="nb-NO" sz="2000" dirty="0" err="1">
                <a:highlight>
                  <a:srgbClr val="FFFF00"/>
                </a:highlight>
              </a:rPr>
              <a:t>switching</a:t>
            </a:r>
            <a:endParaRPr lang="nb-NO" sz="2000" dirty="0">
              <a:highlight>
                <a:srgbClr val="FFFF00"/>
              </a:highlight>
            </a:endParaRPr>
          </a:p>
        </p:txBody>
      </p:sp>
      <p:pic>
        <p:nvPicPr>
          <p:cNvPr id="7" name="Picture 6">
            <a:extLst>
              <a:ext uri="{FF2B5EF4-FFF2-40B4-BE49-F238E27FC236}">
                <a16:creationId xmlns:a16="http://schemas.microsoft.com/office/drawing/2014/main" id="{E439E2B8-3A9B-069F-9C64-09017D3F4DEC}"/>
              </a:ext>
            </a:extLst>
          </p:cNvPr>
          <p:cNvPicPr>
            <a:picLocks noChangeAspect="1"/>
          </p:cNvPicPr>
          <p:nvPr/>
        </p:nvPicPr>
        <p:blipFill>
          <a:blip r:embed="rId3"/>
          <a:stretch>
            <a:fillRect/>
          </a:stretch>
        </p:blipFill>
        <p:spPr>
          <a:xfrm>
            <a:off x="3678208" y="3866854"/>
            <a:ext cx="3528392" cy="1251524"/>
          </a:xfrm>
          <a:prstGeom prst="rect">
            <a:avLst/>
          </a:prstGeom>
        </p:spPr>
      </p:pic>
      <p:pic>
        <p:nvPicPr>
          <p:cNvPr id="9" name="Picture 8">
            <a:extLst>
              <a:ext uri="{FF2B5EF4-FFF2-40B4-BE49-F238E27FC236}">
                <a16:creationId xmlns:a16="http://schemas.microsoft.com/office/drawing/2014/main" id="{0154F2E0-93D0-790C-6389-9C0191AFB119}"/>
              </a:ext>
            </a:extLst>
          </p:cNvPr>
          <p:cNvPicPr>
            <a:picLocks noChangeAspect="1"/>
          </p:cNvPicPr>
          <p:nvPr/>
        </p:nvPicPr>
        <p:blipFill>
          <a:blip r:embed="rId4"/>
          <a:stretch>
            <a:fillRect/>
          </a:stretch>
        </p:blipFill>
        <p:spPr>
          <a:xfrm>
            <a:off x="1991544" y="5980921"/>
            <a:ext cx="7272808" cy="666433"/>
          </a:xfrm>
          <a:prstGeom prst="rect">
            <a:avLst/>
          </a:prstGeom>
        </p:spPr>
      </p:pic>
      <p:sp>
        <p:nvSpPr>
          <p:cNvPr id="5" name="Slide Number Placeholder 4">
            <a:extLst>
              <a:ext uri="{FF2B5EF4-FFF2-40B4-BE49-F238E27FC236}">
                <a16:creationId xmlns:a16="http://schemas.microsoft.com/office/drawing/2014/main" id="{C9C2EB87-386D-1A44-BAC3-F39E569F5DD2}"/>
              </a:ext>
            </a:extLst>
          </p:cNvPr>
          <p:cNvSpPr>
            <a:spLocks noGrp="1"/>
          </p:cNvSpPr>
          <p:nvPr>
            <p:ph type="sldNum" sz="quarter" idx="12"/>
          </p:nvPr>
        </p:nvSpPr>
        <p:spPr/>
        <p:txBody>
          <a:bodyPr/>
          <a:lstStyle/>
          <a:p>
            <a:fld id="{A5FDCD2B-6064-4A78-9C2D-DD73DFA345C7}" type="slidenum">
              <a:rPr lang="en-US" smtClean="0"/>
              <a:t>51</a:t>
            </a:fld>
            <a:endParaRPr lang="en-US"/>
          </a:p>
        </p:txBody>
      </p:sp>
      <p:sp>
        <p:nvSpPr>
          <p:cNvPr id="6" name="TextBox 5">
            <a:extLst>
              <a:ext uri="{FF2B5EF4-FFF2-40B4-BE49-F238E27FC236}">
                <a16:creationId xmlns:a16="http://schemas.microsoft.com/office/drawing/2014/main" id="{2D4F53CB-F008-0B6C-48CF-535E4424531B}"/>
              </a:ext>
            </a:extLst>
          </p:cNvPr>
          <p:cNvSpPr txBox="1"/>
          <p:nvPr/>
        </p:nvSpPr>
        <p:spPr>
          <a:xfrm>
            <a:off x="2135560" y="5157192"/>
            <a:ext cx="6785255" cy="954107"/>
          </a:xfrm>
          <a:prstGeom prst="rect">
            <a:avLst/>
          </a:prstGeom>
          <a:noFill/>
        </p:spPr>
        <p:txBody>
          <a:bodyPr wrap="none" rtlCol="0">
            <a:spAutoFit/>
          </a:bodyPr>
          <a:lstStyle/>
          <a:p>
            <a:r>
              <a:rPr lang="nb-NO" sz="1400" dirty="0" err="1"/>
              <a:t>Saturation</a:t>
            </a:r>
            <a:r>
              <a:rPr lang="nb-NO" sz="1400" dirty="0"/>
              <a:t> element </a:t>
            </a:r>
            <a:r>
              <a:rPr lang="nb-NO" sz="1400" dirty="0" err="1"/>
              <a:t>may</a:t>
            </a:r>
            <a:r>
              <a:rPr lang="nb-NO" sz="1400" dirty="0"/>
              <a:t> be </a:t>
            </a:r>
            <a:r>
              <a:rPr lang="nb-NO" sz="1400" dirty="0" err="1"/>
              <a:t>implemented</a:t>
            </a:r>
            <a:r>
              <a:rPr lang="nb-NO" sz="1400" dirty="0"/>
              <a:t> in </a:t>
            </a:r>
            <a:r>
              <a:rPr lang="nb-NO" sz="1400" dirty="0" err="1"/>
              <a:t>three</a:t>
            </a:r>
            <a:r>
              <a:rPr lang="nb-NO" sz="1400" dirty="0"/>
              <a:t> </a:t>
            </a:r>
            <a:r>
              <a:rPr lang="nb-NO" sz="1400" dirty="0" err="1"/>
              <a:t>ways</a:t>
            </a:r>
            <a:r>
              <a:rPr lang="nb-NO" sz="1400" dirty="0"/>
              <a:t> (</a:t>
            </a:r>
            <a:r>
              <a:rPr lang="nb-NO" sz="1400" dirty="0" err="1"/>
              <a:t>equivalent</a:t>
            </a:r>
            <a:r>
              <a:rPr lang="nb-NO" sz="1400" dirty="0"/>
              <a:t> </a:t>
            </a:r>
            <a:r>
              <a:rPr lang="nb-NO" sz="1400" dirty="0" err="1"/>
              <a:t>because</a:t>
            </a:r>
            <a:r>
              <a:rPr lang="nb-NO" sz="1400" dirty="0"/>
              <a:t> never </a:t>
            </a:r>
            <a:r>
              <a:rPr lang="nb-NO" sz="1400" dirty="0" err="1"/>
              <a:t>conflict</a:t>
            </a:r>
            <a:r>
              <a:rPr lang="nb-NO" sz="1400" dirty="0"/>
              <a:t>)</a:t>
            </a:r>
          </a:p>
          <a:p>
            <a:pPr marL="342900" indent="-342900">
              <a:buAutoNum type="arabicPeriod"/>
            </a:pPr>
            <a:r>
              <a:rPr lang="nb-NO" sz="1400" dirty="0"/>
              <a:t>Min-</a:t>
            </a:r>
            <a:r>
              <a:rPr lang="nb-NO" sz="1400" dirty="0" err="1"/>
              <a:t>selector</a:t>
            </a:r>
            <a:r>
              <a:rPr lang="nb-NO" sz="1400" dirty="0"/>
              <a:t> </a:t>
            </a:r>
            <a:r>
              <a:rPr lang="nb-NO" sz="1400" dirty="0" err="1"/>
              <a:t>followed</a:t>
            </a:r>
            <a:r>
              <a:rPr lang="nb-NO" sz="1400" dirty="0"/>
              <a:t> by </a:t>
            </a:r>
            <a:r>
              <a:rPr lang="nb-NO" sz="1400" dirty="0" err="1"/>
              <a:t>max-selector</a:t>
            </a:r>
            <a:endParaRPr lang="nb-NO" sz="1400" dirty="0"/>
          </a:p>
          <a:p>
            <a:pPr marL="342900" indent="-342900">
              <a:buFontTx/>
              <a:buAutoNum type="arabicPeriod"/>
            </a:pPr>
            <a:r>
              <a:rPr lang="nb-NO" sz="1400" dirty="0"/>
              <a:t>Max-</a:t>
            </a:r>
            <a:r>
              <a:rPr lang="nb-NO" sz="1400" dirty="0" err="1"/>
              <a:t>selector</a:t>
            </a:r>
            <a:r>
              <a:rPr lang="nb-NO" sz="1400" dirty="0"/>
              <a:t> </a:t>
            </a:r>
            <a:r>
              <a:rPr lang="nb-NO" sz="1400" dirty="0" err="1"/>
              <a:t>followed</a:t>
            </a:r>
            <a:r>
              <a:rPr lang="nb-NO" sz="1400" dirty="0"/>
              <a:t> by min-</a:t>
            </a:r>
            <a:r>
              <a:rPr lang="nb-NO" sz="1400" dirty="0" err="1"/>
              <a:t>selector</a:t>
            </a:r>
            <a:endParaRPr lang="nb-NO" sz="1400" dirty="0"/>
          </a:p>
          <a:p>
            <a:pPr marL="342900" indent="-342900">
              <a:buAutoNum type="arabicPeriod"/>
            </a:pPr>
            <a:r>
              <a:rPr lang="en-US" sz="1400" dirty="0"/>
              <a:t>Mid-selector</a:t>
            </a:r>
          </a:p>
        </p:txBody>
      </p:sp>
    </p:spTree>
    <p:extLst>
      <p:ext uri="{BB962C8B-B14F-4D97-AF65-F5344CB8AC3E}">
        <p14:creationId xmlns:p14="http://schemas.microsoft.com/office/powerpoint/2010/main" val="150352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FD472-0CD4-4DAA-83B3-5ED52FE4CA09}"/>
              </a:ext>
            </a:extLst>
          </p:cNvPr>
          <p:cNvSpPr>
            <a:spLocks noGrp="1"/>
          </p:cNvSpPr>
          <p:nvPr>
            <p:ph type="title"/>
          </p:nvPr>
        </p:nvSpPr>
        <p:spPr/>
        <p:txBody>
          <a:bodyPr/>
          <a:lstStyle/>
          <a:p>
            <a:r>
              <a:rPr lang="nb-NO" dirty="0"/>
              <a:t>Quiz. Is </a:t>
            </a:r>
            <a:r>
              <a:rPr lang="nb-NO" dirty="0" err="1"/>
              <a:t>this</a:t>
            </a:r>
            <a:r>
              <a:rPr lang="nb-NO" dirty="0"/>
              <a:t> OK?</a:t>
            </a:r>
          </a:p>
        </p:txBody>
      </p:sp>
      <p:pic>
        <p:nvPicPr>
          <p:cNvPr id="5" name="Content Placeholder 4">
            <a:extLst>
              <a:ext uri="{FF2B5EF4-FFF2-40B4-BE49-F238E27FC236}">
                <a16:creationId xmlns:a16="http://schemas.microsoft.com/office/drawing/2014/main" id="{9AD8EE13-A53A-45B7-BCD7-DB58DFFE5D6C}"/>
              </a:ext>
            </a:extLst>
          </p:cNvPr>
          <p:cNvPicPr>
            <a:picLocks noGrp="1" noChangeAspect="1"/>
          </p:cNvPicPr>
          <p:nvPr>
            <p:ph idx="1"/>
          </p:nvPr>
        </p:nvPicPr>
        <p:blipFill>
          <a:blip r:embed="rId2"/>
          <a:stretch>
            <a:fillRect/>
          </a:stretch>
        </p:blipFill>
        <p:spPr>
          <a:xfrm>
            <a:off x="7470639" y="-20262"/>
            <a:ext cx="3883161" cy="3708486"/>
          </a:xfrm>
        </p:spPr>
      </p:pic>
      <p:sp>
        <p:nvSpPr>
          <p:cNvPr id="6" name="TextBox 5">
            <a:extLst>
              <a:ext uri="{FF2B5EF4-FFF2-40B4-BE49-F238E27FC236}">
                <a16:creationId xmlns:a16="http://schemas.microsoft.com/office/drawing/2014/main" id="{65DFF97B-0355-424C-9A76-01CDF38ECC5E}"/>
              </a:ext>
            </a:extLst>
          </p:cNvPr>
          <p:cNvSpPr txBox="1"/>
          <p:nvPr/>
        </p:nvSpPr>
        <p:spPr>
          <a:xfrm>
            <a:off x="1654334" y="1196752"/>
            <a:ext cx="5377770" cy="6001643"/>
          </a:xfrm>
          <a:prstGeom prst="rect">
            <a:avLst/>
          </a:prstGeom>
          <a:noFill/>
        </p:spPr>
        <p:txBody>
          <a:bodyPr wrap="square" rtlCol="0">
            <a:spAutoFit/>
          </a:bodyPr>
          <a:lstStyle/>
          <a:p>
            <a:r>
              <a:rPr lang="nb-NO" sz="1200" b="1" dirty="0">
                <a:solidFill>
                  <a:srgbClr val="C00000"/>
                </a:solidFill>
                <a:latin typeface="Calibri" panose="020F0502020204030204" pitchFamily="34" charset="0"/>
                <a:ea typeface="Calibri" panose="020F0502020204030204" pitchFamily="34" charset="0"/>
              </a:rPr>
              <a:t>Cristina: I am </a:t>
            </a:r>
            <a:r>
              <a:rPr lang="nb-NO" sz="1200" b="1" dirty="0" err="1">
                <a:solidFill>
                  <a:srgbClr val="C00000"/>
                </a:solidFill>
                <a:latin typeface="Calibri" panose="020F0502020204030204" pitchFamily="34" charset="0"/>
                <a:ea typeface="Calibri" panose="020F0502020204030204" pitchFamily="34" charset="0"/>
              </a:rPr>
              <a:t>looking</a:t>
            </a:r>
            <a:r>
              <a:rPr lang="nb-NO" sz="1200" b="1" dirty="0">
                <a:solidFill>
                  <a:srgbClr val="C00000"/>
                </a:solidFill>
                <a:latin typeface="Calibri" panose="020F0502020204030204" pitchFamily="34" charset="0"/>
                <a:ea typeface="Calibri" panose="020F0502020204030204" pitchFamily="34" charset="0"/>
              </a:rPr>
              <a:t> at a control </a:t>
            </a:r>
            <a:r>
              <a:rPr lang="nb-NO" sz="1200" b="1" dirty="0" err="1">
                <a:solidFill>
                  <a:srgbClr val="C00000"/>
                </a:solidFill>
                <a:latin typeface="Calibri" panose="020F0502020204030204" pitchFamily="34" charset="0"/>
                <a:ea typeface="Calibri" panose="020F0502020204030204" pitchFamily="34" charset="0"/>
              </a:rPr>
              <a:t>solution</a:t>
            </a:r>
            <a:r>
              <a:rPr lang="nb-NO" sz="1200" b="1" dirty="0">
                <a:solidFill>
                  <a:srgbClr val="C00000"/>
                </a:solidFill>
                <a:latin typeface="Calibri" panose="020F0502020204030204" pitchFamily="34" charset="0"/>
                <a:ea typeface="Calibri" panose="020F0502020204030204" pitchFamily="34" charset="0"/>
              </a:rPr>
              <a:t> </a:t>
            </a:r>
            <a:r>
              <a:rPr lang="nb-NO" sz="1200" b="1" dirty="0" err="1">
                <a:solidFill>
                  <a:srgbClr val="C00000"/>
                </a:solidFill>
                <a:latin typeface="Calibri" panose="020F0502020204030204" pitchFamily="34" charset="0"/>
                <a:ea typeface="Calibri" panose="020F0502020204030204" pitchFamily="34" charset="0"/>
              </a:rPr>
              <a:t>using</a:t>
            </a:r>
            <a:r>
              <a:rPr lang="nb-NO" sz="1200" b="1" dirty="0">
                <a:solidFill>
                  <a:srgbClr val="C00000"/>
                </a:solidFill>
                <a:latin typeface="Calibri" panose="020F0502020204030204" pitchFamily="34" charset="0"/>
                <a:ea typeface="Calibri" panose="020F0502020204030204" pitchFamily="34" charset="0"/>
              </a:rPr>
              <a:t> </a:t>
            </a:r>
            <a:r>
              <a:rPr lang="nb-NO" sz="1200" b="1" dirty="0" err="1">
                <a:solidFill>
                  <a:srgbClr val="C00000"/>
                </a:solidFill>
                <a:latin typeface="Calibri" panose="020F0502020204030204" pitchFamily="34" charset="0"/>
                <a:ea typeface="Calibri" panose="020F0502020204030204" pitchFamily="34" charset="0"/>
              </a:rPr>
              <a:t>selectors</a:t>
            </a:r>
            <a:r>
              <a:rPr lang="nb-NO" sz="1200" b="1" dirty="0">
                <a:solidFill>
                  <a:srgbClr val="C00000"/>
                </a:solidFill>
                <a:latin typeface="Calibri" panose="020F0502020204030204" pitchFamily="34" charset="0"/>
                <a:ea typeface="Calibri" panose="020F0502020204030204" pitchFamily="34" charset="0"/>
              </a:rPr>
              <a:t> for </a:t>
            </a:r>
            <a:r>
              <a:rPr lang="nb-NO" sz="1200" b="1" dirty="0" err="1">
                <a:solidFill>
                  <a:srgbClr val="C00000"/>
                </a:solidFill>
                <a:latin typeface="Calibri" panose="020F0502020204030204" pitchFamily="34" charset="0"/>
                <a:ea typeface="Calibri" panose="020F0502020204030204" pitchFamily="34" charset="0"/>
              </a:rPr>
              <a:t>keeping</a:t>
            </a:r>
            <a:r>
              <a:rPr lang="nb-NO" sz="1200" b="1" dirty="0">
                <a:solidFill>
                  <a:srgbClr val="C00000"/>
                </a:solidFill>
                <a:latin typeface="Calibri" panose="020F0502020204030204" pitchFamily="34" charset="0"/>
                <a:ea typeface="Calibri" panose="020F0502020204030204" pitchFamily="34" charset="0"/>
              </a:rPr>
              <a:t> </a:t>
            </a:r>
            <a:r>
              <a:rPr lang="nb-NO" sz="1200" b="1" dirty="0" err="1">
                <a:solidFill>
                  <a:srgbClr val="C00000"/>
                </a:solidFill>
                <a:latin typeface="Calibri" panose="020F0502020204030204" pitchFamily="34" charset="0"/>
                <a:ea typeface="Calibri" panose="020F0502020204030204" pitchFamily="34" charset="0"/>
              </a:rPr>
              <a:t>the</a:t>
            </a:r>
            <a:r>
              <a:rPr lang="nb-NO" sz="1200" b="1" dirty="0">
                <a:solidFill>
                  <a:srgbClr val="C00000"/>
                </a:solidFill>
                <a:latin typeface="Calibri" panose="020F0502020204030204" pitchFamily="34" charset="0"/>
                <a:ea typeface="Calibri" panose="020F0502020204030204" pitchFamily="34" charset="0"/>
              </a:rPr>
              <a:t> </a:t>
            </a:r>
            <a:r>
              <a:rPr lang="nb-NO" sz="1200" b="1" dirty="0" err="1">
                <a:solidFill>
                  <a:srgbClr val="C00000"/>
                </a:solidFill>
                <a:latin typeface="Calibri" panose="020F0502020204030204" pitchFamily="34" charset="0"/>
                <a:ea typeface="Calibri" panose="020F0502020204030204" pitchFamily="34" charset="0"/>
              </a:rPr>
              <a:t>pressure</a:t>
            </a:r>
            <a:r>
              <a:rPr lang="nb-NO" sz="1200" b="1" dirty="0">
                <a:solidFill>
                  <a:srgbClr val="C00000"/>
                </a:solidFill>
                <a:latin typeface="Calibri" panose="020F0502020204030204" pitchFamily="34" charset="0"/>
                <a:ea typeface="Calibri" panose="020F0502020204030204" pitchFamily="34" charset="0"/>
              </a:rPr>
              <a:t> </a:t>
            </a:r>
            <a:r>
              <a:rPr lang="nb-NO" sz="1200" b="1" dirty="0" err="1">
                <a:solidFill>
                  <a:srgbClr val="C00000"/>
                </a:solidFill>
                <a:latin typeface="Calibri" panose="020F0502020204030204" pitchFamily="34" charset="0"/>
                <a:ea typeface="Calibri" panose="020F0502020204030204" pitchFamily="34" charset="0"/>
              </a:rPr>
              <a:t>within</a:t>
            </a:r>
            <a:r>
              <a:rPr lang="nb-NO" sz="1200" b="1" dirty="0">
                <a:solidFill>
                  <a:srgbClr val="C00000"/>
                </a:solidFill>
                <a:latin typeface="Calibri" panose="020F0502020204030204" pitchFamily="34" charset="0"/>
                <a:ea typeface="Calibri" panose="020F0502020204030204" pitchFamily="34" charset="0"/>
              </a:rPr>
              <a:t> </a:t>
            </a:r>
            <a:r>
              <a:rPr lang="nb-NO" sz="1200" b="1" dirty="0" err="1">
                <a:solidFill>
                  <a:srgbClr val="C00000"/>
                </a:solidFill>
                <a:latin typeface="Calibri" panose="020F0502020204030204" pitchFamily="34" charset="0"/>
                <a:ea typeface="Calibri" panose="020F0502020204030204" pitchFamily="34" charset="0"/>
              </a:rPr>
              <a:t>constraints</a:t>
            </a:r>
            <a:r>
              <a:rPr lang="nb-NO" sz="1200" b="1" dirty="0">
                <a:solidFill>
                  <a:srgbClr val="C00000"/>
                </a:solidFill>
                <a:latin typeface="Calibri" panose="020F0502020204030204" pitchFamily="34" charset="0"/>
                <a:ea typeface="Calibri" panose="020F0502020204030204" pitchFamily="34" charset="0"/>
              </a:rPr>
              <a:t>, </a:t>
            </a:r>
            <a:r>
              <a:rPr lang="nb-NO" sz="1200" b="1" dirty="0" err="1">
                <a:latin typeface="Calibri" panose="020F0502020204030204" pitchFamily="34" charset="0"/>
                <a:ea typeface="Calibri" panose="020F0502020204030204" pitchFamily="34" charset="0"/>
              </a:rPr>
              <a:t>while</a:t>
            </a:r>
            <a:r>
              <a:rPr lang="nb-NO" sz="1200" b="1" dirty="0">
                <a:latin typeface="Calibri" panose="020F0502020204030204" pitchFamily="34" charset="0"/>
                <a:ea typeface="Calibri" panose="020F0502020204030204" pitchFamily="34" charset="0"/>
              </a:rPr>
              <a:t> </a:t>
            </a:r>
            <a:r>
              <a:rPr lang="nb-NO" sz="1200" b="1" dirty="0" err="1">
                <a:latin typeface="Calibri" panose="020F0502020204030204" pitchFamily="34" charset="0"/>
                <a:ea typeface="Calibri" panose="020F0502020204030204" pitchFamily="34" charset="0"/>
              </a:rPr>
              <a:t>maximizing</a:t>
            </a:r>
            <a:r>
              <a:rPr lang="nb-NO" sz="1200" b="1" dirty="0">
                <a:latin typeface="Calibri" panose="020F0502020204030204" pitchFamily="34" charset="0"/>
                <a:ea typeface="Calibri" panose="020F0502020204030204" pitchFamily="34" charset="0"/>
              </a:rPr>
              <a:t> </a:t>
            </a:r>
            <a:r>
              <a:rPr lang="nb-NO" sz="1200" b="1" dirty="0" err="1">
                <a:latin typeface="Calibri" panose="020F0502020204030204" pitchFamily="34" charset="0"/>
                <a:ea typeface="Calibri" panose="020F0502020204030204" pitchFamily="34" charset="0"/>
              </a:rPr>
              <a:t>the</a:t>
            </a:r>
            <a:r>
              <a:rPr lang="nb-NO" sz="1200" b="1" dirty="0">
                <a:latin typeface="Calibri" panose="020F0502020204030204" pitchFamily="34" charset="0"/>
                <a:ea typeface="Calibri" panose="020F0502020204030204" pitchFamily="34" charset="0"/>
              </a:rPr>
              <a:t> </a:t>
            </a:r>
            <a:r>
              <a:rPr lang="nb-NO" sz="1200" b="1" dirty="0" err="1">
                <a:latin typeface="Calibri" panose="020F0502020204030204" pitchFamily="34" charset="0"/>
                <a:ea typeface="Calibri" panose="020F0502020204030204" pitchFamily="34" charset="0"/>
              </a:rPr>
              <a:t>valve</a:t>
            </a:r>
            <a:r>
              <a:rPr lang="nb-NO" sz="1200" b="1" dirty="0">
                <a:latin typeface="Calibri" panose="020F0502020204030204" pitchFamily="34" charset="0"/>
                <a:ea typeface="Calibri" panose="020F0502020204030204" pitchFamily="34" charset="0"/>
              </a:rPr>
              <a:t> </a:t>
            </a:r>
            <a:r>
              <a:rPr lang="nb-NO" sz="1200" b="1" dirty="0" err="1">
                <a:latin typeface="Calibri" panose="020F0502020204030204" pitchFamily="34" charset="0"/>
                <a:ea typeface="Calibri" panose="020F0502020204030204" pitchFamily="34" charset="0"/>
              </a:rPr>
              <a:t>opening</a:t>
            </a:r>
            <a:r>
              <a:rPr lang="nb-NO" sz="1200" b="1" dirty="0">
                <a:latin typeface="Calibri" panose="020F0502020204030204" pitchFamily="34" charset="0"/>
                <a:ea typeface="Calibri" panose="020F0502020204030204" pitchFamily="34" charset="0"/>
              </a:rPr>
              <a:t>. </a:t>
            </a:r>
            <a:r>
              <a:rPr lang="nb-NO" sz="1200" b="1" dirty="0">
                <a:solidFill>
                  <a:srgbClr val="C00000"/>
                </a:solidFill>
                <a:latin typeface="Calibri" panose="020F0502020204030204" pitchFamily="34" charset="0"/>
                <a:ea typeface="Calibri" panose="020F0502020204030204" pitchFamily="34" charset="0"/>
              </a:rPr>
              <a:t>See </a:t>
            </a:r>
            <a:r>
              <a:rPr lang="nb-NO" sz="1200" b="1" dirty="0" err="1">
                <a:solidFill>
                  <a:srgbClr val="C00000"/>
                </a:solidFill>
                <a:latin typeface="Calibri" panose="020F0502020204030204" pitchFamily="34" charset="0"/>
                <a:ea typeface="Calibri" panose="020F0502020204030204" pitchFamily="34" charset="0"/>
              </a:rPr>
              <a:t>figure</a:t>
            </a:r>
            <a:r>
              <a:rPr lang="nb-NO" sz="1200" b="1" dirty="0">
                <a:solidFill>
                  <a:srgbClr val="C00000"/>
                </a:solidFill>
                <a:latin typeface="Calibri" panose="020F0502020204030204" pitchFamily="34" charset="0"/>
                <a:ea typeface="Calibri" panose="020F0502020204030204" pitchFamily="34" charset="0"/>
              </a:rPr>
              <a:t> </a:t>
            </a:r>
            <a:r>
              <a:rPr lang="nb-NO" sz="1200" b="1" dirty="0">
                <a:latin typeface="Calibri" panose="020F0502020204030204" pitchFamily="34" charset="0"/>
                <a:ea typeface="Calibri" panose="020F0502020204030204" pitchFamily="34" charset="0"/>
              </a:rPr>
              <a:t>This is for </a:t>
            </a:r>
            <a:r>
              <a:rPr lang="nb-NO" sz="1200" b="1" dirty="0" err="1">
                <a:latin typeface="Calibri" panose="020F0502020204030204" pitchFamily="34" charset="0"/>
                <a:ea typeface="Calibri" panose="020F0502020204030204" pitchFamily="34" charset="0"/>
              </a:rPr>
              <a:t>the</a:t>
            </a:r>
            <a:r>
              <a:rPr lang="nb-NO" sz="1200" b="1" dirty="0">
                <a:latin typeface="Calibri" panose="020F0502020204030204" pitchFamily="34" charset="0"/>
                <a:ea typeface="Calibri" panose="020F0502020204030204" pitchFamily="34" charset="0"/>
              </a:rPr>
              <a:t> </a:t>
            </a:r>
            <a:r>
              <a:rPr lang="nb-NO" sz="1200" b="1" dirty="0" err="1">
                <a:latin typeface="Calibri" panose="020F0502020204030204" pitchFamily="34" charset="0"/>
                <a:ea typeface="Calibri" panose="020F0502020204030204" pitchFamily="34" charset="0"/>
              </a:rPr>
              <a:t>valve</a:t>
            </a:r>
            <a:r>
              <a:rPr lang="nb-NO" sz="1200" b="1" dirty="0">
                <a:latin typeface="Calibri" panose="020F0502020204030204" pitchFamily="34" charset="0"/>
                <a:ea typeface="Calibri" panose="020F0502020204030204" pitchFamily="34" charset="0"/>
              </a:rPr>
              <a:t> </a:t>
            </a:r>
            <a:r>
              <a:rPr lang="nb-NO" sz="1200" b="1" dirty="0" err="1">
                <a:latin typeface="Calibri" panose="020F0502020204030204" pitchFamily="34" charset="0"/>
                <a:ea typeface="Calibri" panose="020F0502020204030204" pitchFamily="34" charset="0"/>
              </a:rPr>
              <a:t>before</a:t>
            </a:r>
            <a:r>
              <a:rPr lang="nb-NO" sz="1200" b="1" dirty="0">
                <a:latin typeface="Calibri" panose="020F0502020204030204" pitchFamily="34" charset="0"/>
                <a:ea typeface="Calibri" panose="020F0502020204030204" pitchFamily="34" charset="0"/>
              </a:rPr>
              <a:t> a steam </a:t>
            </a:r>
            <a:r>
              <a:rPr lang="nb-NO" sz="1200" b="1" dirty="0" err="1">
                <a:latin typeface="Calibri" panose="020F0502020204030204" pitchFamily="34" charset="0"/>
                <a:ea typeface="Calibri" panose="020F0502020204030204" pitchFamily="34" charset="0"/>
              </a:rPr>
              <a:t>turbine</a:t>
            </a:r>
            <a:r>
              <a:rPr lang="nb-NO" sz="1200" b="1" dirty="0">
                <a:latin typeface="Calibri" panose="020F0502020204030204" pitchFamily="34" charset="0"/>
                <a:ea typeface="Calibri" panose="020F0502020204030204" pitchFamily="34" charset="0"/>
              </a:rPr>
              <a:t>. This </a:t>
            </a:r>
            <a:r>
              <a:rPr lang="nb-NO" sz="1200" b="1" dirty="0" err="1">
                <a:latin typeface="Calibri" panose="020F0502020204030204" pitchFamily="34" charset="0"/>
                <a:ea typeface="Calibri" panose="020F0502020204030204" pitchFamily="34" charset="0"/>
              </a:rPr>
              <a:t>should</a:t>
            </a:r>
            <a:r>
              <a:rPr lang="nb-NO" sz="1200" b="1" dirty="0">
                <a:latin typeface="Calibri" panose="020F0502020204030204" pitchFamily="34" charset="0"/>
                <a:ea typeface="Calibri" panose="020F0502020204030204" pitchFamily="34" charset="0"/>
              </a:rPr>
              <a:t> </a:t>
            </a:r>
            <a:r>
              <a:rPr lang="nb-NO" sz="1200" b="1" dirty="0" err="1">
                <a:latin typeface="Calibri" panose="020F0502020204030204" pitchFamily="34" charset="0"/>
                <a:ea typeface="Calibri" panose="020F0502020204030204" pitchFamily="34" charset="0"/>
              </a:rPr>
              <a:t>work</a:t>
            </a:r>
            <a:r>
              <a:rPr lang="nb-NO" sz="1200" b="1" dirty="0">
                <a:latin typeface="Calibri" panose="020F0502020204030204" pitchFamily="34" charset="0"/>
                <a:ea typeface="Calibri" panose="020F0502020204030204" pitchFamily="34" charset="0"/>
              </a:rPr>
              <a:t> OK, right? Of </a:t>
            </a:r>
            <a:r>
              <a:rPr lang="nb-NO" sz="1200" b="1" dirty="0" err="1">
                <a:latin typeface="Calibri" panose="020F0502020204030204" pitchFamily="34" charset="0"/>
                <a:ea typeface="Calibri" panose="020F0502020204030204" pitchFamily="34" charset="0"/>
              </a:rPr>
              <a:t>course</a:t>
            </a:r>
            <a:r>
              <a:rPr lang="nb-NO" sz="1200" b="1" dirty="0">
                <a:latin typeface="Calibri" panose="020F0502020204030204" pitchFamily="34" charset="0"/>
                <a:ea typeface="Calibri" panose="020F0502020204030204" pitchFamily="34" charset="0"/>
              </a:rPr>
              <a:t>, </a:t>
            </a:r>
            <a:r>
              <a:rPr lang="nb-NO" sz="1200" b="1" dirty="0" err="1">
                <a:latin typeface="Calibri" panose="020F0502020204030204" pitchFamily="34" charset="0"/>
                <a:ea typeface="Calibri" panose="020F0502020204030204" pitchFamily="34" charset="0"/>
              </a:rPr>
              <a:t>if</a:t>
            </a:r>
            <a:r>
              <a:rPr lang="nb-NO" sz="1200" b="1" dirty="0">
                <a:latin typeface="Calibri" panose="020F0502020204030204" pitchFamily="34" charset="0"/>
                <a:ea typeface="Calibri" panose="020F0502020204030204" pitchFamily="34" charset="0"/>
              </a:rPr>
              <a:t> </a:t>
            </a:r>
            <a:r>
              <a:rPr lang="nb-NO" sz="1200" b="1" dirty="0" err="1">
                <a:latin typeface="Calibri" panose="020F0502020204030204" pitchFamily="34" charset="0"/>
                <a:ea typeface="Calibri" panose="020F0502020204030204" pitchFamily="34" charset="0"/>
              </a:rPr>
              <a:t>pmax</a:t>
            </a:r>
            <a:r>
              <a:rPr lang="nb-NO" sz="1200" b="1" dirty="0">
                <a:latin typeface="Calibri" panose="020F0502020204030204" pitchFamily="34" charset="0"/>
                <a:ea typeface="Calibri" panose="020F0502020204030204" pitchFamily="34" charset="0"/>
              </a:rPr>
              <a:t> is </a:t>
            </a:r>
            <a:r>
              <a:rPr lang="nb-NO" sz="1200" b="1" dirty="0" err="1">
                <a:latin typeface="Calibri" panose="020F0502020204030204" pitchFamily="34" charset="0"/>
                <a:ea typeface="Calibri" panose="020F0502020204030204" pitchFamily="34" charset="0"/>
              </a:rPr>
              <a:t>reached</a:t>
            </a:r>
            <a:r>
              <a:rPr lang="nb-NO" sz="1200" b="1" dirty="0">
                <a:latin typeface="Calibri" panose="020F0502020204030204" pitchFamily="34" charset="0"/>
                <a:ea typeface="Calibri" panose="020F0502020204030204" pitchFamily="34" charset="0"/>
              </a:rPr>
              <a:t> </a:t>
            </a:r>
            <a:r>
              <a:rPr lang="nb-NO" sz="1200" b="1" dirty="0" err="1">
                <a:latin typeface="Calibri" panose="020F0502020204030204" pitchFamily="34" charset="0"/>
                <a:ea typeface="Calibri" panose="020F0502020204030204" pitchFamily="34" charset="0"/>
              </a:rPr>
              <a:t>while</a:t>
            </a:r>
            <a:r>
              <a:rPr lang="nb-NO" sz="1200" b="1" dirty="0">
                <a:latin typeface="Calibri" panose="020F0502020204030204" pitchFamily="34" charset="0"/>
                <a:ea typeface="Calibri" panose="020F0502020204030204" pitchFamily="34" charset="0"/>
              </a:rPr>
              <a:t> </a:t>
            </a:r>
            <a:r>
              <a:rPr lang="nb-NO" sz="1200" b="1" dirty="0" err="1">
                <a:latin typeface="Calibri" panose="020F0502020204030204" pitchFamily="34" charset="0"/>
                <a:ea typeface="Calibri" panose="020F0502020204030204" pitchFamily="34" charset="0"/>
              </a:rPr>
              <a:t>the</a:t>
            </a:r>
            <a:r>
              <a:rPr lang="nb-NO" sz="1200" b="1" dirty="0">
                <a:latin typeface="Calibri" panose="020F0502020204030204" pitchFamily="34" charset="0"/>
                <a:ea typeface="Calibri" panose="020F0502020204030204" pitchFamily="34" charset="0"/>
              </a:rPr>
              <a:t> </a:t>
            </a:r>
            <a:r>
              <a:rPr lang="nb-NO" sz="1200" b="1" dirty="0" err="1">
                <a:latin typeface="Calibri" panose="020F0502020204030204" pitchFamily="34" charset="0"/>
                <a:ea typeface="Calibri" panose="020F0502020204030204" pitchFamily="34" charset="0"/>
              </a:rPr>
              <a:t>valve</a:t>
            </a:r>
            <a:r>
              <a:rPr lang="nb-NO" sz="1200" b="1" dirty="0">
                <a:latin typeface="Calibri" panose="020F0502020204030204" pitchFamily="34" charset="0"/>
                <a:ea typeface="Calibri" panose="020F0502020204030204" pitchFamily="34" charset="0"/>
              </a:rPr>
              <a:t> is </a:t>
            </a:r>
            <a:r>
              <a:rPr lang="nb-NO" sz="1200" b="1" dirty="0" err="1">
                <a:latin typeface="Calibri" panose="020F0502020204030204" pitchFamily="34" charset="0"/>
                <a:ea typeface="Calibri" panose="020F0502020204030204" pitchFamily="34" charset="0"/>
              </a:rPr>
              <a:t>fully</a:t>
            </a:r>
            <a:r>
              <a:rPr lang="nb-NO" sz="1200" b="1" dirty="0">
                <a:latin typeface="Calibri" panose="020F0502020204030204" pitchFamily="34" charset="0"/>
                <a:ea typeface="Calibri" panose="020F0502020204030204" pitchFamily="34" charset="0"/>
              </a:rPr>
              <a:t> </a:t>
            </a:r>
            <a:r>
              <a:rPr lang="nb-NO" sz="1200" b="1" dirty="0" err="1">
                <a:latin typeface="Calibri" panose="020F0502020204030204" pitchFamily="34" charset="0"/>
                <a:ea typeface="Calibri" panose="020F0502020204030204" pitchFamily="34" charset="0"/>
              </a:rPr>
              <a:t>open</a:t>
            </a:r>
            <a:r>
              <a:rPr lang="nb-NO" sz="1200" b="1" dirty="0">
                <a:latin typeface="Calibri" panose="020F0502020204030204" pitchFamily="34" charset="0"/>
                <a:ea typeface="Calibri" panose="020F0502020204030204" pitchFamily="34" charset="0"/>
              </a:rPr>
              <a:t>, </a:t>
            </a:r>
            <a:r>
              <a:rPr lang="nb-NO" sz="1200" b="1" dirty="0" err="1">
                <a:latin typeface="Calibri" panose="020F0502020204030204" pitchFamily="34" charset="0"/>
                <a:ea typeface="Calibri" panose="020F0502020204030204" pitchFamily="34" charset="0"/>
              </a:rPr>
              <a:t>the</a:t>
            </a:r>
            <a:r>
              <a:rPr lang="nb-NO" sz="1200" b="1" dirty="0">
                <a:latin typeface="Calibri" panose="020F0502020204030204" pitchFamily="34" charset="0"/>
                <a:ea typeface="Calibri" panose="020F0502020204030204" pitchFamily="34" charset="0"/>
              </a:rPr>
              <a:t> </a:t>
            </a:r>
            <a:r>
              <a:rPr lang="nb-NO" sz="1200" b="1" dirty="0" err="1">
                <a:latin typeface="Calibri" panose="020F0502020204030204" pitchFamily="34" charset="0"/>
                <a:ea typeface="Calibri" panose="020F0502020204030204" pitchFamily="34" charset="0"/>
              </a:rPr>
              <a:t>turbine</a:t>
            </a:r>
            <a:r>
              <a:rPr lang="nb-NO" sz="1200" b="1" dirty="0">
                <a:latin typeface="Calibri" panose="020F0502020204030204" pitchFamily="34" charset="0"/>
                <a:ea typeface="Calibri" panose="020F0502020204030204" pitchFamily="34" charset="0"/>
              </a:rPr>
              <a:t> bypass </a:t>
            </a:r>
            <a:r>
              <a:rPr lang="nb-NO" sz="1200" b="1" dirty="0" err="1">
                <a:latin typeface="Calibri" panose="020F0502020204030204" pitchFamily="34" charset="0"/>
                <a:ea typeface="Calibri" panose="020F0502020204030204" pitchFamily="34" charset="0"/>
              </a:rPr>
              <a:t>will</a:t>
            </a:r>
            <a:r>
              <a:rPr lang="nb-NO" sz="1200" b="1" dirty="0">
                <a:latin typeface="Calibri" panose="020F0502020204030204" pitchFamily="34" charset="0"/>
                <a:ea typeface="Calibri" panose="020F0502020204030204" pitchFamily="34" charset="0"/>
              </a:rPr>
              <a:t> have to </a:t>
            </a:r>
            <a:r>
              <a:rPr lang="nb-NO" sz="1200" b="1" dirty="0" err="1">
                <a:latin typeface="Calibri" panose="020F0502020204030204" pitchFamily="34" charset="0"/>
                <a:ea typeface="Calibri" panose="020F0502020204030204" pitchFamily="34" charset="0"/>
              </a:rPr>
              <a:t>open</a:t>
            </a:r>
            <a:r>
              <a:rPr lang="nb-NO" sz="1200" b="1" dirty="0">
                <a:latin typeface="Calibri" panose="020F0502020204030204" pitchFamily="34" charset="0"/>
                <a:ea typeface="Calibri" panose="020F0502020204030204" pitchFamily="34" charset="0"/>
              </a:rPr>
              <a:t>.</a:t>
            </a:r>
          </a:p>
          <a:p>
            <a:endParaRPr lang="nb-NO" sz="1000" dirty="0">
              <a:solidFill>
                <a:srgbClr val="000000"/>
              </a:solidFill>
              <a:latin typeface="Calibri" panose="020F0502020204030204" pitchFamily="34" charset="0"/>
              <a:ea typeface="Calibri" panose="020F0502020204030204" pitchFamily="34" charset="0"/>
            </a:endParaRPr>
          </a:p>
          <a:p>
            <a:r>
              <a:rPr lang="nb-NO" sz="1000" dirty="0" err="1">
                <a:solidFill>
                  <a:srgbClr val="000000"/>
                </a:solidFill>
                <a:latin typeface="Calibri" panose="020F0502020204030204" pitchFamily="34" charset="0"/>
                <a:ea typeface="Calibri" panose="020F0502020204030204" pitchFamily="34" charset="0"/>
              </a:rPr>
              <a:t>Answer</a:t>
            </a:r>
            <a:r>
              <a:rPr lang="nb-NO" sz="1000" dirty="0">
                <a:solidFill>
                  <a:srgbClr val="000000"/>
                </a:solidFill>
                <a:latin typeface="Calibri" panose="020F0502020204030204" pitchFamily="34" charset="0"/>
                <a:ea typeface="Calibri" panose="020F0502020204030204" pitchFamily="34" charset="0"/>
              </a:rPr>
              <a:t>:</a:t>
            </a:r>
            <a:endParaRPr lang="nb-NO" sz="1000" dirty="0">
              <a:latin typeface="Calibri" panose="020F0502020204030204" pitchFamily="34" charset="0"/>
              <a:ea typeface="Calibri" panose="020F0502020204030204" pitchFamily="34" charset="0"/>
            </a:endParaRPr>
          </a:p>
          <a:p>
            <a:r>
              <a:rPr lang="en-US" sz="1000" dirty="0">
                <a:latin typeface="Calibri" panose="020F0502020204030204" pitchFamily="34" charset="0"/>
                <a:ea typeface="Calibri" panose="020F0502020204030204" pitchFamily="34" charset="0"/>
                <a:cs typeface="Times New Roman" panose="02020603050405020304" pitchFamily="18" charset="0"/>
              </a:rPr>
              <a:t>Rule 1. Yes, the rule is to use a max-selector for a constraint which is satisfied with a large input.</a:t>
            </a:r>
            <a:endParaRPr lang="nb-NO" sz="1000" dirty="0">
              <a:latin typeface="Calibri" panose="020F0502020204030204" pitchFamily="34" charset="0"/>
              <a:ea typeface="Calibri" panose="020F0502020204030204" pitchFamily="34" charset="0"/>
            </a:endParaRPr>
          </a:p>
          <a:p>
            <a:r>
              <a:rPr lang="en-US" sz="1000" dirty="0">
                <a:latin typeface="Calibri" panose="020F0502020204030204" pitchFamily="34" charset="0"/>
                <a:ea typeface="Calibri" panose="020F0502020204030204" pitchFamily="34" charset="0"/>
                <a:cs typeface="Times New Roman" panose="02020603050405020304" pitchFamily="18" charset="0"/>
              </a:rPr>
              <a:t>And since the pressure is measured upstream, the pressure will get lower if we increase the valve opening, making it easier to satisfy the </a:t>
            </a:r>
            <a:r>
              <a:rPr lang="en-US" sz="1000" dirty="0" err="1">
                <a:latin typeface="Calibri" panose="020F0502020204030204" pitchFamily="34" charset="0"/>
                <a:ea typeface="Calibri" panose="020F0502020204030204" pitchFamily="34" charset="0"/>
                <a:cs typeface="Times New Roman" panose="02020603050405020304" pitchFamily="18" charset="0"/>
              </a:rPr>
              <a:t>pmax</a:t>
            </a:r>
            <a:r>
              <a:rPr lang="en-US" sz="1000" dirty="0">
                <a:latin typeface="Calibri" panose="020F0502020204030204" pitchFamily="34" charset="0"/>
                <a:ea typeface="Calibri" panose="020F0502020204030204" pitchFamily="34" charset="0"/>
                <a:cs typeface="Times New Roman" panose="02020603050405020304" pitchFamily="18" charset="0"/>
              </a:rPr>
              <a:t>-constraint. So yes, this is OK.</a:t>
            </a:r>
            <a:endParaRPr lang="nb-NO" sz="1000" dirty="0">
              <a:latin typeface="Calibri" panose="020F0502020204030204" pitchFamily="34" charset="0"/>
              <a:ea typeface="Calibri" panose="020F0502020204030204" pitchFamily="34" charset="0"/>
            </a:endParaRPr>
          </a:p>
          <a:p>
            <a:r>
              <a:rPr lang="en-US" sz="1000" dirty="0">
                <a:latin typeface="Calibri" panose="020F0502020204030204" pitchFamily="34" charset="0"/>
                <a:ea typeface="Calibri" panose="020F0502020204030204" pitchFamily="34" charset="0"/>
                <a:cs typeface="Times New Roman" panose="02020603050405020304" pitchFamily="18" charset="0"/>
              </a:rPr>
              <a:t> </a:t>
            </a:r>
            <a:endParaRPr lang="nb-NO" sz="1000" dirty="0">
              <a:latin typeface="Calibri" panose="020F0502020204030204" pitchFamily="34" charset="0"/>
              <a:ea typeface="Calibri" panose="020F0502020204030204" pitchFamily="34" charset="0"/>
            </a:endParaRPr>
          </a:p>
          <a:p>
            <a:r>
              <a:rPr lang="en-US" sz="1000" dirty="0">
                <a:latin typeface="Calibri" panose="020F0502020204030204" pitchFamily="34" charset="0"/>
                <a:ea typeface="Calibri" panose="020F0502020204030204" pitchFamily="34" charset="0"/>
                <a:cs typeface="Times New Roman" panose="02020603050405020304" pitchFamily="18" charset="0"/>
              </a:rPr>
              <a:t>Rule 1. Similar for the min-block with </a:t>
            </a:r>
            <a:r>
              <a:rPr lang="en-US" sz="1000" dirty="0" err="1">
                <a:latin typeface="Calibri" panose="020F0502020204030204" pitchFamily="34" charset="0"/>
                <a:ea typeface="Calibri" panose="020F0502020204030204" pitchFamily="34" charset="0"/>
                <a:cs typeface="Times New Roman" panose="02020603050405020304" pitchFamily="18" charset="0"/>
              </a:rPr>
              <a:t>pmin</a:t>
            </a:r>
            <a:r>
              <a:rPr lang="en-US" sz="1000" dirty="0">
                <a:latin typeface="Calibri" panose="020F0502020204030204" pitchFamily="34" charset="0"/>
                <a:ea typeface="Calibri" panose="020F0502020204030204" pitchFamily="34" charset="0"/>
                <a:cs typeface="Times New Roman" panose="02020603050405020304" pitchFamily="18" charset="0"/>
              </a:rPr>
              <a:t>.</a:t>
            </a:r>
            <a:endParaRPr lang="nb-NO" sz="1000" dirty="0">
              <a:latin typeface="Calibri" panose="020F0502020204030204" pitchFamily="34" charset="0"/>
              <a:ea typeface="Calibri" panose="020F0502020204030204" pitchFamily="34" charset="0"/>
            </a:endParaRPr>
          </a:p>
          <a:p>
            <a:r>
              <a:rPr lang="en-US" sz="1000" dirty="0">
                <a:latin typeface="Calibri" panose="020F0502020204030204" pitchFamily="34" charset="0"/>
                <a:ea typeface="Calibri" panose="020F0502020204030204" pitchFamily="34" charset="0"/>
                <a:cs typeface="Times New Roman" panose="02020603050405020304" pitchFamily="18" charset="0"/>
              </a:rPr>
              <a:t> </a:t>
            </a:r>
            <a:endParaRPr lang="nb-NO" sz="1000" dirty="0">
              <a:latin typeface="Calibri" panose="020F0502020204030204" pitchFamily="34" charset="0"/>
              <a:ea typeface="Calibri" panose="020F0502020204030204" pitchFamily="34" charset="0"/>
            </a:endParaRPr>
          </a:p>
          <a:p>
            <a:r>
              <a:rPr lang="en-US" sz="1000" dirty="0">
                <a:latin typeface="Calibri" panose="020F0502020204030204" pitchFamily="34" charset="0"/>
                <a:ea typeface="Calibri" panose="020F0502020204030204" pitchFamily="34" charset="0"/>
                <a:cs typeface="Times New Roman" panose="02020603050405020304" pitchFamily="18" charset="0"/>
              </a:rPr>
              <a:t>Rule 2. Since you have two constraints on the same variable, you cannot have infeasibility so the order of the min. and max-blocks doesn’t matter for </a:t>
            </a:r>
            <a:r>
              <a:rPr lang="en-US" sz="1000" dirty="0" err="1">
                <a:latin typeface="Calibri" panose="020F0502020204030204" pitchFamily="34" charset="0"/>
                <a:ea typeface="Calibri" panose="020F0502020204030204" pitchFamily="34" charset="0"/>
                <a:cs typeface="Times New Roman" panose="02020603050405020304" pitchFamily="18" charset="0"/>
              </a:rPr>
              <a:t>pmin</a:t>
            </a:r>
            <a:r>
              <a:rPr lang="en-US" sz="1000" dirty="0">
                <a:latin typeface="Calibri" panose="020F0502020204030204" pitchFamily="34" charset="0"/>
                <a:ea typeface="Calibri" panose="020F0502020204030204" pitchFamily="34" charset="0"/>
                <a:cs typeface="Times New Roman" panose="02020603050405020304" pitchFamily="18" charset="0"/>
              </a:rPr>
              <a:t> and </a:t>
            </a:r>
            <a:r>
              <a:rPr lang="en-US" sz="1000" dirty="0" err="1">
                <a:latin typeface="Calibri" panose="020F0502020204030204" pitchFamily="34" charset="0"/>
                <a:ea typeface="Calibri" panose="020F0502020204030204" pitchFamily="34" charset="0"/>
                <a:cs typeface="Times New Roman" panose="02020603050405020304" pitchFamily="18" charset="0"/>
              </a:rPr>
              <a:t>pmax</a:t>
            </a:r>
            <a:r>
              <a:rPr lang="en-US" sz="1000" dirty="0">
                <a:latin typeface="Calibri" panose="020F0502020204030204" pitchFamily="34" charset="0"/>
                <a:ea typeface="Calibri" panose="020F0502020204030204" pitchFamily="34" charset="0"/>
                <a:cs typeface="Times New Roman" panose="02020603050405020304" pitchFamily="18" charset="0"/>
              </a:rPr>
              <a:t>.</a:t>
            </a:r>
            <a:endParaRPr lang="nb-NO" sz="1000" dirty="0">
              <a:latin typeface="Calibri" panose="020F0502020204030204" pitchFamily="34" charset="0"/>
              <a:ea typeface="Calibri" panose="020F0502020204030204" pitchFamily="34" charset="0"/>
            </a:endParaRPr>
          </a:p>
          <a:p>
            <a:r>
              <a:rPr lang="en-US" sz="1000" dirty="0">
                <a:latin typeface="Calibri" panose="020F0502020204030204" pitchFamily="34" charset="0"/>
                <a:ea typeface="Calibri" panose="020F0502020204030204" pitchFamily="34" charset="0"/>
                <a:cs typeface="Times New Roman" panose="02020603050405020304" pitchFamily="18" charset="0"/>
              </a:rPr>
              <a:t> </a:t>
            </a:r>
            <a:endParaRPr lang="nb-NO" sz="1000" dirty="0">
              <a:latin typeface="Calibri" panose="020F0502020204030204" pitchFamily="34" charset="0"/>
              <a:ea typeface="Calibri" panose="020F0502020204030204" pitchFamily="34" charset="0"/>
            </a:endParaRPr>
          </a:p>
          <a:p>
            <a:r>
              <a:rPr lang="en-US" sz="1000" dirty="0">
                <a:latin typeface="Calibri" panose="020F0502020204030204" pitchFamily="34" charset="0"/>
                <a:ea typeface="Calibri" panose="020F0502020204030204" pitchFamily="34" charset="0"/>
                <a:cs typeface="Times New Roman" panose="02020603050405020304" pitchFamily="18" charset="0"/>
              </a:rPr>
              <a:t>Rule 2. Yes, the desired value </a:t>
            </a:r>
            <a:r>
              <a:rPr lang="en-US" sz="1000" dirty="0" err="1">
                <a:latin typeface="Calibri" panose="020F0502020204030204" pitchFamily="34" charset="0"/>
                <a:ea typeface="Calibri" panose="020F0502020204030204" pitchFamily="34" charset="0"/>
                <a:cs typeface="Times New Roman" panose="02020603050405020304" pitchFamily="18" charset="0"/>
              </a:rPr>
              <a:t>uo</a:t>
            </a:r>
            <a:r>
              <a:rPr lang="en-US" sz="1000" dirty="0">
                <a:latin typeface="Calibri" panose="020F0502020204030204" pitchFamily="34" charset="0"/>
                <a:ea typeface="Calibri" panose="020F0502020204030204" pitchFamily="34" charset="0"/>
                <a:cs typeface="Times New Roman" panose="02020603050405020304" pitchFamily="18" charset="0"/>
              </a:rPr>
              <a:t>=</a:t>
            </a:r>
            <a:r>
              <a:rPr lang="en-US" sz="1000" dirty="0" err="1">
                <a:latin typeface="Calibri" panose="020F0502020204030204" pitchFamily="34" charset="0"/>
                <a:ea typeface="Calibri" panose="020F0502020204030204" pitchFamily="34" charset="0"/>
                <a:cs typeface="Times New Roman" panose="02020603050405020304" pitchFamily="18" charset="0"/>
              </a:rPr>
              <a:t>zmax</a:t>
            </a:r>
            <a:r>
              <a:rPr lang="en-US" sz="1000" dirty="0">
                <a:latin typeface="Calibri" panose="020F0502020204030204" pitchFamily="34" charset="0"/>
                <a:ea typeface="Calibri" panose="020F0502020204030204" pitchFamily="34" charset="0"/>
                <a:cs typeface="Times New Roman" panose="02020603050405020304" pitchFamily="18" charset="0"/>
              </a:rPr>
              <a:t> should always enter the first block.</a:t>
            </a:r>
          </a:p>
          <a:p>
            <a:endParaRPr lang="en-US" sz="10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r>
              <a:rPr lang="en-US"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Conclusion: yes, it works</a:t>
            </a:r>
            <a:r>
              <a:rPr lang="en-US" sz="1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a:t>
            </a:r>
            <a:endParaRPr lang="nb-NO" sz="1000" b="1" dirty="0">
              <a:solidFill>
                <a:srgbClr val="FF0000"/>
              </a:solidFill>
              <a:latin typeface="Calibri" panose="020F0502020204030204" pitchFamily="34" charset="0"/>
              <a:ea typeface="Calibri" panose="020F0502020204030204" pitchFamily="34" charset="0"/>
            </a:endParaRPr>
          </a:p>
          <a:p>
            <a:r>
              <a:rPr lang="en-US" sz="1000" dirty="0">
                <a:latin typeface="Calibri" panose="020F0502020204030204" pitchFamily="34" charset="0"/>
                <a:ea typeface="Calibri" panose="020F0502020204030204" pitchFamily="34" charset="0"/>
                <a:cs typeface="Times New Roman" panose="02020603050405020304" pitchFamily="18" charset="0"/>
              </a:rPr>
              <a:t> </a:t>
            </a:r>
          </a:p>
          <a:p>
            <a:r>
              <a:rPr lang="en-US" sz="1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BUT….</a:t>
            </a:r>
            <a:endParaRPr lang="nb-NO" b="1" dirty="0">
              <a:solidFill>
                <a:srgbClr val="FF0000"/>
              </a:solidFill>
              <a:latin typeface="Calibri" panose="020F0502020204030204" pitchFamily="34" charset="0"/>
              <a:ea typeface="Calibri" panose="020F0502020204030204" pitchFamily="34" charset="0"/>
            </a:endParaRPr>
          </a:p>
          <a:p>
            <a:r>
              <a:rPr lang="en-US" sz="1000" dirty="0">
                <a:latin typeface="Calibri" panose="020F0502020204030204" pitchFamily="34" charset="0"/>
                <a:ea typeface="Calibri" panose="020F0502020204030204" pitchFamily="34" charset="0"/>
                <a:cs typeface="Times New Roman" panose="02020603050405020304" pitchFamily="18" charset="0"/>
              </a:rPr>
              <a:t>Comment 1: But note that there is also a “hidden” min-selector just before the valve because of the valve which has </a:t>
            </a:r>
            <a:r>
              <a:rPr lang="en-US" sz="1000" dirty="0" err="1">
                <a:latin typeface="Calibri" panose="020F0502020204030204" pitchFamily="34" charset="0"/>
                <a:ea typeface="Calibri" panose="020F0502020204030204" pitchFamily="34" charset="0"/>
                <a:cs typeface="Times New Roman" panose="02020603050405020304" pitchFamily="18" charset="0"/>
              </a:rPr>
              <a:t>zmax</a:t>
            </a:r>
            <a:r>
              <a:rPr lang="en-US" sz="1000" dirty="0">
                <a:latin typeface="Calibri" panose="020F0502020204030204" pitchFamily="34" charset="0"/>
                <a:ea typeface="Calibri" panose="020F0502020204030204" pitchFamily="34" charset="0"/>
                <a:cs typeface="Times New Roman" panose="02020603050405020304" pitchFamily="18" charset="0"/>
              </a:rPr>
              <a:t>. And also a “hidden” max-selector because of </a:t>
            </a:r>
            <a:r>
              <a:rPr lang="en-US" sz="1000" dirty="0" err="1">
                <a:latin typeface="Calibri" panose="020F0502020204030204" pitchFamily="34" charset="0"/>
                <a:ea typeface="Calibri" panose="020F0502020204030204" pitchFamily="34" charset="0"/>
                <a:cs typeface="Times New Roman" panose="02020603050405020304" pitchFamily="18" charset="0"/>
              </a:rPr>
              <a:t>zmin</a:t>
            </a:r>
            <a:r>
              <a:rPr lang="en-US" sz="1000" dirty="0">
                <a:latin typeface="Calibri" panose="020F0502020204030204" pitchFamily="34" charset="0"/>
                <a:ea typeface="Calibri" panose="020F0502020204030204" pitchFamily="34" charset="0"/>
                <a:cs typeface="Times New Roman" panose="02020603050405020304" pitchFamily="18" charset="0"/>
              </a:rPr>
              <a:t> (a fully closed valve). These constraints may be inconsistent with the pressure constraints.</a:t>
            </a:r>
            <a:endParaRPr lang="nb-NO" sz="1000" dirty="0">
              <a:latin typeface="Calibri" panose="020F0502020204030204" pitchFamily="34" charset="0"/>
              <a:ea typeface="Calibri" panose="020F0502020204030204" pitchFamily="34" charset="0"/>
            </a:endParaRPr>
          </a:p>
          <a:p>
            <a:r>
              <a:rPr lang="en-US" sz="1000" dirty="0">
                <a:latin typeface="Calibri" panose="020F0502020204030204" pitchFamily="34" charset="0"/>
                <a:ea typeface="Calibri" panose="020F0502020204030204" pitchFamily="34" charset="0"/>
                <a:cs typeface="Times New Roman" panose="02020603050405020304" pitchFamily="18" charset="0"/>
              </a:rPr>
              <a:t> </a:t>
            </a:r>
            <a:endParaRPr lang="nb-NO" sz="1000" dirty="0">
              <a:latin typeface="Calibri" panose="020F0502020204030204" pitchFamily="34" charset="0"/>
              <a:ea typeface="Calibri" panose="020F0502020204030204" pitchFamily="34" charset="0"/>
            </a:endParaRPr>
          </a:p>
          <a:p>
            <a:r>
              <a:rPr lang="en-US" sz="1000" dirty="0">
                <a:latin typeface="Calibri" panose="020F0502020204030204" pitchFamily="34" charset="0"/>
                <a:ea typeface="Calibri" panose="020F0502020204030204" pitchFamily="34" charset="0"/>
                <a:cs typeface="Times New Roman" panose="02020603050405020304" pitchFamily="18" charset="0"/>
              </a:rPr>
              <a:t>Comment 2: Since the order of the two selectors does not matter in this case, one may instead use the “equivalent” alternative with the max-block first. But we then see clearly that </a:t>
            </a:r>
            <a:r>
              <a:rPr lang="en-US" sz="1000" i="1" dirty="0">
                <a:highlight>
                  <a:srgbClr val="FFFF00"/>
                </a:highlight>
                <a:latin typeface="Calibri" panose="020F0502020204030204" pitchFamily="34" charset="0"/>
                <a:ea typeface="Calibri" panose="020F0502020204030204" pitchFamily="34" charset="0"/>
                <a:cs typeface="Times New Roman" panose="02020603050405020304" pitchFamily="18" charset="0"/>
              </a:rPr>
              <a:t>the constraint on </a:t>
            </a:r>
            <a:r>
              <a:rPr lang="en-US" sz="1000" i="1" dirty="0" err="1">
                <a:highlight>
                  <a:srgbClr val="FFFF00"/>
                </a:highlight>
                <a:latin typeface="Calibri" panose="020F0502020204030204" pitchFamily="34" charset="0"/>
                <a:ea typeface="Calibri" panose="020F0502020204030204" pitchFamily="34" charset="0"/>
                <a:cs typeface="Times New Roman" panose="02020603050405020304" pitchFamily="18" charset="0"/>
              </a:rPr>
              <a:t>pmax</a:t>
            </a:r>
            <a:r>
              <a:rPr lang="en-US" sz="1000" i="1" dirty="0">
                <a:highlight>
                  <a:srgbClr val="FFFF00"/>
                </a:highlight>
                <a:latin typeface="Calibri" panose="020F0502020204030204" pitchFamily="34" charset="0"/>
                <a:ea typeface="Calibri" panose="020F0502020204030204" pitchFamily="34" charset="0"/>
                <a:cs typeface="Times New Roman" panose="02020603050405020304" pitchFamily="18" charset="0"/>
              </a:rPr>
              <a:t> will never be activated</a:t>
            </a:r>
            <a:r>
              <a:rPr lang="en-US" sz="1000" dirty="0">
                <a:latin typeface="Calibri" panose="020F0502020204030204" pitchFamily="34" charset="0"/>
                <a:ea typeface="Calibri" panose="020F0502020204030204" pitchFamily="34" charset="0"/>
                <a:cs typeface="Times New Roman" panose="02020603050405020304" pitchFamily="18" charset="0"/>
              </a:rPr>
              <a:t>, because </a:t>
            </a:r>
            <a:r>
              <a:rPr lang="en-US" sz="1000" dirty="0" err="1">
                <a:latin typeface="Calibri" panose="020F0502020204030204" pitchFamily="34" charset="0"/>
                <a:ea typeface="Calibri" panose="020F0502020204030204" pitchFamily="34" charset="0"/>
                <a:cs typeface="Times New Roman" panose="02020603050405020304" pitchFamily="18" charset="0"/>
              </a:rPr>
              <a:t>ztmax</a:t>
            </a:r>
            <a:r>
              <a:rPr lang="en-US" sz="1000" dirty="0">
                <a:latin typeface="Calibri" panose="020F0502020204030204" pitchFamily="34" charset="0"/>
                <a:ea typeface="Calibri" panose="020F0502020204030204" pitchFamily="34" charset="0"/>
                <a:cs typeface="Times New Roman" panose="02020603050405020304" pitchFamily="18" charset="0"/>
              </a:rPr>
              <a:t> is large. I guess this makes sense since you want to have the valve as open as possible, so then the you will always be at the </a:t>
            </a:r>
            <a:r>
              <a:rPr lang="en-US" sz="1000" dirty="0" err="1">
                <a:latin typeface="Calibri" panose="020F0502020204030204" pitchFamily="34" charset="0"/>
                <a:ea typeface="Calibri" panose="020F0502020204030204" pitchFamily="34" charset="0"/>
                <a:cs typeface="Times New Roman" panose="02020603050405020304" pitchFamily="18" charset="0"/>
              </a:rPr>
              <a:t>pmin</a:t>
            </a:r>
            <a:r>
              <a:rPr lang="en-US" sz="1000" dirty="0">
                <a:latin typeface="Calibri" panose="020F0502020204030204" pitchFamily="34" charset="0"/>
                <a:ea typeface="Calibri" panose="020F0502020204030204" pitchFamily="34" charset="0"/>
                <a:cs typeface="Times New Roman" panose="02020603050405020304" pitchFamily="18" charset="0"/>
              </a:rPr>
              <a:t>-constraint or have a fully open valve</a:t>
            </a:r>
            <a:r>
              <a:rPr lang="en-US" sz="1000" dirty="0">
                <a:highlight>
                  <a:srgbClr val="FFFF00"/>
                </a:highlight>
                <a:latin typeface="Calibri" panose="020F0502020204030204" pitchFamily="34" charset="0"/>
                <a:ea typeface="Calibri" panose="020F0502020204030204" pitchFamily="34" charset="0"/>
                <a:cs typeface="Times New Roman" panose="02020603050405020304" pitchFamily="18" charset="0"/>
              </a:rPr>
              <a:t>. </a:t>
            </a:r>
            <a:r>
              <a:rPr lang="en-US" sz="1000" i="1" dirty="0">
                <a:highlight>
                  <a:srgbClr val="FFFF00"/>
                </a:highlight>
                <a:latin typeface="Calibri" panose="020F0502020204030204" pitchFamily="34" charset="0"/>
                <a:ea typeface="Calibri" panose="020F0502020204030204" pitchFamily="34" charset="0"/>
                <a:cs typeface="Times New Roman" panose="02020603050405020304" pitchFamily="18" charset="0"/>
              </a:rPr>
              <a:t>So you can cut the </a:t>
            </a:r>
            <a:r>
              <a:rPr lang="en-US" sz="1000" i="1" dirty="0" err="1">
                <a:highlight>
                  <a:srgbClr val="FFFF00"/>
                </a:highlight>
                <a:latin typeface="Calibri" panose="020F0502020204030204" pitchFamily="34" charset="0"/>
                <a:ea typeface="Calibri" panose="020F0502020204030204" pitchFamily="34" charset="0"/>
                <a:cs typeface="Times New Roman" panose="02020603050405020304" pitchFamily="18" charset="0"/>
              </a:rPr>
              <a:t>pmax</a:t>
            </a:r>
            <a:r>
              <a:rPr lang="en-US" sz="1000" i="1" dirty="0">
                <a:highlight>
                  <a:srgbClr val="FFFF00"/>
                </a:highlight>
                <a:latin typeface="Calibri" panose="020F0502020204030204" pitchFamily="34" charset="0"/>
                <a:ea typeface="Calibri" panose="020F0502020204030204" pitchFamily="34" charset="0"/>
                <a:cs typeface="Times New Roman" panose="02020603050405020304" pitchFamily="18" charset="0"/>
              </a:rPr>
              <a:t>-constraint (and thus the max-selector)</a:t>
            </a:r>
            <a:r>
              <a:rPr lang="en-US" sz="1000" dirty="0">
                <a:latin typeface="Calibri" panose="020F0502020204030204" pitchFamily="34" charset="0"/>
                <a:ea typeface="Calibri" panose="020F0502020204030204" pitchFamily="34" charset="0"/>
                <a:cs typeface="Times New Roman" panose="02020603050405020304" pitchFamily="18" charset="0"/>
              </a:rPr>
              <a:t> as you anyway want to open the valve as much as possible. </a:t>
            </a:r>
          </a:p>
          <a:p>
            <a:endParaRPr lang="en-US" sz="1000" dirty="0">
              <a:latin typeface="Calibri" panose="020F0502020204030204" pitchFamily="34" charset="0"/>
              <a:ea typeface="Calibri" panose="020F0502020204030204" pitchFamily="34" charset="0"/>
              <a:cs typeface="Times New Roman" panose="02020603050405020304" pitchFamily="18" charset="0"/>
            </a:endParaRPr>
          </a:p>
          <a:p>
            <a:r>
              <a:rPr lang="en-US" sz="1000" i="1" dirty="0">
                <a:highlight>
                  <a:srgbClr val="FFFF00"/>
                </a:highlight>
                <a:latin typeface="Calibri" panose="020F0502020204030204" pitchFamily="34" charset="0"/>
                <a:ea typeface="Calibri" panose="020F0502020204030204" pitchFamily="34" charset="0"/>
                <a:cs typeface="Times New Roman" panose="02020603050405020304" pitchFamily="18" charset="0"/>
              </a:rPr>
              <a:t>In addition, you can also cut the min-selector because there is already a “hidden” min-selector</a:t>
            </a:r>
            <a:r>
              <a:rPr lang="en-US" sz="1000" i="1" dirty="0">
                <a:latin typeface="Calibri" panose="020F0502020204030204" pitchFamily="34" charset="0"/>
                <a:ea typeface="Calibri" panose="020F0502020204030204" pitchFamily="34" charset="0"/>
                <a:cs typeface="Times New Roman" panose="02020603050405020304" pitchFamily="18" charset="0"/>
              </a:rPr>
              <a:t> </a:t>
            </a:r>
            <a:r>
              <a:rPr lang="en-US" sz="1000" dirty="0">
                <a:latin typeface="Calibri" panose="020F0502020204030204" pitchFamily="34" charset="0"/>
                <a:ea typeface="Calibri" panose="020F0502020204030204" pitchFamily="34" charset="0"/>
                <a:cs typeface="Times New Roman" panose="02020603050405020304" pitchFamily="18" charset="0"/>
              </a:rPr>
              <a:t>with </a:t>
            </a:r>
            <a:r>
              <a:rPr lang="en-US" sz="1000" dirty="0" err="1">
                <a:latin typeface="Calibri" panose="020F0502020204030204" pitchFamily="34" charset="0"/>
                <a:ea typeface="Calibri" panose="020F0502020204030204" pitchFamily="34" charset="0"/>
                <a:cs typeface="Times New Roman" panose="02020603050405020304" pitchFamily="18" charset="0"/>
              </a:rPr>
              <a:t>zmax</a:t>
            </a:r>
            <a:r>
              <a:rPr lang="en-US" sz="1000" dirty="0">
                <a:latin typeface="Calibri" panose="020F0502020204030204" pitchFamily="34" charset="0"/>
                <a:ea typeface="Calibri" panose="020F0502020204030204" pitchFamily="34" charset="0"/>
                <a:cs typeface="Times New Roman" panose="02020603050405020304" pitchFamily="18" charset="0"/>
              </a:rPr>
              <a:t>. (On the other hand, it will not be wrong to keep them.)</a:t>
            </a:r>
          </a:p>
          <a:p>
            <a:endParaRPr lang="en-US" sz="1000" dirty="0">
              <a:latin typeface="Calibri" panose="020F0502020204030204" pitchFamily="34" charset="0"/>
              <a:ea typeface="Calibri" panose="020F0502020204030204" pitchFamily="34" charset="0"/>
              <a:cs typeface="Times New Roman" panose="02020603050405020304" pitchFamily="18" charset="0"/>
            </a:endParaRPr>
          </a:p>
          <a:p>
            <a:endParaRPr lang="en-US" sz="1000" dirty="0">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7" name="TextBox 6">
            <a:extLst>
              <a:ext uri="{FF2B5EF4-FFF2-40B4-BE49-F238E27FC236}">
                <a16:creationId xmlns:a16="http://schemas.microsoft.com/office/drawing/2014/main" id="{4FFA6671-7512-49A3-9BF4-ACEE6B5F4B6E}"/>
              </a:ext>
            </a:extLst>
          </p:cNvPr>
          <p:cNvSpPr txBox="1"/>
          <p:nvPr/>
        </p:nvSpPr>
        <p:spPr>
          <a:xfrm>
            <a:off x="-67105" y="-88442"/>
            <a:ext cx="1868204" cy="400110"/>
          </a:xfrm>
          <a:prstGeom prst="rect">
            <a:avLst/>
          </a:prstGeom>
          <a:noFill/>
        </p:spPr>
        <p:txBody>
          <a:bodyPr wrap="none" rtlCol="0">
            <a:spAutoFit/>
          </a:bodyPr>
          <a:lstStyle/>
          <a:p>
            <a:r>
              <a:rPr lang="nb-NO" sz="2000" dirty="0">
                <a:highlight>
                  <a:srgbClr val="FFFF00"/>
                </a:highlight>
              </a:rPr>
              <a:t>CV-CV switching</a:t>
            </a:r>
          </a:p>
        </p:txBody>
      </p:sp>
      <p:sp>
        <p:nvSpPr>
          <p:cNvPr id="3" name="TextBox 2">
            <a:extLst>
              <a:ext uri="{FF2B5EF4-FFF2-40B4-BE49-F238E27FC236}">
                <a16:creationId xmlns:a16="http://schemas.microsoft.com/office/drawing/2014/main" id="{BCE0B108-4151-45A1-8161-097FBFF71205}"/>
              </a:ext>
            </a:extLst>
          </p:cNvPr>
          <p:cNvSpPr txBox="1"/>
          <p:nvPr/>
        </p:nvSpPr>
        <p:spPr>
          <a:xfrm>
            <a:off x="7356495" y="3736514"/>
            <a:ext cx="4609132" cy="1477328"/>
          </a:xfrm>
          <a:prstGeom prst="rect">
            <a:avLst/>
          </a:prstGeom>
          <a:noFill/>
        </p:spPr>
        <p:txBody>
          <a:bodyPr wrap="square" rtlCol="0">
            <a:spAutoFit/>
          </a:bodyPr>
          <a:lstStyle/>
          <a:p>
            <a:r>
              <a:rPr lang="en-US" sz="18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Final conclusion: Yes, it works, but it’s much too complicated.</a:t>
            </a:r>
          </a:p>
          <a:p>
            <a:pPr marL="285750" indent="-285750">
              <a:buFont typeface="Arial" panose="020B0604020202020204" pitchFamily="34" charset="0"/>
              <a:buChar char="•"/>
            </a:pPr>
            <a:r>
              <a:rPr lang="en-US" sz="18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All what is shown can be replaced by a pressure controller (PC) with setpoint </a:t>
            </a:r>
            <a:r>
              <a:rPr lang="en-US" sz="18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p</a:t>
            </a:r>
            <a:r>
              <a:rPr lang="en-US" sz="1800" b="1" baseline="3000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min</a:t>
            </a:r>
            <a:r>
              <a:rPr lang="en-US" sz="18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a:t>
            </a:r>
          </a:p>
          <a:p>
            <a:endParaRPr lang="nb-NO" dirty="0"/>
          </a:p>
        </p:txBody>
      </p:sp>
      <p:grpSp>
        <p:nvGrpSpPr>
          <p:cNvPr id="17" name="Group 16">
            <a:extLst>
              <a:ext uri="{FF2B5EF4-FFF2-40B4-BE49-F238E27FC236}">
                <a16:creationId xmlns:a16="http://schemas.microsoft.com/office/drawing/2014/main" id="{3C641F91-4018-3881-D6CE-EFE72C158B6B}"/>
              </a:ext>
            </a:extLst>
          </p:cNvPr>
          <p:cNvGrpSpPr/>
          <p:nvPr/>
        </p:nvGrpSpPr>
        <p:grpSpPr>
          <a:xfrm>
            <a:off x="7737011" y="4909364"/>
            <a:ext cx="3848100" cy="1948636"/>
            <a:chOff x="7737011" y="4909364"/>
            <a:chExt cx="3848100" cy="1948636"/>
          </a:xfrm>
        </p:grpSpPr>
        <p:pic>
          <p:nvPicPr>
            <p:cNvPr id="10" name="Picture 9">
              <a:extLst>
                <a:ext uri="{FF2B5EF4-FFF2-40B4-BE49-F238E27FC236}">
                  <a16:creationId xmlns:a16="http://schemas.microsoft.com/office/drawing/2014/main" id="{CA2BC633-C1C3-FB0F-00FC-7A4807A9EA05}"/>
                </a:ext>
              </a:extLst>
            </p:cNvPr>
            <p:cNvPicPr>
              <a:picLocks noChangeAspect="1"/>
            </p:cNvPicPr>
            <p:nvPr/>
          </p:nvPicPr>
          <p:blipFill>
            <a:blip r:embed="rId3"/>
            <a:stretch>
              <a:fillRect/>
            </a:stretch>
          </p:blipFill>
          <p:spPr>
            <a:xfrm>
              <a:off x="7737011" y="5734050"/>
              <a:ext cx="3848100" cy="1123950"/>
            </a:xfrm>
            <a:prstGeom prst="rect">
              <a:avLst/>
            </a:prstGeom>
          </p:spPr>
        </p:pic>
        <p:pic>
          <p:nvPicPr>
            <p:cNvPr id="12" name="Picture 11">
              <a:extLst>
                <a:ext uri="{FF2B5EF4-FFF2-40B4-BE49-F238E27FC236}">
                  <a16:creationId xmlns:a16="http://schemas.microsoft.com/office/drawing/2014/main" id="{32164EC3-302A-72AE-88BB-E33EFACA112D}"/>
                </a:ext>
              </a:extLst>
            </p:cNvPr>
            <p:cNvPicPr>
              <a:picLocks noChangeAspect="1"/>
            </p:cNvPicPr>
            <p:nvPr/>
          </p:nvPicPr>
          <p:blipFill>
            <a:blip r:embed="rId4"/>
            <a:stretch>
              <a:fillRect/>
            </a:stretch>
          </p:blipFill>
          <p:spPr>
            <a:xfrm>
              <a:off x="8203736" y="4909364"/>
              <a:ext cx="1457325" cy="1104900"/>
            </a:xfrm>
            <a:prstGeom prst="rect">
              <a:avLst/>
            </a:prstGeom>
          </p:spPr>
        </p:pic>
        <p:cxnSp>
          <p:nvCxnSpPr>
            <p:cNvPr id="16" name="Straight Connector 15">
              <a:extLst>
                <a:ext uri="{FF2B5EF4-FFF2-40B4-BE49-F238E27FC236}">
                  <a16:creationId xmlns:a16="http://schemas.microsoft.com/office/drawing/2014/main" id="{964021E4-0337-E7CD-2BE8-9AE622BFD504}"/>
                </a:ext>
              </a:extLst>
            </p:cNvPr>
            <p:cNvCxnSpPr>
              <a:cxnSpLocks/>
            </p:cNvCxnSpPr>
            <p:nvPr/>
          </p:nvCxnSpPr>
          <p:spPr>
            <a:xfrm>
              <a:off x="9661061" y="5772150"/>
              <a:ext cx="559264"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4" name="Slide Number Placeholder 3">
            <a:extLst>
              <a:ext uri="{FF2B5EF4-FFF2-40B4-BE49-F238E27FC236}">
                <a16:creationId xmlns:a16="http://schemas.microsoft.com/office/drawing/2014/main" id="{0B291BD7-BD05-3035-2734-A075EE210E5C}"/>
              </a:ext>
            </a:extLst>
          </p:cNvPr>
          <p:cNvSpPr>
            <a:spLocks noGrp="1"/>
          </p:cNvSpPr>
          <p:nvPr>
            <p:ph type="sldNum" sz="quarter" idx="12"/>
          </p:nvPr>
        </p:nvSpPr>
        <p:spPr/>
        <p:txBody>
          <a:bodyPr/>
          <a:lstStyle/>
          <a:p>
            <a:fld id="{A5FDCD2B-6064-4A78-9C2D-DD73DFA345C7}" type="slidenum">
              <a:rPr lang="en-US" smtClean="0"/>
              <a:t>52</a:t>
            </a:fld>
            <a:endParaRPr lang="en-US"/>
          </a:p>
        </p:txBody>
      </p:sp>
    </p:spTree>
    <p:extLst>
      <p:ext uri="{BB962C8B-B14F-4D97-AF65-F5344CB8AC3E}">
        <p14:creationId xmlns:p14="http://schemas.microsoft.com/office/powerpoint/2010/main" val="353060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15" end="1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16" end="1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17" end="1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19" end="1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C892B-24F5-4E36-5BA5-E19F71434172}"/>
              </a:ext>
            </a:extLst>
          </p:cNvPr>
          <p:cNvSpPr>
            <a:spLocks noGrp="1"/>
          </p:cNvSpPr>
          <p:nvPr>
            <p:ph type="title"/>
          </p:nvPr>
        </p:nvSpPr>
        <p:spPr>
          <a:xfrm>
            <a:off x="838199" y="18255"/>
            <a:ext cx="10515600" cy="1325563"/>
          </a:xfrm>
        </p:spPr>
        <p:txBody>
          <a:bodyPr>
            <a:normAutofit/>
          </a:bodyPr>
          <a:lstStyle/>
          <a:p>
            <a:r>
              <a:rPr lang="en-US" b="0" i="0" u="none" strike="noStrike" baseline="0" dirty="0">
                <a:highlight>
                  <a:srgbClr val="FFFF00"/>
                </a:highlight>
                <a:latin typeface="CMBX8"/>
              </a:rPr>
              <a:t>E5.</a:t>
            </a:r>
            <a:r>
              <a:rPr lang="en-US" b="0" i="0" u="none" strike="noStrike" baseline="0" dirty="0">
                <a:latin typeface="CMBX8"/>
              </a:rPr>
              <a:t> Split-range control (SRC) </a:t>
            </a:r>
            <a:r>
              <a:rPr lang="en-US" sz="2800" b="0" i="0" u="none" strike="noStrike" baseline="0" dirty="0">
                <a:latin typeface="CMBX8"/>
              </a:rPr>
              <a:t>(for MV-MV switching)</a:t>
            </a:r>
            <a:endParaRPr lang="en-US" dirty="0"/>
          </a:p>
        </p:txBody>
      </p:sp>
      <p:sp>
        <p:nvSpPr>
          <p:cNvPr id="8" name="TextBox 7">
            <a:extLst>
              <a:ext uri="{FF2B5EF4-FFF2-40B4-BE49-F238E27FC236}">
                <a16:creationId xmlns:a16="http://schemas.microsoft.com/office/drawing/2014/main" id="{D14B2BA4-80A9-60AC-4842-92677A294FDD}"/>
              </a:ext>
            </a:extLst>
          </p:cNvPr>
          <p:cNvSpPr txBox="1"/>
          <p:nvPr/>
        </p:nvSpPr>
        <p:spPr>
          <a:xfrm>
            <a:off x="617270" y="4993700"/>
            <a:ext cx="5478729" cy="1384995"/>
          </a:xfrm>
          <a:prstGeom prst="rect">
            <a:avLst/>
          </a:prstGeom>
          <a:noFill/>
        </p:spPr>
        <p:txBody>
          <a:bodyPr wrap="square" rtlCol="0">
            <a:spAutoFit/>
          </a:bodyPr>
          <a:lstStyle/>
          <a:p>
            <a:r>
              <a:rPr lang="nb-NO" sz="1400" dirty="0">
                <a:latin typeface="Arial" panose="020B0604020202020204" pitchFamily="34" charset="0"/>
                <a:cs typeface="Arial" panose="020B0604020202020204" pitchFamily="34" charset="0"/>
              </a:rPr>
              <a:t>For MVs (u) </a:t>
            </a:r>
            <a:r>
              <a:rPr lang="nb-NO" sz="1400" dirty="0" err="1">
                <a:latin typeface="Arial" panose="020B0604020202020204" pitchFamily="34" charset="0"/>
                <a:cs typeface="Arial" panose="020B0604020202020204" pitchFamily="34" charset="0"/>
              </a:rPr>
              <a:t>that</a:t>
            </a:r>
            <a:r>
              <a:rPr lang="nb-NO" sz="1400" dirty="0">
                <a:latin typeface="Arial" panose="020B0604020202020204" pitchFamily="34" charset="0"/>
                <a:cs typeface="Arial" panose="020B0604020202020204" pitchFamily="34" charset="0"/>
              </a:rPr>
              <a:t> have same </a:t>
            </a:r>
            <a:r>
              <a:rPr lang="nb-NO" sz="1400" dirty="0" err="1">
                <a:latin typeface="Arial" panose="020B0604020202020204" pitchFamily="34" charset="0"/>
                <a:cs typeface="Arial" panose="020B0604020202020204" pitchFamily="34" charset="0"/>
              </a:rPr>
              <a:t>effect</a:t>
            </a:r>
            <a:r>
              <a:rPr lang="nb-NO" sz="1400" dirty="0">
                <a:latin typeface="Arial" panose="020B0604020202020204" pitchFamily="34" charset="0"/>
                <a:cs typeface="Arial" panose="020B0604020202020204" pitchFamily="34" charset="0"/>
              </a:rPr>
              <a:t> (same </a:t>
            </a:r>
            <a:r>
              <a:rPr lang="nb-NO" sz="1400" dirty="0" err="1">
                <a:latin typeface="Arial" panose="020B0604020202020204" pitchFamily="34" charset="0"/>
                <a:cs typeface="Arial" panose="020B0604020202020204" pitchFamily="34" charset="0"/>
              </a:rPr>
              <a:t>sign</a:t>
            </a:r>
            <a:r>
              <a:rPr lang="nb-NO" sz="1400" dirty="0">
                <a:latin typeface="Arial" panose="020B0604020202020204" pitchFamily="34" charset="0"/>
                <a:cs typeface="Arial" panose="020B0604020202020204" pitchFamily="34" charset="0"/>
              </a:rPr>
              <a:t>) </a:t>
            </a:r>
            <a:r>
              <a:rPr lang="nb-NO" sz="1400" dirty="0" err="1">
                <a:latin typeface="Arial" panose="020B0604020202020204" pitchFamily="34" charset="0"/>
                <a:cs typeface="Arial" panose="020B0604020202020204" pitchFamily="34" charset="0"/>
              </a:rPr>
              <a:t>on</a:t>
            </a:r>
            <a:r>
              <a:rPr lang="nb-NO" sz="1400" dirty="0">
                <a:latin typeface="Arial" panose="020B0604020202020204" pitchFamily="34" charset="0"/>
                <a:cs typeface="Arial" panose="020B0604020202020204" pitchFamily="34" charset="0"/>
              </a:rPr>
              <a:t> </a:t>
            </a:r>
            <a:r>
              <a:rPr lang="nb-NO" sz="1400" dirty="0" err="1">
                <a:latin typeface="Arial" panose="020B0604020202020204" pitchFamily="34" charset="0"/>
                <a:cs typeface="Arial" panose="020B0604020202020204" pitchFamily="34" charset="0"/>
              </a:rPr>
              <a:t>the</a:t>
            </a:r>
            <a:r>
              <a:rPr lang="nb-NO" sz="1400" dirty="0">
                <a:latin typeface="Arial" panose="020B0604020202020204" pitchFamily="34" charset="0"/>
                <a:cs typeface="Arial" panose="020B0604020202020204" pitchFamily="34" charset="0"/>
              </a:rPr>
              <a:t> output (y) (Fig. 21), </a:t>
            </a:r>
            <a:r>
              <a:rPr lang="nb-NO" sz="1400" dirty="0" err="1">
                <a:latin typeface="Arial" panose="020B0604020202020204" pitchFamily="34" charset="0"/>
                <a:cs typeface="Arial" panose="020B0604020202020204" pitchFamily="34" charset="0"/>
              </a:rPr>
              <a:t>we</a:t>
            </a:r>
            <a:r>
              <a:rPr lang="nb-NO" sz="1400" dirty="0">
                <a:latin typeface="Arial" panose="020B0604020202020204" pitchFamily="34" charset="0"/>
                <a:cs typeface="Arial" panose="020B0604020202020204" pitchFamily="34" charset="0"/>
              </a:rPr>
              <a:t> </a:t>
            </a:r>
            <a:r>
              <a:rPr lang="nb-NO" sz="1400" dirty="0" err="1">
                <a:latin typeface="Arial" panose="020B0604020202020204" pitchFamily="34" charset="0"/>
                <a:cs typeface="Arial" panose="020B0604020202020204" pitchFamily="34" charset="0"/>
              </a:rPr>
              <a:t>need</a:t>
            </a:r>
            <a:r>
              <a:rPr lang="nb-NO" sz="1400" dirty="0">
                <a:latin typeface="Arial" panose="020B0604020202020204" pitchFamily="34" charset="0"/>
                <a:cs typeface="Arial" panose="020B0604020202020204" pitchFamily="34" charset="0"/>
              </a:rPr>
              <a:t> to </a:t>
            </a:r>
            <a:r>
              <a:rPr lang="nb-NO" sz="1400" dirty="0" err="1">
                <a:latin typeface="Arial" panose="020B0604020202020204" pitchFamily="34" charset="0"/>
                <a:cs typeface="Arial" panose="020B0604020202020204" pitchFamily="34" charset="0"/>
              </a:rPr>
              <a:t>define</a:t>
            </a:r>
            <a:r>
              <a:rPr lang="nb-NO" sz="1400" dirty="0">
                <a:latin typeface="Arial" panose="020B0604020202020204" pitchFamily="34" charset="0"/>
                <a:cs typeface="Arial" panose="020B0604020202020204" pitchFamily="34" charset="0"/>
              </a:rPr>
              <a:t> </a:t>
            </a:r>
            <a:r>
              <a:rPr lang="nb-NO" sz="1400" dirty="0" err="1">
                <a:latin typeface="Arial" panose="020B0604020202020204" pitchFamily="34" charset="0"/>
                <a:cs typeface="Arial" panose="020B0604020202020204" pitchFamily="34" charset="0"/>
              </a:rPr>
              <a:t>the</a:t>
            </a:r>
            <a:r>
              <a:rPr lang="nb-NO" sz="1400" dirty="0">
                <a:latin typeface="Arial" panose="020B0604020202020204" pitchFamily="34" charset="0"/>
                <a:cs typeface="Arial" panose="020B0604020202020204" pitchFamily="34" charset="0"/>
              </a:rPr>
              <a:t> order in </a:t>
            </a:r>
            <a:r>
              <a:rPr lang="nb-NO" sz="1400" dirty="0" err="1">
                <a:latin typeface="Arial" panose="020B0604020202020204" pitchFamily="34" charset="0"/>
                <a:cs typeface="Arial" panose="020B0604020202020204" pitchFamily="34" charset="0"/>
              </a:rPr>
              <a:t>which</a:t>
            </a:r>
            <a:r>
              <a:rPr lang="nb-NO" sz="1400" dirty="0">
                <a:latin typeface="Arial" panose="020B0604020202020204" pitchFamily="34" charset="0"/>
                <a:cs typeface="Arial" panose="020B0604020202020204" pitchFamily="34" charset="0"/>
              </a:rPr>
              <a:t> </a:t>
            </a:r>
            <a:r>
              <a:rPr lang="nb-NO" sz="1400" dirty="0" err="1">
                <a:latin typeface="Arial" panose="020B0604020202020204" pitchFamily="34" charset="0"/>
                <a:cs typeface="Arial" panose="020B0604020202020204" pitchFamily="34" charset="0"/>
              </a:rPr>
              <a:t>the</a:t>
            </a:r>
            <a:r>
              <a:rPr lang="nb-NO" sz="1400" dirty="0">
                <a:latin typeface="Arial" panose="020B0604020202020204" pitchFamily="34" charset="0"/>
                <a:cs typeface="Arial" panose="020B0604020202020204" pitchFamily="34" charset="0"/>
              </a:rPr>
              <a:t> MVs </a:t>
            </a:r>
            <a:r>
              <a:rPr lang="nb-NO" sz="1400" dirty="0" err="1">
                <a:latin typeface="Arial" panose="020B0604020202020204" pitchFamily="34" charset="0"/>
                <a:cs typeface="Arial" panose="020B0604020202020204" pitchFamily="34" charset="0"/>
              </a:rPr>
              <a:t>will</a:t>
            </a:r>
            <a:r>
              <a:rPr lang="nb-NO" sz="1400" dirty="0">
                <a:latin typeface="Arial" panose="020B0604020202020204" pitchFamily="34" charset="0"/>
                <a:cs typeface="Arial" panose="020B0604020202020204" pitchFamily="34" charset="0"/>
              </a:rPr>
              <a:t> be used.  This is done by </a:t>
            </a:r>
            <a:r>
              <a:rPr lang="nb-NO" sz="1400" dirty="0" err="1">
                <a:latin typeface="Arial" panose="020B0604020202020204" pitchFamily="34" charset="0"/>
                <a:cs typeface="Arial" panose="020B0604020202020204" pitchFamily="34" charset="0"/>
              </a:rPr>
              <a:t>the</a:t>
            </a:r>
            <a:r>
              <a:rPr lang="nb-NO" sz="1400" dirty="0">
                <a:latin typeface="Arial" panose="020B0604020202020204" pitchFamily="34" charset="0"/>
                <a:cs typeface="Arial" panose="020B0604020202020204" pitchFamily="34" charset="0"/>
              </a:rPr>
              <a:t> order in </a:t>
            </a:r>
            <a:r>
              <a:rPr lang="nb-NO" sz="1400" dirty="0" err="1">
                <a:latin typeface="Arial" panose="020B0604020202020204" pitchFamily="34" charset="0"/>
                <a:cs typeface="Arial" panose="020B0604020202020204" pitchFamily="34" charset="0"/>
              </a:rPr>
              <a:t>in</a:t>
            </a:r>
            <a:r>
              <a:rPr lang="nb-NO" sz="1400" dirty="0">
                <a:latin typeface="Arial" panose="020B0604020202020204" pitchFamily="34" charset="0"/>
                <a:cs typeface="Arial" panose="020B0604020202020204" pitchFamily="34" charset="0"/>
              </a:rPr>
              <a:t> </a:t>
            </a:r>
            <a:r>
              <a:rPr lang="nb-NO" sz="1400" dirty="0" err="1">
                <a:latin typeface="Arial" panose="020B0604020202020204" pitchFamily="34" charset="0"/>
                <a:cs typeface="Arial" panose="020B0604020202020204" pitchFamily="34" charset="0"/>
              </a:rPr>
              <a:t>the</a:t>
            </a:r>
            <a:r>
              <a:rPr lang="nb-NO" sz="1400" dirty="0">
                <a:latin typeface="Arial" panose="020B0604020202020204" pitchFamily="34" charset="0"/>
                <a:cs typeface="Arial" panose="020B0604020202020204" pitchFamily="34" charset="0"/>
              </a:rPr>
              <a:t> SR-</a:t>
            </a:r>
            <a:r>
              <a:rPr lang="nb-NO" sz="1400" dirty="0" err="1">
                <a:latin typeface="Arial" panose="020B0604020202020204" pitchFamily="34" charset="0"/>
                <a:cs typeface="Arial" panose="020B0604020202020204" pitchFamily="34" charset="0"/>
              </a:rPr>
              <a:t>block</a:t>
            </a:r>
            <a:r>
              <a:rPr lang="nb-NO" sz="1400" dirty="0">
                <a:latin typeface="Arial" panose="020B0604020202020204" pitchFamily="34" charset="0"/>
                <a:cs typeface="Arial" panose="020B0604020202020204" pitchFamily="34" charset="0"/>
              </a:rPr>
              <a:t>.</a:t>
            </a:r>
          </a:p>
          <a:p>
            <a:endParaRPr lang="nb-NO" sz="1400" dirty="0">
              <a:latin typeface="Arial" panose="020B0604020202020204" pitchFamily="34" charset="0"/>
              <a:cs typeface="Arial" panose="020B0604020202020204" pitchFamily="34" charset="0"/>
            </a:endParaRPr>
          </a:p>
          <a:p>
            <a:r>
              <a:rPr lang="nb-NO" sz="1400" dirty="0" err="1">
                <a:latin typeface="Arial" panose="020B0604020202020204" pitchFamily="34" charset="0"/>
                <a:cs typeface="Arial" panose="020B0604020202020204" pitchFamily="34" charset="0"/>
              </a:rPr>
              <a:t>Example</a:t>
            </a:r>
            <a:r>
              <a:rPr lang="nb-NO" sz="1400" dirty="0">
                <a:latin typeface="Arial" panose="020B0604020202020204" pitchFamily="34" charset="0"/>
                <a:cs typeface="Arial" panose="020B0604020202020204" pitchFamily="34" charset="0"/>
              </a:rPr>
              <a:t>: With </a:t>
            </a:r>
            <a:r>
              <a:rPr lang="nb-NO" sz="1400" dirty="0" err="1">
                <a:latin typeface="Arial" panose="020B0604020202020204" pitchFamily="34" charset="0"/>
                <a:cs typeface="Arial" panose="020B0604020202020204" pitchFamily="34" charset="0"/>
              </a:rPr>
              <a:t>two</a:t>
            </a:r>
            <a:r>
              <a:rPr lang="nb-NO" sz="1400" dirty="0">
                <a:latin typeface="Arial" panose="020B0604020202020204" pitchFamily="34" charset="0"/>
                <a:cs typeface="Arial" panose="020B0604020202020204" pitchFamily="34" charset="0"/>
              </a:rPr>
              <a:t> </a:t>
            </a:r>
            <a:r>
              <a:rPr lang="nb-NO" sz="1400" dirty="0" err="1">
                <a:latin typeface="Arial" panose="020B0604020202020204" pitchFamily="34" charset="0"/>
                <a:cs typeface="Arial" panose="020B0604020202020204" pitchFamily="34" charset="0"/>
              </a:rPr>
              <a:t>heating</a:t>
            </a:r>
            <a:r>
              <a:rPr lang="nb-NO" sz="1400" dirty="0">
                <a:latin typeface="Arial" panose="020B0604020202020204" pitchFamily="34" charset="0"/>
                <a:cs typeface="Arial" panose="020B0604020202020204" pitchFamily="34" charset="0"/>
              </a:rPr>
              <a:t> </a:t>
            </a:r>
            <a:r>
              <a:rPr lang="nb-NO" sz="1400" dirty="0" err="1">
                <a:latin typeface="Arial" panose="020B0604020202020204" pitchFamily="34" charset="0"/>
                <a:cs typeface="Arial" panose="020B0604020202020204" pitchFamily="34" charset="0"/>
              </a:rPr>
              <a:t>sources</a:t>
            </a:r>
            <a:r>
              <a:rPr lang="nb-NO" sz="1400" dirty="0">
                <a:latin typeface="Arial" panose="020B0604020202020204" pitchFamily="34" charset="0"/>
                <a:cs typeface="Arial" panose="020B0604020202020204" pitchFamily="34" charset="0"/>
              </a:rPr>
              <a:t>, </a:t>
            </a:r>
            <a:r>
              <a:rPr lang="nb-NO" sz="1400" dirty="0" err="1">
                <a:latin typeface="Arial" panose="020B0604020202020204" pitchFamily="34" charset="0"/>
                <a:cs typeface="Arial" panose="020B0604020202020204" pitchFamily="34" charset="0"/>
              </a:rPr>
              <a:t>we</a:t>
            </a:r>
            <a:r>
              <a:rPr lang="nb-NO" sz="1400" dirty="0">
                <a:latin typeface="Arial" panose="020B0604020202020204" pitchFamily="34" charset="0"/>
                <a:cs typeface="Arial" panose="020B0604020202020204" pitchFamily="34" charset="0"/>
              </a:rPr>
              <a:t> </a:t>
            </a:r>
            <a:r>
              <a:rPr lang="nb-NO" sz="1400" dirty="0" err="1">
                <a:latin typeface="Arial" panose="020B0604020202020204" pitchFamily="34" charset="0"/>
                <a:cs typeface="Arial" panose="020B0604020202020204" pitchFamily="34" charset="0"/>
              </a:rPr>
              <a:t>need</a:t>
            </a:r>
            <a:r>
              <a:rPr lang="nb-NO" sz="1400" dirty="0">
                <a:latin typeface="Arial" panose="020B0604020202020204" pitchFamily="34" charset="0"/>
                <a:cs typeface="Arial" panose="020B0604020202020204" pitchFamily="34" charset="0"/>
              </a:rPr>
              <a:t> to </a:t>
            </a:r>
            <a:r>
              <a:rPr lang="nb-NO" sz="1400" dirty="0" err="1">
                <a:latin typeface="Arial" panose="020B0604020202020204" pitchFamily="34" charset="0"/>
                <a:cs typeface="Arial" panose="020B0604020202020204" pitchFamily="34" charset="0"/>
              </a:rPr>
              <a:t>decide</a:t>
            </a:r>
            <a:r>
              <a:rPr lang="nb-NO" sz="1400" dirty="0">
                <a:latin typeface="Arial" panose="020B0604020202020204" pitchFamily="34" charset="0"/>
                <a:cs typeface="Arial" panose="020B0604020202020204" pitchFamily="34" charset="0"/>
              </a:rPr>
              <a:t> </a:t>
            </a:r>
            <a:r>
              <a:rPr lang="nb-NO" sz="1400" dirty="0" err="1">
                <a:latin typeface="Arial" panose="020B0604020202020204" pitchFamily="34" charset="0"/>
                <a:cs typeface="Arial" panose="020B0604020202020204" pitchFamily="34" charset="0"/>
              </a:rPr>
              <a:t>which</a:t>
            </a:r>
            <a:r>
              <a:rPr lang="nb-NO" sz="1400" dirty="0">
                <a:latin typeface="Arial" panose="020B0604020202020204" pitchFamily="34" charset="0"/>
                <a:cs typeface="Arial" panose="020B0604020202020204" pitchFamily="34" charset="0"/>
              </a:rPr>
              <a:t> to </a:t>
            </a:r>
            <a:r>
              <a:rPr lang="nb-NO" sz="1400" dirty="0" err="1">
                <a:latin typeface="Arial" panose="020B0604020202020204" pitchFamily="34" charset="0"/>
                <a:cs typeface="Arial" panose="020B0604020202020204" pitchFamily="34" charset="0"/>
              </a:rPr>
              <a:t>use</a:t>
            </a:r>
            <a:r>
              <a:rPr lang="nb-NO" sz="1400" dirty="0">
                <a:latin typeface="Arial" panose="020B0604020202020204" pitchFamily="34" charset="0"/>
                <a:cs typeface="Arial" panose="020B0604020202020204" pitchFamily="34" charset="0"/>
              </a:rPr>
              <a:t> first (</a:t>
            </a:r>
            <a:r>
              <a:rPr lang="nb-NO" sz="1400" dirty="0" err="1">
                <a:latin typeface="Arial" panose="020B0604020202020204" pitchFamily="34" charset="0"/>
                <a:cs typeface="Arial" panose="020B0604020202020204" pitchFamily="34" charset="0"/>
              </a:rPr>
              <a:t>see</a:t>
            </a:r>
            <a:r>
              <a:rPr lang="nb-NO" sz="1400" dirty="0">
                <a:latin typeface="Arial" panose="020B0604020202020204" pitchFamily="34" charset="0"/>
                <a:cs typeface="Arial" panose="020B0604020202020204" pitchFamily="34" charset="0"/>
              </a:rPr>
              <a:t> </a:t>
            </a:r>
            <a:r>
              <a:rPr lang="nb-NO" sz="1400" dirty="0" err="1">
                <a:latin typeface="Arial" panose="020B0604020202020204" pitchFamily="34" charset="0"/>
                <a:cs typeface="Arial" panose="020B0604020202020204" pitchFamily="34" charset="0"/>
              </a:rPr>
              <a:t>next</a:t>
            </a:r>
            <a:r>
              <a:rPr lang="nb-NO" sz="1400" dirty="0">
                <a:latin typeface="Arial" panose="020B0604020202020204" pitchFamily="34" charset="0"/>
                <a:cs typeface="Arial" panose="020B0604020202020204" pitchFamily="34" charset="0"/>
              </a:rPr>
              <a:t> </a:t>
            </a:r>
            <a:r>
              <a:rPr lang="nb-NO" sz="1400" dirty="0" err="1">
                <a:latin typeface="Arial" panose="020B0604020202020204" pitchFamily="34" charset="0"/>
                <a:cs typeface="Arial" panose="020B0604020202020204" pitchFamily="34" charset="0"/>
              </a:rPr>
              <a:t>Example</a:t>
            </a:r>
            <a:r>
              <a:rPr lang="nb-NO" sz="1400" dirty="0">
                <a:latin typeface="Arial" panose="020B0604020202020204" pitchFamily="34" charset="0"/>
                <a:cs typeface="Arial" panose="020B0604020202020204" pitchFamily="34" charset="0"/>
              </a:rPr>
              <a:t>)</a:t>
            </a:r>
          </a:p>
        </p:txBody>
      </p:sp>
      <p:pic>
        <p:nvPicPr>
          <p:cNvPr id="12" name="Picture 11">
            <a:extLst>
              <a:ext uri="{FF2B5EF4-FFF2-40B4-BE49-F238E27FC236}">
                <a16:creationId xmlns:a16="http://schemas.microsoft.com/office/drawing/2014/main" id="{ABF20C8F-D903-6CC5-B692-56BBC9A73A12}"/>
              </a:ext>
            </a:extLst>
          </p:cNvPr>
          <p:cNvPicPr>
            <a:picLocks noChangeAspect="1"/>
          </p:cNvPicPr>
          <p:nvPr/>
        </p:nvPicPr>
        <p:blipFill>
          <a:blip r:embed="rId2"/>
          <a:stretch>
            <a:fillRect/>
          </a:stretch>
        </p:blipFill>
        <p:spPr>
          <a:xfrm>
            <a:off x="2466867" y="1811912"/>
            <a:ext cx="7146525" cy="2673520"/>
          </a:xfrm>
          <a:prstGeom prst="rect">
            <a:avLst/>
          </a:prstGeom>
        </p:spPr>
      </p:pic>
      <mc:AlternateContent xmlns:mc="http://schemas.openxmlformats.org/markup-compatibility/2006" xmlns:a14="http://schemas.microsoft.com/office/drawing/2010/main">
        <mc:Choice Requires="a14">
          <p:sp>
            <p:nvSpPr>
              <p:cNvPr id="13" name="TextBox 4">
                <a:extLst>
                  <a:ext uri="{FF2B5EF4-FFF2-40B4-BE49-F238E27FC236}">
                    <a16:creationId xmlns:a16="http://schemas.microsoft.com/office/drawing/2014/main" id="{590EDDE2-8965-D3BE-F8AA-8FA20E00C092}"/>
                  </a:ext>
                </a:extLst>
              </p:cNvPr>
              <p:cNvSpPr txBox="1">
                <a:spLocks noChangeArrowheads="1"/>
              </p:cNvSpPr>
              <p:nvPr/>
            </p:nvSpPr>
            <p:spPr bwMode="auto">
              <a:xfrm>
                <a:off x="6278706" y="4993699"/>
                <a:ext cx="5717135" cy="138499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2000">
                    <a:solidFill>
                      <a:schemeClr val="tx1"/>
                    </a:solidFill>
                    <a:latin typeface="Times" pitchFamily="18" charset="0"/>
                  </a:defRPr>
                </a:lvl1pPr>
                <a:lvl2pPr marL="742950" indent="-285750" eaLnBrk="0" hangingPunct="0">
                  <a:spcBef>
                    <a:spcPct val="20000"/>
                  </a:spcBef>
                  <a:buChar char="–"/>
                  <a:defRPr>
                    <a:solidFill>
                      <a:schemeClr val="tx1"/>
                    </a:solidFill>
                    <a:latin typeface="Times" pitchFamily="18" charset="0"/>
                  </a:defRPr>
                </a:lvl2pPr>
                <a:lvl3pPr marL="1143000" indent="-228600" eaLnBrk="0" hangingPunct="0">
                  <a:spcBef>
                    <a:spcPct val="20000"/>
                  </a:spcBef>
                  <a:buChar char="•"/>
                  <a:defRPr sz="1600">
                    <a:solidFill>
                      <a:schemeClr val="tx1"/>
                    </a:solidFill>
                    <a:latin typeface="Times" pitchFamily="18" charset="0"/>
                  </a:defRPr>
                </a:lvl3pPr>
                <a:lvl4pPr marL="1600200" indent="-228600" eaLnBrk="0" hangingPunct="0">
                  <a:spcBef>
                    <a:spcPct val="20000"/>
                  </a:spcBef>
                  <a:buChar char="–"/>
                  <a:defRPr sz="1600">
                    <a:solidFill>
                      <a:schemeClr val="tx1"/>
                    </a:solidFill>
                    <a:latin typeface="Times" pitchFamily="18" charset="0"/>
                  </a:defRPr>
                </a:lvl4pPr>
                <a:lvl5pPr marL="2057400" indent="-228600" eaLnBrk="0" hangingPunct="0">
                  <a:spcBef>
                    <a:spcPct val="20000"/>
                  </a:spcBef>
                  <a:buChar char="•"/>
                  <a:defRPr sz="1600">
                    <a:solidFill>
                      <a:schemeClr val="tx1"/>
                    </a:solidFill>
                    <a:latin typeface="Times" pitchFamily="18" charset="0"/>
                  </a:defRPr>
                </a:lvl5pPr>
                <a:lvl6pPr marL="2514600" indent="-228600" eaLnBrk="0" fontAlgn="base" hangingPunct="0">
                  <a:spcBef>
                    <a:spcPct val="20000"/>
                  </a:spcBef>
                  <a:spcAft>
                    <a:spcPct val="0"/>
                  </a:spcAft>
                  <a:buChar char="•"/>
                  <a:defRPr sz="1600">
                    <a:solidFill>
                      <a:schemeClr val="tx1"/>
                    </a:solidFill>
                    <a:latin typeface="Times" pitchFamily="18" charset="0"/>
                  </a:defRPr>
                </a:lvl6pPr>
                <a:lvl7pPr marL="2971800" indent="-228600" eaLnBrk="0" fontAlgn="base" hangingPunct="0">
                  <a:spcBef>
                    <a:spcPct val="20000"/>
                  </a:spcBef>
                  <a:spcAft>
                    <a:spcPct val="0"/>
                  </a:spcAft>
                  <a:buChar char="•"/>
                  <a:defRPr sz="1600">
                    <a:solidFill>
                      <a:schemeClr val="tx1"/>
                    </a:solidFill>
                    <a:latin typeface="Times" pitchFamily="18" charset="0"/>
                  </a:defRPr>
                </a:lvl7pPr>
                <a:lvl8pPr marL="3429000" indent="-228600" eaLnBrk="0" fontAlgn="base" hangingPunct="0">
                  <a:spcBef>
                    <a:spcPct val="20000"/>
                  </a:spcBef>
                  <a:spcAft>
                    <a:spcPct val="0"/>
                  </a:spcAft>
                  <a:buChar char="•"/>
                  <a:defRPr sz="1600">
                    <a:solidFill>
                      <a:schemeClr val="tx1"/>
                    </a:solidFill>
                    <a:latin typeface="Times" pitchFamily="18" charset="0"/>
                  </a:defRPr>
                </a:lvl8pPr>
                <a:lvl9pPr marL="3886200" indent="-228600" eaLnBrk="0" fontAlgn="base" hangingPunct="0">
                  <a:spcBef>
                    <a:spcPct val="20000"/>
                  </a:spcBef>
                  <a:spcAft>
                    <a:spcPct val="0"/>
                  </a:spcAft>
                  <a:buChar char="•"/>
                  <a:defRPr sz="1600">
                    <a:solidFill>
                      <a:schemeClr val="tx1"/>
                    </a:solidFill>
                    <a:latin typeface="Times" pitchFamily="18" charset="0"/>
                  </a:defRPr>
                </a:lvl9pPr>
              </a:lstStyle>
              <a:p>
                <a:pPr>
                  <a:spcBef>
                    <a:spcPct val="0"/>
                  </a:spcBef>
                  <a:buFontTx/>
                  <a:buNone/>
                </a:pPr>
                <a:r>
                  <a:rPr lang="en-US" altLang="nb-NO" sz="1400" b="1" dirty="0">
                    <a:latin typeface="Arial" pitchFamily="34" charset="0"/>
                  </a:rPr>
                  <a:t>Advantage: SRC is easy to understand and implement!</a:t>
                </a:r>
              </a:p>
              <a:p>
                <a:pPr>
                  <a:spcBef>
                    <a:spcPct val="0"/>
                  </a:spcBef>
                  <a:buFontTx/>
                  <a:buNone/>
                </a:pPr>
                <a:endParaRPr lang="en-US" altLang="nb-NO" sz="1400" b="1" dirty="0">
                  <a:latin typeface="Arial" pitchFamily="34" charset="0"/>
                </a:endParaRPr>
              </a:p>
              <a:p>
                <a:pPr>
                  <a:spcBef>
                    <a:spcPct val="0"/>
                  </a:spcBef>
                  <a:buFontTx/>
                  <a:buNone/>
                </a:pPr>
                <a:r>
                  <a:rPr lang="en-US" altLang="nb-NO" sz="1400" b="1" dirty="0">
                    <a:latin typeface="Arial" pitchFamily="34" charset="0"/>
                  </a:rPr>
                  <a:t>Disadvantages:</a:t>
                </a:r>
              </a:p>
              <a:p>
                <a:pPr marL="228600" indent="-228600">
                  <a:spcBef>
                    <a:spcPct val="0"/>
                  </a:spcBef>
                  <a:buFont typeface="+mj-lt"/>
                  <a:buAutoNum type="arabicPeriod"/>
                </a:pPr>
                <a:r>
                  <a:rPr lang="en-US" altLang="nb-NO" sz="1400" dirty="0">
                    <a:latin typeface="Arial" pitchFamily="34" charset="0"/>
                  </a:rPr>
                  <a:t>Only one controller C </a:t>
                </a:r>
                <a14:m>
                  <m:oMath xmlns:m="http://schemas.openxmlformats.org/officeDocument/2006/math">
                    <m:r>
                      <a:rPr lang="nb-NO" altLang="nb-NO" sz="1400" b="0" i="1" smtClean="0">
                        <a:latin typeface="Cambria Math" panose="02040503050406030204" pitchFamily="18" charset="0"/>
                      </a:rPr>
                      <m:t>⇒</m:t>
                    </m:r>
                  </m:oMath>
                </a14:m>
                <a:r>
                  <a:rPr lang="en-US" altLang="nb-NO" sz="1400" dirty="0">
                    <a:latin typeface="Arial" pitchFamily="34" charset="0"/>
                  </a:rPr>
                  <a:t> Same integral time for all inputs </a:t>
                </a:r>
                <a:r>
                  <a:rPr lang="en-US" altLang="nb-NO" sz="1400" dirty="0" err="1">
                    <a:latin typeface="Arial" pitchFamily="34" charset="0"/>
                  </a:rPr>
                  <a:t>u</a:t>
                </a:r>
                <a:r>
                  <a:rPr lang="en-US" altLang="nb-NO" sz="1400" baseline="-25000" dirty="0" err="1">
                    <a:latin typeface="Arial" pitchFamily="34" charset="0"/>
                  </a:rPr>
                  <a:t>i</a:t>
                </a:r>
                <a:r>
                  <a:rPr lang="en-US" altLang="nb-NO" sz="1400" dirty="0">
                    <a:latin typeface="Arial" pitchFamily="34" charset="0"/>
                  </a:rPr>
                  <a:t> (MVs)</a:t>
                </a:r>
              </a:p>
              <a:p>
                <a:pPr marL="914400" lvl="1" indent="-171450">
                  <a:spcBef>
                    <a:spcPct val="0"/>
                  </a:spcBef>
                </a:pPr>
                <a:r>
                  <a:rPr lang="en-US" altLang="nb-NO" sz="1400" dirty="0">
                    <a:latin typeface="Arial" pitchFamily="34" charset="0"/>
                  </a:rPr>
                  <a:t>Controller gains can be adjusted with slopes in SR-block!</a:t>
                </a:r>
              </a:p>
              <a:p>
                <a:pPr marL="228600" indent="-228600">
                  <a:spcBef>
                    <a:spcPct val="0"/>
                  </a:spcBef>
                  <a:buFont typeface="+mj-lt"/>
                  <a:buAutoNum type="arabicPeriod"/>
                </a:pPr>
                <a:r>
                  <a:rPr lang="en-US" altLang="nb-NO" sz="1400" dirty="0">
                    <a:latin typeface="Arial" pitchFamily="34" charset="0"/>
                  </a:rPr>
                  <a:t>Does not work well for cases where constraint values for </a:t>
                </a:r>
                <a:r>
                  <a:rPr lang="en-US" altLang="nb-NO" sz="1400" dirty="0" err="1">
                    <a:latin typeface="Arial" pitchFamily="34" charset="0"/>
                  </a:rPr>
                  <a:t>u</a:t>
                </a:r>
                <a:r>
                  <a:rPr lang="en-US" altLang="nb-NO" sz="1400" baseline="-25000" dirty="0" err="1">
                    <a:latin typeface="Arial" pitchFamily="34" charset="0"/>
                  </a:rPr>
                  <a:t>i</a:t>
                </a:r>
                <a:r>
                  <a:rPr lang="en-US" altLang="nb-NO" sz="1400" dirty="0">
                    <a:latin typeface="Arial" pitchFamily="34" charset="0"/>
                  </a:rPr>
                  <a:t> change</a:t>
                </a:r>
              </a:p>
            </p:txBody>
          </p:sp>
        </mc:Choice>
        <mc:Fallback xmlns="">
          <p:sp>
            <p:nvSpPr>
              <p:cNvPr id="13" name="TextBox 4">
                <a:extLst>
                  <a:ext uri="{FF2B5EF4-FFF2-40B4-BE49-F238E27FC236}">
                    <a16:creationId xmlns:a16="http://schemas.microsoft.com/office/drawing/2014/main" id="{590EDDE2-8965-D3BE-F8AA-8FA20E00C092}"/>
                  </a:ext>
                </a:extLst>
              </p:cNvPr>
              <p:cNvSpPr txBox="1">
                <a:spLocks noRot="1" noChangeAspect="1" noMove="1" noResize="1" noEditPoints="1" noAdjustHandles="1" noChangeArrowheads="1" noChangeShapeType="1" noTextEdit="1"/>
              </p:cNvSpPr>
              <p:nvPr/>
            </p:nvSpPr>
            <p:spPr bwMode="auto">
              <a:xfrm>
                <a:off x="6278706" y="4993699"/>
                <a:ext cx="5717135" cy="1384995"/>
              </a:xfrm>
              <a:prstGeom prst="rect">
                <a:avLst/>
              </a:prstGeom>
              <a:blipFill>
                <a:blip r:embed="rId3"/>
                <a:stretch>
                  <a:fillRect l="-320" t="-881" b="-396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15" name="Picture 14">
            <a:extLst>
              <a:ext uri="{FF2B5EF4-FFF2-40B4-BE49-F238E27FC236}">
                <a16:creationId xmlns:a16="http://schemas.microsoft.com/office/drawing/2014/main" id="{FBDE68F9-A10C-0A7F-827F-60656B86C284}"/>
              </a:ext>
            </a:extLst>
          </p:cNvPr>
          <p:cNvPicPr>
            <a:picLocks noChangeAspect="1"/>
          </p:cNvPicPr>
          <p:nvPr/>
        </p:nvPicPr>
        <p:blipFill>
          <a:blip r:embed="rId4"/>
          <a:stretch>
            <a:fillRect/>
          </a:stretch>
        </p:blipFill>
        <p:spPr>
          <a:xfrm>
            <a:off x="6645489" y="1033166"/>
            <a:ext cx="5270720" cy="621303"/>
          </a:xfrm>
          <a:prstGeom prst="rect">
            <a:avLst/>
          </a:prstGeom>
        </p:spPr>
      </p:pic>
      <p:sp>
        <p:nvSpPr>
          <p:cNvPr id="3" name="Slide Number Placeholder 2">
            <a:extLst>
              <a:ext uri="{FF2B5EF4-FFF2-40B4-BE49-F238E27FC236}">
                <a16:creationId xmlns:a16="http://schemas.microsoft.com/office/drawing/2014/main" id="{9110F2E1-209A-363A-1E8E-0E693072790F}"/>
              </a:ext>
            </a:extLst>
          </p:cNvPr>
          <p:cNvSpPr>
            <a:spLocks noGrp="1"/>
          </p:cNvSpPr>
          <p:nvPr>
            <p:ph type="sldNum" sz="quarter" idx="12"/>
          </p:nvPr>
        </p:nvSpPr>
        <p:spPr/>
        <p:txBody>
          <a:bodyPr/>
          <a:lstStyle/>
          <a:p>
            <a:fld id="{A5FDCD2B-6064-4A78-9C2D-DD73DFA345C7}" type="slidenum">
              <a:rPr lang="en-US" smtClean="0"/>
              <a:t>53</a:t>
            </a:fld>
            <a:endParaRPr lang="en-US"/>
          </a:p>
        </p:txBody>
      </p:sp>
    </p:spTree>
    <p:extLst>
      <p:ext uri="{BB962C8B-B14F-4D97-AF65-F5344CB8AC3E}">
        <p14:creationId xmlns:p14="http://schemas.microsoft.com/office/powerpoint/2010/main" val="26575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221B7-28B3-4AB3-9BAF-10E76BB8A4D0}"/>
              </a:ext>
            </a:extLst>
          </p:cNvPr>
          <p:cNvSpPr>
            <a:spLocks noGrp="1"/>
          </p:cNvSpPr>
          <p:nvPr>
            <p:ph type="title"/>
          </p:nvPr>
        </p:nvSpPr>
        <p:spPr/>
        <p:txBody>
          <a:bodyPr/>
          <a:lstStyle/>
          <a:p>
            <a:r>
              <a:rPr lang="nb-NO" dirty="0"/>
              <a:t>Challenges </a:t>
            </a:r>
            <a:r>
              <a:rPr lang="nb-NO" dirty="0" err="1"/>
              <a:t>selectors</a:t>
            </a:r>
            <a:r>
              <a:rPr lang="nb-NO" dirty="0"/>
              <a:t> </a:t>
            </a:r>
          </a:p>
        </p:txBody>
      </p:sp>
      <p:sp>
        <p:nvSpPr>
          <p:cNvPr id="3" name="Content Placeholder 2">
            <a:extLst>
              <a:ext uri="{FF2B5EF4-FFF2-40B4-BE49-F238E27FC236}">
                <a16:creationId xmlns:a16="http://schemas.microsoft.com/office/drawing/2014/main" id="{F7F1440A-871D-4436-B40A-98FCE3941AC7}"/>
              </a:ext>
            </a:extLst>
          </p:cNvPr>
          <p:cNvSpPr>
            <a:spLocks noGrp="1"/>
          </p:cNvSpPr>
          <p:nvPr>
            <p:ph idx="1"/>
          </p:nvPr>
        </p:nvSpPr>
        <p:spPr/>
        <p:txBody>
          <a:bodyPr>
            <a:normAutofit/>
          </a:bodyPr>
          <a:lstStyle/>
          <a:p>
            <a:r>
              <a:rPr lang="nb-NO" dirty="0"/>
              <a:t>Standard </a:t>
            </a:r>
            <a:r>
              <a:rPr lang="nb-NO" dirty="0" err="1"/>
              <a:t>approach</a:t>
            </a:r>
            <a:r>
              <a:rPr lang="nb-NO" dirty="0"/>
              <a:t> </a:t>
            </a:r>
            <a:r>
              <a:rPr lang="nb-NO" dirty="0" err="1"/>
              <a:t>requires</a:t>
            </a:r>
            <a:r>
              <a:rPr lang="nb-NO" dirty="0"/>
              <a:t> </a:t>
            </a:r>
            <a:r>
              <a:rPr lang="nb-NO" dirty="0" err="1"/>
              <a:t>pairing</a:t>
            </a:r>
            <a:r>
              <a:rPr lang="nb-NO" dirty="0"/>
              <a:t> of </a:t>
            </a:r>
            <a:r>
              <a:rPr lang="nb-NO" dirty="0" err="1"/>
              <a:t>each</a:t>
            </a:r>
            <a:r>
              <a:rPr lang="nb-NO" dirty="0"/>
              <a:t> </a:t>
            </a:r>
            <a:r>
              <a:rPr lang="nb-NO" dirty="0" err="1"/>
              <a:t>active</a:t>
            </a:r>
            <a:r>
              <a:rPr lang="nb-NO" dirty="0"/>
              <a:t> </a:t>
            </a:r>
            <a:r>
              <a:rPr lang="nb-NO" dirty="0" err="1"/>
              <a:t>constraint</a:t>
            </a:r>
            <a:r>
              <a:rPr lang="nb-NO" dirty="0"/>
              <a:t> </a:t>
            </a:r>
            <a:r>
              <a:rPr lang="nb-NO" dirty="0" err="1"/>
              <a:t>with</a:t>
            </a:r>
            <a:r>
              <a:rPr lang="nb-NO" dirty="0"/>
              <a:t> a single input</a:t>
            </a:r>
          </a:p>
          <a:p>
            <a:pPr lvl="1"/>
            <a:r>
              <a:rPr lang="nb-NO" dirty="0"/>
              <a:t>May not be </a:t>
            </a:r>
            <a:r>
              <a:rPr lang="nb-NO" dirty="0" err="1"/>
              <a:t>possible</a:t>
            </a:r>
            <a:r>
              <a:rPr lang="nb-NO" dirty="0"/>
              <a:t> in </a:t>
            </a:r>
            <a:r>
              <a:rPr lang="nb-NO" dirty="0" err="1"/>
              <a:t>complex</a:t>
            </a:r>
            <a:r>
              <a:rPr lang="nb-NO" dirty="0"/>
              <a:t> cases</a:t>
            </a:r>
          </a:p>
          <a:p>
            <a:pPr lvl="1"/>
            <a:r>
              <a:rPr lang="nb-NO" dirty="0"/>
              <a:t>See RTO/feedback-</a:t>
            </a:r>
            <a:r>
              <a:rPr lang="nb-NO" dirty="0" err="1"/>
              <a:t>based</a:t>
            </a:r>
            <a:r>
              <a:rPr lang="nb-NO" dirty="0"/>
              <a:t> RTO</a:t>
            </a:r>
          </a:p>
          <a:p>
            <a:r>
              <a:rPr lang="nb-NO" dirty="0" err="1"/>
              <a:t>Stability</a:t>
            </a:r>
            <a:r>
              <a:rPr lang="nb-NO" dirty="0"/>
              <a:t> </a:t>
            </a:r>
            <a:r>
              <a:rPr lang="nb-NO" dirty="0" err="1"/>
              <a:t>analysis</a:t>
            </a:r>
            <a:r>
              <a:rPr lang="nb-NO" dirty="0"/>
              <a:t> of </a:t>
            </a:r>
            <a:r>
              <a:rPr lang="nb-NO" dirty="0" err="1"/>
              <a:t>switched</a:t>
            </a:r>
            <a:r>
              <a:rPr lang="nb-NO" dirty="0"/>
              <a:t> systems is still an </a:t>
            </a:r>
            <a:r>
              <a:rPr lang="nb-NO" dirty="0" err="1"/>
              <a:t>open</a:t>
            </a:r>
            <a:r>
              <a:rPr lang="nb-NO" dirty="0"/>
              <a:t> problem</a:t>
            </a:r>
          </a:p>
          <a:p>
            <a:pPr lvl="1"/>
            <a:r>
              <a:rPr lang="nb-NO" dirty="0" err="1"/>
              <a:t>Undesired</a:t>
            </a:r>
            <a:r>
              <a:rPr lang="nb-NO" dirty="0"/>
              <a:t> </a:t>
            </a:r>
            <a:r>
              <a:rPr lang="nb-NO" dirty="0" err="1"/>
              <a:t>switching</a:t>
            </a:r>
            <a:r>
              <a:rPr lang="nb-NO" dirty="0"/>
              <a:t> </a:t>
            </a:r>
            <a:r>
              <a:rPr lang="nb-NO" dirty="0" err="1"/>
              <a:t>may</a:t>
            </a:r>
            <a:r>
              <a:rPr lang="nb-NO" dirty="0"/>
              <a:t> be </a:t>
            </a:r>
            <a:r>
              <a:rPr lang="nb-NO" dirty="0" err="1"/>
              <a:t>avoided</a:t>
            </a:r>
            <a:r>
              <a:rPr lang="nb-NO" dirty="0"/>
              <a:t> in </a:t>
            </a:r>
            <a:r>
              <a:rPr lang="nb-NO" dirty="0" err="1"/>
              <a:t>many</a:t>
            </a:r>
            <a:r>
              <a:rPr lang="nb-NO" dirty="0"/>
              <a:t> </a:t>
            </a:r>
            <a:r>
              <a:rPr lang="nb-NO" dirty="0" err="1"/>
              <a:t>ways</a:t>
            </a:r>
            <a:r>
              <a:rPr lang="nb-NO" dirty="0"/>
              <a:t>:</a:t>
            </a:r>
          </a:p>
          <a:p>
            <a:pPr lvl="2"/>
            <a:r>
              <a:rPr lang="nb-NO" dirty="0" err="1"/>
              <a:t>Filtering</a:t>
            </a:r>
            <a:r>
              <a:rPr lang="nb-NO" dirty="0"/>
              <a:t> of </a:t>
            </a:r>
            <a:r>
              <a:rPr lang="nb-NO" dirty="0" err="1"/>
              <a:t>measurement</a:t>
            </a:r>
            <a:endParaRPr lang="nb-NO" dirty="0"/>
          </a:p>
          <a:p>
            <a:pPr lvl="2"/>
            <a:r>
              <a:rPr lang="nb-NO" dirty="0"/>
              <a:t>Tuning of anti-</a:t>
            </a:r>
            <a:r>
              <a:rPr lang="nb-NO" dirty="0" err="1"/>
              <a:t>windup</a:t>
            </a:r>
            <a:r>
              <a:rPr lang="nb-NO" dirty="0"/>
              <a:t> </a:t>
            </a:r>
            <a:r>
              <a:rPr lang="nb-NO" dirty="0" err="1"/>
              <a:t>scheme</a:t>
            </a:r>
            <a:endParaRPr lang="nb-NO" dirty="0"/>
          </a:p>
          <a:p>
            <a:pPr lvl="2"/>
            <a:r>
              <a:rPr lang="nb-NO" dirty="0"/>
              <a:t>Minimum time </a:t>
            </a:r>
            <a:r>
              <a:rPr lang="nb-NO" dirty="0" err="1"/>
              <a:t>between</a:t>
            </a:r>
            <a:r>
              <a:rPr lang="nb-NO" dirty="0"/>
              <a:t> </a:t>
            </a:r>
            <a:r>
              <a:rPr lang="nb-NO" dirty="0" err="1"/>
              <a:t>switching</a:t>
            </a:r>
            <a:endParaRPr lang="nb-NO" dirty="0"/>
          </a:p>
          <a:p>
            <a:pPr lvl="2"/>
            <a:r>
              <a:rPr lang="nb-NO" dirty="0"/>
              <a:t>Minimum input </a:t>
            </a:r>
            <a:r>
              <a:rPr lang="nb-NO" dirty="0" err="1"/>
              <a:t>change</a:t>
            </a:r>
            <a:r>
              <a:rPr lang="nb-NO" dirty="0"/>
              <a:t> </a:t>
            </a:r>
          </a:p>
        </p:txBody>
      </p:sp>
      <p:sp>
        <p:nvSpPr>
          <p:cNvPr id="4" name="TextBox 3">
            <a:extLst>
              <a:ext uri="{FF2B5EF4-FFF2-40B4-BE49-F238E27FC236}">
                <a16:creationId xmlns:a16="http://schemas.microsoft.com/office/drawing/2014/main" id="{EB37F0D0-A300-4C76-B670-55CE579B7EF3}"/>
              </a:ext>
            </a:extLst>
          </p:cNvPr>
          <p:cNvSpPr txBox="1"/>
          <p:nvPr/>
        </p:nvSpPr>
        <p:spPr>
          <a:xfrm>
            <a:off x="-67105" y="-88442"/>
            <a:ext cx="1868204" cy="400110"/>
          </a:xfrm>
          <a:prstGeom prst="rect">
            <a:avLst/>
          </a:prstGeom>
          <a:noFill/>
        </p:spPr>
        <p:txBody>
          <a:bodyPr wrap="none" rtlCol="0">
            <a:spAutoFit/>
          </a:bodyPr>
          <a:lstStyle/>
          <a:p>
            <a:r>
              <a:rPr lang="nb-NO" sz="2000" dirty="0">
                <a:highlight>
                  <a:srgbClr val="FFFF00"/>
                </a:highlight>
              </a:rPr>
              <a:t>CV-CV </a:t>
            </a:r>
            <a:r>
              <a:rPr lang="nb-NO" sz="2000" dirty="0" err="1">
                <a:highlight>
                  <a:srgbClr val="FFFF00"/>
                </a:highlight>
              </a:rPr>
              <a:t>switching</a:t>
            </a:r>
            <a:endParaRPr lang="nb-NO" sz="2000" dirty="0">
              <a:highlight>
                <a:srgbClr val="FFFF00"/>
              </a:highlight>
            </a:endParaRPr>
          </a:p>
        </p:txBody>
      </p:sp>
      <p:sp>
        <p:nvSpPr>
          <p:cNvPr id="5" name="Slide Number Placeholder 4">
            <a:extLst>
              <a:ext uri="{FF2B5EF4-FFF2-40B4-BE49-F238E27FC236}">
                <a16:creationId xmlns:a16="http://schemas.microsoft.com/office/drawing/2014/main" id="{699D6B74-BD3C-9918-4666-2923C8C4DC95}"/>
              </a:ext>
            </a:extLst>
          </p:cNvPr>
          <p:cNvSpPr>
            <a:spLocks noGrp="1"/>
          </p:cNvSpPr>
          <p:nvPr>
            <p:ph type="sldNum" sz="quarter" idx="12"/>
          </p:nvPr>
        </p:nvSpPr>
        <p:spPr/>
        <p:txBody>
          <a:bodyPr/>
          <a:lstStyle/>
          <a:p>
            <a:fld id="{D12EDB02-4F68-4150-B145-D9EB3E2B4B16}" type="slidenum">
              <a:rPr lang="en-US" smtClean="0"/>
              <a:t>54</a:t>
            </a:fld>
            <a:endParaRPr lang="en-US"/>
          </a:p>
        </p:txBody>
      </p:sp>
    </p:spTree>
    <p:extLst>
      <p:ext uri="{BB962C8B-B14F-4D97-AF65-F5344CB8AC3E}">
        <p14:creationId xmlns:p14="http://schemas.microsoft.com/office/powerpoint/2010/main" val="12927402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D94E5-6ACD-486D-8780-889C42566C6C}"/>
              </a:ext>
            </a:extLst>
          </p:cNvPr>
          <p:cNvSpPr>
            <a:spLocks noGrp="1"/>
          </p:cNvSpPr>
          <p:nvPr>
            <p:ph type="title"/>
          </p:nvPr>
        </p:nvSpPr>
        <p:spPr>
          <a:xfrm>
            <a:off x="172214" y="988537"/>
            <a:ext cx="10515600" cy="1325563"/>
          </a:xfrm>
        </p:spPr>
        <p:txBody>
          <a:bodyPr>
            <a:normAutofit/>
          </a:bodyPr>
          <a:lstStyle/>
          <a:p>
            <a:r>
              <a:rPr lang="nb-NO" dirty="0"/>
              <a:t>Split range control:</a:t>
            </a:r>
            <a:br>
              <a:rPr lang="nb-NO" dirty="0"/>
            </a:br>
            <a:r>
              <a:rPr lang="nb-NO" sz="3600" dirty="0"/>
              <a:t>Donald </a:t>
            </a:r>
            <a:r>
              <a:rPr lang="nb-NO" sz="3600" dirty="0" err="1"/>
              <a:t>Eckman</a:t>
            </a:r>
            <a:r>
              <a:rPr lang="nb-NO" sz="3600" dirty="0"/>
              <a:t> (1945)</a:t>
            </a:r>
            <a:endParaRPr lang="nb-NO" dirty="0"/>
          </a:p>
        </p:txBody>
      </p:sp>
      <p:pic>
        <p:nvPicPr>
          <p:cNvPr id="4" name="Content Placeholder 3">
            <a:extLst>
              <a:ext uri="{FF2B5EF4-FFF2-40B4-BE49-F238E27FC236}">
                <a16:creationId xmlns:a16="http://schemas.microsoft.com/office/drawing/2014/main" id="{F62AD705-D070-4135-8F36-6DF785856AC3}"/>
              </a:ext>
            </a:extLst>
          </p:cNvPr>
          <p:cNvPicPr>
            <a:picLocks noGrp="1" noChangeAspect="1"/>
          </p:cNvPicPr>
          <p:nvPr>
            <p:ph idx="1"/>
          </p:nvPr>
        </p:nvPicPr>
        <p:blipFill>
          <a:blip r:embed="rId2"/>
          <a:stretch>
            <a:fillRect/>
          </a:stretch>
        </p:blipFill>
        <p:spPr>
          <a:xfrm>
            <a:off x="5586648" y="1164855"/>
            <a:ext cx="6198952" cy="4525963"/>
          </a:xfrm>
          <a:prstGeom prst="rect">
            <a:avLst/>
          </a:prstGeom>
        </p:spPr>
      </p:pic>
      <p:pic>
        <p:nvPicPr>
          <p:cNvPr id="5" name="Picture 4">
            <a:extLst>
              <a:ext uri="{FF2B5EF4-FFF2-40B4-BE49-F238E27FC236}">
                <a16:creationId xmlns:a16="http://schemas.microsoft.com/office/drawing/2014/main" id="{FE60DB4F-F211-4915-9ECD-21A62B3242E6}"/>
              </a:ext>
            </a:extLst>
          </p:cNvPr>
          <p:cNvPicPr>
            <a:picLocks noChangeAspect="1"/>
          </p:cNvPicPr>
          <p:nvPr/>
        </p:nvPicPr>
        <p:blipFill>
          <a:blip r:embed="rId3"/>
          <a:stretch>
            <a:fillRect/>
          </a:stretch>
        </p:blipFill>
        <p:spPr>
          <a:xfrm>
            <a:off x="746337" y="2554776"/>
            <a:ext cx="4120643" cy="3224851"/>
          </a:xfrm>
          <a:prstGeom prst="rect">
            <a:avLst/>
          </a:prstGeom>
        </p:spPr>
      </p:pic>
      <p:sp>
        <p:nvSpPr>
          <p:cNvPr id="3" name="Oval 2">
            <a:extLst>
              <a:ext uri="{FF2B5EF4-FFF2-40B4-BE49-F238E27FC236}">
                <a16:creationId xmlns:a16="http://schemas.microsoft.com/office/drawing/2014/main" id="{9D2B18A7-A7DE-4F7C-984E-A3A95EEC3C02}"/>
              </a:ext>
            </a:extLst>
          </p:cNvPr>
          <p:cNvSpPr/>
          <p:nvPr/>
        </p:nvSpPr>
        <p:spPr>
          <a:xfrm>
            <a:off x="9052560" y="2605576"/>
            <a:ext cx="924560" cy="6008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extBox 6">
            <a:extLst>
              <a:ext uri="{FF2B5EF4-FFF2-40B4-BE49-F238E27FC236}">
                <a16:creationId xmlns:a16="http://schemas.microsoft.com/office/drawing/2014/main" id="{2FC658FB-5E2A-4E7E-A5DD-67AEE2BBE8A1}"/>
              </a:ext>
            </a:extLst>
          </p:cNvPr>
          <p:cNvSpPr txBox="1"/>
          <p:nvPr/>
        </p:nvSpPr>
        <p:spPr>
          <a:xfrm>
            <a:off x="0" y="24318"/>
            <a:ext cx="2034916" cy="400110"/>
          </a:xfrm>
          <a:prstGeom prst="rect">
            <a:avLst/>
          </a:prstGeom>
          <a:noFill/>
        </p:spPr>
        <p:txBody>
          <a:bodyPr wrap="none" rtlCol="0">
            <a:spAutoFit/>
          </a:bodyPr>
          <a:lstStyle/>
          <a:p>
            <a:r>
              <a:rPr lang="nb-NO" sz="2000" dirty="0">
                <a:highlight>
                  <a:srgbClr val="FFFF00"/>
                </a:highlight>
              </a:rPr>
              <a:t>MV-MV </a:t>
            </a:r>
            <a:r>
              <a:rPr lang="nb-NO" sz="2000" dirty="0" err="1">
                <a:highlight>
                  <a:srgbClr val="FFFF00"/>
                </a:highlight>
              </a:rPr>
              <a:t>switching</a:t>
            </a:r>
            <a:endParaRPr lang="nb-NO" sz="2000" dirty="0">
              <a:highlight>
                <a:srgbClr val="FFFF00"/>
              </a:highlight>
            </a:endParaRPr>
          </a:p>
        </p:txBody>
      </p:sp>
      <p:sp>
        <p:nvSpPr>
          <p:cNvPr id="6" name="Slide Number Placeholder 5">
            <a:extLst>
              <a:ext uri="{FF2B5EF4-FFF2-40B4-BE49-F238E27FC236}">
                <a16:creationId xmlns:a16="http://schemas.microsoft.com/office/drawing/2014/main" id="{089FC0AA-FEE0-59BF-5F75-94AA8591108B}"/>
              </a:ext>
            </a:extLst>
          </p:cNvPr>
          <p:cNvSpPr>
            <a:spLocks noGrp="1"/>
          </p:cNvSpPr>
          <p:nvPr>
            <p:ph type="sldNum" sz="quarter" idx="12"/>
          </p:nvPr>
        </p:nvSpPr>
        <p:spPr/>
        <p:txBody>
          <a:bodyPr/>
          <a:lstStyle/>
          <a:p>
            <a:fld id="{A5FDCD2B-6064-4A78-9C2D-DD73DFA345C7}" type="slidenum">
              <a:rPr lang="en-US" smtClean="0"/>
              <a:t>55</a:t>
            </a:fld>
            <a:endParaRPr lang="en-US"/>
          </a:p>
        </p:txBody>
      </p:sp>
    </p:spTree>
    <p:extLst>
      <p:ext uri="{BB962C8B-B14F-4D97-AF65-F5344CB8AC3E}">
        <p14:creationId xmlns:p14="http://schemas.microsoft.com/office/powerpoint/2010/main" val="15202795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1857" name="Gruppe 16">
            <a:extLst>
              <a:ext uri="{FF2B5EF4-FFF2-40B4-BE49-F238E27FC236}">
                <a16:creationId xmlns:a16="http://schemas.microsoft.com/office/drawing/2014/main" id="{5154DF32-0840-4DF9-9FF6-BCF1599E9137}"/>
              </a:ext>
            </a:extLst>
          </p:cNvPr>
          <p:cNvGrpSpPr>
            <a:grpSpLocks/>
          </p:cNvGrpSpPr>
          <p:nvPr/>
        </p:nvGrpSpPr>
        <p:grpSpPr bwMode="auto">
          <a:xfrm>
            <a:off x="1883121" y="1296909"/>
            <a:ext cx="2469805" cy="2198766"/>
            <a:chOff x="5573958" y="1777389"/>
            <a:chExt cx="2635250" cy="2335213"/>
          </a:xfrm>
        </p:grpSpPr>
        <p:grpSp>
          <p:nvGrpSpPr>
            <p:cNvPr id="121865" name="Group 4">
              <a:extLst>
                <a:ext uri="{FF2B5EF4-FFF2-40B4-BE49-F238E27FC236}">
                  <a16:creationId xmlns:a16="http://schemas.microsoft.com/office/drawing/2014/main" id="{2C5ECDC4-510F-4B7D-8E4C-7D32CE527594}"/>
                </a:ext>
              </a:extLst>
            </p:cNvPr>
            <p:cNvGrpSpPr>
              <a:grpSpLocks noChangeAspect="1"/>
            </p:cNvGrpSpPr>
            <p:nvPr/>
          </p:nvGrpSpPr>
          <p:grpSpPr bwMode="auto">
            <a:xfrm>
              <a:off x="5573958" y="1777389"/>
              <a:ext cx="2635250" cy="2335213"/>
              <a:chOff x="3528" y="1642"/>
              <a:chExt cx="1660" cy="1471"/>
            </a:xfrm>
          </p:grpSpPr>
          <p:sp>
            <p:nvSpPr>
              <p:cNvPr id="121867" name="AutoShape 3">
                <a:extLst>
                  <a:ext uri="{FF2B5EF4-FFF2-40B4-BE49-F238E27FC236}">
                    <a16:creationId xmlns:a16="http://schemas.microsoft.com/office/drawing/2014/main" id="{6B6896F6-022F-4F1A-AACA-C87B35AF1EE5}"/>
                  </a:ext>
                </a:extLst>
              </p:cNvPr>
              <p:cNvSpPr>
                <a:spLocks noChangeAspect="1" noChangeArrowheads="1" noTextEdit="1"/>
              </p:cNvSpPr>
              <p:nvPr/>
            </p:nvSpPr>
            <p:spPr bwMode="auto">
              <a:xfrm>
                <a:off x="3528" y="1642"/>
                <a:ext cx="1660" cy="1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endParaRPr lang="nb-NO"/>
              </a:p>
            </p:txBody>
          </p:sp>
          <p:sp>
            <p:nvSpPr>
              <p:cNvPr id="121868" name="Freeform 5">
                <a:extLst>
                  <a:ext uri="{FF2B5EF4-FFF2-40B4-BE49-F238E27FC236}">
                    <a16:creationId xmlns:a16="http://schemas.microsoft.com/office/drawing/2014/main" id="{5C35AE05-CDA8-49C9-AE35-457E561A3E7A}"/>
                  </a:ext>
                </a:extLst>
              </p:cNvPr>
              <p:cNvSpPr>
                <a:spLocks/>
              </p:cNvSpPr>
              <p:nvPr/>
            </p:nvSpPr>
            <p:spPr bwMode="auto">
              <a:xfrm>
                <a:off x="3545" y="1658"/>
                <a:ext cx="1621" cy="300"/>
              </a:xfrm>
              <a:custGeom>
                <a:avLst/>
                <a:gdLst>
                  <a:gd name="T0" fmla="*/ 1617 w 1621"/>
                  <a:gd name="T1" fmla="*/ 300 h 300"/>
                  <a:gd name="T2" fmla="*/ 811 w 1621"/>
                  <a:gd name="T3" fmla="*/ 13 h 300"/>
                  <a:gd name="T4" fmla="*/ 815 w 1621"/>
                  <a:gd name="T5" fmla="*/ 13 h 300"/>
                  <a:gd name="T6" fmla="*/ 14 w 1621"/>
                  <a:gd name="T7" fmla="*/ 298 h 300"/>
                  <a:gd name="T8" fmla="*/ 12 w 1621"/>
                  <a:gd name="T9" fmla="*/ 286 h 300"/>
                  <a:gd name="T10" fmla="*/ 1619 w 1621"/>
                  <a:gd name="T11" fmla="*/ 286 h 300"/>
                  <a:gd name="T12" fmla="*/ 1619 w 1621"/>
                  <a:gd name="T13" fmla="*/ 298 h 300"/>
                  <a:gd name="T14" fmla="*/ 1 w 1621"/>
                  <a:gd name="T15" fmla="*/ 298 h 300"/>
                  <a:gd name="T16" fmla="*/ 0 w 1621"/>
                  <a:gd name="T17" fmla="*/ 290 h 300"/>
                  <a:gd name="T18" fmla="*/ 813 w 1621"/>
                  <a:gd name="T19" fmla="*/ 0 h 300"/>
                  <a:gd name="T20" fmla="*/ 1621 w 1621"/>
                  <a:gd name="T21" fmla="*/ 289 h 300"/>
                  <a:gd name="T22" fmla="*/ 1617 w 1621"/>
                  <a:gd name="T23" fmla="*/ 300 h 3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21" h="300">
                    <a:moveTo>
                      <a:pt x="1617" y="300"/>
                    </a:moveTo>
                    <a:lnTo>
                      <a:pt x="811" y="13"/>
                    </a:lnTo>
                    <a:lnTo>
                      <a:pt x="815" y="13"/>
                    </a:lnTo>
                    <a:lnTo>
                      <a:pt x="14" y="298"/>
                    </a:lnTo>
                    <a:lnTo>
                      <a:pt x="12" y="286"/>
                    </a:lnTo>
                    <a:lnTo>
                      <a:pt x="1619" y="286"/>
                    </a:lnTo>
                    <a:lnTo>
                      <a:pt x="1619" y="298"/>
                    </a:lnTo>
                    <a:lnTo>
                      <a:pt x="1" y="298"/>
                    </a:lnTo>
                    <a:lnTo>
                      <a:pt x="0" y="290"/>
                    </a:lnTo>
                    <a:lnTo>
                      <a:pt x="813" y="0"/>
                    </a:lnTo>
                    <a:lnTo>
                      <a:pt x="1621" y="289"/>
                    </a:lnTo>
                    <a:lnTo>
                      <a:pt x="1617" y="3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nb-NO"/>
              </a:p>
            </p:txBody>
          </p:sp>
          <p:sp>
            <p:nvSpPr>
              <p:cNvPr id="121869" name="Freeform 6">
                <a:extLst>
                  <a:ext uri="{FF2B5EF4-FFF2-40B4-BE49-F238E27FC236}">
                    <a16:creationId xmlns:a16="http://schemas.microsoft.com/office/drawing/2014/main" id="{E25C58F0-6545-4510-B191-D4FBB8EC44C8}"/>
                  </a:ext>
                </a:extLst>
              </p:cNvPr>
              <p:cNvSpPr>
                <a:spLocks/>
              </p:cNvSpPr>
              <p:nvPr/>
            </p:nvSpPr>
            <p:spPr bwMode="auto">
              <a:xfrm>
                <a:off x="3556" y="1657"/>
                <a:ext cx="1601" cy="286"/>
              </a:xfrm>
              <a:custGeom>
                <a:avLst/>
                <a:gdLst>
                  <a:gd name="T0" fmla="*/ 1601 w 1601"/>
                  <a:gd name="T1" fmla="*/ 286 h 286"/>
                  <a:gd name="T2" fmla="*/ 801 w 1601"/>
                  <a:gd name="T3" fmla="*/ 0 h 286"/>
                  <a:gd name="T4" fmla="*/ 0 w 1601"/>
                  <a:gd name="T5" fmla="*/ 286 h 286"/>
                  <a:gd name="T6" fmla="*/ 1601 w 1601"/>
                  <a:gd name="T7" fmla="*/ 286 h 28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1" h="286">
                    <a:moveTo>
                      <a:pt x="1601" y="286"/>
                    </a:moveTo>
                    <a:lnTo>
                      <a:pt x="801" y="0"/>
                    </a:lnTo>
                    <a:lnTo>
                      <a:pt x="0" y="286"/>
                    </a:lnTo>
                    <a:lnTo>
                      <a:pt x="1601" y="286"/>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lIns="68580" tIns="34290" rIns="68580" bIns="34290"/>
              <a:lstStyle/>
              <a:p>
                <a:endParaRPr lang="nb-NO"/>
              </a:p>
            </p:txBody>
          </p:sp>
          <p:sp>
            <p:nvSpPr>
              <p:cNvPr id="121870" name="Freeform 7">
                <a:extLst>
                  <a:ext uri="{FF2B5EF4-FFF2-40B4-BE49-F238E27FC236}">
                    <a16:creationId xmlns:a16="http://schemas.microsoft.com/office/drawing/2014/main" id="{E775F5C0-C0E0-4882-ADC5-CEF78C7B568A}"/>
                  </a:ext>
                </a:extLst>
              </p:cNvPr>
              <p:cNvSpPr>
                <a:spLocks/>
              </p:cNvSpPr>
              <p:nvPr/>
            </p:nvSpPr>
            <p:spPr bwMode="auto">
              <a:xfrm>
                <a:off x="3648" y="1944"/>
                <a:ext cx="1374" cy="964"/>
              </a:xfrm>
              <a:custGeom>
                <a:avLst/>
                <a:gdLst>
                  <a:gd name="T0" fmla="*/ 0 w 1374"/>
                  <a:gd name="T1" fmla="*/ 952 h 964"/>
                  <a:gd name="T2" fmla="*/ 1368 w 1374"/>
                  <a:gd name="T3" fmla="*/ 952 h 964"/>
                  <a:gd name="T4" fmla="*/ 1362 w 1374"/>
                  <a:gd name="T5" fmla="*/ 958 h 964"/>
                  <a:gd name="T6" fmla="*/ 1362 w 1374"/>
                  <a:gd name="T7" fmla="*/ 6 h 964"/>
                  <a:gd name="T8" fmla="*/ 1368 w 1374"/>
                  <a:gd name="T9" fmla="*/ 12 h 964"/>
                  <a:gd name="T10" fmla="*/ 6 w 1374"/>
                  <a:gd name="T11" fmla="*/ 12 h 964"/>
                  <a:gd name="T12" fmla="*/ 13 w 1374"/>
                  <a:gd name="T13" fmla="*/ 6 h 964"/>
                  <a:gd name="T14" fmla="*/ 13 w 1374"/>
                  <a:gd name="T15" fmla="*/ 964 h 964"/>
                  <a:gd name="T16" fmla="*/ 0 w 1374"/>
                  <a:gd name="T17" fmla="*/ 964 h 964"/>
                  <a:gd name="T18" fmla="*/ 0 w 1374"/>
                  <a:gd name="T19" fmla="*/ 0 h 964"/>
                  <a:gd name="T20" fmla="*/ 1374 w 1374"/>
                  <a:gd name="T21" fmla="*/ 0 h 964"/>
                  <a:gd name="T22" fmla="*/ 1374 w 1374"/>
                  <a:gd name="T23" fmla="*/ 964 h 964"/>
                  <a:gd name="T24" fmla="*/ 0 w 1374"/>
                  <a:gd name="T25" fmla="*/ 964 h 964"/>
                  <a:gd name="T26" fmla="*/ 0 w 1374"/>
                  <a:gd name="T27" fmla="*/ 952 h 9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74" h="964">
                    <a:moveTo>
                      <a:pt x="0" y="952"/>
                    </a:moveTo>
                    <a:lnTo>
                      <a:pt x="1368" y="952"/>
                    </a:lnTo>
                    <a:lnTo>
                      <a:pt x="1362" y="958"/>
                    </a:lnTo>
                    <a:lnTo>
                      <a:pt x="1362" y="6"/>
                    </a:lnTo>
                    <a:lnTo>
                      <a:pt x="1368" y="12"/>
                    </a:lnTo>
                    <a:lnTo>
                      <a:pt x="6" y="12"/>
                    </a:lnTo>
                    <a:lnTo>
                      <a:pt x="13" y="6"/>
                    </a:lnTo>
                    <a:lnTo>
                      <a:pt x="13" y="964"/>
                    </a:lnTo>
                    <a:lnTo>
                      <a:pt x="0" y="964"/>
                    </a:lnTo>
                    <a:lnTo>
                      <a:pt x="0" y="0"/>
                    </a:lnTo>
                    <a:lnTo>
                      <a:pt x="1374" y="0"/>
                    </a:lnTo>
                    <a:lnTo>
                      <a:pt x="1374" y="964"/>
                    </a:lnTo>
                    <a:lnTo>
                      <a:pt x="0" y="964"/>
                    </a:lnTo>
                    <a:lnTo>
                      <a:pt x="0" y="9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nb-NO"/>
              </a:p>
            </p:txBody>
          </p:sp>
          <p:sp>
            <p:nvSpPr>
              <p:cNvPr id="121871" name="Rectangle 8">
                <a:extLst>
                  <a:ext uri="{FF2B5EF4-FFF2-40B4-BE49-F238E27FC236}">
                    <a16:creationId xmlns:a16="http://schemas.microsoft.com/office/drawing/2014/main" id="{EEDE9DD4-CB9D-4056-BD95-F2A9DFE771DC}"/>
                  </a:ext>
                </a:extLst>
              </p:cNvPr>
              <p:cNvSpPr>
                <a:spLocks noChangeArrowheads="1"/>
              </p:cNvSpPr>
              <p:nvPr/>
            </p:nvSpPr>
            <p:spPr bwMode="auto">
              <a:xfrm>
                <a:off x="3652" y="1943"/>
                <a:ext cx="1362" cy="95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68580" tIns="34290" rIns="68580" bIns="3429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nb-NO" altLang="nb-NO"/>
              </a:p>
            </p:txBody>
          </p:sp>
          <p:sp>
            <p:nvSpPr>
              <p:cNvPr id="121872" name="Freeform 9">
                <a:extLst>
                  <a:ext uri="{FF2B5EF4-FFF2-40B4-BE49-F238E27FC236}">
                    <a16:creationId xmlns:a16="http://schemas.microsoft.com/office/drawing/2014/main" id="{DECAAC69-401B-4A53-8FDE-2CA0B62EC203}"/>
                  </a:ext>
                </a:extLst>
              </p:cNvPr>
              <p:cNvSpPr>
                <a:spLocks/>
              </p:cNvSpPr>
              <p:nvPr/>
            </p:nvSpPr>
            <p:spPr bwMode="auto">
              <a:xfrm>
                <a:off x="3648" y="2892"/>
                <a:ext cx="1374" cy="204"/>
              </a:xfrm>
              <a:custGeom>
                <a:avLst/>
                <a:gdLst>
                  <a:gd name="T0" fmla="*/ 0 w 1374"/>
                  <a:gd name="T1" fmla="*/ 192 h 204"/>
                  <a:gd name="T2" fmla="*/ 1368 w 1374"/>
                  <a:gd name="T3" fmla="*/ 192 h 204"/>
                  <a:gd name="T4" fmla="*/ 1362 w 1374"/>
                  <a:gd name="T5" fmla="*/ 198 h 204"/>
                  <a:gd name="T6" fmla="*/ 1362 w 1374"/>
                  <a:gd name="T7" fmla="*/ 6 h 204"/>
                  <a:gd name="T8" fmla="*/ 1368 w 1374"/>
                  <a:gd name="T9" fmla="*/ 11 h 204"/>
                  <a:gd name="T10" fmla="*/ 6 w 1374"/>
                  <a:gd name="T11" fmla="*/ 11 h 204"/>
                  <a:gd name="T12" fmla="*/ 13 w 1374"/>
                  <a:gd name="T13" fmla="*/ 6 h 204"/>
                  <a:gd name="T14" fmla="*/ 13 w 1374"/>
                  <a:gd name="T15" fmla="*/ 204 h 204"/>
                  <a:gd name="T16" fmla="*/ 0 w 1374"/>
                  <a:gd name="T17" fmla="*/ 204 h 204"/>
                  <a:gd name="T18" fmla="*/ 0 w 1374"/>
                  <a:gd name="T19" fmla="*/ 0 h 204"/>
                  <a:gd name="T20" fmla="*/ 1374 w 1374"/>
                  <a:gd name="T21" fmla="*/ 0 h 204"/>
                  <a:gd name="T22" fmla="*/ 1374 w 1374"/>
                  <a:gd name="T23" fmla="*/ 204 h 204"/>
                  <a:gd name="T24" fmla="*/ 0 w 1374"/>
                  <a:gd name="T25" fmla="*/ 204 h 204"/>
                  <a:gd name="T26" fmla="*/ 0 w 1374"/>
                  <a:gd name="T27" fmla="*/ 192 h 2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74" h="204">
                    <a:moveTo>
                      <a:pt x="0" y="192"/>
                    </a:moveTo>
                    <a:lnTo>
                      <a:pt x="1368" y="192"/>
                    </a:lnTo>
                    <a:lnTo>
                      <a:pt x="1362" y="198"/>
                    </a:lnTo>
                    <a:lnTo>
                      <a:pt x="1362" y="6"/>
                    </a:lnTo>
                    <a:lnTo>
                      <a:pt x="1368" y="11"/>
                    </a:lnTo>
                    <a:lnTo>
                      <a:pt x="6" y="11"/>
                    </a:lnTo>
                    <a:lnTo>
                      <a:pt x="13" y="6"/>
                    </a:lnTo>
                    <a:lnTo>
                      <a:pt x="13" y="204"/>
                    </a:lnTo>
                    <a:lnTo>
                      <a:pt x="0" y="204"/>
                    </a:lnTo>
                    <a:lnTo>
                      <a:pt x="0" y="0"/>
                    </a:lnTo>
                    <a:lnTo>
                      <a:pt x="1374" y="0"/>
                    </a:lnTo>
                    <a:lnTo>
                      <a:pt x="1374" y="204"/>
                    </a:lnTo>
                    <a:lnTo>
                      <a:pt x="0" y="204"/>
                    </a:lnTo>
                    <a:lnTo>
                      <a:pt x="0" y="1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nb-NO"/>
              </a:p>
            </p:txBody>
          </p:sp>
          <p:sp>
            <p:nvSpPr>
              <p:cNvPr id="121873" name="Rectangle 10">
                <a:extLst>
                  <a:ext uri="{FF2B5EF4-FFF2-40B4-BE49-F238E27FC236}">
                    <a16:creationId xmlns:a16="http://schemas.microsoft.com/office/drawing/2014/main" id="{90A93463-B258-4ED1-B2A5-4EA05F5E858B}"/>
                  </a:ext>
                </a:extLst>
              </p:cNvPr>
              <p:cNvSpPr>
                <a:spLocks noChangeArrowheads="1"/>
              </p:cNvSpPr>
              <p:nvPr/>
            </p:nvSpPr>
            <p:spPr bwMode="auto">
              <a:xfrm>
                <a:off x="3652" y="2889"/>
                <a:ext cx="1362" cy="193"/>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nb-NO" altLang="nb-NO"/>
              </a:p>
            </p:txBody>
          </p:sp>
          <p:sp>
            <p:nvSpPr>
              <p:cNvPr id="121874" name="Rectangle 11">
                <a:extLst>
                  <a:ext uri="{FF2B5EF4-FFF2-40B4-BE49-F238E27FC236}">
                    <a16:creationId xmlns:a16="http://schemas.microsoft.com/office/drawing/2014/main" id="{A56794C1-0297-4B48-ADDA-FEE8D1CBF25D}"/>
                  </a:ext>
                </a:extLst>
              </p:cNvPr>
              <p:cNvSpPr>
                <a:spLocks noChangeArrowheads="1"/>
              </p:cNvSpPr>
              <p:nvPr/>
            </p:nvSpPr>
            <p:spPr bwMode="auto">
              <a:xfrm>
                <a:off x="3652" y="2889"/>
                <a:ext cx="1362" cy="19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68580" tIns="34290" rIns="68580" bIns="3429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nb-NO" altLang="nb-NO"/>
              </a:p>
            </p:txBody>
          </p:sp>
          <p:pic>
            <p:nvPicPr>
              <p:cNvPr id="28" name="Picture 12">
                <a:extLst>
                  <a:ext uri="{FF2B5EF4-FFF2-40B4-BE49-F238E27FC236}">
                    <a16:creationId xmlns:a16="http://schemas.microsoft.com/office/drawing/2014/main" id="{44B852D6-B04C-4D95-B53A-FA18EF5C3F90}"/>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04" y="2627"/>
                <a:ext cx="248"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3">
                <a:extLst>
                  <a:ext uri="{FF2B5EF4-FFF2-40B4-BE49-F238E27FC236}">
                    <a16:creationId xmlns:a16="http://schemas.microsoft.com/office/drawing/2014/main" id="{1212F56D-8990-4953-BE92-03B3ED20EF17}"/>
                  </a:ext>
                </a:extLst>
              </p:cNvPr>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89" y="2054"/>
                <a:ext cx="28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4">
                <a:extLst>
                  <a:ext uri="{FF2B5EF4-FFF2-40B4-BE49-F238E27FC236}">
                    <a16:creationId xmlns:a16="http://schemas.microsoft.com/office/drawing/2014/main" id="{F68FB4BC-6051-4DB5-AADA-B221591FED12}"/>
                  </a:ext>
                </a:extLst>
              </p:cNvPr>
              <p:cNvPicPr>
                <a:picLocks noChangeAspect="1" noChangeArrowheads="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45" y="2740"/>
                <a:ext cx="328"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14">
              <a:extLst>
                <a:ext uri="{FF2B5EF4-FFF2-40B4-BE49-F238E27FC236}">
                  <a16:creationId xmlns:a16="http://schemas.microsoft.com/office/drawing/2014/main" id="{87BF52EB-D0FC-4F3E-B1D7-341DCFC1140C}"/>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31506" y="3516496"/>
              <a:ext cx="5207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extBox 3">
            <a:extLst>
              <a:ext uri="{FF2B5EF4-FFF2-40B4-BE49-F238E27FC236}">
                <a16:creationId xmlns:a16="http://schemas.microsoft.com/office/drawing/2014/main" id="{9F079540-F957-4933-BDFD-CA9E56A7015D}"/>
              </a:ext>
            </a:extLst>
          </p:cNvPr>
          <p:cNvSpPr txBox="1"/>
          <p:nvPr/>
        </p:nvSpPr>
        <p:spPr>
          <a:xfrm>
            <a:off x="4788861" y="1769248"/>
            <a:ext cx="4163447" cy="1477328"/>
          </a:xfrm>
          <a:prstGeom prst="rect">
            <a:avLst/>
          </a:prstGeom>
          <a:noFill/>
        </p:spPr>
        <p:txBody>
          <a:bodyPr wrap="none">
            <a:spAutoFit/>
          </a:bodyPr>
          <a:lstStyle/>
          <a:p>
            <a:pPr>
              <a:defRPr/>
            </a:pPr>
            <a:r>
              <a:rPr lang="nb-NO" dirty="0"/>
              <a:t>MVs (</a:t>
            </a:r>
            <a:r>
              <a:rPr lang="nb-NO" dirty="0" err="1"/>
              <a:t>two</a:t>
            </a:r>
            <a:r>
              <a:rPr lang="nb-NO" dirty="0"/>
              <a:t> for summer and </a:t>
            </a:r>
            <a:r>
              <a:rPr lang="nb-NO" dirty="0" err="1"/>
              <a:t>two</a:t>
            </a:r>
            <a:r>
              <a:rPr lang="nb-NO" dirty="0"/>
              <a:t> for </a:t>
            </a:r>
            <a:r>
              <a:rPr lang="nb-NO" dirty="0" err="1"/>
              <a:t>winter</a:t>
            </a:r>
            <a:r>
              <a:rPr lang="nb-NO" dirty="0"/>
              <a:t>):</a:t>
            </a:r>
          </a:p>
          <a:p>
            <a:pPr marL="257175" indent="-257175">
              <a:buFontTx/>
              <a:buAutoNum type="arabicPeriod"/>
              <a:defRPr/>
            </a:pPr>
            <a:r>
              <a:rPr lang="nb-NO" dirty="0">
                <a:solidFill>
                  <a:schemeClr val="accent1"/>
                </a:solidFill>
              </a:rPr>
              <a:t>AC (</a:t>
            </a:r>
            <a:r>
              <a:rPr lang="nb-NO" dirty="0" err="1">
                <a:solidFill>
                  <a:schemeClr val="accent1"/>
                </a:solidFill>
              </a:rPr>
              <a:t>expensive</a:t>
            </a:r>
            <a:r>
              <a:rPr lang="nb-NO" dirty="0">
                <a:solidFill>
                  <a:schemeClr val="accent1"/>
                </a:solidFill>
              </a:rPr>
              <a:t> </a:t>
            </a:r>
            <a:r>
              <a:rPr lang="nb-NO" dirty="0" err="1">
                <a:solidFill>
                  <a:schemeClr val="accent1"/>
                </a:solidFill>
              </a:rPr>
              <a:t>cooling</a:t>
            </a:r>
            <a:r>
              <a:rPr lang="nb-NO" dirty="0">
                <a:solidFill>
                  <a:schemeClr val="accent1"/>
                </a:solidFill>
              </a:rPr>
              <a:t>)</a:t>
            </a:r>
          </a:p>
          <a:p>
            <a:pPr marL="257175" indent="-257175">
              <a:buFontTx/>
              <a:buAutoNum type="arabicPeriod"/>
              <a:defRPr/>
            </a:pPr>
            <a:r>
              <a:rPr lang="nb-NO" dirty="0">
                <a:solidFill>
                  <a:srgbClr val="00B0F0"/>
                </a:solidFill>
              </a:rPr>
              <a:t>CW (</a:t>
            </a:r>
            <a:r>
              <a:rPr lang="nb-NO" dirty="0" err="1">
                <a:solidFill>
                  <a:srgbClr val="00B0F0"/>
                </a:solidFill>
              </a:rPr>
              <a:t>cooling</a:t>
            </a:r>
            <a:r>
              <a:rPr lang="nb-NO" dirty="0">
                <a:solidFill>
                  <a:srgbClr val="00B0F0"/>
                </a:solidFill>
              </a:rPr>
              <a:t> water, </a:t>
            </a:r>
            <a:r>
              <a:rPr lang="nb-NO" dirty="0" err="1">
                <a:solidFill>
                  <a:srgbClr val="00B0F0"/>
                </a:solidFill>
              </a:rPr>
              <a:t>cheap</a:t>
            </a:r>
            <a:r>
              <a:rPr lang="nb-NO" dirty="0">
                <a:solidFill>
                  <a:srgbClr val="00B0F0"/>
                </a:solidFill>
              </a:rPr>
              <a:t>)</a:t>
            </a:r>
          </a:p>
          <a:p>
            <a:pPr marL="257175" indent="-257175">
              <a:buFontTx/>
              <a:buAutoNum type="arabicPeriod"/>
              <a:defRPr/>
            </a:pPr>
            <a:r>
              <a:rPr lang="nb-NO" dirty="0">
                <a:solidFill>
                  <a:schemeClr val="accent4"/>
                </a:solidFill>
              </a:rPr>
              <a:t>HW (hot water, </a:t>
            </a:r>
            <a:r>
              <a:rPr lang="nb-NO" dirty="0" err="1">
                <a:solidFill>
                  <a:schemeClr val="accent4"/>
                </a:solidFill>
              </a:rPr>
              <a:t>quite</a:t>
            </a:r>
            <a:r>
              <a:rPr lang="nb-NO" dirty="0">
                <a:solidFill>
                  <a:schemeClr val="accent4"/>
                </a:solidFill>
              </a:rPr>
              <a:t> </a:t>
            </a:r>
            <a:r>
              <a:rPr lang="nb-NO" dirty="0" err="1">
                <a:solidFill>
                  <a:schemeClr val="accent4"/>
                </a:solidFill>
              </a:rPr>
              <a:t>cheap</a:t>
            </a:r>
            <a:r>
              <a:rPr lang="nb-NO" dirty="0">
                <a:solidFill>
                  <a:schemeClr val="accent4"/>
                </a:solidFill>
              </a:rPr>
              <a:t>)</a:t>
            </a:r>
          </a:p>
          <a:p>
            <a:pPr marL="257175" indent="-257175">
              <a:buFontTx/>
              <a:buAutoNum type="arabicPeriod"/>
              <a:defRPr/>
            </a:pPr>
            <a:r>
              <a:rPr lang="nb-NO" dirty="0">
                <a:solidFill>
                  <a:srgbClr val="FF0000"/>
                </a:solidFill>
              </a:rPr>
              <a:t>Electric heat, EH (</a:t>
            </a:r>
            <a:r>
              <a:rPr lang="nb-NO" dirty="0" err="1">
                <a:solidFill>
                  <a:srgbClr val="FF0000"/>
                </a:solidFill>
              </a:rPr>
              <a:t>expensive</a:t>
            </a:r>
            <a:r>
              <a:rPr lang="nb-NO" dirty="0">
                <a:solidFill>
                  <a:srgbClr val="FF0000"/>
                </a:solidFill>
              </a:rPr>
              <a:t>)</a:t>
            </a:r>
          </a:p>
        </p:txBody>
      </p:sp>
      <p:pic>
        <p:nvPicPr>
          <p:cNvPr id="121860" name="Bilde 5">
            <a:extLst>
              <a:ext uri="{FF2B5EF4-FFF2-40B4-BE49-F238E27FC236}">
                <a16:creationId xmlns:a16="http://schemas.microsoft.com/office/drawing/2014/main" id="{963EEC80-0894-44E0-9A5E-F2E23FAA28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8624" y="3733339"/>
            <a:ext cx="4218568" cy="224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1" name="TextBox 35">
            <a:extLst>
              <a:ext uri="{FF2B5EF4-FFF2-40B4-BE49-F238E27FC236}">
                <a16:creationId xmlns:a16="http://schemas.microsoft.com/office/drawing/2014/main" id="{DFD3127A-ED7E-4A7F-AE26-19947EC9C533}"/>
              </a:ext>
            </a:extLst>
          </p:cNvPr>
          <p:cNvSpPr txBox="1">
            <a:spLocks noChangeArrowheads="1"/>
          </p:cNvSpPr>
          <p:nvPr/>
        </p:nvSpPr>
        <p:spPr bwMode="auto">
          <a:xfrm>
            <a:off x="3305176" y="2341734"/>
            <a:ext cx="6421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nb-NO" altLang="nb-NO" dirty="0">
                <a:highlight>
                  <a:srgbClr val="FFFF00"/>
                </a:highlight>
              </a:rPr>
              <a:t>y=T</a:t>
            </a:r>
          </a:p>
        </p:txBody>
      </p:sp>
      <p:sp>
        <p:nvSpPr>
          <p:cNvPr id="121863" name="TextBox 5">
            <a:extLst>
              <a:ext uri="{FF2B5EF4-FFF2-40B4-BE49-F238E27FC236}">
                <a16:creationId xmlns:a16="http://schemas.microsoft.com/office/drawing/2014/main" id="{6388DC80-8D82-4EB4-A82D-C10F66CF83F5}"/>
              </a:ext>
            </a:extLst>
          </p:cNvPr>
          <p:cNvSpPr txBox="1">
            <a:spLocks noChangeArrowheads="1"/>
          </p:cNvSpPr>
          <p:nvPr/>
        </p:nvSpPr>
        <p:spPr bwMode="auto">
          <a:xfrm>
            <a:off x="633059" y="507573"/>
            <a:ext cx="112293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nb-NO" altLang="nb-NO" sz="3200" dirty="0" err="1"/>
              <a:t>Example</a:t>
            </a:r>
            <a:r>
              <a:rPr lang="nb-NO" altLang="nb-NO" sz="3200" dirty="0"/>
              <a:t> </a:t>
            </a:r>
            <a:r>
              <a:rPr lang="nb-NO" altLang="nb-NO" sz="3200" dirty="0" err="1"/>
              <a:t>split</a:t>
            </a:r>
            <a:r>
              <a:rPr lang="nb-NO" altLang="nb-NO" sz="3200" dirty="0"/>
              <a:t> range control: Room </a:t>
            </a:r>
            <a:r>
              <a:rPr lang="nb-NO" altLang="nb-NO" sz="3200" dirty="0" err="1"/>
              <a:t>temperature</a:t>
            </a:r>
            <a:r>
              <a:rPr lang="nb-NO" altLang="nb-NO" sz="3200" dirty="0"/>
              <a:t> </a:t>
            </a:r>
            <a:r>
              <a:rPr lang="nb-NO" altLang="nb-NO" sz="3200" dirty="0" err="1"/>
              <a:t>with</a:t>
            </a:r>
            <a:r>
              <a:rPr lang="nb-NO" altLang="nb-NO" sz="3200" dirty="0"/>
              <a:t> 4 MVs</a:t>
            </a:r>
          </a:p>
        </p:txBody>
      </p:sp>
      <p:sp>
        <p:nvSpPr>
          <p:cNvPr id="33" name="TextBox 32">
            <a:extLst>
              <a:ext uri="{FF2B5EF4-FFF2-40B4-BE49-F238E27FC236}">
                <a16:creationId xmlns:a16="http://schemas.microsoft.com/office/drawing/2014/main" id="{58E33853-5B7C-4FBB-8BA7-DE325824EDF9}"/>
              </a:ext>
            </a:extLst>
          </p:cNvPr>
          <p:cNvSpPr txBox="1"/>
          <p:nvPr/>
        </p:nvSpPr>
        <p:spPr>
          <a:xfrm>
            <a:off x="-59648" y="-20153"/>
            <a:ext cx="1572738" cy="323165"/>
          </a:xfrm>
          <a:prstGeom prst="rect">
            <a:avLst/>
          </a:prstGeom>
          <a:noFill/>
        </p:spPr>
        <p:txBody>
          <a:bodyPr wrap="none">
            <a:spAutoFit/>
          </a:bodyPr>
          <a:lstStyle/>
          <a:p>
            <a:pPr>
              <a:defRPr/>
            </a:pPr>
            <a:r>
              <a:rPr lang="nb-NO" sz="1500" dirty="0">
                <a:highlight>
                  <a:srgbClr val="FFFF00"/>
                </a:highlight>
              </a:rPr>
              <a:t>MV-MV </a:t>
            </a:r>
            <a:r>
              <a:rPr lang="nb-NO" sz="1500" dirty="0" err="1">
                <a:highlight>
                  <a:srgbClr val="FFFF00"/>
                </a:highlight>
              </a:rPr>
              <a:t>switching</a:t>
            </a:r>
            <a:endParaRPr lang="nb-NO" sz="1500" dirty="0">
              <a:highlight>
                <a:srgbClr val="FFFF00"/>
              </a:highlight>
            </a:endParaRPr>
          </a:p>
        </p:txBody>
      </p:sp>
      <p:grpSp>
        <p:nvGrpSpPr>
          <p:cNvPr id="5" name="Group 4">
            <a:extLst>
              <a:ext uri="{FF2B5EF4-FFF2-40B4-BE49-F238E27FC236}">
                <a16:creationId xmlns:a16="http://schemas.microsoft.com/office/drawing/2014/main" id="{89497B13-6DE4-B59D-68B2-D98C878AFE88}"/>
              </a:ext>
            </a:extLst>
          </p:cNvPr>
          <p:cNvGrpSpPr/>
          <p:nvPr/>
        </p:nvGrpSpPr>
        <p:grpSpPr>
          <a:xfrm>
            <a:off x="7153348" y="3660496"/>
            <a:ext cx="3579813" cy="2666444"/>
            <a:chOff x="7153348" y="3660496"/>
            <a:chExt cx="3579813" cy="2666444"/>
          </a:xfrm>
        </p:grpSpPr>
        <p:pic>
          <p:nvPicPr>
            <p:cNvPr id="121858" name="Bilde 31">
              <a:extLst>
                <a:ext uri="{FF2B5EF4-FFF2-40B4-BE49-F238E27FC236}">
                  <a16:creationId xmlns:a16="http://schemas.microsoft.com/office/drawing/2014/main" id="{EEBE23CF-B86C-4978-8D2E-B05F2B3ABB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3348" y="4029828"/>
              <a:ext cx="3579813" cy="229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1B53347-469E-08FC-54DD-9BAFA1FF8333}"/>
                </a:ext>
              </a:extLst>
            </p:cNvPr>
            <p:cNvSpPr txBox="1"/>
            <p:nvPr/>
          </p:nvSpPr>
          <p:spPr>
            <a:xfrm>
              <a:off x="8428766" y="3660496"/>
              <a:ext cx="1047082" cy="369332"/>
            </a:xfrm>
            <a:prstGeom prst="rect">
              <a:avLst/>
            </a:prstGeom>
            <a:noFill/>
          </p:spPr>
          <p:txBody>
            <a:bodyPr wrap="none" rtlCol="0">
              <a:spAutoFit/>
            </a:bodyPr>
            <a:lstStyle/>
            <a:p>
              <a:r>
                <a:rPr lang="nb-NO" dirty="0"/>
                <a:t>SR-</a:t>
              </a:r>
              <a:r>
                <a:rPr lang="nb-NO" dirty="0" err="1"/>
                <a:t>block</a:t>
              </a:r>
              <a:r>
                <a:rPr lang="nb-NO" dirty="0"/>
                <a:t>:</a:t>
              </a:r>
              <a:endParaRPr lang="en-US" dirty="0"/>
            </a:p>
          </p:txBody>
        </p:sp>
      </p:grpSp>
      <p:sp>
        <p:nvSpPr>
          <p:cNvPr id="6" name="TextBox 5">
            <a:extLst>
              <a:ext uri="{FF2B5EF4-FFF2-40B4-BE49-F238E27FC236}">
                <a16:creationId xmlns:a16="http://schemas.microsoft.com/office/drawing/2014/main" id="{353A95F2-A8AF-F1B3-D39C-109A78F03631}"/>
              </a:ext>
            </a:extLst>
          </p:cNvPr>
          <p:cNvSpPr txBox="1"/>
          <p:nvPr/>
        </p:nvSpPr>
        <p:spPr>
          <a:xfrm>
            <a:off x="1793451" y="1866485"/>
            <a:ext cx="301686" cy="369332"/>
          </a:xfrm>
          <a:prstGeom prst="rect">
            <a:avLst/>
          </a:prstGeom>
          <a:noFill/>
        </p:spPr>
        <p:txBody>
          <a:bodyPr wrap="none" rtlCol="0">
            <a:spAutoFit/>
          </a:bodyPr>
          <a:lstStyle/>
          <a:p>
            <a:r>
              <a:rPr lang="nb-NO" dirty="0">
                <a:solidFill>
                  <a:schemeClr val="accent1"/>
                </a:solidFill>
              </a:rPr>
              <a:t>1</a:t>
            </a:r>
            <a:endParaRPr lang="en-US" dirty="0">
              <a:solidFill>
                <a:schemeClr val="accent1"/>
              </a:solidFill>
            </a:endParaRPr>
          </a:p>
        </p:txBody>
      </p:sp>
      <p:sp>
        <p:nvSpPr>
          <p:cNvPr id="7" name="TextBox 6">
            <a:extLst>
              <a:ext uri="{FF2B5EF4-FFF2-40B4-BE49-F238E27FC236}">
                <a16:creationId xmlns:a16="http://schemas.microsoft.com/office/drawing/2014/main" id="{F848CDCA-36E7-12BF-DDA1-FEE05655135D}"/>
              </a:ext>
            </a:extLst>
          </p:cNvPr>
          <p:cNvSpPr txBox="1"/>
          <p:nvPr/>
        </p:nvSpPr>
        <p:spPr>
          <a:xfrm>
            <a:off x="3025688" y="3382757"/>
            <a:ext cx="301686" cy="369332"/>
          </a:xfrm>
          <a:prstGeom prst="rect">
            <a:avLst/>
          </a:prstGeom>
          <a:noFill/>
        </p:spPr>
        <p:txBody>
          <a:bodyPr wrap="none" rtlCol="0">
            <a:spAutoFit/>
          </a:bodyPr>
          <a:lstStyle/>
          <a:p>
            <a:r>
              <a:rPr lang="nb-NO" dirty="0">
                <a:solidFill>
                  <a:schemeClr val="accent4"/>
                </a:solidFill>
              </a:rPr>
              <a:t>3</a:t>
            </a:r>
            <a:endParaRPr lang="en-US" dirty="0">
              <a:solidFill>
                <a:schemeClr val="accent4"/>
              </a:solidFill>
            </a:endParaRPr>
          </a:p>
        </p:txBody>
      </p:sp>
      <p:sp>
        <p:nvSpPr>
          <p:cNvPr id="8" name="TextBox 7">
            <a:extLst>
              <a:ext uri="{FF2B5EF4-FFF2-40B4-BE49-F238E27FC236}">
                <a16:creationId xmlns:a16="http://schemas.microsoft.com/office/drawing/2014/main" id="{5F2EB0E6-B7A2-E8A9-2A66-D93013EBCB1A}"/>
              </a:ext>
            </a:extLst>
          </p:cNvPr>
          <p:cNvSpPr txBox="1"/>
          <p:nvPr/>
        </p:nvSpPr>
        <p:spPr>
          <a:xfrm>
            <a:off x="3616293" y="3364007"/>
            <a:ext cx="301686" cy="369332"/>
          </a:xfrm>
          <a:prstGeom prst="rect">
            <a:avLst/>
          </a:prstGeom>
          <a:noFill/>
        </p:spPr>
        <p:txBody>
          <a:bodyPr wrap="none" rtlCol="0">
            <a:spAutoFit/>
          </a:bodyPr>
          <a:lstStyle/>
          <a:p>
            <a:r>
              <a:rPr lang="nb-NO" dirty="0">
                <a:solidFill>
                  <a:schemeClr val="accent5"/>
                </a:solidFill>
              </a:rPr>
              <a:t>2</a:t>
            </a:r>
            <a:endParaRPr lang="en-US" dirty="0">
              <a:solidFill>
                <a:schemeClr val="accent5"/>
              </a:solidFill>
            </a:endParaRPr>
          </a:p>
        </p:txBody>
      </p:sp>
      <p:sp>
        <p:nvSpPr>
          <p:cNvPr id="9" name="TextBox 8">
            <a:extLst>
              <a:ext uri="{FF2B5EF4-FFF2-40B4-BE49-F238E27FC236}">
                <a16:creationId xmlns:a16="http://schemas.microsoft.com/office/drawing/2014/main" id="{ED4C1ED2-74A2-AA96-6963-7F0F81A762F2}"/>
              </a:ext>
            </a:extLst>
          </p:cNvPr>
          <p:cNvSpPr txBox="1"/>
          <p:nvPr/>
        </p:nvSpPr>
        <p:spPr>
          <a:xfrm>
            <a:off x="1786857" y="2802297"/>
            <a:ext cx="301686" cy="369332"/>
          </a:xfrm>
          <a:prstGeom prst="rect">
            <a:avLst/>
          </a:prstGeom>
          <a:noFill/>
        </p:spPr>
        <p:txBody>
          <a:bodyPr wrap="none" rtlCol="0">
            <a:spAutoFit/>
          </a:bodyPr>
          <a:lstStyle/>
          <a:p>
            <a:r>
              <a:rPr lang="nb-NO" dirty="0">
                <a:solidFill>
                  <a:srgbClr val="FF0000"/>
                </a:solidFill>
              </a:rPr>
              <a:t>4</a:t>
            </a:r>
            <a:endParaRPr lang="en-US" dirty="0">
              <a:solidFill>
                <a:srgbClr val="FF0000"/>
              </a:solidFill>
            </a:endParaRPr>
          </a:p>
        </p:txBody>
      </p:sp>
      <p:sp>
        <p:nvSpPr>
          <p:cNvPr id="10" name="TextBox 9">
            <a:extLst>
              <a:ext uri="{FF2B5EF4-FFF2-40B4-BE49-F238E27FC236}">
                <a16:creationId xmlns:a16="http://schemas.microsoft.com/office/drawing/2014/main" id="{9A9DF08B-1DAD-94D9-8DC9-71B8605D96DE}"/>
              </a:ext>
            </a:extLst>
          </p:cNvPr>
          <p:cNvSpPr txBox="1"/>
          <p:nvPr/>
        </p:nvSpPr>
        <p:spPr>
          <a:xfrm>
            <a:off x="701200" y="6182477"/>
            <a:ext cx="5186805" cy="584775"/>
          </a:xfrm>
          <a:prstGeom prst="rect">
            <a:avLst/>
          </a:prstGeom>
          <a:noFill/>
        </p:spPr>
        <p:txBody>
          <a:bodyPr wrap="none" rtlCol="0">
            <a:spAutoFit/>
          </a:bodyPr>
          <a:lstStyle/>
          <a:p>
            <a:r>
              <a:rPr lang="nb-NO" sz="1600" dirty="0"/>
              <a:t>C</a:t>
            </a:r>
            <a:r>
              <a:rPr lang="nb-NO" sz="1600" baseline="-25000" dirty="0"/>
              <a:t>PI</a:t>
            </a:r>
            <a:r>
              <a:rPr lang="nb-NO" sz="1600" dirty="0"/>
              <a:t> – same controller for all inputs (</a:t>
            </a:r>
            <a:r>
              <a:rPr lang="nb-NO" sz="1600" dirty="0" err="1"/>
              <a:t>one</a:t>
            </a:r>
            <a:r>
              <a:rPr lang="nb-NO" sz="1600" dirty="0"/>
              <a:t> integral time)</a:t>
            </a:r>
          </a:p>
          <a:p>
            <a:r>
              <a:rPr lang="nb-NO" sz="1600" dirty="0"/>
              <a:t>         </a:t>
            </a:r>
            <a:r>
              <a:rPr lang="nb-NO" sz="1600" dirty="0" err="1"/>
              <a:t>But</a:t>
            </a:r>
            <a:r>
              <a:rPr lang="nb-NO" sz="1600" dirty="0"/>
              <a:t> </a:t>
            </a:r>
            <a:r>
              <a:rPr lang="nb-NO" sz="1600" dirty="0" err="1"/>
              <a:t>get</a:t>
            </a:r>
            <a:r>
              <a:rPr lang="nb-NO" sz="1600" dirty="0"/>
              <a:t> different </a:t>
            </a:r>
            <a:r>
              <a:rPr lang="nb-NO" sz="1600" dirty="0" err="1"/>
              <a:t>gains</a:t>
            </a:r>
            <a:r>
              <a:rPr lang="nb-NO" sz="1600" dirty="0"/>
              <a:t> by </a:t>
            </a:r>
            <a:r>
              <a:rPr lang="nb-NO" sz="1600" dirty="0" err="1"/>
              <a:t>adjusting</a:t>
            </a:r>
            <a:r>
              <a:rPr lang="nb-NO" sz="1600" dirty="0"/>
              <a:t> </a:t>
            </a:r>
            <a:r>
              <a:rPr lang="nb-NO" sz="1600" dirty="0" err="1"/>
              <a:t>slopes</a:t>
            </a:r>
            <a:r>
              <a:rPr lang="nb-NO" sz="1600" dirty="0"/>
              <a:t> </a:t>
            </a:r>
            <a:r>
              <a:rPr lang="el-GR" sz="1600" dirty="0"/>
              <a:t>α</a:t>
            </a:r>
            <a:r>
              <a:rPr lang="nb-NO" sz="1600" dirty="0"/>
              <a:t> in SR-</a:t>
            </a:r>
            <a:r>
              <a:rPr lang="nb-NO" sz="1600" dirty="0" err="1"/>
              <a:t>block</a:t>
            </a:r>
            <a:endParaRPr lang="nb-NO" sz="1600" dirty="0"/>
          </a:p>
        </p:txBody>
      </p:sp>
      <p:sp>
        <p:nvSpPr>
          <p:cNvPr id="3" name="Slide Number Placeholder 2">
            <a:extLst>
              <a:ext uri="{FF2B5EF4-FFF2-40B4-BE49-F238E27FC236}">
                <a16:creationId xmlns:a16="http://schemas.microsoft.com/office/drawing/2014/main" id="{1A34FB2A-D495-FEAB-0492-98AD7BBDEE32}"/>
              </a:ext>
            </a:extLst>
          </p:cNvPr>
          <p:cNvSpPr>
            <a:spLocks noGrp="1"/>
          </p:cNvSpPr>
          <p:nvPr>
            <p:ph type="sldNum" sz="quarter" idx="12"/>
          </p:nvPr>
        </p:nvSpPr>
        <p:spPr/>
        <p:txBody>
          <a:bodyPr/>
          <a:lstStyle/>
          <a:p>
            <a:fld id="{A5FDCD2B-6064-4A78-9C2D-DD73DFA345C7}" type="slidenum">
              <a:rPr lang="en-US" smtClean="0"/>
              <a:t>56</a:t>
            </a:fld>
            <a:endParaRPr lang="en-US"/>
          </a:p>
        </p:txBody>
      </p:sp>
    </p:spTree>
    <p:extLst>
      <p:ext uri="{BB962C8B-B14F-4D97-AF65-F5344CB8AC3E}">
        <p14:creationId xmlns:p14="http://schemas.microsoft.com/office/powerpoint/2010/main" val="299138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8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97536FA-7353-46CC-BDB1-D5407B023790}"/>
              </a:ext>
            </a:extLst>
          </p:cNvPr>
          <p:cNvPicPr>
            <a:picLocks noGrp="1" noChangeAspect="1"/>
          </p:cNvPicPr>
          <p:nvPr>
            <p:ph idx="1"/>
          </p:nvPr>
        </p:nvPicPr>
        <p:blipFill>
          <a:blip r:embed="rId2"/>
          <a:stretch>
            <a:fillRect/>
          </a:stretch>
        </p:blipFill>
        <p:spPr>
          <a:xfrm>
            <a:off x="4026787" y="1746828"/>
            <a:ext cx="6164192" cy="4539951"/>
          </a:xfrm>
        </p:spPr>
      </p:pic>
      <p:sp>
        <p:nvSpPr>
          <p:cNvPr id="6" name="Tittel 1">
            <a:extLst>
              <a:ext uri="{FF2B5EF4-FFF2-40B4-BE49-F238E27FC236}">
                <a16:creationId xmlns:a16="http://schemas.microsoft.com/office/drawing/2014/main" id="{709EC82A-F1F1-4BC1-BF5F-54D4F9C4EFA3}"/>
              </a:ext>
            </a:extLst>
          </p:cNvPr>
          <p:cNvSpPr txBox="1">
            <a:spLocks/>
          </p:cNvSpPr>
          <p:nvPr/>
        </p:nvSpPr>
        <p:spPr>
          <a:xfrm>
            <a:off x="1357130" y="710293"/>
            <a:ext cx="7723074" cy="642938"/>
          </a:xfrm>
          <a:prstGeom prst="rect">
            <a:avLst/>
          </a:prstGeom>
        </p:spPr>
        <p:txBody>
          <a:bodyPr lIns="51435" tIns="25718" rIns="51435" bIns="25718" anchor="ctr">
            <a:noAutofit/>
          </a:bodyPr>
          <a:lstStyle>
            <a:lvl1pPr algn="l" defTabSz="457200" rtl="0" eaLnBrk="1" latinLnBrk="0" hangingPunct="1">
              <a:spcBef>
                <a:spcPct val="0"/>
              </a:spcBef>
              <a:buNone/>
              <a:defRPr sz="4000" b="1" i="0" kern="1200">
                <a:solidFill>
                  <a:schemeClr val="tx1"/>
                </a:solidFill>
                <a:latin typeface="Calibri Light" panose="020F0302020204030204" pitchFamily="34" charset="0"/>
                <a:ea typeface="+mj-ea"/>
                <a:cs typeface="Calibri Light" panose="020F0302020204030204" pitchFamily="34" charset="0"/>
              </a:defRPr>
            </a:lvl1pPr>
          </a:lstStyle>
          <a:p>
            <a:pPr>
              <a:defRPr/>
            </a:pPr>
            <a:r>
              <a:rPr lang="en-US" sz="3200" dirty="0"/>
              <a:t>Simulation Split-range control (SRC)</a:t>
            </a:r>
          </a:p>
        </p:txBody>
      </p:sp>
      <p:sp>
        <p:nvSpPr>
          <p:cNvPr id="2" name="TextBox 1">
            <a:extLst>
              <a:ext uri="{FF2B5EF4-FFF2-40B4-BE49-F238E27FC236}">
                <a16:creationId xmlns:a16="http://schemas.microsoft.com/office/drawing/2014/main" id="{00C3ED77-9CC4-2C5C-2B52-42F53B3C3C98}"/>
              </a:ext>
            </a:extLst>
          </p:cNvPr>
          <p:cNvSpPr txBox="1"/>
          <p:nvPr/>
        </p:nvSpPr>
        <p:spPr>
          <a:xfrm>
            <a:off x="-59648" y="-20153"/>
            <a:ext cx="1572738" cy="323165"/>
          </a:xfrm>
          <a:prstGeom prst="rect">
            <a:avLst/>
          </a:prstGeom>
          <a:noFill/>
        </p:spPr>
        <p:txBody>
          <a:bodyPr wrap="none">
            <a:spAutoFit/>
          </a:bodyPr>
          <a:lstStyle/>
          <a:p>
            <a:pPr>
              <a:defRPr/>
            </a:pPr>
            <a:r>
              <a:rPr lang="nb-NO" sz="1500" dirty="0">
                <a:highlight>
                  <a:srgbClr val="FFFF00"/>
                </a:highlight>
              </a:rPr>
              <a:t>MV-MV </a:t>
            </a:r>
            <a:r>
              <a:rPr lang="nb-NO" sz="1500" dirty="0" err="1">
                <a:highlight>
                  <a:srgbClr val="FFFF00"/>
                </a:highlight>
              </a:rPr>
              <a:t>switching</a:t>
            </a:r>
            <a:endParaRPr lang="nb-NO" sz="1500" dirty="0">
              <a:highlight>
                <a:srgbClr val="FFFF00"/>
              </a:highlight>
            </a:endParaRPr>
          </a:p>
        </p:txBody>
      </p:sp>
      <p:sp>
        <p:nvSpPr>
          <p:cNvPr id="24" name="TextBox 23">
            <a:extLst>
              <a:ext uri="{FF2B5EF4-FFF2-40B4-BE49-F238E27FC236}">
                <a16:creationId xmlns:a16="http://schemas.microsoft.com/office/drawing/2014/main" id="{984940DF-D997-0B99-279C-588A73A96068}"/>
              </a:ext>
            </a:extLst>
          </p:cNvPr>
          <p:cNvSpPr txBox="1"/>
          <p:nvPr/>
        </p:nvSpPr>
        <p:spPr>
          <a:xfrm>
            <a:off x="5902859" y="2154109"/>
            <a:ext cx="960519" cy="369332"/>
          </a:xfrm>
          <a:prstGeom prst="rect">
            <a:avLst/>
          </a:prstGeom>
          <a:noFill/>
        </p:spPr>
        <p:txBody>
          <a:bodyPr wrap="none" rtlCol="0">
            <a:spAutoFit/>
          </a:bodyPr>
          <a:lstStyle/>
          <a:p>
            <a:r>
              <a:rPr lang="nb-NO" dirty="0"/>
              <a:t>summer</a:t>
            </a:r>
            <a:endParaRPr lang="en-US" dirty="0"/>
          </a:p>
        </p:txBody>
      </p:sp>
      <p:sp>
        <p:nvSpPr>
          <p:cNvPr id="25" name="TextBox 24">
            <a:extLst>
              <a:ext uri="{FF2B5EF4-FFF2-40B4-BE49-F238E27FC236}">
                <a16:creationId xmlns:a16="http://schemas.microsoft.com/office/drawing/2014/main" id="{D6906741-A20B-0BEA-3F41-A76624CE7CC1}"/>
              </a:ext>
            </a:extLst>
          </p:cNvPr>
          <p:cNvSpPr txBox="1"/>
          <p:nvPr/>
        </p:nvSpPr>
        <p:spPr>
          <a:xfrm>
            <a:off x="8535909" y="3231071"/>
            <a:ext cx="792396" cy="369332"/>
          </a:xfrm>
          <a:prstGeom prst="rect">
            <a:avLst/>
          </a:prstGeom>
          <a:noFill/>
        </p:spPr>
        <p:txBody>
          <a:bodyPr wrap="none" rtlCol="0">
            <a:spAutoFit/>
          </a:bodyPr>
          <a:lstStyle/>
          <a:p>
            <a:r>
              <a:rPr lang="nb-NO" dirty="0" err="1"/>
              <a:t>winter</a:t>
            </a:r>
            <a:endParaRPr lang="en-US" dirty="0"/>
          </a:p>
        </p:txBody>
      </p:sp>
      <p:grpSp>
        <p:nvGrpSpPr>
          <p:cNvPr id="30" name="Group 29">
            <a:extLst>
              <a:ext uri="{FF2B5EF4-FFF2-40B4-BE49-F238E27FC236}">
                <a16:creationId xmlns:a16="http://schemas.microsoft.com/office/drawing/2014/main" id="{E5A990EC-AC71-5754-5F39-A2AB1FE9AA79}"/>
              </a:ext>
            </a:extLst>
          </p:cNvPr>
          <p:cNvGrpSpPr/>
          <p:nvPr/>
        </p:nvGrpSpPr>
        <p:grpSpPr>
          <a:xfrm>
            <a:off x="55766" y="2289882"/>
            <a:ext cx="2914648" cy="2666318"/>
            <a:chOff x="55766" y="2289882"/>
            <a:chExt cx="2914648" cy="2666318"/>
          </a:xfrm>
        </p:grpSpPr>
        <p:sp>
          <p:nvSpPr>
            <p:cNvPr id="26" name="TextBox 25">
              <a:extLst>
                <a:ext uri="{FF2B5EF4-FFF2-40B4-BE49-F238E27FC236}">
                  <a16:creationId xmlns:a16="http://schemas.microsoft.com/office/drawing/2014/main" id="{8CE729D4-AC95-65B0-6B3B-2A9F76E758C1}"/>
                </a:ext>
              </a:extLst>
            </p:cNvPr>
            <p:cNvSpPr txBox="1"/>
            <p:nvPr/>
          </p:nvSpPr>
          <p:spPr>
            <a:xfrm>
              <a:off x="1771800" y="3439928"/>
              <a:ext cx="628698" cy="461665"/>
            </a:xfrm>
            <a:prstGeom prst="rect">
              <a:avLst/>
            </a:prstGeom>
            <a:noFill/>
          </p:spPr>
          <p:txBody>
            <a:bodyPr wrap="none" rtlCol="0">
              <a:spAutoFit/>
            </a:bodyPr>
            <a:lstStyle/>
            <a:p>
              <a:r>
                <a:rPr lang="nb-NO" sz="2400" dirty="0">
                  <a:solidFill>
                    <a:srgbClr val="FF0000"/>
                  </a:solidFill>
                </a:rPr>
                <a:t>y=T</a:t>
              </a:r>
              <a:endParaRPr lang="en-US" sz="2400" dirty="0">
                <a:solidFill>
                  <a:srgbClr val="FF0000"/>
                </a:solidFill>
              </a:endParaRPr>
            </a:p>
          </p:txBody>
        </p:sp>
        <p:grpSp>
          <p:nvGrpSpPr>
            <p:cNvPr id="29" name="Group 28">
              <a:extLst>
                <a:ext uri="{FF2B5EF4-FFF2-40B4-BE49-F238E27FC236}">
                  <a16:creationId xmlns:a16="http://schemas.microsoft.com/office/drawing/2014/main" id="{4BAC89E1-4CD0-56E4-B852-54967C01CE2A}"/>
                </a:ext>
              </a:extLst>
            </p:cNvPr>
            <p:cNvGrpSpPr/>
            <p:nvPr/>
          </p:nvGrpSpPr>
          <p:grpSpPr>
            <a:xfrm>
              <a:off x="55766" y="2289882"/>
              <a:ext cx="2914648" cy="2666318"/>
              <a:chOff x="55766" y="2289882"/>
              <a:chExt cx="2914648" cy="2666318"/>
            </a:xfrm>
          </p:grpSpPr>
          <p:sp>
            <p:nvSpPr>
              <p:cNvPr id="20" name="TextBox 19">
                <a:extLst>
                  <a:ext uri="{FF2B5EF4-FFF2-40B4-BE49-F238E27FC236}">
                    <a16:creationId xmlns:a16="http://schemas.microsoft.com/office/drawing/2014/main" id="{EFFCF452-DA66-7F49-497F-36D1F498F886}"/>
                  </a:ext>
                </a:extLst>
              </p:cNvPr>
              <p:cNvSpPr txBox="1"/>
              <p:nvPr/>
            </p:nvSpPr>
            <p:spPr>
              <a:xfrm>
                <a:off x="450948" y="3070596"/>
                <a:ext cx="301686" cy="369332"/>
              </a:xfrm>
              <a:prstGeom prst="rect">
                <a:avLst/>
              </a:prstGeom>
              <a:noFill/>
            </p:spPr>
            <p:txBody>
              <a:bodyPr wrap="none" rtlCol="0">
                <a:spAutoFit/>
              </a:bodyPr>
              <a:lstStyle/>
              <a:p>
                <a:r>
                  <a:rPr lang="nb-NO" dirty="0">
                    <a:solidFill>
                      <a:schemeClr val="accent1"/>
                    </a:solidFill>
                  </a:rPr>
                  <a:t>1</a:t>
                </a:r>
                <a:endParaRPr lang="en-US" dirty="0">
                  <a:solidFill>
                    <a:schemeClr val="accent1"/>
                  </a:solidFill>
                </a:endParaRPr>
              </a:p>
            </p:txBody>
          </p:sp>
          <p:sp>
            <p:nvSpPr>
              <p:cNvPr id="21" name="TextBox 20">
                <a:extLst>
                  <a:ext uri="{FF2B5EF4-FFF2-40B4-BE49-F238E27FC236}">
                    <a16:creationId xmlns:a16="http://schemas.microsoft.com/office/drawing/2014/main" id="{3E39A02F-5749-1BDE-EA20-E1F481D71191}"/>
                  </a:ext>
                </a:extLst>
              </p:cNvPr>
              <p:cNvSpPr txBox="1"/>
              <p:nvPr/>
            </p:nvSpPr>
            <p:spPr>
              <a:xfrm>
                <a:off x="1683185" y="4586868"/>
                <a:ext cx="301686" cy="369332"/>
              </a:xfrm>
              <a:prstGeom prst="rect">
                <a:avLst/>
              </a:prstGeom>
              <a:noFill/>
            </p:spPr>
            <p:txBody>
              <a:bodyPr wrap="none" rtlCol="0">
                <a:spAutoFit/>
              </a:bodyPr>
              <a:lstStyle/>
              <a:p>
                <a:r>
                  <a:rPr lang="nb-NO" dirty="0">
                    <a:solidFill>
                      <a:schemeClr val="accent4"/>
                    </a:solidFill>
                  </a:rPr>
                  <a:t>3</a:t>
                </a:r>
                <a:endParaRPr lang="en-US" dirty="0">
                  <a:solidFill>
                    <a:schemeClr val="accent4"/>
                  </a:solidFill>
                </a:endParaRPr>
              </a:p>
            </p:txBody>
          </p:sp>
          <p:sp>
            <p:nvSpPr>
              <p:cNvPr id="22" name="TextBox 21">
                <a:extLst>
                  <a:ext uri="{FF2B5EF4-FFF2-40B4-BE49-F238E27FC236}">
                    <a16:creationId xmlns:a16="http://schemas.microsoft.com/office/drawing/2014/main" id="{BB9BBEDE-7E85-9A42-5076-7DC1C36F8253}"/>
                  </a:ext>
                </a:extLst>
              </p:cNvPr>
              <p:cNvSpPr txBox="1"/>
              <p:nvPr/>
            </p:nvSpPr>
            <p:spPr>
              <a:xfrm>
                <a:off x="2273790" y="4568118"/>
                <a:ext cx="301686" cy="369332"/>
              </a:xfrm>
              <a:prstGeom prst="rect">
                <a:avLst/>
              </a:prstGeom>
              <a:noFill/>
            </p:spPr>
            <p:txBody>
              <a:bodyPr wrap="none" rtlCol="0">
                <a:spAutoFit/>
              </a:bodyPr>
              <a:lstStyle/>
              <a:p>
                <a:r>
                  <a:rPr lang="nb-NO" dirty="0">
                    <a:solidFill>
                      <a:schemeClr val="accent5"/>
                    </a:solidFill>
                  </a:rPr>
                  <a:t>2</a:t>
                </a:r>
                <a:endParaRPr lang="en-US" dirty="0">
                  <a:solidFill>
                    <a:schemeClr val="accent5"/>
                  </a:solidFill>
                </a:endParaRPr>
              </a:p>
            </p:txBody>
          </p:sp>
          <p:sp>
            <p:nvSpPr>
              <p:cNvPr id="23" name="TextBox 22">
                <a:extLst>
                  <a:ext uri="{FF2B5EF4-FFF2-40B4-BE49-F238E27FC236}">
                    <a16:creationId xmlns:a16="http://schemas.microsoft.com/office/drawing/2014/main" id="{AE860474-14C1-1EB6-15A4-13EF9DB5B4E0}"/>
                  </a:ext>
                </a:extLst>
              </p:cNvPr>
              <p:cNvSpPr txBox="1"/>
              <p:nvPr/>
            </p:nvSpPr>
            <p:spPr>
              <a:xfrm>
                <a:off x="444354" y="4006408"/>
                <a:ext cx="301686" cy="369332"/>
              </a:xfrm>
              <a:prstGeom prst="rect">
                <a:avLst/>
              </a:prstGeom>
              <a:noFill/>
            </p:spPr>
            <p:txBody>
              <a:bodyPr wrap="none" rtlCol="0">
                <a:spAutoFit/>
              </a:bodyPr>
              <a:lstStyle/>
              <a:p>
                <a:r>
                  <a:rPr lang="nb-NO" dirty="0">
                    <a:solidFill>
                      <a:srgbClr val="FF0000"/>
                    </a:solidFill>
                  </a:rPr>
                  <a:t>4</a:t>
                </a:r>
                <a:endParaRPr lang="en-US" dirty="0">
                  <a:solidFill>
                    <a:srgbClr val="FF0000"/>
                  </a:solidFill>
                </a:endParaRPr>
              </a:p>
            </p:txBody>
          </p:sp>
          <p:grpSp>
            <p:nvGrpSpPr>
              <p:cNvPr id="28" name="Group 27">
                <a:extLst>
                  <a:ext uri="{FF2B5EF4-FFF2-40B4-BE49-F238E27FC236}">
                    <a16:creationId xmlns:a16="http://schemas.microsoft.com/office/drawing/2014/main" id="{5AEE4432-61F6-5E77-046D-AA194569C6B1}"/>
                  </a:ext>
                </a:extLst>
              </p:cNvPr>
              <p:cNvGrpSpPr/>
              <p:nvPr/>
            </p:nvGrpSpPr>
            <p:grpSpPr>
              <a:xfrm>
                <a:off x="55766" y="2289882"/>
                <a:ext cx="2914648" cy="2379760"/>
                <a:chOff x="95775" y="2320026"/>
                <a:chExt cx="2914648" cy="2379760"/>
              </a:xfrm>
            </p:grpSpPr>
            <p:grpSp>
              <p:nvGrpSpPr>
                <p:cNvPr id="3" name="Gruppe 16">
                  <a:extLst>
                    <a:ext uri="{FF2B5EF4-FFF2-40B4-BE49-F238E27FC236}">
                      <a16:creationId xmlns:a16="http://schemas.microsoft.com/office/drawing/2014/main" id="{C65DE50C-CCB9-AF79-2E01-E408A1522A36}"/>
                    </a:ext>
                  </a:extLst>
                </p:cNvPr>
                <p:cNvGrpSpPr>
                  <a:grpSpLocks/>
                </p:cNvGrpSpPr>
                <p:nvPr/>
              </p:nvGrpSpPr>
              <p:grpSpPr bwMode="auto">
                <a:xfrm>
                  <a:off x="540618" y="2501020"/>
                  <a:ext cx="2469805" cy="2198766"/>
                  <a:chOff x="5573958" y="1777389"/>
                  <a:chExt cx="2635250" cy="2335213"/>
                </a:xfrm>
              </p:grpSpPr>
              <p:grpSp>
                <p:nvGrpSpPr>
                  <p:cNvPr id="4" name="Group 4">
                    <a:extLst>
                      <a:ext uri="{FF2B5EF4-FFF2-40B4-BE49-F238E27FC236}">
                        <a16:creationId xmlns:a16="http://schemas.microsoft.com/office/drawing/2014/main" id="{50C6BC07-ADAE-9451-627C-684084CC7C89}"/>
                      </a:ext>
                    </a:extLst>
                  </p:cNvPr>
                  <p:cNvGrpSpPr>
                    <a:grpSpLocks noChangeAspect="1"/>
                  </p:cNvGrpSpPr>
                  <p:nvPr/>
                </p:nvGrpSpPr>
                <p:grpSpPr bwMode="auto">
                  <a:xfrm>
                    <a:off x="5573958" y="1777389"/>
                    <a:ext cx="2635250" cy="2335213"/>
                    <a:chOff x="3528" y="1642"/>
                    <a:chExt cx="1660" cy="1471"/>
                  </a:xfrm>
                </p:grpSpPr>
                <p:sp>
                  <p:nvSpPr>
                    <p:cNvPr id="9" name="AutoShape 3">
                      <a:extLst>
                        <a:ext uri="{FF2B5EF4-FFF2-40B4-BE49-F238E27FC236}">
                          <a16:creationId xmlns:a16="http://schemas.microsoft.com/office/drawing/2014/main" id="{D39EB20E-0245-6E57-C1F9-600AB319A093}"/>
                        </a:ext>
                      </a:extLst>
                    </p:cNvPr>
                    <p:cNvSpPr>
                      <a:spLocks noChangeAspect="1" noChangeArrowheads="1" noTextEdit="1"/>
                    </p:cNvSpPr>
                    <p:nvPr/>
                  </p:nvSpPr>
                  <p:spPr bwMode="auto">
                    <a:xfrm>
                      <a:off x="3528" y="1642"/>
                      <a:ext cx="1660" cy="1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endParaRPr lang="nb-NO" dirty="0"/>
                    </a:p>
                  </p:txBody>
                </p:sp>
                <p:sp>
                  <p:nvSpPr>
                    <p:cNvPr id="10" name="Freeform 5">
                      <a:extLst>
                        <a:ext uri="{FF2B5EF4-FFF2-40B4-BE49-F238E27FC236}">
                          <a16:creationId xmlns:a16="http://schemas.microsoft.com/office/drawing/2014/main" id="{08495C02-5300-89DB-4C8C-D745F95C5911}"/>
                        </a:ext>
                      </a:extLst>
                    </p:cNvPr>
                    <p:cNvSpPr>
                      <a:spLocks/>
                    </p:cNvSpPr>
                    <p:nvPr/>
                  </p:nvSpPr>
                  <p:spPr bwMode="auto">
                    <a:xfrm>
                      <a:off x="3545" y="1658"/>
                      <a:ext cx="1621" cy="300"/>
                    </a:xfrm>
                    <a:custGeom>
                      <a:avLst/>
                      <a:gdLst>
                        <a:gd name="T0" fmla="*/ 1617 w 1621"/>
                        <a:gd name="T1" fmla="*/ 300 h 300"/>
                        <a:gd name="T2" fmla="*/ 811 w 1621"/>
                        <a:gd name="T3" fmla="*/ 13 h 300"/>
                        <a:gd name="T4" fmla="*/ 815 w 1621"/>
                        <a:gd name="T5" fmla="*/ 13 h 300"/>
                        <a:gd name="T6" fmla="*/ 14 w 1621"/>
                        <a:gd name="T7" fmla="*/ 298 h 300"/>
                        <a:gd name="T8" fmla="*/ 12 w 1621"/>
                        <a:gd name="T9" fmla="*/ 286 h 300"/>
                        <a:gd name="T10" fmla="*/ 1619 w 1621"/>
                        <a:gd name="T11" fmla="*/ 286 h 300"/>
                        <a:gd name="T12" fmla="*/ 1619 w 1621"/>
                        <a:gd name="T13" fmla="*/ 298 h 300"/>
                        <a:gd name="T14" fmla="*/ 1 w 1621"/>
                        <a:gd name="T15" fmla="*/ 298 h 300"/>
                        <a:gd name="T16" fmla="*/ 0 w 1621"/>
                        <a:gd name="T17" fmla="*/ 290 h 300"/>
                        <a:gd name="T18" fmla="*/ 813 w 1621"/>
                        <a:gd name="T19" fmla="*/ 0 h 300"/>
                        <a:gd name="T20" fmla="*/ 1621 w 1621"/>
                        <a:gd name="T21" fmla="*/ 289 h 300"/>
                        <a:gd name="T22" fmla="*/ 1617 w 1621"/>
                        <a:gd name="T23" fmla="*/ 300 h 3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21" h="300">
                          <a:moveTo>
                            <a:pt x="1617" y="300"/>
                          </a:moveTo>
                          <a:lnTo>
                            <a:pt x="811" y="13"/>
                          </a:lnTo>
                          <a:lnTo>
                            <a:pt x="815" y="13"/>
                          </a:lnTo>
                          <a:lnTo>
                            <a:pt x="14" y="298"/>
                          </a:lnTo>
                          <a:lnTo>
                            <a:pt x="12" y="286"/>
                          </a:lnTo>
                          <a:lnTo>
                            <a:pt x="1619" y="286"/>
                          </a:lnTo>
                          <a:lnTo>
                            <a:pt x="1619" y="298"/>
                          </a:lnTo>
                          <a:lnTo>
                            <a:pt x="1" y="298"/>
                          </a:lnTo>
                          <a:lnTo>
                            <a:pt x="0" y="290"/>
                          </a:lnTo>
                          <a:lnTo>
                            <a:pt x="813" y="0"/>
                          </a:lnTo>
                          <a:lnTo>
                            <a:pt x="1621" y="289"/>
                          </a:lnTo>
                          <a:lnTo>
                            <a:pt x="1617" y="3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nb-NO"/>
                    </a:p>
                  </p:txBody>
                </p:sp>
                <p:sp>
                  <p:nvSpPr>
                    <p:cNvPr id="11" name="Freeform 6">
                      <a:extLst>
                        <a:ext uri="{FF2B5EF4-FFF2-40B4-BE49-F238E27FC236}">
                          <a16:creationId xmlns:a16="http://schemas.microsoft.com/office/drawing/2014/main" id="{8026AB5B-CDEE-274A-1B77-F52DF1DB6B23}"/>
                        </a:ext>
                      </a:extLst>
                    </p:cNvPr>
                    <p:cNvSpPr>
                      <a:spLocks/>
                    </p:cNvSpPr>
                    <p:nvPr/>
                  </p:nvSpPr>
                  <p:spPr bwMode="auto">
                    <a:xfrm>
                      <a:off x="3556" y="1657"/>
                      <a:ext cx="1601" cy="286"/>
                    </a:xfrm>
                    <a:custGeom>
                      <a:avLst/>
                      <a:gdLst>
                        <a:gd name="T0" fmla="*/ 1601 w 1601"/>
                        <a:gd name="T1" fmla="*/ 286 h 286"/>
                        <a:gd name="T2" fmla="*/ 801 w 1601"/>
                        <a:gd name="T3" fmla="*/ 0 h 286"/>
                        <a:gd name="T4" fmla="*/ 0 w 1601"/>
                        <a:gd name="T5" fmla="*/ 286 h 286"/>
                        <a:gd name="T6" fmla="*/ 1601 w 1601"/>
                        <a:gd name="T7" fmla="*/ 286 h 28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1" h="286">
                          <a:moveTo>
                            <a:pt x="1601" y="286"/>
                          </a:moveTo>
                          <a:lnTo>
                            <a:pt x="801" y="0"/>
                          </a:lnTo>
                          <a:lnTo>
                            <a:pt x="0" y="286"/>
                          </a:lnTo>
                          <a:lnTo>
                            <a:pt x="1601" y="286"/>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lIns="68580" tIns="34290" rIns="68580" bIns="34290"/>
                    <a:lstStyle/>
                    <a:p>
                      <a:endParaRPr lang="nb-NO"/>
                    </a:p>
                  </p:txBody>
                </p:sp>
                <p:sp>
                  <p:nvSpPr>
                    <p:cNvPr id="12" name="Freeform 7">
                      <a:extLst>
                        <a:ext uri="{FF2B5EF4-FFF2-40B4-BE49-F238E27FC236}">
                          <a16:creationId xmlns:a16="http://schemas.microsoft.com/office/drawing/2014/main" id="{6BA4486E-59D5-C516-FF3F-71D8D9F3DF7F}"/>
                        </a:ext>
                      </a:extLst>
                    </p:cNvPr>
                    <p:cNvSpPr>
                      <a:spLocks/>
                    </p:cNvSpPr>
                    <p:nvPr/>
                  </p:nvSpPr>
                  <p:spPr bwMode="auto">
                    <a:xfrm>
                      <a:off x="3648" y="1944"/>
                      <a:ext cx="1374" cy="964"/>
                    </a:xfrm>
                    <a:custGeom>
                      <a:avLst/>
                      <a:gdLst>
                        <a:gd name="T0" fmla="*/ 0 w 1374"/>
                        <a:gd name="T1" fmla="*/ 952 h 964"/>
                        <a:gd name="T2" fmla="*/ 1368 w 1374"/>
                        <a:gd name="T3" fmla="*/ 952 h 964"/>
                        <a:gd name="T4" fmla="*/ 1362 w 1374"/>
                        <a:gd name="T5" fmla="*/ 958 h 964"/>
                        <a:gd name="T6" fmla="*/ 1362 w 1374"/>
                        <a:gd name="T7" fmla="*/ 6 h 964"/>
                        <a:gd name="T8" fmla="*/ 1368 w 1374"/>
                        <a:gd name="T9" fmla="*/ 12 h 964"/>
                        <a:gd name="T10" fmla="*/ 6 w 1374"/>
                        <a:gd name="T11" fmla="*/ 12 h 964"/>
                        <a:gd name="T12" fmla="*/ 13 w 1374"/>
                        <a:gd name="T13" fmla="*/ 6 h 964"/>
                        <a:gd name="T14" fmla="*/ 13 w 1374"/>
                        <a:gd name="T15" fmla="*/ 964 h 964"/>
                        <a:gd name="T16" fmla="*/ 0 w 1374"/>
                        <a:gd name="T17" fmla="*/ 964 h 964"/>
                        <a:gd name="T18" fmla="*/ 0 w 1374"/>
                        <a:gd name="T19" fmla="*/ 0 h 964"/>
                        <a:gd name="T20" fmla="*/ 1374 w 1374"/>
                        <a:gd name="T21" fmla="*/ 0 h 964"/>
                        <a:gd name="T22" fmla="*/ 1374 w 1374"/>
                        <a:gd name="T23" fmla="*/ 964 h 964"/>
                        <a:gd name="T24" fmla="*/ 0 w 1374"/>
                        <a:gd name="T25" fmla="*/ 964 h 964"/>
                        <a:gd name="T26" fmla="*/ 0 w 1374"/>
                        <a:gd name="T27" fmla="*/ 952 h 9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74" h="964">
                          <a:moveTo>
                            <a:pt x="0" y="952"/>
                          </a:moveTo>
                          <a:lnTo>
                            <a:pt x="1368" y="952"/>
                          </a:lnTo>
                          <a:lnTo>
                            <a:pt x="1362" y="958"/>
                          </a:lnTo>
                          <a:lnTo>
                            <a:pt x="1362" y="6"/>
                          </a:lnTo>
                          <a:lnTo>
                            <a:pt x="1368" y="12"/>
                          </a:lnTo>
                          <a:lnTo>
                            <a:pt x="6" y="12"/>
                          </a:lnTo>
                          <a:lnTo>
                            <a:pt x="13" y="6"/>
                          </a:lnTo>
                          <a:lnTo>
                            <a:pt x="13" y="964"/>
                          </a:lnTo>
                          <a:lnTo>
                            <a:pt x="0" y="964"/>
                          </a:lnTo>
                          <a:lnTo>
                            <a:pt x="0" y="0"/>
                          </a:lnTo>
                          <a:lnTo>
                            <a:pt x="1374" y="0"/>
                          </a:lnTo>
                          <a:lnTo>
                            <a:pt x="1374" y="964"/>
                          </a:lnTo>
                          <a:lnTo>
                            <a:pt x="0" y="964"/>
                          </a:lnTo>
                          <a:lnTo>
                            <a:pt x="0" y="9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nb-NO"/>
                    </a:p>
                  </p:txBody>
                </p:sp>
                <p:sp>
                  <p:nvSpPr>
                    <p:cNvPr id="13" name="Rectangle 8">
                      <a:extLst>
                        <a:ext uri="{FF2B5EF4-FFF2-40B4-BE49-F238E27FC236}">
                          <a16:creationId xmlns:a16="http://schemas.microsoft.com/office/drawing/2014/main" id="{2680DB9D-3C77-2995-065B-4382F21B0609}"/>
                        </a:ext>
                      </a:extLst>
                    </p:cNvPr>
                    <p:cNvSpPr>
                      <a:spLocks noChangeArrowheads="1"/>
                    </p:cNvSpPr>
                    <p:nvPr/>
                  </p:nvSpPr>
                  <p:spPr bwMode="auto">
                    <a:xfrm>
                      <a:off x="3652" y="1943"/>
                      <a:ext cx="1362" cy="95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68580" tIns="34290" rIns="68580" bIns="3429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nb-NO" altLang="nb-NO"/>
                    </a:p>
                  </p:txBody>
                </p:sp>
                <p:sp>
                  <p:nvSpPr>
                    <p:cNvPr id="14" name="Freeform 9">
                      <a:extLst>
                        <a:ext uri="{FF2B5EF4-FFF2-40B4-BE49-F238E27FC236}">
                          <a16:creationId xmlns:a16="http://schemas.microsoft.com/office/drawing/2014/main" id="{56B74F03-AFBC-D2DC-BA2D-06447F3B120F}"/>
                        </a:ext>
                      </a:extLst>
                    </p:cNvPr>
                    <p:cNvSpPr>
                      <a:spLocks/>
                    </p:cNvSpPr>
                    <p:nvPr/>
                  </p:nvSpPr>
                  <p:spPr bwMode="auto">
                    <a:xfrm>
                      <a:off x="3648" y="2892"/>
                      <a:ext cx="1374" cy="204"/>
                    </a:xfrm>
                    <a:custGeom>
                      <a:avLst/>
                      <a:gdLst>
                        <a:gd name="T0" fmla="*/ 0 w 1374"/>
                        <a:gd name="T1" fmla="*/ 192 h 204"/>
                        <a:gd name="T2" fmla="*/ 1368 w 1374"/>
                        <a:gd name="T3" fmla="*/ 192 h 204"/>
                        <a:gd name="T4" fmla="*/ 1362 w 1374"/>
                        <a:gd name="T5" fmla="*/ 198 h 204"/>
                        <a:gd name="T6" fmla="*/ 1362 w 1374"/>
                        <a:gd name="T7" fmla="*/ 6 h 204"/>
                        <a:gd name="T8" fmla="*/ 1368 w 1374"/>
                        <a:gd name="T9" fmla="*/ 11 h 204"/>
                        <a:gd name="T10" fmla="*/ 6 w 1374"/>
                        <a:gd name="T11" fmla="*/ 11 h 204"/>
                        <a:gd name="T12" fmla="*/ 13 w 1374"/>
                        <a:gd name="T13" fmla="*/ 6 h 204"/>
                        <a:gd name="T14" fmla="*/ 13 w 1374"/>
                        <a:gd name="T15" fmla="*/ 204 h 204"/>
                        <a:gd name="T16" fmla="*/ 0 w 1374"/>
                        <a:gd name="T17" fmla="*/ 204 h 204"/>
                        <a:gd name="T18" fmla="*/ 0 w 1374"/>
                        <a:gd name="T19" fmla="*/ 0 h 204"/>
                        <a:gd name="T20" fmla="*/ 1374 w 1374"/>
                        <a:gd name="T21" fmla="*/ 0 h 204"/>
                        <a:gd name="T22" fmla="*/ 1374 w 1374"/>
                        <a:gd name="T23" fmla="*/ 204 h 204"/>
                        <a:gd name="T24" fmla="*/ 0 w 1374"/>
                        <a:gd name="T25" fmla="*/ 204 h 204"/>
                        <a:gd name="T26" fmla="*/ 0 w 1374"/>
                        <a:gd name="T27" fmla="*/ 192 h 2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74" h="204">
                          <a:moveTo>
                            <a:pt x="0" y="192"/>
                          </a:moveTo>
                          <a:lnTo>
                            <a:pt x="1368" y="192"/>
                          </a:lnTo>
                          <a:lnTo>
                            <a:pt x="1362" y="198"/>
                          </a:lnTo>
                          <a:lnTo>
                            <a:pt x="1362" y="6"/>
                          </a:lnTo>
                          <a:lnTo>
                            <a:pt x="1368" y="11"/>
                          </a:lnTo>
                          <a:lnTo>
                            <a:pt x="6" y="11"/>
                          </a:lnTo>
                          <a:lnTo>
                            <a:pt x="13" y="6"/>
                          </a:lnTo>
                          <a:lnTo>
                            <a:pt x="13" y="204"/>
                          </a:lnTo>
                          <a:lnTo>
                            <a:pt x="0" y="204"/>
                          </a:lnTo>
                          <a:lnTo>
                            <a:pt x="0" y="0"/>
                          </a:lnTo>
                          <a:lnTo>
                            <a:pt x="1374" y="0"/>
                          </a:lnTo>
                          <a:lnTo>
                            <a:pt x="1374" y="204"/>
                          </a:lnTo>
                          <a:lnTo>
                            <a:pt x="0" y="204"/>
                          </a:lnTo>
                          <a:lnTo>
                            <a:pt x="0" y="1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nb-NO"/>
                    </a:p>
                  </p:txBody>
                </p:sp>
                <p:sp>
                  <p:nvSpPr>
                    <p:cNvPr id="15" name="Rectangle 10">
                      <a:extLst>
                        <a:ext uri="{FF2B5EF4-FFF2-40B4-BE49-F238E27FC236}">
                          <a16:creationId xmlns:a16="http://schemas.microsoft.com/office/drawing/2014/main" id="{2A7D98C8-D136-458E-75C5-66340557CA14}"/>
                        </a:ext>
                      </a:extLst>
                    </p:cNvPr>
                    <p:cNvSpPr>
                      <a:spLocks noChangeArrowheads="1"/>
                    </p:cNvSpPr>
                    <p:nvPr/>
                  </p:nvSpPr>
                  <p:spPr bwMode="auto">
                    <a:xfrm>
                      <a:off x="3652" y="2889"/>
                      <a:ext cx="1362" cy="193"/>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nb-NO" altLang="nb-NO"/>
                    </a:p>
                  </p:txBody>
                </p:sp>
                <p:sp>
                  <p:nvSpPr>
                    <p:cNvPr id="16" name="Rectangle 11">
                      <a:extLst>
                        <a:ext uri="{FF2B5EF4-FFF2-40B4-BE49-F238E27FC236}">
                          <a16:creationId xmlns:a16="http://schemas.microsoft.com/office/drawing/2014/main" id="{1385A1EF-20F3-4FAC-7DF7-FF0224692747}"/>
                        </a:ext>
                      </a:extLst>
                    </p:cNvPr>
                    <p:cNvSpPr>
                      <a:spLocks noChangeArrowheads="1"/>
                    </p:cNvSpPr>
                    <p:nvPr/>
                  </p:nvSpPr>
                  <p:spPr bwMode="auto">
                    <a:xfrm>
                      <a:off x="3652" y="2889"/>
                      <a:ext cx="1362" cy="19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68580" tIns="34290" rIns="68580" bIns="3429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nb-NO" altLang="nb-NO"/>
                    </a:p>
                  </p:txBody>
                </p:sp>
                <p:pic>
                  <p:nvPicPr>
                    <p:cNvPr id="17" name="Picture 12">
                      <a:extLst>
                        <a:ext uri="{FF2B5EF4-FFF2-40B4-BE49-F238E27FC236}">
                          <a16:creationId xmlns:a16="http://schemas.microsoft.com/office/drawing/2014/main" id="{39420585-6D05-86FE-A347-53DF1222531C}"/>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04" y="2627"/>
                      <a:ext cx="248"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3">
                      <a:extLst>
                        <a:ext uri="{FF2B5EF4-FFF2-40B4-BE49-F238E27FC236}">
                          <a16:creationId xmlns:a16="http://schemas.microsoft.com/office/drawing/2014/main" id="{A3607E78-90EF-C0D6-8931-B9D775F69171}"/>
                        </a:ext>
                      </a:extLst>
                    </p:cNvPr>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89" y="2054"/>
                      <a:ext cx="28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4">
                      <a:extLst>
                        <a:ext uri="{FF2B5EF4-FFF2-40B4-BE49-F238E27FC236}">
                          <a16:creationId xmlns:a16="http://schemas.microsoft.com/office/drawing/2014/main" id="{73F5A820-073C-ED86-9ACB-49AA6CF00171}"/>
                        </a:ext>
                      </a:extLst>
                    </p:cNvPr>
                    <p:cNvPicPr>
                      <a:picLocks noChangeAspect="1" noChangeArrowheads="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45" y="2740"/>
                      <a:ext cx="328"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14">
                    <a:extLst>
                      <a:ext uri="{FF2B5EF4-FFF2-40B4-BE49-F238E27FC236}">
                        <a16:creationId xmlns:a16="http://schemas.microsoft.com/office/drawing/2014/main" id="{46ADD5F0-C507-E618-23AA-68F3136352B4}"/>
                      </a:ext>
                    </a:extLst>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31506" y="3516496"/>
                    <a:ext cx="5207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TextBox 26">
                  <a:extLst>
                    <a:ext uri="{FF2B5EF4-FFF2-40B4-BE49-F238E27FC236}">
                      <a16:creationId xmlns:a16="http://schemas.microsoft.com/office/drawing/2014/main" id="{B761B3ED-6008-9A9E-DA4D-2E4055AB65E6}"/>
                    </a:ext>
                  </a:extLst>
                </p:cNvPr>
                <p:cNvSpPr txBox="1"/>
                <p:nvPr/>
              </p:nvSpPr>
              <p:spPr>
                <a:xfrm>
                  <a:off x="95775" y="2320026"/>
                  <a:ext cx="995785" cy="461665"/>
                </a:xfrm>
                <a:prstGeom prst="rect">
                  <a:avLst/>
                </a:prstGeom>
                <a:noFill/>
              </p:spPr>
              <p:txBody>
                <a:bodyPr wrap="none" rtlCol="0">
                  <a:spAutoFit/>
                </a:bodyPr>
                <a:lstStyle/>
                <a:p>
                  <a:r>
                    <a:rPr lang="nb-NO" sz="2400" dirty="0">
                      <a:solidFill>
                        <a:schemeClr val="accent6"/>
                      </a:solidFill>
                    </a:rPr>
                    <a:t>d=</a:t>
                  </a:r>
                  <a:r>
                    <a:rPr lang="nb-NO" sz="2400" dirty="0" err="1">
                      <a:solidFill>
                        <a:schemeClr val="accent6"/>
                      </a:solidFill>
                    </a:rPr>
                    <a:t>T</a:t>
                  </a:r>
                  <a:r>
                    <a:rPr lang="nb-NO" sz="2400" baseline="30000" dirty="0" err="1">
                      <a:solidFill>
                        <a:schemeClr val="accent6"/>
                      </a:solidFill>
                    </a:rPr>
                    <a:t>amb</a:t>
                  </a:r>
                  <a:endParaRPr lang="en-US" sz="2400" baseline="30000" dirty="0">
                    <a:solidFill>
                      <a:schemeClr val="accent6"/>
                    </a:solidFill>
                  </a:endParaRPr>
                </a:p>
              </p:txBody>
            </p:sp>
          </p:grpSp>
        </p:grpSp>
      </p:grpSp>
      <p:sp>
        <p:nvSpPr>
          <p:cNvPr id="7" name="Slide Number Placeholder 6">
            <a:extLst>
              <a:ext uri="{FF2B5EF4-FFF2-40B4-BE49-F238E27FC236}">
                <a16:creationId xmlns:a16="http://schemas.microsoft.com/office/drawing/2014/main" id="{605279A2-1436-049C-9416-98AB56C03553}"/>
              </a:ext>
            </a:extLst>
          </p:cNvPr>
          <p:cNvSpPr>
            <a:spLocks noGrp="1"/>
          </p:cNvSpPr>
          <p:nvPr>
            <p:ph type="sldNum" sz="quarter" idx="12"/>
          </p:nvPr>
        </p:nvSpPr>
        <p:spPr/>
        <p:txBody>
          <a:bodyPr/>
          <a:lstStyle/>
          <a:p>
            <a:fld id="{A5FDCD2B-6064-4A78-9C2D-DD73DFA345C7}" type="slidenum">
              <a:rPr lang="en-US" smtClean="0"/>
              <a:t>57</a:t>
            </a:fld>
            <a:endParaRPr lang="en-US"/>
          </a:p>
        </p:txBody>
      </p:sp>
    </p:spTree>
    <p:extLst>
      <p:ext uri="{BB962C8B-B14F-4D97-AF65-F5344CB8AC3E}">
        <p14:creationId xmlns:p14="http://schemas.microsoft.com/office/powerpoint/2010/main" val="10473554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tel 1">
            <a:extLst>
              <a:ext uri="{FF2B5EF4-FFF2-40B4-BE49-F238E27FC236}">
                <a16:creationId xmlns:a16="http://schemas.microsoft.com/office/drawing/2014/main" id="{FCB1338B-C1B5-4E47-ABAF-198289329C3A}"/>
              </a:ext>
            </a:extLst>
          </p:cNvPr>
          <p:cNvSpPr txBox="1">
            <a:spLocks/>
          </p:cNvSpPr>
          <p:nvPr/>
        </p:nvSpPr>
        <p:spPr>
          <a:xfrm>
            <a:off x="711540" y="1616284"/>
            <a:ext cx="10041742" cy="589536"/>
          </a:xfrm>
          <a:prstGeom prst="rect">
            <a:avLst/>
          </a:prstGeom>
        </p:spPr>
        <p:txBody>
          <a:bodyPr lIns="51435" tIns="25718" rIns="51435" bIns="25718" anchor="ctr">
            <a:normAutofit fontScale="82500" lnSpcReduction="10000"/>
          </a:bodyPr>
          <a:lstStyle>
            <a:lvl1pPr algn="l" defTabSz="457200" rtl="0" eaLnBrk="1" latinLnBrk="0" hangingPunct="1">
              <a:spcBef>
                <a:spcPct val="0"/>
              </a:spcBef>
              <a:buNone/>
              <a:defRPr sz="4000" b="1" i="0" kern="1200">
                <a:solidFill>
                  <a:schemeClr val="tx1"/>
                </a:solidFill>
                <a:latin typeface="Calibri Light" panose="020F0302020204030204" pitchFamily="34" charset="0"/>
                <a:ea typeface="+mj-ea"/>
                <a:cs typeface="Calibri Light" panose="020F0302020204030204" pitchFamily="34" charset="0"/>
              </a:defRPr>
            </a:lvl1pPr>
          </a:lstStyle>
          <a:p>
            <a:pPr>
              <a:defRPr/>
            </a:pPr>
            <a:r>
              <a:rPr lang="en-US" sz="3200" dirty="0">
                <a:latin typeface="+mn-lt"/>
              </a:rPr>
              <a:t>Alternative: Generalized SRC (Baton strategy: </a:t>
            </a:r>
            <a:r>
              <a:rPr lang="en-US" sz="2400" dirty="0">
                <a:latin typeface="+mn-lt"/>
              </a:rPr>
              <a:t>multiple independent controllers)</a:t>
            </a:r>
          </a:p>
        </p:txBody>
      </p:sp>
      <p:sp>
        <p:nvSpPr>
          <p:cNvPr id="25" name="Tittel 1">
            <a:extLst>
              <a:ext uri="{FF2B5EF4-FFF2-40B4-BE49-F238E27FC236}">
                <a16:creationId xmlns:a16="http://schemas.microsoft.com/office/drawing/2014/main" id="{EF1101EA-C572-432B-8210-CA342E865E1C}"/>
              </a:ext>
            </a:extLst>
          </p:cNvPr>
          <p:cNvSpPr txBox="1">
            <a:spLocks/>
          </p:cNvSpPr>
          <p:nvPr/>
        </p:nvSpPr>
        <p:spPr>
          <a:xfrm>
            <a:off x="1724768" y="192522"/>
            <a:ext cx="6682979" cy="642938"/>
          </a:xfrm>
          <a:prstGeom prst="rect">
            <a:avLst/>
          </a:prstGeom>
        </p:spPr>
        <p:txBody>
          <a:bodyPr lIns="51435" tIns="25718" rIns="51435" bIns="25718" anchor="ctr">
            <a:normAutofit fontScale="97500"/>
          </a:bodyPr>
          <a:lstStyle>
            <a:lvl1pPr algn="l" defTabSz="457200" rtl="0" eaLnBrk="1" latinLnBrk="0" hangingPunct="1">
              <a:spcBef>
                <a:spcPct val="0"/>
              </a:spcBef>
              <a:buNone/>
              <a:defRPr sz="4000" b="1" i="0" kern="1200">
                <a:solidFill>
                  <a:schemeClr val="tx1"/>
                </a:solidFill>
                <a:latin typeface="Calibri Light" panose="020F0302020204030204" pitchFamily="34" charset="0"/>
                <a:ea typeface="+mj-ea"/>
                <a:cs typeface="Calibri Light" panose="020F0302020204030204" pitchFamily="34" charset="0"/>
              </a:defRPr>
            </a:lvl1pPr>
          </a:lstStyle>
          <a:p>
            <a:pPr>
              <a:defRPr/>
            </a:pPr>
            <a:endParaRPr lang="nb-NO" altLang="nb-NO" sz="2400" dirty="0"/>
          </a:p>
        </p:txBody>
      </p:sp>
      <p:sp>
        <p:nvSpPr>
          <p:cNvPr id="57" name="Tittel 1">
            <a:extLst>
              <a:ext uri="{FF2B5EF4-FFF2-40B4-BE49-F238E27FC236}">
                <a16:creationId xmlns:a16="http://schemas.microsoft.com/office/drawing/2014/main" id="{5AF89C95-7168-4276-A3A0-2B079EF9081D}"/>
              </a:ext>
            </a:extLst>
          </p:cNvPr>
          <p:cNvSpPr txBox="1">
            <a:spLocks/>
          </p:cNvSpPr>
          <p:nvPr/>
        </p:nvSpPr>
        <p:spPr>
          <a:xfrm>
            <a:off x="711540" y="371004"/>
            <a:ext cx="8604582" cy="1121618"/>
          </a:xfrm>
          <a:prstGeom prst="rect">
            <a:avLst/>
          </a:prstGeom>
        </p:spPr>
        <p:txBody>
          <a:bodyPr lIns="51435" tIns="25718" rIns="51435" bIns="25718" anchor="ctr">
            <a:normAutofit fontScale="97500"/>
          </a:bodyPr>
          <a:lstStyle>
            <a:lvl1pPr algn="l" defTabSz="457200" rtl="0" eaLnBrk="1" latinLnBrk="0" hangingPunct="1">
              <a:spcBef>
                <a:spcPct val="0"/>
              </a:spcBef>
              <a:buNone/>
              <a:defRPr sz="4000" b="1" i="0" kern="1200">
                <a:solidFill>
                  <a:schemeClr val="tx1"/>
                </a:solidFill>
                <a:latin typeface="Calibri Light" panose="020F0302020204030204" pitchFamily="34" charset="0"/>
                <a:ea typeface="+mj-ea"/>
                <a:cs typeface="Calibri Light" panose="020F0302020204030204" pitchFamily="34" charset="0"/>
              </a:defRPr>
            </a:lvl1pPr>
          </a:lstStyle>
          <a:p>
            <a:pPr>
              <a:spcBef>
                <a:spcPts val="600"/>
              </a:spcBef>
              <a:defRPr/>
            </a:pPr>
            <a:r>
              <a:rPr lang="en-US" sz="2000" dirty="0"/>
              <a:t>Disadvantages Standard Split-range control (SRC): </a:t>
            </a:r>
          </a:p>
          <a:p>
            <a:pPr marL="514350" indent="-514350">
              <a:spcBef>
                <a:spcPts val="600"/>
              </a:spcBef>
              <a:buFont typeface="+mj-lt"/>
              <a:buAutoNum type="arabicPeriod"/>
            </a:pPr>
            <a:r>
              <a:rPr lang="en-US" altLang="nb-NO" sz="2000" b="0" dirty="0">
                <a:solidFill>
                  <a:srgbClr val="FF0000"/>
                </a:solidFill>
                <a:latin typeface="Arial" pitchFamily="34" charset="0"/>
              </a:rPr>
              <a:t>Must use same integral/derivative time for all MVs</a:t>
            </a:r>
          </a:p>
          <a:p>
            <a:pPr marL="514350" indent="-514350">
              <a:spcBef>
                <a:spcPts val="600"/>
              </a:spcBef>
              <a:buFont typeface="+mj-lt"/>
              <a:buAutoNum type="arabicPeriod"/>
            </a:pPr>
            <a:r>
              <a:rPr lang="en-US" altLang="nb-NO" sz="2000" b="0" dirty="0">
                <a:solidFill>
                  <a:srgbClr val="FF0000"/>
                </a:solidFill>
                <a:latin typeface="Arial" pitchFamily="34" charset="0"/>
              </a:rPr>
              <a:t>Does not work well when constraint values change (SR-block problem)</a:t>
            </a:r>
          </a:p>
        </p:txBody>
      </p:sp>
      <p:sp>
        <p:nvSpPr>
          <p:cNvPr id="61" name="TextBox 60">
            <a:extLst>
              <a:ext uri="{FF2B5EF4-FFF2-40B4-BE49-F238E27FC236}">
                <a16:creationId xmlns:a16="http://schemas.microsoft.com/office/drawing/2014/main" id="{2F00D817-F8AC-4089-ACA8-ACEC3C181FE6}"/>
              </a:ext>
            </a:extLst>
          </p:cNvPr>
          <p:cNvSpPr txBox="1"/>
          <p:nvPr/>
        </p:nvSpPr>
        <p:spPr>
          <a:xfrm>
            <a:off x="-67105" y="-88442"/>
            <a:ext cx="2034916" cy="400110"/>
          </a:xfrm>
          <a:prstGeom prst="rect">
            <a:avLst/>
          </a:prstGeom>
          <a:noFill/>
        </p:spPr>
        <p:txBody>
          <a:bodyPr wrap="none" rtlCol="0">
            <a:spAutoFit/>
          </a:bodyPr>
          <a:lstStyle/>
          <a:p>
            <a:r>
              <a:rPr lang="nb-NO" sz="2000" dirty="0">
                <a:highlight>
                  <a:srgbClr val="FFFF00"/>
                </a:highlight>
              </a:rPr>
              <a:t>MV-MV </a:t>
            </a:r>
            <a:r>
              <a:rPr lang="nb-NO" sz="2000" dirty="0" err="1">
                <a:highlight>
                  <a:srgbClr val="FFFF00"/>
                </a:highlight>
              </a:rPr>
              <a:t>switching</a:t>
            </a:r>
            <a:endParaRPr lang="nb-NO" sz="2000" dirty="0">
              <a:highlight>
                <a:srgbClr val="FFFF00"/>
              </a:highlight>
            </a:endParaRPr>
          </a:p>
        </p:txBody>
      </p:sp>
      <p:pic>
        <p:nvPicPr>
          <p:cNvPr id="8" name="Picture 7">
            <a:extLst>
              <a:ext uri="{FF2B5EF4-FFF2-40B4-BE49-F238E27FC236}">
                <a16:creationId xmlns:a16="http://schemas.microsoft.com/office/drawing/2014/main" id="{B8E07DA6-E8F3-4F93-BE53-53291B883A86}"/>
              </a:ext>
            </a:extLst>
          </p:cNvPr>
          <p:cNvPicPr>
            <a:picLocks noChangeAspect="1"/>
          </p:cNvPicPr>
          <p:nvPr/>
        </p:nvPicPr>
        <p:blipFill>
          <a:blip r:embed="rId2"/>
          <a:stretch>
            <a:fillRect/>
          </a:stretch>
        </p:blipFill>
        <p:spPr>
          <a:xfrm>
            <a:off x="2170092" y="2152420"/>
            <a:ext cx="4967514" cy="3151632"/>
          </a:xfrm>
          <a:prstGeom prst="rect">
            <a:avLst/>
          </a:prstGeom>
        </p:spPr>
      </p:pic>
      <p:grpSp>
        <p:nvGrpSpPr>
          <p:cNvPr id="56" name="Gruppe 16">
            <a:extLst>
              <a:ext uri="{FF2B5EF4-FFF2-40B4-BE49-F238E27FC236}">
                <a16:creationId xmlns:a16="http://schemas.microsoft.com/office/drawing/2014/main" id="{C43DEE4C-FC8A-4A18-B849-54ECB03EDF5F}"/>
              </a:ext>
            </a:extLst>
          </p:cNvPr>
          <p:cNvGrpSpPr/>
          <p:nvPr/>
        </p:nvGrpSpPr>
        <p:grpSpPr>
          <a:xfrm>
            <a:off x="8175812" y="2421015"/>
            <a:ext cx="2635250" cy="2335213"/>
            <a:chOff x="5573958" y="1777389"/>
            <a:chExt cx="2635250" cy="2335213"/>
          </a:xfrm>
        </p:grpSpPr>
        <p:grpSp>
          <p:nvGrpSpPr>
            <p:cNvPr id="62" name="Group 4">
              <a:extLst>
                <a:ext uri="{FF2B5EF4-FFF2-40B4-BE49-F238E27FC236}">
                  <a16:creationId xmlns:a16="http://schemas.microsoft.com/office/drawing/2014/main" id="{934071C6-3E7C-4FFB-93B1-02EA0085AE83}"/>
                </a:ext>
              </a:extLst>
            </p:cNvPr>
            <p:cNvGrpSpPr>
              <a:grpSpLocks noChangeAspect="1"/>
            </p:cNvGrpSpPr>
            <p:nvPr/>
          </p:nvGrpSpPr>
          <p:grpSpPr bwMode="auto">
            <a:xfrm>
              <a:off x="5573958" y="1777389"/>
              <a:ext cx="2635250" cy="2335213"/>
              <a:chOff x="3528" y="1642"/>
              <a:chExt cx="1660" cy="1471"/>
            </a:xfrm>
          </p:grpSpPr>
          <p:sp>
            <p:nvSpPr>
              <p:cNvPr id="64" name="AutoShape 3">
                <a:extLst>
                  <a:ext uri="{FF2B5EF4-FFF2-40B4-BE49-F238E27FC236}">
                    <a16:creationId xmlns:a16="http://schemas.microsoft.com/office/drawing/2014/main" id="{CB319DA4-B33A-40E5-A758-84CD22033879}"/>
                  </a:ext>
                </a:extLst>
              </p:cNvPr>
              <p:cNvSpPr>
                <a:spLocks noChangeAspect="1" noChangeArrowheads="1" noTextEdit="1"/>
              </p:cNvSpPr>
              <p:nvPr/>
            </p:nvSpPr>
            <p:spPr bwMode="auto">
              <a:xfrm>
                <a:off x="3528" y="1642"/>
                <a:ext cx="1660" cy="1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65" name="Freeform 5">
                <a:extLst>
                  <a:ext uri="{FF2B5EF4-FFF2-40B4-BE49-F238E27FC236}">
                    <a16:creationId xmlns:a16="http://schemas.microsoft.com/office/drawing/2014/main" id="{F9D81188-474D-41A6-8CF7-FC85E6170681}"/>
                  </a:ext>
                </a:extLst>
              </p:cNvPr>
              <p:cNvSpPr>
                <a:spLocks/>
              </p:cNvSpPr>
              <p:nvPr/>
            </p:nvSpPr>
            <p:spPr bwMode="auto">
              <a:xfrm>
                <a:off x="3545" y="1658"/>
                <a:ext cx="1621" cy="300"/>
              </a:xfrm>
              <a:custGeom>
                <a:avLst/>
                <a:gdLst>
                  <a:gd name="T0" fmla="*/ 1617 w 1621"/>
                  <a:gd name="T1" fmla="*/ 300 h 300"/>
                  <a:gd name="T2" fmla="*/ 811 w 1621"/>
                  <a:gd name="T3" fmla="*/ 13 h 300"/>
                  <a:gd name="T4" fmla="*/ 815 w 1621"/>
                  <a:gd name="T5" fmla="*/ 13 h 300"/>
                  <a:gd name="T6" fmla="*/ 14 w 1621"/>
                  <a:gd name="T7" fmla="*/ 298 h 300"/>
                  <a:gd name="T8" fmla="*/ 12 w 1621"/>
                  <a:gd name="T9" fmla="*/ 286 h 300"/>
                  <a:gd name="T10" fmla="*/ 1619 w 1621"/>
                  <a:gd name="T11" fmla="*/ 286 h 300"/>
                  <a:gd name="T12" fmla="*/ 1619 w 1621"/>
                  <a:gd name="T13" fmla="*/ 298 h 300"/>
                  <a:gd name="T14" fmla="*/ 1 w 1621"/>
                  <a:gd name="T15" fmla="*/ 298 h 300"/>
                  <a:gd name="T16" fmla="*/ 0 w 1621"/>
                  <a:gd name="T17" fmla="*/ 290 h 300"/>
                  <a:gd name="T18" fmla="*/ 813 w 1621"/>
                  <a:gd name="T19" fmla="*/ 0 h 300"/>
                  <a:gd name="T20" fmla="*/ 1621 w 1621"/>
                  <a:gd name="T21" fmla="*/ 289 h 300"/>
                  <a:gd name="T22" fmla="*/ 1617 w 1621"/>
                  <a:gd name="T23"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21" h="300">
                    <a:moveTo>
                      <a:pt x="1617" y="300"/>
                    </a:moveTo>
                    <a:lnTo>
                      <a:pt x="811" y="13"/>
                    </a:lnTo>
                    <a:lnTo>
                      <a:pt x="815" y="13"/>
                    </a:lnTo>
                    <a:lnTo>
                      <a:pt x="14" y="298"/>
                    </a:lnTo>
                    <a:lnTo>
                      <a:pt x="12" y="286"/>
                    </a:lnTo>
                    <a:lnTo>
                      <a:pt x="1619" y="286"/>
                    </a:lnTo>
                    <a:lnTo>
                      <a:pt x="1619" y="298"/>
                    </a:lnTo>
                    <a:lnTo>
                      <a:pt x="1" y="298"/>
                    </a:lnTo>
                    <a:lnTo>
                      <a:pt x="0" y="290"/>
                    </a:lnTo>
                    <a:lnTo>
                      <a:pt x="813" y="0"/>
                    </a:lnTo>
                    <a:lnTo>
                      <a:pt x="1621" y="289"/>
                    </a:lnTo>
                    <a:lnTo>
                      <a:pt x="1617" y="3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66" name="Freeform 6">
                <a:extLst>
                  <a:ext uri="{FF2B5EF4-FFF2-40B4-BE49-F238E27FC236}">
                    <a16:creationId xmlns:a16="http://schemas.microsoft.com/office/drawing/2014/main" id="{52C73018-39A8-4480-B508-D83923B2C76E}"/>
                  </a:ext>
                </a:extLst>
              </p:cNvPr>
              <p:cNvSpPr>
                <a:spLocks/>
              </p:cNvSpPr>
              <p:nvPr/>
            </p:nvSpPr>
            <p:spPr bwMode="auto">
              <a:xfrm>
                <a:off x="3556" y="1657"/>
                <a:ext cx="1601" cy="286"/>
              </a:xfrm>
              <a:custGeom>
                <a:avLst/>
                <a:gdLst>
                  <a:gd name="T0" fmla="*/ 1601 w 1601"/>
                  <a:gd name="T1" fmla="*/ 286 h 286"/>
                  <a:gd name="T2" fmla="*/ 801 w 1601"/>
                  <a:gd name="T3" fmla="*/ 0 h 286"/>
                  <a:gd name="T4" fmla="*/ 0 w 1601"/>
                  <a:gd name="T5" fmla="*/ 286 h 286"/>
                  <a:gd name="T6" fmla="*/ 1601 w 1601"/>
                  <a:gd name="T7" fmla="*/ 286 h 286"/>
                </a:gdLst>
                <a:ahLst/>
                <a:cxnLst>
                  <a:cxn ang="0">
                    <a:pos x="T0" y="T1"/>
                  </a:cxn>
                  <a:cxn ang="0">
                    <a:pos x="T2" y="T3"/>
                  </a:cxn>
                  <a:cxn ang="0">
                    <a:pos x="T4" y="T5"/>
                  </a:cxn>
                  <a:cxn ang="0">
                    <a:pos x="T6" y="T7"/>
                  </a:cxn>
                </a:cxnLst>
                <a:rect l="0" t="0" r="r" b="b"/>
                <a:pathLst>
                  <a:path w="1601" h="286">
                    <a:moveTo>
                      <a:pt x="1601" y="286"/>
                    </a:moveTo>
                    <a:lnTo>
                      <a:pt x="801" y="0"/>
                    </a:lnTo>
                    <a:lnTo>
                      <a:pt x="0" y="286"/>
                    </a:lnTo>
                    <a:lnTo>
                      <a:pt x="1601" y="286"/>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67" name="Freeform 7">
                <a:extLst>
                  <a:ext uri="{FF2B5EF4-FFF2-40B4-BE49-F238E27FC236}">
                    <a16:creationId xmlns:a16="http://schemas.microsoft.com/office/drawing/2014/main" id="{26CDAB4C-82B9-41C9-9135-2CBA59F940A2}"/>
                  </a:ext>
                </a:extLst>
              </p:cNvPr>
              <p:cNvSpPr>
                <a:spLocks/>
              </p:cNvSpPr>
              <p:nvPr/>
            </p:nvSpPr>
            <p:spPr bwMode="auto">
              <a:xfrm>
                <a:off x="3648" y="1944"/>
                <a:ext cx="1374" cy="964"/>
              </a:xfrm>
              <a:custGeom>
                <a:avLst/>
                <a:gdLst>
                  <a:gd name="T0" fmla="*/ 0 w 1374"/>
                  <a:gd name="T1" fmla="*/ 952 h 964"/>
                  <a:gd name="T2" fmla="*/ 1368 w 1374"/>
                  <a:gd name="T3" fmla="*/ 952 h 964"/>
                  <a:gd name="T4" fmla="*/ 1362 w 1374"/>
                  <a:gd name="T5" fmla="*/ 958 h 964"/>
                  <a:gd name="T6" fmla="*/ 1362 w 1374"/>
                  <a:gd name="T7" fmla="*/ 6 h 964"/>
                  <a:gd name="T8" fmla="*/ 1368 w 1374"/>
                  <a:gd name="T9" fmla="*/ 12 h 964"/>
                  <a:gd name="T10" fmla="*/ 6 w 1374"/>
                  <a:gd name="T11" fmla="*/ 12 h 964"/>
                  <a:gd name="T12" fmla="*/ 13 w 1374"/>
                  <a:gd name="T13" fmla="*/ 6 h 964"/>
                  <a:gd name="T14" fmla="*/ 13 w 1374"/>
                  <a:gd name="T15" fmla="*/ 964 h 964"/>
                  <a:gd name="T16" fmla="*/ 0 w 1374"/>
                  <a:gd name="T17" fmla="*/ 964 h 964"/>
                  <a:gd name="T18" fmla="*/ 0 w 1374"/>
                  <a:gd name="T19" fmla="*/ 0 h 964"/>
                  <a:gd name="T20" fmla="*/ 1374 w 1374"/>
                  <a:gd name="T21" fmla="*/ 0 h 964"/>
                  <a:gd name="T22" fmla="*/ 1374 w 1374"/>
                  <a:gd name="T23" fmla="*/ 964 h 964"/>
                  <a:gd name="T24" fmla="*/ 0 w 1374"/>
                  <a:gd name="T25" fmla="*/ 964 h 964"/>
                  <a:gd name="T26" fmla="*/ 0 w 1374"/>
                  <a:gd name="T27" fmla="*/ 952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4" h="964">
                    <a:moveTo>
                      <a:pt x="0" y="952"/>
                    </a:moveTo>
                    <a:lnTo>
                      <a:pt x="1368" y="952"/>
                    </a:lnTo>
                    <a:lnTo>
                      <a:pt x="1362" y="958"/>
                    </a:lnTo>
                    <a:lnTo>
                      <a:pt x="1362" y="6"/>
                    </a:lnTo>
                    <a:lnTo>
                      <a:pt x="1368" y="12"/>
                    </a:lnTo>
                    <a:lnTo>
                      <a:pt x="6" y="12"/>
                    </a:lnTo>
                    <a:lnTo>
                      <a:pt x="13" y="6"/>
                    </a:lnTo>
                    <a:lnTo>
                      <a:pt x="13" y="964"/>
                    </a:lnTo>
                    <a:lnTo>
                      <a:pt x="0" y="964"/>
                    </a:lnTo>
                    <a:lnTo>
                      <a:pt x="0" y="0"/>
                    </a:lnTo>
                    <a:lnTo>
                      <a:pt x="1374" y="0"/>
                    </a:lnTo>
                    <a:lnTo>
                      <a:pt x="1374" y="964"/>
                    </a:lnTo>
                    <a:lnTo>
                      <a:pt x="0" y="964"/>
                    </a:lnTo>
                    <a:lnTo>
                      <a:pt x="0" y="9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68" name="Rectangle 8">
                <a:extLst>
                  <a:ext uri="{FF2B5EF4-FFF2-40B4-BE49-F238E27FC236}">
                    <a16:creationId xmlns:a16="http://schemas.microsoft.com/office/drawing/2014/main" id="{4E30BADC-4869-49AF-91C9-00D0BF56D46B}"/>
                  </a:ext>
                </a:extLst>
              </p:cNvPr>
              <p:cNvSpPr>
                <a:spLocks noChangeArrowheads="1"/>
              </p:cNvSpPr>
              <p:nvPr/>
            </p:nvSpPr>
            <p:spPr bwMode="auto">
              <a:xfrm>
                <a:off x="3652" y="1943"/>
                <a:ext cx="1362" cy="952"/>
              </a:xfrm>
              <a:prstGeom prst="rect">
                <a:avLst/>
              </a:prstGeom>
              <a:noFill/>
              <a:ln w="1905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69" name="Freeform 9">
                <a:extLst>
                  <a:ext uri="{FF2B5EF4-FFF2-40B4-BE49-F238E27FC236}">
                    <a16:creationId xmlns:a16="http://schemas.microsoft.com/office/drawing/2014/main" id="{6A3CB3BB-21F3-4D89-9073-DE434ABD969E}"/>
                  </a:ext>
                </a:extLst>
              </p:cNvPr>
              <p:cNvSpPr>
                <a:spLocks/>
              </p:cNvSpPr>
              <p:nvPr/>
            </p:nvSpPr>
            <p:spPr bwMode="auto">
              <a:xfrm>
                <a:off x="3648" y="2892"/>
                <a:ext cx="1374" cy="204"/>
              </a:xfrm>
              <a:custGeom>
                <a:avLst/>
                <a:gdLst>
                  <a:gd name="T0" fmla="*/ 0 w 1374"/>
                  <a:gd name="T1" fmla="*/ 192 h 204"/>
                  <a:gd name="T2" fmla="*/ 1368 w 1374"/>
                  <a:gd name="T3" fmla="*/ 192 h 204"/>
                  <a:gd name="T4" fmla="*/ 1362 w 1374"/>
                  <a:gd name="T5" fmla="*/ 198 h 204"/>
                  <a:gd name="T6" fmla="*/ 1362 w 1374"/>
                  <a:gd name="T7" fmla="*/ 6 h 204"/>
                  <a:gd name="T8" fmla="*/ 1368 w 1374"/>
                  <a:gd name="T9" fmla="*/ 11 h 204"/>
                  <a:gd name="T10" fmla="*/ 6 w 1374"/>
                  <a:gd name="T11" fmla="*/ 11 h 204"/>
                  <a:gd name="T12" fmla="*/ 13 w 1374"/>
                  <a:gd name="T13" fmla="*/ 6 h 204"/>
                  <a:gd name="T14" fmla="*/ 13 w 1374"/>
                  <a:gd name="T15" fmla="*/ 204 h 204"/>
                  <a:gd name="T16" fmla="*/ 0 w 1374"/>
                  <a:gd name="T17" fmla="*/ 204 h 204"/>
                  <a:gd name="T18" fmla="*/ 0 w 1374"/>
                  <a:gd name="T19" fmla="*/ 0 h 204"/>
                  <a:gd name="T20" fmla="*/ 1374 w 1374"/>
                  <a:gd name="T21" fmla="*/ 0 h 204"/>
                  <a:gd name="T22" fmla="*/ 1374 w 1374"/>
                  <a:gd name="T23" fmla="*/ 204 h 204"/>
                  <a:gd name="T24" fmla="*/ 0 w 1374"/>
                  <a:gd name="T25" fmla="*/ 204 h 204"/>
                  <a:gd name="T26" fmla="*/ 0 w 1374"/>
                  <a:gd name="T27" fmla="*/ 19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4" h="204">
                    <a:moveTo>
                      <a:pt x="0" y="192"/>
                    </a:moveTo>
                    <a:lnTo>
                      <a:pt x="1368" y="192"/>
                    </a:lnTo>
                    <a:lnTo>
                      <a:pt x="1362" y="198"/>
                    </a:lnTo>
                    <a:lnTo>
                      <a:pt x="1362" y="6"/>
                    </a:lnTo>
                    <a:lnTo>
                      <a:pt x="1368" y="11"/>
                    </a:lnTo>
                    <a:lnTo>
                      <a:pt x="6" y="11"/>
                    </a:lnTo>
                    <a:lnTo>
                      <a:pt x="13" y="6"/>
                    </a:lnTo>
                    <a:lnTo>
                      <a:pt x="13" y="204"/>
                    </a:lnTo>
                    <a:lnTo>
                      <a:pt x="0" y="204"/>
                    </a:lnTo>
                    <a:lnTo>
                      <a:pt x="0" y="0"/>
                    </a:lnTo>
                    <a:lnTo>
                      <a:pt x="1374" y="0"/>
                    </a:lnTo>
                    <a:lnTo>
                      <a:pt x="1374" y="204"/>
                    </a:lnTo>
                    <a:lnTo>
                      <a:pt x="0" y="204"/>
                    </a:lnTo>
                    <a:lnTo>
                      <a:pt x="0" y="1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70" name="Rectangle 10">
                <a:extLst>
                  <a:ext uri="{FF2B5EF4-FFF2-40B4-BE49-F238E27FC236}">
                    <a16:creationId xmlns:a16="http://schemas.microsoft.com/office/drawing/2014/main" id="{D1817AE5-FD34-496B-8F46-58341EA73BAB}"/>
                  </a:ext>
                </a:extLst>
              </p:cNvPr>
              <p:cNvSpPr>
                <a:spLocks noChangeArrowheads="1"/>
              </p:cNvSpPr>
              <p:nvPr/>
            </p:nvSpPr>
            <p:spPr bwMode="auto">
              <a:xfrm>
                <a:off x="3652" y="2889"/>
                <a:ext cx="1362" cy="193"/>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71" name="Rectangle 11">
                <a:extLst>
                  <a:ext uri="{FF2B5EF4-FFF2-40B4-BE49-F238E27FC236}">
                    <a16:creationId xmlns:a16="http://schemas.microsoft.com/office/drawing/2014/main" id="{10DD09D8-58C5-418D-BCF7-CBE40FEAB9C4}"/>
                  </a:ext>
                </a:extLst>
              </p:cNvPr>
              <p:cNvSpPr>
                <a:spLocks noChangeArrowheads="1"/>
              </p:cNvSpPr>
              <p:nvPr/>
            </p:nvSpPr>
            <p:spPr bwMode="auto">
              <a:xfrm>
                <a:off x="3652" y="2889"/>
                <a:ext cx="1362" cy="193"/>
              </a:xfrm>
              <a:prstGeom prst="rect">
                <a:avLst/>
              </a:prstGeom>
              <a:noFill/>
              <a:ln w="1905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72" name="Picture 12">
                <a:extLst>
                  <a:ext uri="{FF2B5EF4-FFF2-40B4-BE49-F238E27FC236}">
                    <a16:creationId xmlns:a16="http://schemas.microsoft.com/office/drawing/2014/main" id="{94014B7C-0914-4312-9640-74BA8F247024}"/>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04" y="2627"/>
                <a:ext cx="248"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13">
                <a:extLst>
                  <a:ext uri="{FF2B5EF4-FFF2-40B4-BE49-F238E27FC236}">
                    <a16:creationId xmlns:a16="http://schemas.microsoft.com/office/drawing/2014/main" id="{5F43544A-107A-461F-B1A8-4049115805C1}"/>
                  </a:ext>
                </a:extLst>
              </p:cNvPr>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89" y="2054"/>
                <a:ext cx="28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14">
                <a:extLst>
                  <a:ext uri="{FF2B5EF4-FFF2-40B4-BE49-F238E27FC236}">
                    <a16:creationId xmlns:a16="http://schemas.microsoft.com/office/drawing/2014/main" id="{F32AF29B-5580-4D3B-8854-F1C8466F5C20}"/>
                  </a:ext>
                </a:extLst>
              </p:cNvPr>
              <p:cNvPicPr>
                <a:picLocks noChangeAspect="1" noChangeArrowheads="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45" y="2740"/>
                <a:ext cx="328"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3" name="Picture 14">
              <a:extLst>
                <a:ext uri="{FF2B5EF4-FFF2-40B4-BE49-F238E27FC236}">
                  <a16:creationId xmlns:a16="http://schemas.microsoft.com/office/drawing/2014/main" id="{2C2D2FC6-6B44-485B-8231-88AC1A983B1A}"/>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31506" y="3516496"/>
              <a:ext cx="5207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5" name="TextBox 74">
            <a:extLst>
              <a:ext uri="{FF2B5EF4-FFF2-40B4-BE49-F238E27FC236}">
                <a16:creationId xmlns:a16="http://schemas.microsoft.com/office/drawing/2014/main" id="{D4878C97-5D9F-43A0-8965-E96BE76E9760}"/>
              </a:ext>
            </a:extLst>
          </p:cNvPr>
          <p:cNvSpPr txBox="1"/>
          <p:nvPr/>
        </p:nvSpPr>
        <p:spPr>
          <a:xfrm>
            <a:off x="9489469" y="3234094"/>
            <a:ext cx="516488" cy="369332"/>
          </a:xfrm>
          <a:prstGeom prst="rect">
            <a:avLst/>
          </a:prstGeom>
          <a:noFill/>
        </p:spPr>
        <p:txBody>
          <a:bodyPr wrap="none" rtlCol="0">
            <a:spAutoFit/>
          </a:bodyPr>
          <a:lstStyle/>
          <a:p>
            <a:r>
              <a:rPr lang="nb-NO" dirty="0"/>
              <a:t>y=T</a:t>
            </a:r>
          </a:p>
        </p:txBody>
      </p:sp>
      <p:pic>
        <p:nvPicPr>
          <p:cNvPr id="10" name="Picture 9">
            <a:extLst>
              <a:ext uri="{FF2B5EF4-FFF2-40B4-BE49-F238E27FC236}">
                <a16:creationId xmlns:a16="http://schemas.microsoft.com/office/drawing/2014/main" id="{AAAF9CEE-FE25-4C75-994F-62E6B4BB8AAF}"/>
              </a:ext>
            </a:extLst>
          </p:cNvPr>
          <p:cNvPicPr>
            <a:picLocks noChangeAspect="1"/>
          </p:cNvPicPr>
          <p:nvPr/>
        </p:nvPicPr>
        <p:blipFill>
          <a:blip r:embed="rId6"/>
          <a:stretch>
            <a:fillRect/>
          </a:stretch>
        </p:blipFill>
        <p:spPr>
          <a:xfrm>
            <a:off x="7146442" y="5060150"/>
            <a:ext cx="4906586" cy="1650580"/>
          </a:xfrm>
          <a:prstGeom prst="rect">
            <a:avLst/>
          </a:prstGeom>
        </p:spPr>
      </p:pic>
      <p:sp>
        <p:nvSpPr>
          <p:cNvPr id="11" name="TextBox 10">
            <a:extLst>
              <a:ext uri="{FF2B5EF4-FFF2-40B4-BE49-F238E27FC236}">
                <a16:creationId xmlns:a16="http://schemas.microsoft.com/office/drawing/2014/main" id="{9B018970-E249-41D8-905C-F252D5D6BD0C}"/>
              </a:ext>
            </a:extLst>
          </p:cNvPr>
          <p:cNvSpPr txBox="1"/>
          <p:nvPr/>
        </p:nvSpPr>
        <p:spPr>
          <a:xfrm>
            <a:off x="138972" y="6134936"/>
            <a:ext cx="6415218" cy="461665"/>
          </a:xfrm>
          <a:prstGeom prst="rect">
            <a:avLst/>
          </a:prstGeom>
          <a:noFill/>
        </p:spPr>
        <p:txBody>
          <a:bodyPr wrap="none" rtlCol="0">
            <a:spAutoFit/>
          </a:bodyPr>
          <a:lstStyle/>
          <a:p>
            <a:pPr algn="l"/>
            <a:r>
              <a:rPr lang="en-US" sz="1200" b="0" i="0" u="none" strike="noStrike" baseline="0" dirty="0">
                <a:latin typeface="t1-gul-regular-italic"/>
              </a:rPr>
              <a:t>A. Reyes-Lúa and S. Skogestad. “</a:t>
            </a:r>
            <a:r>
              <a:rPr lang="en-US" sz="1200" b="0" i="0" u="none" strike="noStrike" baseline="0" dirty="0">
                <a:latin typeface="t1-gul-regular"/>
              </a:rPr>
              <a:t>Multi-input single-output control for extending the operating range:</a:t>
            </a:r>
          </a:p>
          <a:p>
            <a:pPr algn="l"/>
            <a:r>
              <a:rPr lang="en-US" sz="1200" b="0" i="0" u="none" strike="noStrike" baseline="0" dirty="0">
                <a:latin typeface="t1-gul-regular"/>
              </a:rPr>
              <a:t>Generalized split range control using the baton strategy”. </a:t>
            </a:r>
            <a:r>
              <a:rPr lang="en-US" sz="1200" b="0" i="0" u="none" strike="noStrike" baseline="0" dirty="0">
                <a:latin typeface="t1-gul-regular-italic"/>
              </a:rPr>
              <a:t> Journal of Process Control 91 (2020)</a:t>
            </a:r>
            <a:endParaRPr lang="nb-NO" sz="1200" dirty="0"/>
          </a:p>
        </p:txBody>
      </p:sp>
      <p:sp>
        <p:nvSpPr>
          <p:cNvPr id="76" name="TextBox 75">
            <a:extLst>
              <a:ext uri="{FF2B5EF4-FFF2-40B4-BE49-F238E27FC236}">
                <a16:creationId xmlns:a16="http://schemas.microsoft.com/office/drawing/2014/main" id="{EFF58170-DC80-4ACF-8A09-3889A4C436CC}"/>
              </a:ext>
            </a:extLst>
          </p:cNvPr>
          <p:cNvSpPr txBox="1"/>
          <p:nvPr/>
        </p:nvSpPr>
        <p:spPr>
          <a:xfrm>
            <a:off x="10753282" y="3482379"/>
            <a:ext cx="793422" cy="369332"/>
          </a:xfrm>
          <a:prstGeom prst="rect">
            <a:avLst/>
          </a:prstGeom>
          <a:noFill/>
        </p:spPr>
        <p:txBody>
          <a:bodyPr wrap="none" rtlCol="0">
            <a:spAutoFit/>
          </a:bodyPr>
          <a:lstStyle/>
          <a:p>
            <a:r>
              <a:rPr lang="nb-NO" dirty="0"/>
              <a:t>d=</a:t>
            </a:r>
            <a:r>
              <a:rPr lang="nb-NO" dirty="0" err="1"/>
              <a:t>T</a:t>
            </a:r>
            <a:r>
              <a:rPr lang="nb-NO" baseline="30000" dirty="0" err="1"/>
              <a:t>amb</a:t>
            </a:r>
            <a:endParaRPr lang="nb-NO" baseline="30000" dirty="0"/>
          </a:p>
        </p:txBody>
      </p:sp>
      <p:sp>
        <p:nvSpPr>
          <p:cNvPr id="2" name="TextBox 1">
            <a:extLst>
              <a:ext uri="{FF2B5EF4-FFF2-40B4-BE49-F238E27FC236}">
                <a16:creationId xmlns:a16="http://schemas.microsoft.com/office/drawing/2014/main" id="{73E27A15-B505-4A02-8295-9708448308B5}"/>
              </a:ext>
            </a:extLst>
          </p:cNvPr>
          <p:cNvSpPr txBox="1"/>
          <p:nvPr/>
        </p:nvSpPr>
        <p:spPr>
          <a:xfrm>
            <a:off x="5575464" y="2909454"/>
            <a:ext cx="914400" cy="914400"/>
          </a:xfrm>
          <a:prstGeom prst="rect">
            <a:avLst/>
          </a:prstGeom>
          <a:noFill/>
        </p:spPr>
        <p:txBody>
          <a:bodyPr wrap="square" rtlCol="0">
            <a:spAutoFit/>
          </a:bodyPr>
          <a:lstStyle/>
          <a:p>
            <a:endParaRPr lang="nb-NO" dirty="0"/>
          </a:p>
        </p:txBody>
      </p:sp>
      <p:sp>
        <p:nvSpPr>
          <p:cNvPr id="3" name="TextBox 2">
            <a:extLst>
              <a:ext uri="{FF2B5EF4-FFF2-40B4-BE49-F238E27FC236}">
                <a16:creationId xmlns:a16="http://schemas.microsoft.com/office/drawing/2014/main" id="{A1C00E1A-914C-4215-A5AB-5D30975B3B57}"/>
              </a:ext>
            </a:extLst>
          </p:cNvPr>
          <p:cNvSpPr txBox="1"/>
          <p:nvPr/>
        </p:nvSpPr>
        <p:spPr>
          <a:xfrm>
            <a:off x="711540" y="5688281"/>
            <a:ext cx="3614323" cy="369332"/>
          </a:xfrm>
          <a:prstGeom prst="rect">
            <a:avLst/>
          </a:prstGeom>
          <a:noFill/>
        </p:spPr>
        <p:txBody>
          <a:bodyPr wrap="none" rtlCol="0">
            <a:spAutoFit/>
          </a:bodyPr>
          <a:lstStyle/>
          <a:p>
            <a:r>
              <a:rPr lang="nb-NO" dirty="0"/>
              <a:t>All </a:t>
            </a:r>
            <a:r>
              <a:rPr lang="nb-NO" dirty="0" err="1"/>
              <a:t>four</a:t>
            </a:r>
            <a:r>
              <a:rPr lang="nb-NO" dirty="0"/>
              <a:t> </a:t>
            </a:r>
            <a:r>
              <a:rPr lang="nb-NO" dirty="0" err="1"/>
              <a:t>controllers</a:t>
            </a:r>
            <a:r>
              <a:rPr lang="nb-NO" dirty="0"/>
              <a:t> </a:t>
            </a:r>
            <a:r>
              <a:rPr lang="nb-NO" dirty="0" err="1"/>
              <a:t>need</a:t>
            </a:r>
            <a:r>
              <a:rPr lang="nb-NO" dirty="0"/>
              <a:t> anti-</a:t>
            </a:r>
            <a:r>
              <a:rPr lang="nb-NO" dirty="0" err="1"/>
              <a:t>windup</a:t>
            </a:r>
            <a:endParaRPr lang="nb-NO" dirty="0"/>
          </a:p>
        </p:txBody>
      </p:sp>
      <p:sp>
        <p:nvSpPr>
          <p:cNvPr id="4" name="Slide Number Placeholder 3">
            <a:extLst>
              <a:ext uri="{FF2B5EF4-FFF2-40B4-BE49-F238E27FC236}">
                <a16:creationId xmlns:a16="http://schemas.microsoft.com/office/drawing/2014/main" id="{1C679FF3-F224-7C24-1E0B-F7ADC7522C82}"/>
              </a:ext>
            </a:extLst>
          </p:cNvPr>
          <p:cNvSpPr>
            <a:spLocks noGrp="1"/>
          </p:cNvSpPr>
          <p:nvPr>
            <p:ph type="sldNum" sz="quarter" idx="12"/>
          </p:nvPr>
        </p:nvSpPr>
        <p:spPr/>
        <p:txBody>
          <a:bodyPr/>
          <a:lstStyle/>
          <a:p>
            <a:fld id="{A5FDCD2B-6064-4A78-9C2D-DD73DFA345C7}" type="slidenum">
              <a:rPr lang="en-US" smtClean="0"/>
              <a:t>58</a:t>
            </a:fld>
            <a:endParaRPr lang="en-US"/>
          </a:p>
        </p:txBody>
      </p:sp>
    </p:spTree>
    <p:extLst>
      <p:ext uri="{BB962C8B-B14F-4D97-AF65-F5344CB8AC3E}">
        <p14:creationId xmlns:p14="http://schemas.microsoft.com/office/powerpoint/2010/main" val="367566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tel 1">
            <a:extLst>
              <a:ext uri="{FF2B5EF4-FFF2-40B4-BE49-F238E27FC236}">
                <a16:creationId xmlns:a16="http://schemas.microsoft.com/office/drawing/2014/main" id="{EF1101EA-C572-432B-8210-CA342E865E1C}"/>
              </a:ext>
            </a:extLst>
          </p:cNvPr>
          <p:cNvSpPr txBox="1">
            <a:spLocks/>
          </p:cNvSpPr>
          <p:nvPr/>
        </p:nvSpPr>
        <p:spPr>
          <a:xfrm>
            <a:off x="1724768" y="192522"/>
            <a:ext cx="6682979" cy="642938"/>
          </a:xfrm>
          <a:prstGeom prst="rect">
            <a:avLst/>
          </a:prstGeom>
        </p:spPr>
        <p:txBody>
          <a:bodyPr lIns="51435" tIns="25718" rIns="51435" bIns="25718" anchor="ctr">
            <a:normAutofit fontScale="97500"/>
          </a:bodyPr>
          <a:lstStyle>
            <a:lvl1pPr algn="l" defTabSz="457200" rtl="0" eaLnBrk="1" latinLnBrk="0" hangingPunct="1">
              <a:spcBef>
                <a:spcPct val="0"/>
              </a:spcBef>
              <a:buNone/>
              <a:defRPr sz="4000" b="1" i="0" kern="1200">
                <a:solidFill>
                  <a:schemeClr val="tx1"/>
                </a:solidFill>
                <a:latin typeface="Calibri Light" panose="020F0302020204030204" pitchFamily="34" charset="0"/>
                <a:ea typeface="+mj-ea"/>
                <a:cs typeface="Calibri Light" panose="020F0302020204030204" pitchFamily="34" charset="0"/>
              </a:defRPr>
            </a:lvl1pPr>
          </a:lstStyle>
          <a:p>
            <a:pPr>
              <a:defRPr/>
            </a:pPr>
            <a:endParaRPr lang="nb-NO" altLang="nb-NO" sz="2400" dirty="0"/>
          </a:p>
        </p:txBody>
      </p:sp>
      <p:sp>
        <p:nvSpPr>
          <p:cNvPr id="57" name="Tittel 1">
            <a:extLst>
              <a:ext uri="{FF2B5EF4-FFF2-40B4-BE49-F238E27FC236}">
                <a16:creationId xmlns:a16="http://schemas.microsoft.com/office/drawing/2014/main" id="{5AF89C95-7168-4276-A3A0-2B079EF9081D}"/>
              </a:ext>
            </a:extLst>
          </p:cNvPr>
          <p:cNvSpPr txBox="1">
            <a:spLocks/>
          </p:cNvSpPr>
          <p:nvPr/>
        </p:nvSpPr>
        <p:spPr>
          <a:xfrm>
            <a:off x="711540" y="371004"/>
            <a:ext cx="8604582" cy="1121618"/>
          </a:xfrm>
          <a:prstGeom prst="rect">
            <a:avLst/>
          </a:prstGeom>
        </p:spPr>
        <p:txBody>
          <a:bodyPr lIns="51435" tIns="25718" rIns="51435" bIns="25718" anchor="ctr">
            <a:normAutofit fontScale="97500"/>
          </a:bodyPr>
          <a:lstStyle>
            <a:lvl1pPr algn="l" defTabSz="457200" rtl="0" eaLnBrk="1" latinLnBrk="0" hangingPunct="1">
              <a:spcBef>
                <a:spcPct val="0"/>
              </a:spcBef>
              <a:buNone/>
              <a:defRPr sz="4000" b="1" i="0" kern="1200">
                <a:solidFill>
                  <a:schemeClr val="tx1"/>
                </a:solidFill>
                <a:latin typeface="Calibri Light" panose="020F0302020204030204" pitchFamily="34" charset="0"/>
                <a:ea typeface="+mj-ea"/>
                <a:cs typeface="Calibri Light" panose="020F0302020204030204" pitchFamily="34" charset="0"/>
              </a:defRPr>
            </a:lvl1pPr>
          </a:lstStyle>
          <a:p>
            <a:pPr>
              <a:spcBef>
                <a:spcPts val="600"/>
              </a:spcBef>
            </a:pPr>
            <a:r>
              <a:rPr lang="en-US" sz="2000" dirty="0"/>
              <a:t>Disadvantages Standard Split-range control (SRC): </a:t>
            </a:r>
          </a:p>
          <a:p>
            <a:pPr marL="514350" indent="-514350">
              <a:spcBef>
                <a:spcPts val="600"/>
              </a:spcBef>
              <a:buFont typeface="+mj-lt"/>
              <a:buAutoNum type="arabicPeriod"/>
            </a:pPr>
            <a:r>
              <a:rPr lang="en-US" altLang="nb-NO" sz="2000" b="0" dirty="0">
                <a:solidFill>
                  <a:srgbClr val="FF0000"/>
                </a:solidFill>
                <a:latin typeface="Arial" pitchFamily="34" charset="0"/>
              </a:rPr>
              <a:t>Must use same integral/derivative time for all MVs</a:t>
            </a:r>
          </a:p>
          <a:p>
            <a:pPr marL="514350" indent="-514350">
              <a:spcBef>
                <a:spcPts val="600"/>
              </a:spcBef>
              <a:buFont typeface="+mj-lt"/>
              <a:buAutoNum type="arabicPeriod"/>
            </a:pPr>
            <a:r>
              <a:rPr lang="en-US" altLang="nb-NO" sz="2000" b="0" dirty="0">
                <a:solidFill>
                  <a:srgbClr val="FF0000"/>
                </a:solidFill>
                <a:latin typeface="Arial" pitchFamily="34" charset="0"/>
              </a:rPr>
              <a:t>Does not work well when constraint values change (SR-block problem)</a:t>
            </a:r>
          </a:p>
        </p:txBody>
      </p:sp>
      <p:sp>
        <p:nvSpPr>
          <p:cNvPr id="61" name="TextBox 60">
            <a:extLst>
              <a:ext uri="{FF2B5EF4-FFF2-40B4-BE49-F238E27FC236}">
                <a16:creationId xmlns:a16="http://schemas.microsoft.com/office/drawing/2014/main" id="{2F00D817-F8AC-4089-ACA8-ACEC3C181FE6}"/>
              </a:ext>
            </a:extLst>
          </p:cNvPr>
          <p:cNvSpPr txBox="1"/>
          <p:nvPr/>
        </p:nvSpPr>
        <p:spPr>
          <a:xfrm>
            <a:off x="-67105" y="-88442"/>
            <a:ext cx="2034916" cy="400110"/>
          </a:xfrm>
          <a:prstGeom prst="rect">
            <a:avLst/>
          </a:prstGeom>
          <a:noFill/>
        </p:spPr>
        <p:txBody>
          <a:bodyPr wrap="none" rtlCol="0">
            <a:spAutoFit/>
          </a:bodyPr>
          <a:lstStyle/>
          <a:p>
            <a:r>
              <a:rPr lang="nb-NO" sz="2000" dirty="0">
                <a:highlight>
                  <a:srgbClr val="FFFF00"/>
                </a:highlight>
              </a:rPr>
              <a:t>MV-MV </a:t>
            </a:r>
            <a:r>
              <a:rPr lang="nb-NO" sz="2000" dirty="0" err="1">
                <a:highlight>
                  <a:srgbClr val="FFFF00"/>
                </a:highlight>
              </a:rPr>
              <a:t>switching</a:t>
            </a:r>
            <a:endParaRPr lang="nb-NO" sz="2000" dirty="0">
              <a:highlight>
                <a:srgbClr val="FFFF00"/>
              </a:highlight>
            </a:endParaRPr>
          </a:p>
        </p:txBody>
      </p:sp>
      <p:pic>
        <p:nvPicPr>
          <p:cNvPr id="8" name="Picture 7">
            <a:extLst>
              <a:ext uri="{FF2B5EF4-FFF2-40B4-BE49-F238E27FC236}">
                <a16:creationId xmlns:a16="http://schemas.microsoft.com/office/drawing/2014/main" id="{B8E07DA6-E8F3-4F93-BE53-53291B883A86}"/>
              </a:ext>
            </a:extLst>
          </p:cNvPr>
          <p:cNvPicPr>
            <a:picLocks noChangeAspect="1"/>
          </p:cNvPicPr>
          <p:nvPr/>
        </p:nvPicPr>
        <p:blipFill>
          <a:blip r:embed="rId2"/>
          <a:stretch>
            <a:fillRect/>
          </a:stretch>
        </p:blipFill>
        <p:spPr>
          <a:xfrm>
            <a:off x="2170092" y="2152420"/>
            <a:ext cx="4967514" cy="3151632"/>
          </a:xfrm>
          <a:prstGeom prst="rect">
            <a:avLst/>
          </a:prstGeom>
        </p:spPr>
      </p:pic>
      <p:grpSp>
        <p:nvGrpSpPr>
          <p:cNvPr id="56" name="Gruppe 16">
            <a:extLst>
              <a:ext uri="{FF2B5EF4-FFF2-40B4-BE49-F238E27FC236}">
                <a16:creationId xmlns:a16="http://schemas.microsoft.com/office/drawing/2014/main" id="{C43DEE4C-FC8A-4A18-B849-54ECB03EDF5F}"/>
              </a:ext>
            </a:extLst>
          </p:cNvPr>
          <p:cNvGrpSpPr/>
          <p:nvPr/>
        </p:nvGrpSpPr>
        <p:grpSpPr>
          <a:xfrm>
            <a:off x="8175812" y="2421015"/>
            <a:ext cx="2635250" cy="2335213"/>
            <a:chOff x="5573958" y="1777389"/>
            <a:chExt cx="2635250" cy="2335213"/>
          </a:xfrm>
        </p:grpSpPr>
        <p:grpSp>
          <p:nvGrpSpPr>
            <p:cNvPr id="62" name="Group 4">
              <a:extLst>
                <a:ext uri="{FF2B5EF4-FFF2-40B4-BE49-F238E27FC236}">
                  <a16:creationId xmlns:a16="http://schemas.microsoft.com/office/drawing/2014/main" id="{934071C6-3E7C-4FFB-93B1-02EA0085AE83}"/>
                </a:ext>
              </a:extLst>
            </p:cNvPr>
            <p:cNvGrpSpPr>
              <a:grpSpLocks noChangeAspect="1"/>
            </p:cNvGrpSpPr>
            <p:nvPr/>
          </p:nvGrpSpPr>
          <p:grpSpPr bwMode="auto">
            <a:xfrm>
              <a:off x="5573958" y="1777389"/>
              <a:ext cx="2635250" cy="2335213"/>
              <a:chOff x="3528" y="1642"/>
              <a:chExt cx="1660" cy="1471"/>
            </a:xfrm>
          </p:grpSpPr>
          <p:sp>
            <p:nvSpPr>
              <p:cNvPr id="64" name="AutoShape 3">
                <a:extLst>
                  <a:ext uri="{FF2B5EF4-FFF2-40B4-BE49-F238E27FC236}">
                    <a16:creationId xmlns:a16="http://schemas.microsoft.com/office/drawing/2014/main" id="{CB319DA4-B33A-40E5-A758-84CD22033879}"/>
                  </a:ext>
                </a:extLst>
              </p:cNvPr>
              <p:cNvSpPr>
                <a:spLocks noChangeAspect="1" noChangeArrowheads="1" noTextEdit="1"/>
              </p:cNvSpPr>
              <p:nvPr/>
            </p:nvSpPr>
            <p:spPr bwMode="auto">
              <a:xfrm>
                <a:off x="3528" y="1642"/>
                <a:ext cx="1660" cy="1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65" name="Freeform 5">
                <a:extLst>
                  <a:ext uri="{FF2B5EF4-FFF2-40B4-BE49-F238E27FC236}">
                    <a16:creationId xmlns:a16="http://schemas.microsoft.com/office/drawing/2014/main" id="{F9D81188-474D-41A6-8CF7-FC85E6170681}"/>
                  </a:ext>
                </a:extLst>
              </p:cNvPr>
              <p:cNvSpPr>
                <a:spLocks/>
              </p:cNvSpPr>
              <p:nvPr/>
            </p:nvSpPr>
            <p:spPr bwMode="auto">
              <a:xfrm>
                <a:off x="3545" y="1658"/>
                <a:ext cx="1621" cy="300"/>
              </a:xfrm>
              <a:custGeom>
                <a:avLst/>
                <a:gdLst>
                  <a:gd name="T0" fmla="*/ 1617 w 1621"/>
                  <a:gd name="T1" fmla="*/ 300 h 300"/>
                  <a:gd name="T2" fmla="*/ 811 w 1621"/>
                  <a:gd name="T3" fmla="*/ 13 h 300"/>
                  <a:gd name="T4" fmla="*/ 815 w 1621"/>
                  <a:gd name="T5" fmla="*/ 13 h 300"/>
                  <a:gd name="T6" fmla="*/ 14 w 1621"/>
                  <a:gd name="T7" fmla="*/ 298 h 300"/>
                  <a:gd name="T8" fmla="*/ 12 w 1621"/>
                  <a:gd name="T9" fmla="*/ 286 h 300"/>
                  <a:gd name="T10" fmla="*/ 1619 w 1621"/>
                  <a:gd name="T11" fmla="*/ 286 h 300"/>
                  <a:gd name="T12" fmla="*/ 1619 w 1621"/>
                  <a:gd name="T13" fmla="*/ 298 h 300"/>
                  <a:gd name="T14" fmla="*/ 1 w 1621"/>
                  <a:gd name="T15" fmla="*/ 298 h 300"/>
                  <a:gd name="T16" fmla="*/ 0 w 1621"/>
                  <a:gd name="T17" fmla="*/ 290 h 300"/>
                  <a:gd name="T18" fmla="*/ 813 w 1621"/>
                  <a:gd name="T19" fmla="*/ 0 h 300"/>
                  <a:gd name="T20" fmla="*/ 1621 w 1621"/>
                  <a:gd name="T21" fmla="*/ 289 h 300"/>
                  <a:gd name="T22" fmla="*/ 1617 w 1621"/>
                  <a:gd name="T23"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21" h="300">
                    <a:moveTo>
                      <a:pt x="1617" y="300"/>
                    </a:moveTo>
                    <a:lnTo>
                      <a:pt x="811" y="13"/>
                    </a:lnTo>
                    <a:lnTo>
                      <a:pt x="815" y="13"/>
                    </a:lnTo>
                    <a:lnTo>
                      <a:pt x="14" y="298"/>
                    </a:lnTo>
                    <a:lnTo>
                      <a:pt x="12" y="286"/>
                    </a:lnTo>
                    <a:lnTo>
                      <a:pt x="1619" y="286"/>
                    </a:lnTo>
                    <a:lnTo>
                      <a:pt x="1619" y="298"/>
                    </a:lnTo>
                    <a:lnTo>
                      <a:pt x="1" y="298"/>
                    </a:lnTo>
                    <a:lnTo>
                      <a:pt x="0" y="290"/>
                    </a:lnTo>
                    <a:lnTo>
                      <a:pt x="813" y="0"/>
                    </a:lnTo>
                    <a:lnTo>
                      <a:pt x="1621" y="289"/>
                    </a:lnTo>
                    <a:lnTo>
                      <a:pt x="1617" y="3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66" name="Freeform 6">
                <a:extLst>
                  <a:ext uri="{FF2B5EF4-FFF2-40B4-BE49-F238E27FC236}">
                    <a16:creationId xmlns:a16="http://schemas.microsoft.com/office/drawing/2014/main" id="{52C73018-39A8-4480-B508-D83923B2C76E}"/>
                  </a:ext>
                </a:extLst>
              </p:cNvPr>
              <p:cNvSpPr>
                <a:spLocks/>
              </p:cNvSpPr>
              <p:nvPr/>
            </p:nvSpPr>
            <p:spPr bwMode="auto">
              <a:xfrm>
                <a:off x="3556" y="1657"/>
                <a:ext cx="1601" cy="286"/>
              </a:xfrm>
              <a:custGeom>
                <a:avLst/>
                <a:gdLst>
                  <a:gd name="T0" fmla="*/ 1601 w 1601"/>
                  <a:gd name="T1" fmla="*/ 286 h 286"/>
                  <a:gd name="T2" fmla="*/ 801 w 1601"/>
                  <a:gd name="T3" fmla="*/ 0 h 286"/>
                  <a:gd name="T4" fmla="*/ 0 w 1601"/>
                  <a:gd name="T5" fmla="*/ 286 h 286"/>
                  <a:gd name="T6" fmla="*/ 1601 w 1601"/>
                  <a:gd name="T7" fmla="*/ 286 h 286"/>
                </a:gdLst>
                <a:ahLst/>
                <a:cxnLst>
                  <a:cxn ang="0">
                    <a:pos x="T0" y="T1"/>
                  </a:cxn>
                  <a:cxn ang="0">
                    <a:pos x="T2" y="T3"/>
                  </a:cxn>
                  <a:cxn ang="0">
                    <a:pos x="T4" y="T5"/>
                  </a:cxn>
                  <a:cxn ang="0">
                    <a:pos x="T6" y="T7"/>
                  </a:cxn>
                </a:cxnLst>
                <a:rect l="0" t="0" r="r" b="b"/>
                <a:pathLst>
                  <a:path w="1601" h="286">
                    <a:moveTo>
                      <a:pt x="1601" y="286"/>
                    </a:moveTo>
                    <a:lnTo>
                      <a:pt x="801" y="0"/>
                    </a:lnTo>
                    <a:lnTo>
                      <a:pt x="0" y="286"/>
                    </a:lnTo>
                    <a:lnTo>
                      <a:pt x="1601" y="286"/>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67" name="Freeform 7">
                <a:extLst>
                  <a:ext uri="{FF2B5EF4-FFF2-40B4-BE49-F238E27FC236}">
                    <a16:creationId xmlns:a16="http://schemas.microsoft.com/office/drawing/2014/main" id="{26CDAB4C-82B9-41C9-9135-2CBA59F940A2}"/>
                  </a:ext>
                </a:extLst>
              </p:cNvPr>
              <p:cNvSpPr>
                <a:spLocks/>
              </p:cNvSpPr>
              <p:nvPr/>
            </p:nvSpPr>
            <p:spPr bwMode="auto">
              <a:xfrm>
                <a:off x="3648" y="1944"/>
                <a:ext cx="1374" cy="964"/>
              </a:xfrm>
              <a:custGeom>
                <a:avLst/>
                <a:gdLst>
                  <a:gd name="T0" fmla="*/ 0 w 1374"/>
                  <a:gd name="T1" fmla="*/ 952 h 964"/>
                  <a:gd name="T2" fmla="*/ 1368 w 1374"/>
                  <a:gd name="T3" fmla="*/ 952 h 964"/>
                  <a:gd name="T4" fmla="*/ 1362 w 1374"/>
                  <a:gd name="T5" fmla="*/ 958 h 964"/>
                  <a:gd name="T6" fmla="*/ 1362 w 1374"/>
                  <a:gd name="T7" fmla="*/ 6 h 964"/>
                  <a:gd name="T8" fmla="*/ 1368 w 1374"/>
                  <a:gd name="T9" fmla="*/ 12 h 964"/>
                  <a:gd name="T10" fmla="*/ 6 w 1374"/>
                  <a:gd name="T11" fmla="*/ 12 h 964"/>
                  <a:gd name="T12" fmla="*/ 13 w 1374"/>
                  <a:gd name="T13" fmla="*/ 6 h 964"/>
                  <a:gd name="T14" fmla="*/ 13 w 1374"/>
                  <a:gd name="T15" fmla="*/ 964 h 964"/>
                  <a:gd name="T16" fmla="*/ 0 w 1374"/>
                  <a:gd name="T17" fmla="*/ 964 h 964"/>
                  <a:gd name="T18" fmla="*/ 0 w 1374"/>
                  <a:gd name="T19" fmla="*/ 0 h 964"/>
                  <a:gd name="T20" fmla="*/ 1374 w 1374"/>
                  <a:gd name="T21" fmla="*/ 0 h 964"/>
                  <a:gd name="T22" fmla="*/ 1374 w 1374"/>
                  <a:gd name="T23" fmla="*/ 964 h 964"/>
                  <a:gd name="T24" fmla="*/ 0 w 1374"/>
                  <a:gd name="T25" fmla="*/ 964 h 964"/>
                  <a:gd name="T26" fmla="*/ 0 w 1374"/>
                  <a:gd name="T27" fmla="*/ 952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4" h="964">
                    <a:moveTo>
                      <a:pt x="0" y="952"/>
                    </a:moveTo>
                    <a:lnTo>
                      <a:pt x="1368" y="952"/>
                    </a:lnTo>
                    <a:lnTo>
                      <a:pt x="1362" y="958"/>
                    </a:lnTo>
                    <a:lnTo>
                      <a:pt x="1362" y="6"/>
                    </a:lnTo>
                    <a:lnTo>
                      <a:pt x="1368" y="12"/>
                    </a:lnTo>
                    <a:lnTo>
                      <a:pt x="6" y="12"/>
                    </a:lnTo>
                    <a:lnTo>
                      <a:pt x="13" y="6"/>
                    </a:lnTo>
                    <a:lnTo>
                      <a:pt x="13" y="964"/>
                    </a:lnTo>
                    <a:lnTo>
                      <a:pt x="0" y="964"/>
                    </a:lnTo>
                    <a:lnTo>
                      <a:pt x="0" y="0"/>
                    </a:lnTo>
                    <a:lnTo>
                      <a:pt x="1374" y="0"/>
                    </a:lnTo>
                    <a:lnTo>
                      <a:pt x="1374" y="964"/>
                    </a:lnTo>
                    <a:lnTo>
                      <a:pt x="0" y="964"/>
                    </a:lnTo>
                    <a:lnTo>
                      <a:pt x="0" y="9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68" name="Rectangle 8">
                <a:extLst>
                  <a:ext uri="{FF2B5EF4-FFF2-40B4-BE49-F238E27FC236}">
                    <a16:creationId xmlns:a16="http://schemas.microsoft.com/office/drawing/2014/main" id="{4E30BADC-4869-49AF-91C9-00D0BF56D46B}"/>
                  </a:ext>
                </a:extLst>
              </p:cNvPr>
              <p:cNvSpPr>
                <a:spLocks noChangeArrowheads="1"/>
              </p:cNvSpPr>
              <p:nvPr/>
            </p:nvSpPr>
            <p:spPr bwMode="auto">
              <a:xfrm>
                <a:off x="3652" y="1943"/>
                <a:ext cx="1362" cy="952"/>
              </a:xfrm>
              <a:prstGeom prst="rect">
                <a:avLst/>
              </a:prstGeom>
              <a:noFill/>
              <a:ln w="1905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69" name="Freeform 9">
                <a:extLst>
                  <a:ext uri="{FF2B5EF4-FFF2-40B4-BE49-F238E27FC236}">
                    <a16:creationId xmlns:a16="http://schemas.microsoft.com/office/drawing/2014/main" id="{6A3CB3BB-21F3-4D89-9073-DE434ABD969E}"/>
                  </a:ext>
                </a:extLst>
              </p:cNvPr>
              <p:cNvSpPr>
                <a:spLocks/>
              </p:cNvSpPr>
              <p:nvPr/>
            </p:nvSpPr>
            <p:spPr bwMode="auto">
              <a:xfrm>
                <a:off x="3648" y="2892"/>
                <a:ext cx="1374" cy="204"/>
              </a:xfrm>
              <a:custGeom>
                <a:avLst/>
                <a:gdLst>
                  <a:gd name="T0" fmla="*/ 0 w 1374"/>
                  <a:gd name="T1" fmla="*/ 192 h 204"/>
                  <a:gd name="T2" fmla="*/ 1368 w 1374"/>
                  <a:gd name="T3" fmla="*/ 192 h 204"/>
                  <a:gd name="T4" fmla="*/ 1362 w 1374"/>
                  <a:gd name="T5" fmla="*/ 198 h 204"/>
                  <a:gd name="T6" fmla="*/ 1362 w 1374"/>
                  <a:gd name="T7" fmla="*/ 6 h 204"/>
                  <a:gd name="T8" fmla="*/ 1368 w 1374"/>
                  <a:gd name="T9" fmla="*/ 11 h 204"/>
                  <a:gd name="T10" fmla="*/ 6 w 1374"/>
                  <a:gd name="T11" fmla="*/ 11 h 204"/>
                  <a:gd name="T12" fmla="*/ 13 w 1374"/>
                  <a:gd name="T13" fmla="*/ 6 h 204"/>
                  <a:gd name="T14" fmla="*/ 13 w 1374"/>
                  <a:gd name="T15" fmla="*/ 204 h 204"/>
                  <a:gd name="T16" fmla="*/ 0 w 1374"/>
                  <a:gd name="T17" fmla="*/ 204 h 204"/>
                  <a:gd name="T18" fmla="*/ 0 w 1374"/>
                  <a:gd name="T19" fmla="*/ 0 h 204"/>
                  <a:gd name="T20" fmla="*/ 1374 w 1374"/>
                  <a:gd name="T21" fmla="*/ 0 h 204"/>
                  <a:gd name="T22" fmla="*/ 1374 w 1374"/>
                  <a:gd name="T23" fmla="*/ 204 h 204"/>
                  <a:gd name="T24" fmla="*/ 0 w 1374"/>
                  <a:gd name="T25" fmla="*/ 204 h 204"/>
                  <a:gd name="T26" fmla="*/ 0 w 1374"/>
                  <a:gd name="T27" fmla="*/ 19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4" h="204">
                    <a:moveTo>
                      <a:pt x="0" y="192"/>
                    </a:moveTo>
                    <a:lnTo>
                      <a:pt x="1368" y="192"/>
                    </a:lnTo>
                    <a:lnTo>
                      <a:pt x="1362" y="198"/>
                    </a:lnTo>
                    <a:lnTo>
                      <a:pt x="1362" y="6"/>
                    </a:lnTo>
                    <a:lnTo>
                      <a:pt x="1368" y="11"/>
                    </a:lnTo>
                    <a:lnTo>
                      <a:pt x="6" y="11"/>
                    </a:lnTo>
                    <a:lnTo>
                      <a:pt x="13" y="6"/>
                    </a:lnTo>
                    <a:lnTo>
                      <a:pt x="13" y="204"/>
                    </a:lnTo>
                    <a:lnTo>
                      <a:pt x="0" y="204"/>
                    </a:lnTo>
                    <a:lnTo>
                      <a:pt x="0" y="0"/>
                    </a:lnTo>
                    <a:lnTo>
                      <a:pt x="1374" y="0"/>
                    </a:lnTo>
                    <a:lnTo>
                      <a:pt x="1374" y="204"/>
                    </a:lnTo>
                    <a:lnTo>
                      <a:pt x="0" y="204"/>
                    </a:lnTo>
                    <a:lnTo>
                      <a:pt x="0" y="1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70" name="Rectangle 10">
                <a:extLst>
                  <a:ext uri="{FF2B5EF4-FFF2-40B4-BE49-F238E27FC236}">
                    <a16:creationId xmlns:a16="http://schemas.microsoft.com/office/drawing/2014/main" id="{D1817AE5-FD34-496B-8F46-58341EA73BAB}"/>
                  </a:ext>
                </a:extLst>
              </p:cNvPr>
              <p:cNvSpPr>
                <a:spLocks noChangeArrowheads="1"/>
              </p:cNvSpPr>
              <p:nvPr/>
            </p:nvSpPr>
            <p:spPr bwMode="auto">
              <a:xfrm>
                <a:off x="3652" y="2889"/>
                <a:ext cx="1362" cy="193"/>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71" name="Rectangle 11">
                <a:extLst>
                  <a:ext uri="{FF2B5EF4-FFF2-40B4-BE49-F238E27FC236}">
                    <a16:creationId xmlns:a16="http://schemas.microsoft.com/office/drawing/2014/main" id="{10DD09D8-58C5-418D-BCF7-CBE40FEAB9C4}"/>
                  </a:ext>
                </a:extLst>
              </p:cNvPr>
              <p:cNvSpPr>
                <a:spLocks noChangeArrowheads="1"/>
              </p:cNvSpPr>
              <p:nvPr/>
            </p:nvSpPr>
            <p:spPr bwMode="auto">
              <a:xfrm>
                <a:off x="3652" y="2889"/>
                <a:ext cx="1362" cy="193"/>
              </a:xfrm>
              <a:prstGeom prst="rect">
                <a:avLst/>
              </a:prstGeom>
              <a:noFill/>
              <a:ln w="1905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72" name="Picture 12">
                <a:extLst>
                  <a:ext uri="{FF2B5EF4-FFF2-40B4-BE49-F238E27FC236}">
                    <a16:creationId xmlns:a16="http://schemas.microsoft.com/office/drawing/2014/main" id="{94014B7C-0914-4312-9640-74BA8F247024}"/>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04" y="2627"/>
                <a:ext cx="248"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13">
                <a:extLst>
                  <a:ext uri="{FF2B5EF4-FFF2-40B4-BE49-F238E27FC236}">
                    <a16:creationId xmlns:a16="http://schemas.microsoft.com/office/drawing/2014/main" id="{5F43544A-107A-461F-B1A8-4049115805C1}"/>
                  </a:ext>
                </a:extLst>
              </p:cNvPr>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89" y="2054"/>
                <a:ext cx="28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14">
                <a:extLst>
                  <a:ext uri="{FF2B5EF4-FFF2-40B4-BE49-F238E27FC236}">
                    <a16:creationId xmlns:a16="http://schemas.microsoft.com/office/drawing/2014/main" id="{F32AF29B-5580-4D3B-8854-F1C8466F5C20}"/>
                  </a:ext>
                </a:extLst>
              </p:cNvPr>
              <p:cNvPicPr>
                <a:picLocks noChangeAspect="1" noChangeArrowheads="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45" y="2740"/>
                <a:ext cx="328"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3" name="Picture 14">
              <a:extLst>
                <a:ext uri="{FF2B5EF4-FFF2-40B4-BE49-F238E27FC236}">
                  <a16:creationId xmlns:a16="http://schemas.microsoft.com/office/drawing/2014/main" id="{2C2D2FC6-6B44-485B-8231-88AC1A983B1A}"/>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31506" y="3516496"/>
              <a:ext cx="5207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5" name="TextBox 74">
            <a:extLst>
              <a:ext uri="{FF2B5EF4-FFF2-40B4-BE49-F238E27FC236}">
                <a16:creationId xmlns:a16="http://schemas.microsoft.com/office/drawing/2014/main" id="{D4878C97-5D9F-43A0-8965-E96BE76E9760}"/>
              </a:ext>
            </a:extLst>
          </p:cNvPr>
          <p:cNvSpPr txBox="1"/>
          <p:nvPr/>
        </p:nvSpPr>
        <p:spPr>
          <a:xfrm>
            <a:off x="9489469" y="3234094"/>
            <a:ext cx="516488" cy="369332"/>
          </a:xfrm>
          <a:prstGeom prst="rect">
            <a:avLst/>
          </a:prstGeom>
          <a:noFill/>
        </p:spPr>
        <p:txBody>
          <a:bodyPr wrap="none" rtlCol="0">
            <a:spAutoFit/>
          </a:bodyPr>
          <a:lstStyle/>
          <a:p>
            <a:r>
              <a:rPr lang="nb-NO" dirty="0"/>
              <a:t>y=T</a:t>
            </a:r>
          </a:p>
        </p:txBody>
      </p:sp>
      <p:sp>
        <p:nvSpPr>
          <p:cNvPr id="11" name="TextBox 10">
            <a:extLst>
              <a:ext uri="{FF2B5EF4-FFF2-40B4-BE49-F238E27FC236}">
                <a16:creationId xmlns:a16="http://schemas.microsoft.com/office/drawing/2014/main" id="{9B018970-E249-41D8-905C-F252D5D6BD0C}"/>
              </a:ext>
            </a:extLst>
          </p:cNvPr>
          <p:cNvSpPr txBox="1"/>
          <p:nvPr/>
        </p:nvSpPr>
        <p:spPr>
          <a:xfrm>
            <a:off x="138972" y="6134936"/>
            <a:ext cx="6415218" cy="461665"/>
          </a:xfrm>
          <a:prstGeom prst="rect">
            <a:avLst/>
          </a:prstGeom>
          <a:noFill/>
        </p:spPr>
        <p:txBody>
          <a:bodyPr wrap="none" rtlCol="0">
            <a:spAutoFit/>
          </a:bodyPr>
          <a:lstStyle/>
          <a:p>
            <a:pPr algn="l"/>
            <a:r>
              <a:rPr lang="en-US" sz="1200" b="0" i="0" u="none" strike="noStrike" baseline="0" dirty="0">
                <a:latin typeface="t1-gul-regular-italic"/>
              </a:rPr>
              <a:t>A. Reyes-Lúa and S. Skogestad. “</a:t>
            </a:r>
            <a:r>
              <a:rPr lang="en-US" sz="1200" b="0" i="0" u="none" strike="noStrike" baseline="0" dirty="0">
                <a:latin typeface="t1-gul-regular"/>
              </a:rPr>
              <a:t>Multi-input single-output control for extending the operating range:</a:t>
            </a:r>
          </a:p>
          <a:p>
            <a:pPr algn="l"/>
            <a:r>
              <a:rPr lang="en-US" sz="1200" b="0" i="0" u="none" strike="noStrike" baseline="0" dirty="0">
                <a:latin typeface="t1-gul-regular"/>
              </a:rPr>
              <a:t>Generalized split range control using the baton strategy”. </a:t>
            </a:r>
            <a:r>
              <a:rPr lang="en-US" sz="1200" b="0" i="0" u="none" strike="noStrike" baseline="0" dirty="0">
                <a:latin typeface="t1-gul-regular-italic"/>
              </a:rPr>
              <a:t> Journal of Process Control 91 (2020)</a:t>
            </a:r>
            <a:endParaRPr lang="nb-NO" sz="1200" dirty="0"/>
          </a:p>
        </p:txBody>
      </p:sp>
      <p:sp>
        <p:nvSpPr>
          <p:cNvPr id="76" name="TextBox 75">
            <a:extLst>
              <a:ext uri="{FF2B5EF4-FFF2-40B4-BE49-F238E27FC236}">
                <a16:creationId xmlns:a16="http://schemas.microsoft.com/office/drawing/2014/main" id="{EFF58170-DC80-4ACF-8A09-3889A4C436CC}"/>
              </a:ext>
            </a:extLst>
          </p:cNvPr>
          <p:cNvSpPr txBox="1"/>
          <p:nvPr/>
        </p:nvSpPr>
        <p:spPr>
          <a:xfrm>
            <a:off x="10753282" y="3482379"/>
            <a:ext cx="793422" cy="369332"/>
          </a:xfrm>
          <a:prstGeom prst="rect">
            <a:avLst/>
          </a:prstGeom>
          <a:noFill/>
        </p:spPr>
        <p:txBody>
          <a:bodyPr wrap="none" rtlCol="0">
            <a:spAutoFit/>
          </a:bodyPr>
          <a:lstStyle/>
          <a:p>
            <a:r>
              <a:rPr lang="nb-NO" dirty="0"/>
              <a:t>d=</a:t>
            </a:r>
            <a:r>
              <a:rPr lang="nb-NO" dirty="0" err="1"/>
              <a:t>T</a:t>
            </a:r>
            <a:r>
              <a:rPr lang="nb-NO" baseline="30000" dirty="0" err="1"/>
              <a:t>amb</a:t>
            </a:r>
            <a:endParaRPr lang="nb-NO" baseline="30000" dirty="0"/>
          </a:p>
        </p:txBody>
      </p:sp>
      <p:sp>
        <p:nvSpPr>
          <p:cNvPr id="2" name="TextBox 1">
            <a:extLst>
              <a:ext uri="{FF2B5EF4-FFF2-40B4-BE49-F238E27FC236}">
                <a16:creationId xmlns:a16="http://schemas.microsoft.com/office/drawing/2014/main" id="{73E27A15-B505-4A02-8295-9708448308B5}"/>
              </a:ext>
            </a:extLst>
          </p:cNvPr>
          <p:cNvSpPr txBox="1"/>
          <p:nvPr/>
        </p:nvSpPr>
        <p:spPr>
          <a:xfrm>
            <a:off x="5575464" y="2909454"/>
            <a:ext cx="914400" cy="914400"/>
          </a:xfrm>
          <a:prstGeom prst="rect">
            <a:avLst/>
          </a:prstGeom>
          <a:noFill/>
        </p:spPr>
        <p:txBody>
          <a:bodyPr wrap="square" rtlCol="0">
            <a:spAutoFit/>
          </a:bodyPr>
          <a:lstStyle/>
          <a:p>
            <a:endParaRPr lang="nb-NO" dirty="0"/>
          </a:p>
        </p:txBody>
      </p:sp>
      <p:sp>
        <p:nvSpPr>
          <p:cNvPr id="3" name="TextBox 2">
            <a:extLst>
              <a:ext uri="{FF2B5EF4-FFF2-40B4-BE49-F238E27FC236}">
                <a16:creationId xmlns:a16="http://schemas.microsoft.com/office/drawing/2014/main" id="{A1C00E1A-914C-4215-A5AB-5D30975B3B57}"/>
              </a:ext>
            </a:extLst>
          </p:cNvPr>
          <p:cNvSpPr txBox="1"/>
          <p:nvPr/>
        </p:nvSpPr>
        <p:spPr>
          <a:xfrm>
            <a:off x="711540" y="5688281"/>
            <a:ext cx="3614323" cy="369332"/>
          </a:xfrm>
          <a:prstGeom prst="rect">
            <a:avLst/>
          </a:prstGeom>
          <a:noFill/>
        </p:spPr>
        <p:txBody>
          <a:bodyPr wrap="none" rtlCol="0">
            <a:spAutoFit/>
          </a:bodyPr>
          <a:lstStyle/>
          <a:p>
            <a:r>
              <a:rPr lang="nb-NO" dirty="0"/>
              <a:t>All </a:t>
            </a:r>
            <a:r>
              <a:rPr lang="nb-NO" dirty="0" err="1"/>
              <a:t>four</a:t>
            </a:r>
            <a:r>
              <a:rPr lang="nb-NO" dirty="0"/>
              <a:t> </a:t>
            </a:r>
            <a:r>
              <a:rPr lang="nb-NO" dirty="0" err="1"/>
              <a:t>controllers</a:t>
            </a:r>
            <a:r>
              <a:rPr lang="nb-NO" dirty="0"/>
              <a:t> </a:t>
            </a:r>
            <a:r>
              <a:rPr lang="nb-NO" dirty="0" err="1"/>
              <a:t>need</a:t>
            </a:r>
            <a:r>
              <a:rPr lang="nb-NO" dirty="0"/>
              <a:t> anti-</a:t>
            </a:r>
            <a:r>
              <a:rPr lang="nb-NO" dirty="0" err="1"/>
              <a:t>windup</a:t>
            </a:r>
            <a:endParaRPr lang="nb-NO" dirty="0"/>
          </a:p>
        </p:txBody>
      </p:sp>
      <p:pic>
        <p:nvPicPr>
          <p:cNvPr id="10" name="Picture 9">
            <a:extLst>
              <a:ext uri="{FF2B5EF4-FFF2-40B4-BE49-F238E27FC236}">
                <a16:creationId xmlns:a16="http://schemas.microsoft.com/office/drawing/2014/main" id="{AAAF9CEE-FE25-4C75-994F-62E6B4BB8AAF}"/>
              </a:ext>
            </a:extLst>
          </p:cNvPr>
          <p:cNvPicPr>
            <a:picLocks noChangeAspect="1"/>
          </p:cNvPicPr>
          <p:nvPr/>
        </p:nvPicPr>
        <p:blipFill>
          <a:blip r:embed="rId6"/>
          <a:stretch>
            <a:fillRect/>
          </a:stretch>
        </p:blipFill>
        <p:spPr>
          <a:xfrm>
            <a:off x="517875" y="2031058"/>
            <a:ext cx="10824303" cy="3641305"/>
          </a:xfrm>
          <a:prstGeom prst="rect">
            <a:avLst/>
          </a:prstGeom>
        </p:spPr>
      </p:pic>
      <p:sp>
        <p:nvSpPr>
          <p:cNvPr id="4" name="Slide Number Placeholder 3">
            <a:extLst>
              <a:ext uri="{FF2B5EF4-FFF2-40B4-BE49-F238E27FC236}">
                <a16:creationId xmlns:a16="http://schemas.microsoft.com/office/drawing/2014/main" id="{8ED855D5-C762-C754-C4CB-413A7ACBE475}"/>
              </a:ext>
            </a:extLst>
          </p:cNvPr>
          <p:cNvSpPr>
            <a:spLocks noGrp="1"/>
          </p:cNvSpPr>
          <p:nvPr>
            <p:ph type="sldNum" sz="quarter" idx="12"/>
          </p:nvPr>
        </p:nvSpPr>
        <p:spPr/>
        <p:txBody>
          <a:bodyPr/>
          <a:lstStyle/>
          <a:p>
            <a:fld id="{A5FDCD2B-6064-4A78-9C2D-DD73DFA345C7}" type="slidenum">
              <a:rPr lang="en-US" smtClean="0"/>
              <a:t>59</a:t>
            </a:fld>
            <a:endParaRPr lang="en-US"/>
          </a:p>
        </p:txBody>
      </p:sp>
      <p:sp>
        <p:nvSpPr>
          <p:cNvPr id="5" name="Tittel 1">
            <a:extLst>
              <a:ext uri="{FF2B5EF4-FFF2-40B4-BE49-F238E27FC236}">
                <a16:creationId xmlns:a16="http://schemas.microsoft.com/office/drawing/2014/main" id="{29CA8A1C-8DC9-E878-3A7C-8DFB62588FAD}"/>
              </a:ext>
            </a:extLst>
          </p:cNvPr>
          <p:cNvSpPr txBox="1">
            <a:spLocks/>
          </p:cNvSpPr>
          <p:nvPr/>
        </p:nvSpPr>
        <p:spPr>
          <a:xfrm>
            <a:off x="711540" y="1616284"/>
            <a:ext cx="10041742" cy="589536"/>
          </a:xfrm>
          <a:prstGeom prst="rect">
            <a:avLst/>
          </a:prstGeom>
        </p:spPr>
        <p:txBody>
          <a:bodyPr lIns="51435" tIns="25718" rIns="51435" bIns="25718" anchor="ctr">
            <a:normAutofit fontScale="82500" lnSpcReduction="10000"/>
          </a:bodyPr>
          <a:lstStyle>
            <a:lvl1pPr algn="l" defTabSz="457200" rtl="0" eaLnBrk="1" latinLnBrk="0" hangingPunct="1">
              <a:spcBef>
                <a:spcPct val="0"/>
              </a:spcBef>
              <a:buNone/>
              <a:defRPr sz="4000" b="1" i="0" kern="1200">
                <a:solidFill>
                  <a:schemeClr val="tx1"/>
                </a:solidFill>
                <a:latin typeface="Calibri Light" panose="020F0302020204030204" pitchFamily="34" charset="0"/>
                <a:ea typeface="+mj-ea"/>
                <a:cs typeface="Calibri Light" panose="020F0302020204030204" pitchFamily="34" charset="0"/>
              </a:defRPr>
            </a:lvl1pPr>
          </a:lstStyle>
          <a:p>
            <a:pPr>
              <a:defRPr/>
            </a:pPr>
            <a:r>
              <a:rPr lang="en-US" sz="3200" dirty="0">
                <a:latin typeface="+mn-lt"/>
              </a:rPr>
              <a:t>Alternative: Generalized SRC (Baton strategy: </a:t>
            </a:r>
            <a:r>
              <a:rPr lang="en-US" sz="2400" dirty="0">
                <a:latin typeface="+mn-lt"/>
              </a:rPr>
              <a:t>multiple independent controllers)</a:t>
            </a:r>
          </a:p>
        </p:txBody>
      </p:sp>
    </p:spTree>
    <p:extLst>
      <p:ext uri="{BB962C8B-B14F-4D97-AF65-F5344CB8AC3E}">
        <p14:creationId xmlns:p14="http://schemas.microsoft.com/office/powerpoint/2010/main" val="158712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9150" y="2723490"/>
            <a:ext cx="6624638" cy="172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5913" y="5325649"/>
            <a:ext cx="6985000" cy="150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4" name="Text Box 10"/>
          <p:cNvSpPr txBox="1">
            <a:spLocks noChangeArrowheads="1"/>
          </p:cNvSpPr>
          <p:nvPr/>
        </p:nvSpPr>
        <p:spPr bwMode="auto">
          <a:xfrm>
            <a:off x="8922" y="2050479"/>
            <a:ext cx="5614335" cy="463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marL="1638300" indent="-304800">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buFontTx/>
              <a:buNone/>
            </a:pPr>
            <a:r>
              <a:rPr lang="en-US" altLang="nb-NO" sz="2400" dirty="0">
                <a:solidFill>
                  <a:srgbClr val="FF0000"/>
                </a:solidFill>
              </a:rPr>
              <a:t>General case (“parallel cascade”)</a:t>
            </a:r>
          </a:p>
        </p:txBody>
      </p:sp>
      <p:sp>
        <p:nvSpPr>
          <p:cNvPr id="29705" name="Text Box 11"/>
          <p:cNvSpPr txBox="1">
            <a:spLocks noChangeArrowheads="1"/>
          </p:cNvSpPr>
          <p:nvPr/>
        </p:nvSpPr>
        <p:spPr bwMode="auto">
          <a:xfrm>
            <a:off x="76132" y="4522367"/>
            <a:ext cx="6478353" cy="463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marL="1638300" indent="-304800">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buFontTx/>
              <a:buNone/>
            </a:pPr>
            <a:r>
              <a:rPr lang="en-US" altLang="nb-NO" sz="2400" dirty="0">
                <a:solidFill>
                  <a:srgbClr val="FF0000"/>
                </a:solidFill>
              </a:rPr>
              <a:t>Special common case (“series cascade”)</a:t>
            </a:r>
          </a:p>
        </p:txBody>
      </p:sp>
      <p:sp>
        <p:nvSpPr>
          <p:cNvPr id="29706" name="Text Box 12"/>
          <p:cNvSpPr txBox="1">
            <a:spLocks noChangeArrowheads="1"/>
          </p:cNvSpPr>
          <p:nvPr/>
        </p:nvSpPr>
        <p:spPr bwMode="auto">
          <a:xfrm>
            <a:off x="9256764" y="3214583"/>
            <a:ext cx="205105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1"/>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en-US" altLang="nb-NO" sz="1400" dirty="0">
                <a:solidFill>
                  <a:srgbClr val="FF0000"/>
                </a:solidFill>
                <a:latin typeface="Arial" panose="020B0604020202020204" pitchFamily="34" charset="0"/>
              </a:rPr>
              <a:t>Not always helpful…</a:t>
            </a:r>
          </a:p>
          <a:p>
            <a:pPr>
              <a:spcBef>
                <a:spcPct val="0"/>
              </a:spcBef>
              <a:buFontTx/>
              <a:buNone/>
            </a:pPr>
            <a:r>
              <a:rPr lang="en-US" altLang="nb-NO" sz="1400" dirty="0">
                <a:solidFill>
                  <a:srgbClr val="FF0000"/>
                </a:solidFill>
                <a:latin typeface="Arial" panose="020B0604020202020204" pitchFamily="34" charset="0"/>
              </a:rPr>
              <a:t>y</a:t>
            </a:r>
            <a:r>
              <a:rPr lang="en-US" altLang="nb-NO" sz="1400" baseline="-25000" dirty="0">
                <a:solidFill>
                  <a:srgbClr val="FF0000"/>
                </a:solidFill>
                <a:latin typeface="Arial" panose="020B0604020202020204" pitchFamily="34" charset="0"/>
              </a:rPr>
              <a:t>2</a:t>
            </a:r>
            <a:r>
              <a:rPr lang="en-US" altLang="nb-NO" sz="1400" dirty="0">
                <a:solidFill>
                  <a:srgbClr val="FF0000"/>
                </a:solidFill>
                <a:latin typeface="Arial" panose="020B0604020202020204" pitchFamily="34" charset="0"/>
              </a:rPr>
              <a:t> must be closely related to y</a:t>
            </a:r>
            <a:r>
              <a:rPr lang="en-US" altLang="nb-NO" sz="1400" baseline="-25000" dirty="0">
                <a:solidFill>
                  <a:srgbClr val="FF0000"/>
                </a:solidFill>
                <a:latin typeface="Arial" panose="020B0604020202020204" pitchFamily="34" charset="0"/>
              </a:rPr>
              <a:t>1</a:t>
            </a:r>
          </a:p>
        </p:txBody>
      </p:sp>
      <p:sp>
        <p:nvSpPr>
          <p:cNvPr id="11" name="TextBox 10"/>
          <p:cNvSpPr txBox="1"/>
          <p:nvPr/>
        </p:nvSpPr>
        <p:spPr>
          <a:xfrm>
            <a:off x="4367809" y="3364145"/>
            <a:ext cx="1141659" cy="253916"/>
          </a:xfrm>
          <a:prstGeom prst="rect">
            <a:avLst/>
          </a:prstGeom>
          <a:noFill/>
        </p:spPr>
        <p:txBody>
          <a:bodyPr wrap="none" rtlCol="0">
            <a:spAutoFit/>
          </a:bodyPr>
          <a:lstStyle/>
          <a:p>
            <a:r>
              <a:rPr lang="en-US" sz="1050" dirty="0">
                <a:solidFill>
                  <a:srgbClr val="FF0000"/>
                </a:solidFill>
              </a:rPr>
              <a:t>Master controller</a:t>
            </a:r>
          </a:p>
        </p:txBody>
      </p:sp>
      <p:sp>
        <p:nvSpPr>
          <p:cNvPr id="12" name="TextBox 11"/>
          <p:cNvSpPr txBox="1"/>
          <p:nvPr/>
        </p:nvSpPr>
        <p:spPr>
          <a:xfrm>
            <a:off x="5807969" y="3376166"/>
            <a:ext cx="1035861" cy="253916"/>
          </a:xfrm>
          <a:prstGeom prst="rect">
            <a:avLst/>
          </a:prstGeom>
          <a:noFill/>
        </p:spPr>
        <p:txBody>
          <a:bodyPr wrap="none" rtlCol="0">
            <a:spAutoFit/>
          </a:bodyPr>
          <a:lstStyle/>
          <a:p>
            <a:r>
              <a:rPr lang="en-US" sz="1050" dirty="0">
                <a:solidFill>
                  <a:srgbClr val="FF0000"/>
                </a:solidFill>
              </a:rPr>
              <a:t>Slave controller</a:t>
            </a:r>
          </a:p>
        </p:txBody>
      </p:sp>
      <p:sp>
        <p:nvSpPr>
          <p:cNvPr id="2" name="Title 1">
            <a:extLst>
              <a:ext uri="{FF2B5EF4-FFF2-40B4-BE49-F238E27FC236}">
                <a16:creationId xmlns:a16="http://schemas.microsoft.com/office/drawing/2014/main" id="{5A64C848-A659-97F7-3F67-1F84A4DBF609}"/>
              </a:ext>
            </a:extLst>
          </p:cNvPr>
          <p:cNvSpPr>
            <a:spLocks noGrp="1"/>
          </p:cNvSpPr>
          <p:nvPr>
            <p:ph type="title"/>
          </p:nvPr>
        </p:nvSpPr>
        <p:spPr>
          <a:xfrm>
            <a:off x="681624" y="-21779"/>
            <a:ext cx="10515600" cy="738664"/>
          </a:xfrm>
        </p:spPr>
        <p:txBody>
          <a:bodyPr/>
          <a:lstStyle/>
          <a:p>
            <a:r>
              <a:rPr lang="nb-NO" dirty="0">
                <a:highlight>
                  <a:srgbClr val="FFFF00"/>
                </a:highlight>
              </a:rPr>
              <a:t>E1.</a:t>
            </a:r>
            <a:r>
              <a:rPr lang="nb-NO" dirty="0"/>
              <a:t> </a:t>
            </a:r>
            <a:r>
              <a:rPr lang="nb-NO" dirty="0" err="1"/>
              <a:t>Cascade</a:t>
            </a:r>
            <a:r>
              <a:rPr lang="nb-NO" dirty="0"/>
              <a:t> control</a:t>
            </a:r>
            <a:endParaRPr lang="en-US" dirty="0"/>
          </a:p>
        </p:txBody>
      </p:sp>
      <p:sp>
        <p:nvSpPr>
          <p:cNvPr id="7" name="TextBox 6">
            <a:extLst>
              <a:ext uri="{FF2B5EF4-FFF2-40B4-BE49-F238E27FC236}">
                <a16:creationId xmlns:a16="http://schemas.microsoft.com/office/drawing/2014/main" id="{C90BFFFA-6D7A-3B54-00D2-20C21876D7F7}"/>
              </a:ext>
            </a:extLst>
          </p:cNvPr>
          <p:cNvSpPr txBox="1"/>
          <p:nvPr/>
        </p:nvSpPr>
        <p:spPr>
          <a:xfrm>
            <a:off x="211439" y="688763"/>
            <a:ext cx="11635108" cy="1600438"/>
          </a:xfrm>
          <a:prstGeom prst="rect">
            <a:avLst/>
          </a:prstGeom>
          <a:noFill/>
        </p:spPr>
        <p:txBody>
          <a:bodyPr wrap="none" rtlCol="0">
            <a:spAutoFit/>
          </a:bodyPr>
          <a:lstStyle/>
          <a:p>
            <a:pPr marL="285750" indent="-285750">
              <a:buFont typeface="Arial" panose="020B0604020202020204" pitchFamily="34" charset="0"/>
              <a:buChar char="•"/>
            </a:pPr>
            <a:r>
              <a:rPr lang="nb-NO" altLang="en-US" sz="1600" dirty="0"/>
              <a:t>1 input u</a:t>
            </a:r>
          </a:p>
          <a:p>
            <a:pPr marL="285750" indent="-285750">
              <a:buFont typeface="Arial" panose="020B0604020202020204" pitchFamily="34" charset="0"/>
              <a:buChar char="•"/>
            </a:pPr>
            <a:r>
              <a:rPr lang="nb-NO" altLang="en-US" sz="1600" dirty="0"/>
              <a:t>1 (</a:t>
            </a:r>
            <a:r>
              <a:rPr lang="nb-NO" altLang="en-US" sz="1600" dirty="0" err="1"/>
              <a:t>main</a:t>
            </a:r>
            <a:r>
              <a:rPr lang="nb-NO" altLang="en-US" sz="1600" dirty="0"/>
              <a:t>) output y</a:t>
            </a:r>
            <a:r>
              <a:rPr lang="nb-NO" altLang="en-US" sz="1600" baseline="-25000" dirty="0"/>
              <a:t>1</a:t>
            </a:r>
          </a:p>
          <a:p>
            <a:pPr marL="285750" indent="-285750">
              <a:buFont typeface="Arial" panose="020B0604020202020204" pitchFamily="34" charset="0"/>
              <a:buChar char="•"/>
            </a:pPr>
            <a:r>
              <a:rPr lang="nb-NO" altLang="en-US" sz="1600" dirty="0"/>
              <a:t>1 </a:t>
            </a:r>
            <a:r>
              <a:rPr lang="nb-NO" altLang="en-US" sz="1600" dirty="0" err="1"/>
              <a:t>extra</a:t>
            </a:r>
            <a:r>
              <a:rPr lang="nb-NO" altLang="en-US" sz="1600" dirty="0"/>
              <a:t> </a:t>
            </a:r>
            <a:r>
              <a:rPr lang="nb-NO" altLang="en-US" sz="1600" dirty="0" err="1"/>
              <a:t>measurement</a:t>
            </a:r>
            <a:r>
              <a:rPr lang="nb-NO" altLang="en-US" sz="1600" dirty="0"/>
              <a:t> y</a:t>
            </a:r>
            <a:r>
              <a:rPr lang="nb-NO" altLang="en-US" sz="1600" baseline="-25000" dirty="0"/>
              <a:t>2 </a:t>
            </a:r>
            <a:endParaRPr lang="nb-NO" altLang="en-US" sz="1600" dirty="0"/>
          </a:p>
          <a:p>
            <a:pPr marL="285750" indent="-285750">
              <a:buFont typeface="Arial" panose="020B0604020202020204" pitchFamily="34" charset="0"/>
              <a:buChar char="•"/>
            </a:pPr>
            <a:r>
              <a:rPr lang="nb-NO" altLang="en-US" sz="1600" dirty="0">
                <a:highlight>
                  <a:srgbClr val="FFFF00"/>
                </a:highlight>
              </a:rPr>
              <a:t>Key </a:t>
            </a:r>
            <a:r>
              <a:rPr lang="nb-NO" altLang="en-US" sz="1600" dirty="0" err="1">
                <a:highlight>
                  <a:srgbClr val="FFFF00"/>
                </a:highlight>
              </a:rPr>
              <a:t>assumption</a:t>
            </a:r>
            <a:r>
              <a:rPr lang="nb-NO" altLang="en-US" sz="1600" dirty="0">
                <a:highlight>
                  <a:srgbClr val="FFFF00"/>
                </a:highlight>
              </a:rPr>
              <a:t>: Control of y</a:t>
            </a:r>
            <a:r>
              <a:rPr lang="nb-NO" altLang="en-US" sz="1600" baseline="-25000" dirty="0">
                <a:highlight>
                  <a:srgbClr val="FFFF00"/>
                </a:highlight>
              </a:rPr>
              <a:t>2</a:t>
            </a:r>
            <a:r>
              <a:rPr lang="nb-NO" altLang="en-US" sz="1600" dirty="0">
                <a:highlight>
                  <a:srgbClr val="FFFF00"/>
                </a:highlight>
              </a:rPr>
              <a:t> </a:t>
            </a:r>
            <a:r>
              <a:rPr lang="nb-NO" altLang="en-US" sz="1600" dirty="0" err="1">
                <a:highlight>
                  <a:srgbClr val="FFFF00"/>
                </a:highlight>
              </a:rPr>
              <a:t>indirectly</a:t>
            </a:r>
            <a:r>
              <a:rPr lang="nb-NO" altLang="en-US" sz="1600" dirty="0">
                <a:highlight>
                  <a:srgbClr val="FFFF00"/>
                </a:highlight>
              </a:rPr>
              <a:t> makes it </a:t>
            </a:r>
            <a:r>
              <a:rPr lang="nb-NO" altLang="en-US" sz="1600" dirty="0" err="1">
                <a:highlight>
                  <a:srgbClr val="FFFF00"/>
                </a:highlight>
              </a:rPr>
              <a:t>easier</a:t>
            </a:r>
            <a:r>
              <a:rPr lang="nb-NO" altLang="en-US" sz="1600" dirty="0">
                <a:highlight>
                  <a:srgbClr val="FFFF00"/>
                </a:highlight>
              </a:rPr>
              <a:t> to control y</a:t>
            </a:r>
            <a:r>
              <a:rPr lang="nb-NO" altLang="en-US" sz="1600" baseline="-25000" dirty="0">
                <a:highlight>
                  <a:srgbClr val="FFFF00"/>
                </a:highlight>
              </a:rPr>
              <a:t>1</a:t>
            </a:r>
          </a:p>
          <a:p>
            <a:pPr marL="285750" indent="-285750">
              <a:buFont typeface="Arial" panose="020B0604020202020204" pitchFamily="34" charset="0"/>
              <a:buChar char="•"/>
            </a:pPr>
            <a:r>
              <a:rPr lang="nb-NO" altLang="en-US" sz="1600" dirty="0"/>
              <a:t>Solution: </a:t>
            </a:r>
            <a:r>
              <a:rPr lang="nb-NO" altLang="en-US" sz="1600" dirty="0" err="1"/>
              <a:t>Primary</a:t>
            </a:r>
            <a:r>
              <a:rPr lang="nb-NO" altLang="en-US" sz="1600" dirty="0"/>
              <a:t> controller (master) </a:t>
            </a:r>
            <a:r>
              <a:rPr lang="nb-NO" altLang="en-US" sz="1600" dirty="0" err="1"/>
              <a:t>controls</a:t>
            </a:r>
            <a:r>
              <a:rPr lang="nb-NO" altLang="en-US" sz="1600" dirty="0"/>
              <a:t> y</a:t>
            </a:r>
            <a:r>
              <a:rPr lang="nb-NO" altLang="en-US" sz="1600" baseline="-25000" dirty="0"/>
              <a:t>1</a:t>
            </a:r>
            <a:r>
              <a:rPr lang="nb-NO" altLang="en-US" sz="1600" dirty="0"/>
              <a:t> by setting setpoint r</a:t>
            </a:r>
            <a:r>
              <a:rPr lang="nb-NO" altLang="en-US" sz="1600" baseline="-25000" dirty="0"/>
              <a:t>2</a:t>
            </a:r>
            <a:r>
              <a:rPr lang="nb-NO" altLang="en-US" sz="1600" dirty="0"/>
              <a:t>=y</a:t>
            </a:r>
            <a:r>
              <a:rPr lang="nb-NO" altLang="en-US" sz="1600" baseline="-25000" dirty="0"/>
              <a:t>2</a:t>
            </a:r>
            <a:r>
              <a:rPr lang="nb-NO" altLang="en-US" sz="1600" baseline="30000" dirty="0"/>
              <a:t>sp</a:t>
            </a:r>
            <a:r>
              <a:rPr lang="nb-NO" altLang="en-US" sz="1600" dirty="0"/>
              <a:t> to a fast </a:t>
            </a:r>
            <a:r>
              <a:rPr lang="nb-NO" altLang="en-US" sz="1600" dirty="0" err="1"/>
              <a:t>secondary</a:t>
            </a:r>
            <a:r>
              <a:rPr lang="nb-NO" altLang="en-US" sz="1600" dirty="0"/>
              <a:t> controller (slave) </a:t>
            </a:r>
            <a:r>
              <a:rPr lang="nb-NO" altLang="en-US" sz="1600" dirty="0" err="1"/>
              <a:t>which</a:t>
            </a:r>
            <a:r>
              <a:rPr lang="nb-NO" altLang="en-US" sz="1600" dirty="0"/>
              <a:t> </a:t>
            </a:r>
            <a:r>
              <a:rPr lang="nb-NO" altLang="en-US" sz="1600" dirty="0" err="1"/>
              <a:t>manipulates</a:t>
            </a:r>
            <a:r>
              <a:rPr lang="nb-NO" altLang="en-US" sz="1600" dirty="0"/>
              <a:t> u</a:t>
            </a:r>
          </a:p>
          <a:p>
            <a:endParaRPr lang="en-US" dirty="0"/>
          </a:p>
        </p:txBody>
      </p:sp>
      <p:sp>
        <p:nvSpPr>
          <p:cNvPr id="8" name="Slide Number Placeholder 7">
            <a:extLst>
              <a:ext uri="{FF2B5EF4-FFF2-40B4-BE49-F238E27FC236}">
                <a16:creationId xmlns:a16="http://schemas.microsoft.com/office/drawing/2014/main" id="{80764CB5-B5A9-6E0A-52BA-21F109B104D2}"/>
              </a:ext>
            </a:extLst>
          </p:cNvPr>
          <p:cNvSpPr>
            <a:spLocks noGrp="1"/>
          </p:cNvSpPr>
          <p:nvPr>
            <p:ph type="sldNum" sz="quarter" idx="12"/>
          </p:nvPr>
        </p:nvSpPr>
        <p:spPr/>
        <p:txBody>
          <a:bodyPr/>
          <a:lstStyle/>
          <a:p>
            <a:fld id="{A5FDCD2B-6064-4A78-9C2D-DD73DFA345C7}" type="slidenum">
              <a:rPr lang="en-US" smtClean="0"/>
              <a:t>6</a:t>
            </a:fld>
            <a:endParaRPr lang="en-US"/>
          </a:p>
        </p:txBody>
      </p:sp>
    </p:spTree>
    <p:extLst>
      <p:ext uri="{BB962C8B-B14F-4D97-AF65-F5344CB8AC3E}">
        <p14:creationId xmlns:p14="http://schemas.microsoft.com/office/powerpoint/2010/main" val="6539564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52B4B-42DE-4E12-90A4-98C34451CF13}"/>
              </a:ext>
            </a:extLst>
          </p:cNvPr>
          <p:cNvSpPr>
            <a:spLocks noGrp="1"/>
          </p:cNvSpPr>
          <p:nvPr>
            <p:ph type="title"/>
          </p:nvPr>
        </p:nvSpPr>
        <p:spPr>
          <a:xfrm>
            <a:off x="216635" y="606384"/>
            <a:ext cx="5737694" cy="1325563"/>
          </a:xfrm>
        </p:spPr>
        <p:txBody>
          <a:bodyPr>
            <a:normAutofit/>
          </a:bodyPr>
          <a:lstStyle/>
          <a:p>
            <a:r>
              <a:rPr lang="nb-NO" sz="4000" dirty="0" err="1"/>
              <a:t>Comparison</a:t>
            </a:r>
            <a:r>
              <a:rPr lang="nb-NO" sz="4000" dirty="0"/>
              <a:t> of standard </a:t>
            </a:r>
            <a:br>
              <a:rPr lang="nb-NO" sz="4000" dirty="0"/>
            </a:br>
            <a:r>
              <a:rPr lang="nb-NO" sz="4000" dirty="0"/>
              <a:t>and </a:t>
            </a:r>
            <a:r>
              <a:rPr lang="nb-NO" sz="4000" dirty="0" err="1"/>
              <a:t>generalized</a:t>
            </a:r>
            <a:r>
              <a:rPr lang="nb-NO" sz="4000" dirty="0"/>
              <a:t> SRC</a:t>
            </a:r>
          </a:p>
        </p:txBody>
      </p:sp>
      <p:pic>
        <p:nvPicPr>
          <p:cNvPr id="5" name="Content Placeholder 4">
            <a:extLst>
              <a:ext uri="{FF2B5EF4-FFF2-40B4-BE49-F238E27FC236}">
                <a16:creationId xmlns:a16="http://schemas.microsoft.com/office/drawing/2014/main" id="{CEFA69A9-8B08-461E-BA7D-3A007C4459CC}"/>
              </a:ext>
            </a:extLst>
          </p:cNvPr>
          <p:cNvPicPr>
            <a:picLocks noGrp="1" noChangeAspect="1"/>
          </p:cNvPicPr>
          <p:nvPr>
            <p:ph idx="1"/>
          </p:nvPr>
        </p:nvPicPr>
        <p:blipFill>
          <a:blip r:embed="rId2"/>
          <a:stretch>
            <a:fillRect/>
          </a:stretch>
        </p:blipFill>
        <p:spPr>
          <a:xfrm>
            <a:off x="6112931" y="147397"/>
            <a:ext cx="5737694" cy="6649257"/>
          </a:xfrm>
        </p:spPr>
      </p:pic>
      <p:sp>
        <p:nvSpPr>
          <p:cNvPr id="6" name="TextBox 5">
            <a:extLst>
              <a:ext uri="{FF2B5EF4-FFF2-40B4-BE49-F238E27FC236}">
                <a16:creationId xmlns:a16="http://schemas.microsoft.com/office/drawing/2014/main" id="{EE080E31-3B90-45E2-8A40-AC3B590A5DB9}"/>
              </a:ext>
            </a:extLst>
          </p:cNvPr>
          <p:cNvSpPr txBox="1"/>
          <p:nvPr/>
        </p:nvSpPr>
        <p:spPr>
          <a:xfrm>
            <a:off x="341374" y="3104819"/>
            <a:ext cx="5017009" cy="923330"/>
          </a:xfrm>
          <a:prstGeom prst="rect">
            <a:avLst/>
          </a:prstGeom>
          <a:noFill/>
        </p:spPr>
        <p:txBody>
          <a:bodyPr wrap="square" rtlCol="0">
            <a:spAutoFit/>
          </a:bodyPr>
          <a:lstStyle/>
          <a:p>
            <a:r>
              <a:rPr lang="nb-NO" dirty="0" err="1"/>
              <a:t>Generalized</a:t>
            </a:r>
            <a:r>
              <a:rPr lang="nb-NO" dirty="0"/>
              <a:t> </a:t>
            </a:r>
            <a:r>
              <a:rPr lang="nb-NO" dirty="0" err="1"/>
              <a:t>split</a:t>
            </a:r>
            <a:r>
              <a:rPr lang="nb-NO" dirty="0"/>
              <a:t> range control:</a:t>
            </a:r>
          </a:p>
          <a:p>
            <a:pPr marL="285750" indent="-285750">
              <a:buFont typeface="Arial" panose="020B0604020202020204" pitchFamily="34" charset="0"/>
              <a:buChar char="•"/>
            </a:pPr>
            <a:r>
              <a:rPr lang="nb-NO" dirty="0"/>
              <a:t>Different (</a:t>
            </a:r>
            <a:r>
              <a:rPr lang="nb-NO" dirty="0" err="1"/>
              <a:t>smaller</a:t>
            </a:r>
            <a:r>
              <a:rPr lang="nb-NO" dirty="0"/>
              <a:t>) integral times for </a:t>
            </a:r>
            <a:r>
              <a:rPr lang="nb-NO" dirty="0" err="1"/>
              <a:t>each</a:t>
            </a:r>
            <a:r>
              <a:rPr lang="nb-NO" dirty="0"/>
              <a:t> input </a:t>
            </a:r>
          </a:p>
          <a:p>
            <a:pPr marL="285750" indent="-285750">
              <a:buFont typeface="Arial" panose="020B0604020202020204" pitchFamily="34" charset="0"/>
              <a:buChar char="•"/>
            </a:pPr>
            <a:r>
              <a:rPr lang="nb-NO" dirty="0" err="1"/>
              <a:t>Gives</a:t>
            </a:r>
            <a:r>
              <a:rPr lang="nb-NO" dirty="0"/>
              <a:t> faster </a:t>
            </a:r>
            <a:r>
              <a:rPr lang="nb-NO" dirty="0" err="1"/>
              <a:t>settling</a:t>
            </a:r>
            <a:r>
              <a:rPr lang="nb-NO" dirty="0"/>
              <a:t> for most inputs</a:t>
            </a:r>
          </a:p>
        </p:txBody>
      </p:sp>
      <p:sp>
        <p:nvSpPr>
          <p:cNvPr id="7" name="TextBox 6">
            <a:extLst>
              <a:ext uri="{FF2B5EF4-FFF2-40B4-BE49-F238E27FC236}">
                <a16:creationId xmlns:a16="http://schemas.microsoft.com/office/drawing/2014/main" id="{0BFDD02E-5EA8-4815-B717-B4327773E913}"/>
              </a:ext>
            </a:extLst>
          </p:cNvPr>
          <p:cNvSpPr txBox="1"/>
          <p:nvPr/>
        </p:nvSpPr>
        <p:spPr>
          <a:xfrm>
            <a:off x="74964" y="6365768"/>
            <a:ext cx="6021036" cy="430887"/>
          </a:xfrm>
          <a:prstGeom prst="rect">
            <a:avLst/>
          </a:prstGeom>
          <a:noFill/>
        </p:spPr>
        <p:txBody>
          <a:bodyPr wrap="square" rtlCol="0">
            <a:spAutoFit/>
          </a:bodyPr>
          <a:lstStyle/>
          <a:p>
            <a:pPr algn="l"/>
            <a:r>
              <a:rPr lang="en-US" sz="1100" b="0" i="0" u="none" strike="noStrike" baseline="0" dirty="0">
                <a:latin typeface="t1-gul-regular-italic"/>
              </a:rPr>
              <a:t>A. Reyes-Lúa and S. Skogestad. “</a:t>
            </a:r>
            <a:r>
              <a:rPr lang="en-US" sz="1100" b="0" i="0" u="none" strike="noStrike" baseline="0" dirty="0">
                <a:latin typeface="t1-gul-regular"/>
              </a:rPr>
              <a:t>Multi-input single-output control for extending the operating range:</a:t>
            </a:r>
          </a:p>
          <a:p>
            <a:pPr algn="l"/>
            <a:r>
              <a:rPr lang="en-US" sz="1100" b="0" i="0" u="none" strike="noStrike" baseline="0" dirty="0">
                <a:latin typeface="t1-gul-regular"/>
              </a:rPr>
              <a:t>Generalized split range control using the baton strategy”. </a:t>
            </a:r>
            <a:r>
              <a:rPr lang="en-US" sz="1100" b="0" i="0" u="none" strike="noStrike" baseline="0" dirty="0">
                <a:latin typeface="t1-gul-regular-italic"/>
              </a:rPr>
              <a:t> Journal of Process Control 91 (2020)</a:t>
            </a:r>
            <a:endParaRPr lang="nb-NO" sz="1100" dirty="0"/>
          </a:p>
        </p:txBody>
      </p:sp>
      <p:sp>
        <p:nvSpPr>
          <p:cNvPr id="9" name="TextBox 8">
            <a:extLst>
              <a:ext uri="{FF2B5EF4-FFF2-40B4-BE49-F238E27FC236}">
                <a16:creationId xmlns:a16="http://schemas.microsoft.com/office/drawing/2014/main" id="{C079B4D1-B9A5-46A8-9731-EE964765BDE8}"/>
              </a:ext>
            </a:extLst>
          </p:cNvPr>
          <p:cNvSpPr txBox="1"/>
          <p:nvPr/>
        </p:nvSpPr>
        <p:spPr>
          <a:xfrm>
            <a:off x="-67105" y="-88442"/>
            <a:ext cx="2034916" cy="400110"/>
          </a:xfrm>
          <a:prstGeom prst="rect">
            <a:avLst/>
          </a:prstGeom>
          <a:noFill/>
        </p:spPr>
        <p:txBody>
          <a:bodyPr wrap="none" rtlCol="0">
            <a:spAutoFit/>
          </a:bodyPr>
          <a:lstStyle/>
          <a:p>
            <a:r>
              <a:rPr lang="nb-NO" sz="2000" dirty="0">
                <a:highlight>
                  <a:srgbClr val="FFFF00"/>
                </a:highlight>
              </a:rPr>
              <a:t>MV-MV </a:t>
            </a:r>
            <a:r>
              <a:rPr lang="nb-NO" sz="2000" dirty="0" err="1">
                <a:highlight>
                  <a:srgbClr val="FFFF00"/>
                </a:highlight>
              </a:rPr>
              <a:t>switching</a:t>
            </a:r>
            <a:endParaRPr lang="nb-NO" sz="2000" dirty="0">
              <a:highlight>
                <a:srgbClr val="FFFF00"/>
              </a:highlight>
            </a:endParaRPr>
          </a:p>
        </p:txBody>
      </p:sp>
      <p:sp>
        <p:nvSpPr>
          <p:cNvPr id="3" name="Slide Number Placeholder 2">
            <a:extLst>
              <a:ext uri="{FF2B5EF4-FFF2-40B4-BE49-F238E27FC236}">
                <a16:creationId xmlns:a16="http://schemas.microsoft.com/office/drawing/2014/main" id="{5B816A61-A450-AB27-BC7F-29570BBC3FF1}"/>
              </a:ext>
            </a:extLst>
          </p:cNvPr>
          <p:cNvSpPr>
            <a:spLocks noGrp="1"/>
          </p:cNvSpPr>
          <p:nvPr>
            <p:ph type="sldNum" sz="quarter" idx="12"/>
          </p:nvPr>
        </p:nvSpPr>
        <p:spPr/>
        <p:txBody>
          <a:bodyPr/>
          <a:lstStyle/>
          <a:p>
            <a:fld id="{A5FDCD2B-6064-4A78-9C2D-DD73DFA345C7}" type="slidenum">
              <a:rPr lang="en-US" smtClean="0"/>
              <a:t>60</a:t>
            </a:fld>
            <a:endParaRPr lang="en-US"/>
          </a:p>
        </p:txBody>
      </p:sp>
    </p:spTree>
    <p:extLst>
      <p:ext uri="{BB962C8B-B14F-4D97-AF65-F5344CB8AC3E}">
        <p14:creationId xmlns:p14="http://schemas.microsoft.com/office/powerpoint/2010/main" val="39711179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F9E9C-24F9-4644-A5CF-980FDA676B45}"/>
              </a:ext>
            </a:extLst>
          </p:cNvPr>
          <p:cNvSpPr>
            <a:spLocks noGrp="1"/>
          </p:cNvSpPr>
          <p:nvPr>
            <p:ph type="title"/>
          </p:nvPr>
        </p:nvSpPr>
        <p:spPr/>
        <p:txBody>
          <a:bodyPr/>
          <a:lstStyle/>
          <a:p>
            <a:r>
              <a:rPr lang="nb-NO" dirty="0" err="1"/>
              <a:t>What</a:t>
            </a:r>
            <a:r>
              <a:rPr lang="nb-NO" dirty="0"/>
              <a:t> </a:t>
            </a:r>
            <a:r>
              <a:rPr lang="nb-NO" dirty="0" err="1"/>
              <a:t>about</a:t>
            </a:r>
            <a:r>
              <a:rPr lang="nb-NO" dirty="0"/>
              <a:t> Model </a:t>
            </a:r>
            <a:r>
              <a:rPr lang="nb-NO" dirty="0" err="1"/>
              <a:t>Predictive</a:t>
            </a:r>
            <a:r>
              <a:rPr lang="nb-NO" dirty="0"/>
              <a:t> control (MPC)?</a:t>
            </a:r>
          </a:p>
        </p:txBody>
      </p:sp>
      <p:sp>
        <p:nvSpPr>
          <p:cNvPr id="3" name="Content Placeholder 2">
            <a:extLst>
              <a:ext uri="{FF2B5EF4-FFF2-40B4-BE49-F238E27FC236}">
                <a16:creationId xmlns:a16="http://schemas.microsoft.com/office/drawing/2014/main" id="{0DCD2818-D315-40F1-B5CF-9964CF31F04B}"/>
              </a:ext>
            </a:extLst>
          </p:cNvPr>
          <p:cNvSpPr>
            <a:spLocks noGrp="1"/>
          </p:cNvSpPr>
          <p:nvPr>
            <p:ph idx="1"/>
          </p:nvPr>
        </p:nvSpPr>
        <p:spPr/>
        <p:txBody>
          <a:bodyPr/>
          <a:lstStyle/>
          <a:p>
            <a:endParaRPr lang="nb-NO"/>
          </a:p>
        </p:txBody>
      </p:sp>
      <p:sp>
        <p:nvSpPr>
          <p:cNvPr id="4" name="Slide Number Placeholder 3">
            <a:extLst>
              <a:ext uri="{FF2B5EF4-FFF2-40B4-BE49-F238E27FC236}">
                <a16:creationId xmlns:a16="http://schemas.microsoft.com/office/drawing/2014/main" id="{D2EE6401-3217-3B06-E43F-D4575BED2495}"/>
              </a:ext>
            </a:extLst>
          </p:cNvPr>
          <p:cNvSpPr>
            <a:spLocks noGrp="1"/>
          </p:cNvSpPr>
          <p:nvPr>
            <p:ph type="sldNum" sz="quarter" idx="12"/>
          </p:nvPr>
        </p:nvSpPr>
        <p:spPr/>
        <p:txBody>
          <a:bodyPr/>
          <a:lstStyle/>
          <a:p>
            <a:fld id="{A5FDCD2B-6064-4A78-9C2D-DD73DFA345C7}" type="slidenum">
              <a:rPr lang="en-US" smtClean="0"/>
              <a:t>61</a:t>
            </a:fld>
            <a:endParaRPr lang="en-US"/>
          </a:p>
        </p:txBody>
      </p:sp>
    </p:spTree>
    <p:extLst>
      <p:ext uri="{BB962C8B-B14F-4D97-AF65-F5344CB8AC3E}">
        <p14:creationId xmlns:p14="http://schemas.microsoft.com/office/powerpoint/2010/main" val="6357434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E501D-3F5B-4124-A729-1D6F32AB1532}"/>
              </a:ext>
            </a:extLst>
          </p:cNvPr>
          <p:cNvSpPr>
            <a:spLocks noGrp="1"/>
          </p:cNvSpPr>
          <p:nvPr>
            <p:ph type="title"/>
          </p:nvPr>
        </p:nvSpPr>
        <p:spPr>
          <a:xfrm>
            <a:off x="211523" y="531331"/>
            <a:ext cx="10515600" cy="1325563"/>
          </a:xfrm>
        </p:spPr>
        <p:txBody>
          <a:bodyPr>
            <a:normAutofit fontScale="90000"/>
          </a:bodyPr>
          <a:lstStyle/>
          <a:p>
            <a:r>
              <a:rPr lang="nb-NO" dirty="0" err="1"/>
              <a:t>Comparison</a:t>
            </a:r>
            <a:r>
              <a:rPr lang="nb-NO" dirty="0"/>
              <a:t> of</a:t>
            </a:r>
            <a:br>
              <a:rPr lang="nb-NO" dirty="0"/>
            </a:br>
            <a:r>
              <a:rPr lang="nb-NO" dirty="0" err="1"/>
              <a:t>Generalized</a:t>
            </a:r>
            <a:r>
              <a:rPr lang="nb-NO" dirty="0"/>
              <a:t> SRC </a:t>
            </a:r>
            <a:br>
              <a:rPr lang="nb-NO" dirty="0"/>
            </a:br>
            <a:r>
              <a:rPr lang="nb-NO" dirty="0"/>
              <a:t>and MPC</a:t>
            </a:r>
          </a:p>
        </p:txBody>
      </p:sp>
      <p:pic>
        <p:nvPicPr>
          <p:cNvPr id="5" name="Picture 4">
            <a:extLst>
              <a:ext uri="{FF2B5EF4-FFF2-40B4-BE49-F238E27FC236}">
                <a16:creationId xmlns:a16="http://schemas.microsoft.com/office/drawing/2014/main" id="{F498926A-4FFF-4C7B-8E80-E66283CC46DF}"/>
              </a:ext>
            </a:extLst>
          </p:cNvPr>
          <p:cNvPicPr>
            <a:picLocks noChangeAspect="1"/>
          </p:cNvPicPr>
          <p:nvPr/>
        </p:nvPicPr>
        <p:blipFill>
          <a:blip r:embed="rId2"/>
          <a:stretch>
            <a:fillRect/>
          </a:stretch>
        </p:blipFill>
        <p:spPr>
          <a:xfrm>
            <a:off x="5920739" y="283400"/>
            <a:ext cx="5803706" cy="6520395"/>
          </a:xfrm>
          <a:prstGeom prst="rect">
            <a:avLst/>
          </a:prstGeom>
        </p:spPr>
      </p:pic>
      <p:sp>
        <p:nvSpPr>
          <p:cNvPr id="7" name="TextBox 6">
            <a:extLst>
              <a:ext uri="{FF2B5EF4-FFF2-40B4-BE49-F238E27FC236}">
                <a16:creationId xmlns:a16="http://schemas.microsoft.com/office/drawing/2014/main" id="{980D90EE-E2FA-4933-A9C0-834487062FF5}"/>
              </a:ext>
            </a:extLst>
          </p:cNvPr>
          <p:cNvSpPr txBox="1"/>
          <p:nvPr/>
        </p:nvSpPr>
        <p:spPr>
          <a:xfrm>
            <a:off x="504148" y="2443979"/>
            <a:ext cx="5161734" cy="3139321"/>
          </a:xfrm>
          <a:prstGeom prst="rect">
            <a:avLst/>
          </a:prstGeom>
          <a:noFill/>
        </p:spPr>
        <p:txBody>
          <a:bodyPr wrap="none" rtlCol="0">
            <a:spAutoFit/>
          </a:bodyPr>
          <a:lstStyle/>
          <a:p>
            <a:r>
              <a:rPr lang="nb-NO" dirty="0" err="1"/>
              <a:t>Responses</a:t>
            </a:r>
            <a:endParaRPr lang="nb-NO" dirty="0"/>
          </a:p>
          <a:p>
            <a:r>
              <a:rPr lang="nb-NO" dirty="0"/>
              <a:t>MPC: </a:t>
            </a:r>
            <a:r>
              <a:rPr lang="nb-NO" dirty="0" err="1"/>
              <a:t>Similar</a:t>
            </a:r>
            <a:r>
              <a:rPr lang="nb-NO" dirty="0"/>
              <a:t> </a:t>
            </a:r>
            <a:r>
              <a:rPr lang="nb-NO" dirty="0" err="1"/>
              <a:t>response</a:t>
            </a:r>
            <a:r>
              <a:rPr lang="nb-NO" dirty="0"/>
              <a:t> to standard SRC</a:t>
            </a:r>
          </a:p>
          <a:p>
            <a:r>
              <a:rPr lang="nb-NO" dirty="0"/>
              <a:t>MPC: Faster </a:t>
            </a:r>
            <a:r>
              <a:rPr lang="nb-NO" dirty="0" err="1"/>
              <a:t>initially</a:t>
            </a:r>
            <a:r>
              <a:rPr lang="nb-NO" dirty="0"/>
              <a:t>, </a:t>
            </a:r>
            <a:r>
              <a:rPr lang="nb-NO" dirty="0" err="1"/>
              <a:t>uses</a:t>
            </a:r>
            <a:r>
              <a:rPr lang="nb-NO" dirty="0"/>
              <a:t> </a:t>
            </a:r>
            <a:r>
              <a:rPr lang="nb-NO" dirty="0" err="1"/>
              <a:t>several</a:t>
            </a:r>
            <a:r>
              <a:rPr lang="nb-NO" dirty="0"/>
              <a:t> input </a:t>
            </a:r>
            <a:r>
              <a:rPr lang="nb-NO" dirty="0" err="1"/>
              <a:t>simultanously</a:t>
            </a:r>
            <a:endParaRPr lang="nb-NO" dirty="0"/>
          </a:p>
          <a:p>
            <a:r>
              <a:rPr lang="nb-NO" dirty="0"/>
              <a:t>MPC: </a:t>
            </a:r>
            <a:r>
              <a:rPr lang="nb-NO" dirty="0" err="1"/>
              <a:t>Slower</a:t>
            </a:r>
            <a:r>
              <a:rPr lang="nb-NO" dirty="0"/>
              <a:t> </a:t>
            </a:r>
            <a:r>
              <a:rPr lang="nb-NO" dirty="0" err="1"/>
              <a:t>settling</a:t>
            </a:r>
            <a:r>
              <a:rPr lang="nb-NO" dirty="0"/>
              <a:t>  </a:t>
            </a:r>
          </a:p>
          <a:p>
            <a:endParaRPr lang="nb-NO" dirty="0"/>
          </a:p>
          <a:p>
            <a:r>
              <a:rPr lang="nb-NO" dirty="0" err="1"/>
              <a:t>Disadvantage</a:t>
            </a:r>
            <a:r>
              <a:rPr lang="nb-NO" dirty="0"/>
              <a:t> MPC:</a:t>
            </a:r>
          </a:p>
          <a:p>
            <a:pPr marL="285750" indent="-285750">
              <a:buFont typeface="Arial" panose="020B0604020202020204" pitchFamily="34" charset="0"/>
              <a:buChar char="•"/>
            </a:pPr>
            <a:r>
              <a:rPr lang="nb-NO" dirty="0" err="1"/>
              <a:t>Complex</a:t>
            </a:r>
            <a:r>
              <a:rPr lang="nb-NO" dirty="0"/>
              <a:t>: </a:t>
            </a:r>
            <a:r>
              <a:rPr lang="nb-NO" dirty="0" err="1"/>
              <a:t>Requires</a:t>
            </a:r>
            <a:r>
              <a:rPr lang="nb-NO" dirty="0"/>
              <a:t> full </a:t>
            </a:r>
            <a:r>
              <a:rPr lang="nb-NO" dirty="0" err="1"/>
              <a:t>dynamic</a:t>
            </a:r>
            <a:r>
              <a:rPr lang="nb-NO" dirty="0"/>
              <a:t> </a:t>
            </a:r>
            <a:r>
              <a:rPr lang="nb-NO" dirty="0" err="1"/>
              <a:t>model</a:t>
            </a:r>
            <a:endParaRPr lang="nb-NO" dirty="0"/>
          </a:p>
          <a:p>
            <a:pPr marL="285750" indent="-285750">
              <a:buFont typeface="Arial" panose="020B0604020202020204" pitchFamily="34" charset="0"/>
              <a:buChar char="•"/>
            </a:pPr>
            <a:r>
              <a:rPr lang="nb-NO" dirty="0" err="1"/>
              <a:t>Does</a:t>
            </a:r>
            <a:r>
              <a:rPr lang="nb-NO" dirty="0"/>
              <a:t> not </a:t>
            </a:r>
            <a:r>
              <a:rPr lang="nb-NO" dirty="0" err="1"/>
              <a:t>use</a:t>
            </a:r>
            <a:r>
              <a:rPr lang="nb-NO" dirty="0"/>
              <a:t> </a:t>
            </a:r>
            <a:r>
              <a:rPr lang="nb-NO" dirty="0" err="1"/>
              <a:t>on</a:t>
            </a:r>
            <a:r>
              <a:rPr lang="nb-NO" dirty="0"/>
              <a:t> input at a time</a:t>
            </a:r>
          </a:p>
          <a:p>
            <a:endParaRPr lang="nb-NO" dirty="0"/>
          </a:p>
          <a:p>
            <a:endParaRPr lang="nb-NO" dirty="0"/>
          </a:p>
          <a:p>
            <a:r>
              <a:rPr lang="nb-NO" dirty="0"/>
              <a:t> </a:t>
            </a:r>
          </a:p>
        </p:txBody>
      </p:sp>
      <p:sp>
        <p:nvSpPr>
          <p:cNvPr id="9" name="TextBox 8">
            <a:extLst>
              <a:ext uri="{FF2B5EF4-FFF2-40B4-BE49-F238E27FC236}">
                <a16:creationId xmlns:a16="http://schemas.microsoft.com/office/drawing/2014/main" id="{1CCB7335-313E-4B44-AB77-76078D48E01A}"/>
              </a:ext>
            </a:extLst>
          </p:cNvPr>
          <p:cNvSpPr txBox="1"/>
          <p:nvPr/>
        </p:nvSpPr>
        <p:spPr>
          <a:xfrm>
            <a:off x="74964" y="6365768"/>
            <a:ext cx="6021036" cy="430887"/>
          </a:xfrm>
          <a:prstGeom prst="rect">
            <a:avLst/>
          </a:prstGeom>
          <a:noFill/>
        </p:spPr>
        <p:txBody>
          <a:bodyPr wrap="square" rtlCol="0">
            <a:spAutoFit/>
          </a:bodyPr>
          <a:lstStyle/>
          <a:p>
            <a:pPr algn="l"/>
            <a:r>
              <a:rPr lang="en-US" sz="1100" b="0" i="0" u="none" strike="noStrike" baseline="0" dirty="0">
                <a:latin typeface="t1-gul-regular-italic"/>
              </a:rPr>
              <a:t>A. Reyes-Lúa and S. Skogestad. “</a:t>
            </a:r>
            <a:r>
              <a:rPr lang="en-US" sz="1100" b="0" i="0" u="none" strike="noStrike" baseline="0" dirty="0">
                <a:latin typeface="t1-gul-regular"/>
              </a:rPr>
              <a:t>Multi-input single-output control for extending the operating range:</a:t>
            </a:r>
          </a:p>
          <a:p>
            <a:pPr algn="l"/>
            <a:r>
              <a:rPr lang="en-US" sz="1100" b="0" i="0" u="none" strike="noStrike" baseline="0" dirty="0">
                <a:latin typeface="t1-gul-regular"/>
              </a:rPr>
              <a:t>Generalized split range control using the baton strategy”. </a:t>
            </a:r>
            <a:r>
              <a:rPr lang="en-US" sz="1100" b="0" i="0" u="none" strike="noStrike" baseline="0" dirty="0">
                <a:latin typeface="t1-gul-regular-italic"/>
              </a:rPr>
              <a:t> Journal of Process Control 91 (2020)</a:t>
            </a:r>
            <a:endParaRPr lang="nb-NO" sz="1100" dirty="0"/>
          </a:p>
        </p:txBody>
      </p:sp>
      <p:sp>
        <p:nvSpPr>
          <p:cNvPr id="10" name="TextBox 9">
            <a:extLst>
              <a:ext uri="{FF2B5EF4-FFF2-40B4-BE49-F238E27FC236}">
                <a16:creationId xmlns:a16="http://schemas.microsoft.com/office/drawing/2014/main" id="{D409A72D-D6ED-405F-A323-E91D140C64E8}"/>
              </a:ext>
            </a:extLst>
          </p:cNvPr>
          <p:cNvSpPr txBox="1"/>
          <p:nvPr/>
        </p:nvSpPr>
        <p:spPr>
          <a:xfrm>
            <a:off x="-67105" y="-88442"/>
            <a:ext cx="2034916" cy="400110"/>
          </a:xfrm>
          <a:prstGeom prst="rect">
            <a:avLst/>
          </a:prstGeom>
          <a:noFill/>
        </p:spPr>
        <p:txBody>
          <a:bodyPr wrap="none" rtlCol="0">
            <a:spAutoFit/>
          </a:bodyPr>
          <a:lstStyle/>
          <a:p>
            <a:r>
              <a:rPr lang="nb-NO" sz="2000" dirty="0">
                <a:highlight>
                  <a:srgbClr val="FFFF00"/>
                </a:highlight>
              </a:rPr>
              <a:t>MV-MV </a:t>
            </a:r>
            <a:r>
              <a:rPr lang="nb-NO" sz="2000" dirty="0" err="1">
                <a:highlight>
                  <a:srgbClr val="FFFF00"/>
                </a:highlight>
              </a:rPr>
              <a:t>switching</a:t>
            </a:r>
            <a:endParaRPr lang="nb-NO" sz="2000" dirty="0">
              <a:highlight>
                <a:srgbClr val="FFFF00"/>
              </a:highlight>
            </a:endParaRPr>
          </a:p>
        </p:txBody>
      </p:sp>
      <p:sp>
        <p:nvSpPr>
          <p:cNvPr id="3" name="Slide Number Placeholder 2">
            <a:extLst>
              <a:ext uri="{FF2B5EF4-FFF2-40B4-BE49-F238E27FC236}">
                <a16:creationId xmlns:a16="http://schemas.microsoft.com/office/drawing/2014/main" id="{929A6C61-2CCE-53FE-E653-82DD0374FC32}"/>
              </a:ext>
            </a:extLst>
          </p:cNvPr>
          <p:cNvSpPr>
            <a:spLocks noGrp="1"/>
          </p:cNvSpPr>
          <p:nvPr>
            <p:ph type="sldNum" sz="quarter" idx="12"/>
          </p:nvPr>
        </p:nvSpPr>
        <p:spPr/>
        <p:txBody>
          <a:bodyPr/>
          <a:lstStyle/>
          <a:p>
            <a:fld id="{A5FDCD2B-6064-4A78-9C2D-DD73DFA345C7}" type="slidenum">
              <a:rPr lang="en-US" smtClean="0"/>
              <a:t>62</a:t>
            </a:fld>
            <a:endParaRPr lang="en-US"/>
          </a:p>
        </p:txBody>
      </p:sp>
    </p:spTree>
    <p:extLst>
      <p:ext uri="{BB962C8B-B14F-4D97-AF65-F5344CB8AC3E}">
        <p14:creationId xmlns:p14="http://schemas.microsoft.com/office/powerpoint/2010/main" val="6048988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3D563-4EE3-9240-E3E6-A357898E034C}"/>
              </a:ext>
            </a:extLst>
          </p:cNvPr>
          <p:cNvSpPr>
            <a:spLocks noGrp="1"/>
          </p:cNvSpPr>
          <p:nvPr>
            <p:ph type="title"/>
          </p:nvPr>
        </p:nvSpPr>
        <p:spPr>
          <a:xfrm>
            <a:off x="526232" y="-88108"/>
            <a:ext cx="11139535" cy="1325563"/>
          </a:xfrm>
        </p:spPr>
        <p:txBody>
          <a:bodyPr>
            <a:normAutofit/>
          </a:bodyPr>
          <a:lstStyle/>
          <a:p>
            <a:r>
              <a:rPr lang="en-US" b="0" i="0" u="none" strike="noStrike" baseline="0" dirty="0">
                <a:highlight>
                  <a:srgbClr val="FFFF00"/>
                </a:highlight>
                <a:latin typeface="CMBX8"/>
              </a:rPr>
              <a:t>E6.</a:t>
            </a:r>
            <a:r>
              <a:rPr lang="en-US" b="0" i="0" u="none" strike="noStrike" baseline="0" dirty="0">
                <a:latin typeface="CMBX8"/>
              </a:rPr>
              <a:t> Separate controllers with different setpoints  </a:t>
            </a:r>
            <a:r>
              <a:rPr lang="en-US" sz="2800" b="0" i="0" u="none" strike="noStrike" baseline="0" dirty="0">
                <a:latin typeface="CMBX8"/>
              </a:rPr>
              <a:t>(for MV-MV switching)</a:t>
            </a:r>
            <a:endParaRPr lang="en-US" dirty="0"/>
          </a:p>
        </p:txBody>
      </p:sp>
      <p:pic>
        <p:nvPicPr>
          <p:cNvPr id="5" name="Picture 4">
            <a:extLst>
              <a:ext uri="{FF2B5EF4-FFF2-40B4-BE49-F238E27FC236}">
                <a16:creationId xmlns:a16="http://schemas.microsoft.com/office/drawing/2014/main" id="{C857B1F7-9379-AE45-D1F1-CD7C908EA183}"/>
              </a:ext>
            </a:extLst>
          </p:cNvPr>
          <p:cNvPicPr>
            <a:picLocks noChangeAspect="1"/>
          </p:cNvPicPr>
          <p:nvPr/>
        </p:nvPicPr>
        <p:blipFill>
          <a:blip r:embed="rId2"/>
          <a:stretch>
            <a:fillRect/>
          </a:stretch>
        </p:blipFill>
        <p:spPr>
          <a:xfrm>
            <a:off x="2537868" y="1529559"/>
            <a:ext cx="5905092" cy="2245507"/>
          </a:xfrm>
          <a:prstGeom prst="rect">
            <a:avLst/>
          </a:prstGeom>
        </p:spPr>
      </p:pic>
      <p:sp>
        <p:nvSpPr>
          <p:cNvPr id="10" name="TextBox 4">
            <a:extLst>
              <a:ext uri="{FF2B5EF4-FFF2-40B4-BE49-F238E27FC236}">
                <a16:creationId xmlns:a16="http://schemas.microsoft.com/office/drawing/2014/main" id="{C99E6DC5-87D1-CA15-BA79-8F0B050347DB}"/>
              </a:ext>
            </a:extLst>
          </p:cNvPr>
          <p:cNvSpPr txBox="1">
            <a:spLocks noChangeArrowheads="1"/>
          </p:cNvSpPr>
          <p:nvPr/>
        </p:nvSpPr>
        <p:spPr bwMode="auto">
          <a:xfrm>
            <a:off x="5915585" y="4047976"/>
            <a:ext cx="5805962"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a:solidFill>
                  <a:schemeClr val="tx1"/>
                </a:solidFill>
                <a:latin typeface="Times" pitchFamily="18" charset="0"/>
              </a:defRPr>
            </a:lvl1pPr>
            <a:lvl2pPr marL="742950" indent="-285750" eaLnBrk="0" hangingPunct="0">
              <a:spcBef>
                <a:spcPct val="20000"/>
              </a:spcBef>
              <a:buChar char="–"/>
              <a:defRPr>
                <a:solidFill>
                  <a:schemeClr val="tx1"/>
                </a:solidFill>
                <a:latin typeface="Times" pitchFamily="18" charset="0"/>
              </a:defRPr>
            </a:lvl2pPr>
            <a:lvl3pPr marL="1143000" indent="-228600" eaLnBrk="0" hangingPunct="0">
              <a:spcBef>
                <a:spcPct val="20000"/>
              </a:spcBef>
              <a:buChar char="•"/>
              <a:defRPr sz="1600">
                <a:solidFill>
                  <a:schemeClr val="tx1"/>
                </a:solidFill>
                <a:latin typeface="Times" pitchFamily="18" charset="0"/>
              </a:defRPr>
            </a:lvl3pPr>
            <a:lvl4pPr marL="1600200" indent="-228600" eaLnBrk="0" hangingPunct="0">
              <a:spcBef>
                <a:spcPct val="20000"/>
              </a:spcBef>
              <a:buChar char="–"/>
              <a:defRPr sz="1600">
                <a:solidFill>
                  <a:schemeClr val="tx1"/>
                </a:solidFill>
                <a:latin typeface="Times" pitchFamily="18" charset="0"/>
              </a:defRPr>
            </a:lvl4pPr>
            <a:lvl5pPr marL="2057400" indent="-228600" eaLnBrk="0" hangingPunct="0">
              <a:spcBef>
                <a:spcPct val="20000"/>
              </a:spcBef>
              <a:buChar char="•"/>
              <a:defRPr sz="1600">
                <a:solidFill>
                  <a:schemeClr val="tx1"/>
                </a:solidFill>
                <a:latin typeface="Times" pitchFamily="18" charset="0"/>
              </a:defRPr>
            </a:lvl5pPr>
            <a:lvl6pPr marL="2514600" indent="-228600" eaLnBrk="0" fontAlgn="base" hangingPunct="0">
              <a:spcBef>
                <a:spcPct val="20000"/>
              </a:spcBef>
              <a:spcAft>
                <a:spcPct val="0"/>
              </a:spcAft>
              <a:buChar char="•"/>
              <a:defRPr sz="1600">
                <a:solidFill>
                  <a:schemeClr val="tx1"/>
                </a:solidFill>
                <a:latin typeface="Times" pitchFamily="18" charset="0"/>
              </a:defRPr>
            </a:lvl6pPr>
            <a:lvl7pPr marL="2971800" indent="-228600" eaLnBrk="0" fontAlgn="base" hangingPunct="0">
              <a:spcBef>
                <a:spcPct val="20000"/>
              </a:spcBef>
              <a:spcAft>
                <a:spcPct val="0"/>
              </a:spcAft>
              <a:buChar char="•"/>
              <a:defRPr sz="1600">
                <a:solidFill>
                  <a:schemeClr val="tx1"/>
                </a:solidFill>
                <a:latin typeface="Times" pitchFamily="18" charset="0"/>
              </a:defRPr>
            </a:lvl7pPr>
            <a:lvl8pPr marL="3429000" indent="-228600" eaLnBrk="0" fontAlgn="base" hangingPunct="0">
              <a:spcBef>
                <a:spcPct val="20000"/>
              </a:spcBef>
              <a:spcAft>
                <a:spcPct val="0"/>
              </a:spcAft>
              <a:buChar char="•"/>
              <a:defRPr sz="1600">
                <a:solidFill>
                  <a:schemeClr val="tx1"/>
                </a:solidFill>
                <a:latin typeface="Times" pitchFamily="18" charset="0"/>
              </a:defRPr>
            </a:lvl8pPr>
            <a:lvl9pPr marL="3886200" indent="-228600" eaLnBrk="0" fontAlgn="base" hangingPunct="0">
              <a:spcBef>
                <a:spcPct val="20000"/>
              </a:spcBef>
              <a:spcAft>
                <a:spcPct val="0"/>
              </a:spcAft>
              <a:buChar char="•"/>
              <a:defRPr sz="1600">
                <a:solidFill>
                  <a:schemeClr val="tx1"/>
                </a:solidFill>
                <a:latin typeface="Times" pitchFamily="18" charset="0"/>
              </a:defRPr>
            </a:lvl9pPr>
          </a:lstStyle>
          <a:p>
            <a:pPr>
              <a:spcBef>
                <a:spcPts val="600"/>
              </a:spcBef>
              <a:buNone/>
              <a:defRPr/>
            </a:pPr>
            <a:r>
              <a:rPr lang="en-US" sz="1600" dirty="0"/>
              <a:t>Advantages E6 (compared to split range control, E5):</a:t>
            </a:r>
          </a:p>
          <a:p>
            <a:pPr marL="514350" indent="-514350">
              <a:spcBef>
                <a:spcPts val="600"/>
              </a:spcBef>
              <a:buFont typeface="+mj-lt"/>
              <a:buAutoNum type="arabicPeriod"/>
            </a:pPr>
            <a:r>
              <a:rPr lang="en-US" altLang="nb-NO" sz="1200" dirty="0">
                <a:solidFill>
                  <a:srgbClr val="FF0000"/>
                </a:solidFill>
                <a:latin typeface="Arial" pitchFamily="34" charset="0"/>
              </a:rPr>
              <a:t>Simple to implement (no logic)</a:t>
            </a:r>
          </a:p>
          <a:p>
            <a:pPr marL="514350" indent="-514350">
              <a:spcBef>
                <a:spcPts val="600"/>
              </a:spcBef>
              <a:buFont typeface="+mj-lt"/>
              <a:buAutoNum type="arabicPeriod"/>
            </a:pPr>
            <a:r>
              <a:rPr lang="en-US" altLang="nb-NO" sz="1200" dirty="0">
                <a:solidFill>
                  <a:srgbClr val="FF0000"/>
                </a:solidFill>
                <a:latin typeface="Arial" pitchFamily="34" charset="0"/>
              </a:rPr>
              <a:t>Controllers can be tuned independently (different integral times)</a:t>
            </a:r>
          </a:p>
          <a:p>
            <a:pPr marL="514350" indent="-514350">
              <a:spcBef>
                <a:spcPts val="600"/>
              </a:spcBef>
              <a:buFont typeface="+mj-lt"/>
              <a:buAutoNum type="arabicPeriod"/>
            </a:pPr>
            <a:r>
              <a:rPr lang="en-US" altLang="nb-NO" sz="1200" dirty="0">
                <a:solidFill>
                  <a:srgbClr val="FF0000"/>
                </a:solidFill>
                <a:latin typeface="Arial" pitchFamily="34" charset="0"/>
              </a:rPr>
              <a:t>Switching by feedback: Do not need to know constraint values</a:t>
            </a:r>
          </a:p>
          <a:p>
            <a:pPr marL="1028700" lvl="1">
              <a:spcBef>
                <a:spcPts val="600"/>
              </a:spcBef>
            </a:pPr>
            <a:r>
              <a:rPr lang="en-US" altLang="nb-NO" sz="1100" dirty="0">
                <a:latin typeface="Arial" pitchFamily="34" charset="0"/>
              </a:rPr>
              <a:t>Big advantage when switching point varies (complex MV-CV switching) </a:t>
            </a:r>
            <a:endParaRPr lang="en-US" altLang="nb-NO" sz="1100" dirty="0">
              <a:solidFill>
                <a:srgbClr val="FF0000"/>
              </a:solidFill>
              <a:latin typeface="Arial" pitchFamily="34" charset="0"/>
            </a:endParaRPr>
          </a:p>
          <a:p>
            <a:pPr>
              <a:spcBef>
                <a:spcPts val="600"/>
              </a:spcBef>
              <a:buNone/>
            </a:pPr>
            <a:r>
              <a:rPr lang="en-US" altLang="nb-NO" sz="1600" dirty="0">
                <a:cs typeface="Times" panose="02020603050405020304" pitchFamily="18" charset="0"/>
              </a:rPr>
              <a:t>Disadvantages: </a:t>
            </a:r>
          </a:p>
          <a:p>
            <a:pPr marL="342900" indent="-342900">
              <a:spcBef>
                <a:spcPts val="600"/>
              </a:spcBef>
              <a:buAutoNum type="arabicPeriod"/>
            </a:pPr>
            <a:r>
              <a:rPr lang="en-US" altLang="nb-NO" sz="1200" dirty="0">
                <a:solidFill>
                  <a:srgbClr val="FF0000"/>
                </a:solidFill>
                <a:latin typeface="Arial" pitchFamily="34" charset="0"/>
              </a:rPr>
              <a:t>Temporary loose control during switching</a:t>
            </a:r>
          </a:p>
          <a:p>
            <a:pPr marL="342900" indent="-342900">
              <a:spcBef>
                <a:spcPts val="600"/>
              </a:spcBef>
              <a:buAutoNum type="arabicPeriod"/>
            </a:pPr>
            <a:r>
              <a:rPr lang="en-US" altLang="nb-NO" sz="1200" dirty="0">
                <a:solidFill>
                  <a:srgbClr val="FF0000"/>
                </a:solidFill>
                <a:latin typeface="Arial" pitchFamily="34" charset="0"/>
              </a:rPr>
              <a:t>Setpoint not constant </a:t>
            </a:r>
          </a:p>
          <a:p>
            <a:pPr lvl="1">
              <a:spcBef>
                <a:spcPts val="600"/>
              </a:spcBef>
              <a:buFont typeface="Arial" panose="020B0604020202020204" pitchFamily="34" charset="0"/>
              <a:buChar char="•"/>
            </a:pPr>
            <a:r>
              <a:rPr lang="en-US" altLang="nb-NO" sz="1100" dirty="0">
                <a:latin typeface="Arial" pitchFamily="34" charset="0"/>
              </a:rPr>
              <a:t>Can be an advantage (for example, may give energy savings for room heating)</a:t>
            </a:r>
          </a:p>
        </p:txBody>
      </p:sp>
      <p:pic>
        <p:nvPicPr>
          <p:cNvPr id="4" name="Picture 3">
            <a:extLst>
              <a:ext uri="{FF2B5EF4-FFF2-40B4-BE49-F238E27FC236}">
                <a16:creationId xmlns:a16="http://schemas.microsoft.com/office/drawing/2014/main" id="{FFA52CA2-93ED-1410-CCB5-75FEF9DE6727}"/>
              </a:ext>
            </a:extLst>
          </p:cNvPr>
          <p:cNvPicPr>
            <a:picLocks noChangeAspect="1"/>
          </p:cNvPicPr>
          <p:nvPr/>
        </p:nvPicPr>
        <p:blipFill>
          <a:blip r:embed="rId3"/>
          <a:stretch>
            <a:fillRect/>
          </a:stretch>
        </p:blipFill>
        <p:spPr>
          <a:xfrm>
            <a:off x="0" y="4171612"/>
            <a:ext cx="5098480" cy="990489"/>
          </a:xfrm>
          <a:prstGeom prst="rect">
            <a:avLst/>
          </a:prstGeom>
        </p:spPr>
      </p:pic>
      <p:sp>
        <p:nvSpPr>
          <p:cNvPr id="3" name="TextBox 2">
            <a:extLst>
              <a:ext uri="{FF2B5EF4-FFF2-40B4-BE49-F238E27FC236}">
                <a16:creationId xmlns:a16="http://schemas.microsoft.com/office/drawing/2014/main" id="{4C9E4C6F-170A-55C3-0738-CCFB087C0A2A}"/>
              </a:ext>
            </a:extLst>
          </p:cNvPr>
          <p:cNvSpPr txBox="1"/>
          <p:nvPr/>
        </p:nvSpPr>
        <p:spPr>
          <a:xfrm>
            <a:off x="9304108" y="1308135"/>
            <a:ext cx="2417439" cy="861774"/>
          </a:xfrm>
          <a:prstGeom prst="rect">
            <a:avLst/>
          </a:prstGeom>
          <a:noFill/>
        </p:spPr>
        <p:txBody>
          <a:bodyPr wrap="square" rtlCol="0">
            <a:spAutoFit/>
          </a:bodyPr>
          <a:lstStyle/>
          <a:p>
            <a:pPr algn="l"/>
            <a:r>
              <a:rPr lang="en-US" sz="1000" b="1" u="none" strike="noStrike" baseline="0" dirty="0">
                <a:solidFill>
                  <a:schemeClr val="accent1"/>
                </a:solidFill>
                <a:latin typeface="CharisSIL"/>
              </a:rPr>
              <a:t>Comment on the blue blocks</a:t>
            </a:r>
            <a:r>
              <a:rPr lang="en-US" sz="1000" b="1" u="none" strike="noStrike" baseline="0" dirty="0">
                <a:latin typeface="CharisSIL"/>
              </a:rPr>
              <a:t>: </a:t>
            </a:r>
            <a:r>
              <a:rPr lang="en-US" sz="1000" b="0" i="0" u="none" strike="noStrike" baseline="0" dirty="0">
                <a:latin typeface="CharisSIL"/>
              </a:rPr>
              <a:t>Saturation can occur for any physical input, but they are explicitly shown for cases where the saturation is either the reason for or part of the control logic.</a:t>
            </a:r>
            <a:endParaRPr lang="en-US" sz="1000" dirty="0"/>
          </a:p>
        </p:txBody>
      </p:sp>
      <p:sp>
        <p:nvSpPr>
          <p:cNvPr id="6" name="Slide Number Placeholder 5">
            <a:extLst>
              <a:ext uri="{FF2B5EF4-FFF2-40B4-BE49-F238E27FC236}">
                <a16:creationId xmlns:a16="http://schemas.microsoft.com/office/drawing/2014/main" id="{02B2D28B-2CE6-A29A-7857-719E0AD6B207}"/>
              </a:ext>
            </a:extLst>
          </p:cNvPr>
          <p:cNvSpPr>
            <a:spLocks noGrp="1"/>
          </p:cNvSpPr>
          <p:nvPr>
            <p:ph type="sldNum" sz="quarter" idx="12"/>
          </p:nvPr>
        </p:nvSpPr>
        <p:spPr/>
        <p:txBody>
          <a:bodyPr/>
          <a:lstStyle/>
          <a:p>
            <a:fld id="{A5FDCD2B-6064-4A78-9C2D-DD73DFA345C7}" type="slidenum">
              <a:rPr lang="en-US" smtClean="0"/>
              <a:t>63</a:t>
            </a:fld>
            <a:endParaRPr lang="en-US"/>
          </a:p>
        </p:txBody>
      </p:sp>
    </p:spTree>
    <p:extLst>
      <p:ext uri="{BB962C8B-B14F-4D97-AF65-F5344CB8AC3E}">
        <p14:creationId xmlns:p14="http://schemas.microsoft.com/office/powerpoint/2010/main" val="58522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1857" name="Gruppe 16">
            <a:extLst>
              <a:ext uri="{FF2B5EF4-FFF2-40B4-BE49-F238E27FC236}">
                <a16:creationId xmlns:a16="http://schemas.microsoft.com/office/drawing/2014/main" id="{5154DF32-0840-4DF9-9FF6-BCF1599E9137}"/>
              </a:ext>
            </a:extLst>
          </p:cNvPr>
          <p:cNvGrpSpPr>
            <a:grpSpLocks/>
          </p:cNvGrpSpPr>
          <p:nvPr/>
        </p:nvGrpSpPr>
        <p:grpSpPr bwMode="auto">
          <a:xfrm>
            <a:off x="2304670" y="1543526"/>
            <a:ext cx="1482328" cy="1313259"/>
            <a:chOff x="5573958" y="1777389"/>
            <a:chExt cx="2635250" cy="2335213"/>
          </a:xfrm>
        </p:grpSpPr>
        <p:grpSp>
          <p:nvGrpSpPr>
            <p:cNvPr id="121865" name="Group 4">
              <a:extLst>
                <a:ext uri="{FF2B5EF4-FFF2-40B4-BE49-F238E27FC236}">
                  <a16:creationId xmlns:a16="http://schemas.microsoft.com/office/drawing/2014/main" id="{2C5ECDC4-510F-4B7D-8E4C-7D32CE527594}"/>
                </a:ext>
              </a:extLst>
            </p:cNvPr>
            <p:cNvGrpSpPr>
              <a:grpSpLocks noChangeAspect="1"/>
            </p:cNvGrpSpPr>
            <p:nvPr/>
          </p:nvGrpSpPr>
          <p:grpSpPr bwMode="auto">
            <a:xfrm>
              <a:off x="5573958" y="1777389"/>
              <a:ext cx="2635250" cy="2335213"/>
              <a:chOff x="3528" y="1642"/>
              <a:chExt cx="1660" cy="1471"/>
            </a:xfrm>
          </p:grpSpPr>
          <p:sp>
            <p:nvSpPr>
              <p:cNvPr id="121867" name="AutoShape 3">
                <a:extLst>
                  <a:ext uri="{FF2B5EF4-FFF2-40B4-BE49-F238E27FC236}">
                    <a16:creationId xmlns:a16="http://schemas.microsoft.com/office/drawing/2014/main" id="{6B6896F6-022F-4F1A-AACA-C87B35AF1EE5}"/>
                  </a:ext>
                </a:extLst>
              </p:cNvPr>
              <p:cNvSpPr>
                <a:spLocks noChangeAspect="1" noChangeArrowheads="1" noTextEdit="1"/>
              </p:cNvSpPr>
              <p:nvPr/>
            </p:nvSpPr>
            <p:spPr bwMode="auto">
              <a:xfrm>
                <a:off x="3528" y="1642"/>
                <a:ext cx="1660" cy="1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25718" rIns="51435" bIns="25718"/>
              <a:lstStyle/>
              <a:p>
                <a:endParaRPr lang="nb-NO" sz="1350"/>
              </a:p>
            </p:txBody>
          </p:sp>
          <p:sp>
            <p:nvSpPr>
              <p:cNvPr id="121868" name="Freeform 5">
                <a:extLst>
                  <a:ext uri="{FF2B5EF4-FFF2-40B4-BE49-F238E27FC236}">
                    <a16:creationId xmlns:a16="http://schemas.microsoft.com/office/drawing/2014/main" id="{5C35AE05-CDA8-49C9-AE35-457E561A3E7A}"/>
                  </a:ext>
                </a:extLst>
              </p:cNvPr>
              <p:cNvSpPr>
                <a:spLocks/>
              </p:cNvSpPr>
              <p:nvPr/>
            </p:nvSpPr>
            <p:spPr bwMode="auto">
              <a:xfrm>
                <a:off x="3545" y="1658"/>
                <a:ext cx="1621" cy="300"/>
              </a:xfrm>
              <a:custGeom>
                <a:avLst/>
                <a:gdLst>
                  <a:gd name="T0" fmla="*/ 1617 w 1621"/>
                  <a:gd name="T1" fmla="*/ 300 h 300"/>
                  <a:gd name="T2" fmla="*/ 811 w 1621"/>
                  <a:gd name="T3" fmla="*/ 13 h 300"/>
                  <a:gd name="T4" fmla="*/ 815 w 1621"/>
                  <a:gd name="T5" fmla="*/ 13 h 300"/>
                  <a:gd name="T6" fmla="*/ 14 w 1621"/>
                  <a:gd name="T7" fmla="*/ 298 h 300"/>
                  <a:gd name="T8" fmla="*/ 12 w 1621"/>
                  <a:gd name="T9" fmla="*/ 286 h 300"/>
                  <a:gd name="T10" fmla="*/ 1619 w 1621"/>
                  <a:gd name="T11" fmla="*/ 286 h 300"/>
                  <a:gd name="T12" fmla="*/ 1619 w 1621"/>
                  <a:gd name="T13" fmla="*/ 298 h 300"/>
                  <a:gd name="T14" fmla="*/ 1 w 1621"/>
                  <a:gd name="T15" fmla="*/ 298 h 300"/>
                  <a:gd name="T16" fmla="*/ 0 w 1621"/>
                  <a:gd name="T17" fmla="*/ 290 h 300"/>
                  <a:gd name="T18" fmla="*/ 813 w 1621"/>
                  <a:gd name="T19" fmla="*/ 0 h 300"/>
                  <a:gd name="T20" fmla="*/ 1621 w 1621"/>
                  <a:gd name="T21" fmla="*/ 289 h 300"/>
                  <a:gd name="T22" fmla="*/ 1617 w 1621"/>
                  <a:gd name="T23" fmla="*/ 300 h 3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21" h="300">
                    <a:moveTo>
                      <a:pt x="1617" y="300"/>
                    </a:moveTo>
                    <a:lnTo>
                      <a:pt x="811" y="13"/>
                    </a:lnTo>
                    <a:lnTo>
                      <a:pt x="815" y="13"/>
                    </a:lnTo>
                    <a:lnTo>
                      <a:pt x="14" y="298"/>
                    </a:lnTo>
                    <a:lnTo>
                      <a:pt x="12" y="286"/>
                    </a:lnTo>
                    <a:lnTo>
                      <a:pt x="1619" y="286"/>
                    </a:lnTo>
                    <a:lnTo>
                      <a:pt x="1619" y="298"/>
                    </a:lnTo>
                    <a:lnTo>
                      <a:pt x="1" y="298"/>
                    </a:lnTo>
                    <a:lnTo>
                      <a:pt x="0" y="290"/>
                    </a:lnTo>
                    <a:lnTo>
                      <a:pt x="813" y="0"/>
                    </a:lnTo>
                    <a:lnTo>
                      <a:pt x="1621" y="289"/>
                    </a:lnTo>
                    <a:lnTo>
                      <a:pt x="1617" y="3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endParaRPr lang="nb-NO" sz="1350"/>
              </a:p>
            </p:txBody>
          </p:sp>
          <p:sp>
            <p:nvSpPr>
              <p:cNvPr id="121869" name="Freeform 6">
                <a:extLst>
                  <a:ext uri="{FF2B5EF4-FFF2-40B4-BE49-F238E27FC236}">
                    <a16:creationId xmlns:a16="http://schemas.microsoft.com/office/drawing/2014/main" id="{E25C58F0-6545-4510-B191-D4FBB8EC44C8}"/>
                  </a:ext>
                </a:extLst>
              </p:cNvPr>
              <p:cNvSpPr>
                <a:spLocks/>
              </p:cNvSpPr>
              <p:nvPr/>
            </p:nvSpPr>
            <p:spPr bwMode="auto">
              <a:xfrm>
                <a:off x="3556" y="1657"/>
                <a:ext cx="1601" cy="286"/>
              </a:xfrm>
              <a:custGeom>
                <a:avLst/>
                <a:gdLst>
                  <a:gd name="T0" fmla="*/ 1601 w 1601"/>
                  <a:gd name="T1" fmla="*/ 286 h 286"/>
                  <a:gd name="T2" fmla="*/ 801 w 1601"/>
                  <a:gd name="T3" fmla="*/ 0 h 286"/>
                  <a:gd name="T4" fmla="*/ 0 w 1601"/>
                  <a:gd name="T5" fmla="*/ 286 h 286"/>
                  <a:gd name="T6" fmla="*/ 1601 w 1601"/>
                  <a:gd name="T7" fmla="*/ 286 h 28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1" h="286">
                    <a:moveTo>
                      <a:pt x="1601" y="286"/>
                    </a:moveTo>
                    <a:lnTo>
                      <a:pt x="801" y="0"/>
                    </a:lnTo>
                    <a:lnTo>
                      <a:pt x="0" y="286"/>
                    </a:lnTo>
                    <a:lnTo>
                      <a:pt x="1601" y="286"/>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lIns="51435" tIns="25718" rIns="51435" bIns="25718"/>
              <a:lstStyle/>
              <a:p>
                <a:endParaRPr lang="nb-NO" sz="1350"/>
              </a:p>
            </p:txBody>
          </p:sp>
          <p:sp>
            <p:nvSpPr>
              <p:cNvPr id="121870" name="Freeform 7">
                <a:extLst>
                  <a:ext uri="{FF2B5EF4-FFF2-40B4-BE49-F238E27FC236}">
                    <a16:creationId xmlns:a16="http://schemas.microsoft.com/office/drawing/2014/main" id="{E775F5C0-C0E0-4882-ADC5-CEF78C7B568A}"/>
                  </a:ext>
                </a:extLst>
              </p:cNvPr>
              <p:cNvSpPr>
                <a:spLocks/>
              </p:cNvSpPr>
              <p:nvPr/>
            </p:nvSpPr>
            <p:spPr bwMode="auto">
              <a:xfrm>
                <a:off x="3648" y="1944"/>
                <a:ext cx="1374" cy="964"/>
              </a:xfrm>
              <a:custGeom>
                <a:avLst/>
                <a:gdLst>
                  <a:gd name="T0" fmla="*/ 0 w 1374"/>
                  <a:gd name="T1" fmla="*/ 952 h 964"/>
                  <a:gd name="T2" fmla="*/ 1368 w 1374"/>
                  <a:gd name="T3" fmla="*/ 952 h 964"/>
                  <a:gd name="T4" fmla="*/ 1362 w 1374"/>
                  <a:gd name="T5" fmla="*/ 958 h 964"/>
                  <a:gd name="T6" fmla="*/ 1362 w 1374"/>
                  <a:gd name="T7" fmla="*/ 6 h 964"/>
                  <a:gd name="T8" fmla="*/ 1368 w 1374"/>
                  <a:gd name="T9" fmla="*/ 12 h 964"/>
                  <a:gd name="T10" fmla="*/ 6 w 1374"/>
                  <a:gd name="T11" fmla="*/ 12 h 964"/>
                  <a:gd name="T12" fmla="*/ 13 w 1374"/>
                  <a:gd name="T13" fmla="*/ 6 h 964"/>
                  <a:gd name="T14" fmla="*/ 13 w 1374"/>
                  <a:gd name="T15" fmla="*/ 964 h 964"/>
                  <a:gd name="T16" fmla="*/ 0 w 1374"/>
                  <a:gd name="T17" fmla="*/ 964 h 964"/>
                  <a:gd name="T18" fmla="*/ 0 w 1374"/>
                  <a:gd name="T19" fmla="*/ 0 h 964"/>
                  <a:gd name="T20" fmla="*/ 1374 w 1374"/>
                  <a:gd name="T21" fmla="*/ 0 h 964"/>
                  <a:gd name="T22" fmla="*/ 1374 w 1374"/>
                  <a:gd name="T23" fmla="*/ 964 h 964"/>
                  <a:gd name="T24" fmla="*/ 0 w 1374"/>
                  <a:gd name="T25" fmla="*/ 964 h 964"/>
                  <a:gd name="T26" fmla="*/ 0 w 1374"/>
                  <a:gd name="T27" fmla="*/ 952 h 9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74" h="964">
                    <a:moveTo>
                      <a:pt x="0" y="952"/>
                    </a:moveTo>
                    <a:lnTo>
                      <a:pt x="1368" y="952"/>
                    </a:lnTo>
                    <a:lnTo>
                      <a:pt x="1362" y="958"/>
                    </a:lnTo>
                    <a:lnTo>
                      <a:pt x="1362" y="6"/>
                    </a:lnTo>
                    <a:lnTo>
                      <a:pt x="1368" y="12"/>
                    </a:lnTo>
                    <a:lnTo>
                      <a:pt x="6" y="12"/>
                    </a:lnTo>
                    <a:lnTo>
                      <a:pt x="13" y="6"/>
                    </a:lnTo>
                    <a:lnTo>
                      <a:pt x="13" y="964"/>
                    </a:lnTo>
                    <a:lnTo>
                      <a:pt x="0" y="964"/>
                    </a:lnTo>
                    <a:lnTo>
                      <a:pt x="0" y="0"/>
                    </a:lnTo>
                    <a:lnTo>
                      <a:pt x="1374" y="0"/>
                    </a:lnTo>
                    <a:lnTo>
                      <a:pt x="1374" y="964"/>
                    </a:lnTo>
                    <a:lnTo>
                      <a:pt x="0" y="964"/>
                    </a:lnTo>
                    <a:lnTo>
                      <a:pt x="0" y="9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endParaRPr lang="nb-NO" sz="1350"/>
              </a:p>
            </p:txBody>
          </p:sp>
          <p:sp>
            <p:nvSpPr>
              <p:cNvPr id="121871" name="Rectangle 8">
                <a:extLst>
                  <a:ext uri="{FF2B5EF4-FFF2-40B4-BE49-F238E27FC236}">
                    <a16:creationId xmlns:a16="http://schemas.microsoft.com/office/drawing/2014/main" id="{EEDE9DD4-CB9D-4056-BD95-F2A9DFE771DC}"/>
                  </a:ext>
                </a:extLst>
              </p:cNvPr>
              <p:cNvSpPr>
                <a:spLocks noChangeArrowheads="1"/>
              </p:cNvSpPr>
              <p:nvPr/>
            </p:nvSpPr>
            <p:spPr bwMode="auto">
              <a:xfrm>
                <a:off x="3652" y="1943"/>
                <a:ext cx="1362" cy="95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51435" tIns="25718" rIns="51435" bIns="2571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nb-NO" altLang="nb-NO" sz="1350"/>
              </a:p>
            </p:txBody>
          </p:sp>
          <p:sp>
            <p:nvSpPr>
              <p:cNvPr id="121872" name="Freeform 9">
                <a:extLst>
                  <a:ext uri="{FF2B5EF4-FFF2-40B4-BE49-F238E27FC236}">
                    <a16:creationId xmlns:a16="http://schemas.microsoft.com/office/drawing/2014/main" id="{DECAAC69-401B-4A53-8FDE-2CA0B62EC203}"/>
                  </a:ext>
                </a:extLst>
              </p:cNvPr>
              <p:cNvSpPr>
                <a:spLocks/>
              </p:cNvSpPr>
              <p:nvPr/>
            </p:nvSpPr>
            <p:spPr bwMode="auto">
              <a:xfrm>
                <a:off x="3648" y="2892"/>
                <a:ext cx="1374" cy="204"/>
              </a:xfrm>
              <a:custGeom>
                <a:avLst/>
                <a:gdLst>
                  <a:gd name="T0" fmla="*/ 0 w 1374"/>
                  <a:gd name="T1" fmla="*/ 192 h 204"/>
                  <a:gd name="T2" fmla="*/ 1368 w 1374"/>
                  <a:gd name="T3" fmla="*/ 192 h 204"/>
                  <a:gd name="T4" fmla="*/ 1362 w 1374"/>
                  <a:gd name="T5" fmla="*/ 198 h 204"/>
                  <a:gd name="T6" fmla="*/ 1362 w 1374"/>
                  <a:gd name="T7" fmla="*/ 6 h 204"/>
                  <a:gd name="T8" fmla="*/ 1368 w 1374"/>
                  <a:gd name="T9" fmla="*/ 11 h 204"/>
                  <a:gd name="T10" fmla="*/ 6 w 1374"/>
                  <a:gd name="T11" fmla="*/ 11 h 204"/>
                  <a:gd name="T12" fmla="*/ 13 w 1374"/>
                  <a:gd name="T13" fmla="*/ 6 h 204"/>
                  <a:gd name="T14" fmla="*/ 13 w 1374"/>
                  <a:gd name="T15" fmla="*/ 204 h 204"/>
                  <a:gd name="T16" fmla="*/ 0 w 1374"/>
                  <a:gd name="T17" fmla="*/ 204 h 204"/>
                  <a:gd name="T18" fmla="*/ 0 w 1374"/>
                  <a:gd name="T19" fmla="*/ 0 h 204"/>
                  <a:gd name="T20" fmla="*/ 1374 w 1374"/>
                  <a:gd name="T21" fmla="*/ 0 h 204"/>
                  <a:gd name="T22" fmla="*/ 1374 w 1374"/>
                  <a:gd name="T23" fmla="*/ 204 h 204"/>
                  <a:gd name="T24" fmla="*/ 0 w 1374"/>
                  <a:gd name="T25" fmla="*/ 204 h 204"/>
                  <a:gd name="T26" fmla="*/ 0 w 1374"/>
                  <a:gd name="T27" fmla="*/ 192 h 2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74" h="204">
                    <a:moveTo>
                      <a:pt x="0" y="192"/>
                    </a:moveTo>
                    <a:lnTo>
                      <a:pt x="1368" y="192"/>
                    </a:lnTo>
                    <a:lnTo>
                      <a:pt x="1362" y="198"/>
                    </a:lnTo>
                    <a:lnTo>
                      <a:pt x="1362" y="6"/>
                    </a:lnTo>
                    <a:lnTo>
                      <a:pt x="1368" y="11"/>
                    </a:lnTo>
                    <a:lnTo>
                      <a:pt x="6" y="11"/>
                    </a:lnTo>
                    <a:lnTo>
                      <a:pt x="13" y="6"/>
                    </a:lnTo>
                    <a:lnTo>
                      <a:pt x="13" y="204"/>
                    </a:lnTo>
                    <a:lnTo>
                      <a:pt x="0" y="204"/>
                    </a:lnTo>
                    <a:lnTo>
                      <a:pt x="0" y="0"/>
                    </a:lnTo>
                    <a:lnTo>
                      <a:pt x="1374" y="0"/>
                    </a:lnTo>
                    <a:lnTo>
                      <a:pt x="1374" y="204"/>
                    </a:lnTo>
                    <a:lnTo>
                      <a:pt x="0" y="204"/>
                    </a:lnTo>
                    <a:lnTo>
                      <a:pt x="0" y="1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endParaRPr lang="nb-NO" sz="1350"/>
              </a:p>
            </p:txBody>
          </p:sp>
          <p:sp>
            <p:nvSpPr>
              <p:cNvPr id="121873" name="Rectangle 10">
                <a:extLst>
                  <a:ext uri="{FF2B5EF4-FFF2-40B4-BE49-F238E27FC236}">
                    <a16:creationId xmlns:a16="http://schemas.microsoft.com/office/drawing/2014/main" id="{90A93463-B258-4ED1-B2A5-4EA05F5E858B}"/>
                  </a:ext>
                </a:extLst>
              </p:cNvPr>
              <p:cNvSpPr>
                <a:spLocks noChangeArrowheads="1"/>
              </p:cNvSpPr>
              <p:nvPr/>
            </p:nvSpPr>
            <p:spPr bwMode="auto">
              <a:xfrm>
                <a:off x="3652" y="2889"/>
                <a:ext cx="1362" cy="193"/>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1435" tIns="25718" rIns="51435" bIns="2571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nb-NO" altLang="nb-NO" sz="1350"/>
              </a:p>
            </p:txBody>
          </p:sp>
          <p:sp>
            <p:nvSpPr>
              <p:cNvPr id="121874" name="Rectangle 11">
                <a:extLst>
                  <a:ext uri="{FF2B5EF4-FFF2-40B4-BE49-F238E27FC236}">
                    <a16:creationId xmlns:a16="http://schemas.microsoft.com/office/drawing/2014/main" id="{A56794C1-0297-4B48-ADDA-FEE8D1CBF25D}"/>
                  </a:ext>
                </a:extLst>
              </p:cNvPr>
              <p:cNvSpPr>
                <a:spLocks noChangeArrowheads="1"/>
              </p:cNvSpPr>
              <p:nvPr/>
            </p:nvSpPr>
            <p:spPr bwMode="auto">
              <a:xfrm>
                <a:off x="3652" y="2889"/>
                <a:ext cx="1362" cy="19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51435" tIns="25718" rIns="51435" bIns="2571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nb-NO" altLang="nb-NO" sz="1350"/>
              </a:p>
            </p:txBody>
          </p:sp>
          <p:pic>
            <p:nvPicPr>
              <p:cNvPr id="28" name="Picture 12">
                <a:extLst>
                  <a:ext uri="{FF2B5EF4-FFF2-40B4-BE49-F238E27FC236}">
                    <a16:creationId xmlns:a16="http://schemas.microsoft.com/office/drawing/2014/main" id="{44B852D6-B04C-4D95-B53A-FA18EF5C3F90}"/>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04" y="2627"/>
                <a:ext cx="248"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3">
                <a:extLst>
                  <a:ext uri="{FF2B5EF4-FFF2-40B4-BE49-F238E27FC236}">
                    <a16:creationId xmlns:a16="http://schemas.microsoft.com/office/drawing/2014/main" id="{1212F56D-8990-4953-BE92-03B3ED20EF17}"/>
                  </a:ext>
                </a:extLst>
              </p:cNvPr>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89" y="2054"/>
                <a:ext cx="28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4">
                <a:extLst>
                  <a:ext uri="{FF2B5EF4-FFF2-40B4-BE49-F238E27FC236}">
                    <a16:creationId xmlns:a16="http://schemas.microsoft.com/office/drawing/2014/main" id="{F68FB4BC-6051-4DB5-AADA-B221591FED12}"/>
                  </a:ext>
                </a:extLst>
              </p:cNvPr>
              <p:cNvPicPr>
                <a:picLocks noChangeAspect="1" noChangeArrowheads="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45" y="2740"/>
                <a:ext cx="328"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14">
              <a:extLst>
                <a:ext uri="{FF2B5EF4-FFF2-40B4-BE49-F238E27FC236}">
                  <a16:creationId xmlns:a16="http://schemas.microsoft.com/office/drawing/2014/main" id="{87BF52EB-D0FC-4F3E-B1D7-341DCFC1140C}"/>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31506" y="3516496"/>
              <a:ext cx="5207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extBox 3">
            <a:extLst>
              <a:ext uri="{FF2B5EF4-FFF2-40B4-BE49-F238E27FC236}">
                <a16:creationId xmlns:a16="http://schemas.microsoft.com/office/drawing/2014/main" id="{9F079540-F957-4933-BDFD-CA9E56A7015D}"/>
              </a:ext>
            </a:extLst>
          </p:cNvPr>
          <p:cNvSpPr txBox="1"/>
          <p:nvPr/>
        </p:nvSpPr>
        <p:spPr>
          <a:xfrm>
            <a:off x="4119391" y="1712294"/>
            <a:ext cx="3160673" cy="1131079"/>
          </a:xfrm>
          <a:prstGeom prst="rect">
            <a:avLst/>
          </a:prstGeom>
          <a:noFill/>
        </p:spPr>
        <p:txBody>
          <a:bodyPr wrap="none">
            <a:spAutoFit/>
          </a:bodyPr>
          <a:lstStyle/>
          <a:p>
            <a:pPr>
              <a:defRPr/>
            </a:pPr>
            <a:r>
              <a:rPr lang="nb-NO" sz="1350" dirty="0"/>
              <a:t>MVs (</a:t>
            </a:r>
            <a:r>
              <a:rPr lang="nb-NO" sz="1350" dirty="0" err="1"/>
              <a:t>two</a:t>
            </a:r>
            <a:r>
              <a:rPr lang="nb-NO" sz="1350" dirty="0"/>
              <a:t> for summer and </a:t>
            </a:r>
            <a:r>
              <a:rPr lang="nb-NO" sz="1350" dirty="0" err="1"/>
              <a:t>two</a:t>
            </a:r>
            <a:r>
              <a:rPr lang="nb-NO" sz="1350" dirty="0"/>
              <a:t> for </a:t>
            </a:r>
            <a:r>
              <a:rPr lang="nb-NO" sz="1350" dirty="0" err="1"/>
              <a:t>winter</a:t>
            </a:r>
            <a:r>
              <a:rPr lang="nb-NO" sz="1350" dirty="0"/>
              <a:t>):</a:t>
            </a:r>
          </a:p>
          <a:p>
            <a:pPr marL="192881" indent="-192881">
              <a:buFontTx/>
              <a:buAutoNum type="arabicPeriod"/>
              <a:defRPr/>
            </a:pPr>
            <a:r>
              <a:rPr lang="nb-NO" sz="1350" dirty="0"/>
              <a:t>AC (</a:t>
            </a:r>
            <a:r>
              <a:rPr lang="nb-NO" sz="1350" dirty="0" err="1"/>
              <a:t>expensive</a:t>
            </a:r>
            <a:r>
              <a:rPr lang="nb-NO" sz="1350" dirty="0"/>
              <a:t> </a:t>
            </a:r>
            <a:r>
              <a:rPr lang="nb-NO" sz="1350" dirty="0" err="1"/>
              <a:t>cooling</a:t>
            </a:r>
            <a:r>
              <a:rPr lang="nb-NO" sz="1350" dirty="0"/>
              <a:t>)</a:t>
            </a:r>
          </a:p>
          <a:p>
            <a:pPr marL="192881" indent="-192881">
              <a:buFontTx/>
              <a:buAutoNum type="arabicPeriod"/>
              <a:defRPr/>
            </a:pPr>
            <a:r>
              <a:rPr lang="nb-NO" sz="1350" dirty="0"/>
              <a:t>CW (</a:t>
            </a:r>
            <a:r>
              <a:rPr lang="nb-NO" sz="1350" dirty="0" err="1"/>
              <a:t>cooling</a:t>
            </a:r>
            <a:r>
              <a:rPr lang="nb-NO" sz="1350" dirty="0"/>
              <a:t> water, </a:t>
            </a:r>
            <a:r>
              <a:rPr lang="nb-NO" sz="1350" dirty="0" err="1"/>
              <a:t>cheap</a:t>
            </a:r>
            <a:r>
              <a:rPr lang="nb-NO" sz="1350" dirty="0"/>
              <a:t>)</a:t>
            </a:r>
          </a:p>
          <a:p>
            <a:pPr marL="192881" indent="-192881">
              <a:buFontTx/>
              <a:buAutoNum type="arabicPeriod"/>
              <a:defRPr/>
            </a:pPr>
            <a:r>
              <a:rPr lang="nb-NO" sz="1350" dirty="0"/>
              <a:t>HW (hot water, </a:t>
            </a:r>
            <a:r>
              <a:rPr lang="nb-NO" sz="1350" dirty="0" err="1"/>
              <a:t>quite</a:t>
            </a:r>
            <a:r>
              <a:rPr lang="nb-NO" sz="1350" dirty="0"/>
              <a:t> </a:t>
            </a:r>
            <a:r>
              <a:rPr lang="nb-NO" sz="1350" dirty="0" err="1"/>
              <a:t>cheap</a:t>
            </a:r>
            <a:r>
              <a:rPr lang="nb-NO" sz="1350" dirty="0"/>
              <a:t>)</a:t>
            </a:r>
          </a:p>
          <a:p>
            <a:pPr marL="192881" indent="-192881">
              <a:buFontTx/>
              <a:buAutoNum type="arabicPeriod"/>
              <a:defRPr/>
            </a:pPr>
            <a:r>
              <a:rPr lang="nb-NO" sz="1350" dirty="0"/>
              <a:t>Electric heat, EH (</a:t>
            </a:r>
            <a:r>
              <a:rPr lang="nb-NO" sz="1350" dirty="0" err="1"/>
              <a:t>expensive</a:t>
            </a:r>
            <a:r>
              <a:rPr lang="nb-NO" sz="1350" dirty="0"/>
              <a:t>)</a:t>
            </a:r>
          </a:p>
        </p:txBody>
      </p:sp>
      <p:sp>
        <p:nvSpPr>
          <p:cNvPr id="121861" name="TextBox 35">
            <a:extLst>
              <a:ext uri="{FF2B5EF4-FFF2-40B4-BE49-F238E27FC236}">
                <a16:creationId xmlns:a16="http://schemas.microsoft.com/office/drawing/2014/main" id="{DFD3127A-ED7E-4A7F-AE26-19947EC9C533}"/>
              </a:ext>
            </a:extLst>
          </p:cNvPr>
          <p:cNvSpPr txBox="1">
            <a:spLocks noChangeArrowheads="1"/>
          </p:cNvSpPr>
          <p:nvPr/>
        </p:nvSpPr>
        <p:spPr bwMode="auto">
          <a:xfrm>
            <a:off x="3015680" y="2286996"/>
            <a:ext cx="47801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nb-NO" altLang="nb-NO" sz="1350" dirty="0">
                <a:solidFill>
                  <a:srgbClr val="FF0000"/>
                </a:solidFill>
              </a:rPr>
              <a:t>y=T</a:t>
            </a:r>
          </a:p>
        </p:txBody>
      </p:sp>
      <p:sp>
        <p:nvSpPr>
          <p:cNvPr id="31" name="Tittel 1">
            <a:extLst>
              <a:ext uri="{FF2B5EF4-FFF2-40B4-BE49-F238E27FC236}">
                <a16:creationId xmlns:a16="http://schemas.microsoft.com/office/drawing/2014/main" id="{FCB1338B-C1B5-4E47-ABAF-198289329C3A}"/>
              </a:ext>
            </a:extLst>
          </p:cNvPr>
          <p:cNvSpPr txBox="1">
            <a:spLocks/>
          </p:cNvSpPr>
          <p:nvPr/>
        </p:nvSpPr>
        <p:spPr>
          <a:xfrm>
            <a:off x="1203773" y="3193890"/>
            <a:ext cx="8201484" cy="642938"/>
          </a:xfrm>
          <a:prstGeom prst="rect">
            <a:avLst/>
          </a:prstGeom>
        </p:spPr>
        <p:txBody>
          <a:bodyPr lIns="51435" tIns="25718" rIns="51435" bIns="25718" anchor="ctr">
            <a:normAutofit fontScale="97500"/>
          </a:bodyPr>
          <a:lstStyle>
            <a:lvl1pPr algn="l" defTabSz="457200" rtl="0" eaLnBrk="1" latinLnBrk="0" hangingPunct="1">
              <a:spcBef>
                <a:spcPct val="0"/>
              </a:spcBef>
              <a:buNone/>
              <a:defRPr sz="4000" b="1" i="0" kern="1200">
                <a:solidFill>
                  <a:schemeClr val="tx1"/>
                </a:solidFill>
                <a:latin typeface="Calibri Light" panose="020F0302020204030204" pitchFamily="34" charset="0"/>
                <a:ea typeface="+mj-ea"/>
                <a:cs typeface="Calibri Light" panose="020F0302020204030204" pitchFamily="34" charset="0"/>
              </a:defRPr>
            </a:lvl1pPr>
          </a:lstStyle>
          <a:p>
            <a:pPr>
              <a:defRPr/>
            </a:pPr>
            <a:r>
              <a:rPr lang="en-US" sz="2250" dirty="0"/>
              <a:t>Alt. A2 for MV-MV switching. Multiple controllers with different setpoints</a:t>
            </a:r>
          </a:p>
        </p:txBody>
      </p:sp>
      <p:sp>
        <p:nvSpPr>
          <p:cNvPr id="25" name="Tittel 1">
            <a:extLst>
              <a:ext uri="{FF2B5EF4-FFF2-40B4-BE49-F238E27FC236}">
                <a16:creationId xmlns:a16="http://schemas.microsoft.com/office/drawing/2014/main" id="{EF1101EA-C572-432B-8210-CA342E865E1C}"/>
              </a:ext>
            </a:extLst>
          </p:cNvPr>
          <p:cNvSpPr txBox="1">
            <a:spLocks/>
          </p:cNvSpPr>
          <p:nvPr/>
        </p:nvSpPr>
        <p:spPr>
          <a:xfrm>
            <a:off x="1203773" y="699531"/>
            <a:ext cx="8631344" cy="642938"/>
          </a:xfrm>
          <a:prstGeom prst="rect">
            <a:avLst/>
          </a:prstGeom>
        </p:spPr>
        <p:txBody>
          <a:bodyPr lIns="51435" tIns="25718" rIns="51435" bIns="25718" anchor="ctr">
            <a:noAutofit/>
          </a:bodyPr>
          <a:lstStyle>
            <a:lvl1pPr algn="l" defTabSz="457200" rtl="0" eaLnBrk="1" latinLnBrk="0" hangingPunct="1">
              <a:spcBef>
                <a:spcPct val="0"/>
              </a:spcBef>
              <a:buNone/>
              <a:defRPr sz="4000" b="1" i="0" kern="1200">
                <a:solidFill>
                  <a:schemeClr val="tx1"/>
                </a:solidFill>
                <a:latin typeface="Calibri Light" panose="020F0302020204030204" pitchFamily="34" charset="0"/>
                <a:ea typeface="+mj-ea"/>
                <a:cs typeface="Calibri Light" panose="020F0302020204030204" pitchFamily="34" charset="0"/>
              </a:defRPr>
            </a:lvl1pPr>
          </a:lstStyle>
          <a:p>
            <a:pPr>
              <a:defRPr/>
            </a:pPr>
            <a:r>
              <a:rPr lang="nb-NO" altLang="nb-NO" sz="3200" dirty="0" err="1"/>
              <a:t>Example</a:t>
            </a:r>
            <a:r>
              <a:rPr lang="nb-NO" altLang="nb-NO" sz="3200" dirty="0"/>
              <a:t>: Room </a:t>
            </a:r>
            <a:r>
              <a:rPr lang="nb-NO" altLang="nb-NO" sz="3200" dirty="0" err="1"/>
              <a:t>heating</a:t>
            </a:r>
            <a:r>
              <a:rPr lang="nb-NO" altLang="nb-NO" sz="3200" dirty="0"/>
              <a:t> </a:t>
            </a:r>
            <a:r>
              <a:rPr lang="nb-NO" altLang="nb-NO" sz="3200" dirty="0" err="1"/>
              <a:t>with</a:t>
            </a:r>
            <a:r>
              <a:rPr lang="nb-NO" altLang="nb-NO" sz="3200" dirty="0"/>
              <a:t> </a:t>
            </a:r>
            <a:r>
              <a:rPr lang="nb-NO" altLang="nb-NO" sz="3200" dirty="0" err="1"/>
              <a:t>one</a:t>
            </a:r>
            <a:r>
              <a:rPr lang="nb-NO" altLang="nb-NO" sz="3200" dirty="0"/>
              <a:t> CV (T) and 4 MVs</a:t>
            </a:r>
          </a:p>
        </p:txBody>
      </p:sp>
      <p:sp>
        <p:nvSpPr>
          <p:cNvPr id="56" name="TextBox 55">
            <a:extLst>
              <a:ext uri="{FF2B5EF4-FFF2-40B4-BE49-F238E27FC236}">
                <a16:creationId xmlns:a16="http://schemas.microsoft.com/office/drawing/2014/main" id="{6D335683-49F6-4167-A276-64A0F0402B4F}"/>
              </a:ext>
            </a:extLst>
          </p:cNvPr>
          <p:cNvSpPr txBox="1"/>
          <p:nvPr/>
        </p:nvSpPr>
        <p:spPr>
          <a:xfrm>
            <a:off x="-97748" y="-865"/>
            <a:ext cx="1688539" cy="300082"/>
          </a:xfrm>
          <a:prstGeom prst="rect">
            <a:avLst/>
          </a:prstGeom>
          <a:noFill/>
        </p:spPr>
        <p:txBody>
          <a:bodyPr wrap="none" rtlCol="0">
            <a:spAutoFit/>
          </a:bodyPr>
          <a:lstStyle/>
          <a:p>
            <a:r>
              <a:rPr lang="nb-NO" sz="1350" dirty="0">
                <a:highlight>
                  <a:srgbClr val="FFFF00"/>
                </a:highlight>
              </a:rPr>
              <a:t>E6: MV-MV switching</a:t>
            </a:r>
          </a:p>
        </p:txBody>
      </p:sp>
      <p:sp>
        <p:nvSpPr>
          <p:cNvPr id="9" name="Rectangle 8">
            <a:extLst>
              <a:ext uri="{FF2B5EF4-FFF2-40B4-BE49-F238E27FC236}">
                <a16:creationId xmlns:a16="http://schemas.microsoft.com/office/drawing/2014/main" id="{EC638A1B-BEFB-D643-1847-979D5B457C51}"/>
              </a:ext>
            </a:extLst>
          </p:cNvPr>
          <p:cNvSpPr/>
          <p:nvPr/>
        </p:nvSpPr>
        <p:spPr>
          <a:xfrm>
            <a:off x="2351401" y="6321680"/>
            <a:ext cx="1173846" cy="5141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BAB1754-9820-5485-A104-44938EA6BFAC}"/>
              </a:ext>
            </a:extLst>
          </p:cNvPr>
          <p:cNvSpPr txBox="1"/>
          <p:nvPr/>
        </p:nvSpPr>
        <p:spPr>
          <a:xfrm>
            <a:off x="7612912" y="4320250"/>
            <a:ext cx="3787191" cy="1477328"/>
          </a:xfrm>
          <a:prstGeom prst="rect">
            <a:avLst/>
          </a:prstGeom>
          <a:noFill/>
        </p:spPr>
        <p:txBody>
          <a:bodyPr wrap="none" rtlCol="0">
            <a:spAutoFit/>
          </a:bodyPr>
          <a:lstStyle/>
          <a:p>
            <a:r>
              <a:rPr lang="nb-NO" dirty="0" err="1"/>
              <a:t>Disadvantage</a:t>
            </a:r>
            <a:r>
              <a:rPr lang="nb-NO" dirty="0"/>
              <a:t> (</a:t>
            </a:r>
            <a:r>
              <a:rPr lang="nb-NO" dirty="0" err="1"/>
              <a:t>comfort</a:t>
            </a:r>
            <a:r>
              <a:rPr lang="nb-NO" dirty="0"/>
              <a:t>):</a:t>
            </a:r>
          </a:p>
          <a:p>
            <a:pPr marL="285750" indent="-285750">
              <a:buFont typeface="Arial" panose="020B0604020202020204" pitchFamily="34" charset="0"/>
              <a:buChar char="•"/>
            </a:pPr>
            <a:r>
              <a:rPr lang="nb-NO" dirty="0"/>
              <a:t>Different setpoints</a:t>
            </a:r>
          </a:p>
          <a:p>
            <a:pPr marL="285750" indent="-285750">
              <a:buFont typeface="Arial" panose="020B0604020202020204" pitchFamily="34" charset="0"/>
              <a:buChar char="•"/>
            </a:pPr>
            <a:endParaRPr lang="nb-NO" dirty="0"/>
          </a:p>
          <a:p>
            <a:r>
              <a:rPr lang="nb-NO" dirty="0" err="1"/>
              <a:t>Advantage</a:t>
            </a:r>
            <a:r>
              <a:rPr lang="nb-NO" dirty="0"/>
              <a:t> (</a:t>
            </a:r>
            <a:r>
              <a:rPr lang="nb-NO" dirty="0" err="1"/>
              <a:t>economics</a:t>
            </a:r>
            <a:r>
              <a:rPr lang="nb-NO" dirty="0"/>
              <a:t>) : </a:t>
            </a:r>
          </a:p>
          <a:p>
            <a:pPr marL="285750" indent="-285750">
              <a:buFont typeface="Arial" panose="020B0604020202020204" pitchFamily="34" charset="0"/>
              <a:buChar char="•"/>
            </a:pPr>
            <a:r>
              <a:rPr lang="nb-NO" dirty="0"/>
              <a:t>Different setpoints (energy </a:t>
            </a:r>
            <a:r>
              <a:rPr lang="nb-NO" dirty="0" err="1"/>
              <a:t>savings</a:t>
            </a:r>
            <a:r>
              <a:rPr lang="nb-NO" dirty="0"/>
              <a:t>)</a:t>
            </a:r>
            <a:endParaRPr lang="en-US" dirty="0"/>
          </a:p>
        </p:txBody>
      </p:sp>
      <p:grpSp>
        <p:nvGrpSpPr>
          <p:cNvPr id="3" name="Group 2">
            <a:extLst>
              <a:ext uri="{FF2B5EF4-FFF2-40B4-BE49-F238E27FC236}">
                <a16:creationId xmlns:a16="http://schemas.microsoft.com/office/drawing/2014/main" id="{86048C9B-F6CE-8B2C-7EF4-E4A6CC192E17}"/>
              </a:ext>
            </a:extLst>
          </p:cNvPr>
          <p:cNvGrpSpPr/>
          <p:nvPr/>
        </p:nvGrpSpPr>
        <p:grpSpPr>
          <a:xfrm>
            <a:off x="808762" y="3794741"/>
            <a:ext cx="4882908" cy="2536697"/>
            <a:chOff x="1048994" y="1907044"/>
            <a:chExt cx="4539063" cy="2222646"/>
          </a:xfrm>
        </p:grpSpPr>
        <p:grpSp>
          <p:nvGrpSpPr>
            <p:cNvPr id="5" name="Group 4">
              <a:extLst>
                <a:ext uri="{FF2B5EF4-FFF2-40B4-BE49-F238E27FC236}">
                  <a16:creationId xmlns:a16="http://schemas.microsoft.com/office/drawing/2014/main" id="{6406DB9F-AF19-774A-96EC-AFCAB1F2BDAD}"/>
                </a:ext>
              </a:extLst>
            </p:cNvPr>
            <p:cNvGrpSpPr/>
            <p:nvPr/>
          </p:nvGrpSpPr>
          <p:grpSpPr>
            <a:xfrm>
              <a:off x="1048994" y="1907044"/>
              <a:ext cx="4539063" cy="2222646"/>
              <a:chOff x="1110495" y="3537136"/>
              <a:chExt cx="4539063" cy="2222646"/>
            </a:xfrm>
          </p:grpSpPr>
          <p:pic>
            <p:nvPicPr>
              <p:cNvPr id="121880" name="Bilde 5">
                <a:extLst>
                  <a:ext uri="{FF2B5EF4-FFF2-40B4-BE49-F238E27FC236}">
                    <a16:creationId xmlns:a16="http://schemas.microsoft.com/office/drawing/2014/main" id="{8F693530-19DF-F399-EDF0-D00BA06C75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2482" y="3601451"/>
                <a:ext cx="4047076" cy="2158331"/>
              </a:xfrm>
              <a:prstGeom prst="rect">
                <a:avLst/>
              </a:prstGeom>
              <a:solidFill>
                <a:schemeClr val="bg1"/>
              </a:solidFill>
              <a:ln>
                <a:noFill/>
              </a:ln>
            </p:spPr>
          </p:pic>
          <p:sp>
            <p:nvSpPr>
              <p:cNvPr id="121881" name="Rectangle 121880">
                <a:extLst>
                  <a:ext uri="{FF2B5EF4-FFF2-40B4-BE49-F238E27FC236}">
                    <a16:creationId xmlns:a16="http://schemas.microsoft.com/office/drawing/2014/main" id="{D07A2B69-02A8-9501-949F-7F3A2EEC5177}"/>
                  </a:ext>
                </a:extLst>
              </p:cNvPr>
              <p:cNvSpPr/>
              <p:nvPr/>
            </p:nvSpPr>
            <p:spPr>
              <a:xfrm>
                <a:off x="1110495" y="3537136"/>
                <a:ext cx="2786231" cy="2072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 name="Group 5">
              <a:extLst>
                <a:ext uri="{FF2B5EF4-FFF2-40B4-BE49-F238E27FC236}">
                  <a16:creationId xmlns:a16="http://schemas.microsoft.com/office/drawing/2014/main" id="{D7B6CEF8-D895-7EDD-D399-B5F61F47152C}"/>
                </a:ext>
              </a:extLst>
            </p:cNvPr>
            <p:cNvGrpSpPr/>
            <p:nvPr/>
          </p:nvGrpSpPr>
          <p:grpSpPr>
            <a:xfrm>
              <a:off x="1551367" y="2451047"/>
              <a:ext cx="2317883" cy="1587516"/>
              <a:chOff x="2506128" y="3622954"/>
              <a:chExt cx="2207201" cy="1197737"/>
            </a:xfrm>
            <a:solidFill>
              <a:schemeClr val="bg1"/>
            </a:solidFill>
          </p:grpSpPr>
          <p:grpSp>
            <p:nvGrpSpPr>
              <p:cNvPr id="11" name="Group 10">
                <a:extLst>
                  <a:ext uri="{FF2B5EF4-FFF2-40B4-BE49-F238E27FC236}">
                    <a16:creationId xmlns:a16="http://schemas.microsoft.com/office/drawing/2014/main" id="{42390DBF-6351-1158-08BD-9D66A4B5A35D}"/>
                  </a:ext>
                </a:extLst>
              </p:cNvPr>
              <p:cNvGrpSpPr/>
              <p:nvPr/>
            </p:nvGrpSpPr>
            <p:grpSpPr>
              <a:xfrm>
                <a:off x="2893968" y="3622954"/>
                <a:ext cx="1819361" cy="1197737"/>
                <a:chOff x="1925273" y="1898705"/>
                <a:chExt cx="2460771" cy="2639739"/>
              </a:xfrm>
              <a:grpFill/>
            </p:grpSpPr>
            <p:sp>
              <p:nvSpPr>
                <p:cNvPr id="16" name="Rectangle 15">
                  <a:extLst>
                    <a:ext uri="{FF2B5EF4-FFF2-40B4-BE49-F238E27FC236}">
                      <a16:creationId xmlns:a16="http://schemas.microsoft.com/office/drawing/2014/main" id="{851F00A6-515E-8052-4C6B-FD8089497C1B}"/>
                    </a:ext>
                  </a:extLst>
                </p:cNvPr>
                <p:cNvSpPr/>
                <p:nvPr/>
              </p:nvSpPr>
              <p:spPr>
                <a:xfrm>
                  <a:off x="3791824" y="1898705"/>
                  <a:ext cx="578840" cy="461395"/>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350" dirty="0">
                      <a:solidFill>
                        <a:schemeClr val="tx1"/>
                      </a:solidFill>
                    </a:rPr>
                    <a:t>C</a:t>
                  </a:r>
                  <a:r>
                    <a:rPr lang="nb-NO" sz="1350" baseline="-25000" dirty="0">
                      <a:solidFill>
                        <a:schemeClr val="tx1"/>
                      </a:solidFill>
                    </a:rPr>
                    <a:t>1</a:t>
                  </a:r>
                </a:p>
              </p:txBody>
            </p:sp>
            <p:sp>
              <p:nvSpPr>
                <p:cNvPr id="17" name="Rectangle 16">
                  <a:extLst>
                    <a:ext uri="{FF2B5EF4-FFF2-40B4-BE49-F238E27FC236}">
                      <a16:creationId xmlns:a16="http://schemas.microsoft.com/office/drawing/2014/main" id="{CBB78CA4-C9E2-459B-CCAD-88C715DB9540}"/>
                    </a:ext>
                  </a:extLst>
                </p:cNvPr>
                <p:cNvSpPr/>
                <p:nvPr/>
              </p:nvSpPr>
              <p:spPr>
                <a:xfrm>
                  <a:off x="3791824" y="2541862"/>
                  <a:ext cx="578840" cy="461395"/>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350" dirty="0">
                      <a:solidFill>
                        <a:schemeClr val="tx1"/>
                      </a:solidFill>
                    </a:rPr>
                    <a:t>C</a:t>
                  </a:r>
                  <a:r>
                    <a:rPr lang="nb-NO" sz="1350" baseline="-25000" dirty="0">
                      <a:solidFill>
                        <a:schemeClr val="tx1"/>
                      </a:solidFill>
                    </a:rPr>
                    <a:t>2</a:t>
                  </a:r>
                </a:p>
              </p:txBody>
            </p:sp>
            <p:sp>
              <p:nvSpPr>
                <p:cNvPr id="18" name="Rectangle 17">
                  <a:extLst>
                    <a:ext uri="{FF2B5EF4-FFF2-40B4-BE49-F238E27FC236}">
                      <a16:creationId xmlns:a16="http://schemas.microsoft.com/office/drawing/2014/main" id="{F003CC89-DFD2-D6D0-ED7F-7B5176302D1F}"/>
                    </a:ext>
                  </a:extLst>
                </p:cNvPr>
                <p:cNvSpPr/>
                <p:nvPr/>
              </p:nvSpPr>
              <p:spPr>
                <a:xfrm>
                  <a:off x="3791824" y="3168241"/>
                  <a:ext cx="578840" cy="461395"/>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350" dirty="0">
                      <a:solidFill>
                        <a:schemeClr val="tx1"/>
                      </a:solidFill>
                    </a:rPr>
                    <a:t>C</a:t>
                  </a:r>
                  <a:r>
                    <a:rPr lang="nb-NO" sz="1350" baseline="-25000" dirty="0">
                      <a:solidFill>
                        <a:schemeClr val="tx1"/>
                      </a:solidFill>
                    </a:rPr>
                    <a:t>3</a:t>
                  </a:r>
                </a:p>
              </p:txBody>
            </p:sp>
            <p:sp>
              <p:nvSpPr>
                <p:cNvPr id="20" name="Rectangle 19">
                  <a:extLst>
                    <a:ext uri="{FF2B5EF4-FFF2-40B4-BE49-F238E27FC236}">
                      <a16:creationId xmlns:a16="http://schemas.microsoft.com/office/drawing/2014/main" id="{5D6C875B-8FC0-1C39-01D8-1DCCF89CC72D}"/>
                    </a:ext>
                  </a:extLst>
                </p:cNvPr>
                <p:cNvSpPr/>
                <p:nvPr/>
              </p:nvSpPr>
              <p:spPr>
                <a:xfrm>
                  <a:off x="3807204" y="3787629"/>
                  <a:ext cx="578840" cy="461395"/>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350" dirty="0">
                      <a:solidFill>
                        <a:schemeClr val="tx1"/>
                      </a:solidFill>
                    </a:rPr>
                    <a:t>C</a:t>
                  </a:r>
                  <a:r>
                    <a:rPr lang="nb-NO" sz="1350" baseline="-25000" dirty="0">
                      <a:solidFill>
                        <a:schemeClr val="tx1"/>
                      </a:solidFill>
                    </a:rPr>
                    <a:t>4</a:t>
                  </a:r>
                </a:p>
              </p:txBody>
            </p:sp>
            <p:cxnSp>
              <p:nvCxnSpPr>
                <p:cNvPr id="21" name="Straight Arrow Connector 20">
                  <a:extLst>
                    <a:ext uri="{FF2B5EF4-FFF2-40B4-BE49-F238E27FC236}">
                      <a16:creationId xmlns:a16="http://schemas.microsoft.com/office/drawing/2014/main" id="{10A08C01-FDA7-6FA0-31D5-BDD55B7ABF26}"/>
                    </a:ext>
                  </a:extLst>
                </p:cNvPr>
                <p:cNvCxnSpPr/>
                <p:nvPr/>
              </p:nvCxnSpPr>
              <p:spPr>
                <a:xfrm>
                  <a:off x="2895600" y="2139193"/>
                  <a:ext cx="503340" cy="0"/>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19E349BA-97C1-C649-827A-2CC93B19AC03}"/>
                    </a:ext>
                  </a:extLst>
                </p:cNvPr>
                <p:cNvCxnSpPr/>
                <p:nvPr/>
              </p:nvCxnSpPr>
              <p:spPr>
                <a:xfrm>
                  <a:off x="2627152" y="2778155"/>
                  <a:ext cx="503340" cy="0"/>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1FDDC10-F3B4-2D0A-EBEC-57D188B754B5}"/>
                    </a:ext>
                  </a:extLst>
                </p:cNvPr>
                <p:cNvCxnSpPr/>
                <p:nvPr/>
              </p:nvCxnSpPr>
              <p:spPr>
                <a:xfrm>
                  <a:off x="1925273" y="4014133"/>
                  <a:ext cx="503340" cy="0"/>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7D3A545D-7F14-39AC-D6E5-C87E11B100BA}"/>
                    </a:ext>
                  </a:extLst>
                </p:cNvPr>
                <p:cNvCxnSpPr>
                  <a:cxnSpLocks/>
                </p:cNvCxnSpPr>
                <p:nvPr/>
              </p:nvCxnSpPr>
              <p:spPr>
                <a:xfrm flipH="1" flipV="1">
                  <a:off x="2403447" y="3997356"/>
                  <a:ext cx="6991" cy="541088"/>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cxnSp>
              <p:nvCxnSpPr>
                <p:cNvPr id="121856" name="Straight Connector 121855">
                  <a:extLst>
                    <a:ext uri="{FF2B5EF4-FFF2-40B4-BE49-F238E27FC236}">
                      <a16:creationId xmlns:a16="http://schemas.microsoft.com/office/drawing/2014/main" id="{1E07B84F-C69C-9EB1-B058-2AE9A2081B27}"/>
                    </a:ext>
                  </a:extLst>
                </p:cNvPr>
                <p:cNvCxnSpPr/>
                <p:nvPr/>
              </p:nvCxnSpPr>
              <p:spPr>
                <a:xfrm flipV="1">
                  <a:off x="2428613" y="3997355"/>
                  <a:ext cx="1363211" cy="16778"/>
                </a:xfrm>
                <a:prstGeom prst="line">
                  <a:avLst/>
                </a:prstGeom>
                <a:grpFill/>
                <a:ln>
                  <a:tailEnd type="triangle"/>
                </a:ln>
              </p:spPr>
              <p:style>
                <a:lnRef idx="2">
                  <a:schemeClr val="accent1"/>
                </a:lnRef>
                <a:fillRef idx="0">
                  <a:schemeClr val="accent1"/>
                </a:fillRef>
                <a:effectRef idx="1">
                  <a:schemeClr val="accent1"/>
                </a:effectRef>
                <a:fontRef idx="minor">
                  <a:schemeClr val="tx1"/>
                </a:fontRef>
              </p:style>
            </p:cxnSp>
            <p:cxnSp>
              <p:nvCxnSpPr>
                <p:cNvPr id="121858" name="Straight Connector 121857">
                  <a:extLst>
                    <a:ext uri="{FF2B5EF4-FFF2-40B4-BE49-F238E27FC236}">
                      <a16:creationId xmlns:a16="http://schemas.microsoft.com/office/drawing/2014/main" id="{C7C13EFC-C19F-0A75-65E2-D9B0CDA7E7A8}"/>
                    </a:ext>
                  </a:extLst>
                </p:cNvPr>
                <p:cNvCxnSpPr>
                  <a:cxnSpLocks/>
                  <a:endCxn id="18" idx="1"/>
                </p:cNvCxnSpPr>
                <p:nvPr/>
              </p:nvCxnSpPr>
              <p:spPr>
                <a:xfrm>
                  <a:off x="2810312" y="3398938"/>
                  <a:ext cx="981512" cy="1"/>
                </a:xfrm>
                <a:prstGeom prst="line">
                  <a:avLst/>
                </a:prstGeom>
                <a:grpFill/>
                <a:ln>
                  <a:tailEnd type="triangle"/>
                </a:ln>
              </p:spPr>
              <p:style>
                <a:lnRef idx="2">
                  <a:schemeClr val="accent1"/>
                </a:lnRef>
                <a:fillRef idx="0">
                  <a:schemeClr val="accent1"/>
                </a:fillRef>
                <a:effectRef idx="1">
                  <a:schemeClr val="accent1"/>
                </a:effectRef>
                <a:fontRef idx="minor">
                  <a:schemeClr val="tx1"/>
                </a:fontRef>
              </p:style>
            </p:cxnSp>
            <p:cxnSp>
              <p:nvCxnSpPr>
                <p:cNvPr id="121859" name="Straight Connector 121858">
                  <a:extLst>
                    <a:ext uri="{FF2B5EF4-FFF2-40B4-BE49-F238E27FC236}">
                      <a16:creationId xmlns:a16="http://schemas.microsoft.com/office/drawing/2014/main" id="{696B2D33-A941-BA62-D802-ED36EC9A887F}"/>
                    </a:ext>
                  </a:extLst>
                </p:cNvPr>
                <p:cNvCxnSpPr>
                  <a:cxnSpLocks/>
                </p:cNvCxnSpPr>
                <p:nvPr/>
              </p:nvCxnSpPr>
              <p:spPr>
                <a:xfrm>
                  <a:off x="3122103" y="2772559"/>
                  <a:ext cx="644554" cy="1"/>
                </a:xfrm>
                <a:prstGeom prst="line">
                  <a:avLst/>
                </a:prstGeom>
                <a:grpFill/>
                <a:ln>
                  <a:tailEnd type="triangle"/>
                </a:ln>
              </p:spPr>
              <p:style>
                <a:lnRef idx="2">
                  <a:schemeClr val="accent1"/>
                </a:lnRef>
                <a:fillRef idx="0">
                  <a:schemeClr val="accent1"/>
                </a:fillRef>
                <a:effectRef idx="1">
                  <a:schemeClr val="accent1"/>
                </a:effectRef>
                <a:fontRef idx="minor">
                  <a:schemeClr val="tx1"/>
                </a:fontRef>
              </p:style>
            </p:cxnSp>
            <p:cxnSp>
              <p:nvCxnSpPr>
                <p:cNvPr id="121862" name="Straight Connector 121861">
                  <a:extLst>
                    <a:ext uri="{FF2B5EF4-FFF2-40B4-BE49-F238E27FC236}">
                      <a16:creationId xmlns:a16="http://schemas.microsoft.com/office/drawing/2014/main" id="{4E10F18A-D23B-717E-5808-6BB93A47F833}"/>
                    </a:ext>
                  </a:extLst>
                </p:cNvPr>
                <p:cNvCxnSpPr>
                  <a:cxnSpLocks/>
                  <a:endCxn id="16" idx="1"/>
                </p:cNvCxnSpPr>
                <p:nvPr/>
              </p:nvCxnSpPr>
              <p:spPr>
                <a:xfrm>
                  <a:off x="3398940" y="2129401"/>
                  <a:ext cx="392884" cy="2"/>
                </a:xfrm>
                <a:prstGeom prst="line">
                  <a:avLst/>
                </a:prstGeom>
                <a:grpFill/>
                <a:ln>
                  <a:tailEnd type="stealth"/>
                </a:ln>
              </p:spPr>
              <p:style>
                <a:lnRef idx="2">
                  <a:schemeClr val="accent1"/>
                </a:lnRef>
                <a:fillRef idx="0">
                  <a:schemeClr val="accent1"/>
                </a:fillRef>
                <a:effectRef idx="1">
                  <a:schemeClr val="accent1"/>
                </a:effectRef>
                <a:fontRef idx="minor">
                  <a:schemeClr val="tx1"/>
                </a:fontRef>
              </p:style>
            </p:cxnSp>
            <p:cxnSp>
              <p:nvCxnSpPr>
                <p:cNvPr id="121863" name="Straight Arrow Connector 121862">
                  <a:extLst>
                    <a:ext uri="{FF2B5EF4-FFF2-40B4-BE49-F238E27FC236}">
                      <a16:creationId xmlns:a16="http://schemas.microsoft.com/office/drawing/2014/main" id="{FB5D788F-328E-ED30-D630-1853CD6C7DF4}"/>
                    </a:ext>
                  </a:extLst>
                </p:cNvPr>
                <p:cNvCxnSpPr>
                  <a:cxnSpLocks/>
                </p:cNvCxnSpPr>
                <p:nvPr/>
              </p:nvCxnSpPr>
              <p:spPr>
                <a:xfrm flipV="1">
                  <a:off x="2748793" y="3388454"/>
                  <a:ext cx="0" cy="1149990"/>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cxnSp>
              <p:nvCxnSpPr>
                <p:cNvPr id="121864" name="Straight Arrow Connector 121863">
                  <a:extLst>
                    <a:ext uri="{FF2B5EF4-FFF2-40B4-BE49-F238E27FC236}">
                      <a16:creationId xmlns:a16="http://schemas.microsoft.com/office/drawing/2014/main" id="{E6BB464A-D829-3D83-12D6-698709522862}"/>
                    </a:ext>
                  </a:extLst>
                </p:cNvPr>
                <p:cNvCxnSpPr>
                  <a:cxnSpLocks/>
                </p:cNvCxnSpPr>
                <p:nvPr/>
              </p:nvCxnSpPr>
              <p:spPr>
                <a:xfrm flipH="1" flipV="1">
                  <a:off x="3087149" y="2778156"/>
                  <a:ext cx="26565" cy="1760288"/>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cxnSp>
              <p:nvCxnSpPr>
                <p:cNvPr id="121866" name="Straight Arrow Connector 121865">
                  <a:extLst>
                    <a:ext uri="{FF2B5EF4-FFF2-40B4-BE49-F238E27FC236}">
                      <a16:creationId xmlns:a16="http://schemas.microsoft.com/office/drawing/2014/main" id="{E029BEAE-C814-1697-1B99-3DE0DB8C54F7}"/>
                    </a:ext>
                  </a:extLst>
                </p:cNvPr>
                <p:cNvCxnSpPr>
                  <a:cxnSpLocks/>
                </p:cNvCxnSpPr>
                <p:nvPr/>
              </p:nvCxnSpPr>
              <p:spPr>
                <a:xfrm flipH="1" flipV="1">
                  <a:off x="3398940" y="2125599"/>
                  <a:ext cx="45440" cy="2399250"/>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cxnSp>
              <p:nvCxnSpPr>
                <p:cNvPr id="121875" name="Straight Connector 121874">
                  <a:extLst>
                    <a:ext uri="{FF2B5EF4-FFF2-40B4-BE49-F238E27FC236}">
                      <a16:creationId xmlns:a16="http://schemas.microsoft.com/office/drawing/2014/main" id="{1E51E410-E5A6-1784-DF9A-AE84C72FC3B7}"/>
                    </a:ext>
                  </a:extLst>
                </p:cNvPr>
                <p:cNvCxnSpPr/>
                <p:nvPr/>
              </p:nvCxnSpPr>
              <p:spPr>
                <a:xfrm>
                  <a:off x="3178269" y="2360100"/>
                  <a:ext cx="99577"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21876" name="Straight Connector 121875">
                  <a:extLst>
                    <a:ext uri="{FF2B5EF4-FFF2-40B4-BE49-F238E27FC236}">
                      <a16:creationId xmlns:a16="http://schemas.microsoft.com/office/drawing/2014/main" id="{60C59140-E31E-AC84-F109-7D77135C93F3}"/>
                    </a:ext>
                  </a:extLst>
                </p:cNvPr>
                <p:cNvCxnSpPr/>
                <p:nvPr/>
              </p:nvCxnSpPr>
              <p:spPr>
                <a:xfrm>
                  <a:off x="2878822" y="3003257"/>
                  <a:ext cx="99577"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21877" name="Straight Connector 121876">
                  <a:extLst>
                    <a:ext uri="{FF2B5EF4-FFF2-40B4-BE49-F238E27FC236}">
                      <a16:creationId xmlns:a16="http://schemas.microsoft.com/office/drawing/2014/main" id="{E96915AA-6161-993E-27B0-0849FF6624E9}"/>
                    </a:ext>
                  </a:extLst>
                </p:cNvPr>
                <p:cNvCxnSpPr/>
                <p:nvPr/>
              </p:nvCxnSpPr>
              <p:spPr>
                <a:xfrm>
                  <a:off x="2570766" y="3629636"/>
                  <a:ext cx="99577"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21878" name="Straight Connector 121877">
                  <a:extLst>
                    <a:ext uri="{FF2B5EF4-FFF2-40B4-BE49-F238E27FC236}">
                      <a16:creationId xmlns:a16="http://schemas.microsoft.com/office/drawing/2014/main" id="{A7B2A56C-CCF9-15A4-EE40-474AE1174DBD}"/>
                    </a:ext>
                  </a:extLst>
                </p:cNvPr>
                <p:cNvCxnSpPr/>
                <p:nvPr/>
              </p:nvCxnSpPr>
              <p:spPr>
                <a:xfrm>
                  <a:off x="2106575" y="4238538"/>
                  <a:ext cx="99577"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21879" name="Straight Arrow Connector 121878">
                  <a:extLst>
                    <a:ext uri="{FF2B5EF4-FFF2-40B4-BE49-F238E27FC236}">
                      <a16:creationId xmlns:a16="http://schemas.microsoft.com/office/drawing/2014/main" id="{07C27F6B-1F28-3143-E54F-202CBB8B14B9}"/>
                    </a:ext>
                  </a:extLst>
                </p:cNvPr>
                <p:cNvCxnSpPr/>
                <p:nvPr/>
              </p:nvCxnSpPr>
              <p:spPr>
                <a:xfrm>
                  <a:off x="2315362" y="3398939"/>
                  <a:ext cx="503340" cy="0"/>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
            <p:nvSpPr>
              <p:cNvPr id="12" name="TextBox 11">
                <a:extLst>
                  <a:ext uri="{FF2B5EF4-FFF2-40B4-BE49-F238E27FC236}">
                    <a16:creationId xmlns:a16="http://schemas.microsoft.com/office/drawing/2014/main" id="{1CFA7BAA-F681-FBDA-5C98-73628E9EA5CB}"/>
                  </a:ext>
                </a:extLst>
              </p:cNvPr>
              <p:cNvSpPr txBox="1"/>
              <p:nvPr/>
            </p:nvSpPr>
            <p:spPr>
              <a:xfrm>
                <a:off x="3006164" y="3650547"/>
                <a:ext cx="478016" cy="276999"/>
              </a:xfrm>
              <a:prstGeom prst="rect">
                <a:avLst/>
              </a:prstGeom>
              <a:grpFill/>
            </p:spPr>
            <p:txBody>
              <a:bodyPr wrap="none" rtlCol="0">
                <a:spAutoFit/>
              </a:bodyPr>
              <a:lstStyle/>
              <a:p>
                <a:r>
                  <a:rPr lang="nb-NO" sz="1200" dirty="0"/>
                  <a:t>23</a:t>
                </a:r>
                <a:r>
                  <a:rPr lang="nb-NO" sz="1200" baseline="30000" dirty="0"/>
                  <a:t>o</a:t>
                </a:r>
                <a:r>
                  <a:rPr lang="nb-NO" sz="1200" dirty="0"/>
                  <a:t>C</a:t>
                </a:r>
                <a:endParaRPr lang="nb-NO" sz="1200" baseline="30000" dirty="0"/>
              </a:p>
            </p:txBody>
          </p:sp>
          <p:sp>
            <p:nvSpPr>
              <p:cNvPr id="13" name="TextBox 12">
                <a:extLst>
                  <a:ext uri="{FF2B5EF4-FFF2-40B4-BE49-F238E27FC236}">
                    <a16:creationId xmlns:a16="http://schemas.microsoft.com/office/drawing/2014/main" id="{B31BD000-41F2-8359-434F-ACA41AC55285}"/>
                  </a:ext>
                </a:extLst>
              </p:cNvPr>
              <p:cNvSpPr txBox="1"/>
              <p:nvPr/>
            </p:nvSpPr>
            <p:spPr>
              <a:xfrm>
                <a:off x="2856218" y="3909149"/>
                <a:ext cx="478016" cy="276999"/>
              </a:xfrm>
              <a:prstGeom prst="rect">
                <a:avLst/>
              </a:prstGeom>
              <a:grpFill/>
            </p:spPr>
            <p:txBody>
              <a:bodyPr wrap="none" rtlCol="0">
                <a:spAutoFit/>
              </a:bodyPr>
              <a:lstStyle/>
              <a:p>
                <a:r>
                  <a:rPr lang="nb-NO" sz="1200" dirty="0"/>
                  <a:t>22</a:t>
                </a:r>
                <a:r>
                  <a:rPr lang="nb-NO" sz="1200" baseline="30000" dirty="0"/>
                  <a:t>o</a:t>
                </a:r>
                <a:r>
                  <a:rPr lang="nb-NO" sz="1200" dirty="0"/>
                  <a:t>C</a:t>
                </a:r>
                <a:endParaRPr lang="nb-NO" sz="1200" baseline="30000" dirty="0"/>
              </a:p>
            </p:txBody>
          </p:sp>
          <p:sp>
            <p:nvSpPr>
              <p:cNvPr id="14" name="TextBox 13">
                <a:extLst>
                  <a:ext uri="{FF2B5EF4-FFF2-40B4-BE49-F238E27FC236}">
                    <a16:creationId xmlns:a16="http://schemas.microsoft.com/office/drawing/2014/main" id="{CFDCC90C-6C3B-54A2-0703-75BEDBFEA3BD}"/>
                  </a:ext>
                </a:extLst>
              </p:cNvPr>
              <p:cNvSpPr txBox="1"/>
              <p:nvPr/>
            </p:nvSpPr>
            <p:spPr>
              <a:xfrm>
                <a:off x="2724449" y="4200149"/>
                <a:ext cx="478016" cy="276999"/>
              </a:xfrm>
              <a:prstGeom prst="rect">
                <a:avLst/>
              </a:prstGeom>
              <a:grpFill/>
            </p:spPr>
            <p:txBody>
              <a:bodyPr wrap="none" rtlCol="0">
                <a:spAutoFit/>
              </a:bodyPr>
              <a:lstStyle/>
              <a:p>
                <a:r>
                  <a:rPr lang="nb-NO" sz="1200" dirty="0"/>
                  <a:t>21</a:t>
                </a:r>
                <a:r>
                  <a:rPr lang="nb-NO" sz="1200" baseline="30000" dirty="0"/>
                  <a:t>o</a:t>
                </a:r>
                <a:r>
                  <a:rPr lang="nb-NO" sz="1200" dirty="0"/>
                  <a:t>C</a:t>
                </a:r>
                <a:endParaRPr lang="nb-NO" sz="1200" baseline="30000" dirty="0"/>
              </a:p>
            </p:txBody>
          </p:sp>
          <p:sp>
            <p:nvSpPr>
              <p:cNvPr id="15" name="TextBox 14">
                <a:extLst>
                  <a:ext uri="{FF2B5EF4-FFF2-40B4-BE49-F238E27FC236}">
                    <a16:creationId xmlns:a16="http://schemas.microsoft.com/office/drawing/2014/main" id="{B050BED4-49B2-3D0C-8AA9-AD930DF0F710}"/>
                  </a:ext>
                </a:extLst>
              </p:cNvPr>
              <p:cNvSpPr txBox="1"/>
              <p:nvPr/>
            </p:nvSpPr>
            <p:spPr>
              <a:xfrm>
                <a:off x="2506128" y="4446368"/>
                <a:ext cx="478016" cy="276999"/>
              </a:xfrm>
              <a:prstGeom prst="rect">
                <a:avLst/>
              </a:prstGeom>
              <a:grpFill/>
            </p:spPr>
            <p:txBody>
              <a:bodyPr wrap="none" rtlCol="0">
                <a:spAutoFit/>
              </a:bodyPr>
              <a:lstStyle/>
              <a:p>
                <a:r>
                  <a:rPr lang="nb-NO" sz="1200" dirty="0"/>
                  <a:t>20</a:t>
                </a:r>
                <a:r>
                  <a:rPr lang="nb-NO" sz="1200" baseline="30000" dirty="0"/>
                  <a:t>o</a:t>
                </a:r>
                <a:r>
                  <a:rPr lang="nb-NO" sz="1200" dirty="0"/>
                  <a:t>C</a:t>
                </a:r>
                <a:endParaRPr lang="nb-NO" sz="1200" baseline="30000" dirty="0"/>
              </a:p>
            </p:txBody>
          </p:sp>
        </p:grpSp>
      </p:grpSp>
      <p:sp>
        <p:nvSpPr>
          <p:cNvPr id="2" name="Slide Number Placeholder 1">
            <a:extLst>
              <a:ext uri="{FF2B5EF4-FFF2-40B4-BE49-F238E27FC236}">
                <a16:creationId xmlns:a16="http://schemas.microsoft.com/office/drawing/2014/main" id="{05C1D535-31E1-E28C-026A-7F6A970D10DB}"/>
              </a:ext>
            </a:extLst>
          </p:cNvPr>
          <p:cNvSpPr>
            <a:spLocks noGrp="1"/>
          </p:cNvSpPr>
          <p:nvPr>
            <p:ph type="sldNum" sz="quarter" idx="12"/>
          </p:nvPr>
        </p:nvSpPr>
        <p:spPr/>
        <p:txBody>
          <a:bodyPr/>
          <a:lstStyle/>
          <a:p>
            <a:fld id="{A5FDCD2B-6064-4A78-9C2D-DD73DFA345C7}" type="slidenum">
              <a:rPr lang="en-US" smtClean="0"/>
              <a:t>64</a:t>
            </a:fld>
            <a:endParaRPr lang="en-US"/>
          </a:p>
        </p:txBody>
      </p:sp>
    </p:spTree>
    <p:extLst>
      <p:ext uri="{BB962C8B-B14F-4D97-AF65-F5344CB8AC3E}">
        <p14:creationId xmlns:p14="http://schemas.microsoft.com/office/powerpoint/2010/main" val="81333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0177EC9-6231-46C4-A90F-FDC2A4528633}"/>
              </a:ext>
            </a:extLst>
          </p:cNvPr>
          <p:cNvPicPr>
            <a:picLocks noGrp="1" noChangeAspect="1"/>
          </p:cNvPicPr>
          <p:nvPr>
            <p:ph idx="1"/>
          </p:nvPr>
        </p:nvPicPr>
        <p:blipFill>
          <a:blip r:embed="rId2"/>
          <a:stretch>
            <a:fillRect/>
          </a:stretch>
        </p:blipFill>
        <p:spPr>
          <a:xfrm>
            <a:off x="3980584" y="393183"/>
            <a:ext cx="5104266" cy="5719043"/>
          </a:xfrm>
        </p:spPr>
      </p:pic>
      <p:sp>
        <p:nvSpPr>
          <p:cNvPr id="2" name="TextBox 1">
            <a:extLst>
              <a:ext uri="{FF2B5EF4-FFF2-40B4-BE49-F238E27FC236}">
                <a16:creationId xmlns:a16="http://schemas.microsoft.com/office/drawing/2014/main" id="{E6C5F32D-959B-48C4-A165-C688DB67EACC}"/>
              </a:ext>
            </a:extLst>
          </p:cNvPr>
          <p:cNvSpPr txBox="1"/>
          <p:nvPr/>
        </p:nvSpPr>
        <p:spPr>
          <a:xfrm>
            <a:off x="1438171" y="6232889"/>
            <a:ext cx="7237879" cy="415498"/>
          </a:xfrm>
          <a:prstGeom prst="rect">
            <a:avLst/>
          </a:prstGeom>
          <a:noFill/>
        </p:spPr>
        <p:txBody>
          <a:bodyPr wrap="none" rtlCol="0">
            <a:spAutoFit/>
          </a:bodyPr>
          <a:lstStyle/>
          <a:p>
            <a:r>
              <a:rPr lang="en-US" sz="750" dirty="0">
                <a:solidFill>
                  <a:srgbClr val="000000"/>
                </a:solidFill>
                <a:latin typeface="Times New Roman" panose="02020603050405020304" pitchFamily="18" charset="0"/>
              </a:rPr>
              <a:t>A Reyes-Lua, S Skogestad. Multiple-Input Single-Output Control for Extending the Steady-State Operating Range - Use of Controllers with Different Setpoints. Processes 7 (12), 941</a:t>
            </a:r>
          </a:p>
          <a:p>
            <a:endParaRPr lang="nb-NO" sz="1350" dirty="0"/>
          </a:p>
        </p:txBody>
      </p:sp>
      <p:grpSp>
        <p:nvGrpSpPr>
          <p:cNvPr id="41" name="Group 40">
            <a:extLst>
              <a:ext uri="{FF2B5EF4-FFF2-40B4-BE49-F238E27FC236}">
                <a16:creationId xmlns:a16="http://schemas.microsoft.com/office/drawing/2014/main" id="{76A72FCB-81B8-9C08-009D-26967D6FA76D}"/>
              </a:ext>
            </a:extLst>
          </p:cNvPr>
          <p:cNvGrpSpPr/>
          <p:nvPr/>
        </p:nvGrpSpPr>
        <p:grpSpPr>
          <a:xfrm>
            <a:off x="463172" y="1493177"/>
            <a:ext cx="2914648" cy="2666318"/>
            <a:chOff x="55766" y="2289882"/>
            <a:chExt cx="2914648" cy="2666318"/>
          </a:xfrm>
        </p:grpSpPr>
        <p:sp>
          <p:nvSpPr>
            <p:cNvPr id="42" name="TextBox 41">
              <a:extLst>
                <a:ext uri="{FF2B5EF4-FFF2-40B4-BE49-F238E27FC236}">
                  <a16:creationId xmlns:a16="http://schemas.microsoft.com/office/drawing/2014/main" id="{B7E6B50D-DEAC-5A0E-C3F7-13B06FAD74E6}"/>
                </a:ext>
              </a:extLst>
            </p:cNvPr>
            <p:cNvSpPr txBox="1"/>
            <p:nvPr/>
          </p:nvSpPr>
          <p:spPr>
            <a:xfrm>
              <a:off x="1771800" y="3439928"/>
              <a:ext cx="628698" cy="461665"/>
            </a:xfrm>
            <a:prstGeom prst="rect">
              <a:avLst/>
            </a:prstGeom>
            <a:noFill/>
          </p:spPr>
          <p:txBody>
            <a:bodyPr wrap="none" rtlCol="0">
              <a:spAutoFit/>
            </a:bodyPr>
            <a:lstStyle/>
            <a:p>
              <a:r>
                <a:rPr lang="nb-NO" sz="2400" dirty="0">
                  <a:solidFill>
                    <a:srgbClr val="FF0000"/>
                  </a:solidFill>
                </a:rPr>
                <a:t>y=T</a:t>
              </a:r>
              <a:endParaRPr lang="en-US" sz="2400" dirty="0">
                <a:solidFill>
                  <a:srgbClr val="FF0000"/>
                </a:solidFill>
              </a:endParaRPr>
            </a:p>
          </p:txBody>
        </p:sp>
        <p:grpSp>
          <p:nvGrpSpPr>
            <p:cNvPr id="43" name="Group 42">
              <a:extLst>
                <a:ext uri="{FF2B5EF4-FFF2-40B4-BE49-F238E27FC236}">
                  <a16:creationId xmlns:a16="http://schemas.microsoft.com/office/drawing/2014/main" id="{2106914E-518B-2F96-D470-6BB7F0E08030}"/>
                </a:ext>
              </a:extLst>
            </p:cNvPr>
            <p:cNvGrpSpPr/>
            <p:nvPr/>
          </p:nvGrpSpPr>
          <p:grpSpPr>
            <a:xfrm>
              <a:off x="55766" y="2289882"/>
              <a:ext cx="2914648" cy="2666318"/>
              <a:chOff x="55766" y="2289882"/>
              <a:chExt cx="2914648" cy="2666318"/>
            </a:xfrm>
          </p:grpSpPr>
          <p:sp>
            <p:nvSpPr>
              <p:cNvPr id="44" name="TextBox 43">
                <a:extLst>
                  <a:ext uri="{FF2B5EF4-FFF2-40B4-BE49-F238E27FC236}">
                    <a16:creationId xmlns:a16="http://schemas.microsoft.com/office/drawing/2014/main" id="{56DC1E71-C572-BEC3-9E22-F882E0FA19B1}"/>
                  </a:ext>
                </a:extLst>
              </p:cNvPr>
              <p:cNvSpPr txBox="1"/>
              <p:nvPr/>
            </p:nvSpPr>
            <p:spPr>
              <a:xfrm>
                <a:off x="450948" y="3070596"/>
                <a:ext cx="301686" cy="369332"/>
              </a:xfrm>
              <a:prstGeom prst="rect">
                <a:avLst/>
              </a:prstGeom>
              <a:noFill/>
            </p:spPr>
            <p:txBody>
              <a:bodyPr wrap="none" rtlCol="0">
                <a:spAutoFit/>
              </a:bodyPr>
              <a:lstStyle/>
              <a:p>
                <a:r>
                  <a:rPr lang="nb-NO" dirty="0">
                    <a:solidFill>
                      <a:schemeClr val="accent1"/>
                    </a:solidFill>
                  </a:rPr>
                  <a:t>1</a:t>
                </a:r>
                <a:endParaRPr lang="en-US" dirty="0">
                  <a:solidFill>
                    <a:schemeClr val="accent1"/>
                  </a:solidFill>
                </a:endParaRPr>
              </a:p>
            </p:txBody>
          </p:sp>
          <p:sp>
            <p:nvSpPr>
              <p:cNvPr id="45" name="TextBox 44">
                <a:extLst>
                  <a:ext uri="{FF2B5EF4-FFF2-40B4-BE49-F238E27FC236}">
                    <a16:creationId xmlns:a16="http://schemas.microsoft.com/office/drawing/2014/main" id="{47A79130-01C3-DEED-463F-C9C575DF8758}"/>
                  </a:ext>
                </a:extLst>
              </p:cNvPr>
              <p:cNvSpPr txBox="1"/>
              <p:nvPr/>
            </p:nvSpPr>
            <p:spPr>
              <a:xfrm>
                <a:off x="1683185" y="4586868"/>
                <a:ext cx="301686" cy="369332"/>
              </a:xfrm>
              <a:prstGeom prst="rect">
                <a:avLst/>
              </a:prstGeom>
              <a:noFill/>
            </p:spPr>
            <p:txBody>
              <a:bodyPr wrap="none" rtlCol="0">
                <a:spAutoFit/>
              </a:bodyPr>
              <a:lstStyle/>
              <a:p>
                <a:r>
                  <a:rPr lang="nb-NO" dirty="0">
                    <a:solidFill>
                      <a:schemeClr val="accent4"/>
                    </a:solidFill>
                  </a:rPr>
                  <a:t>3</a:t>
                </a:r>
                <a:endParaRPr lang="en-US" dirty="0">
                  <a:solidFill>
                    <a:schemeClr val="accent4"/>
                  </a:solidFill>
                </a:endParaRPr>
              </a:p>
            </p:txBody>
          </p:sp>
          <p:sp>
            <p:nvSpPr>
              <p:cNvPr id="46" name="TextBox 45">
                <a:extLst>
                  <a:ext uri="{FF2B5EF4-FFF2-40B4-BE49-F238E27FC236}">
                    <a16:creationId xmlns:a16="http://schemas.microsoft.com/office/drawing/2014/main" id="{5D341890-2B0A-9E82-40BB-F8CBFEA43516}"/>
                  </a:ext>
                </a:extLst>
              </p:cNvPr>
              <p:cNvSpPr txBox="1"/>
              <p:nvPr/>
            </p:nvSpPr>
            <p:spPr>
              <a:xfrm>
                <a:off x="2273790" y="4568118"/>
                <a:ext cx="301686" cy="369332"/>
              </a:xfrm>
              <a:prstGeom prst="rect">
                <a:avLst/>
              </a:prstGeom>
              <a:noFill/>
            </p:spPr>
            <p:txBody>
              <a:bodyPr wrap="none" rtlCol="0">
                <a:spAutoFit/>
              </a:bodyPr>
              <a:lstStyle/>
              <a:p>
                <a:r>
                  <a:rPr lang="nb-NO" dirty="0">
                    <a:solidFill>
                      <a:schemeClr val="accent5"/>
                    </a:solidFill>
                  </a:rPr>
                  <a:t>2</a:t>
                </a:r>
                <a:endParaRPr lang="en-US" dirty="0">
                  <a:solidFill>
                    <a:schemeClr val="accent5"/>
                  </a:solidFill>
                </a:endParaRPr>
              </a:p>
            </p:txBody>
          </p:sp>
          <p:sp>
            <p:nvSpPr>
              <p:cNvPr id="47" name="TextBox 46">
                <a:extLst>
                  <a:ext uri="{FF2B5EF4-FFF2-40B4-BE49-F238E27FC236}">
                    <a16:creationId xmlns:a16="http://schemas.microsoft.com/office/drawing/2014/main" id="{535E97BC-6490-BBF1-FB1D-F26C1DA52EED}"/>
                  </a:ext>
                </a:extLst>
              </p:cNvPr>
              <p:cNvSpPr txBox="1"/>
              <p:nvPr/>
            </p:nvSpPr>
            <p:spPr>
              <a:xfrm>
                <a:off x="444354" y="4006408"/>
                <a:ext cx="301686" cy="369332"/>
              </a:xfrm>
              <a:prstGeom prst="rect">
                <a:avLst/>
              </a:prstGeom>
              <a:noFill/>
            </p:spPr>
            <p:txBody>
              <a:bodyPr wrap="none" rtlCol="0">
                <a:spAutoFit/>
              </a:bodyPr>
              <a:lstStyle/>
              <a:p>
                <a:r>
                  <a:rPr lang="nb-NO" dirty="0">
                    <a:solidFill>
                      <a:srgbClr val="FF0000"/>
                    </a:solidFill>
                  </a:rPr>
                  <a:t>4</a:t>
                </a:r>
                <a:endParaRPr lang="en-US" dirty="0">
                  <a:solidFill>
                    <a:srgbClr val="FF0000"/>
                  </a:solidFill>
                </a:endParaRPr>
              </a:p>
            </p:txBody>
          </p:sp>
          <p:grpSp>
            <p:nvGrpSpPr>
              <p:cNvPr id="48" name="Group 47">
                <a:extLst>
                  <a:ext uri="{FF2B5EF4-FFF2-40B4-BE49-F238E27FC236}">
                    <a16:creationId xmlns:a16="http://schemas.microsoft.com/office/drawing/2014/main" id="{8E3284BB-27F7-DB01-2C6B-86B26A5D5341}"/>
                  </a:ext>
                </a:extLst>
              </p:cNvPr>
              <p:cNvGrpSpPr/>
              <p:nvPr/>
            </p:nvGrpSpPr>
            <p:grpSpPr>
              <a:xfrm>
                <a:off x="55766" y="2289882"/>
                <a:ext cx="2914648" cy="2379760"/>
                <a:chOff x="95775" y="2320026"/>
                <a:chExt cx="2914648" cy="2379760"/>
              </a:xfrm>
            </p:grpSpPr>
            <p:grpSp>
              <p:nvGrpSpPr>
                <p:cNvPr id="49" name="Gruppe 16">
                  <a:extLst>
                    <a:ext uri="{FF2B5EF4-FFF2-40B4-BE49-F238E27FC236}">
                      <a16:creationId xmlns:a16="http://schemas.microsoft.com/office/drawing/2014/main" id="{C966594D-F91A-CA13-6FA6-E491C8CBC0BF}"/>
                    </a:ext>
                  </a:extLst>
                </p:cNvPr>
                <p:cNvGrpSpPr>
                  <a:grpSpLocks/>
                </p:cNvGrpSpPr>
                <p:nvPr/>
              </p:nvGrpSpPr>
              <p:grpSpPr bwMode="auto">
                <a:xfrm>
                  <a:off x="540618" y="2501020"/>
                  <a:ext cx="2469805" cy="2198766"/>
                  <a:chOff x="5573958" y="1777389"/>
                  <a:chExt cx="2635250" cy="2335213"/>
                </a:xfrm>
              </p:grpSpPr>
              <p:grpSp>
                <p:nvGrpSpPr>
                  <p:cNvPr id="51" name="Group 4">
                    <a:extLst>
                      <a:ext uri="{FF2B5EF4-FFF2-40B4-BE49-F238E27FC236}">
                        <a16:creationId xmlns:a16="http://schemas.microsoft.com/office/drawing/2014/main" id="{03B33119-9AD5-B291-DA0A-3C38BB3F7F1D}"/>
                      </a:ext>
                    </a:extLst>
                  </p:cNvPr>
                  <p:cNvGrpSpPr>
                    <a:grpSpLocks noChangeAspect="1"/>
                  </p:cNvGrpSpPr>
                  <p:nvPr/>
                </p:nvGrpSpPr>
                <p:grpSpPr bwMode="auto">
                  <a:xfrm>
                    <a:off x="5573958" y="1777389"/>
                    <a:ext cx="2635250" cy="2335213"/>
                    <a:chOff x="3528" y="1642"/>
                    <a:chExt cx="1660" cy="1471"/>
                  </a:xfrm>
                </p:grpSpPr>
                <p:sp>
                  <p:nvSpPr>
                    <p:cNvPr id="53" name="AutoShape 3">
                      <a:extLst>
                        <a:ext uri="{FF2B5EF4-FFF2-40B4-BE49-F238E27FC236}">
                          <a16:creationId xmlns:a16="http://schemas.microsoft.com/office/drawing/2014/main" id="{06453870-A8AA-1EAB-DDD0-7C0E573D2762}"/>
                        </a:ext>
                      </a:extLst>
                    </p:cNvPr>
                    <p:cNvSpPr>
                      <a:spLocks noChangeAspect="1" noChangeArrowheads="1" noTextEdit="1"/>
                    </p:cNvSpPr>
                    <p:nvPr/>
                  </p:nvSpPr>
                  <p:spPr bwMode="auto">
                    <a:xfrm>
                      <a:off x="3528" y="1642"/>
                      <a:ext cx="1660" cy="1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endParaRPr lang="nb-NO" dirty="0"/>
                    </a:p>
                  </p:txBody>
                </p:sp>
                <p:sp>
                  <p:nvSpPr>
                    <p:cNvPr id="54" name="Freeform 5">
                      <a:extLst>
                        <a:ext uri="{FF2B5EF4-FFF2-40B4-BE49-F238E27FC236}">
                          <a16:creationId xmlns:a16="http://schemas.microsoft.com/office/drawing/2014/main" id="{8CC94E77-FE0F-D774-5D67-73559A6C6BA8}"/>
                        </a:ext>
                      </a:extLst>
                    </p:cNvPr>
                    <p:cNvSpPr>
                      <a:spLocks/>
                    </p:cNvSpPr>
                    <p:nvPr/>
                  </p:nvSpPr>
                  <p:spPr bwMode="auto">
                    <a:xfrm>
                      <a:off x="3545" y="1658"/>
                      <a:ext cx="1621" cy="300"/>
                    </a:xfrm>
                    <a:custGeom>
                      <a:avLst/>
                      <a:gdLst>
                        <a:gd name="T0" fmla="*/ 1617 w 1621"/>
                        <a:gd name="T1" fmla="*/ 300 h 300"/>
                        <a:gd name="T2" fmla="*/ 811 w 1621"/>
                        <a:gd name="T3" fmla="*/ 13 h 300"/>
                        <a:gd name="T4" fmla="*/ 815 w 1621"/>
                        <a:gd name="T5" fmla="*/ 13 h 300"/>
                        <a:gd name="T6" fmla="*/ 14 w 1621"/>
                        <a:gd name="T7" fmla="*/ 298 h 300"/>
                        <a:gd name="T8" fmla="*/ 12 w 1621"/>
                        <a:gd name="T9" fmla="*/ 286 h 300"/>
                        <a:gd name="T10" fmla="*/ 1619 w 1621"/>
                        <a:gd name="T11" fmla="*/ 286 h 300"/>
                        <a:gd name="T12" fmla="*/ 1619 w 1621"/>
                        <a:gd name="T13" fmla="*/ 298 h 300"/>
                        <a:gd name="T14" fmla="*/ 1 w 1621"/>
                        <a:gd name="T15" fmla="*/ 298 h 300"/>
                        <a:gd name="T16" fmla="*/ 0 w 1621"/>
                        <a:gd name="T17" fmla="*/ 290 h 300"/>
                        <a:gd name="T18" fmla="*/ 813 w 1621"/>
                        <a:gd name="T19" fmla="*/ 0 h 300"/>
                        <a:gd name="T20" fmla="*/ 1621 w 1621"/>
                        <a:gd name="T21" fmla="*/ 289 h 300"/>
                        <a:gd name="T22" fmla="*/ 1617 w 1621"/>
                        <a:gd name="T23" fmla="*/ 300 h 3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21" h="300">
                          <a:moveTo>
                            <a:pt x="1617" y="300"/>
                          </a:moveTo>
                          <a:lnTo>
                            <a:pt x="811" y="13"/>
                          </a:lnTo>
                          <a:lnTo>
                            <a:pt x="815" y="13"/>
                          </a:lnTo>
                          <a:lnTo>
                            <a:pt x="14" y="298"/>
                          </a:lnTo>
                          <a:lnTo>
                            <a:pt x="12" y="286"/>
                          </a:lnTo>
                          <a:lnTo>
                            <a:pt x="1619" y="286"/>
                          </a:lnTo>
                          <a:lnTo>
                            <a:pt x="1619" y="298"/>
                          </a:lnTo>
                          <a:lnTo>
                            <a:pt x="1" y="298"/>
                          </a:lnTo>
                          <a:lnTo>
                            <a:pt x="0" y="290"/>
                          </a:lnTo>
                          <a:lnTo>
                            <a:pt x="813" y="0"/>
                          </a:lnTo>
                          <a:lnTo>
                            <a:pt x="1621" y="289"/>
                          </a:lnTo>
                          <a:lnTo>
                            <a:pt x="1617" y="3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nb-NO"/>
                    </a:p>
                  </p:txBody>
                </p:sp>
                <p:sp>
                  <p:nvSpPr>
                    <p:cNvPr id="55" name="Freeform 6">
                      <a:extLst>
                        <a:ext uri="{FF2B5EF4-FFF2-40B4-BE49-F238E27FC236}">
                          <a16:creationId xmlns:a16="http://schemas.microsoft.com/office/drawing/2014/main" id="{AD9393BD-E3DD-7DCA-0F1E-9AADB9106723}"/>
                        </a:ext>
                      </a:extLst>
                    </p:cNvPr>
                    <p:cNvSpPr>
                      <a:spLocks/>
                    </p:cNvSpPr>
                    <p:nvPr/>
                  </p:nvSpPr>
                  <p:spPr bwMode="auto">
                    <a:xfrm>
                      <a:off x="3556" y="1657"/>
                      <a:ext cx="1601" cy="286"/>
                    </a:xfrm>
                    <a:custGeom>
                      <a:avLst/>
                      <a:gdLst>
                        <a:gd name="T0" fmla="*/ 1601 w 1601"/>
                        <a:gd name="T1" fmla="*/ 286 h 286"/>
                        <a:gd name="T2" fmla="*/ 801 w 1601"/>
                        <a:gd name="T3" fmla="*/ 0 h 286"/>
                        <a:gd name="T4" fmla="*/ 0 w 1601"/>
                        <a:gd name="T5" fmla="*/ 286 h 286"/>
                        <a:gd name="T6" fmla="*/ 1601 w 1601"/>
                        <a:gd name="T7" fmla="*/ 286 h 28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1" h="286">
                          <a:moveTo>
                            <a:pt x="1601" y="286"/>
                          </a:moveTo>
                          <a:lnTo>
                            <a:pt x="801" y="0"/>
                          </a:lnTo>
                          <a:lnTo>
                            <a:pt x="0" y="286"/>
                          </a:lnTo>
                          <a:lnTo>
                            <a:pt x="1601" y="286"/>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lIns="68580" tIns="34290" rIns="68580" bIns="34290"/>
                    <a:lstStyle/>
                    <a:p>
                      <a:endParaRPr lang="nb-NO"/>
                    </a:p>
                  </p:txBody>
                </p:sp>
                <p:sp>
                  <p:nvSpPr>
                    <p:cNvPr id="56" name="Freeform 7">
                      <a:extLst>
                        <a:ext uri="{FF2B5EF4-FFF2-40B4-BE49-F238E27FC236}">
                          <a16:creationId xmlns:a16="http://schemas.microsoft.com/office/drawing/2014/main" id="{25E1D6A7-D7F1-6C38-0BEA-D2BCB89147A2}"/>
                        </a:ext>
                      </a:extLst>
                    </p:cNvPr>
                    <p:cNvSpPr>
                      <a:spLocks/>
                    </p:cNvSpPr>
                    <p:nvPr/>
                  </p:nvSpPr>
                  <p:spPr bwMode="auto">
                    <a:xfrm>
                      <a:off x="3648" y="1944"/>
                      <a:ext cx="1374" cy="964"/>
                    </a:xfrm>
                    <a:custGeom>
                      <a:avLst/>
                      <a:gdLst>
                        <a:gd name="T0" fmla="*/ 0 w 1374"/>
                        <a:gd name="T1" fmla="*/ 952 h 964"/>
                        <a:gd name="T2" fmla="*/ 1368 w 1374"/>
                        <a:gd name="T3" fmla="*/ 952 h 964"/>
                        <a:gd name="T4" fmla="*/ 1362 w 1374"/>
                        <a:gd name="T5" fmla="*/ 958 h 964"/>
                        <a:gd name="T6" fmla="*/ 1362 w 1374"/>
                        <a:gd name="T7" fmla="*/ 6 h 964"/>
                        <a:gd name="T8" fmla="*/ 1368 w 1374"/>
                        <a:gd name="T9" fmla="*/ 12 h 964"/>
                        <a:gd name="T10" fmla="*/ 6 w 1374"/>
                        <a:gd name="T11" fmla="*/ 12 h 964"/>
                        <a:gd name="T12" fmla="*/ 13 w 1374"/>
                        <a:gd name="T13" fmla="*/ 6 h 964"/>
                        <a:gd name="T14" fmla="*/ 13 w 1374"/>
                        <a:gd name="T15" fmla="*/ 964 h 964"/>
                        <a:gd name="T16" fmla="*/ 0 w 1374"/>
                        <a:gd name="T17" fmla="*/ 964 h 964"/>
                        <a:gd name="T18" fmla="*/ 0 w 1374"/>
                        <a:gd name="T19" fmla="*/ 0 h 964"/>
                        <a:gd name="T20" fmla="*/ 1374 w 1374"/>
                        <a:gd name="T21" fmla="*/ 0 h 964"/>
                        <a:gd name="T22" fmla="*/ 1374 w 1374"/>
                        <a:gd name="T23" fmla="*/ 964 h 964"/>
                        <a:gd name="T24" fmla="*/ 0 w 1374"/>
                        <a:gd name="T25" fmla="*/ 964 h 964"/>
                        <a:gd name="T26" fmla="*/ 0 w 1374"/>
                        <a:gd name="T27" fmla="*/ 952 h 9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74" h="964">
                          <a:moveTo>
                            <a:pt x="0" y="952"/>
                          </a:moveTo>
                          <a:lnTo>
                            <a:pt x="1368" y="952"/>
                          </a:lnTo>
                          <a:lnTo>
                            <a:pt x="1362" y="958"/>
                          </a:lnTo>
                          <a:lnTo>
                            <a:pt x="1362" y="6"/>
                          </a:lnTo>
                          <a:lnTo>
                            <a:pt x="1368" y="12"/>
                          </a:lnTo>
                          <a:lnTo>
                            <a:pt x="6" y="12"/>
                          </a:lnTo>
                          <a:lnTo>
                            <a:pt x="13" y="6"/>
                          </a:lnTo>
                          <a:lnTo>
                            <a:pt x="13" y="964"/>
                          </a:lnTo>
                          <a:lnTo>
                            <a:pt x="0" y="964"/>
                          </a:lnTo>
                          <a:lnTo>
                            <a:pt x="0" y="0"/>
                          </a:lnTo>
                          <a:lnTo>
                            <a:pt x="1374" y="0"/>
                          </a:lnTo>
                          <a:lnTo>
                            <a:pt x="1374" y="964"/>
                          </a:lnTo>
                          <a:lnTo>
                            <a:pt x="0" y="964"/>
                          </a:lnTo>
                          <a:lnTo>
                            <a:pt x="0" y="9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nb-NO"/>
                    </a:p>
                  </p:txBody>
                </p:sp>
                <p:sp>
                  <p:nvSpPr>
                    <p:cNvPr id="57" name="Rectangle 8">
                      <a:extLst>
                        <a:ext uri="{FF2B5EF4-FFF2-40B4-BE49-F238E27FC236}">
                          <a16:creationId xmlns:a16="http://schemas.microsoft.com/office/drawing/2014/main" id="{FC547F96-763A-0492-B4EC-466F4F2DF720}"/>
                        </a:ext>
                      </a:extLst>
                    </p:cNvPr>
                    <p:cNvSpPr>
                      <a:spLocks noChangeArrowheads="1"/>
                    </p:cNvSpPr>
                    <p:nvPr/>
                  </p:nvSpPr>
                  <p:spPr bwMode="auto">
                    <a:xfrm>
                      <a:off x="3652" y="1943"/>
                      <a:ext cx="1362" cy="95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68580" tIns="34290" rIns="68580" bIns="3429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nb-NO" altLang="nb-NO"/>
                    </a:p>
                  </p:txBody>
                </p:sp>
                <p:sp>
                  <p:nvSpPr>
                    <p:cNvPr id="58" name="Freeform 9">
                      <a:extLst>
                        <a:ext uri="{FF2B5EF4-FFF2-40B4-BE49-F238E27FC236}">
                          <a16:creationId xmlns:a16="http://schemas.microsoft.com/office/drawing/2014/main" id="{26662211-766C-A7DC-767F-37035F7CEBFD}"/>
                        </a:ext>
                      </a:extLst>
                    </p:cNvPr>
                    <p:cNvSpPr>
                      <a:spLocks/>
                    </p:cNvSpPr>
                    <p:nvPr/>
                  </p:nvSpPr>
                  <p:spPr bwMode="auto">
                    <a:xfrm>
                      <a:off x="3648" y="2892"/>
                      <a:ext cx="1374" cy="204"/>
                    </a:xfrm>
                    <a:custGeom>
                      <a:avLst/>
                      <a:gdLst>
                        <a:gd name="T0" fmla="*/ 0 w 1374"/>
                        <a:gd name="T1" fmla="*/ 192 h 204"/>
                        <a:gd name="T2" fmla="*/ 1368 w 1374"/>
                        <a:gd name="T3" fmla="*/ 192 h 204"/>
                        <a:gd name="T4" fmla="*/ 1362 w 1374"/>
                        <a:gd name="T5" fmla="*/ 198 h 204"/>
                        <a:gd name="T6" fmla="*/ 1362 w 1374"/>
                        <a:gd name="T7" fmla="*/ 6 h 204"/>
                        <a:gd name="T8" fmla="*/ 1368 w 1374"/>
                        <a:gd name="T9" fmla="*/ 11 h 204"/>
                        <a:gd name="T10" fmla="*/ 6 w 1374"/>
                        <a:gd name="T11" fmla="*/ 11 h 204"/>
                        <a:gd name="T12" fmla="*/ 13 w 1374"/>
                        <a:gd name="T13" fmla="*/ 6 h 204"/>
                        <a:gd name="T14" fmla="*/ 13 w 1374"/>
                        <a:gd name="T15" fmla="*/ 204 h 204"/>
                        <a:gd name="T16" fmla="*/ 0 w 1374"/>
                        <a:gd name="T17" fmla="*/ 204 h 204"/>
                        <a:gd name="T18" fmla="*/ 0 w 1374"/>
                        <a:gd name="T19" fmla="*/ 0 h 204"/>
                        <a:gd name="T20" fmla="*/ 1374 w 1374"/>
                        <a:gd name="T21" fmla="*/ 0 h 204"/>
                        <a:gd name="T22" fmla="*/ 1374 w 1374"/>
                        <a:gd name="T23" fmla="*/ 204 h 204"/>
                        <a:gd name="T24" fmla="*/ 0 w 1374"/>
                        <a:gd name="T25" fmla="*/ 204 h 204"/>
                        <a:gd name="T26" fmla="*/ 0 w 1374"/>
                        <a:gd name="T27" fmla="*/ 192 h 2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74" h="204">
                          <a:moveTo>
                            <a:pt x="0" y="192"/>
                          </a:moveTo>
                          <a:lnTo>
                            <a:pt x="1368" y="192"/>
                          </a:lnTo>
                          <a:lnTo>
                            <a:pt x="1362" y="198"/>
                          </a:lnTo>
                          <a:lnTo>
                            <a:pt x="1362" y="6"/>
                          </a:lnTo>
                          <a:lnTo>
                            <a:pt x="1368" y="11"/>
                          </a:lnTo>
                          <a:lnTo>
                            <a:pt x="6" y="11"/>
                          </a:lnTo>
                          <a:lnTo>
                            <a:pt x="13" y="6"/>
                          </a:lnTo>
                          <a:lnTo>
                            <a:pt x="13" y="204"/>
                          </a:lnTo>
                          <a:lnTo>
                            <a:pt x="0" y="204"/>
                          </a:lnTo>
                          <a:lnTo>
                            <a:pt x="0" y="0"/>
                          </a:lnTo>
                          <a:lnTo>
                            <a:pt x="1374" y="0"/>
                          </a:lnTo>
                          <a:lnTo>
                            <a:pt x="1374" y="204"/>
                          </a:lnTo>
                          <a:lnTo>
                            <a:pt x="0" y="204"/>
                          </a:lnTo>
                          <a:lnTo>
                            <a:pt x="0" y="1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nb-NO"/>
                    </a:p>
                  </p:txBody>
                </p:sp>
                <p:sp>
                  <p:nvSpPr>
                    <p:cNvPr id="59" name="Rectangle 10">
                      <a:extLst>
                        <a:ext uri="{FF2B5EF4-FFF2-40B4-BE49-F238E27FC236}">
                          <a16:creationId xmlns:a16="http://schemas.microsoft.com/office/drawing/2014/main" id="{37F0E040-E189-7545-57BF-9AA7E58DA84D}"/>
                        </a:ext>
                      </a:extLst>
                    </p:cNvPr>
                    <p:cNvSpPr>
                      <a:spLocks noChangeArrowheads="1"/>
                    </p:cNvSpPr>
                    <p:nvPr/>
                  </p:nvSpPr>
                  <p:spPr bwMode="auto">
                    <a:xfrm>
                      <a:off x="3652" y="2889"/>
                      <a:ext cx="1362" cy="193"/>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nb-NO" altLang="nb-NO"/>
                    </a:p>
                  </p:txBody>
                </p:sp>
                <p:sp>
                  <p:nvSpPr>
                    <p:cNvPr id="60" name="Rectangle 11">
                      <a:extLst>
                        <a:ext uri="{FF2B5EF4-FFF2-40B4-BE49-F238E27FC236}">
                          <a16:creationId xmlns:a16="http://schemas.microsoft.com/office/drawing/2014/main" id="{E296F9A6-8623-36D0-0D67-3EBBF1711973}"/>
                        </a:ext>
                      </a:extLst>
                    </p:cNvPr>
                    <p:cNvSpPr>
                      <a:spLocks noChangeArrowheads="1"/>
                    </p:cNvSpPr>
                    <p:nvPr/>
                  </p:nvSpPr>
                  <p:spPr bwMode="auto">
                    <a:xfrm>
                      <a:off x="3652" y="2889"/>
                      <a:ext cx="1362" cy="19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68580" tIns="34290" rIns="68580" bIns="3429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nb-NO" altLang="nb-NO"/>
                    </a:p>
                  </p:txBody>
                </p:sp>
                <p:pic>
                  <p:nvPicPr>
                    <p:cNvPr id="61" name="Picture 12">
                      <a:extLst>
                        <a:ext uri="{FF2B5EF4-FFF2-40B4-BE49-F238E27FC236}">
                          <a16:creationId xmlns:a16="http://schemas.microsoft.com/office/drawing/2014/main" id="{21036D7E-1A0D-459D-0708-F7D893B76EF5}"/>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04" y="2627"/>
                      <a:ext cx="248"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13">
                      <a:extLst>
                        <a:ext uri="{FF2B5EF4-FFF2-40B4-BE49-F238E27FC236}">
                          <a16:creationId xmlns:a16="http://schemas.microsoft.com/office/drawing/2014/main" id="{554186BB-5644-95A4-F2F0-A5EBCFF994C0}"/>
                        </a:ext>
                      </a:extLst>
                    </p:cNvPr>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89" y="2054"/>
                      <a:ext cx="28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14">
                      <a:extLst>
                        <a:ext uri="{FF2B5EF4-FFF2-40B4-BE49-F238E27FC236}">
                          <a16:creationId xmlns:a16="http://schemas.microsoft.com/office/drawing/2014/main" id="{C9DD698E-D591-131E-87A9-15DFDF517D04}"/>
                        </a:ext>
                      </a:extLst>
                    </p:cNvPr>
                    <p:cNvPicPr>
                      <a:picLocks noChangeAspect="1" noChangeArrowheads="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45" y="2740"/>
                      <a:ext cx="328"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2" name="Picture 14">
                    <a:extLst>
                      <a:ext uri="{FF2B5EF4-FFF2-40B4-BE49-F238E27FC236}">
                        <a16:creationId xmlns:a16="http://schemas.microsoft.com/office/drawing/2014/main" id="{4B4FAC6E-280D-0C6E-9CB3-174E8F30033B}"/>
                      </a:ext>
                    </a:extLst>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31506" y="3516496"/>
                    <a:ext cx="5207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 name="TextBox 49">
                  <a:extLst>
                    <a:ext uri="{FF2B5EF4-FFF2-40B4-BE49-F238E27FC236}">
                      <a16:creationId xmlns:a16="http://schemas.microsoft.com/office/drawing/2014/main" id="{76922060-C9C7-AD6B-5FA9-DED31C7BB43C}"/>
                    </a:ext>
                  </a:extLst>
                </p:cNvPr>
                <p:cNvSpPr txBox="1"/>
                <p:nvPr/>
              </p:nvSpPr>
              <p:spPr>
                <a:xfrm>
                  <a:off x="95775" y="2320026"/>
                  <a:ext cx="995785" cy="461665"/>
                </a:xfrm>
                <a:prstGeom prst="rect">
                  <a:avLst/>
                </a:prstGeom>
                <a:noFill/>
              </p:spPr>
              <p:txBody>
                <a:bodyPr wrap="none" rtlCol="0">
                  <a:spAutoFit/>
                </a:bodyPr>
                <a:lstStyle/>
                <a:p>
                  <a:r>
                    <a:rPr lang="nb-NO" sz="2400" dirty="0">
                      <a:solidFill>
                        <a:schemeClr val="accent6"/>
                      </a:solidFill>
                    </a:rPr>
                    <a:t>d=</a:t>
                  </a:r>
                  <a:r>
                    <a:rPr lang="nb-NO" sz="2400" dirty="0" err="1">
                      <a:solidFill>
                        <a:schemeClr val="accent6"/>
                      </a:solidFill>
                    </a:rPr>
                    <a:t>T</a:t>
                  </a:r>
                  <a:r>
                    <a:rPr lang="nb-NO" sz="2400" baseline="30000" dirty="0" err="1">
                      <a:solidFill>
                        <a:schemeClr val="accent6"/>
                      </a:solidFill>
                    </a:rPr>
                    <a:t>amb</a:t>
                  </a:r>
                  <a:endParaRPr lang="en-US" sz="2400" baseline="30000" dirty="0">
                    <a:solidFill>
                      <a:schemeClr val="accent6"/>
                    </a:solidFill>
                  </a:endParaRPr>
                </a:p>
              </p:txBody>
            </p:sp>
          </p:grpSp>
        </p:grpSp>
      </p:grpSp>
      <p:sp>
        <p:nvSpPr>
          <p:cNvPr id="3" name="Slide Number Placeholder 2">
            <a:extLst>
              <a:ext uri="{FF2B5EF4-FFF2-40B4-BE49-F238E27FC236}">
                <a16:creationId xmlns:a16="http://schemas.microsoft.com/office/drawing/2014/main" id="{68F0A8B4-70C9-275E-06D6-C523BBE03A56}"/>
              </a:ext>
            </a:extLst>
          </p:cNvPr>
          <p:cNvSpPr>
            <a:spLocks noGrp="1"/>
          </p:cNvSpPr>
          <p:nvPr>
            <p:ph type="sldNum" sz="quarter" idx="12"/>
          </p:nvPr>
        </p:nvSpPr>
        <p:spPr/>
        <p:txBody>
          <a:bodyPr/>
          <a:lstStyle/>
          <a:p>
            <a:fld id="{A5FDCD2B-6064-4A78-9C2D-DD73DFA345C7}" type="slidenum">
              <a:rPr lang="en-US" smtClean="0"/>
              <a:t>65</a:t>
            </a:fld>
            <a:endParaRPr lang="en-US"/>
          </a:p>
        </p:txBody>
      </p:sp>
    </p:spTree>
    <p:extLst>
      <p:ext uri="{BB962C8B-B14F-4D97-AF65-F5344CB8AC3E}">
        <p14:creationId xmlns:p14="http://schemas.microsoft.com/office/powerpoint/2010/main" val="39451941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638BE-7AC8-4EC4-8A0B-D9D3C1D435A0}"/>
              </a:ext>
            </a:extLst>
          </p:cNvPr>
          <p:cNvSpPr>
            <a:spLocks noGrp="1"/>
          </p:cNvSpPr>
          <p:nvPr>
            <p:ph type="title"/>
          </p:nvPr>
        </p:nvSpPr>
        <p:spPr>
          <a:xfrm>
            <a:off x="1981200" y="274638"/>
            <a:ext cx="8435280" cy="1143000"/>
          </a:xfrm>
        </p:spPr>
        <p:txBody>
          <a:bodyPr>
            <a:noAutofit/>
          </a:bodyPr>
          <a:lstStyle/>
          <a:p>
            <a:r>
              <a:rPr lang="nb-NO" sz="4000" dirty="0" err="1"/>
              <a:t>Want</a:t>
            </a:r>
            <a:r>
              <a:rPr lang="nb-NO" sz="4000" dirty="0"/>
              <a:t> separate </a:t>
            </a:r>
            <a:r>
              <a:rPr lang="nb-NO" sz="4000" dirty="0" err="1"/>
              <a:t>controllers</a:t>
            </a:r>
            <a:r>
              <a:rPr lang="nb-NO" sz="4000" dirty="0"/>
              <a:t>.</a:t>
            </a:r>
            <a:br>
              <a:rPr lang="nb-NO" sz="4000" dirty="0"/>
            </a:br>
            <a:r>
              <a:rPr lang="nb-NO" sz="4000" dirty="0" err="1"/>
              <a:t>Fixes</a:t>
            </a:r>
            <a:r>
              <a:rPr lang="nb-NO" sz="4000" dirty="0"/>
              <a:t> </a:t>
            </a:r>
            <a:r>
              <a:rPr lang="nb-NO" sz="4000" dirty="0" err="1"/>
              <a:t>that</a:t>
            </a:r>
            <a:r>
              <a:rPr lang="nb-NO" sz="4000" dirty="0"/>
              <a:t> </a:t>
            </a:r>
            <a:r>
              <a:rPr lang="nb-NO" sz="4000" dirty="0" err="1"/>
              <a:t>avoid</a:t>
            </a:r>
            <a:r>
              <a:rPr lang="nb-NO" sz="4000" dirty="0"/>
              <a:t> </a:t>
            </a:r>
            <a:r>
              <a:rPr lang="nb-NO" sz="4000" dirty="0" err="1"/>
              <a:t>using</a:t>
            </a:r>
            <a:r>
              <a:rPr lang="nb-NO" sz="4000" dirty="0"/>
              <a:t> different setpoints</a:t>
            </a:r>
          </a:p>
        </p:txBody>
      </p:sp>
      <p:sp>
        <p:nvSpPr>
          <p:cNvPr id="3" name="Content Placeholder 2">
            <a:extLst>
              <a:ext uri="{FF2B5EF4-FFF2-40B4-BE49-F238E27FC236}">
                <a16:creationId xmlns:a16="http://schemas.microsoft.com/office/drawing/2014/main" id="{EA6C8FF1-3518-4128-A695-D54E1933EC44}"/>
              </a:ext>
            </a:extLst>
          </p:cNvPr>
          <p:cNvSpPr>
            <a:spLocks noGrp="1"/>
          </p:cNvSpPr>
          <p:nvPr>
            <p:ph idx="1"/>
          </p:nvPr>
        </p:nvSpPr>
        <p:spPr/>
        <p:txBody>
          <a:bodyPr>
            <a:normAutofit/>
          </a:bodyPr>
          <a:lstStyle/>
          <a:p>
            <a:pPr marL="0" indent="0">
              <a:buNone/>
            </a:pPr>
            <a:r>
              <a:rPr lang="nb-NO" dirty="0"/>
              <a:t>Alt.1: «Baton </a:t>
            </a:r>
            <a:r>
              <a:rPr lang="nb-NO" dirty="0" err="1"/>
              <a:t>strategy</a:t>
            </a:r>
            <a:r>
              <a:rPr lang="nb-NO" dirty="0"/>
              <a:t>» (a bit </a:t>
            </a:r>
            <a:r>
              <a:rPr lang="nb-NO" dirty="0" err="1"/>
              <a:t>complicated</a:t>
            </a:r>
            <a:r>
              <a:rPr lang="nb-NO" dirty="0"/>
              <a:t>). </a:t>
            </a:r>
          </a:p>
          <a:p>
            <a:pPr marL="0" indent="0">
              <a:buNone/>
            </a:pPr>
            <a:r>
              <a:rPr lang="nb-NO" dirty="0"/>
              <a:t>Alt.2 (</a:t>
            </a:r>
            <a:r>
              <a:rPr lang="nb-NO" dirty="0" err="1"/>
              <a:t>simpler</a:t>
            </a:r>
            <a:r>
              <a:rPr lang="nb-NO" dirty="0"/>
              <a:t>, </a:t>
            </a:r>
            <a:r>
              <a:rPr lang="nb-NO" dirty="0" err="1"/>
              <a:t>but</a:t>
            </a:r>
            <a:r>
              <a:rPr lang="nb-NO" dirty="0"/>
              <a:t> </a:t>
            </a:r>
            <a:r>
              <a:rPr lang="nb-NO" dirty="0" err="1"/>
              <a:t>gives</a:t>
            </a:r>
            <a:r>
              <a:rPr lang="nb-NO" dirty="0"/>
              <a:t> </a:t>
            </a:r>
            <a:r>
              <a:rPr lang="nb-NO" dirty="0" err="1"/>
              <a:t>temporary</a:t>
            </a:r>
            <a:r>
              <a:rPr lang="nb-NO" dirty="0"/>
              <a:t> setpoint </a:t>
            </a:r>
            <a:r>
              <a:rPr lang="nb-NO" dirty="0" err="1"/>
              <a:t>change</a:t>
            </a:r>
            <a:r>
              <a:rPr lang="nb-NO" dirty="0"/>
              <a:t> at MV-MV </a:t>
            </a:r>
            <a:r>
              <a:rPr lang="nb-NO" dirty="0" err="1"/>
              <a:t>switch</a:t>
            </a:r>
            <a:r>
              <a:rPr lang="nb-NO" dirty="0"/>
              <a:t>): Introduce a (</a:t>
            </a:r>
            <a:r>
              <a:rPr lang="nb-NO" dirty="0" err="1"/>
              <a:t>slow</a:t>
            </a:r>
            <a:r>
              <a:rPr lang="nb-NO" dirty="0"/>
              <a:t>) </a:t>
            </a:r>
            <a:r>
              <a:rPr lang="nb-NO" dirty="0" err="1"/>
              <a:t>outer</a:t>
            </a:r>
            <a:r>
              <a:rPr lang="nb-NO" dirty="0"/>
              <a:t> </a:t>
            </a:r>
            <a:r>
              <a:rPr lang="nb-NO" dirty="0" err="1"/>
              <a:t>cascade</a:t>
            </a:r>
            <a:r>
              <a:rPr lang="nb-NO" dirty="0"/>
              <a:t> (master controller) </a:t>
            </a:r>
            <a:r>
              <a:rPr lang="nb-NO" dirty="0" err="1"/>
              <a:t>that</a:t>
            </a:r>
            <a:r>
              <a:rPr lang="nb-NO" dirty="0"/>
              <a:t> resets </a:t>
            </a:r>
            <a:r>
              <a:rPr lang="nb-NO" dirty="0" err="1"/>
              <a:t>the</a:t>
            </a:r>
            <a:r>
              <a:rPr lang="nb-NO" dirty="0"/>
              <a:t> setpoint of </a:t>
            </a:r>
            <a:r>
              <a:rPr lang="nb-NO" dirty="0" err="1"/>
              <a:t>the</a:t>
            </a:r>
            <a:r>
              <a:rPr lang="nb-NO" dirty="0"/>
              <a:t> </a:t>
            </a:r>
            <a:r>
              <a:rPr lang="nb-NO" dirty="0" err="1"/>
              <a:t>active</a:t>
            </a:r>
            <a:r>
              <a:rPr lang="nb-NO" dirty="0"/>
              <a:t> controller to y</a:t>
            </a:r>
            <a:r>
              <a:rPr lang="nb-NO" baseline="-25000" dirty="0"/>
              <a:t>s</a:t>
            </a:r>
            <a:r>
              <a:rPr lang="nb-NO" dirty="0"/>
              <a:t>, </a:t>
            </a:r>
            <a:r>
              <a:rPr lang="nb-NO" dirty="0" err="1"/>
              <a:t>while</a:t>
            </a:r>
            <a:r>
              <a:rPr lang="nb-NO" dirty="0"/>
              <a:t> </a:t>
            </a:r>
            <a:r>
              <a:rPr lang="nb-NO" dirty="0" err="1"/>
              <a:t>maintaining</a:t>
            </a:r>
            <a:r>
              <a:rPr lang="nb-NO" dirty="0"/>
              <a:t> </a:t>
            </a:r>
            <a:r>
              <a:rPr lang="nb-NO" dirty="0" err="1"/>
              <a:t>the</a:t>
            </a:r>
            <a:r>
              <a:rPr lang="nb-NO" dirty="0"/>
              <a:t> setpoint </a:t>
            </a:r>
            <a:r>
              <a:rPr lang="nb-NO" dirty="0" err="1"/>
              <a:t>distances</a:t>
            </a:r>
            <a:endParaRPr lang="nb-NO" dirty="0"/>
          </a:p>
        </p:txBody>
      </p:sp>
      <p:sp>
        <p:nvSpPr>
          <p:cNvPr id="4" name="Slide Number Placeholder 3">
            <a:extLst>
              <a:ext uri="{FF2B5EF4-FFF2-40B4-BE49-F238E27FC236}">
                <a16:creationId xmlns:a16="http://schemas.microsoft.com/office/drawing/2014/main" id="{2E94ACC1-339C-53D6-59CA-0160D53B155E}"/>
              </a:ext>
            </a:extLst>
          </p:cNvPr>
          <p:cNvSpPr>
            <a:spLocks noGrp="1"/>
          </p:cNvSpPr>
          <p:nvPr>
            <p:ph type="sldNum" sz="quarter" idx="12"/>
          </p:nvPr>
        </p:nvSpPr>
        <p:spPr/>
        <p:txBody>
          <a:bodyPr/>
          <a:lstStyle/>
          <a:p>
            <a:fld id="{A5FDCD2B-6064-4A78-9C2D-DD73DFA345C7}" type="slidenum">
              <a:rPr lang="en-US" smtClean="0"/>
              <a:t>66</a:t>
            </a:fld>
            <a:endParaRPr lang="en-US"/>
          </a:p>
        </p:txBody>
      </p:sp>
    </p:spTree>
    <p:extLst>
      <p:ext uri="{BB962C8B-B14F-4D97-AF65-F5344CB8AC3E}">
        <p14:creationId xmlns:p14="http://schemas.microsoft.com/office/powerpoint/2010/main" val="383561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B75C6-0353-AB97-8808-31E65AD1B791}"/>
              </a:ext>
            </a:extLst>
          </p:cNvPr>
          <p:cNvSpPr>
            <a:spLocks noGrp="1"/>
          </p:cNvSpPr>
          <p:nvPr>
            <p:ph type="title"/>
          </p:nvPr>
        </p:nvSpPr>
        <p:spPr>
          <a:xfrm>
            <a:off x="490316" y="428921"/>
            <a:ext cx="10863483" cy="1325563"/>
          </a:xfrm>
        </p:spPr>
        <p:txBody>
          <a:bodyPr/>
          <a:lstStyle/>
          <a:p>
            <a:r>
              <a:rPr lang="nb-NO" dirty="0" err="1"/>
              <a:t>Fix</a:t>
            </a:r>
            <a:r>
              <a:rPr lang="nb-NO" dirty="0"/>
              <a:t>: Outer </a:t>
            </a:r>
            <a:r>
              <a:rPr lang="nb-NO" dirty="0" err="1"/>
              <a:t>cascade</a:t>
            </a:r>
            <a:r>
              <a:rPr lang="nb-NO" dirty="0"/>
              <a:t> to </a:t>
            </a:r>
            <a:r>
              <a:rPr lang="nb-NO" dirty="0" err="1"/>
              <a:t>avoid</a:t>
            </a:r>
            <a:r>
              <a:rPr lang="nb-NO" dirty="0"/>
              <a:t> different setpoints</a:t>
            </a:r>
            <a:endParaRPr lang="en-US" dirty="0"/>
          </a:p>
        </p:txBody>
      </p:sp>
      <p:pic>
        <p:nvPicPr>
          <p:cNvPr id="5" name="Picture 4">
            <a:extLst>
              <a:ext uri="{FF2B5EF4-FFF2-40B4-BE49-F238E27FC236}">
                <a16:creationId xmlns:a16="http://schemas.microsoft.com/office/drawing/2014/main" id="{6A9424A1-BDE2-4482-500E-4757795ECB00}"/>
              </a:ext>
            </a:extLst>
          </p:cNvPr>
          <p:cNvPicPr>
            <a:picLocks noChangeAspect="1"/>
          </p:cNvPicPr>
          <p:nvPr/>
        </p:nvPicPr>
        <p:blipFill>
          <a:blip r:embed="rId2"/>
          <a:stretch>
            <a:fillRect/>
          </a:stretch>
        </p:blipFill>
        <p:spPr>
          <a:xfrm>
            <a:off x="766762" y="2004791"/>
            <a:ext cx="10658475" cy="4124325"/>
          </a:xfrm>
          <a:prstGeom prst="rect">
            <a:avLst/>
          </a:prstGeom>
        </p:spPr>
      </p:pic>
      <p:sp>
        <p:nvSpPr>
          <p:cNvPr id="3" name="Slide Number Placeholder 2">
            <a:extLst>
              <a:ext uri="{FF2B5EF4-FFF2-40B4-BE49-F238E27FC236}">
                <a16:creationId xmlns:a16="http://schemas.microsoft.com/office/drawing/2014/main" id="{F80512AC-5141-DD57-0D21-070FCB64A403}"/>
              </a:ext>
            </a:extLst>
          </p:cNvPr>
          <p:cNvSpPr>
            <a:spLocks noGrp="1"/>
          </p:cNvSpPr>
          <p:nvPr>
            <p:ph type="sldNum" sz="quarter" idx="12"/>
          </p:nvPr>
        </p:nvSpPr>
        <p:spPr/>
        <p:txBody>
          <a:bodyPr/>
          <a:lstStyle/>
          <a:p>
            <a:fld id="{A5FDCD2B-6064-4A78-9C2D-DD73DFA345C7}" type="slidenum">
              <a:rPr lang="en-US" smtClean="0"/>
              <a:t>67</a:t>
            </a:fld>
            <a:endParaRPr lang="en-US"/>
          </a:p>
        </p:txBody>
      </p:sp>
    </p:spTree>
    <p:extLst>
      <p:ext uri="{BB962C8B-B14F-4D97-AF65-F5344CB8AC3E}">
        <p14:creationId xmlns:p14="http://schemas.microsoft.com/office/powerpoint/2010/main" val="31833417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3BA3B-1EB9-F9FD-FFC9-AEF85096CC9E}"/>
              </a:ext>
            </a:extLst>
          </p:cNvPr>
          <p:cNvSpPr>
            <a:spLocks noGrp="1"/>
          </p:cNvSpPr>
          <p:nvPr>
            <p:ph type="title"/>
          </p:nvPr>
        </p:nvSpPr>
        <p:spPr>
          <a:xfrm>
            <a:off x="340242" y="0"/>
            <a:ext cx="11777329" cy="1325563"/>
          </a:xfrm>
        </p:spPr>
        <p:txBody>
          <a:bodyPr>
            <a:normAutofit/>
          </a:bodyPr>
          <a:lstStyle/>
          <a:p>
            <a:r>
              <a:rPr lang="en-US" b="0" i="0" u="none" strike="noStrike" baseline="0" dirty="0">
                <a:highlight>
                  <a:srgbClr val="FFFF00"/>
                </a:highlight>
                <a:latin typeface="CMBX8"/>
              </a:rPr>
              <a:t>E7. </a:t>
            </a:r>
            <a:r>
              <a:rPr lang="en-US" b="0" i="0" u="none" strike="noStrike" baseline="0" dirty="0">
                <a:latin typeface="CMBX8"/>
              </a:rPr>
              <a:t>VPC on main steady-state input </a:t>
            </a:r>
            <a:r>
              <a:rPr lang="en-US" sz="2800" b="0" i="0" u="none" strike="noStrike" baseline="0" dirty="0">
                <a:latin typeface="CMBX8"/>
              </a:rPr>
              <a:t>(for MV-MV switching)</a:t>
            </a:r>
            <a:endParaRPr lang="en-US" sz="2800" dirty="0"/>
          </a:p>
        </p:txBody>
      </p:sp>
      <p:grpSp>
        <p:nvGrpSpPr>
          <p:cNvPr id="12" name="Group 11">
            <a:extLst>
              <a:ext uri="{FF2B5EF4-FFF2-40B4-BE49-F238E27FC236}">
                <a16:creationId xmlns:a16="http://schemas.microsoft.com/office/drawing/2014/main" id="{A4BA4657-A077-8051-92FD-47492514AE13}"/>
              </a:ext>
            </a:extLst>
          </p:cNvPr>
          <p:cNvGrpSpPr/>
          <p:nvPr/>
        </p:nvGrpSpPr>
        <p:grpSpPr>
          <a:xfrm>
            <a:off x="1866123" y="1325562"/>
            <a:ext cx="6826773" cy="2110325"/>
            <a:chOff x="1913308" y="1325563"/>
            <a:chExt cx="7632322" cy="2457991"/>
          </a:xfrm>
        </p:grpSpPr>
        <p:pic>
          <p:nvPicPr>
            <p:cNvPr id="7" name="Picture 6">
              <a:extLst>
                <a:ext uri="{FF2B5EF4-FFF2-40B4-BE49-F238E27FC236}">
                  <a16:creationId xmlns:a16="http://schemas.microsoft.com/office/drawing/2014/main" id="{ABBC7CCF-AAA7-C825-E3D7-08B7482CBFE6}"/>
                </a:ext>
              </a:extLst>
            </p:cNvPr>
            <p:cNvPicPr>
              <a:picLocks noChangeAspect="1"/>
            </p:cNvPicPr>
            <p:nvPr/>
          </p:nvPicPr>
          <p:blipFill>
            <a:blip r:embed="rId2"/>
            <a:stretch>
              <a:fillRect/>
            </a:stretch>
          </p:blipFill>
          <p:spPr>
            <a:xfrm>
              <a:off x="1913308" y="1325563"/>
              <a:ext cx="7632322" cy="2457991"/>
            </a:xfrm>
            <a:prstGeom prst="rect">
              <a:avLst/>
            </a:prstGeom>
          </p:spPr>
        </p:pic>
        <p:sp>
          <p:nvSpPr>
            <p:cNvPr id="11" name="TextBox 10">
              <a:extLst>
                <a:ext uri="{FF2B5EF4-FFF2-40B4-BE49-F238E27FC236}">
                  <a16:creationId xmlns:a16="http://schemas.microsoft.com/office/drawing/2014/main" id="{9DFBCAD1-5C8F-0910-CE1C-6F5918E8C0FB}"/>
                </a:ext>
              </a:extLst>
            </p:cNvPr>
            <p:cNvSpPr txBox="1"/>
            <p:nvPr/>
          </p:nvSpPr>
          <p:spPr>
            <a:xfrm>
              <a:off x="5212980" y="2097322"/>
              <a:ext cx="516488" cy="338554"/>
            </a:xfrm>
            <a:prstGeom prst="rect">
              <a:avLst/>
            </a:prstGeom>
            <a:noFill/>
          </p:spPr>
          <p:txBody>
            <a:bodyPr wrap="none" rtlCol="0">
              <a:spAutoFit/>
            </a:bodyPr>
            <a:lstStyle/>
            <a:p>
              <a:r>
                <a:rPr lang="nb-NO" sz="1600" dirty="0">
                  <a:highlight>
                    <a:srgbClr val="FFFF00"/>
                  </a:highlight>
                </a:rPr>
                <a:t>VPC</a:t>
              </a:r>
              <a:endParaRPr lang="en-US" sz="1600" dirty="0">
                <a:highlight>
                  <a:srgbClr val="FFFF00"/>
                </a:highlight>
              </a:endParaRPr>
            </a:p>
          </p:txBody>
        </p:sp>
      </p:grpSp>
      <p:sp>
        <p:nvSpPr>
          <p:cNvPr id="4" name="TextBox 3">
            <a:extLst>
              <a:ext uri="{FF2B5EF4-FFF2-40B4-BE49-F238E27FC236}">
                <a16:creationId xmlns:a16="http://schemas.microsoft.com/office/drawing/2014/main" id="{D0944C59-83BD-A364-90A6-4C6121D351D1}"/>
              </a:ext>
            </a:extLst>
          </p:cNvPr>
          <p:cNvSpPr txBox="1"/>
          <p:nvPr/>
        </p:nvSpPr>
        <p:spPr>
          <a:xfrm>
            <a:off x="398736" y="3626346"/>
            <a:ext cx="10608905" cy="2616101"/>
          </a:xfrm>
          <a:prstGeom prst="rect">
            <a:avLst/>
          </a:prstGeom>
          <a:noFill/>
        </p:spPr>
        <p:txBody>
          <a:bodyPr wrap="square" rtlCol="0">
            <a:spAutoFit/>
          </a:bodyPr>
          <a:lstStyle/>
          <a:p>
            <a:pPr algn="l"/>
            <a:r>
              <a:rPr lang="en-US" sz="2400" b="1" dirty="0">
                <a:solidFill>
                  <a:srgbClr val="000000"/>
                </a:solidFill>
                <a:latin typeface="CharisSIL"/>
              </a:rPr>
              <a:t>Advantages</a:t>
            </a:r>
            <a:r>
              <a:rPr lang="en-US" sz="2400" b="1" i="0" u="none" strike="noStrike" baseline="0" dirty="0">
                <a:solidFill>
                  <a:srgbClr val="000000"/>
                </a:solidFill>
                <a:latin typeface="CharisSIL"/>
              </a:rPr>
              <a:t> E7 (</a:t>
            </a:r>
            <a:r>
              <a:rPr lang="en-US" sz="2400" b="1" dirty="0">
                <a:solidFill>
                  <a:srgbClr val="000000"/>
                </a:solidFill>
                <a:latin typeface="CharisSIL"/>
              </a:rPr>
              <a:t>for </a:t>
            </a:r>
            <a:r>
              <a:rPr lang="en-US" sz="2400" b="1" i="0" u="none" strike="noStrike" baseline="0" dirty="0">
                <a:solidFill>
                  <a:srgbClr val="000000"/>
                </a:solidFill>
                <a:latin typeface="CharisSIL"/>
              </a:rPr>
              <a:t>MV-MV switching): Always use u</a:t>
            </a:r>
            <a:r>
              <a:rPr lang="en-US" sz="2400" b="1" i="0" u="none" strike="noStrike" baseline="-25000" dirty="0">
                <a:solidFill>
                  <a:srgbClr val="000000"/>
                </a:solidFill>
                <a:latin typeface="CharisSIL"/>
              </a:rPr>
              <a:t>1</a:t>
            </a:r>
            <a:r>
              <a:rPr lang="en-US" sz="2400" b="1" i="0" u="none" strike="noStrike" baseline="0" dirty="0">
                <a:solidFill>
                  <a:srgbClr val="000000"/>
                </a:solidFill>
                <a:latin typeface="CharisSIL"/>
              </a:rPr>
              <a:t> to control y</a:t>
            </a:r>
          </a:p>
          <a:p>
            <a:pPr marL="742950" lvl="1" indent="-285750">
              <a:buFont typeface="Arial" panose="020B0604020202020204" pitchFamily="34" charset="0"/>
              <a:buChar char="•"/>
            </a:pPr>
            <a:r>
              <a:rPr lang="en-US" dirty="0">
                <a:solidFill>
                  <a:srgbClr val="000000"/>
                </a:solidFill>
                <a:latin typeface="CharisSIL"/>
              </a:rPr>
              <a:t>For example, u</a:t>
            </a:r>
            <a:r>
              <a:rPr lang="en-US" baseline="-25000" dirty="0">
                <a:solidFill>
                  <a:srgbClr val="000000"/>
                </a:solidFill>
                <a:latin typeface="CharisSIL"/>
              </a:rPr>
              <a:t>2</a:t>
            </a:r>
            <a:r>
              <a:rPr lang="en-US" dirty="0">
                <a:solidFill>
                  <a:srgbClr val="000000"/>
                </a:solidFill>
                <a:latin typeface="CharisSIL"/>
              </a:rPr>
              <a:t> may only allow discrete changes (e.g., u</a:t>
            </a:r>
            <a:r>
              <a:rPr lang="en-US" baseline="-25000" dirty="0">
                <a:solidFill>
                  <a:srgbClr val="000000"/>
                </a:solidFill>
                <a:latin typeface="CharisSIL"/>
              </a:rPr>
              <a:t>2</a:t>
            </a:r>
            <a:r>
              <a:rPr lang="en-US" dirty="0">
                <a:solidFill>
                  <a:srgbClr val="000000"/>
                </a:solidFill>
                <a:latin typeface="CharisSIL"/>
              </a:rPr>
              <a:t>=0,1,2,3) </a:t>
            </a:r>
          </a:p>
          <a:p>
            <a:pPr marL="742950" lvl="1" indent="-285750">
              <a:buFont typeface="Arial" panose="020B0604020202020204" pitchFamily="34" charset="0"/>
              <a:buChar char="•"/>
            </a:pPr>
            <a:r>
              <a:rPr lang="en-US" dirty="0">
                <a:solidFill>
                  <a:srgbClr val="000000"/>
                </a:solidFill>
                <a:latin typeface="CharisSIL"/>
              </a:rPr>
              <a:t>or dynamics for u</a:t>
            </a:r>
            <a:r>
              <a:rPr lang="en-US" baseline="-25000" dirty="0">
                <a:solidFill>
                  <a:srgbClr val="000000"/>
                </a:solidFill>
                <a:latin typeface="CharisSIL"/>
              </a:rPr>
              <a:t>2</a:t>
            </a:r>
            <a:r>
              <a:rPr lang="en-US" dirty="0">
                <a:solidFill>
                  <a:srgbClr val="000000"/>
                </a:solidFill>
                <a:latin typeface="CharisSIL"/>
              </a:rPr>
              <a:t> may be very slow</a:t>
            </a:r>
            <a:endParaRPr lang="en-US" b="0" i="0" u="none" strike="noStrike" baseline="0" dirty="0">
              <a:solidFill>
                <a:srgbClr val="000000"/>
              </a:solidFill>
              <a:latin typeface="CharisSIL"/>
            </a:endParaRPr>
          </a:p>
          <a:p>
            <a:pPr algn="l"/>
            <a:r>
              <a:rPr lang="en-US" sz="1800" b="0" i="0" u="none" strike="noStrike" baseline="0" dirty="0">
                <a:solidFill>
                  <a:srgbClr val="000000"/>
                </a:solidFill>
                <a:latin typeface="CharisSIL"/>
              </a:rPr>
              <a:t> </a:t>
            </a:r>
          </a:p>
          <a:p>
            <a:pPr algn="l"/>
            <a:r>
              <a:rPr lang="en-US" b="1" dirty="0">
                <a:solidFill>
                  <a:srgbClr val="000000"/>
                </a:solidFill>
                <a:latin typeface="CharisSIL"/>
              </a:rPr>
              <a:t>Disadvantages E7:</a:t>
            </a:r>
            <a:endParaRPr lang="en-US" sz="1800" b="1" i="0" u="none" strike="noStrike" baseline="0" dirty="0">
              <a:solidFill>
                <a:srgbClr val="000000"/>
              </a:solidFill>
              <a:latin typeface="CharisSIL"/>
            </a:endParaRPr>
          </a:p>
          <a:p>
            <a:pPr marL="342900" indent="-342900" algn="l">
              <a:buFont typeface="+mj-lt"/>
              <a:buAutoNum type="arabicPeriod"/>
            </a:pPr>
            <a:r>
              <a:rPr lang="en-US" sz="1800" b="0" i="0" u="none" strike="noStrike" baseline="0" dirty="0">
                <a:solidFill>
                  <a:srgbClr val="000000"/>
                </a:solidFill>
                <a:latin typeface="CharisSIL"/>
              </a:rPr>
              <a:t>We cannot let u</a:t>
            </a:r>
            <a:r>
              <a:rPr lang="en-US" sz="1800" b="0" i="0" u="none" strike="noStrike" baseline="-25000" dirty="0">
                <a:solidFill>
                  <a:srgbClr val="000000"/>
                </a:solidFill>
                <a:latin typeface="CharisSIL"/>
              </a:rPr>
              <a:t>1</a:t>
            </a:r>
            <a:r>
              <a:rPr lang="en-US" sz="1800" b="0" i="0" u="none" strike="noStrike" baseline="0" dirty="0">
                <a:solidFill>
                  <a:srgbClr val="000000"/>
                </a:solidFill>
                <a:latin typeface="CharisSIL"/>
              </a:rPr>
              <a:t> become fully saturated because then control of y is lost</a:t>
            </a:r>
          </a:p>
          <a:p>
            <a:pPr marL="742950" lvl="1" indent="-285750">
              <a:buFont typeface="Arial" panose="020B0604020202020204" pitchFamily="34" charset="0"/>
              <a:buChar char="•"/>
            </a:pPr>
            <a:r>
              <a:rPr lang="en-US" sz="1600" dirty="0">
                <a:solidFill>
                  <a:srgbClr val="000000"/>
                </a:solidFill>
                <a:latin typeface="CharisSIL"/>
              </a:rPr>
              <a:t>This means that we cannot use the full range for u</a:t>
            </a:r>
            <a:r>
              <a:rPr lang="en-US" sz="1600" baseline="-25000" dirty="0">
                <a:solidFill>
                  <a:srgbClr val="000000"/>
                </a:solidFill>
                <a:latin typeface="CharisSIL"/>
              </a:rPr>
              <a:t>1 </a:t>
            </a:r>
            <a:r>
              <a:rPr lang="en-US" sz="1600" dirty="0">
                <a:solidFill>
                  <a:srgbClr val="000000"/>
                </a:solidFill>
                <a:latin typeface="CharisSIL"/>
              </a:rPr>
              <a:t>(potential economic loss)</a:t>
            </a:r>
            <a:endParaRPr lang="en-US" dirty="0">
              <a:solidFill>
                <a:srgbClr val="000000"/>
              </a:solidFill>
              <a:latin typeface="CharisSIL"/>
            </a:endParaRPr>
          </a:p>
          <a:p>
            <a:pPr marL="342900" indent="-342900">
              <a:buFont typeface="+mj-lt"/>
              <a:buAutoNum type="arabicPeriod"/>
            </a:pPr>
            <a:r>
              <a:rPr lang="en-US" dirty="0">
                <a:solidFill>
                  <a:srgbClr val="000000"/>
                </a:solidFill>
                <a:latin typeface="CharisSIL"/>
              </a:rPr>
              <a:t>Related: W</a:t>
            </a:r>
            <a:r>
              <a:rPr lang="en-US" b="0" i="0" u="none" strike="noStrike" baseline="0" dirty="0">
                <a:solidFill>
                  <a:srgbClr val="000000"/>
                </a:solidFill>
                <a:latin typeface="CharisSIL"/>
              </a:rPr>
              <a:t>hen u</a:t>
            </a:r>
            <a:r>
              <a:rPr lang="en-US" b="0" i="0" u="none" strike="noStrike" baseline="-25000" dirty="0">
                <a:solidFill>
                  <a:srgbClr val="000000"/>
                </a:solidFill>
                <a:latin typeface="STIXMath-Regular"/>
              </a:rPr>
              <a:t>2</a:t>
            </a:r>
            <a:r>
              <a:rPr lang="en-US" b="0" i="0" u="none" strike="noStrike" baseline="0" dirty="0">
                <a:solidFill>
                  <a:srgbClr val="000000"/>
                </a:solidFill>
                <a:latin typeface="STIXMath-Regular"/>
              </a:rPr>
              <a:t> </a:t>
            </a:r>
            <a:r>
              <a:rPr lang="en-US" b="0" i="0" u="none" strike="noStrike" baseline="0" dirty="0">
                <a:solidFill>
                  <a:srgbClr val="000000"/>
                </a:solidFill>
                <a:latin typeface="CharisSIL"/>
              </a:rPr>
              <a:t>is </a:t>
            </a:r>
            <a:r>
              <a:rPr lang="en-US" sz="1800" b="0" i="0" u="none" strike="noStrike" baseline="0" dirty="0">
                <a:solidFill>
                  <a:srgbClr val="000000"/>
                </a:solidFill>
                <a:latin typeface="CharisSIL"/>
              </a:rPr>
              <a:t>used, we need to keep using a ‘‘little’’ of u</a:t>
            </a:r>
            <a:r>
              <a:rPr lang="en-US" sz="1800" b="0" i="0" u="none" strike="noStrike" baseline="-25000" dirty="0">
                <a:solidFill>
                  <a:srgbClr val="000000"/>
                </a:solidFill>
                <a:latin typeface="CharisSIL"/>
              </a:rPr>
              <a:t>1</a:t>
            </a:r>
            <a:r>
              <a:rPr lang="en-US" sz="1800" b="0" i="0" u="none" strike="noStrike" baseline="0" dirty="0">
                <a:solidFill>
                  <a:srgbClr val="000000"/>
                </a:solidFill>
                <a:latin typeface="CharisSIL"/>
              </a:rPr>
              <a:t>.</a:t>
            </a:r>
          </a:p>
          <a:p>
            <a:pPr marL="800100" lvl="1" indent="-342900">
              <a:buFont typeface="Arial" panose="020B0604020202020204" pitchFamily="34" charset="0"/>
              <a:buChar char="•"/>
            </a:pPr>
            <a:r>
              <a:rPr lang="en-US" sz="1600" dirty="0">
                <a:solidFill>
                  <a:srgbClr val="000000"/>
                </a:solidFill>
                <a:latin typeface="CharisSIL"/>
              </a:rPr>
              <a:t>Example:  May </a:t>
            </a:r>
            <a:r>
              <a:rPr lang="en-US" sz="1600" b="0" i="0" u="none" strike="noStrike" baseline="0" dirty="0">
                <a:solidFill>
                  <a:srgbClr val="000000"/>
                </a:solidFill>
                <a:latin typeface="CharisSIL"/>
              </a:rPr>
              <a:t>need to use both heating and cooling at the same time (when u1 normally should be off).</a:t>
            </a:r>
            <a:endParaRPr lang="en-US" sz="1600" dirty="0"/>
          </a:p>
        </p:txBody>
      </p:sp>
      <p:sp>
        <p:nvSpPr>
          <p:cNvPr id="3" name="Slide Number Placeholder 2">
            <a:extLst>
              <a:ext uri="{FF2B5EF4-FFF2-40B4-BE49-F238E27FC236}">
                <a16:creationId xmlns:a16="http://schemas.microsoft.com/office/drawing/2014/main" id="{97D04A29-3D6D-6955-24D7-B7D9C9EF1F44}"/>
              </a:ext>
            </a:extLst>
          </p:cNvPr>
          <p:cNvSpPr>
            <a:spLocks noGrp="1"/>
          </p:cNvSpPr>
          <p:nvPr>
            <p:ph type="sldNum" sz="quarter" idx="12"/>
          </p:nvPr>
        </p:nvSpPr>
        <p:spPr/>
        <p:txBody>
          <a:bodyPr/>
          <a:lstStyle/>
          <a:p>
            <a:fld id="{A5FDCD2B-6064-4A78-9C2D-DD73DFA345C7}" type="slidenum">
              <a:rPr lang="en-US" smtClean="0"/>
              <a:t>68</a:t>
            </a:fld>
            <a:endParaRPr lang="en-US"/>
          </a:p>
        </p:txBody>
      </p:sp>
    </p:spTree>
    <p:extLst>
      <p:ext uri="{BB962C8B-B14F-4D97-AF65-F5344CB8AC3E}">
        <p14:creationId xmlns:p14="http://schemas.microsoft.com/office/powerpoint/2010/main" val="36673518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939333" cy="1143000"/>
          </a:xfrm>
        </p:spPr>
        <p:txBody>
          <a:bodyPr>
            <a:noAutofit/>
          </a:bodyPr>
          <a:lstStyle/>
          <a:p>
            <a:r>
              <a:rPr lang="nb-NO" sz="3600" dirty="0" err="1"/>
              <a:t>Example</a:t>
            </a:r>
            <a:r>
              <a:rPr lang="nb-NO" sz="3600" dirty="0"/>
              <a:t> MV-MV </a:t>
            </a:r>
            <a:r>
              <a:rPr lang="nb-NO" sz="3600" dirty="0" err="1"/>
              <a:t>switching</a:t>
            </a:r>
            <a:r>
              <a:rPr lang="nb-NO" sz="3600" dirty="0"/>
              <a:t>: </a:t>
            </a:r>
            <a:r>
              <a:rPr lang="nb-NO" sz="3600" dirty="0" err="1"/>
              <a:t>Pressure</a:t>
            </a:r>
            <a:r>
              <a:rPr lang="nb-NO" sz="3600" dirty="0"/>
              <a:t> control</a:t>
            </a:r>
            <a:br>
              <a:rPr lang="nb-NO" sz="3600" dirty="0"/>
            </a:br>
            <a:r>
              <a:rPr lang="nb-NO" sz="2800" dirty="0"/>
              <a:t>(Alt. 3 </a:t>
            </a:r>
            <a:r>
              <a:rPr lang="nb-NO" sz="2800" dirty="0" err="1"/>
              <a:t>may</a:t>
            </a:r>
            <a:r>
              <a:rPr lang="nb-NO" sz="2800" dirty="0"/>
              <a:t> be </a:t>
            </a:r>
            <a:r>
              <a:rPr lang="nb-NO" sz="2800" dirty="0" err="1"/>
              <a:t>the</a:t>
            </a:r>
            <a:r>
              <a:rPr lang="nb-NO" sz="2800" dirty="0"/>
              <a:t> best in </a:t>
            </a:r>
            <a:r>
              <a:rPr lang="nb-NO" sz="2800" dirty="0" err="1"/>
              <a:t>this</a:t>
            </a:r>
            <a:r>
              <a:rPr lang="nb-NO" sz="2800" dirty="0"/>
              <a:t> case)</a:t>
            </a:r>
            <a:endParaRPr lang="nb-NO" sz="3600" dirty="0"/>
          </a:p>
        </p:txBody>
      </p:sp>
      <p:pic>
        <p:nvPicPr>
          <p:cNvPr id="4" name="Content Placeholder 3"/>
          <p:cNvPicPr>
            <a:picLocks noGrp="1" noChangeAspect="1"/>
          </p:cNvPicPr>
          <p:nvPr>
            <p:ph idx="1"/>
          </p:nvPr>
        </p:nvPicPr>
        <p:blipFill>
          <a:blip r:embed="rId2"/>
          <a:stretch>
            <a:fillRect/>
          </a:stretch>
        </p:blipFill>
        <p:spPr>
          <a:xfrm>
            <a:off x="2000166" y="1412776"/>
            <a:ext cx="5500571" cy="5144840"/>
          </a:xfrm>
          <a:prstGeom prst="rect">
            <a:avLst/>
          </a:prstGeom>
          <a:scene3d>
            <a:camera prst="orthographicFront">
              <a:rot lat="0" lon="0" rev="21420000"/>
            </a:camera>
            <a:lightRig rig="threePt" dir="t"/>
          </a:scene3d>
        </p:spPr>
      </p:pic>
      <p:sp>
        <p:nvSpPr>
          <p:cNvPr id="5" name="TextBox 4"/>
          <p:cNvSpPr txBox="1"/>
          <p:nvPr/>
        </p:nvSpPr>
        <p:spPr>
          <a:xfrm>
            <a:off x="4232413" y="1340768"/>
            <a:ext cx="526106" cy="261610"/>
          </a:xfrm>
          <a:prstGeom prst="rect">
            <a:avLst/>
          </a:prstGeom>
          <a:noFill/>
        </p:spPr>
        <p:txBody>
          <a:bodyPr wrap="none" rtlCol="0">
            <a:spAutoFit/>
          </a:bodyPr>
          <a:lstStyle/>
          <a:p>
            <a:r>
              <a:rPr lang="nb-NO" sz="1100" dirty="0">
                <a:solidFill>
                  <a:srgbClr val="FF0000"/>
                </a:solidFill>
              </a:rPr>
              <a:t>INERT</a:t>
            </a:r>
          </a:p>
        </p:txBody>
      </p:sp>
      <p:sp>
        <p:nvSpPr>
          <p:cNvPr id="7" name="TextBox 6"/>
          <p:cNvSpPr txBox="1"/>
          <p:nvPr/>
        </p:nvSpPr>
        <p:spPr>
          <a:xfrm>
            <a:off x="4880485" y="3895257"/>
            <a:ext cx="360040" cy="307777"/>
          </a:xfrm>
          <a:prstGeom prst="rect">
            <a:avLst/>
          </a:prstGeom>
          <a:solidFill>
            <a:schemeClr val="bg1"/>
          </a:solidFill>
        </p:spPr>
        <p:txBody>
          <a:bodyPr wrap="square" rtlCol="0">
            <a:spAutoFit/>
          </a:bodyPr>
          <a:lstStyle/>
          <a:p>
            <a:r>
              <a:rPr lang="nb-NO" sz="1400" dirty="0">
                <a:solidFill>
                  <a:srgbClr val="FF0000"/>
                </a:solidFill>
              </a:rPr>
              <a:t>z</a:t>
            </a:r>
            <a:r>
              <a:rPr lang="nb-NO" sz="1400" baseline="-25000" dirty="0">
                <a:solidFill>
                  <a:srgbClr val="FF0000"/>
                </a:solidFill>
              </a:rPr>
              <a:t>2</a:t>
            </a:r>
          </a:p>
        </p:txBody>
      </p:sp>
      <p:sp>
        <p:nvSpPr>
          <p:cNvPr id="9" name="TextBox 8"/>
          <p:cNvSpPr txBox="1"/>
          <p:nvPr/>
        </p:nvSpPr>
        <p:spPr>
          <a:xfrm>
            <a:off x="5240525" y="1340769"/>
            <a:ext cx="316112" cy="307777"/>
          </a:xfrm>
          <a:prstGeom prst="rect">
            <a:avLst/>
          </a:prstGeom>
          <a:noFill/>
        </p:spPr>
        <p:txBody>
          <a:bodyPr wrap="none" rtlCol="0">
            <a:spAutoFit/>
          </a:bodyPr>
          <a:lstStyle/>
          <a:p>
            <a:r>
              <a:rPr lang="nb-NO" sz="1400" dirty="0">
                <a:solidFill>
                  <a:srgbClr val="FF0000"/>
                </a:solidFill>
              </a:rPr>
              <a:t>z</a:t>
            </a:r>
            <a:r>
              <a:rPr lang="nb-NO" sz="1400" baseline="-25000" dirty="0">
                <a:solidFill>
                  <a:srgbClr val="FF0000"/>
                </a:solidFill>
              </a:rPr>
              <a:t>3</a:t>
            </a:r>
          </a:p>
        </p:txBody>
      </p:sp>
      <p:sp>
        <p:nvSpPr>
          <p:cNvPr id="11" name="Oval 10"/>
          <p:cNvSpPr/>
          <p:nvPr/>
        </p:nvSpPr>
        <p:spPr>
          <a:xfrm>
            <a:off x="6968717" y="2852936"/>
            <a:ext cx="144016"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Oval 11"/>
          <p:cNvSpPr/>
          <p:nvPr/>
        </p:nvSpPr>
        <p:spPr>
          <a:xfrm flipV="1">
            <a:off x="4165424" y="3751241"/>
            <a:ext cx="133978"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extBox 7"/>
          <p:cNvSpPr txBox="1"/>
          <p:nvPr/>
        </p:nvSpPr>
        <p:spPr>
          <a:xfrm>
            <a:off x="4097955" y="3623030"/>
            <a:ext cx="316112" cy="307777"/>
          </a:xfrm>
          <a:prstGeom prst="rect">
            <a:avLst/>
          </a:prstGeom>
          <a:noFill/>
        </p:spPr>
        <p:txBody>
          <a:bodyPr wrap="none" rtlCol="0">
            <a:spAutoFit/>
          </a:bodyPr>
          <a:lstStyle/>
          <a:p>
            <a:r>
              <a:rPr lang="nb-NO" sz="1400" dirty="0">
                <a:solidFill>
                  <a:srgbClr val="FF0000"/>
                </a:solidFill>
              </a:rPr>
              <a:t>z</a:t>
            </a:r>
            <a:r>
              <a:rPr lang="nb-NO" sz="1400" baseline="-25000" dirty="0">
                <a:solidFill>
                  <a:srgbClr val="FF0000"/>
                </a:solidFill>
              </a:rPr>
              <a:t>3</a:t>
            </a:r>
          </a:p>
        </p:txBody>
      </p:sp>
      <p:sp>
        <p:nvSpPr>
          <p:cNvPr id="13" name="TextBox 12"/>
          <p:cNvSpPr txBox="1"/>
          <p:nvPr/>
        </p:nvSpPr>
        <p:spPr>
          <a:xfrm>
            <a:off x="4299402" y="5445225"/>
            <a:ext cx="360040" cy="307777"/>
          </a:xfrm>
          <a:prstGeom prst="rect">
            <a:avLst/>
          </a:prstGeom>
          <a:solidFill>
            <a:schemeClr val="bg1"/>
          </a:solidFill>
        </p:spPr>
        <p:txBody>
          <a:bodyPr wrap="square" rtlCol="0">
            <a:spAutoFit/>
          </a:bodyPr>
          <a:lstStyle/>
          <a:p>
            <a:r>
              <a:rPr lang="nb-NO" sz="1400" dirty="0">
                <a:solidFill>
                  <a:srgbClr val="FF0000"/>
                </a:solidFill>
              </a:rPr>
              <a:t>z</a:t>
            </a:r>
            <a:r>
              <a:rPr lang="nb-NO" sz="1400" baseline="-25000" dirty="0">
                <a:solidFill>
                  <a:srgbClr val="FF0000"/>
                </a:solidFill>
              </a:rPr>
              <a:t>2</a:t>
            </a:r>
          </a:p>
        </p:txBody>
      </p:sp>
      <p:sp>
        <p:nvSpPr>
          <p:cNvPr id="14" name="TextBox 13"/>
          <p:cNvSpPr txBox="1"/>
          <p:nvPr/>
        </p:nvSpPr>
        <p:spPr>
          <a:xfrm>
            <a:off x="4350796" y="6136198"/>
            <a:ext cx="316112" cy="307777"/>
          </a:xfrm>
          <a:prstGeom prst="rect">
            <a:avLst/>
          </a:prstGeom>
          <a:solidFill>
            <a:schemeClr val="bg1"/>
          </a:solidFill>
        </p:spPr>
        <p:txBody>
          <a:bodyPr wrap="none" rtlCol="0">
            <a:spAutoFit/>
          </a:bodyPr>
          <a:lstStyle/>
          <a:p>
            <a:r>
              <a:rPr lang="nb-NO" sz="1400" dirty="0">
                <a:solidFill>
                  <a:srgbClr val="FF0000"/>
                </a:solidFill>
              </a:rPr>
              <a:t>z</a:t>
            </a:r>
            <a:r>
              <a:rPr lang="nb-NO" sz="1400" baseline="-25000" dirty="0">
                <a:solidFill>
                  <a:srgbClr val="FF0000"/>
                </a:solidFill>
              </a:rPr>
              <a:t>3</a:t>
            </a:r>
          </a:p>
        </p:txBody>
      </p:sp>
      <p:sp>
        <p:nvSpPr>
          <p:cNvPr id="15" name="TextBox 14"/>
          <p:cNvSpPr txBox="1"/>
          <p:nvPr/>
        </p:nvSpPr>
        <p:spPr>
          <a:xfrm>
            <a:off x="4232413" y="5219529"/>
            <a:ext cx="657552" cy="261610"/>
          </a:xfrm>
          <a:prstGeom prst="rect">
            <a:avLst/>
          </a:prstGeom>
          <a:noFill/>
        </p:spPr>
        <p:txBody>
          <a:bodyPr wrap="none" rtlCol="0">
            <a:spAutoFit/>
          </a:bodyPr>
          <a:lstStyle/>
          <a:p>
            <a:r>
              <a:rPr lang="nb-NO" sz="1050" dirty="0"/>
              <a:t>=0.9 bar</a:t>
            </a:r>
          </a:p>
        </p:txBody>
      </p:sp>
      <p:sp>
        <p:nvSpPr>
          <p:cNvPr id="16" name="TextBox 15"/>
          <p:cNvSpPr txBox="1"/>
          <p:nvPr/>
        </p:nvSpPr>
        <p:spPr>
          <a:xfrm>
            <a:off x="3845344" y="5677343"/>
            <a:ext cx="532518" cy="253916"/>
          </a:xfrm>
          <a:prstGeom prst="rect">
            <a:avLst/>
          </a:prstGeom>
          <a:noFill/>
        </p:spPr>
        <p:txBody>
          <a:bodyPr wrap="none" rtlCol="0">
            <a:spAutoFit/>
          </a:bodyPr>
          <a:lstStyle/>
          <a:p>
            <a:r>
              <a:rPr lang="nb-NO" sz="1050" dirty="0"/>
              <a:t>=1 bar</a:t>
            </a:r>
          </a:p>
        </p:txBody>
      </p:sp>
      <p:sp>
        <p:nvSpPr>
          <p:cNvPr id="17" name="TextBox 16"/>
          <p:cNvSpPr txBox="1"/>
          <p:nvPr/>
        </p:nvSpPr>
        <p:spPr>
          <a:xfrm>
            <a:off x="4299402" y="5990521"/>
            <a:ext cx="635110" cy="253916"/>
          </a:xfrm>
          <a:prstGeom prst="rect">
            <a:avLst/>
          </a:prstGeom>
          <a:noFill/>
        </p:spPr>
        <p:txBody>
          <a:bodyPr wrap="none" rtlCol="0">
            <a:spAutoFit/>
          </a:bodyPr>
          <a:lstStyle/>
          <a:p>
            <a:r>
              <a:rPr lang="nb-NO" sz="1050" dirty="0"/>
              <a:t>=1.1 bar</a:t>
            </a:r>
          </a:p>
        </p:txBody>
      </p:sp>
      <p:sp>
        <p:nvSpPr>
          <p:cNvPr id="18" name="TextBox 17"/>
          <p:cNvSpPr txBox="1"/>
          <p:nvPr/>
        </p:nvSpPr>
        <p:spPr>
          <a:xfrm>
            <a:off x="3440325" y="3369113"/>
            <a:ext cx="532518" cy="253916"/>
          </a:xfrm>
          <a:prstGeom prst="rect">
            <a:avLst/>
          </a:prstGeom>
          <a:noFill/>
        </p:spPr>
        <p:txBody>
          <a:bodyPr wrap="none" rtlCol="0">
            <a:spAutoFit/>
          </a:bodyPr>
          <a:lstStyle/>
          <a:p>
            <a:r>
              <a:rPr lang="nb-NO" sz="1050" dirty="0"/>
              <a:t>=1 bar</a:t>
            </a:r>
          </a:p>
        </p:txBody>
      </p:sp>
      <p:sp>
        <p:nvSpPr>
          <p:cNvPr id="3" name="TextBox 2"/>
          <p:cNvSpPr txBox="1"/>
          <p:nvPr/>
        </p:nvSpPr>
        <p:spPr>
          <a:xfrm>
            <a:off x="5431415" y="3433591"/>
            <a:ext cx="354584" cy="923330"/>
          </a:xfrm>
          <a:prstGeom prst="rect">
            <a:avLst/>
          </a:prstGeom>
          <a:solidFill>
            <a:schemeClr val="bg1"/>
          </a:solidFill>
        </p:spPr>
        <p:txBody>
          <a:bodyPr wrap="none" rtlCol="0">
            <a:spAutoFit/>
          </a:bodyPr>
          <a:lstStyle/>
          <a:p>
            <a:r>
              <a:rPr lang="nb-NO" dirty="0">
                <a:solidFill>
                  <a:schemeClr val="tx2"/>
                </a:solidFill>
              </a:rPr>
              <a:t>z</a:t>
            </a:r>
            <a:r>
              <a:rPr lang="nb-NO" baseline="-25000" dirty="0">
                <a:solidFill>
                  <a:schemeClr val="tx2"/>
                </a:solidFill>
              </a:rPr>
              <a:t>1</a:t>
            </a:r>
          </a:p>
          <a:p>
            <a:r>
              <a:rPr lang="nb-NO" dirty="0">
                <a:solidFill>
                  <a:schemeClr val="tx2"/>
                </a:solidFill>
              </a:rPr>
              <a:t>z</a:t>
            </a:r>
            <a:r>
              <a:rPr lang="nb-NO" baseline="-25000" dirty="0">
                <a:solidFill>
                  <a:schemeClr val="tx2"/>
                </a:solidFill>
              </a:rPr>
              <a:t>2</a:t>
            </a:r>
          </a:p>
          <a:p>
            <a:r>
              <a:rPr lang="nb-NO" dirty="0">
                <a:solidFill>
                  <a:schemeClr val="tx2"/>
                </a:solidFill>
              </a:rPr>
              <a:t>z</a:t>
            </a:r>
            <a:r>
              <a:rPr lang="nb-NO" baseline="-25000" dirty="0">
                <a:solidFill>
                  <a:schemeClr val="tx2"/>
                </a:solidFill>
              </a:rPr>
              <a:t>3</a:t>
            </a:r>
          </a:p>
        </p:txBody>
      </p:sp>
      <p:sp>
        <p:nvSpPr>
          <p:cNvPr id="6" name="TextBox 5">
            <a:extLst>
              <a:ext uri="{FF2B5EF4-FFF2-40B4-BE49-F238E27FC236}">
                <a16:creationId xmlns:a16="http://schemas.microsoft.com/office/drawing/2014/main" id="{EC62195E-F1C6-4048-80B0-A59BBC3D16DA}"/>
              </a:ext>
            </a:extLst>
          </p:cNvPr>
          <p:cNvSpPr txBox="1"/>
          <p:nvPr/>
        </p:nvSpPr>
        <p:spPr>
          <a:xfrm>
            <a:off x="1991544" y="1487915"/>
            <a:ext cx="1521250" cy="1477328"/>
          </a:xfrm>
          <a:prstGeom prst="rect">
            <a:avLst/>
          </a:prstGeom>
          <a:noFill/>
        </p:spPr>
        <p:txBody>
          <a:bodyPr wrap="none" rtlCol="0">
            <a:spAutoFit/>
          </a:bodyPr>
          <a:lstStyle/>
          <a:p>
            <a:r>
              <a:rPr lang="nb-NO" dirty="0"/>
              <a:t>CV=p</a:t>
            </a:r>
          </a:p>
          <a:p>
            <a:r>
              <a:rPr lang="nb-NO" dirty="0"/>
              <a:t>MV1=heat (Q)</a:t>
            </a:r>
          </a:p>
          <a:p>
            <a:r>
              <a:rPr lang="nb-NO" dirty="0"/>
              <a:t>MV2=inert</a:t>
            </a:r>
          </a:p>
          <a:p>
            <a:r>
              <a:rPr lang="nb-NO" dirty="0"/>
              <a:t>MV3=vent</a:t>
            </a:r>
          </a:p>
          <a:p>
            <a:endParaRPr lang="nb-NO" dirty="0"/>
          </a:p>
        </p:txBody>
      </p:sp>
      <p:sp>
        <p:nvSpPr>
          <p:cNvPr id="10" name="TextBox 9">
            <a:extLst>
              <a:ext uri="{FF2B5EF4-FFF2-40B4-BE49-F238E27FC236}">
                <a16:creationId xmlns:a16="http://schemas.microsoft.com/office/drawing/2014/main" id="{568612A2-8FB6-4F93-8693-B69486DB8153}"/>
              </a:ext>
            </a:extLst>
          </p:cNvPr>
          <p:cNvSpPr txBox="1"/>
          <p:nvPr/>
        </p:nvSpPr>
        <p:spPr>
          <a:xfrm>
            <a:off x="6407325" y="1686950"/>
            <a:ext cx="5440964" cy="738664"/>
          </a:xfrm>
          <a:prstGeom prst="rect">
            <a:avLst/>
          </a:prstGeom>
          <a:noFill/>
        </p:spPr>
        <p:txBody>
          <a:bodyPr wrap="square" rtlCol="0">
            <a:spAutoFit/>
          </a:bodyPr>
          <a:lstStyle/>
          <a:p>
            <a:r>
              <a:rPr lang="nb-NO" sz="1400" dirty="0"/>
              <a:t>Normal: Control CV=p </a:t>
            </a:r>
            <a:r>
              <a:rPr lang="nb-NO" sz="1400" dirty="0" err="1"/>
              <a:t>using</a:t>
            </a:r>
            <a:r>
              <a:rPr lang="nb-NO" sz="1400" dirty="0"/>
              <a:t> MV1=Q = z1</a:t>
            </a:r>
          </a:p>
          <a:p>
            <a:pPr marL="171450" indent="-171450">
              <a:buFont typeface="Arial" panose="020B0604020202020204" pitchFamily="34" charset="0"/>
              <a:buChar char="•"/>
            </a:pPr>
            <a:r>
              <a:rPr lang="nb-NO" sz="1400" dirty="0" err="1"/>
              <a:t>but</a:t>
            </a:r>
            <a:r>
              <a:rPr lang="nb-NO" sz="1400" dirty="0"/>
              <a:t> </a:t>
            </a:r>
            <a:r>
              <a:rPr lang="nb-NO" sz="1400" dirty="0" err="1"/>
              <a:t>if</a:t>
            </a:r>
            <a:r>
              <a:rPr lang="nb-NO" sz="1400" dirty="0"/>
              <a:t>  Q=0 (</a:t>
            </a:r>
            <a:r>
              <a:rPr lang="nb-NO" sz="1400" dirty="0" err="1"/>
              <a:t>because</a:t>
            </a:r>
            <a:r>
              <a:rPr lang="nb-NO" sz="1400" dirty="0"/>
              <a:t> of </a:t>
            </a:r>
            <a:r>
              <a:rPr lang="nb-NO" sz="1400" dirty="0" err="1"/>
              <a:t>too</a:t>
            </a:r>
            <a:r>
              <a:rPr lang="nb-NO" sz="1400" dirty="0"/>
              <a:t> hot </a:t>
            </a:r>
            <a:r>
              <a:rPr lang="nb-NO" sz="1400" dirty="0" err="1"/>
              <a:t>feed</a:t>
            </a:r>
            <a:r>
              <a:rPr lang="nb-NO" sz="1400" dirty="0"/>
              <a:t>) </a:t>
            </a:r>
            <a:r>
              <a:rPr lang="nb-NO" sz="1400" dirty="0" err="1"/>
              <a:t>we</a:t>
            </a:r>
            <a:r>
              <a:rPr lang="nb-NO" sz="1400" dirty="0"/>
              <a:t> must </a:t>
            </a:r>
            <a:r>
              <a:rPr lang="nb-NO" sz="1400" dirty="0" err="1"/>
              <a:t>use</a:t>
            </a:r>
            <a:r>
              <a:rPr lang="nb-NO" sz="1400" dirty="0"/>
              <a:t> MV3=vent =z3</a:t>
            </a:r>
          </a:p>
          <a:p>
            <a:pPr marL="171450" indent="-171450">
              <a:buFont typeface="Arial" panose="020B0604020202020204" pitchFamily="34" charset="0"/>
              <a:buChar char="•"/>
            </a:pPr>
            <a:r>
              <a:rPr lang="nb-NO" sz="1400" dirty="0"/>
              <a:t>and </a:t>
            </a:r>
            <a:r>
              <a:rPr lang="nb-NO" sz="1400" dirty="0" err="1"/>
              <a:t>if</a:t>
            </a:r>
            <a:r>
              <a:rPr lang="nb-NO" sz="1400" dirty="0"/>
              <a:t> Q=</a:t>
            </a:r>
            <a:r>
              <a:rPr lang="nb-NO" sz="1400" dirty="0" err="1"/>
              <a:t>max</a:t>
            </a:r>
            <a:r>
              <a:rPr lang="nb-NO" sz="1400" dirty="0"/>
              <a:t> (</a:t>
            </a:r>
            <a:r>
              <a:rPr lang="nb-NO" sz="1400" dirty="0" err="1"/>
              <a:t>becase</a:t>
            </a:r>
            <a:r>
              <a:rPr lang="nb-NO" sz="1400" dirty="0"/>
              <a:t> of </a:t>
            </a:r>
            <a:r>
              <a:rPr lang="nb-NO" sz="1400" dirty="0" err="1"/>
              <a:t>too</a:t>
            </a:r>
            <a:r>
              <a:rPr lang="nb-NO" sz="1400" dirty="0"/>
              <a:t> </a:t>
            </a:r>
            <a:r>
              <a:rPr lang="nb-NO" sz="1400" dirty="0" err="1"/>
              <a:t>cold</a:t>
            </a:r>
            <a:r>
              <a:rPr lang="nb-NO" sz="1400" dirty="0"/>
              <a:t> </a:t>
            </a:r>
            <a:r>
              <a:rPr lang="nb-NO" sz="1400" dirty="0" err="1"/>
              <a:t>feed</a:t>
            </a:r>
            <a:r>
              <a:rPr lang="nb-NO" sz="1400" dirty="0"/>
              <a:t>) </a:t>
            </a:r>
            <a:r>
              <a:rPr lang="nb-NO" sz="1400" dirty="0" err="1"/>
              <a:t>we</a:t>
            </a:r>
            <a:r>
              <a:rPr lang="nb-NO" sz="1400" dirty="0"/>
              <a:t> must </a:t>
            </a:r>
            <a:r>
              <a:rPr lang="nb-NO" sz="1400" dirty="0" err="1"/>
              <a:t>use</a:t>
            </a:r>
            <a:r>
              <a:rPr lang="nb-NO" sz="1400" dirty="0"/>
              <a:t> MV2=inert = z2</a:t>
            </a:r>
          </a:p>
        </p:txBody>
      </p:sp>
      <p:cxnSp>
        <p:nvCxnSpPr>
          <p:cNvPr id="20" name="Straight Arrow Connector 19">
            <a:extLst>
              <a:ext uri="{FF2B5EF4-FFF2-40B4-BE49-F238E27FC236}">
                <a16:creationId xmlns:a16="http://schemas.microsoft.com/office/drawing/2014/main" id="{CE6FE424-9C46-466E-A1D4-2164410CE77F}"/>
              </a:ext>
            </a:extLst>
          </p:cNvPr>
          <p:cNvCxnSpPr/>
          <p:nvPr/>
        </p:nvCxnSpPr>
        <p:spPr>
          <a:xfrm flipV="1">
            <a:off x="5168517" y="1268760"/>
            <a:ext cx="0" cy="4320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D805757-2882-4A4F-A93E-5A642073F564}"/>
              </a:ext>
            </a:extLst>
          </p:cNvPr>
          <p:cNvCxnSpPr/>
          <p:nvPr/>
        </p:nvCxnSpPr>
        <p:spPr>
          <a:xfrm>
            <a:off x="4880485" y="1412776"/>
            <a:ext cx="0" cy="3600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E7A22956-8DE3-4D0F-A54E-01F0DE459E65}"/>
              </a:ext>
            </a:extLst>
          </p:cNvPr>
          <p:cNvSpPr/>
          <p:nvPr/>
        </p:nvSpPr>
        <p:spPr>
          <a:xfrm>
            <a:off x="5096510" y="5445225"/>
            <a:ext cx="2404227" cy="799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TextBox 18">
            <a:extLst>
              <a:ext uri="{FF2B5EF4-FFF2-40B4-BE49-F238E27FC236}">
                <a16:creationId xmlns:a16="http://schemas.microsoft.com/office/drawing/2014/main" id="{4359C4EA-2273-4060-8B22-1DFF777252AF}"/>
              </a:ext>
            </a:extLst>
          </p:cNvPr>
          <p:cNvSpPr txBox="1"/>
          <p:nvPr/>
        </p:nvSpPr>
        <p:spPr>
          <a:xfrm>
            <a:off x="6802581" y="2985489"/>
            <a:ext cx="4313489" cy="1846659"/>
          </a:xfrm>
          <a:prstGeom prst="rect">
            <a:avLst/>
          </a:prstGeom>
          <a:noFill/>
        </p:spPr>
        <p:txBody>
          <a:bodyPr wrap="none" rtlCol="0">
            <a:spAutoFit/>
          </a:bodyPr>
          <a:lstStyle/>
          <a:p>
            <a:r>
              <a:rPr lang="nb-NO" sz="1600" dirty="0"/>
              <a:t>Alt.3: VPC (z2 and z3 </a:t>
            </a:r>
            <a:r>
              <a:rPr lang="nb-NO" sz="1600" dirty="0" err="1"/>
              <a:t>could</a:t>
            </a:r>
            <a:r>
              <a:rPr lang="nb-NO" sz="1600" dirty="0"/>
              <a:t> </a:t>
            </a:r>
            <a:r>
              <a:rPr lang="nb-NO" sz="1600" dirty="0" err="1"/>
              <a:t>here</a:t>
            </a:r>
            <a:r>
              <a:rPr lang="nb-NO" sz="1600" dirty="0"/>
              <a:t> be </a:t>
            </a:r>
            <a:r>
              <a:rPr lang="nb-NO" sz="1600" dirty="0" err="1"/>
              <a:t>on</a:t>
            </a:r>
            <a:r>
              <a:rPr lang="nb-NO" sz="1600" dirty="0"/>
              <a:t>/</a:t>
            </a:r>
            <a:r>
              <a:rPr lang="nb-NO" sz="1600" dirty="0" err="1"/>
              <a:t>off</a:t>
            </a:r>
            <a:r>
              <a:rPr lang="nb-NO" sz="1600" dirty="0"/>
              <a:t> </a:t>
            </a:r>
            <a:r>
              <a:rPr lang="nb-NO" sz="1600" dirty="0" err="1"/>
              <a:t>valves</a:t>
            </a:r>
            <a:r>
              <a:rPr lang="nb-NO" sz="1600" dirty="0"/>
              <a:t>)</a:t>
            </a:r>
          </a:p>
          <a:p>
            <a:r>
              <a:rPr lang="nb-NO" sz="1600" b="1" dirty="0" err="1"/>
              <a:t>Always</a:t>
            </a:r>
            <a:r>
              <a:rPr lang="nb-NO" sz="1600" b="1" dirty="0"/>
              <a:t> </a:t>
            </a:r>
            <a:r>
              <a:rPr lang="nb-NO" sz="1600" b="1" dirty="0" err="1"/>
              <a:t>use</a:t>
            </a:r>
            <a:r>
              <a:rPr lang="nb-NO" sz="1600" b="1" dirty="0"/>
              <a:t> Q (z1) to control p.</a:t>
            </a:r>
          </a:p>
          <a:p>
            <a:r>
              <a:rPr lang="nb-NO" sz="1600" dirty="0" err="1"/>
              <a:t>Need</a:t>
            </a:r>
            <a:r>
              <a:rPr lang="nb-NO" sz="1600" dirty="0"/>
              <a:t> </a:t>
            </a:r>
            <a:r>
              <a:rPr lang="nb-NO" sz="1600" dirty="0" err="1"/>
              <a:t>two</a:t>
            </a:r>
            <a:r>
              <a:rPr lang="nb-NO" sz="1600" dirty="0"/>
              <a:t> </a:t>
            </a:r>
            <a:r>
              <a:rPr lang="nb-NO" sz="1600" dirty="0" err="1"/>
              <a:t>VPC’s</a:t>
            </a:r>
            <a:r>
              <a:rPr lang="nb-NO" sz="1600" dirty="0"/>
              <a:t>:</a:t>
            </a:r>
          </a:p>
          <a:p>
            <a:pPr marL="285750" indent="-285750">
              <a:buFont typeface="Arial" panose="020B0604020202020204" pitchFamily="34" charset="0"/>
              <a:buChar char="•"/>
            </a:pPr>
            <a:r>
              <a:rPr lang="nb-NO" sz="1600" dirty="0" err="1"/>
              <a:t>Use</a:t>
            </a:r>
            <a:r>
              <a:rPr lang="nb-NO" sz="1600" dirty="0"/>
              <a:t> vent (z3) to </a:t>
            </a:r>
            <a:r>
              <a:rPr lang="nb-NO" sz="1600" dirty="0" err="1"/>
              <a:t>avoid</a:t>
            </a:r>
            <a:r>
              <a:rPr lang="nb-NO" sz="1600" dirty="0"/>
              <a:t> Q=0 (z1=0.1)</a:t>
            </a:r>
          </a:p>
          <a:p>
            <a:pPr marL="285750" indent="-285750">
              <a:buFont typeface="Arial" panose="020B0604020202020204" pitchFamily="34" charset="0"/>
              <a:buChar char="•"/>
            </a:pPr>
            <a:r>
              <a:rPr lang="nb-NO" sz="1600" dirty="0" err="1"/>
              <a:t>Use</a:t>
            </a:r>
            <a:r>
              <a:rPr lang="nb-NO" sz="1600" dirty="0"/>
              <a:t> inert (z2) to </a:t>
            </a:r>
            <a:r>
              <a:rPr lang="nb-NO" sz="1600" dirty="0" err="1"/>
              <a:t>avoid</a:t>
            </a:r>
            <a:r>
              <a:rPr lang="nb-NO" sz="1600" dirty="0"/>
              <a:t> Q=</a:t>
            </a:r>
            <a:r>
              <a:rPr lang="nb-NO" sz="1600" dirty="0" err="1"/>
              <a:t>max</a:t>
            </a:r>
            <a:r>
              <a:rPr lang="nb-NO" sz="1600" dirty="0"/>
              <a:t> (z1=0.9)</a:t>
            </a:r>
          </a:p>
          <a:p>
            <a:pPr marL="285750" indent="-285750">
              <a:buFont typeface="Arial" panose="020B0604020202020204" pitchFamily="34" charset="0"/>
              <a:buChar char="•"/>
            </a:pPr>
            <a:r>
              <a:rPr lang="nb-NO" sz="1600" dirty="0"/>
              <a:t>z2=0 and z3=0 </a:t>
            </a:r>
            <a:r>
              <a:rPr lang="nb-NO" sz="1600" dirty="0" err="1"/>
              <a:t>when</a:t>
            </a:r>
            <a:r>
              <a:rPr lang="nb-NO" sz="1600" dirty="0"/>
              <a:t> 0.1&lt;z1&lt;0.9</a:t>
            </a:r>
          </a:p>
          <a:p>
            <a:endParaRPr lang="nb-NO" dirty="0"/>
          </a:p>
        </p:txBody>
      </p:sp>
      <p:sp>
        <p:nvSpPr>
          <p:cNvPr id="21" name="TextBox 20">
            <a:extLst>
              <a:ext uri="{FF2B5EF4-FFF2-40B4-BE49-F238E27FC236}">
                <a16:creationId xmlns:a16="http://schemas.microsoft.com/office/drawing/2014/main" id="{D16EEE36-83A2-41EA-B363-A41C4ACC9BAF}"/>
              </a:ext>
            </a:extLst>
          </p:cNvPr>
          <p:cNvSpPr txBox="1"/>
          <p:nvPr/>
        </p:nvSpPr>
        <p:spPr>
          <a:xfrm>
            <a:off x="1723450" y="6640176"/>
            <a:ext cx="4490332" cy="253916"/>
          </a:xfrm>
          <a:prstGeom prst="rect">
            <a:avLst/>
          </a:prstGeom>
          <a:noFill/>
        </p:spPr>
        <p:txBody>
          <a:bodyPr wrap="none" rtlCol="0">
            <a:spAutoFit/>
          </a:bodyPr>
          <a:lstStyle/>
          <a:p>
            <a:r>
              <a:rPr lang="nb-NO" sz="1050" dirty="0" err="1"/>
              <a:t>Example</a:t>
            </a:r>
            <a:r>
              <a:rPr lang="nb-NO" sz="1050" dirty="0"/>
              <a:t>: </a:t>
            </a:r>
            <a:r>
              <a:rPr lang="nb-NO" sz="1050" dirty="0" err="1"/>
              <a:t>Heating</a:t>
            </a:r>
            <a:r>
              <a:rPr lang="nb-NO" sz="1050" dirty="0"/>
              <a:t> water </a:t>
            </a:r>
            <a:r>
              <a:rPr lang="nb-NO" sz="1050" dirty="0" err="1"/>
              <a:t>with</a:t>
            </a:r>
            <a:r>
              <a:rPr lang="nb-NO" sz="1050" dirty="0"/>
              <a:t> </a:t>
            </a:r>
            <a:r>
              <a:rPr lang="nb-NO" sz="1050" dirty="0" err="1"/>
              <a:t>intermediate</a:t>
            </a:r>
            <a:r>
              <a:rPr lang="nb-NO" sz="1050" dirty="0"/>
              <a:t> </a:t>
            </a:r>
            <a:r>
              <a:rPr lang="nb-NO" sz="1050" dirty="0" err="1"/>
              <a:t>storage</a:t>
            </a:r>
            <a:r>
              <a:rPr lang="nb-NO" sz="1050" dirty="0"/>
              <a:t>. «Inert» </a:t>
            </a:r>
            <a:r>
              <a:rPr lang="nb-NO" sz="1050" dirty="0" err="1"/>
              <a:t>could</a:t>
            </a:r>
            <a:r>
              <a:rPr lang="nb-NO" sz="1050" dirty="0"/>
              <a:t> be HP steam.</a:t>
            </a:r>
          </a:p>
        </p:txBody>
      </p:sp>
      <p:pic>
        <p:nvPicPr>
          <p:cNvPr id="15362" name="0A9FDCD1-2A72-45D2-967B-4D58A79895B9">
            <a:extLst>
              <a:ext uri="{FF2B5EF4-FFF2-40B4-BE49-F238E27FC236}">
                <a16:creationId xmlns:a16="http://schemas.microsoft.com/office/drawing/2014/main" id="{20C20F29-00B1-453A-AEF0-DCD8C4C21E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7403621" y="4140051"/>
            <a:ext cx="2526302" cy="3327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a:extLst>
              <a:ext uri="{FF2B5EF4-FFF2-40B4-BE49-F238E27FC236}">
                <a16:creationId xmlns:a16="http://schemas.microsoft.com/office/drawing/2014/main" id="{643D2D1A-EA28-4C9A-B954-EF0C0F972DB6}"/>
              </a:ext>
            </a:extLst>
          </p:cNvPr>
          <p:cNvSpPr txBox="1"/>
          <p:nvPr/>
        </p:nvSpPr>
        <p:spPr>
          <a:xfrm>
            <a:off x="-67105" y="-88442"/>
            <a:ext cx="2034916" cy="400110"/>
          </a:xfrm>
          <a:prstGeom prst="rect">
            <a:avLst/>
          </a:prstGeom>
          <a:noFill/>
        </p:spPr>
        <p:txBody>
          <a:bodyPr wrap="none" rtlCol="0">
            <a:spAutoFit/>
          </a:bodyPr>
          <a:lstStyle/>
          <a:p>
            <a:r>
              <a:rPr lang="nb-NO" sz="2000" dirty="0">
                <a:highlight>
                  <a:srgbClr val="FFFF00"/>
                </a:highlight>
              </a:rPr>
              <a:t>MV-MV </a:t>
            </a:r>
            <a:r>
              <a:rPr lang="nb-NO" sz="2000" dirty="0" err="1">
                <a:highlight>
                  <a:srgbClr val="FFFF00"/>
                </a:highlight>
              </a:rPr>
              <a:t>switching</a:t>
            </a:r>
            <a:endParaRPr lang="nb-NO" sz="2000" dirty="0">
              <a:highlight>
                <a:srgbClr val="FFFF00"/>
              </a:highlight>
            </a:endParaRPr>
          </a:p>
        </p:txBody>
      </p:sp>
      <p:sp>
        <p:nvSpPr>
          <p:cNvPr id="24" name="Rectangle 23">
            <a:extLst>
              <a:ext uri="{FF2B5EF4-FFF2-40B4-BE49-F238E27FC236}">
                <a16:creationId xmlns:a16="http://schemas.microsoft.com/office/drawing/2014/main" id="{A1D2173A-D054-4378-90A5-C19DD32DF7F1}"/>
              </a:ext>
            </a:extLst>
          </p:cNvPr>
          <p:cNvSpPr/>
          <p:nvPr/>
        </p:nvSpPr>
        <p:spPr>
          <a:xfrm>
            <a:off x="1723450" y="3035519"/>
            <a:ext cx="9554149" cy="4081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7" name="TextBox 26">
            <a:extLst>
              <a:ext uri="{FF2B5EF4-FFF2-40B4-BE49-F238E27FC236}">
                <a16:creationId xmlns:a16="http://schemas.microsoft.com/office/drawing/2014/main" id="{880C8E31-7141-4269-BF82-46D81A85D43D}"/>
              </a:ext>
            </a:extLst>
          </p:cNvPr>
          <p:cNvSpPr txBox="1"/>
          <p:nvPr/>
        </p:nvSpPr>
        <p:spPr>
          <a:xfrm>
            <a:off x="2478385" y="3837545"/>
            <a:ext cx="7372211" cy="707886"/>
          </a:xfrm>
          <a:prstGeom prst="rect">
            <a:avLst/>
          </a:prstGeom>
          <a:noFill/>
        </p:spPr>
        <p:txBody>
          <a:bodyPr wrap="none" rtlCol="0">
            <a:spAutoFit/>
          </a:bodyPr>
          <a:lstStyle/>
          <a:p>
            <a:r>
              <a:rPr lang="nb-NO" sz="2000" dirty="0" err="1"/>
              <a:t>Example</a:t>
            </a:r>
            <a:r>
              <a:rPr lang="nb-NO" sz="2000" dirty="0"/>
              <a:t>: </a:t>
            </a:r>
            <a:r>
              <a:rPr lang="nb-NO" sz="2000" dirty="0" err="1"/>
              <a:t>Heating</a:t>
            </a:r>
            <a:r>
              <a:rPr lang="nb-NO" sz="2000" dirty="0"/>
              <a:t> water to 213C = Control steam </a:t>
            </a:r>
            <a:r>
              <a:rPr lang="nb-NO" sz="2000" dirty="0" err="1"/>
              <a:t>pressure</a:t>
            </a:r>
            <a:r>
              <a:rPr lang="nb-NO" sz="2000" dirty="0"/>
              <a:t> at 20 bar*.</a:t>
            </a:r>
          </a:p>
          <a:p>
            <a:pPr marL="342900" indent="-342900">
              <a:buFont typeface="Arial" panose="020B0604020202020204" pitchFamily="34" charset="0"/>
              <a:buChar char="•"/>
            </a:pPr>
            <a:r>
              <a:rPr lang="nb-NO" sz="2000" dirty="0"/>
              <a:t>«Inert» (z2) </a:t>
            </a:r>
            <a:r>
              <a:rPr lang="nb-NO" sz="2000" dirty="0" err="1"/>
              <a:t>could</a:t>
            </a:r>
            <a:r>
              <a:rPr lang="nb-NO" sz="2000" dirty="0"/>
              <a:t> be HP steam.</a:t>
            </a:r>
          </a:p>
        </p:txBody>
      </p:sp>
      <p:cxnSp>
        <p:nvCxnSpPr>
          <p:cNvPr id="28" name="Straight Arrow Connector 27">
            <a:extLst>
              <a:ext uri="{FF2B5EF4-FFF2-40B4-BE49-F238E27FC236}">
                <a16:creationId xmlns:a16="http://schemas.microsoft.com/office/drawing/2014/main" id="{304562D5-CFDF-49AD-BB66-7EA5E3C7A9CB}"/>
              </a:ext>
            </a:extLst>
          </p:cNvPr>
          <p:cNvCxnSpPr/>
          <p:nvPr/>
        </p:nvCxnSpPr>
        <p:spPr>
          <a:xfrm flipV="1">
            <a:off x="4125538" y="2384287"/>
            <a:ext cx="648072" cy="3934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B34FFDC-F45D-2A89-AEC9-DCA578C4EBA8}"/>
              </a:ext>
            </a:extLst>
          </p:cNvPr>
          <p:cNvSpPr txBox="1"/>
          <p:nvPr/>
        </p:nvSpPr>
        <p:spPr>
          <a:xfrm>
            <a:off x="3727663" y="2174098"/>
            <a:ext cx="760144" cy="261610"/>
          </a:xfrm>
          <a:prstGeom prst="rect">
            <a:avLst/>
          </a:prstGeom>
          <a:noFill/>
        </p:spPr>
        <p:txBody>
          <a:bodyPr wrap="none" rtlCol="0">
            <a:spAutoFit/>
          </a:bodyPr>
          <a:lstStyle/>
          <a:p>
            <a:r>
              <a:rPr lang="nb-NO" sz="1100" dirty="0"/>
              <a:t>Hot water</a:t>
            </a:r>
            <a:endParaRPr lang="en-US" sz="1100" dirty="0"/>
          </a:p>
        </p:txBody>
      </p:sp>
      <p:sp>
        <p:nvSpPr>
          <p:cNvPr id="30" name="TextBox 29">
            <a:extLst>
              <a:ext uri="{FF2B5EF4-FFF2-40B4-BE49-F238E27FC236}">
                <a16:creationId xmlns:a16="http://schemas.microsoft.com/office/drawing/2014/main" id="{AFFEE8CF-9D70-93AF-44D1-AE2B16A86901}"/>
              </a:ext>
            </a:extLst>
          </p:cNvPr>
          <p:cNvSpPr txBox="1"/>
          <p:nvPr/>
        </p:nvSpPr>
        <p:spPr>
          <a:xfrm>
            <a:off x="5798781" y="2571932"/>
            <a:ext cx="926857" cy="261610"/>
          </a:xfrm>
          <a:prstGeom prst="rect">
            <a:avLst/>
          </a:prstGeom>
          <a:noFill/>
        </p:spPr>
        <p:txBody>
          <a:bodyPr wrap="none" rtlCol="0">
            <a:spAutoFit/>
          </a:bodyPr>
          <a:lstStyle/>
          <a:p>
            <a:r>
              <a:rPr lang="nb-NO" sz="1100" dirty="0" err="1"/>
              <a:t>Hotter</a:t>
            </a:r>
            <a:r>
              <a:rPr lang="nb-NO" sz="1100" dirty="0"/>
              <a:t> water</a:t>
            </a:r>
            <a:endParaRPr lang="en-US" sz="1100" dirty="0"/>
          </a:p>
        </p:txBody>
      </p:sp>
      <p:sp>
        <p:nvSpPr>
          <p:cNvPr id="31" name="TextBox 30">
            <a:extLst>
              <a:ext uri="{FF2B5EF4-FFF2-40B4-BE49-F238E27FC236}">
                <a16:creationId xmlns:a16="http://schemas.microsoft.com/office/drawing/2014/main" id="{8947A6B3-8A6F-1A9C-41AD-0F71C7C4EA9B}"/>
              </a:ext>
            </a:extLst>
          </p:cNvPr>
          <p:cNvSpPr txBox="1"/>
          <p:nvPr/>
        </p:nvSpPr>
        <p:spPr>
          <a:xfrm>
            <a:off x="1433209" y="6193277"/>
            <a:ext cx="2584362" cy="276999"/>
          </a:xfrm>
          <a:prstGeom prst="rect">
            <a:avLst/>
          </a:prstGeom>
          <a:noFill/>
        </p:spPr>
        <p:txBody>
          <a:bodyPr wrap="none" rtlCol="0">
            <a:spAutoFit/>
          </a:bodyPr>
          <a:lstStyle/>
          <a:p>
            <a:r>
              <a:rPr lang="nb-NO" sz="1200" dirty="0"/>
              <a:t>* </a:t>
            </a:r>
            <a:r>
              <a:rPr lang="nb-NO" sz="1200" dirty="0" err="1"/>
              <a:t>Rule</a:t>
            </a:r>
            <a:r>
              <a:rPr lang="nb-NO" sz="1200" dirty="0"/>
              <a:t> of </a:t>
            </a:r>
            <a:r>
              <a:rPr lang="nb-NO" sz="1200" dirty="0" err="1"/>
              <a:t>thumb</a:t>
            </a:r>
            <a:r>
              <a:rPr lang="nb-NO" sz="1200" dirty="0"/>
              <a:t>: p[bar] = [T[C]/100]^4</a:t>
            </a:r>
            <a:endParaRPr lang="en-US" sz="1200" dirty="0"/>
          </a:p>
        </p:txBody>
      </p:sp>
      <p:sp>
        <p:nvSpPr>
          <p:cNvPr id="26" name="Slide Number Placeholder 25">
            <a:extLst>
              <a:ext uri="{FF2B5EF4-FFF2-40B4-BE49-F238E27FC236}">
                <a16:creationId xmlns:a16="http://schemas.microsoft.com/office/drawing/2014/main" id="{01C6AB0C-05D8-A8C3-377F-857937EA79CD}"/>
              </a:ext>
            </a:extLst>
          </p:cNvPr>
          <p:cNvSpPr>
            <a:spLocks noGrp="1"/>
          </p:cNvSpPr>
          <p:nvPr>
            <p:ph type="sldNum" sz="quarter" idx="12"/>
          </p:nvPr>
        </p:nvSpPr>
        <p:spPr/>
        <p:txBody>
          <a:bodyPr/>
          <a:lstStyle/>
          <a:p>
            <a:fld id="{A5FDCD2B-6064-4A78-9C2D-DD73DFA345C7}" type="slidenum">
              <a:rPr lang="en-US" smtClean="0"/>
              <a:t>69</a:t>
            </a:fld>
            <a:endParaRPr lang="en-US"/>
          </a:p>
        </p:txBody>
      </p:sp>
    </p:spTree>
    <p:extLst>
      <p:ext uri="{BB962C8B-B14F-4D97-AF65-F5344CB8AC3E}">
        <p14:creationId xmlns:p14="http://schemas.microsoft.com/office/powerpoint/2010/main" val="2454147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a:extLst>
              <a:ext uri="{FF2B5EF4-FFF2-40B4-BE49-F238E27FC236}">
                <a16:creationId xmlns:a16="http://schemas.microsoft.com/office/drawing/2014/main" id="{A6D4AC9C-5D93-4D2D-8904-FC82B2920A6F}"/>
              </a:ext>
            </a:extLst>
          </p:cNvPr>
          <p:cNvSpPr>
            <a:spLocks noGrp="1" noChangeArrowheads="1"/>
          </p:cNvSpPr>
          <p:nvPr>
            <p:ph type="title"/>
          </p:nvPr>
        </p:nvSpPr>
        <p:spPr>
          <a:xfrm>
            <a:off x="481208" y="-167482"/>
            <a:ext cx="11161733" cy="1325563"/>
          </a:xfrm>
        </p:spPr>
        <p:txBody>
          <a:bodyPr>
            <a:normAutofit fontScale="90000"/>
          </a:bodyPr>
          <a:lstStyle/>
          <a:p>
            <a:r>
              <a:rPr lang="en-US" altLang="nb-NO" sz="4800" dirty="0"/>
              <a:t>Example: Flow controller on valve (very common!)</a:t>
            </a:r>
          </a:p>
        </p:txBody>
      </p:sp>
      <p:sp>
        <p:nvSpPr>
          <p:cNvPr id="26627" name="Rectangle 3">
            <a:extLst>
              <a:ext uri="{FF2B5EF4-FFF2-40B4-BE49-F238E27FC236}">
                <a16:creationId xmlns:a16="http://schemas.microsoft.com/office/drawing/2014/main" id="{4BD52134-2876-5D40-A29B-61FA62800D51}"/>
              </a:ext>
            </a:extLst>
          </p:cNvPr>
          <p:cNvSpPr>
            <a:spLocks noGrp="1" noChangeArrowheads="1"/>
          </p:cNvSpPr>
          <p:nvPr>
            <p:ph idx="1"/>
          </p:nvPr>
        </p:nvSpPr>
        <p:spPr/>
        <p:txBody>
          <a:bodyPr>
            <a:normAutofit/>
          </a:bodyPr>
          <a:lstStyle/>
          <a:p>
            <a:pPr eaLnBrk="1" hangingPunct="1">
              <a:lnSpc>
                <a:spcPct val="80000"/>
              </a:lnSpc>
              <a:defRPr/>
            </a:pPr>
            <a:r>
              <a:rPr lang="en-US" altLang="nb-NO" sz="1800" dirty="0"/>
              <a:t>Helpful to reduce valve nonlinearity and provide local disturbance rejection (d=p</a:t>
            </a:r>
            <a:r>
              <a:rPr lang="en-US" altLang="nb-NO" sz="1800" baseline="-25000" dirty="0"/>
              <a:t>1</a:t>
            </a:r>
            <a:r>
              <a:rPr lang="en-US" altLang="nb-NO" sz="1800" dirty="0"/>
              <a:t>, p</a:t>
            </a:r>
            <a:r>
              <a:rPr lang="en-US" altLang="nb-NO" sz="1800" baseline="-25000" dirty="0"/>
              <a:t>2</a:t>
            </a:r>
            <a:r>
              <a:rPr lang="en-US" altLang="nb-NO" sz="1800" dirty="0"/>
              <a:t>)</a:t>
            </a:r>
          </a:p>
          <a:p>
            <a:pPr lvl="1" eaLnBrk="1" hangingPunct="1">
              <a:lnSpc>
                <a:spcPct val="80000"/>
              </a:lnSpc>
              <a:defRPr/>
            </a:pPr>
            <a:r>
              <a:rPr lang="en-US" altLang="nb-NO" sz="1400" dirty="0"/>
              <a:t>y = level H in tank (or could be temperature etc.)</a:t>
            </a:r>
          </a:p>
          <a:p>
            <a:pPr lvl="1" eaLnBrk="1" hangingPunct="1">
              <a:lnSpc>
                <a:spcPct val="80000"/>
              </a:lnSpc>
              <a:defRPr/>
            </a:pPr>
            <a:r>
              <a:rPr lang="en-US" altLang="nb-NO" sz="1400" dirty="0"/>
              <a:t>u = valve position (z)</a:t>
            </a:r>
          </a:p>
          <a:p>
            <a:pPr lvl="1" eaLnBrk="1" hangingPunct="1">
              <a:lnSpc>
                <a:spcPct val="80000"/>
              </a:lnSpc>
              <a:defRPr/>
            </a:pPr>
            <a:r>
              <a:rPr lang="en-US" altLang="nb-NO" sz="1400" dirty="0"/>
              <a:t>y</a:t>
            </a:r>
            <a:r>
              <a:rPr lang="en-US" altLang="nb-NO" sz="1400" baseline="-25000" dirty="0"/>
              <a:t>2</a:t>
            </a:r>
            <a:r>
              <a:rPr lang="en-US" altLang="nb-NO" sz="1400" dirty="0"/>
              <a:t> = flowrate q through valve</a:t>
            </a:r>
          </a:p>
          <a:p>
            <a:pPr eaLnBrk="1" hangingPunct="1">
              <a:lnSpc>
                <a:spcPct val="80000"/>
              </a:lnSpc>
              <a:defRPr/>
            </a:pPr>
            <a:endParaRPr lang="en-US" altLang="nb-NO" sz="1200" dirty="0"/>
          </a:p>
        </p:txBody>
      </p:sp>
      <p:sp>
        <p:nvSpPr>
          <p:cNvPr id="26628" name="Line 6">
            <a:extLst>
              <a:ext uri="{FF2B5EF4-FFF2-40B4-BE49-F238E27FC236}">
                <a16:creationId xmlns:a16="http://schemas.microsoft.com/office/drawing/2014/main" id="{A6B9C6E8-3CF4-4853-9765-04F9A841D835}"/>
              </a:ext>
            </a:extLst>
          </p:cNvPr>
          <p:cNvSpPr>
            <a:spLocks noChangeShapeType="1"/>
          </p:cNvSpPr>
          <p:nvPr/>
        </p:nvSpPr>
        <p:spPr bwMode="auto">
          <a:xfrm>
            <a:off x="3171768" y="4295776"/>
            <a:ext cx="0" cy="11525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29" name="Line 7">
            <a:extLst>
              <a:ext uri="{FF2B5EF4-FFF2-40B4-BE49-F238E27FC236}">
                <a16:creationId xmlns:a16="http://schemas.microsoft.com/office/drawing/2014/main" id="{170A6856-6FE6-4E0D-9241-FB101D86F392}"/>
              </a:ext>
            </a:extLst>
          </p:cNvPr>
          <p:cNvSpPr>
            <a:spLocks noChangeShapeType="1"/>
          </p:cNvSpPr>
          <p:nvPr/>
        </p:nvSpPr>
        <p:spPr bwMode="auto">
          <a:xfrm>
            <a:off x="3171769" y="5448300"/>
            <a:ext cx="93662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30" name="Line 8">
            <a:extLst>
              <a:ext uri="{FF2B5EF4-FFF2-40B4-BE49-F238E27FC236}">
                <a16:creationId xmlns:a16="http://schemas.microsoft.com/office/drawing/2014/main" id="{12012307-EDEE-4585-9589-CCB7F9DDDF05}"/>
              </a:ext>
            </a:extLst>
          </p:cNvPr>
          <p:cNvSpPr>
            <a:spLocks noChangeShapeType="1"/>
          </p:cNvSpPr>
          <p:nvPr/>
        </p:nvSpPr>
        <p:spPr bwMode="auto">
          <a:xfrm>
            <a:off x="4108393" y="4295776"/>
            <a:ext cx="0" cy="11525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31" name="Line 9">
            <a:extLst>
              <a:ext uri="{FF2B5EF4-FFF2-40B4-BE49-F238E27FC236}">
                <a16:creationId xmlns:a16="http://schemas.microsoft.com/office/drawing/2014/main" id="{B1762352-D8C5-4E14-844B-E473E3675AB1}"/>
              </a:ext>
            </a:extLst>
          </p:cNvPr>
          <p:cNvSpPr>
            <a:spLocks noChangeShapeType="1"/>
          </p:cNvSpPr>
          <p:nvPr/>
        </p:nvSpPr>
        <p:spPr bwMode="auto">
          <a:xfrm>
            <a:off x="3171768" y="4511675"/>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32" name="Line 10">
            <a:extLst>
              <a:ext uri="{FF2B5EF4-FFF2-40B4-BE49-F238E27FC236}">
                <a16:creationId xmlns:a16="http://schemas.microsoft.com/office/drawing/2014/main" id="{4E45A3DB-E058-412D-89BD-0FE2D57FF449}"/>
              </a:ext>
            </a:extLst>
          </p:cNvPr>
          <p:cNvSpPr>
            <a:spLocks noChangeShapeType="1"/>
          </p:cNvSpPr>
          <p:nvPr/>
        </p:nvSpPr>
        <p:spPr bwMode="auto">
          <a:xfrm>
            <a:off x="3171769" y="4511675"/>
            <a:ext cx="936625" cy="0"/>
          </a:xfrm>
          <a:prstGeom prst="line">
            <a:avLst/>
          </a:prstGeom>
          <a:noFill/>
          <a:ln w="9525">
            <a:solidFill>
              <a:schemeClr val="accent2"/>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33" name="Line 11">
            <a:extLst>
              <a:ext uri="{FF2B5EF4-FFF2-40B4-BE49-F238E27FC236}">
                <a16:creationId xmlns:a16="http://schemas.microsoft.com/office/drawing/2014/main" id="{1C335296-C207-4857-BEF9-D253ABB5D124}"/>
              </a:ext>
            </a:extLst>
          </p:cNvPr>
          <p:cNvSpPr>
            <a:spLocks noChangeShapeType="1"/>
          </p:cNvSpPr>
          <p:nvPr/>
        </p:nvSpPr>
        <p:spPr bwMode="auto">
          <a:xfrm>
            <a:off x="4108394" y="4367213"/>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34" name="Line 12">
            <a:extLst>
              <a:ext uri="{FF2B5EF4-FFF2-40B4-BE49-F238E27FC236}">
                <a16:creationId xmlns:a16="http://schemas.microsoft.com/office/drawing/2014/main" id="{2EBEED58-0F1F-4342-8A11-2FCF3FAA9D69}"/>
              </a:ext>
            </a:extLst>
          </p:cNvPr>
          <p:cNvSpPr>
            <a:spLocks noChangeShapeType="1"/>
          </p:cNvSpPr>
          <p:nvPr/>
        </p:nvSpPr>
        <p:spPr bwMode="auto">
          <a:xfrm>
            <a:off x="4252856" y="4367213"/>
            <a:ext cx="0" cy="10080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35" name="Line 13">
            <a:extLst>
              <a:ext uri="{FF2B5EF4-FFF2-40B4-BE49-F238E27FC236}">
                <a16:creationId xmlns:a16="http://schemas.microsoft.com/office/drawing/2014/main" id="{58566327-36B2-43A3-A8D5-51FB8290A66D}"/>
              </a:ext>
            </a:extLst>
          </p:cNvPr>
          <p:cNvSpPr>
            <a:spLocks noChangeShapeType="1"/>
          </p:cNvSpPr>
          <p:nvPr/>
        </p:nvSpPr>
        <p:spPr bwMode="auto">
          <a:xfrm>
            <a:off x="4108394" y="5375275"/>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36" name="Line 14">
            <a:extLst>
              <a:ext uri="{FF2B5EF4-FFF2-40B4-BE49-F238E27FC236}">
                <a16:creationId xmlns:a16="http://schemas.microsoft.com/office/drawing/2014/main" id="{97146772-D436-4CF4-A79C-0E76BD5002E0}"/>
              </a:ext>
            </a:extLst>
          </p:cNvPr>
          <p:cNvSpPr>
            <a:spLocks noChangeShapeType="1"/>
          </p:cNvSpPr>
          <p:nvPr/>
        </p:nvSpPr>
        <p:spPr bwMode="auto">
          <a:xfrm>
            <a:off x="4252857" y="4656138"/>
            <a:ext cx="358775" cy="0"/>
          </a:xfrm>
          <a:prstGeom prst="line">
            <a:avLst/>
          </a:prstGeom>
          <a:noFill/>
          <a:ln w="9525">
            <a:solidFill>
              <a:schemeClr val="tx1"/>
            </a:solidFill>
            <a:prstDash val="dash"/>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37" name="Oval 15">
            <a:extLst>
              <a:ext uri="{FF2B5EF4-FFF2-40B4-BE49-F238E27FC236}">
                <a16:creationId xmlns:a16="http://schemas.microsoft.com/office/drawing/2014/main" id="{A2511361-2308-4219-9480-4F7BAA0AD790}"/>
              </a:ext>
            </a:extLst>
          </p:cNvPr>
          <p:cNvSpPr>
            <a:spLocks noChangeArrowheads="1"/>
          </p:cNvSpPr>
          <p:nvPr/>
        </p:nvSpPr>
        <p:spPr bwMode="auto">
          <a:xfrm>
            <a:off x="4611632" y="4438651"/>
            <a:ext cx="504825" cy="504825"/>
          </a:xfrm>
          <a:prstGeom prst="ellipse">
            <a:avLst/>
          </a:prstGeom>
          <a:solidFill>
            <a:srgbClr val="FFFF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eaLnBrk="1" hangingPunct="1">
              <a:spcBef>
                <a:spcPct val="0"/>
              </a:spcBef>
              <a:buFontTx/>
              <a:buNone/>
            </a:pPr>
            <a:r>
              <a:rPr lang="en-US" altLang="nb-NO" sz="1800">
                <a:latin typeface="Arial" panose="020B0604020202020204" pitchFamily="34" charset="0"/>
              </a:rPr>
              <a:t>LC</a:t>
            </a:r>
          </a:p>
        </p:txBody>
      </p:sp>
      <p:sp>
        <p:nvSpPr>
          <p:cNvPr id="26638" name="Text Box 16">
            <a:extLst>
              <a:ext uri="{FF2B5EF4-FFF2-40B4-BE49-F238E27FC236}">
                <a16:creationId xmlns:a16="http://schemas.microsoft.com/office/drawing/2014/main" id="{8C31DD3E-72B7-4C4A-9372-91C5502B689C}"/>
              </a:ext>
            </a:extLst>
          </p:cNvPr>
          <p:cNvSpPr txBox="1">
            <a:spLocks noChangeArrowheads="1"/>
          </p:cNvSpPr>
          <p:nvPr/>
        </p:nvSpPr>
        <p:spPr bwMode="auto">
          <a:xfrm>
            <a:off x="4262381" y="4295776"/>
            <a:ext cx="3492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eaLnBrk="1" hangingPunct="1">
              <a:spcBef>
                <a:spcPct val="0"/>
              </a:spcBef>
              <a:buFontTx/>
              <a:buNone/>
            </a:pPr>
            <a:r>
              <a:rPr lang="en-US" altLang="nb-NO" sz="1800">
                <a:latin typeface="Arial" panose="020B0604020202020204" pitchFamily="34" charset="0"/>
              </a:rPr>
              <a:t>H</a:t>
            </a:r>
          </a:p>
        </p:txBody>
      </p:sp>
      <p:sp>
        <p:nvSpPr>
          <p:cNvPr id="26639" name="Line 17">
            <a:extLst>
              <a:ext uri="{FF2B5EF4-FFF2-40B4-BE49-F238E27FC236}">
                <a16:creationId xmlns:a16="http://schemas.microsoft.com/office/drawing/2014/main" id="{9887861D-67CD-4EA9-9ACF-1769DE29C5CF}"/>
              </a:ext>
            </a:extLst>
          </p:cNvPr>
          <p:cNvSpPr>
            <a:spLocks noChangeShapeType="1"/>
          </p:cNvSpPr>
          <p:nvPr/>
        </p:nvSpPr>
        <p:spPr bwMode="auto">
          <a:xfrm>
            <a:off x="4829118" y="4079876"/>
            <a:ext cx="0" cy="360363"/>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40" name="Text Box 18">
            <a:extLst>
              <a:ext uri="{FF2B5EF4-FFF2-40B4-BE49-F238E27FC236}">
                <a16:creationId xmlns:a16="http://schemas.microsoft.com/office/drawing/2014/main" id="{193F8904-3DC7-4509-B8D6-802920C98087}"/>
              </a:ext>
            </a:extLst>
          </p:cNvPr>
          <p:cNvSpPr txBox="1">
            <a:spLocks noChangeArrowheads="1"/>
          </p:cNvSpPr>
          <p:nvPr/>
        </p:nvSpPr>
        <p:spPr bwMode="auto">
          <a:xfrm>
            <a:off x="4835468" y="4027488"/>
            <a:ext cx="4254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eaLnBrk="1" hangingPunct="1">
              <a:spcBef>
                <a:spcPct val="0"/>
              </a:spcBef>
              <a:buFontTx/>
              <a:buNone/>
            </a:pPr>
            <a:r>
              <a:rPr lang="en-US" altLang="nb-NO" sz="1800">
                <a:latin typeface="Arial" panose="020B0604020202020204" pitchFamily="34" charset="0"/>
              </a:rPr>
              <a:t>H</a:t>
            </a:r>
            <a:r>
              <a:rPr lang="en-US" altLang="nb-NO" sz="1800" baseline="-25000">
                <a:latin typeface="Arial" panose="020B0604020202020204" pitchFamily="34" charset="0"/>
              </a:rPr>
              <a:t>s</a:t>
            </a:r>
          </a:p>
        </p:txBody>
      </p:sp>
      <p:sp>
        <p:nvSpPr>
          <p:cNvPr id="26641" name="Line 19">
            <a:extLst>
              <a:ext uri="{FF2B5EF4-FFF2-40B4-BE49-F238E27FC236}">
                <a16:creationId xmlns:a16="http://schemas.microsoft.com/office/drawing/2014/main" id="{5C315AB1-66E1-4C93-A3BA-1CC40F30CC92}"/>
              </a:ext>
            </a:extLst>
          </p:cNvPr>
          <p:cNvSpPr>
            <a:spLocks noChangeShapeType="1"/>
          </p:cNvSpPr>
          <p:nvPr/>
        </p:nvSpPr>
        <p:spPr bwMode="auto">
          <a:xfrm>
            <a:off x="2739968" y="4224338"/>
            <a:ext cx="6477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42" name="Line 20">
            <a:extLst>
              <a:ext uri="{FF2B5EF4-FFF2-40B4-BE49-F238E27FC236}">
                <a16:creationId xmlns:a16="http://schemas.microsoft.com/office/drawing/2014/main" id="{14DED398-B037-4DEB-8700-D530AE4D489B}"/>
              </a:ext>
            </a:extLst>
          </p:cNvPr>
          <p:cNvSpPr>
            <a:spLocks noChangeShapeType="1"/>
          </p:cNvSpPr>
          <p:nvPr/>
        </p:nvSpPr>
        <p:spPr bwMode="auto">
          <a:xfrm>
            <a:off x="3387668" y="4224339"/>
            <a:ext cx="0" cy="3587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43" name="Text Box 21">
            <a:extLst>
              <a:ext uri="{FF2B5EF4-FFF2-40B4-BE49-F238E27FC236}">
                <a16:creationId xmlns:a16="http://schemas.microsoft.com/office/drawing/2014/main" id="{D40771C3-950B-4096-BC86-C77C45428120}"/>
              </a:ext>
            </a:extLst>
          </p:cNvPr>
          <p:cNvSpPr txBox="1">
            <a:spLocks noChangeArrowheads="1"/>
          </p:cNvSpPr>
          <p:nvPr/>
        </p:nvSpPr>
        <p:spPr bwMode="auto">
          <a:xfrm>
            <a:off x="2484382" y="3935413"/>
            <a:ext cx="687387"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eaLnBrk="1" hangingPunct="1">
              <a:spcBef>
                <a:spcPct val="0"/>
              </a:spcBef>
              <a:buFontTx/>
              <a:buNone/>
            </a:pPr>
            <a:r>
              <a:rPr lang="en-US" altLang="nb-NO" sz="1400">
                <a:latin typeface="Arial" panose="020B0604020202020204" pitchFamily="34" charset="0"/>
              </a:rPr>
              <a:t>flow in</a:t>
            </a:r>
          </a:p>
        </p:txBody>
      </p:sp>
      <p:sp>
        <p:nvSpPr>
          <p:cNvPr id="26644" name="Line 22">
            <a:extLst>
              <a:ext uri="{FF2B5EF4-FFF2-40B4-BE49-F238E27FC236}">
                <a16:creationId xmlns:a16="http://schemas.microsoft.com/office/drawing/2014/main" id="{14588DD3-13FD-4A71-BF88-15F8CDB49A8C}"/>
              </a:ext>
            </a:extLst>
          </p:cNvPr>
          <p:cNvSpPr>
            <a:spLocks noChangeShapeType="1"/>
          </p:cNvSpPr>
          <p:nvPr/>
        </p:nvSpPr>
        <p:spPr bwMode="auto">
          <a:xfrm>
            <a:off x="3819468" y="5303838"/>
            <a:ext cx="0" cy="647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45" name="Line 23">
            <a:extLst>
              <a:ext uri="{FF2B5EF4-FFF2-40B4-BE49-F238E27FC236}">
                <a16:creationId xmlns:a16="http://schemas.microsoft.com/office/drawing/2014/main" id="{93CF3BA3-BAA6-4E07-B2B7-9017DAFBA322}"/>
              </a:ext>
            </a:extLst>
          </p:cNvPr>
          <p:cNvSpPr>
            <a:spLocks noChangeShapeType="1"/>
          </p:cNvSpPr>
          <p:nvPr/>
        </p:nvSpPr>
        <p:spPr bwMode="auto">
          <a:xfrm>
            <a:off x="3819468" y="5951538"/>
            <a:ext cx="16573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46" name="Text Box 24">
            <a:extLst>
              <a:ext uri="{FF2B5EF4-FFF2-40B4-BE49-F238E27FC236}">
                <a16:creationId xmlns:a16="http://schemas.microsoft.com/office/drawing/2014/main" id="{4990A370-E36E-4C0F-848D-3A48CDFC0D31}"/>
              </a:ext>
            </a:extLst>
          </p:cNvPr>
          <p:cNvSpPr txBox="1">
            <a:spLocks noChangeArrowheads="1"/>
          </p:cNvSpPr>
          <p:nvPr/>
        </p:nvSpPr>
        <p:spPr bwMode="auto">
          <a:xfrm>
            <a:off x="4486218" y="6078538"/>
            <a:ext cx="795338"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eaLnBrk="1" hangingPunct="1">
              <a:spcBef>
                <a:spcPct val="0"/>
              </a:spcBef>
              <a:buFontTx/>
              <a:buNone/>
            </a:pPr>
            <a:r>
              <a:rPr lang="en-US" altLang="nb-NO" sz="1400">
                <a:latin typeface="Arial" panose="020B0604020202020204" pitchFamily="34" charset="0"/>
              </a:rPr>
              <a:t>flow out</a:t>
            </a:r>
          </a:p>
        </p:txBody>
      </p:sp>
      <p:sp>
        <p:nvSpPr>
          <p:cNvPr id="26647" name="AutoShape 25">
            <a:extLst>
              <a:ext uri="{FF2B5EF4-FFF2-40B4-BE49-F238E27FC236}">
                <a16:creationId xmlns:a16="http://schemas.microsoft.com/office/drawing/2014/main" id="{369EF2C0-2047-4C57-842D-444E2D3F68CC}"/>
              </a:ext>
            </a:extLst>
          </p:cNvPr>
          <p:cNvSpPr>
            <a:spLocks noChangeArrowheads="1"/>
          </p:cNvSpPr>
          <p:nvPr/>
        </p:nvSpPr>
        <p:spPr bwMode="auto">
          <a:xfrm rot="5400000">
            <a:off x="4754506" y="5759451"/>
            <a:ext cx="215900" cy="371475"/>
          </a:xfrm>
          <a:prstGeom prst="flowChartCollate">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eaLnBrk="1" hangingPunct="1">
              <a:spcBef>
                <a:spcPct val="0"/>
              </a:spcBef>
              <a:buFontTx/>
              <a:buNone/>
            </a:pPr>
            <a:endParaRPr lang="nb-NO" altLang="nb-NO" sz="1800">
              <a:latin typeface="Arial" panose="020B0604020202020204" pitchFamily="34" charset="0"/>
            </a:endParaRPr>
          </a:p>
        </p:txBody>
      </p:sp>
      <p:sp>
        <p:nvSpPr>
          <p:cNvPr id="26648" name="Line 26">
            <a:extLst>
              <a:ext uri="{FF2B5EF4-FFF2-40B4-BE49-F238E27FC236}">
                <a16:creationId xmlns:a16="http://schemas.microsoft.com/office/drawing/2014/main" id="{468EA830-5E55-4562-B250-8311CD4F6786}"/>
              </a:ext>
            </a:extLst>
          </p:cNvPr>
          <p:cNvSpPr>
            <a:spLocks noChangeShapeType="1"/>
          </p:cNvSpPr>
          <p:nvPr/>
        </p:nvSpPr>
        <p:spPr bwMode="auto">
          <a:xfrm flipV="1">
            <a:off x="4862456" y="4943476"/>
            <a:ext cx="19050" cy="1008063"/>
          </a:xfrm>
          <a:prstGeom prst="line">
            <a:avLst/>
          </a:prstGeom>
          <a:noFill/>
          <a:ln w="9525">
            <a:solidFill>
              <a:schemeClr val="tx1"/>
            </a:solidFill>
            <a:prstDash val="dash"/>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49" name="Text Box 27">
            <a:extLst>
              <a:ext uri="{FF2B5EF4-FFF2-40B4-BE49-F238E27FC236}">
                <a16:creationId xmlns:a16="http://schemas.microsoft.com/office/drawing/2014/main" id="{27F7C987-6BFE-4E4F-AE9B-EBCD3BF80142}"/>
              </a:ext>
            </a:extLst>
          </p:cNvPr>
          <p:cNvSpPr txBox="1">
            <a:spLocks noChangeArrowheads="1"/>
          </p:cNvSpPr>
          <p:nvPr/>
        </p:nvSpPr>
        <p:spPr bwMode="auto">
          <a:xfrm>
            <a:off x="4900557" y="4938714"/>
            <a:ext cx="1258887"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eaLnBrk="1" hangingPunct="1">
              <a:spcBef>
                <a:spcPct val="0"/>
              </a:spcBef>
              <a:buFontTx/>
              <a:buNone/>
            </a:pPr>
            <a:r>
              <a:rPr lang="en-US" altLang="nb-NO" sz="1800">
                <a:latin typeface="Arial" panose="020B0604020202020204" pitchFamily="34" charset="0"/>
              </a:rPr>
              <a:t>MV=z</a:t>
            </a:r>
          </a:p>
          <a:p>
            <a:pPr eaLnBrk="1" hangingPunct="1">
              <a:spcBef>
                <a:spcPct val="0"/>
              </a:spcBef>
              <a:buFontTx/>
              <a:buNone/>
            </a:pPr>
            <a:r>
              <a:rPr lang="en-US" altLang="nb-NO" sz="1400">
                <a:latin typeface="Arial" panose="020B0604020202020204" pitchFamily="34" charset="0"/>
              </a:rPr>
              <a:t>valve position</a:t>
            </a:r>
          </a:p>
        </p:txBody>
      </p:sp>
      <p:sp>
        <p:nvSpPr>
          <p:cNvPr id="26650" name="Text Box 28">
            <a:extLst>
              <a:ext uri="{FF2B5EF4-FFF2-40B4-BE49-F238E27FC236}">
                <a16:creationId xmlns:a16="http://schemas.microsoft.com/office/drawing/2014/main" id="{1A0C8EC1-4B52-4055-A2E5-5E4E8D1850F1}"/>
              </a:ext>
            </a:extLst>
          </p:cNvPr>
          <p:cNvSpPr txBox="1">
            <a:spLocks noChangeArrowheads="1"/>
          </p:cNvSpPr>
          <p:nvPr/>
        </p:nvSpPr>
        <p:spPr bwMode="auto">
          <a:xfrm>
            <a:off x="2424056" y="3568701"/>
            <a:ext cx="24193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eaLnBrk="1" hangingPunct="1">
              <a:spcBef>
                <a:spcPct val="0"/>
              </a:spcBef>
              <a:buFontTx/>
              <a:buNone/>
            </a:pPr>
            <a:r>
              <a:rPr lang="en-US" altLang="nb-NO" sz="1800">
                <a:latin typeface="Arial" panose="020B0604020202020204" pitchFamily="34" charset="0"/>
              </a:rPr>
              <a:t>WITHOUT CASCADE</a:t>
            </a:r>
          </a:p>
        </p:txBody>
      </p:sp>
      <p:sp>
        <p:nvSpPr>
          <p:cNvPr id="26672" name="Text Box 53">
            <a:extLst>
              <a:ext uri="{FF2B5EF4-FFF2-40B4-BE49-F238E27FC236}">
                <a16:creationId xmlns:a16="http://schemas.microsoft.com/office/drawing/2014/main" id="{71A0646F-F597-400E-89B8-5C4B957B2808}"/>
              </a:ext>
            </a:extLst>
          </p:cNvPr>
          <p:cNvSpPr txBox="1">
            <a:spLocks noChangeArrowheads="1"/>
          </p:cNvSpPr>
          <p:nvPr/>
        </p:nvSpPr>
        <p:spPr bwMode="auto">
          <a:xfrm>
            <a:off x="6170556" y="3598863"/>
            <a:ext cx="19367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eaLnBrk="1" hangingPunct="1">
              <a:spcBef>
                <a:spcPct val="0"/>
              </a:spcBef>
              <a:buFontTx/>
              <a:buNone/>
            </a:pPr>
            <a:r>
              <a:rPr lang="en-US" altLang="nb-NO" sz="1800" dirty="0">
                <a:latin typeface="Arial" panose="020B0604020202020204" pitchFamily="34" charset="0"/>
              </a:rPr>
              <a:t>WITH CASCADE</a:t>
            </a:r>
          </a:p>
        </p:txBody>
      </p:sp>
      <p:sp>
        <p:nvSpPr>
          <p:cNvPr id="26680" name="Text Box 61">
            <a:extLst>
              <a:ext uri="{FF2B5EF4-FFF2-40B4-BE49-F238E27FC236}">
                <a16:creationId xmlns:a16="http://schemas.microsoft.com/office/drawing/2014/main" id="{B90C1213-9B81-49B0-9116-02316D65ED4E}"/>
              </a:ext>
            </a:extLst>
          </p:cNvPr>
          <p:cNvSpPr txBox="1">
            <a:spLocks noChangeArrowheads="1"/>
          </p:cNvSpPr>
          <p:nvPr/>
        </p:nvSpPr>
        <p:spPr bwMode="auto">
          <a:xfrm>
            <a:off x="9097906" y="6205538"/>
            <a:ext cx="9017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eaLnBrk="1" hangingPunct="1">
              <a:spcBef>
                <a:spcPct val="0"/>
              </a:spcBef>
              <a:buFontTx/>
              <a:buNone/>
            </a:pPr>
            <a:r>
              <a:rPr lang="en-US" altLang="nb-NO" sz="1200" dirty="0">
                <a:latin typeface="Arial" panose="020B0604020202020204" pitchFamily="34" charset="0"/>
              </a:rPr>
              <a:t>measured </a:t>
            </a:r>
          </a:p>
          <a:p>
            <a:pPr eaLnBrk="1" hangingPunct="1">
              <a:spcBef>
                <a:spcPct val="0"/>
              </a:spcBef>
              <a:buFontTx/>
              <a:buNone/>
            </a:pPr>
            <a:r>
              <a:rPr lang="en-US" altLang="nb-NO" sz="1200" dirty="0">
                <a:latin typeface="Arial" panose="020B0604020202020204" pitchFamily="34" charset="0"/>
              </a:rPr>
              <a:t>flow</a:t>
            </a:r>
          </a:p>
        </p:txBody>
      </p:sp>
      <p:grpSp>
        <p:nvGrpSpPr>
          <p:cNvPr id="4" name="Group 3">
            <a:extLst>
              <a:ext uri="{FF2B5EF4-FFF2-40B4-BE49-F238E27FC236}">
                <a16:creationId xmlns:a16="http://schemas.microsoft.com/office/drawing/2014/main" id="{BB3C64A7-F13B-4EC2-966D-8C8A195B27BD}"/>
              </a:ext>
            </a:extLst>
          </p:cNvPr>
          <p:cNvGrpSpPr>
            <a:grpSpLocks/>
          </p:cNvGrpSpPr>
          <p:nvPr/>
        </p:nvGrpSpPr>
        <p:grpSpPr bwMode="auto">
          <a:xfrm>
            <a:off x="6110232" y="4032251"/>
            <a:ext cx="4319587" cy="2492375"/>
            <a:chOff x="4284663" y="4032250"/>
            <a:chExt cx="4319587" cy="2492375"/>
          </a:xfrm>
        </p:grpSpPr>
        <p:sp>
          <p:nvSpPr>
            <p:cNvPr id="171037" name="Line 31">
              <a:extLst>
                <a:ext uri="{FF2B5EF4-FFF2-40B4-BE49-F238E27FC236}">
                  <a16:creationId xmlns:a16="http://schemas.microsoft.com/office/drawing/2014/main" id="{753AE939-F91D-4192-8F46-A0AF0DEEA8A2}"/>
                </a:ext>
              </a:extLst>
            </p:cNvPr>
            <p:cNvSpPr>
              <a:spLocks noChangeShapeType="1"/>
            </p:cNvSpPr>
            <p:nvPr/>
          </p:nvSpPr>
          <p:spPr bwMode="auto">
            <a:xfrm>
              <a:off x="4972050" y="4392613"/>
              <a:ext cx="0" cy="11525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38" name="Line 32">
              <a:extLst>
                <a:ext uri="{FF2B5EF4-FFF2-40B4-BE49-F238E27FC236}">
                  <a16:creationId xmlns:a16="http://schemas.microsoft.com/office/drawing/2014/main" id="{DBF81170-DF0F-4377-843E-2B1B9239F00D}"/>
                </a:ext>
              </a:extLst>
            </p:cNvPr>
            <p:cNvSpPr>
              <a:spLocks noChangeShapeType="1"/>
            </p:cNvSpPr>
            <p:nvPr/>
          </p:nvSpPr>
          <p:spPr bwMode="auto">
            <a:xfrm>
              <a:off x="4972050" y="5545138"/>
              <a:ext cx="93662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39" name="Line 33">
              <a:extLst>
                <a:ext uri="{FF2B5EF4-FFF2-40B4-BE49-F238E27FC236}">
                  <a16:creationId xmlns:a16="http://schemas.microsoft.com/office/drawing/2014/main" id="{92BFC366-22DF-4B65-A7AE-F13A7C0B3911}"/>
                </a:ext>
              </a:extLst>
            </p:cNvPr>
            <p:cNvSpPr>
              <a:spLocks noChangeShapeType="1"/>
            </p:cNvSpPr>
            <p:nvPr/>
          </p:nvSpPr>
          <p:spPr bwMode="auto">
            <a:xfrm>
              <a:off x="5908675" y="4392613"/>
              <a:ext cx="0" cy="11525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40" name="Line 34">
              <a:extLst>
                <a:ext uri="{FF2B5EF4-FFF2-40B4-BE49-F238E27FC236}">
                  <a16:creationId xmlns:a16="http://schemas.microsoft.com/office/drawing/2014/main" id="{A8C4C8CF-7955-4B1A-BC15-35F0E88E4A4E}"/>
                </a:ext>
              </a:extLst>
            </p:cNvPr>
            <p:cNvSpPr>
              <a:spLocks noChangeShapeType="1"/>
            </p:cNvSpPr>
            <p:nvPr/>
          </p:nvSpPr>
          <p:spPr bwMode="auto">
            <a:xfrm>
              <a:off x="4972050" y="4608513"/>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41" name="Line 35">
              <a:extLst>
                <a:ext uri="{FF2B5EF4-FFF2-40B4-BE49-F238E27FC236}">
                  <a16:creationId xmlns:a16="http://schemas.microsoft.com/office/drawing/2014/main" id="{BC3FB9CB-2477-4BF2-98FE-9B498E019129}"/>
                </a:ext>
              </a:extLst>
            </p:cNvPr>
            <p:cNvSpPr>
              <a:spLocks noChangeShapeType="1"/>
            </p:cNvSpPr>
            <p:nvPr/>
          </p:nvSpPr>
          <p:spPr bwMode="auto">
            <a:xfrm>
              <a:off x="4972050" y="4608513"/>
              <a:ext cx="936625" cy="0"/>
            </a:xfrm>
            <a:prstGeom prst="line">
              <a:avLst/>
            </a:prstGeom>
            <a:noFill/>
            <a:ln w="9525">
              <a:solidFill>
                <a:schemeClr val="accent2"/>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42" name="Line 36">
              <a:extLst>
                <a:ext uri="{FF2B5EF4-FFF2-40B4-BE49-F238E27FC236}">
                  <a16:creationId xmlns:a16="http://schemas.microsoft.com/office/drawing/2014/main" id="{C36CAC75-87FC-4C06-8E37-3B6965E0C5E5}"/>
                </a:ext>
              </a:extLst>
            </p:cNvPr>
            <p:cNvSpPr>
              <a:spLocks noChangeShapeType="1"/>
            </p:cNvSpPr>
            <p:nvPr/>
          </p:nvSpPr>
          <p:spPr bwMode="auto">
            <a:xfrm>
              <a:off x="5908675" y="4464050"/>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43" name="Line 37">
              <a:extLst>
                <a:ext uri="{FF2B5EF4-FFF2-40B4-BE49-F238E27FC236}">
                  <a16:creationId xmlns:a16="http://schemas.microsoft.com/office/drawing/2014/main" id="{F246ED70-0C43-465E-9CFB-B62A4D2B61E5}"/>
                </a:ext>
              </a:extLst>
            </p:cNvPr>
            <p:cNvSpPr>
              <a:spLocks noChangeShapeType="1"/>
            </p:cNvSpPr>
            <p:nvPr/>
          </p:nvSpPr>
          <p:spPr bwMode="auto">
            <a:xfrm>
              <a:off x="6053138" y="4464050"/>
              <a:ext cx="0" cy="1008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44" name="Line 38">
              <a:extLst>
                <a:ext uri="{FF2B5EF4-FFF2-40B4-BE49-F238E27FC236}">
                  <a16:creationId xmlns:a16="http://schemas.microsoft.com/office/drawing/2014/main" id="{A9C4D288-E8C2-418A-892C-C309F12706B9}"/>
                </a:ext>
              </a:extLst>
            </p:cNvPr>
            <p:cNvSpPr>
              <a:spLocks noChangeShapeType="1"/>
            </p:cNvSpPr>
            <p:nvPr/>
          </p:nvSpPr>
          <p:spPr bwMode="auto">
            <a:xfrm>
              <a:off x="5908675" y="5472113"/>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45" name="Line 39">
              <a:extLst>
                <a:ext uri="{FF2B5EF4-FFF2-40B4-BE49-F238E27FC236}">
                  <a16:creationId xmlns:a16="http://schemas.microsoft.com/office/drawing/2014/main" id="{A7CAD81A-28AB-4F74-AE7E-9C5B0562992F}"/>
                </a:ext>
              </a:extLst>
            </p:cNvPr>
            <p:cNvSpPr>
              <a:spLocks noChangeShapeType="1"/>
            </p:cNvSpPr>
            <p:nvPr/>
          </p:nvSpPr>
          <p:spPr bwMode="auto">
            <a:xfrm>
              <a:off x="6053138" y="4752975"/>
              <a:ext cx="358775" cy="0"/>
            </a:xfrm>
            <a:prstGeom prst="line">
              <a:avLst/>
            </a:prstGeom>
            <a:noFill/>
            <a:ln w="9525">
              <a:solidFill>
                <a:schemeClr val="tx1"/>
              </a:solidFill>
              <a:prstDash val="dash"/>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46" name="Oval 40">
              <a:extLst>
                <a:ext uri="{FF2B5EF4-FFF2-40B4-BE49-F238E27FC236}">
                  <a16:creationId xmlns:a16="http://schemas.microsoft.com/office/drawing/2014/main" id="{DF2F809A-4C00-4ED4-89B2-6D1737F74CAB}"/>
                </a:ext>
              </a:extLst>
            </p:cNvPr>
            <p:cNvSpPr>
              <a:spLocks noChangeArrowheads="1"/>
            </p:cNvSpPr>
            <p:nvPr/>
          </p:nvSpPr>
          <p:spPr bwMode="auto">
            <a:xfrm>
              <a:off x="6411913" y="4535488"/>
              <a:ext cx="504825" cy="504825"/>
            </a:xfrm>
            <a:prstGeom prst="ellipse">
              <a:avLst/>
            </a:prstGeom>
            <a:solidFill>
              <a:srgbClr val="FFFF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eaLnBrk="1" hangingPunct="1">
                <a:spcBef>
                  <a:spcPct val="0"/>
                </a:spcBef>
                <a:buFontTx/>
                <a:buNone/>
              </a:pPr>
              <a:r>
                <a:rPr lang="en-US" altLang="nb-NO" sz="1800">
                  <a:latin typeface="Arial" panose="020B0604020202020204" pitchFamily="34" charset="0"/>
                </a:rPr>
                <a:t>LC</a:t>
              </a:r>
            </a:p>
          </p:txBody>
        </p:sp>
        <p:sp>
          <p:nvSpPr>
            <p:cNvPr id="171047" name="Text Box 41">
              <a:extLst>
                <a:ext uri="{FF2B5EF4-FFF2-40B4-BE49-F238E27FC236}">
                  <a16:creationId xmlns:a16="http://schemas.microsoft.com/office/drawing/2014/main" id="{AFF3B3E9-5D6A-43E0-9386-B46FCA0D8969}"/>
                </a:ext>
              </a:extLst>
            </p:cNvPr>
            <p:cNvSpPr txBox="1">
              <a:spLocks noChangeArrowheads="1"/>
            </p:cNvSpPr>
            <p:nvPr/>
          </p:nvSpPr>
          <p:spPr bwMode="auto">
            <a:xfrm>
              <a:off x="6062663" y="4392613"/>
              <a:ext cx="3492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eaLnBrk="1" hangingPunct="1">
                <a:spcBef>
                  <a:spcPct val="0"/>
                </a:spcBef>
                <a:buFontTx/>
                <a:buNone/>
              </a:pPr>
              <a:r>
                <a:rPr lang="en-US" altLang="nb-NO" sz="1800">
                  <a:latin typeface="Arial" panose="020B0604020202020204" pitchFamily="34" charset="0"/>
                </a:rPr>
                <a:t>H</a:t>
              </a:r>
            </a:p>
          </p:txBody>
        </p:sp>
        <p:sp>
          <p:nvSpPr>
            <p:cNvPr id="171048" name="Line 42">
              <a:extLst>
                <a:ext uri="{FF2B5EF4-FFF2-40B4-BE49-F238E27FC236}">
                  <a16:creationId xmlns:a16="http://schemas.microsoft.com/office/drawing/2014/main" id="{5C0AFA27-3D24-4567-9939-9AF643FDAFBD}"/>
                </a:ext>
              </a:extLst>
            </p:cNvPr>
            <p:cNvSpPr>
              <a:spLocks noChangeShapeType="1"/>
            </p:cNvSpPr>
            <p:nvPr/>
          </p:nvSpPr>
          <p:spPr bwMode="auto">
            <a:xfrm>
              <a:off x="6629400" y="4176713"/>
              <a:ext cx="0" cy="360362"/>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49" name="Text Box 43">
              <a:extLst>
                <a:ext uri="{FF2B5EF4-FFF2-40B4-BE49-F238E27FC236}">
                  <a16:creationId xmlns:a16="http://schemas.microsoft.com/office/drawing/2014/main" id="{F2B3038C-9559-4378-935B-5112DAB2524A}"/>
                </a:ext>
              </a:extLst>
            </p:cNvPr>
            <p:cNvSpPr txBox="1">
              <a:spLocks noChangeArrowheads="1"/>
            </p:cNvSpPr>
            <p:nvPr/>
          </p:nvSpPr>
          <p:spPr bwMode="auto">
            <a:xfrm>
              <a:off x="6635750" y="4124325"/>
              <a:ext cx="4254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eaLnBrk="1" hangingPunct="1">
                <a:spcBef>
                  <a:spcPct val="0"/>
                </a:spcBef>
                <a:buFontTx/>
                <a:buNone/>
              </a:pPr>
              <a:r>
                <a:rPr lang="en-US" altLang="nb-NO" sz="1800">
                  <a:latin typeface="Arial" panose="020B0604020202020204" pitchFamily="34" charset="0"/>
                </a:rPr>
                <a:t>H</a:t>
              </a:r>
              <a:r>
                <a:rPr lang="en-US" altLang="nb-NO" sz="1800" baseline="-25000">
                  <a:latin typeface="Arial" panose="020B0604020202020204" pitchFamily="34" charset="0"/>
                </a:rPr>
                <a:t>s</a:t>
              </a:r>
            </a:p>
          </p:txBody>
        </p:sp>
        <p:sp>
          <p:nvSpPr>
            <p:cNvPr id="171050" name="Line 44">
              <a:extLst>
                <a:ext uri="{FF2B5EF4-FFF2-40B4-BE49-F238E27FC236}">
                  <a16:creationId xmlns:a16="http://schemas.microsoft.com/office/drawing/2014/main" id="{C3EC2A82-02BA-4A51-900B-8758F52B08EF}"/>
                </a:ext>
              </a:extLst>
            </p:cNvPr>
            <p:cNvSpPr>
              <a:spLocks noChangeShapeType="1"/>
            </p:cNvSpPr>
            <p:nvPr/>
          </p:nvSpPr>
          <p:spPr bwMode="auto">
            <a:xfrm>
              <a:off x="4540250" y="4321175"/>
              <a:ext cx="6477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51" name="Line 45">
              <a:extLst>
                <a:ext uri="{FF2B5EF4-FFF2-40B4-BE49-F238E27FC236}">
                  <a16:creationId xmlns:a16="http://schemas.microsoft.com/office/drawing/2014/main" id="{5FFC6080-91F7-4AB3-A255-28A69CEDD1F5}"/>
                </a:ext>
              </a:extLst>
            </p:cNvPr>
            <p:cNvSpPr>
              <a:spLocks noChangeShapeType="1"/>
            </p:cNvSpPr>
            <p:nvPr/>
          </p:nvSpPr>
          <p:spPr bwMode="auto">
            <a:xfrm>
              <a:off x="5187950" y="4321175"/>
              <a:ext cx="0" cy="3587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52" name="Text Box 46">
              <a:extLst>
                <a:ext uri="{FF2B5EF4-FFF2-40B4-BE49-F238E27FC236}">
                  <a16:creationId xmlns:a16="http://schemas.microsoft.com/office/drawing/2014/main" id="{0989CFBE-90E3-4CB9-8E5B-E7BD8DA51092}"/>
                </a:ext>
              </a:extLst>
            </p:cNvPr>
            <p:cNvSpPr txBox="1">
              <a:spLocks noChangeArrowheads="1"/>
            </p:cNvSpPr>
            <p:nvPr/>
          </p:nvSpPr>
          <p:spPr bwMode="auto">
            <a:xfrm>
              <a:off x="4284663" y="4032250"/>
              <a:ext cx="687387"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eaLnBrk="1" hangingPunct="1">
                <a:spcBef>
                  <a:spcPct val="0"/>
                </a:spcBef>
                <a:buFontTx/>
                <a:buNone/>
              </a:pPr>
              <a:r>
                <a:rPr lang="en-US" altLang="nb-NO" sz="1400">
                  <a:latin typeface="Arial" panose="020B0604020202020204" pitchFamily="34" charset="0"/>
                </a:rPr>
                <a:t>flow in</a:t>
              </a:r>
            </a:p>
          </p:txBody>
        </p:sp>
        <p:sp>
          <p:nvSpPr>
            <p:cNvPr id="171053" name="Line 47">
              <a:extLst>
                <a:ext uri="{FF2B5EF4-FFF2-40B4-BE49-F238E27FC236}">
                  <a16:creationId xmlns:a16="http://schemas.microsoft.com/office/drawing/2014/main" id="{6E961EFE-623D-4974-A1AF-6A60D6595D5E}"/>
                </a:ext>
              </a:extLst>
            </p:cNvPr>
            <p:cNvSpPr>
              <a:spLocks noChangeShapeType="1"/>
            </p:cNvSpPr>
            <p:nvPr/>
          </p:nvSpPr>
          <p:spPr bwMode="auto">
            <a:xfrm>
              <a:off x="5580063" y="5400675"/>
              <a:ext cx="31750" cy="8366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54" name="Line 48">
              <a:extLst>
                <a:ext uri="{FF2B5EF4-FFF2-40B4-BE49-F238E27FC236}">
                  <a16:creationId xmlns:a16="http://schemas.microsoft.com/office/drawing/2014/main" id="{B1B4F142-DBFF-416C-B23A-74AEE322B87E}"/>
                </a:ext>
              </a:extLst>
            </p:cNvPr>
            <p:cNvSpPr>
              <a:spLocks noChangeShapeType="1"/>
            </p:cNvSpPr>
            <p:nvPr/>
          </p:nvSpPr>
          <p:spPr bwMode="auto">
            <a:xfrm flipV="1">
              <a:off x="5619750" y="6210300"/>
              <a:ext cx="2984500" cy="269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55" name="Text Box 49">
              <a:extLst>
                <a:ext uri="{FF2B5EF4-FFF2-40B4-BE49-F238E27FC236}">
                  <a16:creationId xmlns:a16="http://schemas.microsoft.com/office/drawing/2014/main" id="{F48825D3-5D38-404C-9351-84590C17D81B}"/>
                </a:ext>
              </a:extLst>
            </p:cNvPr>
            <p:cNvSpPr txBox="1">
              <a:spLocks noChangeArrowheads="1"/>
            </p:cNvSpPr>
            <p:nvPr/>
          </p:nvSpPr>
          <p:spPr bwMode="auto">
            <a:xfrm>
              <a:off x="6286500" y="6219825"/>
              <a:ext cx="795338"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eaLnBrk="1" hangingPunct="1">
                <a:spcBef>
                  <a:spcPct val="0"/>
                </a:spcBef>
                <a:buFontTx/>
                <a:buNone/>
              </a:pPr>
              <a:r>
                <a:rPr lang="en-US" altLang="nb-NO" sz="1400">
                  <a:latin typeface="Arial" panose="020B0604020202020204" pitchFamily="34" charset="0"/>
                </a:rPr>
                <a:t>flow out</a:t>
              </a:r>
            </a:p>
          </p:txBody>
        </p:sp>
        <p:sp>
          <p:nvSpPr>
            <p:cNvPr id="171056" name="AutoShape 50">
              <a:extLst>
                <a:ext uri="{FF2B5EF4-FFF2-40B4-BE49-F238E27FC236}">
                  <a16:creationId xmlns:a16="http://schemas.microsoft.com/office/drawing/2014/main" id="{D419A116-0CF1-4F84-A660-A7AF5E33A39F}"/>
                </a:ext>
              </a:extLst>
            </p:cNvPr>
            <p:cNvSpPr>
              <a:spLocks noChangeArrowheads="1"/>
            </p:cNvSpPr>
            <p:nvPr/>
          </p:nvSpPr>
          <p:spPr bwMode="auto">
            <a:xfrm rot="5400000">
              <a:off x="6554788" y="6015037"/>
              <a:ext cx="215900" cy="371475"/>
            </a:xfrm>
            <a:prstGeom prst="flowChartCollate">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eaLnBrk="1" hangingPunct="1">
                <a:spcBef>
                  <a:spcPct val="0"/>
                </a:spcBef>
                <a:buFontTx/>
                <a:buNone/>
              </a:pPr>
              <a:endParaRPr lang="nb-NO" altLang="nb-NO" sz="1800">
                <a:latin typeface="Arial" panose="020B0604020202020204" pitchFamily="34" charset="0"/>
              </a:endParaRPr>
            </a:p>
          </p:txBody>
        </p:sp>
        <p:sp>
          <p:nvSpPr>
            <p:cNvPr id="171057" name="Text Box 52">
              <a:extLst>
                <a:ext uri="{FF2B5EF4-FFF2-40B4-BE49-F238E27FC236}">
                  <a16:creationId xmlns:a16="http://schemas.microsoft.com/office/drawing/2014/main" id="{18080546-9615-4420-8605-885569963DCD}"/>
                </a:ext>
              </a:extLst>
            </p:cNvPr>
            <p:cNvSpPr txBox="1">
              <a:spLocks noChangeArrowheads="1"/>
            </p:cNvSpPr>
            <p:nvPr/>
          </p:nvSpPr>
          <p:spPr bwMode="auto">
            <a:xfrm>
              <a:off x="6732588" y="5006975"/>
              <a:ext cx="870751"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eaLnBrk="1" hangingPunct="1">
                <a:spcBef>
                  <a:spcPct val="0"/>
                </a:spcBef>
                <a:buFontTx/>
                <a:buNone/>
              </a:pPr>
              <a:r>
                <a:rPr lang="en-US" altLang="nb-NO" sz="1800" dirty="0">
                  <a:latin typeface="Arial" panose="020B0604020202020204" pitchFamily="34" charset="0"/>
                </a:rPr>
                <a:t>MV=</a:t>
              </a:r>
              <a:r>
                <a:rPr lang="en-US" altLang="nb-NO" sz="1800" dirty="0" err="1">
                  <a:latin typeface="Arial" panose="020B0604020202020204" pitchFamily="34" charset="0"/>
                </a:rPr>
                <a:t>q</a:t>
              </a:r>
              <a:r>
                <a:rPr lang="en-US" altLang="nb-NO" sz="1800" baseline="-25000" dirty="0" err="1">
                  <a:latin typeface="Arial" panose="020B0604020202020204" pitchFamily="34" charset="0"/>
                </a:rPr>
                <a:t>s</a:t>
              </a:r>
              <a:endParaRPr lang="en-US" altLang="nb-NO" sz="1800" baseline="-25000" dirty="0">
                <a:latin typeface="Arial" panose="020B0604020202020204" pitchFamily="34" charset="0"/>
              </a:endParaRPr>
            </a:p>
          </p:txBody>
        </p:sp>
        <p:sp>
          <p:nvSpPr>
            <p:cNvPr id="171058" name="Line 54">
              <a:extLst>
                <a:ext uri="{FF2B5EF4-FFF2-40B4-BE49-F238E27FC236}">
                  <a16:creationId xmlns:a16="http://schemas.microsoft.com/office/drawing/2014/main" id="{F762D309-8252-49E4-8681-E6906D93EA2C}"/>
                </a:ext>
              </a:extLst>
            </p:cNvPr>
            <p:cNvSpPr>
              <a:spLocks noChangeShapeType="1"/>
            </p:cNvSpPr>
            <p:nvPr/>
          </p:nvSpPr>
          <p:spPr bwMode="auto">
            <a:xfrm>
              <a:off x="8101013" y="6092825"/>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59" name="Line 55">
              <a:extLst>
                <a:ext uri="{FF2B5EF4-FFF2-40B4-BE49-F238E27FC236}">
                  <a16:creationId xmlns:a16="http://schemas.microsoft.com/office/drawing/2014/main" id="{3B87F557-3CF8-4225-8267-732C1800AEF7}"/>
                </a:ext>
              </a:extLst>
            </p:cNvPr>
            <p:cNvSpPr>
              <a:spLocks noChangeShapeType="1"/>
            </p:cNvSpPr>
            <p:nvPr/>
          </p:nvSpPr>
          <p:spPr bwMode="auto">
            <a:xfrm>
              <a:off x="8172450" y="6092825"/>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60" name="Oval 56">
              <a:extLst>
                <a:ext uri="{FF2B5EF4-FFF2-40B4-BE49-F238E27FC236}">
                  <a16:creationId xmlns:a16="http://schemas.microsoft.com/office/drawing/2014/main" id="{DEED2DDB-5283-4221-97F4-8517230DC6DD}"/>
                </a:ext>
              </a:extLst>
            </p:cNvPr>
            <p:cNvSpPr>
              <a:spLocks noChangeArrowheads="1"/>
            </p:cNvSpPr>
            <p:nvPr/>
          </p:nvSpPr>
          <p:spPr bwMode="auto">
            <a:xfrm>
              <a:off x="6372225" y="5373688"/>
              <a:ext cx="504825" cy="504825"/>
            </a:xfrm>
            <a:prstGeom prst="ellipse">
              <a:avLst/>
            </a:prstGeom>
            <a:solidFill>
              <a:srgbClr val="FFFFFF"/>
            </a:solid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eaLnBrk="1" hangingPunct="1">
                <a:spcBef>
                  <a:spcPct val="0"/>
                </a:spcBef>
                <a:buFontTx/>
                <a:buNone/>
              </a:pPr>
              <a:r>
                <a:rPr lang="en-US" altLang="nb-NO" sz="1800">
                  <a:solidFill>
                    <a:srgbClr val="FF0066"/>
                  </a:solidFill>
                  <a:latin typeface="Arial" panose="020B0604020202020204" pitchFamily="34" charset="0"/>
                </a:rPr>
                <a:t>FC</a:t>
              </a:r>
            </a:p>
          </p:txBody>
        </p:sp>
        <p:sp>
          <p:nvSpPr>
            <p:cNvPr id="171061" name="Line 57">
              <a:extLst>
                <a:ext uri="{FF2B5EF4-FFF2-40B4-BE49-F238E27FC236}">
                  <a16:creationId xmlns:a16="http://schemas.microsoft.com/office/drawing/2014/main" id="{3E24B44D-FE6B-454D-AF7F-0B1A1118F23E}"/>
                </a:ext>
              </a:extLst>
            </p:cNvPr>
            <p:cNvSpPr>
              <a:spLocks noChangeShapeType="1"/>
            </p:cNvSpPr>
            <p:nvPr/>
          </p:nvSpPr>
          <p:spPr bwMode="auto">
            <a:xfrm flipH="1" flipV="1">
              <a:off x="6659563" y="5878513"/>
              <a:ext cx="1587" cy="287337"/>
            </a:xfrm>
            <a:prstGeom prst="line">
              <a:avLst/>
            </a:prstGeom>
            <a:noFill/>
            <a:ln w="9525">
              <a:solidFill>
                <a:srgbClr val="FF0066"/>
              </a:solidFill>
              <a:prstDash val="dash"/>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62" name="Line 58">
              <a:extLst>
                <a:ext uri="{FF2B5EF4-FFF2-40B4-BE49-F238E27FC236}">
                  <a16:creationId xmlns:a16="http://schemas.microsoft.com/office/drawing/2014/main" id="{D3ECFF1D-78D2-4CFE-AA23-7C095796885C}"/>
                </a:ext>
              </a:extLst>
            </p:cNvPr>
            <p:cNvSpPr>
              <a:spLocks noChangeShapeType="1"/>
            </p:cNvSpPr>
            <p:nvPr/>
          </p:nvSpPr>
          <p:spPr bwMode="auto">
            <a:xfrm flipH="1" flipV="1">
              <a:off x="6657975" y="5084763"/>
              <a:ext cx="1588" cy="287337"/>
            </a:xfrm>
            <a:prstGeom prst="line">
              <a:avLst/>
            </a:prstGeom>
            <a:noFill/>
            <a:ln w="9525">
              <a:solidFill>
                <a:schemeClr val="tx1"/>
              </a:solidFill>
              <a:prstDash val="dash"/>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63" name="Line 59">
              <a:extLst>
                <a:ext uri="{FF2B5EF4-FFF2-40B4-BE49-F238E27FC236}">
                  <a16:creationId xmlns:a16="http://schemas.microsoft.com/office/drawing/2014/main" id="{2869FA5F-07F1-4800-B122-98E9839667A3}"/>
                </a:ext>
              </a:extLst>
            </p:cNvPr>
            <p:cNvSpPr>
              <a:spLocks noChangeShapeType="1"/>
            </p:cNvSpPr>
            <p:nvPr/>
          </p:nvSpPr>
          <p:spPr bwMode="auto">
            <a:xfrm flipV="1">
              <a:off x="8172450" y="5589588"/>
              <a:ext cx="0" cy="647700"/>
            </a:xfrm>
            <a:prstGeom prst="line">
              <a:avLst/>
            </a:prstGeom>
            <a:noFill/>
            <a:ln w="9525">
              <a:solidFill>
                <a:srgbClr val="FF0066"/>
              </a:solidFill>
              <a:prstDash val="dash"/>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64" name="Line 60">
              <a:extLst>
                <a:ext uri="{FF2B5EF4-FFF2-40B4-BE49-F238E27FC236}">
                  <a16:creationId xmlns:a16="http://schemas.microsoft.com/office/drawing/2014/main" id="{2F7F8E49-7CFE-4CDE-B300-357150AA7522}"/>
                </a:ext>
              </a:extLst>
            </p:cNvPr>
            <p:cNvSpPr>
              <a:spLocks noChangeShapeType="1"/>
            </p:cNvSpPr>
            <p:nvPr/>
          </p:nvSpPr>
          <p:spPr bwMode="auto">
            <a:xfrm flipH="1">
              <a:off x="6877050" y="5589588"/>
              <a:ext cx="1295400" cy="0"/>
            </a:xfrm>
            <a:prstGeom prst="line">
              <a:avLst/>
            </a:prstGeom>
            <a:noFill/>
            <a:ln w="9525">
              <a:solidFill>
                <a:srgbClr val="FF0066"/>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65" name="Text Box 62">
              <a:extLst>
                <a:ext uri="{FF2B5EF4-FFF2-40B4-BE49-F238E27FC236}">
                  <a16:creationId xmlns:a16="http://schemas.microsoft.com/office/drawing/2014/main" id="{2CE25B0A-AF97-4C43-A482-0FB5837CFAF7}"/>
                </a:ext>
              </a:extLst>
            </p:cNvPr>
            <p:cNvSpPr txBox="1">
              <a:spLocks noChangeArrowheads="1"/>
            </p:cNvSpPr>
            <p:nvPr/>
          </p:nvSpPr>
          <p:spPr bwMode="auto">
            <a:xfrm>
              <a:off x="7944559" y="5300663"/>
              <a:ext cx="312907"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eaLnBrk="1" hangingPunct="1">
                <a:spcBef>
                  <a:spcPct val="0"/>
                </a:spcBef>
                <a:buFontTx/>
                <a:buNone/>
              </a:pPr>
              <a:r>
                <a:rPr lang="nb-NO" altLang="nb-NO" sz="1800" dirty="0">
                  <a:latin typeface="Arial" panose="020B0604020202020204" pitchFamily="34" charset="0"/>
                </a:rPr>
                <a:t>q</a:t>
              </a:r>
              <a:endParaRPr lang="en-US" altLang="nb-NO" sz="1800" dirty="0">
                <a:latin typeface="Arial" panose="020B0604020202020204" pitchFamily="34" charset="0"/>
              </a:endParaRPr>
            </a:p>
          </p:txBody>
        </p:sp>
        <p:sp>
          <p:nvSpPr>
            <p:cNvPr id="171066" name="Text Box 87">
              <a:extLst>
                <a:ext uri="{FF2B5EF4-FFF2-40B4-BE49-F238E27FC236}">
                  <a16:creationId xmlns:a16="http://schemas.microsoft.com/office/drawing/2014/main" id="{101548D4-1F0A-456E-AF4B-4B20FF2B1DA5}"/>
                </a:ext>
              </a:extLst>
            </p:cNvPr>
            <p:cNvSpPr txBox="1">
              <a:spLocks noChangeArrowheads="1"/>
            </p:cNvSpPr>
            <p:nvPr/>
          </p:nvSpPr>
          <p:spPr bwMode="auto">
            <a:xfrm>
              <a:off x="6732588" y="5734050"/>
              <a:ext cx="2984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eaLnBrk="1" hangingPunct="1">
                <a:spcBef>
                  <a:spcPct val="0"/>
                </a:spcBef>
                <a:buFontTx/>
                <a:buNone/>
              </a:pPr>
              <a:r>
                <a:rPr lang="en-US" altLang="nb-NO" sz="1800">
                  <a:latin typeface="Arial" panose="020B0604020202020204" pitchFamily="34" charset="0"/>
                </a:rPr>
                <a:t>z</a:t>
              </a:r>
              <a:endParaRPr lang="en-US" altLang="nb-NO" sz="1800" baseline="-25000">
                <a:latin typeface="Arial" panose="020B0604020202020204" pitchFamily="34" charset="0"/>
              </a:endParaRPr>
            </a:p>
          </p:txBody>
        </p:sp>
        <p:sp>
          <p:nvSpPr>
            <p:cNvPr id="171067" name="TextBox 1">
              <a:extLst>
                <a:ext uri="{FF2B5EF4-FFF2-40B4-BE49-F238E27FC236}">
                  <a16:creationId xmlns:a16="http://schemas.microsoft.com/office/drawing/2014/main" id="{90E720C8-E020-4036-BFA4-F33BB15F0A42}"/>
                </a:ext>
              </a:extLst>
            </p:cNvPr>
            <p:cNvSpPr txBox="1">
              <a:spLocks noChangeArrowheads="1"/>
            </p:cNvSpPr>
            <p:nvPr/>
          </p:nvSpPr>
          <p:spPr bwMode="auto">
            <a:xfrm>
              <a:off x="6718300" y="496887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eaLnBrk="1" hangingPunct="1">
                <a:spcBef>
                  <a:spcPct val="0"/>
                </a:spcBef>
                <a:buFontTx/>
                <a:buNone/>
              </a:pPr>
              <a:endParaRPr lang="en-US" altLang="nb-NO" sz="1800">
                <a:latin typeface="Arial" panose="020B0604020202020204" pitchFamily="34" charset="0"/>
              </a:endParaRPr>
            </a:p>
          </p:txBody>
        </p:sp>
        <p:sp>
          <p:nvSpPr>
            <p:cNvPr id="171068" name="TextBox 2">
              <a:extLst>
                <a:ext uri="{FF2B5EF4-FFF2-40B4-BE49-F238E27FC236}">
                  <a16:creationId xmlns:a16="http://schemas.microsoft.com/office/drawing/2014/main" id="{295B811C-0D9F-4C6F-86AA-6E1A6CDD345E}"/>
                </a:ext>
              </a:extLst>
            </p:cNvPr>
            <p:cNvSpPr txBox="1">
              <a:spLocks noChangeArrowheads="1"/>
            </p:cNvSpPr>
            <p:nvPr/>
          </p:nvSpPr>
          <p:spPr bwMode="auto">
            <a:xfrm>
              <a:off x="6415505" y="4826472"/>
              <a:ext cx="53732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eaLnBrk="1" hangingPunct="1">
                <a:spcBef>
                  <a:spcPct val="0"/>
                </a:spcBef>
                <a:buFontTx/>
                <a:buNone/>
              </a:pPr>
              <a:r>
                <a:rPr lang="en-US" altLang="nb-NO" sz="900">
                  <a:solidFill>
                    <a:srgbClr val="0033CC"/>
                  </a:solidFill>
                  <a:latin typeface="Arial" panose="020B0604020202020204" pitchFamily="34" charset="0"/>
                </a:rPr>
                <a:t>master</a:t>
              </a:r>
            </a:p>
          </p:txBody>
        </p:sp>
        <p:sp>
          <p:nvSpPr>
            <p:cNvPr id="171069" name="TextBox 60">
              <a:extLst>
                <a:ext uri="{FF2B5EF4-FFF2-40B4-BE49-F238E27FC236}">
                  <a16:creationId xmlns:a16="http://schemas.microsoft.com/office/drawing/2014/main" id="{A613632C-4A87-473F-BE01-095377AC65EA}"/>
                </a:ext>
              </a:extLst>
            </p:cNvPr>
            <p:cNvSpPr txBox="1">
              <a:spLocks noChangeArrowheads="1"/>
            </p:cNvSpPr>
            <p:nvPr/>
          </p:nvSpPr>
          <p:spPr bwMode="auto">
            <a:xfrm>
              <a:off x="6437339" y="5661248"/>
              <a:ext cx="45397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eaLnBrk="1" hangingPunct="1">
                <a:spcBef>
                  <a:spcPct val="0"/>
                </a:spcBef>
                <a:buFontTx/>
                <a:buNone/>
              </a:pPr>
              <a:r>
                <a:rPr lang="en-US" altLang="nb-NO" sz="900">
                  <a:solidFill>
                    <a:srgbClr val="C00000"/>
                  </a:solidFill>
                  <a:latin typeface="Arial" panose="020B0604020202020204" pitchFamily="34" charset="0"/>
                </a:rPr>
                <a:t>slave</a:t>
              </a:r>
            </a:p>
          </p:txBody>
        </p:sp>
      </p:grpSp>
      <p:sp>
        <p:nvSpPr>
          <p:cNvPr id="2" name="TextBox 1">
            <a:extLst>
              <a:ext uri="{FF2B5EF4-FFF2-40B4-BE49-F238E27FC236}">
                <a16:creationId xmlns:a16="http://schemas.microsoft.com/office/drawing/2014/main" id="{A84ED68D-EF2B-375F-688F-E875EE095180}"/>
              </a:ext>
            </a:extLst>
          </p:cNvPr>
          <p:cNvSpPr txBox="1"/>
          <p:nvPr/>
        </p:nvSpPr>
        <p:spPr>
          <a:xfrm>
            <a:off x="4129630" y="5569174"/>
            <a:ext cx="1484702" cy="369332"/>
          </a:xfrm>
          <a:prstGeom prst="rect">
            <a:avLst/>
          </a:prstGeom>
          <a:noFill/>
        </p:spPr>
        <p:txBody>
          <a:bodyPr wrap="none" rtlCol="0">
            <a:spAutoFit/>
          </a:bodyPr>
          <a:lstStyle/>
          <a:p>
            <a:r>
              <a:rPr lang="nb-NO" dirty="0"/>
              <a:t>p</a:t>
            </a:r>
            <a:r>
              <a:rPr lang="nb-NO" baseline="-25000" dirty="0"/>
              <a:t>1</a:t>
            </a:r>
            <a:r>
              <a:rPr lang="nb-NO" dirty="0"/>
              <a:t>                 p</a:t>
            </a:r>
            <a:r>
              <a:rPr lang="nb-NO" baseline="-25000" dirty="0"/>
              <a:t>2</a:t>
            </a:r>
            <a:endParaRPr lang="en-US" baseline="-25000" dirty="0"/>
          </a:p>
        </p:txBody>
      </p:sp>
      <p:sp>
        <p:nvSpPr>
          <p:cNvPr id="3" name="Slide Number Placeholder 2">
            <a:extLst>
              <a:ext uri="{FF2B5EF4-FFF2-40B4-BE49-F238E27FC236}">
                <a16:creationId xmlns:a16="http://schemas.microsoft.com/office/drawing/2014/main" id="{1C483F5B-5122-1E65-0F0C-6683E3AA348B}"/>
              </a:ext>
            </a:extLst>
          </p:cNvPr>
          <p:cNvSpPr>
            <a:spLocks noGrp="1"/>
          </p:cNvSpPr>
          <p:nvPr>
            <p:ph type="sldNum" sz="quarter" idx="12"/>
          </p:nvPr>
        </p:nvSpPr>
        <p:spPr/>
        <p:txBody>
          <a:bodyPr/>
          <a:lstStyle/>
          <a:p>
            <a:fld id="{A5FDCD2B-6064-4A78-9C2D-DD73DFA345C7}" type="slidenum">
              <a:rPr lang="en-US" smtClean="0"/>
              <a:t>7</a:t>
            </a:fld>
            <a:endParaRPr lang="en-US"/>
          </a:p>
        </p:txBody>
      </p:sp>
    </p:spTree>
    <p:extLst>
      <p:ext uri="{BB962C8B-B14F-4D97-AF65-F5344CB8AC3E}">
        <p14:creationId xmlns:p14="http://schemas.microsoft.com/office/powerpoint/2010/main" val="176087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67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68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627">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627">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627">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6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P spid="26672" grpId="0"/>
      <p:bldP spid="2668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939333" cy="1143000"/>
          </a:xfrm>
        </p:spPr>
        <p:txBody>
          <a:bodyPr>
            <a:noAutofit/>
          </a:bodyPr>
          <a:lstStyle/>
          <a:p>
            <a:r>
              <a:rPr lang="nb-NO" sz="3600" dirty="0" err="1"/>
              <a:t>Example</a:t>
            </a:r>
            <a:r>
              <a:rPr lang="nb-NO" sz="3600" dirty="0"/>
              <a:t> MV-MV </a:t>
            </a:r>
            <a:r>
              <a:rPr lang="nb-NO" sz="3600" dirty="0" err="1"/>
              <a:t>switching</a:t>
            </a:r>
            <a:r>
              <a:rPr lang="nb-NO" sz="3600" dirty="0"/>
              <a:t>: </a:t>
            </a:r>
            <a:r>
              <a:rPr lang="nb-NO" sz="3600" dirty="0" err="1"/>
              <a:t>Pressure</a:t>
            </a:r>
            <a:r>
              <a:rPr lang="nb-NO" sz="3600" dirty="0"/>
              <a:t> control</a:t>
            </a:r>
            <a:br>
              <a:rPr lang="nb-NO" sz="3600" dirty="0"/>
            </a:br>
            <a:r>
              <a:rPr lang="nb-NO" sz="2800" dirty="0"/>
              <a:t>(Alt. 3 </a:t>
            </a:r>
            <a:r>
              <a:rPr lang="nb-NO" sz="2800" dirty="0" err="1"/>
              <a:t>may</a:t>
            </a:r>
            <a:r>
              <a:rPr lang="nb-NO" sz="2800" dirty="0"/>
              <a:t> be </a:t>
            </a:r>
            <a:r>
              <a:rPr lang="nb-NO" sz="2800" dirty="0" err="1"/>
              <a:t>the</a:t>
            </a:r>
            <a:r>
              <a:rPr lang="nb-NO" sz="2800" dirty="0"/>
              <a:t> best in </a:t>
            </a:r>
            <a:r>
              <a:rPr lang="nb-NO" sz="2800" dirty="0" err="1"/>
              <a:t>this</a:t>
            </a:r>
            <a:r>
              <a:rPr lang="nb-NO" sz="2800" dirty="0"/>
              <a:t> case)</a:t>
            </a:r>
            <a:endParaRPr lang="nb-NO" sz="3600" dirty="0"/>
          </a:p>
        </p:txBody>
      </p:sp>
      <p:pic>
        <p:nvPicPr>
          <p:cNvPr id="4" name="Content Placeholder 3"/>
          <p:cNvPicPr>
            <a:picLocks noGrp="1" noChangeAspect="1"/>
          </p:cNvPicPr>
          <p:nvPr>
            <p:ph idx="1"/>
          </p:nvPr>
        </p:nvPicPr>
        <p:blipFill>
          <a:blip r:embed="rId2"/>
          <a:stretch>
            <a:fillRect/>
          </a:stretch>
        </p:blipFill>
        <p:spPr>
          <a:xfrm>
            <a:off x="2000166" y="1412776"/>
            <a:ext cx="5500571" cy="5144840"/>
          </a:xfrm>
          <a:prstGeom prst="rect">
            <a:avLst/>
          </a:prstGeom>
          <a:scene3d>
            <a:camera prst="orthographicFront">
              <a:rot lat="0" lon="0" rev="21420000"/>
            </a:camera>
            <a:lightRig rig="threePt" dir="t"/>
          </a:scene3d>
        </p:spPr>
      </p:pic>
      <p:sp>
        <p:nvSpPr>
          <p:cNvPr id="5" name="TextBox 4"/>
          <p:cNvSpPr txBox="1"/>
          <p:nvPr/>
        </p:nvSpPr>
        <p:spPr>
          <a:xfrm>
            <a:off x="4232413" y="1340768"/>
            <a:ext cx="526106" cy="261610"/>
          </a:xfrm>
          <a:prstGeom prst="rect">
            <a:avLst/>
          </a:prstGeom>
          <a:noFill/>
        </p:spPr>
        <p:txBody>
          <a:bodyPr wrap="none" rtlCol="0">
            <a:spAutoFit/>
          </a:bodyPr>
          <a:lstStyle/>
          <a:p>
            <a:r>
              <a:rPr lang="nb-NO" sz="1100" dirty="0">
                <a:solidFill>
                  <a:srgbClr val="FF0000"/>
                </a:solidFill>
              </a:rPr>
              <a:t>INERT</a:t>
            </a:r>
          </a:p>
        </p:txBody>
      </p:sp>
      <p:sp>
        <p:nvSpPr>
          <p:cNvPr id="7" name="TextBox 6"/>
          <p:cNvSpPr txBox="1"/>
          <p:nvPr/>
        </p:nvSpPr>
        <p:spPr>
          <a:xfrm>
            <a:off x="4880485" y="3895257"/>
            <a:ext cx="360040" cy="307777"/>
          </a:xfrm>
          <a:prstGeom prst="rect">
            <a:avLst/>
          </a:prstGeom>
          <a:solidFill>
            <a:schemeClr val="bg1"/>
          </a:solidFill>
        </p:spPr>
        <p:txBody>
          <a:bodyPr wrap="square" rtlCol="0">
            <a:spAutoFit/>
          </a:bodyPr>
          <a:lstStyle/>
          <a:p>
            <a:r>
              <a:rPr lang="nb-NO" sz="1400" dirty="0">
                <a:solidFill>
                  <a:srgbClr val="FF0000"/>
                </a:solidFill>
              </a:rPr>
              <a:t>z</a:t>
            </a:r>
            <a:r>
              <a:rPr lang="nb-NO" sz="1400" baseline="-25000" dirty="0">
                <a:solidFill>
                  <a:srgbClr val="FF0000"/>
                </a:solidFill>
              </a:rPr>
              <a:t>2</a:t>
            </a:r>
          </a:p>
        </p:txBody>
      </p:sp>
      <p:sp>
        <p:nvSpPr>
          <p:cNvPr id="9" name="TextBox 8"/>
          <p:cNvSpPr txBox="1"/>
          <p:nvPr/>
        </p:nvSpPr>
        <p:spPr>
          <a:xfrm>
            <a:off x="5240525" y="1340769"/>
            <a:ext cx="316112" cy="307777"/>
          </a:xfrm>
          <a:prstGeom prst="rect">
            <a:avLst/>
          </a:prstGeom>
          <a:noFill/>
        </p:spPr>
        <p:txBody>
          <a:bodyPr wrap="none" rtlCol="0">
            <a:spAutoFit/>
          </a:bodyPr>
          <a:lstStyle/>
          <a:p>
            <a:r>
              <a:rPr lang="nb-NO" sz="1400" dirty="0">
                <a:solidFill>
                  <a:srgbClr val="FF0000"/>
                </a:solidFill>
              </a:rPr>
              <a:t>z</a:t>
            </a:r>
            <a:r>
              <a:rPr lang="nb-NO" sz="1400" baseline="-25000" dirty="0">
                <a:solidFill>
                  <a:srgbClr val="FF0000"/>
                </a:solidFill>
              </a:rPr>
              <a:t>3</a:t>
            </a:r>
          </a:p>
        </p:txBody>
      </p:sp>
      <p:sp>
        <p:nvSpPr>
          <p:cNvPr id="11" name="Oval 10"/>
          <p:cNvSpPr/>
          <p:nvPr/>
        </p:nvSpPr>
        <p:spPr>
          <a:xfrm>
            <a:off x="6968717" y="2852936"/>
            <a:ext cx="144016"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Oval 11"/>
          <p:cNvSpPr/>
          <p:nvPr/>
        </p:nvSpPr>
        <p:spPr>
          <a:xfrm flipV="1">
            <a:off x="4165424" y="3751241"/>
            <a:ext cx="133978"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extBox 7"/>
          <p:cNvSpPr txBox="1"/>
          <p:nvPr/>
        </p:nvSpPr>
        <p:spPr>
          <a:xfrm>
            <a:off x="4097955" y="3623030"/>
            <a:ext cx="316112" cy="307777"/>
          </a:xfrm>
          <a:prstGeom prst="rect">
            <a:avLst/>
          </a:prstGeom>
          <a:noFill/>
        </p:spPr>
        <p:txBody>
          <a:bodyPr wrap="none" rtlCol="0">
            <a:spAutoFit/>
          </a:bodyPr>
          <a:lstStyle/>
          <a:p>
            <a:r>
              <a:rPr lang="nb-NO" sz="1400" dirty="0">
                <a:solidFill>
                  <a:srgbClr val="FF0000"/>
                </a:solidFill>
              </a:rPr>
              <a:t>z</a:t>
            </a:r>
            <a:r>
              <a:rPr lang="nb-NO" sz="1400" baseline="-25000" dirty="0">
                <a:solidFill>
                  <a:srgbClr val="FF0000"/>
                </a:solidFill>
              </a:rPr>
              <a:t>3</a:t>
            </a:r>
          </a:p>
        </p:txBody>
      </p:sp>
      <p:sp>
        <p:nvSpPr>
          <p:cNvPr id="13" name="TextBox 12"/>
          <p:cNvSpPr txBox="1"/>
          <p:nvPr/>
        </p:nvSpPr>
        <p:spPr>
          <a:xfrm>
            <a:off x="4299402" y="5445225"/>
            <a:ext cx="360040" cy="307777"/>
          </a:xfrm>
          <a:prstGeom prst="rect">
            <a:avLst/>
          </a:prstGeom>
          <a:solidFill>
            <a:schemeClr val="bg1"/>
          </a:solidFill>
        </p:spPr>
        <p:txBody>
          <a:bodyPr wrap="square" rtlCol="0">
            <a:spAutoFit/>
          </a:bodyPr>
          <a:lstStyle/>
          <a:p>
            <a:r>
              <a:rPr lang="nb-NO" sz="1400" dirty="0">
                <a:solidFill>
                  <a:srgbClr val="FF0000"/>
                </a:solidFill>
              </a:rPr>
              <a:t>z</a:t>
            </a:r>
            <a:r>
              <a:rPr lang="nb-NO" sz="1400" baseline="-25000" dirty="0">
                <a:solidFill>
                  <a:srgbClr val="FF0000"/>
                </a:solidFill>
              </a:rPr>
              <a:t>2</a:t>
            </a:r>
          </a:p>
        </p:txBody>
      </p:sp>
      <p:sp>
        <p:nvSpPr>
          <p:cNvPr id="14" name="TextBox 13"/>
          <p:cNvSpPr txBox="1"/>
          <p:nvPr/>
        </p:nvSpPr>
        <p:spPr>
          <a:xfrm>
            <a:off x="4350796" y="6136198"/>
            <a:ext cx="316112" cy="307777"/>
          </a:xfrm>
          <a:prstGeom prst="rect">
            <a:avLst/>
          </a:prstGeom>
          <a:solidFill>
            <a:schemeClr val="bg1"/>
          </a:solidFill>
        </p:spPr>
        <p:txBody>
          <a:bodyPr wrap="none" rtlCol="0">
            <a:spAutoFit/>
          </a:bodyPr>
          <a:lstStyle/>
          <a:p>
            <a:r>
              <a:rPr lang="nb-NO" sz="1400" dirty="0">
                <a:solidFill>
                  <a:srgbClr val="FF0000"/>
                </a:solidFill>
              </a:rPr>
              <a:t>z</a:t>
            </a:r>
            <a:r>
              <a:rPr lang="nb-NO" sz="1400" baseline="-25000" dirty="0">
                <a:solidFill>
                  <a:srgbClr val="FF0000"/>
                </a:solidFill>
              </a:rPr>
              <a:t>3</a:t>
            </a:r>
          </a:p>
        </p:txBody>
      </p:sp>
      <p:sp>
        <p:nvSpPr>
          <p:cNvPr id="15" name="TextBox 14"/>
          <p:cNvSpPr txBox="1"/>
          <p:nvPr/>
        </p:nvSpPr>
        <p:spPr>
          <a:xfrm>
            <a:off x="4232413" y="5219529"/>
            <a:ext cx="657552" cy="261610"/>
          </a:xfrm>
          <a:prstGeom prst="rect">
            <a:avLst/>
          </a:prstGeom>
          <a:noFill/>
        </p:spPr>
        <p:txBody>
          <a:bodyPr wrap="none" rtlCol="0">
            <a:spAutoFit/>
          </a:bodyPr>
          <a:lstStyle/>
          <a:p>
            <a:r>
              <a:rPr lang="nb-NO" sz="1050" dirty="0"/>
              <a:t>=0.9 bar</a:t>
            </a:r>
          </a:p>
        </p:txBody>
      </p:sp>
      <p:sp>
        <p:nvSpPr>
          <p:cNvPr id="16" name="TextBox 15"/>
          <p:cNvSpPr txBox="1"/>
          <p:nvPr/>
        </p:nvSpPr>
        <p:spPr>
          <a:xfrm>
            <a:off x="3845344" y="5677343"/>
            <a:ext cx="532518" cy="253916"/>
          </a:xfrm>
          <a:prstGeom prst="rect">
            <a:avLst/>
          </a:prstGeom>
          <a:noFill/>
        </p:spPr>
        <p:txBody>
          <a:bodyPr wrap="none" rtlCol="0">
            <a:spAutoFit/>
          </a:bodyPr>
          <a:lstStyle/>
          <a:p>
            <a:r>
              <a:rPr lang="nb-NO" sz="1050" dirty="0"/>
              <a:t>=1 bar</a:t>
            </a:r>
          </a:p>
        </p:txBody>
      </p:sp>
      <p:sp>
        <p:nvSpPr>
          <p:cNvPr id="17" name="TextBox 16"/>
          <p:cNvSpPr txBox="1"/>
          <p:nvPr/>
        </p:nvSpPr>
        <p:spPr>
          <a:xfrm>
            <a:off x="4299402" y="5990521"/>
            <a:ext cx="635110" cy="253916"/>
          </a:xfrm>
          <a:prstGeom prst="rect">
            <a:avLst/>
          </a:prstGeom>
          <a:noFill/>
        </p:spPr>
        <p:txBody>
          <a:bodyPr wrap="none" rtlCol="0">
            <a:spAutoFit/>
          </a:bodyPr>
          <a:lstStyle/>
          <a:p>
            <a:r>
              <a:rPr lang="nb-NO" sz="1050" dirty="0"/>
              <a:t>=1.1 bar</a:t>
            </a:r>
          </a:p>
        </p:txBody>
      </p:sp>
      <p:sp>
        <p:nvSpPr>
          <p:cNvPr id="18" name="TextBox 17"/>
          <p:cNvSpPr txBox="1"/>
          <p:nvPr/>
        </p:nvSpPr>
        <p:spPr>
          <a:xfrm>
            <a:off x="3440325" y="3369113"/>
            <a:ext cx="601447" cy="253916"/>
          </a:xfrm>
          <a:prstGeom prst="rect">
            <a:avLst/>
          </a:prstGeom>
          <a:noFill/>
        </p:spPr>
        <p:txBody>
          <a:bodyPr wrap="none" rtlCol="0">
            <a:spAutoFit/>
          </a:bodyPr>
          <a:lstStyle/>
          <a:p>
            <a:r>
              <a:rPr lang="nb-NO" sz="1050" dirty="0"/>
              <a:t>=20 bar</a:t>
            </a:r>
          </a:p>
        </p:txBody>
      </p:sp>
      <p:sp>
        <p:nvSpPr>
          <p:cNvPr id="3" name="TextBox 2"/>
          <p:cNvSpPr txBox="1"/>
          <p:nvPr/>
        </p:nvSpPr>
        <p:spPr>
          <a:xfrm>
            <a:off x="5431415" y="3433591"/>
            <a:ext cx="354584" cy="923330"/>
          </a:xfrm>
          <a:prstGeom prst="rect">
            <a:avLst/>
          </a:prstGeom>
          <a:solidFill>
            <a:schemeClr val="bg1"/>
          </a:solidFill>
        </p:spPr>
        <p:txBody>
          <a:bodyPr wrap="none" rtlCol="0">
            <a:spAutoFit/>
          </a:bodyPr>
          <a:lstStyle/>
          <a:p>
            <a:r>
              <a:rPr lang="nb-NO" dirty="0">
                <a:solidFill>
                  <a:schemeClr val="tx2"/>
                </a:solidFill>
              </a:rPr>
              <a:t>z</a:t>
            </a:r>
            <a:r>
              <a:rPr lang="nb-NO" baseline="-25000" dirty="0">
                <a:solidFill>
                  <a:schemeClr val="tx2"/>
                </a:solidFill>
              </a:rPr>
              <a:t>1</a:t>
            </a:r>
          </a:p>
          <a:p>
            <a:r>
              <a:rPr lang="nb-NO" dirty="0">
                <a:solidFill>
                  <a:schemeClr val="tx2"/>
                </a:solidFill>
              </a:rPr>
              <a:t>z</a:t>
            </a:r>
            <a:r>
              <a:rPr lang="nb-NO" baseline="-25000" dirty="0">
                <a:solidFill>
                  <a:schemeClr val="tx2"/>
                </a:solidFill>
              </a:rPr>
              <a:t>2</a:t>
            </a:r>
          </a:p>
          <a:p>
            <a:r>
              <a:rPr lang="nb-NO" dirty="0">
                <a:solidFill>
                  <a:schemeClr val="tx2"/>
                </a:solidFill>
              </a:rPr>
              <a:t>z</a:t>
            </a:r>
            <a:r>
              <a:rPr lang="nb-NO" baseline="-25000" dirty="0">
                <a:solidFill>
                  <a:schemeClr val="tx2"/>
                </a:solidFill>
              </a:rPr>
              <a:t>3</a:t>
            </a:r>
          </a:p>
        </p:txBody>
      </p:sp>
      <p:sp>
        <p:nvSpPr>
          <p:cNvPr id="6" name="TextBox 5">
            <a:extLst>
              <a:ext uri="{FF2B5EF4-FFF2-40B4-BE49-F238E27FC236}">
                <a16:creationId xmlns:a16="http://schemas.microsoft.com/office/drawing/2014/main" id="{EC62195E-F1C6-4048-80B0-A59BBC3D16DA}"/>
              </a:ext>
            </a:extLst>
          </p:cNvPr>
          <p:cNvSpPr txBox="1"/>
          <p:nvPr/>
        </p:nvSpPr>
        <p:spPr>
          <a:xfrm>
            <a:off x="1991544" y="1487915"/>
            <a:ext cx="1521250" cy="1477328"/>
          </a:xfrm>
          <a:prstGeom prst="rect">
            <a:avLst/>
          </a:prstGeom>
          <a:noFill/>
        </p:spPr>
        <p:txBody>
          <a:bodyPr wrap="none" rtlCol="0">
            <a:spAutoFit/>
          </a:bodyPr>
          <a:lstStyle/>
          <a:p>
            <a:r>
              <a:rPr lang="nb-NO" dirty="0"/>
              <a:t>CV=p</a:t>
            </a:r>
          </a:p>
          <a:p>
            <a:r>
              <a:rPr lang="nb-NO" dirty="0"/>
              <a:t>MV1=heat (Q)</a:t>
            </a:r>
          </a:p>
          <a:p>
            <a:r>
              <a:rPr lang="nb-NO" dirty="0"/>
              <a:t>MV2=inert</a:t>
            </a:r>
          </a:p>
          <a:p>
            <a:r>
              <a:rPr lang="nb-NO" dirty="0"/>
              <a:t>MV3=vent</a:t>
            </a:r>
          </a:p>
          <a:p>
            <a:endParaRPr lang="nb-NO" dirty="0"/>
          </a:p>
        </p:txBody>
      </p:sp>
      <p:sp>
        <p:nvSpPr>
          <p:cNvPr id="10" name="TextBox 9">
            <a:extLst>
              <a:ext uri="{FF2B5EF4-FFF2-40B4-BE49-F238E27FC236}">
                <a16:creationId xmlns:a16="http://schemas.microsoft.com/office/drawing/2014/main" id="{568612A2-8FB6-4F93-8693-B69486DB8153}"/>
              </a:ext>
            </a:extLst>
          </p:cNvPr>
          <p:cNvSpPr txBox="1"/>
          <p:nvPr/>
        </p:nvSpPr>
        <p:spPr>
          <a:xfrm>
            <a:off x="6407325" y="1686950"/>
            <a:ext cx="3784509" cy="738664"/>
          </a:xfrm>
          <a:prstGeom prst="rect">
            <a:avLst/>
          </a:prstGeom>
          <a:noFill/>
        </p:spPr>
        <p:txBody>
          <a:bodyPr wrap="square" rtlCol="0">
            <a:spAutoFit/>
          </a:bodyPr>
          <a:lstStyle/>
          <a:p>
            <a:r>
              <a:rPr lang="nb-NO" sz="1400" dirty="0"/>
              <a:t>Normal: Control CV=p </a:t>
            </a:r>
            <a:r>
              <a:rPr lang="nb-NO" sz="1400" dirty="0" err="1"/>
              <a:t>using</a:t>
            </a:r>
            <a:r>
              <a:rPr lang="nb-NO" sz="1400" dirty="0"/>
              <a:t> MV1=Q </a:t>
            </a:r>
          </a:p>
          <a:p>
            <a:pPr marL="171450" indent="-171450">
              <a:buFont typeface="Arial" panose="020B0604020202020204" pitchFamily="34" charset="0"/>
              <a:buChar char="•"/>
            </a:pPr>
            <a:r>
              <a:rPr lang="nb-NO" sz="1400" dirty="0" err="1"/>
              <a:t>but</a:t>
            </a:r>
            <a:r>
              <a:rPr lang="nb-NO" sz="1400" dirty="0"/>
              <a:t> </a:t>
            </a:r>
            <a:r>
              <a:rPr lang="nb-NO" sz="1400" dirty="0" err="1"/>
              <a:t>if</a:t>
            </a:r>
            <a:r>
              <a:rPr lang="nb-NO" sz="1400" dirty="0"/>
              <a:t>  Q=0 </a:t>
            </a:r>
            <a:r>
              <a:rPr lang="nb-NO" sz="1400" dirty="0" err="1"/>
              <a:t>we</a:t>
            </a:r>
            <a:r>
              <a:rPr lang="nb-NO" sz="1400" dirty="0"/>
              <a:t> must </a:t>
            </a:r>
            <a:r>
              <a:rPr lang="nb-NO" sz="1400" dirty="0" err="1"/>
              <a:t>use</a:t>
            </a:r>
            <a:r>
              <a:rPr lang="nb-NO" sz="1400" dirty="0"/>
              <a:t> MV3=vent </a:t>
            </a:r>
          </a:p>
          <a:p>
            <a:pPr marL="171450" indent="-171450">
              <a:buFont typeface="Arial" panose="020B0604020202020204" pitchFamily="34" charset="0"/>
              <a:buChar char="•"/>
            </a:pPr>
            <a:r>
              <a:rPr lang="nb-NO" sz="1400" dirty="0"/>
              <a:t>and </a:t>
            </a:r>
            <a:r>
              <a:rPr lang="nb-NO" sz="1400" dirty="0" err="1"/>
              <a:t>if</a:t>
            </a:r>
            <a:r>
              <a:rPr lang="nb-NO" sz="1400" dirty="0"/>
              <a:t> Q=</a:t>
            </a:r>
            <a:r>
              <a:rPr lang="nb-NO" sz="1400" dirty="0" err="1"/>
              <a:t>max</a:t>
            </a:r>
            <a:r>
              <a:rPr lang="nb-NO" sz="1400" dirty="0"/>
              <a:t> </a:t>
            </a:r>
            <a:r>
              <a:rPr lang="nb-NO" sz="1400" dirty="0" err="1"/>
              <a:t>we</a:t>
            </a:r>
            <a:r>
              <a:rPr lang="nb-NO" sz="1400" dirty="0"/>
              <a:t> must </a:t>
            </a:r>
            <a:r>
              <a:rPr lang="nb-NO" sz="1400" dirty="0" err="1"/>
              <a:t>use</a:t>
            </a:r>
            <a:r>
              <a:rPr lang="nb-NO" sz="1400" dirty="0"/>
              <a:t> MV2=inert</a:t>
            </a:r>
          </a:p>
        </p:txBody>
      </p:sp>
      <p:cxnSp>
        <p:nvCxnSpPr>
          <p:cNvPr id="20" name="Straight Arrow Connector 19">
            <a:extLst>
              <a:ext uri="{FF2B5EF4-FFF2-40B4-BE49-F238E27FC236}">
                <a16:creationId xmlns:a16="http://schemas.microsoft.com/office/drawing/2014/main" id="{CE6FE424-9C46-466E-A1D4-2164410CE77F}"/>
              </a:ext>
            </a:extLst>
          </p:cNvPr>
          <p:cNvCxnSpPr/>
          <p:nvPr/>
        </p:nvCxnSpPr>
        <p:spPr>
          <a:xfrm flipV="1">
            <a:off x="5168517" y="1268760"/>
            <a:ext cx="0" cy="4320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D805757-2882-4A4F-A93E-5A642073F564}"/>
              </a:ext>
            </a:extLst>
          </p:cNvPr>
          <p:cNvCxnSpPr/>
          <p:nvPr/>
        </p:nvCxnSpPr>
        <p:spPr>
          <a:xfrm>
            <a:off x="4880485" y="1412776"/>
            <a:ext cx="0" cy="3600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E7A22956-8DE3-4D0F-A54E-01F0DE459E65}"/>
              </a:ext>
            </a:extLst>
          </p:cNvPr>
          <p:cNvSpPr/>
          <p:nvPr/>
        </p:nvSpPr>
        <p:spPr>
          <a:xfrm>
            <a:off x="5096510" y="5445225"/>
            <a:ext cx="2404227" cy="799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TextBox 18">
            <a:extLst>
              <a:ext uri="{FF2B5EF4-FFF2-40B4-BE49-F238E27FC236}">
                <a16:creationId xmlns:a16="http://schemas.microsoft.com/office/drawing/2014/main" id="{4359C4EA-2273-4060-8B22-1DFF777252AF}"/>
              </a:ext>
            </a:extLst>
          </p:cNvPr>
          <p:cNvSpPr txBox="1"/>
          <p:nvPr/>
        </p:nvSpPr>
        <p:spPr>
          <a:xfrm>
            <a:off x="6802581" y="2985489"/>
            <a:ext cx="4313489" cy="1846659"/>
          </a:xfrm>
          <a:prstGeom prst="rect">
            <a:avLst/>
          </a:prstGeom>
          <a:noFill/>
        </p:spPr>
        <p:txBody>
          <a:bodyPr wrap="none" rtlCol="0">
            <a:spAutoFit/>
          </a:bodyPr>
          <a:lstStyle/>
          <a:p>
            <a:r>
              <a:rPr lang="nb-NO" sz="1600" dirty="0"/>
              <a:t>Alt.3: VPC (z2 and z3 </a:t>
            </a:r>
            <a:r>
              <a:rPr lang="nb-NO" sz="1600" dirty="0" err="1"/>
              <a:t>could</a:t>
            </a:r>
            <a:r>
              <a:rPr lang="nb-NO" sz="1600" dirty="0"/>
              <a:t> </a:t>
            </a:r>
            <a:r>
              <a:rPr lang="nb-NO" sz="1600" dirty="0" err="1"/>
              <a:t>here</a:t>
            </a:r>
            <a:r>
              <a:rPr lang="nb-NO" sz="1600" dirty="0"/>
              <a:t> be </a:t>
            </a:r>
            <a:r>
              <a:rPr lang="nb-NO" sz="1600" dirty="0" err="1"/>
              <a:t>on</a:t>
            </a:r>
            <a:r>
              <a:rPr lang="nb-NO" sz="1600" dirty="0"/>
              <a:t>/</a:t>
            </a:r>
            <a:r>
              <a:rPr lang="nb-NO" sz="1600" dirty="0" err="1"/>
              <a:t>off</a:t>
            </a:r>
            <a:r>
              <a:rPr lang="nb-NO" sz="1600" dirty="0"/>
              <a:t> </a:t>
            </a:r>
            <a:r>
              <a:rPr lang="nb-NO" sz="1600" dirty="0" err="1"/>
              <a:t>valves</a:t>
            </a:r>
            <a:r>
              <a:rPr lang="nb-NO" sz="1600" dirty="0"/>
              <a:t>)</a:t>
            </a:r>
          </a:p>
          <a:p>
            <a:r>
              <a:rPr lang="nb-NO" sz="1600" b="1" dirty="0" err="1"/>
              <a:t>Always</a:t>
            </a:r>
            <a:r>
              <a:rPr lang="nb-NO" sz="1600" b="1" dirty="0"/>
              <a:t> </a:t>
            </a:r>
            <a:r>
              <a:rPr lang="nb-NO" sz="1600" b="1" dirty="0" err="1"/>
              <a:t>use</a:t>
            </a:r>
            <a:r>
              <a:rPr lang="nb-NO" sz="1600" b="1" dirty="0"/>
              <a:t> Q (z1) to control p.</a:t>
            </a:r>
          </a:p>
          <a:p>
            <a:r>
              <a:rPr lang="nb-NO" sz="1600" dirty="0" err="1"/>
              <a:t>Need</a:t>
            </a:r>
            <a:r>
              <a:rPr lang="nb-NO" sz="1600" dirty="0"/>
              <a:t> </a:t>
            </a:r>
            <a:r>
              <a:rPr lang="nb-NO" sz="1600" dirty="0" err="1"/>
              <a:t>two</a:t>
            </a:r>
            <a:r>
              <a:rPr lang="nb-NO" sz="1600" dirty="0"/>
              <a:t> </a:t>
            </a:r>
            <a:r>
              <a:rPr lang="nb-NO" sz="1600" dirty="0" err="1"/>
              <a:t>VPC’s</a:t>
            </a:r>
            <a:r>
              <a:rPr lang="nb-NO" sz="1600" dirty="0"/>
              <a:t>:</a:t>
            </a:r>
          </a:p>
          <a:p>
            <a:pPr marL="285750" indent="-285750">
              <a:buFont typeface="Arial" panose="020B0604020202020204" pitchFamily="34" charset="0"/>
              <a:buChar char="•"/>
            </a:pPr>
            <a:r>
              <a:rPr lang="nb-NO" sz="1600" dirty="0" err="1"/>
              <a:t>Use</a:t>
            </a:r>
            <a:r>
              <a:rPr lang="nb-NO" sz="1600" dirty="0"/>
              <a:t> vent (z3) to </a:t>
            </a:r>
            <a:r>
              <a:rPr lang="nb-NO" sz="1600" dirty="0" err="1"/>
              <a:t>avoid</a:t>
            </a:r>
            <a:r>
              <a:rPr lang="nb-NO" sz="1600" dirty="0"/>
              <a:t> Q=0 (z1=0.1)</a:t>
            </a:r>
          </a:p>
          <a:p>
            <a:pPr marL="285750" indent="-285750">
              <a:buFont typeface="Arial" panose="020B0604020202020204" pitchFamily="34" charset="0"/>
              <a:buChar char="•"/>
            </a:pPr>
            <a:r>
              <a:rPr lang="nb-NO" sz="1600" dirty="0" err="1"/>
              <a:t>Use</a:t>
            </a:r>
            <a:r>
              <a:rPr lang="nb-NO" sz="1600" dirty="0"/>
              <a:t> inert (z2) to </a:t>
            </a:r>
            <a:r>
              <a:rPr lang="nb-NO" sz="1600" dirty="0" err="1"/>
              <a:t>avoid</a:t>
            </a:r>
            <a:r>
              <a:rPr lang="nb-NO" sz="1600" dirty="0"/>
              <a:t> Q=</a:t>
            </a:r>
            <a:r>
              <a:rPr lang="nb-NO" sz="1600" dirty="0" err="1"/>
              <a:t>max</a:t>
            </a:r>
            <a:r>
              <a:rPr lang="nb-NO" sz="1600" dirty="0"/>
              <a:t> (z1=0.9)</a:t>
            </a:r>
          </a:p>
          <a:p>
            <a:pPr marL="285750" indent="-285750">
              <a:buFont typeface="Arial" panose="020B0604020202020204" pitchFamily="34" charset="0"/>
              <a:buChar char="•"/>
            </a:pPr>
            <a:r>
              <a:rPr lang="nb-NO" sz="1600" dirty="0"/>
              <a:t>z2=0 and z3=0 </a:t>
            </a:r>
            <a:r>
              <a:rPr lang="nb-NO" sz="1600" dirty="0" err="1"/>
              <a:t>when</a:t>
            </a:r>
            <a:r>
              <a:rPr lang="nb-NO" sz="1600" dirty="0"/>
              <a:t> 0.1&lt;z1&lt;0.9</a:t>
            </a:r>
          </a:p>
          <a:p>
            <a:endParaRPr lang="nb-NO" dirty="0"/>
          </a:p>
        </p:txBody>
      </p:sp>
      <p:pic>
        <p:nvPicPr>
          <p:cNvPr id="15362" name="0A9FDCD1-2A72-45D2-967B-4D58A79895B9">
            <a:extLst>
              <a:ext uri="{FF2B5EF4-FFF2-40B4-BE49-F238E27FC236}">
                <a16:creationId xmlns:a16="http://schemas.microsoft.com/office/drawing/2014/main" id="{20C20F29-00B1-453A-AEF0-DCD8C4C21E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7403621" y="4140051"/>
            <a:ext cx="2526302" cy="3327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a:extLst>
              <a:ext uri="{FF2B5EF4-FFF2-40B4-BE49-F238E27FC236}">
                <a16:creationId xmlns:a16="http://schemas.microsoft.com/office/drawing/2014/main" id="{643D2D1A-EA28-4C9A-B954-EF0C0F972DB6}"/>
              </a:ext>
            </a:extLst>
          </p:cNvPr>
          <p:cNvSpPr txBox="1"/>
          <p:nvPr/>
        </p:nvSpPr>
        <p:spPr>
          <a:xfrm>
            <a:off x="-67105" y="-88442"/>
            <a:ext cx="2034916" cy="400110"/>
          </a:xfrm>
          <a:prstGeom prst="rect">
            <a:avLst/>
          </a:prstGeom>
          <a:noFill/>
        </p:spPr>
        <p:txBody>
          <a:bodyPr wrap="none" rtlCol="0">
            <a:spAutoFit/>
          </a:bodyPr>
          <a:lstStyle/>
          <a:p>
            <a:r>
              <a:rPr lang="nb-NO" sz="2000" dirty="0">
                <a:highlight>
                  <a:srgbClr val="FFFF00"/>
                </a:highlight>
              </a:rPr>
              <a:t>MV-MV </a:t>
            </a:r>
            <a:r>
              <a:rPr lang="nb-NO" sz="2000" dirty="0" err="1">
                <a:highlight>
                  <a:srgbClr val="FFFF00"/>
                </a:highlight>
              </a:rPr>
              <a:t>switching</a:t>
            </a:r>
            <a:endParaRPr lang="nb-NO" sz="2000" dirty="0">
              <a:highlight>
                <a:srgbClr val="FFFF00"/>
              </a:highlight>
            </a:endParaRPr>
          </a:p>
        </p:txBody>
      </p:sp>
      <p:cxnSp>
        <p:nvCxnSpPr>
          <p:cNvPr id="26" name="Straight Arrow Connector 25">
            <a:extLst>
              <a:ext uri="{FF2B5EF4-FFF2-40B4-BE49-F238E27FC236}">
                <a16:creationId xmlns:a16="http://schemas.microsoft.com/office/drawing/2014/main" id="{740FE5C3-437A-4FCD-829E-FFDE91DE7085}"/>
              </a:ext>
            </a:extLst>
          </p:cNvPr>
          <p:cNvCxnSpPr/>
          <p:nvPr/>
        </p:nvCxnSpPr>
        <p:spPr>
          <a:xfrm flipV="1">
            <a:off x="4125538" y="2372412"/>
            <a:ext cx="648072" cy="3934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7A408B88-AD55-4E64-B325-BA313535095A}"/>
              </a:ext>
            </a:extLst>
          </p:cNvPr>
          <p:cNvSpPr/>
          <p:nvPr/>
        </p:nvSpPr>
        <p:spPr>
          <a:xfrm>
            <a:off x="1642950" y="4972451"/>
            <a:ext cx="9554149" cy="4081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9" name="Rectangle 28">
            <a:extLst>
              <a:ext uri="{FF2B5EF4-FFF2-40B4-BE49-F238E27FC236}">
                <a16:creationId xmlns:a16="http://schemas.microsoft.com/office/drawing/2014/main" id="{ADA31233-1B09-487C-8DC9-C080F9CA594F}"/>
              </a:ext>
            </a:extLst>
          </p:cNvPr>
          <p:cNvSpPr/>
          <p:nvPr/>
        </p:nvSpPr>
        <p:spPr>
          <a:xfrm>
            <a:off x="6728492" y="2879775"/>
            <a:ext cx="5317383" cy="4081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1" name="TextBox 20">
            <a:extLst>
              <a:ext uri="{FF2B5EF4-FFF2-40B4-BE49-F238E27FC236}">
                <a16:creationId xmlns:a16="http://schemas.microsoft.com/office/drawing/2014/main" id="{C912EEC6-0DD8-22AE-729E-6942A7F79D3F}"/>
              </a:ext>
            </a:extLst>
          </p:cNvPr>
          <p:cNvSpPr txBox="1"/>
          <p:nvPr/>
        </p:nvSpPr>
        <p:spPr>
          <a:xfrm>
            <a:off x="5798781" y="2571932"/>
            <a:ext cx="926857" cy="261610"/>
          </a:xfrm>
          <a:prstGeom prst="rect">
            <a:avLst/>
          </a:prstGeom>
          <a:noFill/>
        </p:spPr>
        <p:txBody>
          <a:bodyPr wrap="none" rtlCol="0">
            <a:spAutoFit/>
          </a:bodyPr>
          <a:lstStyle/>
          <a:p>
            <a:r>
              <a:rPr lang="nb-NO" sz="1100" dirty="0" err="1"/>
              <a:t>Hotter</a:t>
            </a:r>
            <a:r>
              <a:rPr lang="nb-NO" sz="1100" dirty="0"/>
              <a:t> water</a:t>
            </a:r>
            <a:endParaRPr lang="en-US" sz="1100" dirty="0"/>
          </a:p>
        </p:txBody>
      </p:sp>
      <p:sp>
        <p:nvSpPr>
          <p:cNvPr id="24" name="TextBox 23">
            <a:extLst>
              <a:ext uri="{FF2B5EF4-FFF2-40B4-BE49-F238E27FC236}">
                <a16:creationId xmlns:a16="http://schemas.microsoft.com/office/drawing/2014/main" id="{019A9AA8-D713-EF24-EB22-0283614450F3}"/>
              </a:ext>
            </a:extLst>
          </p:cNvPr>
          <p:cNvSpPr txBox="1"/>
          <p:nvPr/>
        </p:nvSpPr>
        <p:spPr>
          <a:xfrm>
            <a:off x="3727663" y="2174098"/>
            <a:ext cx="760144" cy="261610"/>
          </a:xfrm>
          <a:prstGeom prst="rect">
            <a:avLst/>
          </a:prstGeom>
          <a:noFill/>
        </p:spPr>
        <p:txBody>
          <a:bodyPr wrap="none" rtlCol="0">
            <a:spAutoFit/>
          </a:bodyPr>
          <a:lstStyle/>
          <a:p>
            <a:r>
              <a:rPr lang="nb-NO" sz="1100" dirty="0"/>
              <a:t>Hot water</a:t>
            </a:r>
            <a:endParaRPr lang="en-US" sz="1100" dirty="0"/>
          </a:p>
        </p:txBody>
      </p:sp>
      <p:sp>
        <p:nvSpPr>
          <p:cNvPr id="27" name="Slide Number Placeholder 26">
            <a:extLst>
              <a:ext uri="{FF2B5EF4-FFF2-40B4-BE49-F238E27FC236}">
                <a16:creationId xmlns:a16="http://schemas.microsoft.com/office/drawing/2014/main" id="{FEF15DE9-3C47-0A89-9BB9-CCC75D3360B9}"/>
              </a:ext>
            </a:extLst>
          </p:cNvPr>
          <p:cNvSpPr>
            <a:spLocks noGrp="1"/>
          </p:cNvSpPr>
          <p:nvPr>
            <p:ph type="sldNum" sz="quarter" idx="12"/>
          </p:nvPr>
        </p:nvSpPr>
        <p:spPr/>
        <p:txBody>
          <a:bodyPr/>
          <a:lstStyle/>
          <a:p>
            <a:fld id="{A5FDCD2B-6064-4A78-9C2D-DD73DFA345C7}" type="slidenum">
              <a:rPr lang="en-US" smtClean="0"/>
              <a:t>70</a:t>
            </a:fld>
            <a:endParaRPr lang="en-US"/>
          </a:p>
        </p:txBody>
      </p:sp>
    </p:spTree>
    <p:extLst>
      <p:ext uri="{BB962C8B-B14F-4D97-AF65-F5344CB8AC3E}">
        <p14:creationId xmlns:p14="http://schemas.microsoft.com/office/powerpoint/2010/main" val="33851721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65113"/>
            <a:ext cx="8939333" cy="1143000"/>
          </a:xfrm>
        </p:spPr>
        <p:txBody>
          <a:bodyPr>
            <a:noAutofit/>
          </a:bodyPr>
          <a:lstStyle/>
          <a:p>
            <a:r>
              <a:rPr lang="nb-NO" sz="3600" dirty="0" err="1"/>
              <a:t>Example</a:t>
            </a:r>
            <a:r>
              <a:rPr lang="nb-NO" sz="3600" dirty="0"/>
              <a:t> MV-MV </a:t>
            </a:r>
            <a:r>
              <a:rPr lang="nb-NO" sz="3600" dirty="0" err="1"/>
              <a:t>switching</a:t>
            </a:r>
            <a:r>
              <a:rPr lang="nb-NO" sz="3600" dirty="0"/>
              <a:t>: </a:t>
            </a:r>
            <a:r>
              <a:rPr lang="nb-NO" sz="3600" dirty="0" err="1"/>
              <a:t>Pressure</a:t>
            </a:r>
            <a:r>
              <a:rPr lang="nb-NO" sz="3600" dirty="0"/>
              <a:t> control</a:t>
            </a:r>
            <a:br>
              <a:rPr lang="nb-NO" sz="3600" dirty="0"/>
            </a:br>
            <a:r>
              <a:rPr lang="nb-NO" sz="2800" dirty="0"/>
              <a:t>(Alt. 3 </a:t>
            </a:r>
            <a:r>
              <a:rPr lang="nb-NO" sz="2800" dirty="0" err="1"/>
              <a:t>may</a:t>
            </a:r>
            <a:r>
              <a:rPr lang="nb-NO" sz="2800" dirty="0"/>
              <a:t> be </a:t>
            </a:r>
            <a:r>
              <a:rPr lang="nb-NO" sz="2800" dirty="0" err="1"/>
              <a:t>the</a:t>
            </a:r>
            <a:r>
              <a:rPr lang="nb-NO" sz="2800" dirty="0"/>
              <a:t> best in </a:t>
            </a:r>
            <a:r>
              <a:rPr lang="nb-NO" sz="2800" dirty="0" err="1"/>
              <a:t>this</a:t>
            </a:r>
            <a:r>
              <a:rPr lang="nb-NO" sz="2800" dirty="0"/>
              <a:t> case)</a:t>
            </a:r>
            <a:endParaRPr lang="nb-NO" sz="3600" dirty="0"/>
          </a:p>
        </p:txBody>
      </p:sp>
      <p:pic>
        <p:nvPicPr>
          <p:cNvPr id="4" name="Content Placeholder 3"/>
          <p:cNvPicPr>
            <a:picLocks noGrp="1" noChangeAspect="1"/>
          </p:cNvPicPr>
          <p:nvPr>
            <p:ph idx="1"/>
          </p:nvPr>
        </p:nvPicPr>
        <p:blipFill>
          <a:blip r:embed="rId2"/>
          <a:stretch>
            <a:fillRect/>
          </a:stretch>
        </p:blipFill>
        <p:spPr>
          <a:xfrm>
            <a:off x="2000166" y="1412776"/>
            <a:ext cx="5500571" cy="5144840"/>
          </a:xfrm>
          <a:prstGeom prst="rect">
            <a:avLst/>
          </a:prstGeom>
          <a:scene3d>
            <a:camera prst="orthographicFront">
              <a:rot lat="0" lon="0" rev="21420000"/>
            </a:camera>
            <a:lightRig rig="threePt" dir="t"/>
          </a:scene3d>
        </p:spPr>
      </p:pic>
      <p:sp>
        <p:nvSpPr>
          <p:cNvPr id="5" name="TextBox 4"/>
          <p:cNvSpPr txBox="1"/>
          <p:nvPr/>
        </p:nvSpPr>
        <p:spPr>
          <a:xfrm>
            <a:off x="4232413" y="1340768"/>
            <a:ext cx="526106" cy="261610"/>
          </a:xfrm>
          <a:prstGeom prst="rect">
            <a:avLst/>
          </a:prstGeom>
          <a:noFill/>
        </p:spPr>
        <p:txBody>
          <a:bodyPr wrap="none" rtlCol="0">
            <a:spAutoFit/>
          </a:bodyPr>
          <a:lstStyle/>
          <a:p>
            <a:r>
              <a:rPr lang="nb-NO" sz="1100" dirty="0">
                <a:solidFill>
                  <a:srgbClr val="FF0000"/>
                </a:solidFill>
              </a:rPr>
              <a:t>INERT</a:t>
            </a:r>
          </a:p>
        </p:txBody>
      </p:sp>
      <p:sp>
        <p:nvSpPr>
          <p:cNvPr id="7" name="TextBox 6"/>
          <p:cNvSpPr txBox="1"/>
          <p:nvPr/>
        </p:nvSpPr>
        <p:spPr>
          <a:xfrm>
            <a:off x="4880485" y="3895257"/>
            <a:ext cx="360040" cy="307777"/>
          </a:xfrm>
          <a:prstGeom prst="rect">
            <a:avLst/>
          </a:prstGeom>
          <a:solidFill>
            <a:schemeClr val="bg1"/>
          </a:solidFill>
        </p:spPr>
        <p:txBody>
          <a:bodyPr wrap="square" rtlCol="0">
            <a:spAutoFit/>
          </a:bodyPr>
          <a:lstStyle/>
          <a:p>
            <a:r>
              <a:rPr lang="nb-NO" sz="1400" dirty="0">
                <a:solidFill>
                  <a:srgbClr val="FF0000"/>
                </a:solidFill>
              </a:rPr>
              <a:t>z</a:t>
            </a:r>
            <a:r>
              <a:rPr lang="nb-NO" sz="1400" baseline="-25000" dirty="0">
                <a:solidFill>
                  <a:srgbClr val="FF0000"/>
                </a:solidFill>
              </a:rPr>
              <a:t>2</a:t>
            </a:r>
          </a:p>
        </p:txBody>
      </p:sp>
      <p:sp>
        <p:nvSpPr>
          <p:cNvPr id="9" name="TextBox 8"/>
          <p:cNvSpPr txBox="1"/>
          <p:nvPr/>
        </p:nvSpPr>
        <p:spPr>
          <a:xfrm>
            <a:off x="5240525" y="1340769"/>
            <a:ext cx="316112" cy="307777"/>
          </a:xfrm>
          <a:prstGeom prst="rect">
            <a:avLst/>
          </a:prstGeom>
          <a:noFill/>
        </p:spPr>
        <p:txBody>
          <a:bodyPr wrap="none" rtlCol="0">
            <a:spAutoFit/>
          </a:bodyPr>
          <a:lstStyle/>
          <a:p>
            <a:r>
              <a:rPr lang="nb-NO" sz="1400" dirty="0">
                <a:solidFill>
                  <a:srgbClr val="FF0000"/>
                </a:solidFill>
              </a:rPr>
              <a:t>z</a:t>
            </a:r>
            <a:r>
              <a:rPr lang="nb-NO" sz="1400" baseline="-25000" dirty="0">
                <a:solidFill>
                  <a:srgbClr val="FF0000"/>
                </a:solidFill>
              </a:rPr>
              <a:t>3</a:t>
            </a:r>
          </a:p>
        </p:txBody>
      </p:sp>
      <p:sp>
        <p:nvSpPr>
          <p:cNvPr id="11" name="Oval 10"/>
          <p:cNvSpPr/>
          <p:nvPr/>
        </p:nvSpPr>
        <p:spPr>
          <a:xfrm>
            <a:off x="6968717" y="2852936"/>
            <a:ext cx="144016"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Oval 11"/>
          <p:cNvSpPr/>
          <p:nvPr/>
        </p:nvSpPr>
        <p:spPr>
          <a:xfrm flipV="1">
            <a:off x="4165424" y="3751241"/>
            <a:ext cx="133978"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extBox 7"/>
          <p:cNvSpPr txBox="1"/>
          <p:nvPr/>
        </p:nvSpPr>
        <p:spPr>
          <a:xfrm>
            <a:off x="4097955" y="3623030"/>
            <a:ext cx="316112" cy="307777"/>
          </a:xfrm>
          <a:prstGeom prst="rect">
            <a:avLst/>
          </a:prstGeom>
          <a:noFill/>
        </p:spPr>
        <p:txBody>
          <a:bodyPr wrap="none" rtlCol="0">
            <a:spAutoFit/>
          </a:bodyPr>
          <a:lstStyle/>
          <a:p>
            <a:r>
              <a:rPr lang="nb-NO" sz="1400" dirty="0">
                <a:solidFill>
                  <a:srgbClr val="FF0000"/>
                </a:solidFill>
              </a:rPr>
              <a:t>z</a:t>
            </a:r>
            <a:r>
              <a:rPr lang="nb-NO" sz="1400" baseline="-25000" dirty="0">
                <a:solidFill>
                  <a:srgbClr val="FF0000"/>
                </a:solidFill>
              </a:rPr>
              <a:t>3</a:t>
            </a:r>
          </a:p>
        </p:txBody>
      </p:sp>
      <p:sp>
        <p:nvSpPr>
          <p:cNvPr id="13" name="TextBox 12"/>
          <p:cNvSpPr txBox="1"/>
          <p:nvPr/>
        </p:nvSpPr>
        <p:spPr>
          <a:xfrm>
            <a:off x="4299402" y="5445225"/>
            <a:ext cx="360040" cy="307777"/>
          </a:xfrm>
          <a:prstGeom prst="rect">
            <a:avLst/>
          </a:prstGeom>
          <a:solidFill>
            <a:schemeClr val="bg1"/>
          </a:solidFill>
        </p:spPr>
        <p:txBody>
          <a:bodyPr wrap="square" rtlCol="0">
            <a:spAutoFit/>
          </a:bodyPr>
          <a:lstStyle/>
          <a:p>
            <a:r>
              <a:rPr lang="nb-NO" sz="1400" dirty="0">
                <a:solidFill>
                  <a:srgbClr val="FF0000"/>
                </a:solidFill>
              </a:rPr>
              <a:t>z</a:t>
            </a:r>
            <a:r>
              <a:rPr lang="nb-NO" sz="1400" baseline="-25000" dirty="0">
                <a:solidFill>
                  <a:srgbClr val="FF0000"/>
                </a:solidFill>
              </a:rPr>
              <a:t>2</a:t>
            </a:r>
          </a:p>
        </p:txBody>
      </p:sp>
      <p:sp>
        <p:nvSpPr>
          <p:cNvPr id="14" name="TextBox 13"/>
          <p:cNvSpPr txBox="1"/>
          <p:nvPr/>
        </p:nvSpPr>
        <p:spPr>
          <a:xfrm>
            <a:off x="4350796" y="6136198"/>
            <a:ext cx="316112" cy="307777"/>
          </a:xfrm>
          <a:prstGeom prst="rect">
            <a:avLst/>
          </a:prstGeom>
          <a:solidFill>
            <a:schemeClr val="bg1"/>
          </a:solidFill>
        </p:spPr>
        <p:txBody>
          <a:bodyPr wrap="none" rtlCol="0">
            <a:spAutoFit/>
          </a:bodyPr>
          <a:lstStyle/>
          <a:p>
            <a:r>
              <a:rPr lang="nb-NO" sz="1400" dirty="0">
                <a:solidFill>
                  <a:srgbClr val="FF0000"/>
                </a:solidFill>
              </a:rPr>
              <a:t>z</a:t>
            </a:r>
            <a:r>
              <a:rPr lang="nb-NO" sz="1400" baseline="-25000" dirty="0">
                <a:solidFill>
                  <a:srgbClr val="FF0000"/>
                </a:solidFill>
              </a:rPr>
              <a:t>3</a:t>
            </a:r>
          </a:p>
        </p:txBody>
      </p:sp>
      <p:sp>
        <p:nvSpPr>
          <p:cNvPr id="15" name="TextBox 14"/>
          <p:cNvSpPr txBox="1"/>
          <p:nvPr/>
        </p:nvSpPr>
        <p:spPr>
          <a:xfrm>
            <a:off x="4232413" y="5219529"/>
            <a:ext cx="631904" cy="253916"/>
          </a:xfrm>
          <a:prstGeom prst="rect">
            <a:avLst/>
          </a:prstGeom>
          <a:noFill/>
        </p:spPr>
        <p:txBody>
          <a:bodyPr wrap="none" rtlCol="0">
            <a:spAutoFit/>
          </a:bodyPr>
          <a:lstStyle/>
          <a:p>
            <a:r>
              <a:rPr lang="nb-NO" sz="1050" dirty="0"/>
              <a:t>=19  bar</a:t>
            </a:r>
          </a:p>
        </p:txBody>
      </p:sp>
      <p:sp>
        <p:nvSpPr>
          <p:cNvPr id="16" name="TextBox 15"/>
          <p:cNvSpPr txBox="1"/>
          <p:nvPr/>
        </p:nvSpPr>
        <p:spPr>
          <a:xfrm>
            <a:off x="3845344" y="5677343"/>
            <a:ext cx="631904" cy="253916"/>
          </a:xfrm>
          <a:prstGeom prst="rect">
            <a:avLst/>
          </a:prstGeom>
          <a:noFill/>
        </p:spPr>
        <p:txBody>
          <a:bodyPr wrap="none" rtlCol="0">
            <a:spAutoFit/>
          </a:bodyPr>
          <a:lstStyle/>
          <a:p>
            <a:r>
              <a:rPr lang="nb-NO" sz="1050" dirty="0"/>
              <a:t>=20  bar</a:t>
            </a:r>
          </a:p>
        </p:txBody>
      </p:sp>
      <p:sp>
        <p:nvSpPr>
          <p:cNvPr id="17" name="TextBox 16"/>
          <p:cNvSpPr txBox="1"/>
          <p:nvPr/>
        </p:nvSpPr>
        <p:spPr>
          <a:xfrm>
            <a:off x="4299402" y="5990521"/>
            <a:ext cx="601447" cy="253916"/>
          </a:xfrm>
          <a:prstGeom prst="rect">
            <a:avLst/>
          </a:prstGeom>
          <a:noFill/>
        </p:spPr>
        <p:txBody>
          <a:bodyPr wrap="none" rtlCol="0">
            <a:spAutoFit/>
          </a:bodyPr>
          <a:lstStyle/>
          <a:p>
            <a:r>
              <a:rPr lang="nb-NO" sz="1050" dirty="0"/>
              <a:t>=21 bar</a:t>
            </a:r>
          </a:p>
        </p:txBody>
      </p:sp>
      <p:sp>
        <p:nvSpPr>
          <p:cNvPr id="18" name="TextBox 17"/>
          <p:cNvSpPr txBox="1"/>
          <p:nvPr/>
        </p:nvSpPr>
        <p:spPr>
          <a:xfrm>
            <a:off x="3440325" y="3369113"/>
            <a:ext cx="601447" cy="253916"/>
          </a:xfrm>
          <a:prstGeom prst="rect">
            <a:avLst/>
          </a:prstGeom>
          <a:noFill/>
        </p:spPr>
        <p:txBody>
          <a:bodyPr wrap="none" rtlCol="0">
            <a:spAutoFit/>
          </a:bodyPr>
          <a:lstStyle/>
          <a:p>
            <a:r>
              <a:rPr lang="nb-NO" sz="1050" dirty="0"/>
              <a:t>=20 bar</a:t>
            </a:r>
          </a:p>
        </p:txBody>
      </p:sp>
      <p:sp>
        <p:nvSpPr>
          <p:cNvPr id="3" name="TextBox 2"/>
          <p:cNvSpPr txBox="1"/>
          <p:nvPr/>
        </p:nvSpPr>
        <p:spPr>
          <a:xfrm>
            <a:off x="5431415" y="3433591"/>
            <a:ext cx="354584" cy="923330"/>
          </a:xfrm>
          <a:prstGeom prst="rect">
            <a:avLst/>
          </a:prstGeom>
          <a:solidFill>
            <a:schemeClr val="bg1"/>
          </a:solidFill>
        </p:spPr>
        <p:txBody>
          <a:bodyPr wrap="none" rtlCol="0">
            <a:spAutoFit/>
          </a:bodyPr>
          <a:lstStyle/>
          <a:p>
            <a:r>
              <a:rPr lang="nb-NO" dirty="0">
                <a:solidFill>
                  <a:schemeClr val="tx2"/>
                </a:solidFill>
              </a:rPr>
              <a:t>z</a:t>
            </a:r>
            <a:r>
              <a:rPr lang="nb-NO" baseline="-25000" dirty="0">
                <a:solidFill>
                  <a:schemeClr val="tx2"/>
                </a:solidFill>
              </a:rPr>
              <a:t>1</a:t>
            </a:r>
          </a:p>
          <a:p>
            <a:r>
              <a:rPr lang="nb-NO" dirty="0">
                <a:solidFill>
                  <a:schemeClr val="tx2"/>
                </a:solidFill>
              </a:rPr>
              <a:t>z</a:t>
            </a:r>
            <a:r>
              <a:rPr lang="nb-NO" baseline="-25000" dirty="0">
                <a:solidFill>
                  <a:schemeClr val="tx2"/>
                </a:solidFill>
              </a:rPr>
              <a:t>2</a:t>
            </a:r>
          </a:p>
          <a:p>
            <a:r>
              <a:rPr lang="nb-NO" dirty="0">
                <a:solidFill>
                  <a:schemeClr val="tx2"/>
                </a:solidFill>
              </a:rPr>
              <a:t>z</a:t>
            </a:r>
            <a:r>
              <a:rPr lang="nb-NO" baseline="-25000" dirty="0">
                <a:solidFill>
                  <a:schemeClr val="tx2"/>
                </a:solidFill>
              </a:rPr>
              <a:t>3</a:t>
            </a:r>
          </a:p>
        </p:txBody>
      </p:sp>
      <p:sp>
        <p:nvSpPr>
          <p:cNvPr id="6" name="TextBox 5">
            <a:extLst>
              <a:ext uri="{FF2B5EF4-FFF2-40B4-BE49-F238E27FC236}">
                <a16:creationId xmlns:a16="http://schemas.microsoft.com/office/drawing/2014/main" id="{EC62195E-F1C6-4048-80B0-A59BBC3D16DA}"/>
              </a:ext>
            </a:extLst>
          </p:cNvPr>
          <p:cNvSpPr txBox="1"/>
          <p:nvPr/>
        </p:nvSpPr>
        <p:spPr>
          <a:xfrm>
            <a:off x="1991544" y="1487915"/>
            <a:ext cx="1521250" cy="1477328"/>
          </a:xfrm>
          <a:prstGeom prst="rect">
            <a:avLst/>
          </a:prstGeom>
          <a:noFill/>
        </p:spPr>
        <p:txBody>
          <a:bodyPr wrap="none" rtlCol="0">
            <a:spAutoFit/>
          </a:bodyPr>
          <a:lstStyle/>
          <a:p>
            <a:r>
              <a:rPr lang="nb-NO" dirty="0"/>
              <a:t>CV=p</a:t>
            </a:r>
          </a:p>
          <a:p>
            <a:r>
              <a:rPr lang="nb-NO" dirty="0"/>
              <a:t>MV1=heat (Q)</a:t>
            </a:r>
          </a:p>
          <a:p>
            <a:r>
              <a:rPr lang="nb-NO" dirty="0"/>
              <a:t>MV2=inert</a:t>
            </a:r>
          </a:p>
          <a:p>
            <a:r>
              <a:rPr lang="nb-NO" dirty="0"/>
              <a:t>MV3=vent</a:t>
            </a:r>
          </a:p>
          <a:p>
            <a:endParaRPr lang="nb-NO" dirty="0"/>
          </a:p>
        </p:txBody>
      </p:sp>
      <p:sp>
        <p:nvSpPr>
          <p:cNvPr id="10" name="TextBox 9">
            <a:extLst>
              <a:ext uri="{FF2B5EF4-FFF2-40B4-BE49-F238E27FC236}">
                <a16:creationId xmlns:a16="http://schemas.microsoft.com/office/drawing/2014/main" id="{568612A2-8FB6-4F93-8693-B69486DB8153}"/>
              </a:ext>
            </a:extLst>
          </p:cNvPr>
          <p:cNvSpPr txBox="1"/>
          <p:nvPr/>
        </p:nvSpPr>
        <p:spPr>
          <a:xfrm>
            <a:off x="6407325" y="1686950"/>
            <a:ext cx="3784509" cy="738664"/>
          </a:xfrm>
          <a:prstGeom prst="rect">
            <a:avLst/>
          </a:prstGeom>
          <a:noFill/>
        </p:spPr>
        <p:txBody>
          <a:bodyPr wrap="square" rtlCol="0">
            <a:spAutoFit/>
          </a:bodyPr>
          <a:lstStyle/>
          <a:p>
            <a:r>
              <a:rPr lang="nb-NO" sz="1400" dirty="0"/>
              <a:t>Normal: Control CV=p </a:t>
            </a:r>
            <a:r>
              <a:rPr lang="nb-NO" sz="1400" dirty="0" err="1"/>
              <a:t>using</a:t>
            </a:r>
            <a:r>
              <a:rPr lang="nb-NO" sz="1400" dirty="0"/>
              <a:t> MV1=Q </a:t>
            </a:r>
          </a:p>
          <a:p>
            <a:pPr marL="171450" indent="-171450">
              <a:buFont typeface="Arial" panose="020B0604020202020204" pitchFamily="34" charset="0"/>
              <a:buChar char="•"/>
            </a:pPr>
            <a:r>
              <a:rPr lang="nb-NO" sz="1400" dirty="0" err="1"/>
              <a:t>but</a:t>
            </a:r>
            <a:r>
              <a:rPr lang="nb-NO" sz="1400" dirty="0"/>
              <a:t> </a:t>
            </a:r>
            <a:r>
              <a:rPr lang="nb-NO" sz="1400" dirty="0" err="1"/>
              <a:t>if</a:t>
            </a:r>
            <a:r>
              <a:rPr lang="nb-NO" sz="1400" dirty="0"/>
              <a:t>  Q=0 </a:t>
            </a:r>
            <a:r>
              <a:rPr lang="nb-NO" sz="1400" dirty="0" err="1"/>
              <a:t>we</a:t>
            </a:r>
            <a:r>
              <a:rPr lang="nb-NO" sz="1400" dirty="0"/>
              <a:t> must </a:t>
            </a:r>
            <a:r>
              <a:rPr lang="nb-NO" sz="1400" dirty="0" err="1"/>
              <a:t>use</a:t>
            </a:r>
            <a:r>
              <a:rPr lang="nb-NO" sz="1400" dirty="0"/>
              <a:t> MV3=vent </a:t>
            </a:r>
          </a:p>
          <a:p>
            <a:pPr marL="171450" indent="-171450">
              <a:buFont typeface="Arial" panose="020B0604020202020204" pitchFamily="34" charset="0"/>
              <a:buChar char="•"/>
            </a:pPr>
            <a:r>
              <a:rPr lang="nb-NO" sz="1400" dirty="0"/>
              <a:t>and </a:t>
            </a:r>
            <a:r>
              <a:rPr lang="nb-NO" sz="1400" dirty="0" err="1"/>
              <a:t>if</a:t>
            </a:r>
            <a:r>
              <a:rPr lang="nb-NO" sz="1400" dirty="0"/>
              <a:t> Q=</a:t>
            </a:r>
            <a:r>
              <a:rPr lang="nb-NO" sz="1400" dirty="0" err="1"/>
              <a:t>max</a:t>
            </a:r>
            <a:r>
              <a:rPr lang="nb-NO" sz="1400" dirty="0"/>
              <a:t> </a:t>
            </a:r>
            <a:r>
              <a:rPr lang="nb-NO" sz="1400" dirty="0" err="1"/>
              <a:t>we</a:t>
            </a:r>
            <a:r>
              <a:rPr lang="nb-NO" sz="1400" dirty="0"/>
              <a:t> must </a:t>
            </a:r>
            <a:r>
              <a:rPr lang="nb-NO" sz="1400" dirty="0" err="1"/>
              <a:t>use</a:t>
            </a:r>
            <a:r>
              <a:rPr lang="nb-NO" sz="1400" dirty="0"/>
              <a:t> MV2=inert</a:t>
            </a:r>
          </a:p>
        </p:txBody>
      </p:sp>
      <p:cxnSp>
        <p:nvCxnSpPr>
          <p:cNvPr id="20" name="Straight Arrow Connector 19">
            <a:extLst>
              <a:ext uri="{FF2B5EF4-FFF2-40B4-BE49-F238E27FC236}">
                <a16:creationId xmlns:a16="http://schemas.microsoft.com/office/drawing/2014/main" id="{CE6FE424-9C46-466E-A1D4-2164410CE77F}"/>
              </a:ext>
            </a:extLst>
          </p:cNvPr>
          <p:cNvCxnSpPr/>
          <p:nvPr/>
        </p:nvCxnSpPr>
        <p:spPr>
          <a:xfrm flipV="1">
            <a:off x="5168517" y="1268760"/>
            <a:ext cx="0" cy="4320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D805757-2882-4A4F-A93E-5A642073F564}"/>
              </a:ext>
            </a:extLst>
          </p:cNvPr>
          <p:cNvCxnSpPr/>
          <p:nvPr/>
        </p:nvCxnSpPr>
        <p:spPr>
          <a:xfrm>
            <a:off x="4880485" y="1412776"/>
            <a:ext cx="0" cy="3600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E7A22956-8DE3-4D0F-A54E-01F0DE459E65}"/>
              </a:ext>
            </a:extLst>
          </p:cNvPr>
          <p:cNvSpPr/>
          <p:nvPr/>
        </p:nvSpPr>
        <p:spPr>
          <a:xfrm>
            <a:off x="5096510" y="5454750"/>
            <a:ext cx="2404227" cy="799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TextBox 18">
            <a:extLst>
              <a:ext uri="{FF2B5EF4-FFF2-40B4-BE49-F238E27FC236}">
                <a16:creationId xmlns:a16="http://schemas.microsoft.com/office/drawing/2014/main" id="{4359C4EA-2273-4060-8B22-1DFF777252AF}"/>
              </a:ext>
            </a:extLst>
          </p:cNvPr>
          <p:cNvSpPr txBox="1"/>
          <p:nvPr/>
        </p:nvSpPr>
        <p:spPr>
          <a:xfrm>
            <a:off x="6802581" y="2985489"/>
            <a:ext cx="4313489" cy="1846659"/>
          </a:xfrm>
          <a:prstGeom prst="rect">
            <a:avLst/>
          </a:prstGeom>
          <a:noFill/>
        </p:spPr>
        <p:txBody>
          <a:bodyPr wrap="none" rtlCol="0">
            <a:spAutoFit/>
          </a:bodyPr>
          <a:lstStyle/>
          <a:p>
            <a:r>
              <a:rPr lang="nb-NO" sz="1600" dirty="0"/>
              <a:t>Alt.3: VPC (z2 and z3 </a:t>
            </a:r>
            <a:r>
              <a:rPr lang="nb-NO" sz="1600" dirty="0" err="1"/>
              <a:t>could</a:t>
            </a:r>
            <a:r>
              <a:rPr lang="nb-NO" sz="1600" dirty="0"/>
              <a:t> </a:t>
            </a:r>
            <a:r>
              <a:rPr lang="nb-NO" sz="1600" dirty="0" err="1"/>
              <a:t>here</a:t>
            </a:r>
            <a:r>
              <a:rPr lang="nb-NO" sz="1600" dirty="0"/>
              <a:t> be </a:t>
            </a:r>
            <a:r>
              <a:rPr lang="nb-NO" sz="1600" dirty="0" err="1"/>
              <a:t>on</a:t>
            </a:r>
            <a:r>
              <a:rPr lang="nb-NO" sz="1600" dirty="0"/>
              <a:t>/</a:t>
            </a:r>
            <a:r>
              <a:rPr lang="nb-NO" sz="1600" dirty="0" err="1"/>
              <a:t>off</a:t>
            </a:r>
            <a:r>
              <a:rPr lang="nb-NO" sz="1600" dirty="0"/>
              <a:t> </a:t>
            </a:r>
            <a:r>
              <a:rPr lang="nb-NO" sz="1600" dirty="0" err="1"/>
              <a:t>valves</a:t>
            </a:r>
            <a:r>
              <a:rPr lang="nb-NO" sz="1600" dirty="0"/>
              <a:t>)</a:t>
            </a:r>
          </a:p>
          <a:p>
            <a:r>
              <a:rPr lang="nb-NO" sz="1600" b="1" dirty="0" err="1"/>
              <a:t>Always</a:t>
            </a:r>
            <a:r>
              <a:rPr lang="nb-NO" sz="1600" b="1" dirty="0"/>
              <a:t> </a:t>
            </a:r>
            <a:r>
              <a:rPr lang="nb-NO" sz="1600" b="1" dirty="0" err="1"/>
              <a:t>use</a:t>
            </a:r>
            <a:r>
              <a:rPr lang="nb-NO" sz="1600" b="1" dirty="0"/>
              <a:t> Q (z1) to control p.</a:t>
            </a:r>
          </a:p>
          <a:p>
            <a:r>
              <a:rPr lang="nb-NO" sz="1600" dirty="0" err="1"/>
              <a:t>Need</a:t>
            </a:r>
            <a:r>
              <a:rPr lang="nb-NO" sz="1600" dirty="0"/>
              <a:t> </a:t>
            </a:r>
            <a:r>
              <a:rPr lang="nb-NO" sz="1600" dirty="0" err="1"/>
              <a:t>two</a:t>
            </a:r>
            <a:r>
              <a:rPr lang="nb-NO" sz="1600" dirty="0"/>
              <a:t> </a:t>
            </a:r>
            <a:r>
              <a:rPr lang="nb-NO" sz="1600" dirty="0" err="1"/>
              <a:t>VPC’s</a:t>
            </a:r>
            <a:r>
              <a:rPr lang="nb-NO" sz="1600" dirty="0"/>
              <a:t>:</a:t>
            </a:r>
          </a:p>
          <a:p>
            <a:pPr marL="285750" indent="-285750">
              <a:buFont typeface="Arial" panose="020B0604020202020204" pitchFamily="34" charset="0"/>
              <a:buChar char="•"/>
            </a:pPr>
            <a:r>
              <a:rPr lang="nb-NO" sz="1600" dirty="0" err="1"/>
              <a:t>Use</a:t>
            </a:r>
            <a:r>
              <a:rPr lang="nb-NO" sz="1600" dirty="0"/>
              <a:t> vent (z3) to </a:t>
            </a:r>
            <a:r>
              <a:rPr lang="nb-NO" sz="1600" dirty="0" err="1"/>
              <a:t>avoid</a:t>
            </a:r>
            <a:r>
              <a:rPr lang="nb-NO" sz="1600" dirty="0"/>
              <a:t> Q=0 (z1=0.1)</a:t>
            </a:r>
          </a:p>
          <a:p>
            <a:pPr marL="285750" indent="-285750">
              <a:buFont typeface="Arial" panose="020B0604020202020204" pitchFamily="34" charset="0"/>
              <a:buChar char="•"/>
            </a:pPr>
            <a:r>
              <a:rPr lang="nb-NO" sz="1600" dirty="0" err="1"/>
              <a:t>Use</a:t>
            </a:r>
            <a:r>
              <a:rPr lang="nb-NO" sz="1600" dirty="0"/>
              <a:t> inert (z2) to </a:t>
            </a:r>
            <a:r>
              <a:rPr lang="nb-NO" sz="1600" dirty="0" err="1"/>
              <a:t>avoid</a:t>
            </a:r>
            <a:r>
              <a:rPr lang="nb-NO" sz="1600" dirty="0"/>
              <a:t> Q=</a:t>
            </a:r>
            <a:r>
              <a:rPr lang="nb-NO" sz="1600" dirty="0" err="1"/>
              <a:t>max</a:t>
            </a:r>
            <a:r>
              <a:rPr lang="nb-NO" sz="1600" dirty="0"/>
              <a:t> (z1=0.9)</a:t>
            </a:r>
          </a:p>
          <a:p>
            <a:pPr marL="285750" indent="-285750">
              <a:buFont typeface="Arial" panose="020B0604020202020204" pitchFamily="34" charset="0"/>
              <a:buChar char="•"/>
            </a:pPr>
            <a:r>
              <a:rPr lang="nb-NO" sz="1600" dirty="0"/>
              <a:t>z2=0 and z3=0 </a:t>
            </a:r>
            <a:r>
              <a:rPr lang="nb-NO" sz="1600" dirty="0" err="1"/>
              <a:t>when</a:t>
            </a:r>
            <a:r>
              <a:rPr lang="nb-NO" sz="1600" dirty="0"/>
              <a:t> 0.1&lt;z1&lt;0.9</a:t>
            </a:r>
          </a:p>
          <a:p>
            <a:endParaRPr lang="nb-NO" dirty="0"/>
          </a:p>
        </p:txBody>
      </p:sp>
      <p:pic>
        <p:nvPicPr>
          <p:cNvPr id="15362" name="0A9FDCD1-2A72-45D2-967B-4D58A79895B9">
            <a:extLst>
              <a:ext uri="{FF2B5EF4-FFF2-40B4-BE49-F238E27FC236}">
                <a16:creationId xmlns:a16="http://schemas.microsoft.com/office/drawing/2014/main" id="{20C20F29-00B1-453A-AEF0-DCD8C4C21E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7403621" y="4140051"/>
            <a:ext cx="2526302" cy="3327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a:extLst>
              <a:ext uri="{FF2B5EF4-FFF2-40B4-BE49-F238E27FC236}">
                <a16:creationId xmlns:a16="http://schemas.microsoft.com/office/drawing/2014/main" id="{643D2D1A-EA28-4C9A-B954-EF0C0F972DB6}"/>
              </a:ext>
            </a:extLst>
          </p:cNvPr>
          <p:cNvSpPr txBox="1"/>
          <p:nvPr/>
        </p:nvSpPr>
        <p:spPr>
          <a:xfrm>
            <a:off x="-67105" y="-88442"/>
            <a:ext cx="2034916" cy="400110"/>
          </a:xfrm>
          <a:prstGeom prst="rect">
            <a:avLst/>
          </a:prstGeom>
          <a:noFill/>
        </p:spPr>
        <p:txBody>
          <a:bodyPr wrap="none" rtlCol="0">
            <a:spAutoFit/>
          </a:bodyPr>
          <a:lstStyle/>
          <a:p>
            <a:r>
              <a:rPr lang="nb-NO" sz="2000" dirty="0">
                <a:highlight>
                  <a:srgbClr val="FFFF00"/>
                </a:highlight>
              </a:rPr>
              <a:t>MV-MV </a:t>
            </a:r>
            <a:r>
              <a:rPr lang="nb-NO" sz="2000" dirty="0" err="1">
                <a:highlight>
                  <a:srgbClr val="FFFF00"/>
                </a:highlight>
              </a:rPr>
              <a:t>switching</a:t>
            </a:r>
            <a:endParaRPr lang="nb-NO" sz="2000" dirty="0">
              <a:highlight>
                <a:srgbClr val="FFFF00"/>
              </a:highlight>
            </a:endParaRPr>
          </a:p>
        </p:txBody>
      </p:sp>
      <p:cxnSp>
        <p:nvCxnSpPr>
          <p:cNvPr id="26" name="Straight Arrow Connector 25">
            <a:extLst>
              <a:ext uri="{FF2B5EF4-FFF2-40B4-BE49-F238E27FC236}">
                <a16:creationId xmlns:a16="http://schemas.microsoft.com/office/drawing/2014/main" id="{740FE5C3-437A-4FCD-829E-FFDE91DE7085}"/>
              </a:ext>
            </a:extLst>
          </p:cNvPr>
          <p:cNvCxnSpPr/>
          <p:nvPr/>
        </p:nvCxnSpPr>
        <p:spPr>
          <a:xfrm flipV="1">
            <a:off x="4125538" y="2372412"/>
            <a:ext cx="648072" cy="3934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1E6C7361-03F4-4D9F-92BB-8C63A5FB1E42}"/>
              </a:ext>
            </a:extLst>
          </p:cNvPr>
          <p:cNvSpPr/>
          <p:nvPr/>
        </p:nvSpPr>
        <p:spPr>
          <a:xfrm>
            <a:off x="6883612" y="2965243"/>
            <a:ext cx="4313488" cy="6089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1" name="TextBox 20">
            <a:extLst>
              <a:ext uri="{FF2B5EF4-FFF2-40B4-BE49-F238E27FC236}">
                <a16:creationId xmlns:a16="http://schemas.microsoft.com/office/drawing/2014/main" id="{5E296679-B977-CDF1-59B0-4703ED6666D5}"/>
              </a:ext>
            </a:extLst>
          </p:cNvPr>
          <p:cNvSpPr txBox="1"/>
          <p:nvPr/>
        </p:nvSpPr>
        <p:spPr>
          <a:xfrm>
            <a:off x="5798781" y="2571932"/>
            <a:ext cx="926857" cy="261610"/>
          </a:xfrm>
          <a:prstGeom prst="rect">
            <a:avLst/>
          </a:prstGeom>
          <a:noFill/>
        </p:spPr>
        <p:txBody>
          <a:bodyPr wrap="none" rtlCol="0">
            <a:spAutoFit/>
          </a:bodyPr>
          <a:lstStyle/>
          <a:p>
            <a:r>
              <a:rPr lang="nb-NO" sz="1100" dirty="0" err="1"/>
              <a:t>Hotter</a:t>
            </a:r>
            <a:r>
              <a:rPr lang="nb-NO" sz="1100" dirty="0"/>
              <a:t> water</a:t>
            </a:r>
            <a:endParaRPr lang="en-US" sz="1100" dirty="0"/>
          </a:p>
        </p:txBody>
      </p:sp>
      <p:sp>
        <p:nvSpPr>
          <p:cNvPr id="24" name="TextBox 23">
            <a:extLst>
              <a:ext uri="{FF2B5EF4-FFF2-40B4-BE49-F238E27FC236}">
                <a16:creationId xmlns:a16="http://schemas.microsoft.com/office/drawing/2014/main" id="{370896CB-427B-BF3F-F319-06EF89962C25}"/>
              </a:ext>
            </a:extLst>
          </p:cNvPr>
          <p:cNvSpPr txBox="1"/>
          <p:nvPr/>
        </p:nvSpPr>
        <p:spPr>
          <a:xfrm>
            <a:off x="3727663" y="2174098"/>
            <a:ext cx="760144" cy="261610"/>
          </a:xfrm>
          <a:prstGeom prst="rect">
            <a:avLst/>
          </a:prstGeom>
          <a:noFill/>
        </p:spPr>
        <p:txBody>
          <a:bodyPr wrap="none" rtlCol="0">
            <a:spAutoFit/>
          </a:bodyPr>
          <a:lstStyle/>
          <a:p>
            <a:r>
              <a:rPr lang="nb-NO" sz="1100" dirty="0"/>
              <a:t>Hot water</a:t>
            </a:r>
            <a:endParaRPr lang="en-US" sz="1100" dirty="0"/>
          </a:p>
        </p:txBody>
      </p:sp>
      <p:sp>
        <p:nvSpPr>
          <p:cNvPr id="28" name="Slide Number Placeholder 27">
            <a:extLst>
              <a:ext uri="{FF2B5EF4-FFF2-40B4-BE49-F238E27FC236}">
                <a16:creationId xmlns:a16="http://schemas.microsoft.com/office/drawing/2014/main" id="{24EF1B7B-9F96-5A73-891F-A666EBB6F004}"/>
              </a:ext>
            </a:extLst>
          </p:cNvPr>
          <p:cNvSpPr>
            <a:spLocks noGrp="1"/>
          </p:cNvSpPr>
          <p:nvPr>
            <p:ph type="sldNum" sz="quarter" idx="12"/>
          </p:nvPr>
        </p:nvSpPr>
        <p:spPr/>
        <p:txBody>
          <a:bodyPr/>
          <a:lstStyle/>
          <a:p>
            <a:fld id="{A5FDCD2B-6064-4A78-9C2D-DD73DFA345C7}" type="slidenum">
              <a:rPr lang="en-US" smtClean="0"/>
              <a:t>71</a:t>
            </a:fld>
            <a:endParaRPr lang="en-US"/>
          </a:p>
        </p:txBody>
      </p:sp>
    </p:spTree>
    <p:extLst>
      <p:ext uri="{BB962C8B-B14F-4D97-AF65-F5344CB8AC3E}">
        <p14:creationId xmlns:p14="http://schemas.microsoft.com/office/powerpoint/2010/main" val="17721710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0A9FDCD1-2A72-45D2-967B-4D58A79895B9">
            <a:extLst>
              <a:ext uri="{FF2B5EF4-FFF2-40B4-BE49-F238E27FC236}">
                <a16:creationId xmlns:a16="http://schemas.microsoft.com/office/drawing/2014/main" id="{20C20F29-00B1-453A-AEF0-DCD8C4C21E9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6000"/>
                    </a14:imgEffect>
                  </a14:imgLayer>
                </a14:imgProps>
              </a:ext>
              <a:ext uri="{28A0092B-C50C-407E-A947-70E740481C1C}">
                <a14:useLocalDpi xmlns:a14="http://schemas.microsoft.com/office/drawing/2010/main" val="0"/>
              </a:ext>
            </a:extLst>
          </a:blip>
          <a:srcRect/>
          <a:stretch>
            <a:fillRect/>
          </a:stretch>
        </p:blipFill>
        <p:spPr bwMode="auto">
          <a:xfrm rot="16200000">
            <a:off x="7994471" y="3607464"/>
            <a:ext cx="3059603" cy="4029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81200" y="274638"/>
            <a:ext cx="8939333" cy="1143000"/>
          </a:xfrm>
        </p:spPr>
        <p:txBody>
          <a:bodyPr>
            <a:noAutofit/>
          </a:bodyPr>
          <a:lstStyle/>
          <a:p>
            <a:r>
              <a:rPr lang="nb-NO" sz="3600" dirty="0" err="1"/>
              <a:t>Example</a:t>
            </a:r>
            <a:r>
              <a:rPr lang="nb-NO" sz="3600" dirty="0"/>
              <a:t> MV-MV </a:t>
            </a:r>
            <a:r>
              <a:rPr lang="nb-NO" sz="3600" dirty="0" err="1"/>
              <a:t>switching</a:t>
            </a:r>
            <a:r>
              <a:rPr lang="nb-NO" sz="3600" dirty="0"/>
              <a:t>: </a:t>
            </a:r>
            <a:r>
              <a:rPr lang="nb-NO" sz="3600" dirty="0" err="1"/>
              <a:t>Pressure</a:t>
            </a:r>
            <a:r>
              <a:rPr lang="nb-NO" sz="3600" dirty="0"/>
              <a:t> control</a:t>
            </a:r>
            <a:br>
              <a:rPr lang="nb-NO" sz="3600" dirty="0"/>
            </a:br>
            <a:r>
              <a:rPr lang="nb-NO" sz="2800" dirty="0"/>
              <a:t>(Alt. 3 </a:t>
            </a:r>
            <a:r>
              <a:rPr lang="nb-NO" sz="2800" dirty="0" err="1"/>
              <a:t>may</a:t>
            </a:r>
            <a:r>
              <a:rPr lang="nb-NO" sz="2800" dirty="0"/>
              <a:t> be </a:t>
            </a:r>
            <a:r>
              <a:rPr lang="nb-NO" sz="2800" dirty="0" err="1"/>
              <a:t>the</a:t>
            </a:r>
            <a:r>
              <a:rPr lang="nb-NO" sz="2800" dirty="0"/>
              <a:t> best in </a:t>
            </a:r>
            <a:r>
              <a:rPr lang="nb-NO" sz="2800" dirty="0" err="1"/>
              <a:t>this</a:t>
            </a:r>
            <a:r>
              <a:rPr lang="nb-NO" sz="2800" dirty="0"/>
              <a:t> case)</a:t>
            </a:r>
            <a:endParaRPr lang="nb-NO" sz="3600" dirty="0"/>
          </a:p>
        </p:txBody>
      </p:sp>
      <p:pic>
        <p:nvPicPr>
          <p:cNvPr id="4" name="Content Placeholder 3"/>
          <p:cNvPicPr>
            <a:picLocks noGrp="1" noChangeAspect="1"/>
          </p:cNvPicPr>
          <p:nvPr>
            <p:ph idx="1"/>
          </p:nvPr>
        </p:nvPicPr>
        <p:blipFill>
          <a:blip r:embed="rId4"/>
          <a:stretch>
            <a:fillRect/>
          </a:stretch>
        </p:blipFill>
        <p:spPr>
          <a:xfrm>
            <a:off x="2000166" y="1412776"/>
            <a:ext cx="5500571" cy="5144840"/>
          </a:xfrm>
          <a:prstGeom prst="rect">
            <a:avLst/>
          </a:prstGeom>
          <a:scene3d>
            <a:camera prst="orthographicFront">
              <a:rot lat="0" lon="0" rev="21420000"/>
            </a:camera>
            <a:lightRig rig="threePt" dir="t"/>
          </a:scene3d>
        </p:spPr>
      </p:pic>
      <p:sp>
        <p:nvSpPr>
          <p:cNvPr id="5" name="TextBox 4"/>
          <p:cNvSpPr txBox="1"/>
          <p:nvPr/>
        </p:nvSpPr>
        <p:spPr>
          <a:xfrm>
            <a:off x="4232413" y="1340768"/>
            <a:ext cx="526106" cy="261610"/>
          </a:xfrm>
          <a:prstGeom prst="rect">
            <a:avLst/>
          </a:prstGeom>
          <a:noFill/>
        </p:spPr>
        <p:txBody>
          <a:bodyPr wrap="none" rtlCol="0">
            <a:spAutoFit/>
          </a:bodyPr>
          <a:lstStyle/>
          <a:p>
            <a:r>
              <a:rPr lang="nb-NO" sz="1100" dirty="0">
                <a:solidFill>
                  <a:srgbClr val="FF0000"/>
                </a:solidFill>
              </a:rPr>
              <a:t>INERT</a:t>
            </a:r>
          </a:p>
        </p:txBody>
      </p:sp>
      <p:sp>
        <p:nvSpPr>
          <p:cNvPr id="7" name="TextBox 6"/>
          <p:cNvSpPr txBox="1"/>
          <p:nvPr/>
        </p:nvSpPr>
        <p:spPr>
          <a:xfrm>
            <a:off x="4880485" y="3895257"/>
            <a:ext cx="360040" cy="307777"/>
          </a:xfrm>
          <a:prstGeom prst="rect">
            <a:avLst/>
          </a:prstGeom>
          <a:solidFill>
            <a:schemeClr val="bg1"/>
          </a:solidFill>
        </p:spPr>
        <p:txBody>
          <a:bodyPr wrap="square" rtlCol="0">
            <a:spAutoFit/>
          </a:bodyPr>
          <a:lstStyle/>
          <a:p>
            <a:r>
              <a:rPr lang="nb-NO" sz="1400" dirty="0">
                <a:solidFill>
                  <a:srgbClr val="FF0000"/>
                </a:solidFill>
              </a:rPr>
              <a:t>z</a:t>
            </a:r>
            <a:r>
              <a:rPr lang="nb-NO" sz="1400" baseline="-25000" dirty="0">
                <a:solidFill>
                  <a:srgbClr val="FF0000"/>
                </a:solidFill>
              </a:rPr>
              <a:t>2</a:t>
            </a:r>
          </a:p>
        </p:txBody>
      </p:sp>
      <p:sp>
        <p:nvSpPr>
          <p:cNvPr id="9" name="TextBox 8"/>
          <p:cNvSpPr txBox="1"/>
          <p:nvPr/>
        </p:nvSpPr>
        <p:spPr>
          <a:xfrm>
            <a:off x="5240525" y="1340769"/>
            <a:ext cx="316112" cy="307777"/>
          </a:xfrm>
          <a:prstGeom prst="rect">
            <a:avLst/>
          </a:prstGeom>
          <a:noFill/>
        </p:spPr>
        <p:txBody>
          <a:bodyPr wrap="none" rtlCol="0">
            <a:spAutoFit/>
          </a:bodyPr>
          <a:lstStyle/>
          <a:p>
            <a:r>
              <a:rPr lang="nb-NO" sz="1400" dirty="0">
                <a:solidFill>
                  <a:srgbClr val="FF0000"/>
                </a:solidFill>
              </a:rPr>
              <a:t>z</a:t>
            </a:r>
            <a:r>
              <a:rPr lang="nb-NO" sz="1400" baseline="-25000" dirty="0">
                <a:solidFill>
                  <a:srgbClr val="FF0000"/>
                </a:solidFill>
              </a:rPr>
              <a:t>3</a:t>
            </a:r>
          </a:p>
        </p:txBody>
      </p:sp>
      <p:sp>
        <p:nvSpPr>
          <p:cNvPr id="11" name="Oval 10"/>
          <p:cNvSpPr/>
          <p:nvPr/>
        </p:nvSpPr>
        <p:spPr>
          <a:xfrm>
            <a:off x="6968717" y="2852936"/>
            <a:ext cx="144016"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Oval 11"/>
          <p:cNvSpPr/>
          <p:nvPr/>
        </p:nvSpPr>
        <p:spPr>
          <a:xfrm flipV="1">
            <a:off x="4165424" y="3751241"/>
            <a:ext cx="133978"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extBox 7"/>
          <p:cNvSpPr txBox="1"/>
          <p:nvPr/>
        </p:nvSpPr>
        <p:spPr>
          <a:xfrm>
            <a:off x="4097955" y="3623030"/>
            <a:ext cx="316112" cy="307777"/>
          </a:xfrm>
          <a:prstGeom prst="rect">
            <a:avLst/>
          </a:prstGeom>
          <a:noFill/>
        </p:spPr>
        <p:txBody>
          <a:bodyPr wrap="none" rtlCol="0">
            <a:spAutoFit/>
          </a:bodyPr>
          <a:lstStyle/>
          <a:p>
            <a:r>
              <a:rPr lang="nb-NO" sz="1400" dirty="0">
                <a:solidFill>
                  <a:srgbClr val="FF0000"/>
                </a:solidFill>
              </a:rPr>
              <a:t>z</a:t>
            </a:r>
            <a:r>
              <a:rPr lang="nb-NO" sz="1400" baseline="-25000" dirty="0">
                <a:solidFill>
                  <a:srgbClr val="FF0000"/>
                </a:solidFill>
              </a:rPr>
              <a:t>3</a:t>
            </a:r>
          </a:p>
        </p:txBody>
      </p:sp>
      <p:sp>
        <p:nvSpPr>
          <p:cNvPr id="13" name="TextBox 12"/>
          <p:cNvSpPr txBox="1"/>
          <p:nvPr/>
        </p:nvSpPr>
        <p:spPr>
          <a:xfrm>
            <a:off x="4299402" y="5445225"/>
            <a:ext cx="360040" cy="307777"/>
          </a:xfrm>
          <a:prstGeom prst="rect">
            <a:avLst/>
          </a:prstGeom>
          <a:solidFill>
            <a:schemeClr val="bg1"/>
          </a:solidFill>
        </p:spPr>
        <p:txBody>
          <a:bodyPr wrap="square" rtlCol="0">
            <a:spAutoFit/>
          </a:bodyPr>
          <a:lstStyle/>
          <a:p>
            <a:r>
              <a:rPr lang="nb-NO" sz="1400" dirty="0">
                <a:solidFill>
                  <a:srgbClr val="FF0000"/>
                </a:solidFill>
              </a:rPr>
              <a:t>z</a:t>
            </a:r>
            <a:r>
              <a:rPr lang="nb-NO" sz="1400" baseline="-25000" dirty="0">
                <a:solidFill>
                  <a:srgbClr val="FF0000"/>
                </a:solidFill>
              </a:rPr>
              <a:t>2</a:t>
            </a:r>
          </a:p>
        </p:txBody>
      </p:sp>
      <p:sp>
        <p:nvSpPr>
          <p:cNvPr id="14" name="TextBox 13"/>
          <p:cNvSpPr txBox="1"/>
          <p:nvPr/>
        </p:nvSpPr>
        <p:spPr>
          <a:xfrm>
            <a:off x="4350796" y="6136198"/>
            <a:ext cx="316112" cy="307777"/>
          </a:xfrm>
          <a:prstGeom prst="rect">
            <a:avLst/>
          </a:prstGeom>
          <a:solidFill>
            <a:schemeClr val="bg1"/>
          </a:solidFill>
        </p:spPr>
        <p:txBody>
          <a:bodyPr wrap="none" rtlCol="0">
            <a:spAutoFit/>
          </a:bodyPr>
          <a:lstStyle/>
          <a:p>
            <a:r>
              <a:rPr lang="nb-NO" sz="1400" dirty="0">
                <a:solidFill>
                  <a:srgbClr val="FF0000"/>
                </a:solidFill>
              </a:rPr>
              <a:t>z</a:t>
            </a:r>
            <a:r>
              <a:rPr lang="nb-NO" sz="1400" baseline="-25000" dirty="0">
                <a:solidFill>
                  <a:srgbClr val="FF0000"/>
                </a:solidFill>
              </a:rPr>
              <a:t>3</a:t>
            </a:r>
          </a:p>
        </p:txBody>
      </p:sp>
      <p:sp>
        <p:nvSpPr>
          <p:cNvPr id="15" name="TextBox 14"/>
          <p:cNvSpPr txBox="1"/>
          <p:nvPr/>
        </p:nvSpPr>
        <p:spPr>
          <a:xfrm>
            <a:off x="4232413" y="5219529"/>
            <a:ext cx="601447" cy="253916"/>
          </a:xfrm>
          <a:prstGeom prst="rect">
            <a:avLst/>
          </a:prstGeom>
          <a:noFill/>
        </p:spPr>
        <p:txBody>
          <a:bodyPr wrap="none" rtlCol="0">
            <a:spAutoFit/>
          </a:bodyPr>
          <a:lstStyle/>
          <a:p>
            <a:r>
              <a:rPr lang="nb-NO" sz="1050" dirty="0"/>
              <a:t>=21 bar</a:t>
            </a:r>
          </a:p>
        </p:txBody>
      </p:sp>
      <p:sp>
        <p:nvSpPr>
          <p:cNvPr id="16" name="TextBox 15"/>
          <p:cNvSpPr txBox="1"/>
          <p:nvPr/>
        </p:nvSpPr>
        <p:spPr>
          <a:xfrm>
            <a:off x="3845344" y="5677343"/>
            <a:ext cx="631904" cy="253916"/>
          </a:xfrm>
          <a:prstGeom prst="rect">
            <a:avLst/>
          </a:prstGeom>
          <a:noFill/>
        </p:spPr>
        <p:txBody>
          <a:bodyPr wrap="none" rtlCol="0">
            <a:spAutoFit/>
          </a:bodyPr>
          <a:lstStyle/>
          <a:p>
            <a:r>
              <a:rPr lang="nb-NO" sz="1050" dirty="0"/>
              <a:t>=20  bar</a:t>
            </a:r>
          </a:p>
        </p:txBody>
      </p:sp>
      <p:sp>
        <p:nvSpPr>
          <p:cNvPr id="17" name="TextBox 16"/>
          <p:cNvSpPr txBox="1"/>
          <p:nvPr/>
        </p:nvSpPr>
        <p:spPr>
          <a:xfrm>
            <a:off x="4299402" y="5990521"/>
            <a:ext cx="631904" cy="253916"/>
          </a:xfrm>
          <a:prstGeom prst="rect">
            <a:avLst/>
          </a:prstGeom>
          <a:noFill/>
        </p:spPr>
        <p:txBody>
          <a:bodyPr wrap="none" rtlCol="0">
            <a:spAutoFit/>
          </a:bodyPr>
          <a:lstStyle/>
          <a:p>
            <a:r>
              <a:rPr lang="nb-NO" sz="1050" dirty="0"/>
              <a:t>=21  bar</a:t>
            </a:r>
          </a:p>
        </p:txBody>
      </p:sp>
      <p:sp>
        <p:nvSpPr>
          <p:cNvPr id="18" name="TextBox 17"/>
          <p:cNvSpPr txBox="1"/>
          <p:nvPr/>
        </p:nvSpPr>
        <p:spPr>
          <a:xfrm>
            <a:off x="9144657" y="4748310"/>
            <a:ext cx="601447" cy="253916"/>
          </a:xfrm>
          <a:prstGeom prst="rect">
            <a:avLst/>
          </a:prstGeom>
          <a:solidFill>
            <a:schemeClr val="bg2"/>
          </a:solidFill>
        </p:spPr>
        <p:txBody>
          <a:bodyPr wrap="none" rtlCol="0">
            <a:spAutoFit/>
          </a:bodyPr>
          <a:lstStyle/>
          <a:p>
            <a:r>
              <a:rPr lang="nb-NO" sz="1050" dirty="0"/>
              <a:t>=20 bar</a:t>
            </a:r>
          </a:p>
        </p:txBody>
      </p:sp>
      <p:sp>
        <p:nvSpPr>
          <p:cNvPr id="3" name="TextBox 2"/>
          <p:cNvSpPr txBox="1"/>
          <p:nvPr/>
        </p:nvSpPr>
        <p:spPr>
          <a:xfrm>
            <a:off x="5431415" y="3433591"/>
            <a:ext cx="354584" cy="923330"/>
          </a:xfrm>
          <a:prstGeom prst="rect">
            <a:avLst/>
          </a:prstGeom>
          <a:solidFill>
            <a:schemeClr val="bg1"/>
          </a:solidFill>
        </p:spPr>
        <p:txBody>
          <a:bodyPr wrap="none" rtlCol="0">
            <a:spAutoFit/>
          </a:bodyPr>
          <a:lstStyle/>
          <a:p>
            <a:r>
              <a:rPr lang="nb-NO" dirty="0">
                <a:solidFill>
                  <a:schemeClr val="tx2"/>
                </a:solidFill>
              </a:rPr>
              <a:t>z</a:t>
            </a:r>
            <a:r>
              <a:rPr lang="nb-NO" baseline="-25000" dirty="0">
                <a:solidFill>
                  <a:schemeClr val="tx2"/>
                </a:solidFill>
              </a:rPr>
              <a:t>1</a:t>
            </a:r>
          </a:p>
          <a:p>
            <a:r>
              <a:rPr lang="nb-NO" dirty="0">
                <a:solidFill>
                  <a:schemeClr val="tx2"/>
                </a:solidFill>
              </a:rPr>
              <a:t>z</a:t>
            </a:r>
            <a:r>
              <a:rPr lang="nb-NO" baseline="-25000" dirty="0">
                <a:solidFill>
                  <a:schemeClr val="tx2"/>
                </a:solidFill>
              </a:rPr>
              <a:t>2</a:t>
            </a:r>
          </a:p>
          <a:p>
            <a:r>
              <a:rPr lang="nb-NO" dirty="0">
                <a:solidFill>
                  <a:schemeClr val="tx2"/>
                </a:solidFill>
              </a:rPr>
              <a:t>z</a:t>
            </a:r>
            <a:r>
              <a:rPr lang="nb-NO" baseline="-25000" dirty="0">
                <a:solidFill>
                  <a:schemeClr val="tx2"/>
                </a:solidFill>
              </a:rPr>
              <a:t>3</a:t>
            </a:r>
          </a:p>
        </p:txBody>
      </p:sp>
      <p:sp>
        <p:nvSpPr>
          <p:cNvPr id="6" name="TextBox 5">
            <a:extLst>
              <a:ext uri="{FF2B5EF4-FFF2-40B4-BE49-F238E27FC236}">
                <a16:creationId xmlns:a16="http://schemas.microsoft.com/office/drawing/2014/main" id="{EC62195E-F1C6-4048-80B0-A59BBC3D16DA}"/>
              </a:ext>
            </a:extLst>
          </p:cNvPr>
          <p:cNvSpPr txBox="1"/>
          <p:nvPr/>
        </p:nvSpPr>
        <p:spPr>
          <a:xfrm>
            <a:off x="1991544" y="1487915"/>
            <a:ext cx="1521250" cy="1477328"/>
          </a:xfrm>
          <a:prstGeom prst="rect">
            <a:avLst/>
          </a:prstGeom>
          <a:noFill/>
        </p:spPr>
        <p:txBody>
          <a:bodyPr wrap="none" rtlCol="0">
            <a:spAutoFit/>
          </a:bodyPr>
          <a:lstStyle/>
          <a:p>
            <a:r>
              <a:rPr lang="nb-NO" dirty="0"/>
              <a:t>CV=p</a:t>
            </a:r>
          </a:p>
          <a:p>
            <a:r>
              <a:rPr lang="nb-NO" dirty="0"/>
              <a:t>MV1=heat (Q)</a:t>
            </a:r>
          </a:p>
          <a:p>
            <a:r>
              <a:rPr lang="nb-NO" dirty="0"/>
              <a:t>MV2=inert</a:t>
            </a:r>
          </a:p>
          <a:p>
            <a:r>
              <a:rPr lang="nb-NO" dirty="0"/>
              <a:t>MV3=vent</a:t>
            </a:r>
          </a:p>
          <a:p>
            <a:endParaRPr lang="nb-NO" dirty="0"/>
          </a:p>
        </p:txBody>
      </p:sp>
      <p:sp>
        <p:nvSpPr>
          <p:cNvPr id="10" name="TextBox 9">
            <a:extLst>
              <a:ext uri="{FF2B5EF4-FFF2-40B4-BE49-F238E27FC236}">
                <a16:creationId xmlns:a16="http://schemas.microsoft.com/office/drawing/2014/main" id="{568612A2-8FB6-4F93-8693-B69486DB8153}"/>
              </a:ext>
            </a:extLst>
          </p:cNvPr>
          <p:cNvSpPr txBox="1"/>
          <p:nvPr/>
        </p:nvSpPr>
        <p:spPr>
          <a:xfrm>
            <a:off x="6407325" y="1686950"/>
            <a:ext cx="3784509" cy="738664"/>
          </a:xfrm>
          <a:prstGeom prst="rect">
            <a:avLst/>
          </a:prstGeom>
          <a:noFill/>
        </p:spPr>
        <p:txBody>
          <a:bodyPr wrap="square" rtlCol="0">
            <a:spAutoFit/>
          </a:bodyPr>
          <a:lstStyle/>
          <a:p>
            <a:r>
              <a:rPr lang="nb-NO" sz="1400" dirty="0"/>
              <a:t>Normal: Control CV=p </a:t>
            </a:r>
            <a:r>
              <a:rPr lang="nb-NO" sz="1400" dirty="0" err="1"/>
              <a:t>using</a:t>
            </a:r>
            <a:r>
              <a:rPr lang="nb-NO" sz="1400" dirty="0"/>
              <a:t> MV1=Q </a:t>
            </a:r>
          </a:p>
          <a:p>
            <a:pPr marL="171450" indent="-171450">
              <a:buFont typeface="Arial" panose="020B0604020202020204" pitchFamily="34" charset="0"/>
              <a:buChar char="•"/>
            </a:pPr>
            <a:r>
              <a:rPr lang="nb-NO" sz="1400" dirty="0" err="1"/>
              <a:t>but</a:t>
            </a:r>
            <a:r>
              <a:rPr lang="nb-NO" sz="1400" dirty="0"/>
              <a:t> </a:t>
            </a:r>
            <a:r>
              <a:rPr lang="nb-NO" sz="1400" dirty="0" err="1"/>
              <a:t>if</a:t>
            </a:r>
            <a:r>
              <a:rPr lang="nb-NO" sz="1400" dirty="0"/>
              <a:t>  Q=0 </a:t>
            </a:r>
            <a:r>
              <a:rPr lang="nb-NO" sz="1400" dirty="0" err="1"/>
              <a:t>we</a:t>
            </a:r>
            <a:r>
              <a:rPr lang="nb-NO" sz="1400" dirty="0"/>
              <a:t> must </a:t>
            </a:r>
            <a:r>
              <a:rPr lang="nb-NO" sz="1400" dirty="0" err="1"/>
              <a:t>use</a:t>
            </a:r>
            <a:r>
              <a:rPr lang="nb-NO" sz="1400" dirty="0"/>
              <a:t> MV3=vent </a:t>
            </a:r>
          </a:p>
          <a:p>
            <a:pPr marL="171450" indent="-171450">
              <a:buFont typeface="Arial" panose="020B0604020202020204" pitchFamily="34" charset="0"/>
              <a:buChar char="•"/>
            </a:pPr>
            <a:r>
              <a:rPr lang="nb-NO" sz="1400" dirty="0"/>
              <a:t>and </a:t>
            </a:r>
            <a:r>
              <a:rPr lang="nb-NO" sz="1400" dirty="0" err="1"/>
              <a:t>if</a:t>
            </a:r>
            <a:r>
              <a:rPr lang="nb-NO" sz="1400" dirty="0"/>
              <a:t> Q=</a:t>
            </a:r>
            <a:r>
              <a:rPr lang="nb-NO" sz="1400" dirty="0" err="1"/>
              <a:t>max</a:t>
            </a:r>
            <a:r>
              <a:rPr lang="nb-NO" sz="1400" dirty="0"/>
              <a:t> </a:t>
            </a:r>
            <a:r>
              <a:rPr lang="nb-NO" sz="1400" dirty="0" err="1"/>
              <a:t>we</a:t>
            </a:r>
            <a:r>
              <a:rPr lang="nb-NO" sz="1400" dirty="0"/>
              <a:t> must </a:t>
            </a:r>
            <a:r>
              <a:rPr lang="nb-NO" sz="1400" dirty="0" err="1"/>
              <a:t>use</a:t>
            </a:r>
            <a:r>
              <a:rPr lang="nb-NO" sz="1400" dirty="0"/>
              <a:t> MV2=inert</a:t>
            </a:r>
          </a:p>
        </p:txBody>
      </p:sp>
      <p:cxnSp>
        <p:nvCxnSpPr>
          <p:cNvPr id="20" name="Straight Arrow Connector 19">
            <a:extLst>
              <a:ext uri="{FF2B5EF4-FFF2-40B4-BE49-F238E27FC236}">
                <a16:creationId xmlns:a16="http://schemas.microsoft.com/office/drawing/2014/main" id="{CE6FE424-9C46-466E-A1D4-2164410CE77F}"/>
              </a:ext>
            </a:extLst>
          </p:cNvPr>
          <p:cNvCxnSpPr/>
          <p:nvPr/>
        </p:nvCxnSpPr>
        <p:spPr>
          <a:xfrm flipV="1">
            <a:off x="5168517" y="1268760"/>
            <a:ext cx="0" cy="4320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D805757-2882-4A4F-A93E-5A642073F564}"/>
              </a:ext>
            </a:extLst>
          </p:cNvPr>
          <p:cNvCxnSpPr/>
          <p:nvPr/>
        </p:nvCxnSpPr>
        <p:spPr>
          <a:xfrm>
            <a:off x="4880485" y="1412776"/>
            <a:ext cx="0" cy="3600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E7A22956-8DE3-4D0F-A54E-01F0DE459E65}"/>
              </a:ext>
            </a:extLst>
          </p:cNvPr>
          <p:cNvSpPr/>
          <p:nvPr/>
        </p:nvSpPr>
        <p:spPr>
          <a:xfrm>
            <a:off x="5096510" y="5445225"/>
            <a:ext cx="2404227" cy="799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TextBox 18">
            <a:extLst>
              <a:ext uri="{FF2B5EF4-FFF2-40B4-BE49-F238E27FC236}">
                <a16:creationId xmlns:a16="http://schemas.microsoft.com/office/drawing/2014/main" id="{4359C4EA-2273-4060-8B22-1DFF777252AF}"/>
              </a:ext>
            </a:extLst>
          </p:cNvPr>
          <p:cNvSpPr txBox="1"/>
          <p:nvPr/>
        </p:nvSpPr>
        <p:spPr>
          <a:xfrm>
            <a:off x="6852618" y="2865611"/>
            <a:ext cx="4716035" cy="1569660"/>
          </a:xfrm>
          <a:prstGeom prst="rect">
            <a:avLst/>
          </a:prstGeom>
          <a:solidFill>
            <a:schemeClr val="bg1"/>
          </a:solidFill>
        </p:spPr>
        <p:txBody>
          <a:bodyPr wrap="none" rtlCol="0">
            <a:spAutoFit/>
          </a:bodyPr>
          <a:lstStyle/>
          <a:p>
            <a:r>
              <a:rPr lang="nb-NO" sz="1600" dirty="0"/>
              <a:t>Alt.3: VPC (z2 and z3 </a:t>
            </a:r>
            <a:r>
              <a:rPr lang="nb-NO" sz="1600" dirty="0" err="1"/>
              <a:t>could</a:t>
            </a:r>
            <a:r>
              <a:rPr lang="nb-NO" sz="1600" dirty="0"/>
              <a:t> </a:t>
            </a:r>
            <a:r>
              <a:rPr lang="nb-NO" sz="1600" dirty="0" err="1"/>
              <a:t>here</a:t>
            </a:r>
            <a:r>
              <a:rPr lang="nb-NO" sz="1600" dirty="0"/>
              <a:t> </a:t>
            </a:r>
            <a:r>
              <a:rPr lang="nb-NO" sz="1600" dirty="0" err="1"/>
              <a:t>even</a:t>
            </a:r>
            <a:r>
              <a:rPr lang="nb-NO" sz="1600" dirty="0"/>
              <a:t> be </a:t>
            </a:r>
            <a:r>
              <a:rPr lang="nb-NO" sz="1600" dirty="0" err="1"/>
              <a:t>on</a:t>
            </a:r>
            <a:r>
              <a:rPr lang="nb-NO" sz="1600" dirty="0"/>
              <a:t>/</a:t>
            </a:r>
            <a:r>
              <a:rPr lang="nb-NO" sz="1600" dirty="0" err="1"/>
              <a:t>off</a:t>
            </a:r>
            <a:r>
              <a:rPr lang="nb-NO" sz="1600" dirty="0"/>
              <a:t> </a:t>
            </a:r>
            <a:r>
              <a:rPr lang="nb-NO" sz="1600" dirty="0" err="1"/>
              <a:t>valves</a:t>
            </a:r>
            <a:r>
              <a:rPr lang="nb-NO" sz="1600" dirty="0"/>
              <a:t>)</a:t>
            </a:r>
          </a:p>
          <a:p>
            <a:r>
              <a:rPr lang="nb-NO" sz="1600" b="1" dirty="0" err="1"/>
              <a:t>Always</a:t>
            </a:r>
            <a:r>
              <a:rPr lang="nb-NO" sz="1600" b="1" dirty="0"/>
              <a:t> </a:t>
            </a:r>
            <a:r>
              <a:rPr lang="nb-NO" sz="1600" b="1" dirty="0" err="1"/>
              <a:t>use</a:t>
            </a:r>
            <a:r>
              <a:rPr lang="nb-NO" sz="1600" b="1" dirty="0"/>
              <a:t> Q (z1) to control p.</a:t>
            </a:r>
          </a:p>
          <a:p>
            <a:r>
              <a:rPr lang="nb-NO" sz="1600" dirty="0" err="1"/>
              <a:t>Need</a:t>
            </a:r>
            <a:r>
              <a:rPr lang="nb-NO" sz="1600" dirty="0"/>
              <a:t> </a:t>
            </a:r>
            <a:r>
              <a:rPr lang="nb-NO" sz="1600" dirty="0" err="1"/>
              <a:t>two</a:t>
            </a:r>
            <a:r>
              <a:rPr lang="nb-NO" sz="1600" dirty="0"/>
              <a:t> </a:t>
            </a:r>
            <a:r>
              <a:rPr lang="nb-NO" sz="1600" dirty="0" err="1"/>
              <a:t>VPC’s</a:t>
            </a:r>
            <a:r>
              <a:rPr lang="nb-NO" sz="1600" dirty="0"/>
              <a:t>:</a:t>
            </a:r>
          </a:p>
          <a:p>
            <a:pPr marL="285750" indent="-285750">
              <a:buFont typeface="Arial" panose="020B0604020202020204" pitchFamily="34" charset="0"/>
              <a:buChar char="•"/>
            </a:pPr>
            <a:r>
              <a:rPr lang="nb-NO" sz="1600" dirty="0" err="1"/>
              <a:t>Use</a:t>
            </a:r>
            <a:r>
              <a:rPr lang="nb-NO" sz="1600" dirty="0"/>
              <a:t> vent (z3) to </a:t>
            </a:r>
            <a:r>
              <a:rPr lang="nb-NO" sz="1600" dirty="0" err="1"/>
              <a:t>avoid</a:t>
            </a:r>
            <a:r>
              <a:rPr lang="nb-NO" sz="1600" dirty="0"/>
              <a:t> Q </a:t>
            </a:r>
            <a:r>
              <a:rPr lang="nb-NO" sz="1600" dirty="0" err="1"/>
              <a:t>small</a:t>
            </a:r>
            <a:r>
              <a:rPr lang="nb-NO" sz="1600" dirty="0"/>
              <a:t> (z1=0.1)</a:t>
            </a:r>
          </a:p>
          <a:p>
            <a:pPr marL="285750" indent="-285750">
              <a:buFont typeface="Arial" panose="020B0604020202020204" pitchFamily="34" charset="0"/>
              <a:buChar char="•"/>
            </a:pPr>
            <a:r>
              <a:rPr lang="nb-NO" sz="1600" dirty="0" err="1"/>
              <a:t>Use</a:t>
            </a:r>
            <a:r>
              <a:rPr lang="nb-NO" sz="1600" dirty="0"/>
              <a:t> inert (z2) to </a:t>
            </a:r>
            <a:r>
              <a:rPr lang="nb-NO" sz="1600" dirty="0" err="1"/>
              <a:t>avoid</a:t>
            </a:r>
            <a:r>
              <a:rPr lang="nb-NO" sz="1600" dirty="0"/>
              <a:t> Q </a:t>
            </a:r>
            <a:r>
              <a:rPr lang="nb-NO" sz="1600" dirty="0" err="1"/>
              <a:t>large</a:t>
            </a:r>
            <a:r>
              <a:rPr lang="nb-NO" sz="1600" dirty="0"/>
              <a:t> (z1=0.9)</a:t>
            </a:r>
          </a:p>
          <a:p>
            <a:pPr marL="285750" indent="-285750">
              <a:buFont typeface="Arial" panose="020B0604020202020204" pitchFamily="34" charset="0"/>
              <a:buChar char="•"/>
            </a:pPr>
            <a:r>
              <a:rPr lang="nb-NO" sz="1600" dirty="0"/>
              <a:t>z2=0 and z3=0 </a:t>
            </a:r>
            <a:r>
              <a:rPr lang="nb-NO" sz="1600" dirty="0" err="1"/>
              <a:t>when</a:t>
            </a:r>
            <a:r>
              <a:rPr lang="nb-NO" sz="1600" dirty="0"/>
              <a:t> 0.1&lt;z1&lt;0.9</a:t>
            </a:r>
            <a:endParaRPr lang="nb-NO" dirty="0"/>
          </a:p>
        </p:txBody>
      </p:sp>
      <p:sp>
        <p:nvSpPr>
          <p:cNvPr id="25" name="TextBox 24">
            <a:extLst>
              <a:ext uri="{FF2B5EF4-FFF2-40B4-BE49-F238E27FC236}">
                <a16:creationId xmlns:a16="http://schemas.microsoft.com/office/drawing/2014/main" id="{643D2D1A-EA28-4C9A-B954-EF0C0F972DB6}"/>
              </a:ext>
            </a:extLst>
          </p:cNvPr>
          <p:cNvSpPr txBox="1"/>
          <p:nvPr/>
        </p:nvSpPr>
        <p:spPr>
          <a:xfrm>
            <a:off x="-67105" y="-88442"/>
            <a:ext cx="2034916" cy="400110"/>
          </a:xfrm>
          <a:prstGeom prst="rect">
            <a:avLst/>
          </a:prstGeom>
          <a:noFill/>
        </p:spPr>
        <p:txBody>
          <a:bodyPr wrap="none" rtlCol="0">
            <a:spAutoFit/>
          </a:bodyPr>
          <a:lstStyle/>
          <a:p>
            <a:r>
              <a:rPr lang="nb-NO" sz="2000" dirty="0">
                <a:highlight>
                  <a:srgbClr val="FFFF00"/>
                </a:highlight>
              </a:rPr>
              <a:t>MV-MV </a:t>
            </a:r>
            <a:r>
              <a:rPr lang="nb-NO" sz="2000" dirty="0" err="1">
                <a:highlight>
                  <a:srgbClr val="FFFF00"/>
                </a:highlight>
              </a:rPr>
              <a:t>switching</a:t>
            </a:r>
            <a:endParaRPr lang="nb-NO" sz="2000" dirty="0">
              <a:highlight>
                <a:srgbClr val="FFFF00"/>
              </a:highlight>
            </a:endParaRPr>
          </a:p>
        </p:txBody>
      </p:sp>
      <p:cxnSp>
        <p:nvCxnSpPr>
          <p:cNvPr id="26" name="Straight Arrow Connector 25">
            <a:extLst>
              <a:ext uri="{FF2B5EF4-FFF2-40B4-BE49-F238E27FC236}">
                <a16:creationId xmlns:a16="http://schemas.microsoft.com/office/drawing/2014/main" id="{740FE5C3-437A-4FCD-829E-FFDE91DE7085}"/>
              </a:ext>
            </a:extLst>
          </p:cNvPr>
          <p:cNvCxnSpPr/>
          <p:nvPr/>
        </p:nvCxnSpPr>
        <p:spPr>
          <a:xfrm flipV="1">
            <a:off x="4125538" y="2372412"/>
            <a:ext cx="648072" cy="3934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F5A63D1-DEBB-418A-81F7-C75FBE712B97}"/>
              </a:ext>
            </a:extLst>
          </p:cNvPr>
          <p:cNvSpPr txBox="1"/>
          <p:nvPr/>
        </p:nvSpPr>
        <p:spPr>
          <a:xfrm>
            <a:off x="3592725" y="3521513"/>
            <a:ext cx="601447" cy="253916"/>
          </a:xfrm>
          <a:prstGeom prst="rect">
            <a:avLst/>
          </a:prstGeom>
          <a:noFill/>
        </p:spPr>
        <p:txBody>
          <a:bodyPr wrap="none" rtlCol="0">
            <a:spAutoFit/>
          </a:bodyPr>
          <a:lstStyle/>
          <a:p>
            <a:r>
              <a:rPr lang="nb-NO" sz="1050" dirty="0"/>
              <a:t>=20 bar</a:t>
            </a:r>
          </a:p>
        </p:txBody>
      </p:sp>
      <p:sp>
        <p:nvSpPr>
          <p:cNvPr id="21" name="TextBox 20">
            <a:extLst>
              <a:ext uri="{FF2B5EF4-FFF2-40B4-BE49-F238E27FC236}">
                <a16:creationId xmlns:a16="http://schemas.microsoft.com/office/drawing/2014/main" id="{DA93C922-1833-331D-4360-9E42453CEC37}"/>
              </a:ext>
            </a:extLst>
          </p:cNvPr>
          <p:cNvSpPr txBox="1"/>
          <p:nvPr/>
        </p:nvSpPr>
        <p:spPr>
          <a:xfrm>
            <a:off x="5798781" y="2571932"/>
            <a:ext cx="926857" cy="261610"/>
          </a:xfrm>
          <a:prstGeom prst="rect">
            <a:avLst/>
          </a:prstGeom>
          <a:noFill/>
        </p:spPr>
        <p:txBody>
          <a:bodyPr wrap="none" rtlCol="0">
            <a:spAutoFit/>
          </a:bodyPr>
          <a:lstStyle/>
          <a:p>
            <a:r>
              <a:rPr lang="nb-NO" sz="1100" dirty="0" err="1"/>
              <a:t>Hotter</a:t>
            </a:r>
            <a:r>
              <a:rPr lang="nb-NO" sz="1100" dirty="0"/>
              <a:t> water</a:t>
            </a:r>
            <a:endParaRPr lang="en-US" sz="1100" dirty="0"/>
          </a:p>
        </p:txBody>
      </p:sp>
      <p:sp>
        <p:nvSpPr>
          <p:cNvPr id="24" name="TextBox 23">
            <a:extLst>
              <a:ext uri="{FF2B5EF4-FFF2-40B4-BE49-F238E27FC236}">
                <a16:creationId xmlns:a16="http://schemas.microsoft.com/office/drawing/2014/main" id="{16AC8778-647B-FDD2-A7A6-8CD02C9DE59E}"/>
              </a:ext>
            </a:extLst>
          </p:cNvPr>
          <p:cNvSpPr txBox="1"/>
          <p:nvPr/>
        </p:nvSpPr>
        <p:spPr>
          <a:xfrm>
            <a:off x="3727663" y="2174098"/>
            <a:ext cx="760144" cy="261610"/>
          </a:xfrm>
          <a:prstGeom prst="rect">
            <a:avLst/>
          </a:prstGeom>
          <a:noFill/>
        </p:spPr>
        <p:txBody>
          <a:bodyPr wrap="none" rtlCol="0">
            <a:spAutoFit/>
          </a:bodyPr>
          <a:lstStyle/>
          <a:p>
            <a:r>
              <a:rPr lang="nb-NO" sz="1100" dirty="0"/>
              <a:t>Hot water</a:t>
            </a:r>
            <a:endParaRPr lang="en-US" sz="1100" dirty="0"/>
          </a:p>
        </p:txBody>
      </p:sp>
      <p:sp>
        <p:nvSpPr>
          <p:cNvPr id="28" name="Slide Number Placeholder 27">
            <a:extLst>
              <a:ext uri="{FF2B5EF4-FFF2-40B4-BE49-F238E27FC236}">
                <a16:creationId xmlns:a16="http://schemas.microsoft.com/office/drawing/2014/main" id="{B55F886B-B713-C36C-818E-12F8028014C0}"/>
              </a:ext>
            </a:extLst>
          </p:cNvPr>
          <p:cNvSpPr>
            <a:spLocks noGrp="1"/>
          </p:cNvSpPr>
          <p:nvPr>
            <p:ph type="sldNum" sz="quarter" idx="12"/>
          </p:nvPr>
        </p:nvSpPr>
        <p:spPr/>
        <p:txBody>
          <a:bodyPr/>
          <a:lstStyle/>
          <a:p>
            <a:fld id="{A5FDCD2B-6064-4A78-9C2D-DD73DFA345C7}" type="slidenum">
              <a:rPr lang="en-US" smtClean="0"/>
              <a:t>72</a:t>
            </a:fld>
            <a:endParaRPr lang="en-US"/>
          </a:p>
        </p:txBody>
      </p:sp>
    </p:spTree>
    <p:extLst>
      <p:ext uri="{BB962C8B-B14F-4D97-AF65-F5344CB8AC3E}">
        <p14:creationId xmlns:p14="http://schemas.microsoft.com/office/powerpoint/2010/main" val="30556258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3BA3B-1EB9-F9FD-FFC9-AEF85096CC9E}"/>
              </a:ext>
            </a:extLst>
          </p:cNvPr>
          <p:cNvSpPr>
            <a:spLocks noGrp="1"/>
          </p:cNvSpPr>
          <p:nvPr>
            <p:ph type="title"/>
          </p:nvPr>
        </p:nvSpPr>
        <p:spPr>
          <a:xfrm>
            <a:off x="340242" y="0"/>
            <a:ext cx="11777329" cy="1325563"/>
          </a:xfrm>
        </p:spPr>
        <p:txBody>
          <a:bodyPr>
            <a:normAutofit/>
          </a:bodyPr>
          <a:lstStyle/>
          <a:p>
            <a:r>
              <a:rPr lang="nb-NO" sz="3600" dirty="0" err="1"/>
              <a:t>Beware</a:t>
            </a:r>
            <a:r>
              <a:rPr lang="nb-NO" sz="3600" dirty="0"/>
              <a:t>: </a:t>
            </a:r>
            <a:r>
              <a:rPr lang="nb-NO" sz="3600" dirty="0" err="1"/>
              <a:t>Two</a:t>
            </a:r>
            <a:r>
              <a:rPr lang="nb-NO" sz="3600" dirty="0"/>
              <a:t> different </a:t>
            </a:r>
            <a:r>
              <a:rPr lang="nb-NO" sz="3600" dirty="0" err="1"/>
              <a:t>applications</a:t>
            </a:r>
            <a:r>
              <a:rPr lang="nb-NO" sz="3600" dirty="0"/>
              <a:t> of VPC (E3 and E7)</a:t>
            </a:r>
            <a:endParaRPr lang="en-US" sz="3600" dirty="0"/>
          </a:p>
        </p:txBody>
      </p:sp>
      <p:sp>
        <p:nvSpPr>
          <p:cNvPr id="10" name="TextBox 9">
            <a:extLst>
              <a:ext uri="{FF2B5EF4-FFF2-40B4-BE49-F238E27FC236}">
                <a16:creationId xmlns:a16="http://schemas.microsoft.com/office/drawing/2014/main" id="{E828B54C-8E98-57F0-5B6C-F61DBA284844}"/>
              </a:ext>
            </a:extLst>
          </p:cNvPr>
          <p:cNvSpPr txBox="1"/>
          <p:nvPr/>
        </p:nvSpPr>
        <p:spPr>
          <a:xfrm>
            <a:off x="472374" y="3760725"/>
            <a:ext cx="10779420" cy="3354765"/>
          </a:xfrm>
          <a:prstGeom prst="rect">
            <a:avLst/>
          </a:prstGeom>
          <a:noFill/>
        </p:spPr>
        <p:txBody>
          <a:bodyPr wrap="square" rtlCol="0">
            <a:spAutoFit/>
          </a:bodyPr>
          <a:lstStyle/>
          <a:p>
            <a:pPr algn="l"/>
            <a:r>
              <a:rPr lang="en-US" sz="1800" b="0" i="0" u="none" strike="noStrike" baseline="0" dirty="0">
                <a:latin typeface="CMR8"/>
              </a:rPr>
              <a:t>The VPC schemes in Figure 12 (</a:t>
            </a:r>
            <a:r>
              <a:rPr lang="en-US" sz="1800" b="0" i="0" u="none" strike="noStrike" baseline="0" dirty="0">
                <a:highlight>
                  <a:srgbClr val="FFFF00"/>
                </a:highlight>
                <a:latin typeface="CMR8"/>
              </a:rPr>
              <a:t>E3</a:t>
            </a:r>
            <a:r>
              <a:rPr lang="en-US" sz="1800" b="0" i="0" u="none" strike="noStrike" baseline="0" dirty="0">
                <a:latin typeface="CMR8"/>
              </a:rPr>
              <a:t> - VPC on dynamic input) and Figure 24 (</a:t>
            </a:r>
            <a:r>
              <a:rPr lang="en-US" sz="1800" b="0" i="0" u="none" strike="noStrike" baseline="0" dirty="0">
                <a:highlight>
                  <a:srgbClr val="FFFF00"/>
                </a:highlight>
                <a:latin typeface="CMR8"/>
              </a:rPr>
              <a:t>E7</a:t>
            </a:r>
            <a:r>
              <a:rPr lang="en-US" sz="1800" b="0" i="0" u="none" strike="noStrike" baseline="0" dirty="0">
                <a:latin typeface="CMR8"/>
              </a:rPr>
              <a:t>) seem to be the same</a:t>
            </a:r>
          </a:p>
          <a:p>
            <a:pPr marL="742950" lvl="1" indent="-285750">
              <a:buFont typeface="Arial" panose="020B0604020202020204" pitchFamily="34" charset="0"/>
              <a:buChar char="•"/>
            </a:pPr>
            <a:r>
              <a:rPr lang="en-US" sz="1600" dirty="0">
                <a:latin typeface="CMR8"/>
              </a:rPr>
              <a:t>In fact, they </a:t>
            </a:r>
            <a:r>
              <a:rPr lang="en-US" sz="1600" u="sng" dirty="0">
                <a:latin typeface="CMR8"/>
              </a:rPr>
              <a:t>are</a:t>
            </a:r>
            <a:r>
              <a:rPr lang="en-US" sz="1600" dirty="0">
                <a:latin typeface="CMR8"/>
              </a:rPr>
              <a:t> the same -  except</a:t>
            </a:r>
            <a:r>
              <a:rPr lang="en-US" sz="1600" b="0" i="0" u="none" strike="noStrike" baseline="0" dirty="0">
                <a:latin typeface="CMR8"/>
              </a:rPr>
              <a:t> for the blue saturation elements -  which tells that in Figure 24 (</a:t>
            </a:r>
            <a:r>
              <a:rPr lang="en-US" sz="1600" b="0" i="0" u="none" strike="noStrike" baseline="0" dirty="0">
                <a:highlight>
                  <a:srgbClr val="FFFF00"/>
                </a:highlight>
                <a:latin typeface="CMR8"/>
              </a:rPr>
              <a:t>E7)</a:t>
            </a:r>
            <a:r>
              <a:rPr lang="en-US" sz="1600" b="0" i="0" u="none" strike="noStrike" baseline="0" dirty="0">
                <a:latin typeface="CMR8"/>
              </a:rPr>
              <a:t> the saturation has to be there for the structure to work as expected </a:t>
            </a:r>
          </a:p>
          <a:p>
            <a:r>
              <a:rPr lang="en-US" dirty="0">
                <a:latin typeface="CMR8"/>
              </a:rPr>
              <a:t>But </a:t>
            </a:r>
            <a:r>
              <a:rPr lang="en-US" b="0" i="0" u="none" strike="noStrike" baseline="0" dirty="0">
                <a:latin typeface="CMR8"/>
              </a:rPr>
              <a:t>their behavior is very </a:t>
            </a:r>
            <a:r>
              <a:rPr lang="en-US" sz="1800" b="0" i="0" u="none" strike="noStrike" baseline="0" dirty="0">
                <a:latin typeface="CMR8"/>
              </a:rPr>
              <a:t>different!</a:t>
            </a:r>
          </a:p>
          <a:p>
            <a:pPr marL="742950" lvl="1" indent="-285750">
              <a:buFont typeface="Arial" panose="020B0604020202020204" pitchFamily="34" charset="0"/>
              <a:buChar char="•"/>
            </a:pPr>
            <a:r>
              <a:rPr lang="en-US" sz="1600" b="0" i="0" u="none" strike="noStrike" baseline="0" dirty="0">
                <a:latin typeface="CMR8"/>
              </a:rPr>
              <a:t>In Figure 12 </a:t>
            </a:r>
            <a:r>
              <a:rPr lang="en-US" sz="1600" b="0" i="0" u="none" strike="noStrike" baseline="0" dirty="0">
                <a:highlight>
                  <a:srgbClr val="FFFF00"/>
                </a:highlight>
                <a:latin typeface="CMR8"/>
              </a:rPr>
              <a:t>(E3) both inputs are used all the time </a:t>
            </a:r>
          </a:p>
          <a:p>
            <a:pPr marL="1200150" lvl="2" indent="-285750">
              <a:buFont typeface="Courier New" panose="02070309020205020404" pitchFamily="49" charset="0"/>
              <a:buChar char="o"/>
            </a:pPr>
            <a:r>
              <a:rPr lang="en-US" sz="1600" b="0" i="0" u="none" strike="noStrike" baseline="0" dirty="0">
                <a:latin typeface="CMMI8"/>
              </a:rPr>
              <a:t>u</a:t>
            </a:r>
            <a:r>
              <a:rPr lang="en-US" sz="1600" b="0" i="0" u="none" strike="noStrike" baseline="-25000" dirty="0">
                <a:latin typeface="CMR6"/>
              </a:rPr>
              <a:t>1</a:t>
            </a:r>
            <a:r>
              <a:rPr lang="en-US" sz="1600" b="0" i="0" u="none" strike="noStrike" baseline="0" dirty="0">
                <a:latin typeface="CMR6"/>
              </a:rPr>
              <a:t> </a:t>
            </a:r>
            <a:r>
              <a:rPr lang="en-US" sz="1600" b="0" i="0" u="none" strike="noStrike" baseline="0" dirty="0">
                <a:latin typeface="CMR8"/>
              </a:rPr>
              <a:t>is used to improve the dynamic response</a:t>
            </a:r>
          </a:p>
          <a:p>
            <a:pPr marL="1200150" lvl="2" indent="-285750">
              <a:buFont typeface="Courier New" panose="02070309020205020404" pitchFamily="49" charset="0"/>
              <a:buChar char="o"/>
            </a:pPr>
            <a:r>
              <a:rPr lang="en-US" sz="1600" b="0" i="0" u="none" strike="noStrike" baseline="0" dirty="0">
                <a:highlight>
                  <a:srgbClr val="FFFF00"/>
                </a:highlight>
                <a:latin typeface="CMMI8"/>
              </a:rPr>
              <a:t>u</a:t>
            </a:r>
            <a:r>
              <a:rPr lang="en-US" sz="1400" b="0" i="0" u="none" strike="noStrike" baseline="0" dirty="0">
                <a:highlight>
                  <a:srgbClr val="FFFF00"/>
                </a:highlight>
                <a:latin typeface="CMR6"/>
              </a:rPr>
              <a:t>2</a:t>
            </a:r>
            <a:r>
              <a:rPr lang="en-US" sz="1600" b="0" i="0" u="none" strike="noStrike" baseline="0" dirty="0">
                <a:highlight>
                  <a:srgbClr val="FFFF00"/>
                </a:highlight>
                <a:latin typeface="CMR6"/>
              </a:rPr>
              <a:t> </a:t>
            </a:r>
            <a:r>
              <a:rPr lang="en-US" sz="1600" b="0" i="0" u="none" strike="noStrike" baseline="0" dirty="0">
                <a:highlight>
                  <a:srgbClr val="FFFF00"/>
                </a:highlight>
                <a:latin typeface="CMR8"/>
              </a:rPr>
              <a:t>is the main steady-state input </a:t>
            </a:r>
            <a:r>
              <a:rPr lang="en-US" sz="1600" b="0" i="0" u="none" strike="noStrike" baseline="0" dirty="0">
                <a:latin typeface="CMR8"/>
              </a:rPr>
              <a:t>(and used all the time)</a:t>
            </a:r>
          </a:p>
          <a:p>
            <a:pPr marL="1200150" lvl="2" indent="-285750">
              <a:buFont typeface="Courier New" panose="02070309020205020404" pitchFamily="49" charset="0"/>
              <a:buChar char="o"/>
            </a:pPr>
            <a:r>
              <a:rPr lang="en-US" sz="1600" dirty="0">
                <a:latin typeface="CMR8"/>
              </a:rPr>
              <a:t>u</a:t>
            </a:r>
            <a:r>
              <a:rPr lang="en-US" sz="1600" baseline="-25000" dirty="0">
                <a:latin typeface="CMR8"/>
              </a:rPr>
              <a:t>1s</a:t>
            </a:r>
            <a:r>
              <a:rPr lang="en-US" sz="1600" dirty="0">
                <a:latin typeface="CMR8"/>
              </a:rPr>
              <a:t> is typically 50% (mid-range)</a:t>
            </a:r>
            <a:endParaRPr lang="en-US" sz="1600" b="0" i="0" u="none" strike="noStrike" baseline="0" dirty="0">
              <a:latin typeface="CMR8"/>
            </a:endParaRPr>
          </a:p>
          <a:p>
            <a:pPr marL="742950" lvl="1" indent="-285750">
              <a:buFont typeface="Arial" panose="020B0604020202020204" pitchFamily="34" charset="0"/>
              <a:buChar char="•"/>
            </a:pPr>
            <a:r>
              <a:rPr lang="en-US" sz="1600" dirty="0">
                <a:latin typeface="CMR8"/>
              </a:rPr>
              <a:t>I</a:t>
            </a:r>
            <a:r>
              <a:rPr lang="en-US" sz="1600" b="0" i="0" u="none" strike="noStrike" baseline="0" dirty="0">
                <a:latin typeface="CMR8"/>
              </a:rPr>
              <a:t>n Figure 24 (</a:t>
            </a:r>
            <a:r>
              <a:rPr lang="en-US" sz="1600" b="0" i="0" u="none" strike="noStrike" baseline="0" dirty="0">
                <a:highlight>
                  <a:srgbClr val="FFFF00"/>
                </a:highlight>
                <a:latin typeface="CMR8"/>
              </a:rPr>
              <a:t>E7</a:t>
            </a:r>
            <a:r>
              <a:rPr lang="en-US" sz="1600" b="0" i="0" u="none" strike="noStrike" baseline="0" dirty="0">
                <a:latin typeface="CMR8"/>
              </a:rPr>
              <a:t>)</a:t>
            </a:r>
          </a:p>
          <a:p>
            <a:pPr marL="1200150" lvl="2" indent="-285750">
              <a:buFont typeface="Courier New" panose="02070309020205020404" pitchFamily="49" charset="0"/>
              <a:buChar char="o"/>
            </a:pPr>
            <a:r>
              <a:rPr lang="en-US" sz="1600" b="0" i="0" u="none" strike="noStrike" baseline="0" dirty="0">
                <a:latin typeface="CMMI8"/>
              </a:rPr>
              <a:t>u</a:t>
            </a:r>
            <a:r>
              <a:rPr lang="en-US" sz="1600" b="0" i="0" u="none" strike="noStrike" baseline="-25000" dirty="0">
                <a:latin typeface="CMR6"/>
              </a:rPr>
              <a:t>1</a:t>
            </a:r>
            <a:r>
              <a:rPr lang="en-US" sz="1600" b="0" i="0" u="none" strike="noStrike" baseline="0" dirty="0">
                <a:latin typeface="CMR6"/>
              </a:rPr>
              <a:t> </a:t>
            </a:r>
            <a:r>
              <a:rPr lang="en-US" sz="1600" b="0" i="0" u="none" strike="noStrike" baseline="0" dirty="0">
                <a:latin typeface="CMR8"/>
              </a:rPr>
              <a:t>is the main input </a:t>
            </a:r>
            <a:r>
              <a:rPr lang="en-US" sz="1600" dirty="0">
                <a:latin typeface="CMR8"/>
              </a:rPr>
              <a:t>(and used all the time)</a:t>
            </a:r>
          </a:p>
          <a:p>
            <a:pPr marL="1200150" lvl="2" indent="-285750">
              <a:buFont typeface="Courier New" panose="02070309020205020404" pitchFamily="49" charset="0"/>
              <a:buChar char="o"/>
            </a:pPr>
            <a:r>
              <a:rPr lang="en-US" sz="1600" b="0" i="0" u="none" strike="noStrike" baseline="0" dirty="0">
                <a:highlight>
                  <a:srgbClr val="FFFF00"/>
                </a:highlight>
                <a:latin typeface="CMMI8"/>
              </a:rPr>
              <a:t>u</a:t>
            </a:r>
            <a:r>
              <a:rPr lang="en-US" sz="1600" b="0" i="0" u="none" strike="noStrike" baseline="-25000" dirty="0">
                <a:highlight>
                  <a:srgbClr val="FFFF00"/>
                </a:highlight>
                <a:latin typeface="CMR6"/>
              </a:rPr>
              <a:t>2</a:t>
            </a:r>
            <a:r>
              <a:rPr lang="en-US" sz="1600" b="0" i="0" u="none" strike="noStrike" baseline="0" dirty="0">
                <a:highlight>
                  <a:srgbClr val="FFFF00"/>
                </a:highlight>
                <a:latin typeface="CMR6"/>
              </a:rPr>
              <a:t> </a:t>
            </a:r>
            <a:r>
              <a:rPr lang="en-US" sz="1600" b="0" i="0" u="none" strike="noStrike" baseline="0" dirty="0">
                <a:highlight>
                  <a:srgbClr val="FFFF00"/>
                </a:highlight>
                <a:latin typeface="CMR8"/>
              </a:rPr>
              <a:t>is only used when </a:t>
            </a:r>
            <a:r>
              <a:rPr lang="en-US" sz="1600" b="0" i="0" u="none" strike="noStrike" baseline="0" dirty="0">
                <a:highlight>
                  <a:srgbClr val="FFFF00"/>
                </a:highlight>
                <a:latin typeface="CMMI8"/>
              </a:rPr>
              <a:t>u</a:t>
            </a:r>
            <a:r>
              <a:rPr lang="en-US" sz="1600" b="0" i="0" u="none" strike="noStrike" baseline="-25000" dirty="0">
                <a:highlight>
                  <a:srgbClr val="FFFF00"/>
                </a:highlight>
                <a:latin typeface="CMR6"/>
              </a:rPr>
              <a:t>1</a:t>
            </a:r>
            <a:r>
              <a:rPr lang="en-US" sz="1600" b="0" i="0" u="none" strike="noStrike" baseline="0" dirty="0">
                <a:highlight>
                  <a:srgbClr val="FFFF00"/>
                </a:highlight>
                <a:latin typeface="CMR6"/>
              </a:rPr>
              <a:t> </a:t>
            </a:r>
            <a:r>
              <a:rPr lang="en-US" sz="1600" b="0" i="0" u="none" strike="noStrike" baseline="0" dirty="0">
                <a:highlight>
                  <a:srgbClr val="FFFF00"/>
                </a:highlight>
                <a:latin typeface="CMR8"/>
              </a:rPr>
              <a:t>approaches saturation </a:t>
            </a:r>
            <a:r>
              <a:rPr lang="en-US" sz="1600" b="0" i="0" u="none" strike="noStrike" baseline="0" dirty="0">
                <a:latin typeface="CMR8"/>
              </a:rPr>
              <a:t>(</a:t>
            </a:r>
            <a:r>
              <a:rPr lang="en-US" sz="1600" b="0" i="0" u="none" strike="noStrike" baseline="0" dirty="0">
                <a:highlight>
                  <a:srgbClr val="FFFF00"/>
                </a:highlight>
                <a:latin typeface="CMR8"/>
              </a:rPr>
              <a:t>for MV-MV switching</a:t>
            </a:r>
            <a:r>
              <a:rPr lang="en-US" sz="1600" b="0" i="0" u="none" strike="noStrike" baseline="0" dirty="0">
                <a:latin typeface="CMR8"/>
              </a:rPr>
              <a:t>)</a:t>
            </a:r>
          </a:p>
          <a:p>
            <a:pPr marL="1200150" lvl="2" indent="-285750">
              <a:buFont typeface="Courier New" panose="02070309020205020404" pitchFamily="49" charset="0"/>
              <a:buChar char="o"/>
            </a:pPr>
            <a:r>
              <a:rPr lang="en-US" sz="1600" dirty="0">
                <a:latin typeface="CMR8"/>
              </a:rPr>
              <a:t>The setpoint u</a:t>
            </a:r>
            <a:r>
              <a:rPr lang="en-US" sz="1600" baseline="-25000" dirty="0">
                <a:latin typeface="CMR8"/>
              </a:rPr>
              <a:t>1s</a:t>
            </a:r>
            <a:r>
              <a:rPr lang="en-US" sz="1600" dirty="0">
                <a:latin typeface="CMR8"/>
              </a:rPr>
              <a:t> is typically close to the expected saturation constraint (10% or 90%)</a:t>
            </a:r>
            <a:endParaRPr lang="en-US" sz="1600" b="0" i="0" u="none" strike="noStrike" baseline="0" dirty="0">
              <a:latin typeface="CMR8"/>
            </a:endParaRPr>
          </a:p>
          <a:p>
            <a:pPr marL="1200150" lvl="2" indent="-285750">
              <a:buFont typeface="Courier New" panose="02070309020205020404" pitchFamily="49" charset="0"/>
              <a:buChar char="o"/>
            </a:pPr>
            <a:endParaRPr lang="en-US" sz="1600" dirty="0"/>
          </a:p>
        </p:txBody>
      </p:sp>
      <p:sp>
        <p:nvSpPr>
          <p:cNvPr id="13" name="TextBox 12">
            <a:extLst>
              <a:ext uri="{FF2B5EF4-FFF2-40B4-BE49-F238E27FC236}">
                <a16:creationId xmlns:a16="http://schemas.microsoft.com/office/drawing/2014/main" id="{6C821822-A3EB-2227-AC1A-2B1770ED9F76}"/>
              </a:ext>
            </a:extLst>
          </p:cNvPr>
          <p:cNvSpPr txBox="1"/>
          <p:nvPr/>
        </p:nvSpPr>
        <p:spPr>
          <a:xfrm>
            <a:off x="6948977" y="4791777"/>
            <a:ext cx="5168594" cy="646331"/>
          </a:xfrm>
          <a:prstGeom prst="rect">
            <a:avLst/>
          </a:prstGeom>
          <a:noFill/>
          <a:ln w="19050">
            <a:solidFill>
              <a:srgbClr val="FF0000"/>
            </a:solidFill>
          </a:ln>
        </p:spPr>
        <p:txBody>
          <a:bodyPr wrap="none" rtlCol="0">
            <a:spAutoFit/>
          </a:bodyPr>
          <a:lstStyle/>
          <a:p>
            <a:r>
              <a:rPr lang="nb-NO" dirty="0"/>
              <a:t>I </a:t>
            </a:r>
            <a:r>
              <a:rPr lang="nb-NO" dirty="0" err="1"/>
              <a:t>frequently</a:t>
            </a:r>
            <a:r>
              <a:rPr lang="nb-NO" dirty="0"/>
              <a:t> </a:t>
            </a:r>
            <a:r>
              <a:rPr lang="nb-NO" dirty="0" err="1"/>
              <a:t>see</a:t>
            </a:r>
            <a:r>
              <a:rPr lang="nb-NO" dirty="0"/>
              <a:t> </a:t>
            </a:r>
            <a:r>
              <a:rPr lang="nb-NO" dirty="0" err="1"/>
              <a:t>people</a:t>
            </a:r>
            <a:r>
              <a:rPr lang="nb-NO" dirty="0"/>
              <a:t> </a:t>
            </a:r>
            <a:r>
              <a:rPr lang="nb-NO" dirty="0" err="1"/>
              <a:t>confuse</a:t>
            </a:r>
            <a:r>
              <a:rPr lang="nb-NO" dirty="0"/>
              <a:t> </a:t>
            </a:r>
            <a:r>
              <a:rPr lang="nb-NO" dirty="0" err="1"/>
              <a:t>these</a:t>
            </a:r>
            <a:r>
              <a:rPr lang="nb-NO" dirty="0"/>
              <a:t> </a:t>
            </a:r>
            <a:r>
              <a:rPr lang="nb-NO" dirty="0" err="1"/>
              <a:t>two</a:t>
            </a:r>
            <a:r>
              <a:rPr lang="nb-NO" dirty="0"/>
              <a:t> elements -</a:t>
            </a:r>
          </a:p>
          <a:p>
            <a:r>
              <a:rPr lang="nb-NO" dirty="0" err="1"/>
              <a:t>which</a:t>
            </a:r>
            <a:r>
              <a:rPr lang="nb-NO" dirty="0"/>
              <a:t> is </a:t>
            </a:r>
            <a:r>
              <a:rPr lang="nb-NO" dirty="0" err="1"/>
              <a:t>very</a:t>
            </a:r>
            <a:r>
              <a:rPr lang="nb-NO" dirty="0"/>
              <a:t> </a:t>
            </a:r>
            <a:r>
              <a:rPr lang="nb-NO" dirty="0" err="1"/>
              <a:t>understandable</a:t>
            </a:r>
            <a:r>
              <a:rPr lang="nb-NO" dirty="0"/>
              <a:t>!</a:t>
            </a:r>
            <a:endParaRPr lang="en-US" dirty="0"/>
          </a:p>
        </p:txBody>
      </p:sp>
      <p:sp>
        <p:nvSpPr>
          <p:cNvPr id="3" name="Slide Number Placeholder 2">
            <a:extLst>
              <a:ext uri="{FF2B5EF4-FFF2-40B4-BE49-F238E27FC236}">
                <a16:creationId xmlns:a16="http://schemas.microsoft.com/office/drawing/2014/main" id="{15830E9F-167A-4CD7-AD3E-FF5888BFCE8C}"/>
              </a:ext>
            </a:extLst>
          </p:cNvPr>
          <p:cNvSpPr>
            <a:spLocks noGrp="1"/>
          </p:cNvSpPr>
          <p:nvPr>
            <p:ph type="sldNum" sz="quarter" idx="12"/>
          </p:nvPr>
        </p:nvSpPr>
        <p:spPr/>
        <p:txBody>
          <a:bodyPr/>
          <a:lstStyle/>
          <a:p>
            <a:fld id="{A5FDCD2B-6064-4A78-9C2D-DD73DFA345C7}" type="slidenum">
              <a:rPr lang="en-US" smtClean="0"/>
              <a:t>73</a:t>
            </a:fld>
            <a:endParaRPr lang="en-US"/>
          </a:p>
        </p:txBody>
      </p:sp>
      <p:pic>
        <p:nvPicPr>
          <p:cNvPr id="4" name="Picture 3">
            <a:extLst>
              <a:ext uri="{FF2B5EF4-FFF2-40B4-BE49-F238E27FC236}">
                <a16:creationId xmlns:a16="http://schemas.microsoft.com/office/drawing/2014/main" id="{761107FE-7C58-F539-9436-16F9B9EF8F06}"/>
              </a:ext>
            </a:extLst>
          </p:cNvPr>
          <p:cNvPicPr>
            <a:picLocks noChangeAspect="1"/>
          </p:cNvPicPr>
          <p:nvPr/>
        </p:nvPicPr>
        <p:blipFill>
          <a:blip r:embed="rId2"/>
          <a:stretch>
            <a:fillRect/>
          </a:stretch>
        </p:blipFill>
        <p:spPr>
          <a:xfrm>
            <a:off x="655320" y="1351856"/>
            <a:ext cx="4998271" cy="1632690"/>
          </a:xfrm>
          <a:prstGeom prst="rect">
            <a:avLst/>
          </a:prstGeom>
        </p:spPr>
      </p:pic>
      <p:pic>
        <p:nvPicPr>
          <p:cNvPr id="6" name="Picture 5">
            <a:extLst>
              <a:ext uri="{FF2B5EF4-FFF2-40B4-BE49-F238E27FC236}">
                <a16:creationId xmlns:a16="http://schemas.microsoft.com/office/drawing/2014/main" id="{D2EF7ECA-A9C2-D0BD-F0B7-398BB3753236}"/>
              </a:ext>
            </a:extLst>
          </p:cNvPr>
          <p:cNvPicPr>
            <a:picLocks noChangeAspect="1"/>
          </p:cNvPicPr>
          <p:nvPr/>
        </p:nvPicPr>
        <p:blipFill>
          <a:blip r:embed="rId3"/>
          <a:stretch>
            <a:fillRect/>
          </a:stretch>
        </p:blipFill>
        <p:spPr>
          <a:xfrm>
            <a:off x="6321171" y="1251456"/>
            <a:ext cx="5395341" cy="1700572"/>
          </a:xfrm>
          <a:prstGeom prst="rect">
            <a:avLst/>
          </a:prstGeom>
        </p:spPr>
      </p:pic>
      <p:sp>
        <p:nvSpPr>
          <p:cNvPr id="8" name="TextBox 7">
            <a:extLst>
              <a:ext uri="{FF2B5EF4-FFF2-40B4-BE49-F238E27FC236}">
                <a16:creationId xmlns:a16="http://schemas.microsoft.com/office/drawing/2014/main" id="{E0DE1E84-30D2-A5D0-0B1D-3BC87783638B}"/>
              </a:ext>
            </a:extLst>
          </p:cNvPr>
          <p:cNvSpPr txBox="1"/>
          <p:nvPr/>
        </p:nvSpPr>
        <p:spPr>
          <a:xfrm>
            <a:off x="2828544" y="2952028"/>
            <a:ext cx="1558440" cy="461665"/>
          </a:xfrm>
          <a:prstGeom prst="rect">
            <a:avLst/>
          </a:prstGeom>
          <a:noFill/>
        </p:spPr>
        <p:txBody>
          <a:bodyPr wrap="none" rtlCol="0">
            <a:spAutoFit/>
          </a:bodyPr>
          <a:lstStyle/>
          <a:p>
            <a:r>
              <a:rPr lang="nb-NO" sz="2400" dirty="0"/>
              <a:t>E3 (Fig. 12)</a:t>
            </a:r>
            <a:endParaRPr lang="en-US" sz="2400" dirty="0"/>
          </a:p>
        </p:txBody>
      </p:sp>
      <p:sp>
        <p:nvSpPr>
          <p:cNvPr id="9" name="TextBox 8">
            <a:extLst>
              <a:ext uri="{FF2B5EF4-FFF2-40B4-BE49-F238E27FC236}">
                <a16:creationId xmlns:a16="http://schemas.microsoft.com/office/drawing/2014/main" id="{08FFBC95-C5BB-B41F-D153-C0DD1EA53D10}"/>
              </a:ext>
            </a:extLst>
          </p:cNvPr>
          <p:cNvSpPr txBox="1"/>
          <p:nvPr/>
        </p:nvSpPr>
        <p:spPr>
          <a:xfrm>
            <a:off x="8425614" y="2952027"/>
            <a:ext cx="1558440" cy="461665"/>
          </a:xfrm>
          <a:prstGeom prst="rect">
            <a:avLst/>
          </a:prstGeom>
          <a:noFill/>
        </p:spPr>
        <p:txBody>
          <a:bodyPr wrap="none" rtlCol="0">
            <a:spAutoFit/>
          </a:bodyPr>
          <a:lstStyle/>
          <a:p>
            <a:r>
              <a:rPr lang="nb-NO" sz="2400" dirty="0"/>
              <a:t>E7 (Fig. 24)</a:t>
            </a:r>
            <a:endParaRPr lang="en-US" sz="2400" dirty="0"/>
          </a:p>
        </p:txBody>
      </p:sp>
    </p:spTree>
    <p:extLst>
      <p:ext uri="{BB962C8B-B14F-4D97-AF65-F5344CB8AC3E}">
        <p14:creationId xmlns:p14="http://schemas.microsoft.com/office/powerpoint/2010/main" val="414961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EFB12-E111-588D-A301-AC4BC58976E3}"/>
              </a:ext>
            </a:extLst>
          </p:cNvPr>
          <p:cNvSpPr>
            <a:spLocks noGrp="1"/>
          </p:cNvSpPr>
          <p:nvPr>
            <p:ph type="title"/>
          </p:nvPr>
        </p:nvSpPr>
        <p:spPr/>
        <p:txBody>
          <a:bodyPr/>
          <a:lstStyle/>
          <a:p>
            <a:r>
              <a:rPr lang="nb-NO" dirty="0" err="1"/>
              <a:t>Summary</a:t>
            </a:r>
            <a:r>
              <a:rPr lang="nb-NO" dirty="0"/>
              <a:t> MV-MV switching</a:t>
            </a:r>
            <a:endParaRPr lang="en-US" dirty="0"/>
          </a:p>
        </p:txBody>
      </p:sp>
      <p:sp>
        <p:nvSpPr>
          <p:cNvPr id="3" name="Content Placeholder 2">
            <a:extLst>
              <a:ext uri="{FF2B5EF4-FFF2-40B4-BE49-F238E27FC236}">
                <a16:creationId xmlns:a16="http://schemas.microsoft.com/office/drawing/2014/main" id="{24EC3D09-0CB7-CB38-FFBB-C6B5B7C0538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690B991-746A-919D-E064-513D9DB54507}"/>
              </a:ext>
            </a:extLst>
          </p:cNvPr>
          <p:cNvSpPr>
            <a:spLocks noGrp="1"/>
          </p:cNvSpPr>
          <p:nvPr>
            <p:ph type="sldNum" sz="quarter" idx="12"/>
          </p:nvPr>
        </p:nvSpPr>
        <p:spPr/>
        <p:txBody>
          <a:bodyPr/>
          <a:lstStyle/>
          <a:p>
            <a:fld id="{A5FDCD2B-6064-4A78-9C2D-DD73DFA345C7}" type="slidenum">
              <a:rPr lang="en-US" smtClean="0"/>
              <a:t>74</a:t>
            </a:fld>
            <a:endParaRPr lang="en-US"/>
          </a:p>
        </p:txBody>
      </p:sp>
      <p:pic>
        <p:nvPicPr>
          <p:cNvPr id="6" name="Picture 5">
            <a:extLst>
              <a:ext uri="{FF2B5EF4-FFF2-40B4-BE49-F238E27FC236}">
                <a16:creationId xmlns:a16="http://schemas.microsoft.com/office/drawing/2014/main" id="{AE26F14B-60A9-BE48-3BC5-9B660EA036AC}"/>
              </a:ext>
            </a:extLst>
          </p:cNvPr>
          <p:cNvPicPr>
            <a:picLocks noChangeAspect="1"/>
          </p:cNvPicPr>
          <p:nvPr/>
        </p:nvPicPr>
        <p:blipFill>
          <a:blip r:embed="rId2"/>
          <a:stretch>
            <a:fillRect/>
          </a:stretch>
        </p:blipFill>
        <p:spPr>
          <a:xfrm>
            <a:off x="0" y="1684262"/>
            <a:ext cx="12192000" cy="3489476"/>
          </a:xfrm>
          <a:prstGeom prst="rect">
            <a:avLst/>
          </a:prstGeom>
        </p:spPr>
      </p:pic>
    </p:spTree>
    <p:extLst>
      <p:ext uri="{BB962C8B-B14F-4D97-AF65-F5344CB8AC3E}">
        <p14:creationId xmlns:p14="http://schemas.microsoft.com/office/powerpoint/2010/main" val="6944210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nn-NO"/>
          </a:p>
          <a:p>
            <a:pPr>
              <a:defRPr/>
            </a:pPr>
            <a:r>
              <a:rPr lang="nn-NO"/>
              <a:t> </a:t>
            </a:r>
          </a:p>
          <a:p>
            <a:pPr>
              <a:defRPr/>
            </a:pPr>
            <a:endParaRPr lang="nn-NO"/>
          </a:p>
        </p:txBody>
      </p:sp>
      <p:sp>
        <p:nvSpPr>
          <p:cNvPr id="5" name="Footer Placeholder 4"/>
          <p:cNvSpPr>
            <a:spLocks noGrp="1"/>
          </p:cNvSpPr>
          <p:nvPr>
            <p:ph type="ftr" sz="quarter" idx="11"/>
          </p:nvPr>
        </p:nvSpPr>
        <p:spPr/>
        <p:txBody>
          <a:bodyPr/>
          <a:lstStyle/>
          <a:p>
            <a:pPr>
              <a:defRPr/>
            </a:pPr>
            <a:endParaRPr lang="nn-NO"/>
          </a:p>
          <a:p>
            <a:pPr>
              <a:defRPr/>
            </a:pPr>
            <a:endParaRPr lang="nn-NO"/>
          </a:p>
        </p:txBody>
      </p:sp>
      <p:sp>
        <p:nvSpPr>
          <p:cNvPr id="34820" name="Rectangle 2"/>
          <p:cNvSpPr>
            <a:spLocks noGrp="1" noChangeArrowheads="1"/>
          </p:cNvSpPr>
          <p:nvPr>
            <p:ph type="title"/>
          </p:nvPr>
        </p:nvSpPr>
        <p:spPr/>
        <p:txBody>
          <a:bodyPr>
            <a:normAutofit/>
          </a:bodyPr>
          <a:lstStyle/>
          <a:p>
            <a:pPr algn="l"/>
            <a:r>
              <a:rPr lang="en-US" altLang="nb-NO" sz="3200" dirty="0">
                <a:solidFill>
                  <a:srgbClr val="0070C0"/>
                </a:solidFill>
                <a:latin typeface="+mn-lt"/>
              </a:rPr>
              <a:t>Summary MV-MV switching</a:t>
            </a:r>
          </a:p>
        </p:txBody>
      </p:sp>
      <p:sp>
        <p:nvSpPr>
          <p:cNvPr id="34821" name="Rectangle 3"/>
          <p:cNvSpPr>
            <a:spLocks noGrp="1" noChangeArrowheads="1"/>
          </p:cNvSpPr>
          <p:nvPr>
            <p:ph type="body" idx="1"/>
          </p:nvPr>
        </p:nvSpPr>
        <p:spPr>
          <a:xfrm>
            <a:off x="1847528" y="1600201"/>
            <a:ext cx="8363272" cy="4525963"/>
          </a:xfrm>
        </p:spPr>
        <p:txBody>
          <a:bodyPr>
            <a:normAutofit/>
          </a:bodyPr>
          <a:lstStyle/>
          <a:p>
            <a:r>
              <a:rPr lang="en-US" altLang="nb-NO" sz="2200" dirty="0"/>
              <a:t>Need several MVs to cover whole </a:t>
            </a:r>
            <a:r>
              <a:rPr lang="en-US" altLang="nb-NO" sz="2200" u="sng" dirty="0"/>
              <a:t>steady-state</a:t>
            </a:r>
            <a:r>
              <a:rPr lang="en-US" altLang="nb-NO" sz="2200" dirty="0"/>
              <a:t> range (because primary MV may saturate)*</a:t>
            </a:r>
          </a:p>
          <a:p>
            <a:r>
              <a:rPr lang="en-US" altLang="nb-NO" sz="1700" dirty="0"/>
              <a:t>Note that we only want to use one MV at the time.</a:t>
            </a:r>
          </a:p>
          <a:p>
            <a:pPr marL="800100" lvl="1" indent="-342900">
              <a:buNone/>
            </a:pPr>
            <a:r>
              <a:rPr lang="en-US" altLang="nb-NO" sz="2000" dirty="0">
                <a:solidFill>
                  <a:srgbClr val="FF0000"/>
                </a:solidFill>
              </a:rPr>
              <a:t>Alt.1 Split-range control (one controller) (E5)</a:t>
            </a:r>
          </a:p>
          <a:p>
            <a:pPr lvl="2"/>
            <a:r>
              <a:rPr lang="en-US" altLang="nb-NO" sz="1200" dirty="0">
                <a:solidFill>
                  <a:srgbClr val="FF0000"/>
                </a:solidFill>
              </a:rPr>
              <a:t>Advantage: </a:t>
            </a:r>
            <a:r>
              <a:rPr lang="nb-NO" sz="1400" dirty="0"/>
              <a:t>Easy to understand </a:t>
            </a:r>
            <a:r>
              <a:rPr lang="nb-NO" sz="1400" dirty="0" err="1"/>
              <a:t>because</a:t>
            </a:r>
            <a:r>
              <a:rPr lang="nb-NO" sz="1400" dirty="0"/>
              <a:t> SR-</a:t>
            </a:r>
            <a:r>
              <a:rPr lang="nb-NO" sz="1400" dirty="0" err="1"/>
              <a:t>block</a:t>
            </a:r>
            <a:r>
              <a:rPr lang="nb-NO" sz="1400" dirty="0"/>
              <a:t> shows </a:t>
            </a:r>
            <a:r>
              <a:rPr lang="nb-NO" sz="1400" dirty="0" err="1"/>
              <a:t>clearly</a:t>
            </a:r>
            <a:r>
              <a:rPr lang="nb-NO" sz="1400" dirty="0"/>
              <a:t> </a:t>
            </a:r>
            <a:r>
              <a:rPr lang="nb-NO" sz="1400" dirty="0" err="1"/>
              <a:t>sequence</a:t>
            </a:r>
            <a:r>
              <a:rPr lang="nb-NO" sz="1400" dirty="0"/>
              <a:t> of MVs </a:t>
            </a:r>
            <a:endParaRPr lang="en-US" altLang="nb-NO" sz="1200" dirty="0">
              <a:solidFill>
                <a:srgbClr val="FF0000"/>
              </a:solidFill>
            </a:endParaRPr>
          </a:p>
          <a:p>
            <a:pPr lvl="2"/>
            <a:r>
              <a:rPr lang="en-US" altLang="nb-NO" sz="1200" dirty="0" err="1">
                <a:solidFill>
                  <a:srgbClr val="FF0000"/>
                </a:solidFill>
              </a:rPr>
              <a:t>Disdvantages</a:t>
            </a:r>
            <a:r>
              <a:rPr lang="en-US" altLang="nb-NO" sz="1200" dirty="0">
                <a:solidFill>
                  <a:srgbClr val="FF0000"/>
                </a:solidFill>
              </a:rPr>
              <a:t>: (1) Need same tunings (integral time) for all MVs . (2) May not work well if MV-limits inside SR-block change with time, so: Not good for MV-CV switching </a:t>
            </a:r>
          </a:p>
          <a:p>
            <a:pPr marL="457200" lvl="1" indent="0">
              <a:buNone/>
            </a:pPr>
            <a:r>
              <a:rPr lang="en-US" altLang="nb-NO" sz="2000" dirty="0">
                <a:solidFill>
                  <a:srgbClr val="FF0000"/>
                </a:solidFill>
              </a:rPr>
              <a:t>Alt.2 Several controllers with different setpoints (E6)</a:t>
            </a:r>
          </a:p>
          <a:p>
            <a:pPr lvl="2"/>
            <a:r>
              <a:rPr lang="en-US" altLang="nb-NO" sz="1200" dirty="0">
                <a:solidFill>
                  <a:srgbClr val="FF0000"/>
                </a:solidFill>
              </a:rPr>
              <a:t>Advantages: 1. Simple to implement, do not need to keep track of MVs. 2. Can  have independent tunings. . </a:t>
            </a:r>
          </a:p>
          <a:p>
            <a:pPr lvl="2"/>
            <a:r>
              <a:rPr lang="en-US" altLang="nb-NO" sz="1200" dirty="0">
                <a:solidFill>
                  <a:srgbClr val="FF0000"/>
                </a:solidFill>
              </a:rPr>
              <a:t>Disadvantage: Setpoint varies (which can be turned into an advantage in some cases)</a:t>
            </a:r>
          </a:p>
          <a:p>
            <a:pPr marL="800100" lvl="1" indent="-342900">
              <a:buNone/>
            </a:pPr>
            <a:r>
              <a:rPr lang="en-US" altLang="nb-NO" sz="2000" dirty="0">
                <a:solidFill>
                  <a:srgbClr val="FF0000"/>
                </a:solidFill>
              </a:rPr>
              <a:t>Alt.3 Valve position control (E7)</a:t>
            </a:r>
          </a:p>
          <a:p>
            <a:pPr lvl="2"/>
            <a:r>
              <a:rPr lang="en-US" altLang="nb-NO" sz="1200" dirty="0">
                <a:solidFill>
                  <a:srgbClr val="FF0000"/>
                </a:solidFill>
              </a:rPr>
              <a:t>Advantage: Always use “primary” MV for control of CV (avoids repairing of loops)</a:t>
            </a:r>
          </a:p>
          <a:p>
            <a:pPr lvl="2"/>
            <a:r>
              <a:rPr lang="en-US" altLang="nb-NO" sz="1200" dirty="0">
                <a:solidFill>
                  <a:srgbClr val="FF0000"/>
                </a:solidFill>
              </a:rPr>
              <a:t>Disadvantages: Gives some loss, because primary MV always must be used (cannot go to zero). </a:t>
            </a:r>
          </a:p>
          <a:p>
            <a:pPr marL="114300" indent="0">
              <a:buNone/>
            </a:pPr>
            <a:r>
              <a:rPr lang="en-US" altLang="nb-NO" sz="2000" dirty="0">
                <a:solidFill>
                  <a:srgbClr val="FF0000"/>
                </a:solidFill>
              </a:rPr>
              <a:t>Which is best? It depends on the case! </a:t>
            </a:r>
          </a:p>
          <a:p>
            <a:pPr marL="800100" lvl="1" indent="-342900">
              <a:buNone/>
            </a:pPr>
            <a:endParaRPr lang="en-US" altLang="nb-NO" dirty="0"/>
          </a:p>
          <a:p>
            <a:pPr marL="800100" lvl="1" indent="-342900">
              <a:buNone/>
            </a:pPr>
            <a:endParaRPr lang="en-US" altLang="nb-NO" dirty="0">
              <a:solidFill>
                <a:srgbClr val="FF0000"/>
              </a:solidFill>
            </a:endParaRPr>
          </a:p>
          <a:p>
            <a:pPr marL="1200150" lvl="2" indent="-342900">
              <a:buNone/>
            </a:pPr>
            <a:endParaRPr lang="en-US" altLang="nb-NO" dirty="0"/>
          </a:p>
        </p:txBody>
      </p:sp>
      <p:sp>
        <p:nvSpPr>
          <p:cNvPr id="2" name="TextBox 1"/>
          <p:cNvSpPr txBox="1"/>
          <p:nvPr/>
        </p:nvSpPr>
        <p:spPr>
          <a:xfrm>
            <a:off x="1703513" y="6079351"/>
            <a:ext cx="7776863" cy="400110"/>
          </a:xfrm>
          <a:prstGeom prst="rect">
            <a:avLst/>
          </a:prstGeom>
          <a:noFill/>
        </p:spPr>
        <p:txBody>
          <a:bodyPr wrap="square" rtlCol="0">
            <a:spAutoFit/>
          </a:bodyPr>
          <a:lstStyle/>
          <a:p>
            <a:r>
              <a:rPr lang="nb-NO" sz="1000" b="1" dirty="0"/>
              <a:t>*Optimal </a:t>
            </a:r>
            <a:r>
              <a:rPr lang="nb-NO" sz="1000" b="1" dirty="0" err="1"/>
              <a:t>Operation</a:t>
            </a:r>
            <a:r>
              <a:rPr lang="nb-NO" sz="1000" b="1" dirty="0"/>
              <a:t> </a:t>
            </a:r>
            <a:r>
              <a:rPr lang="nb-NO" sz="1000" b="1" dirty="0" err="1"/>
              <a:t>with</a:t>
            </a:r>
            <a:r>
              <a:rPr lang="nb-NO" sz="1000" b="1" dirty="0"/>
              <a:t> </a:t>
            </a:r>
            <a:r>
              <a:rPr lang="nb-NO" sz="1000" b="1" dirty="0" err="1"/>
              <a:t>Changing</a:t>
            </a:r>
            <a:r>
              <a:rPr lang="nb-NO" sz="1000" b="1" dirty="0"/>
              <a:t> Active </a:t>
            </a:r>
            <a:r>
              <a:rPr lang="nb-NO" sz="1000" b="1" dirty="0" err="1"/>
              <a:t>Constraint</a:t>
            </a:r>
            <a:r>
              <a:rPr lang="nb-NO" sz="1000" b="1" dirty="0"/>
              <a:t> Regions </a:t>
            </a:r>
            <a:r>
              <a:rPr lang="nb-NO" sz="1000" b="1" dirty="0" err="1"/>
              <a:t>using</a:t>
            </a:r>
            <a:r>
              <a:rPr lang="nb-NO" sz="1000" b="1" dirty="0"/>
              <a:t> </a:t>
            </a:r>
            <a:r>
              <a:rPr lang="nb-NO" sz="1000" b="1" dirty="0" err="1"/>
              <a:t>Classical</a:t>
            </a:r>
            <a:r>
              <a:rPr lang="nb-NO" sz="1000" b="1" dirty="0"/>
              <a:t> Advanced Control,  Adriana Reyes-Lua Cristina Zotica, Sigurd Skogestad, </a:t>
            </a:r>
            <a:r>
              <a:rPr lang="nb-NO" sz="1000" b="1" dirty="0" err="1"/>
              <a:t>Adchem</a:t>
            </a:r>
            <a:r>
              <a:rPr lang="nb-NO" sz="1000" b="1" dirty="0"/>
              <a:t> Conference, Shenyang, China. </a:t>
            </a:r>
            <a:r>
              <a:rPr lang="nb-NO" sz="1000" b="1" dirty="0" err="1"/>
              <a:t>July</a:t>
            </a:r>
            <a:r>
              <a:rPr lang="nb-NO" sz="1000" b="1" dirty="0"/>
              <a:t> 2018 </a:t>
            </a:r>
            <a:r>
              <a:rPr lang="nb-NO" sz="1000" dirty="0"/>
              <a:t>, </a:t>
            </a:r>
          </a:p>
        </p:txBody>
      </p:sp>
      <p:grpSp>
        <p:nvGrpSpPr>
          <p:cNvPr id="7" name="Group 6">
            <a:extLst>
              <a:ext uri="{FF2B5EF4-FFF2-40B4-BE49-F238E27FC236}">
                <a16:creationId xmlns:a16="http://schemas.microsoft.com/office/drawing/2014/main" id="{262FC037-6C3B-4020-B71E-B5738EBD03E7}"/>
              </a:ext>
            </a:extLst>
          </p:cNvPr>
          <p:cNvGrpSpPr/>
          <p:nvPr/>
        </p:nvGrpSpPr>
        <p:grpSpPr>
          <a:xfrm>
            <a:off x="7824192" y="493871"/>
            <a:ext cx="2159078" cy="692574"/>
            <a:chOff x="8690994" y="907627"/>
            <a:chExt cx="2159078" cy="692574"/>
          </a:xfrm>
        </p:grpSpPr>
        <p:sp>
          <p:nvSpPr>
            <p:cNvPr id="8" name="Rectangle 7">
              <a:extLst>
                <a:ext uri="{FF2B5EF4-FFF2-40B4-BE49-F238E27FC236}">
                  <a16:creationId xmlns:a16="http://schemas.microsoft.com/office/drawing/2014/main" id="{8B2F476E-C466-40A2-94A3-118C4D678062}"/>
                </a:ext>
              </a:extLst>
            </p:cNvPr>
            <p:cNvSpPr/>
            <p:nvPr/>
          </p:nvSpPr>
          <p:spPr>
            <a:xfrm>
              <a:off x="9191413" y="907627"/>
              <a:ext cx="1158240" cy="69257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solidFill>
                    <a:srgbClr val="FF0000"/>
                  </a:solidFill>
                </a:rPr>
                <a:t>Process</a:t>
              </a:r>
            </a:p>
          </p:txBody>
        </p:sp>
        <p:cxnSp>
          <p:nvCxnSpPr>
            <p:cNvPr id="9" name="Straight Arrow Connector 8">
              <a:extLst>
                <a:ext uri="{FF2B5EF4-FFF2-40B4-BE49-F238E27FC236}">
                  <a16:creationId xmlns:a16="http://schemas.microsoft.com/office/drawing/2014/main" id="{9105D728-D4F9-45A7-8BA7-EACC4654C407}"/>
                </a:ext>
              </a:extLst>
            </p:cNvPr>
            <p:cNvCxnSpPr/>
            <p:nvPr/>
          </p:nvCxnSpPr>
          <p:spPr>
            <a:xfrm>
              <a:off x="8690994" y="1006679"/>
              <a:ext cx="50041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C841F470-0E0D-424E-9A2E-12FF57DF1DF8}"/>
                </a:ext>
              </a:extLst>
            </p:cNvPr>
            <p:cNvCxnSpPr/>
            <p:nvPr/>
          </p:nvCxnSpPr>
          <p:spPr>
            <a:xfrm>
              <a:off x="8690994" y="1177255"/>
              <a:ext cx="50041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6FCE1572-645B-4FF5-A171-23798C216347}"/>
                </a:ext>
              </a:extLst>
            </p:cNvPr>
            <p:cNvCxnSpPr/>
            <p:nvPr/>
          </p:nvCxnSpPr>
          <p:spPr>
            <a:xfrm>
              <a:off x="8690994" y="1331053"/>
              <a:ext cx="50041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597F8068-C578-44A1-8C39-AB0004ED90E5}"/>
                </a:ext>
              </a:extLst>
            </p:cNvPr>
            <p:cNvCxnSpPr/>
            <p:nvPr/>
          </p:nvCxnSpPr>
          <p:spPr>
            <a:xfrm>
              <a:off x="8690994" y="1493241"/>
              <a:ext cx="50041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A25BB2E6-2762-45B9-97E8-F3F3089FABAD}"/>
                </a:ext>
              </a:extLst>
            </p:cNvPr>
            <p:cNvCxnSpPr/>
            <p:nvPr/>
          </p:nvCxnSpPr>
          <p:spPr>
            <a:xfrm>
              <a:off x="10349653" y="1205249"/>
              <a:ext cx="50041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9695524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6531-7908-FB49-762A-080FCD7AABA2}"/>
              </a:ext>
            </a:extLst>
          </p:cNvPr>
          <p:cNvSpPr>
            <a:spLocks noGrp="1"/>
          </p:cNvSpPr>
          <p:nvPr>
            <p:ph type="title"/>
          </p:nvPr>
        </p:nvSpPr>
        <p:spPr>
          <a:xfrm>
            <a:off x="711451" y="-61234"/>
            <a:ext cx="10515600" cy="1325563"/>
          </a:xfrm>
        </p:spPr>
        <p:txBody>
          <a:bodyPr/>
          <a:lstStyle/>
          <a:p>
            <a:r>
              <a:rPr lang="nb-NO" dirty="0">
                <a:highlight>
                  <a:srgbClr val="FFFF00"/>
                </a:highlight>
              </a:rPr>
              <a:t>E8. </a:t>
            </a:r>
            <a:r>
              <a:rPr lang="nb-NO" dirty="0"/>
              <a:t>Anti-</a:t>
            </a:r>
            <a:r>
              <a:rPr lang="nb-NO" dirty="0" err="1"/>
              <a:t>windup</a:t>
            </a:r>
            <a:r>
              <a:rPr lang="nb-NO" dirty="0"/>
              <a:t> for </a:t>
            </a:r>
            <a:r>
              <a:rPr lang="nb-NO" dirty="0" err="1"/>
              <a:t>the</a:t>
            </a:r>
            <a:r>
              <a:rPr lang="nb-NO" dirty="0"/>
              <a:t> integral mode</a:t>
            </a:r>
            <a:endParaRPr lang="en-US" dirty="0"/>
          </a:p>
        </p:txBody>
      </p:sp>
      <p:pic>
        <p:nvPicPr>
          <p:cNvPr id="5" name="Picture 4">
            <a:extLst>
              <a:ext uri="{FF2B5EF4-FFF2-40B4-BE49-F238E27FC236}">
                <a16:creationId xmlns:a16="http://schemas.microsoft.com/office/drawing/2014/main" id="{08961181-B1CC-2694-B1BE-508A26032E5F}"/>
              </a:ext>
            </a:extLst>
          </p:cNvPr>
          <p:cNvPicPr>
            <a:picLocks noChangeAspect="1"/>
          </p:cNvPicPr>
          <p:nvPr/>
        </p:nvPicPr>
        <p:blipFill>
          <a:blip r:embed="rId2"/>
          <a:stretch>
            <a:fillRect/>
          </a:stretch>
        </p:blipFill>
        <p:spPr>
          <a:xfrm>
            <a:off x="602676" y="1922537"/>
            <a:ext cx="4847653" cy="2886175"/>
          </a:xfrm>
          <a:prstGeom prst="rect">
            <a:avLst/>
          </a:prstGeom>
        </p:spPr>
      </p:pic>
      <p:pic>
        <p:nvPicPr>
          <p:cNvPr id="13" name="Picture 12">
            <a:extLst>
              <a:ext uri="{FF2B5EF4-FFF2-40B4-BE49-F238E27FC236}">
                <a16:creationId xmlns:a16="http://schemas.microsoft.com/office/drawing/2014/main" id="{4F279116-29D8-0B69-3D8F-363DBD480732}"/>
              </a:ext>
            </a:extLst>
          </p:cNvPr>
          <p:cNvPicPr>
            <a:picLocks noChangeAspect="1"/>
          </p:cNvPicPr>
          <p:nvPr/>
        </p:nvPicPr>
        <p:blipFill>
          <a:blip r:embed="rId3"/>
          <a:stretch>
            <a:fillRect/>
          </a:stretch>
        </p:blipFill>
        <p:spPr>
          <a:xfrm>
            <a:off x="6070467" y="5109070"/>
            <a:ext cx="5331017" cy="731708"/>
          </a:xfrm>
          <a:prstGeom prst="rect">
            <a:avLst/>
          </a:prstGeom>
        </p:spPr>
      </p:pic>
      <p:pic>
        <p:nvPicPr>
          <p:cNvPr id="17" name="Picture 16">
            <a:extLst>
              <a:ext uri="{FF2B5EF4-FFF2-40B4-BE49-F238E27FC236}">
                <a16:creationId xmlns:a16="http://schemas.microsoft.com/office/drawing/2014/main" id="{B337B95F-C2E4-87B0-6830-B8D198728C56}"/>
              </a:ext>
            </a:extLst>
          </p:cNvPr>
          <p:cNvPicPr>
            <a:picLocks noChangeAspect="1"/>
          </p:cNvPicPr>
          <p:nvPr/>
        </p:nvPicPr>
        <p:blipFill>
          <a:blip r:embed="rId4"/>
          <a:stretch>
            <a:fillRect/>
          </a:stretch>
        </p:blipFill>
        <p:spPr>
          <a:xfrm>
            <a:off x="5741154" y="1109142"/>
            <a:ext cx="5331017" cy="2214577"/>
          </a:xfrm>
          <a:prstGeom prst="rect">
            <a:avLst/>
          </a:prstGeom>
        </p:spPr>
      </p:pic>
      <p:pic>
        <p:nvPicPr>
          <p:cNvPr id="19" name="Picture 18">
            <a:extLst>
              <a:ext uri="{FF2B5EF4-FFF2-40B4-BE49-F238E27FC236}">
                <a16:creationId xmlns:a16="http://schemas.microsoft.com/office/drawing/2014/main" id="{E4F4A031-EFE2-A464-FEF4-0CEDC77D0752}"/>
              </a:ext>
            </a:extLst>
          </p:cNvPr>
          <p:cNvPicPr>
            <a:picLocks noChangeAspect="1"/>
          </p:cNvPicPr>
          <p:nvPr/>
        </p:nvPicPr>
        <p:blipFill>
          <a:blip r:embed="rId5"/>
          <a:stretch>
            <a:fillRect/>
          </a:stretch>
        </p:blipFill>
        <p:spPr>
          <a:xfrm>
            <a:off x="602676" y="4934696"/>
            <a:ext cx="4919938" cy="2584804"/>
          </a:xfrm>
          <a:prstGeom prst="rect">
            <a:avLst/>
          </a:prstGeom>
        </p:spPr>
      </p:pic>
      <p:sp>
        <p:nvSpPr>
          <p:cNvPr id="3" name="Slide Number Placeholder 2">
            <a:extLst>
              <a:ext uri="{FF2B5EF4-FFF2-40B4-BE49-F238E27FC236}">
                <a16:creationId xmlns:a16="http://schemas.microsoft.com/office/drawing/2014/main" id="{4577455C-0D12-CAF7-4E1D-31C922348E42}"/>
              </a:ext>
            </a:extLst>
          </p:cNvPr>
          <p:cNvSpPr>
            <a:spLocks noGrp="1"/>
          </p:cNvSpPr>
          <p:nvPr>
            <p:ph type="sldNum" sz="quarter" idx="12"/>
          </p:nvPr>
        </p:nvSpPr>
        <p:spPr/>
        <p:txBody>
          <a:bodyPr/>
          <a:lstStyle/>
          <a:p>
            <a:fld id="{A5FDCD2B-6064-4A78-9C2D-DD73DFA345C7}" type="slidenum">
              <a:rPr lang="en-US" smtClean="0"/>
              <a:t>76</a:t>
            </a:fld>
            <a:endParaRPr lang="en-US"/>
          </a:p>
        </p:txBody>
      </p:sp>
      <p:sp>
        <p:nvSpPr>
          <p:cNvPr id="6" name="Rectangle 5">
            <a:extLst>
              <a:ext uri="{FF2B5EF4-FFF2-40B4-BE49-F238E27FC236}">
                <a16:creationId xmlns:a16="http://schemas.microsoft.com/office/drawing/2014/main" id="{098C40E6-CEF1-8296-FDF7-73D66D169C3C}"/>
              </a:ext>
            </a:extLst>
          </p:cNvPr>
          <p:cNvSpPr/>
          <p:nvPr/>
        </p:nvSpPr>
        <p:spPr>
          <a:xfrm>
            <a:off x="602676" y="2182368"/>
            <a:ext cx="4711708" cy="72542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E6F2E46-7DD7-A5F8-8F05-468B2C5D8F59}"/>
              </a:ext>
            </a:extLst>
          </p:cNvPr>
          <p:cNvSpPr/>
          <p:nvPr/>
        </p:nvSpPr>
        <p:spPr>
          <a:xfrm>
            <a:off x="602676" y="5748858"/>
            <a:ext cx="4996266" cy="72542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26BE4F7-F288-04F5-F0F0-BA4AD536D19E}"/>
              </a:ext>
            </a:extLst>
          </p:cNvPr>
          <p:cNvGrpSpPr/>
          <p:nvPr/>
        </p:nvGrpSpPr>
        <p:grpSpPr>
          <a:xfrm>
            <a:off x="275497" y="1109142"/>
            <a:ext cx="5038887" cy="876771"/>
            <a:chOff x="275497" y="1109142"/>
            <a:chExt cx="5038887" cy="876771"/>
          </a:xfrm>
        </p:grpSpPr>
        <p:pic>
          <p:nvPicPr>
            <p:cNvPr id="7" name="Picture 6">
              <a:extLst>
                <a:ext uri="{FF2B5EF4-FFF2-40B4-BE49-F238E27FC236}">
                  <a16:creationId xmlns:a16="http://schemas.microsoft.com/office/drawing/2014/main" id="{DBC3426B-F84E-0376-C386-112E8CDAE3C7}"/>
                </a:ext>
              </a:extLst>
            </p:cNvPr>
            <p:cNvPicPr>
              <a:picLocks noChangeAspect="1"/>
            </p:cNvPicPr>
            <p:nvPr/>
          </p:nvPicPr>
          <p:blipFill>
            <a:blip r:embed="rId6"/>
            <a:stretch>
              <a:fillRect/>
            </a:stretch>
          </p:blipFill>
          <p:spPr>
            <a:xfrm>
              <a:off x="827700" y="1109142"/>
              <a:ext cx="4486684" cy="876771"/>
            </a:xfrm>
            <a:prstGeom prst="rect">
              <a:avLst/>
            </a:prstGeom>
          </p:spPr>
        </p:pic>
        <p:sp>
          <p:nvSpPr>
            <p:cNvPr id="4" name="TextBox 3">
              <a:extLst>
                <a:ext uri="{FF2B5EF4-FFF2-40B4-BE49-F238E27FC236}">
                  <a16:creationId xmlns:a16="http://schemas.microsoft.com/office/drawing/2014/main" id="{362263B1-5C9C-3D41-DF29-7A65753A4968}"/>
                </a:ext>
              </a:extLst>
            </p:cNvPr>
            <p:cNvSpPr txBox="1"/>
            <p:nvPr/>
          </p:nvSpPr>
          <p:spPr>
            <a:xfrm>
              <a:off x="275497" y="1133524"/>
              <a:ext cx="1378904" cy="261610"/>
            </a:xfrm>
            <a:prstGeom prst="rect">
              <a:avLst/>
            </a:prstGeom>
            <a:noFill/>
          </p:spPr>
          <p:txBody>
            <a:bodyPr wrap="none" rtlCol="0">
              <a:spAutoFit/>
            </a:bodyPr>
            <a:lstStyle/>
            <a:p>
              <a:r>
                <a:rPr lang="nb-NO" sz="1050" dirty="0" err="1">
                  <a:solidFill>
                    <a:srgbClr val="FF0000"/>
                  </a:solidFill>
                </a:rPr>
                <a:t>Without</a:t>
              </a:r>
              <a:r>
                <a:rPr lang="nb-NO" sz="1050" dirty="0">
                  <a:solidFill>
                    <a:srgbClr val="FF0000"/>
                  </a:solidFill>
                </a:rPr>
                <a:t> anti-</a:t>
              </a:r>
              <a:r>
                <a:rPr lang="nb-NO" sz="1050" dirty="0" err="1">
                  <a:solidFill>
                    <a:srgbClr val="FF0000"/>
                  </a:solidFill>
                </a:rPr>
                <a:t>windup</a:t>
              </a:r>
              <a:r>
                <a:rPr lang="nb-NO" sz="1050" dirty="0">
                  <a:solidFill>
                    <a:srgbClr val="FF0000"/>
                  </a:solidFill>
                </a:rPr>
                <a:t>:</a:t>
              </a:r>
              <a:endParaRPr lang="en-US" sz="1050" dirty="0">
                <a:solidFill>
                  <a:srgbClr val="FF0000"/>
                </a:solidFill>
              </a:endParaRPr>
            </a:p>
          </p:txBody>
        </p:sp>
      </p:grpSp>
      <p:grpSp>
        <p:nvGrpSpPr>
          <p:cNvPr id="11" name="Group 10">
            <a:extLst>
              <a:ext uri="{FF2B5EF4-FFF2-40B4-BE49-F238E27FC236}">
                <a16:creationId xmlns:a16="http://schemas.microsoft.com/office/drawing/2014/main" id="{1513A39C-116B-04B5-3C5F-805F965BF7B3}"/>
              </a:ext>
            </a:extLst>
          </p:cNvPr>
          <p:cNvGrpSpPr/>
          <p:nvPr/>
        </p:nvGrpSpPr>
        <p:grpSpPr>
          <a:xfrm>
            <a:off x="5969251" y="3596308"/>
            <a:ext cx="5257800" cy="1042641"/>
            <a:chOff x="5969251" y="3596308"/>
            <a:chExt cx="5257800" cy="1042641"/>
          </a:xfrm>
        </p:grpSpPr>
        <p:pic>
          <p:nvPicPr>
            <p:cNvPr id="15" name="Picture 14">
              <a:extLst>
                <a:ext uri="{FF2B5EF4-FFF2-40B4-BE49-F238E27FC236}">
                  <a16:creationId xmlns:a16="http://schemas.microsoft.com/office/drawing/2014/main" id="{C0509D26-0635-B7CC-C8CB-2B4BBE09E64C}"/>
                </a:ext>
              </a:extLst>
            </p:cNvPr>
            <p:cNvPicPr>
              <a:picLocks noChangeAspect="1"/>
            </p:cNvPicPr>
            <p:nvPr/>
          </p:nvPicPr>
          <p:blipFill>
            <a:blip r:embed="rId7"/>
            <a:stretch>
              <a:fillRect/>
            </a:stretch>
          </p:blipFill>
          <p:spPr>
            <a:xfrm>
              <a:off x="6008068" y="3679136"/>
              <a:ext cx="5218983" cy="959813"/>
            </a:xfrm>
            <a:prstGeom prst="rect">
              <a:avLst/>
            </a:prstGeom>
          </p:spPr>
        </p:pic>
        <p:sp>
          <p:nvSpPr>
            <p:cNvPr id="9" name="TextBox 8">
              <a:extLst>
                <a:ext uri="{FF2B5EF4-FFF2-40B4-BE49-F238E27FC236}">
                  <a16:creationId xmlns:a16="http://schemas.microsoft.com/office/drawing/2014/main" id="{216243A1-4DC4-5D9A-F29A-102A4F082D23}"/>
                </a:ext>
              </a:extLst>
            </p:cNvPr>
            <p:cNvSpPr txBox="1"/>
            <p:nvPr/>
          </p:nvSpPr>
          <p:spPr>
            <a:xfrm>
              <a:off x="5969251" y="3596308"/>
              <a:ext cx="1965603" cy="253916"/>
            </a:xfrm>
            <a:prstGeom prst="rect">
              <a:avLst/>
            </a:prstGeom>
            <a:noFill/>
          </p:spPr>
          <p:txBody>
            <a:bodyPr wrap="none" rtlCol="0">
              <a:spAutoFit/>
            </a:bodyPr>
            <a:lstStyle/>
            <a:p>
              <a:r>
                <a:rPr lang="nb-NO" sz="1050" dirty="0">
                  <a:solidFill>
                    <a:srgbClr val="FF0000"/>
                  </a:solidFill>
                </a:rPr>
                <a:t>With anti-</a:t>
              </a:r>
              <a:r>
                <a:rPr lang="nb-NO" sz="1050" dirty="0" err="1">
                  <a:solidFill>
                    <a:srgbClr val="FF0000"/>
                  </a:solidFill>
                </a:rPr>
                <a:t>windup</a:t>
              </a:r>
              <a:r>
                <a:rPr lang="nb-NO" sz="1050" dirty="0">
                  <a:solidFill>
                    <a:srgbClr val="FF0000"/>
                  </a:solidFill>
                </a:rPr>
                <a:t> </a:t>
              </a:r>
              <a:r>
                <a:rPr lang="nb-NO" sz="1050" dirty="0" err="1">
                  <a:solidFill>
                    <a:srgbClr val="FF0000"/>
                  </a:solidFill>
                </a:rPr>
                <a:t>using</a:t>
              </a:r>
              <a:r>
                <a:rPr lang="nb-NO" sz="1050" dirty="0">
                  <a:solidFill>
                    <a:srgbClr val="FF0000"/>
                  </a:solidFill>
                </a:rPr>
                <a:t> </a:t>
              </a:r>
              <a:r>
                <a:rPr lang="nb-NO" sz="1050" dirty="0" err="1">
                  <a:solidFill>
                    <a:srgbClr val="FF0000"/>
                  </a:solidFill>
                </a:rPr>
                <a:t>tracking</a:t>
              </a:r>
              <a:r>
                <a:rPr lang="nb-NO" sz="1050" dirty="0">
                  <a:solidFill>
                    <a:srgbClr val="FF0000"/>
                  </a:solidFill>
                </a:rPr>
                <a:t>:</a:t>
              </a:r>
              <a:endParaRPr lang="en-US" sz="1050" dirty="0">
                <a:solidFill>
                  <a:srgbClr val="FF0000"/>
                </a:solidFill>
              </a:endParaRPr>
            </a:p>
          </p:txBody>
        </p:sp>
      </p:grpSp>
    </p:spTree>
    <p:extLst>
      <p:ext uri="{BB962C8B-B14F-4D97-AF65-F5344CB8AC3E}">
        <p14:creationId xmlns:p14="http://schemas.microsoft.com/office/powerpoint/2010/main" val="31382521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B056E-3690-12EB-629F-38D5FBCABBD1}"/>
              </a:ext>
            </a:extLst>
          </p:cNvPr>
          <p:cNvSpPr>
            <a:spLocks noGrp="1"/>
          </p:cNvSpPr>
          <p:nvPr>
            <p:ph type="title"/>
          </p:nvPr>
        </p:nvSpPr>
        <p:spPr/>
        <p:txBody>
          <a:bodyPr/>
          <a:lstStyle/>
          <a:p>
            <a:r>
              <a:rPr lang="nb-NO" dirty="0"/>
              <a:t>Anti-</a:t>
            </a:r>
            <a:r>
              <a:rPr lang="nb-NO" dirty="0" err="1"/>
              <a:t>windup</a:t>
            </a:r>
            <a:r>
              <a:rPr lang="nb-NO" dirty="0"/>
              <a:t> </a:t>
            </a:r>
            <a:r>
              <a:rPr lang="nb-NO" dirty="0" err="1"/>
              <a:t>with</a:t>
            </a:r>
            <a:r>
              <a:rPr lang="nb-NO" dirty="0"/>
              <a:t> </a:t>
            </a:r>
            <a:r>
              <a:rPr lang="nb-NO" dirty="0" err="1"/>
              <a:t>cascade</a:t>
            </a:r>
            <a:r>
              <a:rPr lang="nb-NO" dirty="0"/>
              <a:t> control</a:t>
            </a:r>
            <a:endParaRPr lang="en-US" dirty="0"/>
          </a:p>
        </p:txBody>
      </p:sp>
      <p:pic>
        <p:nvPicPr>
          <p:cNvPr id="5" name="Picture 4">
            <a:extLst>
              <a:ext uri="{FF2B5EF4-FFF2-40B4-BE49-F238E27FC236}">
                <a16:creationId xmlns:a16="http://schemas.microsoft.com/office/drawing/2014/main" id="{6C56A713-9B0C-BFF7-4E0A-A241C26D38CD}"/>
              </a:ext>
            </a:extLst>
          </p:cNvPr>
          <p:cNvPicPr>
            <a:picLocks noChangeAspect="1"/>
          </p:cNvPicPr>
          <p:nvPr/>
        </p:nvPicPr>
        <p:blipFill>
          <a:blip r:embed="rId2"/>
          <a:stretch>
            <a:fillRect/>
          </a:stretch>
        </p:blipFill>
        <p:spPr>
          <a:xfrm>
            <a:off x="0" y="1524508"/>
            <a:ext cx="12192000" cy="3808983"/>
          </a:xfrm>
          <a:prstGeom prst="rect">
            <a:avLst/>
          </a:prstGeom>
        </p:spPr>
      </p:pic>
      <p:pic>
        <p:nvPicPr>
          <p:cNvPr id="7" name="Picture 6">
            <a:extLst>
              <a:ext uri="{FF2B5EF4-FFF2-40B4-BE49-F238E27FC236}">
                <a16:creationId xmlns:a16="http://schemas.microsoft.com/office/drawing/2014/main" id="{67D28610-5E4D-67B4-0954-F327521EA5B4}"/>
              </a:ext>
            </a:extLst>
          </p:cNvPr>
          <p:cNvPicPr>
            <a:picLocks noChangeAspect="1"/>
          </p:cNvPicPr>
          <p:nvPr/>
        </p:nvPicPr>
        <p:blipFill>
          <a:blip r:embed="rId3"/>
          <a:stretch>
            <a:fillRect/>
          </a:stretch>
        </p:blipFill>
        <p:spPr>
          <a:xfrm>
            <a:off x="1134471" y="5392878"/>
            <a:ext cx="9667875" cy="781050"/>
          </a:xfrm>
          <a:prstGeom prst="rect">
            <a:avLst/>
          </a:prstGeom>
        </p:spPr>
      </p:pic>
      <p:sp>
        <p:nvSpPr>
          <p:cNvPr id="8" name="Rectangle 7">
            <a:extLst>
              <a:ext uri="{FF2B5EF4-FFF2-40B4-BE49-F238E27FC236}">
                <a16:creationId xmlns:a16="http://schemas.microsoft.com/office/drawing/2014/main" id="{60939750-685F-1E72-AF34-E4971064BBEE}"/>
              </a:ext>
            </a:extLst>
          </p:cNvPr>
          <p:cNvSpPr/>
          <p:nvPr/>
        </p:nvSpPr>
        <p:spPr>
          <a:xfrm>
            <a:off x="4401879" y="3349256"/>
            <a:ext cx="1127051" cy="808074"/>
          </a:xfrm>
          <a:prstGeom prst="rect">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40818B6-D0EF-2133-2423-5E0CE06E08A2}"/>
              </a:ext>
            </a:extLst>
          </p:cNvPr>
          <p:cNvSpPr txBox="1"/>
          <p:nvPr/>
        </p:nvSpPr>
        <p:spPr>
          <a:xfrm flipH="1">
            <a:off x="7360919" y="2379502"/>
            <a:ext cx="1485370" cy="369332"/>
          </a:xfrm>
          <a:prstGeom prst="rect">
            <a:avLst/>
          </a:prstGeom>
          <a:noFill/>
        </p:spPr>
        <p:txBody>
          <a:bodyPr wrap="square" rtlCol="0">
            <a:spAutoFit/>
          </a:bodyPr>
          <a:lstStyle/>
          <a:p>
            <a:r>
              <a:rPr lang="nb-NO" dirty="0" err="1">
                <a:solidFill>
                  <a:srgbClr val="FF0000"/>
                </a:solidFill>
              </a:rPr>
              <a:t>Inner</a:t>
            </a:r>
            <a:r>
              <a:rPr lang="nb-NO" dirty="0">
                <a:solidFill>
                  <a:srgbClr val="FF0000"/>
                </a:solidFill>
              </a:rPr>
              <a:t> loop</a:t>
            </a:r>
            <a:endParaRPr lang="en-US" dirty="0">
              <a:solidFill>
                <a:srgbClr val="FF0000"/>
              </a:solidFill>
            </a:endParaRPr>
          </a:p>
        </p:txBody>
      </p:sp>
      <p:sp>
        <p:nvSpPr>
          <p:cNvPr id="10" name="TextBox 9">
            <a:extLst>
              <a:ext uri="{FF2B5EF4-FFF2-40B4-BE49-F238E27FC236}">
                <a16:creationId xmlns:a16="http://schemas.microsoft.com/office/drawing/2014/main" id="{7C611379-B12E-6246-FAC6-7F88357E39D8}"/>
              </a:ext>
            </a:extLst>
          </p:cNvPr>
          <p:cNvSpPr txBox="1"/>
          <p:nvPr/>
        </p:nvSpPr>
        <p:spPr>
          <a:xfrm flipH="1">
            <a:off x="2367161" y="2352836"/>
            <a:ext cx="1485370" cy="369332"/>
          </a:xfrm>
          <a:prstGeom prst="rect">
            <a:avLst/>
          </a:prstGeom>
          <a:noFill/>
        </p:spPr>
        <p:txBody>
          <a:bodyPr wrap="square" rtlCol="0">
            <a:spAutoFit/>
          </a:bodyPr>
          <a:lstStyle/>
          <a:p>
            <a:r>
              <a:rPr lang="nb-NO" dirty="0">
                <a:solidFill>
                  <a:srgbClr val="FF0000"/>
                </a:solidFill>
              </a:rPr>
              <a:t>Outer loop</a:t>
            </a:r>
            <a:endParaRPr lang="en-US" dirty="0">
              <a:solidFill>
                <a:srgbClr val="FF0000"/>
              </a:solidFill>
            </a:endParaRPr>
          </a:p>
        </p:txBody>
      </p:sp>
      <p:sp>
        <p:nvSpPr>
          <p:cNvPr id="11" name="TextBox 10">
            <a:extLst>
              <a:ext uri="{FF2B5EF4-FFF2-40B4-BE49-F238E27FC236}">
                <a16:creationId xmlns:a16="http://schemas.microsoft.com/office/drawing/2014/main" id="{F66F20A2-4955-DEBB-0A26-6ECDE987A9F3}"/>
              </a:ext>
            </a:extLst>
          </p:cNvPr>
          <p:cNvSpPr txBox="1"/>
          <p:nvPr/>
        </p:nvSpPr>
        <p:spPr>
          <a:xfrm>
            <a:off x="8846289" y="2478534"/>
            <a:ext cx="776177" cy="369332"/>
          </a:xfrm>
          <a:prstGeom prst="rect">
            <a:avLst/>
          </a:prstGeom>
          <a:noFill/>
        </p:spPr>
        <p:txBody>
          <a:bodyPr wrap="square" rtlCol="0">
            <a:spAutoFit/>
          </a:bodyPr>
          <a:lstStyle/>
          <a:p>
            <a:r>
              <a:rPr lang="nb-NO" dirty="0" err="1">
                <a:solidFill>
                  <a:schemeClr val="accent1"/>
                </a:solidFill>
              </a:rPr>
              <a:t>valve</a:t>
            </a:r>
            <a:endParaRPr lang="en-US" dirty="0">
              <a:solidFill>
                <a:schemeClr val="accent1"/>
              </a:solidFill>
            </a:endParaRPr>
          </a:p>
        </p:txBody>
      </p:sp>
      <p:sp>
        <p:nvSpPr>
          <p:cNvPr id="12" name="TextBox 11">
            <a:extLst>
              <a:ext uri="{FF2B5EF4-FFF2-40B4-BE49-F238E27FC236}">
                <a16:creationId xmlns:a16="http://schemas.microsoft.com/office/drawing/2014/main" id="{FDBF6C60-D3C0-B7C9-78B8-ED43F4728464}"/>
              </a:ext>
            </a:extLst>
          </p:cNvPr>
          <p:cNvSpPr txBox="1"/>
          <p:nvPr/>
        </p:nvSpPr>
        <p:spPr>
          <a:xfrm flipH="1">
            <a:off x="4182102" y="4196686"/>
            <a:ext cx="1633482" cy="646331"/>
          </a:xfrm>
          <a:prstGeom prst="rect">
            <a:avLst/>
          </a:prstGeom>
          <a:noFill/>
        </p:spPr>
        <p:txBody>
          <a:bodyPr wrap="square" rtlCol="0">
            <a:spAutoFit/>
          </a:bodyPr>
          <a:lstStyle/>
          <a:p>
            <a:r>
              <a:rPr lang="nb-NO" sz="1200" dirty="0" err="1">
                <a:solidFill>
                  <a:srgbClr val="FF0000"/>
                </a:solidFill>
              </a:rPr>
              <a:t>Selector</a:t>
            </a:r>
            <a:r>
              <a:rPr lang="nb-NO" sz="1200" dirty="0">
                <a:solidFill>
                  <a:srgbClr val="FF0000"/>
                </a:solidFill>
              </a:rPr>
              <a:t>: y</a:t>
            </a:r>
            <a:r>
              <a:rPr lang="nb-NO" sz="1200" baseline="-25000" dirty="0">
                <a:solidFill>
                  <a:srgbClr val="FF0000"/>
                </a:solidFill>
              </a:rPr>
              <a:t>2s</a:t>
            </a:r>
            <a:r>
              <a:rPr lang="nb-NO" sz="1200" dirty="0">
                <a:solidFill>
                  <a:srgbClr val="FF0000"/>
                </a:solidFill>
              </a:rPr>
              <a:t> </a:t>
            </a:r>
            <a:r>
              <a:rPr lang="nb-NO" sz="1200" dirty="0" err="1">
                <a:solidFill>
                  <a:srgbClr val="FF0000"/>
                </a:solidFill>
              </a:rPr>
              <a:t>tracks</a:t>
            </a:r>
            <a:r>
              <a:rPr lang="nb-NO" sz="1200" dirty="0">
                <a:solidFill>
                  <a:srgbClr val="FF0000"/>
                </a:solidFill>
              </a:rPr>
              <a:t> y</a:t>
            </a:r>
            <a:r>
              <a:rPr lang="nb-NO" sz="1200" baseline="-25000" dirty="0">
                <a:solidFill>
                  <a:srgbClr val="FF0000"/>
                </a:solidFill>
              </a:rPr>
              <a:t>2</a:t>
            </a:r>
            <a:r>
              <a:rPr lang="nb-NO" sz="1200" dirty="0">
                <a:solidFill>
                  <a:srgbClr val="FF0000"/>
                </a:solidFill>
              </a:rPr>
              <a:t> </a:t>
            </a:r>
            <a:r>
              <a:rPr lang="nb-NO" sz="1200" dirty="0" err="1">
                <a:solidFill>
                  <a:srgbClr val="FF0000"/>
                </a:solidFill>
              </a:rPr>
              <a:t>only</a:t>
            </a:r>
            <a:r>
              <a:rPr lang="nb-NO" sz="1200" dirty="0">
                <a:solidFill>
                  <a:srgbClr val="FF0000"/>
                </a:solidFill>
              </a:rPr>
              <a:t> </a:t>
            </a:r>
            <a:r>
              <a:rPr lang="nb-NO" sz="1200" dirty="0" err="1">
                <a:solidFill>
                  <a:srgbClr val="FF0000"/>
                </a:solidFill>
              </a:rPr>
              <a:t>when</a:t>
            </a:r>
            <a:r>
              <a:rPr lang="nb-NO" sz="1200" dirty="0">
                <a:solidFill>
                  <a:srgbClr val="FF0000"/>
                </a:solidFill>
              </a:rPr>
              <a:t> </a:t>
            </a:r>
            <a:r>
              <a:rPr lang="nb-NO" sz="1200" dirty="0" err="1">
                <a:solidFill>
                  <a:srgbClr val="FF0000"/>
                </a:solidFill>
              </a:rPr>
              <a:t>valve</a:t>
            </a:r>
            <a:r>
              <a:rPr lang="nb-NO" sz="1200" dirty="0">
                <a:solidFill>
                  <a:srgbClr val="FF0000"/>
                </a:solidFill>
              </a:rPr>
              <a:t> </a:t>
            </a:r>
            <a:r>
              <a:rPr lang="nb-NO" sz="1200" dirty="0" err="1">
                <a:solidFill>
                  <a:srgbClr val="FF0000"/>
                </a:solidFill>
              </a:rPr>
              <a:t>saturates</a:t>
            </a:r>
            <a:r>
              <a:rPr lang="nb-NO" sz="1200" dirty="0">
                <a:solidFill>
                  <a:srgbClr val="FF0000"/>
                </a:solidFill>
              </a:rPr>
              <a:t>*</a:t>
            </a:r>
            <a:endParaRPr lang="en-US" sz="1200" dirty="0">
              <a:solidFill>
                <a:srgbClr val="FF0000"/>
              </a:solidFill>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005CD7A-ED9C-E4E0-132B-836BC2CAF03E}"/>
                  </a:ext>
                </a:extLst>
              </p:cNvPr>
              <p:cNvSpPr txBox="1"/>
              <p:nvPr/>
            </p:nvSpPr>
            <p:spPr>
              <a:xfrm flipH="1">
                <a:off x="8103604" y="4007249"/>
                <a:ext cx="1676755" cy="646331"/>
              </a:xfrm>
              <a:prstGeom prst="rect">
                <a:avLst/>
              </a:prstGeom>
              <a:noFill/>
            </p:spPr>
            <p:txBody>
              <a:bodyPr wrap="square" rtlCol="0">
                <a:spAutoFit/>
              </a:bodyPr>
              <a:lstStyle/>
              <a:p>
                <a:r>
                  <a:rPr lang="nb-NO" dirty="0">
                    <a:solidFill>
                      <a:schemeClr val="accent1"/>
                    </a:solidFill>
                  </a:rPr>
                  <a:t>u </a:t>
                </a:r>
                <a:r>
                  <a:rPr lang="nb-NO" dirty="0" err="1">
                    <a:solidFill>
                      <a:schemeClr val="accent1"/>
                    </a:solidFill>
                  </a:rPr>
                  <a:t>tracks</a:t>
                </a:r>
                <a:r>
                  <a:rPr lang="nb-NO" dirty="0">
                    <a:solidFill>
                      <a:schemeClr val="accent1"/>
                    </a:solidFill>
                  </a:rPr>
                  <a:t> </a:t>
                </a:r>
                <a14:m>
                  <m:oMath xmlns:m="http://schemas.openxmlformats.org/officeDocument/2006/math">
                    <m:acc>
                      <m:accPr>
                        <m:chr m:val="̃"/>
                        <m:ctrlPr>
                          <a:rPr lang="nb-NO" b="0" i="1" smtClean="0">
                            <a:solidFill>
                              <a:schemeClr val="accent1"/>
                            </a:solidFill>
                            <a:latin typeface="Cambria Math" panose="02040503050406030204" pitchFamily="18" charset="0"/>
                          </a:rPr>
                        </m:ctrlPr>
                      </m:accPr>
                      <m:e>
                        <m:r>
                          <a:rPr lang="nb-NO" b="0" i="1" smtClean="0">
                            <a:solidFill>
                              <a:schemeClr val="accent1"/>
                            </a:solidFill>
                            <a:latin typeface="Cambria Math" panose="02040503050406030204" pitchFamily="18" charset="0"/>
                          </a:rPr>
                          <m:t>𝑢</m:t>
                        </m:r>
                      </m:e>
                    </m:acc>
                  </m:oMath>
                </a14:m>
                <a:endParaRPr lang="nb-NO" b="0" dirty="0">
                  <a:solidFill>
                    <a:schemeClr val="accent1"/>
                  </a:solidFill>
                </a:endParaRPr>
              </a:p>
              <a:p>
                <a:endParaRPr lang="en-US" dirty="0">
                  <a:solidFill>
                    <a:srgbClr val="FF0000"/>
                  </a:solidFill>
                </a:endParaRPr>
              </a:p>
            </p:txBody>
          </p:sp>
        </mc:Choice>
        <mc:Fallback xmlns="">
          <p:sp>
            <p:nvSpPr>
              <p:cNvPr id="13" name="TextBox 12">
                <a:extLst>
                  <a:ext uri="{FF2B5EF4-FFF2-40B4-BE49-F238E27FC236}">
                    <a16:creationId xmlns:a16="http://schemas.microsoft.com/office/drawing/2014/main" id="{A005CD7A-ED9C-E4E0-132B-836BC2CAF03E}"/>
                  </a:ext>
                </a:extLst>
              </p:cNvPr>
              <p:cNvSpPr txBox="1">
                <a:spLocks noRot="1" noChangeAspect="1" noMove="1" noResize="1" noEditPoints="1" noAdjustHandles="1" noChangeArrowheads="1" noChangeShapeType="1" noTextEdit="1"/>
              </p:cNvSpPr>
              <p:nvPr/>
            </p:nvSpPr>
            <p:spPr>
              <a:xfrm flipH="1">
                <a:off x="8103604" y="4007249"/>
                <a:ext cx="1676755" cy="646331"/>
              </a:xfrm>
              <a:prstGeom prst="rect">
                <a:avLst/>
              </a:prstGeom>
              <a:blipFill>
                <a:blip r:embed="rId4"/>
                <a:stretch>
                  <a:fillRect l="-2909" t="-4717"/>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C9A4BD18-C5FC-3913-7966-45A74059D564}"/>
              </a:ext>
            </a:extLst>
          </p:cNvPr>
          <p:cNvSpPr/>
          <p:nvPr/>
        </p:nvSpPr>
        <p:spPr>
          <a:xfrm>
            <a:off x="6229350" y="4634530"/>
            <a:ext cx="495300" cy="466070"/>
          </a:xfrm>
          <a:prstGeom prst="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dirty="0">
                <a:solidFill>
                  <a:schemeClr val="tx1"/>
                </a:solidFill>
              </a:rPr>
              <a:t>|.|</a:t>
            </a:r>
            <a:endParaRPr lang="en-US" dirty="0">
              <a:solidFill>
                <a:schemeClr val="tx1"/>
              </a:solidFill>
            </a:endParaRPr>
          </a:p>
        </p:txBody>
      </p:sp>
      <p:sp>
        <p:nvSpPr>
          <p:cNvPr id="4" name="TextBox 3">
            <a:extLst>
              <a:ext uri="{FF2B5EF4-FFF2-40B4-BE49-F238E27FC236}">
                <a16:creationId xmlns:a16="http://schemas.microsoft.com/office/drawing/2014/main" id="{CE7CF65E-414C-662E-4CB5-C95EA978359E}"/>
              </a:ext>
            </a:extLst>
          </p:cNvPr>
          <p:cNvSpPr txBox="1"/>
          <p:nvPr/>
        </p:nvSpPr>
        <p:spPr>
          <a:xfrm flipH="1">
            <a:off x="1703512" y="6246940"/>
            <a:ext cx="5161522" cy="461665"/>
          </a:xfrm>
          <a:prstGeom prst="rect">
            <a:avLst/>
          </a:prstGeom>
          <a:noFill/>
        </p:spPr>
        <p:txBody>
          <a:bodyPr wrap="square" rtlCol="0">
            <a:spAutoFit/>
          </a:bodyPr>
          <a:lstStyle/>
          <a:p>
            <a:r>
              <a:rPr lang="nb-NO" sz="1200" dirty="0">
                <a:solidFill>
                  <a:srgbClr val="FF0000"/>
                </a:solidFill>
              </a:rPr>
              <a:t>* The </a:t>
            </a:r>
            <a:r>
              <a:rPr lang="nb-NO" sz="1200" dirty="0" err="1">
                <a:solidFill>
                  <a:srgbClr val="FF0000"/>
                </a:solidFill>
              </a:rPr>
              <a:t>selector</a:t>
            </a:r>
            <a:r>
              <a:rPr lang="nb-NO" sz="1200" dirty="0">
                <a:solidFill>
                  <a:srgbClr val="FF0000"/>
                </a:solidFill>
              </a:rPr>
              <a:t> makes sure </a:t>
            </a:r>
            <a:r>
              <a:rPr lang="nb-NO" sz="1200" dirty="0" err="1">
                <a:solidFill>
                  <a:srgbClr val="FF0000"/>
                </a:solidFill>
              </a:rPr>
              <a:t>we</a:t>
            </a:r>
            <a:r>
              <a:rPr lang="nb-NO" sz="1200" dirty="0">
                <a:solidFill>
                  <a:srgbClr val="FF0000"/>
                </a:solidFill>
              </a:rPr>
              <a:t> </a:t>
            </a:r>
            <a:r>
              <a:rPr lang="nb-NO" sz="1200" dirty="0" err="1">
                <a:solidFill>
                  <a:srgbClr val="FF0000"/>
                </a:solidFill>
              </a:rPr>
              <a:t>use</a:t>
            </a:r>
            <a:r>
              <a:rPr lang="nb-NO" sz="1200" dirty="0">
                <a:solidFill>
                  <a:srgbClr val="FF0000"/>
                </a:solidFill>
              </a:rPr>
              <a:t> anti </a:t>
            </a:r>
            <a:r>
              <a:rPr lang="nb-NO" sz="1200" dirty="0" err="1">
                <a:solidFill>
                  <a:srgbClr val="FF0000"/>
                </a:solidFill>
              </a:rPr>
              <a:t>windup</a:t>
            </a:r>
            <a:r>
              <a:rPr lang="nb-NO" sz="1200" dirty="0">
                <a:solidFill>
                  <a:srgbClr val="FF0000"/>
                </a:solidFill>
              </a:rPr>
              <a:t> in </a:t>
            </a:r>
            <a:r>
              <a:rPr lang="nb-NO" sz="1200" dirty="0" err="1">
                <a:solidFill>
                  <a:srgbClr val="FF0000"/>
                </a:solidFill>
              </a:rPr>
              <a:t>the</a:t>
            </a:r>
            <a:r>
              <a:rPr lang="nb-NO" sz="1200" dirty="0">
                <a:solidFill>
                  <a:srgbClr val="FF0000"/>
                </a:solidFill>
              </a:rPr>
              <a:t> </a:t>
            </a:r>
            <a:r>
              <a:rPr lang="nb-NO" sz="1200" dirty="0" err="1">
                <a:solidFill>
                  <a:srgbClr val="FF0000"/>
                </a:solidFill>
              </a:rPr>
              <a:t>outer</a:t>
            </a:r>
            <a:r>
              <a:rPr lang="nb-NO" sz="1200" dirty="0">
                <a:solidFill>
                  <a:srgbClr val="FF0000"/>
                </a:solidFill>
              </a:rPr>
              <a:t> loop </a:t>
            </a:r>
            <a:r>
              <a:rPr lang="nb-NO" sz="1200" dirty="0" err="1">
                <a:solidFill>
                  <a:srgbClr val="FF0000"/>
                </a:solidFill>
              </a:rPr>
              <a:t>only</a:t>
            </a:r>
            <a:r>
              <a:rPr lang="nb-NO" sz="1200" dirty="0">
                <a:solidFill>
                  <a:srgbClr val="FF0000"/>
                </a:solidFill>
              </a:rPr>
              <a:t> </a:t>
            </a:r>
            <a:r>
              <a:rPr lang="nb-NO" sz="1200" dirty="0" err="1">
                <a:solidFill>
                  <a:srgbClr val="FF0000"/>
                </a:solidFill>
              </a:rPr>
              <a:t>when</a:t>
            </a:r>
            <a:r>
              <a:rPr lang="nb-NO" sz="1200" dirty="0">
                <a:solidFill>
                  <a:srgbClr val="FF0000"/>
                </a:solidFill>
              </a:rPr>
              <a:t> </a:t>
            </a:r>
            <a:r>
              <a:rPr lang="nb-NO" sz="1200" dirty="0" err="1">
                <a:solidFill>
                  <a:srgbClr val="FF0000"/>
                </a:solidFill>
              </a:rPr>
              <a:t>the</a:t>
            </a:r>
            <a:r>
              <a:rPr lang="nb-NO" sz="1200" dirty="0">
                <a:solidFill>
                  <a:srgbClr val="FF0000"/>
                </a:solidFill>
              </a:rPr>
              <a:t> </a:t>
            </a:r>
            <a:r>
              <a:rPr lang="nb-NO" sz="1200" dirty="0" err="1">
                <a:solidFill>
                  <a:srgbClr val="FF0000"/>
                </a:solidFill>
              </a:rPr>
              <a:t>inner</a:t>
            </a:r>
            <a:r>
              <a:rPr lang="nb-NO" sz="1200" dirty="0">
                <a:solidFill>
                  <a:srgbClr val="FF0000"/>
                </a:solidFill>
              </a:rPr>
              <a:t> loop (u) is </a:t>
            </a:r>
            <a:r>
              <a:rPr lang="nb-NO" sz="1200" dirty="0" err="1">
                <a:solidFill>
                  <a:srgbClr val="FF0000"/>
                </a:solidFill>
              </a:rPr>
              <a:t>saturating</a:t>
            </a:r>
            <a:r>
              <a:rPr lang="nb-NO" sz="1200" dirty="0">
                <a:solidFill>
                  <a:srgbClr val="FF0000"/>
                </a:solidFill>
              </a:rPr>
              <a:t>, and not just </a:t>
            </a:r>
            <a:r>
              <a:rPr lang="nb-NO" sz="1200" dirty="0" err="1">
                <a:solidFill>
                  <a:srgbClr val="FF0000"/>
                </a:solidFill>
              </a:rPr>
              <a:t>because</a:t>
            </a:r>
            <a:r>
              <a:rPr lang="nb-NO" sz="1200" dirty="0">
                <a:solidFill>
                  <a:srgbClr val="FF0000"/>
                </a:solidFill>
              </a:rPr>
              <a:t> </a:t>
            </a:r>
            <a:r>
              <a:rPr lang="nb-NO" sz="1200" dirty="0" err="1">
                <a:solidFill>
                  <a:srgbClr val="FF0000"/>
                </a:solidFill>
              </a:rPr>
              <a:t>the</a:t>
            </a:r>
            <a:r>
              <a:rPr lang="nb-NO" sz="1200" dirty="0">
                <a:solidFill>
                  <a:srgbClr val="FF0000"/>
                </a:solidFill>
              </a:rPr>
              <a:t> </a:t>
            </a:r>
            <a:r>
              <a:rPr lang="nb-NO" sz="1200" dirty="0" err="1">
                <a:solidFill>
                  <a:srgbClr val="FF0000"/>
                </a:solidFill>
              </a:rPr>
              <a:t>inner</a:t>
            </a:r>
            <a:r>
              <a:rPr lang="nb-NO" sz="1200" dirty="0">
                <a:solidFill>
                  <a:srgbClr val="FF0000"/>
                </a:solidFill>
              </a:rPr>
              <a:t> loop </a:t>
            </a:r>
            <a:r>
              <a:rPr lang="nb-NO" sz="1200">
                <a:solidFill>
                  <a:srgbClr val="FF0000"/>
                </a:solidFill>
              </a:rPr>
              <a:t>is a </a:t>
            </a:r>
            <a:r>
              <a:rPr lang="nb-NO" sz="1200" dirty="0" err="1">
                <a:solidFill>
                  <a:srgbClr val="FF0000"/>
                </a:solidFill>
              </a:rPr>
              <a:t>little</a:t>
            </a:r>
            <a:r>
              <a:rPr lang="nb-NO" sz="1200" dirty="0">
                <a:solidFill>
                  <a:srgbClr val="FF0000"/>
                </a:solidFill>
              </a:rPr>
              <a:t> </a:t>
            </a:r>
            <a:r>
              <a:rPr lang="nb-NO" sz="1200" dirty="0" err="1">
                <a:solidFill>
                  <a:srgbClr val="FF0000"/>
                </a:solidFill>
              </a:rPr>
              <a:t>slow</a:t>
            </a:r>
            <a:r>
              <a:rPr lang="nb-NO" sz="1200" dirty="0">
                <a:solidFill>
                  <a:srgbClr val="FF0000"/>
                </a:solidFill>
              </a:rPr>
              <a:t>. </a:t>
            </a:r>
            <a:endParaRPr lang="en-US" sz="1200" dirty="0">
              <a:solidFill>
                <a:srgbClr val="FF0000"/>
              </a:solidFill>
            </a:endParaRPr>
          </a:p>
        </p:txBody>
      </p:sp>
      <p:sp>
        <p:nvSpPr>
          <p:cNvPr id="6" name="Slide Number Placeholder 5">
            <a:extLst>
              <a:ext uri="{FF2B5EF4-FFF2-40B4-BE49-F238E27FC236}">
                <a16:creationId xmlns:a16="http://schemas.microsoft.com/office/drawing/2014/main" id="{2EDF5ECC-C3FD-95A8-DFF9-FE33B5414932}"/>
              </a:ext>
            </a:extLst>
          </p:cNvPr>
          <p:cNvSpPr>
            <a:spLocks noGrp="1"/>
          </p:cNvSpPr>
          <p:nvPr>
            <p:ph type="sldNum" sz="quarter" idx="12"/>
          </p:nvPr>
        </p:nvSpPr>
        <p:spPr/>
        <p:txBody>
          <a:bodyPr/>
          <a:lstStyle/>
          <a:p>
            <a:fld id="{A5FDCD2B-6064-4A78-9C2D-DD73DFA345C7}" type="slidenum">
              <a:rPr lang="en-US" smtClean="0"/>
              <a:t>77</a:t>
            </a:fld>
            <a:endParaRPr lang="en-US"/>
          </a:p>
        </p:txBody>
      </p:sp>
    </p:spTree>
    <p:extLst>
      <p:ext uri="{BB962C8B-B14F-4D97-AF65-F5344CB8AC3E}">
        <p14:creationId xmlns:p14="http://schemas.microsoft.com/office/powerpoint/2010/main" val="139188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13" grpId="0"/>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95F04-1DF6-28EE-86FB-B547D22F54FA}"/>
              </a:ext>
            </a:extLst>
          </p:cNvPr>
          <p:cNvSpPr>
            <a:spLocks noGrp="1"/>
          </p:cNvSpPr>
          <p:nvPr>
            <p:ph type="title"/>
          </p:nvPr>
        </p:nvSpPr>
        <p:spPr>
          <a:xfrm>
            <a:off x="678795" y="116632"/>
            <a:ext cx="10244767" cy="648072"/>
          </a:xfrm>
        </p:spPr>
        <p:txBody>
          <a:bodyPr>
            <a:noAutofit/>
          </a:bodyPr>
          <a:lstStyle/>
          <a:p>
            <a:r>
              <a:rPr lang="nb-NO" sz="2400" b="1" dirty="0" err="1">
                <a:solidFill>
                  <a:srgbClr val="FF0000"/>
                </a:solidFill>
                <a:highlight>
                  <a:srgbClr val="FFFF00"/>
                </a:highlight>
              </a:rPr>
              <a:t>Why</a:t>
            </a:r>
            <a:r>
              <a:rPr lang="nb-NO" sz="2400" b="1" dirty="0">
                <a:solidFill>
                  <a:srgbClr val="FF0000"/>
                </a:solidFill>
                <a:highlight>
                  <a:srgbClr val="FFFF00"/>
                </a:highlight>
              </a:rPr>
              <a:t> </a:t>
            </a:r>
            <a:r>
              <a:rPr lang="nb-NO" sz="2400" b="1" dirty="0" err="1">
                <a:solidFill>
                  <a:srgbClr val="FF0000"/>
                </a:solidFill>
                <a:highlight>
                  <a:srgbClr val="FFFF00"/>
                </a:highlight>
              </a:rPr>
              <a:t>the</a:t>
            </a:r>
            <a:r>
              <a:rPr lang="nb-NO" sz="2400" b="1" dirty="0">
                <a:solidFill>
                  <a:srgbClr val="FF0000"/>
                </a:solidFill>
                <a:highlight>
                  <a:srgbClr val="FFFF00"/>
                </a:highlight>
              </a:rPr>
              <a:t> </a:t>
            </a:r>
            <a:r>
              <a:rPr lang="nb-NO" sz="2400" b="1" dirty="0" err="1">
                <a:solidFill>
                  <a:srgbClr val="FF0000"/>
                </a:solidFill>
                <a:highlight>
                  <a:srgbClr val="FFFF00"/>
                </a:highlight>
              </a:rPr>
              <a:t>selector</a:t>
            </a:r>
            <a:r>
              <a:rPr lang="nb-NO" sz="2400" b="1" dirty="0">
                <a:solidFill>
                  <a:srgbClr val="FF0000"/>
                </a:solidFill>
                <a:highlight>
                  <a:srgbClr val="FFFF00"/>
                </a:highlight>
              </a:rPr>
              <a:t>? </a:t>
            </a:r>
            <a:r>
              <a:rPr lang="nb-NO" sz="2000" dirty="0" err="1"/>
              <a:t>Cascade</a:t>
            </a:r>
            <a:r>
              <a:rPr lang="nb-NO" sz="2000" dirty="0"/>
              <a:t> </a:t>
            </a:r>
            <a:r>
              <a:rPr lang="nb-NO" sz="2000" dirty="0" err="1"/>
              <a:t>simulations</a:t>
            </a:r>
            <a:r>
              <a:rPr lang="nb-NO" sz="2000" dirty="0"/>
              <a:t> from Greg McMillan to </a:t>
            </a:r>
            <a:r>
              <a:rPr lang="nb-NO" sz="2000" dirty="0" err="1"/>
              <a:t>illustrate</a:t>
            </a:r>
            <a:r>
              <a:rPr lang="nb-NO" sz="2000" dirty="0"/>
              <a:t> </a:t>
            </a:r>
            <a:r>
              <a:rPr lang="nb-NO" sz="2000" dirty="0" err="1"/>
              <a:t>the</a:t>
            </a:r>
            <a:r>
              <a:rPr lang="nb-NO" sz="2000" dirty="0"/>
              <a:t> «side </a:t>
            </a:r>
            <a:r>
              <a:rPr lang="nb-NO" sz="2000" dirty="0" err="1"/>
              <a:t>effect</a:t>
            </a:r>
            <a:r>
              <a:rPr lang="nb-NO" sz="2000" dirty="0"/>
              <a:t>» of anti-</a:t>
            </a:r>
            <a:r>
              <a:rPr lang="nb-NO" sz="2000" dirty="0" err="1"/>
              <a:t>windup</a:t>
            </a:r>
            <a:r>
              <a:rPr lang="nb-NO" sz="2000" dirty="0"/>
              <a:t> in </a:t>
            </a:r>
            <a:r>
              <a:rPr lang="nb-NO" sz="2000" dirty="0" err="1"/>
              <a:t>the</a:t>
            </a:r>
            <a:r>
              <a:rPr lang="nb-NO" sz="2000" dirty="0"/>
              <a:t> </a:t>
            </a:r>
            <a:r>
              <a:rPr lang="nb-NO" sz="2000" dirty="0" err="1"/>
              <a:t>outer</a:t>
            </a:r>
            <a:r>
              <a:rPr lang="nb-NO" sz="2000" dirty="0"/>
              <a:t> loop </a:t>
            </a:r>
            <a:r>
              <a:rPr lang="nb-NO" sz="2000" dirty="0" err="1"/>
              <a:t>when</a:t>
            </a:r>
            <a:r>
              <a:rPr lang="nb-NO" sz="2000" dirty="0"/>
              <a:t> </a:t>
            </a:r>
            <a:r>
              <a:rPr lang="nb-NO" sz="2000" dirty="0" err="1"/>
              <a:t>using</a:t>
            </a:r>
            <a:r>
              <a:rPr lang="nb-NO" sz="2000" dirty="0"/>
              <a:t> e</a:t>
            </a:r>
            <a:r>
              <a:rPr lang="nb-NO" sz="2000" baseline="-25000" dirty="0"/>
              <a:t>T1</a:t>
            </a:r>
            <a:r>
              <a:rPr lang="nb-NO" sz="2000" dirty="0"/>
              <a:t>=y</a:t>
            </a:r>
            <a:r>
              <a:rPr lang="nb-NO" sz="2000" baseline="-25000" dirty="0"/>
              <a:t>2s</a:t>
            </a:r>
            <a:r>
              <a:rPr lang="nb-NO" sz="2000" dirty="0"/>
              <a:t>-y</a:t>
            </a:r>
            <a:r>
              <a:rPr lang="nb-NO" sz="2000" baseline="-25000" dirty="0"/>
              <a:t>2 </a:t>
            </a:r>
            <a:r>
              <a:rPr lang="nb-NO" sz="2000" dirty="0"/>
              <a:t>all </a:t>
            </a:r>
            <a:r>
              <a:rPr lang="nb-NO" sz="2000" dirty="0" err="1"/>
              <a:t>the</a:t>
            </a:r>
            <a:r>
              <a:rPr lang="nb-NO" sz="2000" dirty="0"/>
              <a:t> time. </a:t>
            </a:r>
            <a:r>
              <a:rPr lang="nb-NO" sz="2000" dirty="0" err="1"/>
              <a:t>tauT</a:t>
            </a:r>
            <a:r>
              <a:rPr lang="nb-NO" sz="2000" dirty="0"/>
              <a:t>=</a:t>
            </a:r>
            <a:r>
              <a:rPr lang="nb-NO" sz="2000" dirty="0" err="1"/>
              <a:t>tauI</a:t>
            </a:r>
            <a:r>
              <a:rPr lang="nb-NO" sz="2000" dirty="0"/>
              <a:t>. (23 Jan. 2023)</a:t>
            </a:r>
            <a:endParaRPr lang="nb-NO" sz="2400" dirty="0"/>
          </a:p>
        </p:txBody>
      </p:sp>
      <p:pic>
        <p:nvPicPr>
          <p:cNvPr id="5" name="Picture 4">
            <a:extLst>
              <a:ext uri="{FF2B5EF4-FFF2-40B4-BE49-F238E27FC236}">
                <a16:creationId xmlns:a16="http://schemas.microsoft.com/office/drawing/2014/main" id="{FA17AE3D-2A1C-1214-9F21-BAB3FB3EFA34}"/>
              </a:ext>
            </a:extLst>
          </p:cNvPr>
          <p:cNvPicPr>
            <a:picLocks noChangeAspect="1"/>
          </p:cNvPicPr>
          <p:nvPr/>
        </p:nvPicPr>
        <p:blipFill>
          <a:blip r:embed="rId2"/>
          <a:stretch>
            <a:fillRect/>
          </a:stretch>
        </p:blipFill>
        <p:spPr>
          <a:xfrm>
            <a:off x="2397030" y="1048563"/>
            <a:ext cx="3240360" cy="2936231"/>
          </a:xfrm>
          <a:prstGeom prst="rect">
            <a:avLst/>
          </a:prstGeom>
        </p:spPr>
      </p:pic>
      <p:pic>
        <p:nvPicPr>
          <p:cNvPr id="7" name="Picture 6">
            <a:extLst>
              <a:ext uri="{FF2B5EF4-FFF2-40B4-BE49-F238E27FC236}">
                <a16:creationId xmlns:a16="http://schemas.microsoft.com/office/drawing/2014/main" id="{B6A58372-9E0B-6020-BB80-7F66E8842734}"/>
              </a:ext>
            </a:extLst>
          </p:cNvPr>
          <p:cNvPicPr>
            <a:picLocks noChangeAspect="1"/>
          </p:cNvPicPr>
          <p:nvPr/>
        </p:nvPicPr>
        <p:blipFill>
          <a:blip r:embed="rId3"/>
          <a:stretch>
            <a:fillRect/>
          </a:stretch>
        </p:blipFill>
        <p:spPr>
          <a:xfrm>
            <a:off x="2406601" y="3990563"/>
            <a:ext cx="3111431" cy="2901457"/>
          </a:xfrm>
          <a:prstGeom prst="rect">
            <a:avLst/>
          </a:prstGeom>
        </p:spPr>
      </p:pic>
      <p:pic>
        <p:nvPicPr>
          <p:cNvPr id="9" name="Picture 8">
            <a:extLst>
              <a:ext uri="{FF2B5EF4-FFF2-40B4-BE49-F238E27FC236}">
                <a16:creationId xmlns:a16="http://schemas.microsoft.com/office/drawing/2014/main" id="{421B003F-C1F2-7F14-293A-07498A30BA6F}"/>
              </a:ext>
            </a:extLst>
          </p:cNvPr>
          <p:cNvPicPr>
            <a:picLocks noChangeAspect="1"/>
          </p:cNvPicPr>
          <p:nvPr/>
        </p:nvPicPr>
        <p:blipFill>
          <a:blip r:embed="rId4"/>
          <a:stretch>
            <a:fillRect/>
          </a:stretch>
        </p:blipFill>
        <p:spPr>
          <a:xfrm>
            <a:off x="5781461" y="1000569"/>
            <a:ext cx="2951327" cy="2865548"/>
          </a:xfrm>
          <a:prstGeom prst="rect">
            <a:avLst/>
          </a:prstGeom>
        </p:spPr>
      </p:pic>
      <p:pic>
        <p:nvPicPr>
          <p:cNvPr id="11" name="Picture 10">
            <a:extLst>
              <a:ext uri="{FF2B5EF4-FFF2-40B4-BE49-F238E27FC236}">
                <a16:creationId xmlns:a16="http://schemas.microsoft.com/office/drawing/2014/main" id="{F5A9109D-82D8-9077-EBBA-9791F492E669}"/>
              </a:ext>
            </a:extLst>
          </p:cNvPr>
          <p:cNvPicPr>
            <a:picLocks noChangeAspect="1"/>
          </p:cNvPicPr>
          <p:nvPr/>
        </p:nvPicPr>
        <p:blipFill>
          <a:blip r:embed="rId5"/>
          <a:stretch>
            <a:fillRect/>
          </a:stretch>
        </p:blipFill>
        <p:spPr>
          <a:xfrm>
            <a:off x="5781460" y="3889298"/>
            <a:ext cx="3174070" cy="2996952"/>
          </a:xfrm>
          <a:prstGeom prst="rect">
            <a:avLst/>
          </a:prstGeom>
        </p:spPr>
      </p:pic>
      <p:sp>
        <p:nvSpPr>
          <p:cNvPr id="12" name="TextBox 11">
            <a:extLst>
              <a:ext uri="{FF2B5EF4-FFF2-40B4-BE49-F238E27FC236}">
                <a16:creationId xmlns:a16="http://schemas.microsoft.com/office/drawing/2014/main" id="{267ABBE5-EF25-616A-9443-79B91F7F7E48}"/>
              </a:ext>
            </a:extLst>
          </p:cNvPr>
          <p:cNvSpPr txBox="1"/>
          <p:nvPr/>
        </p:nvSpPr>
        <p:spPr>
          <a:xfrm>
            <a:off x="1398488" y="2809066"/>
            <a:ext cx="1008112" cy="646331"/>
          </a:xfrm>
          <a:prstGeom prst="rect">
            <a:avLst/>
          </a:prstGeom>
          <a:noFill/>
        </p:spPr>
        <p:txBody>
          <a:bodyPr wrap="square" rtlCol="0">
            <a:spAutoFit/>
          </a:bodyPr>
          <a:lstStyle/>
          <a:p>
            <a:r>
              <a:rPr lang="nb-NO" dirty="0">
                <a:solidFill>
                  <a:srgbClr val="FF0000"/>
                </a:solidFill>
              </a:rPr>
              <a:t>This is </a:t>
            </a:r>
            <a:r>
              <a:rPr lang="nb-NO" dirty="0" err="1">
                <a:solidFill>
                  <a:srgbClr val="FF0000"/>
                </a:solidFill>
              </a:rPr>
              <a:t>the</a:t>
            </a:r>
            <a:r>
              <a:rPr lang="nb-NO" dirty="0">
                <a:solidFill>
                  <a:srgbClr val="FF0000"/>
                </a:solidFill>
              </a:rPr>
              <a:t> best</a:t>
            </a:r>
          </a:p>
        </p:txBody>
      </p:sp>
      <p:sp>
        <p:nvSpPr>
          <p:cNvPr id="13" name="TextBox 12">
            <a:extLst>
              <a:ext uri="{FF2B5EF4-FFF2-40B4-BE49-F238E27FC236}">
                <a16:creationId xmlns:a16="http://schemas.microsoft.com/office/drawing/2014/main" id="{3F53BD3A-8FA1-9FF9-D1A2-4270CFBC3274}"/>
              </a:ext>
            </a:extLst>
          </p:cNvPr>
          <p:cNvSpPr txBox="1"/>
          <p:nvPr/>
        </p:nvSpPr>
        <p:spPr>
          <a:xfrm>
            <a:off x="8862975" y="4437113"/>
            <a:ext cx="1260435" cy="1169551"/>
          </a:xfrm>
          <a:prstGeom prst="rect">
            <a:avLst/>
          </a:prstGeom>
          <a:noFill/>
        </p:spPr>
        <p:txBody>
          <a:bodyPr wrap="square" rtlCol="0">
            <a:spAutoFit/>
          </a:bodyPr>
          <a:lstStyle/>
          <a:p>
            <a:r>
              <a:rPr lang="nb-NO" sz="1400" dirty="0">
                <a:solidFill>
                  <a:srgbClr val="FF0000"/>
                </a:solidFill>
              </a:rPr>
              <a:t>This is </a:t>
            </a:r>
            <a:r>
              <a:rPr lang="nb-NO" sz="1400" dirty="0" err="1">
                <a:solidFill>
                  <a:srgbClr val="FF0000"/>
                </a:solidFill>
              </a:rPr>
              <a:t>also</a:t>
            </a:r>
            <a:r>
              <a:rPr lang="nb-NO" sz="1400" dirty="0">
                <a:solidFill>
                  <a:srgbClr val="FF0000"/>
                </a:solidFill>
              </a:rPr>
              <a:t> </a:t>
            </a:r>
            <a:r>
              <a:rPr lang="nb-NO" sz="1400" dirty="0" err="1">
                <a:solidFill>
                  <a:srgbClr val="FF0000"/>
                </a:solidFill>
              </a:rPr>
              <a:t>good</a:t>
            </a:r>
            <a:r>
              <a:rPr lang="nb-NO" sz="1400" dirty="0">
                <a:solidFill>
                  <a:srgbClr val="FF0000"/>
                </a:solidFill>
              </a:rPr>
              <a:t>, </a:t>
            </a:r>
            <a:r>
              <a:rPr lang="nb-NO" sz="1400" dirty="0" err="1">
                <a:solidFill>
                  <a:srgbClr val="FF0000"/>
                </a:solidFill>
              </a:rPr>
              <a:t>because</a:t>
            </a:r>
            <a:r>
              <a:rPr lang="nb-NO" sz="1400" dirty="0">
                <a:solidFill>
                  <a:srgbClr val="FF0000"/>
                </a:solidFill>
              </a:rPr>
              <a:t> side </a:t>
            </a:r>
            <a:r>
              <a:rPr lang="nb-NO" sz="1400" dirty="0" err="1">
                <a:solidFill>
                  <a:srgbClr val="FF0000"/>
                </a:solidFill>
              </a:rPr>
              <a:t>effect</a:t>
            </a:r>
            <a:r>
              <a:rPr lang="nb-NO" sz="1400" dirty="0">
                <a:solidFill>
                  <a:srgbClr val="FF0000"/>
                </a:solidFill>
              </a:rPr>
              <a:t> is </a:t>
            </a:r>
            <a:r>
              <a:rPr lang="nb-NO" sz="1400" dirty="0" err="1">
                <a:solidFill>
                  <a:srgbClr val="FF0000"/>
                </a:solidFill>
              </a:rPr>
              <a:t>helping</a:t>
            </a:r>
            <a:r>
              <a:rPr lang="nb-NO" sz="1400" dirty="0">
                <a:solidFill>
                  <a:srgbClr val="FF0000"/>
                </a:solidFill>
              </a:rPr>
              <a:t> </a:t>
            </a:r>
            <a:r>
              <a:rPr lang="nb-NO" sz="1400" dirty="0" err="1">
                <a:solidFill>
                  <a:srgbClr val="FF0000"/>
                </a:solidFill>
              </a:rPr>
              <a:t>but</a:t>
            </a:r>
            <a:r>
              <a:rPr lang="nb-NO" sz="1400" dirty="0">
                <a:solidFill>
                  <a:srgbClr val="FF0000"/>
                </a:solidFill>
              </a:rPr>
              <a:t> just «by </a:t>
            </a:r>
            <a:r>
              <a:rPr lang="nb-NO" sz="1400" dirty="0" err="1">
                <a:solidFill>
                  <a:srgbClr val="FF0000"/>
                </a:solidFill>
              </a:rPr>
              <a:t>luck</a:t>
            </a:r>
            <a:r>
              <a:rPr lang="nb-NO" sz="1400" dirty="0">
                <a:solidFill>
                  <a:srgbClr val="FF0000"/>
                </a:solidFill>
              </a:rPr>
              <a:t>»</a:t>
            </a:r>
          </a:p>
        </p:txBody>
      </p:sp>
      <p:sp>
        <p:nvSpPr>
          <p:cNvPr id="14" name="TextBox 13">
            <a:extLst>
              <a:ext uri="{FF2B5EF4-FFF2-40B4-BE49-F238E27FC236}">
                <a16:creationId xmlns:a16="http://schemas.microsoft.com/office/drawing/2014/main" id="{EBF374A8-F1E1-0339-2BFA-D1EC846FB3D2}"/>
              </a:ext>
            </a:extLst>
          </p:cNvPr>
          <p:cNvSpPr txBox="1"/>
          <p:nvPr/>
        </p:nvSpPr>
        <p:spPr>
          <a:xfrm>
            <a:off x="2604465" y="782075"/>
            <a:ext cx="2327368" cy="369332"/>
          </a:xfrm>
          <a:prstGeom prst="rect">
            <a:avLst/>
          </a:prstGeom>
          <a:noFill/>
        </p:spPr>
        <p:txBody>
          <a:bodyPr wrap="none" rtlCol="0">
            <a:spAutoFit/>
          </a:bodyPr>
          <a:lstStyle/>
          <a:p>
            <a:r>
              <a:rPr lang="nb-NO" dirty="0"/>
              <a:t>WITHOUT Anti-</a:t>
            </a:r>
            <a:r>
              <a:rPr lang="nb-NO" dirty="0" err="1"/>
              <a:t>windup</a:t>
            </a:r>
            <a:endParaRPr lang="nb-NO" dirty="0"/>
          </a:p>
        </p:txBody>
      </p:sp>
      <p:sp>
        <p:nvSpPr>
          <p:cNvPr id="15" name="TextBox 14">
            <a:extLst>
              <a:ext uri="{FF2B5EF4-FFF2-40B4-BE49-F238E27FC236}">
                <a16:creationId xmlns:a16="http://schemas.microsoft.com/office/drawing/2014/main" id="{5ABD8512-7CC1-7792-44AC-E752662E4456}"/>
              </a:ext>
            </a:extLst>
          </p:cNvPr>
          <p:cNvSpPr txBox="1"/>
          <p:nvPr/>
        </p:nvSpPr>
        <p:spPr>
          <a:xfrm>
            <a:off x="6007333" y="753040"/>
            <a:ext cx="1915396" cy="369332"/>
          </a:xfrm>
          <a:prstGeom prst="rect">
            <a:avLst/>
          </a:prstGeom>
          <a:noFill/>
        </p:spPr>
        <p:txBody>
          <a:bodyPr wrap="none" rtlCol="0">
            <a:spAutoFit/>
          </a:bodyPr>
          <a:lstStyle/>
          <a:p>
            <a:r>
              <a:rPr lang="nb-NO" dirty="0"/>
              <a:t>WITH Anti-</a:t>
            </a:r>
            <a:r>
              <a:rPr lang="nb-NO" dirty="0" err="1"/>
              <a:t>windup</a:t>
            </a:r>
            <a:endParaRPr lang="nb-NO" dirty="0"/>
          </a:p>
        </p:txBody>
      </p:sp>
      <p:sp>
        <p:nvSpPr>
          <p:cNvPr id="16" name="TextBox 15">
            <a:extLst>
              <a:ext uri="{FF2B5EF4-FFF2-40B4-BE49-F238E27FC236}">
                <a16:creationId xmlns:a16="http://schemas.microsoft.com/office/drawing/2014/main" id="{4FC6E982-A4B9-091B-CAD1-382D6A21C814}"/>
              </a:ext>
            </a:extLst>
          </p:cNvPr>
          <p:cNvSpPr txBox="1"/>
          <p:nvPr/>
        </p:nvSpPr>
        <p:spPr>
          <a:xfrm>
            <a:off x="1100940" y="1726837"/>
            <a:ext cx="1368152" cy="584775"/>
          </a:xfrm>
          <a:prstGeom prst="rect">
            <a:avLst/>
          </a:prstGeom>
          <a:noFill/>
        </p:spPr>
        <p:txBody>
          <a:bodyPr wrap="square" rtlCol="0">
            <a:spAutoFit/>
          </a:bodyPr>
          <a:lstStyle/>
          <a:p>
            <a:r>
              <a:rPr lang="nb-NO" sz="1600" dirty="0"/>
              <a:t>Time </a:t>
            </a:r>
            <a:r>
              <a:rPr lang="nb-NO" sz="1600" dirty="0" err="1"/>
              <a:t>scale</a:t>
            </a:r>
            <a:r>
              <a:rPr lang="nb-NO" sz="1600" dirty="0"/>
              <a:t> </a:t>
            </a:r>
            <a:r>
              <a:rPr lang="nb-NO" sz="1600" dirty="0" err="1"/>
              <a:t>separation</a:t>
            </a:r>
            <a:r>
              <a:rPr lang="nb-NO" sz="1600" dirty="0"/>
              <a:t> = 5</a:t>
            </a:r>
          </a:p>
        </p:txBody>
      </p:sp>
      <p:sp>
        <p:nvSpPr>
          <p:cNvPr id="17" name="TextBox 16">
            <a:extLst>
              <a:ext uri="{FF2B5EF4-FFF2-40B4-BE49-F238E27FC236}">
                <a16:creationId xmlns:a16="http://schemas.microsoft.com/office/drawing/2014/main" id="{7B4A723A-52B1-F818-69EB-A4A79E08067D}"/>
              </a:ext>
            </a:extLst>
          </p:cNvPr>
          <p:cNvSpPr txBox="1"/>
          <p:nvPr/>
        </p:nvSpPr>
        <p:spPr>
          <a:xfrm>
            <a:off x="894516" y="4314003"/>
            <a:ext cx="1574577" cy="1323439"/>
          </a:xfrm>
          <a:prstGeom prst="rect">
            <a:avLst/>
          </a:prstGeom>
          <a:noFill/>
        </p:spPr>
        <p:txBody>
          <a:bodyPr wrap="square" rtlCol="0">
            <a:spAutoFit/>
          </a:bodyPr>
          <a:lstStyle/>
          <a:p>
            <a:r>
              <a:rPr lang="nb-NO" sz="1600" dirty="0"/>
              <a:t>Make </a:t>
            </a:r>
            <a:r>
              <a:rPr lang="nb-NO" sz="1600" dirty="0" err="1"/>
              <a:t>outer</a:t>
            </a:r>
            <a:r>
              <a:rPr lang="nb-NO" sz="1600" dirty="0"/>
              <a:t> loop </a:t>
            </a:r>
            <a:r>
              <a:rPr lang="nb-NO" sz="1600" dirty="0" err="1"/>
              <a:t>even</a:t>
            </a:r>
            <a:r>
              <a:rPr lang="nb-NO" sz="1600" dirty="0"/>
              <a:t> faster. Time </a:t>
            </a:r>
            <a:r>
              <a:rPr lang="nb-NO" sz="1600" dirty="0" err="1"/>
              <a:t>scale</a:t>
            </a:r>
            <a:r>
              <a:rPr lang="nb-NO" sz="1600" dirty="0"/>
              <a:t> </a:t>
            </a:r>
            <a:r>
              <a:rPr lang="nb-NO" sz="1600" dirty="0" err="1"/>
              <a:t>separation</a:t>
            </a:r>
            <a:r>
              <a:rPr lang="nb-NO" sz="1600" dirty="0"/>
              <a:t> = 2.5</a:t>
            </a:r>
          </a:p>
          <a:p>
            <a:endParaRPr lang="nb-NO" sz="1600" dirty="0"/>
          </a:p>
        </p:txBody>
      </p:sp>
      <p:sp>
        <p:nvSpPr>
          <p:cNvPr id="18" name="TextBox 17">
            <a:extLst>
              <a:ext uri="{FF2B5EF4-FFF2-40B4-BE49-F238E27FC236}">
                <a16:creationId xmlns:a16="http://schemas.microsoft.com/office/drawing/2014/main" id="{F1D6FB1D-59EE-F11D-67ED-96AB315A65F9}"/>
              </a:ext>
            </a:extLst>
          </p:cNvPr>
          <p:cNvSpPr txBox="1"/>
          <p:nvPr/>
        </p:nvSpPr>
        <p:spPr>
          <a:xfrm>
            <a:off x="8805796" y="1399042"/>
            <a:ext cx="1166958" cy="1815882"/>
          </a:xfrm>
          <a:prstGeom prst="rect">
            <a:avLst/>
          </a:prstGeom>
          <a:noFill/>
        </p:spPr>
        <p:txBody>
          <a:bodyPr wrap="square" rtlCol="0">
            <a:spAutoFit/>
          </a:bodyPr>
          <a:lstStyle/>
          <a:p>
            <a:r>
              <a:rPr lang="nb-NO" sz="1400" dirty="0">
                <a:solidFill>
                  <a:srgbClr val="FF0000"/>
                </a:solidFill>
              </a:rPr>
              <a:t>Side-</a:t>
            </a:r>
            <a:r>
              <a:rPr lang="nb-NO" sz="1400" dirty="0" err="1">
                <a:solidFill>
                  <a:srgbClr val="FF0000"/>
                </a:solidFill>
              </a:rPr>
              <a:t>effect</a:t>
            </a:r>
            <a:r>
              <a:rPr lang="nb-NO" sz="1400" dirty="0">
                <a:solidFill>
                  <a:srgbClr val="FF0000"/>
                </a:solidFill>
              </a:rPr>
              <a:t> of anti-</a:t>
            </a:r>
            <a:r>
              <a:rPr lang="nb-NO" sz="1400" dirty="0" err="1">
                <a:solidFill>
                  <a:srgbClr val="FF0000"/>
                </a:solidFill>
              </a:rPr>
              <a:t>windup</a:t>
            </a:r>
            <a:r>
              <a:rPr lang="nb-NO" sz="1400" dirty="0">
                <a:solidFill>
                  <a:srgbClr val="FF0000"/>
                </a:solidFill>
              </a:rPr>
              <a:t>:</a:t>
            </a:r>
          </a:p>
          <a:p>
            <a:r>
              <a:rPr lang="nb-NO" sz="1400" dirty="0" err="1">
                <a:solidFill>
                  <a:srgbClr val="FF0000"/>
                </a:solidFill>
              </a:rPr>
              <a:t>slows</a:t>
            </a:r>
            <a:r>
              <a:rPr lang="nb-NO" sz="1400" dirty="0">
                <a:solidFill>
                  <a:srgbClr val="FF0000"/>
                </a:solidFill>
              </a:rPr>
              <a:t> </a:t>
            </a:r>
            <a:r>
              <a:rPr lang="nb-NO" sz="1400" dirty="0" err="1">
                <a:solidFill>
                  <a:srgbClr val="FF0000"/>
                </a:solidFill>
              </a:rPr>
              <a:t>down</a:t>
            </a:r>
            <a:r>
              <a:rPr lang="nb-NO" sz="1400" dirty="0">
                <a:solidFill>
                  <a:srgbClr val="FF0000"/>
                </a:solidFill>
              </a:rPr>
              <a:t> I-action in </a:t>
            </a:r>
            <a:r>
              <a:rPr lang="nb-NO" sz="1400" dirty="0" err="1">
                <a:solidFill>
                  <a:srgbClr val="FF0000"/>
                </a:solidFill>
              </a:rPr>
              <a:t>outer</a:t>
            </a:r>
            <a:r>
              <a:rPr lang="nb-NO" sz="1400" dirty="0">
                <a:solidFill>
                  <a:srgbClr val="FF0000"/>
                </a:solidFill>
              </a:rPr>
              <a:t> loop.</a:t>
            </a:r>
          </a:p>
          <a:p>
            <a:r>
              <a:rPr lang="nb-NO" sz="1400" dirty="0" err="1">
                <a:solidFill>
                  <a:srgbClr val="FF0000"/>
                </a:solidFill>
              </a:rPr>
              <a:t>Remedy</a:t>
            </a:r>
            <a:r>
              <a:rPr lang="nb-NO" sz="1400" dirty="0">
                <a:solidFill>
                  <a:srgbClr val="FF0000"/>
                </a:solidFill>
              </a:rPr>
              <a:t>: Select </a:t>
            </a:r>
            <a:r>
              <a:rPr lang="nb-NO" sz="1400" dirty="0" err="1">
                <a:solidFill>
                  <a:srgbClr val="FF0000"/>
                </a:solidFill>
              </a:rPr>
              <a:t>larger</a:t>
            </a:r>
            <a:r>
              <a:rPr lang="nb-NO" sz="1400" dirty="0">
                <a:solidFill>
                  <a:srgbClr val="FF0000"/>
                </a:solidFill>
              </a:rPr>
              <a:t> </a:t>
            </a:r>
            <a:r>
              <a:rPr lang="nb-NO" sz="1400" dirty="0" err="1">
                <a:solidFill>
                  <a:srgbClr val="FF0000"/>
                </a:solidFill>
              </a:rPr>
              <a:t>tauT</a:t>
            </a:r>
            <a:endParaRPr lang="nb-NO" sz="1400" dirty="0">
              <a:solidFill>
                <a:srgbClr val="FF0000"/>
              </a:solidFill>
            </a:endParaRPr>
          </a:p>
        </p:txBody>
      </p:sp>
      <p:sp>
        <p:nvSpPr>
          <p:cNvPr id="19" name="TextBox 18">
            <a:extLst>
              <a:ext uri="{FF2B5EF4-FFF2-40B4-BE49-F238E27FC236}">
                <a16:creationId xmlns:a16="http://schemas.microsoft.com/office/drawing/2014/main" id="{D415200C-64AC-CCC5-BCEC-08FE0386B173}"/>
              </a:ext>
            </a:extLst>
          </p:cNvPr>
          <p:cNvSpPr txBox="1"/>
          <p:nvPr/>
        </p:nvSpPr>
        <p:spPr>
          <a:xfrm>
            <a:off x="1028932" y="5387774"/>
            <a:ext cx="1449730" cy="923330"/>
          </a:xfrm>
          <a:prstGeom prst="rect">
            <a:avLst/>
          </a:prstGeom>
          <a:noFill/>
        </p:spPr>
        <p:txBody>
          <a:bodyPr wrap="square" rtlCol="0">
            <a:spAutoFit/>
          </a:bodyPr>
          <a:lstStyle/>
          <a:p>
            <a:r>
              <a:rPr lang="nb-NO" dirty="0" err="1">
                <a:solidFill>
                  <a:srgbClr val="FF0000"/>
                </a:solidFill>
              </a:rPr>
              <a:t>Oopss</a:t>
            </a:r>
            <a:r>
              <a:rPr lang="nb-NO" dirty="0">
                <a:solidFill>
                  <a:srgbClr val="FF0000"/>
                </a:solidFill>
              </a:rPr>
              <a:t>..</a:t>
            </a:r>
          </a:p>
          <a:p>
            <a:r>
              <a:rPr lang="nb-NO" dirty="0" err="1">
                <a:solidFill>
                  <a:srgbClr val="FF0000"/>
                </a:solidFill>
              </a:rPr>
              <a:t>Oscillations</a:t>
            </a:r>
            <a:r>
              <a:rPr lang="nb-NO" dirty="0">
                <a:solidFill>
                  <a:srgbClr val="FF0000"/>
                </a:solidFill>
              </a:rPr>
              <a:t> (as </a:t>
            </a:r>
            <a:r>
              <a:rPr lang="nb-NO" dirty="0" err="1">
                <a:solidFill>
                  <a:srgbClr val="FF0000"/>
                </a:solidFill>
              </a:rPr>
              <a:t>expected</a:t>
            </a:r>
            <a:r>
              <a:rPr lang="nb-NO" dirty="0">
                <a:solidFill>
                  <a:srgbClr val="FF0000"/>
                </a:solidFill>
              </a:rPr>
              <a:t>)</a:t>
            </a:r>
          </a:p>
        </p:txBody>
      </p:sp>
      <p:sp>
        <p:nvSpPr>
          <p:cNvPr id="4" name="TextBox 3">
            <a:extLst>
              <a:ext uri="{FF2B5EF4-FFF2-40B4-BE49-F238E27FC236}">
                <a16:creationId xmlns:a16="http://schemas.microsoft.com/office/drawing/2014/main" id="{08FB8F56-C123-B397-CD92-4F0887E64D1D}"/>
              </a:ext>
            </a:extLst>
          </p:cNvPr>
          <p:cNvSpPr txBox="1"/>
          <p:nvPr/>
        </p:nvSpPr>
        <p:spPr>
          <a:xfrm flipH="1">
            <a:off x="10260369" y="1083929"/>
            <a:ext cx="1931630" cy="2585323"/>
          </a:xfrm>
          <a:prstGeom prst="rect">
            <a:avLst/>
          </a:prstGeom>
          <a:noFill/>
          <a:ln>
            <a:solidFill>
              <a:srgbClr val="FF0000"/>
            </a:solidFill>
          </a:ln>
        </p:spPr>
        <p:txBody>
          <a:bodyPr wrap="square" rtlCol="0">
            <a:spAutoFit/>
          </a:bodyPr>
          <a:lstStyle/>
          <a:p>
            <a:r>
              <a:rPr lang="nb-NO" dirty="0"/>
              <a:t>The </a:t>
            </a:r>
            <a:r>
              <a:rPr lang="nb-NO" dirty="0" err="1"/>
              <a:t>simulations</a:t>
            </a:r>
            <a:r>
              <a:rPr lang="nb-NO" dirty="0"/>
              <a:t> </a:t>
            </a:r>
            <a:r>
              <a:rPr lang="nb-NO" dirty="0" err="1"/>
              <a:t>with</a:t>
            </a:r>
            <a:r>
              <a:rPr lang="nb-NO" dirty="0"/>
              <a:t> anti-</a:t>
            </a:r>
            <a:r>
              <a:rPr lang="nb-NO" dirty="0" err="1"/>
              <a:t>windup</a:t>
            </a:r>
            <a:r>
              <a:rPr lang="nb-NO" dirty="0"/>
              <a:t> </a:t>
            </a:r>
            <a:r>
              <a:rPr lang="nb-NO" dirty="0" err="1"/>
              <a:t>are</a:t>
            </a:r>
            <a:r>
              <a:rPr lang="nb-NO" dirty="0"/>
              <a:t> </a:t>
            </a:r>
            <a:r>
              <a:rPr lang="nb-NO" u="sng" dirty="0" err="1"/>
              <a:t>without</a:t>
            </a:r>
            <a:r>
              <a:rPr lang="nb-NO" dirty="0"/>
              <a:t> </a:t>
            </a:r>
            <a:r>
              <a:rPr lang="nb-NO" dirty="0" err="1"/>
              <a:t>the</a:t>
            </a:r>
            <a:r>
              <a:rPr lang="nb-NO" dirty="0"/>
              <a:t> </a:t>
            </a:r>
            <a:r>
              <a:rPr lang="nb-NO" dirty="0" err="1">
                <a:solidFill>
                  <a:srgbClr val="FF0000"/>
                </a:solidFill>
              </a:rPr>
              <a:t>selector</a:t>
            </a:r>
            <a:r>
              <a:rPr lang="nb-NO" dirty="0"/>
              <a:t> </a:t>
            </a:r>
            <a:r>
              <a:rPr lang="nb-NO" dirty="0" err="1"/>
              <a:t>block</a:t>
            </a:r>
            <a:r>
              <a:rPr lang="nb-NO" dirty="0"/>
              <a:t> </a:t>
            </a:r>
            <a:r>
              <a:rPr lang="nb-NO" dirty="0" err="1"/>
              <a:t>on</a:t>
            </a:r>
            <a:r>
              <a:rPr lang="nb-NO" dirty="0"/>
              <a:t> </a:t>
            </a:r>
            <a:r>
              <a:rPr lang="nb-NO" dirty="0" err="1"/>
              <a:t>the</a:t>
            </a:r>
            <a:r>
              <a:rPr lang="nb-NO" dirty="0"/>
              <a:t> </a:t>
            </a:r>
            <a:r>
              <a:rPr lang="nb-NO" dirty="0" err="1"/>
              <a:t>previous</a:t>
            </a:r>
            <a:r>
              <a:rPr lang="nb-NO" dirty="0"/>
              <a:t> </a:t>
            </a:r>
            <a:r>
              <a:rPr lang="nb-NO" dirty="0" err="1"/>
              <a:t>page</a:t>
            </a:r>
            <a:r>
              <a:rPr lang="nb-NO" dirty="0"/>
              <a:t>.</a:t>
            </a:r>
          </a:p>
          <a:p>
            <a:endParaRPr lang="nb-NO" dirty="0"/>
          </a:p>
          <a:p>
            <a:r>
              <a:rPr lang="nb-NO" dirty="0"/>
              <a:t>So </a:t>
            </a:r>
            <a:r>
              <a:rPr lang="nb-NO" dirty="0" err="1">
                <a:highlight>
                  <a:srgbClr val="FFFF00"/>
                </a:highlight>
              </a:rPr>
              <a:t>the</a:t>
            </a:r>
            <a:r>
              <a:rPr lang="nb-NO" dirty="0">
                <a:highlight>
                  <a:srgbClr val="FFFF00"/>
                </a:highlight>
              </a:rPr>
              <a:t> </a:t>
            </a:r>
            <a:r>
              <a:rPr lang="nb-NO" dirty="0" err="1">
                <a:highlight>
                  <a:srgbClr val="FFFF00"/>
                </a:highlight>
              </a:rPr>
              <a:t>selector</a:t>
            </a:r>
            <a:r>
              <a:rPr lang="nb-NO" dirty="0">
                <a:highlight>
                  <a:srgbClr val="FFFF00"/>
                </a:highlight>
              </a:rPr>
              <a:t>  </a:t>
            </a:r>
            <a:r>
              <a:rPr lang="nb-NO" dirty="0" err="1">
                <a:highlight>
                  <a:srgbClr val="FFFF00"/>
                </a:highlight>
              </a:rPr>
              <a:t>avoids</a:t>
            </a:r>
            <a:r>
              <a:rPr lang="nb-NO" dirty="0">
                <a:highlight>
                  <a:srgbClr val="FFFF00"/>
                </a:highlight>
              </a:rPr>
              <a:t> </a:t>
            </a:r>
            <a:r>
              <a:rPr lang="nb-NO" dirty="0" err="1">
                <a:highlight>
                  <a:srgbClr val="FFFF00"/>
                </a:highlight>
              </a:rPr>
              <a:t>the</a:t>
            </a:r>
            <a:r>
              <a:rPr lang="nb-NO" dirty="0">
                <a:highlight>
                  <a:srgbClr val="FFFF00"/>
                </a:highlight>
              </a:rPr>
              <a:t> «side </a:t>
            </a:r>
            <a:r>
              <a:rPr lang="nb-NO" dirty="0" err="1">
                <a:highlight>
                  <a:srgbClr val="FFFF00"/>
                </a:highlight>
              </a:rPr>
              <a:t>effect</a:t>
            </a:r>
            <a:r>
              <a:rPr lang="nb-NO" dirty="0">
                <a:highlight>
                  <a:srgbClr val="FFFF00"/>
                </a:highlight>
              </a:rPr>
              <a:t>»!</a:t>
            </a:r>
            <a:endParaRPr lang="en-US" dirty="0">
              <a:highlight>
                <a:srgbClr val="FFFF00"/>
              </a:highlight>
            </a:endParaRPr>
          </a:p>
        </p:txBody>
      </p:sp>
      <p:sp>
        <p:nvSpPr>
          <p:cNvPr id="3" name="Slide Number Placeholder 2">
            <a:extLst>
              <a:ext uri="{FF2B5EF4-FFF2-40B4-BE49-F238E27FC236}">
                <a16:creationId xmlns:a16="http://schemas.microsoft.com/office/drawing/2014/main" id="{045D8330-5A8D-7043-B834-8DA113F28740}"/>
              </a:ext>
            </a:extLst>
          </p:cNvPr>
          <p:cNvSpPr>
            <a:spLocks noGrp="1"/>
          </p:cNvSpPr>
          <p:nvPr>
            <p:ph type="sldNum" sz="quarter" idx="12"/>
          </p:nvPr>
        </p:nvSpPr>
        <p:spPr/>
        <p:txBody>
          <a:bodyPr/>
          <a:lstStyle/>
          <a:p>
            <a:fld id="{A5FDCD2B-6064-4A78-9C2D-DD73DFA345C7}" type="slidenum">
              <a:rPr lang="en-US" smtClean="0"/>
              <a:t>78</a:t>
            </a:fld>
            <a:endParaRPr lang="en-US"/>
          </a:p>
        </p:txBody>
      </p:sp>
    </p:spTree>
    <p:extLst>
      <p:ext uri="{BB962C8B-B14F-4D97-AF65-F5344CB8AC3E}">
        <p14:creationId xmlns:p14="http://schemas.microsoft.com/office/powerpoint/2010/main" val="23995474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F0CA4-B855-A4F8-0C72-2235E63593FB}"/>
              </a:ext>
            </a:extLst>
          </p:cNvPr>
          <p:cNvSpPr>
            <a:spLocks noGrp="1"/>
          </p:cNvSpPr>
          <p:nvPr>
            <p:ph type="title"/>
          </p:nvPr>
        </p:nvSpPr>
        <p:spPr/>
        <p:txBody>
          <a:bodyPr>
            <a:normAutofit/>
          </a:bodyPr>
          <a:lstStyle/>
          <a:p>
            <a:r>
              <a:rPr lang="en-US" b="0" i="0" u="none" strike="noStrike" baseline="0" dirty="0">
                <a:highlight>
                  <a:srgbClr val="FFFF00"/>
                </a:highlight>
                <a:latin typeface="CMBX8"/>
              </a:rPr>
              <a:t>E9. </a:t>
            </a:r>
            <a:r>
              <a:rPr lang="en-US" b="0" i="0" u="none" strike="noStrike" baseline="0" dirty="0">
                <a:latin typeface="CMBX8"/>
              </a:rPr>
              <a:t>Two degrees-of-freedom control</a:t>
            </a:r>
            <a:endParaRPr lang="en-US" sz="8800" dirty="0"/>
          </a:p>
        </p:txBody>
      </p:sp>
      <p:sp>
        <p:nvSpPr>
          <p:cNvPr id="3" name="Content Placeholder 2">
            <a:extLst>
              <a:ext uri="{FF2B5EF4-FFF2-40B4-BE49-F238E27FC236}">
                <a16:creationId xmlns:a16="http://schemas.microsoft.com/office/drawing/2014/main" id="{C84BF92B-9465-ECFC-E5D5-8F1249297DE2}"/>
              </a:ext>
            </a:extLst>
          </p:cNvPr>
          <p:cNvSpPr>
            <a:spLocks noGrp="1"/>
          </p:cNvSpPr>
          <p:nvPr>
            <p:ph idx="1"/>
          </p:nvPr>
        </p:nvSpPr>
        <p:spPr/>
        <p:txBody>
          <a:bodyPr>
            <a:normAutofit/>
          </a:bodyPr>
          <a:lstStyle/>
          <a:p>
            <a:r>
              <a:rPr lang="nb-NO" sz="2400" dirty="0"/>
              <a:t>One </a:t>
            </a:r>
            <a:r>
              <a:rPr lang="nb-NO" sz="2400" dirty="0" err="1"/>
              <a:t>degree</a:t>
            </a:r>
            <a:r>
              <a:rPr lang="nb-NO" sz="2400" dirty="0"/>
              <a:t>-of </a:t>
            </a:r>
            <a:r>
              <a:rPr lang="nb-NO" sz="2400" dirty="0" err="1"/>
              <a:t>freedom</a:t>
            </a:r>
            <a:r>
              <a:rPr lang="nb-NO" sz="2400" dirty="0"/>
              <a:t> control: Controller </a:t>
            </a:r>
            <a:r>
              <a:rPr lang="nb-NO" sz="2400" dirty="0" err="1"/>
              <a:t>uses</a:t>
            </a:r>
            <a:r>
              <a:rPr lang="nb-NO" sz="2400" dirty="0"/>
              <a:t> e=y</a:t>
            </a:r>
            <a:r>
              <a:rPr lang="nb-NO" sz="2400" baseline="-25000" dirty="0"/>
              <a:t>s</a:t>
            </a:r>
            <a:r>
              <a:rPr lang="nb-NO" sz="2400" dirty="0"/>
              <a:t>-y</a:t>
            </a:r>
          </a:p>
          <a:p>
            <a:r>
              <a:rPr lang="nb-NO" sz="2400" dirty="0" err="1"/>
              <a:t>Two</a:t>
            </a:r>
            <a:r>
              <a:rPr lang="nb-NO" sz="2400" dirty="0"/>
              <a:t> </a:t>
            </a:r>
            <a:r>
              <a:rPr lang="nb-NO" sz="2400" dirty="0" err="1"/>
              <a:t>degrees</a:t>
            </a:r>
            <a:r>
              <a:rPr lang="nb-NO" sz="2400" dirty="0"/>
              <a:t>-of </a:t>
            </a:r>
            <a:r>
              <a:rPr lang="nb-NO" sz="2400" dirty="0" err="1"/>
              <a:t>freedom</a:t>
            </a:r>
            <a:r>
              <a:rPr lang="nb-NO" sz="2400" dirty="0"/>
              <a:t> control: y and y</a:t>
            </a:r>
            <a:r>
              <a:rPr lang="nb-NO" sz="2400" baseline="-25000" dirty="0"/>
              <a:t>s</a:t>
            </a:r>
            <a:r>
              <a:rPr lang="nb-NO" sz="2400" dirty="0"/>
              <a:t> used </a:t>
            </a:r>
            <a:r>
              <a:rPr lang="nb-NO" sz="2400" dirty="0" err="1"/>
              <a:t>differently</a:t>
            </a:r>
            <a:r>
              <a:rPr lang="nb-NO" sz="2400" dirty="0"/>
              <a:t>. </a:t>
            </a:r>
          </a:p>
          <a:p>
            <a:pPr lvl="1"/>
            <a:r>
              <a:rPr lang="nb-NO" sz="2000" dirty="0"/>
              <a:t>For </a:t>
            </a:r>
            <a:r>
              <a:rPr lang="nb-NO" sz="2000" dirty="0" err="1"/>
              <a:t>example</a:t>
            </a:r>
            <a:r>
              <a:rPr lang="nb-NO" sz="2000" dirty="0"/>
              <a:t>, </a:t>
            </a:r>
            <a:r>
              <a:rPr lang="nb-NO" sz="2000" dirty="0" err="1"/>
              <a:t>no</a:t>
            </a:r>
            <a:r>
              <a:rPr lang="nb-NO" sz="2000" dirty="0"/>
              <a:t> derivative action </a:t>
            </a:r>
            <a:r>
              <a:rPr lang="nb-NO" sz="2000" dirty="0" err="1"/>
              <a:t>on</a:t>
            </a:r>
            <a:r>
              <a:rPr lang="nb-NO" sz="2000" dirty="0"/>
              <a:t> setpoint, </a:t>
            </a:r>
          </a:p>
          <a:p>
            <a:pPr lvl="1"/>
            <a:r>
              <a:rPr lang="nb-NO" sz="2000" dirty="0"/>
              <a:t>More </a:t>
            </a:r>
            <a:r>
              <a:rPr lang="nb-NO" sz="2000" dirty="0" err="1"/>
              <a:t>generally</a:t>
            </a:r>
            <a:r>
              <a:rPr lang="nb-NO" sz="2000" dirty="0"/>
              <a:t>, setpoint filter </a:t>
            </a:r>
            <a:r>
              <a:rPr lang="nb-NO" sz="2000" dirty="0" err="1"/>
              <a:t>F</a:t>
            </a:r>
            <a:r>
              <a:rPr lang="nb-NO" sz="2000" baseline="-25000" dirty="0" err="1"/>
              <a:t>s</a:t>
            </a:r>
            <a:r>
              <a:rPr lang="nb-NO" sz="2000" dirty="0"/>
              <a:t>:</a:t>
            </a:r>
            <a:endParaRPr lang="en-US" sz="2000" dirty="0"/>
          </a:p>
        </p:txBody>
      </p:sp>
      <p:pic>
        <p:nvPicPr>
          <p:cNvPr id="5" name="Picture 4">
            <a:extLst>
              <a:ext uri="{FF2B5EF4-FFF2-40B4-BE49-F238E27FC236}">
                <a16:creationId xmlns:a16="http://schemas.microsoft.com/office/drawing/2014/main" id="{E6C2AC22-CA65-6F44-A6DE-12959C857352}"/>
              </a:ext>
            </a:extLst>
          </p:cNvPr>
          <p:cNvPicPr>
            <a:picLocks noChangeAspect="1"/>
          </p:cNvPicPr>
          <p:nvPr/>
        </p:nvPicPr>
        <p:blipFill>
          <a:blip r:embed="rId2"/>
          <a:stretch>
            <a:fillRect/>
          </a:stretch>
        </p:blipFill>
        <p:spPr>
          <a:xfrm>
            <a:off x="2064425" y="3429000"/>
            <a:ext cx="7215377" cy="3208190"/>
          </a:xfrm>
          <a:prstGeom prst="rect">
            <a:avLst/>
          </a:prstGeom>
        </p:spPr>
      </p:pic>
      <p:sp>
        <p:nvSpPr>
          <p:cNvPr id="4" name="Slide Number Placeholder 3">
            <a:extLst>
              <a:ext uri="{FF2B5EF4-FFF2-40B4-BE49-F238E27FC236}">
                <a16:creationId xmlns:a16="http://schemas.microsoft.com/office/drawing/2014/main" id="{8D1CD8A8-A78E-91C5-4349-EC90511DEDB5}"/>
              </a:ext>
            </a:extLst>
          </p:cNvPr>
          <p:cNvSpPr>
            <a:spLocks noGrp="1"/>
          </p:cNvSpPr>
          <p:nvPr>
            <p:ph type="sldNum" sz="quarter" idx="12"/>
          </p:nvPr>
        </p:nvSpPr>
        <p:spPr/>
        <p:txBody>
          <a:bodyPr/>
          <a:lstStyle/>
          <a:p>
            <a:fld id="{A5FDCD2B-6064-4A78-9C2D-DD73DFA345C7}" type="slidenum">
              <a:rPr lang="en-US" smtClean="0"/>
              <a:t>79</a:t>
            </a:fld>
            <a:endParaRPr lang="en-US"/>
          </a:p>
        </p:txBody>
      </p:sp>
    </p:spTree>
    <p:extLst>
      <p:ext uri="{BB962C8B-B14F-4D97-AF65-F5344CB8AC3E}">
        <p14:creationId xmlns:p14="http://schemas.microsoft.com/office/powerpoint/2010/main" val="259140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a:extLst>
              <a:ext uri="{FF2B5EF4-FFF2-40B4-BE49-F238E27FC236}">
                <a16:creationId xmlns:a16="http://schemas.microsoft.com/office/drawing/2014/main" id="{0326FB0B-C44A-48BD-9AD6-38A99DC9A7DB}"/>
              </a:ext>
            </a:extLst>
          </p:cNvPr>
          <p:cNvSpPr>
            <a:spLocks noGrp="1" noChangeArrowheads="1"/>
          </p:cNvSpPr>
          <p:nvPr>
            <p:ph type="title"/>
          </p:nvPr>
        </p:nvSpPr>
        <p:spPr>
          <a:xfrm>
            <a:off x="3116838" y="274639"/>
            <a:ext cx="9876539" cy="1077218"/>
          </a:xfrm>
        </p:spPr>
        <p:txBody>
          <a:bodyPr>
            <a:normAutofit fontScale="90000"/>
          </a:bodyPr>
          <a:lstStyle/>
          <a:p>
            <a:pPr eaLnBrk="1" hangingPunct="1"/>
            <a:r>
              <a:rPr lang="en-US" altLang="nb-NO"/>
              <a:t>What are the benefits of adding a flow controller (inner cascade)?</a:t>
            </a:r>
          </a:p>
        </p:txBody>
      </p:sp>
      <p:pic>
        <p:nvPicPr>
          <p:cNvPr id="173058" name="Picture 3">
            <a:extLst>
              <a:ext uri="{FF2B5EF4-FFF2-40B4-BE49-F238E27FC236}">
                <a16:creationId xmlns:a16="http://schemas.microsoft.com/office/drawing/2014/main" id="{7666CC6B-00CA-461E-8EB6-26208FF00CD9}"/>
              </a:ext>
            </a:extLst>
          </p:cNvPr>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4603750" y="1773238"/>
            <a:ext cx="3771900" cy="1714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3059" name="Text Box 4">
            <a:extLst>
              <a:ext uri="{FF2B5EF4-FFF2-40B4-BE49-F238E27FC236}">
                <a16:creationId xmlns:a16="http://schemas.microsoft.com/office/drawing/2014/main" id="{C1D6ACCD-588D-4FFD-95B8-5B761A851239}"/>
              </a:ext>
            </a:extLst>
          </p:cNvPr>
          <p:cNvSpPr txBox="1">
            <a:spLocks noChangeArrowheads="1"/>
          </p:cNvSpPr>
          <p:nvPr/>
        </p:nvSpPr>
        <p:spPr bwMode="auto">
          <a:xfrm>
            <a:off x="5664200" y="2349501"/>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accent2"/>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nb-NO" altLang="nb-NO" sz="1800">
                <a:solidFill>
                  <a:srgbClr val="FF0000"/>
                </a:solidFill>
                <a:latin typeface="Arial" panose="020B0604020202020204" pitchFamily="34" charset="0"/>
              </a:rPr>
              <a:t>q</a:t>
            </a:r>
            <a:endParaRPr lang="el-GR" altLang="nb-NO" sz="1800">
              <a:solidFill>
                <a:srgbClr val="FF0000"/>
              </a:solidFill>
              <a:latin typeface="Arial" panose="020B0604020202020204" pitchFamily="34" charset="0"/>
            </a:endParaRPr>
          </a:p>
        </p:txBody>
      </p:sp>
      <p:sp>
        <p:nvSpPr>
          <p:cNvPr id="173060" name="Text Box 5">
            <a:extLst>
              <a:ext uri="{FF2B5EF4-FFF2-40B4-BE49-F238E27FC236}">
                <a16:creationId xmlns:a16="http://schemas.microsoft.com/office/drawing/2014/main" id="{7B7AC58A-16B6-4BA4-A010-2FD9ADF5FA46}"/>
              </a:ext>
            </a:extLst>
          </p:cNvPr>
          <p:cNvSpPr txBox="1">
            <a:spLocks noChangeArrowheads="1"/>
          </p:cNvSpPr>
          <p:nvPr/>
        </p:nvSpPr>
        <p:spPr bwMode="auto">
          <a:xfrm>
            <a:off x="7227888" y="2439988"/>
            <a:ext cx="298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accent2"/>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en-US" altLang="nb-NO" sz="1800">
                <a:solidFill>
                  <a:srgbClr val="FF0000"/>
                </a:solidFill>
                <a:latin typeface="Arial" panose="020B0604020202020204" pitchFamily="34" charset="0"/>
              </a:rPr>
              <a:t>z</a:t>
            </a:r>
          </a:p>
        </p:txBody>
      </p:sp>
      <p:sp>
        <p:nvSpPr>
          <p:cNvPr id="173061" name="Text Box 6">
            <a:extLst>
              <a:ext uri="{FF2B5EF4-FFF2-40B4-BE49-F238E27FC236}">
                <a16:creationId xmlns:a16="http://schemas.microsoft.com/office/drawing/2014/main" id="{B7752BBA-FD90-4EAA-BE60-4D97DBCFA35E}"/>
              </a:ext>
            </a:extLst>
          </p:cNvPr>
          <p:cNvSpPr txBox="1">
            <a:spLocks noChangeArrowheads="1"/>
          </p:cNvSpPr>
          <p:nvPr/>
        </p:nvSpPr>
        <p:spPr bwMode="auto">
          <a:xfrm>
            <a:off x="5519738" y="1557338"/>
            <a:ext cx="38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accent2"/>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nb-NO" altLang="nb-NO" sz="1800">
                <a:solidFill>
                  <a:srgbClr val="FF0000"/>
                </a:solidFill>
                <a:latin typeface="Arial" panose="020B0604020202020204" pitchFamily="34" charset="0"/>
              </a:rPr>
              <a:t>q</a:t>
            </a:r>
            <a:r>
              <a:rPr lang="nb-NO" altLang="nb-NO" sz="1800" baseline="-25000">
                <a:solidFill>
                  <a:srgbClr val="FF0000"/>
                </a:solidFill>
                <a:latin typeface="Arial" panose="020B0604020202020204" pitchFamily="34" charset="0"/>
              </a:rPr>
              <a:t>s</a:t>
            </a:r>
            <a:endParaRPr lang="el-GR" altLang="nb-NO" sz="1800" baseline="-25000">
              <a:solidFill>
                <a:srgbClr val="FF0000"/>
              </a:solidFill>
              <a:latin typeface="Arial" panose="020B0604020202020204" pitchFamily="34" charset="0"/>
            </a:endParaRPr>
          </a:p>
        </p:txBody>
      </p:sp>
      <p:sp>
        <p:nvSpPr>
          <p:cNvPr id="173062" name="Line 7">
            <a:extLst>
              <a:ext uri="{FF2B5EF4-FFF2-40B4-BE49-F238E27FC236}">
                <a16:creationId xmlns:a16="http://schemas.microsoft.com/office/drawing/2014/main" id="{F50FB8A9-A743-45FF-9843-82014820105F}"/>
              </a:ext>
            </a:extLst>
          </p:cNvPr>
          <p:cNvSpPr>
            <a:spLocks noChangeShapeType="1"/>
          </p:cNvSpPr>
          <p:nvPr/>
        </p:nvSpPr>
        <p:spPr bwMode="auto">
          <a:xfrm>
            <a:off x="6024563" y="1557339"/>
            <a:ext cx="0" cy="358775"/>
          </a:xfrm>
          <a:prstGeom prst="line">
            <a:avLst/>
          </a:prstGeom>
          <a:noFill/>
          <a:ln w="22225">
            <a:solidFill>
              <a:srgbClr val="FF33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20" name="Text Box 8">
            <a:extLst>
              <a:ext uri="{FF2B5EF4-FFF2-40B4-BE49-F238E27FC236}">
                <a16:creationId xmlns:a16="http://schemas.microsoft.com/office/drawing/2014/main" id="{F0AD6C5F-EADD-0646-B65C-3861B420BBB6}"/>
              </a:ext>
            </a:extLst>
          </p:cNvPr>
          <p:cNvSpPr txBox="1">
            <a:spLocks noChangeArrowheads="1"/>
          </p:cNvSpPr>
          <p:nvPr/>
        </p:nvSpPr>
        <p:spPr bwMode="auto">
          <a:xfrm>
            <a:off x="2908300" y="4456114"/>
            <a:ext cx="5382123" cy="1908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accent2"/>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lgn="l" eaLnBrk="0" hangingPunct="0">
              <a:spcBef>
                <a:spcPct val="20000"/>
              </a:spcBef>
              <a:buChar char="•"/>
              <a:defRPr sz="3200">
                <a:solidFill>
                  <a:schemeClr val="tx1"/>
                </a:solidFill>
                <a:latin typeface="Arial" charset="0"/>
              </a:defRPr>
            </a:lvl1pPr>
            <a:lvl2pPr marL="914400" indent="-45720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AutoNum type="arabicPeriod"/>
              <a:defRPr/>
            </a:pPr>
            <a:r>
              <a:rPr lang="en-US" altLang="nb-NO" sz="1800" dirty="0"/>
              <a:t>Counteracts nonlinearity in valve, f(z)</a:t>
            </a:r>
          </a:p>
          <a:p>
            <a:pPr lvl="1">
              <a:spcBef>
                <a:spcPct val="0"/>
              </a:spcBef>
              <a:buFontTx/>
              <a:buChar char="•"/>
              <a:defRPr/>
            </a:pPr>
            <a:r>
              <a:rPr lang="en-US" altLang="nb-NO" sz="1400" dirty="0"/>
              <a:t>With a fast flow controller we can assume q = </a:t>
            </a:r>
            <a:r>
              <a:rPr lang="en-US" altLang="nb-NO" sz="1400" dirty="0" err="1"/>
              <a:t>q</a:t>
            </a:r>
            <a:r>
              <a:rPr lang="en-US" altLang="nb-NO" sz="1400" baseline="-25000" dirty="0" err="1"/>
              <a:t>s</a:t>
            </a:r>
            <a:r>
              <a:rPr lang="en-US" altLang="nb-NO" sz="1400" baseline="-25000" dirty="0"/>
              <a:t>  </a:t>
            </a:r>
            <a:r>
              <a:rPr lang="en-US" altLang="nb-NO" sz="1400" dirty="0"/>
              <a:t>(in spite of nonlinearity in the valve)</a:t>
            </a:r>
            <a:endParaRPr lang="en-US" altLang="nb-NO" sz="1400" baseline="-25000" dirty="0"/>
          </a:p>
          <a:p>
            <a:pPr>
              <a:spcBef>
                <a:spcPct val="0"/>
              </a:spcBef>
              <a:buFontTx/>
              <a:buAutoNum type="arabicPeriod"/>
              <a:defRPr/>
            </a:pPr>
            <a:endParaRPr lang="en-US" altLang="nb-NO" sz="1800" dirty="0"/>
          </a:p>
          <a:p>
            <a:pPr>
              <a:spcBef>
                <a:spcPct val="0"/>
              </a:spcBef>
              <a:buFontTx/>
              <a:buAutoNum type="arabicPeriod"/>
              <a:defRPr/>
            </a:pPr>
            <a:r>
              <a:rPr lang="en-US" altLang="nb-NO" sz="1800" dirty="0"/>
              <a:t>Eliminates effect of disturbances in p</a:t>
            </a:r>
            <a:r>
              <a:rPr lang="en-US" altLang="nb-NO" sz="1800" baseline="-25000" dirty="0"/>
              <a:t>1</a:t>
            </a:r>
            <a:r>
              <a:rPr lang="en-US" altLang="nb-NO" sz="1800" dirty="0"/>
              <a:t> and p</a:t>
            </a:r>
            <a:r>
              <a:rPr lang="en-US" altLang="nb-NO" sz="1800" baseline="-25000" dirty="0"/>
              <a:t>2</a:t>
            </a:r>
          </a:p>
          <a:p>
            <a:pPr marL="0" indent="0">
              <a:spcBef>
                <a:spcPct val="0"/>
              </a:spcBef>
              <a:buNone/>
              <a:defRPr/>
            </a:pPr>
            <a:r>
              <a:rPr lang="en-US" altLang="nb-NO" sz="1800" dirty="0"/>
              <a:t>        (FC reacts faster than outer level loop)</a:t>
            </a:r>
          </a:p>
          <a:p>
            <a:pPr>
              <a:spcBef>
                <a:spcPct val="0"/>
              </a:spcBef>
              <a:buFontTx/>
              <a:buAutoNum type="arabicPeriod"/>
              <a:defRPr/>
            </a:pPr>
            <a:endParaRPr lang="en-US" altLang="nb-NO" sz="1800" dirty="0"/>
          </a:p>
        </p:txBody>
      </p:sp>
      <p:pic>
        <p:nvPicPr>
          <p:cNvPr id="173064" name="Picture 9" descr="txp_fig">
            <a:extLst>
              <a:ext uri="{FF2B5EF4-FFF2-40B4-BE49-F238E27FC236}">
                <a16:creationId xmlns:a16="http://schemas.microsoft.com/office/drawing/2014/main" id="{AC856B60-8A13-4F82-96C7-8388B324306F}"/>
              </a:ext>
            </a:extLst>
          </p:cNvPr>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4406900" y="3743325"/>
            <a:ext cx="4394200"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accent2"/>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3065" name="Text Box 10">
            <a:extLst>
              <a:ext uri="{FF2B5EF4-FFF2-40B4-BE49-F238E27FC236}">
                <a16:creationId xmlns:a16="http://schemas.microsoft.com/office/drawing/2014/main" id="{253D423D-257F-4682-99CD-B6D42243D0DF}"/>
              </a:ext>
            </a:extLst>
          </p:cNvPr>
          <p:cNvSpPr txBox="1">
            <a:spLocks noChangeArrowheads="1"/>
          </p:cNvSpPr>
          <p:nvPr/>
        </p:nvSpPr>
        <p:spPr bwMode="auto">
          <a:xfrm>
            <a:off x="2855913" y="2255838"/>
            <a:ext cx="23034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accent2"/>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en-US" altLang="nb-NO" sz="1400" dirty="0">
                <a:solidFill>
                  <a:srgbClr val="FF0000"/>
                </a:solidFill>
                <a:latin typeface="Arial" panose="020B0604020202020204" pitchFamily="34" charset="0"/>
              </a:rPr>
              <a:t>Extra measurement y</a:t>
            </a:r>
            <a:r>
              <a:rPr lang="en-US" altLang="nb-NO" sz="1400" baseline="-25000" dirty="0">
                <a:solidFill>
                  <a:srgbClr val="FF0000"/>
                </a:solidFill>
                <a:latin typeface="Arial" panose="020B0604020202020204" pitchFamily="34" charset="0"/>
              </a:rPr>
              <a:t>2</a:t>
            </a:r>
            <a:r>
              <a:rPr lang="en-US" altLang="nb-NO" sz="1400" dirty="0">
                <a:solidFill>
                  <a:srgbClr val="FF0000"/>
                </a:solidFill>
                <a:latin typeface="Arial" panose="020B0604020202020204" pitchFamily="34" charset="0"/>
              </a:rPr>
              <a:t> = q</a:t>
            </a:r>
          </a:p>
        </p:txBody>
      </p:sp>
      <p:sp>
        <p:nvSpPr>
          <p:cNvPr id="173066" name="Line 11">
            <a:extLst>
              <a:ext uri="{FF2B5EF4-FFF2-40B4-BE49-F238E27FC236}">
                <a16:creationId xmlns:a16="http://schemas.microsoft.com/office/drawing/2014/main" id="{DE288815-BBE5-404E-A712-BE0F612C60BE}"/>
              </a:ext>
            </a:extLst>
          </p:cNvPr>
          <p:cNvSpPr>
            <a:spLocks noChangeShapeType="1"/>
          </p:cNvSpPr>
          <p:nvPr/>
        </p:nvSpPr>
        <p:spPr bwMode="auto">
          <a:xfrm>
            <a:off x="5087938" y="2420938"/>
            <a:ext cx="576262" cy="144462"/>
          </a:xfrm>
          <a:prstGeom prst="line">
            <a:avLst/>
          </a:prstGeom>
          <a:noFill/>
          <a:ln w="158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3067" name="Line 14">
            <a:extLst>
              <a:ext uri="{FF2B5EF4-FFF2-40B4-BE49-F238E27FC236}">
                <a16:creationId xmlns:a16="http://schemas.microsoft.com/office/drawing/2014/main" id="{2A83321A-6001-4C46-B958-6F6BEA0D95FA}"/>
              </a:ext>
            </a:extLst>
          </p:cNvPr>
          <p:cNvSpPr>
            <a:spLocks noChangeShapeType="1"/>
          </p:cNvSpPr>
          <p:nvPr/>
        </p:nvSpPr>
        <p:spPr bwMode="auto">
          <a:xfrm>
            <a:off x="8616950" y="5373688"/>
            <a:ext cx="15113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068" name="Line 15">
            <a:extLst>
              <a:ext uri="{FF2B5EF4-FFF2-40B4-BE49-F238E27FC236}">
                <a16:creationId xmlns:a16="http://schemas.microsoft.com/office/drawing/2014/main" id="{C37765CA-1924-404C-9FFA-270963DCF871}"/>
              </a:ext>
            </a:extLst>
          </p:cNvPr>
          <p:cNvSpPr>
            <a:spLocks noChangeShapeType="1"/>
          </p:cNvSpPr>
          <p:nvPr/>
        </p:nvSpPr>
        <p:spPr bwMode="auto">
          <a:xfrm flipV="1">
            <a:off x="8616950" y="4365626"/>
            <a:ext cx="0" cy="10080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069" name="Text Box 16">
            <a:extLst>
              <a:ext uri="{FF2B5EF4-FFF2-40B4-BE49-F238E27FC236}">
                <a16:creationId xmlns:a16="http://schemas.microsoft.com/office/drawing/2014/main" id="{A6DB2E1F-BEAF-4F6C-A776-950F1B74469C}"/>
              </a:ext>
            </a:extLst>
          </p:cNvPr>
          <p:cNvSpPr txBox="1">
            <a:spLocks noChangeArrowheads="1"/>
          </p:cNvSpPr>
          <p:nvPr/>
        </p:nvSpPr>
        <p:spPr bwMode="auto">
          <a:xfrm>
            <a:off x="9531350" y="5346701"/>
            <a:ext cx="10477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eaLnBrk="1" hangingPunct="1">
              <a:spcBef>
                <a:spcPct val="0"/>
              </a:spcBef>
              <a:buFontTx/>
              <a:buNone/>
            </a:pPr>
            <a:r>
              <a:rPr lang="en-US" altLang="nb-NO" sz="1000">
                <a:latin typeface="Arial" panose="020B0604020202020204" pitchFamily="34" charset="0"/>
              </a:rPr>
              <a:t>z</a:t>
            </a:r>
          </a:p>
          <a:p>
            <a:pPr algn="ctr" eaLnBrk="1" hangingPunct="1">
              <a:spcBef>
                <a:spcPct val="0"/>
              </a:spcBef>
              <a:buFontTx/>
              <a:buNone/>
            </a:pPr>
            <a:r>
              <a:rPr lang="en-US" altLang="nb-NO" sz="1000">
                <a:latin typeface="Arial" panose="020B0604020202020204" pitchFamily="34" charset="0"/>
              </a:rPr>
              <a:t>(valve opening)</a:t>
            </a:r>
          </a:p>
        </p:txBody>
      </p:sp>
      <p:sp>
        <p:nvSpPr>
          <p:cNvPr id="173070" name="Text Box 17">
            <a:extLst>
              <a:ext uri="{FF2B5EF4-FFF2-40B4-BE49-F238E27FC236}">
                <a16:creationId xmlns:a16="http://schemas.microsoft.com/office/drawing/2014/main" id="{518A08F0-4491-4AA5-9369-8730497D8C02}"/>
              </a:ext>
            </a:extLst>
          </p:cNvPr>
          <p:cNvSpPr txBox="1">
            <a:spLocks noChangeArrowheads="1"/>
          </p:cNvSpPr>
          <p:nvPr/>
        </p:nvSpPr>
        <p:spPr bwMode="auto">
          <a:xfrm>
            <a:off x="8616951" y="4292600"/>
            <a:ext cx="4048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eaLnBrk="1" hangingPunct="1">
              <a:spcBef>
                <a:spcPct val="0"/>
              </a:spcBef>
              <a:buFontTx/>
              <a:buNone/>
            </a:pPr>
            <a:r>
              <a:rPr lang="en-US" altLang="nb-NO" sz="1200">
                <a:latin typeface="Arial" panose="020B0604020202020204" pitchFamily="34" charset="0"/>
              </a:rPr>
              <a:t>f(z)</a:t>
            </a:r>
          </a:p>
        </p:txBody>
      </p:sp>
      <p:sp>
        <p:nvSpPr>
          <p:cNvPr id="173071" name="Text Box 18">
            <a:extLst>
              <a:ext uri="{FF2B5EF4-FFF2-40B4-BE49-F238E27FC236}">
                <a16:creationId xmlns:a16="http://schemas.microsoft.com/office/drawing/2014/main" id="{23D5B627-95F1-41A5-A434-2B8280D693D8}"/>
              </a:ext>
            </a:extLst>
          </p:cNvPr>
          <p:cNvSpPr txBox="1">
            <a:spLocks noChangeArrowheads="1"/>
          </p:cNvSpPr>
          <p:nvPr/>
        </p:nvSpPr>
        <p:spPr bwMode="auto">
          <a:xfrm>
            <a:off x="8489950" y="5346701"/>
            <a:ext cx="254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eaLnBrk="1" hangingPunct="1">
              <a:spcBef>
                <a:spcPct val="0"/>
              </a:spcBef>
              <a:buFontTx/>
              <a:buNone/>
            </a:pPr>
            <a:r>
              <a:rPr lang="en-US" altLang="nb-NO" sz="1000">
                <a:latin typeface="Arial" panose="020B0604020202020204" pitchFamily="34" charset="0"/>
              </a:rPr>
              <a:t>0</a:t>
            </a:r>
          </a:p>
        </p:txBody>
      </p:sp>
      <p:sp>
        <p:nvSpPr>
          <p:cNvPr id="173072" name="Text Box 19">
            <a:extLst>
              <a:ext uri="{FF2B5EF4-FFF2-40B4-BE49-F238E27FC236}">
                <a16:creationId xmlns:a16="http://schemas.microsoft.com/office/drawing/2014/main" id="{6E1551D9-BF5F-48D9-80DE-57A7DC31DF68}"/>
              </a:ext>
            </a:extLst>
          </p:cNvPr>
          <p:cNvSpPr txBox="1">
            <a:spLocks noChangeArrowheads="1"/>
          </p:cNvSpPr>
          <p:nvPr/>
        </p:nvSpPr>
        <p:spPr bwMode="auto">
          <a:xfrm>
            <a:off x="9696450" y="4724401"/>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eaLnBrk="1" hangingPunct="1">
              <a:spcBef>
                <a:spcPct val="0"/>
              </a:spcBef>
              <a:buFontTx/>
              <a:buNone/>
            </a:pPr>
            <a:endParaRPr lang="en-US" altLang="nb-NO" sz="1800">
              <a:latin typeface="Arial" panose="020B0604020202020204" pitchFamily="34" charset="0"/>
            </a:endParaRPr>
          </a:p>
        </p:txBody>
      </p:sp>
      <p:sp>
        <p:nvSpPr>
          <p:cNvPr id="173073" name="Text Box 20">
            <a:extLst>
              <a:ext uri="{FF2B5EF4-FFF2-40B4-BE49-F238E27FC236}">
                <a16:creationId xmlns:a16="http://schemas.microsoft.com/office/drawing/2014/main" id="{702D4048-FD1F-40F5-BE57-2BB2B0263E99}"/>
              </a:ext>
            </a:extLst>
          </p:cNvPr>
          <p:cNvSpPr txBox="1">
            <a:spLocks noChangeArrowheads="1"/>
          </p:cNvSpPr>
          <p:nvPr/>
        </p:nvSpPr>
        <p:spPr bwMode="auto">
          <a:xfrm>
            <a:off x="9713913" y="5346701"/>
            <a:ext cx="254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eaLnBrk="1" hangingPunct="1">
              <a:spcBef>
                <a:spcPct val="0"/>
              </a:spcBef>
              <a:buFontTx/>
              <a:buNone/>
            </a:pPr>
            <a:r>
              <a:rPr lang="en-US" altLang="nb-NO" sz="1000">
                <a:latin typeface="Arial" panose="020B0604020202020204" pitchFamily="34" charset="0"/>
              </a:rPr>
              <a:t>1</a:t>
            </a:r>
          </a:p>
        </p:txBody>
      </p:sp>
      <p:sp>
        <p:nvSpPr>
          <p:cNvPr id="173074" name="Text Box 21">
            <a:extLst>
              <a:ext uri="{FF2B5EF4-FFF2-40B4-BE49-F238E27FC236}">
                <a16:creationId xmlns:a16="http://schemas.microsoft.com/office/drawing/2014/main" id="{A97361D1-92AF-41B7-87B8-BFE0DAEFF9E3}"/>
              </a:ext>
            </a:extLst>
          </p:cNvPr>
          <p:cNvSpPr txBox="1">
            <a:spLocks noChangeArrowheads="1"/>
          </p:cNvSpPr>
          <p:nvPr/>
        </p:nvSpPr>
        <p:spPr bwMode="auto">
          <a:xfrm>
            <a:off x="8401050" y="5229226"/>
            <a:ext cx="254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eaLnBrk="1" hangingPunct="1">
              <a:spcBef>
                <a:spcPct val="0"/>
              </a:spcBef>
              <a:buFontTx/>
              <a:buNone/>
            </a:pPr>
            <a:r>
              <a:rPr lang="en-US" altLang="nb-NO" sz="1000">
                <a:latin typeface="Arial" panose="020B0604020202020204" pitchFamily="34" charset="0"/>
              </a:rPr>
              <a:t>0</a:t>
            </a:r>
          </a:p>
        </p:txBody>
      </p:sp>
      <p:sp>
        <p:nvSpPr>
          <p:cNvPr id="173075" name="Text Box 22">
            <a:extLst>
              <a:ext uri="{FF2B5EF4-FFF2-40B4-BE49-F238E27FC236}">
                <a16:creationId xmlns:a16="http://schemas.microsoft.com/office/drawing/2014/main" id="{6AF8AF5D-8805-422A-910F-EBA0EF52E68A}"/>
              </a:ext>
            </a:extLst>
          </p:cNvPr>
          <p:cNvSpPr txBox="1">
            <a:spLocks noChangeArrowheads="1"/>
          </p:cNvSpPr>
          <p:nvPr/>
        </p:nvSpPr>
        <p:spPr bwMode="auto">
          <a:xfrm>
            <a:off x="8401050" y="4508501"/>
            <a:ext cx="254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eaLnBrk="1" hangingPunct="1">
              <a:spcBef>
                <a:spcPct val="0"/>
              </a:spcBef>
              <a:buFontTx/>
              <a:buNone/>
            </a:pPr>
            <a:r>
              <a:rPr lang="en-US" altLang="nb-NO" sz="1000">
                <a:latin typeface="Arial" panose="020B0604020202020204" pitchFamily="34" charset="0"/>
              </a:rPr>
              <a:t>1</a:t>
            </a:r>
          </a:p>
        </p:txBody>
      </p:sp>
      <p:sp>
        <p:nvSpPr>
          <p:cNvPr id="173076" name="Line 23">
            <a:extLst>
              <a:ext uri="{FF2B5EF4-FFF2-40B4-BE49-F238E27FC236}">
                <a16:creationId xmlns:a16="http://schemas.microsoft.com/office/drawing/2014/main" id="{7FECA293-F6FE-4AAA-BBCF-041DE754BD6B}"/>
              </a:ext>
            </a:extLst>
          </p:cNvPr>
          <p:cNvSpPr>
            <a:spLocks noChangeShapeType="1"/>
          </p:cNvSpPr>
          <p:nvPr/>
        </p:nvSpPr>
        <p:spPr bwMode="auto">
          <a:xfrm>
            <a:off x="8616951" y="4581525"/>
            <a:ext cx="1223963"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077" name="Line 24">
            <a:extLst>
              <a:ext uri="{FF2B5EF4-FFF2-40B4-BE49-F238E27FC236}">
                <a16:creationId xmlns:a16="http://schemas.microsoft.com/office/drawing/2014/main" id="{873113DB-5C55-4BFA-9FE0-F4DB369E71F5}"/>
              </a:ext>
            </a:extLst>
          </p:cNvPr>
          <p:cNvSpPr>
            <a:spLocks noChangeShapeType="1"/>
          </p:cNvSpPr>
          <p:nvPr/>
        </p:nvSpPr>
        <p:spPr bwMode="auto">
          <a:xfrm>
            <a:off x="9840913" y="4581526"/>
            <a:ext cx="0" cy="792163"/>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078" name="Line 25">
            <a:extLst>
              <a:ext uri="{FF2B5EF4-FFF2-40B4-BE49-F238E27FC236}">
                <a16:creationId xmlns:a16="http://schemas.microsoft.com/office/drawing/2014/main" id="{2736F289-5166-46FD-9B3C-361CCC0668DC}"/>
              </a:ext>
            </a:extLst>
          </p:cNvPr>
          <p:cNvSpPr>
            <a:spLocks noChangeShapeType="1"/>
          </p:cNvSpPr>
          <p:nvPr/>
        </p:nvSpPr>
        <p:spPr bwMode="auto">
          <a:xfrm flipV="1">
            <a:off x="8616951" y="4581526"/>
            <a:ext cx="1223963" cy="79216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079" name="Text Box 26">
            <a:extLst>
              <a:ext uri="{FF2B5EF4-FFF2-40B4-BE49-F238E27FC236}">
                <a16:creationId xmlns:a16="http://schemas.microsoft.com/office/drawing/2014/main" id="{842C8483-54C4-4AAC-88A3-E4831B21C4E7}"/>
              </a:ext>
            </a:extLst>
          </p:cNvPr>
          <p:cNvSpPr txBox="1">
            <a:spLocks noChangeArrowheads="1"/>
          </p:cNvSpPr>
          <p:nvPr/>
        </p:nvSpPr>
        <p:spPr bwMode="auto">
          <a:xfrm>
            <a:off x="9388475" y="3952876"/>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eaLnBrk="1" hangingPunct="1">
              <a:spcBef>
                <a:spcPct val="0"/>
              </a:spcBef>
              <a:buFontTx/>
              <a:buNone/>
            </a:pPr>
            <a:endParaRPr lang="en-US" altLang="nb-NO" sz="1800">
              <a:latin typeface="Arial" panose="020B0604020202020204" pitchFamily="34" charset="0"/>
            </a:endParaRPr>
          </a:p>
        </p:txBody>
      </p:sp>
      <p:sp>
        <p:nvSpPr>
          <p:cNvPr id="173080" name="Text Box 27">
            <a:extLst>
              <a:ext uri="{FF2B5EF4-FFF2-40B4-BE49-F238E27FC236}">
                <a16:creationId xmlns:a16="http://schemas.microsoft.com/office/drawing/2014/main" id="{AEC9184C-CBBB-4C6D-8127-467682F79381}"/>
              </a:ext>
            </a:extLst>
          </p:cNvPr>
          <p:cNvSpPr txBox="1">
            <a:spLocks noChangeArrowheads="1"/>
          </p:cNvSpPr>
          <p:nvPr/>
        </p:nvSpPr>
        <p:spPr bwMode="auto">
          <a:xfrm rot="-1920000">
            <a:off x="8904288" y="4724400"/>
            <a:ext cx="762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eaLnBrk="1" hangingPunct="1">
              <a:spcBef>
                <a:spcPct val="0"/>
              </a:spcBef>
              <a:buFontTx/>
              <a:buNone/>
            </a:pPr>
            <a:r>
              <a:rPr lang="en-US" altLang="nb-NO" sz="900">
                <a:latin typeface="Arial" panose="020B0604020202020204" pitchFamily="34" charset="0"/>
              </a:rPr>
              <a:t>linear valve</a:t>
            </a:r>
          </a:p>
        </p:txBody>
      </p:sp>
      <p:sp>
        <p:nvSpPr>
          <p:cNvPr id="173081" name="Freeform 28">
            <a:extLst>
              <a:ext uri="{FF2B5EF4-FFF2-40B4-BE49-F238E27FC236}">
                <a16:creationId xmlns:a16="http://schemas.microsoft.com/office/drawing/2014/main" id="{612B9748-74C0-45CD-8700-8FD74BB3823F}"/>
              </a:ext>
            </a:extLst>
          </p:cNvPr>
          <p:cNvSpPr>
            <a:spLocks/>
          </p:cNvSpPr>
          <p:nvPr/>
        </p:nvSpPr>
        <p:spPr bwMode="auto">
          <a:xfrm>
            <a:off x="8616951" y="4581526"/>
            <a:ext cx="1223963" cy="792163"/>
          </a:xfrm>
          <a:custGeom>
            <a:avLst/>
            <a:gdLst>
              <a:gd name="T0" fmla="*/ 0 w 771"/>
              <a:gd name="T1" fmla="*/ 2147483646 h 499"/>
              <a:gd name="T2" fmla="*/ 2147483646 w 771"/>
              <a:gd name="T3" fmla="*/ 2147483646 h 499"/>
              <a:gd name="T4" fmla="*/ 2147483646 w 771"/>
              <a:gd name="T5" fmla="*/ 2147483646 h 499"/>
              <a:gd name="T6" fmla="*/ 2147483646 w 771"/>
              <a:gd name="T7" fmla="*/ 2147483646 h 499"/>
              <a:gd name="T8" fmla="*/ 2147483646 w 771"/>
              <a:gd name="T9" fmla="*/ 2147483646 h 499"/>
              <a:gd name="T10" fmla="*/ 2147483646 w 771"/>
              <a:gd name="T11" fmla="*/ 0 h 4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71" h="499">
                <a:moveTo>
                  <a:pt x="0" y="499"/>
                </a:moveTo>
                <a:cubicBezTo>
                  <a:pt x="15" y="450"/>
                  <a:pt x="30" y="401"/>
                  <a:pt x="45" y="363"/>
                </a:cubicBezTo>
                <a:cubicBezTo>
                  <a:pt x="60" y="325"/>
                  <a:pt x="67" y="310"/>
                  <a:pt x="90" y="272"/>
                </a:cubicBezTo>
                <a:cubicBezTo>
                  <a:pt x="113" y="234"/>
                  <a:pt x="136" y="166"/>
                  <a:pt x="181" y="136"/>
                </a:cubicBezTo>
                <a:cubicBezTo>
                  <a:pt x="226" y="106"/>
                  <a:pt x="264" y="113"/>
                  <a:pt x="362" y="90"/>
                </a:cubicBezTo>
                <a:cubicBezTo>
                  <a:pt x="460" y="67"/>
                  <a:pt x="703" y="15"/>
                  <a:pt x="771" y="0"/>
                </a:cubicBez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082" name="Freeform 30">
            <a:extLst>
              <a:ext uri="{FF2B5EF4-FFF2-40B4-BE49-F238E27FC236}">
                <a16:creationId xmlns:a16="http://schemas.microsoft.com/office/drawing/2014/main" id="{516D7C4E-70EF-47B0-AD46-6F8CFCFF3E63}"/>
              </a:ext>
            </a:extLst>
          </p:cNvPr>
          <p:cNvSpPr>
            <a:spLocks/>
          </p:cNvSpPr>
          <p:nvPr/>
        </p:nvSpPr>
        <p:spPr bwMode="auto">
          <a:xfrm>
            <a:off x="8616951" y="4581526"/>
            <a:ext cx="1223963" cy="792163"/>
          </a:xfrm>
          <a:custGeom>
            <a:avLst/>
            <a:gdLst>
              <a:gd name="T0" fmla="*/ 0 w 771"/>
              <a:gd name="T1" fmla="*/ 2147483646 h 499"/>
              <a:gd name="T2" fmla="*/ 2147483646 w 771"/>
              <a:gd name="T3" fmla="*/ 2147483646 h 499"/>
              <a:gd name="T4" fmla="*/ 2147483646 w 771"/>
              <a:gd name="T5" fmla="*/ 2147483646 h 499"/>
              <a:gd name="T6" fmla="*/ 2147483646 w 771"/>
              <a:gd name="T7" fmla="*/ 2147483646 h 499"/>
              <a:gd name="T8" fmla="*/ 2147483646 w 771"/>
              <a:gd name="T9" fmla="*/ 0 h 4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71" h="499">
                <a:moveTo>
                  <a:pt x="0" y="499"/>
                </a:moveTo>
                <a:cubicBezTo>
                  <a:pt x="86" y="483"/>
                  <a:pt x="173" y="468"/>
                  <a:pt x="226" y="453"/>
                </a:cubicBezTo>
                <a:cubicBezTo>
                  <a:pt x="279" y="438"/>
                  <a:pt x="287" y="431"/>
                  <a:pt x="317" y="408"/>
                </a:cubicBezTo>
                <a:cubicBezTo>
                  <a:pt x="347" y="385"/>
                  <a:pt x="332" y="385"/>
                  <a:pt x="408" y="317"/>
                </a:cubicBezTo>
                <a:cubicBezTo>
                  <a:pt x="484" y="249"/>
                  <a:pt x="710" y="53"/>
                  <a:pt x="771" y="0"/>
                </a:cubicBez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Slide Number Placeholder 1">
            <a:extLst>
              <a:ext uri="{FF2B5EF4-FFF2-40B4-BE49-F238E27FC236}">
                <a16:creationId xmlns:a16="http://schemas.microsoft.com/office/drawing/2014/main" id="{6B821E45-725C-329C-544B-00C7CF262C0A}"/>
              </a:ext>
            </a:extLst>
          </p:cNvPr>
          <p:cNvSpPr>
            <a:spLocks noGrp="1"/>
          </p:cNvSpPr>
          <p:nvPr>
            <p:ph type="sldNum" sz="quarter" idx="12"/>
          </p:nvPr>
        </p:nvSpPr>
        <p:spPr/>
        <p:txBody>
          <a:bodyPr/>
          <a:lstStyle/>
          <a:p>
            <a:fld id="{A5FDCD2B-6064-4A78-9C2D-DD73DFA345C7}" type="slidenum">
              <a:rPr lang="en-US" smtClean="0"/>
              <a:t>8</a:t>
            </a:fld>
            <a:endParaRPr lang="en-US"/>
          </a:p>
        </p:txBody>
      </p:sp>
    </p:spTree>
    <p:extLst>
      <p:ext uri="{BB962C8B-B14F-4D97-AF65-F5344CB8AC3E}">
        <p14:creationId xmlns:p14="http://schemas.microsoft.com/office/powerpoint/2010/main" val="42564170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C2AC22-CA65-6F44-A6DE-12959C857352}"/>
              </a:ext>
            </a:extLst>
          </p:cNvPr>
          <p:cNvPicPr>
            <a:picLocks noChangeAspect="1"/>
          </p:cNvPicPr>
          <p:nvPr/>
        </p:nvPicPr>
        <p:blipFill>
          <a:blip r:embed="rId2"/>
          <a:stretch>
            <a:fillRect/>
          </a:stretch>
        </p:blipFill>
        <p:spPr>
          <a:xfrm>
            <a:off x="0" y="1450234"/>
            <a:ext cx="5386577" cy="2395046"/>
          </a:xfrm>
          <a:prstGeom prst="rect">
            <a:avLst/>
          </a:prstGeom>
        </p:spPr>
      </p:pic>
      <p:sp>
        <p:nvSpPr>
          <p:cNvPr id="2" name="Title 1">
            <a:extLst>
              <a:ext uri="{FF2B5EF4-FFF2-40B4-BE49-F238E27FC236}">
                <a16:creationId xmlns:a16="http://schemas.microsoft.com/office/drawing/2014/main" id="{74BF0CA4-B855-A4F8-0C72-2235E63593FB}"/>
              </a:ext>
            </a:extLst>
          </p:cNvPr>
          <p:cNvSpPr>
            <a:spLocks noGrp="1"/>
          </p:cNvSpPr>
          <p:nvPr>
            <p:ph type="title"/>
          </p:nvPr>
        </p:nvSpPr>
        <p:spPr/>
        <p:txBody>
          <a:bodyPr>
            <a:normAutofit/>
          </a:bodyPr>
          <a:lstStyle/>
          <a:p>
            <a:r>
              <a:rPr lang="en-US" b="0" i="0" u="none" strike="noStrike" baseline="0" dirty="0">
                <a:latin typeface="CMBX8"/>
              </a:rPr>
              <a:t>Measurement filter F(s)</a:t>
            </a:r>
            <a:endParaRPr lang="en-US" sz="8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84BF92B-9465-ECFC-E5D5-8F1249297DE2}"/>
                  </a:ext>
                </a:extLst>
              </p:cNvPr>
              <p:cNvSpPr>
                <a:spLocks noGrp="1"/>
              </p:cNvSpPr>
              <p:nvPr>
                <p:ph idx="1"/>
              </p:nvPr>
            </p:nvSpPr>
            <p:spPr>
              <a:xfrm>
                <a:off x="152106" y="3431086"/>
                <a:ext cx="5082363" cy="3061789"/>
              </a:xfrm>
              <a:solidFill>
                <a:schemeClr val="bg1"/>
              </a:solidFill>
            </p:spPr>
            <p:txBody>
              <a:bodyPr>
                <a:normAutofit lnSpcReduction="10000"/>
              </a:bodyPr>
              <a:lstStyle/>
              <a:p>
                <a:r>
                  <a:rPr lang="nb-NO" sz="2400" dirty="0"/>
                  <a:t>Very </a:t>
                </a:r>
                <a:r>
                  <a:rPr lang="nb-NO" sz="2400" dirty="0" err="1"/>
                  <a:t>common</a:t>
                </a:r>
                <a:r>
                  <a:rPr lang="nb-NO" sz="2400" dirty="0"/>
                  <a:t>, </a:t>
                </a:r>
                <a:r>
                  <a:rPr lang="nb-NO" sz="2400" dirty="0" err="1"/>
                  <a:t>especially</a:t>
                </a:r>
                <a:r>
                  <a:rPr lang="nb-NO" sz="2400" dirty="0"/>
                  <a:t> </a:t>
                </a:r>
                <a:r>
                  <a:rPr lang="nb-NO" sz="2400" dirty="0" err="1"/>
                  <a:t>with</a:t>
                </a:r>
                <a:r>
                  <a:rPr lang="nb-NO" sz="2400" dirty="0"/>
                  <a:t> </a:t>
                </a:r>
                <a:r>
                  <a:rPr lang="nb-NO" sz="2400" dirty="0" err="1"/>
                  <a:t>noisy</a:t>
                </a:r>
                <a:r>
                  <a:rPr lang="nb-NO" sz="2400" dirty="0"/>
                  <a:t> </a:t>
                </a:r>
                <a:r>
                  <a:rPr lang="nb-NO" sz="2400" dirty="0" err="1"/>
                  <a:t>measurements</a:t>
                </a:r>
                <a:r>
                  <a:rPr lang="nb-NO" sz="2400" dirty="0"/>
                  <a:t> </a:t>
                </a:r>
              </a:p>
              <a:p>
                <a:pPr lvl="1"/>
                <a:r>
                  <a:rPr lang="nb-NO" sz="2000" dirty="0"/>
                  <a:t>Used </a:t>
                </a:r>
                <a:r>
                  <a:rPr lang="nb-NO" sz="2000" dirty="0" err="1"/>
                  <a:t>also</a:t>
                </a:r>
                <a:r>
                  <a:rPr lang="nb-NO" sz="2000" dirty="0"/>
                  <a:t> </a:t>
                </a:r>
                <a:r>
                  <a:rPr lang="nb-NO" sz="2000" dirty="0" err="1"/>
                  <a:t>alone</a:t>
                </a:r>
                <a:r>
                  <a:rPr lang="nb-NO" sz="2000" dirty="0"/>
                  <a:t> (</a:t>
                </a:r>
                <a:r>
                  <a:rPr lang="nb-NO" sz="2000" dirty="0" err="1"/>
                  <a:t>without</a:t>
                </a:r>
                <a:r>
                  <a:rPr lang="nb-NO" sz="2000" dirty="0"/>
                  <a:t> </a:t>
                </a:r>
                <a:r>
                  <a:rPr lang="nb-NO" sz="2000" dirty="0" err="1"/>
                  <a:t>F</a:t>
                </a:r>
                <a:r>
                  <a:rPr lang="nb-NO" sz="2000" baseline="-25000" dirty="0" err="1"/>
                  <a:t>s</a:t>
                </a:r>
                <a:r>
                  <a:rPr lang="nb-NO" sz="2000" dirty="0"/>
                  <a:t>)</a:t>
                </a:r>
              </a:p>
              <a:p>
                <a:pPr lvl="1"/>
                <a:r>
                  <a:rPr lang="nb-NO" sz="2000" dirty="0"/>
                  <a:t>Most </a:t>
                </a:r>
                <a:r>
                  <a:rPr lang="nb-NO" sz="2000" dirty="0" err="1"/>
                  <a:t>common</a:t>
                </a:r>
                <a:r>
                  <a:rPr lang="nb-NO" sz="2000" dirty="0"/>
                  <a:t>: First-order filter</a:t>
                </a:r>
              </a:p>
              <a:p>
                <a:pPr lvl="1"/>
                <a:endParaRPr lang="nb-NO" sz="2000" dirty="0"/>
              </a:p>
              <a:p>
                <a:pPr marL="457200" lvl="1" indent="0">
                  <a:buNone/>
                </a:pPr>
                <a:endParaRPr lang="nb-NO" sz="2000" dirty="0"/>
              </a:p>
              <a:p>
                <a:pPr marL="457200" lvl="1" indent="0">
                  <a:buNone/>
                </a:pPr>
                <a:endParaRPr lang="nb-NO" sz="2000" dirty="0"/>
              </a:p>
              <a:p>
                <a:pPr marL="457200" lvl="1" indent="0">
                  <a:buNone/>
                </a:pPr>
                <a:r>
                  <a:rPr lang="nb-NO" sz="2000" dirty="0" err="1"/>
                  <a:t>Recommended</a:t>
                </a:r>
                <a:r>
                  <a:rPr lang="nb-NO" sz="2000" dirty="0"/>
                  <a:t>: </a:t>
                </a:r>
                <a14:m>
                  <m:oMath xmlns:m="http://schemas.openxmlformats.org/officeDocument/2006/math">
                    <m:sSub>
                      <m:sSubPr>
                        <m:ctrlPr>
                          <a:rPr lang="nb-NO" sz="2000" b="0" i="1" smtClean="0">
                            <a:latin typeface="Cambria Math" panose="02040503050406030204" pitchFamily="18" charset="0"/>
                          </a:rPr>
                        </m:ctrlPr>
                      </m:sSubPr>
                      <m:e>
                        <m:r>
                          <a:rPr lang="nb-NO" sz="2000" b="0" i="1" smtClean="0">
                            <a:latin typeface="Cambria Math" panose="02040503050406030204" pitchFamily="18" charset="0"/>
                          </a:rPr>
                          <m:t>𝜏</m:t>
                        </m:r>
                      </m:e>
                      <m:sub>
                        <m:r>
                          <a:rPr lang="nb-NO" sz="2000" b="0" i="1" smtClean="0">
                            <a:latin typeface="Cambria Math" panose="02040503050406030204" pitchFamily="18" charset="0"/>
                          </a:rPr>
                          <m:t>𝐹</m:t>
                        </m:r>
                      </m:sub>
                    </m:sSub>
                    <m:r>
                      <a:rPr lang="nb-NO" sz="2000" b="0" i="1" smtClean="0">
                        <a:latin typeface="Cambria Math" panose="02040503050406030204" pitchFamily="18" charset="0"/>
                      </a:rPr>
                      <m:t>≤</m:t>
                    </m:r>
                    <m:f>
                      <m:fPr>
                        <m:ctrlPr>
                          <a:rPr lang="nb-NO" sz="2000" b="0" i="1" smtClean="0">
                            <a:latin typeface="Cambria Math" panose="02040503050406030204" pitchFamily="18" charset="0"/>
                          </a:rPr>
                        </m:ctrlPr>
                      </m:fPr>
                      <m:num>
                        <m:sSub>
                          <m:sSubPr>
                            <m:ctrlPr>
                              <a:rPr lang="nb-NO" sz="2000" b="0" i="1" smtClean="0">
                                <a:latin typeface="Cambria Math" panose="02040503050406030204" pitchFamily="18" charset="0"/>
                              </a:rPr>
                            </m:ctrlPr>
                          </m:sSubPr>
                          <m:e>
                            <m:r>
                              <a:rPr lang="nb-NO" sz="2000" b="0" i="1" smtClean="0">
                                <a:latin typeface="Cambria Math" panose="02040503050406030204" pitchFamily="18" charset="0"/>
                              </a:rPr>
                              <m:t>𝜏</m:t>
                            </m:r>
                          </m:e>
                          <m:sub>
                            <m:r>
                              <a:rPr lang="nb-NO" sz="2000" b="0" i="1" smtClean="0">
                                <a:latin typeface="Cambria Math" panose="02040503050406030204" pitchFamily="18" charset="0"/>
                              </a:rPr>
                              <m:t>𝑐</m:t>
                            </m:r>
                          </m:sub>
                        </m:sSub>
                      </m:num>
                      <m:den>
                        <m:r>
                          <a:rPr lang="nb-NO" sz="2000" b="0" i="1" smtClean="0">
                            <a:latin typeface="Cambria Math" panose="02040503050406030204" pitchFamily="18" charset="0"/>
                          </a:rPr>
                          <m:t>2</m:t>
                        </m:r>
                      </m:den>
                    </m:f>
                  </m:oMath>
                </a14:m>
                <a:r>
                  <a:rPr lang="nb-NO" sz="1600" dirty="0"/>
                  <a:t>  (</a:t>
                </a:r>
                <a:r>
                  <a:rPr lang="nb-NO" sz="1600" dirty="0" err="1"/>
                  <a:t>preferably</a:t>
                </a:r>
                <a:r>
                  <a:rPr lang="nb-NO" sz="1600" dirty="0"/>
                  <a:t> </a:t>
                </a:r>
                <a:r>
                  <a:rPr lang="nb-NO" sz="1600" dirty="0" err="1"/>
                  <a:t>smaller</a:t>
                </a:r>
                <a:r>
                  <a:rPr lang="nb-NO" sz="1600" dirty="0"/>
                  <a:t>, </a:t>
                </a:r>
                <a:r>
                  <a:rPr lang="nb-NO" sz="1600" dirty="0" err="1"/>
                  <a:t>typically</a:t>
                </a:r>
                <a:r>
                  <a:rPr lang="nb-NO" sz="1600" dirty="0"/>
                  <a:t> </a:t>
                </a:r>
                <a14:m>
                  <m:oMath xmlns:m="http://schemas.openxmlformats.org/officeDocument/2006/math">
                    <m:sSub>
                      <m:sSubPr>
                        <m:ctrlPr>
                          <a:rPr lang="nb-NO" sz="1600" b="0" i="1" smtClean="0">
                            <a:latin typeface="Cambria Math" panose="02040503050406030204" pitchFamily="18" charset="0"/>
                          </a:rPr>
                        </m:ctrlPr>
                      </m:sSubPr>
                      <m:e>
                        <m:r>
                          <a:rPr lang="nb-NO" sz="1600" b="0" i="1" smtClean="0">
                            <a:latin typeface="Cambria Math" panose="02040503050406030204" pitchFamily="18" charset="0"/>
                          </a:rPr>
                          <m:t>𝜏</m:t>
                        </m:r>
                      </m:e>
                      <m:sub>
                        <m:r>
                          <a:rPr lang="nb-NO" sz="1600" b="0" i="1" smtClean="0">
                            <a:latin typeface="Cambria Math" panose="02040503050406030204" pitchFamily="18" charset="0"/>
                          </a:rPr>
                          <m:t>𝐹</m:t>
                        </m:r>
                      </m:sub>
                    </m:sSub>
                    <m:r>
                      <a:rPr lang="nb-NO" sz="1600" b="0" i="1" smtClean="0">
                        <a:latin typeface="Cambria Math" panose="02040503050406030204" pitchFamily="18" charset="0"/>
                      </a:rPr>
                      <m:t>=0.1 </m:t>
                    </m:r>
                    <m:sSub>
                      <m:sSubPr>
                        <m:ctrlPr>
                          <a:rPr lang="nb-NO" sz="1600" b="0" i="1" smtClean="0">
                            <a:latin typeface="Cambria Math" panose="02040503050406030204" pitchFamily="18" charset="0"/>
                          </a:rPr>
                        </m:ctrlPr>
                      </m:sSubPr>
                      <m:e>
                        <m:r>
                          <a:rPr lang="nb-NO" sz="1600" b="0" i="1" smtClean="0">
                            <a:latin typeface="Cambria Math" panose="02040503050406030204" pitchFamily="18" charset="0"/>
                          </a:rPr>
                          <m:t>𝜏</m:t>
                        </m:r>
                      </m:e>
                      <m:sub>
                        <m:r>
                          <a:rPr lang="nb-NO" sz="1600" b="0" i="1" smtClean="0">
                            <a:latin typeface="Cambria Math" panose="02040503050406030204" pitchFamily="18" charset="0"/>
                          </a:rPr>
                          <m:t>𝑐</m:t>
                        </m:r>
                      </m:sub>
                    </m:sSub>
                  </m:oMath>
                </a14:m>
                <a:r>
                  <a:rPr lang="nb-NO" sz="1600" dirty="0"/>
                  <a:t>)</a:t>
                </a:r>
              </a:p>
              <a:p>
                <a:pPr lvl="1"/>
                <a14:m>
                  <m:oMath xmlns:m="http://schemas.openxmlformats.org/officeDocument/2006/math">
                    <m:sSub>
                      <m:sSubPr>
                        <m:ctrlPr>
                          <a:rPr lang="nb-NO" sz="1600" b="0" i="1" smtClean="0">
                            <a:latin typeface="Cambria Math" panose="02040503050406030204" pitchFamily="18" charset="0"/>
                          </a:rPr>
                        </m:ctrlPr>
                      </m:sSubPr>
                      <m:e>
                        <m:r>
                          <a:rPr lang="nb-NO" sz="1600" b="0" i="1" smtClean="0">
                            <a:latin typeface="Cambria Math" panose="02040503050406030204" pitchFamily="18" charset="0"/>
                          </a:rPr>
                          <m:t>𝜏</m:t>
                        </m:r>
                      </m:e>
                      <m:sub>
                        <m:r>
                          <a:rPr lang="nb-NO" sz="1600" b="0" i="1" smtClean="0">
                            <a:latin typeface="Cambria Math" panose="02040503050406030204" pitchFamily="18" charset="0"/>
                          </a:rPr>
                          <m:t>𝑐</m:t>
                        </m:r>
                      </m:sub>
                    </m:sSub>
                  </m:oMath>
                </a14:m>
                <a:r>
                  <a:rPr lang="nb-NO" sz="1600" dirty="0"/>
                  <a:t>: </a:t>
                </a:r>
                <a:r>
                  <a:rPr lang="nb-NO" sz="1600" dirty="0" err="1"/>
                  <a:t>Closed</a:t>
                </a:r>
                <a:r>
                  <a:rPr lang="nb-NO" sz="1600" dirty="0"/>
                  <a:t>-loop time </a:t>
                </a:r>
                <a:r>
                  <a:rPr lang="nb-NO" sz="1600" dirty="0" err="1"/>
                  <a:t>constant</a:t>
                </a:r>
                <a:r>
                  <a:rPr lang="nb-NO" sz="1600" dirty="0"/>
                  <a:t> (SIMC)</a:t>
                </a:r>
              </a:p>
            </p:txBody>
          </p:sp>
        </mc:Choice>
        <mc:Fallback xmlns="">
          <p:sp>
            <p:nvSpPr>
              <p:cNvPr id="3" name="Content Placeholder 2">
                <a:extLst>
                  <a:ext uri="{FF2B5EF4-FFF2-40B4-BE49-F238E27FC236}">
                    <a16:creationId xmlns:a16="http://schemas.microsoft.com/office/drawing/2014/main" id="{C84BF92B-9465-ECFC-E5D5-8F1249297DE2}"/>
                  </a:ext>
                </a:extLst>
              </p:cNvPr>
              <p:cNvSpPr>
                <a:spLocks noGrp="1" noRot="1" noChangeAspect="1" noMove="1" noResize="1" noEditPoints="1" noAdjustHandles="1" noChangeArrowheads="1" noChangeShapeType="1" noTextEdit="1"/>
              </p:cNvSpPr>
              <p:nvPr>
                <p:ph idx="1"/>
              </p:nvPr>
            </p:nvSpPr>
            <p:spPr>
              <a:xfrm>
                <a:off x="152106" y="3431086"/>
                <a:ext cx="5082363" cy="3061789"/>
              </a:xfrm>
              <a:blipFill>
                <a:blip r:embed="rId3"/>
                <a:stretch>
                  <a:fillRect l="-1679" t="-3785" b="-2590"/>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6996D0D9-B423-A20C-15A9-6957C49C3EA1}"/>
              </a:ext>
            </a:extLst>
          </p:cNvPr>
          <p:cNvPicPr>
            <a:picLocks noChangeAspect="1"/>
          </p:cNvPicPr>
          <p:nvPr/>
        </p:nvPicPr>
        <p:blipFill>
          <a:blip r:embed="rId4"/>
          <a:stretch>
            <a:fillRect/>
          </a:stretch>
        </p:blipFill>
        <p:spPr>
          <a:xfrm>
            <a:off x="5915772" y="1852314"/>
            <a:ext cx="6014243" cy="4155081"/>
          </a:xfrm>
          <a:prstGeom prst="rect">
            <a:avLst/>
          </a:prstGeom>
        </p:spPr>
      </p:pic>
      <p:pic>
        <p:nvPicPr>
          <p:cNvPr id="12" name="Picture 11">
            <a:extLst>
              <a:ext uri="{FF2B5EF4-FFF2-40B4-BE49-F238E27FC236}">
                <a16:creationId xmlns:a16="http://schemas.microsoft.com/office/drawing/2014/main" id="{94042FCD-A60D-B6B2-2F33-040C6DC671A1}"/>
              </a:ext>
            </a:extLst>
          </p:cNvPr>
          <p:cNvPicPr>
            <a:picLocks noChangeAspect="1"/>
          </p:cNvPicPr>
          <p:nvPr/>
        </p:nvPicPr>
        <p:blipFill>
          <a:blip r:embed="rId5"/>
          <a:stretch>
            <a:fillRect/>
          </a:stretch>
        </p:blipFill>
        <p:spPr>
          <a:xfrm>
            <a:off x="1808975" y="4730927"/>
            <a:ext cx="2066925" cy="876300"/>
          </a:xfrm>
          <a:prstGeom prst="rect">
            <a:avLst/>
          </a:prstGeom>
        </p:spPr>
      </p:pic>
      <p:sp>
        <p:nvSpPr>
          <p:cNvPr id="4" name="Slide Number Placeholder 3">
            <a:extLst>
              <a:ext uri="{FF2B5EF4-FFF2-40B4-BE49-F238E27FC236}">
                <a16:creationId xmlns:a16="http://schemas.microsoft.com/office/drawing/2014/main" id="{7EFE54D3-82EC-07BC-D750-DA7F184BFC0F}"/>
              </a:ext>
            </a:extLst>
          </p:cNvPr>
          <p:cNvSpPr>
            <a:spLocks noGrp="1"/>
          </p:cNvSpPr>
          <p:nvPr>
            <p:ph type="sldNum" sz="quarter" idx="12"/>
          </p:nvPr>
        </p:nvSpPr>
        <p:spPr/>
        <p:txBody>
          <a:bodyPr/>
          <a:lstStyle/>
          <a:p>
            <a:fld id="{A5FDCD2B-6064-4A78-9C2D-DD73DFA345C7}" type="slidenum">
              <a:rPr lang="en-US" smtClean="0"/>
              <a:t>80</a:t>
            </a:fld>
            <a:endParaRPr lang="en-US"/>
          </a:p>
        </p:txBody>
      </p:sp>
      <p:sp>
        <p:nvSpPr>
          <p:cNvPr id="6" name="Rectangle 5">
            <a:extLst>
              <a:ext uri="{FF2B5EF4-FFF2-40B4-BE49-F238E27FC236}">
                <a16:creationId xmlns:a16="http://schemas.microsoft.com/office/drawing/2014/main" id="{841E9E17-2901-8DA1-64FF-824998F954E9}"/>
              </a:ext>
            </a:extLst>
          </p:cNvPr>
          <p:cNvSpPr/>
          <p:nvPr/>
        </p:nvSpPr>
        <p:spPr>
          <a:xfrm>
            <a:off x="6891338" y="4888523"/>
            <a:ext cx="3054520" cy="111887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68831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F0CA4-B855-A4F8-0C72-2235E63593FB}"/>
              </a:ext>
            </a:extLst>
          </p:cNvPr>
          <p:cNvSpPr>
            <a:spLocks noGrp="1"/>
          </p:cNvSpPr>
          <p:nvPr>
            <p:ph type="title"/>
          </p:nvPr>
        </p:nvSpPr>
        <p:spPr/>
        <p:txBody>
          <a:bodyPr>
            <a:normAutofit/>
          </a:bodyPr>
          <a:lstStyle/>
          <a:p>
            <a:r>
              <a:rPr lang="en-US" b="0" i="0" u="none" strike="noStrike" baseline="0" dirty="0">
                <a:highlight>
                  <a:srgbClr val="FFFF00"/>
                </a:highlight>
                <a:latin typeface="CMBX8"/>
              </a:rPr>
              <a:t>E10. </a:t>
            </a:r>
            <a:r>
              <a:rPr lang="en-US" dirty="0">
                <a:latin typeface="CMBX8"/>
              </a:rPr>
              <a:t>Gain scheduling</a:t>
            </a:r>
            <a:endParaRPr lang="en-US" sz="8800" dirty="0"/>
          </a:p>
        </p:txBody>
      </p:sp>
      <p:sp>
        <p:nvSpPr>
          <p:cNvPr id="3" name="Content Placeholder 2">
            <a:extLst>
              <a:ext uri="{FF2B5EF4-FFF2-40B4-BE49-F238E27FC236}">
                <a16:creationId xmlns:a16="http://schemas.microsoft.com/office/drawing/2014/main" id="{C84BF92B-9465-ECFC-E5D5-8F1249297DE2}"/>
              </a:ext>
            </a:extLst>
          </p:cNvPr>
          <p:cNvSpPr>
            <a:spLocks noGrp="1"/>
          </p:cNvSpPr>
          <p:nvPr>
            <p:ph idx="1"/>
          </p:nvPr>
        </p:nvSpPr>
        <p:spPr/>
        <p:txBody>
          <a:bodyPr/>
          <a:lstStyle/>
          <a:p>
            <a:pPr algn="l"/>
            <a:r>
              <a:rPr lang="en-US" sz="1800" b="0" i="0" u="none" strike="noStrike" baseline="0" dirty="0">
                <a:latin typeface="CMR10"/>
              </a:rPr>
              <a:t>Very popular for PID within EE and ME, e.g., airplanes, automotive.</a:t>
            </a:r>
          </a:p>
          <a:p>
            <a:pPr algn="l"/>
            <a:r>
              <a:rPr lang="en-US" sz="1800" b="0" i="0" u="none" strike="noStrike" baseline="0" dirty="0">
                <a:latin typeface="CMR10"/>
              </a:rPr>
              <a:t>Controller (PID) tunings change as a given function of the scheduling variable, e.g.,  </a:t>
            </a:r>
          </a:p>
          <a:p>
            <a:pPr lvl="1"/>
            <a:r>
              <a:rPr lang="en-US" sz="1400" dirty="0">
                <a:latin typeface="CMR10"/>
              </a:rPr>
              <a:t>d</a:t>
            </a:r>
            <a:r>
              <a:rPr lang="en-US" sz="1400" b="0" i="0" u="none" strike="noStrike" baseline="0" dirty="0">
                <a:latin typeface="CMR10"/>
              </a:rPr>
              <a:t>isturbance d</a:t>
            </a:r>
          </a:p>
          <a:p>
            <a:pPr lvl="1"/>
            <a:r>
              <a:rPr lang="en-US" sz="1400" b="0" i="0" u="none" strike="noStrike" baseline="0" dirty="0">
                <a:latin typeface="CMR10"/>
              </a:rPr>
              <a:t>process input u</a:t>
            </a:r>
          </a:p>
          <a:p>
            <a:pPr lvl="1"/>
            <a:r>
              <a:rPr lang="en-US" sz="1400" b="0" i="0" u="none" strike="noStrike" baseline="0" dirty="0">
                <a:latin typeface="CMR10"/>
              </a:rPr>
              <a:t>process output y</a:t>
            </a:r>
          </a:p>
          <a:p>
            <a:pPr lvl="1"/>
            <a:r>
              <a:rPr lang="en-US" sz="1400" b="0" i="0" u="none" strike="noStrike" baseline="0" dirty="0">
                <a:latin typeface="CMR10"/>
              </a:rPr>
              <a:t>setpoint </a:t>
            </a:r>
            <a:r>
              <a:rPr lang="en-US" sz="1400" b="0" i="0" u="none" strike="noStrike" baseline="0" dirty="0" err="1">
                <a:latin typeface="CMR10"/>
              </a:rPr>
              <a:t>y</a:t>
            </a:r>
            <a:r>
              <a:rPr lang="en-US" sz="1400" b="0" i="0" u="none" strike="noStrike" baseline="-25000" dirty="0" err="1">
                <a:latin typeface="CMR10"/>
              </a:rPr>
              <a:t>s</a:t>
            </a:r>
            <a:endParaRPr lang="en-US" sz="1400" b="0" i="0" u="none" strike="noStrike" baseline="-25000" dirty="0">
              <a:latin typeface="CMR10"/>
            </a:endParaRPr>
          </a:p>
          <a:p>
            <a:pPr lvl="1"/>
            <a:r>
              <a:rPr lang="en-US" sz="1400" b="0" i="0" u="none" strike="noStrike" baseline="0" dirty="0">
                <a:latin typeface="CMR10"/>
              </a:rPr>
              <a:t>control error e=</a:t>
            </a:r>
            <a:r>
              <a:rPr lang="en-US" sz="1400" b="0" i="0" u="none" strike="noStrike" baseline="0" dirty="0" err="1">
                <a:latin typeface="CMR10"/>
              </a:rPr>
              <a:t>y</a:t>
            </a:r>
            <a:r>
              <a:rPr lang="en-US" sz="1400" b="0" i="0" u="none" strike="noStrike" baseline="-25000" dirty="0" err="1">
                <a:latin typeface="CMR10"/>
              </a:rPr>
              <a:t>s</a:t>
            </a:r>
            <a:r>
              <a:rPr lang="en-US" sz="1400" b="0" i="0" u="none" strike="noStrike" dirty="0">
                <a:latin typeface="CMR10"/>
              </a:rPr>
              <a:t>-y</a:t>
            </a:r>
            <a:endParaRPr lang="en-US" sz="1400" baseline="-25000" dirty="0"/>
          </a:p>
        </p:txBody>
      </p:sp>
      <p:sp>
        <p:nvSpPr>
          <p:cNvPr id="4" name="Slide Number Placeholder 3">
            <a:extLst>
              <a:ext uri="{FF2B5EF4-FFF2-40B4-BE49-F238E27FC236}">
                <a16:creationId xmlns:a16="http://schemas.microsoft.com/office/drawing/2014/main" id="{17E298ED-A739-956C-6966-F50B7736966E}"/>
              </a:ext>
            </a:extLst>
          </p:cNvPr>
          <p:cNvSpPr>
            <a:spLocks noGrp="1"/>
          </p:cNvSpPr>
          <p:nvPr>
            <p:ph type="sldNum" sz="quarter" idx="12"/>
          </p:nvPr>
        </p:nvSpPr>
        <p:spPr/>
        <p:txBody>
          <a:bodyPr/>
          <a:lstStyle/>
          <a:p>
            <a:fld id="{A5FDCD2B-6064-4A78-9C2D-DD73DFA345C7}" type="slidenum">
              <a:rPr lang="en-US" smtClean="0"/>
              <a:t>81</a:t>
            </a:fld>
            <a:endParaRPr lang="en-US"/>
          </a:p>
        </p:txBody>
      </p:sp>
    </p:spTree>
    <p:extLst>
      <p:ext uri="{BB962C8B-B14F-4D97-AF65-F5344CB8AC3E}">
        <p14:creationId xmlns:p14="http://schemas.microsoft.com/office/powerpoint/2010/main" val="34496816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F0CA4-B855-A4F8-0C72-2235E63593FB}"/>
              </a:ext>
            </a:extLst>
          </p:cNvPr>
          <p:cNvSpPr>
            <a:spLocks noGrp="1"/>
          </p:cNvSpPr>
          <p:nvPr>
            <p:ph type="title"/>
          </p:nvPr>
        </p:nvSpPr>
        <p:spPr>
          <a:xfrm>
            <a:off x="631595" y="-97285"/>
            <a:ext cx="10515600" cy="1325563"/>
          </a:xfrm>
        </p:spPr>
        <p:txBody>
          <a:bodyPr>
            <a:normAutofit/>
          </a:bodyPr>
          <a:lstStyle/>
          <a:p>
            <a:r>
              <a:rPr lang="en-US" b="0" i="0" u="none" strike="noStrike" baseline="0" dirty="0">
                <a:highlight>
                  <a:srgbClr val="FFFF00"/>
                </a:highlight>
                <a:latin typeface="CMBX8"/>
              </a:rPr>
              <a:t>E11. </a:t>
            </a:r>
            <a:r>
              <a:rPr lang="en-US" b="0" i="0" u="none" strike="noStrike" baseline="0" dirty="0">
                <a:latin typeface="CMBX8"/>
              </a:rPr>
              <a:t>Feedforward control</a:t>
            </a:r>
            <a:endParaRPr lang="en-US" sz="8800" dirty="0"/>
          </a:p>
        </p:txBody>
      </p:sp>
      <p:pic>
        <p:nvPicPr>
          <p:cNvPr id="5" name="Picture 4">
            <a:extLst>
              <a:ext uri="{FF2B5EF4-FFF2-40B4-BE49-F238E27FC236}">
                <a16:creationId xmlns:a16="http://schemas.microsoft.com/office/drawing/2014/main" id="{0BA4F50E-A39C-8AF7-3CCF-56AC420A7B12}"/>
              </a:ext>
            </a:extLst>
          </p:cNvPr>
          <p:cNvPicPr>
            <a:picLocks noChangeAspect="1"/>
          </p:cNvPicPr>
          <p:nvPr/>
        </p:nvPicPr>
        <p:blipFill>
          <a:blip r:embed="rId2"/>
          <a:stretch>
            <a:fillRect/>
          </a:stretch>
        </p:blipFill>
        <p:spPr>
          <a:xfrm>
            <a:off x="2297520" y="3315542"/>
            <a:ext cx="8989634" cy="2583755"/>
          </a:xfrm>
          <a:prstGeom prst="rect">
            <a:avLst/>
          </a:prstGeom>
        </p:spPr>
      </p:pic>
      <p:sp>
        <p:nvSpPr>
          <p:cNvPr id="6" name="TextBox 5">
            <a:extLst>
              <a:ext uri="{FF2B5EF4-FFF2-40B4-BE49-F238E27FC236}">
                <a16:creationId xmlns:a16="http://schemas.microsoft.com/office/drawing/2014/main" id="{8A423689-A9D2-EA09-087A-CC60B487B23D}"/>
              </a:ext>
            </a:extLst>
          </p:cNvPr>
          <p:cNvSpPr txBox="1"/>
          <p:nvPr/>
        </p:nvSpPr>
        <p:spPr>
          <a:xfrm>
            <a:off x="364149" y="3684089"/>
            <a:ext cx="3159339" cy="923330"/>
          </a:xfrm>
          <a:prstGeom prst="rect">
            <a:avLst/>
          </a:prstGeom>
          <a:noFill/>
        </p:spPr>
        <p:txBody>
          <a:bodyPr wrap="square" rtlCol="0">
            <a:spAutoFit/>
          </a:bodyPr>
          <a:lstStyle/>
          <a:p>
            <a:r>
              <a:rPr lang="nb-NO" dirty="0"/>
              <a:t>Nonlinear </a:t>
            </a:r>
            <a:r>
              <a:rPr lang="nb-NO" dirty="0" err="1"/>
              <a:t>feedforward</a:t>
            </a:r>
            <a:r>
              <a:rPr lang="nb-NO" dirty="0"/>
              <a:t> </a:t>
            </a:r>
            <a:r>
              <a:rPr lang="nb-NO" dirty="0" err="1"/>
              <a:t>based</a:t>
            </a:r>
            <a:r>
              <a:rPr lang="nb-NO" dirty="0"/>
              <a:t> </a:t>
            </a:r>
            <a:r>
              <a:rPr lang="nb-NO" dirty="0" err="1"/>
              <a:t>on</a:t>
            </a:r>
            <a:r>
              <a:rPr lang="nb-NO" dirty="0"/>
              <a:t> input </a:t>
            </a:r>
            <a:r>
              <a:rPr lang="nb-NO" dirty="0" err="1"/>
              <a:t>transformations</a:t>
            </a:r>
            <a:r>
              <a:rPr lang="nb-NO" dirty="0"/>
              <a:t> (</a:t>
            </a:r>
            <a:r>
              <a:rPr lang="nb-NO" dirty="0" err="1"/>
              <a:t>with</a:t>
            </a:r>
            <a:r>
              <a:rPr lang="nb-NO" dirty="0"/>
              <a:t> setpoint v from feedback):</a:t>
            </a:r>
            <a:endParaRPr lang="en-US" dirty="0"/>
          </a:p>
        </p:txBody>
      </p:sp>
      <p:sp>
        <p:nvSpPr>
          <p:cNvPr id="7" name="TextBox 6">
            <a:extLst>
              <a:ext uri="{FF2B5EF4-FFF2-40B4-BE49-F238E27FC236}">
                <a16:creationId xmlns:a16="http://schemas.microsoft.com/office/drawing/2014/main" id="{25B7EF5B-7384-C7B7-5F75-B608418AA628}"/>
              </a:ext>
            </a:extLst>
          </p:cNvPr>
          <p:cNvSpPr txBox="1"/>
          <p:nvPr/>
        </p:nvSpPr>
        <p:spPr>
          <a:xfrm>
            <a:off x="523196" y="1340143"/>
            <a:ext cx="2939523" cy="369332"/>
          </a:xfrm>
          <a:prstGeom prst="rect">
            <a:avLst/>
          </a:prstGeom>
          <a:noFill/>
        </p:spPr>
        <p:txBody>
          <a:bodyPr wrap="none" rtlCol="0">
            <a:spAutoFit/>
          </a:bodyPr>
          <a:lstStyle/>
          <a:p>
            <a:r>
              <a:rPr lang="nb-NO" dirty="0"/>
              <a:t>Linear </a:t>
            </a:r>
            <a:r>
              <a:rPr lang="nb-NO" dirty="0" err="1"/>
              <a:t>feedforward</a:t>
            </a:r>
            <a:r>
              <a:rPr lang="nb-NO" dirty="0"/>
              <a:t>, </a:t>
            </a:r>
            <a:r>
              <a:rPr lang="nb-NO" sz="1100" dirty="0"/>
              <a:t>u = </a:t>
            </a:r>
            <a:r>
              <a:rPr lang="nb-NO" sz="1100" dirty="0" err="1"/>
              <a:t>C</a:t>
            </a:r>
            <a:r>
              <a:rPr lang="nb-NO" sz="1100" baseline="-25000" dirty="0" err="1"/>
              <a:t>Fd</a:t>
            </a:r>
            <a:r>
              <a:rPr lang="nb-NO" sz="1100" dirty="0" err="1"/>
              <a:t>d</a:t>
            </a:r>
            <a:r>
              <a:rPr lang="nb-NO" sz="1100" baseline="-25000" dirty="0" err="1"/>
              <a:t>m</a:t>
            </a:r>
            <a:r>
              <a:rPr lang="nb-NO" sz="1100" dirty="0"/>
              <a:t> + c e </a:t>
            </a:r>
            <a:endParaRPr lang="nb-NO" dirty="0"/>
          </a:p>
        </p:txBody>
      </p:sp>
      <p:pic>
        <p:nvPicPr>
          <p:cNvPr id="4" name="Picture 3">
            <a:extLst>
              <a:ext uri="{FF2B5EF4-FFF2-40B4-BE49-F238E27FC236}">
                <a16:creationId xmlns:a16="http://schemas.microsoft.com/office/drawing/2014/main" id="{F0030ED2-B2BB-6FCB-FF05-99648BFD17B2}"/>
              </a:ext>
            </a:extLst>
          </p:cNvPr>
          <p:cNvPicPr>
            <a:picLocks noChangeAspect="1"/>
          </p:cNvPicPr>
          <p:nvPr/>
        </p:nvPicPr>
        <p:blipFill>
          <a:blip r:embed="rId3"/>
          <a:stretch>
            <a:fillRect/>
          </a:stretch>
        </p:blipFill>
        <p:spPr>
          <a:xfrm>
            <a:off x="3890036" y="914756"/>
            <a:ext cx="4543130" cy="2400786"/>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2DF6F02-DCAA-87B0-DFDA-C58DD91BA804}"/>
                  </a:ext>
                </a:extLst>
              </p:cNvPr>
              <p:cNvSpPr txBox="1"/>
              <p:nvPr/>
            </p:nvSpPr>
            <p:spPr>
              <a:xfrm>
                <a:off x="8229671" y="1940307"/>
                <a:ext cx="3844001" cy="839204"/>
              </a:xfrm>
              <a:prstGeom prst="rect">
                <a:avLst/>
              </a:prstGeom>
              <a:noFill/>
            </p:spPr>
            <p:txBody>
              <a:bodyPr wrap="none" rtlCol="0">
                <a:spAutoFit/>
              </a:bodyPr>
              <a:lstStyle/>
              <a:p>
                <a:r>
                  <a:rPr lang="nb-NO" sz="1200" dirty="0">
                    <a:solidFill>
                      <a:srgbClr val="FF0000"/>
                    </a:solidFill>
                  </a:rPr>
                  <a:t>General: </a:t>
                </a:r>
                <a:r>
                  <a:rPr lang="nb-NO" sz="1200" dirty="0" err="1">
                    <a:solidFill>
                      <a:srgbClr val="FF0000"/>
                    </a:solidFill>
                  </a:rPr>
                  <a:t>Feedforward</a:t>
                </a:r>
                <a:r>
                  <a:rPr lang="nb-NO" sz="1200" dirty="0">
                    <a:solidFill>
                      <a:srgbClr val="FF0000"/>
                    </a:solidFill>
                  </a:rPr>
                  <a:t> </a:t>
                </a:r>
                <a:r>
                  <a:rPr lang="nb-NO" sz="1200" dirty="0" err="1">
                    <a:solidFill>
                      <a:srgbClr val="FF0000"/>
                    </a:solidFill>
                  </a:rPr>
                  <a:t>inverts</a:t>
                </a:r>
                <a:r>
                  <a:rPr lang="nb-NO" sz="1200" dirty="0">
                    <a:solidFill>
                      <a:srgbClr val="FF0000"/>
                    </a:solidFill>
                  </a:rPr>
                  <a:t> </a:t>
                </a:r>
                <a:r>
                  <a:rPr lang="nb-NO" sz="1200" dirty="0" err="1">
                    <a:solidFill>
                      <a:srgbClr val="FF0000"/>
                    </a:solidFill>
                  </a:rPr>
                  <a:t>process</a:t>
                </a:r>
                <a:r>
                  <a:rPr lang="nb-NO" sz="1200" dirty="0">
                    <a:solidFill>
                      <a:srgbClr val="FF0000"/>
                    </a:solidFill>
                  </a:rPr>
                  <a:t>:</a:t>
                </a:r>
              </a:p>
              <a:p>
                <a:pPr/>
                <a14:m>
                  <m:oMathPara xmlns:m="http://schemas.openxmlformats.org/officeDocument/2006/math">
                    <m:oMathParaPr>
                      <m:jc m:val="centerGroup"/>
                    </m:oMathParaPr>
                    <m:oMath xmlns:m="http://schemas.openxmlformats.org/officeDocument/2006/math">
                      <m:r>
                        <a:rPr lang="nb-NO" sz="1200" b="0" i="1" smtClean="0">
                          <a:solidFill>
                            <a:srgbClr val="FF0000"/>
                          </a:solidFill>
                          <a:latin typeface="Cambria Math" panose="02040503050406030204" pitchFamily="18" charset="0"/>
                        </a:rPr>
                        <m:t>   </m:t>
                      </m:r>
                      <m:r>
                        <a:rPr lang="nb-NO" sz="1200" b="0" i="1" smtClean="0">
                          <a:solidFill>
                            <a:srgbClr val="FF0000"/>
                          </a:solidFill>
                          <a:latin typeface="Cambria Math" panose="02040503050406030204" pitchFamily="18" charset="0"/>
                        </a:rPr>
                        <m:t>𝐿𝑖𝑛𝑒𝑎𝑟</m:t>
                      </m:r>
                      <m:r>
                        <a:rPr lang="nb-NO" sz="1200" b="0" i="1" smtClean="0">
                          <a:solidFill>
                            <a:srgbClr val="FF0000"/>
                          </a:solidFill>
                          <a:latin typeface="Cambria Math" panose="02040503050406030204" pitchFamily="18" charset="0"/>
                        </a:rPr>
                        <m:t>:    </m:t>
                      </m:r>
                      <m:sSub>
                        <m:sSubPr>
                          <m:ctrlPr>
                            <a:rPr lang="nb-NO" sz="1200" i="1" smtClean="0">
                              <a:solidFill>
                                <a:srgbClr val="FF0000"/>
                              </a:solidFill>
                              <a:latin typeface="Cambria Math" panose="02040503050406030204" pitchFamily="18" charset="0"/>
                            </a:rPr>
                          </m:ctrlPr>
                        </m:sSubPr>
                        <m:e>
                          <m:r>
                            <a:rPr lang="nb-NO" sz="1200" b="0" i="1" smtClean="0">
                              <a:solidFill>
                                <a:srgbClr val="FF0000"/>
                              </a:solidFill>
                              <a:latin typeface="Cambria Math" panose="02040503050406030204" pitchFamily="18" charset="0"/>
                            </a:rPr>
                            <m:t>𝑐</m:t>
                          </m:r>
                        </m:e>
                        <m:sub>
                          <m:r>
                            <a:rPr lang="nb-NO" sz="1200" b="0" i="1" smtClean="0">
                              <a:solidFill>
                                <a:srgbClr val="FF0000"/>
                              </a:solidFill>
                              <a:latin typeface="Cambria Math" panose="02040503050406030204" pitchFamily="18" charset="0"/>
                            </a:rPr>
                            <m:t>𝐹𝑑</m:t>
                          </m:r>
                          <m:r>
                            <a:rPr lang="nb-NO" sz="1200" b="0" i="1" smtClean="0">
                              <a:solidFill>
                                <a:srgbClr val="FF0000"/>
                              </a:solidFill>
                              <a:latin typeface="Cambria Math" panose="02040503050406030204" pitchFamily="18" charset="0"/>
                            </a:rPr>
                            <m:t>,</m:t>
                          </m:r>
                          <m:r>
                            <a:rPr lang="nb-NO" sz="1200" b="0" i="1" smtClean="0">
                              <a:solidFill>
                                <a:srgbClr val="FF0000"/>
                              </a:solidFill>
                              <a:latin typeface="Cambria Math" panose="02040503050406030204" pitchFamily="18" charset="0"/>
                            </a:rPr>
                            <m:t>𝑖𝑑𝑒𝑎𝑙</m:t>
                          </m:r>
                        </m:sub>
                      </m:sSub>
                      <m:r>
                        <a:rPr lang="nb-NO" sz="1200" b="0" i="1" smtClean="0">
                          <a:solidFill>
                            <a:srgbClr val="FF0000"/>
                          </a:solidFill>
                          <a:latin typeface="Cambria Math" panose="02040503050406030204" pitchFamily="18" charset="0"/>
                        </a:rPr>
                        <m:t>=</m:t>
                      </m:r>
                      <m:r>
                        <a:rPr lang="nb-NO" sz="1200" b="0" i="1" smtClean="0">
                          <a:latin typeface="Cambria Math" panose="02040503050406030204" pitchFamily="18" charset="0"/>
                        </a:rPr>
                        <m:t>𝑔</m:t>
                      </m:r>
                      <m:r>
                        <a:rPr lang="nb-NO" sz="1200" b="0" baseline="30000" smtClean="0">
                          <a:latin typeface="Cambria Math" panose="02040503050406030204" pitchFamily="18" charset="0"/>
                        </a:rPr>
                        <m:t>_</m:t>
                      </m:r>
                      <m:r>
                        <a:rPr lang="nb-NO" sz="1200" b="0" i="1" baseline="30000">
                          <a:latin typeface="Cambria Math" panose="02040503050406030204" pitchFamily="18" charset="0"/>
                        </a:rPr>
                        <m:t>1</m:t>
                      </m:r>
                      <m:sSub>
                        <m:sSubPr>
                          <m:ctrlPr>
                            <a:rPr lang="nb-NO" sz="1200" i="1" smtClean="0">
                              <a:solidFill>
                                <a:srgbClr val="FF0000"/>
                              </a:solidFill>
                              <a:latin typeface="Cambria Math" panose="02040503050406030204" pitchFamily="18" charset="0"/>
                            </a:rPr>
                          </m:ctrlPr>
                        </m:sSubPr>
                        <m:e>
                          <m:r>
                            <a:rPr lang="nb-NO" sz="1200" b="0" i="1" smtClean="0">
                              <a:solidFill>
                                <a:srgbClr val="FF0000"/>
                              </a:solidFill>
                              <a:latin typeface="Cambria Math" panose="02040503050406030204" pitchFamily="18" charset="0"/>
                            </a:rPr>
                            <m:t>𝑔</m:t>
                          </m:r>
                        </m:e>
                        <m:sub>
                          <m:r>
                            <a:rPr lang="nb-NO" sz="1200" b="0" i="1" smtClean="0">
                              <a:solidFill>
                                <a:srgbClr val="FF0000"/>
                              </a:solidFill>
                              <a:latin typeface="Cambria Math" panose="02040503050406030204" pitchFamily="18" charset="0"/>
                            </a:rPr>
                            <m:t>𝑑</m:t>
                          </m:r>
                        </m:sub>
                      </m:sSub>
                      <m:r>
                        <a:rPr lang="nb-NO" sz="1200" b="0" i="1" smtClean="0">
                          <a:solidFill>
                            <a:srgbClr val="FF0000"/>
                          </a:solidFill>
                          <a:latin typeface="Cambria Math" panose="02040503050406030204" pitchFamily="18" charset="0"/>
                        </a:rPr>
                        <m:t> </m:t>
                      </m:r>
                      <m:sSub>
                        <m:sSubPr>
                          <m:ctrlPr>
                            <a:rPr lang="nb-NO" sz="1200" i="1" smtClean="0">
                              <a:solidFill>
                                <a:srgbClr val="FF0000"/>
                              </a:solidFill>
                              <a:latin typeface="Cambria Math" panose="02040503050406030204" pitchFamily="18" charset="0"/>
                            </a:rPr>
                          </m:ctrlPr>
                        </m:sSubPr>
                        <m:e>
                          <m:r>
                            <a:rPr lang="nb-NO" sz="1200" b="0" i="1" smtClean="0">
                              <a:solidFill>
                                <a:srgbClr val="FF0000"/>
                              </a:solidFill>
                              <a:latin typeface="Cambria Math" panose="02040503050406030204" pitchFamily="18" charset="0"/>
                            </a:rPr>
                            <m:t>𝑔</m:t>
                          </m:r>
                        </m:e>
                        <m:sub>
                          <m:r>
                            <a:rPr lang="nb-NO" sz="1200" b="0" i="1" smtClean="0">
                              <a:solidFill>
                                <a:srgbClr val="FF0000"/>
                              </a:solidFill>
                              <a:latin typeface="Cambria Math" panose="02040503050406030204" pitchFamily="18" charset="0"/>
                            </a:rPr>
                            <m:t>𝑑𝑚</m:t>
                          </m:r>
                        </m:sub>
                      </m:sSub>
                      <m:r>
                        <a:rPr lang="nb-NO" sz="1200" b="0" i="1" baseline="30000" smtClean="0">
                          <a:solidFill>
                            <a:srgbClr val="FF0000"/>
                          </a:solidFill>
                          <a:latin typeface="Cambria Math" panose="02040503050406030204" pitchFamily="18" charset="0"/>
                        </a:rPr>
                        <m:t>_1</m:t>
                      </m:r>
                    </m:oMath>
                  </m:oMathPara>
                </a14:m>
                <a:endParaRPr lang="en-US" sz="1200" baseline="30000" dirty="0">
                  <a:solidFill>
                    <a:srgbClr val="FF0000"/>
                  </a:solidFill>
                </a:endParaRPr>
              </a:p>
              <a:p>
                <a:r>
                  <a:rPr lang="en-US" sz="1200" dirty="0">
                    <a:solidFill>
                      <a:srgbClr val="FF0000"/>
                    </a:solidFill>
                  </a:rPr>
                  <a:t>Main problem feedforward: </a:t>
                </a:r>
              </a:p>
              <a:p>
                <a:pPr lvl="1"/>
                <a:r>
                  <a:rPr lang="en-US" sz="1200" dirty="0">
                    <a:solidFill>
                      <a:srgbClr val="FF0000"/>
                    </a:solidFill>
                  </a:rPr>
                  <a:t>Sensitive to model error and changes (nonlinearity)</a:t>
                </a:r>
              </a:p>
            </p:txBody>
          </p:sp>
        </mc:Choice>
        <mc:Fallback xmlns="">
          <p:sp>
            <p:nvSpPr>
              <p:cNvPr id="9" name="TextBox 8">
                <a:extLst>
                  <a:ext uri="{FF2B5EF4-FFF2-40B4-BE49-F238E27FC236}">
                    <a16:creationId xmlns:a16="http://schemas.microsoft.com/office/drawing/2014/main" id="{A2DF6F02-DCAA-87B0-DFDA-C58DD91BA804}"/>
                  </a:ext>
                </a:extLst>
              </p:cNvPr>
              <p:cNvSpPr txBox="1">
                <a:spLocks noRot="1" noChangeAspect="1" noMove="1" noResize="1" noEditPoints="1" noAdjustHandles="1" noChangeArrowheads="1" noChangeShapeType="1" noTextEdit="1"/>
              </p:cNvSpPr>
              <p:nvPr/>
            </p:nvSpPr>
            <p:spPr>
              <a:xfrm>
                <a:off x="8229671" y="1940307"/>
                <a:ext cx="3844001" cy="839204"/>
              </a:xfrm>
              <a:prstGeom prst="rect">
                <a:avLst/>
              </a:prstGeom>
              <a:blipFill>
                <a:blip r:embed="rId4"/>
                <a:stretch>
                  <a:fillRect b="-5072"/>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99CBC2E4-F356-C101-3199-412B3AAED701}"/>
              </a:ext>
            </a:extLst>
          </p:cNvPr>
          <p:cNvSpPr>
            <a:spLocks noGrp="1"/>
          </p:cNvSpPr>
          <p:nvPr>
            <p:ph type="sldNum" sz="quarter" idx="12"/>
          </p:nvPr>
        </p:nvSpPr>
        <p:spPr/>
        <p:txBody>
          <a:bodyPr/>
          <a:lstStyle/>
          <a:p>
            <a:fld id="{A5FDCD2B-6064-4A78-9C2D-DD73DFA345C7}" type="slidenum">
              <a:rPr lang="en-US" smtClean="0"/>
              <a:t>82</a:t>
            </a:fld>
            <a:endParaRPr lang="en-US"/>
          </a:p>
        </p:txBody>
      </p:sp>
      <p:sp>
        <p:nvSpPr>
          <p:cNvPr id="11" name="TextBox 10">
            <a:extLst>
              <a:ext uri="{FF2B5EF4-FFF2-40B4-BE49-F238E27FC236}">
                <a16:creationId xmlns:a16="http://schemas.microsoft.com/office/drawing/2014/main" id="{8D681163-1632-A921-7DB9-7C4602972585}"/>
              </a:ext>
            </a:extLst>
          </p:cNvPr>
          <p:cNvSpPr txBox="1"/>
          <p:nvPr/>
        </p:nvSpPr>
        <p:spPr>
          <a:xfrm>
            <a:off x="548050" y="1690535"/>
            <a:ext cx="2351926" cy="261610"/>
          </a:xfrm>
          <a:prstGeom prst="rect">
            <a:avLst/>
          </a:prstGeom>
          <a:noFill/>
        </p:spPr>
        <p:txBody>
          <a:bodyPr wrap="none" rtlCol="0">
            <a:spAutoFit/>
          </a:bodyPr>
          <a:lstStyle/>
          <a:p>
            <a:r>
              <a:rPr lang="nb-NO" sz="1100" dirty="0"/>
              <a:t>If </a:t>
            </a:r>
            <a:r>
              <a:rPr lang="nb-NO" sz="1100" dirty="0" err="1"/>
              <a:t>perfect</a:t>
            </a:r>
            <a:r>
              <a:rPr lang="nb-NO" sz="1100" dirty="0"/>
              <a:t> </a:t>
            </a:r>
            <a:r>
              <a:rPr lang="nb-NO" sz="1100" dirty="0" err="1"/>
              <a:t>measurements</a:t>
            </a:r>
            <a:r>
              <a:rPr lang="nb-NO" sz="1100" dirty="0"/>
              <a:t>: </a:t>
            </a:r>
            <a:r>
              <a:rPr lang="nb-NO" sz="1100" dirty="0" err="1"/>
              <a:t>g</a:t>
            </a:r>
            <a:r>
              <a:rPr lang="nb-NO" sz="1100" baseline="-25000" dirty="0" err="1"/>
              <a:t>m</a:t>
            </a:r>
            <a:r>
              <a:rPr lang="nb-NO" sz="1100" dirty="0"/>
              <a:t>=1, </a:t>
            </a:r>
            <a:r>
              <a:rPr lang="nb-NO" sz="1100" dirty="0" err="1"/>
              <a:t>g</a:t>
            </a:r>
            <a:r>
              <a:rPr lang="nb-NO" sz="1100" baseline="-25000" dirty="0" err="1"/>
              <a:t>dm</a:t>
            </a:r>
            <a:r>
              <a:rPr lang="nb-NO" sz="1100" dirty="0"/>
              <a:t>=1</a:t>
            </a:r>
            <a:endParaRPr lang="en-US" sz="1100" dirty="0"/>
          </a:p>
        </p:txBody>
      </p:sp>
    </p:spTree>
    <p:extLst>
      <p:ext uri="{BB962C8B-B14F-4D97-AF65-F5344CB8AC3E}">
        <p14:creationId xmlns:p14="http://schemas.microsoft.com/office/powerpoint/2010/main" val="155036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ABE99BD-11B7-4010-9538-2E06E5F1D187}"/>
              </a:ext>
            </a:extLst>
          </p:cNvPr>
          <p:cNvSpPr txBox="1">
            <a:spLocks noChangeArrowheads="1"/>
          </p:cNvSpPr>
          <p:nvPr/>
        </p:nvSpPr>
        <p:spPr bwMode="auto">
          <a:xfrm>
            <a:off x="854205" y="97932"/>
            <a:ext cx="11204315" cy="99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rtl="0" eaLnBrk="0" fontAlgn="base" hangingPunct="0">
              <a:spcBef>
                <a:spcPct val="0"/>
              </a:spcBef>
              <a:spcAft>
                <a:spcPct val="0"/>
              </a:spcAft>
              <a:defRPr sz="4200" b="1">
                <a:solidFill>
                  <a:schemeClr val="tx2"/>
                </a:solidFill>
                <a:latin typeface="+mj-lt"/>
                <a:ea typeface="+mj-ea"/>
                <a:cs typeface="+mj-cs"/>
              </a:defRPr>
            </a:lvl1pPr>
            <a:lvl2pPr algn="l" rtl="0" eaLnBrk="0" fontAlgn="base" hangingPunct="0">
              <a:spcBef>
                <a:spcPct val="0"/>
              </a:spcBef>
              <a:spcAft>
                <a:spcPct val="0"/>
              </a:spcAft>
              <a:defRPr sz="4200" b="1">
                <a:solidFill>
                  <a:schemeClr val="tx2"/>
                </a:solidFill>
                <a:latin typeface="Garamond" pitchFamily="18" charset="0"/>
                <a:cs typeface="Arial" charset="0"/>
              </a:defRPr>
            </a:lvl2pPr>
            <a:lvl3pPr algn="l" rtl="0" eaLnBrk="0" fontAlgn="base" hangingPunct="0">
              <a:spcBef>
                <a:spcPct val="0"/>
              </a:spcBef>
              <a:spcAft>
                <a:spcPct val="0"/>
              </a:spcAft>
              <a:defRPr sz="4200" b="1">
                <a:solidFill>
                  <a:schemeClr val="tx2"/>
                </a:solidFill>
                <a:latin typeface="Garamond" pitchFamily="18" charset="0"/>
                <a:cs typeface="Arial" charset="0"/>
              </a:defRPr>
            </a:lvl3pPr>
            <a:lvl4pPr algn="l" rtl="0" eaLnBrk="0" fontAlgn="base" hangingPunct="0">
              <a:spcBef>
                <a:spcPct val="0"/>
              </a:spcBef>
              <a:spcAft>
                <a:spcPct val="0"/>
              </a:spcAft>
              <a:defRPr sz="4200" b="1">
                <a:solidFill>
                  <a:schemeClr val="tx2"/>
                </a:solidFill>
                <a:latin typeface="Garamond" pitchFamily="18" charset="0"/>
                <a:cs typeface="Arial" charset="0"/>
              </a:defRPr>
            </a:lvl4pPr>
            <a:lvl5pPr algn="l" rtl="0" eaLnBrk="0" fontAlgn="base" hangingPunct="0">
              <a:spcBef>
                <a:spcPct val="0"/>
              </a:spcBef>
              <a:spcAft>
                <a:spcPct val="0"/>
              </a:spcAft>
              <a:defRPr sz="4200" b="1">
                <a:solidFill>
                  <a:schemeClr val="tx2"/>
                </a:solidFill>
                <a:latin typeface="Garamond" pitchFamily="18" charset="0"/>
                <a:cs typeface="Arial" charset="0"/>
              </a:defRPr>
            </a:lvl5pPr>
            <a:lvl6pPr marL="457200" algn="l" rtl="0" fontAlgn="base">
              <a:spcBef>
                <a:spcPct val="0"/>
              </a:spcBef>
              <a:spcAft>
                <a:spcPct val="0"/>
              </a:spcAft>
              <a:defRPr sz="4200" b="1">
                <a:solidFill>
                  <a:schemeClr val="tx2"/>
                </a:solidFill>
                <a:latin typeface="Garamond" pitchFamily="18" charset="0"/>
                <a:cs typeface="Arial" charset="0"/>
              </a:defRPr>
            </a:lvl6pPr>
            <a:lvl7pPr marL="914400" algn="l" rtl="0" fontAlgn="base">
              <a:spcBef>
                <a:spcPct val="0"/>
              </a:spcBef>
              <a:spcAft>
                <a:spcPct val="0"/>
              </a:spcAft>
              <a:defRPr sz="4200" b="1">
                <a:solidFill>
                  <a:schemeClr val="tx2"/>
                </a:solidFill>
                <a:latin typeface="Garamond" pitchFamily="18" charset="0"/>
                <a:cs typeface="Arial" charset="0"/>
              </a:defRPr>
            </a:lvl7pPr>
            <a:lvl8pPr marL="1371600" algn="l" rtl="0" fontAlgn="base">
              <a:spcBef>
                <a:spcPct val="0"/>
              </a:spcBef>
              <a:spcAft>
                <a:spcPct val="0"/>
              </a:spcAft>
              <a:defRPr sz="4200" b="1">
                <a:solidFill>
                  <a:schemeClr val="tx2"/>
                </a:solidFill>
                <a:latin typeface="Garamond" pitchFamily="18" charset="0"/>
                <a:cs typeface="Arial" charset="0"/>
              </a:defRPr>
            </a:lvl8pPr>
            <a:lvl9pPr marL="1828800" algn="l" rtl="0" fontAlgn="base">
              <a:spcBef>
                <a:spcPct val="0"/>
              </a:spcBef>
              <a:spcAft>
                <a:spcPct val="0"/>
              </a:spcAft>
              <a:defRPr sz="4200" b="1">
                <a:solidFill>
                  <a:schemeClr val="tx2"/>
                </a:solidFill>
                <a:latin typeface="Garamond" pitchFamily="18" charset="0"/>
                <a:cs typeface="Arial" charset="0"/>
              </a:defRPr>
            </a:lvl9pPr>
          </a:lstStyle>
          <a:p>
            <a:pPr eaLnBrk="1" hangingPunct="1">
              <a:defRPr/>
            </a:pPr>
            <a:r>
              <a:rPr lang="en-US" altLang="nb-NO" kern="0" dirty="0"/>
              <a:t>Avoid fighting of feedforward and feedback (with B)</a:t>
            </a:r>
          </a:p>
        </p:txBody>
      </p:sp>
      <p:sp>
        <p:nvSpPr>
          <p:cNvPr id="75782" name="Content Placeholder 1">
            <a:extLst>
              <a:ext uri="{FF2B5EF4-FFF2-40B4-BE49-F238E27FC236}">
                <a16:creationId xmlns:a16="http://schemas.microsoft.com/office/drawing/2014/main" id="{B14765BC-C2D2-4852-82B2-6CAF0C0003B8}"/>
              </a:ext>
            </a:extLst>
          </p:cNvPr>
          <p:cNvSpPr>
            <a:spLocks noGrp="1"/>
          </p:cNvSpPr>
          <p:nvPr>
            <p:ph/>
          </p:nvPr>
        </p:nvSpPr>
        <p:spPr>
          <a:xfrm>
            <a:off x="1136651" y="3422650"/>
            <a:ext cx="8893175" cy="1433513"/>
          </a:xfrm>
        </p:spPr>
        <p:txBody>
          <a:bodyPr>
            <a:normAutofit fontScale="25000" lnSpcReduction="20000"/>
          </a:bodyPr>
          <a:lstStyle/>
          <a:p>
            <a:pPr>
              <a:defRPr/>
            </a:pPr>
            <a:r>
              <a:rPr lang="en-US" sz="4800" dirty="0"/>
              <a:t>Typically, for a setpoint change r, the feedforward block is A = G</a:t>
            </a:r>
            <a:r>
              <a:rPr lang="en-US" sz="4800" baseline="-25000" dirty="0"/>
              <a:t>-</a:t>
            </a:r>
            <a:r>
              <a:rPr lang="en-US" sz="4800" baseline="30000" dirty="0"/>
              <a:t>-1</a:t>
            </a:r>
            <a:r>
              <a:rPr lang="en-US" sz="4800" dirty="0"/>
              <a:t>F</a:t>
            </a:r>
            <a:r>
              <a:rPr lang="en-US" sz="4800" baseline="-25000" dirty="0"/>
              <a:t>r</a:t>
            </a:r>
            <a:r>
              <a:rPr lang="en-US" sz="4800" dirty="0"/>
              <a:t> where G</a:t>
            </a:r>
            <a:r>
              <a:rPr lang="en-US" sz="4800" baseline="-25000" dirty="0"/>
              <a:t>-</a:t>
            </a:r>
            <a:r>
              <a:rPr lang="en-US" sz="4800" dirty="0"/>
              <a:t> is the invertible part of G.</a:t>
            </a:r>
          </a:p>
          <a:p>
            <a:pPr lvl="1">
              <a:defRPr/>
            </a:pPr>
            <a:r>
              <a:rPr lang="en-US" sz="4000" dirty="0"/>
              <a:t>A typical choice for the </a:t>
            </a:r>
            <a:r>
              <a:rPr lang="en-US" sz="4000" dirty="0" err="1"/>
              <a:t>prefilter</a:t>
            </a:r>
            <a:r>
              <a:rPr lang="en-US" sz="4000" dirty="0"/>
              <a:t> is F</a:t>
            </a:r>
            <a:r>
              <a:rPr lang="en-US" sz="4000" baseline="-25000" dirty="0"/>
              <a:t>r</a:t>
            </a:r>
            <a:r>
              <a:rPr lang="en-US" sz="4000" dirty="0"/>
              <a:t> = 1/(</a:t>
            </a:r>
            <a:r>
              <a:rPr lang="el-GR" sz="4000" dirty="0"/>
              <a:t>τ</a:t>
            </a:r>
            <a:r>
              <a:rPr lang="nb-NO" sz="4000" baseline="-25000" dirty="0"/>
              <a:t>r</a:t>
            </a:r>
            <a:r>
              <a:rPr lang="en-US" sz="3600" dirty="0"/>
              <a:t>s+1)</a:t>
            </a:r>
          </a:p>
          <a:p>
            <a:pPr lvl="1">
              <a:defRPr/>
            </a:pPr>
            <a:r>
              <a:rPr lang="en-US" sz="4000" dirty="0">
                <a:solidFill>
                  <a:srgbClr val="0033CC"/>
                </a:solidFill>
              </a:rPr>
              <a:t>Example. G=(-3s+1)</a:t>
            </a:r>
            <a:r>
              <a:rPr lang="en-US" sz="4000" dirty="0" err="1">
                <a:solidFill>
                  <a:srgbClr val="0033CC"/>
                </a:solidFill>
              </a:rPr>
              <a:t>exp</a:t>
            </a:r>
            <a:r>
              <a:rPr lang="en-US" sz="4000" dirty="0">
                <a:solidFill>
                  <a:srgbClr val="0033CC"/>
                </a:solidFill>
              </a:rPr>
              <a:t>(-4s)/(7s+1)^2, </a:t>
            </a:r>
            <a:r>
              <a:rPr lang="en-US" sz="4000" dirty="0" err="1">
                <a:solidFill>
                  <a:srgbClr val="0033CC"/>
                </a:solidFill>
              </a:rPr>
              <a:t>Fv</a:t>
            </a:r>
            <a:r>
              <a:rPr lang="en-US" sz="4000" dirty="0">
                <a:solidFill>
                  <a:srgbClr val="0033CC"/>
                </a:solidFill>
              </a:rPr>
              <a:t>=1 (perfect measurement) and </a:t>
            </a:r>
            <a:r>
              <a:rPr lang="en-US" sz="4000" dirty="0" err="1">
                <a:solidFill>
                  <a:srgbClr val="0033CC"/>
                </a:solidFill>
              </a:rPr>
              <a:t>taur</a:t>
            </a:r>
            <a:r>
              <a:rPr lang="en-US" sz="4000" dirty="0">
                <a:solidFill>
                  <a:srgbClr val="0033CC"/>
                </a:solidFill>
              </a:rPr>
              <a:t>=2. Use “IMC-like” design and write G = G</a:t>
            </a:r>
            <a:r>
              <a:rPr lang="en-US" sz="4000" baseline="-25000" dirty="0">
                <a:solidFill>
                  <a:srgbClr val="0033CC"/>
                </a:solidFill>
              </a:rPr>
              <a:t>+</a:t>
            </a:r>
            <a:r>
              <a:rPr lang="en-US" sz="4000" dirty="0">
                <a:solidFill>
                  <a:srgbClr val="0033CC"/>
                </a:solidFill>
              </a:rPr>
              <a:t> G</a:t>
            </a:r>
            <a:r>
              <a:rPr lang="en-US" sz="4000" baseline="-25000" dirty="0">
                <a:solidFill>
                  <a:srgbClr val="0033CC"/>
                </a:solidFill>
              </a:rPr>
              <a:t>-</a:t>
            </a:r>
            <a:r>
              <a:rPr lang="en-US" sz="4000" dirty="0">
                <a:solidFill>
                  <a:srgbClr val="0033CC"/>
                </a:solidFill>
              </a:rPr>
              <a:t> where G</a:t>
            </a:r>
            <a:r>
              <a:rPr lang="en-US" sz="4000" baseline="-25000" dirty="0">
                <a:solidFill>
                  <a:srgbClr val="0033CC"/>
                </a:solidFill>
              </a:rPr>
              <a:t>+</a:t>
            </a:r>
            <a:r>
              <a:rPr lang="en-US" sz="4000" dirty="0">
                <a:solidFill>
                  <a:srgbClr val="0033CC"/>
                </a:solidFill>
              </a:rPr>
              <a:t>=</a:t>
            </a:r>
            <a:r>
              <a:rPr lang="en-US" sz="4000" dirty="0" err="1">
                <a:solidFill>
                  <a:srgbClr val="0033CC"/>
                </a:solidFill>
              </a:rPr>
              <a:t>exp</a:t>
            </a:r>
            <a:r>
              <a:rPr lang="en-US" sz="4000" dirty="0">
                <a:solidFill>
                  <a:srgbClr val="0033CC"/>
                </a:solidFill>
              </a:rPr>
              <a:t>(-4s)(-3s+1)/(3s+1) and G</a:t>
            </a:r>
            <a:r>
              <a:rPr lang="en-US" sz="4000" baseline="-25000" dirty="0">
                <a:solidFill>
                  <a:srgbClr val="0033CC"/>
                </a:solidFill>
              </a:rPr>
              <a:t>-</a:t>
            </a:r>
            <a:r>
              <a:rPr lang="en-US" sz="4000" dirty="0">
                <a:solidFill>
                  <a:srgbClr val="0033CC"/>
                </a:solidFill>
              </a:rPr>
              <a:t>=(3s+1)/(7s+1)^2. Gives A = (7s+1)^2/(3s+1)(2s+1)</a:t>
            </a:r>
            <a:endParaRPr lang="nb-NO" sz="4000" baseline="-25000" dirty="0">
              <a:solidFill>
                <a:srgbClr val="0033CC"/>
              </a:solidFill>
            </a:endParaRPr>
          </a:p>
          <a:p>
            <a:pPr>
              <a:defRPr/>
            </a:pPr>
            <a:r>
              <a:rPr lang="en-US" sz="4800" dirty="0"/>
              <a:t>We want to choose B such that </a:t>
            </a:r>
            <a:r>
              <a:rPr lang="en-US" sz="4800" b="1" dirty="0">
                <a:solidFill>
                  <a:srgbClr val="FF0000"/>
                </a:solidFill>
              </a:rPr>
              <a:t>A and K can be designed independently</a:t>
            </a:r>
            <a:r>
              <a:rPr lang="en-US" sz="4800" dirty="0"/>
              <a:t>!!</a:t>
            </a:r>
          </a:p>
          <a:p>
            <a:pPr lvl="1">
              <a:defRPr/>
            </a:pPr>
            <a:r>
              <a:rPr lang="en-US" sz="4400" dirty="0">
                <a:solidFill>
                  <a:srgbClr val="FF0000"/>
                </a:solidFill>
              </a:rPr>
              <a:t>Solution* (</a:t>
            </a:r>
            <a:r>
              <a:rPr lang="en-US" sz="4400" dirty="0"/>
              <a:t>Lang and Ham ,1955)</a:t>
            </a:r>
            <a:r>
              <a:rPr lang="en-US" sz="4400" dirty="0">
                <a:solidFill>
                  <a:srgbClr val="FF0000"/>
                </a:solidFill>
              </a:rPr>
              <a:t>: </a:t>
            </a:r>
            <a:r>
              <a:rPr lang="en-US" sz="4400" dirty="0"/>
              <a:t>Choose B=</a:t>
            </a:r>
            <a:r>
              <a:rPr lang="en-US" sz="4400" dirty="0" err="1"/>
              <a:t>F</a:t>
            </a:r>
            <a:r>
              <a:rPr lang="en-US" sz="4400" baseline="-25000" dirty="0" err="1"/>
              <a:t>y</a:t>
            </a:r>
            <a:r>
              <a:rPr lang="en-US" sz="4400" dirty="0" err="1"/>
              <a:t>GA</a:t>
            </a:r>
            <a:r>
              <a:rPr lang="en-US" sz="4400" baseline="-25000" dirty="0"/>
              <a:t> </a:t>
            </a:r>
            <a:r>
              <a:rPr lang="en-US" sz="4400" dirty="0"/>
              <a:t> so that transfer function from r to the controller input (e) is zero (with perfect model) !!</a:t>
            </a:r>
          </a:p>
          <a:p>
            <a:pPr lvl="1">
              <a:defRPr/>
            </a:pPr>
            <a:r>
              <a:rPr lang="en-US" sz="4400" dirty="0"/>
              <a:t>The feedback  will then only take action if the feedforward is not working as expected (due to model error). </a:t>
            </a:r>
          </a:p>
          <a:p>
            <a:pPr lvl="1">
              <a:defRPr/>
            </a:pPr>
            <a:r>
              <a:rPr lang="en-US" sz="4400" dirty="0"/>
              <a:t>We must have B(0)=I so that we will have no offset (y=r at steady state) even with model error for G</a:t>
            </a:r>
            <a:r>
              <a:rPr lang="en-US" sz="4400" baseline="-25000" dirty="0"/>
              <a:t> </a:t>
            </a:r>
          </a:p>
          <a:p>
            <a:pPr lvl="1">
              <a:defRPr/>
            </a:pPr>
            <a:r>
              <a:rPr lang="en-US" sz="4000" dirty="0">
                <a:solidFill>
                  <a:srgbClr val="0033CC"/>
                </a:solidFill>
              </a:rPr>
              <a:t>Example. B(s) = </a:t>
            </a:r>
            <a:r>
              <a:rPr lang="en-US" sz="4000" dirty="0" err="1">
                <a:solidFill>
                  <a:srgbClr val="0033CC"/>
                </a:solidFill>
              </a:rPr>
              <a:t>F</a:t>
            </a:r>
            <a:r>
              <a:rPr lang="en-US" sz="4000" baseline="-25000" dirty="0" err="1">
                <a:solidFill>
                  <a:srgbClr val="0033CC"/>
                </a:solidFill>
              </a:rPr>
              <a:t>y</a:t>
            </a:r>
            <a:r>
              <a:rPr lang="en-US" sz="4000" dirty="0" err="1">
                <a:solidFill>
                  <a:srgbClr val="0033CC"/>
                </a:solidFill>
              </a:rPr>
              <a:t>GA</a:t>
            </a:r>
            <a:r>
              <a:rPr lang="en-US" sz="4000" baseline="-25000" dirty="0">
                <a:solidFill>
                  <a:srgbClr val="0033CC"/>
                </a:solidFill>
              </a:rPr>
              <a:t> </a:t>
            </a:r>
            <a:r>
              <a:rPr lang="en-US" sz="4000" dirty="0">
                <a:solidFill>
                  <a:srgbClr val="0033CC"/>
                </a:solidFill>
              </a:rPr>
              <a:t>= </a:t>
            </a:r>
            <a:r>
              <a:rPr lang="en-US" sz="4000" dirty="0" err="1">
                <a:solidFill>
                  <a:srgbClr val="0033CC"/>
                </a:solidFill>
              </a:rPr>
              <a:t>F</a:t>
            </a:r>
            <a:r>
              <a:rPr lang="en-US" sz="4000" baseline="-25000" dirty="0" err="1">
                <a:solidFill>
                  <a:srgbClr val="0033CC"/>
                </a:solidFill>
              </a:rPr>
              <a:t>y</a:t>
            </a:r>
            <a:r>
              <a:rPr lang="en-US" sz="4000" dirty="0" err="1">
                <a:solidFill>
                  <a:srgbClr val="0033CC"/>
                </a:solidFill>
              </a:rPr>
              <a:t>G</a:t>
            </a:r>
            <a:r>
              <a:rPr lang="en-US" sz="4000" baseline="-25000" dirty="0" err="1">
                <a:solidFill>
                  <a:srgbClr val="0033CC"/>
                </a:solidFill>
              </a:rPr>
              <a:t>+</a:t>
            </a:r>
            <a:r>
              <a:rPr lang="en-US" sz="4000" dirty="0" err="1">
                <a:solidFill>
                  <a:srgbClr val="0033CC"/>
                </a:solidFill>
              </a:rPr>
              <a:t>F</a:t>
            </a:r>
            <a:r>
              <a:rPr lang="en-US" sz="4000" baseline="-25000" dirty="0" err="1">
                <a:solidFill>
                  <a:srgbClr val="0033CC"/>
                </a:solidFill>
              </a:rPr>
              <a:t>r</a:t>
            </a:r>
            <a:r>
              <a:rPr lang="en-US" sz="4000" dirty="0">
                <a:solidFill>
                  <a:srgbClr val="0033CC"/>
                </a:solidFill>
              </a:rPr>
              <a:t> = </a:t>
            </a:r>
            <a:r>
              <a:rPr lang="en-US" sz="4000" dirty="0" err="1">
                <a:solidFill>
                  <a:srgbClr val="0033CC"/>
                </a:solidFill>
              </a:rPr>
              <a:t>exp</a:t>
            </a:r>
            <a:r>
              <a:rPr lang="en-US" sz="4000" dirty="0">
                <a:solidFill>
                  <a:srgbClr val="0033CC"/>
                </a:solidFill>
              </a:rPr>
              <a:t>(-4s)(-3s+1)/(3s+1)(2s+1). Note that B(0)=1. </a:t>
            </a:r>
            <a:endParaRPr lang="nb-NO" sz="4000" baseline="-25000" dirty="0">
              <a:solidFill>
                <a:srgbClr val="0033CC"/>
              </a:solidFill>
            </a:endParaRPr>
          </a:p>
          <a:p>
            <a:pPr lvl="1">
              <a:defRPr/>
            </a:pPr>
            <a:endParaRPr lang="en-US" sz="4400" baseline="-25000" dirty="0"/>
          </a:p>
          <a:p>
            <a:pPr>
              <a:defRPr/>
            </a:pPr>
            <a:r>
              <a:rPr lang="en-US" sz="4800" dirty="0"/>
              <a:t>The feedback controller K can be designed for disturbance rejection and robustness, e.g., using SIMC rules. </a:t>
            </a:r>
          </a:p>
          <a:p>
            <a:pPr lvl="1">
              <a:defRPr/>
            </a:pPr>
            <a:r>
              <a:rPr lang="en-US" sz="4000" dirty="0">
                <a:solidFill>
                  <a:srgbClr val="0033CC"/>
                </a:solidFill>
              </a:rPr>
              <a:t>Example. Approximate as first-order with delay process with theta=4+3+7/2=10.5 and tau1=7+7/2=10.5, and use SIMC! With </a:t>
            </a:r>
            <a:r>
              <a:rPr lang="en-US" sz="4000" dirty="0" err="1">
                <a:solidFill>
                  <a:srgbClr val="0033CC"/>
                </a:solidFill>
              </a:rPr>
              <a:t>tauc</a:t>
            </a:r>
            <a:r>
              <a:rPr lang="en-US" sz="4000" dirty="0">
                <a:solidFill>
                  <a:srgbClr val="0033CC"/>
                </a:solidFill>
              </a:rPr>
              <a:t>=theta get Kc=0.5 and </a:t>
            </a:r>
            <a:r>
              <a:rPr lang="en-US" sz="4000" dirty="0" err="1">
                <a:solidFill>
                  <a:srgbClr val="0033CC"/>
                </a:solidFill>
              </a:rPr>
              <a:t>taui</a:t>
            </a:r>
            <a:r>
              <a:rPr lang="en-US" sz="4000" dirty="0">
                <a:solidFill>
                  <a:srgbClr val="0033CC"/>
                </a:solidFill>
              </a:rPr>
              <a:t>=10.5. </a:t>
            </a:r>
          </a:p>
          <a:p>
            <a:pPr lvl="1">
              <a:defRPr/>
            </a:pPr>
            <a:endParaRPr lang="en-US" sz="4000" dirty="0">
              <a:solidFill>
                <a:srgbClr val="0033CC"/>
              </a:solidFill>
            </a:endParaRPr>
          </a:p>
          <a:p>
            <a:pPr>
              <a:defRPr/>
            </a:pPr>
            <a:r>
              <a:rPr lang="en-US" sz="5600" dirty="0">
                <a:solidFill>
                  <a:srgbClr val="0033CC"/>
                </a:solidFill>
                <a:highlight>
                  <a:srgbClr val="FFFF00"/>
                </a:highlight>
              </a:rPr>
              <a:t>The same approach applies to disturbances (d=r) with a feedforward controller </a:t>
            </a:r>
            <a:r>
              <a:rPr lang="en-US" sz="5600" dirty="0" err="1">
                <a:solidFill>
                  <a:srgbClr val="0033CC"/>
                </a:solidFill>
                <a:highlight>
                  <a:srgbClr val="FFFF00"/>
                </a:highlight>
              </a:rPr>
              <a:t>Cff</a:t>
            </a:r>
            <a:r>
              <a:rPr lang="en-US" sz="5600" dirty="0">
                <a:solidFill>
                  <a:srgbClr val="0033CC"/>
                </a:solidFill>
                <a:highlight>
                  <a:srgbClr val="FFFF00"/>
                </a:highlight>
              </a:rPr>
              <a:t> and measurement </a:t>
            </a:r>
            <a:r>
              <a:rPr lang="en-US" sz="5600" dirty="0" err="1">
                <a:solidFill>
                  <a:srgbClr val="0033CC"/>
                </a:solidFill>
                <a:highlight>
                  <a:srgbClr val="FFFF00"/>
                </a:highlight>
              </a:rPr>
              <a:t>Gdm</a:t>
            </a:r>
            <a:r>
              <a:rPr lang="en-US" sz="5600" dirty="0">
                <a:solidFill>
                  <a:srgbClr val="0033CC"/>
                </a:solidFill>
                <a:highlight>
                  <a:srgbClr val="FFFF00"/>
                </a:highlight>
              </a:rPr>
              <a:t>, but then GA is replaced by (G </a:t>
            </a:r>
            <a:r>
              <a:rPr lang="en-US" sz="5600" dirty="0" err="1">
                <a:solidFill>
                  <a:srgbClr val="0033CC"/>
                </a:solidFill>
                <a:highlight>
                  <a:srgbClr val="FFFF00"/>
                </a:highlight>
              </a:rPr>
              <a:t>Cff</a:t>
            </a:r>
            <a:r>
              <a:rPr lang="en-US" sz="5600" dirty="0">
                <a:solidFill>
                  <a:srgbClr val="0033CC"/>
                </a:solidFill>
                <a:highlight>
                  <a:srgbClr val="FFFF00"/>
                </a:highlight>
              </a:rPr>
              <a:t> </a:t>
            </a:r>
            <a:r>
              <a:rPr lang="en-US" sz="5600" dirty="0" err="1">
                <a:solidFill>
                  <a:srgbClr val="0033CC"/>
                </a:solidFill>
                <a:highlight>
                  <a:srgbClr val="FFFF00"/>
                </a:highlight>
              </a:rPr>
              <a:t>Gdm</a:t>
            </a:r>
            <a:r>
              <a:rPr lang="en-US" sz="5600" dirty="0">
                <a:solidFill>
                  <a:srgbClr val="0033CC"/>
                </a:solidFill>
                <a:highlight>
                  <a:srgbClr val="FFFF00"/>
                </a:highlight>
              </a:rPr>
              <a:t> + </a:t>
            </a:r>
            <a:r>
              <a:rPr lang="en-US" sz="5600" dirty="0" err="1">
                <a:solidFill>
                  <a:srgbClr val="0033CC"/>
                </a:solidFill>
                <a:highlight>
                  <a:srgbClr val="FFFF00"/>
                </a:highlight>
              </a:rPr>
              <a:t>Gd</a:t>
            </a:r>
            <a:r>
              <a:rPr lang="en-US" sz="5600" dirty="0">
                <a:solidFill>
                  <a:srgbClr val="0033CC"/>
                </a:solidFill>
                <a:highlight>
                  <a:srgbClr val="FFFF00"/>
                </a:highlight>
              </a:rPr>
              <a:t>).     So we get B = </a:t>
            </a:r>
            <a:r>
              <a:rPr lang="en-US" sz="5600" dirty="0" err="1">
                <a:solidFill>
                  <a:srgbClr val="0033CC"/>
                </a:solidFill>
                <a:highlight>
                  <a:srgbClr val="FFFF00"/>
                </a:highlight>
              </a:rPr>
              <a:t>Fy</a:t>
            </a:r>
            <a:r>
              <a:rPr lang="en-US" sz="5600" dirty="0">
                <a:solidFill>
                  <a:srgbClr val="0033CC"/>
                </a:solidFill>
                <a:highlight>
                  <a:srgbClr val="FFFF00"/>
                </a:highlight>
              </a:rPr>
              <a:t> (G </a:t>
            </a:r>
            <a:r>
              <a:rPr lang="en-US" sz="5600" dirty="0" err="1">
                <a:solidFill>
                  <a:srgbClr val="0033CC"/>
                </a:solidFill>
                <a:highlight>
                  <a:srgbClr val="FFFF00"/>
                </a:highlight>
              </a:rPr>
              <a:t>Cff</a:t>
            </a:r>
            <a:r>
              <a:rPr lang="en-US" sz="5600" dirty="0">
                <a:solidFill>
                  <a:srgbClr val="0033CC"/>
                </a:solidFill>
                <a:highlight>
                  <a:srgbClr val="FFFF00"/>
                </a:highlight>
              </a:rPr>
              <a:t>  </a:t>
            </a:r>
            <a:r>
              <a:rPr lang="en-US" sz="5600" dirty="0" err="1">
                <a:solidFill>
                  <a:srgbClr val="0033CC"/>
                </a:solidFill>
                <a:highlight>
                  <a:srgbClr val="FFFF00"/>
                </a:highlight>
              </a:rPr>
              <a:t>Gdm</a:t>
            </a:r>
            <a:r>
              <a:rPr lang="en-US" sz="5600" dirty="0">
                <a:solidFill>
                  <a:srgbClr val="0033CC"/>
                </a:solidFill>
                <a:highlight>
                  <a:srgbClr val="FFFF00"/>
                </a:highlight>
              </a:rPr>
              <a:t> + </a:t>
            </a:r>
            <a:r>
              <a:rPr lang="en-US" sz="5600" dirty="0" err="1">
                <a:solidFill>
                  <a:srgbClr val="0033CC"/>
                </a:solidFill>
                <a:highlight>
                  <a:srgbClr val="FFFF00"/>
                </a:highlight>
              </a:rPr>
              <a:t>Gd</a:t>
            </a:r>
            <a:r>
              <a:rPr lang="en-US" sz="5600" dirty="0">
                <a:solidFill>
                  <a:srgbClr val="0033CC"/>
                </a:solidFill>
                <a:highlight>
                  <a:srgbClr val="FFFF00"/>
                </a:highlight>
              </a:rPr>
              <a:t>).      Note that </a:t>
            </a:r>
            <a:r>
              <a:rPr lang="en-US" sz="5600" dirty="0" err="1">
                <a:solidFill>
                  <a:srgbClr val="0033CC"/>
                </a:solidFill>
                <a:highlight>
                  <a:srgbClr val="FFFF00"/>
                </a:highlight>
              </a:rPr>
              <a:t>Fy</a:t>
            </a:r>
            <a:r>
              <a:rPr lang="en-US" sz="5600" dirty="0">
                <a:solidFill>
                  <a:srgbClr val="0033CC"/>
                </a:solidFill>
                <a:highlight>
                  <a:srgbClr val="FFFF00"/>
                </a:highlight>
              </a:rPr>
              <a:t>=Gm in many cases.</a:t>
            </a:r>
          </a:p>
          <a:p>
            <a:pPr marL="0" indent="0">
              <a:buNone/>
              <a:defRPr/>
            </a:pPr>
            <a:endParaRPr lang="en-US" sz="1600" dirty="0"/>
          </a:p>
          <a:p>
            <a:pPr marL="0" indent="0">
              <a:buNone/>
              <a:defRPr/>
            </a:pPr>
            <a:r>
              <a:rPr lang="en-US" sz="1400" dirty="0"/>
              <a:t> </a:t>
            </a:r>
            <a:endParaRPr lang="nb-NO" sz="1800" dirty="0"/>
          </a:p>
          <a:p>
            <a:pPr marL="0" indent="0">
              <a:buNone/>
              <a:defRPr/>
            </a:pPr>
            <a:endParaRPr lang="nb-NO" sz="2000" dirty="0"/>
          </a:p>
          <a:p>
            <a:pPr>
              <a:buFont typeface="Wingdings" charset="0"/>
              <a:buChar char="n"/>
              <a:defRPr/>
            </a:pPr>
            <a:endParaRPr lang="en-US" dirty="0">
              <a:ea typeface="ＭＳ Ｐゴシック" charset="0"/>
              <a:cs typeface="+mn-cs"/>
            </a:endParaRPr>
          </a:p>
        </p:txBody>
      </p:sp>
      <p:pic>
        <p:nvPicPr>
          <p:cNvPr id="151556" name="Picture 58">
            <a:extLst>
              <a:ext uri="{FF2B5EF4-FFF2-40B4-BE49-F238E27FC236}">
                <a16:creationId xmlns:a16="http://schemas.microsoft.com/office/drawing/2014/main" id="{7154ABF5-E0F9-4EC6-BCE4-0935FE4D5C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2538" y="925513"/>
            <a:ext cx="532765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7" name="TextBox 39">
            <a:extLst>
              <a:ext uri="{FF2B5EF4-FFF2-40B4-BE49-F238E27FC236}">
                <a16:creationId xmlns:a16="http://schemas.microsoft.com/office/drawing/2014/main" id="{2AFEBF00-BBF7-49DD-B243-92DF3090D53A}"/>
              </a:ext>
            </a:extLst>
          </p:cNvPr>
          <p:cNvSpPr txBox="1">
            <a:spLocks noChangeArrowheads="1"/>
          </p:cNvSpPr>
          <p:nvPr/>
        </p:nvSpPr>
        <p:spPr bwMode="auto">
          <a:xfrm>
            <a:off x="5375275" y="1552575"/>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nb-NO" altLang="nb-NO"/>
              <a:t>e</a:t>
            </a:r>
          </a:p>
        </p:txBody>
      </p:sp>
      <p:sp>
        <p:nvSpPr>
          <p:cNvPr id="151558" name="Rectangle 1">
            <a:extLst>
              <a:ext uri="{FF2B5EF4-FFF2-40B4-BE49-F238E27FC236}">
                <a16:creationId xmlns:a16="http://schemas.microsoft.com/office/drawing/2014/main" id="{B26BFDDA-9338-43BD-8E0F-ADBC9C1E2C17}"/>
              </a:ext>
            </a:extLst>
          </p:cNvPr>
          <p:cNvSpPr>
            <a:spLocks noChangeArrowheads="1"/>
          </p:cNvSpPr>
          <p:nvPr/>
        </p:nvSpPr>
        <p:spPr bwMode="auto">
          <a:xfrm>
            <a:off x="4079875" y="836614"/>
            <a:ext cx="2592388" cy="2232025"/>
          </a:xfrm>
          <a:prstGeom prst="rect">
            <a:avLst/>
          </a:prstGeom>
          <a:noFill/>
          <a:ln w="15875" algn="ctr">
            <a:solidFill>
              <a:srgbClr val="FF0000"/>
            </a:solidFill>
            <a:prstDash val="dash"/>
            <a:round/>
            <a:headEnd/>
            <a:tailEnd type="triangle" w="med" len="med"/>
          </a:ln>
          <a:extLst>
            <a:ext uri="{909E8E84-426E-40DD-AFC4-6F175D3DCCD1}">
              <a14:hiddenFill xmlns:a14="http://schemas.microsoft.com/office/drawing/2010/main">
                <a:solidFill>
                  <a:srgbClr val="FFFFFF"/>
                </a:solidFill>
              </a14:hiddenFill>
            </a:ext>
          </a:extLst>
        </p:spPr>
        <p:txBody>
          <a:bodyPr wrap="none"/>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nb-NO" altLang="nb-NO"/>
          </a:p>
        </p:txBody>
      </p:sp>
      <p:sp>
        <p:nvSpPr>
          <p:cNvPr id="2" name="TextBox 1">
            <a:extLst>
              <a:ext uri="{FF2B5EF4-FFF2-40B4-BE49-F238E27FC236}">
                <a16:creationId xmlns:a16="http://schemas.microsoft.com/office/drawing/2014/main" id="{22486FFA-B9B0-4155-A3EA-C6C9DE72743B}"/>
              </a:ext>
            </a:extLst>
          </p:cNvPr>
          <p:cNvSpPr txBox="1"/>
          <p:nvPr/>
        </p:nvSpPr>
        <p:spPr>
          <a:xfrm>
            <a:off x="22354" y="6483069"/>
            <a:ext cx="3912994" cy="276999"/>
          </a:xfrm>
          <a:prstGeom prst="rect">
            <a:avLst/>
          </a:prstGeom>
          <a:noFill/>
        </p:spPr>
        <p:txBody>
          <a:bodyPr wrap="none" rtlCol="0">
            <a:spAutoFit/>
          </a:bodyPr>
          <a:lstStyle/>
          <a:p>
            <a:r>
              <a:rPr lang="nb-NO" sz="1200" dirty="0"/>
              <a:t>*See my note </a:t>
            </a:r>
            <a:r>
              <a:rPr lang="nb-NO" sz="1200" dirty="0" err="1"/>
              <a:t>on</a:t>
            </a:r>
            <a:r>
              <a:rPr lang="nb-NO" sz="1200" dirty="0"/>
              <a:t> </a:t>
            </a:r>
            <a:r>
              <a:rPr lang="nb-NO" sz="1200" dirty="0" err="1"/>
              <a:t>Two</a:t>
            </a:r>
            <a:r>
              <a:rPr lang="nb-NO" sz="1200" dirty="0"/>
              <a:t> </a:t>
            </a:r>
            <a:r>
              <a:rPr lang="nb-NO" sz="1200" dirty="0" err="1"/>
              <a:t>degrees</a:t>
            </a:r>
            <a:r>
              <a:rPr lang="nb-NO" sz="1200" dirty="0"/>
              <a:t> …. in </a:t>
            </a:r>
            <a:r>
              <a:rPr lang="nb-NO" sz="1200" strike="sngStrike" dirty="0" err="1"/>
              <a:t>mlokal</a:t>
            </a:r>
            <a:r>
              <a:rPr lang="nb-NO" sz="1200" strike="sngStrike" dirty="0"/>
              <a:t>/</a:t>
            </a:r>
            <a:r>
              <a:rPr lang="nb-NO" sz="1200" dirty="0"/>
              <a:t>sis  Krister and….</a:t>
            </a:r>
          </a:p>
        </p:txBody>
      </p:sp>
    </p:spTree>
    <p:extLst>
      <p:ext uri="{BB962C8B-B14F-4D97-AF65-F5344CB8AC3E}">
        <p14:creationId xmlns:p14="http://schemas.microsoft.com/office/powerpoint/2010/main" val="15196911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A51F486-2045-45AF-B624-6D7CE5BB1523}"/>
              </a:ext>
            </a:extLst>
          </p:cNvPr>
          <p:cNvPicPr>
            <a:picLocks noGrp="1" noChangeAspect="1"/>
          </p:cNvPicPr>
          <p:nvPr>
            <p:ph idx="1"/>
          </p:nvPr>
        </p:nvPicPr>
        <p:blipFill>
          <a:blip r:embed="rId3"/>
          <a:stretch>
            <a:fillRect/>
          </a:stretch>
        </p:blipFill>
        <p:spPr>
          <a:xfrm>
            <a:off x="1735366" y="276867"/>
            <a:ext cx="8753122" cy="6064746"/>
          </a:xfrm>
        </p:spPr>
      </p:pic>
      <p:sp>
        <p:nvSpPr>
          <p:cNvPr id="2" name="TextBox 1">
            <a:extLst>
              <a:ext uri="{FF2B5EF4-FFF2-40B4-BE49-F238E27FC236}">
                <a16:creationId xmlns:a16="http://schemas.microsoft.com/office/drawing/2014/main" id="{77776E01-393F-25F5-A082-B45A825E5E1B}"/>
              </a:ext>
            </a:extLst>
          </p:cNvPr>
          <p:cNvSpPr txBox="1"/>
          <p:nvPr/>
        </p:nvSpPr>
        <p:spPr>
          <a:xfrm flipH="1">
            <a:off x="7536160" y="4077072"/>
            <a:ext cx="1178417" cy="369332"/>
          </a:xfrm>
          <a:prstGeom prst="rect">
            <a:avLst/>
          </a:prstGeom>
          <a:noFill/>
        </p:spPr>
        <p:txBody>
          <a:bodyPr wrap="square" rtlCol="0">
            <a:spAutoFit/>
          </a:bodyPr>
          <a:lstStyle/>
          <a:p>
            <a:r>
              <a:rPr lang="nb-NO" dirty="0">
                <a:highlight>
                  <a:srgbClr val="FFFF00"/>
                </a:highlight>
              </a:rPr>
              <a:t>FIX</a:t>
            </a:r>
          </a:p>
        </p:txBody>
      </p:sp>
      <p:sp>
        <p:nvSpPr>
          <p:cNvPr id="3" name="TextBox 2">
            <a:extLst>
              <a:ext uri="{FF2B5EF4-FFF2-40B4-BE49-F238E27FC236}">
                <a16:creationId xmlns:a16="http://schemas.microsoft.com/office/drawing/2014/main" id="{FCB9AE36-C8A6-F3E8-7670-B9D2D1034B11}"/>
              </a:ext>
            </a:extLst>
          </p:cNvPr>
          <p:cNvSpPr txBox="1"/>
          <p:nvPr/>
        </p:nvSpPr>
        <p:spPr>
          <a:xfrm>
            <a:off x="54709" y="0"/>
            <a:ext cx="1889300" cy="369332"/>
          </a:xfrm>
          <a:prstGeom prst="rect">
            <a:avLst/>
          </a:prstGeom>
          <a:noFill/>
        </p:spPr>
        <p:txBody>
          <a:bodyPr wrap="none" rtlCol="0">
            <a:spAutoFit/>
          </a:bodyPr>
          <a:lstStyle/>
          <a:p>
            <a:r>
              <a:rPr lang="nb-NO" dirty="0" err="1">
                <a:highlight>
                  <a:srgbClr val="FFFF00"/>
                </a:highlight>
              </a:rPr>
              <a:t>Example</a:t>
            </a:r>
            <a:r>
              <a:rPr lang="nb-NO" dirty="0">
                <a:highlight>
                  <a:srgbClr val="FFFF00"/>
                </a:highlight>
              </a:rPr>
              <a:t> FF </a:t>
            </a:r>
            <a:r>
              <a:rPr lang="nb-NO" dirty="0" err="1">
                <a:highlight>
                  <a:srgbClr val="FFFF00"/>
                </a:highlight>
              </a:rPr>
              <a:t>with</a:t>
            </a:r>
            <a:r>
              <a:rPr lang="nb-NO" dirty="0">
                <a:highlight>
                  <a:srgbClr val="FFFF00"/>
                </a:highlight>
              </a:rPr>
              <a:t> B</a:t>
            </a:r>
            <a:endParaRPr lang="en-US" dirty="0">
              <a:highlight>
                <a:srgbClr val="FFFF00"/>
              </a:highlight>
            </a:endParaRPr>
          </a:p>
        </p:txBody>
      </p:sp>
      <p:sp>
        <p:nvSpPr>
          <p:cNvPr id="6" name="TextBox 5">
            <a:extLst>
              <a:ext uri="{FF2B5EF4-FFF2-40B4-BE49-F238E27FC236}">
                <a16:creationId xmlns:a16="http://schemas.microsoft.com/office/drawing/2014/main" id="{26168241-3E16-117F-FB8E-F1CC1D4F5EE5}"/>
              </a:ext>
            </a:extLst>
          </p:cNvPr>
          <p:cNvSpPr txBox="1"/>
          <p:nvPr/>
        </p:nvSpPr>
        <p:spPr>
          <a:xfrm>
            <a:off x="263352" y="1700808"/>
            <a:ext cx="2304256" cy="1015663"/>
          </a:xfrm>
          <a:prstGeom prst="rect">
            <a:avLst/>
          </a:prstGeom>
          <a:noFill/>
        </p:spPr>
        <p:txBody>
          <a:bodyPr wrap="square">
            <a:spAutoFit/>
          </a:bodyPr>
          <a:lstStyle/>
          <a:p>
            <a:r>
              <a:rPr lang="en-US" dirty="0" err="1"/>
              <a:t>C</a:t>
            </a:r>
            <a:r>
              <a:rPr lang="en-US" baseline="-25000" dirty="0" err="1"/>
              <a:t>FF,ideal</a:t>
            </a:r>
            <a:r>
              <a:rPr lang="en-US" dirty="0"/>
              <a:t> = - G</a:t>
            </a:r>
            <a:r>
              <a:rPr lang="en-US" baseline="-25000" dirty="0"/>
              <a:t>d</a:t>
            </a:r>
            <a:r>
              <a:rPr lang="en-US" dirty="0"/>
              <a:t>/</a:t>
            </a:r>
            <a:r>
              <a:rPr lang="en-US" dirty="0">
                <a:highlight>
                  <a:srgbClr val="FFFF00"/>
                </a:highlight>
              </a:rPr>
              <a:t>G</a:t>
            </a:r>
            <a:r>
              <a:rPr lang="en-US" dirty="0"/>
              <a:t> = -e</a:t>
            </a:r>
            <a:r>
              <a:rPr lang="en-US" baseline="30000" dirty="0"/>
              <a:t>s </a:t>
            </a:r>
          </a:p>
          <a:p>
            <a:endParaRPr lang="en-US" baseline="30000" dirty="0"/>
          </a:p>
          <a:p>
            <a:r>
              <a:rPr lang="en-US" baseline="30000" dirty="0"/>
              <a:t>Prediction; not possible, so use</a:t>
            </a:r>
          </a:p>
          <a:p>
            <a:r>
              <a:rPr lang="en-US" dirty="0"/>
              <a:t>C</a:t>
            </a:r>
            <a:r>
              <a:rPr lang="en-US" baseline="-25000" dirty="0"/>
              <a:t>FF </a:t>
            </a:r>
            <a:r>
              <a:rPr lang="en-US" dirty="0"/>
              <a:t>= -1</a:t>
            </a:r>
            <a:endParaRPr lang="en-US" baseline="30000" dirty="0"/>
          </a:p>
        </p:txBody>
      </p:sp>
      <p:sp>
        <p:nvSpPr>
          <p:cNvPr id="8" name="TextBox 7">
            <a:extLst>
              <a:ext uri="{FF2B5EF4-FFF2-40B4-BE49-F238E27FC236}">
                <a16:creationId xmlns:a16="http://schemas.microsoft.com/office/drawing/2014/main" id="{60E8A541-AC38-A3C6-D9FD-EDF1A53255DC}"/>
              </a:ext>
            </a:extLst>
          </p:cNvPr>
          <p:cNvSpPr txBox="1"/>
          <p:nvPr/>
        </p:nvSpPr>
        <p:spPr>
          <a:xfrm>
            <a:off x="9336360" y="980728"/>
            <a:ext cx="809837" cy="369332"/>
          </a:xfrm>
          <a:prstGeom prst="rect">
            <a:avLst/>
          </a:prstGeom>
          <a:noFill/>
        </p:spPr>
        <p:txBody>
          <a:bodyPr wrap="none" rtlCol="0">
            <a:spAutoFit/>
          </a:bodyPr>
          <a:lstStyle/>
          <a:p>
            <a:r>
              <a:rPr lang="nb-NO" dirty="0"/>
              <a:t>(SIMC)</a:t>
            </a:r>
            <a:endParaRPr lang="en-US" dirty="0"/>
          </a:p>
        </p:txBody>
      </p:sp>
    </p:spTree>
    <p:extLst>
      <p:ext uri="{BB962C8B-B14F-4D97-AF65-F5344CB8AC3E}">
        <p14:creationId xmlns:p14="http://schemas.microsoft.com/office/powerpoint/2010/main" val="41157191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F0CA4-B855-A4F8-0C72-2235E63593FB}"/>
              </a:ext>
            </a:extLst>
          </p:cNvPr>
          <p:cNvSpPr>
            <a:spLocks noGrp="1"/>
          </p:cNvSpPr>
          <p:nvPr>
            <p:ph type="title"/>
          </p:nvPr>
        </p:nvSpPr>
        <p:spPr/>
        <p:txBody>
          <a:bodyPr>
            <a:normAutofit/>
          </a:bodyPr>
          <a:lstStyle/>
          <a:p>
            <a:r>
              <a:rPr lang="en-US" b="0" i="0" u="none" strike="noStrike" baseline="0" dirty="0">
                <a:highlight>
                  <a:srgbClr val="FFFF00"/>
                </a:highlight>
                <a:latin typeface="CMBX8"/>
              </a:rPr>
              <a:t>E12.</a:t>
            </a:r>
            <a:r>
              <a:rPr lang="en-US" b="0" i="0" u="none" strike="noStrike" baseline="0" dirty="0">
                <a:latin typeface="CMBX8"/>
              </a:rPr>
              <a:t> Linear decoupling </a:t>
            </a:r>
            <a:endParaRPr lang="en-US" sz="8800" dirty="0"/>
          </a:p>
        </p:txBody>
      </p:sp>
      <p:pic>
        <p:nvPicPr>
          <p:cNvPr id="5" name="Picture 4">
            <a:extLst>
              <a:ext uri="{FF2B5EF4-FFF2-40B4-BE49-F238E27FC236}">
                <a16:creationId xmlns:a16="http://schemas.microsoft.com/office/drawing/2014/main" id="{68A91863-AA9C-316C-CECC-EEEE6179888B}"/>
              </a:ext>
            </a:extLst>
          </p:cNvPr>
          <p:cNvPicPr>
            <a:picLocks noChangeAspect="1"/>
          </p:cNvPicPr>
          <p:nvPr/>
        </p:nvPicPr>
        <p:blipFill>
          <a:blip r:embed="rId2"/>
          <a:stretch>
            <a:fillRect/>
          </a:stretch>
        </p:blipFill>
        <p:spPr>
          <a:xfrm>
            <a:off x="585234" y="1516469"/>
            <a:ext cx="6589917" cy="3825062"/>
          </a:xfrm>
          <a:prstGeom prst="rect">
            <a:avLst/>
          </a:prstGeom>
        </p:spPr>
      </p:pic>
      <p:pic>
        <p:nvPicPr>
          <p:cNvPr id="7" name="Picture 6">
            <a:extLst>
              <a:ext uri="{FF2B5EF4-FFF2-40B4-BE49-F238E27FC236}">
                <a16:creationId xmlns:a16="http://schemas.microsoft.com/office/drawing/2014/main" id="{2DE75E84-6ADC-AFBE-57BC-9437F5A210C7}"/>
              </a:ext>
            </a:extLst>
          </p:cNvPr>
          <p:cNvPicPr>
            <a:picLocks noChangeAspect="1"/>
          </p:cNvPicPr>
          <p:nvPr/>
        </p:nvPicPr>
        <p:blipFill>
          <a:blip r:embed="rId3"/>
          <a:stretch>
            <a:fillRect/>
          </a:stretch>
        </p:blipFill>
        <p:spPr>
          <a:xfrm>
            <a:off x="585234" y="5498803"/>
            <a:ext cx="2083391" cy="1195388"/>
          </a:xfrm>
          <a:prstGeom prst="rect">
            <a:avLst/>
          </a:prstGeom>
        </p:spPr>
      </p:pic>
      <p:pic>
        <p:nvPicPr>
          <p:cNvPr id="9" name="Picture 8">
            <a:extLst>
              <a:ext uri="{FF2B5EF4-FFF2-40B4-BE49-F238E27FC236}">
                <a16:creationId xmlns:a16="http://schemas.microsoft.com/office/drawing/2014/main" id="{3DA783CC-C5A9-BE24-C0A1-3DFCF36898B9}"/>
              </a:ext>
            </a:extLst>
          </p:cNvPr>
          <p:cNvPicPr>
            <a:picLocks noChangeAspect="1"/>
          </p:cNvPicPr>
          <p:nvPr/>
        </p:nvPicPr>
        <p:blipFill>
          <a:blip r:embed="rId4"/>
          <a:stretch>
            <a:fillRect/>
          </a:stretch>
        </p:blipFill>
        <p:spPr>
          <a:xfrm>
            <a:off x="2819399" y="5596434"/>
            <a:ext cx="3810000" cy="1000125"/>
          </a:xfrm>
          <a:prstGeom prst="rect">
            <a:avLst/>
          </a:prstGeom>
        </p:spPr>
      </p:pic>
      <p:pic>
        <p:nvPicPr>
          <p:cNvPr id="13" name="Picture 12">
            <a:extLst>
              <a:ext uri="{FF2B5EF4-FFF2-40B4-BE49-F238E27FC236}">
                <a16:creationId xmlns:a16="http://schemas.microsoft.com/office/drawing/2014/main" id="{AD6CB317-2158-5DDB-8D73-789533F7E075}"/>
              </a:ext>
            </a:extLst>
          </p:cNvPr>
          <p:cNvPicPr>
            <a:picLocks noChangeAspect="1"/>
          </p:cNvPicPr>
          <p:nvPr/>
        </p:nvPicPr>
        <p:blipFill>
          <a:blip r:embed="rId5"/>
          <a:stretch>
            <a:fillRect/>
          </a:stretch>
        </p:blipFill>
        <p:spPr>
          <a:xfrm>
            <a:off x="7349591" y="159486"/>
            <a:ext cx="4738705" cy="2097384"/>
          </a:xfrm>
          <a:prstGeom prst="rect">
            <a:avLst/>
          </a:prstGeom>
        </p:spPr>
      </p:pic>
      <p:pic>
        <p:nvPicPr>
          <p:cNvPr id="15" name="Picture 14">
            <a:extLst>
              <a:ext uri="{FF2B5EF4-FFF2-40B4-BE49-F238E27FC236}">
                <a16:creationId xmlns:a16="http://schemas.microsoft.com/office/drawing/2014/main" id="{821081C4-2CD5-7A17-CD88-0CF8E23A6ADE}"/>
              </a:ext>
            </a:extLst>
          </p:cNvPr>
          <p:cNvPicPr>
            <a:picLocks noChangeAspect="1"/>
          </p:cNvPicPr>
          <p:nvPr/>
        </p:nvPicPr>
        <p:blipFill>
          <a:blip r:embed="rId6"/>
          <a:stretch>
            <a:fillRect/>
          </a:stretch>
        </p:blipFill>
        <p:spPr>
          <a:xfrm>
            <a:off x="7325924" y="2329205"/>
            <a:ext cx="4635703" cy="3682228"/>
          </a:xfrm>
          <a:prstGeom prst="rect">
            <a:avLst/>
          </a:prstGeom>
        </p:spPr>
      </p:pic>
      <p:pic>
        <p:nvPicPr>
          <p:cNvPr id="21" name="Picture 20">
            <a:extLst>
              <a:ext uri="{FF2B5EF4-FFF2-40B4-BE49-F238E27FC236}">
                <a16:creationId xmlns:a16="http://schemas.microsoft.com/office/drawing/2014/main" id="{E5112742-F23E-B7A3-CDFD-602D6707BBEE}"/>
              </a:ext>
            </a:extLst>
          </p:cNvPr>
          <p:cNvPicPr>
            <a:picLocks noChangeAspect="1"/>
          </p:cNvPicPr>
          <p:nvPr/>
        </p:nvPicPr>
        <p:blipFill>
          <a:blip r:embed="rId7"/>
          <a:stretch>
            <a:fillRect/>
          </a:stretch>
        </p:blipFill>
        <p:spPr>
          <a:xfrm>
            <a:off x="7349591" y="6041349"/>
            <a:ext cx="4738705" cy="2593574"/>
          </a:xfrm>
          <a:prstGeom prst="rect">
            <a:avLst/>
          </a:prstGeom>
        </p:spPr>
      </p:pic>
      <p:sp>
        <p:nvSpPr>
          <p:cNvPr id="3" name="Slide Number Placeholder 2">
            <a:extLst>
              <a:ext uri="{FF2B5EF4-FFF2-40B4-BE49-F238E27FC236}">
                <a16:creationId xmlns:a16="http://schemas.microsoft.com/office/drawing/2014/main" id="{21BFD34C-D34E-156E-6A41-B6EB972570A5}"/>
              </a:ext>
            </a:extLst>
          </p:cNvPr>
          <p:cNvSpPr>
            <a:spLocks noGrp="1"/>
          </p:cNvSpPr>
          <p:nvPr>
            <p:ph type="sldNum" sz="quarter" idx="12"/>
          </p:nvPr>
        </p:nvSpPr>
        <p:spPr/>
        <p:txBody>
          <a:bodyPr/>
          <a:lstStyle/>
          <a:p>
            <a:fld id="{A5FDCD2B-6064-4A78-9C2D-DD73DFA345C7}" type="slidenum">
              <a:rPr lang="en-US" smtClean="0"/>
              <a:t>85</a:t>
            </a:fld>
            <a:endParaRPr lang="en-US"/>
          </a:p>
        </p:txBody>
      </p:sp>
    </p:spTree>
    <p:extLst>
      <p:ext uri="{BB962C8B-B14F-4D97-AF65-F5344CB8AC3E}">
        <p14:creationId xmlns:p14="http://schemas.microsoft.com/office/powerpoint/2010/main" val="11565422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F0CA4-B855-A4F8-0C72-2235E63593FB}"/>
              </a:ext>
            </a:extLst>
          </p:cNvPr>
          <p:cNvSpPr>
            <a:spLocks noGrp="1"/>
          </p:cNvSpPr>
          <p:nvPr>
            <p:ph type="title"/>
          </p:nvPr>
        </p:nvSpPr>
        <p:spPr/>
        <p:txBody>
          <a:bodyPr>
            <a:normAutofit/>
          </a:bodyPr>
          <a:lstStyle/>
          <a:p>
            <a:r>
              <a:rPr lang="en-US" b="0" i="0" u="none" strike="noStrike" baseline="0" dirty="0">
                <a:highlight>
                  <a:srgbClr val="FFFF00"/>
                </a:highlight>
                <a:latin typeface="CMBX8"/>
              </a:rPr>
              <a:t>E13.</a:t>
            </a:r>
            <a:r>
              <a:rPr lang="en-US" b="0" i="0" u="none" strike="noStrike" baseline="0" dirty="0">
                <a:latin typeface="CMBX8"/>
              </a:rPr>
              <a:t> Linearization elements</a:t>
            </a:r>
            <a:endParaRPr lang="en-US" sz="8800" dirty="0"/>
          </a:p>
        </p:txBody>
      </p:sp>
      <p:sp>
        <p:nvSpPr>
          <p:cNvPr id="3" name="Content Placeholder 2">
            <a:extLst>
              <a:ext uri="{FF2B5EF4-FFF2-40B4-BE49-F238E27FC236}">
                <a16:creationId xmlns:a16="http://schemas.microsoft.com/office/drawing/2014/main" id="{C84BF92B-9465-ECFC-E5D5-8F1249297DE2}"/>
              </a:ext>
            </a:extLst>
          </p:cNvPr>
          <p:cNvSpPr>
            <a:spLocks noGrp="1"/>
          </p:cNvSpPr>
          <p:nvPr>
            <p:ph idx="1"/>
          </p:nvPr>
        </p:nvSpPr>
        <p:spPr/>
        <p:txBody>
          <a:bodyPr/>
          <a:lstStyle/>
          <a:p>
            <a:r>
              <a:rPr lang="nb-NO" dirty="0" err="1"/>
              <a:t>Typically</a:t>
            </a:r>
            <a:r>
              <a:rPr lang="nb-NO" dirty="0"/>
              <a:t>, </a:t>
            </a:r>
            <a:r>
              <a:rPr lang="nb-NO" dirty="0" err="1"/>
              <a:t>logarithm</a:t>
            </a:r>
            <a:r>
              <a:rPr lang="nb-NO" dirty="0"/>
              <a:t> or nonlinear </a:t>
            </a:r>
            <a:r>
              <a:rPr lang="nb-NO" dirty="0" err="1"/>
              <a:t>feedforward</a:t>
            </a:r>
            <a:r>
              <a:rPr lang="nb-NO" dirty="0"/>
              <a:t> </a:t>
            </a:r>
            <a:r>
              <a:rPr lang="nb-NO" dirty="0" err="1"/>
              <a:t>blocks</a:t>
            </a:r>
            <a:endParaRPr lang="nb-NO" dirty="0"/>
          </a:p>
          <a:p>
            <a:r>
              <a:rPr lang="nb-NO" dirty="0"/>
              <a:t>General </a:t>
            </a:r>
            <a:r>
              <a:rPr lang="nb-NO" dirty="0" err="1"/>
              <a:t>approach</a:t>
            </a:r>
            <a:r>
              <a:rPr lang="nb-NO" dirty="0"/>
              <a:t>: See Input </a:t>
            </a:r>
            <a:r>
              <a:rPr lang="nb-NO" dirty="0" err="1"/>
              <a:t>transformations</a:t>
            </a:r>
            <a:endParaRPr lang="en-US" dirty="0"/>
          </a:p>
        </p:txBody>
      </p:sp>
      <p:sp>
        <p:nvSpPr>
          <p:cNvPr id="4" name="Slide Number Placeholder 3">
            <a:extLst>
              <a:ext uri="{FF2B5EF4-FFF2-40B4-BE49-F238E27FC236}">
                <a16:creationId xmlns:a16="http://schemas.microsoft.com/office/drawing/2014/main" id="{2FB7F7E0-2BDF-2517-407E-49EE6140C891}"/>
              </a:ext>
            </a:extLst>
          </p:cNvPr>
          <p:cNvSpPr>
            <a:spLocks noGrp="1"/>
          </p:cNvSpPr>
          <p:nvPr>
            <p:ph type="sldNum" sz="quarter" idx="12"/>
          </p:nvPr>
        </p:nvSpPr>
        <p:spPr/>
        <p:txBody>
          <a:bodyPr/>
          <a:lstStyle/>
          <a:p>
            <a:fld id="{A5FDCD2B-6064-4A78-9C2D-DD73DFA345C7}" type="slidenum">
              <a:rPr lang="en-US" smtClean="0"/>
              <a:t>86</a:t>
            </a:fld>
            <a:endParaRPr lang="en-US"/>
          </a:p>
        </p:txBody>
      </p:sp>
    </p:spTree>
    <p:extLst>
      <p:ext uri="{BB962C8B-B14F-4D97-AF65-F5344CB8AC3E}">
        <p14:creationId xmlns:p14="http://schemas.microsoft.com/office/powerpoint/2010/main" val="22879484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7FE73-B7C5-481F-87D9-FEB3B10DA32D}"/>
              </a:ext>
            </a:extLst>
          </p:cNvPr>
          <p:cNvSpPr>
            <a:spLocks noGrp="1"/>
          </p:cNvSpPr>
          <p:nvPr>
            <p:ph type="title"/>
          </p:nvPr>
        </p:nvSpPr>
        <p:spPr/>
        <p:txBody>
          <a:bodyPr>
            <a:normAutofit/>
          </a:bodyPr>
          <a:lstStyle/>
          <a:p>
            <a:r>
              <a:rPr lang="en-US" b="0" i="0" u="none" strike="noStrike" baseline="0" dirty="0">
                <a:highlight>
                  <a:srgbClr val="FFFF00"/>
                </a:highlight>
                <a:latin typeface="CMBX8"/>
              </a:rPr>
              <a:t>E14.</a:t>
            </a:r>
            <a:r>
              <a:rPr lang="en-US" b="0" i="0" u="none" strike="noStrike" baseline="0" dirty="0">
                <a:latin typeface="CMBX8"/>
              </a:rPr>
              <a:t> Calculation block based on transformed input</a:t>
            </a:r>
            <a:endParaRPr lang="en-US" dirty="0"/>
          </a:p>
        </p:txBody>
      </p:sp>
      <p:sp>
        <p:nvSpPr>
          <p:cNvPr id="3" name="Content Placeholder 2">
            <a:extLst>
              <a:ext uri="{FF2B5EF4-FFF2-40B4-BE49-F238E27FC236}">
                <a16:creationId xmlns:a16="http://schemas.microsoft.com/office/drawing/2014/main" id="{D075B97C-D670-B868-927B-681C2A6BF920}"/>
              </a:ext>
            </a:extLst>
          </p:cNvPr>
          <p:cNvSpPr>
            <a:spLocks noGrp="1"/>
          </p:cNvSpPr>
          <p:nvPr>
            <p:ph idx="1"/>
          </p:nvPr>
        </p:nvSpPr>
        <p:spPr/>
        <p:txBody>
          <a:bodyPr/>
          <a:lstStyle/>
          <a:p>
            <a:r>
              <a:rPr lang="nb-NO" dirty="0"/>
              <a:t>SEE LATER</a:t>
            </a:r>
            <a:endParaRPr lang="en-US" dirty="0"/>
          </a:p>
        </p:txBody>
      </p:sp>
      <p:sp>
        <p:nvSpPr>
          <p:cNvPr id="4" name="Slide Number Placeholder 3">
            <a:extLst>
              <a:ext uri="{FF2B5EF4-FFF2-40B4-BE49-F238E27FC236}">
                <a16:creationId xmlns:a16="http://schemas.microsoft.com/office/drawing/2014/main" id="{AD003272-4626-09FE-4509-C9FE8EDACAA8}"/>
              </a:ext>
            </a:extLst>
          </p:cNvPr>
          <p:cNvSpPr>
            <a:spLocks noGrp="1"/>
          </p:cNvSpPr>
          <p:nvPr>
            <p:ph type="sldNum" sz="quarter" idx="12"/>
          </p:nvPr>
        </p:nvSpPr>
        <p:spPr/>
        <p:txBody>
          <a:bodyPr/>
          <a:lstStyle/>
          <a:p>
            <a:fld id="{A5FDCD2B-6064-4A78-9C2D-DD73DFA345C7}" type="slidenum">
              <a:rPr lang="en-US" smtClean="0"/>
              <a:t>87</a:t>
            </a:fld>
            <a:endParaRPr lang="en-US"/>
          </a:p>
        </p:txBody>
      </p:sp>
    </p:spTree>
    <p:extLst>
      <p:ext uri="{BB962C8B-B14F-4D97-AF65-F5344CB8AC3E}">
        <p14:creationId xmlns:p14="http://schemas.microsoft.com/office/powerpoint/2010/main" val="23178865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F0CA4-B855-A4F8-0C72-2235E63593FB}"/>
              </a:ext>
            </a:extLst>
          </p:cNvPr>
          <p:cNvSpPr>
            <a:spLocks noGrp="1"/>
          </p:cNvSpPr>
          <p:nvPr>
            <p:ph type="title"/>
          </p:nvPr>
        </p:nvSpPr>
        <p:spPr/>
        <p:txBody>
          <a:bodyPr>
            <a:normAutofit/>
          </a:bodyPr>
          <a:lstStyle/>
          <a:p>
            <a:r>
              <a:rPr lang="en-US" b="0" i="0" u="none" strike="noStrike" baseline="0" dirty="0">
                <a:highlight>
                  <a:srgbClr val="FFFF00"/>
                </a:highlight>
                <a:latin typeface="CMBX8"/>
              </a:rPr>
              <a:t>E11.</a:t>
            </a:r>
            <a:r>
              <a:rPr lang="en-US" b="0" i="0" u="none" strike="noStrike" baseline="0" dirty="0">
                <a:latin typeface="CMBX8"/>
              </a:rPr>
              <a:t> </a:t>
            </a:r>
            <a:r>
              <a:rPr lang="en-US" dirty="0">
                <a:latin typeface="CMBX8"/>
              </a:rPr>
              <a:t>Simple static estimators</a:t>
            </a:r>
            <a:endParaRPr lang="en-US" sz="8800" dirty="0"/>
          </a:p>
        </p:txBody>
      </p:sp>
      <p:sp>
        <p:nvSpPr>
          <p:cNvPr id="3" name="Content Placeholder 2">
            <a:extLst>
              <a:ext uri="{FF2B5EF4-FFF2-40B4-BE49-F238E27FC236}">
                <a16:creationId xmlns:a16="http://schemas.microsoft.com/office/drawing/2014/main" id="{C84BF92B-9465-ECFC-E5D5-8F1249297DE2}"/>
              </a:ext>
            </a:extLst>
          </p:cNvPr>
          <p:cNvSpPr>
            <a:spLocks noGrp="1"/>
          </p:cNvSpPr>
          <p:nvPr>
            <p:ph idx="1"/>
          </p:nvPr>
        </p:nvSpPr>
        <p:spPr/>
        <p:txBody>
          <a:bodyPr/>
          <a:lstStyle/>
          <a:p>
            <a:r>
              <a:rPr lang="nb-NO" dirty="0" err="1"/>
              <a:t>Inferential</a:t>
            </a:r>
            <a:r>
              <a:rPr lang="nb-NO" dirty="0"/>
              <a:t> element</a:t>
            </a:r>
          </a:p>
          <a:p>
            <a:r>
              <a:rPr lang="nb-NO" dirty="0"/>
              <a:t>Soft sensor</a:t>
            </a:r>
            <a:endParaRPr lang="en-US" dirty="0"/>
          </a:p>
        </p:txBody>
      </p:sp>
      <p:sp>
        <p:nvSpPr>
          <p:cNvPr id="4" name="Slide Number Placeholder 3">
            <a:extLst>
              <a:ext uri="{FF2B5EF4-FFF2-40B4-BE49-F238E27FC236}">
                <a16:creationId xmlns:a16="http://schemas.microsoft.com/office/drawing/2014/main" id="{2BB0EC29-8494-B224-3470-2BA02AA4E642}"/>
              </a:ext>
            </a:extLst>
          </p:cNvPr>
          <p:cNvSpPr>
            <a:spLocks noGrp="1"/>
          </p:cNvSpPr>
          <p:nvPr>
            <p:ph type="sldNum" sz="quarter" idx="12"/>
          </p:nvPr>
        </p:nvSpPr>
        <p:spPr/>
        <p:txBody>
          <a:bodyPr/>
          <a:lstStyle/>
          <a:p>
            <a:fld id="{A5FDCD2B-6064-4A78-9C2D-DD73DFA345C7}" type="slidenum">
              <a:rPr lang="en-US" smtClean="0"/>
              <a:t>88</a:t>
            </a:fld>
            <a:endParaRPr lang="en-US"/>
          </a:p>
        </p:txBody>
      </p:sp>
    </p:spTree>
    <p:extLst>
      <p:ext uri="{BB962C8B-B14F-4D97-AF65-F5344CB8AC3E}">
        <p14:creationId xmlns:p14="http://schemas.microsoft.com/office/powerpoint/2010/main" val="69892725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7FE73-B7C5-481F-87D9-FEB3B10DA32D}"/>
              </a:ext>
            </a:extLst>
          </p:cNvPr>
          <p:cNvSpPr>
            <a:spLocks noGrp="1"/>
          </p:cNvSpPr>
          <p:nvPr>
            <p:ph type="title"/>
          </p:nvPr>
        </p:nvSpPr>
        <p:spPr>
          <a:xfrm>
            <a:off x="689344" y="0"/>
            <a:ext cx="10515600" cy="1325563"/>
          </a:xfrm>
        </p:spPr>
        <p:txBody>
          <a:bodyPr>
            <a:normAutofit/>
          </a:bodyPr>
          <a:lstStyle/>
          <a:p>
            <a:r>
              <a:rPr lang="en-US" b="0" i="0" u="none" strike="noStrike" baseline="0" dirty="0">
                <a:latin typeface="CMBX8"/>
              </a:rPr>
              <a:t>Additional standard elements</a:t>
            </a:r>
            <a:endParaRPr lang="en-US" dirty="0"/>
          </a:p>
        </p:txBody>
      </p:sp>
      <p:sp>
        <p:nvSpPr>
          <p:cNvPr id="3" name="Content Placeholder 2">
            <a:extLst>
              <a:ext uri="{FF2B5EF4-FFF2-40B4-BE49-F238E27FC236}">
                <a16:creationId xmlns:a16="http://schemas.microsoft.com/office/drawing/2014/main" id="{D075B97C-D670-B868-927B-681C2A6BF920}"/>
              </a:ext>
            </a:extLst>
          </p:cNvPr>
          <p:cNvSpPr>
            <a:spLocks noGrp="1"/>
          </p:cNvSpPr>
          <p:nvPr>
            <p:ph idx="1"/>
          </p:nvPr>
        </p:nvSpPr>
        <p:spPr>
          <a:xfrm>
            <a:off x="838200" y="1180214"/>
            <a:ext cx="10515600" cy="5550195"/>
          </a:xfrm>
        </p:spPr>
        <p:txBody>
          <a:bodyPr>
            <a:normAutofit fontScale="92500" lnSpcReduction="10000"/>
          </a:bodyPr>
          <a:lstStyle/>
          <a:p>
            <a:r>
              <a:rPr lang="nb-NO" dirty="0">
                <a:highlight>
                  <a:srgbClr val="FFFF00"/>
                </a:highlight>
              </a:rPr>
              <a:t>E16</a:t>
            </a:r>
            <a:r>
              <a:rPr lang="nb-NO" dirty="0"/>
              <a:t>. Simple nonlinear </a:t>
            </a:r>
            <a:r>
              <a:rPr lang="nb-NO" dirty="0" err="1"/>
              <a:t>static</a:t>
            </a:r>
            <a:r>
              <a:rPr lang="nb-NO" dirty="0"/>
              <a:t> elements</a:t>
            </a:r>
          </a:p>
          <a:p>
            <a:pPr lvl="1"/>
            <a:r>
              <a:rPr lang="nb-NO" dirty="0" err="1"/>
              <a:t>Multpliction</a:t>
            </a:r>
            <a:endParaRPr lang="nb-NO" dirty="0"/>
          </a:p>
          <a:p>
            <a:pPr lvl="1"/>
            <a:r>
              <a:rPr lang="nb-NO" dirty="0" err="1"/>
              <a:t>Division</a:t>
            </a:r>
            <a:r>
              <a:rPr lang="nb-NO" dirty="0"/>
              <a:t> (</a:t>
            </a:r>
            <a:r>
              <a:rPr lang="nb-NO" dirty="0" err="1"/>
              <a:t>avoid</a:t>
            </a:r>
            <a:r>
              <a:rPr lang="nb-NO" dirty="0"/>
              <a:t> or at </a:t>
            </a:r>
            <a:r>
              <a:rPr lang="nb-NO" dirty="0" err="1"/>
              <a:t>least</a:t>
            </a:r>
            <a:r>
              <a:rPr lang="nb-NO" dirty="0"/>
              <a:t> be </a:t>
            </a:r>
            <a:r>
              <a:rPr lang="nb-NO" dirty="0" err="1"/>
              <a:t>careful</a:t>
            </a:r>
            <a:r>
              <a:rPr lang="nb-NO" dirty="0"/>
              <a:t>)</a:t>
            </a:r>
          </a:p>
          <a:p>
            <a:pPr lvl="1"/>
            <a:r>
              <a:rPr lang="nb-NO" dirty="0" err="1"/>
              <a:t>Square</a:t>
            </a:r>
            <a:r>
              <a:rPr lang="nb-NO" dirty="0"/>
              <a:t> </a:t>
            </a:r>
            <a:r>
              <a:rPr lang="nb-NO" dirty="0" err="1"/>
              <a:t>root</a:t>
            </a:r>
            <a:endParaRPr lang="nb-NO" dirty="0"/>
          </a:p>
          <a:p>
            <a:pPr lvl="1"/>
            <a:r>
              <a:rPr lang="nb-NO" dirty="0" err="1"/>
              <a:t>Dead</a:t>
            </a:r>
            <a:r>
              <a:rPr lang="nb-NO" dirty="0"/>
              <a:t> </a:t>
            </a:r>
            <a:r>
              <a:rPr lang="nb-NO" dirty="0" err="1"/>
              <a:t>zone</a:t>
            </a:r>
            <a:endParaRPr lang="nb-NO" dirty="0"/>
          </a:p>
          <a:p>
            <a:pPr lvl="1"/>
            <a:r>
              <a:rPr lang="nb-NO" dirty="0" err="1"/>
              <a:t>Dead</a:t>
            </a:r>
            <a:r>
              <a:rPr lang="nb-NO" dirty="0"/>
              <a:t> band</a:t>
            </a:r>
          </a:p>
          <a:p>
            <a:pPr lvl="1"/>
            <a:r>
              <a:rPr lang="nb-NO" dirty="0"/>
              <a:t>Limiter (</a:t>
            </a:r>
            <a:r>
              <a:rPr lang="nb-NO" dirty="0" err="1"/>
              <a:t>saturation</a:t>
            </a:r>
            <a:r>
              <a:rPr lang="nb-NO" dirty="0"/>
              <a:t> element)</a:t>
            </a:r>
          </a:p>
          <a:p>
            <a:pPr lvl="1"/>
            <a:r>
              <a:rPr lang="nb-NO" dirty="0"/>
              <a:t>On/</a:t>
            </a:r>
            <a:r>
              <a:rPr lang="nb-NO" dirty="0" err="1"/>
              <a:t>off</a:t>
            </a:r>
            <a:endParaRPr lang="nb-NO" dirty="0"/>
          </a:p>
          <a:p>
            <a:r>
              <a:rPr lang="nb-NO" dirty="0">
                <a:highlight>
                  <a:srgbClr val="FFFF00"/>
                </a:highlight>
              </a:rPr>
              <a:t>E17.</a:t>
            </a:r>
            <a:r>
              <a:rPr lang="nb-NO" dirty="0"/>
              <a:t> Simple linear </a:t>
            </a:r>
            <a:r>
              <a:rPr lang="nb-NO" dirty="0" err="1"/>
              <a:t>dynamic</a:t>
            </a:r>
            <a:r>
              <a:rPr lang="nb-NO" dirty="0"/>
              <a:t> elements</a:t>
            </a:r>
          </a:p>
          <a:p>
            <a:pPr lvl="1"/>
            <a:r>
              <a:rPr lang="nb-NO" dirty="0"/>
              <a:t>Lead-lag filter</a:t>
            </a:r>
          </a:p>
          <a:p>
            <a:pPr lvl="1"/>
            <a:r>
              <a:rPr lang="nb-NO" dirty="0"/>
              <a:t>Time </a:t>
            </a:r>
            <a:r>
              <a:rPr lang="nb-NO" dirty="0" err="1"/>
              <a:t>delay</a:t>
            </a:r>
            <a:endParaRPr lang="nb-NO" dirty="0"/>
          </a:p>
          <a:p>
            <a:pPr lvl="1"/>
            <a:r>
              <a:rPr lang="nb-NO" dirty="0"/>
              <a:t>… more…</a:t>
            </a:r>
          </a:p>
          <a:p>
            <a:r>
              <a:rPr lang="en-US" dirty="0">
                <a:highlight>
                  <a:srgbClr val="FFFF00"/>
                </a:highlight>
              </a:rPr>
              <a:t>E18.</a:t>
            </a:r>
            <a:r>
              <a:rPr lang="en-US" dirty="0"/>
              <a:t> Standard logic elements</a:t>
            </a:r>
          </a:p>
          <a:p>
            <a:pPr lvl="1"/>
            <a:r>
              <a:rPr lang="en-US" dirty="0"/>
              <a:t>If, then, else </a:t>
            </a:r>
          </a:p>
          <a:p>
            <a:pPr lvl="1"/>
            <a:r>
              <a:rPr lang="en-US" dirty="0"/>
              <a:t>Example: Select depending on sign of another signal:</a:t>
            </a:r>
          </a:p>
        </p:txBody>
      </p:sp>
      <p:pic>
        <p:nvPicPr>
          <p:cNvPr id="5" name="Picture 4">
            <a:extLst>
              <a:ext uri="{FF2B5EF4-FFF2-40B4-BE49-F238E27FC236}">
                <a16:creationId xmlns:a16="http://schemas.microsoft.com/office/drawing/2014/main" id="{A5A3A9B8-AF40-1307-5D04-7ABD546432BE}"/>
              </a:ext>
            </a:extLst>
          </p:cNvPr>
          <p:cNvPicPr>
            <a:picLocks noChangeAspect="1"/>
          </p:cNvPicPr>
          <p:nvPr/>
        </p:nvPicPr>
        <p:blipFill>
          <a:blip r:embed="rId2"/>
          <a:stretch>
            <a:fillRect/>
          </a:stretch>
        </p:blipFill>
        <p:spPr>
          <a:xfrm>
            <a:off x="5059436" y="3107088"/>
            <a:ext cx="733425" cy="571500"/>
          </a:xfrm>
          <a:prstGeom prst="rect">
            <a:avLst/>
          </a:prstGeom>
        </p:spPr>
      </p:pic>
      <p:pic>
        <p:nvPicPr>
          <p:cNvPr id="9" name="Picture 8">
            <a:extLst>
              <a:ext uri="{FF2B5EF4-FFF2-40B4-BE49-F238E27FC236}">
                <a16:creationId xmlns:a16="http://schemas.microsoft.com/office/drawing/2014/main" id="{42AF6F82-5E86-5C09-A131-82C801CB98F8}"/>
              </a:ext>
            </a:extLst>
          </p:cNvPr>
          <p:cNvPicPr>
            <a:picLocks noChangeAspect="1"/>
          </p:cNvPicPr>
          <p:nvPr/>
        </p:nvPicPr>
        <p:blipFill>
          <a:blip r:embed="rId3"/>
          <a:stretch>
            <a:fillRect/>
          </a:stretch>
        </p:blipFill>
        <p:spPr>
          <a:xfrm flipH="1">
            <a:off x="8148083" y="5677786"/>
            <a:ext cx="1417048" cy="1054284"/>
          </a:xfrm>
          <a:prstGeom prst="rect">
            <a:avLst/>
          </a:prstGeom>
        </p:spPr>
      </p:pic>
      <p:sp>
        <p:nvSpPr>
          <p:cNvPr id="4" name="Slide Number Placeholder 3">
            <a:extLst>
              <a:ext uri="{FF2B5EF4-FFF2-40B4-BE49-F238E27FC236}">
                <a16:creationId xmlns:a16="http://schemas.microsoft.com/office/drawing/2014/main" id="{10F3FA5C-59EA-36E6-DD3C-DE0D560D836A}"/>
              </a:ext>
            </a:extLst>
          </p:cNvPr>
          <p:cNvSpPr>
            <a:spLocks noGrp="1"/>
          </p:cNvSpPr>
          <p:nvPr>
            <p:ph type="sldNum" sz="quarter" idx="12"/>
          </p:nvPr>
        </p:nvSpPr>
        <p:spPr/>
        <p:txBody>
          <a:bodyPr/>
          <a:lstStyle/>
          <a:p>
            <a:fld id="{A5FDCD2B-6064-4A78-9C2D-DD73DFA345C7}" type="slidenum">
              <a:rPr lang="en-US" smtClean="0"/>
              <a:t>89</a:t>
            </a:fld>
            <a:endParaRPr lang="en-US"/>
          </a:p>
        </p:txBody>
      </p:sp>
    </p:spTree>
    <p:extLst>
      <p:ext uri="{BB962C8B-B14F-4D97-AF65-F5344CB8AC3E}">
        <p14:creationId xmlns:p14="http://schemas.microsoft.com/office/powerpoint/2010/main" val="4125560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3754760" cy="1143000"/>
          </a:xfrm>
        </p:spPr>
        <p:txBody>
          <a:bodyPr>
            <a:normAutofit fontScale="90000"/>
          </a:bodyPr>
          <a:lstStyle/>
          <a:p>
            <a:pPr algn="l"/>
            <a:r>
              <a:rPr lang="nb-NO" dirty="0"/>
              <a:t>Block diagram </a:t>
            </a:r>
            <a:r>
              <a:rPr lang="nb-NO" dirty="0" err="1"/>
              <a:t>flow</a:t>
            </a:r>
            <a:r>
              <a:rPr lang="nb-NO" dirty="0"/>
              <a:t> controller </a:t>
            </a:r>
          </a:p>
        </p:txBody>
      </p:sp>
      <p:pic>
        <p:nvPicPr>
          <p:cNvPr id="4" name="Picture 9"/>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91544" y="2132857"/>
            <a:ext cx="6512188" cy="139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38"/>
          <p:cNvPicPr>
            <a:picLocks noChangeAspect="1"/>
          </p:cNvPicPr>
          <p:nvPr/>
        </p:nvPicPr>
        <p:blipFill>
          <a:blip r:embed="rId3"/>
          <a:stretch>
            <a:fillRect/>
          </a:stretch>
        </p:blipFill>
        <p:spPr>
          <a:xfrm>
            <a:off x="6816080" y="306433"/>
            <a:ext cx="2489278" cy="1313309"/>
          </a:xfrm>
          <a:prstGeom prst="rect">
            <a:avLst/>
          </a:prstGeom>
        </p:spPr>
      </p:pic>
      <p:sp>
        <p:nvSpPr>
          <p:cNvPr id="40" name="TextBox 39"/>
          <p:cNvSpPr txBox="1"/>
          <p:nvPr/>
        </p:nvSpPr>
        <p:spPr>
          <a:xfrm>
            <a:off x="1957515" y="3789040"/>
            <a:ext cx="4774449" cy="3344505"/>
          </a:xfrm>
          <a:prstGeom prst="rect">
            <a:avLst/>
          </a:prstGeom>
          <a:noFill/>
        </p:spPr>
        <p:txBody>
          <a:bodyPr wrap="none" rtlCol="0">
            <a:spAutoFit/>
          </a:bodyPr>
          <a:lstStyle/>
          <a:p>
            <a:r>
              <a:rPr lang="nb-NO" dirty="0" err="1"/>
              <a:t>Example</a:t>
            </a:r>
            <a:r>
              <a:rPr lang="nb-NO" dirty="0"/>
              <a:t>: Level control </a:t>
            </a:r>
            <a:r>
              <a:rPr lang="nb-NO" dirty="0" err="1"/>
              <a:t>with</a:t>
            </a:r>
            <a:r>
              <a:rPr lang="nb-NO" dirty="0"/>
              <a:t> slave </a:t>
            </a:r>
            <a:r>
              <a:rPr lang="nb-NO" dirty="0" err="1"/>
              <a:t>flow</a:t>
            </a:r>
            <a:r>
              <a:rPr lang="nb-NO" dirty="0"/>
              <a:t> controller:</a:t>
            </a:r>
          </a:p>
          <a:p>
            <a:endParaRPr lang="nb-NO" sz="1400" dirty="0"/>
          </a:p>
          <a:p>
            <a:r>
              <a:rPr lang="nb-NO" sz="1400" dirty="0"/>
              <a:t>u = z (</a:t>
            </a:r>
            <a:r>
              <a:rPr lang="nb-NO" sz="1400" dirty="0" err="1"/>
              <a:t>valve</a:t>
            </a:r>
            <a:r>
              <a:rPr lang="nb-NO" sz="1400" dirty="0"/>
              <a:t> </a:t>
            </a:r>
            <a:r>
              <a:rPr lang="nb-NO" sz="1400" dirty="0" err="1"/>
              <a:t>position</a:t>
            </a:r>
            <a:r>
              <a:rPr lang="nb-NO" sz="1400" dirty="0"/>
              <a:t>, </a:t>
            </a:r>
            <a:r>
              <a:rPr lang="nb-NO" sz="1400" dirty="0" err="1"/>
              <a:t>flow</a:t>
            </a:r>
            <a:r>
              <a:rPr lang="nb-NO" sz="1400" dirty="0"/>
              <a:t> </a:t>
            </a:r>
            <a:r>
              <a:rPr lang="nb-NO" sz="1400" dirty="0" err="1"/>
              <a:t>out</a:t>
            </a:r>
            <a:r>
              <a:rPr lang="nb-NO" sz="1400" dirty="0"/>
              <a:t>)</a:t>
            </a:r>
          </a:p>
          <a:p>
            <a:r>
              <a:rPr lang="nb-NO" sz="1400" dirty="0"/>
              <a:t>y</a:t>
            </a:r>
            <a:r>
              <a:rPr lang="nb-NO" sz="1400" baseline="-25000" dirty="0"/>
              <a:t>1</a:t>
            </a:r>
            <a:r>
              <a:rPr lang="nb-NO" sz="1400" dirty="0"/>
              <a:t> = H</a:t>
            </a:r>
          </a:p>
          <a:p>
            <a:r>
              <a:rPr lang="nb-NO" sz="1400" dirty="0"/>
              <a:t>y</a:t>
            </a:r>
            <a:r>
              <a:rPr lang="nb-NO" sz="1400" baseline="-25000" dirty="0"/>
              <a:t>2</a:t>
            </a:r>
            <a:r>
              <a:rPr lang="nb-NO" sz="1400" dirty="0"/>
              <a:t> = q</a:t>
            </a:r>
          </a:p>
          <a:p>
            <a:r>
              <a:rPr lang="nb-NO" sz="1400" dirty="0">
                <a:solidFill>
                  <a:srgbClr val="FF0000"/>
                </a:solidFill>
              </a:rPr>
              <a:t>d’</a:t>
            </a:r>
            <a:r>
              <a:rPr lang="nb-NO" sz="1400" baseline="-25000" dirty="0">
                <a:solidFill>
                  <a:srgbClr val="FF0000"/>
                </a:solidFill>
              </a:rPr>
              <a:t>1</a:t>
            </a:r>
            <a:r>
              <a:rPr lang="nb-NO" sz="1400" dirty="0"/>
              <a:t> = </a:t>
            </a:r>
            <a:r>
              <a:rPr lang="nb-NO" sz="1400" dirty="0" err="1"/>
              <a:t>flow</a:t>
            </a:r>
            <a:r>
              <a:rPr lang="nb-NO" sz="1400" dirty="0"/>
              <a:t> in</a:t>
            </a:r>
          </a:p>
          <a:p>
            <a:r>
              <a:rPr lang="nb-NO" sz="1400" dirty="0"/>
              <a:t>d</a:t>
            </a:r>
            <a:r>
              <a:rPr lang="nb-NO" sz="1400" baseline="-25000" dirty="0"/>
              <a:t>2</a:t>
            </a:r>
            <a:r>
              <a:rPr lang="nb-NO" sz="1400" dirty="0"/>
              <a:t> = p</a:t>
            </a:r>
            <a:r>
              <a:rPr lang="nb-NO" sz="1400" baseline="-25000" dirty="0"/>
              <a:t>1</a:t>
            </a:r>
            <a:r>
              <a:rPr lang="nb-NO" sz="1400" dirty="0"/>
              <a:t>-p</a:t>
            </a:r>
            <a:r>
              <a:rPr lang="nb-NO" sz="1400" baseline="-25000" dirty="0"/>
              <a:t>2</a:t>
            </a:r>
          </a:p>
          <a:p>
            <a:endParaRPr lang="nb-NO" sz="1400" baseline="-25000" dirty="0"/>
          </a:p>
          <a:p>
            <a:r>
              <a:rPr lang="nb-NO" sz="1400" dirty="0"/>
              <a:t>Transfer </a:t>
            </a:r>
            <a:r>
              <a:rPr lang="nb-NO" sz="1400" dirty="0" err="1"/>
              <a:t>functions</a:t>
            </a:r>
            <a:r>
              <a:rPr lang="nb-NO" sz="1400" dirty="0"/>
              <a:t>:</a:t>
            </a:r>
          </a:p>
          <a:p>
            <a:r>
              <a:rPr lang="nb-NO" sz="1400" dirty="0"/>
              <a:t>G</a:t>
            </a:r>
            <a:r>
              <a:rPr lang="nb-NO" sz="1400" baseline="-25000" dirty="0"/>
              <a:t>2</a:t>
            </a:r>
            <a:r>
              <a:rPr lang="nb-NO" sz="1400" dirty="0"/>
              <a:t> = k(z)/(</a:t>
            </a:r>
            <a:r>
              <a:rPr lang="el-GR" sz="1400" dirty="0">
                <a:latin typeface="Times New Roman" panose="02020603050405020304" pitchFamily="18" charset="0"/>
                <a:cs typeface="Times New Roman" panose="02020603050405020304" pitchFamily="18" charset="0"/>
              </a:rPr>
              <a:t>τ</a:t>
            </a:r>
            <a:r>
              <a:rPr lang="nb-NO" sz="1400" dirty="0">
                <a:latin typeface="Times New Roman" panose="02020603050405020304" pitchFamily="18" charset="0"/>
                <a:cs typeface="Times New Roman" panose="02020603050405020304" pitchFamily="18" charset="0"/>
              </a:rPr>
              <a:t>s+1)  </a:t>
            </a:r>
            <a:r>
              <a:rPr lang="nb-NO" sz="1400" dirty="0" err="1">
                <a:latin typeface="Times New Roman" panose="02020603050405020304" pitchFamily="18" charset="0"/>
                <a:cs typeface="Times New Roman" panose="02020603050405020304" pitchFamily="18" charset="0"/>
              </a:rPr>
              <a:t>where</a:t>
            </a:r>
            <a:r>
              <a:rPr lang="nb-NO" sz="1400" dirty="0">
                <a:latin typeface="Times New Roman" panose="02020603050405020304" pitchFamily="18" charset="0"/>
                <a:cs typeface="Times New Roman" panose="02020603050405020304" pitchFamily="18" charset="0"/>
              </a:rPr>
              <a:t> k(z) = </a:t>
            </a:r>
            <a:r>
              <a:rPr lang="nb-NO" sz="1400" dirty="0" err="1">
                <a:latin typeface="Times New Roman" panose="02020603050405020304" pitchFamily="18" charset="0"/>
                <a:cs typeface="Times New Roman" panose="02020603050405020304" pitchFamily="18" charset="0"/>
              </a:rPr>
              <a:t>dq</a:t>
            </a:r>
            <a:r>
              <a:rPr lang="nb-NO" sz="1400" dirty="0">
                <a:latin typeface="Times New Roman" panose="02020603050405020304" pitchFamily="18" charset="0"/>
                <a:cs typeface="Times New Roman" panose="02020603050405020304" pitchFamily="18" charset="0"/>
              </a:rPr>
              <a:t>/</a:t>
            </a:r>
            <a:r>
              <a:rPr lang="nb-NO" sz="1400" dirty="0" err="1">
                <a:latin typeface="Times New Roman" panose="02020603050405020304" pitchFamily="18" charset="0"/>
                <a:cs typeface="Times New Roman" panose="02020603050405020304" pitchFamily="18" charset="0"/>
              </a:rPr>
              <a:t>dz</a:t>
            </a:r>
            <a:r>
              <a:rPr lang="nb-NO" sz="1400" dirty="0">
                <a:latin typeface="Times New Roman" panose="02020603050405020304" pitchFamily="18" charset="0"/>
                <a:cs typeface="Times New Roman" panose="02020603050405020304" pitchFamily="18" charset="0"/>
              </a:rPr>
              <a:t> (nonlinear!)</a:t>
            </a:r>
          </a:p>
          <a:p>
            <a:r>
              <a:rPr lang="nb-NO" sz="1400" dirty="0">
                <a:latin typeface="Times New Roman" panose="02020603050405020304" pitchFamily="18" charset="0"/>
                <a:cs typeface="Times New Roman" panose="02020603050405020304" pitchFamily="18" charset="0"/>
              </a:rPr>
              <a:t>G</a:t>
            </a:r>
            <a:r>
              <a:rPr lang="nb-NO" sz="1400" baseline="-25000" dirty="0">
                <a:latin typeface="Times New Roman" panose="02020603050405020304" pitchFamily="18" charset="0"/>
                <a:cs typeface="Times New Roman" panose="02020603050405020304" pitchFamily="18" charset="0"/>
              </a:rPr>
              <a:t>1</a:t>
            </a:r>
            <a:r>
              <a:rPr lang="nb-NO" sz="1400" dirty="0">
                <a:latin typeface="Times New Roman" panose="02020603050405020304" pitchFamily="18" charset="0"/>
                <a:cs typeface="Times New Roman" panose="02020603050405020304" pitchFamily="18" charset="0"/>
              </a:rPr>
              <a:t> = - 1/(As)</a:t>
            </a:r>
          </a:p>
          <a:p>
            <a:r>
              <a:rPr lang="nb-NO" sz="1400" dirty="0">
                <a:latin typeface="Times New Roman" panose="02020603050405020304" pitchFamily="18" charset="0"/>
                <a:cs typeface="Times New Roman" panose="02020603050405020304" pitchFamily="18" charset="0"/>
              </a:rPr>
              <a:t>K</a:t>
            </a:r>
            <a:r>
              <a:rPr lang="nb-NO" sz="1400" baseline="-25000" dirty="0">
                <a:latin typeface="Times New Roman" panose="02020603050405020304" pitchFamily="18" charset="0"/>
                <a:cs typeface="Times New Roman" panose="02020603050405020304" pitchFamily="18" charset="0"/>
              </a:rPr>
              <a:t>1</a:t>
            </a:r>
            <a:r>
              <a:rPr lang="nb-NO" sz="1400" dirty="0">
                <a:latin typeface="Times New Roman" panose="02020603050405020304" pitchFamily="18" charset="0"/>
                <a:cs typeface="Times New Roman" panose="02020603050405020304" pitchFamily="18" charset="0"/>
              </a:rPr>
              <a:t> = Level controller (master)</a:t>
            </a:r>
          </a:p>
          <a:p>
            <a:r>
              <a:rPr lang="nb-NO" sz="1400" dirty="0">
                <a:latin typeface="Times New Roman" panose="02020603050405020304" pitchFamily="18" charset="0"/>
                <a:cs typeface="Times New Roman" panose="02020603050405020304" pitchFamily="18" charset="0"/>
              </a:rPr>
              <a:t>K</a:t>
            </a:r>
            <a:r>
              <a:rPr lang="nb-NO" sz="1400" baseline="-25000" dirty="0">
                <a:latin typeface="Times New Roman" panose="02020603050405020304" pitchFamily="18" charset="0"/>
                <a:cs typeface="Times New Roman" panose="02020603050405020304" pitchFamily="18" charset="0"/>
              </a:rPr>
              <a:t>2</a:t>
            </a:r>
            <a:r>
              <a:rPr lang="nb-NO" sz="1400" dirty="0">
                <a:latin typeface="Times New Roman" panose="02020603050405020304" pitchFamily="18" charset="0"/>
                <a:cs typeface="Times New Roman" panose="02020603050405020304" pitchFamily="18" charset="0"/>
              </a:rPr>
              <a:t> = </a:t>
            </a:r>
            <a:r>
              <a:rPr lang="nb-NO" sz="1400" dirty="0" err="1">
                <a:latin typeface="Times New Roman" panose="02020603050405020304" pitchFamily="18" charset="0"/>
                <a:cs typeface="Times New Roman" panose="02020603050405020304" pitchFamily="18" charset="0"/>
              </a:rPr>
              <a:t>Flow</a:t>
            </a:r>
            <a:r>
              <a:rPr lang="nb-NO" sz="1400" dirty="0">
                <a:latin typeface="Times New Roman" panose="02020603050405020304" pitchFamily="18" charset="0"/>
                <a:cs typeface="Times New Roman" panose="02020603050405020304" pitchFamily="18" charset="0"/>
              </a:rPr>
              <a:t> controller (slave)</a:t>
            </a:r>
          </a:p>
          <a:p>
            <a:endParaRPr lang="nb-NO" baseline="-25000" dirty="0"/>
          </a:p>
          <a:p>
            <a:endParaRPr lang="nb-NO" dirty="0"/>
          </a:p>
        </p:txBody>
      </p:sp>
      <p:sp>
        <p:nvSpPr>
          <p:cNvPr id="3" name="TextBox 2"/>
          <p:cNvSpPr txBox="1"/>
          <p:nvPr/>
        </p:nvSpPr>
        <p:spPr>
          <a:xfrm>
            <a:off x="7199566" y="1358131"/>
            <a:ext cx="306494" cy="261610"/>
          </a:xfrm>
          <a:prstGeom prst="rect">
            <a:avLst/>
          </a:prstGeom>
          <a:noFill/>
        </p:spPr>
        <p:txBody>
          <a:bodyPr wrap="none" rtlCol="0">
            <a:spAutoFit/>
          </a:bodyPr>
          <a:lstStyle/>
          <a:p>
            <a:r>
              <a:rPr lang="nb-NO" sz="1100" dirty="0"/>
              <a:t>p</a:t>
            </a:r>
            <a:r>
              <a:rPr lang="nb-NO" sz="1100" baseline="-25000" dirty="0"/>
              <a:t>1</a:t>
            </a:r>
          </a:p>
        </p:txBody>
      </p:sp>
      <p:sp>
        <p:nvSpPr>
          <p:cNvPr id="9" name="TextBox 8"/>
          <p:cNvSpPr txBox="1"/>
          <p:nvPr/>
        </p:nvSpPr>
        <p:spPr>
          <a:xfrm>
            <a:off x="9004961" y="1358131"/>
            <a:ext cx="306494" cy="261610"/>
          </a:xfrm>
          <a:prstGeom prst="rect">
            <a:avLst/>
          </a:prstGeom>
          <a:noFill/>
        </p:spPr>
        <p:txBody>
          <a:bodyPr wrap="none" rtlCol="0">
            <a:spAutoFit/>
          </a:bodyPr>
          <a:lstStyle/>
          <a:p>
            <a:r>
              <a:rPr lang="nb-NO" sz="1100" dirty="0"/>
              <a:t>p</a:t>
            </a:r>
            <a:r>
              <a:rPr lang="nb-NO" sz="1100" baseline="-25000" dirty="0"/>
              <a:t>2</a:t>
            </a:r>
          </a:p>
        </p:txBody>
      </p:sp>
      <p:sp>
        <p:nvSpPr>
          <p:cNvPr id="5" name="TextBox 4"/>
          <p:cNvSpPr txBox="1"/>
          <p:nvPr/>
        </p:nvSpPr>
        <p:spPr>
          <a:xfrm>
            <a:off x="5329185" y="2083034"/>
            <a:ext cx="498855" cy="261610"/>
          </a:xfrm>
          <a:prstGeom prst="rect">
            <a:avLst/>
          </a:prstGeom>
          <a:noFill/>
        </p:spPr>
        <p:txBody>
          <a:bodyPr wrap="none" rtlCol="0">
            <a:spAutoFit/>
          </a:bodyPr>
          <a:lstStyle/>
          <a:p>
            <a:r>
              <a:rPr lang="nb-NO" sz="1100" dirty="0" err="1"/>
              <a:t>Valve</a:t>
            </a:r>
            <a:endParaRPr lang="nb-NO" sz="1100" dirty="0"/>
          </a:p>
        </p:txBody>
      </p:sp>
      <p:grpSp>
        <p:nvGrpSpPr>
          <p:cNvPr id="11" name="Group 10"/>
          <p:cNvGrpSpPr/>
          <p:nvPr/>
        </p:nvGrpSpPr>
        <p:grpSpPr>
          <a:xfrm>
            <a:off x="6174964" y="1822425"/>
            <a:ext cx="367408" cy="598464"/>
            <a:chOff x="5443052" y="1822424"/>
            <a:chExt cx="367408" cy="598464"/>
          </a:xfrm>
        </p:grpSpPr>
        <p:cxnSp>
          <p:nvCxnSpPr>
            <p:cNvPr id="7" name="Straight Arrow Connector 6"/>
            <p:cNvCxnSpPr/>
            <p:nvPr/>
          </p:nvCxnSpPr>
          <p:spPr>
            <a:xfrm>
              <a:off x="5675566" y="2132856"/>
              <a:ext cx="0" cy="28803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443052" y="1822424"/>
              <a:ext cx="367408" cy="307777"/>
            </a:xfrm>
            <a:prstGeom prst="rect">
              <a:avLst/>
            </a:prstGeom>
            <a:noFill/>
          </p:spPr>
          <p:txBody>
            <a:bodyPr wrap="none" rtlCol="0">
              <a:spAutoFit/>
            </a:bodyPr>
            <a:lstStyle/>
            <a:p>
              <a:r>
                <a:rPr lang="nb-NO" sz="1400" dirty="0">
                  <a:solidFill>
                    <a:srgbClr val="FF0000"/>
                  </a:solidFill>
                </a:rPr>
                <a:t>d</a:t>
              </a:r>
              <a:r>
                <a:rPr lang="nb-NO" sz="1400" baseline="-25000" dirty="0">
                  <a:solidFill>
                    <a:srgbClr val="FF0000"/>
                  </a:solidFill>
                </a:rPr>
                <a:t>i1</a:t>
              </a:r>
            </a:p>
          </p:txBody>
        </p:sp>
      </p:grpSp>
      <p:grpSp>
        <p:nvGrpSpPr>
          <p:cNvPr id="12" name="Group 11">
            <a:extLst>
              <a:ext uri="{FF2B5EF4-FFF2-40B4-BE49-F238E27FC236}">
                <a16:creationId xmlns:a16="http://schemas.microsoft.com/office/drawing/2014/main" id="{35C47729-3690-49FF-A38A-B6E3EBD3BAC7}"/>
              </a:ext>
            </a:extLst>
          </p:cNvPr>
          <p:cNvGrpSpPr/>
          <p:nvPr/>
        </p:nvGrpSpPr>
        <p:grpSpPr>
          <a:xfrm>
            <a:off x="6745360" y="5080474"/>
            <a:ext cx="1727200" cy="1646696"/>
            <a:chOff x="7195230" y="2048849"/>
            <a:chExt cx="1727200" cy="1646696"/>
          </a:xfrm>
        </p:grpSpPr>
        <p:grpSp>
          <p:nvGrpSpPr>
            <p:cNvPr id="15" name="Group 14">
              <a:extLst>
                <a:ext uri="{FF2B5EF4-FFF2-40B4-BE49-F238E27FC236}">
                  <a16:creationId xmlns:a16="http://schemas.microsoft.com/office/drawing/2014/main" id="{F2C3B78D-1BF8-497A-9F9D-69ADE2E115B3}"/>
                </a:ext>
              </a:extLst>
            </p:cNvPr>
            <p:cNvGrpSpPr/>
            <p:nvPr/>
          </p:nvGrpSpPr>
          <p:grpSpPr>
            <a:xfrm>
              <a:off x="7195230" y="2048849"/>
              <a:ext cx="1727200" cy="1298575"/>
              <a:chOff x="6877050" y="4292600"/>
              <a:chExt cx="1727200" cy="1298575"/>
            </a:xfrm>
          </p:grpSpPr>
          <p:sp>
            <p:nvSpPr>
              <p:cNvPr id="16" name="Line 14">
                <a:extLst>
                  <a:ext uri="{FF2B5EF4-FFF2-40B4-BE49-F238E27FC236}">
                    <a16:creationId xmlns:a16="http://schemas.microsoft.com/office/drawing/2014/main" id="{C0E91B5D-DD11-471B-B894-85B9808DF29E}"/>
                  </a:ext>
                </a:extLst>
              </p:cNvPr>
              <p:cNvSpPr>
                <a:spLocks noChangeShapeType="1"/>
              </p:cNvSpPr>
              <p:nvPr/>
            </p:nvSpPr>
            <p:spPr bwMode="auto">
              <a:xfrm>
                <a:off x="7092950" y="5373688"/>
                <a:ext cx="15113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Line 15">
                <a:extLst>
                  <a:ext uri="{FF2B5EF4-FFF2-40B4-BE49-F238E27FC236}">
                    <a16:creationId xmlns:a16="http://schemas.microsoft.com/office/drawing/2014/main" id="{4A877153-5BA1-4B09-BAD7-68D43DB32303}"/>
                  </a:ext>
                </a:extLst>
              </p:cNvPr>
              <p:cNvSpPr>
                <a:spLocks noChangeShapeType="1"/>
              </p:cNvSpPr>
              <p:nvPr/>
            </p:nvSpPr>
            <p:spPr bwMode="auto">
              <a:xfrm flipV="1">
                <a:off x="7092950" y="4365625"/>
                <a:ext cx="0" cy="10080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Text Box 17">
                <a:extLst>
                  <a:ext uri="{FF2B5EF4-FFF2-40B4-BE49-F238E27FC236}">
                    <a16:creationId xmlns:a16="http://schemas.microsoft.com/office/drawing/2014/main" id="{4B15C097-4B70-4FB0-A373-ED73524848ED}"/>
                  </a:ext>
                </a:extLst>
              </p:cNvPr>
              <p:cNvSpPr txBox="1">
                <a:spLocks noChangeArrowheads="1"/>
              </p:cNvSpPr>
              <p:nvPr/>
            </p:nvSpPr>
            <p:spPr bwMode="auto">
              <a:xfrm>
                <a:off x="7092950" y="4292600"/>
                <a:ext cx="4048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nb-NO" sz="1200"/>
                  <a:t>f(z)</a:t>
                </a:r>
              </a:p>
            </p:txBody>
          </p:sp>
          <p:sp>
            <p:nvSpPr>
              <p:cNvPr id="19" name="Text Box 18">
                <a:extLst>
                  <a:ext uri="{FF2B5EF4-FFF2-40B4-BE49-F238E27FC236}">
                    <a16:creationId xmlns:a16="http://schemas.microsoft.com/office/drawing/2014/main" id="{23D5AD4D-7F5A-4094-B198-42FEC59ADC76}"/>
                  </a:ext>
                </a:extLst>
              </p:cNvPr>
              <p:cNvSpPr txBox="1">
                <a:spLocks noChangeArrowheads="1"/>
              </p:cNvSpPr>
              <p:nvPr/>
            </p:nvSpPr>
            <p:spPr bwMode="auto">
              <a:xfrm>
                <a:off x="6965950" y="5346700"/>
                <a:ext cx="254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nb-NO" sz="1000"/>
                  <a:t>0</a:t>
                </a:r>
              </a:p>
            </p:txBody>
          </p:sp>
          <p:sp>
            <p:nvSpPr>
              <p:cNvPr id="20" name="Text Box 19">
                <a:extLst>
                  <a:ext uri="{FF2B5EF4-FFF2-40B4-BE49-F238E27FC236}">
                    <a16:creationId xmlns:a16="http://schemas.microsoft.com/office/drawing/2014/main" id="{0CF16760-9C97-4060-85C1-55A70C71B2E5}"/>
                  </a:ext>
                </a:extLst>
              </p:cNvPr>
              <p:cNvSpPr txBox="1">
                <a:spLocks noChangeArrowheads="1"/>
              </p:cNvSpPr>
              <p:nvPr/>
            </p:nvSpPr>
            <p:spPr bwMode="auto">
              <a:xfrm>
                <a:off x="8172450" y="47244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nb-NO" sz="1800"/>
              </a:p>
            </p:txBody>
          </p:sp>
          <p:sp>
            <p:nvSpPr>
              <p:cNvPr id="21" name="Text Box 20">
                <a:extLst>
                  <a:ext uri="{FF2B5EF4-FFF2-40B4-BE49-F238E27FC236}">
                    <a16:creationId xmlns:a16="http://schemas.microsoft.com/office/drawing/2014/main" id="{E45D9089-C000-4CB9-8E63-7E54B501720F}"/>
                  </a:ext>
                </a:extLst>
              </p:cNvPr>
              <p:cNvSpPr txBox="1">
                <a:spLocks noChangeArrowheads="1"/>
              </p:cNvSpPr>
              <p:nvPr/>
            </p:nvSpPr>
            <p:spPr bwMode="auto">
              <a:xfrm>
                <a:off x="8189913" y="5346700"/>
                <a:ext cx="254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nb-NO" sz="1000"/>
                  <a:t>1</a:t>
                </a:r>
              </a:p>
            </p:txBody>
          </p:sp>
          <p:sp>
            <p:nvSpPr>
              <p:cNvPr id="22" name="Text Box 21">
                <a:extLst>
                  <a:ext uri="{FF2B5EF4-FFF2-40B4-BE49-F238E27FC236}">
                    <a16:creationId xmlns:a16="http://schemas.microsoft.com/office/drawing/2014/main" id="{32C4C5F7-438D-4FF1-9F40-8CAA2449CB96}"/>
                  </a:ext>
                </a:extLst>
              </p:cNvPr>
              <p:cNvSpPr txBox="1">
                <a:spLocks noChangeArrowheads="1"/>
              </p:cNvSpPr>
              <p:nvPr/>
            </p:nvSpPr>
            <p:spPr bwMode="auto">
              <a:xfrm>
                <a:off x="6877050" y="5229225"/>
                <a:ext cx="254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nb-NO" sz="1000"/>
                  <a:t>0</a:t>
                </a:r>
              </a:p>
            </p:txBody>
          </p:sp>
          <p:sp>
            <p:nvSpPr>
              <p:cNvPr id="23" name="Text Box 22">
                <a:extLst>
                  <a:ext uri="{FF2B5EF4-FFF2-40B4-BE49-F238E27FC236}">
                    <a16:creationId xmlns:a16="http://schemas.microsoft.com/office/drawing/2014/main" id="{81636DCB-E06C-4537-8A85-A24A5DC11C9B}"/>
                  </a:ext>
                </a:extLst>
              </p:cNvPr>
              <p:cNvSpPr txBox="1">
                <a:spLocks noChangeArrowheads="1"/>
              </p:cNvSpPr>
              <p:nvPr/>
            </p:nvSpPr>
            <p:spPr bwMode="auto">
              <a:xfrm>
                <a:off x="6877050" y="4508500"/>
                <a:ext cx="254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nb-NO" sz="1000"/>
                  <a:t>1</a:t>
                </a:r>
              </a:p>
            </p:txBody>
          </p:sp>
          <p:sp>
            <p:nvSpPr>
              <p:cNvPr id="24" name="Line 23">
                <a:extLst>
                  <a:ext uri="{FF2B5EF4-FFF2-40B4-BE49-F238E27FC236}">
                    <a16:creationId xmlns:a16="http://schemas.microsoft.com/office/drawing/2014/main" id="{F9EB4E1F-AC7A-47FA-BD21-9B165B437CFD}"/>
                  </a:ext>
                </a:extLst>
              </p:cNvPr>
              <p:cNvSpPr>
                <a:spLocks noChangeShapeType="1"/>
              </p:cNvSpPr>
              <p:nvPr/>
            </p:nvSpPr>
            <p:spPr bwMode="auto">
              <a:xfrm>
                <a:off x="7092950" y="4581525"/>
                <a:ext cx="1223963"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Line 24">
                <a:extLst>
                  <a:ext uri="{FF2B5EF4-FFF2-40B4-BE49-F238E27FC236}">
                    <a16:creationId xmlns:a16="http://schemas.microsoft.com/office/drawing/2014/main" id="{C148389B-3BC8-4119-9E51-7BFE3ADDE48E}"/>
                  </a:ext>
                </a:extLst>
              </p:cNvPr>
              <p:cNvSpPr>
                <a:spLocks noChangeShapeType="1"/>
              </p:cNvSpPr>
              <p:nvPr/>
            </p:nvSpPr>
            <p:spPr bwMode="auto">
              <a:xfrm>
                <a:off x="8316913" y="4581525"/>
                <a:ext cx="0" cy="792163"/>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Line 25">
                <a:extLst>
                  <a:ext uri="{FF2B5EF4-FFF2-40B4-BE49-F238E27FC236}">
                    <a16:creationId xmlns:a16="http://schemas.microsoft.com/office/drawing/2014/main" id="{9ABEE6C0-D5B1-4EBD-BAAB-7830A80D1E8C}"/>
                  </a:ext>
                </a:extLst>
              </p:cNvPr>
              <p:cNvSpPr>
                <a:spLocks noChangeShapeType="1"/>
              </p:cNvSpPr>
              <p:nvPr/>
            </p:nvSpPr>
            <p:spPr bwMode="auto">
              <a:xfrm flipV="1">
                <a:off x="7092950" y="4581525"/>
                <a:ext cx="1223963" cy="79216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Text Box 27">
                <a:extLst>
                  <a:ext uri="{FF2B5EF4-FFF2-40B4-BE49-F238E27FC236}">
                    <a16:creationId xmlns:a16="http://schemas.microsoft.com/office/drawing/2014/main" id="{1C98B2BF-423C-4509-B6B8-8F643526C529}"/>
                  </a:ext>
                </a:extLst>
              </p:cNvPr>
              <p:cNvSpPr txBox="1">
                <a:spLocks noChangeArrowheads="1"/>
              </p:cNvSpPr>
              <p:nvPr/>
            </p:nvSpPr>
            <p:spPr bwMode="auto">
              <a:xfrm rot="-1920000">
                <a:off x="7380288" y="4724400"/>
                <a:ext cx="762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nb-NO" sz="900" dirty="0"/>
                  <a:t>linear valve</a:t>
                </a:r>
              </a:p>
            </p:txBody>
          </p:sp>
          <p:sp>
            <p:nvSpPr>
              <p:cNvPr id="28" name="Freeform 28">
                <a:extLst>
                  <a:ext uri="{FF2B5EF4-FFF2-40B4-BE49-F238E27FC236}">
                    <a16:creationId xmlns:a16="http://schemas.microsoft.com/office/drawing/2014/main" id="{9C59386C-B0C9-4086-9E64-D504DEF6C13D}"/>
                  </a:ext>
                </a:extLst>
              </p:cNvPr>
              <p:cNvSpPr>
                <a:spLocks/>
              </p:cNvSpPr>
              <p:nvPr/>
            </p:nvSpPr>
            <p:spPr bwMode="auto">
              <a:xfrm>
                <a:off x="7092950" y="4581525"/>
                <a:ext cx="1223963" cy="792163"/>
              </a:xfrm>
              <a:custGeom>
                <a:avLst/>
                <a:gdLst>
                  <a:gd name="T0" fmla="*/ 0 w 771"/>
                  <a:gd name="T1" fmla="*/ 2147483647 h 499"/>
                  <a:gd name="T2" fmla="*/ 2147483647 w 771"/>
                  <a:gd name="T3" fmla="*/ 2147483647 h 499"/>
                  <a:gd name="T4" fmla="*/ 2147483647 w 771"/>
                  <a:gd name="T5" fmla="*/ 2147483647 h 499"/>
                  <a:gd name="T6" fmla="*/ 2147483647 w 771"/>
                  <a:gd name="T7" fmla="*/ 2147483647 h 499"/>
                  <a:gd name="T8" fmla="*/ 2147483647 w 771"/>
                  <a:gd name="T9" fmla="*/ 2147483647 h 499"/>
                  <a:gd name="T10" fmla="*/ 2147483647 w 771"/>
                  <a:gd name="T11" fmla="*/ 0 h 4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71" h="499">
                    <a:moveTo>
                      <a:pt x="0" y="499"/>
                    </a:moveTo>
                    <a:cubicBezTo>
                      <a:pt x="15" y="450"/>
                      <a:pt x="30" y="401"/>
                      <a:pt x="45" y="363"/>
                    </a:cubicBezTo>
                    <a:cubicBezTo>
                      <a:pt x="60" y="325"/>
                      <a:pt x="67" y="310"/>
                      <a:pt x="90" y="272"/>
                    </a:cubicBezTo>
                    <a:cubicBezTo>
                      <a:pt x="113" y="234"/>
                      <a:pt x="136" y="166"/>
                      <a:pt x="181" y="136"/>
                    </a:cubicBezTo>
                    <a:cubicBezTo>
                      <a:pt x="226" y="106"/>
                      <a:pt x="264" y="113"/>
                      <a:pt x="362" y="90"/>
                    </a:cubicBezTo>
                    <a:cubicBezTo>
                      <a:pt x="460" y="67"/>
                      <a:pt x="703" y="15"/>
                      <a:pt x="771" y="0"/>
                    </a:cubicBez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Freeform 30">
                <a:extLst>
                  <a:ext uri="{FF2B5EF4-FFF2-40B4-BE49-F238E27FC236}">
                    <a16:creationId xmlns:a16="http://schemas.microsoft.com/office/drawing/2014/main" id="{286B85AE-2636-48E8-A1D5-05A99EA44EEE}"/>
                  </a:ext>
                </a:extLst>
              </p:cNvPr>
              <p:cNvSpPr>
                <a:spLocks/>
              </p:cNvSpPr>
              <p:nvPr/>
            </p:nvSpPr>
            <p:spPr bwMode="auto">
              <a:xfrm>
                <a:off x="7092950" y="4581525"/>
                <a:ext cx="1223963" cy="792163"/>
              </a:xfrm>
              <a:custGeom>
                <a:avLst/>
                <a:gdLst>
                  <a:gd name="T0" fmla="*/ 0 w 771"/>
                  <a:gd name="T1" fmla="*/ 2147483647 h 499"/>
                  <a:gd name="T2" fmla="*/ 2147483647 w 771"/>
                  <a:gd name="T3" fmla="*/ 2147483647 h 499"/>
                  <a:gd name="T4" fmla="*/ 2147483647 w 771"/>
                  <a:gd name="T5" fmla="*/ 2147483647 h 499"/>
                  <a:gd name="T6" fmla="*/ 2147483647 w 771"/>
                  <a:gd name="T7" fmla="*/ 2147483647 h 499"/>
                  <a:gd name="T8" fmla="*/ 2147483647 w 771"/>
                  <a:gd name="T9" fmla="*/ 0 h 4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71" h="499">
                    <a:moveTo>
                      <a:pt x="0" y="499"/>
                    </a:moveTo>
                    <a:cubicBezTo>
                      <a:pt x="86" y="483"/>
                      <a:pt x="173" y="468"/>
                      <a:pt x="226" y="453"/>
                    </a:cubicBezTo>
                    <a:cubicBezTo>
                      <a:pt x="279" y="438"/>
                      <a:pt x="287" y="431"/>
                      <a:pt x="317" y="408"/>
                    </a:cubicBezTo>
                    <a:cubicBezTo>
                      <a:pt x="347" y="385"/>
                      <a:pt x="332" y="385"/>
                      <a:pt x="408" y="317"/>
                    </a:cubicBezTo>
                    <a:cubicBezTo>
                      <a:pt x="484" y="249"/>
                      <a:pt x="710" y="53"/>
                      <a:pt x="771" y="0"/>
                    </a:cubicBez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 name="TextBox 5">
              <a:extLst>
                <a:ext uri="{FF2B5EF4-FFF2-40B4-BE49-F238E27FC236}">
                  <a16:creationId xmlns:a16="http://schemas.microsoft.com/office/drawing/2014/main" id="{FD03A141-9903-45E2-9058-036FE61B73D7}"/>
                </a:ext>
              </a:extLst>
            </p:cNvPr>
            <p:cNvSpPr txBox="1"/>
            <p:nvPr/>
          </p:nvSpPr>
          <p:spPr>
            <a:xfrm>
              <a:off x="7364368" y="3387768"/>
              <a:ext cx="1430200" cy="307777"/>
            </a:xfrm>
            <a:prstGeom prst="rect">
              <a:avLst/>
            </a:prstGeom>
            <a:noFill/>
          </p:spPr>
          <p:txBody>
            <a:bodyPr wrap="none" rtlCol="0">
              <a:spAutoFit/>
            </a:bodyPr>
            <a:lstStyle/>
            <a:p>
              <a:r>
                <a:rPr lang="nb-NO" sz="1400" dirty="0"/>
                <a:t>k(z) = </a:t>
              </a:r>
              <a:r>
                <a:rPr lang="nb-NO" sz="1400" dirty="0" err="1"/>
                <a:t>slope</a:t>
              </a:r>
              <a:r>
                <a:rPr lang="nb-NO" sz="1400" dirty="0"/>
                <a:t> </a:t>
              </a:r>
              <a:r>
                <a:rPr lang="nb-NO" sz="1400" dirty="0" err="1"/>
                <a:t>df</a:t>
              </a:r>
              <a:r>
                <a:rPr lang="nb-NO" sz="1400" dirty="0"/>
                <a:t>/</a:t>
              </a:r>
              <a:r>
                <a:rPr lang="nb-NO" sz="1400" dirty="0" err="1"/>
                <a:t>dz</a:t>
              </a:r>
              <a:endParaRPr lang="nb-NO" sz="1400" dirty="0"/>
            </a:p>
          </p:txBody>
        </p:sp>
      </p:grpSp>
      <p:sp>
        <p:nvSpPr>
          <p:cNvPr id="10" name="TextBox 9">
            <a:extLst>
              <a:ext uri="{FF2B5EF4-FFF2-40B4-BE49-F238E27FC236}">
                <a16:creationId xmlns:a16="http://schemas.microsoft.com/office/drawing/2014/main" id="{E33DDB83-A7BA-2E65-4085-E26D7557A378}"/>
              </a:ext>
            </a:extLst>
          </p:cNvPr>
          <p:cNvSpPr txBox="1"/>
          <p:nvPr/>
        </p:nvSpPr>
        <p:spPr>
          <a:xfrm>
            <a:off x="4961777" y="1866663"/>
            <a:ext cx="367408" cy="307777"/>
          </a:xfrm>
          <a:prstGeom prst="rect">
            <a:avLst/>
          </a:prstGeom>
          <a:noFill/>
        </p:spPr>
        <p:txBody>
          <a:bodyPr wrap="none" rtlCol="0">
            <a:spAutoFit/>
          </a:bodyPr>
          <a:lstStyle/>
          <a:p>
            <a:r>
              <a:rPr lang="nb-NO" sz="1400" dirty="0">
                <a:solidFill>
                  <a:srgbClr val="FF0000"/>
                </a:solidFill>
              </a:rPr>
              <a:t>d</a:t>
            </a:r>
            <a:r>
              <a:rPr lang="nb-NO" sz="1400" baseline="-25000" dirty="0">
                <a:solidFill>
                  <a:srgbClr val="FF0000"/>
                </a:solidFill>
              </a:rPr>
              <a:t>i2</a:t>
            </a:r>
          </a:p>
        </p:txBody>
      </p:sp>
      <p:cxnSp>
        <p:nvCxnSpPr>
          <p:cNvPr id="13" name="Straight Arrow Connector 12">
            <a:extLst>
              <a:ext uri="{FF2B5EF4-FFF2-40B4-BE49-F238E27FC236}">
                <a16:creationId xmlns:a16="http://schemas.microsoft.com/office/drawing/2014/main" id="{011E881C-760F-01B3-334B-107F9DC250C3}"/>
              </a:ext>
            </a:extLst>
          </p:cNvPr>
          <p:cNvCxnSpPr/>
          <p:nvPr/>
        </p:nvCxnSpPr>
        <p:spPr>
          <a:xfrm>
            <a:off x="5231904" y="2132856"/>
            <a:ext cx="0" cy="28803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67150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FF129-C04F-1727-D331-96DA9A2D551E}"/>
              </a:ext>
            </a:extLst>
          </p:cNvPr>
          <p:cNvSpPr>
            <a:spLocks noGrp="1"/>
          </p:cNvSpPr>
          <p:nvPr>
            <p:ph type="title"/>
          </p:nvPr>
        </p:nvSpPr>
        <p:spPr/>
        <p:txBody>
          <a:bodyPr/>
          <a:lstStyle/>
          <a:p>
            <a:r>
              <a:rPr lang="nb-NO" dirty="0" err="1"/>
              <a:t>What</a:t>
            </a:r>
            <a:r>
              <a:rPr lang="nb-NO" dirty="0"/>
              <a:t> </a:t>
            </a:r>
            <a:r>
              <a:rPr lang="nb-NO" dirty="0" err="1"/>
              <a:t>about</a:t>
            </a:r>
            <a:r>
              <a:rPr lang="nb-NO" dirty="0"/>
              <a:t> </a:t>
            </a:r>
            <a:r>
              <a:rPr lang="nb-NO" dirty="0" err="1"/>
              <a:t>the</a:t>
            </a:r>
            <a:r>
              <a:rPr lang="nb-NO" dirty="0"/>
              <a:t> Smith </a:t>
            </a:r>
            <a:r>
              <a:rPr lang="nb-NO" dirty="0" err="1"/>
              <a:t>Predictor</a:t>
            </a:r>
            <a:r>
              <a:rPr lang="nb-NO" dirty="0"/>
              <a:t>? </a:t>
            </a:r>
            <a:r>
              <a:rPr lang="nb-NO" dirty="0" err="1"/>
              <a:t>Forget</a:t>
            </a:r>
            <a:r>
              <a:rPr lang="nb-NO" dirty="0"/>
              <a:t> </a:t>
            </a:r>
            <a:r>
              <a:rPr lang="nb-NO" dirty="0" err="1"/>
              <a:t>it!</a:t>
            </a:r>
            <a:endParaRPr lang="en-US" dirty="0"/>
          </a:p>
        </p:txBody>
      </p:sp>
      <p:pic>
        <p:nvPicPr>
          <p:cNvPr id="5" name="Picture 4">
            <a:extLst>
              <a:ext uri="{FF2B5EF4-FFF2-40B4-BE49-F238E27FC236}">
                <a16:creationId xmlns:a16="http://schemas.microsoft.com/office/drawing/2014/main" id="{64A8B488-1480-6406-B846-59B08394426E}"/>
              </a:ext>
            </a:extLst>
          </p:cNvPr>
          <p:cNvPicPr>
            <a:picLocks noChangeAspect="1"/>
          </p:cNvPicPr>
          <p:nvPr/>
        </p:nvPicPr>
        <p:blipFill>
          <a:blip r:embed="rId2"/>
          <a:stretch>
            <a:fillRect/>
          </a:stretch>
        </p:blipFill>
        <p:spPr>
          <a:xfrm>
            <a:off x="3135630" y="1487805"/>
            <a:ext cx="5676900" cy="4857750"/>
          </a:xfrm>
          <a:prstGeom prst="rect">
            <a:avLst/>
          </a:prstGeom>
        </p:spPr>
      </p:pic>
      <p:sp>
        <p:nvSpPr>
          <p:cNvPr id="3" name="Slide Number Placeholder 2">
            <a:extLst>
              <a:ext uri="{FF2B5EF4-FFF2-40B4-BE49-F238E27FC236}">
                <a16:creationId xmlns:a16="http://schemas.microsoft.com/office/drawing/2014/main" id="{6A6E4B92-614B-5FD7-D5D9-67F24B85D829}"/>
              </a:ext>
            </a:extLst>
          </p:cNvPr>
          <p:cNvSpPr>
            <a:spLocks noGrp="1"/>
          </p:cNvSpPr>
          <p:nvPr>
            <p:ph type="sldNum" sz="quarter" idx="12"/>
          </p:nvPr>
        </p:nvSpPr>
        <p:spPr/>
        <p:txBody>
          <a:bodyPr/>
          <a:lstStyle/>
          <a:p>
            <a:fld id="{A5FDCD2B-6064-4A78-9C2D-DD73DFA345C7}" type="slidenum">
              <a:rPr lang="en-US" smtClean="0"/>
              <a:t>90</a:t>
            </a:fld>
            <a:endParaRPr lang="en-US"/>
          </a:p>
        </p:txBody>
      </p:sp>
    </p:spTree>
    <p:extLst>
      <p:ext uri="{BB962C8B-B14F-4D97-AF65-F5344CB8AC3E}">
        <p14:creationId xmlns:p14="http://schemas.microsoft.com/office/powerpoint/2010/main" val="76065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09E83-10F3-53B6-7A43-8B47AFE1D548}"/>
              </a:ext>
            </a:extLst>
          </p:cNvPr>
          <p:cNvSpPr>
            <a:spLocks noGrp="1"/>
          </p:cNvSpPr>
          <p:nvPr>
            <p:ph type="title"/>
          </p:nvPr>
        </p:nvSpPr>
        <p:spPr>
          <a:xfrm>
            <a:off x="468261" y="-100481"/>
            <a:ext cx="11255477" cy="1325563"/>
          </a:xfrm>
        </p:spPr>
        <p:txBody>
          <a:bodyPr/>
          <a:lstStyle/>
          <a:p>
            <a:r>
              <a:rPr lang="nb-NO" dirty="0"/>
              <a:t>A smart </a:t>
            </a:r>
            <a:r>
              <a:rPr lang="nb-NO" dirty="0" err="1"/>
              <a:t>invention</a:t>
            </a:r>
            <a:r>
              <a:rPr lang="nb-NO" dirty="0"/>
              <a:t>: Cross-</a:t>
            </a:r>
            <a:r>
              <a:rPr lang="nb-NO" dirty="0" err="1"/>
              <a:t>limiting</a:t>
            </a:r>
            <a:r>
              <a:rPr lang="nb-NO" dirty="0"/>
              <a:t> control</a:t>
            </a:r>
            <a:endParaRPr lang="en-US" dirty="0"/>
          </a:p>
        </p:txBody>
      </p:sp>
      <p:pic>
        <p:nvPicPr>
          <p:cNvPr id="4" name="Content Placeholder 4">
            <a:extLst>
              <a:ext uri="{FF2B5EF4-FFF2-40B4-BE49-F238E27FC236}">
                <a16:creationId xmlns:a16="http://schemas.microsoft.com/office/drawing/2014/main" id="{CEA485F6-C377-6E75-82E8-1C2330127E74}"/>
              </a:ext>
            </a:extLst>
          </p:cNvPr>
          <p:cNvPicPr>
            <a:picLocks noGrp="1" noChangeAspect="1"/>
          </p:cNvPicPr>
          <p:nvPr>
            <p:ph idx="1"/>
          </p:nvPr>
        </p:nvPicPr>
        <p:blipFill>
          <a:blip r:embed="rId2"/>
          <a:stretch>
            <a:fillRect/>
          </a:stretch>
        </p:blipFill>
        <p:spPr>
          <a:xfrm>
            <a:off x="6360159" y="1225082"/>
            <a:ext cx="5118614" cy="5587683"/>
          </a:xfrm>
        </p:spPr>
      </p:pic>
      <p:pic>
        <p:nvPicPr>
          <p:cNvPr id="6" name="Picture 5">
            <a:extLst>
              <a:ext uri="{FF2B5EF4-FFF2-40B4-BE49-F238E27FC236}">
                <a16:creationId xmlns:a16="http://schemas.microsoft.com/office/drawing/2014/main" id="{7CA38189-18FF-9564-12AF-236C60584262}"/>
              </a:ext>
            </a:extLst>
          </p:cNvPr>
          <p:cNvPicPr>
            <a:picLocks noChangeAspect="1"/>
          </p:cNvPicPr>
          <p:nvPr/>
        </p:nvPicPr>
        <p:blipFill>
          <a:blip r:embed="rId3"/>
          <a:stretch>
            <a:fillRect/>
          </a:stretch>
        </p:blipFill>
        <p:spPr>
          <a:xfrm>
            <a:off x="400049" y="2174240"/>
            <a:ext cx="5695950" cy="3200400"/>
          </a:xfrm>
          <a:prstGeom prst="rect">
            <a:avLst/>
          </a:prstGeom>
        </p:spPr>
      </p:pic>
      <p:sp>
        <p:nvSpPr>
          <p:cNvPr id="3" name="Slide Number Placeholder 2">
            <a:extLst>
              <a:ext uri="{FF2B5EF4-FFF2-40B4-BE49-F238E27FC236}">
                <a16:creationId xmlns:a16="http://schemas.microsoft.com/office/drawing/2014/main" id="{7FD441E6-7F48-1C36-EBA8-01969E921EC8}"/>
              </a:ext>
            </a:extLst>
          </p:cNvPr>
          <p:cNvSpPr>
            <a:spLocks noGrp="1"/>
          </p:cNvSpPr>
          <p:nvPr>
            <p:ph type="sldNum" sz="quarter" idx="12"/>
          </p:nvPr>
        </p:nvSpPr>
        <p:spPr/>
        <p:txBody>
          <a:bodyPr/>
          <a:lstStyle/>
          <a:p>
            <a:fld id="{D12EDB02-4F68-4150-B145-D9EB3E2B4B16}" type="slidenum">
              <a:rPr lang="en-US" smtClean="0"/>
              <a:t>91</a:t>
            </a:fld>
            <a:endParaRPr lang="en-US"/>
          </a:p>
        </p:txBody>
      </p:sp>
    </p:spTree>
    <p:extLst>
      <p:ext uri="{BB962C8B-B14F-4D97-AF65-F5344CB8AC3E}">
        <p14:creationId xmlns:p14="http://schemas.microsoft.com/office/powerpoint/2010/main" val="31988963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BD927F-93F6-6644-F9CF-A967DFF51DD8}"/>
              </a:ext>
            </a:extLst>
          </p:cNvPr>
          <p:cNvPicPr>
            <a:picLocks noChangeAspect="1"/>
          </p:cNvPicPr>
          <p:nvPr/>
        </p:nvPicPr>
        <p:blipFill>
          <a:blip r:embed="rId2"/>
          <a:stretch>
            <a:fillRect/>
          </a:stretch>
        </p:blipFill>
        <p:spPr>
          <a:xfrm>
            <a:off x="1179419" y="0"/>
            <a:ext cx="9833162" cy="6858000"/>
          </a:xfrm>
          <a:prstGeom prst="rect">
            <a:avLst/>
          </a:prstGeom>
        </p:spPr>
      </p:pic>
      <p:sp>
        <p:nvSpPr>
          <p:cNvPr id="2" name="Slide Number Placeholder 1">
            <a:extLst>
              <a:ext uri="{FF2B5EF4-FFF2-40B4-BE49-F238E27FC236}">
                <a16:creationId xmlns:a16="http://schemas.microsoft.com/office/drawing/2014/main" id="{F03F047D-B3BC-5257-AEE3-C986208CDAEF}"/>
              </a:ext>
            </a:extLst>
          </p:cNvPr>
          <p:cNvSpPr>
            <a:spLocks noGrp="1"/>
          </p:cNvSpPr>
          <p:nvPr>
            <p:ph type="sldNum" sz="quarter" idx="12"/>
          </p:nvPr>
        </p:nvSpPr>
        <p:spPr/>
        <p:txBody>
          <a:bodyPr/>
          <a:lstStyle/>
          <a:p>
            <a:fld id="{A5FDCD2B-6064-4A78-9C2D-DD73DFA345C7}" type="slidenum">
              <a:rPr lang="en-US" smtClean="0"/>
              <a:t>92</a:t>
            </a:fld>
            <a:endParaRPr lang="en-US"/>
          </a:p>
        </p:txBody>
      </p:sp>
    </p:spTree>
    <p:extLst>
      <p:ext uri="{BB962C8B-B14F-4D97-AF65-F5344CB8AC3E}">
        <p14:creationId xmlns:p14="http://schemas.microsoft.com/office/powerpoint/2010/main" val="368143603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01987-513C-4BE2-AA2A-577DC227CCED}"/>
              </a:ext>
            </a:extLst>
          </p:cNvPr>
          <p:cNvSpPr>
            <a:spLocks noGrp="1"/>
          </p:cNvSpPr>
          <p:nvPr>
            <p:ph type="title"/>
          </p:nvPr>
        </p:nvSpPr>
        <p:spPr/>
        <p:txBody>
          <a:bodyPr/>
          <a:lstStyle/>
          <a:p>
            <a:r>
              <a:rPr lang="nb-NO" dirty="0" err="1"/>
              <a:t>Comment</a:t>
            </a:r>
            <a:r>
              <a:rPr lang="nb-NO" dirty="0"/>
              <a:t> </a:t>
            </a:r>
            <a:r>
              <a:rPr lang="nb-NO" dirty="0" err="1"/>
              <a:t>on</a:t>
            </a:r>
            <a:r>
              <a:rPr lang="nb-NO" dirty="0"/>
              <a:t> </a:t>
            </a:r>
            <a:r>
              <a:rPr lang="nb-NO" dirty="0" err="1"/>
              <a:t>need</a:t>
            </a:r>
            <a:r>
              <a:rPr lang="nb-NO" dirty="0"/>
              <a:t> for </a:t>
            </a:r>
            <a:r>
              <a:rPr lang="nb-NO" dirty="0" err="1"/>
              <a:t>rules</a:t>
            </a:r>
            <a:endParaRPr lang="nb-NO" dirty="0"/>
          </a:p>
        </p:txBody>
      </p:sp>
      <p:sp>
        <p:nvSpPr>
          <p:cNvPr id="3" name="Content Placeholder 2">
            <a:extLst>
              <a:ext uri="{FF2B5EF4-FFF2-40B4-BE49-F238E27FC236}">
                <a16:creationId xmlns:a16="http://schemas.microsoft.com/office/drawing/2014/main" id="{33BE8B19-EC79-4343-B5F9-FE0328456C58}"/>
              </a:ext>
            </a:extLst>
          </p:cNvPr>
          <p:cNvSpPr>
            <a:spLocks noGrp="1"/>
          </p:cNvSpPr>
          <p:nvPr>
            <p:ph idx="1"/>
          </p:nvPr>
        </p:nvSpPr>
        <p:spPr/>
        <p:txBody>
          <a:bodyPr/>
          <a:lstStyle/>
          <a:p>
            <a:r>
              <a:rPr lang="nb-NO" dirty="0"/>
              <a:t>The human </a:t>
            </a:r>
            <a:r>
              <a:rPr lang="nb-NO" dirty="0" err="1"/>
              <a:t>brain</a:t>
            </a:r>
            <a:r>
              <a:rPr lang="nb-NO" dirty="0"/>
              <a:t> (at </a:t>
            </a:r>
            <a:r>
              <a:rPr lang="nb-NO" dirty="0" err="1"/>
              <a:t>least</a:t>
            </a:r>
            <a:r>
              <a:rPr lang="nb-NO" dirty="0"/>
              <a:t> mine) has problems in </a:t>
            </a:r>
            <a:r>
              <a:rPr lang="nb-NO" dirty="0" err="1"/>
              <a:t>analyzing</a:t>
            </a:r>
            <a:r>
              <a:rPr lang="nb-NO" dirty="0"/>
              <a:t> </a:t>
            </a:r>
            <a:r>
              <a:rPr lang="nb-NO" dirty="0" err="1"/>
              <a:t>even</a:t>
            </a:r>
            <a:r>
              <a:rPr lang="nb-NO" dirty="0"/>
              <a:t> </a:t>
            </a:r>
            <a:r>
              <a:rPr lang="nb-NO" dirty="0" err="1"/>
              <a:t>quite</a:t>
            </a:r>
            <a:r>
              <a:rPr lang="nb-NO" dirty="0"/>
              <a:t> simple cases</a:t>
            </a:r>
          </a:p>
          <a:p>
            <a:r>
              <a:rPr lang="nb-NO" dirty="0" err="1"/>
              <a:t>Two</a:t>
            </a:r>
            <a:r>
              <a:rPr lang="nb-NO" dirty="0"/>
              <a:t> «simple» cases </a:t>
            </a:r>
            <a:r>
              <a:rPr lang="nb-NO" dirty="0" err="1"/>
              <a:t>are</a:t>
            </a:r>
            <a:r>
              <a:rPr lang="nb-NO" dirty="0"/>
              <a:t>: </a:t>
            </a:r>
          </a:p>
          <a:p>
            <a:pPr lvl="1"/>
            <a:r>
              <a:rPr lang="nb-NO" dirty="0" err="1"/>
              <a:t>choice</a:t>
            </a:r>
            <a:r>
              <a:rPr lang="nb-NO" dirty="0"/>
              <a:t> of </a:t>
            </a:r>
            <a:r>
              <a:rPr lang="nb-NO" dirty="0" err="1"/>
              <a:t>max</a:t>
            </a:r>
            <a:r>
              <a:rPr lang="nb-NO" dirty="0"/>
              <a:t>- and min- </a:t>
            </a:r>
            <a:r>
              <a:rPr lang="nb-NO" dirty="0" err="1"/>
              <a:t>selectors</a:t>
            </a:r>
            <a:r>
              <a:rPr lang="nb-NO" dirty="0"/>
              <a:t> </a:t>
            </a:r>
          </a:p>
          <a:p>
            <a:pPr lvl="1"/>
            <a:r>
              <a:rPr lang="nb-NO" dirty="0" err="1"/>
              <a:t>how</a:t>
            </a:r>
            <a:r>
              <a:rPr lang="nb-NO" dirty="0"/>
              <a:t> to </a:t>
            </a:r>
            <a:r>
              <a:rPr lang="nb-NO" dirty="0" err="1"/>
              <a:t>get</a:t>
            </a:r>
            <a:r>
              <a:rPr lang="nb-NO" dirty="0"/>
              <a:t> </a:t>
            </a:r>
            <a:r>
              <a:rPr lang="nb-NO" dirty="0" err="1"/>
              <a:t>consistent</a:t>
            </a:r>
            <a:r>
              <a:rPr lang="nb-NO" dirty="0"/>
              <a:t> inventory control</a:t>
            </a:r>
          </a:p>
          <a:p>
            <a:r>
              <a:rPr lang="nb-NO" dirty="0"/>
              <a:t>I </a:t>
            </a:r>
            <a:r>
              <a:rPr lang="nb-NO" dirty="0" err="1"/>
              <a:t>frequently</a:t>
            </a:r>
            <a:r>
              <a:rPr lang="nb-NO" dirty="0"/>
              <a:t> </a:t>
            </a:r>
            <a:r>
              <a:rPr lang="nb-NO" dirty="0" err="1"/>
              <a:t>need</a:t>
            </a:r>
            <a:r>
              <a:rPr lang="nb-NO" dirty="0"/>
              <a:t> to og back to </a:t>
            </a:r>
            <a:r>
              <a:rPr lang="nb-NO" dirty="0" err="1"/>
              <a:t>the</a:t>
            </a:r>
            <a:r>
              <a:rPr lang="nb-NO" dirty="0"/>
              <a:t> «</a:t>
            </a:r>
            <a:r>
              <a:rPr lang="nb-NO" dirty="0" err="1"/>
              <a:t>selector</a:t>
            </a:r>
            <a:r>
              <a:rPr lang="nb-NO" dirty="0"/>
              <a:t> </a:t>
            </a:r>
            <a:r>
              <a:rPr lang="nb-NO" dirty="0" err="1"/>
              <a:t>rules</a:t>
            </a:r>
            <a:r>
              <a:rPr lang="nb-NO" dirty="0"/>
              <a:t>» or </a:t>
            </a:r>
            <a:r>
              <a:rPr lang="nb-NO" dirty="0" err="1"/>
              <a:t>the</a:t>
            </a:r>
            <a:r>
              <a:rPr lang="nb-NO" dirty="0"/>
              <a:t> «</a:t>
            </a:r>
            <a:r>
              <a:rPr lang="nb-NO" dirty="0" err="1"/>
              <a:t>radiation</a:t>
            </a:r>
            <a:r>
              <a:rPr lang="nb-NO" dirty="0"/>
              <a:t> </a:t>
            </a:r>
            <a:r>
              <a:rPr lang="nb-NO" dirty="0" err="1"/>
              <a:t>rule</a:t>
            </a:r>
            <a:r>
              <a:rPr lang="nb-NO" dirty="0"/>
              <a:t>» to </a:t>
            </a:r>
            <a:r>
              <a:rPr lang="nb-NO" dirty="0" err="1"/>
              <a:t>get</a:t>
            </a:r>
            <a:r>
              <a:rPr lang="nb-NO" dirty="0"/>
              <a:t> </a:t>
            </a:r>
            <a:r>
              <a:rPr lang="nb-NO" dirty="0" err="1"/>
              <a:t>this</a:t>
            </a:r>
            <a:r>
              <a:rPr lang="nb-NO" dirty="0"/>
              <a:t> right.</a:t>
            </a:r>
          </a:p>
        </p:txBody>
      </p:sp>
      <p:sp>
        <p:nvSpPr>
          <p:cNvPr id="4" name="Slide Number Placeholder 3">
            <a:extLst>
              <a:ext uri="{FF2B5EF4-FFF2-40B4-BE49-F238E27FC236}">
                <a16:creationId xmlns:a16="http://schemas.microsoft.com/office/drawing/2014/main" id="{36BABF40-6918-37AA-0EAB-54D42C4951AE}"/>
              </a:ext>
            </a:extLst>
          </p:cNvPr>
          <p:cNvSpPr>
            <a:spLocks noGrp="1"/>
          </p:cNvSpPr>
          <p:nvPr>
            <p:ph type="sldNum" sz="quarter" idx="12"/>
          </p:nvPr>
        </p:nvSpPr>
        <p:spPr/>
        <p:txBody>
          <a:bodyPr/>
          <a:lstStyle/>
          <a:p>
            <a:fld id="{D12EDB02-4F68-4150-B145-D9EB3E2B4B16}" type="slidenum">
              <a:rPr lang="en-US" smtClean="0"/>
              <a:t>93</a:t>
            </a:fld>
            <a:endParaRPr lang="en-US"/>
          </a:p>
        </p:txBody>
      </p:sp>
    </p:spTree>
    <p:extLst>
      <p:ext uri="{BB962C8B-B14F-4D97-AF65-F5344CB8AC3E}">
        <p14:creationId xmlns:p14="http://schemas.microsoft.com/office/powerpoint/2010/main" val="425502937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OURCE" val="\documentclass{article}\pagestyle{empty}&#10;\begin{document}&#10;Flow rate: $q = C_v f(z) \sqrt{ {p_1-p_2\over \rho}}$ \quad [m$^3$/s]&#10;\end{document}"/>
  <p:tag name="EXTERNALNAME" val="txp_fig"/>
  <p:tag name="BLEND" val="False"/>
  <p:tag name="TRANSPARENT" val="False"/>
  <p:tag name="KEEPFILES" val="False"/>
  <p:tag name="DEBUGPAUSE" val="False"/>
  <p:tag name="RESOLUTION" val="1200"/>
  <p:tag name="TIMEOUT" val="(none)"/>
  <p:tag name="BOXWIDTH" val="589"/>
  <p:tag name="BOXHEIGHT" val="464"/>
  <p:tag name="BOXFONT" val="10"/>
  <p:tag name="BOXWRAP" val="False"/>
  <p:tag name="WORKAROUNDTRANSPARENCYBUG" val="False"/>
  <p:tag name="ALLOWFONTSUBSTITUTION" val="False"/>
  <p:tag name="BITMAPFORMAT" val="pngmono"/>
  <p:tag name="ORIGWIDTH" val="173"/>
  <p:tag name="PICTUREFILESIZE" val="772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8352</Words>
  <Application>Microsoft Office PowerPoint</Application>
  <PresentationFormat>Widescreen</PresentationFormat>
  <Paragraphs>1130</Paragraphs>
  <Slides>93</Slides>
  <Notes>16</Notes>
  <HiddenSlides>2</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93</vt:i4>
      </vt:variant>
    </vt:vector>
  </HeadingPairs>
  <TitlesOfParts>
    <vt:vector size="113" baseType="lpstr">
      <vt:lpstr>Arial</vt:lpstr>
      <vt:lpstr>Calibri</vt:lpstr>
      <vt:lpstr>Calibri Light</vt:lpstr>
      <vt:lpstr>Cambria Math</vt:lpstr>
      <vt:lpstr>CharisSIL</vt:lpstr>
      <vt:lpstr>CMBX8</vt:lpstr>
      <vt:lpstr>cmmi10</vt:lpstr>
      <vt:lpstr>CMMI8</vt:lpstr>
      <vt:lpstr>CMR10</vt:lpstr>
      <vt:lpstr>CMR6</vt:lpstr>
      <vt:lpstr>CMR8</vt:lpstr>
      <vt:lpstr>Courier New</vt:lpstr>
      <vt:lpstr>Segoe UI Semilight</vt:lpstr>
      <vt:lpstr>STIXMath-Regular</vt:lpstr>
      <vt:lpstr>t1-gul-regular</vt:lpstr>
      <vt:lpstr>t1-gul-regular-italic</vt:lpstr>
      <vt:lpstr>Times</vt:lpstr>
      <vt:lpstr>Times New Roman</vt:lpstr>
      <vt:lpstr>Wingdings</vt:lpstr>
      <vt:lpstr>Office Theme</vt:lpstr>
      <vt:lpstr>Standard Advanced control elements</vt:lpstr>
      <vt:lpstr>MV-CV Pairing. Two main pairing rules (supervisory layer*):</vt:lpstr>
      <vt:lpstr>Details on RGA-rule </vt:lpstr>
      <vt:lpstr>Most common “Advanced regulatory control” structures</vt:lpstr>
      <vt:lpstr>Standard advanced control elements</vt:lpstr>
      <vt:lpstr>E1. Cascade control</vt:lpstr>
      <vt:lpstr>Example: Flow controller on valve (very common!)</vt:lpstr>
      <vt:lpstr>What are the benefits of adding a flow controller (inner cascade)?</vt:lpstr>
      <vt:lpstr>Block diagram flow controller </vt:lpstr>
      <vt:lpstr>Shinskey (1967)</vt:lpstr>
      <vt:lpstr>When use (series) cascade ?</vt:lpstr>
      <vt:lpstr>Transfer functions and tuning </vt:lpstr>
      <vt:lpstr>Time scale separation is needed for cascade control to work well</vt:lpstr>
      <vt:lpstr>PowerPoint Presentation</vt:lpstr>
      <vt:lpstr>Counteracting nonlinearity using cascade control</vt:lpstr>
      <vt:lpstr>Cascade control block diagram</vt:lpstr>
      <vt:lpstr>E2. Ratio control</vt:lpstr>
      <vt:lpstr>PowerPoint Presentation</vt:lpstr>
      <vt:lpstr>Ratio control</vt:lpstr>
      <vt:lpstr>Theory of Ratio control</vt:lpstr>
      <vt:lpstr>From paper by Skogestad (2023)</vt:lpstr>
      <vt:lpstr>PowerPoint Presentation</vt:lpstr>
      <vt:lpstr>Proof of constant gain for ideal mixing</vt:lpstr>
      <vt:lpstr>Valve position control (VPC)</vt:lpstr>
      <vt:lpstr>E3. VPC for extra dynamic input </vt:lpstr>
      <vt:lpstr>Example: Heat exchanger with bypass</vt:lpstr>
      <vt:lpstr>Attempt 1. Use u2=cooling water: TOO SLOW </vt:lpstr>
      <vt:lpstr>Attempt 2. Use u1=zB=bypass. SATURATES                                                                              (at zB=0=closed if CW too small)</vt:lpstr>
      <vt:lpstr> What about VPC?</vt:lpstr>
      <vt:lpstr>Attempt 3 (proposed): VPC </vt:lpstr>
      <vt:lpstr>Comment on heat exchanger example</vt:lpstr>
      <vt:lpstr>Alternative to VPC: Parallell control</vt:lpstr>
      <vt:lpstr>VPC with one MV: Stabilizing control with resetting of MV</vt:lpstr>
      <vt:lpstr>Example: Anti-slug control</vt:lpstr>
      <vt:lpstr>Example: Anti-slug control</vt:lpstr>
      <vt:lpstr>Example: Anti-slug control</vt:lpstr>
      <vt:lpstr>Example: Stabilize bycycle </vt:lpstr>
      <vt:lpstr>Constraint switching  (because it is optimal at steady state)</vt:lpstr>
      <vt:lpstr>E4. Selector (for CV-CV switching*)</vt:lpstr>
      <vt:lpstr>Implementation selector</vt:lpstr>
      <vt:lpstr>Example Alt. III</vt:lpstr>
      <vt:lpstr>Furnace control </vt:lpstr>
      <vt:lpstr>Furnace control with cascade (Alt. II, selector on CV-sp)</vt:lpstr>
      <vt:lpstr>Example Alt. I (Choke valve)</vt:lpstr>
      <vt:lpstr>Distillation example</vt:lpstr>
      <vt:lpstr>Design of selector structure</vt:lpstr>
      <vt:lpstr>Rule 2 (order of selectors)</vt:lpstr>
      <vt:lpstr>Example. Maximize flow with pressure constraints</vt:lpstr>
      <vt:lpstr>PowerPoint Presentation</vt:lpstr>
      <vt:lpstr>PowerPoint Presentation</vt:lpstr>
      <vt:lpstr>Valves have “built-in” selectors</vt:lpstr>
      <vt:lpstr>Quiz. Is this OK?</vt:lpstr>
      <vt:lpstr>E5. Split-range control (SRC) (for MV-MV switching)</vt:lpstr>
      <vt:lpstr>Challenges selectors </vt:lpstr>
      <vt:lpstr>Split range control: Donald Eckman (1945)</vt:lpstr>
      <vt:lpstr>PowerPoint Presentation</vt:lpstr>
      <vt:lpstr>PowerPoint Presentation</vt:lpstr>
      <vt:lpstr>PowerPoint Presentation</vt:lpstr>
      <vt:lpstr>PowerPoint Presentation</vt:lpstr>
      <vt:lpstr>Comparison of standard  and generalized SRC</vt:lpstr>
      <vt:lpstr>What about Model Predictive control (MPC)?</vt:lpstr>
      <vt:lpstr>Comparison of Generalized SRC  and MPC</vt:lpstr>
      <vt:lpstr>E6. Separate controllers with different setpoints  (for MV-MV switching)</vt:lpstr>
      <vt:lpstr>PowerPoint Presentation</vt:lpstr>
      <vt:lpstr>PowerPoint Presentation</vt:lpstr>
      <vt:lpstr>Want separate controllers. Fixes that avoid using different setpoints</vt:lpstr>
      <vt:lpstr>Fix: Outer cascade to avoid different setpoints</vt:lpstr>
      <vt:lpstr>E7. VPC on main steady-state input (for MV-MV switching)</vt:lpstr>
      <vt:lpstr>Example MV-MV switching: Pressure control (Alt. 3 may be the best in this case)</vt:lpstr>
      <vt:lpstr>Example MV-MV switching: Pressure control (Alt. 3 may be the best in this case)</vt:lpstr>
      <vt:lpstr>Example MV-MV switching: Pressure control (Alt. 3 may be the best in this case)</vt:lpstr>
      <vt:lpstr>Example MV-MV switching: Pressure control (Alt. 3 may be the best in this case)</vt:lpstr>
      <vt:lpstr>Beware: Two different applications of VPC (E3 and E7)</vt:lpstr>
      <vt:lpstr>Summary MV-MV switching</vt:lpstr>
      <vt:lpstr>Summary MV-MV switching</vt:lpstr>
      <vt:lpstr>E8. Anti-windup for the integral mode</vt:lpstr>
      <vt:lpstr>Anti-windup with cascade control</vt:lpstr>
      <vt:lpstr>Why the selector? Cascade simulations from Greg McMillan to illustrate the «side effect» of anti-windup in the outer loop when using eT1=y2s-y2 all the time. tauT=tauI. (23 Jan. 2023)</vt:lpstr>
      <vt:lpstr>E9. Two degrees-of-freedom control</vt:lpstr>
      <vt:lpstr>Measurement filter F(s)</vt:lpstr>
      <vt:lpstr>E10. Gain scheduling</vt:lpstr>
      <vt:lpstr>E11. Feedforward control</vt:lpstr>
      <vt:lpstr>PowerPoint Presentation</vt:lpstr>
      <vt:lpstr>PowerPoint Presentation</vt:lpstr>
      <vt:lpstr>E12. Linear decoupling </vt:lpstr>
      <vt:lpstr>E13. Linearization elements</vt:lpstr>
      <vt:lpstr>E14. Calculation block based on transformed input</vt:lpstr>
      <vt:lpstr>E11. Simple static estimators</vt:lpstr>
      <vt:lpstr>Additional standard elements</vt:lpstr>
      <vt:lpstr>What about the Smith Predictor? Forget it!</vt:lpstr>
      <vt:lpstr>A smart invention: Cross-limiting control</vt:lpstr>
      <vt:lpstr>PowerPoint Presentation</vt:lpstr>
      <vt:lpstr>Comment on need for rules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Sigurd Skogestad</dc:creator>
  <cp:lastModifiedBy>Sigurd Skogestad</cp:lastModifiedBy>
  <cp:revision>57</cp:revision>
  <cp:lastPrinted>2023-10-12T09:49:04Z</cp:lastPrinted>
  <dcterms:created xsi:type="dcterms:W3CDTF">2023-08-08T09:46:25Z</dcterms:created>
  <dcterms:modified xsi:type="dcterms:W3CDTF">2023-10-20T13:10:46Z</dcterms:modified>
</cp:coreProperties>
</file>