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9" r:id="rId3"/>
    <p:sldId id="271" r:id="rId4"/>
    <p:sldId id="275" r:id="rId5"/>
    <p:sldId id="258" r:id="rId6"/>
    <p:sldId id="264" r:id="rId7"/>
    <p:sldId id="267" r:id="rId8"/>
    <p:sldId id="263" r:id="rId9"/>
    <p:sldId id="268" r:id="rId10"/>
    <p:sldId id="265" r:id="rId11"/>
    <p:sldId id="266" r:id="rId12"/>
    <p:sldId id="260" r:id="rId13"/>
    <p:sldId id="261" r:id="rId14"/>
    <p:sldId id="262" r:id="rId15"/>
    <p:sldId id="276" r:id="rId16"/>
  </p:sldIdLst>
  <p:sldSz cx="9144000" cy="6858000" type="screen4x3"/>
  <p:notesSz cx="7315200" cy="9601200"/>
  <p:embeddedFontLst>
    <p:embeddedFont>
      <p:font typeface="cmsy10" panose="020B0500000000000000" pitchFamily="34" charset="0"/>
      <p:regular r:id="rId17"/>
    </p:embeddedFont>
    <p:embeddedFont>
      <p:font typeface="Calibri" panose="020F0502020204030204" pitchFamily="34" charset="0"/>
      <p:regular r:id="rId18"/>
      <p:bold r:id="rId19"/>
      <p:italic r:id="rId20"/>
      <p:boldItalic r:id="rId21"/>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8" d="100"/>
          <a:sy n="128" d="100"/>
        </p:scale>
        <p:origin x="-11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DF7F83-01E2-4520-A560-06BE7CDA66DC}"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B9E60-C6CE-4300-864F-27E4305AA15C}" type="slidenum">
              <a:rPr lang="en-US" smtClean="0"/>
              <a:t>‹#›</a:t>
            </a:fld>
            <a:endParaRPr lang="en-US"/>
          </a:p>
        </p:txBody>
      </p:sp>
    </p:spTree>
    <p:extLst>
      <p:ext uri="{BB962C8B-B14F-4D97-AF65-F5344CB8AC3E}">
        <p14:creationId xmlns:p14="http://schemas.microsoft.com/office/powerpoint/2010/main" val="21197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F7F83-01E2-4520-A560-06BE7CDA66DC}"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B9E60-C6CE-4300-864F-27E4305AA15C}" type="slidenum">
              <a:rPr lang="en-US" smtClean="0"/>
              <a:t>‹#›</a:t>
            </a:fld>
            <a:endParaRPr lang="en-US"/>
          </a:p>
        </p:txBody>
      </p:sp>
    </p:spTree>
    <p:extLst>
      <p:ext uri="{BB962C8B-B14F-4D97-AF65-F5344CB8AC3E}">
        <p14:creationId xmlns:p14="http://schemas.microsoft.com/office/powerpoint/2010/main" val="278838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F7F83-01E2-4520-A560-06BE7CDA66DC}"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B9E60-C6CE-4300-864F-27E4305AA15C}" type="slidenum">
              <a:rPr lang="en-US" smtClean="0"/>
              <a:t>‹#›</a:t>
            </a:fld>
            <a:endParaRPr lang="en-US"/>
          </a:p>
        </p:txBody>
      </p:sp>
    </p:spTree>
    <p:extLst>
      <p:ext uri="{BB962C8B-B14F-4D97-AF65-F5344CB8AC3E}">
        <p14:creationId xmlns:p14="http://schemas.microsoft.com/office/powerpoint/2010/main" val="313096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F7F83-01E2-4520-A560-06BE7CDA66DC}"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B9E60-C6CE-4300-864F-27E4305AA15C}" type="slidenum">
              <a:rPr lang="en-US" smtClean="0"/>
              <a:t>‹#›</a:t>
            </a:fld>
            <a:endParaRPr lang="en-US"/>
          </a:p>
        </p:txBody>
      </p:sp>
    </p:spTree>
    <p:extLst>
      <p:ext uri="{BB962C8B-B14F-4D97-AF65-F5344CB8AC3E}">
        <p14:creationId xmlns:p14="http://schemas.microsoft.com/office/powerpoint/2010/main" val="386943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F7F83-01E2-4520-A560-06BE7CDA66DC}"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B9E60-C6CE-4300-864F-27E4305AA15C}" type="slidenum">
              <a:rPr lang="en-US" smtClean="0"/>
              <a:t>‹#›</a:t>
            </a:fld>
            <a:endParaRPr lang="en-US"/>
          </a:p>
        </p:txBody>
      </p:sp>
    </p:spTree>
    <p:extLst>
      <p:ext uri="{BB962C8B-B14F-4D97-AF65-F5344CB8AC3E}">
        <p14:creationId xmlns:p14="http://schemas.microsoft.com/office/powerpoint/2010/main" val="424306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DF7F83-01E2-4520-A560-06BE7CDA66DC}" type="datetimeFigureOut">
              <a:rPr lang="en-US" smtClean="0"/>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B9E60-C6CE-4300-864F-27E4305AA15C}" type="slidenum">
              <a:rPr lang="en-US" smtClean="0"/>
              <a:t>‹#›</a:t>
            </a:fld>
            <a:endParaRPr lang="en-US"/>
          </a:p>
        </p:txBody>
      </p:sp>
    </p:spTree>
    <p:extLst>
      <p:ext uri="{BB962C8B-B14F-4D97-AF65-F5344CB8AC3E}">
        <p14:creationId xmlns:p14="http://schemas.microsoft.com/office/powerpoint/2010/main" val="257938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DF7F83-01E2-4520-A560-06BE7CDA66DC}" type="datetimeFigureOut">
              <a:rPr lang="en-US" smtClean="0"/>
              <a:t>3/3/2014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B9E60-C6CE-4300-864F-27E4305AA15C}" type="slidenum">
              <a:rPr lang="en-US" smtClean="0"/>
              <a:t>‹#›</a:t>
            </a:fld>
            <a:endParaRPr lang="en-US"/>
          </a:p>
        </p:txBody>
      </p:sp>
    </p:spTree>
    <p:extLst>
      <p:ext uri="{BB962C8B-B14F-4D97-AF65-F5344CB8AC3E}">
        <p14:creationId xmlns:p14="http://schemas.microsoft.com/office/powerpoint/2010/main" val="2632786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F7F83-01E2-4520-A560-06BE7CDA66DC}" type="datetimeFigureOut">
              <a:rPr lang="en-US" smtClean="0"/>
              <a:t>3/3/2014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B9E60-C6CE-4300-864F-27E4305AA15C}" type="slidenum">
              <a:rPr lang="en-US" smtClean="0"/>
              <a:t>‹#›</a:t>
            </a:fld>
            <a:endParaRPr lang="en-US"/>
          </a:p>
        </p:txBody>
      </p:sp>
    </p:spTree>
    <p:extLst>
      <p:ext uri="{BB962C8B-B14F-4D97-AF65-F5344CB8AC3E}">
        <p14:creationId xmlns:p14="http://schemas.microsoft.com/office/powerpoint/2010/main" val="268667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F7F83-01E2-4520-A560-06BE7CDA66DC}" type="datetimeFigureOut">
              <a:rPr lang="en-US" smtClean="0"/>
              <a:t>3/3/2014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B9E60-C6CE-4300-864F-27E4305AA15C}" type="slidenum">
              <a:rPr lang="en-US" smtClean="0"/>
              <a:t>‹#›</a:t>
            </a:fld>
            <a:endParaRPr lang="en-US"/>
          </a:p>
        </p:txBody>
      </p:sp>
    </p:spTree>
    <p:extLst>
      <p:ext uri="{BB962C8B-B14F-4D97-AF65-F5344CB8AC3E}">
        <p14:creationId xmlns:p14="http://schemas.microsoft.com/office/powerpoint/2010/main" val="213747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F7F83-01E2-4520-A560-06BE7CDA66DC}" type="datetimeFigureOut">
              <a:rPr lang="en-US" smtClean="0"/>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B9E60-C6CE-4300-864F-27E4305AA15C}" type="slidenum">
              <a:rPr lang="en-US" smtClean="0"/>
              <a:t>‹#›</a:t>
            </a:fld>
            <a:endParaRPr lang="en-US"/>
          </a:p>
        </p:txBody>
      </p:sp>
    </p:spTree>
    <p:extLst>
      <p:ext uri="{BB962C8B-B14F-4D97-AF65-F5344CB8AC3E}">
        <p14:creationId xmlns:p14="http://schemas.microsoft.com/office/powerpoint/2010/main" val="65120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F7F83-01E2-4520-A560-06BE7CDA66DC}" type="datetimeFigureOut">
              <a:rPr lang="en-US" smtClean="0"/>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B9E60-C6CE-4300-864F-27E4305AA15C}" type="slidenum">
              <a:rPr lang="en-US" smtClean="0"/>
              <a:t>‹#›</a:t>
            </a:fld>
            <a:endParaRPr lang="en-US"/>
          </a:p>
        </p:txBody>
      </p:sp>
    </p:spTree>
    <p:extLst>
      <p:ext uri="{BB962C8B-B14F-4D97-AF65-F5344CB8AC3E}">
        <p14:creationId xmlns:p14="http://schemas.microsoft.com/office/powerpoint/2010/main" val="280855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F7F83-01E2-4520-A560-06BE7CDA66DC}" type="datetimeFigureOut">
              <a:rPr lang="en-US" smtClean="0"/>
              <a:t>3/3/2014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B9E60-C6CE-4300-864F-27E4305AA15C}" type="slidenum">
              <a:rPr lang="en-US" smtClean="0"/>
              <a:t>‹#›</a:t>
            </a:fld>
            <a:endParaRPr lang="en-US"/>
          </a:p>
        </p:txBody>
      </p:sp>
    </p:spTree>
    <p:extLst>
      <p:ext uri="{BB962C8B-B14F-4D97-AF65-F5344CB8AC3E}">
        <p14:creationId xmlns:p14="http://schemas.microsoft.com/office/powerpoint/2010/main" val="196249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Concentrator case</a:t>
            </a:r>
            <a:endParaRPr lang="en-US" dirty="0"/>
          </a:p>
        </p:txBody>
      </p:sp>
      <p:sp>
        <p:nvSpPr>
          <p:cNvPr id="3" name="Subtitle 2"/>
          <p:cNvSpPr>
            <a:spLocks noGrp="1"/>
          </p:cNvSpPr>
          <p:nvPr>
            <p:ph type="subTitle" idx="1"/>
          </p:nvPr>
        </p:nvSpPr>
        <p:spPr/>
        <p:txBody>
          <a:bodyPr>
            <a:normAutofit fontScale="47500" lnSpcReduction="20000"/>
          </a:bodyPr>
          <a:lstStyle/>
          <a:p>
            <a:pPr algn="l">
              <a:defRPr/>
            </a:pPr>
            <a:r>
              <a:rPr lang="en-US" dirty="0" smtClean="0">
                <a:solidFill>
                  <a:schemeClr val="tx1"/>
                </a:solidFill>
              </a:rPr>
              <a:t>SIGURD’S RULES FOR CV1-SELECTION</a:t>
            </a:r>
          </a:p>
          <a:p>
            <a:pPr marL="457200" indent="-457200" algn="l">
              <a:buFont typeface="+mj-lt"/>
              <a:buAutoNum type="arabicPeriod"/>
              <a:defRPr/>
            </a:pPr>
            <a:endParaRPr lang="en-US" dirty="0" smtClean="0">
              <a:solidFill>
                <a:schemeClr val="tx1"/>
              </a:solidFill>
            </a:endParaRPr>
          </a:p>
          <a:p>
            <a:pPr marL="457200" indent="-457200" algn="l">
              <a:buFont typeface="+mj-lt"/>
              <a:buAutoNum type="arabicPeriod"/>
              <a:defRPr/>
            </a:pPr>
            <a:r>
              <a:rPr lang="en-US" dirty="0" smtClean="0">
                <a:solidFill>
                  <a:srgbClr val="FF0000"/>
                </a:solidFill>
              </a:rPr>
              <a:t>Always </a:t>
            </a:r>
            <a:r>
              <a:rPr lang="en-US" dirty="0">
                <a:solidFill>
                  <a:srgbClr val="FF0000"/>
                </a:solidFill>
              </a:rPr>
              <a:t>control active constraints! (almost always)</a:t>
            </a:r>
          </a:p>
          <a:p>
            <a:pPr marL="457200" indent="-457200" algn="l">
              <a:buFont typeface="+mj-lt"/>
              <a:buAutoNum type="arabicPeriod"/>
              <a:defRPr/>
            </a:pPr>
            <a:r>
              <a:rPr lang="en-US" dirty="0">
                <a:solidFill>
                  <a:schemeClr val="tx1"/>
                </a:solidFill>
              </a:rPr>
              <a:t>Purity constraint on expensive product always active (no </a:t>
            </a:r>
            <a:r>
              <a:rPr lang="en-US" dirty="0" err="1">
                <a:solidFill>
                  <a:schemeClr val="tx1"/>
                </a:solidFill>
              </a:rPr>
              <a:t>overpurification</a:t>
            </a:r>
            <a:r>
              <a:rPr lang="en-US" dirty="0">
                <a:solidFill>
                  <a:schemeClr val="tx1"/>
                </a:solidFill>
              </a:rPr>
              <a:t>): </a:t>
            </a:r>
          </a:p>
          <a:p>
            <a:pPr marL="457200" indent="-457200" algn="l">
              <a:buFontTx/>
              <a:buAutoNum type="arabicPeriod" startAt="3"/>
              <a:defRPr/>
            </a:pPr>
            <a:r>
              <a:rPr lang="en-US" dirty="0" smtClean="0">
                <a:solidFill>
                  <a:srgbClr val="FF0000"/>
                </a:solidFill>
              </a:rPr>
              <a:t>Unconstrained </a:t>
            </a:r>
            <a:r>
              <a:rPr lang="en-US" dirty="0">
                <a:solidFill>
                  <a:srgbClr val="FF0000"/>
                </a:solidFill>
              </a:rPr>
              <a:t>optimum: NEVER try to control a variable that reaches max or min at the </a:t>
            </a:r>
            <a:r>
              <a:rPr lang="en-US" dirty="0" smtClean="0">
                <a:solidFill>
                  <a:srgbClr val="FF0000"/>
                </a:solidFill>
              </a:rPr>
              <a:t>optimum (in particular, never control J)</a:t>
            </a:r>
            <a:endParaRPr lang="en-US" dirty="0">
              <a:solidFill>
                <a:srgbClr val="FF0000"/>
              </a:solidFill>
            </a:endParaRPr>
          </a:p>
          <a:p>
            <a:endParaRPr lang="en-US" dirty="0"/>
          </a:p>
        </p:txBody>
      </p:sp>
    </p:spTree>
    <p:extLst>
      <p:ext uri="{BB962C8B-B14F-4D97-AF65-F5344CB8AC3E}">
        <p14:creationId xmlns:p14="http://schemas.microsoft.com/office/powerpoint/2010/main" val="2845110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8229600" cy="1143000"/>
          </a:xfrm>
        </p:spPr>
        <p:txBody>
          <a:bodyPr/>
          <a:lstStyle/>
          <a:p>
            <a:r>
              <a:rPr lang="en-US" dirty="0" smtClean="0"/>
              <a:t>Alternative 4</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08720"/>
            <a:ext cx="6154638" cy="4583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74413" y="1556792"/>
            <a:ext cx="798424" cy="369332"/>
          </a:xfrm>
          <a:prstGeom prst="rect">
            <a:avLst/>
          </a:prstGeom>
        </p:spPr>
        <p:txBody>
          <a:bodyPr wrap="none">
            <a:spAutoFit/>
          </a:bodyPr>
          <a:lstStyle/>
          <a:p>
            <a:r>
              <a:rPr lang="en-US" dirty="0">
                <a:solidFill>
                  <a:srgbClr val="0070C0"/>
                </a:solidFill>
              </a:rPr>
              <a:t>Feed F</a:t>
            </a:r>
          </a:p>
        </p:txBody>
      </p:sp>
      <p:sp>
        <p:nvSpPr>
          <p:cNvPr id="7" name="TextBox 6"/>
          <p:cNvSpPr txBox="1"/>
          <p:nvPr/>
        </p:nvSpPr>
        <p:spPr>
          <a:xfrm>
            <a:off x="660050" y="2636912"/>
            <a:ext cx="959622" cy="369332"/>
          </a:xfrm>
          <a:prstGeom prst="rect">
            <a:avLst/>
          </a:prstGeom>
          <a:noFill/>
        </p:spPr>
        <p:txBody>
          <a:bodyPr wrap="none" rtlCol="0">
            <a:spAutoFit/>
          </a:bodyPr>
          <a:lstStyle/>
          <a:p>
            <a:r>
              <a:rPr lang="en-US" dirty="0" smtClean="0">
                <a:solidFill>
                  <a:srgbClr val="FF0000"/>
                </a:solidFill>
              </a:rPr>
              <a:t>Steam V</a:t>
            </a:r>
            <a:endParaRPr lang="en-US" dirty="0">
              <a:solidFill>
                <a:srgbClr val="FF0000"/>
              </a:solidFill>
            </a:endParaRPr>
          </a:p>
        </p:txBody>
      </p:sp>
      <p:sp>
        <p:nvSpPr>
          <p:cNvPr id="8" name="TextBox 7"/>
          <p:cNvSpPr txBox="1"/>
          <p:nvPr/>
        </p:nvSpPr>
        <p:spPr>
          <a:xfrm>
            <a:off x="611560" y="5373216"/>
            <a:ext cx="4371197" cy="1815882"/>
          </a:xfrm>
          <a:prstGeom prst="rect">
            <a:avLst/>
          </a:prstGeom>
          <a:noFill/>
        </p:spPr>
        <p:txBody>
          <a:bodyPr wrap="none" rtlCol="0">
            <a:spAutoFit/>
          </a:bodyPr>
          <a:lstStyle/>
          <a:p>
            <a:r>
              <a:rPr lang="en-US" sz="2800" dirty="0" smtClean="0"/>
              <a:t>CV1 = [</a:t>
            </a:r>
            <a:r>
              <a:rPr lang="en-US" sz="2800" dirty="0" smtClean="0">
                <a:solidFill>
                  <a:srgbClr val="0070C0"/>
                </a:solidFill>
              </a:rPr>
              <a:t>T</a:t>
            </a:r>
            <a:r>
              <a:rPr lang="en-US" sz="2800" baseline="-25000" dirty="0" smtClean="0">
                <a:solidFill>
                  <a:srgbClr val="0070C0"/>
                </a:solidFill>
              </a:rPr>
              <a:t>C</a:t>
            </a:r>
            <a:r>
              <a:rPr lang="en-US" sz="2800" dirty="0" smtClean="0"/>
              <a:t> , </a:t>
            </a:r>
            <a:r>
              <a:rPr lang="en-US" sz="2800" dirty="0" smtClean="0">
                <a:solidFill>
                  <a:srgbClr val="0070C0"/>
                </a:solidFill>
              </a:rPr>
              <a:t>T</a:t>
            </a:r>
            <a:r>
              <a:rPr lang="en-US" sz="2800" baseline="-25000" dirty="0" smtClean="0">
                <a:solidFill>
                  <a:srgbClr val="0070C0"/>
                </a:solidFill>
              </a:rPr>
              <a:t>A</a:t>
            </a:r>
            <a:r>
              <a:rPr lang="en-US" sz="2800" dirty="0" smtClean="0">
                <a:solidFill>
                  <a:srgbClr val="0070C0"/>
                </a:solidFill>
              </a:rPr>
              <a:t>, T</a:t>
            </a:r>
            <a:r>
              <a:rPr lang="en-US" sz="2800" baseline="-25000" dirty="0" smtClean="0">
                <a:solidFill>
                  <a:srgbClr val="0070C0"/>
                </a:solidFill>
              </a:rPr>
              <a:t>B</a:t>
            </a:r>
            <a:r>
              <a:rPr lang="en-US" sz="2800" dirty="0" smtClean="0"/>
              <a:t>]</a:t>
            </a:r>
          </a:p>
          <a:p>
            <a:r>
              <a:rPr lang="en-US" sz="2800" dirty="0"/>
              <a:t>MV1 = [</a:t>
            </a:r>
            <a:r>
              <a:rPr lang="en-US" sz="2800" dirty="0" err="1"/>
              <a:t>z</a:t>
            </a:r>
            <a:r>
              <a:rPr lang="en-US" sz="2800" baseline="-25000" dirty="0" err="1"/>
              <a:t>C</a:t>
            </a:r>
            <a:r>
              <a:rPr lang="en-US" sz="2800" dirty="0"/>
              <a:t>, </a:t>
            </a:r>
            <a:r>
              <a:rPr lang="en-US" sz="2800" dirty="0" err="1">
                <a:solidFill>
                  <a:srgbClr val="FF0000"/>
                </a:solidFill>
              </a:rPr>
              <a:t>p</a:t>
            </a:r>
            <a:r>
              <a:rPr lang="en-US" sz="2800" baseline="-25000" dirty="0" err="1">
                <a:solidFill>
                  <a:srgbClr val="FF0000"/>
                </a:solidFill>
              </a:rPr>
              <a:t>SA</a:t>
            </a:r>
            <a:r>
              <a:rPr lang="en-US" sz="2800" dirty="0"/>
              <a:t>, </a:t>
            </a:r>
            <a:r>
              <a:rPr lang="en-US" sz="2800" dirty="0" err="1">
                <a:solidFill>
                  <a:srgbClr val="FF0000"/>
                </a:solidFill>
              </a:rPr>
              <a:t>p</a:t>
            </a:r>
            <a:r>
              <a:rPr lang="en-US" sz="2800" baseline="-25000" dirty="0" err="1">
                <a:solidFill>
                  <a:srgbClr val="FF0000"/>
                </a:solidFill>
              </a:rPr>
              <a:t>SB</a:t>
            </a:r>
            <a:r>
              <a:rPr lang="en-US" sz="2800" dirty="0" smtClean="0"/>
              <a:t>]</a:t>
            </a:r>
            <a:r>
              <a:rPr lang="en-US" sz="2800" dirty="0"/>
              <a:t> (cascade)</a:t>
            </a:r>
          </a:p>
          <a:p>
            <a:r>
              <a:rPr lang="en-US" sz="2800" dirty="0" smtClean="0"/>
              <a:t>MV </a:t>
            </a:r>
            <a:r>
              <a:rPr lang="en-US" sz="2800" dirty="0"/>
              <a:t>= [</a:t>
            </a:r>
            <a:r>
              <a:rPr lang="en-US" sz="2800" dirty="0" err="1"/>
              <a:t>z</a:t>
            </a:r>
            <a:r>
              <a:rPr lang="en-US" sz="2800" baseline="-25000" dirty="0" err="1"/>
              <a:t>C</a:t>
            </a:r>
            <a:r>
              <a:rPr lang="en-US" sz="2800" dirty="0"/>
              <a:t>, </a:t>
            </a:r>
            <a:r>
              <a:rPr lang="en-US" sz="2800" dirty="0" err="1"/>
              <a:t>z</a:t>
            </a:r>
            <a:r>
              <a:rPr lang="en-US" sz="2800" baseline="-25000" dirty="0" err="1"/>
              <a:t>A</a:t>
            </a:r>
            <a:r>
              <a:rPr lang="en-US" sz="2800" dirty="0"/>
              <a:t>, </a:t>
            </a:r>
            <a:r>
              <a:rPr lang="en-US" sz="2800" dirty="0" err="1"/>
              <a:t>z</a:t>
            </a:r>
            <a:r>
              <a:rPr lang="en-US" sz="2800" baseline="-25000" dirty="0" err="1"/>
              <a:t>B</a:t>
            </a:r>
            <a:r>
              <a:rPr lang="en-US" sz="2800" dirty="0" smtClean="0"/>
              <a:t>]</a:t>
            </a:r>
            <a:endParaRPr lang="en-US" sz="2800" dirty="0"/>
          </a:p>
          <a:p>
            <a:endParaRPr lang="en-US" sz="2800" dirty="0"/>
          </a:p>
        </p:txBody>
      </p:sp>
      <p:sp>
        <p:nvSpPr>
          <p:cNvPr id="9" name="TextBox 8"/>
          <p:cNvSpPr txBox="1"/>
          <p:nvPr/>
        </p:nvSpPr>
        <p:spPr>
          <a:xfrm>
            <a:off x="4707429" y="1988840"/>
            <a:ext cx="368627" cy="369332"/>
          </a:xfrm>
          <a:prstGeom prst="rect">
            <a:avLst/>
          </a:prstGeom>
          <a:noFill/>
        </p:spPr>
        <p:txBody>
          <a:bodyPr wrap="none" rtlCol="0">
            <a:spAutoFit/>
          </a:bodyPr>
          <a:lstStyle/>
          <a:p>
            <a:r>
              <a:rPr lang="en-US" dirty="0" smtClean="0">
                <a:solidFill>
                  <a:srgbClr val="0070C0"/>
                </a:solidFill>
              </a:rPr>
              <a:t>T</a:t>
            </a:r>
            <a:r>
              <a:rPr lang="en-US" baseline="-25000" dirty="0" smtClean="0">
                <a:solidFill>
                  <a:srgbClr val="0070C0"/>
                </a:solidFill>
              </a:rPr>
              <a:t>A</a:t>
            </a:r>
            <a:endParaRPr lang="en-US" baseline="-25000" dirty="0">
              <a:solidFill>
                <a:srgbClr val="0070C0"/>
              </a:solidFill>
            </a:endParaRPr>
          </a:p>
        </p:txBody>
      </p:sp>
      <p:sp>
        <p:nvSpPr>
          <p:cNvPr id="10" name="TextBox 9"/>
          <p:cNvSpPr txBox="1"/>
          <p:nvPr/>
        </p:nvSpPr>
        <p:spPr>
          <a:xfrm>
            <a:off x="6228184" y="3284984"/>
            <a:ext cx="380232" cy="369332"/>
          </a:xfrm>
          <a:prstGeom prst="rect">
            <a:avLst/>
          </a:prstGeom>
          <a:noFill/>
        </p:spPr>
        <p:txBody>
          <a:bodyPr wrap="none" rtlCol="0">
            <a:spAutoFit/>
          </a:bodyPr>
          <a:lstStyle/>
          <a:p>
            <a:r>
              <a:rPr lang="en-US" dirty="0" smtClean="0">
                <a:solidFill>
                  <a:srgbClr val="0070C0"/>
                </a:solidFill>
              </a:rPr>
              <a:t>T</a:t>
            </a:r>
            <a:r>
              <a:rPr lang="en-US" baseline="-25000" dirty="0">
                <a:solidFill>
                  <a:srgbClr val="0070C0"/>
                </a:solidFill>
              </a:rPr>
              <a:t>B</a:t>
            </a:r>
          </a:p>
        </p:txBody>
      </p:sp>
      <p:sp>
        <p:nvSpPr>
          <p:cNvPr id="11" name="TextBox 10"/>
          <p:cNvSpPr txBox="1"/>
          <p:nvPr/>
        </p:nvSpPr>
        <p:spPr>
          <a:xfrm>
            <a:off x="7668344" y="4509120"/>
            <a:ext cx="373885" cy="369332"/>
          </a:xfrm>
          <a:prstGeom prst="rect">
            <a:avLst/>
          </a:prstGeom>
          <a:noFill/>
        </p:spPr>
        <p:txBody>
          <a:bodyPr wrap="none" rtlCol="0">
            <a:spAutoFit/>
          </a:bodyPr>
          <a:lstStyle/>
          <a:p>
            <a:r>
              <a:rPr lang="en-US" dirty="0" smtClean="0">
                <a:solidFill>
                  <a:srgbClr val="0070C0"/>
                </a:solidFill>
              </a:rPr>
              <a:t>T</a:t>
            </a:r>
            <a:r>
              <a:rPr lang="en-US" baseline="-25000" dirty="0">
                <a:solidFill>
                  <a:srgbClr val="0070C0"/>
                </a:solidFill>
              </a:rPr>
              <a:t>C</a:t>
            </a:r>
          </a:p>
        </p:txBody>
      </p:sp>
      <p:sp>
        <p:nvSpPr>
          <p:cNvPr id="12" name="TextBox 11"/>
          <p:cNvSpPr txBox="1"/>
          <p:nvPr/>
        </p:nvSpPr>
        <p:spPr>
          <a:xfrm>
            <a:off x="5508104" y="5951021"/>
            <a:ext cx="3600400" cy="646331"/>
          </a:xfrm>
          <a:prstGeom prst="rect">
            <a:avLst/>
          </a:prstGeom>
          <a:noFill/>
          <a:ln>
            <a:solidFill>
              <a:srgbClr val="FF0000"/>
            </a:solidFill>
          </a:ln>
        </p:spPr>
        <p:txBody>
          <a:bodyPr wrap="square" rtlCol="0">
            <a:spAutoFit/>
          </a:bodyPr>
          <a:lstStyle/>
          <a:p>
            <a:pPr marL="285750" indent="-285750">
              <a:buFontTx/>
              <a:buChar char="-"/>
            </a:pPr>
            <a:r>
              <a:rPr lang="en-US" b="1" dirty="0" smtClean="0"/>
              <a:t>CV1 is OK!!</a:t>
            </a:r>
          </a:p>
          <a:p>
            <a:pPr marL="285750" indent="-285750">
              <a:buFontTx/>
              <a:buChar char="-"/>
            </a:pPr>
            <a:r>
              <a:rPr lang="en-US" b="1" dirty="0" smtClean="0"/>
              <a:t>But: Quite different from original</a:t>
            </a:r>
          </a:p>
        </p:txBody>
      </p:sp>
    </p:spTree>
    <p:extLst>
      <p:ext uri="{BB962C8B-B14F-4D97-AF65-F5344CB8AC3E}">
        <p14:creationId xmlns:p14="http://schemas.microsoft.com/office/powerpoint/2010/main" val="128930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fontScale="90000"/>
          </a:bodyPr>
          <a:lstStyle/>
          <a:p>
            <a:r>
              <a:rPr lang="en-US" dirty="0" smtClean="0"/>
              <a:t>Alt 5. Implemented</a:t>
            </a:r>
            <a:br>
              <a:rPr lang="en-US" dirty="0" smtClean="0"/>
            </a:b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355" y="548680"/>
            <a:ext cx="6351612" cy="473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V="1">
            <a:off x="2427182" y="1410473"/>
            <a:ext cx="360040" cy="3516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99450" y="1412776"/>
            <a:ext cx="360040" cy="3516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1560" y="2348880"/>
            <a:ext cx="959622" cy="369332"/>
          </a:xfrm>
          <a:prstGeom prst="rect">
            <a:avLst/>
          </a:prstGeom>
          <a:noFill/>
        </p:spPr>
        <p:txBody>
          <a:bodyPr wrap="none" rtlCol="0">
            <a:spAutoFit/>
          </a:bodyPr>
          <a:lstStyle/>
          <a:p>
            <a:r>
              <a:rPr lang="en-US" dirty="0" smtClean="0">
                <a:solidFill>
                  <a:srgbClr val="FF0000"/>
                </a:solidFill>
              </a:rPr>
              <a:t>Steam V</a:t>
            </a:r>
            <a:endParaRPr lang="en-US" dirty="0">
              <a:solidFill>
                <a:srgbClr val="FF0000"/>
              </a:solidFill>
            </a:endParaRPr>
          </a:p>
        </p:txBody>
      </p:sp>
      <p:sp>
        <p:nvSpPr>
          <p:cNvPr id="10" name="TextBox 9"/>
          <p:cNvSpPr txBox="1"/>
          <p:nvPr/>
        </p:nvSpPr>
        <p:spPr>
          <a:xfrm>
            <a:off x="107504" y="5373216"/>
            <a:ext cx="4808047" cy="1384995"/>
          </a:xfrm>
          <a:prstGeom prst="rect">
            <a:avLst/>
          </a:prstGeom>
          <a:noFill/>
        </p:spPr>
        <p:txBody>
          <a:bodyPr wrap="none" rtlCol="0">
            <a:spAutoFit/>
          </a:bodyPr>
          <a:lstStyle/>
          <a:p>
            <a:r>
              <a:rPr lang="en-US" sz="2800" dirty="0" smtClean="0"/>
              <a:t>CV1 = [</a:t>
            </a:r>
            <a:r>
              <a:rPr lang="en-US" sz="2800" dirty="0" smtClean="0">
                <a:solidFill>
                  <a:srgbClr val="0070C0"/>
                </a:solidFill>
              </a:rPr>
              <a:t>T</a:t>
            </a:r>
            <a:r>
              <a:rPr lang="en-US" sz="2800" baseline="-25000" dirty="0" smtClean="0">
                <a:solidFill>
                  <a:srgbClr val="0070C0"/>
                </a:solidFill>
              </a:rPr>
              <a:t>C</a:t>
            </a:r>
            <a:r>
              <a:rPr lang="en-US" sz="2800" dirty="0" smtClean="0"/>
              <a:t> , </a:t>
            </a:r>
            <a:r>
              <a:rPr lang="en-US" sz="2800" dirty="0" smtClean="0">
                <a:solidFill>
                  <a:srgbClr val="0070C0"/>
                </a:solidFill>
              </a:rPr>
              <a:t>T</a:t>
            </a:r>
            <a:r>
              <a:rPr lang="en-US" sz="2800" baseline="-25000" dirty="0" smtClean="0">
                <a:solidFill>
                  <a:srgbClr val="0070C0"/>
                </a:solidFill>
              </a:rPr>
              <a:t>A</a:t>
            </a:r>
            <a:r>
              <a:rPr lang="en-US" sz="2800" dirty="0" smtClean="0">
                <a:solidFill>
                  <a:srgbClr val="0070C0"/>
                </a:solidFill>
              </a:rPr>
              <a:t>, T</a:t>
            </a:r>
            <a:r>
              <a:rPr lang="en-US" sz="2800" baseline="-25000" dirty="0" smtClean="0">
                <a:solidFill>
                  <a:srgbClr val="0070C0"/>
                </a:solidFill>
              </a:rPr>
              <a:t>B</a:t>
            </a:r>
            <a:r>
              <a:rPr lang="en-US" sz="2800" dirty="0" smtClean="0"/>
              <a:t>] </a:t>
            </a:r>
          </a:p>
          <a:p>
            <a:r>
              <a:rPr lang="en-US" sz="2800" dirty="0"/>
              <a:t>MV1 = </a:t>
            </a:r>
            <a:r>
              <a:rPr lang="en-US" sz="2800" dirty="0" smtClean="0"/>
              <a:t>[</a:t>
            </a:r>
            <a:r>
              <a:rPr lang="en-US" sz="2800" dirty="0" smtClean="0">
                <a:solidFill>
                  <a:srgbClr val="FF0000"/>
                </a:solidFill>
              </a:rPr>
              <a:t>V</a:t>
            </a:r>
            <a:r>
              <a:rPr lang="en-US" sz="2800" baseline="-25000" dirty="0" smtClean="0">
                <a:solidFill>
                  <a:srgbClr val="FF0000"/>
                </a:solidFill>
              </a:rPr>
              <a:t>C</a:t>
            </a:r>
            <a:r>
              <a:rPr lang="en-US" sz="2800" dirty="0" smtClean="0">
                <a:solidFill>
                  <a:srgbClr val="FF0000"/>
                </a:solidFill>
              </a:rPr>
              <a:t>/V</a:t>
            </a:r>
            <a:r>
              <a:rPr lang="en-US" sz="2800" dirty="0" smtClean="0"/>
              <a:t>, </a:t>
            </a:r>
            <a:r>
              <a:rPr lang="en-US" sz="2800" dirty="0" err="1">
                <a:solidFill>
                  <a:srgbClr val="FF0000"/>
                </a:solidFill>
              </a:rPr>
              <a:t>p</a:t>
            </a:r>
            <a:r>
              <a:rPr lang="en-US" sz="2800" baseline="-25000" dirty="0" err="1">
                <a:solidFill>
                  <a:srgbClr val="FF0000"/>
                </a:solidFill>
              </a:rPr>
              <a:t>SA</a:t>
            </a:r>
            <a:r>
              <a:rPr lang="en-US" sz="2800" dirty="0"/>
              <a:t>, </a:t>
            </a:r>
            <a:r>
              <a:rPr lang="en-US" sz="2800" dirty="0" err="1">
                <a:solidFill>
                  <a:srgbClr val="FF0000"/>
                </a:solidFill>
              </a:rPr>
              <a:t>p</a:t>
            </a:r>
            <a:r>
              <a:rPr lang="en-US" sz="2800" baseline="-25000" dirty="0" err="1">
                <a:solidFill>
                  <a:srgbClr val="FF0000"/>
                </a:solidFill>
              </a:rPr>
              <a:t>SB</a:t>
            </a:r>
            <a:r>
              <a:rPr lang="en-US" sz="2800" dirty="0"/>
              <a:t>] (cascade)</a:t>
            </a:r>
          </a:p>
          <a:p>
            <a:r>
              <a:rPr lang="en-US" sz="2800" dirty="0" smtClean="0"/>
              <a:t>MV </a:t>
            </a:r>
            <a:r>
              <a:rPr lang="en-US" sz="2800" dirty="0"/>
              <a:t>= [</a:t>
            </a:r>
            <a:r>
              <a:rPr lang="en-US" sz="2800" dirty="0" err="1"/>
              <a:t>z</a:t>
            </a:r>
            <a:r>
              <a:rPr lang="en-US" sz="2800" baseline="-25000" dirty="0" err="1"/>
              <a:t>C</a:t>
            </a:r>
            <a:r>
              <a:rPr lang="en-US" sz="2800" dirty="0"/>
              <a:t>, </a:t>
            </a:r>
            <a:r>
              <a:rPr lang="en-US" sz="2800" dirty="0" err="1"/>
              <a:t>z</a:t>
            </a:r>
            <a:r>
              <a:rPr lang="en-US" sz="2800" baseline="-25000" dirty="0" err="1"/>
              <a:t>A</a:t>
            </a:r>
            <a:r>
              <a:rPr lang="en-US" sz="2800" dirty="0"/>
              <a:t>, </a:t>
            </a:r>
            <a:r>
              <a:rPr lang="en-US" sz="2800" dirty="0" err="1"/>
              <a:t>z</a:t>
            </a:r>
            <a:r>
              <a:rPr lang="en-US" sz="2800" baseline="-25000" dirty="0" err="1"/>
              <a:t>B</a:t>
            </a:r>
            <a:r>
              <a:rPr lang="en-US" sz="2800" dirty="0" smtClean="0"/>
              <a:t>]</a:t>
            </a:r>
            <a:endParaRPr lang="en-US" sz="2800" dirty="0"/>
          </a:p>
        </p:txBody>
      </p:sp>
      <p:sp>
        <p:nvSpPr>
          <p:cNvPr id="11" name="TextBox 10"/>
          <p:cNvSpPr txBox="1"/>
          <p:nvPr/>
        </p:nvSpPr>
        <p:spPr>
          <a:xfrm>
            <a:off x="4932040" y="1773465"/>
            <a:ext cx="368627" cy="369332"/>
          </a:xfrm>
          <a:prstGeom prst="rect">
            <a:avLst/>
          </a:prstGeom>
          <a:noFill/>
        </p:spPr>
        <p:txBody>
          <a:bodyPr wrap="none" rtlCol="0">
            <a:spAutoFit/>
          </a:bodyPr>
          <a:lstStyle/>
          <a:p>
            <a:r>
              <a:rPr lang="en-US" dirty="0" smtClean="0">
                <a:solidFill>
                  <a:srgbClr val="0070C0"/>
                </a:solidFill>
              </a:rPr>
              <a:t>T</a:t>
            </a:r>
            <a:r>
              <a:rPr lang="en-US" baseline="-25000" dirty="0" smtClean="0">
                <a:solidFill>
                  <a:srgbClr val="0070C0"/>
                </a:solidFill>
              </a:rPr>
              <a:t>A</a:t>
            </a:r>
            <a:endParaRPr lang="en-US" baseline="-25000" dirty="0">
              <a:solidFill>
                <a:srgbClr val="0070C0"/>
              </a:solidFill>
            </a:endParaRPr>
          </a:p>
        </p:txBody>
      </p:sp>
      <p:sp>
        <p:nvSpPr>
          <p:cNvPr id="12" name="TextBox 11"/>
          <p:cNvSpPr txBox="1"/>
          <p:nvPr/>
        </p:nvSpPr>
        <p:spPr>
          <a:xfrm>
            <a:off x="6372200" y="3068960"/>
            <a:ext cx="380232" cy="369332"/>
          </a:xfrm>
          <a:prstGeom prst="rect">
            <a:avLst/>
          </a:prstGeom>
          <a:noFill/>
        </p:spPr>
        <p:txBody>
          <a:bodyPr wrap="none" rtlCol="0">
            <a:spAutoFit/>
          </a:bodyPr>
          <a:lstStyle/>
          <a:p>
            <a:r>
              <a:rPr lang="en-US" dirty="0" smtClean="0">
                <a:solidFill>
                  <a:srgbClr val="0070C0"/>
                </a:solidFill>
              </a:rPr>
              <a:t>T</a:t>
            </a:r>
            <a:r>
              <a:rPr lang="en-US" baseline="-25000" dirty="0">
                <a:solidFill>
                  <a:srgbClr val="0070C0"/>
                </a:solidFill>
              </a:rPr>
              <a:t>B</a:t>
            </a:r>
          </a:p>
        </p:txBody>
      </p:sp>
      <p:sp>
        <p:nvSpPr>
          <p:cNvPr id="13" name="TextBox 12"/>
          <p:cNvSpPr txBox="1"/>
          <p:nvPr/>
        </p:nvSpPr>
        <p:spPr>
          <a:xfrm>
            <a:off x="7896066" y="4659931"/>
            <a:ext cx="373885" cy="369332"/>
          </a:xfrm>
          <a:prstGeom prst="rect">
            <a:avLst/>
          </a:prstGeom>
          <a:noFill/>
        </p:spPr>
        <p:txBody>
          <a:bodyPr wrap="none" rtlCol="0">
            <a:spAutoFit/>
          </a:bodyPr>
          <a:lstStyle/>
          <a:p>
            <a:r>
              <a:rPr lang="en-US" dirty="0" smtClean="0">
                <a:solidFill>
                  <a:srgbClr val="0070C0"/>
                </a:solidFill>
              </a:rPr>
              <a:t>T</a:t>
            </a:r>
            <a:r>
              <a:rPr lang="en-US" baseline="-25000" dirty="0">
                <a:solidFill>
                  <a:srgbClr val="0070C0"/>
                </a:solidFill>
              </a:rPr>
              <a:t>C</a:t>
            </a:r>
          </a:p>
        </p:txBody>
      </p:sp>
      <p:sp>
        <p:nvSpPr>
          <p:cNvPr id="14" name="Rectangle 13"/>
          <p:cNvSpPr/>
          <p:nvPr/>
        </p:nvSpPr>
        <p:spPr>
          <a:xfrm>
            <a:off x="683568" y="1196752"/>
            <a:ext cx="798424" cy="369332"/>
          </a:xfrm>
          <a:prstGeom prst="rect">
            <a:avLst/>
          </a:prstGeom>
        </p:spPr>
        <p:txBody>
          <a:bodyPr wrap="none">
            <a:spAutoFit/>
          </a:bodyPr>
          <a:lstStyle/>
          <a:p>
            <a:r>
              <a:rPr lang="en-US" dirty="0">
                <a:solidFill>
                  <a:srgbClr val="0070C0"/>
                </a:solidFill>
              </a:rPr>
              <a:t>Feed F</a:t>
            </a:r>
          </a:p>
        </p:txBody>
      </p:sp>
      <p:cxnSp>
        <p:nvCxnSpPr>
          <p:cNvPr id="4" name="Straight Connector 3"/>
          <p:cNvCxnSpPr/>
          <p:nvPr/>
        </p:nvCxnSpPr>
        <p:spPr>
          <a:xfrm flipH="1">
            <a:off x="539552" y="5286778"/>
            <a:ext cx="7200800" cy="0"/>
          </a:xfrm>
          <a:prstGeom prst="line">
            <a:avLst/>
          </a:prstGeom>
          <a:ln w="158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39552" y="1958132"/>
            <a:ext cx="0" cy="3328646"/>
          </a:xfrm>
          <a:prstGeom prst="line">
            <a:avLst/>
          </a:prstGeom>
          <a:ln w="158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552" y="1958132"/>
            <a:ext cx="1859898" cy="0"/>
          </a:xfrm>
          <a:prstGeom prst="line">
            <a:avLst/>
          </a:prstGeom>
          <a:ln w="15875">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35063" y="1628800"/>
            <a:ext cx="828625" cy="369332"/>
          </a:xfrm>
          <a:prstGeom prst="rect">
            <a:avLst/>
          </a:prstGeom>
          <a:noFill/>
        </p:spPr>
        <p:txBody>
          <a:bodyPr wrap="none" rtlCol="0">
            <a:spAutoFit/>
          </a:bodyPr>
          <a:lstStyle/>
          <a:p>
            <a:r>
              <a:rPr lang="en-US" dirty="0" smtClean="0">
                <a:solidFill>
                  <a:srgbClr val="FF0000"/>
                </a:solidFill>
              </a:rPr>
              <a:t>(V</a:t>
            </a:r>
            <a:r>
              <a:rPr lang="en-US" baseline="-25000" dirty="0" smtClean="0">
                <a:solidFill>
                  <a:srgbClr val="FF0000"/>
                </a:solidFill>
              </a:rPr>
              <a:t>C</a:t>
            </a:r>
            <a:r>
              <a:rPr lang="en-US" dirty="0" smtClean="0">
                <a:solidFill>
                  <a:srgbClr val="FF0000"/>
                </a:solidFill>
              </a:rPr>
              <a:t>/V)</a:t>
            </a:r>
            <a:r>
              <a:rPr lang="en-US" baseline="-25000" dirty="0" smtClean="0">
                <a:solidFill>
                  <a:srgbClr val="FF0000"/>
                </a:solidFill>
              </a:rPr>
              <a:t>S</a:t>
            </a:r>
            <a:endParaRPr lang="en-US" baseline="-25000" dirty="0"/>
          </a:p>
        </p:txBody>
      </p:sp>
      <p:sp>
        <p:nvSpPr>
          <p:cNvPr id="22" name="TextBox 21"/>
          <p:cNvSpPr txBox="1"/>
          <p:nvPr/>
        </p:nvSpPr>
        <p:spPr>
          <a:xfrm>
            <a:off x="5957887" y="4941168"/>
            <a:ext cx="828625" cy="369332"/>
          </a:xfrm>
          <a:prstGeom prst="rect">
            <a:avLst/>
          </a:prstGeom>
          <a:noFill/>
        </p:spPr>
        <p:txBody>
          <a:bodyPr wrap="none" rtlCol="0">
            <a:spAutoFit/>
          </a:bodyPr>
          <a:lstStyle/>
          <a:p>
            <a:r>
              <a:rPr lang="en-US" dirty="0" smtClean="0">
                <a:solidFill>
                  <a:srgbClr val="FF0000"/>
                </a:solidFill>
              </a:rPr>
              <a:t>(V</a:t>
            </a:r>
            <a:r>
              <a:rPr lang="en-US" baseline="-25000" dirty="0" smtClean="0">
                <a:solidFill>
                  <a:srgbClr val="FF0000"/>
                </a:solidFill>
              </a:rPr>
              <a:t>C</a:t>
            </a:r>
            <a:r>
              <a:rPr lang="en-US" dirty="0" smtClean="0">
                <a:solidFill>
                  <a:srgbClr val="FF0000"/>
                </a:solidFill>
              </a:rPr>
              <a:t>/V)</a:t>
            </a:r>
            <a:r>
              <a:rPr lang="en-US" baseline="-25000" dirty="0" smtClean="0">
                <a:solidFill>
                  <a:srgbClr val="FF0000"/>
                </a:solidFill>
              </a:rPr>
              <a:t>S</a:t>
            </a:r>
            <a:endParaRPr lang="en-US" baseline="-25000" dirty="0"/>
          </a:p>
        </p:txBody>
      </p:sp>
      <p:sp>
        <p:nvSpPr>
          <p:cNvPr id="23" name="TextBox 22"/>
          <p:cNvSpPr txBox="1"/>
          <p:nvPr/>
        </p:nvSpPr>
        <p:spPr>
          <a:xfrm>
            <a:off x="5508104" y="5951021"/>
            <a:ext cx="3456384" cy="923330"/>
          </a:xfrm>
          <a:prstGeom prst="rect">
            <a:avLst/>
          </a:prstGeom>
          <a:noFill/>
          <a:ln>
            <a:solidFill>
              <a:srgbClr val="FF0000"/>
            </a:solidFill>
          </a:ln>
        </p:spPr>
        <p:txBody>
          <a:bodyPr wrap="square" rtlCol="0">
            <a:spAutoFit/>
          </a:bodyPr>
          <a:lstStyle/>
          <a:p>
            <a:pPr marL="285750" indent="-285750">
              <a:buFontTx/>
              <a:buChar char="-"/>
            </a:pPr>
            <a:r>
              <a:rPr lang="en-US" b="1" dirty="0" smtClean="0"/>
              <a:t>CV1 is OK!!</a:t>
            </a:r>
          </a:p>
          <a:p>
            <a:pPr marL="285750" indent="-285750">
              <a:buFontTx/>
              <a:buChar char="-"/>
            </a:pPr>
            <a:r>
              <a:rPr lang="en-US" b="1" dirty="0" smtClean="0"/>
              <a:t>MV1 similar to original  CV1 (ratio)</a:t>
            </a:r>
          </a:p>
        </p:txBody>
      </p:sp>
    </p:spTree>
    <p:extLst>
      <p:ext uri="{BB962C8B-B14F-4D97-AF65-F5344CB8AC3E}">
        <p14:creationId xmlns:p14="http://schemas.microsoft.com/office/powerpoint/2010/main" val="122782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small summary of our discussions and findings.</a:t>
            </a:r>
            <a:r>
              <a:rPr lang="nb-NO" dirty="0" smtClean="0"/>
              <a:t/>
            </a:r>
            <a:br>
              <a:rPr lang="nb-NO" dirty="0" smtClean="0"/>
            </a:b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V = steam flow (with distribution VA, VB, VC)</a:t>
            </a:r>
            <a:endParaRPr lang="nb-NO" dirty="0" smtClean="0"/>
          </a:p>
          <a:p>
            <a:r>
              <a:rPr lang="en-US" dirty="0" smtClean="0"/>
              <a:t>F = peroxide feed</a:t>
            </a:r>
            <a:endParaRPr lang="nb-NO" dirty="0" smtClean="0"/>
          </a:p>
          <a:p>
            <a:r>
              <a:rPr lang="en-US" dirty="0" smtClean="0"/>
              <a:t>LP, VP = peroxide products</a:t>
            </a:r>
            <a:endParaRPr lang="nb-NO" dirty="0" smtClean="0"/>
          </a:p>
          <a:p>
            <a:pPr marL="514350" indent="-514350">
              <a:buFont typeface="+mj-lt"/>
              <a:buAutoNum type="arabicPeriod"/>
            </a:pPr>
            <a:endParaRPr lang="en-US" dirty="0" smtClean="0"/>
          </a:p>
          <a:p>
            <a:pPr marL="514350" indent="-514350">
              <a:buFont typeface="+mj-lt"/>
              <a:buAutoNum type="arabicPeriod"/>
            </a:pPr>
            <a:r>
              <a:rPr lang="en-US" dirty="0" smtClean="0"/>
              <a:t>Optimal operation  can be defined as minimizing the cost J = c1*V + c2*VP*</a:t>
            </a:r>
            <a:r>
              <a:rPr lang="en-US" dirty="0" err="1" smtClean="0"/>
              <a:t>yP</a:t>
            </a:r>
            <a:r>
              <a:rPr lang="nb-NO" dirty="0"/>
              <a:t> </a:t>
            </a:r>
            <a:r>
              <a:rPr lang="en-US" dirty="0" smtClean="0"/>
              <a:t>where V = total steam and VP = vapor loss of peroxide (H2O/H2O2) and </a:t>
            </a:r>
            <a:r>
              <a:rPr lang="en-US" dirty="0" err="1" smtClean="0"/>
              <a:t>yP</a:t>
            </a:r>
            <a:r>
              <a:rPr lang="en-US" dirty="0" smtClean="0"/>
              <a:t> = faction peroxide in this stream</a:t>
            </a:r>
            <a:endParaRPr lang="nb-NO" dirty="0" smtClean="0"/>
          </a:p>
          <a:p>
            <a:pPr marL="514350" indent="-514350">
              <a:buFont typeface="+mj-lt"/>
              <a:buAutoNum type="arabicPeriod"/>
            </a:pPr>
            <a:r>
              <a:rPr lang="en-US" dirty="0" smtClean="0"/>
              <a:t>This cost should be minimized subject to the constraint that we have </a:t>
            </a:r>
            <a:r>
              <a:rPr lang="en-US" dirty="0" err="1" smtClean="0"/>
              <a:t>xC</a:t>
            </a:r>
            <a:r>
              <a:rPr lang="en-US" dirty="0" smtClean="0"/>
              <a:t>=85% (</a:t>
            </a:r>
            <a:r>
              <a:rPr lang="en-US" dirty="0" err="1" smtClean="0"/>
              <a:t>wt</a:t>
            </a:r>
            <a:r>
              <a:rPr lang="en-US" dirty="0" smtClean="0"/>
              <a:t>) in the liquid product LC. The pressure p should be within </a:t>
            </a:r>
            <a:r>
              <a:rPr lang="en-US" dirty="0" err="1" smtClean="0"/>
              <a:t>pmin</a:t>
            </a:r>
            <a:r>
              <a:rPr lang="en-US" dirty="0" smtClean="0"/>
              <a:t>, </a:t>
            </a:r>
            <a:r>
              <a:rPr lang="en-US" dirty="0" err="1" smtClean="0"/>
              <a:t>pmax</a:t>
            </a:r>
            <a:r>
              <a:rPr lang="en-US" dirty="0" smtClean="0"/>
              <a:t> where </a:t>
            </a:r>
            <a:r>
              <a:rPr lang="en-US" dirty="0" err="1" smtClean="0"/>
              <a:t>pmin</a:t>
            </a:r>
            <a:r>
              <a:rPr lang="en-US" dirty="0" smtClean="0"/>
              <a:t>=27 mbar and </a:t>
            </a:r>
            <a:r>
              <a:rPr lang="en-US" dirty="0" err="1" smtClean="0"/>
              <a:t>pmax</a:t>
            </a:r>
            <a:r>
              <a:rPr lang="en-US" dirty="0" smtClean="0"/>
              <a:t> = 35 mbar. The feed (F) is given.</a:t>
            </a:r>
            <a:endParaRPr lang="nb-NO" dirty="0" smtClean="0"/>
          </a:p>
          <a:p>
            <a:pPr marL="514350" indent="-514350">
              <a:buFont typeface="+mj-lt"/>
              <a:buAutoNum type="arabicPeriod"/>
            </a:pPr>
            <a:r>
              <a:rPr lang="en-US" dirty="0" smtClean="0"/>
              <a:t>There are four degrees of freedom: VA, VB, VC + p </a:t>
            </a:r>
            <a:endParaRPr lang="nb-NO" dirty="0" smtClean="0"/>
          </a:p>
          <a:p>
            <a:pPr marL="514350" indent="-514350">
              <a:buFont typeface="+mj-lt"/>
              <a:buAutoNum type="arabicPeriod"/>
            </a:pPr>
            <a:r>
              <a:rPr lang="en-US" dirty="0" smtClean="0"/>
              <a:t>Note that V (=VA+VB+VC) (steam) and VP (vapor water/peroxide product) are directly related, so both reach minimum at the same point. So, the values of c1 and c2 do not matter! We may as well minimize just one of them.</a:t>
            </a:r>
            <a:endParaRPr lang="nb-NO" dirty="0" smtClean="0"/>
          </a:p>
          <a:p>
            <a:pPr marL="514350" indent="-514350">
              <a:buFont typeface="+mj-lt"/>
              <a:buAutoNum type="arabicPeriod"/>
            </a:pPr>
            <a:r>
              <a:rPr lang="en-US" dirty="0" smtClean="0"/>
              <a:t>The optimal solution is approximately to have a distribution 40%, 30%, 30% in the streams FA, FB and FC. But the optimum is very flat, so the exact distribution is not critical.  </a:t>
            </a:r>
            <a:endParaRPr lang="nb-NO" dirty="0" smtClean="0"/>
          </a:p>
          <a:p>
            <a:pPr marL="514350" indent="-514350">
              <a:buFont typeface="+mj-lt"/>
              <a:buAutoNum type="arabicPeriod"/>
            </a:pPr>
            <a:r>
              <a:rPr lang="en-US" dirty="0" smtClean="0"/>
              <a:t>We have not optimized pressure, partly because we should then also include the cost of the steam for the ejectors. Without the cost of steam for ejectors, I believe that the pressure should be at the minimum, because the relative volatility is usually better at low pressure. </a:t>
            </a:r>
            <a:endParaRPr lang="nb-NO" dirty="0" smtClean="0"/>
          </a:p>
          <a:p>
            <a:endParaRPr lang="nb-NO" dirty="0" smtClean="0"/>
          </a:p>
          <a:p>
            <a:pPr marL="0" indent="0">
              <a:buNone/>
            </a:pPr>
            <a:r>
              <a:rPr lang="en-US" dirty="0" smtClean="0"/>
              <a:t>In terms of control, it is NOT a good idea to fix the steam to feed ratio (V/F). In general, one should never set directly a variable which is to be minimized (or maximized).  The reason is simple: Setting it (V) too low gives infeasible operation (cannot reach </a:t>
            </a:r>
            <a:r>
              <a:rPr lang="en-US" dirty="0" err="1" smtClean="0"/>
              <a:t>xC</a:t>
            </a:r>
            <a:r>
              <a:rPr lang="en-US" dirty="0" smtClean="0"/>
              <a:t>), and setting it too high means that we are forced to waste steam, which can be achieved by forcing operation to use mainly one of the stages (A, B or C), and there are actually infinitely many ways of doing this. So if we try this control policy, then we will expect problems (as  was found in reality when tested).</a:t>
            </a:r>
            <a:endParaRPr lang="nb-NO" dirty="0" smtClean="0"/>
          </a:p>
          <a:p>
            <a:endParaRPr lang="en-US" dirty="0"/>
          </a:p>
        </p:txBody>
      </p:sp>
    </p:spTree>
    <p:extLst>
      <p:ext uri="{BB962C8B-B14F-4D97-AF65-F5344CB8AC3E}">
        <p14:creationId xmlns:p14="http://schemas.microsoft.com/office/powerpoint/2010/main" val="3576241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Sigurd’s</a:t>
            </a:r>
            <a:r>
              <a:rPr lang="en-US" dirty="0" smtClean="0"/>
              <a:t> </a:t>
            </a:r>
            <a:r>
              <a:rPr lang="en-US" dirty="0" err="1" smtClean="0"/>
              <a:t>forslag</a:t>
            </a:r>
            <a:r>
              <a:rPr lang="en-US" dirty="0" smtClean="0"/>
              <a:t> (email from Krister 12.06.2013)</a:t>
            </a:r>
            <a:endParaRPr lang="en-US" dirty="0"/>
          </a:p>
        </p:txBody>
      </p:sp>
      <p:sp>
        <p:nvSpPr>
          <p:cNvPr id="3" name="Content Placeholder 2"/>
          <p:cNvSpPr>
            <a:spLocks noGrp="1"/>
          </p:cNvSpPr>
          <p:nvPr>
            <p:ph idx="1"/>
          </p:nvPr>
        </p:nvSpPr>
        <p:spPr/>
        <p:txBody>
          <a:bodyPr>
            <a:normAutofit fontScale="77500" lnSpcReduction="20000"/>
          </a:bodyPr>
          <a:lstStyle/>
          <a:p>
            <a:r>
              <a:rPr lang="en-GB" dirty="0"/>
              <a:t>PCA 3118 was written to introduce a change in the control structure of the concentrator.</a:t>
            </a:r>
            <a:endParaRPr lang="nb-NO" dirty="0"/>
          </a:p>
          <a:p>
            <a:r>
              <a:rPr lang="en-GB" dirty="0"/>
              <a:t>The change was to:</a:t>
            </a:r>
            <a:endParaRPr lang="nb-NO" dirty="0"/>
          </a:p>
          <a:p>
            <a:pPr lvl="0"/>
            <a:r>
              <a:rPr lang="en-GB" dirty="0"/>
              <a:t>Change E1070A steam flow controller currently a ratio controller to a pressure controller</a:t>
            </a:r>
            <a:endParaRPr lang="nb-NO" dirty="0"/>
          </a:p>
          <a:p>
            <a:pPr lvl="0"/>
            <a:r>
              <a:rPr lang="en-GB" dirty="0"/>
              <a:t>Change E1070C pressure controller to one controlled by the steam ratio.</a:t>
            </a:r>
            <a:endParaRPr lang="nb-NO" dirty="0"/>
          </a:p>
          <a:p>
            <a:pPr lvl="0"/>
            <a:r>
              <a:rPr lang="en-GB" dirty="0"/>
              <a:t>Allow E1070A and B stream pressure controller to be controlled by the outlet temperature of the evaporator.</a:t>
            </a:r>
            <a:endParaRPr lang="nb-NO" dirty="0"/>
          </a:p>
          <a:p>
            <a:pPr lvl="0"/>
            <a:r>
              <a:rPr lang="en-GB" dirty="0"/>
              <a:t>Allow E1070C outlet temperature to control the steam ratio</a:t>
            </a:r>
            <a:endParaRPr lang="nb-NO" dirty="0"/>
          </a:p>
          <a:p>
            <a:pPr lvl="0"/>
            <a:r>
              <a:rPr lang="en-GB" dirty="0"/>
              <a:t>Install an over ratio trip that isolates the steam to the three chests until reset by the operator</a:t>
            </a:r>
            <a:endParaRPr lang="nb-NO" dirty="0"/>
          </a:p>
          <a:p>
            <a:endParaRPr lang="en-US" dirty="0"/>
          </a:p>
        </p:txBody>
      </p:sp>
    </p:spTree>
    <p:extLst>
      <p:ext uri="{BB962C8B-B14F-4D97-AF65-F5344CB8AC3E}">
        <p14:creationId xmlns:p14="http://schemas.microsoft.com/office/powerpoint/2010/main" val="142212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47500" lnSpcReduction="20000"/>
          </a:bodyPr>
          <a:lstStyle/>
          <a:p>
            <a:r>
              <a:rPr lang="en-GB" b="1" u="sng" dirty="0"/>
              <a:t>Results</a:t>
            </a:r>
            <a:endParaRPr lang="nb-NO" dirty="0"/>
          </a:p>
          <a:p>
            <a:r>
              <a:rPr lang="en-GB" dirty="0"/>
              <a:t> </a:t>
            </a:r>
            <a:endParaRPr lang="nb-NO" dirty="0"/>
          </a:p>
          <a:p>
            <a:r>
              <a:rPr lang="en-GB" dirty="0"/>
              <a:t>The concentrator was started up and the control loops tuned one at a time. </a:t>
            </a:r>
            <a:endParaRPr lang="nb-NO" dirty="0"/>
          </a:p>
          <a:p>
            <a:pPr lvl="0"/>
            <a:r>
              <a:rPr lang="en-GB" dirty="0"/>
              <a:t>The start up was no issue and ran smoothly every time we ran it. The % open on the valves for start up was altered after the first run to 5% of PV-1413, 15% on PV-1450 and 10% on FV-1403. This worked well on the next start ups.</a:t>
            </a:r>
            <a:endParaRPr lang="nb-NO" dirty="0"/>
          </a:p>
          <a:p>
            <a:pPr lvl="0"/>
            <a:r>
              <a:rPr lang="en-GB" dirty="0"/>
              <a:t>The pressure control loops were made faster to respond and this helps with good tight control. This also allows the pressure controllers to be used as part of the start up.</a:t>
            </a:r>
            <a:endParaRPr lang="nb-NO" dirty="0"/>
          </a:p>
          <a:p>
            <a:pPr lvl="0"/>
            <a:r>
              <a:rPr lang="en-GB" dirty="0"/>
              <a:t>The ratio flow controller is slightly less aggressive than the pressure loops allowing them to settle first. </a:t>
            </a:r>
            <a:endParaRPr lang="nb-NO" dirty="0"/>
          </a:p>
          <a:p>
            <a:pPr lvl="0"/>
            <a:r>
              <a:rPr lang="en-GB" dirty="0"/>
              <a:t>The temperature control loops are slightly slower allowing steady rate change without large deviation in the ratio. The start-up uses pressure control then when steady the loops are put in cascade.</a:t>
            </a:r>
            <a:endParaRPr lang="nb-NO" dirty="0"/>
          </a:p>
          <a:p>
            <a:pPr lvl="0"/>
            <a:r>
              <a:rPr lang="en-GB" dirty="0"/>
              <a:t>A 5mBara absolute pressure set point change was handled by the controllers without any major swings</a:t>
            </a:r>
            <a:endParaRPr lang="nb-NO" dirty="0"/>
          </a:p>
          <a:p>
            <a:pPr lvl="0"/>
            <a:r>
              <a:rPr lang="en-GB" dirty="0"/>
              <a:t>A 500Kg/</a:t>
            </a:r>
            <a:r>
              <a:rPr lang="en-GB" dirty="0" err="1"/>
              <a:t>hr</a:t>
            </a:r>
            <a:r>
              <a:rPr lang="en-GB" dirty="0"/>
              <a:t> increase and decrease in feed was handled without any major swings.</a:t>
            </a:r>
            <a:endParaRPr lang="nb-NO" dirty="0"/>
          </a:p>
          <a:p>
            <a:r>
              <a:rPr lang="en-GB" dirty="0"/>
              <a:t>Although issues were found (see below) overall the system was fit for purpose and the commissioning was complete in one long working day. The control system is now more robust than before the change. The procedures and operational risk assessments have all been updated to reflect what was learnt.</a:t>
            </a:r>
            <a:endParaRPr lang="nb-NO" dirty="0"/>
          </a:p>
          <a:p>
            <a:endParaRPr lang="en-US" dirty="0"/>
          </a:p>
        </p:txBody>
      </p:sp>
    </p:spTree>
    <p:extLst>
      <p:ext uri="{BB962C8B-B14F-4D97-AF65-F5344CB8AC3E}">
        <p14:creationId xmlns:p14="http://schemas.microsoft.com/office/powerpoint/2010/main" val="3712558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Degasser case</a:t>
            </a:r>
            <a:endParaRPr lang="en-US" dirty="0"/>
          </a:p>
        </p:txBody>
      </p:sp>
      <p:grpSp>
        <p:nvGrpSpPr>
          <p:cNvPr id="8" name="Group 7"/>
          <p:cNvGrpSpPr/>
          <p:nvPr/>
        </p:nvGrpSpPr>
        <p:grpSpPr>
          <a:xfrm>
            <a:off x="1043608" y="1556792"/>
            <a:ext cx="7637378" cy="4839155"/>
            <a:chOff x="1043608" y="1556792"/>
            <a:chExt cx="7637378" cy="4839155"/>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7416502" cy="483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 name="TextBox 4"/>
            <p:cNvSpPr txBox="1"/>
            <p:nvPr/>
          </p:nvSpPr>
          <p:spPr>
            <a:xfrm>
              <a:off x="5148064" y="4828510"/>
              <a:ext cx="838691" cy="369332"/>
            </a:xfrm>
            <a:prstGeom prst="rect">
              <a:avLst/>
            </a:prstGeom>
            <a:noFill/>
          </p:spPr>
          <p:txBody>
            <a:bodyPr wrap="none" rtlCol="0">
              <a:spAutoFit/>
            </a:bodyPr>
            <a:lstStyle/>
            <a:p>
              <a:r>
                <a:rPr lang="en-US" dirty="0" smtClean="0">
                  <a:solidFill>
                    <a:srgbClr val="FF0000"/>
                  </a:solidFill>
                </a:rPr>
                <a:t>MV=V</a:t>
              </a:r>
              <a:r>
                <a:rPr lang="en-US" baseline="-25000" dirty="0" smtClean="0">
                  <a:solidFill>
                    <a:srgbClr val="FF0000"/>
                  </a:solidFill>
                </a:rPr>
                <a:t>2</a:t>
              </a:r>
              <a:endParaRPr lang="en-US" baseline="-25000" dirty="0">
                <a:solidFill>
                  <a:srgbClr val="FF0000"/>
                </a:solidFill>
              </a:endParaRPr>
            </a:p>
          </p:txBody>
        </p:sp>
        <p:sp>
          <p:nvSpPr>
            <p:cNvPr id="6" name="TextBox 5"/>
            <p:cNvSpPr txBox="1"/>
            <p:nvPr/>
          </p:nvSpPr>
          <p:spPr>
            <a:xfrm>
              <a:off x="6253847" y="5164576"/>
              <a:ext cx="2427139" cy="369332"/>
            </a:xfrm>
            <a:prstGeom prst="rect">
              <a:avLst/>
            </a:prstGeom>
            <a:noFill/>
          </p:spPr>
          <p:txBody>
            <a:bodyPr wrap="none" rtlCol="0">
              <a:spAutoFit/>
            </a:bodyPr>
            <a:lstStyle/>
            <a:p>
              <a:r>
                <a:rPr lang="en-US" dirty="0" smtClean="0">
                  <a:solidFill>
                    <a:srgbClr val="FF0000"/>
                  </a:solidFill>
                </a:rPr>
                <a:t>CV(alt.1)=vapor fraction</a:t>
              </a:r>
              <a:endParaRPr lang="en-US" dirty="0">
                <a:solidFill>
                  <a:srgbClr val="FF0000"/>
                </a:solidFill>
              </a:endParaRPr>
            </a:p>
          </p:txBody>
        </p:sp>
        <p:sp>
          <p:nvSpPr>
            <p:cNvPr id="7" name="TextBox 6"/>
            <p:cNvSpPr txBox="1"/>
            <p:nvPr/>
          </p:nvSpPr>
          <p:spPr>
            <a:xfrm>
              <a:off x="5051306" y="4221088"/>
              <a:ext cx="2416111" cy="369332"/>
            </a:xfrm>
            <a:prstGeom prst="rect">
              <a:avLst/>
            </a:prstGeom>
            <a:noFill/>
          </p:spPr>
          <p:txBody>
            <a:bodyPr wrap="none" rtlCol="0">
              <a:spAutoFit/>
            </a:bodyPr>
            <a:lstStyle/>
            <a:p>
              <a:r>
                <a:rPr lang="en-US" dirty="0" smtClean="0">
                  <a:solidFill>
                    <a:srgbClr val="FF0000"/>
                  </a:solidFill>
                </a:rPr>
                <a:t>CV(alt.2)=liquid fraction</a:t>
              </a:r>
              <a:endParaRPr lang="en-US" dirty="0">
                <a:solidFill>
                  <a:srgbClr val="FF0000"/>
                </a:solidFill>
              </a:endParaRPr>
            </a:p>
          </p:txBody>
        </p:sp>
      </p:grpSp>
    </p:spTree>
    <p:extLst>
      <p:ext uri="{BB962C8B-B14F-4D97-AF65-F5344CB8AC3E}">
        <p14:creationId xmlns:p14="http://schemas.microsoft.com/office/powerpoint/2010/main" val="522792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Three-stage evaporation process</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84784"/>
            <a:ext cx="5052536" cy="393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72669" y="1724403"/>
            <a:ext cx="1071127" cy="646331"/>
          </a:xfrm>
          <a:prstGeom prst="rect">
            <a:avLst/>
          </a:prstGeom>
          <a:noFill/>
        </p:spPr>
        <p:txBody>
          <a:bodyPr wrap="none" rtlCol="0">
            <a:spAutoFit/>
          </a:bodyPr>
          <a:lstStyle/>
          <a:p>
            <a:r>
              <a:rPr lang="en-US" dirty="0" smtClean="0">
                <a:solidFill>
                  <a:srgbClr val="0070C0"/>
                </a:solidFill>
              </a:rPr>
              <a:t>Feed F</a:t>
            </a:r>
          </a:p>
          <a:p>
            <a:r>
              <a:rPr lang="en-US" dirty="0" err="1" smtClean="0">
                <a:solidFill>
                  <a:srgbClr val="0070C0"/>
                </a:solidFill>
              </a:rPr>
              <a:t>x</a:t>
            </a:r>
            <a:r>
              <a:rPr lang="en-US" baseline="-25000" dirty="0" err="1" smtClean="0">
                <a:solidFill>
                  <a:srgbClr val="0070C0"/>
                </a:solidFill>
              </a:rPr>
              <a:t>HF</a:t>
            </a:r>
            <a:r>
              <a:rPr lang="en-US" dirty="0" smtClean="0">
                <a:solidFill>
                  <a:srgbClr val="0070C0"/>
                </a:solidFill>
              </a:rPr>
              <a:t> ~ 50%</a:t>
            </a:r>
            <a:endParaRPr lang="en-US" dirty="0">
              <a:solidFill>
                <a:srgbClr val="0070C0"/>
              </a:solidFill>
            </a:endParaRPr>
          </a:p>
        </p:txBody>
      </p:sp>
      <p:sp>
        <p:nvSpPr>
          <p:cNvPr id="7" name="TextBox 6"/>
          <p:cNvSpPr txBox="1"/>
          <p:nvPr/>
        </p:nvSpPr>
        <p:spPr>
          <a:xfrm>
            <a:off x="7680320" y="4653136"/>
            <a:ext cx="1515158" cy="646331"/>
          </a:xfrm>
          <a:prstGeom prst="rect">
            <a:avLst/>
          </a:prstGeom>
          <a:noFill/>
        </p:spPr>
        <p:txBody>
          <a:bodyPr wrap="none" rtlCol="0">
            <a:spAutoFit/>
          </a:bodyPr>
          <a:lstStyle/>
          <a:p>
            <a:r>
              <a:rPr lang="en-US" dirty="0" smtClean="0">
                <a:solidFill>
                  <a:srgbClr val="0070C0"/>
                </a:solidFill>
              </a:rPr>
              <a:t>Product, L</a:t>
            </a:r>
            <a:r>
              <a:rPr lang="en-US" baseline="-25000" dirty="0" smtClean="0">
                <a:solidFill>
                  <a:srgbClr val="0070C0"/>
                </a:solidFill>
              </a:rPr>
              <a:t>C</a:t>
            </a:r>
          </a:p>
          <a:p>
            <a:r>
              <a:rPr lang="en-US" dirty="0" err="1" smtClean="0">
                <a:solidFill>
                  <a:srgbClr val="0070C0"/>
                </a:solidFill>
              </a:rPr>
              <a:t>x</a:t>
            </a:r>
            <a:r>
              <a:rPr lang="en-US" baseline="-25000" dirty="0" err="1" smtClean="0">
                <a:solidFill>
                  <a:srgbClr val="0070C0"/>
                </a:solidFill>
              </a:rPr>
              <a:t>H</a:t>
            </a:r>
            <a:r>
              <a:rPr lang="en-US" dirty="0" smtClean="0">
                <a:solidFill>
                  <a:srgbClr val="0070C0"/>
                </a:solidFill>
              </a:rPr>
              <a:t> = 70%</a:t>
            </a:r>
            <a:r>
              <a:rPr lang="en-US" dirty="0" smtClean="0">
                <a:solidFill>
                  <a:srgbClr val="0070C0"/>
                </a:solidFill>
                <a:latin typeface="cmsy10"/>
              </a:rPr>
              <a:t>§</a:t>
            </a:r>
            <a:r>
              <a:rPr lang="en-US" dirty="0" smtClean="0">
                <a:solidFill>
                  <a:srgbClr val="0070C0"/>
                </a:solidFill>
              </a:rPr>
              <a:t> 1%</a:t>
            </a:r>
            <a:endParaRPr lang="en-US" dirty="0">
              <a:solidFill>
                <a:srgbClr val="0070C0"/>
              </a:solidFill>
            </a:endParaRPr>
          </a:p>
        </p:txBody>
      </p:sp>
      <p:sp>
        <p:nvSpPr>
          <p:cNvPr id="8" name="TextBox 7"/>
          <p:cNvSpPr txBox="1"/>
          <p:nvPr/>
        </p:nvSpPr>
        <p:spPr>
          <a:xfrm>
            <a:off x="1619672" y="2780928"/>
            <a:ext cx="959622" cy="369332"/>
          </a:xfrm>
          <a:prstGeom prst="rect">
            <a:avLst/>
          </a:prstGeom>
          <a:noFill/>
        </p:spPr>
        <p:txBody>
          <a:bodyPr wrap="none" rtlCol="0">
            <a:spAutoFit/>
          </a:bodyPr>
          <a:lstStyle/>
          <a:p>
            <a:r>
              <a:rPr lang="en-US" dirty="0" smtClean="0">
                <a:solidFill>
                  <a:srgbClr val="FF0000"/>
                </a:solidFill>
              </a:rPr>
              <a:t>Steam V</a:t>
            </a:r>
            <a:endParaRPr lang="en-US" dirty="0">
              <a:solidFill>
                <a:srgbClr val="FF0000"/>
              </a:solidFill>
            </a:endParaRPr>
          </a:p>
        </p:txBody>
      </p:sp>
      <p:sp>
        <p:nvSpPr>
          <p:cNvPr id="9" name="TextBox 8"/>
          <p:cNvSpPr txBox="1"/>
          <p:nvPr/>
        </p:nvSpPr>
        <p:spPr>
          <a:xfrm>
            <a:off x="7680320" y="1412776"/>
            <a:ext cx="1290738" cy="646331"/>
          </a:xfrm>
          <a:prstGeom prst="rect">
            <a:avLst/>
          </a:prstGeom>
          <a:noFill/>
        </p:spPr>
        <p:txBody>
          <a:bodyPr wrap="none" rtlCol="0">
            <a:spAutoFit/>
          </a:bodyPr>
          <a:lstStyle/>
          <a:p>
            <a:r>
              <a:rPr lang="en-US" dirty="0" smtClean="0">
                <a:solidFill>
                  <a:srgbClr val="0070C0"/>
                </a:solidFill>
              </a:rPr>
              <a:t>Vapor V’</a:t>
            </a:r>
          </a:p>
          <a:p>
            <a:r>
              <a:rPr lang="en-US" dirty="0" smtClean="0">
                <a:solidFill>
                  <a:srgbClr val="0070C0"/>
                </a:solidFill>
              </a:rPr>
              <a:t>(+ loss of H)</a:t>
            </a:r>
            <a:endParaRPr lang="en-US" dirty="0">
              <a:solidFill>
                <a:srgbClr val="0070C0"/>
              </a:solidFill>
            </a:endParaRPr>
          </a:p>
        </p:txBody>
      </p:sp>
      <p:sp>
        <p:nvSpPr>
          <p:cNvPr id="10" name="TextBox 9"/>
          <p:cNvSpPr txBox="1"/>
          <p:nvPr/>
        </p:nvSpPr>
        <p:spPr>
          <a:xfrm>
            <a:off x="5063878" y="2915652"/>
            <a:ext cx="372218" cy="369332"/>
          </a:xfrm>
          <a:prstGeom prst="rect">
            <a:avLst/>
          </a:prstGeom>
          <a:noFill/>
        </p:spPr>
        <p:txBody>
          <a:bodyPr wrap="none" rtlCol="0">
            <a:spAutoFit/>
          </a:bodyPr>
          <a:lstStyle/>
          <a:p>
            <a:r>
              <a:rPr lang="en-US" dirty="0" smtClean="0">
                <a:solidFill>
                  <a:srgbClr val="0070C0"/>
                </a:solidFill>
              </a:rPr>
              <a:t>L</a:t>
            </a:r>
            <a:r>
              <a:rPr lang="en-US" baseline="-25000" dirty="0" smtClean="0">
                <a:solidFill>
                  <a:srgbClr val="0070C0"/>
                </a:solidFill>
              </a:rPr>
              <a:t>A</a:t>
            </a:r>
            <a:endParaRPr lang="en-US" baseline="-25000" dirty="0">
              <a:solidFill>
                <a:srgbClr val="0070C0"/>
              </a:solidFill>
            </a:endParaRPr>
          </a:p>
        </p:txBody>
      </p:sp>
      <p:sp>
        <p:nvSpPr>
          <p:cNvPr id="11" name="TextBox 10"/>
          <p:cNvSpPr txBox="1"/>
          <p:nvPr/>
        </p:nvSpPr>
        <p:spPr>
          <a:xfrm>
            <a:off x="6444208" y="3717032"/>
            <a:ext cx="365806" cy="369332"/>
          </a:xfrm>
          <a:prstGeom prst="rect">
            <a:avLst/>
          </a:prstGeom>
          <a:noFill/>
        </p:spPr>
        <p:txBody>
          <a:bodyPr wrap="none" rtlCol="0">
            <a:spAutoFit/>
          </a:bodyPr>
          <a:lstStyle/>
          <a:p>
            <a:r>
              <a:rPr lang="en-US" dirty="0" smtClean="0">
                <a:solidFill>
                  <a:srgbClr val="0070C0"/>
                </a:solidFill>
              </a:rPr>
              <a:t>L</a:t>
            </a:r>
            <a:r>
              <a:rPr lang="en-US" baseline="-25000" dirty="0">
                <a:solidFill>
                  <a:srgbClr val="0070C0"/>
                </a:solidFill>
              </a:rPr>
              <a:t>B</a:t>
            </a:r>
          </a:p>
        </p:txBody>
      </p:sp>
      <p:sp>
        <p:nvSpPr>
          <p:cNvPr id="12" name="TextBox 11"/>
          <p:cNvSpPr txBox="1"/>
          <p:nvPr/>
        </p:nvSpPr>
        <p:spPr>
          <a:xfrm>
            <a:off x="4572000" y="1988840"/>
            <a:ext cx="362600" cy="461665"/>
          </a:xfrm>
          <a:prstGeom prst="rect">
            <a:avLst/>
          </a:prstGeom>
          <a:noFill/>
        </p:spPr>
        <p:txBody>
          <a:bodyPr wrap="none" rtlCol="0">
            <a:spAutoFit/>
          </a:bodyPr>
          <a:lstStyle/>
          <a:p>
            <a:r>
              <a:rPr lang="en-US" sz="2400" dirty="0">
                <a:solidFill>
                  <a:srgbClr val="0070C0"/>
                </a:solidFill>
              </a:rPr>
              <a:t>A</a:t>
            </a:r>
          </a:p>
        </p:txBody>
      </p:sp>
      <p:sp>
        <p:nvSpPr>
          <p:cNvPr id="13" name="TextBox 12"/>
          <p:cNvSpPr txBox="1"/>
          <p:nvPr/>
        </p:nvSpPr>
        <p:spPr>
          <a:xfrm>
            <a:off x="5796136" y="2780928"/>
            <a:ext cx="351378" cy="461665"/>
          </a:xfrm>
          <a:prstGeom prst="rect">
            <a:avLst/>
          </a:prstGeom>
          <a:noFill/>
        </p:spPr>
        <p:txBody>
          <a:bodyPr wrap="none" rtlCol="0">
            <a:spAutoFit/>
          </a:bodyPr>
          <a:lstStyle/>
          <a:p>
            <a:r>
              <a:rPr lang="en-US" sz="2400" dirty="0" smtClean="0">
                <a:solidFill>
                  <a:srgbClr val="0070C0"/>
                </a:solidFill>
              </a:rPr>
              <a:t>B</a:t>
            </a:r>
            <a:endParaRPr lang="en-US" sz="2400" dirty="0">
              <a:solidFill>
                <a:srgbClr val="0070C0"/>
              </a:solidFill>
            </a:endParaRPr>
          </a:p>
        </p:txBody>
      </p:sp>
      <p:sp>
        <p:nvSpPr>
          <p:cNvPr id="14" name="TextBox 13"/>
          <p:cNvSpPr txBox="1"/>
          <p:nvPr/>
        </p:nvSpPr>
        <p:spPr>
          <a:xfrm>
            <a:off x="6993303" y="3853582"/>
            <a:ext cx="348172" cy="461665"/>
          </a:xfrm>
          <a:prstGeom prst="rect">
            <a:avLst/>
          </a:prstGeom>
          <a:noFill/>
        </p:spPr>
        <p:txBody>
          <a:bodyPr wrap="none" rtlCol="0">
            <a:spAutoFit/>
          </a:bodyPr>
          <a:lstStyle/>
          <a:p>
            <a:r>
              <a:rPr lang="en-US" sz="2400" dirty="0" smtClean="0">
                <a:solidFill>
                  <a:srgbClr val="0070C0"/>
                </a:solidFill>
              </a:rPr>
              <a:t>C</a:t>
            </a:r>
            <a:endParaRPr lang="en-US" sz="2400" dirty="0">
              <a:solidFill>
                <a:srgbClr val="0070C0"/>
              </a:solidFill>
            </a:endParaRPr>
          </a:p>
        </p:txBody>
      </p:sp>
      <p:sp>
        <p:nvSpPr>
          <p:cNvPr id="15" name="TextBox 14"/>
          <p:cNvSpPr txBox="1"/>
          <p:nvPr/>
        </p:nvSpPr>
        <p:spPr>
          <a:xfrm>
            <a:off x="3779912" y="2492896"/>
            <a:ext cx="395045" cy="369332"/>
          </a:xfrm>
          <a:prstGeom prst="rect">
            <a:avLst/>
          </a:prstGeom>
          <a:noFill/>
        </p:spPr>
        <p:txBody>
          <a:bodyPr wrap="none" rtlCol="0">
            <a:spAutoFit/>
          </a:bodyPr>
          <a:lstStyle/>
          <a:p>
            <a:r>
              <a:rPr lang="en-US" dirty="0" smtClean="0">
                <a:solidFill>
                  <a:srgbClr val="FF0000"/>
                </a:solidFill>
              </a:rPr>
              <a:t>V</a:t>
            </a:r>
            <a:r>
              <a:rPr lang="en-US" baseline="-25000" dirty="0" smtClean="0">
                <a:solidFill>
                  <a:srgbClr val="FF0000"/>
                </a:solidFill>
              </a:rPr>
              <a:t>A</a:t>
            </a:r>
            <a:endParaRPr lang="en-US" baseline="-25000" dirty="0">
              <a:solidFill>
                <a:srgbClr val="FF0000"/>
              </a:solidFill>
            </a:endParaRPr>
          </a:p>
        </p:txBody>
      </p:sp>
      <p:sp>
        <p:nvSpPr>
          <p:cNvPr id="16" name="TextBox 15"/>
          <p:cNvSpPr txBox="1"/>
          <p:nvPr/>
        </p:nvSpPr>
        <p:spPr>
          <a:xfrm>
            <a:off x="4956529" y="3538540"/>
            <a:ext cx="399468" cy="369332"/>
          </a:xfrm>
          <a:prstGeom prst="rect">
            <a:avLst/>
          </a:prstGeom>
          <a:noFill/>
        </p:spPr>
        <p:txBody>
          <a:bodyPr wrap="none" rtlCol="0">
            <a:spAutoFit/>
          </a:bodyPr>
          <a:lstStyle/>
          <a:p>
            <a:r>
              <a:rPr lang="en-US" dirty="0" smtClean="0">
                <a:solidFill>
                  <a:srgbClr val="FF0000"/>
                </a:solidFill>
              </a:rPr>
              <a:t>V</a:t>
            </a:r>
            <a:r>
              <a:rPr lang="en-US" baseline="-25000" dirty="0">
                <a:solidFill>
                  <a:srgbClr val="FF0000"/>
                </a:solidFill>
              </a:rPr>
              <a:t>B</a:t>
            </a:r>
          </a:p>
        </p:txBody>
      </p:sp>
      <p:sp>
        <p:nvSpPr>
          <p:cNvPr id="17" name="TextBox 16"/>
          <p:cNvSpPr txBox="1"/>
          <p:nvPr/>
        </p:nvSpPr>
        <p:spPr>
          <a:xfrm>
            <a:off x="5545107" y="4509120"/>
            <a:ext cx="395814" cy="369332"/>
          </a:xfrm>
          <a:prstGeom prst="rect">
            <a:avLst/>
          </a:prstGeom>
          <a:noFill/>
        </p:spPr>
        <p:txBody>
          <a:bodyPr wrap="none" rtlCol="0">
            <a:spAutoFit/>
          </a:bodyPr>
          <a:lstStyle/>
          <a:p>
            <a:r>
              <a:rPr lang="en-US" dirty="0" smtClean="0">
                <a:solidFill>
                  <a:srgbClr val="FF0000"/>
                </a:solidFill>
              </a:rPr>
              <a:t>V</a:t>
            </a:r>
            <a:r>
              <a:rPr lang="en-US" baseline="-25000" dirty="0">
                <a:solidFill>
                  <a:srgbClr val="FF0000"/>
                </a:solidFill>
              </a:rPr>
              <a:t>C</a:t>
            </a:r>
          </a:p>
        </p:txBody>
      </p:sp>
      <p:sp>
        <p:nvSpPr>
          <p:cNvPr id="18" name="TextBox 17"/>
          <p:cNvSpPr txBox="1"/>
          <p:nvPr/>
        </p:nvSpPr>
        <p:spPr>
          <a:xfrm>
            <a:off x="5154052" y="1300118"/>
            <a:ext cx="457176" cy="369332"/>
          </a:xfrm>
          <a:prstGeom prst="rect">
            <a:avLst/>
          </a:prstGeom>
          <a:noFill/>
        </p:spPr>
        <p:txBody>
          <a:bodyPr wrap="none" rtlCol="0">
            <a:spAutoFit/>
          </a:bodyPr>
          <a:lstStyle/>
          <a:p>
            <a:r>
              <a:rPr lang="en-US" dirty="0" smtClean="0">
                <a:solidFill>
                  <a:srgbClr val="0070C0"/>
                </a:solidFill>
              </a:rPr>
              <a:t>V’</a:t>
            </a:r>
            <a:r>
              <a:rPr lang="en-US" baseline="-25000" dirty="0" smtClean="0">
                <a:solidFill>
                  <a:srgbClr val="0070C0"/>
                </a:solidFill>
              </a:rPr>
              <a:t>A</a:t>
            </a:r>
            <a:endParaRPr lang="en-US" baseline="-25000" dirty="0">
              <a:solidFill>
                <a:srgbClr val="0070C0"/>
              </a:solidFill>
            </a:endParaRPr>
          </a:p>
        </p:txBody>
      </p:sp>
      <p:sp>
        <p:nvSpPr>
          <p:cNvPr id="19" name="TextBox 18"/>
          <p:cNvSpPr txBox="1"/>
          <p:nvPr/>
        </p:nvSpPr>
        <p:spPr>
          <a:xfrm>
            <a:off x="5940921" y="2186068"/>
            <a:ext cx="463140" cy="369332"/>
          </a:xfrm>
          <a:prstGeom prst="rect">
            <a:avLst/>
          </a:prstGeom>
          <a:noFill/>
        </p:spPr>
        <p:txBody>
          <a:bodyPr wrap="none" rtlCol="0">
            <a:spAutoFit/>
          </a:bodyPr>
          <a:lstStyle/>
          <a:p>
            <a:r>
              <a:rPr lang="en-US" dirty="0" smtClean="0">
                <a:solidFill>
                  <a:srgbClr val="0070C0"/>
                </a:solidFill>
              </a:rPr>
              <a:t>V’</a:t>
            </a:r>
            <a:r>
              <a:rPr lang="en-US" baseline="-25000" dirty="0">
                <a:solidFill>
                  <a:srgbClr val="0070C0"/>
                </a:solidFill>
              </a:rPr>
              <a:t>B</a:t>
            </a:r>
          </a:p>
        </p:txBody>
      </p:sp>
      <p:sp>
        <p:nvSpPr>
          <p:cNvPr id="20" name="TextBox 19"/>
          <p:cNvSpPr txBox="1"/>
          <p:nvPr/>
        </p:nvSpPr>
        <p:spPr>
          <a:xfrm>
            <a:off x="7112887" y="3057927"/>
            <a:ext cx="453842" cy="369332"/>
          </a:xfrm>
          <a:prstGeom prst="rect">
            <a:avLst/>
          </a:prstGeom>
          <a:noFill/>
        </p:spPr>
        <p:txBody>
          <a:bodyPr wrap="none" rtlCol="0">
            <a:spAutoFit/>
          </a:bodyPr>
          <a:lstStyle/>
          <a:p>
            <a:r>
              <a:rPr lang="en-US" dirty="0" smtClean="0">
                <a:solidFill>
                  <a:srgbClr val="0070C0"/>
                </a:solidFill>
              </a:rPr>
              <a:t>V’</a:t>
            </a:r>
            <a:r>
              <a:rPr lang="en-US" baseline="-25000" dirty="0">
                <a:solidFill>
                  <a:srgbClr val="0070C0"/>
                </a:solidFill>
              </a:rPr>
              <a:t>C</a:t>
            </a:r>
          </a:p>
        </p:txBody>
      </p:sp>
      <p:sp>
        <p:nvSpPr>
          <p:cNvPr id="21" name="TextBox 20"/>
          <p:cNvSpPr txBox="1"/>
          <p:nvPr/>
        </p:nvSpPr>
        <p:spPr>
          <a:xfrm>
            <a:off x="539552" y="4000996"/>
            <a:ext cx="6038063" cy="2585323"/>
          </a:xfrm>
          <a:prstGeom prst="rect">
            <a:avLst/>
          </a:prstGeom>
          <a:noFill/>
        </p:spPr>
        <p:txBody>
          <a:bodyPr wrap="none" rtlCol="0">
            <a:spAutoFit/>
          </a:bodyPr>
          <a:lstStyle/>
          <a:p>
            <a:r>
              <a:rPr lang="en-US" dirty="0" smtClean="0"/>
              <a:t>MV = [</a:t>
            </a:r>
            <a:r>
              <a:rPr lang="en-US" dirty="0" smtClean="0">
                <a:solidFill>
                  <a:srgbClr val="FF0000"/>
                </a:solidFill>
              </a:rPr>
              <a:t>z, </a:t>
            </a:r>
            <a:r>
              <a:rPr lang="en-US" dirty="0" err="1" smtClean="0">
                <a:solidFill>
                  <a:srgbClr val="FF0000"/>
                </a:solidFill>
              </a:rPr>
              <a:t>z</a:t>
            </a:r>
            <a:r>
              <a:rPr lang="en-US" baseline="-25000" dirty="0" err="1" smtClean="0">
                <a:solidFill>
                  <a:srgbClr val="FF0000"/>
                </a:solidFill>
              </a:rPr>
              <a:t>A</a:t>
            </a:r>
            <a:r>
              <a:rPr lang="en-US" dirty="0" smtClean="0">
                <a:solidFill>
                  <a:srgbClr val="FF0000"/>
                </a:solidFill>
              </a:rPr>
              <a:t>, </a:t>
            </a:r>
            <a:r>
              <a:rPr lang="en-US" dirty="0" err="1" smtClean="0">
                <a:solidFill>
                  <a:srgbClr val="FF0000"/>
                </a:solidFill>
              </a:rPr>
              <a:t>z</a:t>
            </a:r>
            <a:r>
              <a:rPr lang="en-US" baseline="-25000" dirty="0" err="1" smtClean="0">
                <a:solidFill>
                  <a:srgbClr val="FF0000"/>
                </a:solidFill>
              </a:rPr>
              <a:t>B</a:t>
            </a:r>
            <a:r>
              <a:rPr lang="en-US" dirty="0" smtClean="0">
                <a:solidFill>
                  <a:srgbClr val="FF0000"/>
                </a:solidFill>
              </a:rPr>
              <a:t>, </a:t>
            </a:r>
            <a:r>
              <a:rPr lang="en-US" dirty="0" err="1" smtClean="0">
                <a:solidFill>
                  <a:srgbClr val="FF0000"/>
                </a:solidFill>
              </a:rPr>
              <a:t>z</a:t>
            </a:r>
            <a:r>
              <a:rPr lang="en-US" baseline="-25000" dirty="0" err="1" smtClean="0">
                <a:solidFill>
                  <a:srgbClr val="FF0000"/>
                </a:solidFill>
              </a:rPr>
              <a:t>C</a:t>
            </a:r>
            <a:r>
              <a:rPr lang="en-US" dirty="0" smtClean="0"/>
              <a:t>] (steam valves)</a:t>
            </a:r>
          </a:p>
          <a:p>
            <a:r>
              <a:rPr lang="en-US" dirty="0" smtClean="0"/>
              <a:t>Main disturbances: </a:t>
            </a:r>
            <a:r>
              <a:rPr lang="en-US" dirty="0" smtClean="0">
                <a:solidFill>
                  <a:srgbClr val="0070C0"/>
                </a:solidFill>
              </a:rPr>
              <a:t>F, </a:t>
            </a:r>
            <a:r>
              <a:rPr lang="en-US" dirty="0" err="1" smtClean="0">
                <a:solidFill>
                  <a:srgbClr val="0070C0"/>
                </a:solidFill>
              </a:rPr>
              <a:t>x</a:t>
            </a:r>
            <a:r>
              <a:rPr lang="en-US" baseline="-25000" dirty="0" err="1" smtClean="0">
                <a:solidFill>
                  <a:srgbClr val="0070C0"/>
                </a:solidFill>
              </a:rPr>
              <a:t>HF</a:t>
            </a:r>
            <a:endParaRPr lang="en-US" baseline="-25000" dirty="0" smtClean="0">
              <a:solidFill>
                <a:srgbClr val="0070C0"/>
              </a:solidFill>
            </a:endParaRPr>
          </a:p>
          <a:p>
            <a:endParaRPr lang="en-US" dirty="0"/>
          </a:p>
          <a:p>
            <a:r>
              <a:rPr lang="en-US" dirty="0" smtClean="0"/>
              <a:t>Product must be on spec (</a:t>
            </a:r>
            <a:r>
              <a:rPr lang="en-US" dirty="0" err="1">
                <a:solidFill>
                  <a:srgbClr val="0070C0"/>
                </a:solidFill>
              </a:rPr>
              <a:t>x</a:t>
            </a:r>
            <a:r>
              <a:rPr lang="en-US" baseline="-25000" dirty="0" err="1">
                <a:solidFill>
                  <a:srgbClr val="0070C0"/>
                </a:solidFill>
              </a:rPr>
              <a:t>H</a:t>
            </a:r>
            <a:r>
              <a:rPr lang="en-US" dirty="0">
                <a:solidFill>
                  <a:srgbClr val="0070C0"/>
                </a:solidFill>
              </a:rPr>
              <a:t> = 70%</a:t>
            </a:r>
            <a:r>
              <a:rPr lang="en-US" dirty="0">
                <a:solidFill>
                  <a:srgbClr val="0070C0"/>
                </a:solidFill>
                <a:latin typeface="cmsy10"/>
              </a:rPr>
              <a:t>§</a:t>
            </a:r>
            <a:r>
              <a:rPr lang="en-US" dirty="0">
                <a:solidFill>
                  <a:srgbClr val="0070C0"/>
                </a:solidFill>
              </a:rPr>
              <a:t> 1</a:t>
            </a:r>
            <a:r>
              <a:rPr lang="en-US" dirty="0" smtClean="0">
                <a:solidFill>
                  <a:srgbClr val="0070C0"/>
                </a:solidFill>
              </a:rPr>
              <a:t>%; “active constraint”).</a:t>
            </a:r>
          </a:p>
          <a:p>
            <a:r>
              <a:rPr lang="en-US" dirty="0"/>
              <a:t> </a:t>
            </a:r>
            <a:r>
              <a:rPr lang="en-US" dirty="0" smtClean="0"/>
              <a:t>  (May explode if </a:t>
            </a:r>
            <a:r>
              <a:rPr lang="en-US" dirty="0" err="1" smtClean="0"/>
              <a:t>x</a:t>
            </a:r>
            <a:r>
              <a:rPr lang="en-US" baseline="-25000" dirty="0" err="1" smtClean="0"/>
              <a:t>H</a:t>
            </a:r>
            <a:r>
              <a:rPr lang="en-US" dirty="0" smtClean="0"/>
              <a:t> &gt; 75%)</a:t>
            </a:r>
            <a:endParaRPr lang="en-US" dirty="0"/>
          </a:p>
          <a:p>
            <a:endParaRPr lang="en-US" dirty="0" smtClean="0"/>
          </a:p>
          <a:p>
            <a:r>
              <a:rPr lang="en-US" dirty="0" smtClean="0"/>
              <a:t>Cost, J = cost steam + loss H= c</a:t>
            </a:r>
            <a:r>
              <a:rPr lang="en-US" baseline="-25000" dirty="0" smtClean="0"/>
              <a:t>1</a:t>
            </a:r>
            <a:r>
              <a:rPr lang="en-US" dirty="0" smtClean="0"/>
              <a:t> V + c</a:t>
            </a:r>
            <a:r>
              <a:rPr lang="en-US" baseline="-25000" dirty="0" smtClean="0"/>
              <a:t>2</a:t>
            </a:r>
            <a:r>
              <a:rPr lang="en-US" dirty="0" smtClean="0"/>
              <a:t> V’ </a:t>
            </a:r>
            <a:r>
              <a:rPr lang="en-US" dirty="0" err="1" smtClean="0"/>
              <a:t>y</a:t>
            </a:r>
            <a:r>
              <a:rPr lang="en-US" baseline="-25000" dirty="0" err="1" smtClean="0"/>
              <a:t>H</a:t>
            </a:r>
            <a:r>
              <a:rPr lang="en-US" baseline="-25000" dirty="0" smtClean="0"/>
              <a:t> </a:t>
            </a:r>
            <a:endParaRPr lang="en-US" dirty="0" smtClean="0"/>
          </a:p>
          <a:p>
            <a:pPr marL="285750" indent="-285750">
              <a:buFont typeface="Arial" panose="020B0604020202020204" pitchFamily="34" charset="0"/>
              <a:buChar char="•"/>
            </a:pPr>
            <a:r>
              <a:rPr lang="en-US" dirty="0"/>
              <a:t>Some facts: V’ </a:t>
            </a:r>
            <a:r>
              <a:rPr lang="en-US" dirty="0">
                <a:latin typeface="cmsy10"/>
              </a:rPr>
              <a:t>¼</a:t>
            </a:r>
            <a:r>
              <a:rPr lang="en-US" dirty="0"/>
              <a:t> V </a:t>
            </a:r>
            <a:r>
              <a:rPr lang="en-US" dirty="0" smtClean="0"/>
              <a:t>[kg/s] (from energy </a:t>
            </a:r>
            <a:r>
              <a:rPr lang="en-US" dirty="0"/>
              <a:t>balance</a:t>
            </a:r>
            <a:r>
              <a:rPr lang="en-US" dirty="0" smtClean="0"/>
              <a:t>).</a:t>
            </a:r>
          </a:p>
          <a:p>
            <a:pPr marL="285750" indent="-285750">
              <a:buFont typeface="Arial" panose="020B0604020202020204" pitchFamily="34" charset="0"/>
              <a:buChar char="•"/>
            </a:pPr>
            <a:r>
              <a:rPr lang="en-US" dirty="0" smtClean="0"/>
              <a:t>Loss H is minimum when V is minimum, so may use cost J=V</a:t>
            </a:r>
            <a:endParaRPr lang="en-US" dirty="0"/>
          </a:p>
        </p:txBody>
      </p:sp>
      <p:sp>
        <p:nvSpPr>
          <p:cNvPr id="22" name="TextBox 21"/>
          <p:cNvSpPr txBox="1"/>
          <p:nvPr/>
        </p:nvSpPr>
        <p:spPr>
          <a:xfrm>
            <a:off x="3059832" y="3023822"/>
            <a:ext cx="172328" cy="277155"/>
          </a:xfrm>
          <a:prstGeom prst="rect">
            <a:avLst/>
          </a:prstGeom>
          <a:noFill/>
        </p:spPr>
        <p:txBody>
          <a:bodyPr wrap="none" rtlCol="0">
            <a:spAutoFit/>
          </a:bodyPr>
          <a:lstStyle/>
          <a:p>
            <a:r>
              <a:rPr lang="en-US" dirty="0" smtClean="0">
                <a:solidFill>
                  <a:srgbClr val="FF0000"/>
                </a:solidFill>
              </a:rPr>
              <a:t>z</a:t>
            </a:r>
            <a:endParaRPr lang="en-US" baseline="-25000" dirty="0">
              <a:solidFill>
                <a:srgbClr val="FF0000"/>
              </a:solidFill>
            </a:endParaRPr>
          </a:p>
        </p:txBody>
      </p:sp>
    </p:spTree>
    <p:extLst>
      <p:ext uri="{BB962C8B-B14F-4D97-AF65-F5344CB8AC3E}">
        <p14:creationId xmlns:p14="http://schemas.microsoft.com/office/powerpoint/2010/main" val="3141694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Step-wise plantwide control procedure</a:t>
            </a:r>
            <a:endParaRPr lang="en-US" dirty="0"/>
          </a:p>
        </p:txBody>
      </p:sp>
      <p:sp>
        <p:nvSpPr>
          <p:cNvPr id="3" name="Content Placeholder 2"/>
          <p:cNvSpPr>
            <a:spLocks noGrp="1"/>
          </p:cNvSpPr>
          <p:nvPr>
            <p:ph idx="1"/>
          </p:nvPr>
        </p:nvSpPr>
        <p:spPr>
          <a:xfrm>
            <a:off x="323528" y="2996952"/>
            <a:ext cx="5083630" cy="4525963"/>
          </a:xfrm>
        </p:spPr>
        <p:txBody>
          <a:bodyPr>
            <a:normAutofit/>
          </a:bodyPr>
          <a:lstStyle/>
          <a:p>
            <a:pPr marL="514350" indent="-514350">
              <a:buFont typeface="+mj-lt"/>
              <a:buAutoNum type="arabicPeriod"/>
            </a:pPr>
            <a:r>
              <a:rPr lang="en-US" sz="2400" dirty="0" smtClean="0"/>
              <a:t>Cost J=V</a:t>
            </a:r>
          </a:p>
          <a:p>
            <a:pPr marL="514350" indent="-514350">
              <a:buFont typeface="+mj-lt"/>
              <a:buAutoNum type="arabicPeriod"/>
            </a:pPr>
            <a:r>
              <a:rPr lang="en-US" sz="2400" dirty="0" smtClean="0"/>
              <a:t>(a) Degrees of freedom. </a:t>
            </a:r>
          </a:p>
          <a:p>
            <a:pPr marL="400050" lvl="1" indent="0">
              <a:buNone/>
            </a:pPr>
            <a:r>
              <a:rPr lang="en-US" sz="2000" dirty="0" smtClean="0"/>
              <a:t>4 dynamic ( z, </a:t>
            </a:r>
            <a:r>
              <a:rPr lang="en-US" sz="2000" dirty="0" err="1" smtClean="0"/>
              <a:t>z</a:t>
            </a:r>
            <a:r>
              <a:rPr lang="en-US" sz="2000" baseline="-25000" dirty="0" err="1" smtClean="0"/>
              <a:t>A</a:t>
            </a:r>
            <a:r>
              <a:rPr lang="en-US" sz="2000" dirty="0" smtClean="0"/>
              <a:t>, </a:t>
            </a:r>
            <a:r>
              <a:rPr lang="en-US" sz="2000" dirty="0" err="1" smtClean="0"/>
              <a:t>z</a:t>
            </a:r>
            <a:r>
              <a:rPr lang="en-US" sz="2000" baseline="-25000" dirty="0" err="1" smtClean="0"/>
              <a:t>B</a:t>
            </a:r>
            <a:r>
              <a:rPr lang="en-US" sz="2000" dirty="0" smtClean="0"/>
              <a:t>, </a:t>
            </a:r>
            <a:r>
              <a:rPr lang="en-US" sz="2000" dirty="0" err="1" smtClean="0"/>
              <a:t>z</a:t>
            </a:r>
            <a:r>
              <a:rPr lang="en-US" sz="2000" baseline="-25000" dirty="0" err="1" smtClean="0"/>
              <a:t>C</a:t>
            </a:r>
            <a:r>
              <a:rPr lang="en-US" sz="2000" dirty="0"/>
              <a:t>)</a:t>
            </a:r>
            <a:r>
              <a:rPr lang="en-US" sz="2000" dirty="0" smtClean="0"/>
              <a:t> but only 3 steady-state (V</a:t>
            </a:r>
            <a:r>
              <a:rPr lang="en-US" sz="2000" baseline="-25000" dirty="0" smtClean="0"/>
              <a:t>A</a:t>
            </a:r>
            <a:r>
              <a:rPr lang="en-US" sz="2000" dirty="0" smtClean="0"/>
              <a:t>, V</a:t>
            </a:r>
            <a:r>
              <a:rPr lang="en-US" sz="2000" baseline="-25000" dirty="0" smtClean="0"/>
              <a:t>B</a:t>
            </a:r>
            <a:r>
              <a:rPr lang="en-US" sz="2000" dirty="0" smtClean="0"/>
              <a:t>, V</a:t>
            </a:r>
            <a:r>
              <a:rPr lang="en-US" sz="2000" baseline="-25000" dirty="0" smtClean="0"/>
              <a:t>C</a:t>
            </a:r>
            <a:r>
              <a:rPr lang="en-US" sz="2000" dirty="0" smtClean="0"/>
              <a:t>) since V = V</a:t>
            </a:r>
            <a:r>
              <a:rPr lang="en-US" sz="2000" baseline="-25000" dirty="0" smtClean="0"/>
              <a:t>A</a:t>
            </a:r>
            <a:r>
              <a:rPr lang="en-US" sz="2000" dirty="0" smtClean="0"/>
              <a:t>+V</a:t>
            </a:r>
            <a:r>
              <a:rPr lang="en-US" sz="2000" baseline="-25000" dirty="0" smtClean="0"/>
              <a:t>B</a:t>
            </a:r>
            <a:r>
              <a:rPr lang="en-US" sz="2000" dirty="0" smtClean="0"/>
              <a:t>+V</a:t>
            </a:r>
            <a:r>
              <a:rPr lang="en-US" sz="2000" baseline="-25000" dirty="0" smtClean="0"/>
              <a:t>C</a:t>
            </a:r>
            <a:r>
              <a:rPr lang="en-US" sz="2000" baseline="-25000" dirty="0"/>
              <a:t> </a:t>
            </a:r>
            <a:r>
              <a:rPr lang="en-US" sz="2000" dirty="0" smtClean="0"/>
              <a:t>h</a:t>
            </a:r>
          </a:p>
          <a:p>
            <a:pPr marL="400050" lvl="1" indent="0">
              <a:buNone/>
            </a:pPr>
            <a:r>
              <a:rPr lang="en-US" sz="2400" dirty="0" smtClean="0"/>
              <a:t>(b) Optimal steady-state operation</a:t>
            </a:r>
          </a:p>
          <a:p>
            <a:pPr lvl="1" indent="-342900">
              <a:buFontTx/>
              <a:buChar char="-"/>
            </a:pPr>
            <a:r>
              <a:rPr lang="en-US" sz="2000" dirty="0" smtClean="0"/>
              <a:t>Product constraint active (</a:t>
            </a:r>
            <a:r>
              <a:rPr lang="en-US" sz="2000" dirty="0" err="1" smtClean="0"/>
              <a:t>x</a:t>
            </a:r>
            <a:r>
              <a:rPr lang="en-US" sz="2000" baseline="-25000" dirty="0" err="1" smtClean="0"/>
              <a:t>H</a:t>
            </a:r>
            <a:r>
              <a:rPr lang="en-US" sz="2000" dirty="0" smtClean="0"/>
              <a:t>=70%)</a:t>
            </a:r>
          </a:p>
          <a:p>
            <a:pPr lvl="1" indent="-342900">
              <a:buFontTx/>
              <a:buChar char="-"/>
            </a:pPr>
            <a:r>
              <a:rPr lang="en-US" sz="2000" dirty="0" smtClean="0"/>
              <a:t>2 remaining unconstrained DOFs </a:t>
            </a:r>
          </a:p>
          <a:p>
            <a:pPr lvl="2" indent="-342900">
              <a:buFontTx/>
              <a:buChar char="-"/>
            </a:pPr>
            <a:r>
              <a:rPr lang="en-US" sz="1600" dirty="0" smtClean="0"/>
              <a:t>2 steam splits: V</a:t>
            </a:r>
            <a:r>
              <a:rPr lang="en-US" sz="1600" baseline="-25000" dirty="0" smtClean="0"/>
              <a:t>A</a:t>
            </a:r>
            <a:r>
              <a:rPr lang="en-US" sz="1600" dirty="0" smtClean="0"/>
              <a:t>/V, V</a:t>
            </a:r>
            <a:r>
              <a:rPr lang="en-US" sz="1600" baseline="-25000" dirty="0" smtClean="0"/>
              <a:t>B</a:t>
            </a:r>
            <a:r>
              <a:rPr lang="en-US" sz="1600" dirty="0" smtClean="0"/>
              <a:t>/V</a:t>
            </a:r>
          </a:p>
          <a:p>
            <a:pPr lvl="2" indent="-342900">
              <a:buFontTx/>
              <a:buChar char="-"/>
            </a:pPr>
            <a:r>
              <a:rPr lang="en-US" sz="1600" dirty="0" smtClean="0"/>
              <a:t>Optimum: About equal splits (1/3)</a:t>
            </a:r>
          </a:p>
          <a:p>
            <a:pPr lvl="2" indent="-342900">
              <a:buFontTx/>
              <a:buChar char="-"/>
            </a:pPr>
            <a:r>
              <a:rPr lang="en-US" sz="1600" dirty="0" smtClean="0"/>
              <a:t>Optimum is very flat</a:t>
            </a:r>
          </a:p>
          <a:p>
            <a:pPr marL="400050" lvl="1" indent="0">
              <a:buNone/>
            </a:pPr>
            <a:endParaRPr lang="en-US" sz="2400" dirty="0" smtClean="0"/>
          </a:p>
        </p:txBody>
      </p:sp>
      <p:grpSp>
        <p:nvGrpSpPr>
          <p:cNvPr id="20" name="Group 19"/>
          <p:cNvGrpSpPr/>
          <p:nvPr/>
        </p:nvGrpSpPr>
        <p:grpSpPr>
          <a:xfrm>
            <a:off x="4712965" y="1196752"/>
            <a:ext cx="4320480" cy="2578653"/>
            <a:chOff x="1619672" y="1412776"/>
            <a:chExt cx="7991786" cy="4021762"/>
          </a:xfrm>
        </p:grpSpPr>
        <p:pic>
          <p:nvPicPr>
            <p:cNvPr id="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84784"/>
              <a:ext cx="5052536" cy="393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672671" y="1724402"/>
              <a:ext cx="1483168" cy="864036"/>
            </a:xfrm>
            <a:prstGeom prst="rect">
              <a:avLst/>
            </a:prstGeom>
            <a:noFill/>
          </p:spPr>
          <p:txBody>
            <a:bodyPr wrap="none" rtlCol="0">
              <a:spAutoFit/>
            </a:bodyPr>
            <a:lstStyle/>
            <a:p>
              <a:r>
                <a:rPr lang="en-US" dirty="0" smtClean="0">
                  <a:solidFill>
                    <a:srgbClr val="0070C0"/>
                  </a:solidFill>
                </a:rPr>
                <a:t>Feed F</a:t>
              </a:r>
            </a:p>
            <a:p>
              <a:r>
                <a:rPr lang="en-US" sz="1200" dirty="0" err="1" smtClean="0">
                  <a:solidFill>
                    <a:srgbClr val="0070C0"/>
                  </a:solidFill>
                </a:rPr>
                <a:t>x</a:t>
              </a:r>
              <a:r>
                <a:rPr lang="en-US" sz="1200" baseline="-25000" dirty="0" err="1" smtClean="0">
                  <a:solidFill>
                    <a:srgbClr val="0070C0"/>
                  </a:solidFill>
                </a:rPr>
                <a:t>HF</a:t>
              </a:r>
              <a:r>
                <a:rPr lang="en-US" sz="1200" dirty="0" smtClean="0">
                  <a:solidFill>
                    <a:srgbClr val="0070C0"/>
                  </a:solidFill>
                </a:rPr>
                <a:t> ~ 50%</a:t>
              </a:r>
              <a:endParaRPr lang="en-US" sz="1200" dirty="0">
                <a:solidFill>
                  <a:srgbClr val="0070C0"/>
                </a:solidFill>
              </a:endParaRPr>
            </a:p>
          </p:txBody>
        </p:sp>
        <p:sp>
          <p:nvSpPr>
            <p:cNvPr id="23" name="TextBox 22"/>
            <p:cNvSpPr txBox="1"/>
            <p:nvPr/>
          </p:nvSpPr>
          <p:spPr>
            <a:xfrm>
              <a:off x="7680320" y="4653138"/>
              <a:ext cx="1931138" cy="781400"/>
            </a:xfrm>
            <a:prstGeom prst="rect">
              <a:avLst/>
            </a:prstGeom>
            <a:noFill/>
          </p:spPr>
          <p:txBody>
            <a:bodyPr wrap="none" rtlCol="0">
              <a:spAutoFit/>
            </a:bodyPr>
            <a:lstStyle/>
            <a:p>
              <a:r>
                <a:rPr lang="en-US" dirty="0" smtClean="0">
                  <a:solidFill>
                    <a:srgbClr val="0070C0"/>
                  </a:solidFill>
                </a:rPr>
                <a:t>Product, L</a:t>
              </a:r>
              <a:r>
                <a:rPr lang="en-US" baseline="-25000" dirty="0" smtClean="0">
                  <a:solidFill>
                    <a:srgbClr val="0070C0"/>
                  </a:solidFill>
                </a:rPr>
                <a:t>C</a:t>
              </a:r>
            </a:p>
            <a:p>
              <a:r>
                <a:rPr lang="en-US" sz="1400" dirty="0" err="1" smtClean="0">
                  <a:solidFill>
                    <a:srgbClr val="0070C0"/>
                  </a:solidFill>
                </a:rPr>
                <a:t>x</a:t>
              </a:r>
              <a:r>
                <a:rPr lang="en-US" sz="1400" baseline="-25000" dirty="0" err="1" smtClean="0">
                  <a:solidFill>
                    <a:srgbClr val="0070C0"/>
                  </a:solidFill>
                </a:rPr>
                <a:t>H</a:t>
              </a:r>
              <a:r>
                <a:rPr lang="en-US" sz="1400" dirty="0" smtClean="0">
                  <a:solidFill>
                    <a:srgbClr val="0070C0"/>
                  </a:solidFill>
                </a:rPr>
                <a:t> = 70%</a:t>
              </a:r>
              <a:r>
                <a:rPr lang="en-US" sz="1400" dirty="0" smtClean="0">
                  <a:solidFill>
                    <a:srgbClr val="0070C0"/>
                  </a:solidFill>
                  <a:latin typeface="cmsy10"/>
                </a:rPr>
                <a:t>§</a:t>
              </a:r>
              <a:r>
                <a:rPr lang="en-US" sz="1400" dirty="0" smtClean="0">
                  <a:solidFill>
                    <a:srgbClr val="0070C0"/>
                  </a:solidFill>
                </a:rPr>
                <a:t> 1%</a:t>
              </a:r>
              <a:endParaRPr lang="en-US" sz="1400" dirty="0">
                <a:solidFill>
                  <a:srgbClr val="0070C0"/>
                </a:solidFill>
              </a:endParaRPr>
            </a:p>
          </p:txBody>
        </p:sp>
        <p:sp>
          <p:nvSpPr>
            <p:cNvPr id="24" name="TextBox 23"/>
            <p:cNvSpPr txBox="1"/>
            <p:nvPr/>
          </p:nvSpPr>
          <p:spPr>
            <a:xfrm>
              <a:off x="1619672" y="2780928"/>
              <a:ext cx="959622" cy="369332"/>
            </a:xfrm>
            <a:prstGeom prst="rect">
              <a:avLst/>
            </a:prstGeom>
            <a:noFill/>
          </p:spPr>
          <p:txBody>
            <a:bodyPr wrap="none" rtlCol="0">
              <a:spAutoFit/>
            </a:bodyPr>
            <a:lstStyle/>
            <a:p>
              <a:r>
                <a:rPr lang="en-US" dirty="0" smtClean="0">
                  <a:solidFill>
                    <a:srgbClr val="FF0000"/>
                  </a:solidFill>
                </a:rPr>
                <a:t>Steam V</a:t>
              </a:r>
              <a:endParaRPr lang="en-US" dirty="0">
                <a:solidFill>
                  <a:srgbClr val="FF0000"/>
                </a:solidFill>
              </a:endParaRPr>
            </a:p>
          </p:txBody>
        </p:sp>
        <p:sp>
          <p:nvSpPr>
            <p:cNvPr id="25" name="TextBox 24"/>
            <p:cNvSpPr txBox="1"/>
            <p:nvPr/>
          </p:nvSpPr>
          <p:spPr>
            <a:xfrm>
              <a:off x="7680320" y="1412776"/>
              <a:ext cx="1290738" cy="646331"/>
            </a:xfrm>
            <a:prstGeom prst="rect">
              <a:avLst/>
            </a:prstGeom>
            <a:noFill/>
          </p:spPr>
          <p:txBody>
            <a:bodyPr wrap="none" rtlCol="0">
              <a:spAutoFit/>
            </a:bodyPr>
            <a:lstStyle/>
            <a:p>
              <a:r>
                <a:rPr lang="en-US" dirty="0" smtClean="0">
                  <a:solidFill>
                    <a:srgbClr val="0070C0"/>
                  </a:solidFill>
                </a:rPr>
                <a:t>Vapor V’</a:t>
              </a:r>
            </a:p>
            <a:p>
              <a:r>
                <a:rPr lang="en-US" dirty="0" smtClean="0">
                  <a:solidFill>
                    <a:srgbClr val="0070C0"/>
                  </a:solidFill>
                </a:rPr>
                <a:t>(+ loss of H)</a:t>
              </a:r>
              <a:endParaRPr lang="en-US" dirty="0">
                <a:solidFill>
                  <a:srgbClr val="0070C0"/>
                </a:solidFill>
              </a:endParaRPr>
            </a:p>
          </p:txBody>
        </p:sp>
        <p:sp>
          <p:nvSpPr>
            <p:cNvPr id="26" name="TextBox 25"/>
            <p:cNvSpPr txBox="1"/>
            <p:nvPr/>
          </p:nvSpPr>
          <p:spPr>
            <a:xfrm>
              <a:off x="4572000" y="1988840"/>
              <a:ext cx="362600" cy="461665"/>
            </a:xfrm>
            <a:prstGeom prst="rect">
              <a:avLst/>
            </a:prstGeom>
            <a:noFill/>
          </p:spPr>
          <p:txBody>
            <a:bodyPr wrap="none" rtlCol="0">
              <a:spAutoFit/>
            </a:bodyPr>
            <a:lstStyle/>
            <a:p>
              <a:r>
                <a:rPr lang="en-US" sz="2400" dirty="0">
                  <a:solidFill>
                    <a:srgbClr val="0070C0"/>
                  </a:solidFill>
                </a:rPr>
                <a:t>A</a:t>
              </a:r>
            </a:p>
          </p:txBody>
        </p:sp>
        <p:sp>
          <p:nvSpPr>
            <p:cNvPr id="27" name="TextBox 26"/>
            <p:cNvSpPr txBox="1"/>
            <p:nvPr/>
          </p:nvSpPr>
          <p:spPr>
            <a:xfrm>
              <a:off x="5796136" y="2780928"/>
              <a:ext cx="351378" cy="461665"/>
            </a:xfrm>
            <a:prstGeom prst="rect">
              <a:avLst/>
            </a:prstGeom>
            <a:noFill/>
          </p:spPr>
          <p:txBody>
            <a:bodyPr wrap="none" rtlCol="0">
              <a:spAutoFit/>
            </a:bodyPr>
            <a:lstStyle/>
            <a:p>
              <a:r>
                <a:rPr lang="en-US" sz="2400" dirty="0" smtClean="0">
                  <a:solidFill>
                    <a:srgbClr val="0070C0"/>
                  </a:solidFill>
                </a:rPr>
                <a:t>B</a:t>
              </a:r>
              <a:endParaRPr lang="en-US" sz="2400" dirty="0">
                <a:solidFill>
                  <a:srgbClr val="0070C0"/>
                </a:solidFill>
              </a:endParaRPr>
            </a:p>
          </p:txBody>
        </p:sp>
        <p:sp>
          <p:nvSpPr>
            <p:cNvPr id="28" name="TextBox 27"/>
            <p:cNvSpPr txBox="1"/>
            <p:nvPr/>
          </p:nvSpPr>
          <p:spPr>
            <a:xfrm>
              <a:off x="6993303" y="3853582"/>
              <a:ext cx="348172" cy="461665"/>
            </a:xfrm>
            <a:prstGeom prst="rect">
              <a:avLst/>
            </a:prstGeom>
            <a:noFill/>
          </p:spPr>
          <p:txBody>
            <a:bodyPr wrap="none" rtlCol="0">
              <a:spAutoFit/>
            </a:bodyPr>
            <a:lstStyle/>
            <a:p>
              <a:r>
                <a:rPr lang="en-US" sz="2400" dirty="0" smtClean="0">
                  <a:solidFill>
                    <a:srgbClr val="0070C0"/>
                  </a:solidFill>
                </a:rPr>
                <a:t>C</a:t>
              </a:r>
              <a:endParaRPr lang="en-US" sz="2400" dirty="0">
                <a:solidFill>
                  <a:srgbClr val="0070C0"/>
                </a:solidFill>
              </a:endParaRPr>
            </a:p>
          </p:txBody>
        </p:sp>
        <p:sp>
          <p:nvSpPr>
            <p:cNvPr id="29" name="TextBox 28"/>
            <p:cNvSpPr txBox="1"/>
            <p:nvPr/>
          </p:nvSpPr>
          <p:spPr>
            <a:xfrm>
              <a:off x="3779912" y="2492896"/>
              <a:ext cx="395045" cy="369332"/>
            </a:xfrm>
            <a:prstGeom prst="rect">
              <a:avLst/>
            </a:prstGeom>
            <a:noFill/>
          </p:spPr>
          <p:txBody>
            <a:bodyPr wrap="none" rtlCol="0">
              <a:spAutoFit/>
            </a:bodyPr>
            <a:lstStyle/>
            <a:p>
              <a:r>
                <a:rPr lang="en-US" dirty="0" smtClean="0">
                  <a:solidFill>
                    <a:srgbClr val="FF0000"/>
                  </a:solidFill>
                </a:rPr>
                <a:t>V</a:t>
              </a:r>
              <a:r>
                <a:rPr lang="en-US" baseline="-25000" dirty="0" smtClean="0">
                  <a:solidFill>
                    <a:srgbClr val="FF0000"/>
                  </a:solidFill>
                </a:rPr>
                <a:t>A</a:t>
              </a:r>
              <a:endParaRPr lang="en-US" baseline="-25000" dirty="0">
                <a:solidFill>
                  <a:srgbClr val="FF0000"/>
                </a:solidFill>
              </a:endParaRPr>
            </a:p>
          </p:txBody>
        </p:sp>
        <p:sp>
          <p:nvSpPr>
            <p:cNvPr id="30" name="TextBox 29"/>
            <p:cNvSpPr txBox="1"/>
            <p:nvPr/>
          </p:nvSpPr>
          <p:spPr>
            <a:xfrm>
              <a:off x="4956529" y="3538540"/>
              <a:ext cx="399468" cy="369332"/>
            </a:xfrm>
            <a:prstGeom prst="rect">
              <a:avLst/>
            </a:prstGeom>
            <a:noFill/>
          </p:spPr>
          <p:txBody>
            <a:bodyPr wrap="none" rtlCol="0">
              <a:spAutoFit/>
            </a:bodyPr>
            <a:lstStyle/>
            <a:p>
              <a:r>
                <a:rPr lang="en-US" dirty="0" smtClean="0">
                  <a:solidFill>
                    <a:srgbClr val="FF0000"/>
                  </a:solidFill>
                </a:rPr>
                <a:t>V</a:t>
              </a:r>
              <a:r>
                <a:rPr lang="en-US" baseline="-25000" dirty="0">
                  <a:solidFill>
                    <a:srgbClr val="FF0000"/>
                  </a:solidFill>
                </a:rPr>
                <a:t>B</a:t>
              </a:r>
            </a:p>
          </p:txBody>
        </p:sp>
        <p:sp>
          <p:nvSpPr>
            <p:cNvPr id="31" name="TextBox 30"/>
            <p:cNvSpPr txBox="1"/>
            <p:nvPr/>
          </p:nvSpPr>
          <p:spPr>
            <a:xfrm>
              <a:off x="5545107" y="4509120"/>
              <a:ext cx="395814" cy="369332"/>
            </a:xfrm>
            <a:prstGeom prst="rect">
              <a:avLst/>
            </a:prstGeom>
            <a:noFill/>
          </p:spPr>
          <p:txBody>
            <a:bodyPr wrap="none" rtlCol="0">
              <a:spAutoFit/>
            </a:bodyPr>
            <a:lstStyle/>
            <a:p>
              <a:r>
                <a:rPr lang="en-US" dirty="0" smtClean="0">
                  <a:solidFill>
                    <a:srgbClr val="FF0000"/>
                  </a:solidFill>
                </a:rPr>
                <a:t>V</a:t>
              </a:r>
              <a:r>
                <a:rPr lang="en-US" baseline="-25000" dirty="0">
                  <a:solidFill>
                    <a:srgbClr val="FF0000"/>
                  </a:solidFill>
                </a:rPr>
                <a:t>C</a:t>
              </a:r>
            </a:p>
          </p:txBody>
        </p:sp>
        <p:sp>
          <p:nvSpPr>
            <p:cNvPr id="32" name="TextBox 31"/>
            <p:cNvSpPr txBox="1"/>
            <p:nvPr/>
          </p:nvSpPr>
          <p:spPr>
            <a:xfrm>
              <a:off x="3059832" y="3023822"/>
              <a:ext cx="172328" cy="277155"/>
            </a:xfrm>
            <a:prstGeom prst="rect">
              <a:avLst/>
            </a:prstGeom>
            <a:noFill/>
          </p:spPr>
          <p:txBody>
            <a:bodyPr wrap="none" rtlCol="0">
              <a:spAutoFit/>
            </a:bodyPr>
            <a:lstStyle/>
            <a:p>
              <a:r>
                <a:rPr lang="en-US" dirty="0" smtClean="0">
                  <a:solidFill>
                    <a:srgbClr val="FF0000"/>
                  </a:solidFill>
                </a:rPr>
                <a:t>z</a:t>
              </a:r>
              <a:endParaRPr lang="en-US" baseline="-25000" dirty="0">
                <a:solidFill>
                  <a:srgbClr val="FF0000"/>
                </a:solidFill>
              </a:endParaRPr>
            </a:p>
          </p:txBody>
        </p:sp>
      </p:grpSp>
      <p:pic>
        <p:nvPicPr>
          <p:cNvPr id="33" name="Picture 32"/>
          <p:cNvPicPr/>
          <p:nvPr/>
        </p:nvPicPr>
        <p:blipFill>
          <a:blip r:embed="rId3"/>
          <a:stretch>
            <a:fillRect/>
          </a:stretch>
        </p:blipFill>
        <p:spPr>
          <a:xfrm>
            <a:off x="5237177" y="3806622"/>
            <a:ext cx="4087351" cy="2718722"/>
          </a:xfrm>
          <a:prstGeom prst="rect">
            <a:avLst/>
          </a:prstGeom>
        </p:spPr>
      </p:pic>
      <p:sp>
        <p:nvSpPr>
          <p:cNvPr id="34" name="TextBox 33"/>
          <p:cNvSpPr txBox="1"/>
          <p:nvPr/>
        </p:nvSpPr>
        <p:spPr>
          <a:xfrm>
            <a:off x="7524328" y="6381328"/>
            <a:ext cx="616259" cy="369332"/>
          </a:xfrm>
          <a:prstGeom prst="rect">
            <a:avLst/>
          </a:prstGeom>
          <a:noFill/>
        </p:spPr>
        <p:txBody>
          <a:bodyPr wrap="none" rtlCol="0">
            <a:spAutoFit/>
          </a:bodyPr>
          <a:lstStyle/>
          <a:p>
            <a:r>
              <a:rPr lang="en-US" dirty="0">
                <a:solidFill>
                  <a:srgbClr val="FF0000"/>
                </a:solidFill>
              </a:rPr>
              <a:t>V</a:t>
            </a:r>
            <a:r>
              <a:rPr lang="en-US" baseline="-25000" dirty="0">
                <a:solidFill>
                  <a:srgbClr val="FF0000"/>
                </a:solidFill>
              </a:rPr>
              <a:t>A</a:t>
            </a:r>
            <a:r>
              <a:rPr lang="en-US" dirty="0">
                <a:solidFill>
                  <a:srgbClr val="FF0000"/>
                </a:solidFill>
              </a:rPr>
              <a:t>/V</a:t>
            </a:r>
          </a:p>
        </p:txBody>
      </p:sp>
      <p:sp>
        <p:nvSpPr>
          <p:cNvPr id="35" name="TextBox 34"/>
          <p:cNvSpPr txBox="1"/>
          <p:nvPr/>
        </p:nvSpPr>
        <p:spPr>
          <a:xfrm>
            <a:off x="5103445" y="5651956"/>
            <a:ext cx="620683" cy="369332"/>
          </a:xfrm>
          <a:prstGeom prst="rect">
            <a:avLst/>
          </a:prstGeom>
          <a:noFill/>
        </p:spPr>
        <p:txBody>
          <a:bodyPr wrap="none" rtlCol="0">
            <a:spAutoFit/>
          </a:bodyPr>
          <a:lstStyle/>
          <a:p>
            <a:r>
              <a:rPr lang="en-US" dirty="0" smtClean="0">
                <a:solidFill>
                  <a:srgbClr val="FF0000"/>
                </a:solidFill>
              </a:rPr>
              <a:t>V</a:t>
            </a:r>
            <a:r>
              <a:rPr lang="en-US" baseline="-25000" dirty="0" smtClean="0">
                <a:solidFill>
                  <a:srgbClr val="FF0000"/>
                </a:solidFill>
              </a:rPr>
              <a:t>B</a:t>
            </a:r>
            <a:r>
              <a:rPr lang="en-US" dirty="0" smtClean="0">
                <a:solidFill>
                  <a:srgbClr val="FF0000"/>
                </a:solidFill>
              </a:rPr>
              <a:t>/V</a:t>
            </a:r>
            <a:endParaRPr lang="en-US" dirty="0">
              <a:solidFill>
                <a:srgbClr val="FF0000"/>
              </a:solidFill>
            </a:endParaRPr>
          </a:p>
        </p:txBody>
      </p:sp>
      <p:sp>
        <p:nvSpPr>
          <p:cNvPr id="36" name="TextBox 35"/>
          <p:cNvSpPr txBox="1"/>
          <p:nvPr/>
        </p:nvSpPr>
        <p:spPr>
          <a:xfrm>
            <a:off x="5526910" y="4586644"/>
            <a:ext cx="537327" cy="276999"/>
          </a:xfrm>
          <a:prstGeom prst="rect">
            <a:avLst/>
          </a:prstGeom>
          <a:noFill/>
        </p:spPr>
        <p:txBody>
          <a:bodyPr wrap="none" rtlCol="0">
            <a:spAutoFit/>
          </a:bodyPr>
          <a:lstStyle/>
          <a:p>
            <a:r>
              <a:rPr lang="en-US" sz="1200" dirty="0" smtClean="0">
                <a:solidFill>
                  <a:srgbClr val="FF0000"/>
                </a:solidFill>
              </a:rPr>
              <a:t>V+1%</a:t>
            </a:r>
            <a:endParaRPr lang="en-US" sz="1200" dirty="0">
              <a:solidFill>
                <a:srgbClr val="FF0000"/>
              </a:solidFill>
            </a:endParaRPr>
          </a:p>
        </p:txBody>
      </p:sp>
      <p:sp>
        <p:nvSpPr>
          <p:cNvPr id="37" name="TextBox 36"/>
          <p:cNvSpPr txBox="1"/>
          <p:nvPr/>
        </p:nvSpPr>
        <p:spPr>
          <a:xfrm>
            <a:off x="6840522" y="5445224"/>
            <a:ext cx="406971" cy="276999"/>
          </a:xfrm>
          <a:prstGeom prst="rect">
            <a:avLst/>
          </a:prstGeom>
          <a:noFill/>
        </p:spPr>
        <p:txBody>
          <a:bodyPr wrap="none" rtlCol="0">
            <a:spAutoFit/>
          </a:bodyPr>
          <a:lstStyle/>
          <a:p>
            <a:r>
              <a:rPr lang="en-US" sz="1200" dirty="0" err="1" smtClean="0">
                <a:solidFill>
                  <a:srgbClr val="FF0000"/>
                </a:solidFill>
              </a:rPr>
              <a:t>V</a:t>
            </a:r>
            <a:r>
              <a:rPr lang="en-US" sz="1200" baseline="-25000" dirty="0" err="1" smtClean="0">
                <a:solidFill>
                  <a:srgbClr val="FF0000"/>
                </a:solidFill>
              </a:rPr>
              <a:t>opt</a:t>
            </a:r>
            <a:endParaRPr lang="en-US" sz="1200" baseline="-25000" dirty="0">
              <a:solidFill>
                <a:srgbClr val="FF0000"/>
              </a:solidFill>
            </a:endParaRPr>
          </a:p>
        </p:txBody>
      </p:sp>
    </p:spTree>
    <p:extLst>
      <p:ext uri="{BB962C8B-B14F-4D97-AF65-F5344CB8AC3E}">
        <p14:creationId xmlns:p14="http://schemas.microsoft.com/office/powerpoint/2010/main" val="2923065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3. Economic CVs (CV1)</a:t>
            </a:r>
            <a:endParaRPr lang="en-US" dirty="0"/>
          </a:p>
        </p:txBody>
      </p:sp>
      <p:sp>
        <p:nvSpPr>
          <p:cNvPr id="3" name="Content Placeholder 2"/>
          <p:cNvSpPr>
            <a:spLocks noGrp="1"/>
          </p:cNvSpPr>
          <p:nvPr>
            <p:ph idx="1"/>
          </p:nvPr>
        </p:nvSpPr>
        <p:spPr>
          <a:xfrm>
            <a:off x="539552" y="1412776"/>
            <a:ext cx="4176464" cy="4525963"/>
          </a:xfrm>
        </p:spPr>
        <p:txBody>
          <a:bodyPr>
            <a:normAutofit fontScale="92500"/>
          </a:bodyPr>
          <a:lstStyle/>
          <a:p>
            <a:r>
              <a:rPr lang="en-US" dirty="0" smtClean="0"/>
              <a:t>CV1 = [</a:t>
            </a:r>
            <a:r>
              <a:rPr lang="en-US" dirty="0" err="1" smtClean="0">
                <a:solidFill>
                  <a:srgbClr val="0070C0"/>
                </a:solidFill>
              </a:rPr>
              <a:t>x</a:t>
            </a:r>
            <a:r>
              <a:rPr lang="en-US" baseline="-25000" dirty="0" err="1" smtClean="0">
                <a:solidFill>
                  <a:srgbClr val="0070C0"/>
                </a:solidFill>
              </a:rPr>
              <a:t>H</a:t>
            </a:r>
            <a:r>
              <a:rPr lang="en-US" dirty="0" smtClean="0"/>
              <a:t>,?,?] </a:t>
            </a:r>
            <a:r>
              <a:rPr lang="en-US" dirty="0" smtClean="0">
                <a:latin typeface="cmsy10"/>
              </a:rPr>
              <a:t>¼</a:t>
            </a:r>
            <a:r>
              <a:rPr lang="en-US" dirty="0" smtClean="0"/>
              <a:t> [</a:t>
            </a:r>
            <a:r>
              <a:rPr lang="en-US" dirty="0" smtClean="0">
                <a:solidFill>
                  <a:srgbClr val="0070C0"/>
                </a:solidFill>
              </a:rPr>
              <a:t>T</a:t>
            </a:r>
            <a:r>
              <a:rPr lang="en-US" baseline="-25000" dirty="0">
                <a:solidFill>
                  <a:srgbClr val="0070C0"/>
                </a:solidFill>
              </a:rPr>
              <a:t>C</a:t>
            </a:r>
            <a:r>
              <a:rPr lang="en-US" dirty="0" smtClean="0"/>
              <a:t>,?,?]</a:t>
            </a:r>
          </a:p>
          <a:p>
            <a:r>
              <a:rPr lang="en-US" dirty="0" smtClean="0"/>
              <a:t>Need two “self-optimizing variables”</a:t>
            </a:r>
          </a:p>
          <a:p>
            <a:pPr lvl="1"/>
            <a:r>
              <a:rPr lang="en-US" dirty="0" smtClean="0"/>
              <a:t>Some candidates:</a:t>
            </a:r>
          </a:p>
          <a:p>
            <a:pPr lvl="1"/>
            <a:r>
              <a:rPr lang="en-US" dirty="0" err="1" smtClean="0">
                <a:solidFill>
                  <a:schemeClr val="tx2">
                    <a:lumMod val="60000"/>
                    <a:lumOff val="40000"/>
                  </a:schemeClr>
                </a:solidFill>
              </a:rPr>
              <a:t>x</a:t>
            </a:r>
            <a:r>
              <a:rPr lang="en-US" baseline="-25000" dirty="0" err="1" smtClean="0">
                <a:solidFill>
                  <a:schemeClr val="tx2">
                    <a:lumMod val="60000"/>
                    <a:lumOff val="40000"/>
                  </a:schemeClr>
                </a:solidFill>
              </a:rPr>
              <a:t>HA</a:t>
            </a:r>
            <a:r>
              <a:rPr lang="en-US" dirty="0" smtClean="0">
                <a:solidFill>
                  <a:schemeClr val="tx2">
                    <a:lumMod val="60000"/>
                    <a:lumOff val="40000"/>
                  </a:schemeClr>
                </a:solidFill>
              </a:rPr>
              <a:t>, </a:t>
            </a:r>
            <a:r>
              <a:rPr lang="en-US" dirty="0" err="1" smtClean="0">
                <a:solidFill>
                  <a:schemeClr val="tx2">
                    <a:lumMod val="60000"/>
                    <a:lumOff val="40000"/>
                  </a:schemeClr>
                </a:solidFill>
              </a:rPr>
              <a:t>x</a:t>
            </a:r>
            <a:r>
              <a:rPr lang="en-US" baseline="-25000" dirty="0" err="1" smtClean="0">
                <a:solidFill>
                  <a:schemeClr val="tx2">
                    <a:lumMod val="60000"/>
                    <a:lumOff val="40000"/>
                  </a:schemeClr>
                </a:solidFill>
              </a:rPr>
              <a:t>HB</a:t>
            </a:r>
            <a:r>
              <a:rPr lang="en-US" dirty="0" smtClean="0">
                <a:solidFill>
                  <a:schemeClr val="tx2">
                    <a:lumMod val="60000"/>
                    <a:lumOff val="40000"/>
                  </a:schemeClr>
                </a:solidFill>
              </a:rPr>
              <a:t> </a:t>
            </a:r>
            <a:r>
              <a:rPr lang="en-US" dirty="0" smtClean="0"/>
              <a:t>(or </a:t>
            </a:r>
            <a:r>
              <a:rPr lang="en-US" dirty="0" smtClean="0">
                <a:solidFill>
                  <a:schemeClr val="tx2">
                    <a:lumMod val="60000"/>
                    <a:lumOff val="40000"/>
                  </a:schemeClr>
                </a:solidFill>
              </a:rPr>
              <a:t>T</a:t>
            </a:r>
            <a:r>
              <a:rPr lang="en-US" baseline="-25000" dirty="0" smtClean="0">
                <a:solidFill>
                  <a:schemeClr val="tx2">
                    <a:lumMod val="60000"/>
                    <a:lumOff val="40000"/>
                  </a:schemeClr>
                </a:solidFill>
              </a:rPr>
              <a:t>A</a:t>
            </a:r>
            <a:r>
              <a:rPr lang="en-US" dirty="0" smtClean="0">
                <a:solidFill>
                  <a:schemeClr val="tx2">
                    <a:lumMod val="60000"/>
                    <a:lumOff val="40000"/>
                  </a:schemeClr>
                </a:solidFill>
              </a:rPr>
              <a:t>, T</a:t>
            </a:r>
            <a:r>
              <a:rPr lang="en-US" baseline="-25000" dirty="0" smtClean="0">
                <a:solidFill>
                  <a:schemeClr val="tx2">
                    <a:lumMod val="60000"/>
                    <a:lumOff val="40000"/>
                  </a:schemeClr>
                </a:solidFill>
              </a:rPr>
              <a:t>B</a:t>
            </a:r>
            <a:r>
              <a:rPr lang="en-US" dirty="0" smtClean="0"/>
              <a:t>)</a:t>
            </a:r>
          </a:p>
          <a:p>
            <a:pPr lvl="1"/>
            <a:r>
              <a:rPr lang="en-US" dirty="0" smtClean="0"/>
              <a:t>Two of </a:t>
            </a:r>
            <a:r>
              <a:rPr lang="en-US" dirty="0" smtClean="0">
                <a:solidFill>
                  <a:srgbClr val="FF0000"/>
                </a:solidFill>
              </a:rPr>
              <a:t>V</a:t>
            </a:r>
            <a:r>
              <a:rPr lang="en-US" baseline="-25000" dirty="0" smtClean="0">
                <a:solidFill>
                  <a:srgbClr val="FF0000"/>
                </a:solidFill>
              </a:rPr>
              <a:t>A</a:t>
            </a:r>
            <a:r>
              <a:rPr lang="en-US" dirty="0" smtClean="0">
                <a:solidFill>
                  <a:srgbClr val="FF0000"/>
                </a:solidFill>
              </a:rPr>
              <a:t>/V, V</a:t>
            </a:r>
            <a:r>
              <a:rPr lang="en-US" baseline="-25000" dirty="0" smtClean="0">
                <a:solidFill>
                  <a:srgbClr val="FF0000"/>
                </a:solidFill>
              </a:rPr>
              <a:t>B</a:t>
            </a:r>
            <a:r>
              <a:rPr lang="en-US" dirty="0" smtClean="0">
                <a:solidFill>
                  <a:srgbClr val="FF0000"/>
                </a:solidFill>
              </a:rPr>
              <a:t>/V, V</a:t>
            </a:r>
            <a:r>
              <a:rPr lang="en-US" baseline="-25000" dirty="0" smtClean="0">
                <a:solidFill>
                  <a:srgbClr val="FF0000"/>
                </a:solidFill>
              </a:rPr>
              <a:t>C</a:t>
            </a:r>
            <a:r>
              <a:rPr lang="en-US" dirty="0" smtClean="0">
                <a:solidFill>
                  <a:srgbClr val="FF0000"/>
                </a:solidFill>
              </a:rPr>
              <a:t>/V</a:t>
            </a:r>
          </a:p>
          <a:p>
            <a:pPr lvl="1"/>
            <a:r>
              <a:rPr lang="en-US" dirty="0" smtClean="0"/>
              <a:t>Combinations of these</a:t>
            </a:r>
          </a:p>
          <a:p>
            <a:pPr lvl="1"/>
            <a:r>
              <a:rPr lang="en-US" dirty="0" smtClean="0"/>
              <a:t>Other?</a:t>
            </a:r>
          </a:p>
        </p:txBody>
      </p:sp>
      <p:grpSp>
        <p:nvGrpSpPr>
          <p:cNvPr id="38" name="Group 37"/>
          <p:cNvGrpSpPr/>
          <p:nvPr/>
        </p:nvGrpSpPr>
        <p:grpSpPr>
          <a:xfrm>
            <a:off x="4712965" y="1196752"/>
            <a:ext cx="4495081" cy="2662414"/>
            <a:chOff x="1619672" y="1412776"/>
            <a:chExt cx="8314754" cy="4152398"/>
          </a:xfrm>
        </p:grpSpPr>
        <p:pic>
          <p:nvPicPr>
            <p:cNvPr id="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84784"/>
              <a:ext cx="5052536" cy="393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1672671" y="1724402"/>
              <a:ext cx="537284" cy="576024"/>
            </a:xfrm>
            <a:prstGeom prst="rect">
              <a:avLst/>
            </a:prstGeom>
            <a:noFill/>
          </p:spPr>
          <p:txBody>
            <a:bodyPr wrap="none" rtlCol="0">
              <a:spAutoFit/>
            </a:bodyPr>
            <a:lstStyle/>
            <a:p>
              <a:r>
                <a:rPr lang="en-US" dirty="0" smtClean="0">
                  <a:solidFill>
                    <a:srgbClr val="0070C0"/>
                  </a:solidFill>
                </a:rPr>
                <a:t>F</a:t>
              </a:r>
            </a:p>
          </p:txBody>
        </p:sp>
        <p:sp>
          <p:nvSpPr>
            <p:cNvPr id="41" name="TextBox 40"/>
            <p:cNvSpPr txBox="1"/>
            <p:nvPr/>
          </p:nvSpPr>
          <p:spPr>
            <a:xfrm>
              <a:off x="7680321" y="4653138"/>
              <a:ext cx="2254105" cy="912036"/>
            </a:xfrm>
            <a:prstGeom prst="rect">
              <a:avLst/>
            </a:prstGeom>
            <a:noFill/>
          </p:spPr>
          <p:txBody>
            <a:bodyPr wrap="none" rtlCol="0">
              <a:spAutoFit/>
            </a:bodyPr>
            <a:lstStyle/>
            <a:p>
              <a:r>
                <a:rPr lang="en-US" dirty="0" smtClean="0">
                  <a:solidFill>
                    <a:srgbClr val="0070C0"/>
                  </a:solidFill>
                </a:rPr>
                <a:t>Product</a:t>
              </a:r>
            </a:p>
            <a:p>
              <a:r>
                <a:rPr lang="en-US" sz="1400" dirty="0" err="1" smtClean="0">
                  <a:solidFill>
                    <a:srgbClr val="0070C0"/>
                  </a:solidFill>
                </a:rPr>
                <a:t>x</a:t>
              </a:r>
              <a:r>
                <a:rPr lang="en-US" sz="1400" baseline="-25000" dirty="0" err="1" smtClean="0">
                  <a:solidFill>
                    <a:srgbClr val="0070C0"/>
                  </a:solidFill>
                </a:rPr>
                <a:t>H</a:t>
              </a:r>
              <a:r>
                <a:rPr lang="en-US" sz="1400" dirty="0" smtClean="0">
                  <a:solidFill>
                    <a:srgbClr val="0070C0"/>
                  </a:solidFill>
                </a:rPr>
                <a:t> = 70%</a:t>
              </a:r>
              <a:r>
                <a:rPr lang="en-US" sz="1400" dirty="0" smtClean="0">
                  <a:solidFill>
                    <a:srgbClr val="0070C0"/>
                  </a:solidFill>
                  <a:latin typeface="cmsy10"/>
                </a:rPr>
                <a:t>§</a:t>
              </a:r>
              <a:r>
                <a:rPr lang="en-US" sz="1400" dirty="0" smtClean="0">
                  <a:solidFill>
                    <a:srgbClr val="0070C0"/>
                  </a:solidFill>
                </a:rPr>
                <a:t> 1%</a:t>
              </a:r>
              <a:endParaRPr lang="en-US" sz="1400" dirty="0">
                <a:solidFill>
                  <a:srgbClr val="0070C0"/>
                </a:solidFill>
              </a:endParaRPr>
            </a:p>
          </p:txBody>
        </p:sp>
        <p:sp>
          <p:nvSpPr>
            <p:cNvPr id="42" name="TextBox 41"/>
            <p:cNvSpPr txBox="1"/>
            <p:nvPr/>
          </p:nvSpPr>
          <p:spPr>
            <a:xfrm>
              <a:off x="1619672" y="2780928"/>
              <a:ext cx="959622" cy="369332"/>
            </a:xfrm>
            <a:prstGeom prst="rect">
              <a:avLst/>
            </a:prstGeom>
            <a:noFill/>
          </p:spPr>
          <p:txBody>
            <a:bodyPr wrap="none" rtlCol="0">
              <a:spAutoFit/>
            </a:bodyPr>
            <a:lstStyle/>
            <a:p>
              <a:r>
                <a:rPr lang="en-US" dirty="0" smtClean="0">
                  <a:solidFill>
                    <a:srgbClr val="FF0000"/>
                  </a:solidFill>
                </a:rPr>
                <a:t>Steam V</a:t>
              </a:r>
              <a:endParaRPr lang="en-US" dirty="0">
                <a:solidFill>
                  <a:srgbClr val="FF0000"/>
                </a:solidFill>
              </a:endParaRPr>
            </a:p>
          </p:txBody>
        </p:sp>
        <p:sp>
          <p:nvSpPr>
            <p:cNvPr id="43" name="TextBox 42"/>
            <p:cNvSpPr txBox="1"/>
            <p:nvPr/>
          </p:nvSpPr>
          <p:spPr>
            <a:xfrm>
              <a:off x="7680321" y="1412776"/>
              <a:ext cx="702504" cy="576024"/>
            </a:xfrm>
            <a:prstGeom prst="rect">
              <a:avLst/>
            </a:prstGeom>
            <a:noFill/>
          </p:spPr>
          <p:txBody>
            <a:bodyPr wrap="none" rtlCol="0">
              <a:spAutoFit/>
            </a:bodyPr>
            <a:lstStyle/>
            <a:p>
              <a:r>
                <a:rPr lang="en-US" dirty="0" smtClean="0">
                  <a:solidFill>
                    <a:srgbClr val="0070C0"/>
                  </a:solidFill>
                </a:rPr>
                <a:t>V’</a:t>
              </a:r>
            </a:p>
          </p:txBody>
        </p:sp>
        <p:sp>
          <p:nvSpPr>
            <p:cNvPr id="44" name="TextBox 43"/>
            <p:cNvSpPr txBox="1"/>
            <p:nvPr/>
          </p:nvSpPr>
          <p:spPr>
            <a:xfrm>
              <a:off x="4572000" y="1988840"/>
              <a:ext cx="362600" cy="461665"/>
            </a:xfrm>
            <a:prstGeom prst="rect">
              <a:avLst/>
            </a:prstGeom>
            <a:noFill/>
          </p:spPr>
          <p:txBody>
            <a:bodyPr wrap="none" rtlCol="0">
              <a:spAutoFit/>
            </a:bodyPr>
            <a:lstStyle/>
            <a:p>
              <a:r>
                <a:rPr lang="en-US" sz="2400" dirty="0">
                  <a:solidFill>
                    <a:srgbClr val="0070C0"/>
                  </a:solidFill>
                </a:rPr>
                <a:t>A</a:t>
              </a:r>
            </a:p>
          </p:txBody>
        </p:sp>
        <p:sp>
          <p:nvSpPr>
            <p:cNvPr id="45" name="TextBox 44"/>
            <p:cNvSpPr txBox="1"/>
            <p:nvPr/>
          </p:nvSpPr>
          <p:spPr>
            <a:xfrm>
              <a:off x="5796136" y="2780928"/>
              <a:ext cx="351378" cy="461665"/>
            </a:xfrm>
            <a:prstGeom prst="rect">
              <a:avLst/>
            </a:prstGeom>
            <a:noFill/>
          </p:spPr>
          <p:txBody>
            <a:bodyPr wrap="none" rtlCol="0">
              <a:spAutoFit/>
            </a:bodyPr>
            <a:lstStyle/>
            <a:p>
              <a:r>
                <a:rPr lang="en-US" sz="2400" dirty="0" smtClean="0">
                  <a:solidFill>
                    <a:srgbClr val="0070C0"/>
                  </a:solidFill>
                </a:rPr>
                <a:t>B</a:t>
              </a:r>
              <a:endParaRPr lang="en-US" sz="2400" dirty="0">
                <a:solidFill>
                  <a:srgbClr val="0070C0"/>
                </a:solidFill>
              </a:endParaRPr>
            </a:p>
          </p:txBody>
        </p:sp>
        <p:sp>
          <p:nvSpPr>
            <p:cNvPr id="46" name="TextBox 45"/>
            <p:cNvSpPr txBox="1"/>
            <p:nvPr/>
          </p:nvSpPr>
          <p:spPr>
            <a:xfrm>
              <a:off x="6993303" y="3853582"/>
              <a:ext cx="348172" cy="461665"/>
            </a:xfrm>
            <a:prstGeom prst="rect">
              <a:avLst/>
            </a:prstGeom>
            <a:noFill/>
          </p:spPr>
          <p:txBody>
            <a:bodyPr wrap="none" rtlCol="0">
              <a:spAutoFit/>
            </a:bodyPr>
            <a:lstStyle/>
            <a:p>
              <a:r>
                <a:rPr lang="en-US" sz="2400" dirty="0" smtClean="0">
                  <a:solidFill>
                    <a:srgbClr val="0070C0"/>
                  </a:solidFill>
                </a:rPr>
                <a:t>C</a:t>
              </a:r>
              <a:endParaRPr lang="en-US" sz="2400" dirty="0">
                <a:solidFill>
                  <a:srgbClr val="0070C0"/>
                </a:solidFill>
              </a:endParaRPr>
            </a:p>
          </p:txBody>
        </p:sp>
        <p:sp>
          <p:nvSpPr>
            <p:cNvPr id="47" name="TextBox 46"/>
            <p:cNvSpPr txBox="1"/>
            <p:nvPr/>
          </p:nvSpPr>
          <p:spPr>
            <a:xfrm>
              <a:off x="3779912" y="2492896"/>
              <a:ext cx="395045" cy="369332"/>
            </a:xfrm>
            <a:prstGeom prst="rect">
              <a:avLst/>
            </a:prstGeom>
            <a:noFill/>
          </p:spPr>
          <p:txBody>
            <a:bodyPr wrap="none" rtlCol="0">
              <a:spAutoFit/>
            </a:bodyPr>
            <a:lstStyle/>
            <a:p>
              <a:r>
                <a:rPr lang="en-US" dirty="0" smtClean="0">
                  <a:solidFill>
                    <a:srgbClr val="FF0000"/>
                  </a:solidFill>
                </a:rPr>
                <a:t>V</a:t>
              </a:r>
              <a:r>
                <a:rPr lang="en-US" baseline="-25000" dirty="0" smtClean="0">
                  <a:solidFill>
                    <a:srgbClr val="FF0000"/>
                  </a:solidFill>
                </a:rPr>
                <a:t>A</a:t>
              </a:r>
              <a:endParaRPr lang="en-US" baseline="-25000" dirty="0">
                <a:solidFill>
                  <a:srgbClr val="FF0000"/>
                </a:solidFill>
              </a:endParaRPr>
            </a:p>
          </p:txBody>
        </p:sp>
        <p:sp>
          <p:nvSpPr>
            <p:cNvPr id="48" name="TextBox 47"/>
            <p:cNvSpPr txBox="1"/>
            <p:nvPr/>
          </p:nvSpPr>
          <p:spPr>
            <a:xfrm>
              <a:off x="4956529" y="3538540"/>
              <a:ext cx="399468" cy="369332"/>
            </a:xfrm>
            <a:prstGeom prst="rect">
              <a:avLst/>
            </a:prstGeom>
            <a:noFill/>
          </p:spPr>
          <p:txBody>
            <a:bodyPr wrap="none" rtlCol="0">
              <a:spAutoFit/>
            </a:bodyPr>
            <a:lstStyle/>
            <a:p>
              <a:r>
                <a:rPr lang="en-US" dirty="0" smtClean="0">
                  <a:solidFill>
                    <a:srgbClr val="FF0000"/>
                  </a:solidFill>
                </a:rPr>
                <a:t>V</a:t>
              </a:r>
              <a:r>
                <a:rPr lang="en-US" baseline="-25000" dirty="0">
                  <a:solidFill>
                    <a:srgbClr val="FF0000"/>
                  </a:solidFill>
                </a:rPr>
                <a:t>B</a:t>
              </a:r>
            </a:p>
          </p:txBody>
        </p:sp>
        <p:sp>
          <p:nvSpPr>
            <p:cNvPr id="49" name="TextBox 48"/>
            <p:cNvSpPr txBox="1"/>
            <p:nvPr/>
          </p:nvSpPr>
          <p:spPr>
            <a:xfrm>
              <a:off x="5545107" y="4509120"/>
              <a:ext cx="395814" cy="369332"/>
            </a:xfrm>
            <a:prstGeom prst="rect">
              <a:avLst/>
            </a:prstGeom>
            <a:noFill/>
          </p:spPr>
          <p:txBody>
            <a:bodyPr wrap="none" rtlCol="0">
              <a:spAutoFit/>
            </a:bodyPr>
            <a:lstStyle/>
            <a:p>
              <a:r>
                <a:rPr lang="en-US" dirty="0" smtClean="0">
                  <a:solidFill>
                    <a:srgbClr val="FF0000"/>
                  </a:solidFill>
                </a:rPr>
                <a:t>V</a:t>
              </a:r>
              <a:r>
                <a:rPr lang="en-US" baseline="-25000" dirty="0">
                  <a:solidFill>
                    <a:srgbClr val="FF0000"/>
                  </a:solidFill>
                </a:rPr>
                <a:t>C</a:t>
              </a:r>
            </a:p>
          </p:txBody>
        </p:sp>
      </p:grpSp>
    </p:spTree>
    <p:extLst>
      <p:ext uri="{BB962C8B-B14F-4D97-AF65-F5344CB8AC3E}">
        <p14:creationId xmlns:p14="http://schemas.microsoft.com/office/powerpoint/2010/main" val="1300039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control system</a:t>
            </a:r>
            <a:br>
              <a:rPr lang="en-US" dirty="0" smtClean="0"/>
            </a:br>
            <a:r>
              <a:rPr lang="en-US" dirty="0" smtClean="0"/>
              <a:t>(not working well)</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340" y="1719866"/>
            <a:ext cx="4968552" cy="386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5085184"/>
            <a:ext cx="5200078" cy="954107"/>
          </a:xfrm>
          <a:prstGeom prst="rect">
            <a:avLst/>
          </a:prstGeom>
          <a:noFill/>
        </p:spPr>
        <p:txBody>
          <a:bodyPr wrap="none" rtlCol="0">
            <a:spAutoFit/>
          </a:bodyPr>
          <a:lstStyle/>
          <a:p>
            <a:r>
              <a:rPr lang="en-US" sz="2800" dirty="0" smtClean="0"/>
              <a:t>CV1 = [</a:t>
            </a:r>
            <a:r>
              <a:rPr lang="en-US" sz="2800" dirty="0">
                <a:solidFill>
                  <a:srgbClr val="FF0000"/>
                </a:solidFill>
              </a:rPr>
              <a:t>V</a:t>
            </a:r>
            <a:r>
              <a:rPr lang="en-US" sz="2800" dirty="0"/>
              <a:t>/F </a:t>
            </a:r>
            <a:r>
              <a:rPr lang="en-US" sz="2800" dirty="0" smtClean="0"/>
              <a:t>,</a:t>
            </a:r>
            <a:r>
              <a:rPr lang="en-US" sz="2800" dirty="0" err="1" smtClean="0">
                <a:solidFill>
                  <a:srgbClr val="FF0000"/>
                </a:solidFill>
              </a:rPr>
              <a:t>p</a:t>
            </a:r>
            <a:r>
              <a:rPr lang="en-US" sz="2800" baseline="-25000" dirty="0" err="1" smtClean="0">
                <a:solidFill>
                  <a:srgbClr val="FF0000"/>
                </a:solidFill>
              </a:rPr>
              <a:t>sA</a:t>
            </a:r>
            <a:r>
              <a:rPr lang="en-US" sz="2800" dirty="0" smtClean="0"/>
              <a:t>, </a:t>
            </a:r>
            <a:r>
              <a:rPr lang="en-US" sz="2800" dirty="0" err="1" smtClean="0">
                <a:solidFill>
                  <a:srgbClr val="FF0000"/>
                </a:solidFill>
              </a:rPr>
              <a:t>p</a:t>
            </a:r>
            <a:r>
              <a:rPr lang="en-US" sz="2800" baseline="-25000" dirty="0" err="1" smtClean="0">
                <a:solidFill>
                  <a:srgbClr val="FF0000"/>
                </a:solidFill>
              </a:rPr>
              <a:t>sB</a:t>
            </a:r>
            <a:r>
              <a:rPr lang="en-US" sz="2800" dirty="0" smtClean="0"/>
              <a:t>,] = [</a:t>
            </a:r>
            <a:r>
              <a:rPr lang="en-US" sz="2800" dirty="0">
                <a:solidFill>
                  <a:srgbClr val="FF0000"/>
                </a:solidFill>
              </a:rPr>
              <a:t>V</a:t>
            </a:r>
            <a:r>
              <a:rPr lang="en-US" sz="2800" dirty="0"/>
              <a:t>/F </a:t>
            </a:r>
            <a:r>
              <a:rPr lang="en-US" sz="2800" dirty="0" smtClean="0"/>
              <a:t>,</a:t>
            </a:r>
            <a:r>
              <a:rPr lang="en-US" sz="2800" dirty="0" err="1" smtClean="0">
                <a:solidFill>
                  <a:srgbClr val="FF0000"/>
                </a:solidFill>
              </a:rPr>
              <a:t>T</a:t>
            </a:r>
            <a:r>
              <a:rPr lang="en-US" sz="2800" baseline="-25000" dirty="0" err="1" smtClean="0">
                <a:solidFill>
                  <a:srgbClr val="FF0000"/>
                </a:solidFill>
              </a:rPr>
              <a:t>sA</a:t>
            </a:r>
            <a:r>
              <a:rPr lang="en-US" sz="2800" dirty="0" smtClean="0"/>
              <a:t>,</a:t>
            </a:r>
            <a:r>
              <a:rPr lang="en-US" sz="2800" dirty="0" smtClean="0">
                <a:solidFill>
                  <a:srgbClr val="FF0000"/>
                </a:solidFill>
              </a:rPr>
              <a:t> </a:t>
            </a:r>
            <a:r>
              <a:rPr lang="en-US" sz="2800" dirty="0" err="1" smtClean="0">
                <a:solidFill>
                  <a:srgbClr val="FF0000"/>
                </a:solidFill>
              </a:rPr>
              <a:t>T</a:t>
            </a:r>
            <a:r>
              <a:rPr lang="en-US" sz="2800" baseline="-25000" dirty="0" err="1" smtClean="0">
                <a:solidFill>
                  <a:srgbClr val="FF0000"/>
                </a:solidFill>
              </a:rPr>
              <a:t>sB</a:t>
            </a:r>
            <a:r>
              <a:rPr lang="en-US" sz="2800" dirty="0" smtClean="0"/>
              <a:t>]</a:t>
            </a:r>
          </a:p>
          <a:p>
            <a:r>
              <a:rPr lang="en-US" sz="2800" dirty="0" smtClean="0"/>
              <a:t>MV = [z, </a:t>
            </a:r>
            <a:r>
              <a:rPr lang="en-US" sz="2800" dirty="0" err="1" smtClean="0"/>
              <a:t>z</a:t>
            </a:r>
            <a:r>
              <a:rPr lang="en-US" sz="2800" baseline="-25000" dirty="0" err="1" smtClean="0"/>
              <a:t>A</a:t>
            </a:r>
            <a:r>
              <a:rPr lang="en-US" sz="2800" dirty="0" smtClean="0"/>
              <a:t>, </a:t>
            </a:r>
            <a:r>
              <a:rPr lang="en-US" sz="2800" dirty="0" err="1" smtClean="0"/>
              <a:t>z</a:t>
            </a:r>
            <a:r>
              <a:rPr lang="en-US" sz="2800" baseline="-25000" dirty="0" err="1"/>
              <a:t>B</a:t>
            </a:r>
            <a:r>
              <a:rPr lang="en-US" sz="2800" dirty="0" smtClean="0"/>
              <a:t>]</a:t>
            </a:r>
            <a:endParaRPr lang="en-US" sz="2800" dirty="0"/>
          </a:p>
        </p:txBody>
      </p:sp>
      <p:sp>
        <p:nvSpPr>
          <p:cNvPr id="6" name="TextBox 5"/>
          <p:cNvSpPr txBox="1"/>
          <p:nvPr/>
        </p:nvSpPr>
        <p:spPr>
          <a:xfrm>
            <a:off x="946676" y="2996952"/>
            <a:ext cx="959622" cy="369332"/>
          </a:xfrm>
          <a:prstGeom prst="rect">
            <a:avLst/>
          </a:prstGeom>
          <a:noFill/>
        </p:spPr>
        <p:txBody>
          <a:bodyPr wrap="none" rtlCol="0">
            <a:spAutoFit/>
          </a:bodyPr>
          <a:lstStyle/>
          <a:p>
            <a:r>
              <a:rPr lang="en-US" dirty="0" smtClean="0">
                <a:solidFill>
                  <a:srgbClr val="FF0000"/>
                </a:solidFill>
              </a:rPr>
              <a:t>Steam V</a:t>
            </a:r>
            <a:endParaRPr lang="en-US" dirty="0">
              <a:solidFill>
                <a:srgbClr val="FF0000"/>
              </a:solidFill>
            </a:endParaRPr>
          </a:p>
        </p:txBody>
      </p:sp>
      <p:sp>
        <p:nvSpPr>
          <p:cNvPr id="5" name="Rectangle 4"/>
          <p:cNvSpPr/>
          <p:nvPr/>
        </p:nvSpPr>
        <p:spPr>
          <a:xfrm>
            <a:off x="996362" y="2132856"/>
            <a:ext cx="798424" cy="369332"/>
          </a:xfrm>
          <a:prstGeom prst="rect">
            <a:avLst/>
          </a:prstGeom>
        </p:spPr>
        <p:txBody>
          <a:bodyPr wrap="none">
            <a:spAutoFit/>
          </a:bodyPr>
          <a:lstStyle/>
          <a:p>
            <a:r>
              <a:rPr lang="en-US" dirty="0">
                <a:solidFill>
                  <a:srgbClr val="0070C0"/>
                </a:solidFill>
              </a:rPr>
              <a:t>Feed F</a:t>
            </a:r>
          </a:p>
        </p:txBody>
      </p:sp>
      <p:sp>
        <p:nvSpPr>
          <p:cNvPr id="7" name="TextBox 6"/>
          <p:cNvSpPr txBox="1"/>
          <p:nvPr/>
        </p:nvSpPr>
        <p:spPr>
          <a:xfrm>
            <a:off x="7236296" y="2708920"/>
            <a:ext cx="1567801" cy="1200329"/>
          </a:xfrm>
          <a:prstGeom prst="rect">
            <a:avLst/>
          </a:prstGeom>
          <a:noFill/>
        </p:spPr>
        <p:txBody>
          <a:bodyPr wrap="none" rtlCol="0">
            <a:spAutoFit/>
          </a:bodyPr>
          <a:lstStyle/>
          <a:p>
            <a:r>
              <a:rPr lang="en-US" dirty="0"/>
              <a:t>Q</a:t>
            </a:r>
            <a:r>
              <a:rPr lang="en-US" baseline="-25000" dirty="0"/>
              <a:t>A</a:t>
            </a:r>
            <a:r>
              <a:rPr lang="en-US" dirty="0"/>
              <a:t> = UA(</a:t>
            </a:r>
            <a:r>
              <a:rPr lang="en-US" dirty="0" err="1">
                <a:solidFill>
                  <a:srgbClr val="FF0000"/>
                </a:solidFill>
              </a:rPr>
              <a:t>T</a:t>
            </a:r>
            <a:r>
              <a:rPr lang="en-US" baseline="-25000" dirty="0" err="1">
                <a:solidFill>
                  <a:srgbClr val="FF0000"/>
                </a:solidFill>
              </a:rPr>
              <a:t>sA</a:t>
            </a:r>
            <a:r>
              <a:rPr lang="en-US" dirty="0"/>
              <a:t>-</a:t>
            </a:r>
            <a:r>
              <a:rPr lang="en-US" dirty="0">
                <a:solidFill>
                  <a:schemeClr val="accent1"/>
                </a:solidFill>
              </a:rPr>
              <a:t>T</a:t>
            </a:r>
            <a:r>
              <a:rPr lang="en-US" baseline="-25000" dirty="0">
                <a:solidFill>
                  <a:schemeClr val="accent1"/>
                </a:solidFill>
              </a:rPr>
              <a:t>A</a:t>
            </a:r>
            <a:r>
              <a:rPr lang="en-US" dirty="0"/>
              <a:t>)</a:t>
            </a:r>
          </a:p>
          <a:p>
            <a:r>
              <a:rPr lang="en-US" dirty="0" smtClean="0"/>
              <a:t>Q</a:t>
            </a:r>
            <a:r>
              <a:rPr lang="en-US" baseline="-25000" dirty="0" smtClean="0"/>
              <a:t>B</a:t>
            </a:r>
            <a:r>
              <a:rPr lang="en-US" dirty="0" smtClean="0"/>
              <a:t> </a:t>
            </a:r>
            <a:r>
              <a:rPr lang="en-US" dirty="0"/>
              <a:t>= </a:t>
            </a:r>
            <a:r>
              <a:rPr lang="en-US" dirty="0" smtClean="0"/>
              <a:t>UA(</a:t>
            </a:r>
            <a:r>
              <a:rPr lang="en-US" dirty="0" err="1" smtClean="0">
                <a:solidFill>
                  <a:srgbClr val="FF0000"/>
                </a:solidFill>
              </a:rPr>
              <a:t>T</a:t>
            </a:r>
            <a:r>
              <a:rPr lang="en-US" baseline="-25000" dirty="0" err="1" smtClean="0">
                <a:solidFill>
                  <a:srgbClr val="FF0000"/>
                </a:solidFill>
              </a:rPr>
              <a:t>sB</a:t>
            </a:r>
            <a:r>
              <a:rPr lang="en-US" dirty="0" smtClean="0"/>
              <a:t>-</a:t>
            </a:r>
            <a:r>
              <a:rPr lang="en-US" dirty="0" smtClean="0">
                <a:solidFill>
                  <a:schemeClr val="accent1"/>
                </a:solidFill>
              </a:rPr>
              <a:t>T</a:t>
            </a:r>
            <a:r>
              <a:rPr lang="en-US" baseline="-25000" dirty="0">
                <a:solidFill>
                  <a:schemeClr val="accent1"/>
                </a:solidFill>
              </a:rPr>
              <a:t>B</a:t>
            </a:r>
            <a:r>
              <a:rPr lang="en-US" dirty="0" smtClean="0"/>
              <a:t>)</a:t>
            </a:r>
            <a:endParaRPr lang="en-US" dirty="0"/>
          </a:p>
          <a:p>
            <a:r>
              <a:rPr lang="en-US" dirty="0" smtClean="0"/>
              <a:t>Q</a:t>
            </a:r>
            <a:r>
              <a:rPr lang="en-US" baseline="-25000" dirty="0" smtClean="0"/>
              <a:t>C</a:t>
            </a:r>
            <a:r>
              <a:rPr lang="en-US" dirty="0" smtClean="0"/>
              <a:t> </a:t>
            </a:r>
            <a:r>
              <a:rPr lang="en-US" dirty="0"/>
              <a:t>= </a:t>
            </a:r>
            <a:r>
              <a:rPr lang="en-US" dirty="0" smtClean="0"/>
              <a:t>UA(</a:t>
            </a:r>
            <a:r>
              <a:rPr lang="en-US" dirty="0" err="1" smtClean="0">
                <a:solidFill>
                  <a:srgbClr val="FF0000"/>
                </a:solidFill>
              </a:rPr>
              <a:t>T</a:t>
            </a:r>
            <a:r>
              <a:rPr lang="en-US" baseline="-25000" dirty="0" err="1" smtClean="0">
                <a:solidFill>
                  <a:srgbClr val="FF0000"/>
                </a:solidFill>
              </a:rPr>
              <a:t>sC</a:t>
            </a:r>
            <a:r>
              <a:rPr lang="en-US" dirty="0" smtClean="0"/>
              <a:t>-</a:t>
            </a:r>
            <a:r>
              <a:rPr lang="en-US" dirty="0" smtClean="0">
                <a:solidFill>
                  <a:schemeClr val="accent1"/>
                </a:solidFill>
              </a:rPr>
              <a:t>T</a:t>
            </a:r>
            <a:r>
              <a:rPr lang="en-US" baseline="-25000" dirty="0" smtClean="0">
                <a:solidFill>
                  <a:schemeClr val="accent1"/>
                </a:solidFill>
              </a:rPr>
              <a:t>C</a:t>
            </a:r>
            <a:r>
              <a:rPr lang="en-US" dirty="0" smtClean="0"/>
              <a:t>)</a:t>
            </a:r>
            <a:endParaRPr lang="en-US" dirty="0"/>
          </a:p>
          <a:p>
            <a:endParaRPr lang="en-US" dirty="0" smtClean="0"/>
          </a:p>
        </p:txBody>
      </p:sp>
      <p:sp>
        <p:nvSpPr>
          <p:cNvPr id="8" name="TextBox 7"/>
          <p:cNvSpPr txBox="1"/>
          <p:nvPr/>
        </p:nvSpPr>
        <p:spPr>
          <a:xfrm>
            <a:off x="5508104" y="5589240"/>
            <a:ext cx="3563887" cy="1200329"/>
          </a:xfrm>
          <a:prstGeom prst="rect">
            <a:avLst/>
          </a:prstGeom>
          <a:noFill/>
          <a:ln>
            <a:solidFill>
              <a:srgbClr val="FF0000"/>
            </a:solidFill>
          </a:ln>
        </p:spPr>
        <p:txBody>
          <a:bodyPr wrap="square" rtlCol="0">
            <a:spAutoFit/>
          </a:bodyPr>
          <a:lstStyle/>
          <a:p>
            <a:pPr marL="285750" indent="-285750">
              <a:buFontTx/>
              <a:buChar char="-"/>
            </a:pPr>
            <a:r>
              <a:rPr lang="en-US" b="1" dirty="0" smtClean="0"/>
              <a:t>No!! Do NOT control J=</a:t>
            </a:r>
            <a:r>
              <a:rPr lang="en-US" b="1" dirty="0" smtClean="0">
                <a:solidFill>
                  <a:srgbClr val="FF0000"/>
                </a:solidFill>
              </a:rPr>
              <a:t>V </a:t>
            </a:r>
            <a:r>
              <a:rPr lang="en-US" b="1" dirty="0" smtClean="0"/>
              <a:t>!!</a:t>
            </a:r>
          </a:p>
          <a:p>
            <a:pPr marL="285750" indent="-285750">
              <a:buFontTx/>
              <a:buChar char="-"/>
            </a:pPr>
            <a:r>
              <a:rPr lang="en-US" b="1" dirty="0">
                <a:solidFill>
                  <a:schemeClr val="accent1"/>
                </a:solidFill>
              </a:rPr>
              <a:t>T</a:t>
            </a:r>
            <a:r>
              <a:rPr lang="en-US" b="1" baseline="-25000" dirty="0">
                <a:solidFill>
                  <a:schemeClr val="accent1"/>
                </a:solidFill>
              </a:rPr>
              <a:t>C</a:t>
            </a:r>
            <a:r>
              <a:rPr lang="en-US" b="1" dirty="0"/>
              <a:t> </a:t>
            </a:r>
            <a:r>
              <a:rPr lang="en-US" b="1" dirty="0" smtClean="0"/>
              <a:t>(</a:t>
            </a:r>
            <a:r>
              <a:rPr lang="en-US" b="1" dirty="0" err="1" smtClean="0">
                <a:solidFill>
                  <a:schemeClr val="accent1"/>
                </a:solidFill>
              </a:rPr>
              <a:t>x</a:t>
            </a:r>
            <a:r>
              <a:rPr lang="en-US" b="1" baseline="-25000" dirty="0" err="1" smtClean="0">
                <a:solidFill>
                  <a:schemeClr val="accent1"/>
                </a:solidFill>
              </a:rPr>
              <a:t>C</a:t>
            </a:r>
            <a:r>
              <a:rPr lang="en-US" b="1" dirty="0" smtClean="0"/>
              <a:t>) not </a:t>
            </a:r>
            <a:r>
              <a:rPr lang="en-US" b="1" dirty="0"/>
              <a:t>controlled</a:t>
            </a:r>
          </a:p>
          <a:p>
            <a:pPr marL="285750" indent="-285750">
              <a:buFontTx/>
              <a:buChar char="-"/>
            </a:pPr>
            <a:r>
              <a:rPr lang="en-US" b="1" dirty="0" err="1" smtClean="0">
                <a:solidFill>
                  <a:srgbClr val="FF0000"/>
                </a:solidFill>
              </a:rPr>
              <a:t>T</a:t>
            </a:r>
            <a:r>
              <a:rPr lang="en-US" b="1" baseline="-25000" dirty="0" err="1" smtClean="0">
                <a:solidFill>
                  <a:srgbClr val="FF0000"/>
                </a:solidFill>
              </a:rPr>
              <a:t>steamA,B</a:t>
            </a:r>
            <a:r>
              <a:rPr lang="en-US" b="1" dirty="0" smtClean="0"/>
              <a:t> are not good self-optimizing variables</a:t>
            </a:r>
            <a:endParaRPr lang="en-US" b="1" dirty="0"/>
          </a:p>
        </p:txBody>
      </p:sp>
    </p:spTree>
    <p:extLst>
      <p:ext uri="{BB962C8B-B14F-4D97-AF65-F5344CB8AC3E}">
        <p14:creationId xmlns:p14="http://schemas.microsoft.com/office/powerpoint/2010/main" val="307312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US" dirty="0" smtClean="0"/>
              <a:t>Alternative1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764704"/>
            <a:ext cx="6336704" cy="469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29684" y="1340768"/>
            <a:ext cx="798424" cy="369332"/>
          </a:xfrm>
          <a:prstGeom prst="rect">
            <a:avLst/>
          </a:prstGeom>
        </p:spPr>
        <p:txBody>
          <a:bodyPr wrap="none">
            <a:spAutoFit/>
          </a:bodyPr>
          <a:lstStyle/>
          <a:p>
            <a:r>
              <a:rPr lang="en-US" dirty="0">
                <a:solidFill>
                  <a:srgbClr val="0070C0"/>
                </a:solidFill>
              </a:rPr>
              <a:t>Feed F</a:t>
            </a:r>
          </a:p>
        </p:txBody>
      </p:sp>
      <p:sp>
        <p:nvSpPr>
          <p:cNvPr id="7" name="TextBox 6"/>
          <p:cNvSpPr txBox="1"/>
          <p:nvPr/>
        </p:nvSpPr>
        <p:spPr>
          <a:xfrm>
            <a:off x="394978" y="2524254"/>
            <a:ext cx="959622" cy="369332"/>
          </a:xfrm>
          <a:prstGeom prst="rect">
            <a:avLst/>
          </a:prstGeom>
          <a:noFill/>
        </p:spPr>
        <p:txBody>
          <a:bodyPr wrap="none" rtlCol="0">
            <a:spAutoFit/>
          </a:bodyPr>
          <a:lstStyle/>
          <a:p>
            <a:r>
              <a:rPr lang="en-US" dirty="0" smtClean="0">
                <a:solidFill>
                  <a:srgbClr val="FF0000"/>
                </a:solidFill>
              </a:rPr>
              <a:t>Steam V</a:t>
            </a:r>
            <a:endParaRPr lang="en-US" dirty="0">
              <a:solidFill>
                <a:srgbClr val="FF0000"/>
              </a:solidFill>
            </a:endParaRPr>
          </a:p>
        </p:txBody>
      </p:sp>
      <p:sp>
        <p:nvSpPr>
          <p:cNvPr id="8" name="TextBox 7"/>
          <p:cNvSpPr txBox="1"/>
          <p:nvPr/>
        </p:nvSpPr>
        <p:spPr>
          <a:xfrm>
            <a:off x="107504" y="5013176"/>
            <a:ext cx="6179512" cy="1384995"/>
          </a:xfrm>
          <a:prstGeom prst="rect">
            <a:avLst/>
          </a:prstGeom>
          <a:noFill/>
        </p:spPr>
        <p:txBody>
          <a:bodyPr wrap="none" rtlCol="0">
            <a:spAutoFit/>
          </a:bodyPr>
          <a:lstStyle/>
          <a:p>
            <a:r>
              <a:rPr lang="en-US" sz="2800" dirty="0" smtClean="0"/>
              <a:t>Same: CV1 = [</a:t>
            </a:r>
            <a:r>
              <a:rPr lang="en-US" sz="2800" dirty="0">
                <a:solidFill>
                  <a:srgbClr val="FF0000"/>
                </a:solidFill>
              </a:rPr>
              <a:t>V</a:t>
            </a:r>
            <a:r>
              <a:rPr lang="en-US" sz="2800" dirty="0"/>
              <a:t>/F </a:t>
            </a:r>
            <a:r>
              <a:rPr lang="en-US" sz="2800" dirty="0" smtClean="0"/>
              <a:t>,</a:t>
            </a:r>
            <a:r>
              <a:rPr lang="en-US" sz="2800" dirty="0" err="1" smtClean="0">
                <a:solidFill>
                  <a:srgbClr val="FF0000"/>
                </a:solidFill>
              </a:rPr>
              <a:t>p</a:t>
            </a:r>
            <a:r>
              <a:rPr lang="en-US" sz="2800" baseline="-25000" dirty="0" err="1" smtClean="0">
                <a:solidFill>
                  <a:srgbClr val="FF0000"/>
                </a:solidFill>
              </a:rPr>
              <a:t>sA</a:t>
            </a:r>
            <a:r>
              <a:rPr lang="en-US" sz="2800" dirty="0" smtClean="0"/>
              <a:t>, </a:t>
            </a:r>
            <a:r>
              <a:rPr lang="en-US" sz="2800" dirty="0" err="1" smtClean="0">
                <a:solidFill>
                  <a:srgbClr val="FF0000"/>
                </a:solidFill>
              </a:rPr>
              <a:t>p</a:t>
            </a:r>
            <a:r>
              <a:rPr lang="en-US" sz="2800" baseline="-25000" dirty="0" err="1" smtClean="0">
                <a:solidFill>
                  <a:srgbClr val="FF0000"/>
                </a:solidFill>
              </a:rPr>
              <a:t>sB</a:t>
            </a:r>
            <a:r>
              <a:rPr lang="en-US" sz="2800" dirty="0" smtClean="0"/>
              <a:t>,] = [</a:t>
            </a:r>
            <a:r>
              <a:rPr lang="en-US" sz="2800" dirty="0">
                <a:solidFill>
                  <a:srgbClr val="FF0000"/>
                </a:solidFill>
              </a:rPr>
              <a:t>V</a:t>
            </a:r>
            <a:r>
              <a:rPr lang="en-US" sz="2800" dirty="0"/>
              <a:t>/F </a:t>
            </a:r>
            <a:r>
              <a:rPr lang="en-US" sz="2800" dirty="0" smtClean="0"/>
              <a:t>,</a:t>
            </a:r>
            <a:r>
              <a:rPr lang="en-US" sz="2800" dirty="0" err="1" smtClean="0">
                <a:solidFill>
                  <a:srgbClr val="FF0000"/>
                </a:solidFill>
              </a:rPr>
              <a:t>T</a:t>
            </a:r>
            <a:r>
              <a:rPr lang="en-US" sz="2800" baseline="-25000" dirty="0" err="1" smtClean="0">
                <a:solidFill>
                  <a:srgbClr val="FF0000"/>
                </a:solidFill>
              </a:rPr>
              <a:t>sA</a:t>
            </a:r>
            <a:r>
              <a:rPr lang="en-US" sz="2800" dirty="0" smtClean="0"/>
              <a:t>,</a:t>
            </a:r>
            <a:r>
              <a:rPr lang="en-US" sz="2800" dirty="0" smtClean="0">
                <a:solidFill>
                  <a:srgbClr val="FF0000"/>
                </a:solidFill>
              </a:rPr>
              <a:t> </a:t>
            </a:r>
            <a:r>
              <a:rPr lang="en-US" sz="2800" dirty="0" err="1" smtClean="0">
                <a:solidFill>
                  <a:srgbClr val="FF0000"/>
                </a:solidFill>
              </a:rPr>
              <a:t>T</a:t>
            </a:r>
            <a:r>
              <a:rPr lang="en-US" sz="2800" baseline="-25000" dirty="0" err="1" smtClean="0">
                <a:solidFill>
                  <a:srgbClr val="FF0000"/>
                </a:solidFill>
              </a:rPr>
              <a:t>sB</a:t>
            </a:r>
            <a:r>
              <a:rPr lang="en-US" sz="2800" dirty="0" smtClean="0"/>
              <a:t>]</a:t>
            </a:r>
          </a:p>
          <a:p>
            <a:r>
              <a:rPr lang="en-US" sz="2800" dirty="0" smtClean="0"/>
              <a:t>Different: MV </a:t>
            </a:r>
            <a:r>
              <a:rPr lang="en-US" sz="2800" dirty="0"/>
              <a:t>= [</a:t>
            </a:r>
            <a:r>
              <a:rPr lang="en-US" sz="2800" dirty="0" err="1" smtClean="0">
                <a:solidFill>
                  <a:srgbClr val="00B050"/>
                </a:solidFill>
              </a:rPr>
              <a:t>z</a:t>
            </a:r>
            <a:r>
              <a:rPr lang="en-US" sz="2800" baseline="-25000" dirty="0" err="1" smtClean="0">
                <a:solidFill>
                  <a:srgbClr val="00B050"/>
                </a:solidFill>
              </a:rPr>
              <a:t>C</a:t>
            </a:r>
            <a:r>
              <a:rPr lang="en-US" sz="2800" dirty="0" smtClean="0"/>
              <a:t>, </a:t>
            </a:r>
            <a:r>
              <a:rPr lang="en-US" sz="2800" dirty="0" err="1"/>
              <a:t>z</a:t>
            </a:r>
            <a:r>
              <a:rPr lang="en-US" sz="2800" baseline="-25000" dirty="0" err="1"/>
              <a:t>A</a:t>
            </a:r>
            <a:r>
              <a:rPr lang="en-US" sz="2800" dirty="0"/>
              <a:t>, </a:t>
            </a:r>
            <a:r>
              <a:rPr lang="en-US" sz="2800" dirty="0" err="1"/>
              <a:t>z</a:t>
            </a:r>
            <a:r>
              <a:rPr lang="en-US" sz="2800" baseline="-25000" dirty="0" err="1"/>
              <a:t>B</a:t>
            </a:r>
            <a:r>
              <a:rPr lang="en-US" sz="2800" dirty="0"/>
              <a:t>]</a:t>
            </a:r>
          </a:p>
          <a:p>
            <a:endParaRPr lang="en-US" sz="2800" dirty="0"/>
          </a:p>
        </p:txBody>
      </p:sp>
      <p:sp>
        <p:nvSpPr>
          <p:cNvPr id="11" name="TextBox 10"/>
          <p:cNvSpPr txBox="1"/>
          <p:nvPr/>
        </p:nvSpPr>
        <p:spPr>
          <a:xfrm>
            <a:off x="5580113" y="5589240"/>
            <a:ext cx="3456384" cy="1200329"/>
          </a:xfrm>
          <a:prstGeom prst="rect">
            <a:avLst/>
          </a:prstGeom>
          <a:noFill/>
          <a:ln>
            <a:solidFill>
              <a:srgbClr val="FF0000"/>
            </a:solidFill>
          </a:ln>
        </p:spPr>
        <p:txBody>
          <a:bodyPr wrap="square" rtlCol="0">
            <a:spAutoFit/>
          </a:bodyPr>
          <a:lstStyle/>
          <a:p>
            <a:pPr marL="285750" indent="-285750">
              <a:buFontTx/>
              <a:buChar char="-"/>
            </a:pPr>
            <a:r>
              <a:rPr lang="en-US" b="1" dirty="0" smtClean="0"/>
              <a:t>No!! Do NOT control J=</a:t>
            </a:r>
            <a:r>
              <a:rPr lang="en-US" b="1" dirty="0" smtClean="0">
                <a:solidFill>
                  <a:srgbClr val="FF0000"/>
                </a:solidFill>
              </a:rPr>
              <a:t>V </a:t>
            </a:r>
            <a:r>
              <a:rPr lang="en-US" b="1" dirty="0" smtClean="0"/>
              <a:t>!!</a:t>
            </a:r>
          </a:p>
          <a:p>
            <a:pPr marL="285750" indent="-285750">
              <a:buFontTx/>
              <a:buChar char="-"/>
            </a:pPr>
            <a:r>
              <a:rPr lang="en-US" b="1" dirty="0">
                <a:solidFill>
                  <a:schemeClr val="accent1"/>
                </a:solidFill>
              </a:rPr>
              <a:t>T</a:t>
            </a:r>
            <a:r>
              <a:rPr lang="en-US" b="1" baseline="-25000" dirty="0">
                <a:solidFill>
                  <a:schemeClr val="accent1"/>
                </a:solidFill>
              </a:rPr>
              <a:t>C</a:t>
            </a:r>
            <a:r>
              <a:rPr lang="en-US" b="1" dirty="0"/>
              <a:t> </a:t>
            </a:r>
            <a:r>
              <a:rPr lang="en-US" b="1" dirty="0" smtClean="0"/>
              <a:t>(</a:t>
            </a:r>
            <a:r>
              <a:rPr lang="en-US" b="1" dirty="0" err="1" smtClean="0">
                <a:solidFill>
                  <a:schemeClr val="accent1"/>
                </a:solidFill>
              </a:rPr>
              <a:t>x</a:t>
            </a:r>
            <a:r>
              <a:rPr lang="en-US" b="1" baseline="-25000" dirty="0" err="1" smtClean="0">
                <a:solidFill>
                  <a:schemeClr val="accent1"/>
                </a:solidFill>
              </a:rPr>
              <a:t>C</a:t>
            </a:r>
            <a:r>
              <a:rPr lang="en-US" b="1" dirty="0" smtClean="0"/>
              <a:t>) not </a:t>
            </a:r>
            <a:r>
              <a:rPr lang="en-US" b="1" dirty="0"/>
              <a:t>controlled</a:t>
            </a:r>
          </a:p>
          <a:p>
            <a:pPr marL="285750" indent="-285750">
              <a:buFontTx/>
              <a:buChar char="-"/>
            </a:pPr>
            <a:r>
              <a:rPr lang="en-US" b="1" dirty="0" err="1" smtClean="0">
                <a:solidFill>
                  <a:srgbClr val="FF0000"/>
                </a:solidFill>
              </a:rPr>
              <a:t>T</a:t>
            </a:r>
            <a:r>
              <a:rPr lang="en-US" b="1" baseline="-25000" dirty="0" err="1" smtClean="0">
                <a:solidFill>
                  <a:srgbClr val="FF0000"/>
                </a:solidFill>
              </a:rPr>
              <a:t>steamA,B</a:t>
            </a:r>
            <a:r>
              <a:rPr lang="en-US" b="1" dirty="0" smtClean="0"/>
              <a:t> may not be good self-optimizing variables</a:t>
            </a:r>
            <a:endParaRPr lang="en-US" b="1" dirty="0"/>
          </a:p>
        </p:txBody>
      </p:sp>
    </p:spTree>
    <p:extLst>
      <p:ext uri="{BB962C8B-B14F-4D97-AF65-F5344CB8AC3E}">
        <p14:creationId xmlns:p14="http://schemas.microsoft.com/office/powerpoint/2010/main" val="171686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US" dirty="0" smtClean="0"/>
              <a:t>Alternative 2A</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716" y="853282"/>
            <a:ext cx="6567636" cy="489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1000" y="5218682"/>
            <a:ext cx="4353564" cy="1384995"/>
          </a:xfrm>
          <a:prstGeom prst="rect">
            <a:avLst/>
          </a:prstGeom>
          <a:noFill/>
        </p:spPr>
        <p:txBody>
          <a:bodyPr wrap="none" rtlCol="0">
            <a:spAutoFit/>
          </a:bodyPr>
          <a:lstStyle/>
          <a:p>
            <a:r>
              <a:rPr lang="en-US" sz="2800" dirty="0" smtClean="0"/>
              <a:t>CV1 = [</a:t>
            </a:r>
            <a:r>
              <a:rPr lang="en-US" sz="2800" dirty="0">
                <a:solidFill>
                  <a:srgbClr val="FF0000"/>
                </a:solidFill>
              </a:rPr>
              <a:t>V</a:t>
            </a:r>
            <a:r>
              <a:rPr lang="en-US" sz="2800" dirty="0"/>
              <a:t>/F </a:t>
            </a:r>
            <a:r>
              <a:rPr lang="en-US" sz="2800" dirty="0" smtClean="0"/>
              <a:t>, </a:t>
            </a:r>
            <a:r>
              <a:rPr lang="en-US" sz="2800" dirty="0" smtClean="0">
                <a:solidFill>
                  <a:srgbClr val="0070C0"/>
                </a:solidFill>
              </a:rPr>
              <a:t>T</a:t>
            </a:r>
            <a:r>
              <a:rPr lang="en-US" sz="2800" baseline="-25000" dirty="0" smtClean="0">
                <a:solidFill>
                  <a:srgbClr val="0070C0"/>
                </a:solidFill>
              </a:rPr>
              <a:t>A</a:t>
            </a:r>
            <a:r>
              <a:rPr lang="en-US" sz="2800" dirty="0" smtClean="0">
                <a:solidFill>
                  <a:srgbClr val="0070C0"/>
                </a:solidFill>
              </a:rPr>
              <a:t>, T</a:t>
            </a:r>
            <a:r>
              <a:rPr lang="en-US" sz="2800" baseline="-25000" dirty="0" smtClean="0">
                <a:solidFill>
                  <a:srgbClr val="0070C0"/>
                </a:solidFill>
              </a:rPr>
              <a:t>B</a:t>
            </a:r>
            <a:r>
              <a:rPr lang="en-US" sz="2800" dirty="0" smtClean="0"/>
              <a:t>]</a:t>
            </a:r>
          </a:p>
          <a:p>
            <a:r>
              <a:rPr lang="en-US" sz="2800" dirty="0"/>
              <a:t>MV1 = [</a:t>
            </a:r>
            <a:r>
              <a:rPr lang="en-US" sz="2800" dirty="0" err="1" smtClean="0"/>
              <a:t>z</a:t>
            </a:r>
            <a:r>
              <a:rPr lang="en-US" sz="2800" baseline="-25000" dirty="0" err="1" smtClean="0"/>
              <a:t>C</a:t>
            </a:r>
            <a:r>
              <a:rPr lang="en-US" sz="2800" dirty="0" smtClean="0"/>
              <a:t>, </a:t>
            </a:r>
            <a:r>
              <a:rPr lang="en-US" sz="2800" dirty="0" err="1" smtClean="0">
                <a:solidFill>
                  <a:srgbClr val="FF0000"/>
                </a:solidFill>
              </a:rPr>
              <a:t>p</a:t>
            </a:r>
            <a:r>
              <a:rPr lang="en-US" sz="2800" baseline="-25000" dirty="0" err="1" smtClean="0">
                <a:solidFill>
                  <a:srgbClr val="FF0000"/>
                </a:solidFill>
              </a:rPr>
              <a:t>sA</a:t>
            </a:r>
            <a:r>
              <a:rPr lang="en-US" sz="2800" dirty="0" smtClean="0"/>
              <a:t>, </a:t>
            </a:r>
            <a:r>
              <a:rPr lang="en-US" sz="2800" dirty="0" err="1" smtClean="0">
                <a:solidFill>
                  <a:srgbClr val="FF0000"/>
                </a:solidFill>
              </a:rPr>
              <a:t>p</a:t>
            </a:r>
            <a:r>
              <a:rPr lang="en-US" sz="2800" baseline="-25000" dirty="0" err="1" smtClean="0">
                <a:solidFill>
                  <a:srgbClr val="FF0000"/>
                </a:solidFill>
              </a:rPr>
              <a:t>SB</a:t>
            </a:r>
            <a:r>
              <a:rPr lang="en-US" sz="2800" dirty="0" smtClean="0"/>
              <a:t>] </a:t>
            </a:r>
            <a:r>
              <a:rPr lang="en-US" sz="2800" dirty="0"/>
              <a:t>(cascade)</a:t>
            </a:r>
          </a:p>
          <a:p>
            <a:r>
              <a:rPr lang="en-US" sz="2800" dirty="0" smtClean="0"/>
              <a:t>MV = </a:t>
            </a:r>
            <a:r>
              <a:rPr lang="en-US" sz="2800" dirty="0"/>
              <a:t>[</a:t>
            </a:r>
            <a:r>
              <a:rPr lang="en-US" sz="2800" dirty="0" err="1"/>
              <a:t>z</a:t>
            </a:r>
            <a:r>
              <a:rPr lang="en-US" sz="2800" baseline="-25000" dirty="0" err="1"/>
              <a:t>C</a:t>
            </a:r>
            <a:r>
              <a:rPr lang="en-US" sz="2800" dirty="0"/>
              <a:t>, </a:t>
            </a:r>
            <a:r>
              <a:rPr lang="en-US" sz="2800" dirty="0" err="1"/>
              <a:t>z</a:t>
            </a:r>
            <a:r>
              <a:rPr lang="en-US" sz="2800" baseline="-25000" dirty="0" err="1"/>
              <a:t>A</a:t>
            </a:r>
            <a:r>
              <a:rPr lang="en-US" sz="2800" dirty="0"/>
              <a:t>, </a:t>
            </a:r>
            <a:r>
              <a:rPr lang="en-US" sz="2800" dirty="0" err="1"/>
              <a:t>z</a:t>
            </a:r>
            <a:r>
              <a:rPr lang="en-US" sz="2800" baseline="-25000" dirty="0" err="1"/>
              <a:t>B</a:t>
            </a:r>
            <a:r>
              <a:rPr lang="en-US" sz="2800" dirty="0" smtClean="0"/>
              <a:t>]</a:t>
            </a:r>
            <a:endParaRPr lang="en-US" sz="2800" dirty="0"/>
          </a:p>
        </p:txBody>
      </p:sp>
      <p:sp>
        <p:nvSpPr>
          <p:cNvPr id="5" name="Rectangle 4"/>
          <p:cNvSpPr/>
          <p:nvPr/>
        </p:nvSpPr>
        <p:spPr>
          <a:xfrm>
            <a:off x="402623" y="1412776"/>
            <a:ext cx="798424" cy="369332"/>
          </a:xfrm>
          <a:prstGeom prst="rect">
            <a:avLst/>
          </a:prstGeom>
        </p:spPr>
        <p:txBody>
          <a:bodyPr wrap="none">
            <a:spAutoFit/>
          </a:bodyPr>
          <a:lstStyle/>
          <a:p>
            <a:r>
              <a:rPr lang="en-US" dirty="0">
                <a:solidFill>
                  <a:srgbClr val="0070C0"/>
                </a:solidFill>
              </a:rPr>
              <a:t>Feed F</a:t>
            </a:r>
          </a:p>
        </p:txBody>
      </p:sp>
      <p:sp>
        <p:nvSpPr>
          <p:cNvPr id="6" name="TextBox 5"/>
          <p:cNvSpPr txBox="1"/>
          <p:nvPr/>
        </p:nvSpPr>
        <p:spPr>
          <a:xfrm>
            <a:off x="241425" y="2708920"/>
            <a:ext cx="959622" cy="369332"/>
          </a:xfrm>
          <a:prstGeom prst="rect">
            <a:avLst/>
          </a:prstGeom>
          <a:noFill/>
        </p:spPr>
        <p:txBody>
          <a:bodyPr wrap="none" rtlCol="0">
            <a:spAutoFit/>
          </a:bodyPr>
          <a:lstStyle/>
          <a:p>
            <a:r>
              <a:rPr lang="en-US" dirty="0" smtClean="0">
                <a:solidFill>
                  <a:srgbClr val="FF0000"/>
                </a:solidFill>
              </a:rPr>
              <a:t>Steam V</a:t>
            </a:r>
            <a:endParaRPr lang="en-US" dirty="0">
              <a:solidFill>
                <a:srgbClr val="FF0000"/>
              </a:solidFill>
            </a:endParaRPr>
          </a:p>
        </p:txBody>
      </p:sp>
      <p:sp>
        <p:nvSpPr>
          <p:cNvPr id="3" name="TextBox 2"/>
          <p:cNvSpPr txBox="1"/>
          <p:nvPr/>
        </p:nvSpPr>
        <p:spPr>
          <a:xfrm>
            <a:off x="4525854" y="2045762"/>
            <a:ext cx="368627" cy="369332"/>
          </a:xfrm>
          <a:prstGeom prst="rect">
            <a:avLst/>
          </a:prstGeom>
          <a:noFill/>
        </p:spPr>
        <p:txBody>
          <a:bodyPr wrap="none" rtlCol="0">
            <a:spAutoFit/>
          </a:bodyPr>
          <a:lstStyle/>
          <a:p>
            <a:r>
              <a:rPr lang="en-US" dirty="0" smtClean="0">
                <a:solidFill>
                  <a:srgbClr val="0070C0"/>
                </a:solidFill>
              </a:rPr>
              <a:t>T</a:t>
            </a:r>
            <a:r>
              <a:rPr lang="en-US" baseline="-25000" dirty="0" smtClean="0">
                <a:solidFill>
                  <a:srgbClr val="0070C0"/>
                </a:solidFill>
              </a:rPr>
              <a:t>A</a:t>
            </a:r>
            <a:endParaRPr lang="en-US" baseline="-25000" dirty="0">
              <a:solidFill>
                <a:srgbClr val="0070C0"/>
              </a:solidFill>
            </a:endParaRPr>
          </a:p>
        </p:txBody>
      </p:sp>
      <p:sp>
        <p:nvSpPr>
          <p:cNvPr id="8" name="TextBox 7"/>
          <p:cNvSpPr txBox="1"/>
          <p:nvPr/>
        </p:nvSpPr>
        <p:spPr>
          <a:xfrm>
            <a:off x="6092755" y="3302905"/>
            <a:ext cx="380232" cy="369332"/>
          </a:xfrm>
          <a:prstGeom prst="rect">
            <a:avLst/>
          </a:prstGeom>
          <a:noFill/>
        </p:spPr>
        <p:txBody>
          <a:bodyPr wrap="none" rtlCol="0">
            <a:spAutoFit/>
          </a:bodyPr>
          <a:lstStyle/>
          <a:p>
            <a:r>
              <a:rPr lang="en-US" dirty="0" smtClean="0">
                <a:solidFill>
                  <a:srgbClr val="0070C0"/>
                </a:solidFill>
              </a:rPr>
              <a:t>T</a:t>
            </a:r>
            <a:r>
              <a:rPr lang="en-US" baseline="-25000" dirty="0">
                <a:solidFill>
                  <a:srgbClr val="0070C0"/>
                </a:solidFill>
              </a:rPr>
              <a:t>B</a:t>
            </a:r>
          </a:p>
        </p:txBody>
      </p:sp>
      <p:sp>
        <p:nvSpPr>
          <p:cNvPr id="9" name="TextBox 8"/>
          <p:cNvSpPr txBox="1"/>
          <p:nvPr/>
        </p:nvSpPr>
        <p:spPr>
          <a:xfrm>
            <a:off x="5508104" y="5807005"/>
            <a:ext cx="3456384" cy="646331"/>
          </a:xfrm>
          <a:prstGeom prst="rect">
            <a:avLst/>
          </a:prstGeom>
          <a:noFill/>
          <a:ln>
            <a:solidFill>
              <a:srgbClr val="FF0000"/>
            </a:solidFill>
          </a:ln>
        </p:spPr>
        <p:txBody>
          <a:bodyPr wrap="square" rtlCol="0">
            <a:spAutoFit/>
          </a:bodyPr>
          <a:lstStyle/>
          <a:p>
            <a:pPr marL="285750" indent="-285750">
              <a:buFontTx/>
              <a:buChar char="-"/>
            </a:pPr>
            <a:r>
              <a:rPr lang="en-US" b="1" dirty="0" smtClean="0"/>
              <a:t>No!! Do NOT control J=</a:t>
            </a:r>
            <a:r>
              <a:rPr lang="en-US" b="1" dirty="0" smtClean="0">
                <a:solidFill>
                  <a:srgbClr val="FF0000"/>
                </a:solidFill>
              </a:rPr>
              <a:t>V </a:t>
            </a:r>
            <a:r>
              <a:rPr lang="en-US" b="1" dirty="0" smtClean="0"/>
              <a:t>!!</a:t>
            </a:r>
          </a:p>
          <a:p>
            <a:pPr marL="285750" indent="-285750">
              <a:buFontTx/>
              <a:buChar char="-"/>
            </a:pPr>
            <a:r>
              <a:rPr lang="en-US" b="1" dirty="0">
                <a:solidFill>
                  <a:schemeClr val="accent1"/>
                </a:solidFill>
              </a:rPr>
              <a:t>T</a:t>
            </a:r>
            <a:r>
              <a:rPr lang="en-US" b="1" baseline="-25000" dirty="0">
                <a:solidFill>
                  <a:schemeClr val="accent1"/>
                </a:solidFill>
              </a:rPr>
              <a:t>C</a:t>
            </a:r>
            <a:r>
              <a:rPr lang="en-US" b="1" dirty="0"/>
              <a:t> </a:t>
            </a:r>
            <a:r>
              <a:rPr lang="en-US" b="1" dirty="0" smtClean="0"/>
              <a:t>not controlled</a:t>
            </a:r>
            <a:endParaRPr lang="en-US" b="1" dirty="0"/>
          </a:p>
        </p:txBody>
      </p:sp>
    </p:spTree>
    <p:extLst>
      <p:ext uri="{BB962C8B-B14F-4D97-AF65-F5344CB8AC3E}">
        <p14:creationId xmlns:p14="http://schemas.microsoft.com/office/powerpoint/2010/main" val="139919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435280" cy="1143000"/>
          </a:xfrm>
        </p:spPr>
        <p:txBody>
          <a:bodyPr>
            <a:normAutofit fontScale="90000"/>
          </a:bodyPr>
          <a:lstStyle/>
          <a:p>
            <a:r>
              <a:rPr lang="en-US" dirty="0" smtClean="0"/>
              <a:t>Alternative 2B </a:t>
            </a:r>
            <a:br>
              <a:rPr lang="en-US" dirty="0" smtClean="0"/>
            </a:br>
            <a:r>
              <a:rPr lang="en-US" sz="3100" dirty="0" smtClean="0"/>
              <a:t>(attempted implemented; closing all loops did not work)</a:t>
            </a:r>
            <a:endParaRPr lang="en-US" sz="31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24744"/>
            <a:ext cx="6477156" cy="494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84665" y="2060848"/>
            <a:ext cx="798424" cy="369332"/>
          </a:xfrm>
          <a:prstGeom prst="rect">
            <a:avLst/>
          </a:prstGeom>
        </p:spPr>
        <p:txBody>
          <a:bodyPr wrap="none">
            <a:spAutoFit/>
          </a:bodyPr>
          <a:lstStyle/>
          <a:p>
            <a:r>
              <a:rPr lang="en-US" dirty="0">
                <a:solidFill>
                  <a:srgbClr val="0070C0"/>
                </a:solidFill>
              </a:rPr>
              <a:t>Feed F</a:t>
            </a:r>
          </a:p>
        </p:txBody>
      </p:sp>
      <p:sp>
        <p:nvSpPr>
          <p:cNvPr id="6" name="TextBox 5"/>
          <p:cNvSpPr txBox="1"/>
          <p:nvPr/>
        </p:nvSpPr>
        <p:spPr>
          <a:xfrm>
            <a:off x="804066" y="3284984"/>
            <a:ext cx="959622" cy="369332"/>
          </a:xfrm>
          <a:prstGeom prst="rect">
            <a:avLst/>
          </a:prstGeom>
          <a:noFill/>
        </p:spPr>
        <p:txBody>
          <a:bodyPr wrap="none" rtlCol="0">
            <a:spAutoFit/>
          </a:bodyPr>
          <a:lstStyle/>
          <a:p>
            <a:r>
              <a:rPr lang="en-US" dirty="0" smtClean="0">
                <a:solidFill>
                  <a:srgbClr val="FF0000"/>
                </a:solidFill>
              </a:rPr>
              <a:t>Steam V</a:t>
            </a:r>
            <a:endParaRPr lang="en-US" dirty="0">
              <a:solidFill>
                <a:srgbClr val="FF0000"/>
              </a:solidFill>
            </a:endParaRPr>
          </a:p>
        </p:txBody>
      </p:sp>
      <p:sp>
        <p:nvSpPr>
          <p:cNvPr id="7" name="TextBox 6"/>
          <p:cNvSpPr txBox="1"/>
          <p:nvPr/>
        </p:nvSpPr>
        <p:spPr>
          <a:xfrm>
            <a:off x="640454" y="5373216"/>
            <a:ext cx="4372928" cy="1384995"/>
          </a:xfrm>
          <a:prstGeom prst="rect">
            <a:avLst/>
          </a:prstGeom>
          <a:noFill/>
        </p:spPr>
        <p:txBody>
          <a:bodyPr wrap="none" rtlCol="0">
            <a:spAutoFit/>
          </a:bodyPr>
          <a:lstStyle/>
          <a:p>
            <a:r>
              <a:rPr lang="en-US" sz="2800" dirty="0" smtClean="0"/>
              <a:t>CV1 = [</a:t>
            </a:r>
            <a:r>
              <a:rPr lang="en-US" sz="2800" dirty="0">
                <a:solidFill>
                  <a:srgbClr val="0070C0"/>
                </a:solidFill>
              </a:rPr>
              <a:t>T</a:t>
            </a:r>
            <a:r>
              <a:rPr lang="en-US" sz="2800" baseline="-25000" dirty="0">
                <a:solidFill>
                  <a:srgbClr val="0070C0"/>
                </a:solidFill>
              </a:rPr>
              <a:t>C </a:t>
            </a:r>
            <a:r>
              <a:rPr lang="en-US" sz="2800" baseline="-25000" dirty="0" smtClean="0">
                <a:solidFill>
                  <a:srgbClr val="0070C0"/>
                </a:solidFill>
              </a:rPr>
              <a:t>, </a:t>
            </a:r>
            <a:r>
              <a:rPr lang="en-US" sz="2800" dirty="0" smtClean="0">
                <a:solidFill>
                  <a:srgbClr val="FF0000"/>
                </a:solidFill>
              </a:rPr>
              <a:t>V</a:t>
            </a:r>
            <a:r>
              <a:rPr lang="en-US" sz="2800" dirty="0" smtClean="0"/>
              <a:t>/F </a:t>
            </a:r>
            <a:r>
              <a:rPr lang="en-US" sz="2800" dirty="0" smtClean="0">
                <a:solidFill>
                  <a:srgbClr val="0070C0"/>
                </a:solidFill>
              </a:rPr>
              <a:t>, T</a:t>
            </a:r>
            <a:r>
              <a:rPr lang="en-US" sz="2800" baseline="-25000" dirty="0" smtClean="0">
                <a:solidFill>
                  <a:srgbClr val="0070C0"/>
                </a:solidFill>
              </a:rPr>
              <a:t>B</a:t>
            </a:r>
            <a:r>
              <a:rPr lang="en-US" sz="2800" dirty="0" smtClean="0"/>
              <a:t>]</a:t>
            </a:r>
          </a:p>
          <a:p>
            <a:r>
              <a:rPr lang="en-US" sz="2800" dirty="0"/>
              <a:t>MV1 = </a:t>
            </a:r>
            <a:r>
              <a:rPr lang="en-US" sz="2800" dirty="0" smtClean="0"/>
              <a:t>[</a:t>
            </a:r>
            <a:r>
              <a:rPr lang="en-US" sz="2800" dirty="0" err="1" smtClean="0">
                <a:solidFill>
                  <a:srgbClr val="FF0000"/>
                </a:solidFill>
              </a:rPr>
              <a:t>p</a:t>
            </a:r>
            <a:r>
              <a:rPr lang="en-US" sz="2800" baseline="-25000" dirty="0" err="1" smtClean="0">
                <a:solidFill>
                  <a:srgbClr val="FF0000"/>
                </a:solidFill>
              </a:rPr>
              <a:t>SC</a:t>
            </a:r>
            <a:r>
              <a:rPr lang="en-US" sz="2800" dirty="0"/>
              <a:t>, </a:t>
            </a:r>
            <a:r>
              <a:rPr lang="en-US" sz="2800" dirty="0" err="1"/>
              <a:t>z</a:t>
            </a:r>
            <a:r>
              <a:rPr lang="en-US" sz="2800" baseline="-25000" dirty="0" err="1" smtClean="0"/>
              <a:t>A</a:t>
            </a:r>
            <a:r>
              <a:rPr lang="en-US" sz="2800" dirty="0"/>
              <a:t>, </a:t>
            </a:r>
            <a:r>
              <a:rPr lang="en-US" sz="2800" dirty="0" err="1">
                <a:solidFill>
                  <a:srgbClr val="FF0000"/>
                </a:solidFill>
              </a:rPr>
              <a:t>p</a:t>
            </a:r>
            <a:r>
              <a:rPr lang="en-US" sz="2800" baseline="-25000" dirty="0" err="1">
                <a:solidFill>
                  <a:srgbClr val="FF0000"/>
                </a:solidFill>
              </a:rPr>
              <a:t>SB</a:t>
            </a:r>
            <a:r>
              <a:rPr lang="en-US" sz="2800" dirty="0" smtClean="0"/>
              <a:t>]</a:t>
            </a:r>
            <a:r>
              <a:rPr lang="en-US" sz="2800" dirty="0"/>
              <a:t> (cascade)</a:t>
            </a:r>
          </a:p>
          <a:p>
            <a:r>
              <a:rPr lang="en-US" sz="2800" dirty="0" smtClean="0"/>
              <a:t>MV </a:t>
            </a:r>
            <a:r>
              <a:rPr lang="en-US" sz="2800" dirty="0"/>
              <a:t>= [</a:t>
            </a:r>
            <a:r>
              <a:rPr lang="en-US" sz="2800" dirty="0" err="1"/>
              <a:t>z</a:t>
            </a:r>
            <a:r>
              <a:rPr lang="en-US" sz="2800" baseline="-25000" dirty="0" err="1"/>
              <a:t>C</a:t>
            </a:r>
            <a:r>
              <a:rPr lang="en-US" sz="2800" dirty="0"/>
              <a:t>, </a:t>
            </a:r>
            <a:r>
              <a:rPr lang="en-US" sz="2800" dirty="0" err="1"/>
              <a:t>z</a:t>
            </a:r>
            <a:r>
              <a:rPr lang="en-US" sz="2800" baseline="-25000" dirty="0" err="1"/>
              <a:t>A</a:t>
            </a:r>
            <a:r>
              <a:rPr lang="en-US" sz="2800" dirty="0"/>
              <a:t>, </a:t>
            </a:r>
            <a:r>
              <a:rPr lang="en-US" sz="2800" dirty="0" err="1"/>
              <a:t>z</a:t>
            </a:r>
            <a:r>
              <a:rPr lang="en-US" sz="2800" baseline="-25000" dirty="0" err="1"/>
              <a:t>B</a:t>
            </a:r>
            <a:r>
              <a:rPr lang="en-US" sz="2800" dirty="0" smtClean="0"/>
              <a:t>]</a:t>
            </a:r>
            <a:endParaRPr lang="en-US" sz="2800" dirty="0"/>
          </a:p>
        </p:txBody>
      </p:sp>
      <p:sp>
        <p:nvSpPr>
          <p:cNvPr id="8" name="TextBox 7"/>
          <p:cNvSpPr txBox="1"/>
          <p:nvPr/>
        </p:nvSpPr>
        <p:spPr>
          <a:xfrm>
            <a:off x="8100392" y="5085184"/>
            <a:ext cx="373885" cy="369332"/>
          </a:xfrm>
          <a:prstGeom prst="rect">
            <a:avLst/>
          </a:prstGeom>
          <a:noFill/>
        </p:spPr>
        <p:txBody>
          <a:bodyPr wrap="none" rtlCol="0">
            <a:spAutoFit/>
          </a:bodyPr>
          <a:lstStyle/>
          <a:p>
            <a:r>
              <a:rPr lang="en-US" dirty="0" smtClean="0">
                <a:solidFill>
                  <a:srgbClr val="0070C0"/>
                </a:solidFill>
              </a:rPr>
              <a:t>T</a:t>
            </a:r>
            <a:r>
              <a:rPr lang="en-US" baseline="-25000" dirty="0">
                <a:solidFill>
                  <a:srgbClr val="0070C0"/>
                </a:solidFill>
              </a:rPr>
              <a:t>C</a:t>
            </a:r>
          </a:p>
        </p:txBody>
      </p:sp>
      <p:sp>
        <p:nvSpPr>
          <p:cNvPr id="9" name="TextBox 8"/>
          <p:cNvSpPr txBox="1"/>
          <p:nvPr/>
        </p:nvSpPr>
        <p:spPr>
          <a:xfrm>
            <a:off x="6588224" y="3501008"/>
            <a:ext cx="380232" cy="369332"/>
          </a:xfrm>
          <a:prstGeom prst="rect">
            <a:avLst/>
          </a:prstGeom>
          <a:noFill/>
        </p:spPr>
        <p:txBody>
          <a:bodyPr wrap="none" rtlCol="0">
            <a:spAutoFit/>
          </a:bodyPr>
          <a:lstStyle/>
          <a:p>
            <a:r>
              <a:rPr lang="en-US" dirty="0" smtClean="0">
                <a:solidFill>
                  <a:srgbClr val="0070C0"/>
                </a:solidFill>
              </a:rPr>
              <a:t>T</a:t>
            </a:r>
            <a:r>
              <a:rPr lang="en-US" baseline="-25000" dirty="0" smtClean="0">
                <a:solidFill>
                  <a:srgbClr val="0070C0"/>
                </a:solidFill>
              </a:rPr>
              <a:t>B</a:t>
            </a:r>
            <a:endParaRPr lang="en-US" baseline="-25000" dirty="0">
              <a:solidFill>
                <a:srgbClr val="0070C0"/>
              </a:solidFill>
            </a:endParaRPr>
          </a:p>
        </p:txBody>
      </p:sp>
      <p:sp>
        <p:nvSpPr>
          <p:cNvPr id="10" name="TextBox 9"/>
          <p:cNvSpPr txBox="1"/>
          <p:nvPr/>
        </p:nvSpPr>
        <p:spPr>
          <a:xfrm>
            <a:off x="5508104" y="6156012"/>
            <a:ext cx="3456384" cy="369332"/>
          </a:xfrm>
          <a:prstGeom prst="rect">
            <a:avLst/>
          </a:prstGeom>
          <a:noFill/>
          <a:ln>
            <a:solidFill>
              <a:srgbClr val="FF0000"/>
            </a:solidFill>
          </a:ln>
        </p:spPr>
        <p:txBody>
          <a:bodyPr wrap="square" rtlCol="0">
            <a:spAutoFit/>
          </a:bodyPr>
          <a:lstStyle/>
          <a:p>
            <a:pPr marL="285750" indent="-285750">
              <a:buFontTx/>
              <a:buChar char="-"/>
            </a:pPr>
            <a:r>
              <a:rPr lang="en-US" b="1" dirty="0" smtClean="0"/>
              <a:t>No!! Do NOT control J=</a:t>
            </a:r>
            <a:r>
              <a:rPr lang="en-US" b="1" dirty="0" smtClean="0">
                <a:solidFill>
                  <a:srgbClr val="FF0000"/>
                </a:solidFill>
              </a:rPr>
              <a:t>V </a:t>
            </a:r>
            <a:r>
              <a:rPr lang="en-US" b="1" dirty="0" smtClean="0"/>
              <a:t>!!</a:t>
            </a:r>
          </a:p>
        </p:txBody>
      </p:sp>
    </p:spTree>
    <p:extLst>
      <p:ext uri="{BB962C8B-B14F-4D97-AF65-F5344CB8AC3E}">
        <p14:creationId xmlns:p14="http://schemas.microsoft.com/office/powerpoint/2010/main" val="24852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rmAutofit fontScale="90000"/>
          </a:bodyPr>
          <a:lstStyle/>
          <a:p>
            <a:r>
              <a:rPr lang="en-US" dirty="0" smtClean="0"/>
              <a:t>Alternative 3 = 2A without </a:t>
            </a:r>
            <a:r>
              <a:rPr lang="en-US" dirty="0" err="1" smtClean="0">
                <a:solidFill>
                  <a:srgbClr val="FF0000"/>
                </a:solidFill>
              </a:rPr>
              <a:t>p</a:t>
            </a:r>
            <a:r>
              <a:rPr lang="en-US" baseline="-25000" dirty="0" err="1" smtClean="0">
                <a:solidFill>
                  <a:srgbClr val="FF0000"/>
                </a:solidFill>
              </a:rPr>
              <a:t>s</a:t>
            </a:r>
            <a:r>
              <a:rPr lang="en-US" dirty="0" smtClean="0"/>
              <a:t>-cascades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64704"/>
            <a:ext cx="7086600"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1436" y="1412776"/>
            <a:ext cx="798424" cy="369332"/>
          </a:xfrm>
          <a:prstGeom prst="rect">
            <a:avLst/>
          </a:prstGeom>
        </p:spPr>
        <p:txBody>
          <a:bodyPr wrap="none">
            <a:spAutoFit/>
          </a:bodyPr>
          <a:lstStyle/>
          <a:p>
            <a:r>
              <a:rPr lang="en-US" dirty="0">
                <a:solidFill>
                  <a:srgbClr val="0070C0"/>
                </a:solidFill>
              </a:rPr>
              <a:t>Feed F</a:t>
            </a:r>
          </a:p>
        </p:txBody>
      </p:sp>
      <p:sp>
        <p:nvSpPr>
          <p:cNvPr id="6" name="TextBox 5"/>
          <p:cNvSpPr txBox="1"/>
          <p:nvPr/>
        </p:nvSpPr>
        <p:spPr>
          <a:xfrm>
            <a:off x="69078" y="2708920"/>
            <a:ext cx="959622" cy="369332"/>
          </a:xfrm>
          <a:prstGeom prst="rect">
            <a:avLst/>
          </a:prstGeom>
          <a:noFill/>
        </p:spPr>
        <p:txBody>
          <a:bodyPr wrap="none" rtlCol="0">
            <a:spAutoFit/>
          </a:bodyPr>
          <a:lstStyle/>
          <a:p>
            <a:r>
              <a:rPr lang="en-US" dirty="0" smtClean="0">
                <a:solidFill>
                  <a:srgbClr val="FF0000"/>
                </a:solidFill>
              </a:rPr>
              <a:t>Steam V</a:t>
            </a:r>
            <a:endParaRPr lang="en-US" dirty="0">
              <a:solidFill>
                <a:srgbClr val="FF0000"/>
              </a:solidFill>
            </a:endParaRPr>
          </a:p>
        </p:txBody>
      </p:sp>
      <p:sp>
        <p:nvSpPr>
          <p:cNvPr id="7" name="TextBox 6"/>
          <p:cNvSpPr txBox="1"/>
          <p:nvPr/>
        </p:nvSpPr>
        <p:spPr>
          <a:xfrm>
            <a:off x="611560" y="5373216"/>
            <a:ext cx="2831160" cy="954107"/>
          </a:xfrm>
          <a:prstGeom prst="rect">
            <a:avLst/>
          </a:prstGeom>
          <a:noFill/>
        </p:spPr>
        <p:txBody>
          <a:bodyPr wrap="none" rtlCol="0">
            <a:spAutoFit/>
          </a:bodyPr>
          <a:lstStyle/>
          <a:p>
            <a:r>
              <a:rPr lang="en-US" sz="2800" dirty="0" smtClean="0"/>
              <a:t>CV1 = [</a:t>
            </a:r>
            <a:r>
              <a:rPr lang="en-US" sz="2800" dirty="0">
                <a:solidFill>
                  <a:srgbClr val="FF0000"/>
                </a:solidFill>
              </a:rPr>
              <a:t>V</a:t>
            </a:r>
            <a:r>
              <a:rPr lang="en-US" sz="2800" dirty="0"/>
              <a:t>/F </a:t>
            </a:r>
            <a:r>
              <a:rPr lang="en-US" sz="2800" dirty="0" smtClean="0"/>
              <a:t>, </a:t>
            </a:r>
            <a:r>
              <a:rPr lang="en-US" sz="2800" dirty="0" smtClean="0">
                <a:solidFill>
                  <a:srgbClr val="0070C0"/>
                </a:solidFill>
              </a:rPr>
              <a:t>T</a:t>
            </a:r>
            <a:r>
              <a:rPr lang="en-US" sz="2800" baseline="-25000" dirty="0" smtClean="0">
                <a:solidFill>
                  <a:srgbClr val="0070C0"/>
                </a:solidFill>
              </a:rPr>
              <a:t>A</a:t>
            </a:r>
            <a:r>
              <a:rPr lang="en-US" sz="2800" dirty="0" smtClean="0">
                <a:solidFill>
                  <a:srgbClr val="0070C0"/>
                </a:solidFill>
              </a:rPr>
              <a:t>, T</a:t>
            </a:r>
            <a:r>
              <a:rPr lang="en-US" sz="2800" baseline="-25000" dirty="0" smtClean="0">
                <a:solidFill>
                  <a:srgbClr val="0070C0"/>
                </a:solidFill>
              </a:rPr>
              <a:t>B</a:t>
            </a:r>
            <a:r>
              <a:rPr lang="en-US" sz="2800" dirty="0" smtClean="0"/>
              <a:t>]</a:t>
            </a:r>
          </a:p>
          <a:p>
            <a:r>
              <a:rPr lang="en-US" sz="2800" dirty="0" smtClean="0"/>
              <a:t>MV </a:t>
            </a:r>
            <a:r>
              <a:rPr lang="en-US" sz="2800" dirty="0"/>
              <a:t>= [</a:t>
            </a:r>
            <a:r>
              <a:rPr lang="en-US" sz="2800" dirty="0" err="1"/>
              <a:t>z</a:t>
            </a:r>
            <a:r>
              <a:rPr lang="en-US" sz="2800" baseline="-25000" dirty="0" err="1"/>
              <a:t>C</a:t>
            </a:r>
            <a:r>
              <a:rPr lang="en-US" sz="2800" dirty="0"/>
              <a:t>, </a:t>
            </a:r>
            <a:r>
              <a:rPr lang="en-US" sz="2800" dirty="0" err="1"/>
              <a:t>z</a:t>
            </a:r>
            <a:r>
              <a:rPr lang="en-US" sz="2800" baseline="-25000" dirty="0" err="1"/>
              <a:t>A</a:t>
            </a:r>
            <a:r>
              <a:rPr lang="en-US" sz="2800" dirty="0"/>
              <a:t>, </a:t>
            </a:r>
            <a:r>
              <a:rPr lang="en-US" sz="2800" dirty="0" err="1"/>
              <a:t>z</a:t>
            </a:r>
            <a:r>
              <a:rPr lang="en-US" sz="2800" baseline="-25000" dirty="0" err="1"/>
              <a:t>B</a:t>
            </a:r>
            <a:r>
              <a:rPr lang="en-US" sz="2800" dirty="0" smtClean="0"/>
              <a:t>]</a:t>
            </a:r>
            <a:endParaRPr lang="en-US" sz="2800" dirty="0"/>
          </a:p>
        </p:txBody>
      </p:sp>
      <p:sp>
        <p:nvSpPr>
          <p:cNvPr id="8" name="TextBox 7"/>
          <p:cNvSpPr txBox="1"/>
          <p:nvPr/>
        </p:nvSpPr>
        <p:spPr>
          <a:xfrm>
            <a:off x="5508104" y="5951021"/>
            <a:ext cx="3456384" cy="646331"/>
          </a:xfrm>
          <a:prstGeom prst="rect">
            <a:avLst/>
          </a:prstGeom>
          <a:noFill/>
          <a:ln>
            <a:solidFill>
              <a:srgbClr val="FF0000"/>
            </a:solidFill>
          </a:ln>
        </p:spPr>
        <p:txBody>
          <a:bodyPr wrap="square" rtlCol="0">
            <a:spAutoFit/>
          </a:bodyPr>
          <a:lstStyle/>
          <a:p>
            <a:pPr marL="285750" indent="-285750">
              <a:buFontTx/>
              <a:buChar char="-"/>
            </a:pPr>
            <a:r>
              <a:rPr lang="en-US" b="1" dirty="0" smtClean="0"/>
              <a:t>No!! Do NOT control J=</a:t>
            </a:r>
            <a:r>
              <a:rPr lang="en-US" b="1" dirty="0" smtClean="0">
                <a:solidFill>
                  <a:srgbClr val="FF0000"/>
                </a:solidFill>
              </a:rPr>
              <a:t>V </a:t>
            </a:r>
            <a:r>
              <a:rPr lang="en-US" b="1" dirty="0" smtClean="0"/>
              <a:t>!!</a:t>
            </a:r>
          </a:p>
          <a:p>
            <a:pPr marL="285750" indent="-285750">
              <a:buFontTx/>
              <a:buChar char="-"/>
            </a:pPr>
            <a:r>
              <a:rPr lang="en-US" b="1" dirty="0">
                <a:solidFill>
                  <a:schemeClr val="accent1"/>
                </a:solidFill>
              </a:rPr>
              <a:t>T</a:t>
            </a:r>
            <a:r>
              <a:rPr lang="en-US" b="1" baseline="-25000" dirty="0">
                <a:solidFill>
                  <a:schemeClr val="accent1"/>
                </a:solidFill>
              </a:rPr>
              <a:t>C</a:t>
            </a:r>
            <a:r>
              <a:rPr lang="en-US" b="1" dirty="0"/>
              <a:t> </a:t>
            </a:r>
            <a:r>
              <a:rPr lang="en-US" b="1" dirty="0" smtClean="0"/>
              <a:t>not controlled</a:t>
            </a:r>
            <a:endParaRPr lang="en-US" b="1" dirty="0"/>
          </a:p>
        </p:txBody>
      </p:sp>
    </p:spTree>
    <p:extLst>
      <p:ext uri="{BB962C8B-B14F-4D97-AF65-F5344CB8AC3E}">
        <p14:creationId xmlns:p14="http://schemas.microsoft.com/office/powerpoint/2010/main" val="269909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2249</TotalTime>
  <Words>861</Words>
  <Application>Microsoft Office PowerPoint</Application>
  <PresentationFormat>On-screen Show (4:3)</PresentationFormat>
  <Paragraphs>186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cmsy10</vt:lpstr>
      <vt:lpstr>Calibri</vt:lpstr>
      <vt:lpstr>Office Theme</vt:lpstr>
      <vt:lpstr>Concentrator case</vt:lpstr>
      <vt:lpstr>Three-stage evaporation process</vt:lpstr>
      <vt:lpstr>Step-wise plantwide control procedure</vt:lpstr>
      <vt:lpstr>Step 3. Economic CVs (CV1)</vt:lpstr>
      <vt:lpstr>Original control system (not working well)</vt:lpstr>
      <vt:lpstr>Alternative1 </vt:lpstr>
      <vt:lpstr>Alternative 2A</vt:lpstr>
      <vt:lpstr>Alternative 2B  (attempted implemented; closing all loops did not work)</vt:lpstr>
      <vt:lpstr>Alternative 3 = 2A without ps-cascades</vt:lpstr>
      <vt:lpstr>Alternative 4</vt:lpstr>
      <vt:lpstr>Alt 5. Implemented </vt:lpstr>
      <vt:lpstr>A small summary of our discussions and findings. </vt:lpstr>
      <vt:lpstr>Sigurd’s forslag (email from Krister 12.06.2013)</vt:lpstr>
      <vt:lpstr>PowerPoint Presentation</vt:lpstr>
      <vt:lpstr>Degasser case</vt:lpstr>
    </vt:vector>
  </TitlesOfParts>
  <Company>NTNU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Warrington case</dc:title>
  <dc:creator>Sigurd Skogestad</dc:creator>
  <cp:lastModifiedBy>Sigurd Skogestad</cp:lastModifiedBy>
  <cp:revision>33</cp:revision>
  <cp:lastPrinted>2014-02-25T13:46:45Z</cp:lastPrinted>
  <dcterms:created xsi:type="dcterms:W3CDTF">2014-02-24T15:53:30Z</dcterms:created>
  <dcterms:modified xsi:type="dcterms:W3CDTF">2014-03-03T08:42:48Z</dcterms:modified>
</cp:coreProperties>
</file>