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9" r:id="rId3"/>
    <p:sldId id="262" r:id="rId4"/>
    <p:sldId id="263" r:id="rId5"/>
    <p:sldId id="258" r:id="rId6"/>
    <p:sldId id="266" r:id="rId7"/>
    <p:sldId id="265" r:id="rId8"/>
    <p:sldId id="260" r:id="rId9"/>
    <p:sldId id="261" r:id="rId10"/>
    <p:sldId id="270" r:id="rId11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117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23FDE-FB5A-4D04-802F-34039D4542AF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2A994-8AC0-41DF-88A1-2292C025C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992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2A994-8AC0-41DF-88A1-2292C025CB8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88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530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65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964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02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29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7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2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19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78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3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32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35EE4-E826-4332-97DB-540A34484CC9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83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7772400" cy="1470025"/>
          </a:xfrm>
        </p:spPr>
        <p:txBody>
          <a:bodyPr>
            <a:normAutofit/>
          </a:bodyPr>
          <a:lstStyle/>
          <a:p>
            <a:r>
              <a:rPr lang="nb-NO" dirty="0"/>
              <a:t>Advanced process control</a:t>
            </a:r>
            <a:br>
              <a:rPr lang="nb-NO" dirty="0"/>
            </a:br>
            <a:r>
              <a:rPr lang="nb-NO" sz="2200" dirty="0"/>
              <a:t>with focus on selecting economic controlled variables («self-optimizing control»)</a:t>
            </a: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Sigurd Skogestad, NTNU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236053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en-AU" altLang="nb-NO" sz="5300" dirty="0">
                <a:solidFill>
                  <a:srgbClr val="17365D"/>
                </a:solidFill>
                <a:latin typeface="Helvetica-Narrow"/>
                <a:ea typeface="Times New Roman" panose="02020603050405020304" pitchFamily="18" charset="0"/>
                <a:cs typeface="Times New Roman" panose="02020603050405020304" pitchFamily="18" charset="0"/>
              </a:rPr>
              <a:t>Course Plan </a:t>
            </a:r>
            <a:r>
              <a:rPr lang="en-AU" altLang="nb-NO" sz="5300" dirty="0" smtClean="0">
                <a:solidFill>
                  <a:srgbClr val="17365D"/>
                </a:solidFill>
                <a:latin typeface="Helvetica-Narrow"/>
                <a:ea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  <a:endParaRPr lang="nb-NO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5651769"/>
              </p:ext>
            </p:extLst>
          </p:nvPr>
        </p:nvGraphicFramePr>
        <p:xfrm>
          <a:off x="1598321" y="1556792"/>
          <a:ext cx="5762625" cy="35730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8275"/>
                <a:gridCol w="2524125"/>
                <a:gridCol w="180022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Week/Date</a:t>
                      </a:r>
                      <a:endParaRPr lang="nb-NO" sz="1100" dirty="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Lecture</a:t>
                      </a:r>
                      <a:endParaRPr lang="nb-NO" sz="1100" dirty="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Exercise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Week 34 / 22.08.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 Introduction</a:t>
                      </a:r>
                      <a:endParaRPr lang="nb-NO" sz="1100">
                        <a:effectLst/>
                      </a:endParaRPr>
                    </a:p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 Plant-wide control procedure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Exercise 1 out (2 weeks)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Week 35 / 29.08.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2. Self-optimizing control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Week 36 / 05.09.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3. Self-optimizing control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Exercise 1 deadline</a:t>
                      </a:r>
                      <a:endParaRPr lang="nb-NO" sz="1100">
                        <a:effectLst/>
                      </a:endParaRPr>
                    </a:p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Exercise 2 out (1 week)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Week 37 / 12.09.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4. Self-optimizing control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Exercise 2 deadline</a:t>
                      </a:r>
                      <a:endParaRPr lang="nb-NO" sz="1100">
                        <a:effectLst/>
                      </a:endParaRPr>
                    </a:p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Exercise 3 out (1 week)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Week 38 / 19.09.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5. Regulatory layer, TPM Selection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Exercise 3 deadline</a:t>
                      </a:r>
                      <a:endParaRPr lang="nb-NO" sz="1100">
                        <a:effectLst/>
                      </a:endParaRPr>
                    </a:p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Exercise 4 out (2 weeks)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Week 39 / 26.10.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6. Controller Tuning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Week 40 / 03.10.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7. Advanced control structures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Exercise 4 deadline</a:t>
                      </a:r>
                      <a:endParaRPr lang="nb-NO" sz="1100">
                        <a:effectLst/>
                      </a:endParaRPr>
                    </a:p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Exercise 5 out (2 weeks)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Week 41 / 10.10.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Week 42 / 17.10.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Exercise 5 deadline</a:t>
                      </a:r>
                      <a:endParaRPr lang="nb-NO" sz="1100">
                        <a:effectLst/>
                      </a:endParaRPr>
                    </a:p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Exercise 6 out (2 weeks)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Week 43 / 24.10.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Week 44 / 31.10.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b-NO" sz="110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Exercise 6 deadline</a:t>
                      </a:r>
                      <a:endParaRPr lang="nb-NO" sz="1100" dirty="0"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nb-N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96952" y="5403756"/>
            <a:ext cx="3791423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1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Lecturer</a:t>
            </a:r>
            <a:r>
              <a:rPr lang="nb-NO" altLang="nb-NO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	Sigurd Skogestad (skoge@ntnu.no)</a:t>
            </a:r>
            <a:br>
              <a:rPr lang="nb-NO" altLang="nb-NO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nb-NO" altLang="nb-NO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Exercises</a:t>
            </a:r>
            <a:r>
              <a:rPr lang="nb-NO" altLang="nb-NO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	Julian Straus (</a:t>
            </a:r>
            <a:r>
              <a:rPr lang="nb-NO" altLang="nb-NO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julian.straus@ntnuno</a:t>
            </a:r>
            <a:r>
              <a:rPr lang="nb-NO" altLang="nb-NO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nb-NO" altLang="nb-NO" sz="200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nb-NO" sz="100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nb-NO" sz="100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Note</a:t>
            </a:r>
            <a:r>
              <a:rPr lang="en-US" altLang="nb-NO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that the days of the lecture may change.</a:t>
            </a:r>
            <a:endParaRPr lang="nb-NO" altLang="nb-NO" sz="200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nb-NO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 will be two guest lectures given by</a:t>
            </a:r>
            <a:endParaRPr lang="nb-NO" altLang="nb-NO" sz="200" dirty="0"/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nb-NO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Stig Strand: MPC application in Statoil</a:t>
            </a:r>
            <a:endParaRPr lang="nb-NO" altLang="nb-NO" sz="200" dirty="0"/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nb-NO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Krister Forsman: Advanced process control in </a:t>
            </a:r>
            <a:r>
              <a:rPr lang="en-US" altLang="nb-NO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Perstorp</a:t>
            </a:r>
            <a:endParaRPr lang="nb-NO" altLang="nb-NO" sz="200" dirty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nb-NO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altLang="nb-NO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dates of both guest lectures have to be defined</a:t>
            </a:r>
            <a:endParaRPr lang="en-US" altLang="nb-NO" sz="1400" dirty="0">
              <a:latin typeface="Arial" panose="020B0604020202020204" pitchFamily="34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5380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information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 lectures by Sigurd + 2 industrial lectures</a:t>
            </a:r>
          </a:p>
          <a:p>
            <a:r>
              <a:rPr lang="en-US" dirty="0"/>
              <a:t>Time to be determined at the end</a:t>
            </a:r>
          </a:p>
          <a:p>
            <a:r>
              <a:rPr lang="en-US" dirty="0"/>
              <a:t>6 exercises + help sessions</a:t>
            </a:r>
          </a:p>
          <a:p>
            <a:r>
              <a:rPr lang="en-US" dirty="0"/>
              <a:t>Exercises count 20% of the grade of the module</a:t>
            </a:r>
          </a:p>
          <a:p>
            <a:r>
              <a:rPr lang="en-US" dirty="0"/>
              <a:t>Exercise hours to be determined at the end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7802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solidFill>
                  <a:schemeClr val="tx2"/>
                </a:solidFill>
              </a:rPr>
              <a:t>This course is about how to operate and control complete chemical plants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Find active constraints + self-optimizing variables (CV1). </a:t>
            </a:r>
            <a:r>
              <a:rPr lang="en-US" sz="2200" i="1" dirty="0">
                <a:solidFill>
                  <a:srgbClr val="FF0000"/>
                </a:solidFill>
              </a:rPr>
              <a:t>(Economic optimal operation)</a:t>
            </a:r>
            <a:endParaRPr lang="en-US" sz="2200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Locate throughput manipulator (TPM)</a:t>
            </a:r>
          </a:p>
          <a:p>
            <a:pPr marL="1314450" lvl="2" indent="-514350"/>
            <a:r>
              <a:rPr lang="en-US" sz="2200" dirty="0"/>
              <a:t>“Gas pedal”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Select stabilizing CV2 + tune regulatory loops</a:t>
            </a:r>
          </a:p>
          <a:p>
            <a:pPr marL="1314450" lvl="2" indent="-514350"/>
            <a:r>
              <a:rPr lang="en-US" sz="2200" dirty="0"/>
              <a:t>SIMC PID rules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Design supervisory layer (control CV1)</a:t>
            </a:r>
          </a:p>
          <a:p>
            <a:pPr marL="1314450" lvl="2" indent="-514350"/>
            <a:r>
              <a:rPr lang="en-US" sz="2200" dirty="0"/>
              <a:t>Multi-loop (PID) ++</a:t>
            </a:r>
          </a:p>
          <a:p>
            <a:pPr marL="1314450" lvl="2" indent="-514350"/>
            <a:r>
              <a:rPr lang="en-US" sz="2200" dirty="0"/>
              <a:t>MPC</a:t>
            </a:r>
          </a:p>
          <a:p>
            <a:pPr marL="8001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47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Plantwide process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Part 1 : Plantwide control</a:t>
            </a:r>
          </a:p>
          <a:p>
            <a:r>
              <a:rPr lang="en-US" sz="2400" dirty="0"/>
              <a:t>Part 2 : More on self-optimizing control. </a:t>
            </a:r>
          </a:p>
          <a:p>
            <a:r>
              <a:rPr lang="en-US" sz="2400" dirty="0"/>
              <a:t>Part 3 : Consistent inventory control, TPM location, Structure of regulatory control layer</a:t>
            </a:r>
          </a:p>
          <a:p>
            <a:r>
              <a:rPr lang="en-US" sz="2400" dirty="0"/>
              <a:t>Part 4 : PID tuning</a:t>
            </a:r>
          </a:p>
          <a:p>
            <a:r>
              <a:rPr lang="en-US" sz="2400" dirty="0"/>
              <a:t>Part 5 : “Advanced” control and case studies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87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Part 1: Plantwide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b-NO" dirty="0" err="1"/>
              <a:t>Introduction</a:t>
            </a:r>
            <a:r>
              <a:rPr lang="nb-NO" dirty="0"/>
              <a:t> to </a:t>
            </a:r>
            <a:r>
              <a:rPr lang="nb-NO" dirty="0" err="1"/>
              <a:t>plantwide</a:t>
            </a:r>
            <a:r>
              <a:rPr lang="nb-NO" dirty="0"/>
              <a:t> </a:t>
            </a:r>
            <a:r>
              <a:rPr lang="nb-NO" dirty="0" err="1"/>
              <a:t>control</a:t>
            </a:r>
            <a:r>
              <a:rPr lang="nb-NO" dirty="0"/>
              <a:t> (</a:t>
            </a:r>
            <a:r>
              <a:rPr lang="nb-NO" dirty="0" err="1"/>
              <a:t>what</a:t>
            </a:r>
            <a:r>
              <a:rPr lang="nb-NO" dirty="0"/>
              <a:t> </a:t>
            </a:r>
            <a:r>
              <a:rPr lang="nb-NO" dirty="0" err="1"/>
              <a:t>should</a:t>
            </a:r>
            <a:r>
              <a:rPr lang="nb-NO" dirty="0"/>
              <a:t> </a:t>
            </a:r>
            <a:r>
              <a:rPr lang="nb-NO" dirty="0" err="1"/>
              <a:t>we</a:t>
            </a:r>
            <a:r>
              <a:rPr lang="nb-NO" dirty="0"/>
              <a:t> </a:t>
            </a:r>
            <a:r>
              <a:rPr lang="nb-NO" dirty="0" err="1"/>
              <a:t>really</a:t>
            </a:r>
            <a:r>
              <a:rPr lang="nb-NO" dirty="0"/>
              <a:t> </a:t>
            </a:r>
            <a:r>
              <a:rPr lang="nb-NO" dirty="0" err="1"/>
              <a:t>control</a:t>
            </a:r>
            <a:r>
              <a:rPr lang="nb-NO" dirty="0"/>
              <a:t>?)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err="1"/>
              <a:t>Introduction</a:t>
            </a:r>
            <a:r>
              <a:rPr lang="nb-NO" dirty="0"/>
              <a:t>. </a:t>
            </a:r>
          </a:p>
          <a:p>
            <a:pPr lvl="1"/>
            <a:r>
              <a:rPr lang="nb-NO" dirty="0" err="1"/>
              <a:t>Objective</a:t>
            </a:r>
            <a:r>
              <a:rPr lang="nb-NO" dirty="0"/>
              <a:t>: </a:t>
            </a:r>
            <a:r>
              <a:rPr lang="nb-NO" dirty="0" err="1"/>
              <a:t>Put</a:t>
            </a:r>
            <a:r>
              <a:rPr lang="nb-NO" dirty="0"/>
              <a:t> </a:t>
            </a:r>
            <a:r>
              <a:rPr lang="nb-NO" dirty="0" err="1"/>
              <a:t>controllers</a:t>
            </a:r>
            <a:r>
              <a:rPr lang="nb-NO" dirty="0"/>
              <a:t> </a:t>
            </a:r>
            <a:r>
              <a:rPr lang="nb-NO" dirty="0" err="1"/>
              <a:t>on</a:t>
            </a:r>
            <a:r>
              <a:rPr lang="nb-NO" dirty="0"/>
              <a:t> </a:t>
            </a:r>
            <a:r>
              <a:rPr lang="nb-NO" dirty="0" err="1"/>
              <a:t>flow</a:t>
            </a:r>
            <a:r>
              <a:rPr lang="nb-NO" dirty="0"/>
              <a:t> </a:t>
            </a:r>
            <a:r>
              <a:rPr lang="nb-NO" dirty="0" err="1"/>
              <a:t>sheet</a:t>
            </a:r>
            <a:r>
              <a:rPr lang="nb-NO" dirty="0"/>
              <a:t> (make P&amp;ID)</a:t>
            </a:r>
          </a:p>
          <a:p>
            <a:pPr lvl="1"/>
            <a:r>
              <a:rPr lang="nb-NO" dirty="0" err="1"/>
              <a:t>Two</a:t>
            </a:r>
            <a:r>
              <a:rPr lang="nb-NO" dirty="0"/>
              <a:t> </a:t>
            </a:r>
            <a:r>
              <a:rPr lang="nb-NO" dirty="0" err="1"/>
              <a:t>main</a:t>
            </a:r>
            <a:r>
              <a:rPr lang="nb-NO" dirty="0"/>
              <a:t> </a:t>
            </a:r>
            <a:r>
              <a:rPr lang="nb-NO" dirty="0" err="1"/>
              <a:t>objectives</a:t>
            </a:r>
            <a:r>
              <a:rPr lang="nb-NO" dirty="0"/>
              <a:t> for </a:t>
            </a:r>
            <a:r>
              <a:rPr lang="nb-NO" dirty="0" err="1"/>
              <a:t>control</a:t>
            </a:r>
            <a:r>
              <a:rPr lang="nb-NO" dirty="0"/>
              <a:t>: Longer-term </a:t>
            </a:r>
            <a:r>
              <a:rPr lang="nb-NO" dirty="0" err="1"/>
              <a:t>economics</a:t>
            </a:r>
            <a:r>
              <a:rPr lang="nb-NO" dirty="0"/>
              <a:t> (CV1) and </a:t>
            </a:r>
            <a:r>
              <a:rPr lang="nb-NO" dirty="0" err="1"/>
              <a:t>shorter</a:t>
            </a:r>
            <a:r>
              <a:rPr lang="nb-NO" dirty="0"/>
              <a:t>-term </a:t>
            </a:r>
            <a:r>
              <a:rPr lang="nb-NO" dirty="0" err="1"/>
              <a:t>stability</a:t>
            </a:r>
            <a:r>
              <a:rPr lang="nb-NO" dirty="0"/>
              <a:t> (CV2)</a:t>
            </a:r>
          </a:p>
          <a:p>
            <a:pPr lvl="1"/>
            <a:r>
              <a:rPr lang="nb-NO" dirty="0" err="1"/>
              <a:t>Regulatory</a:t>
            </a:r>
            <a:r>
              <a:rPr lang="nb-NO" dirty="0"/>
              <a:t> (</a:t>
            </a:r>
            <a:r>
              <a:rPr lang="nb-NO" dirty="0" err="1"/>
              <a:t>basic</a:t>
            </a:r>
            <a:r>
              <a:rPr lang="nb-NO" dirty="0"/>
              <a:t>) and </a:t>
            </a:r>
            <a:r>
              <a:rPr lang="nb-NO" dirty="0" err="1"/>
              <a:t>supervisory</a:t>
            </a:r>
            <a:r>
              <a:rPr lang="nb-NO" dirty="0"/>
              <a:t> (</a:t>
            </a:r>
            <a:r>
              <a:rPr lang="nb-NO" dirty="0" err="1"/>
              <a:t>advanced</a:t>
            </a:r>
            <a:r>
              <a:rPr lang="nb-NO" dirty="0"/>
              <a:t>) </a:t>
            </a:r>
            <a:r>
              <a:rPr lang="nb-NO" dirty="0" err="1"/>
              <a:t>control</a:t>
            </a:r>
            <a:r>
              <a:rPr lang="nb-NO" dirty="0"/>
              <a:t> </a:t>
            </a:r>
            <a:r>
              <a:rPr lang="nb-NO" dirty="0" err="1"/>
              <a:t>layer</a:t>
            </a:r>
            <a:r>
              <a:rPr lang="nb-NO" dirty="0"/>
              <a:t>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Optimal </a:t>
            </a:r>
            <a:r>
              <a:rPr lang="nb-NO" dirty="0" err="1"/>
              <a:t>operation</a:t>
            </a:r>
            <a:r>
              <a:rPr lang="nb-NO" dirty="0"/>
              <a:t> (</a:t>
            </a:r>
            <a:r>
              <a:rPr lang="nb-NO" dirty="0" err="1"/>
              <a:t>economics</a:t>
            </a:r>
            <a:r>
              <a:rPr lang="nb-NO" dirty="0"/>
              <a:t>)</a:t>
            </a:r>
          </a:p>
          <a:p>
            <a:pPr lvl="1"/>
            <a:r>
              <a:rPr lang="nb-NO" dirty="0" err="1"/>
              <a:t>Define</a:t>
            </a:r>
            <a:r>
              <a:rPr lang="nb-NO" dirty="0"/>
              <a:t> </a:t>
            </a:r>
            <a:r>
              <a:rPr lang="nb-NO" dirty="0" err="1"/>
              <a:t>cost</a:t>
            </a:r>
            <a:r>
              <a:rPr lang="nb-NO" dirty="0"/>
              <a:t> J and </a:t>
            </a:r>
            <a:r>
              <a:rPr lang="nb-NO" dirty="0" err="1"/>
              <a:t>constraints</a:t>
            </a:r>
            <a:endParaRPr lang="nb-NO" dirty="0"/>
          </a:p>
          <a:p>
            <a:pPr lvl="1"/>
            <a:r>
              <a:rPr lang="nb-NO" dirty="0"/>
              <a:t>Active </a:t>
            </a:r>
            <a:r>
              <a:rPr lang="nb-NO" dirty="0" err="1"/>
              <a:t>constraints</a:t>
            </a:r>
            <a:r>
              <a:rPr lang="nb-NO" dirty="0"/>
              <a:t> (as a </a:t>
            </a:r>
            <a:r>
              <a:rPr lang="nb-NO" dirty="0" err="1"/>
              <a:t>function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disturbances</a:t>
            </a:r>
            <a:r>
              <a:rPr lang="nb-NO" dirty="0"/>
              <a:t>)</a:t>
            </a:r>
          </a:p>
          <a:p>
            <a:pPr lvl="1"/>
            <a:r>
              <a:rPr lang="nb-NO" dirty="0" err="1"/>
              <a:t>Selection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economic</a:t>
            </a:r>
            <a:r>
              <a:rPr lang="nb-NO" dirty="0"/>
              <a:t> </a:t>
            </a:r>
            <a:r>
              <a:rPr lang="nb-NO" dirty="0" err="1"/>
              <a:t>controlled</a:t>
            </a:r>
            <a:r>
              <a:rPr lang="nb-NO" dirty="0"/>
              <a:t> variables (CV1). </a:t>
            </a:r>
            <a:r>
              <a:rPr lang="nb-NO" dirty="0" err="1"/>
              <a:t>Self-optimizing</a:t>
            </a:r>
            <a:r>
              <a:rPr lang="nb-NO" dirty="0"/>
              <a:t> variables.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0415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Part 2: Self-optimizing control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b-NO" sz="3800" dirty="0"/>
          </a:p>
          <a:p>
            <a:pPr lvl="1"/>
            <a:r>
              <a:rPr lang="nb-NO" sz="3800" dirty="0"/>
              <a:t>	Ideal CV1 = Gradient (J</a:t>
            </a:r>
            <a:r>
              <a:rPr lang="nb-NO" sz="3800" baseline="-25000" dirty="0"/>
              <a:t>u</a:t>
            </a:r>
            <a:r>
              <a:rPr lang="nb-NO" sz="3800" dirty="0"/>
              <a:t>)</a:t>
            </a:r>
          </a:p>
          <a:p>
            <a:pPr lvl="1"/>
            <a:r>
              <a:rPr lang="nb-NO" sz="3800" dirty="0"/>
              <a:t>  Nullspace </a:t>
            </a:r>
            <a:r>
              <a:rPr lang="nb-NO" sz="3800" dirty="0" err="1"/>
              <a:t>method</a:t>
            </a:r>
            <a:endParaRPr lang="nb-NO" sz="3800" dirty="0"/>
          </a:p>
          <a:p>
            <a:pPr lvl="1"/>
            <a:r>
              <a:rPr lang="nb-NO" sz="3800" dirty="0"/>
              <a:t>	</a:t>
            </a:r>
            <a:r>
              <a:rPr lang="nb-NO" sz="3800" dirty="0" err="1"/>
              <a:t>Exact</a:t>
            </a:r>
            <a:r>
              <a:rPr lang="nb-NO" sz="3800" dirty="0"/>
              <a:t> </a:t>
            </a:r>
            <a:r>
              <a:rPr lang="nb-NO" sz="3800" dirty="0" err="1"/>
              <a:t>local</a:t>
            </a:r>
            <a:r>
              <a:rPr lang="nb-NO" sz="3800" dirty="0"/>
              <a:t> </a:t>
            </a:r>
            <a:r>
              <a:rPr lang="nb-NO" sz="3800" dirty="0" err="1"/>
              <a:t>method</a:t>
            </a:r>
            <a:endParaRPr lang="nb-NO" sz="3800" dirty="0"/>
          </a:p>
          <a:p>
            <a:pPr lvl="1"/>
            <a:r>
              <a:rPr lang="nb-NO" sz="3800" dirty="0"/>
              <a:t>	Link to </a:t>
            </a:r>
            <a:r>
              <a:rPr lang="nb-NO" sz="3800" dirty="0" err="1"/>
              <a:t>other</a:t>
            </a:r>
            <a:r>
              <a:rPr lang="nb-NO" sz="3800" dirty="0"/>
              <a:t> </a:t>
            </a:r>
            <a:r>
              <a:rPr lang="nb-NO" sz="3800" dirty="0" err="1"/>
              <a:t>approaches</a:t>
            </a:r>
            <a:endParaRPr lang="nb-NO" sz="3800" dirty="0"/>
          </a:p>
          <a:p>
            <a:pPr lvl="1"/>
            <a:r>
              <a:rPr lang="nb-NO" sz="3800" dirty="0"/>
              <a:t>	</a:t>
            </a:r>
            <a:r>
              <a:rPr lang="nb-NO" sz="3800" dirty="0" err="1"/>
              <a:t>Examples</a:t>
            </a:r>
            <a:r>
              <a:rPr lang="nb-NO" sz="3800" dirty="0"/>
              <a:t>, </a:t>
            </a:r>
            <a:r>
              <a:rPr lang="nb-NO" sz="3800" dirty="0" err="1"/>
              <a:t>exercises</a:t>
            </a:r>
            <a:endParaRPr lang="nb-NO" sz="3800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7089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Part 3: </a:t>
            </a:r>
            <a:r>
              <a:rPr lang="nb-NO" dirty="0" err="1"/>
              <a:t>Regulatory</a:t>
            </a:r>
            <a:r>
              <a:rPr lang="nb-NO" dirty="0"/>
              <a:t> («</a:t>
            </a:r>
            <a:r>
              <a:rPr lang="nb-NO" dirty="0" err="1"/>
              <a:t>stabilizing</a:t>
            </a:r>
            <a:r>
              <a:rPr lang="nb-NO" dirty="0"/>
              <a:t>») </a:t>
            </a:r>
            <a:r>
              <a:rPr lang="nb-NO" dirty="0" err="1"/>
              <a:t>control</a:t>
            </a:r>
            <a:r>
              <a:rPr lang="nb-NO" dirty="0"/>
              <a:t/>
            </a:r>
            <a:br>
              <a:rPr lang="nb-NO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b-NO" dirty="0"/>
              <a:t>Inventory (</a:t>
            </a:r>
            <a:r>
              <a:rPr lang="nb-NO" dirty="0" err="1"/>
              <a:t>level</a:t>
            </a:r>
            <a:r>
              <a:rPr lang="nb-NO" dirty="0"/>
              <a:t>) </a:t>
            </a:r>
            <a:r>
              <a:rPr lang="nb-NO" dirty="0" err="1"/>
              <a:t>control</a:t>
            </a:r>
            <a:r>
              <a:rPr lang="nb-NO" dirty="0"/>
              <a:t> </a:t>
            </a:r>
            <a:r>
              <a:rPr lang="nb-NO" dirty="0" err="1"/>
              <a:t>structure</a:t>
            </a:r>
            <a:endParaRPr lang="nb-NO" dirty="0"/>
          </a:p>
          <a:p>
            <a:pPr lvl="1"/>
            <a:r>
              <a:rPr lang="nb-NO" dirty="0"/>
              <a:t>Location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throughput</a:t>
            </a:r>
            <a:r>
              <a:rPr lang="nb-NO" dirty="0"/>
              <a:t> manipulator</a:t>
            </a:r>
          </a:p>
          <a:p>
            <a:pPr lvl="1"/>
            <a:r>
              <a:rPr lang="nb-NO" dirty="0" err="1"/>
              <a:t>Consistency</a:t>
            </a:r>
            <a:r>
              <a:rPr lang="nb-NO" dirty="0"/>
              <a:t> and </a:t>
            </a:r>
            <a:r>
              <a:rPr lang="nb-NO" dirty="0" err="1"/>
              <a:t>radiating</a:t>
            </a:r>
            <a:r>
              <a:rPr lang="nb-NO" dirty="0"/>
              <a:t> </a:t>
            </a:r>
            <a:r>
              <a:rPr lang="nb-NO" dirty="0" err="1"/>
              <a:t>rule</a:t>
            </a: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err="1"/>
              <a:t>Structure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regulatory</a:t>
            </a:r>
            <a:r>
              <a:rPr lang="nb-NO" dirty="0"/>
              <a:t> </a:t>
            </a:r>
            <a:r>
              <a:rPr lang="nb-NO" dirty="0" err="1"/>
              <a:t>control</a:t>
            </a:r>
            <a:r>
              <a:rPr lang="nb-NO" dirty="0"/>
              <a:t> </a:t>
            </a:r>
            <a:r>
              <a:rPr lang="nb-NO" dirty="0" err="1"/>
              <a:t>layer</a:t>
            </a:r>
            <a:r>
              <a:rPr lang="nb-NO" dirty="0"/>
              <a:t> (PID)</a:t>
            </a:r>
          </a:p>
          <a:p>
            <a:pPr lvl="1"/>
            <a:r>
              <a:rPr lang="nb-NO" dirty="0" err="1"/>
              <a:t>Selection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controlled</a:t>
            </a:r>
            <a:r>
              <a:rPr lang="nb-NO" dirty="0"/>
              <a:t> variables (CV2) and </a:t>
            </a:r>
            <a:r>
              <a:rPr lang="nb-NO" dirty="0" err="1"/>
              <a:t>pairing</a:t>
            </a:r>
            <a:r>
              <a:rPr lang="nb-NO" dirty="0"/>
              <a:t> </a:t>
            </a:r>
            <a:r>
              <a:rPr lang="nb-NO" dirty="0" err="1"/>
              <a:t>with</a:t>
            </a:r>
            <a:r>
              <a:rPr lang="nb-NO" dirty="0"/>
              <a:t> </a:t>
            </a:r>
            <a:r>
              <a:rPr lang="nb-NO" dirty="0" err="1"/>
              <a:t>manipulated</a:t>
            </a:r>
            <a:r>
              <a:rPr lang="nb-NO" dirty="0"/>
              <a:t> variables (MV2) </a:t>
            </a:r>
          </a:p>
          <a:p>
            <a:pPr lvl="1"/>
            <a:r>
              <a:rPr lang="nb-NO" dirty="0"/>
              <a:t>Main </a:t>
            </a:r>
            <a:r>
              <a:rPr lang="nb-NO" dirty="0" err="1"/>
              <a:t>rule</a:t>
            </a:r>
            <a:r>
              <a:rPr lang="nb-NO" dirty="0"/>
              <a:t>: Control </a:t>
            </a:r>
            <a:r>
              <a:rPr lang="nb-NO" dirty="0" err="1"/>
              <a:t>drifting</a:t>
            </a:r>
            <a:r>
              <a:rPr lang="nb-NO" dirty="0"/>
              <a:t> variables and "pair </a:t>
            </a:r>
            <a:r>
              <a:rPr lang="nb-NO" dirty="0" err="1"/>
              <a:t>close</a:t>
            </a:r>
            <a:r>
              <a:rPr lang="nb-NO" dirty="0"/>
              <a:t>" </a:t>
            </a:r>
          </a:p>
          <a:p>
            <a:pPr marL="457200" lvl="1" indent="0">
              <a:buNone/>
            </a:pPr>
            <a:endParaRPr lang="nb-NO" dirty="0"/>
          </a:p>
          <a:p>
            <a:pPr marL="57150" indent="0">
              <a:buNone/>
            </a:pPr>
            <a:r>
              <a:rPr lang="nb-NO" dirty="0" err="1"/>
              <a:t>Summary</a:t>
            </a:r>
            <a:r>
              <a:rPr lang="nb-NO" dirty="0"/>
              <a:t>: </a:t>
            </a:r>
            <a:r>
              <a:rPr lang="nb-NO" dirty="0" err="1"/>
              <a:t>Sigurd’s</a:t>
            </a:r>
            <a:r>
              <a:rPr lang="nb-NO" dirty="0"/>
              <a:t> </a:t>
            </a:r>
            <a:r>
              <a:rPr lang="nb-NO" dirty="0" err="1"/>
              <a:t>rules</a:t>
            </a:r>
            <a:r>
              <a:rPr lang="nb-NO" dirty="0"/>
              <a:t> for </a:t>
            </a:r>
            <a:r>
              <a:rPr lang="nb-NO" dirty="0" err="1"/>
              <a:t>plantwide</a:t>
            </a:r>
            <a:r>
              <a:rPr lang="nb-NO" dirty="0"/>
              <a:t> </a:t>
            </a:r>
            <a:r>
              <a:rPr lang="nb-NO" dirty="0" err="1"/>
              <a:t>control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4176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Part 4: PID tuning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b-NO" sz="3600" b="1" dirty="0"/>
              <a:t>PID </a:t>
            </a:r>
            <a:r>
              <a:rPr lang="nb-NO" sz="3600" b="1" dirty="0" err="1"/>
              <a:t>controller</a:t>
            </a:r>
            <a:r>
              <a:rPr lang="nb-NO" sz="3600" b="1" dirty="0"/>
              <a:t> tuning: It </a:t>
            </a:r>
            <a:r>
              <a:rPr lang="nb-NO" sz="3600" b="1" dirty="0" err="1"/>
              <a:t>pays</a:t>
            </a:r>
            <a:r>
              <a:rPr lang="nb-NO" sz="3600" b="1" dirty="0"/>
              <a:t> </a:t>
            </a:r>
            <a:r>
              <a:rPr lang="nb-NO" sz="3600" b="1" dirty="0" err="1"/>
              <a:t>off</a:t>
            </a:r>
            <a:r>
              <a:rPr lang="nb-NO" sz="3600" b="1" dirty="0"/>
              <a:t> to be </a:t>
            </a:r>
            <a:r>
              <a:rPr lang="nb-NO" sz="3600" b="1" dirty="0" err="1"/>
              <a:t>systematic</a:t>
            </a:r>
            <a:r>
              <a:rPr lang="nb-NO" sz="3600" b="1" dirty="0"/>
              <a:t>!</a:t>
            </a:r>
          </a:p>
          <a:p>
            <a:pPr marL="0" indent="0">
              <a:buNone/>
            </a:pPr>
            <a:r>
              <a:rPr lang="nb-NO" dirty="0"/>
              <a:t> </a:t>
            </a:r>
          </a:p>
          <a:p>
            <a:r>
              <a:rPr lang="nb-NO" dirty="0" err="1"/>
              <a:t>Derivation</a:t>
            </a:r>
            <a:r>
              <a:rPr lang="nb-NO" dirty="0"/>
              <a:t> SIMC PID tuning </a:t>
            </a:r>
            <a:r>
              <a:rPr lang="nb-NO" dirty="0" err="1"/>
              <a:t>rules</a:t>
            </a:r>
            <a:endParaRPr lang="nb-NO" dirty="0"/>
          </a:p>
          <a:p>
            <a:pPr lvl="1"/>
            <a:r>
              <a:rPr lang="nb-NO" dirty="0"/>
              <a:t>Controller </a:t>
            </a:r>
            <a:r>
              <a:rPr lang="nb-NO" dirty="0" err="1"/>
              <a:t>gain</a:t>
            </a:r>
            <a:r>
              <a:rPr lang="nb-NO" dirty="0"/>
              <a:t>, Integral time, derivative time </a:t>
            </a:r>
          </a:p>
          <a:p>
            <a:pPr marL="0" indent="0">
              <a:buNone/>
            </a:pPr>
            <a:r>
              <a:rPr lang="nb-NO" dirty="0"/>
              <a:t> </a:t>
            </a:r>
          </a:p>
          <a:p>
            <a:r>
              <a:rPr lang="nb-NO" dirty="0" err="1"/>
              <a:t>Obtaining</a:t>
            </a:r>
            <a:r>
              <a:rPr lang="nb-NO" dirty="0"/>
              <a:t> first-order </a:t>
            </a:r>
            <a:r>
              <a:rPr lang="nb-NO" dirty="0" err="1"/>
              <a:t>plus</a:t>
            </a:r>
            <a:r>
              <a:rPr lang="nb-NO" dirty="0"/>
              <a:t> </a:t>
            </a:r>
            <a:r>
              <a:rPr lang="nb-NO" dirty="0" err="1"/>
              <a:t>delay</a:t>
            </a:r>
            <a:r>
              <a:rPr lang="nb-NO" dirty="0"/>
              <a:t> </a:t>
            </a:r>
            <a:r>
              <a:rPr lang="nb-NO" dirty="0" err="1"/>
              <a:t>models</a:t>
            </a:r>
            <a:endParaRPr lang="nb-NO" dirty="0"/>
          </a:p>
          <a:p>
            <a:pPr lvl="1"/>
            <a:r>
              <a:rPr lang="nb-NO" dirty="0"/>
              <a:t>Open-loop </a:t>
            </a:r>
            <a:r>
              <a:rPr lang="nb-NO" dirty="0" err="1"/>
              <a:t>step</a:t>
            </a:r>
            <a:r>
              <a:rPr lang="nb-NO" dirty="0"/>
              <a:t> </a:t>
            </a:r>
            <a:r>
              <a:rPr lang="nb-NO" dirty="0" err="1"/>
              <a:t>response</a:t>
            </a:r>
            <a:endParaRPr lang="nb-NO" dirty="0"/>
          </a:p>
          <a:p>
            <a:pPr lvl="1"/>
            <a:r>
              <a:rPr lang="nb-NO" dirty="0"/>
              <a:t>From </a:t>
            </a:r>
            <a:r>
              <a:rPr lang="nb-NO" dirty="0" err="1"/>
              <a:t>detailed</a:t>
            </a:r>
            <a:r>
              <a:rPr lang="nb-NO" dirty="0"/>
              <a:t> </a:t>
            </a:r>
            <a:r>
              <a:rPr lang="nb-NO" dirty="0" err="1"/>
              <a:t>model</a:t>
            </a:r>
            <a:r>
              <a:rPr lang="nb-NO" dirty="0"/>
              <a:t> (half </a:t>
            </a:r>
            <a:r>
              <a:rPr lang="nb-NO" dirty="0" err="1"/>
              <a:t>rule</a:t>
            </a:r>
            <a:r>
              <a:rPr lang="nb-NO" dirty="0"/>
              <a:t>)</a:t>
            </a:r>
          </a:p>
          <a:p>
            <a:pPr lvl="1"/>
            <a:r>
              <a:rPr lang="nb-NO" dirty="0"/>
              <a:t>From </a:t>
            </a:r>
            <a:r>
              <a:rPr lang="nb-NO" dirty="0" err="1"/>
              <a:t>closed</a:t>
            </a:r>
            <a:r>
              <a:rPr lang="nb-NO" dirty="0"/>
              <a:t>-loop </a:t>
            </a:r>
            <a:r>
              <a:rPr lang="nb-NO" dirty="0" err="1"/>
              <a:t>setpoint</a:t>
            </a:r>
            <a:r>
              <a:rPr lang="nb-NO" dirty="0"/>
              <a:t> </a:t>
            </a:r>
            <a:r>
              <a:rPr lang="nb-NO" dirty="0" err="1"/>
              <a:t>response</a:t>
            </a:r>
            <a:endParaRPr lang="nb-NO" dirty="0"/>
          </a:p>
          <a:p>
            <a:endParaRPr lang="nb-NO" dirty="0"/>
          </a:p>
          <a:p>
            <a:r>
              <a:rPr lang="nb-NO" dirty="0"/>
              <a:t>Special </a:t>
            </a:r>
            <a:r>
              <a:rPr lang="nb-NO" dirty="0" err="1"/>
              <a:t>topics</a:t>
            </a:r>
            <a:endParaRPr lang="nb-NO" dirty="0"/>
          </a:p>
          <a:p>
            <a:pPr lvl="1"/>
            <a:r>
              <a:rPr lang="nb-NO" dirty="0" err="1"/>
              <a:t>Integrating</a:t>
            </a:r>
            <a:r>
              <a:rPr lang="nb-NO" dirty="0"/>
              <a:t> </a:t>
            </a:r>
            <a:r>
              <a:rPr lang="nb-NO" dirty="0" err="1"/>
              <a:t>processes</a:t>
            </a:r>
            <a:r>
              <a:rPr lang="nb-NO" dirty="0"/>
              <a:t> (</a:t>
            </a:r>
            <a:r>
              <a:rPr lang="nb-NO" dirty="0" err="1"/>
              <a:t>level</a:t>
            </a:r>
            <a:r>
              <a:rPr lang="nb-NO" dirty="0"/>
              <a:t> </a:t>
            </a:r>
            <a:r>
              <a:rPr lang="nb-NO" dirty="0" err="1"/>
              <a:t>control</a:t>
            </a:r>
            <a:r>
              <a:rPr lang="nb-NO" dirty="0"/>
              <a:t>)</a:t>
            </a:r>
          </a:p>
          <a:p>
            <a:pPr lvl="1"/>
            <a:r>
              <a:rPr lang="nb-NO" dirty="0" err="1"/>
              <a:t>Other</a:t>
            </a:r>
            <a:r>
              <a:rPr lang="nb-NO" dirty="0"/>
              <a:t> </a:t>
            </a:r>
            <a:r>
              <a:rPr lang="nb-NO" dirty="0" err="1"/>
              <a:t>special</a:t>
            </a:r>
            <a:r>
              <a:rPr lang="nb-NO" dirty="0"/>
              <a:t> </a:t>
            </a:r>
            <a:r>
              <a:rPr lang="nb-NO" dirty="0" err="1"/>
              <a:t>processes</a:t>
            </a:r>
            <a:r>
              <a:rPr lang="nb-NO" dirty="0"/>
              <a:t> and </a:t>
            </a:r>
            <a:r>
              <a:rPr lang="nb-NO" dirty="0" err="1"/>
              <a:t>examples</a:t>
            </a:r>
            <a:endParaRPr lang="nb-NO" dirty="0"/>
          </a:p>
          <a:p>
            <a:pPr lvl="1"/>
            <a:r>
              <a:rPr lang="nb-NO" dirty="0" err="1"/>
              <a:t>When</a:t>
            </a:r>
            <a:r>
              <a:rPr lang="nb-NO" dirty="0"/>
              <a:t> do </a:t>
            </a:r>
            <a:r>
              <a:rPr lang="nb-NO" dirty="0" err="1"/>
              <a:t>we</a:t>
            </a:r>
            <a:r>
              <a:rPr lang="nb-NO" dirty="0"/>
              <a:t> </a:t>
            </a:r>
            <a:r>
              <a:rPr lang="nb-NO" dirty="0" err="1"/>
              <a:t>need</a:t>
            </a:r>
            <a:r>
              <a:rPr lang="nb-NO" dirty="0"/>
              <a:t> derivative action?</a:t>
            </a:r>
          </a:p>
          <a:p>
            <a:pPr lvl="1"/>
            <a:r>
              <a:rPr lang="nb-NO" dirty="0" err="1"/>
              <a:t>Near-optimality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SIMC PID tuning </a:t>
            </a:r>
            <a:r>
              <a:rPr lang="nb-NO" dirty="0" err="1"/>
              <a:t>rules</a:t>
            </a:r>
            <a:endParaRPr lang="nb-NO" dirty="0"/>
          </a:p>
          <a:p>
            <a:pPr lvl="1"/>
            <a:r>
              <a:rPr lang="nb-NO" dirty="0"/>
              <a:t>Non PID-</a:t>
            </a:r>
            <a:r>
              <a:rPr lang="nb-NO" dirty="0" err="1"/>
              <a:t>control</a:t>
            </a:r>
            <a:r>
              <a:rPr lang="nb-NO" dirty="0"/>
              <a:t>: Is </a:t>
            </a:r>
            <a:r>
              <a:rPr lang="nb-NO" dirty="0" err="1"/>
              <a:t>there</a:t>
            </a:r>
            <a:r>
              <a:rPr lang="nb-NO" dirty="0"/>
              <a:t> an </a:t>
            </a:r>
            <a:r>
              <a:rPr lang="nb-NO" dirty="0" err="1"/>
              <a:t>advantage</a:t>
            </a:r>
            <a:r>
              <a:rPr lang="nb-NO" dirty="0"/>
              <a:t> in </a:t>
            </a:r>
            <a:r>
              <a:rPr lang="nb-NO" dirty="0" err="1"/>
              <a:t>using</a:t>
            </a:r>
            <a:r>
              <a:rPr lang="nb-NO" dirty="0"/>
              <a:t> Smith </a:t>
            </a:r>
            <a:r>
              <a:rPr lang="nb-NO" dirty="0" err="1"/>
              <a:t>Predictor</a:t>
            </a:r>
            <a:r>
              <a:rPr lang="nb-NO" dirty="0"/>
              <a:t>? (No)</a:t>
            </a:r>
          </a:p>
          <a:p>
            <a:pPr lvl="1"/>
            <a:endParaRPr lang="nb-NO" dirty="0"/>
          </a:p>
          <a:p>
            <a:r>
              <a:rPr lang="nb-NO" dirty="0" err="1"/>
              <a:t>Examples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5143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Part 5: Advanced control + case 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b-NO" sz="3600" dirty="0"/>
              <a:t>Advanced control layer</a:t>
            </a:r>
          </a:p>
          <a:p>
            <a:r>
              <a:rPr lang="nb-NO" dirty="0"/>
              <a:t>Design based on simple elements:</a:t>
            </a:r>
          </a:p>
          <a:p>
            <a:pPr marL="857250" lvl="1" indent="-457200"/>
            <a:r>
              <a:rPr lang="nb-NO" dirty="0"/>
              <a:t>Ratio control</a:t>
            </a:r>
          </a:p>
          <a:p>
            <a:pPr marL="857250" lvl="1" indent="-457200"/>
            <a:r>
              <a:rPr lang="nb-NO" dirty="0" err="1"/>
              <a:t>Cascade</a:t>
            </a:r>
            <a:r>
              <a:rPr lang="nb-NO" dirty="0"/>
              <a:t> </a:t>
            </a:r>
            <a:r>
              <a:rPr lang="nb-NO" dirty="0" err="1"/>
              <a:t>control</a:t>
            </a:r>
            <a:endParaRPr lang="nb-NO" dirty="0"/>
          </a:p>
          <a:p>
            <a:pPr marL="857250" lvl="1" indent="-457200"/>
            <a:r>
              <a:rPr lang="nb-NO" dirty="0" err="1"/>
              <a:t>Selectors</a:t>
            </a:r>
            <a:endParaRPr lang="nb-NO" dirty="0"/>
          </a:p>
          <a:p>
            <a:pPr marL="857250" lvl="1" indent="-457200"/>
            <a:r>
              <a:rPr lang="nb-NO" dirty="0"/>
              <a:t>Input resetting (</a:t>
            </a:r>
            <a:r>
              <a:rPr lang="nb-NO" dirty="0" err="1"/>
              <a:t>valve</a:t>
            </a:r>
            <a:r>
              <a:rPr lang="nb-NO" dirty="0"/>
              <a:t> </a:t>
            </a:r>
            <a:r>
              <a:rPr lang="nb-NO" dirty="0" err="1"/>
              <a:t>position</a:t>
            </a:r>
            <a:r>
              <a:rPr lang="nb-NO" dirty="0"/>
              <a:t> </a:t>
            </a:r>
            <a:r>
              <a:rPr lang="nb-NO" dirty="0" err="1"/>
              <a:t>control</a:t>
            </a:r>
            <a:r>
              <a:rPr lang="nb-NO" dirty="0"/>
              <a:t>)</a:t>
            </a:r>
          </a:p>
          <a:p>
            <a:pPr marL="857250" lvl="1" indent="-457200"/>
            <a:r>
              <a:rPr lang="nb-NO" dirty="0"/>
              <a:t>Split range </a:t>
            </a:r>
            <a:r>
              <a:rPr lang="nb-NO" dirty="0" err="1"/>
              <a:t>control</a:t>
            </a:r>
            <a:endParaRPr lang="nb-NO" dirty="0"/>
          </a:p>
          <a:p>
            <a:pPr marL="857250" lvl="1" indent="-457200"/>
            <a:r>
              <a:rPr lang="nb-NO" dirty="0" err="1"/>
              <a:t>Decouplers</a:t>
            </a:r>
            <a:r>
              <a:rPr lang="nb-NO" dirty="0"/>
              <a:t> (</a:t>
            </a:r>
            <a:r>
              <a:rPr lang="nb-NO" dirty="0" err="1"/>
              <a:t>including</a:t>
            </a:r>
            <a:r>
              <a:rPr lang="nb-NO" dirty="0"/>
              <a:t> </a:t>
            </a:r>
            <a:r>
              <a:rPr lang="nb-NO" dirty="0" err="1"/>
              <a:t>phsically</a:t>
            </a:r>
            <a:r>
              <a:rPr lang="nb-NO" dirty="0"/>
              <a:t> </a:t>
            </a:r>
            <a:r>
              <a:rPr lang="nb-NO" dirty="0" err="1"/>
              <a:t>based</a:t>
            </a:r>
            <a:r>
              <a:rPr lang="nb-NO" dirty="0"/>
              <a:t>) </a:t>
            </a:r>
          </a:p>
          <a:p>
            <a:pPr marL="857250" lvl="1" indent="-457200"/>
            <a:r>
              <a:rPr lang="nb-NO" dirty="0" err="1"/>
              <a:t>When</a:t>
            </a:r>
            <a:r>
              <a:rPr lang="nb-NO" dirty="0"/>
              <a:t> </a:t>
            </a:r>
            <a:r>
              <a:rPr lang="nb-NO" dirty="0" err="1"/>
              <a:t>should</a:t>
            </a:r>
            <a:r>
              <a:rPr lang="nb-NO" dirty="0"/>
              <a:t> </a:t>
            </a:r>
            <a:r>
              <a:rPr lang="nb-NO" dirty="0" err="1"/>
              <a:t>these</a:t>
            </a:r>
            <a:r>
              <a:rPr lang="nb-NO" dirty="0"/>
              <a:t> elements be used?</a:t>
            </a:r>
          </a:p>
          <a:p>
            <a:r>
              <a:rPr lang="nb-NO" dirty="0" err="1"/>
              <a:t>When</a:t>
            </a:r>
            <a:r>
              <a:rPr lang="nb-NO" dirty="0"/>
              <a:t> </a:t>
            </a:r>
            <a:r>
              <a:rPr lang="nb-NO" dirty="0" err="1"/>
              <a:t>use</a:t>
            </a:r>
            <a:r>
              <a:rPr lang="nb-NO" dirty="0"/>
              <a:t> MPC </a:t>
            </a:r>
            <a:r>
              <a:rPr lang="nb-NO" dirty="0" err="1"/>
              <a:t>instead</a:t>
            </a:r>
            <a:r>
              <a:rPr lang="nb-NO" dirty="0"/>
              <a:t>?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Case studies</a:t>
            </a:r>
          </a:p>
          <a:p>
            <a:r>
              <a:rPr lang="nb-NO" dirty="0" err="1"/>
              <a:t>Example</a:t>
            </a:r>
            <a:r>
              <a:rPr lang="nb-NO" dirty="0"/>
              <a:t>: </a:t>
            </a:r>
            <a:r>
              <a:rPr lang="nb-NO" dirty="0" err="1"/>
              <a:t>Distillation</a:t>
            </a:r>
            <a:r>
              <a:rPr lang="nb-NO" dirty="0"/>
              <a:t> </a:t>
            </a:r>
            <a:r>
              <a:rPr lang="nb-NO" dirty="0" err="1"/>
              <a:t>column</a:t>
            </a:r>
            <a:r>
              <a:rPr lang="nb-NO" dirty="0"/>
              <a:t> </a:t>
            </a:r>
            <a:r>
              <a:rPr lang="nb-NO" dirty="0" err="1"/>
              <a:t>control</a:t>
            </a:r>
            <a:endParaRPr lang="nb-NO" dirty="0"/>
          </a:p>
          <a:p>
            <a:r>
              <a:rPr lang="nb-NO" dirty="0" err="1"/>
              <a:t>Example</a:t>
            </a:r>
            <a:r>
              <a:rPr lang="nb-NO" dirty="0"/>
              <a:t>: </a:t>
            </a:r>
            <a:r>
              <a:rPr lang="nb-NO" dirty="0" err="1"/>
              <a:t>Plantwide</a:t>
            </a:r>
            <a:r>
              <a:rPr lang="nb-NO" dirty="0"/>
              <a:t> </a:t>
            </a:r>
            <a:r>
              <a:rPr lang="nb-NO" dirty="0" err="1"/>
              <a:t>control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complete</a:t>
            </a:r>
            <a:r>
              <a:rPr lang="nb-NO" dirty="0"/>
              <a:t> plant </a:t>
            </a:r>
            <a:r>
              <a:rPr lang="nb-NO" dirty="0" err="1"/>
              <a:t>Recycle</a:t>
            </a:r>
            <a:r>
              <a:rPr lang="nb-NO" dirty="0"/>
              <a:t> </a:t>
            </a:r>
            <a:r>
              <a:rPr lang="nb-NO" dirty="0" err="1"/>
              <a:t>processes</a:t>
            </a:r>
            <a:r>
              <a:rPr lang="nb-NO" dirty="0"/>
              <a:t>: How to </a:t>
            </a:r>
            <a:r>
              <a:rPr lang="nb-NO" dirty="0" err="1"/>
              <a:t>avoid</a:t>
            </a:r>
            <a:r>
              <a:rPr lang="nb-NO" dirty="0"/>
              <a:t> </a:t>
            </a:r>
            <a:r>
              <a:rPr lang="nb-NO" dirty="0" err="1"/>
              <a:t>snowballing</a:t>
            </a:r>
            <a:endParaRPr lang="nb-NO" dirty="0"/>
          </a:p>
          <a:p>
            <a:endParaRPr lang="nb-NO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43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558</Words>
  <Application>Microsoft Office PowerPoint</Application>
  <PresentationFormat>On-screen Show (4:3)</PresentationFormat>
  <Paragraphs>144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Helvetica</vt:lpstr>
      <vt:lpstr>Helvetica-Narrow</vt:lpstr>
      <vt:lpstr>Times New Roman</vt:lpstr>
      <vt:lpstr>Office Theme</vt:lpstr>
      <vt:lpstr>Advanced process control with focus on selecting economic controlled variables («self-optimizing control»)</vt:lpstr>
      <vt:lpstr>Course information</vt:lpstr>
      <vt:lpstr>Course Summary</vt:lpstr>
      <vt:lpstr>Plantwide process control</vt:lpstr>
      <vt:lpstr>Part 1: Plantwide control</vt:lpstr>
      <vt:lpstr>Part 2: Self-optimizing control theory</vt:lpstr>
      <vt:lpstr>Part 3: Regulatory («stabilizing») control </vt:lpstr>
      <vt:lpstr>Part 4: PID tuning</vt:lpstr>
      <vt:lpstr>Part 5: Advanced control + case studies</vt:lpstr>
      <vt:lpstr>Course Plan 2016</vt:lpstr>
    </vt:vector>
  </TitlesOfParts>
  <Company>NTNU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plantwide process control</dc:title>
  <dc:creator>Sigurd Skogestad</dc:creator>
  <cp:lastModifiedBy>Sigurd Skogestad</cp:lastModifiedBy>
  <cp:revision>48</cp:revision>
  <dcterms:created xsi:type="dcterms:W3CDTF">2014-03-11T09:33:56Z</dcterms:created>
  <dcterms:modified xsi:type="dcterms:W3CDTF">2016-08-31T09:58:46Z</dcterms:modified>
</cp:coreProperties>
</file>