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543" r:id="rId2"/>
    <p:sldId id="542" r:id="rId3"/>
    <p:sldId id="544" r:id="rId4"/>
    <p:sldId id="545" r:id="rId5"/>
    <p:sldId id="546" r:id="rId6"/>
    <p:sldId id="537" r:id="rId7"/>
    <p:sldId id="538" r:id="rId8"/>
    <p:sldId id="539" r:id="rId9"/>
    <p:sldId id="540" r:id="rId10"/>
    <p:sldId id="558" r:id="rId11"/>
    <p:sldId id="559" r:id="rId12"/>
    <p:sldId id="560" r:id="rId13"/>
    <p:sldId id="561" r:id="rId14"/>
    <p:sldId id="578" r:id="rId15"/>
    <p:sldId id="580" r:id="rId16"/>
    <p:sldId id="569" r:id="rId17"/>
    <p:sldId id="570" r:id="rId18"/>
    <p:sldId id="571" r:id="rId19"/>
    <p:sldId id="573" r:id="rId20"/>
    <p:sldId id="575" r:id="rId21"/>
    <p:sldId id="577" r:id="rId22"/>
    <p:sldId id="548" r:id="rId23"/>
    <p:sldId id="549" r:id="rId24"/>
    <p:sldId id="550" r:id="rId25"/>
    <p:sldId id="551" r:id="rId26"/>
    <p:sldId id="552" r:id="rId27"/>
    <p:sldId id="553" r:id="rId28"/>
    <p:sldId id="554" r:id="rId29"/>
    <p:sldId id="555" r:id="rId30"/>
    <p:sldId id="563" r:id="rId31"/>
    <p:sldId id="557" r:id="rId32"/>
    <p:sldId id="579" r:id="rId33"/>
    <p:sldId id="565" r:id="rId34"/>
    <p:sldId id="567" r:id="rId35"/>
    <p:sldId id="566" r:id="rId36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ECD"/>
    <a:srgbClr val="005DAB"/>
    <a:srgbClr val="97BF73"/>
    <a:srgbClr val="73A717"/>
    <a:srgbClr val="529216"/>
    <a:srgbClr val="99CCFF"/>
    <a:srgbClr val="CCCCFF"/>
    <a:srgbClr val="FF9900"/>
    <a:srgbClr val="80808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964" y="-7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20340"/>
    </p:cViewPr>
  </p:sorterViewPr>
  <p:notesViewPr>
    <p:cSldViewPr>
      <p:cViewPr varScale="1">
        <p:scale>
          <a:sx n="77" d="100"/>
          <a:sy n="77" d="100"/>
        </p:scale>
        <p:origin x="22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021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6932A83-AFDF-40D0-89A0-6389D6F54BC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7784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A30029-9615-44D2-9EF9-9D1495133B1C}" type="slidenum">
              <a:rPr lang="sv-SE"/>
              <a:pPr/>
              <a:t>1</a:t>
            </a:fld>
            <a:endParaRPr lang="sv-SE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29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F071E79-4DD6-4BD4-A3B0-F7B46FED52E5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28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1301783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2DC8E6-1593-4024-8FF8-5BF7315F3928}" type="slidenum">
              <a:rPr lang="ar-SA" altLang="nb-NO" smtClean="0">
                <a:latin typeface="Times" panose="02020603050405020304" pitchFamily="18" charset="0"/>
              </a:rPr>
              <a:pPr/>
              <a:t>29</a:t>
            </a:fld>
            <a:endParaRPr lang="nn-NO" altLang="nb-NO" smtClean="0">
              <a:latin typeface="Times" panose="02020603050405020304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2791281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5F85F0D-8E2F-460B-9541-737492DC43B2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33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3628901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5F85F0D-8E2F-460B-9541-737492DC43B2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34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21728677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5F85F0D-8E2F-460B-9541-737492DC43B2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35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2533962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A30029-9615-44D2-9EF9-9D1495133B1C}" type="slidenum">
              <a:rPr lang="sv-SE"/>
              <a:pPr/>
              <a:t>6</a:t>
            </a:fld>
            <a:endParaRPr lang="sv-SE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46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 txBox="1">
            <a:spLocks noGrp="1" noChangeArrowheads="1"/>
          </p:cNvSpPr>
          <p:nvPr/>
        </p:nvSpPr>
        <p:spPr bwMode="auto">
          <a:xfrm>
            <a:off x="3857625" y="9445625"/>
            <a:ext cx="294798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697" tIns="45849" rIns="91697" bIns="45849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4D808E0-6D09-4AFB-9121-979C957DAB18}" type="slidenum">
              <a:rPr lang="ar-SA" altLang="nb-NO" sz="1200">
                <a:latin typeface="Times" panose="02020603050405020304" pitchFamily="18" charset="0"/>
              </a:rPr>
              <a:pPr algn="r"/>
              <a:t>16</a:t>
            </a:fld>
            <a:endParaRPr lang="nn-NO" altLang="nb-NO" sz="1200">
              <a:latin typeface="Times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97" tIns="45849" rIns="91697" bIns="45849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3394514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 txBox="1">
            <a:spLocks noGrp="1" noChangeArrowheads="1"/>
          </p:cNvSpPr>
          <p:nvPr/>
        </p:nvSpPr>
        <p:spPr bwMode="auto">
          <a:xfrm>
            <a:off x="3857625" y="9445625"/>
            <a:ext cx="2947988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697" tIns="45849" rIns="91697" bIns="45849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4D808E0-6D09-4AFB-9121-979C957DAB18}" type="slidenum">
              <a:rPr lang="ar-SA" altLang="nb-NO" sz="1200">
                <a:latin typeface="Times" panose="02020603050405020304" pitchFamily="18" charset="0"/>
              </a:rPr>
              <a:pPr algn="r"/>
              <a:t>22</a:t>
            </a:fld>
            <a:endParaRPr lang="nn-NO" altLang="nb-NO" sz="1200">
              <a:latin typeface="Times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97" tIns="45849" rIns="91697" bIns="45849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363146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1DBAAE-90FA-44FE-95B0-5C7E2A3B325D}" type="slidenum">
              <a:rPr lang="ar-SA" altLang="nb-NO" smtClean="0"/>
              <a:pPr>
                <a:spcBef>
                  <a:spcPct val="0"/>
                </a:spcBef>
              </a:pPr>
              <a:t>23</a:t>
            </a:fld>
            <a:endParaRPr lang="nn-NO" altLang="nb-NO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621468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3F835F0-1FA9-4D0D-97DD-661FF7F84050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24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2320695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1135D4D-F8AF-4344-910A-85B891389C0E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25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210913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A61655F-7DDC-4B73-BAFE-13C0C593BB0B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26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3352280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 txBox="1">
            <a:spLocks noGrp="1" noChangeArrowheads="1"/>
          </p:cNvSpPr>
          <p:nvPr/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5F85F0D-8E2F-460B-9541-737492DC43B2}" type="slidenum">
              <a:rPr lang="ar-SA" altLang="nb-NO" sz="1200">
                <a:latin typeface="Times" panose="02020603050405020304" pitchFamily="18" charset="0"/>
              </a:rPr>
              <a:pPr algn="r" eaLnBrk="1" hangingPunct="1"/>
              <a:t>27</a:t>
            </a:fld>
            <a:endParaRPr lang="nn-NO" altLang="nb-NO" sz="12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 altLang="nb-NO" smtClean="0"/>
          </a:p>
        </p:txBody>
      </p:sp>
    </p:spTree>
    <p:extLst>
      <p:ext uri="{BB962C8B-B14F-4D97-AF65-F5344CB8AC3E}">
        <p14:creationId xmlns:p14="http://schemas.microsoft.com/office/powerpoint/2010/main" val="112597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14750" y="1143000"/>
            <a:ext cx="6425602" cy="1504950"/>
          </a:xfrm>
        </p:spPr>
        <p:txBody>
          <a:bodyPr/>
          <a:lstStyle>
            <a:lvl1pPr algn="ctr">
              <a:defRPr sz="32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98788" y="3789040"/>
            <a:ext cx="3097212" cy="1026467"/>
          </a:xfrm>
        </p:spPr>
        <p:txBody>
          <a:bodyPr/>
          <a:lstStyle>
            <a:lvl1pPr marL="0" indent="0" algn="ctr">
              <a:buFontTx/>
              <a:buNone/>
              <a:defRPr sz="1400" b="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900" y="6440292"/>
            <a:ext cx="1200596" cy="32015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561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7529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7529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4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3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97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109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46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69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147050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9" name="Rectangle 9"/>
          <p:cNvSpPr>
            <a:spLocks noChangeArrowheads="1"/>
          </p:cNvSpPr>
          <p:nvPr userDrawn="1"/>
        </p:nvSpPr>
        <p:spPr bwMode="auto">
          <a:xfrm>
            <a:off x="146050" y="6553200"/>
            <a:ext cx="185178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900">
                <a:solidFill>
                  <a:srgbClr val="081D58"/>
                </a:solidFill>
                <a:latin typeface="Arial" charset="0"/>
              </a:rPr>
              <a:t>K. Forsman, </a:t>
            </a:r>
            <a:r>
              <a:rPr lang="en-US" sz="900" smtClean="0">
                <a:solidFill>
                  <a:srgbClr val="081D58"/>
                </a:solidFill>
                <a:latin typeface="Arial" charset="0"/>
              </a:rPr>
              <a:t>2017-06-27, </a:t>
            </a:r>
            <a:r>
              <a:rPr lang="en-US" sz="900">
                <a:solidFill>
                  <a:srgbClr val="081D58"/>
                </a:solidFill>
                <a:latin typeface="Arial" charset="0"/>
              </a:rPr>
              <a:t>No. </a:t>
            </a:r>
            <a:fld id="{72E49CC2-2A3A-4D9F-8359-B6B54BC63B4B}" type="slidenum">
              <a:rPr lang="en-US" sz="900">
                <a:solidFill>
                  <a:srgbClr val="081D58"/>
                </a:solidFill>
                <a:latin typeface="Arial" charset="0"/>
              </a:rPr>
              <a:pPr eaLnBrk="0" hangingPunct="0"/>
              <a:t>‹#›</a:t>
            </a:fld>
            <a:endParaRPr lang="en-US" sz="900">
              <a:solidFill>
                <a:srgbClr val="081D58"/>
              </a:solidFill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900" y="6440292"/>
            <a:ext cx="1200596" cy="3201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lang="en-US" sz="2800" b="1" smtClean="0">
          <a:solidFill>
            <a:srgbClr val="669ECD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6800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7818" y="836712"/>
            <a:ext cx="8528364" cy="192024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600" dirty="0" smtClean="0"/>
              <a:t>Perspectives and future directions in control structure selection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b="0" dirty="0" smtClean="0"/>
              <a:t/>
            </a:r>
            <a:br>
              <a:rPr lang="en-US" sz="2800" b="0" dirty="0" smtClean="0"/>
            </a:br>
            <a:endParaRPr lang="en-US" sz="2800" b="0" dirty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573016"/>
            <a:ext cx="3097213" cy="457200"/>
          </a:xfrm>
          <a:noFill/>
          <a:ln/>
        </p:spPr>
        <p:txBody>
          <a:bodyPr/>
          <a:lstStyle/>
          <a:p>
            <a:r>
              <a:rPr lang="en-US" b="0" dirty="0" smtClean="0"/>
              <a:t>Sigurd Skogestad</a:t>
            </a:r>
          </a:p>
          <a:p>
            <a:r>
              <a:rPr lang="en-US" dirty="0" smtClean="0"/>
              <a:t>NTNU</a:t>
            </a:r>
          </a:p>
          <a:p>
            <a:r>
              <a:rPr lang="en-US" b="0" dirty="0" smtClean="0"/>
              <a:t>Trondheim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3568" y="6237312"/>
            <a:ext cx="1552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16 Aug. </a:t>
            </a:r>
            <a:r>
              <a:rPr lang="nb-NO" smtClean="0"/>
              <a:t>2017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663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Example: Maximize flow through a cooler</a:t>
            </a:r>
            <a:endParaRPr lang="en-US" dirty="0"/>
          </a:p>
        </p:txBody>
      </p:sp>
      <p:sp>
        <p:nvSpPr>
          <p:cNvPr id="3" name="Line 138"/>
          <p:cNvSpPr>
            <a:spLocks noChangeShapeType="1"/>
          </p:cNvSpPr>
          <p:nvPr/>
        </p:nvSpPr>
        <p:spPr bwMode="auto">
          <a:xfrm>
            <a:off x="3443758" y="3235131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5043866" y="3229899"/>
            <a:ext cx="26491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6819277" y="3127342"/>
            <a:ext cx="304800" cy="192881"/>
            <a:chOff x="4929188" y="6429375"/>
            <a:chExt cx="304800" cy="192881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12" name="Line 142"/>
          <p:cNvSpPr>
            <a:spLocks noChangeShapeType="1"/>
          </p:cNvSpPr>
          <p:nvPr/>
        </p:nvSpPr>
        <p:spPr bwMode="auto">
          <a:xfrm rot="5400000">
            <a:off x="4215929" y="4004874"/>
            <a:ext cx="881311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Line 142"/>
          <p:cNvSpPr>
            <a:spLocks noChangeShapeType="1"/>
          </p:cNvSpPr>
          <p:nvPr/>
        </p:nvSpPr>
        <p:spPr bwMode="auto">
          <a:xfrm rot="5400000">
            <a:off x="4475674" y="2663225"/>
            <a:ext cx="361824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4504187" y="3822149"/>
            <a:ext cx="304800" cy="192881"/>
            <a:chOff x="4929188" y="6429375"/>
            <a:chExt cx="304800" cy="19288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grpSp>
        <p:nvGrpSpPr>
          <p:cNvPr id="17" name="Group 287"/>
          <p:cNvGrpSpPr>
            <a:grpSpLocks/>
          </p:cNvGrpSpPr>
          <p:nvPr/>
        </p:nvGrpSpPr>
        <p:grpSpPr bwMode="auto">
          <a:xfrm>
            <a:off x="4280348" y="2844138"/>
            <a:ext cx="752475" cy="752475"/>
            <a:chOff x="864" y="3009"/>
            <a:chExt cx="954" cy="954"/>
          </a:xfrm>
        </p:grpSpPr>
        <p:sp>
          <p:nvSpPr>
            <p:cNvPr id="18" name="Oval 288"/>
            <p:cNvSpPr>
              <a:spLocks noChangeArrowheads="1"/>
            </p:cNvSpPr>
            <p:nvPr/>
          </p:nvSpPr>
          <p:spPr bwMode="auto">
            <a:xfrm>
              <a:off x="864" y="3009"/>
              <a:ext cx="954" cy="95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864" y="3216"/>
              <a:ext cx="951" cy="576"/>
              <a:chOff x="864" y="3216"/>
              <a:chExt cx="951" cy="576"/>
            </a:xfrm>
          </p:grpSpPr>
          <p:sp>
            <p:nvSpPr>
              <p:cNvPr id="20" name="Line 290"/>
              <p:cNvSpPr>
                <a:spLocks noChangeShapeType="1"/>
              </p:cNvSpPr>
              <p:nvPr/>
            </p:nvSpPr>
            <p:spPr bwMode="auto">
              <a:xfrm flipV="1">
                <a:off x="1008" y="3216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1" name="Line 291"/>
              <p:cNvSpPr>
                <a:spLocks noChangeShapeType="1"/>
              </p:cNvSpPr>
              <p:nvPr/>
            </p:nvSpPr>
            <p:spPr bwMode="auto">
              <a:xfrm flipH="1" flipV="1">
                <a:off x="1175" y="3216"/>
                <a:ext cx="332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" name="Line 292"/>
              <p:cNvSpPr>
                <a:spLocks noChangeShapeType="1"/>
              </p:cNvSpPr>
              <p:nvPr/>
            </p:nvSpPr>
            <p:spPr bwMode="auto">
              <a:xfrm flipV="1">
                <a:off x="1500" y="3504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" name="Line 293"/>
              <p:cNvSpPr>
                <a:spLocks noChangeShapeType="1"/>
              </p:cNvSpPr>
              <p:nvPr/>
            </p:nvSpPr>
            <p:spPr bwMode="auto">
              <a:xfrm>
                <a:off x="864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" name="Line 294"/>
              <p:cNvSpPr>
                <a:spLocks noChangeShapeType="1"/>
              </p:cNvSpPr>
              <p:nvPr/>
            </p:nvSpPr>
            <p:spPr bwMode="auto">
              <a:xfrm>
                <a:off x="1665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6" name="Oval 86"/>
          <p:cNvSpPr>
            <a:spLocks noChangeArrowheads="1"/>
          </p:cNvSpPr>
          <p:nvPr/>
        </p:nvSpPr>
        <p:spPr bwMode="auto">
          <a:xfrm>
            <a:off x="5358267" y="3044074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25"/>
          <p:cNvSpPr>
            <a:spLocks/>
          </p:cNvSpPr>
          <p:nvPr/>
        </p:nvSpPr>
        <p:spPr bwMode="auto">
          <a:xfrm rot="5400000">
            <a:off x="4853482" y="3223306"/>
            <a:ext cx="498387" cy="892181"/>
          </a:xfrm>
          <a:custGeom>
            <a:avLst/>
            <a:gdLst>
              <a:gd name="T0" fmla="*/ 0 w 624"/>
              <a:gd name="T1" fmla="*/ 0 h 336"/>
              <a:gd name="T2" fmla="*/ 624 w 624"/>
              <a:gd name="T3" fmla="*/ 0 h 336"/>
              <a:gd name="T4" fmla="*/ 624 w 624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336">
                <a:moveTo>
                  <a:pt x="0" y="0"/>
                </a:moveTo>
                <a:lnTo>
                  <a:pt x="624" y="0"/>
                </a:lnTo>
                <a:lnTo>
                  <a:pt x="624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" name="Freeform 85"/>
          <p:cNvSpPr>
            <a:spLocks/>
          </p:cNvSpPr>
          <p:nvPr/>
        </p:nvSpPr>
        <p:spPr bwMode="auto">
          <a:xfrm flipV="1">
            <a:off x="6334577" y="2646193"/>
            <a:ext cx="637099" cy="576397"/>
          </a:xfrm>
          <a:custGeom>
            <a:avLst/>
            <a:gdLst>
              <a:gd name="T0" fmla="*/ 0 w 294"/>
              <a:gd name="T1" fmla="*/ 0 h 286"/>
              <a:gd name="T2" fmla="*/ 0 w 294"/>
              <a:gd name="T3" fmla="*/ 286 h 286"/>
              <a:gd name="T4" fmla="*/ 294 w 294"/>
              <a:gd name="T5" fmla="*/ 286 h 286"/>
              <a:gd name="T6" fmla="*/ 294 w 294"/>
              <a:gd name="T7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" h="286">
                <a:moveTo>
                  <a:pt x="0" y="0"/>
                </a:moveTo>
                <a:lnTo>
                  <a:pt x="0" y="286"/>
                </a:lnTo>
                <a:lnTo>
                  <a:pt x="294" y="286"/>
                </a:lnTo>
                <a:lnTo>
                  <a:pt x="294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" name="Oval 86"/>
          <p:cNvSpPr>
            <a:spLocks noChangeArrowheads="1"/>
          </p:cNvSpPr>
          <p:nvPr/>
        </p:nvSpPr>
        <p:spPr bwMode="auto">
          <a:xfrm>
            <a:off x="6144078" y="3044074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7807" y="2126043"/>
            <a:ext cx="286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”Traditional” structure:</a:t>
            </a:r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961191" y="2208655"/>
            <a:ext cx="1397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Cooling water</a:t>
            </a:r>
            <a:endParaRPr lang="en-US" sz="1200"/>
          </a:p>
        </p:txBody>
      </p:sp>
      <p:sp>
        <p:nvSpPr>
          <p:cNvPr id="79" name="TextBox 78"/>
          <p:cNvSpPr txBox="1"/>
          <p:nvPr/>
        </p:nvSpPr>
        <p:spPr>
          <a:xfrm>
            <a:off x="5727366" y="3918589"/>
            <a:ext cx="1351821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sv-SE" sz="1200" smtClean="0"/>
              <a:t>The operator</a:t>
            </a:r>
          </a:p>
          <a:p>
            <a:pPr algn="ctr"/>
            <a:r>
              <a:rPr lang="sv-SE" sz="1200" smtClean="0"/>
              <a:t>gives the setpoint for the flow</a:t>
            </a:r>
            <a:endParaRPr lang="en-US" sz="1200"/>
          </a:p>
        </p:txBody>
      </p:sp>
      <p:sp>
        <p:nvSpPr>
          <p:cNvPr id="80" name="Line 127"/>
          <p:cNvSpPr>
            <a:spLocks noChangeShapeType="1"/>
          </p:cNvSpPr>
          <p:nvPr/>
        </p:nvSpPr>
        <p:spPr bwMode="auto">
          <a:xfrm rot="10800000">
            <a:off x="6334578" y="3402696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5" name="TextBox 74"/>
          <p:cNvSpPr txBox="1"/>
          <p:nvPr/>
        </p:nvSpPr>
        <p:spPr>
          <a:xfrm>
            <a:off x="307807" y="1208013"/>
            <a:ext cx="761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The temperature must be kept a a given setpoint, e.g. 45 degrees.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375804" y="3081875"/>
            <a:ext cx="104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Product</a:t>
            </a:r>
            <a:endParaRPr lang="en-US" sz="1200"/>
          </a:p>
        </p:txBody>
      </p:sp>
      <p:sp>
        <p:nvSpPr>
          <p:cNvPr id="32" name="TextBox 31"/>
          <p:cNvSpPr txBox="1"/>
          <p:nvPr/>
        </p:nvSpPr>
        <p:spPr>
          <a:xfrm>
            <a:off x="307806" y="5026261"/>
            <a:ext cx="7506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mtClean="0"/>
              <a:t>Weakness of this structure: there is no automatic mechanism that guarantees maximum flow.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4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8"/>
          <p:cNvSpPr>
            <a:spLocks noChangeShapeType="1"/>
          </p:cNvSpPr>
          <p:nvPr/>
        </p:nvSpPr>
        <p:spPr bwMode="auto">
          <a:xfrm>
            <a:off x="2543610" y="143114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143718" y="1425908"/>
            <a:ext cx="26491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5919129" y="1323351"/>
            <a:ext cx="304800" cy="192881"/>
            <a:chOff x="4929188" y="6429375"/>
            <a:chExt cx="304800" cy="192881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12" name="Line 142"/>
          <p:cNvSpPr>
            <a:spLocks noChangeShapeType="1"/>
          </p:cNvSpPr>
          <p:nvPr/>
        </p:nvSpPr>
        <p:spPr bwMode="auto">
          <a:xfrm rot="5400000">
            <a:off x="3315781" y="2200883"/>
            <a:ext cx="881311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Line 142"/>
          <p:cNvSpPr>
            <a:spLocks noChangeShapeType="1"/>
          </p:cNvSpPr>
          <p:nvPr/>
        </p:nvSpPr>
        <p:spPr bwMode="auto">
          <a:xfrm rot="5400000">
            <a:off x="3575526" y="859234"/>
            <a:ext cx="361824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3604039" y="2018158"/>
            <a:ext cx="304800" cy="192881"/>
            <a:chOff x="4929188" y="6429375"/>
            <a:chExt cx="304800" cy="19288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grpSp>
        <p:nvGrpSpPr>
          <p:cNvPr id="17" name="Group 287"/>
          <p:cNvGrpSpPr>
            <a:grpSpLocks/>
          </p:cNvGrpSpPr>
          <p:nvPr/>
        </p:nvGrpSpPr>
        <p:grpSpPr bwMode="auto">
          <a:xfrm>
            <a:off x="3380200" y="1040147"/>
            <a:ext cx="752475" cy="752475"/>
            <a:chOff x="864" y="3009"/>
            <a:chExt cx="954" cy="954"/>
          </a:xfrm>
        </p:grpSpPr>
        <p:sp>
          <p:nvSpPr>
            <p:cNvPr id="18" name="Oval 288"/>
            <p:cNvSpPr>
              <a:spLocks noChangeArrowheads="1"/>
            </p:cNvSpPr>
            <p:nvPr/>
          </p:nvSpPr>
          <p:spPr bwMode="auto">
            <a:xfrm>
              <a:off x="864" y="3009"/>
              <a:ext cx="954" cy="95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864" y="3216"/>
              <a:ext cx="951" cy="576"/>
              <a:chOff x="864" y="3216"/>
              <a:chExt cx="951" cy="576"/>
            </a:xfrm>
          </p:grpSpPr>
          <p:sp>
            <p:nvSpPr>
              <p:cNvPr id="20" name="Line 290"/>
              <p:cNvSpPr>
                <a:spLocks noChangeShapeType="1"/>
              </p:cNvSpPr>
              <p:nvPr/>
            </p:nvSpPr>
            <p:spPr bwMode="auto">
              <a:xfrm flipV="1">
                <a:off x="1008" y="3216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1" name="Line 291"/>
              <p:cNvSpPr>
                <a:spLocks noChangeShapeType="1"/>
              </p:cNvSpPr>
              <p:nvPr/>
            </p:nvSpPr>
            <p:spPr bwMode="auto">
              <a:xfrm flipH="1" flipV="1">
                <a:off x="1175" y="3216"/>
                <a:ext cx="332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" name="Line 292"/>
              <p:cNvSpPr>
                <a:spLocks noChangeShapeType="1"/>
              </p:cNvSpPr>
              <p:nvPr/>
            </p:nvSpPr>
            <p:spPr bwMode="auto">
              <a:xfrm flipV="1">
                <a:off x="1500" y="3504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" name="Line 293"/>
              <p:cNvSpPr>
                <a:spLocks noChangeShapeType="1"/>
              </p:cNvSpPr>
              <p:nvPr/>
            </p:nvSpPr>
            <p:spPr bwMode="auto">
              <a:xfrm>
                <a:off x="864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" name="Line 294"/>
              <p:cNvSpPr>
                <a:spLocks noChangeShapeType="1"/>
              </p:cNvSpPr>
              <p:nvPr/>
            </p:nvSpPr>
            <p:spPr bwMode="auto">
              <a:xfrm>
                <a:off x="1665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6" name="Oval 86"/>
          <p:cNvSpPr>
            <a:spLocks noChangeArrowheads="1"/>
          </p:cNvSpPr>
          <p:nvPr/>
        </p:nvSpPr>
        <p:spPr bwMode="auto">
          <a:xfrm>
            <a:off x="4458119" y="1240083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25"/>
          <p:cNvSpPr>
            <a:spLocks/>
          </p:cNvSpPr>
          <p:nvPr/>
        </p:nvSpPr>
        <p:spPr bwMode="auto">
          <a:xfrm rot="5400000">
            <a:off x="3953334" y="1419315"/>
            <a:ext cx="498387" cy="892181"/>
          </a:xfrm>
          <a:custGeom>
            <a:avLst/>
            <a:gdLst>
              <a:gd name="T0" fmla="*/ 0 w 624"/>
              <a:gd name="T1" fmla="*/ 0 h 336"/>
              <a:gd name="T2" fmla="*/ 624 w 624"/>
              <a:gd name="T3" fmla="*/ 0 h 336"/>
              <a:gd name="T4" fmla="*/ 624 w 624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336">
                <a:moveTo>
                  <a:pt x="0" y="0"/>
                </a:moveTo>
                <a:lnTo>
                  <a:pt x="624" y="0"/>
                </a:lnTo>
                <a:lnTo>
                  <a:pt x="624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" name="Freeform 85"/>
          <p:cNvSpPr>
            <a:spLocks/>
          </p:cNvSpPr>
          <p:nvPr/>
        </p:nvSpPr>
        <p:spPr bwMode="auto">
          <a:xfrm flipV="1">
            <a:off x="5434429" y="842202"/>
            <a:ext cx="637099" cy="576397"/>
          </a:xfrm>
          <a:custGeom>
            <a:avLst/>
            <a:gdLst>
              <a:gd name="T0" fmla="*/ 0 w 294"/>
              <a:gd name="T1" fmla="*/ 0 h 286"/>
              <a:gd name="T2" fmla="*/ 0 w 294"/>
              <a:gd name="T3" fmla="*/ 286 h 286"/>
              <a:gd name="T4" fmla="*/ 294 w 294"/>
              <a:gd name="T5" fmla="*/ 286 h 286"/>
              <a:gd name="T6" fmla="*/ 294 w 294"/>
              <a:gd name="T7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" h="286">
                <a:moveTo>
                  <a:pt x="0" y="0"/>
                </a:moveTo>
                <a:lnTo>
                  <a:pt x="0" y="286"/>
                </a:lnTo>
                <a:lnTo>
                  <a:pt x="294" y="286"/>
                </a:lnTo>
                <a:lnTo>
                  <a:pt x="294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" name="Oval 86"/>
          <p:cNvSpPr>
            <a:spLocks noChangeArrowheads="1"/>
          </p:cNvSpPr>
          <p:nvPr/>
        </p:nvSpPr>
        <p:spPr bwMode="auto">
          <a:xfrm>
            <a:off x="5243930" y="1240083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61043" y="404664"/>
            <a:ext cx="1397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Cooling water</a:t>
            </a:r>
            <a:endParaRPr lang="en-US" sz="1200"/>
          </a:p>
        </p:txBody>
      </p:sp>
      <p:sp>
        <p:nvSpPr>
          <p:cNvPr id="80" name="Line 127"/>
          <p:cNvSpPr>
            <a:spLocks noChangeShapeType="1"/>
          </p:cNvSpPr>
          <p:nvPr/>
        </p:nvSpPr>
        <p:spPr bwMode="auto">
          <a:xfrm rot="10800000">
            <a:off x="5434430" y="159870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1" name="TextBox 30"/>
          <p:cNvSpPr txBox="1"/>
          <p:nvPr/>
        </p:nvSpPr>
        <p:spPr>
          <a:xfrm>
            <a:off x="1475656" y="1277884"/>
            <a:ext cx="104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Product</a:t>
            </a:r>
            <a:endParaRPr lang="en-US" sz="1200"/>
          </a:p>
        </p:txBody>
      </p:sp>
      <p:sp>
        <p:nvSpPr>
          <p:cNvPr id="5" name="TextBox 4"/>
          <p:cNvSpPr txBox="1"/>
          <p:nvPr/>
        </p:nvSpPr>
        <p:spPr>
          <a:xfrm>
            <a:off x="5243094" y="2114451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q</a:t>
            </a:r>
            <a:r>
              <a:rPr lang="nb-NO" baseline="-25000" dirty="0" err="1" smtClean="0"/>
              <a:t>s</a:t>
            </a:r>
            <a:endParaRPr lang="nb-NO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486184" y="80276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endParaRPr lang="nb-NO" dirty="0"/>
          </a:p>
        </p:txBody>
      </p:sp>
      <p:sp>
        <p:nvSpPr>
          <p:cNvPr id="35" name="TextBox 34"/>
          <p:cNvSpPr txBox="1"/>
          <p:nvPr/>
        </p:nvSpPr>
        <p:spPr>
          <a:xfrm>
            <a:off x="3533562" y="85121"/>
            <a:ext cx="54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r>
              <a:rPr lang="nb-NO" baseline="-25000" dirty="0" smtClean="0"/>
              <a:t>CW</a:t>
            </a:r>
            <a:endParaRPr lang="nb-NO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3212976"/>
            <a:ext cx="67330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2 MVs: q, </a:t>
            </a:r>
            <a:r>
              <a:rPr lang="nb-NO" dirty="0" err="1" smtClean="0"/>
              <a:t>q</a:t>
            </a:r>
            <a:r>
              <a:rPr lang="nb-NO" baseline="-25000" dirty="0" err="1" smtClean="0"/>
              <a:t>cw</a:t>
            </a:r>
            <a:r>
              <a:rPr lang="nb-NO" baseline="-25000" dirty="0" smtClean="0"/>
              <a:t> </a:t>
            </a:r>
            <a:r>
              <a:rPr lang="nb-NO" dirty="0" smtClean="0"/>
              <a:t>(</a:t>
            </a:r>
            <a:r>
              <a:rPr lang="nb-NO" dirty="0" err="1" smtClean="0"/>
              <a:t>both</a:t>
            </a:r>
            <a:r>
              <a:rPr lang="nb-NO" dirty="0" smtClean="0"/>
              <a:t> have </a:t>
            </a:r>
            <a:r>
              <a:rPr lang="nb-NO" dirty="0" err="1" smtClean="0"/>
              <a:t>max-constraints</a:t>
            </a:r>
            <a:r>
              <a:rPr lang="nb-NO" dirty="0" smtClean="0"/>
              <a:t>; q&lt;</a:t>
            </a:r>
            <a:r>
              <a:rPr lang="nb-NO" dirty="0" err="1" smtClean="0"/>
              <a:t>q</a:t>
            </a:r>
            <a:r>
              <a:rPr lang="nb-NO" baseline="-25000" dirty="0" err="1" smtClean="0"/>
              <a:t>max</a:t>
            </a:r>
            <a:r>
              <a:rPr lang="nb-NO" dirty="0" smtClean="0"/>
              <a:t>, </a:t>
            </a:r>
            <a:r>
              <a:rPr lang="nb-NO" dirty="0" err="1" smtClean="0"/>
              <a:t>qcw</a:t>
            </a:r>
            <a:r>
              <a:rPr lang="nb-NO" dirty="0" smtClean="0"/>
              <a:t>&lt;</a:t>
            </a:r>
            <a:r>
              <a:rPr lang="nb-NO" dirty="0" err="1" smtClean="0"/>
              <a:t>qcw</a:t>
            </a:r>
            <a:r>
              <a:rPr lang="nb-NO" baseline="-25000" dirty="0" err="1" smtClean="0"/>
              <a:t>max</a:t>
            </a:r>
            <a:r>
              <a:rPr lang="nb-NO" dirty="0" smtClean="0"/>
              <a:t>)</a:t>
            </a:r>
            <a:endParaRPr lang="nb-NO" baseline="-25000" dirty="0" smtClean="0"/>
          </a:p>
          <a:p>
            <a:endParaRPr lang="nb-NO" dirty="0" smtClean="0"/>
          </a:p>
          <a:p>
            <a:r>
              <a:rPr lang="nb-NO" dirty="0" smtClean="0"/>
              <a:t>2 CVs (at </a:t>
            </a:r>
            <a:r>
              <a:rPr lang="nb-NO" dirty="0" err="1" smtClean="0"/>
              <a:t>constraints</a:t>
            </a:r>
            <a:r>
              <a:rPr lang="nb-NO" dirty="0" smtClean="0"/>
              <a:t>): T=45C (</a:t>
            </a:r>
            <a:r>
              <a:rPr lang="nb-NO" dirty="0" err="1" smtClean="0"/>
              <a:t>always</a:t>
            </a:r>
            <a:r>
              <a:rPr lang="nb-NO" dirty="0" smtClean="0"/>
              <a:t>), 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     q = </a:t>
            </a:r>
            <a:r>
              <a:rPr lang="nb-NO" dirty="0" err="1" smtClean="0"/>
              <a:t>q</a:t>
            </a:r>
            <a:r>
              <a:rPr lang="nb-NO" baseline="-25000" dirty="0" err="1" smtClean="0"/>
              <a:t>s</a:t>
            </a:r>
            <a:r>
              <a:rPr lang="nb-NO" baseline="-25000" dirty="0" smtClean="0"/>
              <a:t> </a:t>
            </a:r>
            <a:r>
              <a:rPr lang="nb-NO" dirty="0" smtClean="0"/>
              <a:t>(</a:t>
            </a:r>
            <a:r>
              <a:rPr lang="nb-NO" dirty="0" err="1" smtClean="0"/>
              <a:t>can</a:t>
            </a:r>
            <a:r>
              <a:rPr lang="nb-NO" dirty="0" smtClean="0"/>
              <a:t> be given up </a:t>
            </a:r>
            <a:r>
              <a:rPr lang="nb-NO" dirty="0" err="1" smtClean="0"/>
              <a:t>if</a:t>
            </a:r>
            <a:r>
              <a:rPr lang="nb-NO" dirty="0"/>
              <a:t> </a:t>
            </a:r>
            <a:r>
              <a:rPr lang="nb-NO" dirty="0" err="1" smtClean="0"/>
              <a:t>infeasible</a:t>
            </a:r>
            <a:r>
              <a:rPr lang="nb-NO" dirty="0" smtClean="0"/>
              <a:t>)</a:t>
            </a:r>
            <a:endParaRPr lang="nb-NO" baseline="-25000" dirty="0" smtClean="0"/>
          </a:p>
          <a:p>
            <a:endParaRPr lang="nb-NO" dirty="0" smtClean="0"/>
          </a:p>
          <a:p>
            <a:r>
              <a:rPr lang="nb-NO" dirty="0" err="1" smtClean="0"/>
              <a:t>Cost</a:t>
            </a:r>
            <a:r>
              <a:rPr lang="nb-NO" dirty="0" smtClean="0"/>
              <a:t> J=? (not </a:t>
            </a:r>
            <a:r>
              <a:rPr lang="nb-NO" dirty="0" err="1" smtClean="0"/>
              <a:t>needed</a:t>
            </a:r>
            <a:r>
              <a:rPr lang="nb-NO" dirty="0" smtClean="0"/>
              <a:t>, </a:t>
            </a:r>
            <a:r>
              <a:rPr lang="nb-NO" dirty="0" err="1" smtClean="0"/>
              <a:t>because</a:t>
            </a:r>
            <a:r>
              <a:rPr lang="nb-NO" dirty="0" smtClean="0"/>
              <a:t> </a:t>
            </a:r>
            <a:r>
              <a:rPr lang="nb-NO" dirty="0" err="1" smtClean="0"/>
              <a:t>solution</a:t>
            </a:r>
            <a:r>
              <a:rPr lang="nb-NO" dirty="0" smtClean="0"/>
              <a:t> </a:t>
            </a:r>
            <a:r>
              <a:rPr lang="nb-NO" dirty="0" err="1" smtClean="0"/>
              <a:t>always</a:t>
            </a:r>
            <a:r>
              <a:rPr lang="nb-NO" dirty="0" smtClean="0"/>
              <a:t> at </a:t>
            </a:r>
            <a:r>
              <a:rPr lang="nb-NO" dirty="0" err="1" smtClean="0"/>
              <a:t>constraints</a:t>
            </a:r>
            <a:r>
              <a:rPr lang="nb-NO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338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Active </a:t>
            </a:r>
            <a:r>
              <a:rPr lang="nb-NO" dirty="0" err="1" smtClean="0"/>
              <a:t>constraint</a:t>
            </a:r>
            <a:r>
              <a:rPr lang="nb-NO" dirty="0" smtClean="0"/>
              <a:t> regions </a:t>
            </a:r>
            <a:endParaRPr lang="nb-NO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555776" y="4221088"/>
            <a:ext cx="46805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 flipV="1">
            <a:off x="2558550" y="1692424"/>
            <a:ext cx="8384" cy="2528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40352" y="422108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q</a:t>
            </a:r>
            <a:r>
              <a:rPr lang="nb-NO" baseline="-25000" dirty="0" err="1" smtClean="0"/>
              <a:t>s</a:t>
            </a:r>
            <a:endParaRPr lang="nb-NO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1835696" y="1772816"/>
            <a:ext cx="54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r>
              <a:rPr lang="nb-NO" baseline="-25000" dirty="0" smtClean="0"/>
              <a:t>CW</a:t>
            </a:r>
            <a:endParaRPr lang="nb-NO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411760" y="2492896"/>
            <a:ext cx="43204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95391" y="2339007"/>
            <a:ext cx="4876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45C</a:t>
            </a:r>
            <a:endParaRPr lang="nb-NO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2411760" y="436510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4168" y="4509120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q</a:t>
            </a:r>
            <a:r>
              <a:rPr lang="nb-NO" baseline="-25000" dirty="0" err="1" smtClean="0"/>
              <a:t>max</a:t>
            </a:r>
            <a:endParaRPr lang="nb-NO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300192" y="3356992"/>
            <a:ext cx="0" cy="86409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2555776" y="2492896"/>
            <a:ext cx="3744416" cy="85990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981758" y="2688292"/>
            <a:ext cx="18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chemeClr val="accent2">
                    <a:lumMod val="50000"/>
                  </a:schemeClr>
                </a:solidFill>
              </a:rPr>
              <a:t>Infeasible</a:t>
            </a:r>
            <a:r>
              <a:rPr lang="nb-NO" dirty="0" smtClean="0">
                <a:solidFill>
                  <a:schemeClr val="accent2">
                    <a:lumMod val="50000"/>
                  </a:schemeClr>
                </a:solidFill>
              </a:rPr>
              <a:t> region</a:t>
            </a:r>
            <a:endParaRPr lang="nb-NO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37851" y="3604374"/>
            <a:ext cx="239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q=</a:t>
            </a:r>
            <a:r>
              <a:rPr lang="nb-NO" dirty="0" err="1" smtClean="0"/>
              <a:t>q</a:t>
            </a:r>
            <a:r>
              <a:rPr lang="nb-NO" baseline="-25000" dirty="0" err="1" smtClean="0"/>
              <a:t>max</a:t>
            </a:r>
            <a:r>
              <a:rPr lang="nb-NO" dirty="0" smtClean="0"/>
              <a:t> 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 2</a:t>
            </a:r>
            <a:r>
              <a:rPr lang="nb-NO" dirty="0" smtClean="0"/>
              <a:t>)</a:t>
            </a:r>
            <a:endParaRPr lang="nb-NO" dirty="0"/>
          </a:p>
        </p:txBody>
      </p:sp>
      <p:cxnSp>
        <p:nvCxnSpPr>
          <p:cNvPr id="25" name="Straight Arrow Connector 24"/>
          <p:cNvCxnSpPr>
            <a:stCxn id="23" idx="1"/>
          </p:cNvCxnSpPr>
          <p:nvPr/>
        </p:nvCxnSpPr>
        <p:spPr>
          <a:xfrm flipH="1" flipV="1">
            <a:off x="6300193" y="3748390"/>
            <a:ext cx="137658" cy="40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975043" y="2203291"/>
            <a:ext cx="5090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qcw</a:t>
            </a:r>
            <a:r>
              <a:rPr lang="nb-NO" dirty="0" smtClean="0"/>
              <a:t>=</a:t>
            </a:r>
            <a:r>
              <a:rPr lang="nb-NO" dirty="0" err="1" smtClean="0"/>
              <a:t>qcw</a:t>
            </a:r>
            <a:r>
              <a:rPr lang="nb-NO" baseline="-25000" dirty="0" err="1" smtClean="0"/>
              <a:t>max</a:t>
            </a:r>
            <a:r>
              <a:rPr lang="nb-NO" baseline="-25000" dirty="0" smtClean="0"/>
              <a:t> </a:t>
            </a:r>
            <a:r>
              <a:rPr lang="nb-NO" dirty="0" smtClean="0"/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smtClean="0">
                <a:solidFill>
                  <a:srgbClr val="FF0000"/>
                </a:solidFill>
              </a:rPr>
              <a:t>1</a:t>
            </a:r>
            <a:r>
              <a:rPr lang="nb-NO" dirty="0" smtClean="0"/>
              <a:t> -&gt; </a:t>
            </a:r>
            <a:r>
              <a:rPr lang="nb-NO" dirty="0" err="1" smtClean="0"/>
              <a:t>max</a:t>
            </a:r>
            <a:r>
              <a:rPr lang="nb-NO" dirty="0" smtClean="0"/>
              <a:t> </a:t>
            </a:r>
            <a:r>
              <a:rPr lang="nb-NO" dirty="0" err="1" smtClean="0"/>
              <a:t>achievable</a:t>
            </a:r>
            <a:r>
              <a:rPr lang="nb-NO" dirty="0" smtClean="0"/>
              <a:t> q)</a:t>
            </a:r>
            <a:endParaRPr lang="nb-NO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30725" y="2565251"/>
            <a:ext cx="185291" cy="357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1364" y="3275693"/>
            <a:ext cx="1712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Feasible</a:t>
            </a:r>
            <a:r>
              <a:rPr lang="nb-NO" dirty="0" smtClean="0">
                <a:solidFill>
                  <a:srgbClr val="FF0000"/>
                </a:solidFill>
              </a:rPr>
              <a:t> region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58595" y="5195922"/>
            <a:ext cx="60120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constraints</a:t>
            </a:r>
            <a:r>
              <a:rPr lang="nb-NO" dirty="0" smtClean="0"/>
              <a:t> regions (in all regions T=45C):</a:t>
            </a:r>
          </a:p>
          <a:p>
            <a:pPr marL="800100" lvl="1" indent="-342900">
              <a:buAutoNum type="arabicPeriod"/>
            </a:pPr>
            <a:r>
              <a:rPr lang="nb-NO" dirty="0" smtClean="0"/>
              <a:t>q = </a:t>
            </a:r>
            <a:r>
              <a:rPr lang="nb-NO" dirty="0" err="1" smtClean="0"/>
              <a:t>qs</a:t>
            </a:r>
            <a:endParaRPr lang="nb-NO" dirty="0" smtClean="0"/>
          </a:p>
          <a:p>
            <a:pPr marL="800100" lvl="1" indent="-342900">
              <a:buAutoNum type="arabicPeriod"/>
            </a:pPr>
            <a:r>
              <a:rPr lang="nb-NO" dirty="0" err="1"/>
              <a:t>q</a:t>
            </a:r>
            <a:r>
              <a:rPr lang="nb-NO" dirty="0" err="1" smtClean="0"/>
              <a:t>cw</a:t>
            </a:r>
            <a:r>
              <a:rPr lang="nb-NO" dirty="0" smtClean="0"/>
              <a:t> = </a:t>
            </a:r>
            <a:r>
              <a:rPr lang="nb-NO" dirty="0" err="1" smtClean="0"/>
              <a:t>max</a:t>
            </a:r>
            <a:r>
              <a:rPr lang="nb-NO" dirty="0" smtClean="0"/>
              <a:t> (CW </a:t>
            </a:r>
            <a:r>
              <a:rPr lang="nb-NO" dirty="0" err="1" smtClean="0"/>
              <a:t>valve</a:t>
            </a:r>
            <a:r>
              <a:rPr lang="nb-NO" dirty="0" smtClean="0"/>
              <a:t> is </a:t>
            </a:r>
            <a:r>
              <a:rPr lang="nb-NO" dirty="0" err="1" smtClean="0"/>
              <a:t>bottleneck</a:t>
            </a:r>
            <a:r>
              <a:rPr lang="nb-NO" dirty="0" smtClean="0"/>
              <a:t>)</a:t>
            </a:r>
          </a:p>
          <a:p>
            <a:pPr marL="800100" lvl="1" indent="-342900">
              <a:buAutoNum type="arabicPeriod"/>
            </a:pPr>
            <a:r>
              <a:rPr lang="nb-NO" dirty="0" smtClean="0"/>
              <a:t>q = </a:t>
            </a:r>
            <a:r>
              <a:rPr lang="nb-NO" dirty="0" err="1" smtClean="0"/>
              <a:t>max</a:t>
            </a:r>
            <a:r>
              <a:rPr lang="nb-NO" dirty="0" smtClean="0"/>
              <a:t> (</a:t>
            </a:r>
            <a:r>
              <a:rPr lang="nb-NO" dirty="0" err="1" smtClean="0"/>
              <a:t>product</a:t>
            </a:r>
            <a:r>
              <a:rPr lang="nb-NO" dirty="0" smtClean="0"/>
              <a:t> </a:t>
            </a:r>
            <a:r>
              <a:rPr lang="nb-NO" dirty="0" err="1" smtClean="0"/>
              <a:t>valve</a:t>
            </a:r>
            <a:r>
              <a:rPr lang="nb-NO" dirty="0" smtClean="0"/>
              <a:t> is </a:t>
            </a:r>
            <a:r>
              <a:rPr lang="nb-NO" dirty="0" err="1" smtClean="0"/>
              <a:t>bottleneck</a:t>
            </a:r>
            <a:r>
              <a:rPr lang="nb-NO" dirty="0" smtClean="0"/>
              <a:t>)</a:t>
            </a:r>
            <a:endParaRPr lang="nb-NO" dirty="0"/>
          </a:p>
          <a:p>
            <a:r>
              <a:rPr lang="nb-NO" dirty="0" err="1" smtClean="0"/>
              <a:t>Need</a:t>
            </a:r>
            <a:r>
              <a:rPr lang="nb-NO" dirty="0" smtClean="0"/>
              <a:t> control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r>
              <a:rPr lang="nb-NO" dirty="0" err="1" smtClean="0"/>
              <a:t>thatr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handle all </a:t>
            </a:r>
            <a:r>
              <a:rPr lang="nb-NO" dirty="0" err="1" smtClean="0"/>
              <a:t>these</a:t>
            </a:r>
            <a:r>
              <a:rPr lang="nb-NO" dirty="0" smtClean="0"/>
              <a:t> regions.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229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8"/>
          <p:cNvSpPr>
            <a:spLocks noChangeShapeType="1"/>
          </p:cNvSpPr>
          <p:nvPr/>
        </p:nvSpPr>
        <p:spPr bwMode="auto">
          <a:xfrm>
            <a:off x="2543610" y="143114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143718" y="1425908"/>
            <a:ext cx="26491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5919129" y="1323351"/>
            <a:ext cx="304800" cy="192881"/>
            <a:chOff x="4929188" y="6429375"/>
            <a:chExt cx="304800" cy="192881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12" name="Line 142"/>
          <p:cNvSpPr>
            <a:spLocks noChangeShapeType="1"/>
          </p:cNvSpPr>
          <p:nvPr/>
        </p:nvSpPr>
        <p:spPr bwMode="auto">
          <a:xfrm rot="5400000">
            <a:off x="3315781" y="2200883"/>
            <a:ext cx="881311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Line 142"/>
          <p:cNvSpPr>
            <a:spLocks noChangeShapeType="1"/>
          </p:cNvSpPr>
          <p:nvPr/>
        </p:nvSpPr>
        <p:spPr bwMode="auto">
          <a:xfrm rot="5400000">
            <a:off x="3575526" y="859234"/>
            <a:ext cx="361824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3604039" y="2018158"/>
            <a:ext cx="304800" cy="192881"/>
            <a:chOff x="4929188" y="6429375"/>
            <a:chExt cx="304800" cy="19288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grpSp>
        <p:nvGrpSpPr>
          <p:cNvPr id="17" name="Group 287"/>
          <p:cNvGrpSpPr>
            <a:grpSpLocks/>
          </p:cNvGrpSpPr>
          <p:nvPr/>
        </p:nvGrpSpPr>
        <p:grpSpPr bwMode="auto">
          <a:xfrm>
            <a:off x="3380200" y="1040147"/>
            <a:ext cx="752475" cy="752475"/>
            <a:chOff x="864" y="3009"/>
            <a:chExt cx="954" cy="954"/>
          </a:xfrm>
        </p:grpSpPr>
        <p:sp>
          <p:nvSpPr>
            <p:cNvPr id="18" name="Oval 288"/>
            <p:cNvSpPr>
              <a:spLocks noChangeArrowheads="1"/>
            </p:cNvSpPr>
            <p:nvPr/>
          </p:nvSpPr>
          <p:spPr bwMode="auto">
            <a:xfrm>
              <a:off x="864" y="3009"/>
              <a:ext cx="954" cy="95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864" y="3216"/>
              <a:ext cx="951" cy="576"/>
              <a:chOff x="864" y="3216"/>
              <a:chExt cx="951" cy="576"/>
            </a:xfrm>
          </p:grpSpPr>
          <p:sp>
            <p:nvSpPr>
              <p:cNvPr id="20" name="Line 290"/>
              <p:cNvSpPr>
                <a:spLocks noChangeShapeType="1"/>
              </p:cNvSpPr>
              <p:nvPr/>
            </p:nvSpPr>
            <p:spPr bwMode="auto">
              <a:xfrm flipV="1">
                <a:off x="1008" y="3216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1" name="Line 291"/>
              <p:cNvSpPr>
                <a:spLocks noChangeShapeType="1"/>
              </p:cNvSpPr>
              <p:nvPr/>
            </p:nvSpPr>
            <p:spPr bwMode="auto">
              <a:xfrm flipH="1" flipV="1">
                <a:off x="1175" y="3216"/>
                <a:ext cx="332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" name="Line 292"/>
              <p:cNvSpPr>
                <a:spLocks noChangeShapeType="1"/>
              </p:cNvSpPr>
              <p:nvPr/>
            </p:nvSpPr>
            <p:spPr bwMode="auto">
              <a:xfrm flipV="1">
                <a:off x="1500" y="3504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" name="Line 293"/>
              <p:cNvSpPr>
                <a:spLocks noChangeShapeType="1"/>
              </p:cNvSpPr>
              <p:nvPr/>
            </p:nvSpPr>
            <p:spPr bwMode="auto">
              <a:xfrm>
                <a:off x="864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" name="Line 294"/>
              <p:cNvSpPr>
                <a:spLocks noChangeShapeType="1"/>
              </p:cNvSpPr>
              <p:nvPr/>
            </p:nvSpPr>
            <p:spPr bwMode="auto">
              <a:xfrm>
                <a:off x="1665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6" name="Oval 86"/>
          <p:cNvSpPr>
            <a:spLocks noChangeArrowheads="1"/>
          </p:cNvSpPr>
          <p:nvPr/>
        </p:nvSpPr>
        <p:spPr bwMode="auto">
          <a:xfrm>
            <a:off x="4458119" y="1240083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25"/>
          <p:cNvSpPr>
            <a:spLocks/>
          </p:cNvSpPr>
          <p:nvPr/>
        </p:nvSpPr>
        <p:spPr bwMode="auto">
          <a:xfrm rot="5400000">
            <a:off x="3953334" y="1419315"/>
            <a:ext cx="498387" cy="892181"/>
          </a:xfrm>
          <a:custGeom>
            <a:avLst/>
            <a:gdLst>
              <a:gd name="T0" fmla="*/ 0 w 624"/>
              <a:gd name="T1" fmla="*/ 0 h 336"/>
              <a:gd name="T2" fmla="*/ 624 w 624"/>
              <a:gd name="T3" fmla="*/ 0 h 336"/>
              <a:gd name="T4" fmla="*/ 624 w 624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336">
                <a:moveTo>
                  <a:pt x="0" y="0"/>
                </a:moveTo>
                <a:lnTo>
                  <a:pt x="624" y="0"/>
                </a:lnTo>
                <a:lnTo>
                  <a:pt x="624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29" name="Freeform 85"/>
          <p:cNvSpPr>
            <a:spLocks/>
          </p:cNvSpPr>
          <p:nvPr/>
        </p:nvSpPr>
        <p:spPr bwMode="auto">
          <a:xfrm flipV="1">
            <a:off x="5434429" y="842202"/>
            <a:ext cx="637099" cy="576397"/>
          </a:xfrm>
          <a:custGeom>
            <a:avLst/>
            <a:gdLst>
              <a:gd name="T0" fmla="*/ 0 w 294"/>
              <a:gd name="T1" fmla="*/ 0 h 286"/>
              <a:gd name="T2" fmla="*/ 0 w 294"/>
              <a:gd name="T3" fmla="*/ 286 h 286"/>
              <a:gd name="T4" fmla="*/ 294 w 294"/>
              <a:gd name="T5" fmla="*/ 286 h 286"/>
              <a:gd name="T6" fmla="*/ 294 w 294"/>
              <a:gd name="T7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" h="286">
                <a:moveTo>
                  <a:pt x="0" y="0"/>
                </a:moveTo>
                <a:lnTo>
                  <a:pt x="0" y="286"/>
                </a:lnTo>
                <a:lnTo>
                  <a:pt x="294" y="286"/>
                </a:lnTo>
                <a:lnTo>
                  <a:pt x="294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" name="Oval 86"/>
          <p:cNvSpPr>
            <a:spLocks noChangeArrowheads="1"/>
          </p:cNvSpPr>
          <p:nvPr/>
        </p:nvSpPr>
        <p:spPr bwMode="auto">
          <a:xfrm>
            <a:off x="5243930" y="1240083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61043" y="404664"/>
            <a:ext cx="1397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Cooling water</a:t>
            </a:r>
            <a:endParaRPr lang="en-US" sz="1200"/>
          </a:p>
        </p:txBody>
      </p:sp>
      <p:sp>
        <p:nvSpPr>
          <p:cNvPr id="80" name="Line 127"/>
          <p:cNvSpPr>
            <a:spLocks noChangeShapeType="1"/>
          </p:cNvSpPr>
          <p:nvPr/>
        </p:nvSpPr>
        <p:spPr bwMode="auto">
          <a:xfrm rot="10800000">
            <a:off x="5434430" y="159870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1" name="TextBox 30"/>
          <p:cNvSpPr txBox="1"/>
          <p:nvPr/>
        </p:nvSpPr>
        <p:spPr>
          <a:xfrm>
            <a:off x="1475656" y="1277884"/>
            <a:ext cx="104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Product</a:t>
            </a:r>
            <a:endParaRPr lang="en-US" sz="1200"/>
          </a:p>
        </p:txBody>
      </p:sp>
      <p:sp>
        <p:nvSpPr>
          <p:cNvPr id="5" name="TextBox 4"/>
          <p:cNvSpPr txBox="1"/>
          <p:nvPr/>
        </p:nvSpPr>
        <p:spPr>
          <a:xfrm>
            <a:off x="5243094" y="2114451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q</a:t>
            </a:r>
            <a:r>
              <a:rPr lang="nb-NO" baseline="-25000" dirty="0" err="1" smtClean="0"/>
              <a:t>s</a:t>
            </a:r>
            <a:endParaRPr lang="nb-NO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486184" y="80276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endParaRPr lang="nb-NO" dirty="0"/>
          </a:p>
        </p:txBody>
      </p:sp>
      <p:sp>
        <p:nvSpPr>
          <p:cNvPr id="35" name="TextBox 34"/>
          <p:cNvSpPr txBox="1"/>
          <p:nvPr/>
        </p:nvSpPr>
        <p:spPr>
          <a:xfrm>
            <a:off x="3533562" y="85121"/>
            <a:ext cx="54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r>
              <a:rPr lang="nb-NO" baseline="-25000" dirty="0" smtClean="0"/>
              <a:t>CW</a:t>
            </a:r>
            <a:endParaRPr lang="nb-NO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112089" y="2836502"/>
            <a:ext cx="84703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constraints</a:t>
            </a:r>
            <a:r>
              <a:rPr lang="nb-NO" dirty="0" smtClean="0"/>
              <a:t> regions (in all regions T=45C):</a:t>
            </a:r>
          </a:p>
          <a:p>
            <a:pPr marL="800100" lvl="1" indent="-342900">
              <a:buAutoNum type="arabicPeriod"/>
            </a:pPr>
            <a:r>
              <a:rPr lang="nb-NO" dirty="0" smtClean="0"/>
              <a:t>Given setpoint for </a:t>
            </a:r>
            <a:r>
              <a:rPr lang="nb-NO" dirty="0" err="1" smtClean="0"/>
              <a:t>flow</a:t>
            </a:r>
            <a:r>
              <a:rPr lang="nb-NO" dirty="0" smtClean="0"/>
              <a:t>: q = </a:t>
            </a:r>
            <a:r>
              <a:rPr lang="nb-NO" dirty="0" err="1" smtClean="0"/>
              <a:t>qs</a:t>
            </a:r>
            <a:endParaRPr lang="nb-NO" dirty="0" smtClean="0"/>
          </a:p>
          <a:p>
            <a:pPr marL="800100" lvl="1" indent="-342900">
              <a:buAutoNum type="arabicPeriod"/>
            </a:pPr>
            <a:r>
              <a:rPr lang="nb-NO" dirty="0" err="1" smtClean="0"/>
              <a:t>Bottleneck</a:t>
            </a:r>
            <a:r>
              <a:rPr lang="nb-NO" dirty="0" smtClean="0"/>
              <a:t> 1: </a:t>
            </a:r>
            <a:r>
              <a:rPr lang="nb-NO" dirty="0" err="1" smtClean="0"/>
              <a:t>qcw</a:t>
            </a:r>
            <a:r>
              <a:rPr lang="nb-NO" dirty="0" smtClean="0"/>
              <a:t> = </a:t>
            </a:r>
            <a:r>
              <a:rPr lang="nb-NO" dirty="0" err="1" smtClean="0"/>
              <a:t>max</a:t>
            </a:r>
            <a:r>
              <a:rPr lang="nb-NO" dirty="0" smtClean="0"/>
              <a:t> (CW </a:t>
            </a:r>
            <a:r>
              <a:rPr lang="nb-NO" dirty="0" err="1" smtClean="0"/>
              <a:t>valve</a:t>
            </a:r>
            <a:r>
              <a:rPr lang="nb-NO" dirty="0" smtClean="0">
                <a:solidFill>
                  <a:srgbClr val="FF0000"/>
                </a:solidFill>
              </a:rPr>
              <a:t>)  SRC + </a:t>
            </a:r>
            <a:r>
              <a:rPr lang="nb-NO" dirty="0" err="1" smtClean="0">
                <a:solidFill>
                  <a:srgbClr val="FF0000"/>
                </a:solidFill>
              </a:rPr>
              <a:t>min.select</a:t>
            </a:r>
            <a:endParaRPr lang="nb-NO" dirty="0" smtClean="0">
              <a:solidFill>
                <a:srgbClr val="FF0000"/>
              </a:solidFill>
            </a:endParaRPr>
          </a:p>
          <a:p>
            <a:pPr marL="800100" lvl="1" indent="-342900">
              <a:buAutoNum type="arabicPeriod"/>
            </a:pPr>
            <a:r>
              <a:rPr lang="nb-NO" dirty="0" err="1" smtClean="0"/>
              <a:t>Bottleneck</a:t>
            </a:r>
            <a:r>
              <a:rPr lang="nb-NO" dirty="0" smtClean="0"/>
              <a:t> 2: q = </a:t>
            </a:r>
            <a:r>
              <a:rPr lang="nb-NO" dirty="0" err="1" smtClean="0"/>
              <a:t>max</a:t>
            </a:r>
            <a:r>
              <a:rPr lang="nb-NO" dirty="0" smtClean="0"/>
              <a:t> (</a:t>
            </a:r>
            <a:r>
              <a:rPr lang="nb-NO" dirty="0" err="1" smtClean="0"/>
              <a:t>product</a:t>
            </a:r>
            <a:r>
              <a:rPr lang="nb-NO" dirty="0" smtClean="0"/>
              <a:t> </a:t>
            </a:r>
            <a:r>
              <a:rPr lang="nb-NO" dirty="0" err="1" smtClean="0"/>
              <a:t>valve</a:t>
            </a:r>
            <a:r>
              <a:rPr lang="nb-NO" dirty="0" smtClean="0"/>
              <a:t>)  </a:t>
            </a:r>
            <a:r>
              <a:rPr lang="nb-NO" dirty="0" smtClean="0">
                <a:solidFill>
                  <a:srgbClr val="FF0000"/>
                </a:solidFill>
              </a:rPr>
              <a:t>No action </a:t>
            </a:r>
            <a:r>
              <a:rPr lang="nb-NO" dirty="0" err="1" smtClean="0">
                <a:solidFill>
                  <a:srgbClr val="FF0000"/>
                </a:solidFill>
              </a:rPr>
              <a:t>needed</a:t>
            </a:r>
            <a:r>
              <a:rPr lang="nb-NO" dirty="0" smtClean="0"/>
              <a:t>, just </a:t>
            </a:r>
            <a:r>
              <a:rPr lang="nb-NO" dirty="0" err="1" smtClean="0"/>
              <a:t>give</a:t>
            </a:r>
            <a:r>
              <a:rPr lang="nb-NO" dirty="0" smtClean="0"/>
              <a:t> up q</a:t>
            </a:r>
            <a:endParaRPr lang="nb-NO" dirty="0"/>
          </a:p>
        </p:txBody>
      </p:sp>
      <p:grpSp>
        <p:nvGrpSpPr>
          <p:cNvPr id="33" name="Group 32"/>
          <p:cNvGrpSpPr/>
          <p:nvPr/>
        </p:nvGrpSpPr>
        <p:grpSpPr>
          <a:xfrm>
            <a:off x="7107229" y="404664"/>
            <a:ext cx="1777602" cy="1827678"/>
            <a:chOff x="5170662" y="3154382"/>
            <a:chExt cx="3398179" cy="3226946"/>
          </a:xfrm>
        </p:grpSpPr>
        <p:grpSp>
          <p:nvGrpSpPr>
            <p:cNvPr id="34" name="Group 33"/>
            <p:cNvGrpSpPr/>
            <p:nvPr/>
          </p:nvGrpSpPr>
          <p:grpSpPr>
            <a:xfrm>
              <a:off x="5915493" y="3154382"/>
              <a:ext cx="2386668" cy="1194995"/>
              <a:chOff x="5915492" y="2771774"/>
              <a:chExt cx="2653349" cy="1194995"/>
            </a:xfrm>
          </p:grpSpPr>
          <p:sp>
            <p:nvSpPr>
              <p:cNvPr id="47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8" name="Line 138"/>
              <p:cNvSpPr>
                <a:spLocks noChangeShapeType="1"/>
              </p:cNvSpPr>
              <p:nvPr/>
            </p:nvSpPr>
            <p:spPr bwMode="auto">
              <a:xfrm rot="16200000">
                <a:off x="5320277" y="3366989"/>
                <a:ext cx="119043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5915493" y="4850312"/>
              <a:ext cx="2386668" cy="1194995"/>
              <a:chOff x="5915492" y="2771774"/>
              <a:chExt cx="2653349" cy="1194995"/>
            </a:xfrm>
          </p:grpSpPr>
          <p:sp>
            <p:nvSpPr>
              <p:cNvPr id="45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6" name="Line 138"/>
              <p:cNvSpPr>
                <a:spLocks noChangeShapeType="1"/>
              </p:cNvSpPr>
              <p:nvPr/>
            </p:nvSpPr>
            <p:spPr bwMode="auto">
              <a:xfrm rot="16200000">
                <a:off x="5320277" y="3366989"/>
                <a:ext cx="119043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8302160" y="43532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302160" y="60931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70662" y="3197950"/>
              <a:ext cx="7880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90396" y="4836518"/>
              <a:ext cx="516268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qcw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1" name="Straight Connector 40"/>
            <p:cNvCxnSpPr>
              <a:stCxn id="46" idx="0"/>
            </p:cNvCxnSpPr>
            <p:nvPr/>
          </p:nvCxnSpPr>
          <p:spPr>
            <a:xfrm flipV="1">
              <a:off x="5915493" y="5095736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864738" y="5101794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 flipV="1">
              <a:off x="6854449" y="3411393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5915493" y="3411896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4376369" y="155488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u</a:t>
            </a:r>
            <a:endParaRPr lang="nb-NO" dirty="0"/>
          </a:p>
        </p:txBody>
      </p:sp>
      <p:sp>
        <p:nvSpPr>
          <p:cNvPr id="30" name="Rectangle 29"/>
          <p:cNvSpPr/>
          <p:nvPr/>
        </p:nvSpPr>
        <p:spPr>
          <a:xfrm>
            <a:off x="5134988" y="1943323"/>
            <a:ext cx="566059" cy="25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53" name="Line 127"/>
          <p:cNvSpPr>
            <a:spLocks noChangeShapeType="1"/>
          </p:cNvSpPr>
          <p:nvPr/>
        </p:nvSpPr>
        <p:spPr bwMode="auto">
          <a:xfrm rot="10800000" flipH="1" flipV="1">
            <a:off x="4714357" y="2098477"/>
            <a:ext cx="429345" cy="2069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Rectangle 1"/>
          <p:cNvSpPr/>
          <p:nvPr/>
        </p:nvSpPr>
        <p:spPr>
          <a:xfrm>
            <a:off x="4200134" y="1910407"/>
            <a:ext cx="659898" cy="388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SRC</a:t>
            </a:r>
            <a:endParaRPr lang="nb-NO" dirty="0"/>
          </a:p>
        </p:txBody>
      </p:sp>
      <p:sp>
        <p:nvSpPr>
          <p:cNvPr id="51" name="TextBox 50"/>
          <p:cNvSpPr txBox="1"/>
          <p:nvPr/>
        </p:nvSpPr>
        <p:spPr>
          <a:xfrm>
            <a:off x="7314975" y="5547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SRC: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41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8"/>
          <p:cNvSpPr>
            <a:spLocks noChangeShapeType="1"/>
          </p:cNvSpPr>
          <p:nvPr/>
        </p:nvSpPr>
        <p:spPr bwMode="auto">
          <a:xfrm>
            <a:off x="2543610" y="2794665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143718" y="2789433"/>
            <a:ext cx="26491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5919129" y="2686876"/>
            <a:ext cx="304800" cy="192881"/>
            <a:chOff x="4929188" y="6429375"/>
            <a:chExt cx="304800" cy="192881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12" name="Line 142"/>
          <p:cNvSpPr>
            <a:spLocks noChangeShapeType="1"/>
          </p:cNvSpPr>
          <p:nvPr/>
        </p:nvSpPr>
        <p:spPr bwMode="auto">
          <a:xfrm rot="5400000">
            <a:off x="3315781" y="3564408"/>
            <a:ext cx="881311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Line 142"/>
          <p:cNvSpPr>
            <a:spLocks noChangeShapeType="1"/>
          </p:cNvSpPr>
          <p:nvPr/>
        </p:nvSpPr>
        <p:spPr bwMode="auto">
          <a:xfrm rot="5400000">
            <a:off x="3575526" y="2222759"/>
            <a:ext cx="361824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3604039" y="3381683"/>
            <a:ext cx="304800" cy="192881"/>
            <a:chOff x="4929188" y="6429375"/>
            <a:chExt cx="304800" cy="19288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grpSp>
        <p:nvGrpSpPr>
          <p:cNvPr id="17" name="Group 287"/>
          <p:cNvGrpSpPr>
            <a:grpSpLocks/>
          </p:cNvGrpSpPr>
          <p:nvPr/>
        </p:nvGrpSpPr>
        <p:grpSpPr bwMode="auto">
          <a:xfrm>
            <a:off x="3380200" y="2403672"/>
            <a:ext cx="752475" cy="752475"/>
            <a:chOff x="864" y="3009"/>
            <a:chExt cx="954" cy="954"/>
          </a:xfrm>
        </p:grpSpPr>
        <p:sp>
          <p:nvSpPr>
            <p:cNvPr id="18" name="Oval 288"/>
            <p:cNvSpPr>
              <a:spLocks noChangeArrowheads="1"/>
            </p:cNvSpPr>
            <p:nvPr/>
          </p:nvSpPr>
          <p:spPr bwMode="auto">
            <a:xfrm>
              <a:off x="864" y="3009"/>
              <a:ext cx="954" cy="95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864" y="3216"/>
              <a:ext cx="951" cy="576"/>
              <a:chOff x="864" y="3216"/>
              <a:chExt cx="951" cy="576"/>
            </a:xfrm>
          </p:grpSpPr>
          <p:sp>
            <p:nvSpPr>
              <p:cNvPr id="20" name="Line 290"/>
              <p:cNvSpPr>
                <a:spLocks noChangeShapeType="1"/>
              </p:cNvSpPr>
              <p:nvPr/>
            </p:nvSpPr>
            <p:spPr bwMode="auto">
              <a:xfrm flipV="1">
                <a:off x="1008" y="3216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1" name="Line 291"/>
              <p:cNvSpPr>
                <a:spLocks noChangeShapeType="1"/>
              </p:cNvSpPr>
              <p:nvPr/>
            </p:nvSpPr>
            <p:spPr bwMode="auto">
              <a:xfrm flipH="1" flipV="1">
                <a:off x="1175" y="3216"/>
                <a:ext cx="332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" name="Line 292"/>
              <p:cNvSpPr>
                <a:spLocks noChangeShapeType="1"/>
              </p:cNvSpPr>
              <p:nvPr/>
            </p:nvSpPr>
            <p:spPr bwMode="auto">
              <a:xfrm flipV="1">
                <a:off x="1500" y="3504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" name="Line 293"/>
              <p:cNvSpPr>
                <a:spLocks noChangeShapeType="1"/>
              </p:cNvSpPr>
              <p:nvPr/>
            </p:nvSpPr>
            <p:spPr bwMode="auto">
              <a:xfrm>
                <a:off x="864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" name="Line 294"/>
              <p:cNvSpPr>
                <a:spLocks noChangeShapeType="1"/>
              </p:cNvSpPr>
              <p:nvPr/>
            </p:nvSpPr>
            <p:spPr bwMode="auto">
              <a:xfrm>
                <a:off x="1665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6" name="Oval 86"/>
          <p:cNvSpPr>
            <a:spLocks noChangeArrowheads="1"/>
          </p:cNvSpPr>
          <p:nvPr/>
        </p:nvSpPr>
        <p:spPr bwMode="auto">
          <a:xfrm>
            <a:off x="4458119" y="2603608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25"/>
          <p:cNvSpPr>
            <a:spLocks/>
          </p:cNvSpPr>
          <p:nvPr/>
        </p:nvSpPr>
        <p:spPr bwMode="auto">
          <a:xfrm rot="5400000">
            <a:off x="3953334" y="2782840"/>
            <a:ext cx="498387" cy="892181"/>
          </a:xfrm>
          <a:custGeom>
            <a:avLst/>
            <a:gdLst>
              <a:gd name="T0" fmla="*/ 0 w 624"/>
              <a:gd name="T1" fmla="*/ 0 h 336"/>
              <a:gd name="T2" fmla="*/ 624 w 624"/>
              <a:gd name="T3" fmla="*/ 0 h 336"/>
              <a:gd name="T4" fmla="*/ 624 w 624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336">
                <a:moveTo>
                  <a:pt x="0" y="0"/>
                </a:moveTo>
                <a:lnTo>
                  <a:pt x="624" y="0"/>
                </a:lnTo>
                <a:lnTo>
                  <a:pt x="624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29" name="Freeform 85"/>
          <p:cNvSpPr>
            <a:spLocks/>
          </p:cNvSpPr>
          <p:nvPr/>
        </p:nvSpPr>
        <p:spPr bwMode="auto">
          <a:xfrm flipV="1">
            <a:off x="5434429" y="2205727"/>
            <a:ext cx="637099" cy="576397"/>
          </a:xfrm>
          <a:custGeom>
            <a:avLst/>
            <a:gdLst>
              <a:gd name="T0" fmla="*/ 0 w 294"/>
              <a:gd name="T1" fmla="*/ 0 h 286"/>
              <a:gd name="T2" fmla="*/ 0 w 294"/>
              <a:gd name="T3" fmla="*/ 286 h 286"/>
              <a:gd name="T4" fmla="*/ 294 w 294"/>
              <a:gd name="T5" fmla="*/ 286 h 286"/>
              <a:gd name="T6" fmla="*/ 294 w 294"/>
              <a:gd name="T7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" h="286">
                <a:moveTo>
                  <a:pt x="0" y="0"/>
                </a:moveTo>
                <a:lnTo>
                  <a:pt x="0" y="286"/>
                </a:lnTo>
                <a:lnTo>
                  <a:pt x="294" y="286"/>
                </a:lnTo>
                <a:lnTo>
                  <a:pt x="294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" name="Oval 86"/>
          <p:cNvSpPr>
            <a:spLocks noChangeArrowheads="1"/>
          </p:cNvSpPr>
          <p:nvPr/>
        </p:nvSpPr>
        <p:spPr bwMode="auto">
          <a:xfrm>
            <a:off x="5243930" y="2603608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61043" y="1768189"/>
            <a:ext cx="1397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Cooling water</a:t>
            </a:r>
            <a:endParaRPr lang="en-US" sz="1200"/>
          </a:p>
        </p:txBody>
      </p:sp>
      <p:sp>
        <p:nvSpPr>
          <p:cNvPr id="80" name="Line 127"/>
          <p:cNvSpPr>
            <a:spLocks noChangeShapeType="1"/>
          </p:cNvSpPr>
          <p:nvPr/>
        </p:nvSpPr>
        <p:spPr bwMode="auto">
          <a:xfrm rot="10800000">
            <a:off x="5434430" y="296223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1" name="TextBox 30"/>
          <p:cNvSpPr txBox="1"/>
          <p:nvPr/>
        </p:nvSpPr>
        <p:spPr>
          <a:xfrm>
            <a:off x="1475656" y="2641409"/>
            <a:ext cx="104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Product</a:t>
            </a:r>
            <a:endParaRPr lang="en-US" sz="1200"/>
          </a:p>
        </p:txBody>
      </p:sp>
      <p:sp>
        <p:nvSpPr>
          <p:cNvPr id="5" name="TextBox 4"/>
          <p:cNvSpPr txBox="1"/>
          <p:nvPr/>
        </p:nvSpPr>
        <p:spPr>
          <a:xfrm>
            <a:off x="5434429" y="3710550"/>
            <a:ext cx="1467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q</a:t>
            </a:r>
            <a:r>
              <a:rPr lang="nb-NO" baseline="-25000" dirty="0" err="1" smtClean="0"/>
              <a:t>s</a:t>
            </a:r>
            <a:r>
              <a:rPr lang="nb-NO" baseline="-25000" dirty="0" smtClean="0"/>
              <a:t> </a:t>
            </a:r>
            <a:r>
              <a:rPr lang="nb-NO" dirty="0" smtClean="0"/>
              <a:t>(operator)</a:t>
            </a:r>
            <a:endParaRPr lang="nb-NO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486184" y="216628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endParaRPr lang="nb-NO" dirty="0"/>
          </a:p>
        </p:txBody>
      </p:sp>
      <p:sp>
        <p:nvSpPr>
          <p:cNvPr id="35" name="TextBox 34"/>
          <p:cNvSpPr txBox="1"/>
          <p:nvPr/>
        </p:nvSpPr>
        <p:spPr>
          <a:xfrm>
            <a:off x="3533562" y="1448646"/>
            <a:ext cx="54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r>
              <a:rPr lang="nb-NO" baseline="-25000" dirty="0" smtClean="0"/>
              <a:t>CW</a:t>
            </a:r>
            <a:endParaRPr lang="nb-NO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4376369" y="29184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u</a:t>
            </a:r>
            <a:endParaRPr lang="nb-NO" dirty="0"/>
          </a:p>
        </p:txBody>
      </p:sp>
      <p:sp>
        <p:nvSpPr>
          <p:cNvPr id="30" name="Rectangle 29"/>
          <p:cNvSpPr/>
          <p:nvPr/>
        </p:nvSpPr>
        <p:spPr>
          <a:xfrm>
            <a:off x="5134988" y="3306848"/>
            <a:ext cx="566059" cy="25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620688"/>
            <a:ext cx="7308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Alternative, </a:t>
            </a:r>
            <a:r>
              <a:rPr lang="nb-NO" dirty="0" err="1" smtClean="0"/>
              <a:t>slightly</a:t>
            </a:r>
            <a:r>
              <a:rPr lang="nb-NO" dirty="0" smtClean="0"/>
              <a:t> </a:t>
            </a:r>
            <a:r>
              <a:rPr lang="nb-NO" dirty="0" err="1" smtClean="0"/>
              <a:t>suboptimal</a:t>
            </a:r>
            <a:r>
              <a:rPr lang="nb-NO" dirty="0" smtClean="0"/>
              <a:t> </a:t>
            </a:r>
            <a:r>
              <a:rPr lang="nb-NO" dirty="0" err="1" smtClean="0"/>
              <a:t>solution</a:t>
            </a:r>
            <a:r>
              <a:rPr lang="nb-NO" dirty="0" smtClean="0"/>
              <a:t>, </a:t>
            </a:r>
            <a:r>
              <a:rPr lang="nb-NO" dirty="0" err="1" smtClean="0"/>
              <a:t>using</a:t>
            </a:r>
            <a:r>
              <a:rPr lang="nb-NO" dirty="0" smtClean="0"/>
              <a:t> «</a:t>
            </a:r>
            <a:r>
              <a:rPr lang="nb-NO" dirty="0" err="1" smtClean="0"/>
              <a:t>valve</a:t>
            </a:r>
            <a:r>
              <a:rPr lang="nb-NO" dirty="0" smtClean="0"/>
              <a:t> </a:t>
            </a:r>
            <a:r>
              <a:rPr lang="nb-NO" dirty="0" err="1" smtClean="0"/>
              <a:t>position</a:t>
            </a:r>
            <a:r>
              <a:rPr lang="nb-NO" dirty="0" smtClean="0"/>
              <a:t> control»</a:t>
            </a:r>
            <a:endParaRPr lang="nb-NO" dirty="0"/>
          </a:p>
        </p:txBody>
      </p:sp>
      <p:sp>
        <p:nvSpPr>
          <p:cNvPr id="27" name="Oval 26"/>
          <p:cNvSpPr/>
          <p:nvPr/>
        </p:nvSpPr>
        <p:spPr>
          <a:xfrm>
            <a:off x="4102271" y="3819179"/>
            <a:ext cx="844957" cy="551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VPC</a:t>
            </a:r>
            <a:endParaRPr lang="nb-NO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4468590" y="3460113"/>
            <a:ext cx="6191" cy="330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27" idx="4"/>
          </p:cNvCxnSpPr>
          <p:nvPr/>
        </p:nvCxnSpPr>
        <p:spPr>
          <a:xfrm flipV="1">
            <a:off x="4391558" y="4370804"/>
            <a:ext cx="133192" cy="56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02685" y="4804042"/>
            <a:ext cx="53892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Setpoint </a:t>
            </a:r>
            <a:r>
              <a:rPr lang="nb-NO" sz="1600" dirty="0" err="1" smtClean="0"/>
              <a:t>valve</a:t>
            </a:r>
            <a:r>
              <a:rPr lang="nb-NO" sz="1600" dirty="0" smtClean="0"/>
              <a:t> </a:t>
            </a:r>
            <a:r>
              <a:rPr lang="nb-NO" sz="1600" dirty="0" err="1" smtClean="0"/>
              <a:t>position</a:t>
            </a:r>
            <a:r>
              <a:rPr lang="nb-NO" sz="1600" dirty="0" smtClean="0"/>
              <a:t> for CW = at 95% of </a:t>
            </a:r>
            <a:r>
              <a:rPr lang="nb-NO" sz="1600" dirty="0" err="1" smtClean="0"/>
              <a:t>max</a:t>
            </a:r>
            <a:r>
              <a:rPr lang="nb-NO" sz="1600" dirty="0" smtClean="0"/>
              <a:t>. </a:t>
            </a:r>
            <a:r>
              <a:rPr lang="nb-NO" sz="1600" dirty="0" err="1" smtClean="0"/>
              <a:t>opening</a:t>
            </a:r>
            <a:endParaRPr lang="nb-NO" sz="1600" dirty="0" smtClean="0"/>
          </a:p>
          <a:p>
            <a:r>
              <a:rPr lang="nb-NO" sz="1600" dirty="0" smtClean="0"/>
              <a:t>(so </a:t>
            </a:r>
            <a:r>
              <a:rPr lang="nb-NO" sz="1600" dirty="0" err="1" smtClean="0"/>
              <a:t>some</a:t>
            </a:r>
            <a:r>
              <a:rPr lang="nb-NO" sz="1600" dirty="0" smtClean="0"/>
              <a:t> backoff)</a:t>
            </a:r>
            <a:endParaRPr lang="nb-NO" sz="1600" dirty="0"/>
          </a:p>
        </p:txBody>
      </p:sp>
      <p:cxnSp>
        <p:nvCxnSpPr>
          <p:cNvPr id="59" name="Straight Arrow Connector 58"/>
          <p:cNvCxnSpPr>
            <a:stCxn id="27" idx="7"/>
            <a:endCxn id="30" idx="1"/>
          </p:cNvCxnSpPr>
          <p:nvPr/>
        </p:nvCxnSpPr>
        <p:spPr>
          <a:xfrm flipV="1">
            <a:off x="4823487" y="3436686"/>
            <a:ext cx="311501" cy="4632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89907" y="5943889"/>
            <a:ext cx="77387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err="1" smtClean="0"/>
              <a:t>Comment</a:t>
            </a:r>
            <a:r>
              <a:rPr lang="nb-NO" sz="1600" dirty="0" smtClean="0"/>
              <a:t>: 1. Has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advantage</a:t>
            </a:r>
            <a:r>
              <a:rPr lang="nb-NO" sz="1600" dirty="0" smtClean="0"/>
              <a:t> of not </a:t>
            </a:r>
            <a:r>
              <a:rPr lang="nb-NO" sz="1600" dirty="0" err="1" smtClean="0"/>
              <a:t>changing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controller for T.</a:t>
            </a:r>
          </a:p>
          <a:p>
            <a:r>
              <a:rPr lang="nb-NO" sz="1600" dirty="0" smtClean="0"/>
              <a:t>2. With </a:t>
            </a:r>
            <a:r>
              <a:rPr lang="nb-NO" sz="1600" dirty="0" err="1" smtClean="0"/>
              <a:t>q</a:t>
            </a:r>
            <a:r>
              <a:rPr lang="nb-NO" sz="1600" baseline="-25000" dirty="0" err="1" smtClean="0"/>
              <a:t>s</a:t>
            </a:r>
            <a:r>
              <a:rPr lang="nb-NO" sz="1600" dirty="0" smtClean="0"/>
              <a:t> </a:t>
            </a:r>
            <a:r>
              <a:rPr lang="nb-NO" sz="1600" dirty="0" err="1" smtClean="0"/>
              <a:t>large</a:t>
            </a:r>
            <a:r>
              <a:rPr lang="nb-NO" sz="1600" dirty="0" smtClean="0"/>
              <a:t> (</a:t>
            </a:r>
            <a:r>
              <a:rPr lang="nb-NO" sz="1600" dirty="0" err="1" smtClean="0"/>
              <a:t>infeasible</a:t>
            </a:r>
            <a:r>
              <a:rPr lang="nb-NO" sz="1600" dirty="0" smtClean="0"/>
              <a:t> setpoint) </a:t>
            </a:r>
            <a:r>
              <a:rPr lang="nb-NO" sz="1600" dirty="0" err="1" smtClean="0"/>
              <a:t>one</a:t>
            </a:r>
            <a:r>
              <a:rPr lang="nb-NO" sz="1600" dirty="0" smtClean="0"/>
              <a:t> </a:t>
            </a:r>
            <a:r>
              <a:rPr lang="nb-NO" sz="1600" dirty="0" err="1" smtClean="0"/>
              <a:t>can</a:t>
            </a:r>
            <a:r>
              <a:rPr lang="nb-NO" sz="1600" dirty="0" smtClean="0"/>
              <a:t> have q=</a:t>
            </a:r>
            <a:r>
              <a:rPr lang="nb-NO" sz="1600" dirty="0" err="1" smtClean="0"/>
              <a:t>qmax</a:t>
            </a:r>
            <a:r>
              <a:rPr lang="nb-NO" sz="1600" dirty="0" smtClean="0"/>
              <a:t> (as </a:t>
            </a:r>
            <a:r>
              <a:rPr lang="nb-NO" sz="1600" dirty="0" err="1" smtClean="0"/>
              <a:t>long</a:t>
            </a:r>
            <a:r>
              <a:rPr lang="nb-NO" sz="1600" dirty="0" smtClean="0"/>
              <a:t> as </a:t>
            </a:r>
            <a:r>
              <a:rPr lang="nb-NO" sz="1600" dirty="0" err="1" smtClean="0"/>
              <a:t>q</a:t>
            </a:r>
            <a:r>
              <a:rPr lang="nb-NO" sz="1600" baseline="-25000" dirty="0" err="1" smtClean="0"/>
              <a:t>CW</a:t>
            </a:r>
            <a:r>
              <a:rPr lang="nb-NO" sz="1600" dirty="0" smtClean="0"/>
              <a:t> &lt; </a:t>
            </a:r>
            <a:r>
              <a:rPr lang="nb-NO" sz="1600" dirty="0" err="1" smtClean="0"/>
              <a:t>max</a:t>
            </a:r>
            <a:r>
              <a:rPr lang="nb-NO" sz="1600" dirty="0" smtClean="0"/>
              <a:t>)</a:t>
            </a:r>
          </a:p>
          <a:p>
            <a:r>
              <a:rPr lang="nb-NO" sz="1600" dirty="0" smtClean="0"/>
              <a:t>3. </a:t>
            </a:r>
            <a:r>
              <a:rPr lang="nb-NO" sz="1600" dirty="0" err="1" smtClean="0"/>
              <a:t>But</a:t>
            </a:r>
            <a:r>
              <a:rPr lang="nb-NO" sz="1600" dirty="0" smtClean="0"/>
              <a:t> </a:t>
            </a:r>
            <a:r>
              <a:rPr lang="nb-NO" sz="1600" dirty="0" err="1" smtClean="0"/>
              <a:t>cannot</a:t>
            </a:r>
            <a:r>
              <a:rPr lang="nb-NO" sz="1600" dirty="0" smtClean="0"/>
              <a:t> </a:t>
            </a:r>
            <a:r>
              <a:rPr lang="nb-NO" sz="1600" dirty="0" err="1" smtClean="0"/>
              <a:t>quite</a:t>
            </a:r>
            <a:r>
              <a:rPr lang="nb-NO" sz="1600" dirty="0" smtClean="0"/>
              <a:t> </a:t>
            </a:r>
            <a:r>
              <a:rPr lang="nb-NO" sz="1600" dirty="0" err="1" smtClean="0"/>
              <a:t>achieve</a:t>
            </a:r>
            <a:r>
              <a:rPr lang="nb-NO" sz="1600" dirty="0" smtClean="0"/>
              <a:t> </a:t>
            </a:r>
            <a:r>
              <a:rPr lang="nb-NO" sz="1600" dirty="0" err="1" smtClean="0"/>
              <a:t>fully</a:t>
            </a:r>
            <a:r>
              <a:rPr lang="nb-NO" sz="1600" dirty="0" smtClean="0"/>
              <a:t> </a:t>
            </a:r>
            <a:r>
              <a:rPr lang="nb-NO" sz="1600" dirty="0" err="1" smtClean="0"/>
              <a:t>open</a:t>
            </a:r>
            <a:r>
              <a:rPr lang="nb-NO" sz="1600" dirty="0" smtClean="0"/>
              <a:t> CW </a:t>
            </a:r>
            <a:r>
              <a:rPr lang="nb-NO" sz="1600" dirty="0" err="1" smtClean="0"/>
              <a:t>valve</a:t>
            </a:r>
            <a:r>
              <a:rPr lang="nb-NO" sz="1600" dirty="0" smtClean="0"/>
              <a:t> (so </a:t>
            </a:r>
            <a:r>
              <a:rPr lang="nb-NO" sz="1600" dirty="0" err="1" smtClean="0"/>
              <a:t>some</a:t>
            </a:r>
            <a:r>
              <a:rPr lang="nb-NO" sz="1600" dirty="0" smtClean="0"/>
              <a:t> loss = backoff)</a:t>
            </a:r>
            <a:endParaRPr lang="nb-NO" sz="1600" dirty="0"/>
          </a:p>
        </p:txBody>
      </p:sp>
      <p:sp>
        <p:nvSpPr>
          <p:cNvPr id="67" name="TextBox 66"/>
          <p:cNvSpPr txBox="1"/>
          <p:nvPr/>
        </p:nvSpPr>
        <p:spPr>
          <a:xfrm>
            <a:off x="4436150" y="446697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z</a:t>
            </a:r>
            <a:r>
              <a:rPr lang="nb-NO" baseline="-25000" dirty="0" err="1" smtClean="0"/>
              <a:t>s</a:t>
            </a:r>
            <a:endParaRPr lang="nb-NO" baseline="-25000" dirty="0"/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5434429" y="3591889"/>
            <a:ext cx="0" cy="237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95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8"/>
          <p:cNvSpPr>
            <a:spLocks noChangeShapeType="1"/>
          </p:cNvSpPr>
          <p:nvPr/>
        </p:nvSpPr>
        <p:spPr bwMode="auto">
          <a:xfrm>
            <a:off x="2543610" y="2794665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4143718" y="2789433"/>
            <a:ext cx="26491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5919129" y="2686876"/>
            <a:ext cx="304800" cy="192881"/>
            <a:chOff x="4929188" y="6429375"/>
            <a:chExt cx="304800" cy="192881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12" name="Line 142"/>
          <p:cNvSpPr>
            <a:spLocks noChangeShapeType="1"/>
          </p:cNvSpPr>
          <p:nvPr/>
        </p:nvSpPr>
        <p:spPr bwMode="auto">
          <a:xfrm rot="5400000">
            <a:off x="3315781" y="3564408"/>
            <a:ext cx="881311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" name="Line 142"/>
          <p:cNvSpPr>
            <a:spLocks noChangeShapeType="1"/>
          </p:cNvSpPr>
          <p:nvPr/>
        </p:nvSpPr>
        <p:spPr bwMode="auto">
          <a:xfrm rot="5400000">
            <a:off x="3575526" y="2222759"/>
            <a:ext cx="361824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4" name="Group 13"/>
          <p:cNvGrpSpPr/>
          <p:nvPr/>
        </p:nvGrpSpPr>
        <p:grpSpPr>
          <a:xfrm rot="16200000">
            <a:off x="3604039" y="3381683"/>
            <a:ext cx="304800" cy="192881"/>
            <a:chOff x="4929188" y="6429375"/>
            <a:chExt cx="304800" cy="19288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4929188" y="6429375"/>
              <a:ext cx="304800" cy="19288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 rot="-5400000">
              <a:off x="5005388" y="6372226"/>
              <a:ext cx="152400" cy="304800"/>
            </a:xfrm>
            <a:prstGeom prst="flowChartCollat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</p:grpSp>
      <p:grpSp>
        <p:nvGrpSpPr>
          <p:cNvPr id="17" name="Group 287"/>
          <p:cNvGrpSpPr>
            <a:grpSpLocks/>
          </p:cNvGrpSpPr>
          <p:nvPr/>
        </p:nvGrpSpPr>
        <p:grpSpPr bwMode="auto">
          <a:xfrm>
            <a:off x="3380200" y="2403672"/>
            <a:ext cx="752475" cy="752475"/>
            <a:chOff x="864" y="3009"/>
            <a:chExt cx="954" cy="954"/>
          </a:xfrm>
        </p:grpSpPr>
        <p:sp>
          <p:nvSpPr>
            <p:cNvPr id="18" name="Oval 288"/>
            <p:cNvSpPr>
              <a:spLocks noChangeArrowheads="1"/>
            </p:cNvSpPr>
            <p:nvPr/>
          </p:nvSpPr>
          <p:spPr bwMode="auto">
            <a:xfrm>
              <a:off x="864" y="3009"/>
              <a:ext cx="954" cy="95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grpSp>
          <p:nvGrpSpPr>
            <p:cNvPr id="19" name="Group 289"/>
            <p:cNvGrpSpPr>
              <a:grpSpLocks/>
            </p:cNvGrpSpPr>
            <p:nvPr/>
          </p:nvGrpSpPr>
          <p:grpSpPr bwMode="auto">
            <a:xfrm>
              <a:off x="864" y="3216"/>
              <a:ext cx="951" cy="576"/>
              <a:chOff x="864" y="3216"/>
              <a:chExt cx="951" cy="576"/>
            </a:xfrm>
          </p:grpSpPr>
          <p:sp>
            <p:nvSpPr>
              <p:cNvPr id="20" name="Line 290"/>
              <p:cNvSpPr>
                <a:spLocks noChangeShapeType="1"/>
              </p:cNvSpPr>
              <p:nvPr/>
            </p:nvSpPr>
            <p:spPr bwMode="auto">
              <a:xfrm flipV="1">
                <a:off x="1008" y="3216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1" name="Line 291"/>
              <p:cNvSpPr>
                <a:spLocks noChangeShapeType="1"/>
              </p:cNvSpPr>
              <p:nvPr/>
            </p:nvSpPr>
            <p:spPr bwMode="auto">
              <a:xfrm flipH="1" flipV="1">
                <a:off x="1175" y="3216"/>
                <a:ext cx="332" cy="57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" name="Line 292"/>
              <p:cNvSpPr>
                <a:spLocks noChangeShapeType="1"/>
              </p:cNvSpPr>
              <p:nvPr/>
            </p:nvSpPr>
            <p:spPr bwMode="auto">
              <a:xfrm flipV="1">
                <a:off x="1500" y="3504"/>
                <a:ext cx="166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" name="Line 293"/>
              <p:cNvSpPr>
                <a:spLocks noChangeShapeType="1"/>
              </p:cNvSpPr>
              <p:nvPr/>
            </p:nvSpPr>
            <p:spPr bwMode="auto">
              <a:xfrm>
                <a:off x="864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" name="Line 294"/>
              <p:cNvSpPr>
                <a:spLocks noChangeShapeType="1"/>
              </p:cNvSpPr>
              <p:nvPr/>
            </p:nvSpPr>
            <p:spPr bwMode="auto">
              <a:xfrm>
                <a:off x="1665" y="3501"/>
                <a:ext cx="15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26" name="Oval 86"/>
          <p:cNvSpPr>
            <a:spLocks noChangeArrowheads="1"/>
          </p:cNvSpPr>
          <p:nvPr/>
        </p:nvSpPr>
        <p:spPr bwMode="auto">
          <a:xfrm>
            <a:off x="4458119" y="2603608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Freeform 125"/>
          <p:cNvSpPr>
            <a:spLocks/>
          </p:cNvSpPr>
          <p:nvPr/>
        </p:nvSpPr>
        <p:spPr bwMode="auto">
          <a:xfrm rot="5400000">
            <a:off x="3953334" y="2782840"/>
            <a:ext cx="498387" cy="892181"/>
          </a:xfrm>
          <a:custGeom>
            <a:avLst/>
            <a:gdLst>
              <a:gd name="T0" fmla="*/ 0 w 624"/>
              <a:gd name="T1" fmla="*/ 0 h 336"/>
              <a:gd name="T2" fmla="*/ 624 w 624"/>
              <a:gd name="T3" fmla="*/ 0 h 336"/>
              <a:gd name="T4" fmla="*/ 624 w 624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336">
                <a:moveTo>
                  <a:pt x="0" y="0"/>
                </a:moveTo>
                <a:lnTo>
                  <a:pt x="624" y="0"/>
                </a:lnTo>
                <a:lnTo>
                  <a:pt x="624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29" name="Freeform 85"/>
          <p:cNvSpPr>
            <a:spLocks/>
          </p:cNvSpPr>
          <p:nvPr/>
        </p:nvSpPr>
        <p:spPr bwMode="auto">
          <a:xfrm flipV="1">
            <a:off x="5434429" y="2205727"/>
            <a:ext cx="637099" cy="576397"/>
          </a:xfrm>
          <a:custGeom>
            <a:avLst/>
            <a:gdLst>
              <a:gd name="T0" fmla="*/ 0 w 294"/>
              <a:gd name="T1" fmla="*/ 0 h 286"/>
              <a:gd name="T2" fmla="*/ 0 w 294"/>
              <a:gd name="T3" fmla="*/ 286 h 286"/>
              <a:gd name="T4" fmla="*/ 294 w 294"/>
              <a:gd name="T5" fmla="*/ 286 h 286"/>
              <a:gd name="T6" fmla="*/ 294 w 294"/>
              <a:gd name="T7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" h="286">
                <a:moveTo>
                  <a:pt x="0" y="0"/>
                </a:moveTo>
                <a:lnTo>
                  <a:pt x="0" y="286"/>
                </a:lnTo>
                <a:lnTo>
                  <a:pt x="294" y="286"/>
                </a:lnTo>
                <a:lnTo>
                  <a:pt x="294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5" name="Oval 86"/>
          <p:cNvSpPr>
            <a:spLocks noChangeArrowheads="1"/>
          </p:cNvSpPr>
          <p:nvPr/>
        </p:nvSpPr>
        <p:spPr bwMode="auto">
          <a:xfrm>
            <a:off x="5243930" y="2603608"/>
            <a:ext cx="381000" cy="381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061043" y="1768189"/>
            <a:ext cx="1397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Cooling water</a:t>
            </a:r>
            <a:endParaRPr lang="en-US" sz="1200"/>
          </a:p>
        </p:txBody>
      </p:sp>
      <p:sp>
        <p:nvSpPr>
          <p:cNvPr id="80" name="Line 127"/>
          <p:cNvSpPr>
            <a:spLocks noChangeShapeType="1"/>
          </p:cNvSpPr>
          <p:nvPr/>
        </p:nvSpPr>
        <p:spPr bwMode="auto">
          <a:xfrm rot="10800000">
            <a:off x="5434430" y="296223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sm" len="sm"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1" name="TextBox 30"/>
          <p:cNvSpPr txBox="1"/>
          <p:nvPr/>
        </p:nvSpPr>
        <p:spPr>
          <a:xfrm>
            <a:off x="1475656" y="2641409"/>
            <a:ext cx="1043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smtClean="0"/>
              <a:t>Product</a:t>
            </a:r>
            <a:endParaRPr lang="en-US" sz="1200"/>
          </a:p>
        </p:txBody>
      </p:sp>
      <p:sp>
        <p:nvSpPr>
          <p:cNvPr id="5" name="TextBox 4"/>
          <p:cNvSpPr txBox="1"/>
          <p:nvPr/>
        </p:nvSpPr>
        <p:spPr>
          <a:xfrm>
            <a:off x="5434429" y="3710550"/>
            <a:ext cx="1467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q</a:t>
            </a:r>
            <a:r>
              <a:rPr lang="nb-NO" baseline="-25000" dirty="0" err="1" smtClean="0"/>
              <a:t>s</a:t>
            </a:r>
            <a:r>
              <a:rPr lang="nb-NO" baseline="-25000" dirty="0" smtClean="0"/>
              <a:t> </a:t>
            </a:r>
            <a:r>
              <a:rPr lang="nb-NO" dirty="0" smtClean="0"/>
              <a:t>(operator)</a:t>
            </a:r>
            <a:endParaRPr lang="nb-NO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3533562" y="1448646"/>
            <a:ext cx="54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</a:t>
            </a:r>
            <a:r>
              <a:rPr lang="nb-NO" baseline="-25000" dirty="0" smtClean="0"/>
              <a:t>CW</a:t>
            </a:r>
            <a:endParaRPr lang="nb-NO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4376369" y="29184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u</a:t>
            </a:r>
            <a:endParaRPr lang="nb-NO" dirty="0"/>
          </a:p>
        </p:txBody>
      </p:sp>
      <p:sp>
        <p:nvSpPr>
          <p:cNvPr id="30" name="Rectangle 29"/>
          <p:cNvSpPr/>
          <p:nvPr/>
        </p:nvSpPr>
        <p:spPr>
          <a:xfrm>
            <a:off x="5134988" y="3306848"/>
            <a:ext cx="566059" cy="259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7" name="TextBox 6"/>
          <p:cNvSpPr txBox="1"/>
          <p:nvPr/>
        </p:nvSpPr>
        <p:spPr>
          <a:xfrm>
            <a:off x="389907" y="557569"/>
            <a:ext cx="7829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Alternative, </a:t>
            </a:r>
            <a:r>
              <a:rPr lang="nb-NO" dirty="0" err="1" smtClean="0"/>
              <a:t>slightly</a:t>
            </a:r>
            <a:r>
              <a:rPr lang="nb-NO" dirty="0" smtClean="0"/>
              <a:t> </a:t>
            </a:r>
            <a:r>
              <a:rPr lang="nb-NO" dirty="0" err="1" smtClean="0"/>
              <a:t>suboptimal</a:t>
            </a:r>
            <a:r>
              <a:rPr lang="nb-NO" dirty="0" smtClean="0"/>
              <a:t> </a:t>
            </a:r>
            <a:r>
              <a:rPr lang="nb-NO" dirty="0" err="1" smtClean="0"/>
              <a:t>solution</a:t>
            </a:r>
            <a:r>
              <a:rPr lang="nb-NO" dirty="0" smtClean="0"/>
              <a:t>, </a:t>
            </a:r>
            <a:r>
              <a:rPr lang="nb-NO" dirty="0" err="1" smtClean="0"/>
              <a:t>using</a:t>
            </a:r>
            <a:r>
              <a:rPr lang="nb-NO" dirty="0" smtClean="0"/>
              <a:t> </a:t>
            </a:r>
            <a:r>
              <a:rPr lang="nb-NO" dirty="0" err="1" smtClean="0"/>
              <a:t>two</a:t>
            </a:r>
            <a:r>
              <a:rPr lang="nb-NO" dirty="0" smtClean="0"/>
              <a:t> </a:t>
            </a:r>
            <a:r>
              <a:rPr lang="nb-NO" dirty="0" err="1" smtClean="0"/>
              <a:t>temperature</a:t>
            </a:r>
            <a:r>
              <a:rPr lang="nb-NO" dirty="0" smtClean="0"/>
              <a:t> </a:t>
            </a:r>
            <a:r>
              <a:rPr lang="nb-NO" dirty="0" err="1" smtClean="0"/>
              <a:t>controllers</a:t>
            </a:r>
            <a:r>
              <a:rPr lang="nb-NO" dirty="0" smtClean="0"/>
              <a:t> </a:t>
            </a:r>
          </a:p>
          <a:p>
            <a:r>
              <a:rPr lang="nb-NO" dirty="0" err="1" smtClean="0"/>
              <a:t>with</a:t>
            </a:r>
            <a:r>
              <a:rPr lang="nb-NO" dirty="0" smtClean="0"/>
              <a:t> different </a:t>
            </a:r>
            <a:r>
              <a:rPr lang="nb-NO" dirty="0" err="1" smtClean="0"/>
              <a:t>setpoints</a:t>
            </a:r>
            <a:endParaRPr lang="nb-NO" dirty="0"/>
          </a:p>
        </p:txBody>
      </p:sp>
      <p:cxnSp>
        <p:nvCxnSpPr>
          <p:cNvPr id="59" name="Straight Arrow Connector 58"/>
          <p:cNvCxnSpPr>
            <a:stCxn id="32" idx="4"/>
            <a:endCxn id="30" idx="1"/>
          </p:cNvCxnSpPr>
          <p:nvPr/>
        </p:nvCxnSpPr>
        <p:spPr>
          <a:xfrm>
            <a:off x="5045457" y="2962230"/>
            <a:ext cx="89531" cy="474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187624" y="5172861"/>
            <a:ext cx="67812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err="1" smtClean="0"/>
              <a:t>Comment</a:t>
            </a:r>
            <a:r>
              <a:rPr lang="nb-NO" sz="1600" dirty="0" smtClean="0"/>
              <a:t>: 1. </a:t>
            </a:r>
            <a:r>
              <a:rPr lang="nb-NO" sz="1600" dirty="0" err="1" smtClean="0"/>
              <a:t>Similar</a:t>
            </a:r>
            <a:r>
              <a:rPr lang="nb-NO" sz="1600" dirty="0" smtClean="0"/>
              <a:t> to SRC, </a:t>
            </a:r>
            <a:r>
              <a:rPr lang="nb-NO" sz="1600" dirty="0" err="1" smtClean="0"/>
              <a:t>but</a:t>
            </a:r>
            <a:r>
              <a:rPr lang="nb-NO" sz="1600" dirty="0" smtClean="0"/>
              <a:t> </a:t>
            </a:r>
            <a:r>
              <a:rPr lang="nb-NO" sz="1600" dirty="0" err="1" smtClean="0"/>
              <a:t>avoids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SRC </a:t>
            </a:r>
            <a:r>
              <a:rPr lang="nb-NO" sz="1600" dirty="0" err="1" smtClean="0"/>
              <a:t>block</a:t>
            </a:r>
            <a:r>
              <a:rPr lang="nb-NO" sz="1600" dirty="0" smtClean="0"/>
              <a:t>.</a:t>
            </a:r>
          </a:p>
          <a:p>
            <a:r>
              <a:rPr lang="nb-NO" sz="1600" dirty="0" smtClean="0"/>
              <a:t>2</a:t>
            </a:r>
            <a:r>
              <a:rPr lang="nb-NO" sz="1600" dirty="0" smtClean="0"/>
              <a:t>. </a:t>
            </a:r>
            <a:r>
              <a:rPr lang="nb-NO" sz="1600" dirty="0" err="1" smtClean="0"/>
              <a:t>Advantage</a:t>
            </a:r>
            <a:r>
              <a:rPr lang="nb-NO" sz="1600" dirty="0" smtClean="0"/>
              <a:t>: </a:t>
            </a:r>
            <a:r>
              <a:rPr lang="nb-NO" sz="1600" dirty="0" err="1" smtClean="0"/>
              <a:t>Two</a:t>
            </a:r>
            <a:r>
              <a:rPr lang="nb-NO" sz="1600" dirty="0" smtClean="0"/>
              <a:t> separate </a:t>
            </a:r>
            <a:r>
              <a:rPr lang="nb-NO" sz="1600" dirty="0" err="1" smtClean="0"/>
              <a:t>controllers</a:t>
            </a:r>
            <a:endParaRPr lang="nb-NO" sz="1600" dirty="0" smtClean="0"/>
          </a:p>
          <a:p>
            <a:r>
              <a:rPr lang="nb-NO" sz="1600" dirty="0" smtClean="0"/>
              <a:t>3. </a:t>
            </a:r>
            <a:r>
              <a:rPr lang="nb-NO" sz="1600" dirty="0" err="1" smtClean="0"/>
              <a:t>Disadvantage</a:t>
            </a:r>
            <a:r>
              <a:rPr lang="nb-NO" sz="1600" dirty="0" smtClean="0"/>
              <a:t>: </a:t>
            </a:r>
            <a:r>
              <a:rPr lang="nb-NO" sz="1600" dirty="0" err="1" smtClean="0"/>
              <a:t>Temperature</a:t>
            </a:r>
            <a:r>
              <a:rPr lang="nb-NO" sz="1600" dirty="0" smtClean="0"/>
              <a:t> a bit </a:t>
            </a:r>
            <a:r>
              <a:rPr lang="nb-NO" sz="1600" dirty="0" err="1" smtClean="0"/>
              <a:t>higher</a:t>
            </a:r>
            <a:r>
              <a:rPr lang="nb-NO" sz="1600" dirty="0" smtClean="0"/>
              <a:t> </a:t>
            </a:r>
            <a:r>
              <a:rPr lang="nb-NO" sz="1600" dirty="0" err="1" smtClean="0"/>
              <a:t>when</a:t>
            </a:r>
            <a:r>
              <a:rPr lang="nb-NO" sz="1600" dirty="0" smtClean="0"/>
              <a:t> </a:t>
            </a:r>
            <a:r>
              <a:rPr lang="nb-NO" sz="1600" dirty="0" err="1" smtClean="0"/>
              <a:t>we</a:t>
            </a:r>
            <a:r>
              <a:rPr lang="nb-NO" sz="1600" dirty="0" smtClean="0"/>
              <a:t> </a:t>
            </a:r>
            <a:r>
              <a:rPr lang="nb-NO" sz="1600" dirty="0" err="1" smtClean="0"/>
              <a:t>reach</a:t>
            </a:r>
            <a:r>
              <a:rPr lang="nb-NO" sz="1600" dirty="0" smtClean="0"/>
              <a:t> CW-</a:t>
            </a:r>
            <a:r>
              <a:rPr lang="nb-NO" sz="1600" dirty="0" err="1" smtClean="0"/>
              <a:t>constraint</a:t>
            </a:r>
            <a:endParaRPr lang="nb-NO" sz="1600" dirty="0"/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5434429" y="3591889"/>
            <a:ext cx="0" cy="237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451834" y="2191023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>
                <a:solidFill>
                  <a:srgbClr val="FF0000"/>
                </a:solidFill>
              </a:rPr>
              <a:t>T</a:t>
            </a:r>
            <a:r>
              <a:rPr lang="nb-NO" sz="1200" baseline="-25000" dirty="0" smtClean="0">
                <a:solidFill>
                  <a:srgbClr val="FF0000"/>
                </a:solidFill>
              </a:rPr>
              <a:t>s</a:t>
            </a:r>
            <a:r>
              <a:rPr lang="nb-NO" sz="1200" dirty="0" smtClean="0">
                <a:solidFill>
                  <a:srgbClr val="FF0000"/>
                </a:solidFill>
              </a:rPr>
              <a:t>=</a:t>
            </a:r>
          </a:p>
          <a:p>
            <a:r>
              <a:rPr lang="nb-NO" sz="1200" dirty="0" smtClean="0">
                <a:solidFill>
                  <a:srgbClr val="FF0000"/>
                </a:solidFill>
              </a:rPr>
              <a:t>45C</a:t>
            </a:r>
            <a:endParaRPr lang="nb-NO" sz="12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07442" y="2204546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>
                <a:solidFill>
                  <a:srgbClr val="FF0000"/>
                </a:solidFill>
              </a:rPr>
              <a:t>T</a:t>
            </a:r>
            <a:r>
              <a:rPr lang="nb-NO" sz="1200" baseline="-25000" dirty="0" smtClean="0">
                <a:solidFill>
                  <a:srgbClr val="FF0000"/>
                </a:solidFill>
              </a:rPr>
              <a:t>s</a:t>
            </a:r>
            <a:r>
              <a:rPr lang="nb-NO" sz="1200" dirty="0" smtClean="0">
                <a:solidFill>
                  <a:srgbClr val="FF0000"/>
                </a:solidFill>
              </a:rPr>
              <a:t>=</a:t>
            </a:r>
          </a:p>
          <a:p>
            <a:r>
              <a:rPr lang="nb-NO" sz="1200" dirty="0" smtClean="0">
                <a:solidFill>
                  <a:srgbClr val="FF0000"/>
                </a:solidFill>
              </a:rPr>
              <a:t>47C</a:t>
            </a:r>
            <a:endParaRPr lang="nb-NO" sz="12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4896186" y="2641409"/>
            <a:ext cx="298542" cy="3208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700" dirty="0" smtClean="0"/>
              <a:t>TC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25921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defRPr/>
            </a:pPr>
            <a:endParaRPr lang="nn-NO" sz="1400">
              <a:latin typeface="+mn-lt"/>
            </a:endParaRPr>
          </a:p>
          <a:p>
            <a:pPr algn="r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>
              <a:defRPr/>
            </a:pPr>
            <a:endParaRPr lang="nn-NO" sz="1400">
              <a:latin typeface="+mn-lt"/>
            </a:endParaRPr>
          </a:p>
        </p:txBody>
      </p:sp>
      <p:sp>
        <p:nvSpPr>
          <p:cNvPr id="1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n-NO" sz="1400">
              <a:latin typeface="+mn-lt"/>
            </a:endParaRPr>
          </a:p>
          <a:p>
            <a:pPr>
              <a:defRPr/>
            </a:pPr>
            <a:endParaRPr lang="nn-NO" sz="1400">
              <a:latin typeface="+mn-lt"/>
            </a:endParaRPr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201613"/>
            <a:ext cx="8459787" cy="442912"/>
          </a:xfrm>
        </p:spPr>
        <p:txBody>
          <a:bodyPr/>
          <a:lstStyle/>
          <a:p>
            <a:r>
              <a:rPr lang="en-US" altLang="nb-NO" dirty="0" smtClean="0"/>
              <a:t>Distillation example</a:t>
            </a:r>
            <a:br>
              <a:rPr lang="en-US" altLang="nb-NO" dirty="0" smtClean="0"/>
            </a:br>
            <a:endParaRPr lang="en-US" altLang="nb-NO" sz="2000" dirty="0" smtClean="0">
              <a:solidFill>
                <a:schemeClr val="tx1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539552" y="6437000"/>
            <a:ext cx="17363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000" dirty="0">
                <a:latin typeface="Arial" panose="020B0604020202020204" pitchFamily="34" charset="0"/>
              </a:rPr>
              <a:t>DOF = Degree Of </a:t>
            </a:r>
            <a:r>
              <a:rPr lang="en-US" altLang="nb-NO" sz="1000" dirty="0" smtClean="0">
                <a:latin typeface="Arial" panose="020B0604020202020204" pitchFamily="34" charset="0"/>
              </a:rPr>
              <a:t>Freedom</a:t>
            </a:r>
            <a:endParaRPr lang="en-US" altLang="nb-NO" sz="1000" dirty="0">
              <a:latin typeface="Arial" panose="020B0604020202020204" pitchFamily="34" charset="0"/>
            </a:endParaRPr>
          </a:p>
        </p:txBody>
      </p:sp>
      <p:sp>
        <p:nvSpPr>
          <p:cNvPr id="78868" name="TextBox 1"/>
          <p:cNvSpPr txBox="1">
            <a:spLocks noChangeArrowheads="1"/>
          </p:cNvSpPr>
          <p:nvPr/>
        </p:nvSpPr>
        <p:spPr bwMode="auto">
          <a:xfrm>
            <a:off x="683568" y="548680"/>
            <a:ext cx="8029575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nb-NO" sz="1400" dirty="0" smtClean="0">
                <a:latin typeface="Arial" panose="020B0604020202020204" pitchFamily="34" charset="0"/>
              </a:rPr>
              <a:t>Separate components A (light) and B (heavy)</a:t>
            </a:r>
          </a:p>
          <a:p>
            <a:pPr>
              <a:spcBef>
                <a:spcPct val="0"/>
              </a:spcBef>
            </a:pPr>
            <a:r>
              <a:rPr lang="en-US" altLang="nb-NO" sz="1400" dirty="0" smtClean="0">
                <a:latin typeface="Arial" panose="020B0604020202020204" pitchFamily="34" charset="0"/>
              </a:rPr>
              <a:t>Cost </a:t>
            </a:r>
            <a:r>
              <a:rPr lang="en-US" altLang="nb-NO" sz="1400" dirty="0">
                <a:latin typeface="Arial" panose="020B0604020202020204" pitchFamily="34" charset="0"/>
              </a:rPr>
              <a:t>(J) = - Profit = p</a:t>
            </a:r>
            <a:r>
              <a:rPr lang="en-US" altLang="nb-NO" sz="1400" baseline="-25000" dirty="0">
                <a:latin typeface="Arial" panose="020B0604020202020204" pitchFamily="34" charset="0"/>
              </a:rPr>
              <a:t>F</a:t>
            </a:r>
            <a:r>
              <a:rPr lang="en-US" altLang="nb-NO" sz="1400" dirty="0">
                <a:latin typeface="Arial" panose="020B0604020202020204" pitchFamily="34" charset="0"/>
              </a:rPr>
              <a:t> F + 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 smtClean="0">
                <a:latin typeface="Arial" panose="020B0604020202020204" pitchFamily="34" charset="0"/>
              </a:rPr>
              <a:t>V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V</a:t>
            </a:r>
            <a:r>
              <a:rPr lang="en-US" altLang="nb-NO" sz="1400" dirty="0">
                <a:latin typeface="Arial" panose="020B0604020202020204" pitchFamily="34" charset="0"/>
              </a:rPr>
              <a:t> </a:t>
            </a:r>
            <a:r>
              <a:rPr lang="en-US" altLang="nb-NO" sz="1400" dirty="0" smtClean="0">
                <a:latin typeface="Arial" panose="020B0604020202020204" pitchFamily="34" charset="0"/>
              </a:rPr>
              <a:t>– 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 smtClean="0">
                <a:latin typeface="Arial" panose="020B0604020202020204" pitchFamily="34" charset="0"/>
              </a:rPr>
              <a:t>D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D</a:t>
            </a:r>
            <a:r>
              <a:rPr lang="en-US" altLang="nb-NO" sz="1400" baseline="-25000" dirty="0" smtClean="0">
                <a:latin typeface="Arial" panose="020B0604020202020204" pitchFamily="34" charset="0"/>
              </a:rPr>
              <a:t> </a:t>
            </a:r>
            <a:r>
              <a:rPr lang="en-US" altLang="nb-NO" sz="1400" dirty="0">
                <a:latin typeface="Arial" panose="020B0604020202020204" pitchFamily="34" charset="0"/>
              </a:rPr>
              <a:t>– 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 smtClean="0">
                <a:latin typeface="Arial" panose="020B0604020202020204" pitchFamily="34" charset="0"/>
              </a:rPr>
              <a:t>B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B</a:t>
            </a:r>
            <a:endParaRPr lang="en-US" altLang="nb-NO" sz="1400" baseline="-250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b-NO" sz="1400" dirty="0">
                <a:latin typeface="Arial" panose="020B0604020202020204" pitchFamily="34" charset="0"/>
              </a:rPr>
              <a:t>Prices: </a:t>
            </a:r>
            <a:r>
              <a:rPr lang="en-US" altLang="nb-NO" sz="1400" dirty="0" smtClean="0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smtClean="0">
                <a:latin typeface="Arial" panose="020B0604020202020204" pitchFamily="34" charset="0"/>
              </a:rPr>
              <a:t>F</a:t>
            </a:r>
            <a:r>
              <a:rPr lang="en-US" altLang="nb-NO" sz="1400" dirty="0" smtClean="0">
                <a:latin typeface="Arial" panose="020B0604020202020204" pitchFamily="34" charset="0"/>
              </a:rPr>
              <a:t>=</a:t>
            </a:r>
            <a:r>
              <a:rPr lang="en-US" altLang="nb-NO" sz="1400" dirty="0" err="1" smtClean="0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 smtClean="0">
                <a:latin typeface="Arial" panose="020B0604020202020204" pitchFamily="34" charset="0"/>
              </a:rPr>
              <a:t>D</a:t>
            </a:r>
            <a:r>
              <a:rPr lang="en-US" altLang="nb-NO" sz="1400" dirty="0" smtClean="0">
                <a:latin typeface="Arial" panose="020B0604020202020204" pitchFamily="34" charset="0"/>
              </a:rPr>
              <a:t>=1 </a:t>
            </a:r>
            <a:r>
              <a:rPr lang="en-US" altLang="nb-NO" sz="1400" dirty="0">
                <a:latin typeface="Arial" panose="020B0604020202020204" pitchFamily="34" charset="0"/>
              </a:rPr>
              <a:t>$/</a:t>
            </a:r>
            <a:r>
              <a:rPr lang="en-US" altLang="nb-NO" sz="1400" dirty="0" err="1">
                <a:latin typeface="Arial" panose="020B0604020202020204" pitchFamily="34" charset="0"/>
              </a:rPr>
              <a:t>mol</a:t>
            </a:r>
            <a:r>
              <a:rPr lang="en-US" altLang="nb-NO" sz="1400" dirty="0">
                <a:latin typeface="Arial" panose="020B0604020202020204" pitchFamily="34" charset="0"/>
              </a:rPr>
              <a:t>, </a:t>
            </a: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>
                <a:solidFill>
                  <a:srgbClr val="005DAB"/>
                </a:solidFill>
                <a:latin typeface="Arial" panose="020B0604020202020204" pitchFamily="34" charset="0"/>
              </a:rPr>
              <a:t>B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=2 </a:t>
            </a:r>
            <a:r>
              <a:rPr lang="en-US" altLang="nb-NO" sz="1400" dirty="0">
                <a:solidFill>
                  <a:srgbClr val="005DAB"/>
                </a:solidFill>
                <a:latin typeface="Arial" panose="020B0604020202020204" pitchFamily="34" charset="0"/>
              </a:rPr>
              <a:t>$/</a:t>
            </a:r>
            <a:r>
              <a:rPr lang="en-US" altLang="nb-NO" sz="1400" dirty="0" err="1">
                <a:solidFill>
                  <a:srgbClr val="005DAB"/>
                </a:solidFill>
                <a:latin typeface="Arial" panose="020B0604020202020204" pitchFamily="34" charset="0"/>
              </a:rPr>
              <a:t>mol</a:t>
            </a:r>
            <a:r>
              <a:rPr lang="en-US" altLang="nb-NO" sz="1400" dirty="0">
                <a:latin typeface="Arial" panose="020B0604020202020204" pitchFamily="34" charset="0"/>
              </a:rPr>
              <a:t>, Energy </a:t>
            </a:r>
            <a:r>
              <a:rPr lang="en-US" altLang="nb-NO" sz="1400" dirty="0" err="1">
                <a:latin typeface="Arial" panose="020B0604020202020204" pitchFamily="34" charset="0"/>
              </a:rPr>
              <a:t>p</a:t>
            </a:r>
            <a:r>
              <a:rPr lang="en-US" altLang="nb-NO" sz="1400" baseline="-25000" dirty="0" err="1">
                <a:latin typeface="Arial" panose="020B0604020202020204" pitchFamily="34" charset="0"/>
              </a:rPr>
              <a:t>V</a:t>
            </a:r>
            <a:r>
              <a:rPr lang="en-US" altLang="nb-NO" sz="1400" dirty="0">
                <a:latin typeface="Arial" panose="020B0604020202020204" pitchFamily="34" charset="0"/>
              </a:rPr>
              <a:t>= 0-0.2 $/</a:t>
            </a:r>
            <a:r>
              <a:rPr lang="en-US" altLang="nb-NO" sz="1400" dirty="0" err="1">
                <a:latin typeface="Arial" panose="020B0604020202020204" pitchFamily="34" charset="0"/>
              </a:rPr>
              <a:t>mol</a:t>
            </a:r>
            <a:r>
              <a:rPr lang="en-US" altLang="nb-NO" sz="1400" dirty="0">
                <a:latin typeface="Arial" panose="020B0604020202020204" pitchFamily="34" charset="0"/>
              </a:rPr>
              <a:t> (varies)</a:t>
            </a:r>
            <a:endParaRPr lang="nb-NO" altLang="nb-NO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b-NO" sz="1400" dirty="0">
                <a:latin typeface="Arial" panose="020B0604020202020204" pitchFamily="34" charset="0"/>
              </a:rPr>
              <a:t>With given feed and pressures: </a:t>
            </a:r>
            <a:r>
              <a:rPr lang="en-US" altLang="nb-NO" sz="1400" dirty="0" smtClean="0">
                <a:latin typeface="Arial" panose="020B0604020202020204" pitchFamily="34" charset="0"/>
              </a:rPr>
              <a:t>2 </a:t>
            </a:r>
            <a:r>
              <a:rPr lang="en-US" altLang="nb-NO" sz="1400" dirty="0">
                <a:latin typeface="Arial" panose="020B0604020202020204" pitchFamily="34" charset="0"/>
              </a:rPr>
              <a:t>steady-state DOFs. </a:t>
            </a:r>
          </a:p>
          <a:p>
            <a:pPr>
              <a:spcBef>
                <a:spcPct val="0"/>
              </a:spcBef>
            </a:pPr>
            <a:r>
              <a:rPr lang="en-US" altLang="nb-NO" sz="1400" dirty="0" smtClean="0">
                <a:solidFill>
                  <a:srgbClr val="FF0000"/>
                </a:solidFill>
                <a:latin typeface="Arial" panose="020B0604020202020204" pitchFamily="34" charset="0"/>
              </a:rPr>
              <a:t>3 constraints</a:t>
            </a:r>
          </a:p>
          <a:p>
            <a:pPr lvl="1">
              <a:spcBef>
                <a:spcPct val="0"/>
              </a:spcBef>
            </a:pPr>
            <a:r>
              <a:rPr lang="en-US" altLang="nb-NO" sz="1400" dirty="0" smtClean="0">
                <a:solidFill>
                  <a:srgbClr val="FF0000"/>
                </a:solidFill>
                <a:latin typeface="Arial" panose="020B0604020202020204" pitchFamily="34" charset="0"/>
              </a:rPr>
              <a:t>Product purities (D,B) </a:t>
            </a:r>
            <a:r>
              <a:rPr lang="en-US" altLang="nb-NO" sz="1400" dirty="0">
                <a:solidFill>
                  <a:srgbClr val="FF0000"/>
                </a:solidFill>
                <a:latin typeface="Arial" panose="020B0604020202020204" pitchFamily="34" charset="0"/>
              </a:rPr>
              <a:t>&gt; 95% </a:t>
            </a:r>
          </a:p>
          <a:p>
            <a:pPr lvl="1">
              <a:spcBef>
                <a:spcPct val="0"/>
              </a:spcBef>
            </a:pPr>
            <a:r>
              <a:rPr lang="en-US" altLang="nb-NO" sz="1400" dirty="0" smtClean="0">
                <a:solidFill>
                  <a:srgbClr val="FF0000"/>
                </a:solidFill>
                <a:latin typeface="Arial" panose="020B0604020202020204" pitchFamily="34" charset="0"/>
              </a:rPr>
              <a:t>capacity constraint </a:t>
            </a:r>
            <a:r>
              <a:rPr lang="en-US" altLang="nb-NO" sz="1400" dirty="0">
                <a:solidFill>
                  <a:srgbClr val="FF0000"/>
                </a:solidFill>
                <a:latin typeface="Arial" panose="020B0604020202020204" pitchFamily="34" charset="0"/>
              </a:rPr>
              <a:t>on </a:t>
            </a:r>
            <a:r>
              <a:rPr lang="en-US" altLang="nb-NO" sz="1400" dirty="0" smtClean="0">
                <a:solidFill>
                  <a:srgbClr val="FF0000"/>
                </a:solidFill>
                <a:latin typeface="Arial" panose="020B0604020202020204" pitchFamily="34" charset="0"/>
              </a:rPr>
              <a:t>V</a:t>
            </a:r>
            <a:endParaRPr lang="en-US" altLang="nb-NO" sz="1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3670"/>
          <a:stretch/>
        </p:blipFill>
        <p:spPr bwMode="auto">
          <a:xfrm>
            <a:off x="2275925" y="2280742"/>
            <a:ext cx="2962282" cy="338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36096" y="3140968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x</a:t>
            </a:r>
            <a:r>
              <a:rPr lang="nb-NO" baseline="-25000" dirty="0" err="1" smtClean="0">
                <a:solidFill>
                  <a:srgbClr val="FF0000"/>
                </a:solidFill>
              </a:rPr>
              <a:t>A</a:t>
            </a:r>
            <a:r>
              <a:rPr lang="nb-NO" dirty="0" smtClean="0">
                <a:solidFill>
                  <a:srgbClr val="FF0000"/>
                </a:solidFill>
              </a:rPr>
              <a:t>&gt;95%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6095" y="5085184"/>
            <a:ext cx="2008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xB</a:t>
            </a:r>
            <a:r>
              <a:rPr lang="nb-NO" dirty="0">
                <a:solidFill>
                  <a:srgbClr val="FF0000"/>
                </a:solidFill>
              </a:rPr>
              <a:t>&gt;</a:t>
            </a:r>
            <a:r>
              <a:rPr lang="nb-NO" dirty="0" smtClean="0">
                <a:solidFill>
                  <a:srgbClr val="FF0000"/>
                </a:solidFill>
              </a:rPr>
              <a:t>95% </a:t>
            </a:r>
          </a:p>
          <a:p>
            <a:r>
              <a:rPr lang="nb-NO" dirty="0" err="1" smtClean="0">
                <a:solidFill>
                  <a:srgbClr val="FF0000"/>
                </a:solidFill>
              </a:rPr>
              <a:t>Valueable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product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8" y="4509120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V&lt;4 mol/s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737" y="5988338"/>
            <a:ext cx="79659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«</a:t>
            </a:r>
            <a:r>
              <a:rPr lang="nb-NO" sz="1600" dirty="0" err="1" smtClean="0"/>
              <a:t>Avoid</a:t>
            </a:r>
            <a:r>
              <a:rPr lang="nb-NO" sz="1600" dirty="0" smtClean="0"/>
              <a:t> </a:t>
            </a:r>
            <a:r>
              <a:rPr lang="nb-NO" sz="1600" dirty="0" err="1" smtClean="0"/>
              <a:t>product</a:t>
            </a:r>
            <a:r>
              <a:rPr lang="nb-NO" sz="1600" dirty="0" smtClean="0"/>
              <a:t> </a:t>
            </a:r>
            <a:r>
              <a:rPr lang="nb-NO" sz="1600" dirty="0" err="1" smtClean="0"/>
              <a:t>give-away</a:t>
            </a:r>
            <a:r>
              <a:rPr lang="nb-NO" sz="1600" dirty="0" smtClean="0"/>
              <a:t>» -&gt; </a:t>
            </a:r>
            <a:r>
              <a:rPr lang="nb-NO" sz="1600" dirty="0" err="1" smtClean="0"/>
              <a:t>Valueable</a:t>
            </a:r>
            <a:r>
              <a:rPr lang="nb-NO" sz="1600" dirty="0" smtClean="0"/>
              <a:t> </a:t>
            </a:r>
            <a:r>
              <a:rPr lang="nb-NO" sz="1600" dirty="0" err="1" smtClean="0"/>
              <a:t>product</a:t>
            </a:r>
            <a:r>
              <a:rPr lang="nb-NO" sz="1600" dirty="0" smtClean="0"/>
              <a:t> </a:t>
            </a:r>
            <a:r>
              <a:rPr lang="nb-NO" sz="1600" dirty="0" err="1" smtClean="0"/>
              <a:t>constraint</a:t>
            </a:r>
            <a:r>
              <a:rPr lang="nb-NO" sz="1600" dirty="0" smtClean="0"/>
              <a:t> </a:t>
            </a:r>
            <a:r>
              <a:rPr lang="nb-NO" sz="1600" dirty="0" err="1" smtClean="0"/>
              <a:t>always</a:t>
            </a:r>
            <a:r>
              <a:rPr lang="nb-NO" sz="1600" dirty="0" smtClean="0"/>
              <a:t> </a:t>
            </a:r>
            <a:r>
              <a:rPr lang="nb-NO" sz="1600" dirty="0" err="1" smtClean="0"/>
              <a:t>active</a:t>
            </a:r>
            <a:r>
              <a:rPr lang="nb-NO" sz="1600" dirty="0" smtClean="0"/>
              <a:t> -&gt; </a:t>
            </a:r>
            <a:r>
              <a:rPr lang="nb-NO" sz="1600" dirty="0" err="1" smtClean="0">
                <a:solidFill>
                  <a:srgbClr val="FF0000"/>
                </a:solidFill>
              </a:rPr>
              <a:t>xB</a:t>
            </a:r>
            <a:r>
              <a:rPr lang="nb-NO" sz="1600" dirty="0" smtClean="0">
                <a:solidFill>
                  <a:srgbClr val="FF0000"/>
                </a:solidFill>
              </a:rPr>
              <a:t>=95%</a:t>
            </a:r>
            <a:endParaRPr lang="nb-NO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3823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3670"/>
          <a:stretch/>
        </p:blipFill>
        <p:spPr bwMode="auto">
          <a:xfrm>
            <a:off x="1763688" y="2564904"/>
            <a:ext cx="360089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V="1">
            <a:off x="1835696" y="467380"/>
            <a:ext cx="0" cy="1512168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835696" y="1979548"/>
            <a:ext cx="4528120" cy="8384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60232" y="18355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5DAB"/>
                </a:solidFill>
              </a:rPr>
              <a:t>F</a:t>
            </a:r>
            <a:endParaRPr lang="nb-NO" dirty="0">
              <a:solidFill>
                <a:srgbClr val="005DA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899428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005DAB"/>
                </a:solidFill>
              </a:rPr>
              <a:t>p</a:t>
            </a:r>
            <a:r>
              <a:rPr lang="nb-NO" baseline="-25000" dirty="0" err="1" smtClean="0">
                <a:solidFill>
                  <a:srgbClr val="005DAB"/>
                </a:solidFill>
              </a:rPr>
              <a:t>V</a:t>
            </a:r>
            <a:endParaRPr lang="nb-NO" baseline="-25000" dirty="0">
              <a:solidFill>
                <a:srgbClr val="005DAB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652120" y="46738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835696" y="1268760"/>
            <a:ext cx="3816424" cy="5667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31840" y="108409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86910" y="158977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r>
              <a:rPr lang="nb-NO" dirty="0" smtClean="0"/>
              <a:t> and V</a:t>
            </a:r>
            <a:endParaRPr lang="nb-NO" dirty="0"/>
          </a:p>
        </p:txBody>
      </p:sp>
      <p:sp>
        <p:nvSpPr>
          <p:cNvPr id="17" name="TextBox 16"/>
          <p:cNvSpPr txBox="1"/>
          <p:nvPr/>
        </p:nvSpPr>
        <p:spPr>
          <a:xfrm>
            <a:off x="1115616" y="26040"/>
            <a:ext cx="4943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</a:t>
            </a:r>
            <a:r>
              <a:rPr lang="nb-NO" dirty="0" smtClean="0"/>
              <a:t> regions (+ </a:t>
            </a:r>
            <a:r>
              <a:rPr lang="nb-NO" dirty="0" err="1" smtClean="0"/>
              <a:t>bottleneck</a:t>
            </a:r>
            <a:r>
              <a:rPr lang="nb-NO" dirty="0" smtClean="0"/>
              <a:t>):</a:t>
            </a:r>
            <a:endParaRPr lang="nb-NO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652120" y="764704"/>
            <a:ext cx="79208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37965" y="519063"/>
            <a:ext cx="17767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>
                <a:solidFill>
                  <a:srgbClr val="005DAB"/>
                </a:solidFill>
              </a:rPr>
              <a:t>Bottleneck</a:t>
            </a:r>
            <a:r>
              <a:rPr lang="nb-NO" sz="1400" dirty="0" smtClean="0">
                <a:solidFill>
                  <a:srgbClr val="005DAB"/>
                </a:solidFill>
              </a:rPr>
              <a:t>!</a:t>
            </a:r>
          </a:p>
          <a:p>
            <a:r>
              <a:rPr lang="nb-NO" sz="1400" dirty="0" smtClean="0">
                <a:solidFill>
                  <a:srgbClr val="005DAB"/>
                </a:solidFill>
              </a:rPr>
              <a:t>3 </a:t>
            </a:r>
            <a:r>
              <a:rPr lang="nb-NO" sz="1400" dirty="0" err="1" smtClean="0">
                <a:solidFill>
                  <a:srgbClr val="005DAB"/>
                </a:solidFill>
              </a:rPr>
              <a:t>active</a:t>
            </a:r>
            <a:r>
              <a:rPr lang="nb-NO" sz="1400" dirty="0" smtClean="0">
                <a:solidFill>
                  <a:srgbClr val="005DAB"/>
                </a:solidFill>
              </a:rPr>
              <a:t> </a:t>
            </a:r>
            <a:r>
              <a:rPr lang="nb-NO" sz="1400" dirty="0" err="1" smtClean="0">
                <a:solidFill>
                  <a:srgbClr val="005DAB"/>
                </a:solidFill>
              </a:rPr>
              <a:t>constraints</a:t>
            </a:r>
            <a:r>
              <a:rPr lang="nb-NO" sz="1400" dirty="0" smtClean="0">
                <a:solidFill>
                  <a:srgbClr val="005DAB"/>
                </a:solidFill>
              </a:rPr>
              <a:t>:</a:t>
            </a:r>
          </a:p>
          <a:p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A</a:t>
            </a:r>
            <a:r>
              <a:rPr lang="nb-NO" sz="1400" dirty="0" smtClean="0">
                <a:solidFill>
                  <a:srgbClr val="005DAB"/>
                </a:solidFill>
              </a:rPr>
              <a:t>, </a:t>
            </a:r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B</a:t>
            </a:r>
            <a:r>
              <a:rPr lang="nb-NO" sz="1400" dirty="0" smtClean="0">
                <a:solidFill>
                  <a:srgbClr val="005DAB"/>
                </a:solidFill>
              </a:rPr>
              <a:t> and V</a:t>
            </a:r>
            <a:endParaRPr lang="nb-NO" sz="1400" dirty="0">
              <a:solidFill>
                <a:srgbClr val="005DA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67043" y="1447330"/>
            <a:ext cx="18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Infeasible</a:t>
            </a:r>
            <a:r>
              <a:rPr lang="nb-NO" dirty="0" smtClean="0"/>
              <a:t> region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5312831" y="1952249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1.45</a:t>
            </a:r>
            <a:endParaRPr lang="nb-NO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599893" y="1972871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1.0</a:t>
            </a:r>
            <a:endParaRPr lang="nb-NO" sz="1600" dirty="0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4283968" y="519063"/>
            <a:ext cx="1368152" cy="7386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04911" y="46738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A</a:t>
            </a:r>
            <a:r>
              <a:rPr lang="nb-NO" dirty="0" smtClean="0"/>
              <a:t> and </a:t>
            </a:r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77795" y="1452439"/>
            <a:ext cx="4370369" cy="23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36767" y="863333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78799" y="1618600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38113" y="899428"/>
            <a:ext cx="141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428679" y="4740373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5163941" y="2903240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647581" y="5844083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>
            <a:off x="4016180" y="5949652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8" name="Freeform 10"/>
          <p:cNvSpPr>
            <a:spLocks/>
          </p:cNvSpPr>
          <p:nvPr/>
        </p:nvSpPr>
        <p:spPr bwMode="auto">
          <a:xfrm>
            <a:off x="4447980" y="306834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39" name="Group 13"/>
          <p:cNvGrpSpPr>
            <a:grpSpLocks/>
          </p:cNvGrpSpPr>
          <p:nvPr/>
        </p:nvGrpSpPr>
        <p:grpSpPr bwMode="auto">
          <a:xfrm>
            <a:off x="4663880" y="6310015"/>
            <a:ext cx="360363" cy="287337"/>
            <a:chOff x="1610" y="3748"/>
            <a:chExt cx="363" cy="226"/>
          </a:xfrm>
        </p:grpSpPr>
        <p:sp>
          <p:nvSpPr>
            <p:cNvPr id="4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240143" y="3428702"/>
            <a:ext cx="360362" cy="287338"/>
            <a:chOff x="1610" y="3748"/>
            <a:chExt cx="363" cy="226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7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808343" y="3141365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4305105" y="6021090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5384605" y="335726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2" name="Line 38"/>
          <p:cNvSpPr>
            <a:spLocks noChangeShapeType="1"/>
          </p:cNvSpPr>
          <p:nvPr/>
        </p:nvSpPr>
        <p:spPr bwMode="auto">
          <a:xfrm>
            <a:off x="4808343" y="623699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3" name="Oval 42"/>
          <p:cNvSpPr>
            <a:spLocks noChangeArrowheads="1"/>
          </p:cNvSpPr>
          <p:nvPr/>
        </p:nvSpPr>
        <p:spPr bwMode="auto">
          <a:xfrm>
            <a:off x="2647755" y="242064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 flipV="1">
            <a:off x="4932040" y="249269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V="1">
            <a:off x="4447980" y="5301952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56" name="Group 52"/>
          <p:cNvGrpSpPr>
            <a:grpSpLocks/>
          </p:cNvGrpSpPr>
          <p:nvPr/>
        </p:nvGrpSpPr>
        <p:grpSpPr bwMode="auto">
          <a:xfrm rot="5400000">
            <a:off x="4751512" y="2529086"/>
            <a:ext cx="360362" cy="287337"/>
            <a:chOff x="1610" y="3748"/>
            <a:chExt cx="363" cy="226"/>
          </a:xfrm>
        </p:grpSpPr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1" name="Line 57"/>
          <p:cNvSpPr>
            <a:spLocks noChangeShapeType="1"/>
          </p:cNvSpPr>
          <p:nvPr/>
        </p:nvSpPr>
        <p:spPr bwMode="auto">
          <a:xfrm flipH="1" flipV="1">
            <a:off x="2936680" y="2852440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62" name="Line 58"/>
          <p:cNvSpPr>
            <a:spLocks noChangeShapeType="1"/>
          </p:cNvSpPr>
          <p:nvPr/>
        </p:nvSpPr>
        <p:spPr bwMode="auto">
          <a:xfrm>
            <a:off x="3152580" y="2636540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3944743" y="3447752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8" name="Group 71"/>
          <p:cNvGrpSpPr>
            <a:grpSpLocks/>
          </p:cNvGrpSpPr>
          <p:nvPr/>
        </p:nvGrpSpPr>
        <p:grpSpPr bwMode="auto">
          <a:xfrm rot="5400000">
            <a:off x="4268592" y="5338465"/>
            <a:ext cx="360363" cy="287338"/>
            <a:chOff x="1610" y="3748"/>
            <a:chExt cx="363" cy="226"/>
          </a:xfrm>
        </p:grpSpPr>
        <p:sp>
          <p:nvSpPr>
            <p:cNvPr id="69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1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75" name="Text Box 87"/>
          <p:cNvSpPr txBox="1">
            <a:spLocks noChangeArrowheads="1"/>
          </p:cNvSpPr>
          <p:nvPr/>
        </p:nvSpPr>
        <p:spPr bwMode="auto">
          <a:xfrm>
            <a:off x="5248895" y="3520478"/>
            <a:ext cx="4032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800" baseline="-2500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2247705" y="4535190"/>
            <a:ext cx="360363" cy="287337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1700018" y="3863677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016610" y="546262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85" name="Line 102"/>
          <p:cNvSpPr>
            <a:spLocks noChangeShapeType="1"/>
          </p:cNvSpPr>
          <p:nvPr/>
        </p:nvSpPr>
        <p:spPr bwMode="auto">
          <a:xfrm flipH="1" flipV="1">
            <a:off x="2396694" y="4648837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6" name="Oval 83"/>
          <p:cNvSpPr>
            <a:spLocks noChangeArrowheads="1"/>
          </p:cNvSpPr>
          <p:nvPr/>
        </p:nvSpPr>
        <p:spPr bwMode="auto">
          <a:xfrm>
            <a:off x="2174680" y="4888117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022280" y="4648837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4479217" y="5479750"/>
            <a:ext cx="325691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251520" y="3068340"/>
            <a:ext cx="2413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Regulatory</a:t>
            </a:r>
            <a:r>
              <a:rPr lang="nb-NO" dirty="0" smtClean="0"/>
              <a:t> control</a:t>
            </a:r>
          </a:p>
          <a:p>
            <a:r>
              <a:rPr lang="nb-NO" dirty="0"/>
              <a:t>o</a:t>
            </a:r>
            <a:r>
              <a:rPr lang="nb-NO" dirty="0" smtClean="0"/>
              <a:t>f </a:t>
            </a:r>
            <a:r>
              <a:rPr lang="nb-NO" dirty="0" err="1" smtClean="0"/>
              <a:t>levels</a:t>
            </a:r>
            <a:r>
              <a:rPr lang="nb-NO" dirty="0" smtClean="0"/>
              <a:t> and </a:t>
            </a:r>
            <a:r>
              <a:rPr lang="nb-NO" dirty="0" err="1" smtClean="0"/>
              <a:t>pressure</a:t>
            </a:r>
            <a:endParaRPr lang="nb-NO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476168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2^2=4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2356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5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1" grpId="0" animBg="1"/>
      <p:bldP spid="62" grpId="0" animBg="1"/>
      <p:bldP spid="75" grpId="0"/>
      <p:bldP spid="83" grpId="0"/>
      <p:bldP spid="84" grpId="0"/>
      <p:bldP spid="85" grpId="0" animBg="1"/>
      <p:bldP spid="86" grpId="0" animBg="1"/>
      <p:bldP spid="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3670"/>
          <a:stretch/>
        </p:blipFill>
        <p:spPr bwMode="auto">
          <a:xfrm>
            <a:off x="1763688" y="2550533"/>
            <a:ext cx="360089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V="1">
            <a:off x="1835696" y="467380"/>
            <a:ext cx="0" cy="1512168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835696" y="1979548"/>
            <a:ext cx="4528120" cy="8384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60232" y="18355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5DAB"/>
                </a:solidFill>
              </a:rPr>
              <a:t>F</a:t>
            </a:r>
            <a:endParaRPr lang="nb-NO" dirty="0">
              <a:solidFill>
                <a:srgbClr val="005DA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899428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005DAB"/>
                </a:solidFill>
              </a:rPr>
              <a:t>p</a:t>
            </a:r>
            <a:r>
              <a:rPr lang="nb-NO" baseline="-25000" dirty="0" err="1" smtClean="0">
                <a:solidFill>
                  <a:srgbClr val="005DAB"/>
                </a:solidFill>
              </a:rPr>
              <a:t>V</a:t>
            </a:r>
            <a:endParaRPr lang="nb-NO" baseline="-25000" dirty="0">
              <a:solidFill>
                <a:srgbClr val="005DAB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652120" y="46738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835696" y="1268760"/>
            <a:ext cx="3816424" cy="5667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31840" y="108409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86910" y="158977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r>
              <a:rPr lang="nb-NO" dirty="0" smtClean="0"/>
              <a:t> and V</a:t>
            </a:r>
            <a:endParaRPr lang="nb-NO" dirty="0"/>
          </a:p>
        </p:txBody>
      </p:sp>
      <p:sp>
        <p:nvSpPr>
          <p:cNvPr id="17" name="TextBox 16"/>
          <p:cNvSpPr txBox="1"/>
          <p:nvPr/>
        </p:nvSpPr>
        <p:spPr>
          <a:xfrm>
            <a:off x="1115616" y="26040"/>
            <a:ext cx="4943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</a:t>
            </a:r>
            <a:r>
              <a:rPr lang="nb-NO" dirty="0" smtClean="0"/>
              <a:t> regions (+ </a:t>
            </a:r>
            <a:r>
              <a:rPr lang="nb-NO" dirty="0" err="1" smtClean="0"/>
              <a:t>bottleneck</a:t>
            </a:r>
            <a:r>
              <a:rPr lang="nb-NO" dirty="0" smtClean="0"/>
              <a:t>):</a:t>
            </a:r>
            <a:endParaRPr lang="nb-NO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652120" y="764704"/>
            <a:ext cx="79208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37965" y="519063"/>
            <a:ext cx="17767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>
                <a:solidFill>
                  <a:srgbClr val="005DAB"/>
                </a:solidFill>
              </a:rPr>
              <a:t>Bottleneck</a:t>
            </a:r>
            <a:r>
              <a:rPr lang="nb-NO" sz="1400" dirty="0" smtClean="0">
                <a:solidFill>
                  <a:srgbClr val="005DAB"/>
                </a:solidFill>
              </a:rPr>
              <a:t>!</a:t>
            </a:r>
          </a:p>
          <a:p>
            <a:r>
              <a:rPr lang="nb-NO" sz="1400" dirty="0" smtClean="0">
                <a:solidFill>
                  <a:srgbClr val="005DAB"/>
                </a:solidFill>
              </a:rPr>
              <a:t>3 </a:t>
            </a:r>
            <a:r>
              <a:rPr lang="nb-NO" sz="1400" dirty="0" err="1" smtClean="0">
                <a:solidFill>
                  <a:srgbClr val="005DAB"/>
                </a:solidFill>
              </a:rPr>
              <a:t>active</a:t>
            </a:r>
            <a:r>
              <a:rPr lang="nb-NO" sz="1400" dirty="0" smtClean="0">
                <a:solidFill>
                  <a:srgbClr val="005DAB"/>
                </a:solidFill>
              </a:rPr>
              <a:t> </a:t>
            </a:r>
            <a:r>
              <a:rPr lang="nb-NO" sz="1400" dirty="0" err="1" smtClean="0">
                <a:solidFill>
                  <a:srgbClr val="005DAB"/>
                </a:solidFill>
              </a:rPr>
              <a:t>constraints</a:t>
            </a:r>
            <a:r>
              <a:rPr lang="nb-NO" sz="1400" dirty="0" smtClean="0">
                <a:solidFill>
                  <a:srgbClr val="005DAB"/>
                </a:solidFill>
              </a:rPr>
              <a:t>:</a:t>
            </a:r>
          </a:p>
          <a:p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A</a:t>
            </a:r>
            <a:r>
              <a:rPr lang="nb-NO" sz="1400" dirty="0" smtClean="0">
                <a:solidFill>
                  <a:srgbClr val="005DAB"/>
                </a:solidFill>
              </a:rPr>
              <a:t>, </a:t>
            </a:r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B</a:t>
            </a:r>
            <a:r>
              <a:rPr lang="nb-NO" sz="1400" dirty="0" smtClean="0">
                <a:solidFill>
                  <a:srgbClr val="005DAB"/>
                </a:solidFill>
              </a:rPr>
              <a:t> and V</a:t>
            </a:r>
            <a:endParaRPr lang="nb-NO" sz="1400" dirty="0">
              <a:solidFill>
                <a:srgbClr val="005DA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67043" y="1447330"/>
            <a:ext cx="18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Infeasible</a:t>
            </a:r>
            <a:r>
              <a:rPr lang="nb-NO" dirty="0" smtClean="0"/>
              <a:t> region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5312831" y="1952249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1.45</a:t>
            </a:r>
            <a:endParaRPr lang="nb-NO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599893" y="1972871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1.0</a:t>
            </a:r>
            <a:endParaRPr lang="nb-NO" sz="1600" dirty="0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4283968" y="519063"/>
            <a:ext cx="1368152" cy="7386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04911" y="46738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A</a:t>
            </a:r>
            <a:r>
              <a:rPr lang="nb-NO" dirty="0" smtClean="0"/>
              <a:t> and </a:t>
            </a:r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77795" y="1452439"/>
            <a:ext cx="4370369" cy="23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36767" y="863333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78799" y="1618600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38113" y="899428"/>
            <a:ext cx="141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428679" y="4740373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5163941" y="2903240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647581" y="5844083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>
            <a:off x="4016180" y="5949652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8" name="Freeform 10"/>
          <p:cNvSpPr>
            <a:spLocks/>
          </p:cNvSpPr>
          <p:nvPr/>
        </p:nvSpPr>
        <p:spPr bwMode="auto">
          <a:xfrm>
            <a:off x="4447980" y="306834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39" name="Group 13"/>
          <p:cNvGrpSpPr>
            <a:grpSpLocks/>
          </p:cNvGrpSpPr>
          <p:nvPr/>
        </p:nvGrpSpPr>
        <p:grpSpPr bwMode="auto">
          <a:xfrm>
            <a:off x="4663880" y="6310015"/>
            <a:ext cx="360363" cy="287337"/>
            <a:chOff x="1610" y="3748"/>
            <a:chExt cx="363" cy="226"/>
          </a:xfrm>
        </p:grpSpPr>
        <p:sp>
          <p:nvSpPr>
            <p:cNvPr id="4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240143" y="3428702"/>
            <a:ext cx="360362" cy="287338"/>
            <a:chOff x="1610" y="3748"/>
            <a:chExt cx="363" cy="226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7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808343" y="3141365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4305105" y="6021090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5384605" y="335726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2" name="Line 38"/>
          <p:cNvSpPr>
            <a:spLocks noChangeShapeType="1"/>
          </p:cNvSpPr>
          <p:nvPr/>
        </p:nvSpPr>
        <p:spPr bwMode="auto">
          <a:xfrm>
            <a:off x="4808343" y="623699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3" name="Oval 42"/>
          <p:cNvSpPr>
            <a:spLocks noChangeArrowheads="1"/>
          </p:cNvSpPr>
          <p:nvPr/>
        </p:nvSpPr>
        <p:spPr bwMode="auto">
          <a:xfrm>
            <a:off x="2647755" y="242064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 flipV="1">
            <a:off x="4932040" y="249269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V="1">
            <a:off x="4447980" y="5301952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56" name="Group 52"/>
          <p:cNvGrpSpPr>
            <a:grpSpLocks/>
          </p:cNvGrpSpPr>
          <p:nvPr/>
        </p:nvGrpSpPr>
        <p:grpSpPr bwMode="auto">
          <a:xfrm rot="5400000">
            <a:off x="4751512" y="2529086"/>
            <a:ext cx="360362" cy="287337"/>
            <a:chOff x="1610" y="3748"/>
            <a:chExt cx="363" cy="226"/>
          </a:xfrm>
        </p:grpSpPr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1" name="Line 57"/>
          <p:cNvSpPr>
            <a:spLocks noChangeShapeType="1"/>
          </p:cNvSpPr>
          <p:nvPr/>
        </p:nvSpPr>
        <p:spPr bwMode="auto">
          <a:xfrm flipH="1" flipV="1">
            <a:off x="2936680" y="2852440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62" name="Line 58"/>
          <p:cNvSpPr>
            <a:spLocks noChangeShapeType="1"/>
          </p:cNvSpPr>
          <p:nvPr/>
        </p:nvSpPr>
        <p:spPr bwMode="auto">
          <a:xfrm>
            <a:off x="3152580" y="2636540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3944743" y="3447752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8" name="Group 71"/>
          <p:cNvGrpSpPr>
            <a:grpSpLocks/>
          </p:cNvGrpSpPr>
          <p:nvPr/>
        </p:nvGrpSpPr>
        <p:grpSpPr bwMode="auto">
          <a:xfrm rot="5400000">
            <a:off x="4268592" y="5338465"/>
            <a:ext cx="360363" cy="287338"/>
            <a:chOff x="1610" y="3748"/>
            <a:chExt cx="363" cy="226"/>
          </a:xfrm>
        </p:grpSpPr>
        <p:sp>
          <p:nvSpPr>
            <p:cNvPr id="69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1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73" name="Line 86"/>
          <p:cNvSpPr>
            <a:spLocks noChangeShapeType="1"/>
          </p:cNvSpPr>
          <p:nvPr/>
        </p:nvSpPr>
        <p:spPr bwMode="auto">
          <a:xfrm flipH="1">
            <a:off x="5055689" y="3511873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4" name="Group 97"/>
          <p:cNvGrpSpPr>
            <a:grpSpLocks/>
          </p:cNvGrpSpPr>
          <p:nvPr/>
        </p:nvGrpSpPr>
        <p:grpSpPr bwMode="auto">
          <a:xfrm>
            <a:off x="4378966" y="3520476"/>
            <a:ext cx="3354397" cy="1049338"/>
            <a:chOff x="4620" y="1359"/>
            <a:chExt cx="2113" cy="661"/>
          </a:xfrm>
        </p:grpSpPr>
        <p:sp>
          <p:nvSpPr>
            <p:cNvPr id="75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6" name="Text Box 89"/>
            <p:cNvSpPr txBox="1">
              <a:spLocks noChangeArrowheads="1"/>
            </p:cNvSpPr>
            <p:nvPr/>
          </p:nvSpPr>
          <p:spPr bwMode="auto">
            <a:xfrm>
              <a:off x="4620" y="1826"/>
              <a:ext cx="2113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 </a:t>
              </a:r>
              <a:r>
                <a:rPr lang="en-US" altLang="nb-NO" sz="1400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(self-optimizing; can give up)</a:t>
              </a:r>
              <a:endParaRPr lang="en-US" altLang="nb-NO" sz="14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7" name="Line 103"/>
          <p:cNvSpPr>
            <a:spLocks noChangeShapeType="1"/>
          </p:cNvSpPr>
          <p:nvPr/>
        </p:nvSpPr>
        <p:spPr bwMode="auto">
          <a:xfrm flipH="1" flipV="1">
            <a:off x="4124924" y="3644601"/>
            <a:ext cx="15455" cy="1004236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2247705" y="4535190"/>
            <a:ext cx="360363" cy="287337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1700018" y="3863677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016610" y="546262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85" name="Line 102"/>
          <p:cNvSpPr>
            <a:spLocks noChangeShapeType="1"/>
          </p:cNvSpPr>
          <p:nvPr/>
        </p:nvSpPr>
        <p:spPr bwMode="auto">
          <a:xfrm flipH="1" flipV="1">
            <a:off x="2396694" y="4648837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6" name="Oval 83"/>
          <p:cNvSpPr>
            <a:spLocks noChangeArrowheads="1"/>
          </p:cNvSpPr>
          <p:nvPr/>
        </p:nvSpPr>
        <p:spPr bwMode="auto">
          <a:xfrm>
            <a:off x="2174680" y="4888117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022280" y="4648837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3"/>
          <p:cNvSpPr>
            <a:spLocks noChangeArrowheads="1"/>
          </p:cNvSpPr>
          <p:nvPr/>
        </p:nvSpPr>
        <p:spPr bwMode="auto">
          <a:xfrm>
            <a:off x="4385182" y="4451847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89" name="Line 86"/>
          <p:cNvSpPr>
            <a:spLocks noChangeShapeType="1"/>
          </p:cNvSpPr>
          <p:nvPr/>
        </p:nvSpPr>
        <p:spPr bwMode="auto">
          <a:xfrm flipH="1">
            <a:off x="5030849" y="411737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0" name="Line 88"/>
          <p:cNvSpPr>
            <a:spLocks noChangeShapeType="1"/>
          </p:cNvSpPr>
          <p:nvPr/>
        </p:nvSpPr>
        <p:spPr bwMode="auto">
          <a:xfrm flipH="1">
            <a:off x="4866967" y="4660298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cxnSp>
        <p:nvCxnSpPr>
          <p:cNvPr id="91" name="Straight Arrow Connector 90"/>
          <p:cNvCxnSpPr>
            <a:stCxn id="94" idx="2"/>
          </p:cNvCxnSpPr>
          <p:nvPr/>
        </p:nvCxnSpPr>
        <p:spPr>
          <a:xfrm flipH="1">
            <a:off x="4447980" y="5445776"/>
            <a:ext cx="1257923" cy="16852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ine 88"/>
          <p:cNvSpPr>
            <a:spLocks noChangeShapeType="1"/>
          </p:cNvSpPr>
          <p:nvPr/>
        </p:nvSpPr>
        <p:spPr bwMode="auto">
          <a:xfrm flipH="1" flipV="1">
            <a:off x="4155940" y="4641252"/>
            <a:ext cx="282322" cy="2311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93" name="TextBox 92"/>
          <p:cNvSpPr txBox="1"/>
          <p:nvPr/>
        </p:nvSpPr>
        <p:spPr>
          <a:xfrm>
            <a:off x="508777" y="3172599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94" name="Oval 83"/>
          <p:cNvSpPr>
            <a:spLocks noChangeArrowheads="1"/>
          </p:cNvSpPr>
          <p:nvPr/>
        </p:nvSpPr>
        <p:spPr bwMode="auto">
          <a:xfrm>
            <a:off x="5705903" y="5204476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95" name="Line 103"/>
          <p:cNvSpPr>
            <a:spLocks noChangeShapeType="1"/>
          </p:cNvSpPr>
          <p:nvPr/>
        </p:nvSpPr>
        <p:spPr bwMode="auto">
          <a:xfrm flipV="1">
            <a:off x="5937079" y="5690287"/>
            <a:ext cx="4396" cy="76758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6" name="Text Box 89"/>
          <p:cNvSpPr txBox="1">
            <a:spLocks noChangeArrowheads="1"/>
          </p:cNvSpPr>
          <p:nvPr/>
        </p:nvSpPr>
        <p:spPr bwMode="auto">
          <a:xfrm>
            <a:off x="5688336" y="4884045"/>
            <a:ext cx="216116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Bs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=95% </a:t>
            </a:r>
            <a:r>
              <a:rPr lang="en-US" altLang="nb-NO" sz="1400" dirty="0" smtClean="0">
                <a:solidFill>
                  <a:srgbClr val="FF0000"/>
                </a:solidFill>
                <a:latin typeface="Arial" panose="020B0604020202020204" pitchFamily="34" charset="0"/>
              </a:rPr>
              <a:t>(always active!)</a:t>
            </a:r>
            <a:endParaRPr lang="en-US" altLang="nb-NO" sz="1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64584" y="6452890"/>
            <a:ext cx="9992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74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3670"/>
          <a:stretch/>
        </p:blipFill>
        <p:spPr bwMode="auto">
          <a:xfrm>
            <a:off x="1763688" y="2550533"/>
            <a:ext cx="360089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V="1">
            <a:off x="1835696" y="467380"/>
            <a:ext cx="0" cy="1512168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835696" y="1979548"/>
            <a:ext cx="4528120" cy="8384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60232" y="18355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5DAB"/>
                </a:solidFill>
              </a:rPr>
              <a:t>F</a:t>
            </a:r>
            <a:endParaRPr lang="nb-NO" dirty="0">
              <a:solidFill>
                <a:srgbClr val="005DA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899428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005DAB"/>
                </a:solidFill>
              </a:rPr>
              <a:t>p</a:t>
            </a:r>
            <a:r>
              <a:rPr lang="nb-NO" baseline="-25000" dirty="0" err="1" smtClean="0">
                <a:solidFill>
                  <a:srgbClr val="005DAB"/>
                </a:solidFill>
              </a:rPr>
              <a:t>V</a:t>
            </a:r>
            <a:endParaRPr lang="nb-NO" baseline="-25000" dirty="0">
              <a:solidFill>
                <a:srgbClr val="005DAB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652120" y="46738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835696" y="1268760"/>
            <a:ext cx="3816424" cy="5667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31840" y="108409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86910" y="158977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r>
              <a:rPr lang="nb-NO" dirty="0" smtClean="0"/>
              <a:t> and V</a:t>
            </a:r>
            <a:endParaRPr lang="nb-NO" dirty="0"/>
          </a:p>
        </p:txBody>
      </p:sp>
      <p:sp>
        <p:nvSpPr>
          <p:cNvPr id="17" name="TextBox 16"/>
          <p:cNvSpPr txBox="1"/>
          <p:nvPr/>
        </p:nvSpPr>
        <p:spPr>
          <a:xfrm>
            <a:off x="1115616" y="26040"/>
            <a:ext cx="4943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</a:t>
            </a:r>
            <a:r>
              <a:rPr lang="nb-NO" dirty="0" smtClean="0"/>
              <a:t> regions (+ </a:t>
            </a:r>
            <a:r>
              <a:rPr lang="nb-NO" dirty="0" err="1" smtClean="0"/>
              <a:t>bottleneck</a:t>
            </a:r>
            <a:r>
              <a:rPr lang="nb-NO" dirty="0" smtClean="0"/>
              <a:t>):</a:t>
            </a:r>
            <a:endParaRPr lang="nb-NO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652120" y="764704"/>
            <a:ext cx="79208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37965" y="519063"/>
            <a:ext cx="17767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>
                <a:solidFill>
                  <a:srgbClr val="005DAB"/>
                </a:solidFill>
              </a:rPr>
              <a:t>Bottleneck</a:t>
            </a:r>
            <a:r>
              <a:rPr lang="nb-NO" sz="1400" dirty="0" smtClean="0">
                <a:solidFill>
                  <a:srgbClr val="005DAB"/>
                </a:solidFill>
              </a:rPr>
              <a:t>!</a:t>
            </a:r>
          </a:p>
          <a:p>
            <a:r>
              <a:rPr lang="nb-NO" sz="1400" dirty="0" smtClean="0">
                <a:solidFill>
                  <a:srgbClr val="005DAB"/>
                </a:solidFill>
              </a:rPr>
              <a:t>3 </a:t>
            </a:r>
            <a:r>
              <a:rPr lang="nb-NO" sz="1400" dirty="0" err="1" smtClean="0">
                <a:solidFill>
                  <a:srgbClr val="005DAB"/>
                </a:solidFill>
              </a:rPr>
              <a:t>active</a:t>
            </a:r>
            <a:r>
              <a:rPr lang="nb-NO" sz="1400" dirty="0" smtClean="0">
                <a:solidFill>
                  <a:srgbClr val="005DAB"/>
                </a:solidFill>
              </a:rPr>
              <a:t> </a:t>
            </a:r>
            <a:r>
              <a:rPr lang="nb-NO" sz="1400" dirty="0" err="1" smtClean="0">
                <a:solidFill>
                  <a:srgbClr val="005DAB"/>
                </a:solidFill>
              </a:rPr>
              <a:t>constraints</a:t>
            </a:r>
            <a:r>
              <a:rPr lang="nb-NO" sz="1400" dirty="0" smtClean="0">
                <a:solidFill>
                  <a:srgbClr val="005DAB"/>
                </a:solidFill>
              </a:rPr>
              <a:t>:</a:t>
            </a:r>
          </a:p>
          <a:p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A</a:t>
            </a:r>
            <a:r>
              <a:rPr lang="nb-NO" sz="1400" dirty="0" smtClean="0">
                <a:solidFill>
                  <a:srgbClr val="005DAB"/>
                </a:solidFill>
              </a:rPr>
              <a:t>, </a:t>
            </a:r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B</a:t>
            </a:r>
            <a:r>
              <a:rPr lang="nb-NO" sz="1400" dirty="0" smtClean="0">
                <a:solidFill>
                  <a:srgbClr val="005DAB"/>
                </a:solidFill>
              </a:rPr>
              <a:t> and V</a:t>
            </a:r>
            <a:endParaRPr lang="nb-NO" sz="1400" dirty="0">
              <a:solidFill>
                <a:srgbClr val="005DA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67043" y="1447330"/>
            <a:ext cx="18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Infeasible</a:t>
            </a:r>
            <a:r>
              <a:rPr lang="nb-NO" dirty="0" smtClean="0"/>
              <a:t> region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5312831" y="1952249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1.45</a:t>
            </a:r>
            <a:endParaRPr lang="nb-NO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599893" y="1972871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1.0</a:t>
            </a:r>
            <a:endParaRPr lang="nb-NO" sz="1600" dirty="0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4283968" y="519063"/>
            <a:ext cx="1368152" cy="7386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04911" y="46738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A</a:t>
            </a:r>
            <a:r>
              <a:rPr lang="nb-NO" dirty="0" smtClean="0"/>
              <a:t> and </a:t>
            </a:r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77795" y="1452439"/>
            <a:ext cx="4370369" cy="23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36767" y="863333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78799" y="1618600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38113" y="899428"/>
            <a:ext cx="141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428679" y="4740373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5163941" y="2903240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647581" y="5844083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>
            <a:off x="4016180" y="5949652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8" name="Freeform 10"/>
          <p:cNvSpPr>
            <a:spLocks/>
          </p:cNvSpPr>
          <p:nvPr/>
        </p:nvSpPr>
        <p:spPr bwMode="auto">
          <a:xfrm>
            <a:off x="4447980" y="306834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39" name="Group 13"/>
          <p:cNvGrpSpPr>
            <a:grpSpLocks/>
          </p:cNvGrpSpPr>
          <p:nvPr/>
        </p:nvGrpSpPr>
        <p:grpSpPr bwMode="auto">
          <a:xfrm>
            <a:off x="4663880" y="6310015"/>
            <a:ext cx="360363" cy="287337"/>
            <a:chOff x="1610" y="3748"/>
            <a:chExt cx="363" cy="226"/>
          </a:xfrm>
        </p:grpSpPr>
        <p:sp>
          <p:nvSpPr>
            <p:cNvPr id="4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240143" y="3428702"/>
            <a:ext cx="360362" cy="287338"/>
            <a:chOff x="1610" y="3748"/>
            <a:chExt cx="363" cy="226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7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808343" y="3141365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4305105" y="6021090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5384605" y="335726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2" name="Line 38"/>
          <p:cNvSpPr>
            <a:spLocks noChangeShapeType="1"/>
          </p:cNvSpPr>
          <p:nvPr/>
        </p:nvSpPr>
        <p:spPr bwMode="auto">
          <a:xfrm>
            <a:off x="4808343" y="623699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3" name="Oval 42"/>
          <p:cNvSpPr>
            <a:spLocks noChangeArrowheads="1"/>
          </p:cNvSpPr>
          <p:nvPr/>
        </p:nvSpPr>
        <p:spPr bwMode="auto">
          <a:xfrm>
            <a:off x="2647755" y="242064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 flipV="1">
            <a:off x="4932040" y="249269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V="1">
            <a:off x="4447980" y="5301952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56" name="Group 52"/>
          <p:cNvGrpSpPr>
            <a:grpSpLocks/>
          </p:cNvGrpSpPr>
          <p:nvPr/>
        </p:nvGrpSpPr>
        <p:grpSpPr bwMode="auto">
          <a:xfrm rot="5400000">
            <a:off x="4751512" y="2529086"/>
            <a:ext cx="360362" cy="287337"/>
            <a:chOff x="1610" y="3748"/>
            <a:chExt cx="363" cy="226"/>
          </a:xfrm>
        </p:grpSpPr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1" name="Line 57"/>
          <p:cNvSpPr>
            <a:spLocks noChangeShapeType="1"/>
          </p:cNvSpPr>
          <p:nvPr/>
        </p:nvSpPr>
        <p:spPr bwMode="auto">
          <a:xfrm flipH="1" flipV="1">
            <a:off x="2936680" y="2852440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62" name="Line 58"/>
          <p:cNvSpPr>
            <a:spLocks noChangeShapeType="1"/>
          </p:cNvSpPr>
          <p:nvPr/>
        </p:nvSpPr>
        <p:spPr bwMode="auto">
          <a:xfrm>
            <a:off x="3152580" y="2636540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3944743" y="3447752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8" name="Group 71"/>
          <p:cNvGrpSpPr>
            <a:grpSpLocks/>
          </p:cNvGrpSpPr>
          <p:nvPr/>
        </p:nvGrpSpPr>
        <p:grpSpPr bwMode="auto">
          <a:xfrm rot="5400000">
            <a:off x="4268592" y="5338465"/>
            <a:ext cx="360363" cy="287338"/>
            <a:chOff x="1610" y="3748"/>
            <a:chExt cx="363" cy="226"/>
          </a:xfrm>
        </p:grpSpPr>
        <p:sp>
          <p:nvSpPr>
            <p:cNvPr id="69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1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73" name="Line 86"/>
          <p:cNvSpPr>
            <a:spLocks noChangeShapeType="1"/>
          </p:cNvSpPr>
          <p:nvPr/>
        </p:nvSpPr>
        <p:spPr bwMode="auto">
          <a:xfrm flipH="1">
            <a:off x="5055689" y="3511873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4" name="Group 97"/>
          <p:cNvGrpSpPr>
            <a:grpSpLocks/>
          </p:cNvGrpSpPr>
          <p:nvPr/>
        </p:nvGrpSpPr>
        <p:grpSpPr bwMode="auto">
          <a:xfrm>
            <a:off x="4182060" y="3937489"/>
            <a:ext cx="1249367" cy="569913"/>
            <a:chOff x="4635" y="1359"/>
            <a:chExt cx="787" cy="359"/>
          </a:xfrm>
        </p:grpSpPr>
        <p:sp>
          <p:nvSpPr>
            <p:cNvPr id="75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6" name="Text Box 89"/>
            <p:cNvSpPr txBox="1">
              <a:spLocks noChangeArrowheads="1"/>
            </p:cNvSpPr>
            <p:nvPr/>
          </p:nvSpPr>
          <p:spPr bwMode="auto">
            <a:xfrm>
              <a:off x="4635" y="1524"/>
              <a:ext cx="67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 </a:t>
              </a:r>
              <a:endParaRPr lang="en-US" altLang="nb-NO" sz="14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7" name="Line 103"/>
          <p:cNvSpPr>
            <a:spLocks noChangeShapeType="1"/>
          </p:cNvSpPr>
          <p:nvPr/>
        </p:nvSpPr>
        <p:spPr bwMode="auto">
          <a:xfrm flipH="1" flipV="1">
            <a:off x="4124924" y="3644601"/>
            <a:ext cx="15455" cy="1004236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2247705" y="4535190"/>
            <a:ext cx="360363" cy="287337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1700018" y="3863677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016610" y="546262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85" name="Line 102"/>
          <p:cNvSpPr>
            <a:spLocks noChangeShapeType="1"/>
          </p:cNvSpPr>
          <p:nvPr/>
        </p:nvSpPr>
        <p:spPr bwMode="auto">
          <a:xfrm flipH="1" flipV="1">
            <a:off x="2396694" y="4648837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6" name="Oval 83"/>
          <p:cNvSpPr>
            <a:spLocks noChangeArrowheads="1"/>
          </p:cNvSpPr>
          <p:nvPr/>
        </p:nvSpPr>
        <p:spPr bwMode="auto">
          <a:xfrm>
            <a:off x="2174680" y="4888117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022280" y="4648837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3"/>
          <p:cNvSpPr>
            <a:spLocks noChangeArrowheads="1"/>
          </p:cNvSpPr>
          <p:nvPr/>
        </p:nvSpPr>
        <p:spPr bwMode="auto">
          <a:xfrm>
            <a:off x="4385182" y="4451847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89" name="Line 86"/>
          <p:cNvSpPr>
            <a:spLocks noChangeShapeType="1"/>
          </p:cNvSpPr>
          <p:nvPr/>
        </p:nvSpPr>
        <p:spPr bwMode="auto">
          <a:xfrm flipH="1">
            <a:off x="5030849" y="411737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0" name="Line 88"/>
          <p:cNvSpPr>
            <a:spLocks noChangeShapeType="1"/>
          </p:cNvSpPr>
          <p:nvPr/>
        </p:nvSpPr>
        <p:spPr bwMode="auto">
          <a:xfrm flipH="1">
            <a:off x="4866967" y="4660298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cxnSp>
        <p:nvCxnSpPr>
          <p:cNvPr id="91" name="Straight Arrow Connector 90"/>
          <p:cNvCxnSpPr>
            <a:stCxn id="94" idx="2"/>
          </p:cNvCxnSpPr>
          <p:nvPr/>
        </p:nvCxnSpPr>
        <p:spPr>
          <a:xfrm flipH="1">
            <a:off x="4447980" y="5445776"/>
            <a:ext cx="1257923" cy="16852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ine 88"/>
          <p:cNvSpPr>
            <a:spLocks noChangeShapeType="1"/>
          </p:cNvSpPr>
          <p:nvPr/>
        </p:nvSpPr>
        <p:spPr bwMode="auto">
          <a:xfrm flipH="1" flipV="1">
            <a:off x="4155940" y="4641252"/>
            <a:ext cx="282322" cy="2311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93" name="TextBox 92"/>
          <p:cNvSpPr txBox="1"/>
          <p:nvPr/>
        </p:nvSpPr>
        <p:spPr>
          <a:xfrm>
            <a:off x="508777" y="3172599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94" name="Oval 83"/>
          <p:cNvSpPr>
            <a:spLocks noChangeArrowheads="1"/>
          </p:cNvSpPr>
          <p:nvPr/>
        </p:nvSpPr>
        <p:spPr bwMode="auto">
          <a:xfrm>
            <a:off x="5705903" y="5204476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95" name="Line 103"/>
          <p:cNvSpPr>
            <a:spLocks noChangeShapeType="1"/>
          </p:cNvSpPr>
          <p:nvPr/>
        </p:nvSpPr>
        <p:spPr bwMode="auto">
          <a:xfrm flipV="1">
            <a:off x="5937079" y="5690287"/>
            <a:ext cx="4396" cy="76758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6" name="Text Box 89"/>
          <p:cNvSpPr txBox="1">
            <a:spLocks noChangeArrowheads="1"/>
          </p:cNvSpPr>
          <p:nvPr/>
        </p:nvSpPr>
        <p:spPr bwMode="auto">
          <a:xfrm>
            <a:off x="5584735" y="4875425"/>
            <a:ext cx="9268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Bs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=95% </a:t>
            </a:r>
            <a:endParaRPr lang="en-US" altLang="nb-NO" sz="1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64584" y="6452890"/>
            <a:ext cx="9992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800684" y="4991866"/>
            <a:ext cx="66370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SRC</a:t>
            </a:r>
            <a:endParaRPr lang="nb-NO" dirty="0"/>
          </a:p>
        </p:txBody>
      </p:sp>
      <p:sp>
        <p:nvSpPr>
          <p:cNvPr id="8" name="Rectangle 7"/>
          <p:cNvSpPr/>
          <p:nvPr/>
        </p:nvSpPr>
        <p:spPr>
          <a:xfrm>
            <a:off x="3574168" y="4477700"/>
            <a:ext cx="741150" cy="360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97" name="Line 103"/>
          <p:cNvSpPr>
            <a:spLocks noChangeShapeType="1"/>
          </p:cNvSpPr>
          <p:nvPr/>
        </p:nvSpPr>
        <p:spPr bwMode="auto">
          <a:xfrm flipV="1">
            <a:off x="4058185" y="4799834"/>
            <a:ext cx="9257" cy="27699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98" name="Straight Arrow Connector 97"/>
          <p:cNvCxnSpPr/>
          <p:nvPr/>
        </p:nvCxnSpPr>
        <p:spPr>
          <a:xfrm flipH="1">
            <a:off x="4046532" y="5076823"/>
            <a:ext cx="725603" cy="13069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7060745" y="4768229"/>
            <a:ext cx="1777602" cy="1857464"/>
            <a:chOff x="5170662" y="3101792"/>
            <a:chExt cx="3398179" cy="3279536"/>
          </a:xfrm>
        </p:grpSpPr>
        <p:grpSp>
          <p:nvGrpSpPr>
            <p:cNvPr id="100" name="Group 99"/>
            <p:cNvGrpSpPr/>
            <p:nvPr/>
          </p:nvGrpSpPr>
          <p:grpSpPr>
            <a:xfrm>
              <a:off x="5919306" y="3101792"/>
              <a:ext cx="2382855" cy="1247585"/>
              <a:chOff x="5919731" y="2719184"/>
              <a:chExt cx="2649110" cy="1247585"/>
            </a:xfrm>
          </p:grpSpPr>
          <p:sp>
            <p:nvSpPr>
              <p:cNvPr id="112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" name="Line 138"/>
              <p:cNvSpPr>
                <a:spLocks noChangeShapeType="1"/>
              </p:cNvSpPr>
              <p:nvPr/>
            </p:nvSpPr>
            <p:spPr bwMode="auto">
              <a:xfrm rot="16200000">
                <a:off x="5324518" y="3314399"/>
                <a:ext cx="1190429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5915493" y="4850312"/>
              <a:ext cx="2386668" cy="1194995"/>
              <a:chOff x="5915492" y="2771774"/>
              <a:chExt cx="2653349" cy="1194995"/>
            </a:xfrm>
          </p:grpSpPr>
          <p:sp>
            <p:nvSpPr>
              <p:cNvPr id="110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1" name="Line 138"/>
              <p:cNvSpPr>
                <a:spLocks noChangeShapeType="1"/>
              </p:cNvSpPr>
              <p:nvPr/>
            </p:nvSpPr>
            <p:spPr bwMode="auto">
              <a:xfrm rot="16200000">
                <a:off x="5320277" y="3366989"/>
                <a:ext cx="119043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8302160" y="43532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302160" y="60931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170662" y="3151047"/>
              <a:ext cx="788082" cy="381955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en-US" sz="1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390396" y="4726215"/>
              <a:ext cx="516268" cy="508752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6" name="Straight Connector 105"/>
            <p:cNvCxnSpPr>
              <a:stCxn id="111" idx="0"/>
            </p:cNvCxnSpPr>
            <p:nvPr/>
          </p:nvCxnSpPr>
          <p:spPr>
            <a:xfrm flipV="1">
              <a:off x="5915493" y="5095736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6864738" y="5101794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6854449" y="3411393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5915493" y="3411896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>
          <a:xfrm flipV="1">
            <a:off x="4416660" y="4279710"/>
            <a:ext cx="858224" cy="70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393062" y="4244175"/>
            <a:ext cx="812120" cy="5958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445751" y="4225943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SRC: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006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Control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r>
              <a:rPr lang="nb-NO" dirty="0" err="1" smtClean="0"/>
              <a:t>selection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Optimal: </a:t>
            </a:r>
            <a:r>
              <a:rPr lang="nb-NO" dirty="0" err="1" smtClean="0"/>
              <a:t>minimize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J </a:t>
            </a:r>
            <a:r>
              <a:rPr lang="nb-NO" dirty="0" err="1" smtClean="0"/>
              <a:t>subject</a:t>
            </a:r>
            <a:r>
              <a:rPr lang="nb-NO" dirty="0" smtClean="0"/>
              <a:t> to </a:t>
            </a:r>
            <a:r>
              <a:rPr lang="nb-NO" dirty="0" err="1" smtClean="0"/>
              <a:t>constraints</a:t>
            </a:r>
            <a:r>
              <a:rPr lang="nb-NO" dirty="0" smtClean="0"/>
              <a:t> (for </a:t>
            </a:r>
            <a:r>
              <a:rPr lang="nb-NO" dirty="0" err="1" smtClean="0"/>
              <a:t>varying</a:t>
            </a:r>
            <a:r>
              <a:rPr lang="nb-NO" dirty="0" smtClean="0"/>
              <a:t> </a:t>
            </a:r>
            <a:r>
              <a:rPr lang="nb-NO" dirty="0" err="1" smtClean="0"/>
              <a:t>disturbances</a:t>
            </a:r>
            <a:r>
              <a:rPr lang="nb-NO" dirty="0" smtClean="0"/>
              <a:t>)</a:t>
            </a:r>
            <a:endParaRPr lang="nb-NO" dirty="0"/>
          </a:p>
          <a:p>
            <a:r>
              <a:rPr lang="nb-NO" dirty="0" err="1" smtClean="0"/>
              <a:t>Cost</a:t>
            </a:r>
            <a:r>
              <a:rPr lang="nb-NO" dirty="0" smtClean="0"/>
              <a:t> J: </a:t>
            </a:r>
            <a:r>
              <a:rPr lang="nb-NO" dirty="0" err="1" smtClean="0"/>
              <a:t>Should</a:t>
            </a:r>
            <a:r>
              <a:rPr lang="nb-NO" dirty="0" smtClean="0"/>
              <a:t> </a:t>
            </a:r>
            <a:r>
              <a:rPr lang="nb-NO" dirty="0" err="1" smtClean="0"/>
              <a:t>include</a:t>
            </a:r>
            <a:r>
              <a:rPr lang="nb-NO" dirty="0" smtClean="0"/>
              <a:t> </a:t>
            </a:r>
            <a:r>
              <a:rPr lang="nb-NO" dirty="0" err="1" smtClean="0"/>
              <a:t>both</a:t>
            </a:r>
            <a:r>
              <a:rPr lang="nb-NO" dirty="0" smtClean="0"/>
              <a:t> </a:t>
            </a:r>
            <a:r>
              <a:rPr lang="nb-NO" dirty="0" err="1" smtClean="0"/>
              <a:t>economics</a:t>
            </a:r>
            <a:r>
              <a:rPr lang="nb-NO" dirty="0" smtClean="0"/>
              <a:t> and </a:t>
            </a:r>
            <a:r>
              <a:rPr lang="nb-NO" dirty="0" err="1" smtClean="0"/>
              <a:t>robustness</a:t>
            </a:r>
            <a:endParaRPr lang="nb-NO" dirty="0" smtClean="0"/>
          </a:p>
          <a:p>
            <a:r>
              <a:rPr lang="nb-NO" dirty="0" smtClean="0"/>
              <a:t>Optimal </a:t>
            </a:r>
            <a:r>
              <a:rPr lang="nb-NO" dirty="0" err="1" smtClean="0"/>
              <a:t>solution</a:t>
            </a:r>
            <a:r>
              <a:rPr lang="nb-NO" dirty="0" smtClean="0"/>
              <a:t> is </a:t>
            </a:r>
            <a:r>
              <a:rPr lang="nb-NO" dirty="0" err="1" smtClean="0"/>
              <a:t>centralized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«One </a:t>
            </a:r>
            <a:r>
              <a:rPr lang="nb-NO" dirty="0" err="1" smtClean="0"/>
              <a:t>big</a:t>
            </a:r>
            <a:r>
              <a:rPr lang="nb-NO" dirty="0" smtClean="0"/>
              <a:t> </a:t>
            </a:r>
            <a:r>
              <a:rPr lang="nb-NO" dirty="0" err="1" smtClean="0"/>
              <a:t>optimizing</a:t>
            </a:r>
            <a:r>
              <a:rPr lang="nb-NO" dirty="0" smtClean="0"/>
              <a:t> controller» (</a:t>
            </a:r>
            <a:r>
              <a:rPr lang="nb-NO" dirty="0" err="1" smtClean="0"/>
              <a:t>economic</a:t>
            </a:r>
            <a:r>
              <a:rPr lang="nb-NO" dirty="0" smtClean="0"/>
              <a:t> MPC)</a:t>
            </a:r>
          </a:p>
          <a:p>
            <a:r>
              <a:rPr lang="nb-NO" dirty="0" smtClean="0"/>
              <a:t>So: Control </a:t>
            </a:r>
            <a:r>
              <a:rPr lang="nb-NO" dirty="0" err="1" smtClean="0"/>
              <a:t>structures</a:t>
            </a:r>
            <a:r>
              <a:rPr lang="nb-NO" dirty="0" smtClean="0"/>
              <a:t> </a:t>
            </a:r>
            <a:r>
              <a:rPr lang="nb-NO" dirty="0" err="1" smtClean="0"/>
              <a:t>selection</a:t>
            </a:r>
            <a:r>
              <a:rPr lang="nb-NO" dirty="0" smtClean="0"/>
              <a:t> </a:t>
            </a:r>
            <a:r>
              <a:rPr lang="nb-NO" dirty="0" err="1" smtClean="0"/>
              <a:t>arises</a:t>
            </a:r>
            <a:r>
              <a:rPr lang="nb-NO" dirty="0" smtClean="0"/>
              <a:t> </a:t>
            </a:r>
            <a:r>
              <a:rPr lang="nb-NO" dirty="0" err="1" smtClean="0"/>
              <a:t>because</a:t>
            </a:r>
            <a:r>
              <a:rPr lang="nb-NO" dirty="0" smtClean="0"/>
              <a:t>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want</a:t>
            </a:r>
            <a:r>
              <a:rPr lang="nb-NO" dirty="0" smtClean="0"/>
              <a:t> to </a:t>
            </a:r>
            <a:r>
              <a:rPr lang="nb-NO" dirty="0" err="1" smtClean="0"/>
              <a:t>use</a:t>
            </a:r>
            <a:r>
              <a:rPr lang="nb-NO" dirty="0" smtClean="0"/>
              <a:t> non-optimal 	</a:t>
            </a:r>
            <a:r>
              <a:rPr lang="nb-NO" dirty="0" err="1" smtClean="0"/>
              <a:t>hiearchical</a:t>
            </a:r>
            <a:r>
              <a:rPr lang="nb-NO" dirty="0" smtClean="0"/>
              <a:t> (</a:t>
            </a:r>
            <a:r>
              <a:rPr lang="nb-NO" dirty="0" err="1" smtClean="0"/>
              <a:t>vertical</a:t>
            </a:r>
            <a:r>
              <a:rPr lang="nb-NO" dirty="0" smtClean="0"/>
              <a:t>) and/or </a:t>
            </a:r>
            <a:r>
              <a:rPr lang="nb-NO" dirty="0" err="1" smtClean="0"/>
              <a:t>decentralized</a:t>
            </a:r>
            <a:r>
              <a:rPr lang="nb-NO" dirty="0" smtClean="0"/>
              <a:t> (</a:t>
            </a:r>
            <a:r>
              <a:rPr lang="nb-NO" dirty="0" err="1" smtClean="0"/>
              <a:t>horizontal</a:t>
            </a:r>
            <a:r>
              <a:rPr lang="nb-NO" dirty="0" smtClean="0"/>
              <a:t>) </a:t>
            </a:r>
            <a:r>
              <a:rPr lang="nb-NO" dirty="0" err="1" smtClean="0"/>
              <a:t>decomposition</a:t>
            </a:r>
            <a:endParaRPr lang="nb-NO" dirty="0" smtClean="0"/>
          </a:p>
          <a:p>
            <a:endParaRPr lang="nb-NO" dirty="0"/>
          </a:p>
          <a:p>
            <a:pPr lvl="1"/>
            <a:endParaRPr lang="nb-NO" dirty="0" smtClean="0"/>
          </a:p>
          <a:p>
            <a:endParaRPr lang="nb-NO" dirty="0"/>
          </a:p>
          <a:p>
            <a:pPr lvl="1"/>
            <a:endParaRPr lang="nb-NO" dirty="0" smtClean="0"/>
          </a:p>
          <a:p>
            <a:pPr marL="457200" lvl="1" indent="0">
              <a:buNone/>
            </a:pPr>
            <a:endParaRPr lang="nb-N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284984"/>
            <a:ext cx="1636267" cy="2974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0" y="5157192"/>
            <a:ext cx="2860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MPC / «</a:t>
            </a:r>
            <a:r>
              <a:rPr lang="nb-NO" dirty="0" err="1" smtClean="0"/>
              <a:t>advanced</a:t>
            </a:r>
            <a:r>
              <a:rPr lang="nb-NO" dirty="0" smtClean="0"/>
              <a:t> control»</a:t>
            </a:r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583672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PID</a:t>
            </a:r>
            <a:endParaRPr lang="nb-NO" dirty="0"/>
          </a:p>
        </p:txBody>
      </p:sp>
      <p:sp>
        <p:nvSpPr>
          <p:cNvPr id="7" name="TextBox 6"/>
          <p:cNvSpPr txBox="1"/>
          <p:nvPr/>
        </p:nvSpPr>
        <p:spPr>
          <a:xfrm>
            <a:off x="4716016" y="46623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xtBox 7"/>
          <p:cNvSpPr txBox="1"/>
          <p:nvPr/>
        </p:nvSpPr>
        <p:spPr>
          <a:xfrm>
            <a:off x="4576651" y="4414896"/>
            <a:ext cx="3693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RTO / </a:t>
            </a:r>
            <a:r>
              <a:rPr lang="nb-NO" dirty="0" err="1" smtClean="0"/>
              <a:t>Extremum</a:t>
            </a:r>
            <a:r>
              <a:rPr lang="nb-NO" dirty="0" smtClean="0"/>
              <a:t> </a:t>
            </a:r>
            <a:r>
              <a:rPr lang="nb-NO" dirty="0" err="1" smtClean="0"/>
              <a:t>seeking</a:t>
            </a:r>
            <a:r>
              <a:rPr lang="nb-NO" dirty="0" smtClean="0"/>
              <a:t> </a:t>
            </a:r>
            <a:r>
              <a:rPr lang="nb-NO" smtClean="0"/>
              <a:t>/ Manual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552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3670"/>
          <a:stretch/>
        </p:blipFill>
        <p:spPr bwMode="auto">
          <a:xfrm>
            <a:off x="1763688" y="2550533"/>
            <a:ext cx="360089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>
          <a:xfrm flipV="1">
            <a:off x="1835696" y="467380"/>
            <a:ext cx="0" cy="1512168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835696" y="1979548"/>
            <a:ext cx="4528120" cy="8384"/>
          </a:xfrm>
          <a:prstGeom prst="line">
            <a:avLst/>
          </a:prstGeom>
          <a:ln w="25400"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60232" y="18355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5DAB"/>
                </a:solidFill>
              </a:rPr>
              <a:t>F</a:t>
            </a:r>
            <a:endParaRPr lang="nb-NO" dirty="0">
              <a:solidFill>
                <a:srgbClr val="005DA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899428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005DAB"/>
                </a:solidFill>
              </a:rPr>
              <a:t>p</a:t>
            </a:r>
            <a:r>
              <a:rPr lang="nb-NO" baseline="-25000" dirty="0" err="1" smtClean="0">
                <a:solidFill>
                  <a:srgbClr val="005DAB"/>
                </a:solidFill>
              </a:rPr>
              <a:t>V</a:t>
            </a:r>
            <a:endParaRPr lang="nb-NO" baseline="-25000" dirty="0">
              <a:solidFill>
                <a:srgbClr val="005DAB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652120" y="46738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835696" y="1268760"/>
            <a:ext cx="3816424" cy="5667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31840" y="108409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86910" y="158977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r>
              <a:rPr lang="nb-NO" dirty="0" smtClean="0"/>
              <a:t> and V</a:t>
            </a:r>
            <a:endParaRPr lang="nb-NO" dirty="0"/>
          </a:p>
        </p:txBody>
      </p:sp>
      <p:sp>
        <p:nvSpPr>
          <p:cNvPr id="17" name="TextBox 16"/>
          <p:cNvSpPr txBox="1"/>
          <p:nvPr/>
        </p:nvSpPr>
        <p:spPr>
          <a:xfrm>
            <a:off x="1115616" y="26040"/>
            <a:ext cx="4943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Three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</a:t>
            </a:r>
            <a:r>
              <a:rPr lang="nb-NO" dirty="0" smtClean="0"/>
              <a:t> regions (+ </a:t>
            </a:r>
            <a:r>
              <a:rPr lang="nb-NO" dirty="0" err="1" smtClean="0"/>
              <a:t>bottleneck</a:t>
            </a:r>
            <a:r>
              <a:rPr lang="nb-NO" dirty="0" smtClean="0"/>
              <a:t>):</a:t>
            </a:r>
            <a:endParaRPr lang="nb-NO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652120" y="764704"/>
            <a:ext cx="79208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37965" y="519063"/>
            <a:ext cx="17767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>
                <a:solidFill>
                  <a:srgbClr val="005DAB"/>
                </a:solidFill>
              </a:rPr>
              <a:t>Bottleneck</a:t>
            </a:r>
            <a:r>
              <a:rPr lang="nb-NO" sz="1400" dirty="0" smtClean="0">
                <a:solidFill>
                  <a:srgbClr val="005DAB"/>
                </a:solidFill>
              </a:rPr>
              <a:t>!</a:t>
            </a:r>
          </a:p>
          <a:p>
            <a:r>
              <a:rPr lang="nb-NO" sz="1400" dirty="0" smtClean="0">
                <a:solidFill>
                  <a:srgbClr val="005DAB"/>
                </a:solidFill>
              </a:rPr>
              <a:t>3 </a:t>
            </a:r>
            <a:r>
              <a:rPr lang="nb-NO" sz="1400" dirty="0" err="1" smtClean="0">
                <a:solidFill>
                  <a:srgbClr val="005DAB"/>
                </a:solidFill>
              </a:rPr>
              <a:t>active</a:t>
            </a:r>
            <a:r>
              <a:rPr lang="nb-NO" sz="1400" dirty="0" smtClean="0">
                <a:solidFill>
                  <a:srgbClr val="005DAB"/>
                </a:solidFill>
              </a:rPr>
              <a:t> </a:t>
            </a:r>
            <a:r>
              <a:rPr lang="nb-NO" sz="1400" dirty="0" err="1" smtClean="0">
                <a:solidFill>
                  <a:srgbClr val="005DAB"/>
                </a:solidFill>
              </a:rPr>
              <a:t>constraints</a:t>
            </a:r>
            <a:r>
              <a:rPr lang="nb-NO" sz="1400" dirty="0" smtClean="0">
                <a:solidFill>
                  <a:srgbClr val="005DAB"/>
                </a:solidFill>
              </a:rPr>
              <a:t>:</a:t>
            </a:r>
          </a:p>
          <a:p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A</a:t>
            </a:r>
            <a:r>
              <a:rPr lang="nb-NO" sz="1400" dirty="0" smtClean="0">
                <a:solidFill>
                  <a:srgbClr val="005DAB"/>
                </a:solidFill>
              </a:rPr>
              <a:t>, </a:t>
            </a:r>
            <a:r>
              <a:rPr lang="nb-NO" sz="1400" dirty="0" err="1" smtClean="0">
                <a:solidFill>
                  <a:srgbClr val="005DAB"/>
                </a:solidFill>
              </a:rPr>
              <a:t>x</a:t>
            </a:r>
            <a:r>
              <a:rPr lang="nb-NO" sz="1400" baseline="-25000" dirty="0" err="1" smtClean="0">
                <a:solidFill>
                  <a:srgbClr val="005DAB"/>
                </a:solidFill>
              </a:rPr>
              <a:t>B</a:t>
            </a:r>
            <a:r>
              <a:rPr lang="nb-NO" sz="1400" dirty="0" smtClean="0">
                <a:solidFill>
                  <a:srgbClr val="005DAB"/>
                </a:solidFill>
              </a:rPr>
              <a:t> and V</a:t>
            </a:r>
            <a:endParaRPr lang="nb-NO" sz="1400" dirty="0">
              <a:solidFill>
                <a:srgbClr val="005DA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67043" y="1447330"/>
            <a:ext cx="18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Infeasible</a:t>
            </a:r>
            <a:r>
              <a:rPr lang="nb-NO" dirty="0" smtClean="0"/>
              <a:t> region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5312831" y="1952249"/>
            <a:ext cx="583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1.45</a:t>
            </a:r>
            <a:endParaRPr lang="nb-NO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599893" y="1972871"/>
            <a:ext cx="4716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600" dirty="0" smtClean="0"/>
              <a:t>1.0</a:t>
            </a:r>
            <a:endParaRPr lang="nb-NO" sz="1600" dirty="0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4283968" y="519063"/>
            <a:ext cx="1368152" cy="7386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04911" y="46738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</a:t>
            </a:r>
            <a:r>
              <a:rPr lang="nb-NO" baseline="-25000" dirty="0" err="1" smtClean="0"/>
              <a:t>A</a:t>
            </a:r>
            <a:r>
              <a:rPr lang="nb-NO" dirty="0" smtClean="0"/>
              <a:t> and </a:t>
            </a:r>
            <a:r>
              <a:rPr lang="nb-NO" dirty="0" err="1" smtClean="0"/>
              <a:t>x</a:t>
            </a:r>
            <a:r>
              <a:rPr lang="nb-NO" baseline="-25000" dirty="0" err="1" smtClean="0"/>
              <a:t>B</a:t>
            </a:r>
            <a:endParaRPr lang="nb-NO" baseline="-250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77795" y="1452439"/>
            <a:ext cx="4370369" cy="2372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36767" y="863333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78799" y="1618600"/>
            <a:ext cx="1078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Region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38113" y="899428"/>
            <a:ext cx="141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428679" y="4740373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5"/>
          <p:cNvSpPr>
            <a:spLocks noChangeArrowheads="1"/>
          </p:cNvSpPr>
          <p:nvPr/>
        </p:nvSpPr>
        <p:spPr bwMode="auto">
          <a:xfrm>
            <a:off x="5163941" y="2903240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4647581" y="5844083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>
            <a:off x="4016180" y="5949652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38" name="Freeform 10"/>
          <p:cNvSpPr>
            <a:spLocks/>
          </p:cNvSpPr>
          <p:nvPr/>
        </p:nvSpPr>
        <p:spPr bwMode="auto">
          <a:xfrm>
            <a:off x="4447980" y="306834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39" name="Group 13"/>
          <p:cNvGrpSpPr>
            <a:grpSpLocks/>
          </p:cNvGrpSpPr>
          <p:nvPr/>
        </p:nvGrpSpPr>
        <p:grpSpPr bwMode="auto">
          <a:xfrm>
            <a:off x="4663880" y="6310015"/>
            <a:ext cx="360363" cy="287337"/>
            <a:chOff x="1610" y="3748"/>
            <a:chExt cx="363" cy="226"/>
          </a:xfrm>
        </p:grpSpPr>
        <p:sp>
          <p:nvSpPr>
            <p:cNvPr id="4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240143" y="3428702"/>
            <a:ext cx="360362" cy="287338"/>
            <a:chOff x="1610" y="3748"/>
            <a:chExt cx="363" cy="226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7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48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808343" y="3141365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4305105" y="6021090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5384605" y="335726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2" name="Line 38"/>
          <p:cNvSpPr>
            <a:spLocks noChangeShapeType="1"/>
          </p:cNvSpPr>
          <p:nvPr/>
        </p:nvSpPr>
        <p:spPr bwMode="auto">
          <a:xfrm>
            <a:off x="4808343" y="623699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3" name="Oval 42"/>
          <p:cNvSpPr>
            <a:spLocks noChangeArrowheads="1"/>
          </p:cNvSpPr>
          <p:nvPr/>
        </p:nvSpPr>
        <p:spPr bwMode="auto">
          <a:xfrm>
            <a:off x="2647755" y="242064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 flipV="1">
            <a:off x="4932040" y="249269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55" name="Line 44"/>
          <p:cNvSpPr>
            <a:spLocks noChangeShapeType="1"/>
          </p:cNvSpPr>
          <p:nvPr/>
        </p:nvSpPr>
        <p:spPr bwMode="auto">
          <a:xfrm flipV="1">
            <a:off x="4447980" y="5301952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56" name="Group 52"/>
          <p:cNvGrpSpPr>
            <a:grpSpLocks/>
          </p:cNvGrpSpPr>
          <p:nvPr/>
        </p:nvGrpSpPr>
        <p:grpSpPr bwMode="auto">
          <a:xfrm rot="5400000">
            <a:off x="4751512" y="2529086"/>
            <a:ext cx="360362" cy="287337"/>
            <a:chOff x="1610" y="3748"/>
            <a:chExt cx="363" cy="226"/>
          </a:xfrm>
        </p:grpSpPr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61" name="Line 57"/>
          <p:cNvSpPr>
            <a:spLocks noChangeShapeType="1"/>
          </p:cNvSpPr>
          <p:nvPr/>
        </p:nvSpPr>
        <p:spPr bwMode="auto">
          <a:xfrm flipH="1" flipV="1">
            <a:off x="2936680" y="2852440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62" name="Line 58"/>
          <p:cNvSpPr>
            <a:spLocks noChangeShapeType="1"/>
          </p:cNvSpPr>
          <p:nvPr/>
        </p:nvSpPr>
        <p:spPr bwMode="auto">
          <a:xfrm>
            <a:off x="3152580" y="2636540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63" name="Group 61"/>
          <p:cNvGrpSpPr>
            <a:grpSpLocks/>
          </p:cNvGrpSpPr>
          <p:nvPr/>
        </p:nvGrpSpPr>
        <p:grpSpPr bwMode="auto">
          <a:xfrm>
            <a:off x="3944743" y="3447752"/>
            <a:ext cx="360362" cy="287338"/>
            <a:chOff x="1610" y="3748"/>
            <a:chExt cx="363" cy="226"/>
          </a:xfrm>
        </p:grpSpPr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68" name="Group 71"/>
          <p:cNvGrpSpPr>
            <a:grpSpLocks/>
          </p:cNvGrpSpPr>
          <p:nvPr/>
        </p:nvGrpSpPr>
        <p:grpSpPr bwMode="auto">
          <a:xfrm rot="5400000">
            <a:off x="4268592" y="5338465"/>
            <a:ext cx="360363" cy="287338"/>
            <a:chOff x="1610" y="3748"/>
            <a:chExt cx="363" cy="226"/>
          </a:xfrm>
        </p:grpSpPr>
        <p:sp>
          <p:nvSpPr>
            <p:cNvPr id="69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0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1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72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73" name="Line 86"/>
          <p:cNvSpPr>
            <a:spLocks noChangeShapeType="1"/>
          </p:cNvSpPr>
          <p:nvPr/>
        </p:nvSpPr>
        <p:spPr bwMode="auto">
          <a:xfrm flipH="1">
            <a:off x="5055689" y="3511873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4" name="Group 97"/>
          <p:cNvGrpSpPr>
            <a:grpSpLocks/>
          </p:cNvGrpSpPr>
          <p:nvPr/>
        </p:nvGrpSpPr>
        <p:grpSpPr bwMode="auto">
          <a:xfrm>
            <a:off x="4236037" y="3937489"/>
            <a:ext cx="1195392" cy="569913"/>
            <a:chOff x="4669" y="1359"/>
            <a:chExt cx="753" cy="359"/>
          </a:xfrm>
        </p:grpSpPr>
        <p:sp>
          <p:nvSpPr>
            <p:cNvPr id="75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76" name="Text Box 89"/>
            <p:cNvSpPr txBox="1">
              <a:spLocks noChangeArrowheads="1"/>
            </p:cNvSpPr>
            <p:nvPr/>
          </p:nvSpPr>
          <p:spPr bwMode="auto">
            <a:xfrm>
              <a:off x="4669" y="1524"/>
              <a:ext cx="67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 </a:t>
              </a:r>
              <a:endParaRPr lang="en-US" altLang="nb-NO" sz="14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7" name="Line 103"/>
          <p:cNvSpPr>
            <a:spLocks noChangeShapeType="1"/>
          </p:cNvSpPr>
          <p:nvPr/>
        </p:nvSpPr>
        <p:spPr bwMode="auto">
          <a:xfrm flipH="1" flipV="1">
            <a:off x="4124924" y="3644601"/>
            <a:ext cx="15455" cy="1004236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78" name="Group 61"/>
          <p:cNvGrpSpPr>
            <a:grpSpLocks/>
          </p:cNvGrpSpPr>
          <p:nvPr/>
        </p:nvGrpSpPr>
        <p:grpSpPr bwMode="auto">
          <a:xfrm>
            <a:off x="2247705" y="4535190"/>
            <a:ext cx="360363" cy="287337"/>
            <a:chOff x="1610" y="3748"/>
            <a:chExt cx="363" cy="226"/>
          </a:xfrm>
        </p:grpSpPr>
        <p:sp>
          <p:nvSpPr>
            <p:cNvPr id="79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1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2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4" name="TextBox 83"/>
          <p:cNvSpPr txBox="1"/>
          <p:nvPr/>
        </p:nvSpPr>
        <p:spPr>
          <a:xfrm flipH="1">
            <a:off x="478519" y="5381829"/>
            <a:ext cx="1538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85" name="Line 102"/>
          <p:cNvSpPr>
            <a:spLocks noChangeShapeType="1"/>
          </p:cNvSpPr>
          <p:nvPr/>
        </p:nvSpPr>
        <p:spPr bwMode="auto">
          <a:xfrm flipH="1" flipV="1">
            <a:off x="2396693" y="4648836"/>
            <a:ext cx="16019" cy="99110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6" name="Oval 83"/>
          <p:cNvSpPr>
            <a:spLocks noChangeArrowheads="1"/>
          </p:cNvSpPr>
          <p:nvPr/>
        </p:nvSpPr>
        <p:spPr bwMode="auto">
          <a:xfrm>
            <a:off x="2174680" y="4888117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033381" y="4603756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3"/>
          <p:cNvSpPr>
            <a:spLocks noChangeArrowheads="1"/>
          </p:cNvSpPr>
          <p:nvPr/>
        </p:nvSpPr>
        <p:spPr bwMode="auto">
          <a:xfrm>
            <a:off x="4385182" y="4451847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89" name="Line 86"/>
          <p:cNvSpPr>
            <a:spLocks noChangeShapeType="1"/>
          </p:cNvSpPr>
          <p:nvPr/>
        </p:nvSpPr>
        <p:spPr bwMode="auto">
          <a:xfrm flipH="1">
            <a:off x="5030849" y="411737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0" name="Line 88"/>
          <p:cNvSpPr>
            <a:spLocks noChangeShapeType="1"/>
          </p:cNvSpPr>
          <p:nvPr/>
        </p:nvSpPr>
        <p:spPr bwMode="auto">
          <a:xfrm flipH="1">
            <a:off x="4866967" y="4660298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cxnSp>
        <p:nvCxnSpPr>
          <p:cNvPr id="91" name="Straight Arrow Connector 90"/>
          <p:cNvCxnSpPr>
            <a:stCxn id="94" idx="2"/>
          </p:cNvCxnSpPr>
          <p:nvPr/>
        </p:nvCxnSpPr>
        <p:spPr>
          <a:xfrm flipH="1">
            <a:off x="4447980" y="5445776"/>
            <a:ext cx="1257923" cy="16852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ine 88"/>
          <p:cNvSpPr>
            <a:spLocks noChangeShapeType="1"/>
          </p:cNvSpPr>
          <p:nvPr/>
        </p:nvSpPr>
        <p:spPr bwMode="auto">
          <a:xfrm flipH="1" flipV="1">
            <a:off x="4155940" y="4641252"/>
            <a:ext cx="282322" cy="2311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93" name="TextBox 92"/>
          <p:cNvSpPr txBox="1"/>
          <p:nvPr/>
        </p:nvSpPr>
        <p:spPr>
          <a:xfrm>
            <a:off x="280434" y="3140968"/>
            <a:ext cx="2252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endParaRPr lang="nb-NO" dirty="0" smtClean="0">
              <a:solidFill>
                <a:srgbClr val="FF0000"/>
              </a:solidFill>
            </a:endParaRPr>
          </a:p>
          <a:p>
            <a:r>
              <a:rPr lang="nb-NO" dirty="0" smtClean="0">
                <a:solidFill>
                  <a:srgbClr val="FF0000"/>
                </a:solidFill>
              </a:rPr>
              <a:t>Region (all </a:t>
            </a:r>
            <a:r>
              <a:rPr lang="nb-NO" dirty="0" smtClean="0">
                <a:solidFill>
                  <a:srgbClr val="FF0000"/>
                </a:solidFill>
              </a:rPr>
              <a:t>regions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94" name="Oval 83"/>
          <p:cNvSpPr>
            <a:spLocks noChangeArrowheads="1"/>
          </p:cNvSpPr>
          <p:nvPr/>
        </p:nvSpPr>
        <p:spPr bwMode="auto">
          <a:xfrm>
            <a:off x="5705903" y="5204476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95" name="Line 103"/>
          <p:cNvSpPr>
            <a:spLocks noChangeShapeType="1"/>
          </p:cNvSpPr>
          <p:nvPr/>
        </p:nvSpPr>
        <p:spPr bwMode="auto">
          <a:xfrm flipV="1">
            <a:off x="5937079" y="5690287"/>
            <a:ext cx="4396" cy="76758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6" name="Text Box 89"/>
          <p:cNvSpPr txBox="1">
            <a:spLocks noChangeArrowheads="1"/>
          </p:cNvSpPr>
          <p:nvPr/>
        </p:nvSpPr>
        <p:spPr bwMode="auto">
          <a:xfrm>
            <a:off x="5584735" y="4875425"/>
            <a:ext cx="9268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Bs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=95% </a:t>
            </a:r>
            <a:endParaRPr lang="en-US" altLang="nb-NO" sz="1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64584" y="6452890"/>
            <a:ext cx="999232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800684" y="4991866"/>
            <a:ext cx="66370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SRC</a:t>
            </a:r>
            <a:endParaRPr lang="nb-NO" dirty="0"/>
          </a:p>
        </p:txBody>
      </p:sp>
      <p:sp>
        <p:nvSpPr>
          <p:cNvPr id="8" name="Rectangle 7"/>
          <p:cNvSpPr/>
          <p:nvPr/>
        </p:nvSpPr>
        <p:spPr>
          <a:xfrm>
            <a:off x="3574168" y="4477700"/>
            <a:ext cx="741150" cy="360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97" name="Line 103"/>
          <p:cNvSpPr>
            <a:spLocks noChangeShapeType="1"/>
          </p:cNvSpPr>
          <p:nvPr/>
        </p:nvSpPr>
        <p:spPr bwMode="auto">
          <a:xfrm flipV="1">
            <a:off x="4058185" y="4799834"/>
            <a:ext cx="9257" cy="27699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98" name="Straight Arrow Connector 97"/>
          <p:cNvCxnSpPr/>
          <p:nvPr/>
        </p:nvCxnSpPr>
        <p:spPr>
          <a:xfrm flipH="1">
            <a:off x="4046532" y="5076823"/>
            <a:ext cx="725603" cy="13069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7060745" y="4768229"/>
            <a:ext cx="1777602" cy="1857464"/>
            <a:chOff x="5170662" y="3101792"/>
            <a:chExt cx="3398179" cy="3279536"/>
          </a:xfrm>
        </p:grpSpPr>
        <p:grpSp>
          <p:nvGrpSpPr>
            <p:cNvPr id="100" name="Group 99"/>
            <p:cNvGrpSpPr/>
            <p:nvPr/>
          </p:nvGrpSpPr>
          <p:grpSpPr>
            <a:xfrm>
              <a:off x="5919306" y="3101792"/>
              <a:ext cx="2382855" cy="1247585"/>
              <a:chOff x="5919731" y="2719184"/>
              <a:chExt cx="2649110" cy="1247585"/>
            </a:xfrm>
          </p:grpSpPr>
          <p:sp>
            <p:nvSpPr>
              <p:cNvPr id="112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3" name="Line 138"/>
              <p:cNvSpPr>
                <a:spLocks noChangeShapeType="1"/>
              </p:cNvSpPr>
              <p:nvPr/>
            </p:nvSpPr>
            <p:spPr bwMode="auto">
              <a:xfrm rot="16200000">
                <a:off x="5324518" y="3314399"/>
                <a:ext cx="1190429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5915493" y="4850312"/>
              <a:ext cx="2386668" cy="1194995"/>
              <a:chOff x="5915492" y="2771774"/>
              <a:chExt cx="2653349" cy="1194995"/>
            </a:xfrm>
          </p:grpSpPr>
          <p:sp>
            <p:nvSpPr>
              <p:cNvPr id="110" name="Line 138"/>
              <p:cNvSpPr>
                <a:spLocks noChangeShapeType="1"/>
              </p:cNvSpPr>
              <p:nvPr/>
            </p:nvSpPr>
            <p:spPr bwMode="auto">
              <a:xfrm>
                <a:off x="5919731" y="3966769"/>
                <a:ext cx="264911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1" name="Line 138"/>
              <p:cNvSpPr>
                <a:spLocks noChangeShapeType="1"/>
              </p:cNvSpPr>
              <p:nvPr/>
            </p:nvSpPr>
            <p:spPr bwMode="auto">
              <a:xfrm rot="16200000">
                <a:off x="5320277" y="3366989"/>
                <a:ext cx="1190430" cy="0"/>
              </a:xfrm>
              <a:prstGeom prst="line">
                <a:avLst/>
              </a:prstGeom>
              <a:noFill/>
              <a:ln w="19050">
                <a:solidFill>
                  <a:schemeClr val="accent3">
                    <a:lumMod val="75000"/>
                  </a:schemeClr>
                </a:solidFill>
                <a:round/>
                <a:headEnd type="none" w="sm" len="sm"/>
                <a:tailEnd type="triangl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8302160" y="43532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302160" y="6093181"/>
              <a:ext cx="266681" cy="288147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lang="en-US" sz="1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170662" y="3151047"/>
              <a:ext cx="788082" cy="381955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en-US" sz="1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390396" y="4726215"/>
              <a:ext cx="516268" cy="508752"/>
            </a:xfrm>
            <a:prstGeom prst="rect">
              <a:avLst/>
            </a:prstGeom>
            <a:noFill/>
          </p:spPr>
          <p:txBody>
            <a:bodyPr wrap="square" lIns="0" tIns="36000" rIns="0" bIns="36000" rtlCol="0" anchor="ctr" anchorCtr="0">
              <a:spAutoFit/>
            </a:bodyPr>
            <a:lstStyle/>
            <a:p>
              <a:pPr algn="ctr"/>
              <a:r>
                <a:rPr lang="sv-SE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6" name="Straight Connector 105"/>
            <p:cNvCxnSpPr>
              <a:stCxn id="111" idx="0"/>
            </p:cNvCxnSpPr>
            <p:nvPr/>
          </p:nvCxnSpPr>
          <p:spPr>
            <a:xfrm flipV="1">
              <a:off x="5915493" y="5095736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6864738" y="5101794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6854449" y="3411393"/>
              <a:ext cx="949245" cy="945006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5915493" y="3411896"/>
              <a:ext cx="933430" cy="0"/>
            </a:xfrm>
            <a:prstGeom prst="line">
              <a:avLst/>
            </a:prstGeom>
            <a:ln w="127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1258077" y="5307884"/>
            <a:ext cx="587053" cy="708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115" name="Line 103"/>
          <p:cNvSpPr>
            <a:spLocks noChangeShapeType="1"/>
          </p:cNvSpPr>
          <p:nvPr/>
        </p:nvSpPr>
        <p:spPr bwMode="auto">
          <a:xfrm flipV="1">
            <a:off x="1873679" y="5638232"/>
            <a:ext cx="613290" cy="1426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6" name="Line 103"/>
          <p:cNvSpPr>
            <a:spLocks noChangeShapeType="1"/>
          </p:cNvSpPr>
          <p:nvPr/>
        </p:nvSpPr>
        <p:spPr bwMode="auto">
          <a:xfrm flipV="1">
            <a:off x="621882" y="5774494"/>
            <a:ext cx="613290" cy="1426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7" name="Oval 83"/>
          <p:cNvSpPr>
            <a:spLocks noChangeArrowheads="1"/>
          </p:cNvSpPr>
          <p:nvPr/>
        </p:nvSpPr>
        <p:spPr bwMode="auto">
          <a:xfrm>
            <a:off x="4336034" y="3738488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18" name="Line 86"/>
          <p:cNvSpPr>
            <a:spLocks noChangeShapeType="1"/>
          </p:cNvSpPr>
          <p:nvPr/>
        </p:nvSpPr>
        <p:spPr bwMode="auto">
          <a:xfrm>
            <a:off x="4637594" y="3602836"/>
            <a:ext cx="26286" cy="14681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9" name="Line 86"/>
          <p:cNvSpPr>
            <a:spLocks noChangeShapeType="1"/>
          </p:cNvSpPr>
          <p:nvPr/>
        </p:nvSpPr>
        <p:spPr bwMode="auto">
          <a:xfrm flipH="1">
            <a:off x="1527766" y="4025823"/>
            <a:ext cx="2857415" cy="15331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20" name="Line 86"/>
          <p:cNvSpPr>
            <a:spLocks noChangeShapeType="1"/>
          </p:cNvSpPr>
          <p:nvPr/>
        </p:nvSpPr>
        <p:spPr bwMode="auto">
          <a:xfrm flipH="1">
            <a:off x="1522169" y="4041155"/>
            <a:ext cx="42134" cy="126079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21" name="Text Box 89"/>
          <p:cNvSpPr txBox="1">
            <a:spLocks noChangeArrowheads="1"/>
          </p:cNvSpPr>
          <p:nvPr/>
        </p:nvSpPr>
        <p:spPr bwMode="auto">
          <a:xfrm>
            <a:off x="4776852" y="3786942"/>
            <a:ext cx="9268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As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=95% </a:t>
            </a:r>
            <a:endParaRPr lang="en-US" altLang="nb-NO" sz="1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3528" y="674136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54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1" y="1700808"/>
            <a:ext cx="61926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Alternatives</a:t>
            </a:r>
          </a:p>
          <a:p>
            <a:endParaRPr lang="nb-NO" dirty="0"/>
          </a:p>
          <a:p>
            <a:pPr marL="285750" indent="-285750">
              <a:buFontTx/>
              <a:buChar char="-"/>
            </a:pPr>
            <a:r>
              <a:rPr lang="nb-NO" dirty="0" err="1" smtClean="0"/>
              <a:t>Recerse</a:t>
            </a:r>
            <a:r>
              <a:rPr lang="nb-NO" dirty="0" smtClean="0"/>
              <a:t> </a:t>
            </a:r>
            <a:r>
              <a:rPr lang="nb-NO" dirty="0" err="1" smtClean="0"/>
              <a:t>pairing</a:t>
            </a:r>
            <a:r>
              <a:rPr lang="nb-NO" dirty="0" smtClean="0"/>
              <a:t> (pair </a:t>
            </a:r>
            <a:r>
              <a:rPr lang="nb-NO" dirty="0" err="1" smtClean="0"/>
              <a:t>on</a:t>
            </a:r>
            <a:r>
              <a:rPr lang="nb-NO" dirty="0" smtClean="0"/>
              <a:t> negative RGA)</a:t>
            </a:r>
          </a:p>
          <a:p>
            <a:pPr marL="285750" indent="-285750">
              <a:buFontTx/>
              <a:buChar char="-"/>
            </a:pPr>
            <a:r>
              <a:rPr lang="nb-NO" dirty="0" err="1" smtClean="0"/>
              <a:t>Valve</a:t>
            </a:r>
            <a:r>
              <a:rPr lang="nb-NO" dirty="0" smtClean="0"/>
              <a:t> </a:t>
            </a:r>
            <a:r>
              <a:rPr lang="nb-NO" dirty="0" err="1" smtClean="0"/>
              <a:t>position</a:t>
            </a:r>
            <a:r>
              <a:rPr lang="nb-NO" dirty="0" smtClean="0"/>
              <a:t> control (</a:t>
            </a:r>
            <a:r>
              <a:rPr lang="nb-NO" dirty="0" err="1" smtClean="0"/>
              <a:t>use</a:t>
            </a:r>
            <a:r>
              <a:rPr lang="nb-NO" dirty="0" smtClean="0"/>
              <a:t> L to </a:t>
            </a:r>
            <a:r>
              <a:rPr lang="nb-NO" dirty="0" err="1" smtClean="0"/>
              <a:t>avoid</a:t>
            </a:r>
            <a:r>
              <a:rPr lang="nb-NO" dirty="0" smtClean="0"/>
              <a:t> V </a:t>
            </a:r>
            <a:r>
              <a:rPr lang="nb-NO" dirty="0" err="1" smtClean="0"/>
              <a:t>saturating</a:t>
            </a:r>
            <a:r>
              <a:rPr lang="nb-NO" dirty="0" smtClean="0"/>
              <a:t>)</a:t>
            </a:r>
          </a:p>
          <a:p>
            <a:pPr marL="285750" indent="-285750">
              <a:buFontTx/>
              <a:buChar char="-"/>
            </a:pPr>
            <a:endParaRPr lang="nb-NO" dirty="0"/>
          </a:p>
          <a:p>
            <a:r>
              <a:rPr lang="nb-NO" dirty="0" smtClean="0"/>
              <a:t>Problem</a:t>
            </a:r>
          </a:p>
          <a:p>
            <a:pPr marL="285750" indent="-285750">
              <a:buFontTx/>
              <a:buChar char="-"/>
            </a:pPr>
            <a:r>
              <a:rPr lang="nb-NO" dirty="0" smtClean="0"/>
              <a:t>Price </a:t>
            </a:r>
            <a:r>
              <a:rPr lang="nb-NO" dirty="0" err="1" smtClean="0"/>
              <a:t>changes</a:t>
            </a:r>
            <a:r>
              <a:rPr lang="nb-NO" dirty="0" smtClean="0"/>
              <a:t> (</a:t>
            </a:r>
            <a:r>
              <a:rPr lang="nb-NO" dirty="0" err="1" smtClean="0"/>
              <a:t>pv</a:t>
            </a:r>
            <a:r>
              <a:rPr lang="nb-NO" dirty="0" smtClean="0"/>
              <a:t>). Must be </a:t>
            </a:r>
            <a:r>
              <a:rPr lang="nb-NO" dirty="0" err="1" smtClean="0"/>
              <a:t>handled</a:t>
            </a:r>
            <a:r>
              <a:rPr lang="nb-NO" dirty="0" smtClean="0"/>
              <a:t> by «</a:t>
            </a:r>
            <a:r>
              <a:rPr lang="nb-NO" dirty="0" err="1" smtClean="0"/>
              <a:t>feed</a:t>
            </a:r>
            <a:r>
              <a:rPr lang="nb-NO" dirty="0" smtClean="0"/>
              <a:t> forward» </a:t>
            </a:r>
            <a:r>
              <a:rPr lang="nb-NO" dirty="0" err="1" smtClean="0"/>
              <a:t>since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do not </a:t>
            </a:r>
            <a:r>
              <a:rPr lang="nb-NO" dirty="0" err="1" smtClean="0"/>
              <a:t>affect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process</a:t>
            </a:r>
            <a:endParaRPr lang="nb-NO" dirty="0" smtClean="0"/>
          </a:p>
          <a:p>
            <a:pPr marL="285750" indent="-285750">
              <a:buFontTx/>
              <a:buChar char="-"/>
            </a:pPr>
            <a:r>
              <a:rPr lang="nb-NO" dirty="0" err="1" smtClean="0"/>
              <a:t>That</a:t>
            </a:r>
            <a:r>
              <a:rPr lang="nb-NO" dirty="0" smtClean="0"/>
              <a:t> is, optimal «</a:t>
            </a:r>
            <a:r>
              <a:rPr lang="nb-NO" dirty="0" err="1" smtClean="0"/>
              <a:t>overpurification</a:t>
            </a:r>
            <a:r>
              <a:rPr lang="nb-NO" dirty="0" smtClean="0"/>
              <a:t>» setpoint (</a:t>
            </a:r>
            <a:r>
              <a:rPr lang="nb-NO" dirty="0" err="1" smtClean="0"/>
              <a:t>which</a:t>
            </a:r>
            <a:r>
              <a:rPr lang="nb-NO" dirty="0" smtClean="0"/>
              <a:t> is 99.1% in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example</a:t>
            </a:r>
            <a:r>
              <a:rPr lang="nb-NO" dirty="0" smtClean="0"/>
              <a:t>), </a:t>
            </a:r>
            <a:r>
              <a:rPr lang="nb-NO" dirty="0" err="1" smtClean="0"/>
              <a:t>depends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price</a:t>
            </a:r>
            <a:r>
              <a:rPr lang="nb-NO" dirty="0" smtClean="0"/>
              <a:t> </a:t>
            </a:r>
            <a:r>
              <a:rPr lang="nb-NO" dirty="0" err="1" smtClean="0"/>
              <a:t>pv</a:t>
            </a:r>
            <a:r>
              <a:rPr lang="nb-NO" dirty="0" smtClean="0"/>
              <a:t>.</a:t>
            </a:r>
            <a:endParaRPr lang="nb-NO" dirty="0" smtClean="0"/>
          </a:p>
          <a:p>
            <a:pPr marL="285750" indent="-285750">
              <a:buFontTx/>
              <a:buChar char="-"/>
            </a:pPr>
            <a:r>
              <a:rPr lang="nb-NO" dirty="0" smtClean="0"/>
              <a:t>At </a:t>
            </a:r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point</a:t>
            </a:r>
            <a:r>
              <a:rPr lang="nb-NO" dirty="0" smtClean="0"/>
              <a:t> it </a:t>
            </a:r>
            <a:r>
              <a:rPr lang="nb-NO" dirty="0" err="1" smtClean="0"/>
              <a:t>becomes</a:t>
            </a:r>
            <a:r>
              <a:rPr lang="nb-NO" dirty="0" smtClean="0"/>
              <a:t> 95% and </a:t>
            </a:r>
            <a:r>
              <a:rPr lang="nb-NO" dirty="0" err="1" smtClean="0"/>
              <a:t>we</a:t>
            </a:r>
            <a:r>
              <a:rPr lang="nb-NO" dirty="0" smtClean="0"/>
              <a:t> have </a:t>
            </a:r>
            <a:r>
              <a:rPr lang="nb-NO" dirty="0" err="1" smtClean="0"/>
              <a:t>the</a:t>
            </a:r>
            <a:r>
              <a:rPr lang="nb-NO" dirty="0" smtClean="0"/>
              <a:t> «</a:t>
            </a:r>
            <a:r>
              <a:rPr lang="nb-NO" dirty="0" err="1" smtClean="0"/>
              <a:t>xA</a:t>
            </a:r>
            <a:r>
              <a:rPr lang="nb-NO" dirty="0" smtClean="0"/>
              <a:t> </a:t>
            </a:r>
            <a:r>
              <a:rPr lang="nb-NO" dirty="0" err="1" smtClean="0"/>
              <a:t>xB</a:t>
            </a:r>
            <a:r>
              <a:rPr lang="nb-NO" dirty="0" smtClean="0"/>
              <a:t>»-region! So all regions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handled</a:t>
            </a:r>
            <a:r>
              <a:rPr lang="nb-NO" dirty="0" smtClean="0"/>
              <a:t> by a single </a:t>
            </a:r>
            <a:r>
              <a:rPr lang="nb-NO" dirty="0" err="1" smtClean="0"/>
              <a:t>structure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25441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defRPr/>
            </a:pPr>
            <a:endParaRPr lang="nn-NO" sz="1400">
              <a:latin typeface="+mn-lt"/>
            </a:endParaRPr>
          </a:p>
          <a:p>
            <a:pPr algn="r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>
              <a:defRPr/>
            </a:pPr>
            <a:endParaRPr lang="nn-NO" sz="1400">
              <a:latin typeface="+mn-lt"/>
            </a:endParaRPr>
          </a:p>
        </p:txBody>
      </p:sp>
      <p:sp>
        <p:nvSpPr>
          <p:cNvPr id="1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n-NO" sz="1400">
              <a:latin typeface="+mn-lt"/>
            </a:endParaRPr>
          </a:p>
          <a:p>
            <a:pPr>
              <a:defRPr/>
            </a:pPr>
            <a:endParaRPr lang="nn-NO" sz="1400">
              <a:latin typeface="+mn-lt"/>
            </a:endParaRPr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201613"/>
            <a:ext cx="8459787" cy="442912"/>
          </a:xfrm>
        </p:spPr>
        <p:txBody>
          <a:bodyPr/>
          <a:lstStyle/>
          <a:p>
            <a:r>
              <a:rPr lang="en-US" altLang="nb-NO" smtClean="0"/>
              <a:t> Operation of Distillation columns in series</a:t>
            </a:r>
            <a:br>
              <a:rPr lang="en-US" altLang="nb-NO" smtClean="0"/>
            </a:br>
            <a:endParaRPr lang="en-US" altLang="nb-NO" sz="2000" smtClean="0">
              <a:solidFill>
                <a:schemeClr val="tx1"/>
              </a:solidFill>
            </a:endParaRPr>
          </a:p>
        </p:txBody>
      </p:sp>
      <p:sp>
        <p:nvSpPr>
          <p:cNvPr id="78853" name="Text Box 3"/>
          <p:cNvSpPr txBox="1">
            <a:spLocks noChangeArrowheads="1"/>
          </p:cNvSpPr>
          <p:nvPr/>
        </p:nvSpPr>
        <p:spPr bwMode="auto">
          <a:xfrm>
            <a:off x="684213" y="6407150"/>
            <a:ext cx="2763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000">
                <a:latin typeface="Arial" panose="020B0604020202020204" pitchFamily="34" charset="0"/>
              </a:rPr>
              <a:t>DOF = Degree Of Freedom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b-NO" sz="1000">
                <a:latin typeface="Arial" panose="020B0604020202020204" pitchFamily="34" charset="0"/>
              </a:rPr>
              <a:t>Ref.: M.G. Jacobsen and S. Skogestad (2011)</a:t>
            </a:r>
          </a:p>
        </p:txBody>
      </p:sp>
      <p:sp>
        <p:nvSpPr>
          <p:cNvPr id="78854" name="Text Box 4"/>
          <p:cNvSpPr txBox="1">
            <a:spLocks noChangeArrowheads="1"/>
          </p:cNvSpPr>
          <p:nvPr/>
        </p:nvSpPr>
        <p:spPr bwMode="auto">
          <a:xfrm>
            <a:off x="1887538" y="5805488"/>
            <a:ext cx="18415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nb-NO" sz="16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78855" name="Picture 6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835150"/>
            <a:ext cx="7772400" cy="4114800"/>
          </a:xfrm>
        </p:spPr>
      </p:pic>
      <p:sp>
        <p:nvSpPr>
          <p:cNvPr id="78856" name="Text Box 7"/>
          <p:cNvSpPr txBox="1">
            <a:spLocks noChangeArrowheads="1"/>
          </p:cNvSpPr>
          <p:nvPr/>
        </p:nvSpPr>
        <p:spPr bwMode="auto">
          <a:xfrm>
            <a:off x="7885113" y="2847975"/>
            <a:ext cx="12620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&gt; 95% B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p</a:t>
            </a:r>
            <a:r>
              <a:rPr lang="en-US" altLang="nb-NO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D2</a:t>
            </a: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=2 $/mol</a:t>
            </a:r>
          </a:p>
        </p:txBody>
      </p:sp>
      <p:sp>
        <p:nvSpPr>
          <p:cNvPr id="78857" name="Text Box 8"/>
          <p:cNvSpPr txBox="1">
            <a:spLocks noChangeArrowheads="1"/>
          </p:cNvSpPr>
          <p:nvPr/>
        </p:nvSpPr>
        <p:spPr bwMode="auto">
          <a:xfrm>
            <a:off x="684213" y="4060825"/>
            <a:ext cx="13096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~ 1.2mol/s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p</a:t>
            </a:r>
            <a:r>
              <a:rPr lang="en-US" altLang="nb-NO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=1 $/mol</a:t>
            </a:r>
          </a:p>
        </p:txBody>
      </p:sp>
      <p:sp>
        <p:nvSpPr>
          <p:cNvPr id="78858" name="Text Box 9"/>
          <p:cNvSpPr txBox="1">
            <a:spLocks noChangeArrowheads="1"/>
          </p:cNvSpPr>
          <p:nvPr/>
        </p:nvSpPr>
        <p:spPr bwMode="auto">
          <a:xfrm>
            <a:off x="2967038" y="4324350"/>
            <a:ext cx="101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&lt; 4 mol/s</a:t>
            </a:r>
          </a:p>
        </p:txBody>
      </p:sp>
      <p:sp>
        <p:nvSpPr>
          <p:cNvPr id="78859" name="Text Box 10"/>
          <p:cNvSpPr txBox="1">
            <a:spLocks noChangeArrowheads="1"/>
          </p:cNvSpPr>
          <p:nvPr/>
        </p:nvSpPr>
        <p:spPr bwMode="auto">
          <a:xfrm>
            <a:off x="6877050" y="4352925"/>
            <a:ext cx="1185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&lt; 2.4 mol/s</a:t>
            </a:r>
          </a:p>
        </p:txBody>
      </p:sp>
      <p:sp>
        <p:nvSpPr>
          <p:cNvPr id="78860" name="Text Box 11"/>
          <p:cNvSpPr txBox="1">
            <a:spLocks noChangeArrowheads="1"/>
          </p:cNvSpPr>
          <p:nvPr/>
        </p:nvSpPr>
        <p:spPr bwMode="auto">
          <a:xfrm>
            <a:off x="7956550" y="5368925"/>
            <a:ext cx="12541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&gt; 95% C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p</a:t>
            </a:r>
            <a:r>
              <a:rPr lang="en-US" altLang="nb-NO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B2</a:t>
            </a: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=1 $/mol</a:t>
            </a:r>
          </a:p>
        </p:txBody>
      </p:sp>
      <p:sp>
        <p:nvSpPr>
          <p:cNvPr id="78861" name="Text Box 12"/>
          <p:cNvSpPr txBox="1">
            <a:spLocks noChangeArrowheads="1"/>
          </p:cNvSpPr>
          <p:nvPr/>
        </p:nvSpPr>
        <p:spPr bwMode="auto">
          <a:xfrm>
            <a:off x="1835150" y="2843213"/>
            <a:ext cx="8874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N=41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nb-NO" altLang="nb-NO" sz="1400" baseline="-25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nb-NO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=1.33</a:t>
            </a:r>
            <a:endParaRPr lang="el-GR" altLang="nb-NO" sz="1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862" name="Text Box 13"/>
          <p:cNvSpPr txBox="1">
            <a:spLocks noChangeArrowheads="1"/>
          </p:cNvSpPr>
          <p:nvPr/>
        </p:nvSpPr>
        <p:spPr bwMode="auto">
          <a:xfrm>
            <a:off x="5651500" y="2843213"/>
            <a:ext cx="10080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b-NO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N=41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nb-NO" altLang="nb-NO" sz="1400" baseline="-25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nb-NO" altLang="nb-NO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=1.5</a:t>
            </a:r>
            <a:endParaRPr lang="el-GR" altLang="nb-NO" sz="1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863" name="Text Box 14"/>
          <p:cNvSpPr txBox="1">
            <a:spLocks noChangeArrowheads="1"/>
          </p:cNvSpPr>
          <p:nvPr/>
        </p:nvSpPr>
        <p:spPr bwMode="auto">
          <a:xfrm>
            <a:off x="3900488" y="2847975"/>
            <a:ext cx="12620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&gt; 95% A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p</a:t>
            </a:r>
            <a:r>
              <a:rPr lang="en-US" altLang="nb-NO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D1</a:t>
            </a:r>
            <a:r>
              <a:rPr lang="en-US" altLang="nb-NO" sz="1600">
                <a:solidFill>
                  <a:srgbClr val="FF0000"/>
                </a:solidFill>
                <a:latin typeface="Arial" panose="020B0604020202020204" pitchFamily="34" charset="0"/>
              </a:rPr>
              <a:t>=1 $/mol</a:t>
            </a:r>
          </a:p>
        </p:txBody>
      </p:sp>
      <p:sp>
        <p:nvSpPr>
          <p:cNvPr id="50192" name="Text Box 15"/>
          <p:cNvSpPr txBox="1">
            <a:spLocks noChangeArrowheads="1"/>
          </p:cNvSpPr>
          <p:nvPr/>
        </p:nvSpPr>
        <p:spPr bwMode="auto">
          <a:xfrm>
            <a:off x="3832225" y="6184900"/>
            <a:ext cx="5111750" cy="6413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800">
                <a:latin typeface="Arial" panose="020B0604020202020204" pitchFamily="34" charset="0"/>
              </a:rPr>
              <a:t>QUIZ: What are the expected active constraints?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b-NO" sz="1800">
                <a:latin typeface="Arial" panose="020B0604020202020204" pitchFamily="34" charset="0"/>
              </a:rPr>
              <a:t>1. Always. 2. For low energy prices.</a:t>
            </a:r>
          </a:p>
        </p:txBody>
      </p:sp>
      <p:sp>
        <p:nvSpPr>
          <p:cNvPr id="195603" name="Oval 19"/>
          <p:cNvSpPr>
            <a:spLocks noChangeArrowheads="1"/>
          </p:cNvSpPr>
          <p:nvPr/>
        </p:nvSpPr>
        <p:spPr bwMode="auto">
          <a:xfrm>
            <a:off x="7740650" y="2492375"/>
            <a:ext cx="1081088" cy="7921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b-NO" altLang="nb-NO" sz="1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nb-NO" altLang="nb-NO" sz="1800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  <a:r>
              <a:rPr lang="nb-NO" altLang="nb-NO" sz="1800">
                <a:latin typeface="Arial" panose="020B0604020202020204" pitchFamily="34" charset="0"/>
              </a:rPr>
              <a:t>         </a:t>
            </a:r>
            <a:endParaRPr lang="en-US" altLang="nb-NO" sz="1800">
              <a:latin typeface="Arial" panose="020B0604020202020204" pitchFamily="34" charset="0"/>
            </a:endParaRPr>
          </a:p>
        </p:txBody>
      </p:sp>
      <p:sp>
        <p:nvSpPr>
          <p:cNvPr id="195604" name="Oval 20"/>
          <p:cNvSpPr>
            <a:spLocks noChangeArrowheads="1"/>
          </p:cNvSpPr>
          <p:nvPr/>
        </p:nvSpPr>
        <p:spPr bwMode="auto">
          <a:xfrm>
            <a:off x="6588125" y="4067175"/>
            <a:ext cx="1439863" cy="7921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nb-NO" altLang="nb-NO" sz="1800">
                <a:solidFill>
                  <a:srgbClr val="FF0000"/>
                </a:solidFill>
                <a:latin typeface="Arial" panose="020B0604020202020204" pitchFamily="34" charset="0"/>
              </a:rPr>
              <a:t>=       </a:t>
            </a:r>
            <a:endParaRPr lang="en-US" altLang="nb-NO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5605" name="Oval 21"/>
          <p:cNvSpPr>
            <a:spLocks noChangeArrowheads="1"/>
          </p:cNvSpPr>
          <p:nvPr/>
        </p:nvSpPr>
        <p:spPr bwMode="auto">
          <a:xfrm>
            <a:off x="2411413" y="4067175"/>
            <a:ext cx="1439862" cy="7921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nb-NO" altLang="nb-NO" sz="1800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  <a:endParaRPr lang="en-US" altLang="nb-NO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8868" name="TextBox 1"/>
          <p:cNvSpPr txBox="1">
            <a:spLocks noChangeArrowheads="1"/>
          </p:cNvSpPr>
          <p:nvPr/>
        </p:nvSpPr>
        <p:spPr bwMode="auto">
          <a:xfrm>
            <a:off x="1147763" y="588963"/>
            <a:ext cx="802957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nb-NO" sz="1400">
                <a:latin typeface="Arial" panose="020B0604020202020204" pitchFamily="34" charset="0"/>
              </a:rPr>
              <a:t>Cost (J) = - Profit = p</a:t>
            </a:r>
            <a:r>
              <a:rPr lang="en-US" altLang="nb-NO" sz="1400" baseline="-25000">
                <a:latin typeface="Arial" panose="020B0604020202020204" pitchFamily="34" charset="0"/>
              </a:rPr>
              <a:t>F</a:t>
            </a:r>
            <a:r>
              <a:rPr lang="en-US" altLang="nb-NO" sz="1400">
                <a:latin typeface="Arial" panose="020B0604020202020204" pitchFamily="34" charset="0"/>
              </a:rPr>
              <a:t> F + p</a:t>
            </a:r>
            <a:r>
              <a:rPr lang="en-US" altLang="nb-NO" sz="1400" baseline="-25000">
                <a:latin typeface="Arial" panose="020B0604020202020204" pitchFamily="34" charset="0"/>
              </a:rPr>
              <a:t>V</a:t>
            </a:r>
            <a:r>
              <a:rPr lang="en-US" altLang="nb-NO" sz="1400">
                <a:latin typeface="Arial" panose="020B0604020202020204" pitchFamily="34" charset="0"/>
              </a:rPr>
              <a:t>(V</a:t>
            </a:r>
            <a:r>
              <a:rPr lang="en-US" altLang="nb-NO" sz="1400" baseline="-25000">
                <a:latin typeface="Arial" panose="020B0604020202020204" pitchFamily="34" charset="0"/>
              </a:rPr>
              <a:t>1</a:t>
            </a:r>
            <a:r>
              <a:rPr lang="en-US" altLang="nb-NO" sz="1400">
                <a:latin typeface="Arial" panose="020B0604020202020204" pitchFamily="34" charset="0"/>
              </a:rPr>
              <a:t>+V</a:t>
            </a:r>
            <a:r>
              <a:rPr lang="en-US" altLang="nb-NO" sz="1400" baseline="-25000">
                <a:latin typeface="Arial" panose="020B0604020202020204" pitchFamily="34" charset="0"/>
              </a:rPr>
              <a:t>2</a:t>
            </a:r>
            <a:r>
              <a:rPr lang="en-US" altLang="nb-NO" sz="1400">
                <a:latin typeface="Arial" panose="020B0604020202020204" pitchFamily="34" charset="0"/>
              </a:rPr>
              <a:t>) – p</a:t>
            </a:r>
            <a:r>
              <a:rPr lang="en-US" altLang="nb-NO" sz="1400" baseline="-25000">
                <a:latin typeface="Arial" panose="020B0604020202020204" pitchFamily="34" charset="0"/>
              </a:rPr>
              <a:t>D1</a:t>
            </a:r>
            <a:r>
              <a:rPr lang="en-US" altLang="nb-NO" sz="1400">
                <a:latin typeface="Arial" panose="020B0604020202020204" pitchFamily="34" charset="0"/>
              </a:rPr>
              <a:t>D</a:t>
            </a:r>
            <a:r>
              <a:rPr lang="en-US" altLang="nb-NO" sz="1400" baseline="-25000">
                <a:latin typeface="Arial" panose="020B0604020202020204" pitchFamily="34" charset="0"/>
              </a:rPr>
              <a:t>1 </a:t>
            </a:r>
            <a:r>
              <a:rPr lang="en-US" altLang="nb-NO" sz="1400">
                <a:latin typeface="Arial" panose="020B0604020202020204" pitchFamily="34" charset="0"/>
              </a:rPr>
              <a:t>– p</a:t>
            </a:r>
            <a:r>
              <a:rPr lang="en-US" altLang="nb-NO" sz="1400" baseline="-25000">
                <a:latin typeface="Arial" panose="020B0604020202020204" pitchFamily="34" charset="0"/>
              </a:rPr>
              <a:t>D2</a:t>
            </a:r>
            <a:r>
              <a:rPr lang="en-US" altLang="nb-NO" sz="1400">
                <a:latin typeface="Arial" panose="020B0604020202020204" pitchFamily="34" charset="0"/>
              </a:rPr>
              <a:t>D</a:t>
            </a:r>
            <a:r>
              <a:rPr lang="en-US" altLang="nb-NO" sz="1400" baseline="-25000">
                <a:latin typeface="Arial" panose="020B0604020202020204" pitchFamily="34" charset="0"/>
              </a:rPr>
              <a:t>2</a:t>
            </a:r>
            <a:r>
              <a:rPr lang="en-US" altLang="nb-NO" sz="1400">
                <a:latin typeface="Arial" panose="020B0604020202020204" pitchFamily="34" charset="0"/>
              </a:rPr>
              <a:t> – p</a:t>
            </a:r>
            <a:r>
              <a:rPr lang="en-US" altLang="nb-NO" sz="1400" baseline="-25000">
                <a:latin typeface="Arial" panose="020B0604020202020204" pitchFamily="34" charset="0"/>
              </a:rPr>
              <a:t>B2</a:t>
            </a:r>
            <a:r>
              <a:rPr lang="en-US" altLang="nb-NO" sz="1400">
                <a:latin typeface="Arial" panose="020B0604020202020204" pitchFamily="34" charset="0"/>
              </a:rPr>
              <a:t>B</a:t>
            </a:r>
            <a:r>
              <a:rPr lang="en-US" altLang="nb-NO" sz="1400" baseline="-25000">
                <a:latin typeface="Arial" panose="020B0604020202020204" pitchFamily="34" charset="0"/>
              </a:rPr>
              <a:t>2</a:t>
            </a:r>
          </a:p>
          <a:p>
            <a:pPr>
              <a:spcBef>
                <a:spcPct val="0"/>
              </a:spcBef>
            </a:pPr>
            <a:r>
              <a:rPr lang="en-US" altLang="nb-NO" sz="1400">
                <a:latin typeface="Arial" panose="020B0604020202020204" pitchFamily="34" charset="0"/>
              </a:rPr>
              <a:t>Prices: p</a:t>
            </a:r>
            <a:r>
              <a:rPr lang="en-US" altLang="nb-NO" sz="1400" baseline="-25000">
                <a:latin typeface="Arial" panose="020B0604020202020204" pitchFamily="34" charset="0"/>
              </a:rPr>
              <a:t>F</a:t>
            </a:r>
            <a:r>
              <a:rPr lang="en-US" altLang="nb-NO" sz="1400">
                <a:latin typeface="Arial" panose="020B0604020202020204" pitchFamily="34" charset="0"/>
              </a:rPr>
              <a:t>=p</a:t>
            </a:r>
            <a:r>
              <a:rPr lang="en-US" altLang="nb-NO" sz="1400" baseline="-25000">
                <a:latin typeface="Arial" panose="020B0604020202020204" pitchFamily="34" charset="0"/>
              </a:rPr>
              <a:t>D1</a:t>
            </a:r>
            <a:r>
              <a:rPr lang="en-US" altLang="nb-NO" sz="1400">
                <a:latin typeface="Arial" panose="020B0604020202020204" pitchFamily="34" charset="0"/>
              </a:rPr>
              <a:t>=P</a:t>
            </a:r>
            <a:r>
              <a:rPr lang="en-US" altLang="nb-NO" sz="1400" baseline="-25000">
                <a:latin typeface="Arial" panose="020B0604020202020204" pitchFamily="34" charset="0"/>
              </a:rPr>
              <a:t>B2</a:t>
            </a:r>
            <a:r>
              <a:rPr lang="en-US" altLang="nb-NO" sz="1400">
                <a:latin typeface="Arial" panose="020B0604020202020204" pitchFamily="34" charset="0"/>
              </a:rPr>
              <a:t>=1 $/mol, p</a:t>
            </a:r>
            <a:r>
              <a:rPr lang="en-US" altLang="nb-NO" sz="1400" baseline="-25000">
                <a:latin typeface="Arial" panose="020B0604020202020204" pitchFamily="34" charset="0"/>
              </a:rPr>
              <a:t>D2</a:t>
            </a:r>
            <a:r>
              <a:rPr lang="en-US" altLang="nb-NO" sz="1400">
                <a:latin typeface="Arial" panose="020B0604020202020204" pitchFamily="34" charset="0"/>
              </a:rPr>
              <a:t>=2 $/mol, Energy p</a:t>
            </a:r>
            <a:r>
              <a:rPr lang="en-US" altLang="nb-NO" sz="1400" baseline="-25000">
                <a:latin typeface="Arial" panose="020B0604020202020204" pitchFamily="34" charset="0"/>
              </a:rPr>
              <a:t>V</a:t>
            </a:r>
            <a:r>
              <a:rPr lang="en-US" altLang="nb-NO" sz="1400">
                <a:latin typeface="Arial" panose="020B0604020202020204" pitchFamily="34" charset="0"/>
              </a:rPr>
              <a:t>= 0-0.2 $/mol (varies)</a:t>
            </a:r>
            <a:endParaRPr lang="nb-NO" altLang="nb-NO" sz="1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b-NO" sz="1400">
                <a:latin typeface="Arial" panose="020B0604020202020204" pitchFamily="34" charset="0"/>
              </a:rPr>
              <a:t>With given feed and pressures: 4 steady-state DOFs. </a:t>
            </a:r>
          </a:p>
          <a:p>
            <a:pPr>
              <a:spcBef>
                <a:spcPct val="0"/>
              </a:spcBef>
            </a:pPr>
            <a:r>
              <a:rPr lang="en-US" altLang="nb-NO" sz="1400">
                <a:latin typeface="Arial" panose="020B0604020202020204" pitchFamily="34" charset="0"/>
              </a:rPr>
              <a:t>Here: 5 constraints (3 products &gt; 95% + 2 capacity constraints on V)</a:t>
            </a:r>
          </a:p>
        </p:txBody>
      </p:sp>
    </p:spTree>
    <p:extLst>
      <p:ext uri="{BB962C8B-B14F-4D97-AF65-F5344CB8AC3E}">
        <p14:creationId xmlns:p14="http://schemas.microsoft.com/office/powerpoint/2010/main" val="39283794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9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2" grpId="0" animBg="1"/>
      <p:bldP spid="195603" grpId="0" animBg="1"/>
      <p:bldP spid="195604" grpId="0" animBg="1"/>
      <p:bldP spid="1956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nn-NO"/>
          </a:p>
          <a:p>
            <a:pPr>
              <a:defRPr/>
            </a:pPr>
            <a:r>
              <a:rPr lang="nn-NO"/>
              <a:t> </a:t>
            </a:r>
          </a:p>
          <a:p>
            <a:pPr>
              <a:defRPr/>
            </a:pPr>
            <a:endParaRPr lang="nn-NO"/>
          </a:p>
        </p:txBody>
      </p:sp>
      <p:sp>
        <p:nvSpPr>
          <p:cNvPr id="98" name="Footer Placehold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endParaRPr lang="nn-NO"/>
          </a:p>
          <a:p>
            <a:pPr>
              <a:defRPr/>
            </a:pPr>
            <a:endParaRPr lang="nn-NO"/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8438"/>
            <a:ext cx="9072562" cy="1143000"/>
          </a:xfrm>
        </p:spPr>
        <p:txBody>
          <a:bodyPr/>
          <a:lstStyle/>
          <a:p>
            <a:r>
              <a:rPr lang="en-US" altLang="nb-NO" smtClean="0"/>
              <a:t>Control of Distillation columns. Cheap energy</a:t>
            </a:r>
            <a:br>
              <a:rPr lang="en-US" altLang="nb-NO" smtClean="0"/>
            </a:br>
            <a:endParaRPr lang="en-US" altLang="nb-NO" sz="2000" smtClean="0">
              <a:solidFill>
                <a:schemeClr val="tx1"/>
              </a:solidFill>
            </a:endParaRPr>
          </a:p>
        </p:txBody>
      </p:sp>
      <p:pic>
        <p:nvPicPr>
          <p:cNvPr id="8090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412875"/>
            <a:ext cx="7772400" cy="4114800"/>
          </a:xfrm>
        </p:spPr>
      </p:pic>
      <p:sp>
        <p:nvSpPr>
          <p:cNvPr id="80902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78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FF3300"/>
                </a:solidFill>
                <a:latin typeface="Arial" panose="020B0604020202020204" pitchFamily="34" charset="0"/>
              </a:rPr>
              <a:t>Given</a:t>
            </a:r>
          </a:p>
        </p:txBody>
      </p:sp>
      <p:sp>
        <p:nvSpPr>
          <p:cNvPr id="80903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0904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0905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0906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0907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08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09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10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0911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0992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93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94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95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12" name="Group 18"/>
          <p:cNvGrpSpPr>
            <a:grpSpLocks/>
          </p:cNvGrpSpPr>
          <p:nvPr/>
        </p:nvGrpSpPr>
        <p:grpSpPr bwMode="auto">
          <a:xfrm>
            <a:off x="7164388" y="5084763"/>
            <a:ext cx="360362" cy="287337"/>
            <a:chOff x="1610" y="3748"/>
            <a:chExt cx="363" cy="226"/>
          </a:xfrm>
        </p:grpSpPr>
        <p:sp>
          <p:nvSpPr>
            <p:cNvPr id="80988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9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90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91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13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0984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5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6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7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14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0980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1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2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83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0915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16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17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18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19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0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1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2" name="Line 40"/>
          <p:cNvSpPr>
            <a:spLocks noChangeShapeType="1"/>
          </p:cNvSpPr>
          <p:nvPr/>
        </p:nvSpPr>
        <p:spPr bwMode="auto">
          <a:xfrm flipH="1">
            <a:off x="7432675" y="5013325"/>
            <a:ext cx="234950" cy="1079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3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0924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0925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6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7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28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0929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0976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7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8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9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30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0972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3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4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5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0931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32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33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34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0935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8096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7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36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0964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5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6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7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37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0960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1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2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63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0938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0956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57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58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59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0939" name="Text Box 82"/>
          <p:cNvSpPr txBox="1">
            <a:spLocks noChangeArrowheads="1"/>
          </p:cNvSpPr>
          <p:nvPr/>
        </p:nvSpPr>
        <p:spPr bwMode="auto">
          <a:xfrm>
            <a:off x="627063" y="6569075"/>
            <a:ext cx="347503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200" dirty="0" err="1">
                <a:solidFill>
                  <a:schemeClr val="accent2"/>
                </a:solidFill>
                <a:latin typeface="Arial" panose="020B0604020202020204" pitchFamily="34" charset="0"/>
              </a:rPr>
              <a:t>Overpurified</a:t>
            </a:r>
            <a:r>
              <a:rPr lang="en-US" altLang="nb-NO" sz="1200" dirty="0">
                <a:solidFill>
                  <a:schemeClr val="accent2"/>
                </a:solidFill>
                <a:latin typeface="Arial" panose="020B0604020202020204" pitchFamily="34" charset="0"/>
              </a:rPr>
              <a:t>: To avoid loss of valuable product B</a:t>
            </a:r>
          </a:p>
        </p:txBody>
      </p:sp>
      <p:sp>
        <p:nvSpPr>
          <p:cNvPr id="80940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41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0942" name="Line 86"/>
          <p:cNvSpPr>
            <a:spLocks noChangeShapeType="1"/>
          </p:cNvSpPr>
          <p:nvPr/>
        </p:nvSpPr>
        <p:spPr bwMode="auto">
          <a:xfrm>
            <a:off x="7451725" y="23495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0943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80952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0953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0954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0955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0944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80945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sp>
        <p:nvSpPr>
          <p:cNvPr id="80946" name="Text Box 94"/>
          <p:cNvSpPr txBox="1">
            <a:spLocks noChangeArrowheads="1"/>
          </p:cNvSpPr>
          <p:nvPr/>
        </p:nvSpPr>
        <p:spPr bwMode="auto">
          <a:xfrm>
            <a:off x="663575" y="-7938"/>
            <a:ext cx="1211263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Example. </a:t>
            </a:r>
          </a:p>
        </p:txBody>
      </p:sp>
      <p:sp>
        <p:nvSpPr>
          <p:cNvPr id="80947" name="TextBox 1"/>
          <p:cNvSpPr txBox="1">
            <a:spLocks noChangeArrowheads="1"/>
          </p:cNvSpPr>
          <p:nvPr/>
        </p:nvSpPr>
        <p:spPr bwMode="auto">
          <a:xfrm>
            <a:off x="3768725" y="2565400"/>
            <a:ext cx="1019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200" dirty="0" err="1">
                <a:solidFill>
                  <a:schemeClr val="accent2"/>
                </a:solidFill>
                <a:latin typeface="Arial" panose="020B0604020202020204" pitchFamily="34" charset="0"/>
              </a:rPr>
              <a:t>Overpurified</a:t>
            </a:r>
            <a:endParaRPr lang="en-US" altLang="nb-NO" sz="12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80948" name="TextBox 98"/>
          <p:cNvSpPr txBox="1">
            <a:spLocks noChangeArrowheads="1"/>
          </p:cNvSpPr>
          <p:nvPr/>
        </p:nvSpPr>
        <p:spPr bwMode="auto">
          <a:xfrm>
            <a:off x="7975600" y="5121275"/>
            <a:ext cx="1019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200">
                <a:solidFill>
                  <a:schemeClr val="accent2"/>
                </a:solidFill>
                <a:latin typeface="Arial" panose="020B0604020202020204" pitchFamily="34" charset="0"/>
              </a:rPr>
              <a:t>Overpurified</a:t>
            </a:r>
          </a:p>
        </p:txBody>
      </p:sp>
      <p:sp>
        <p:nvSpPr>
          <p:cNvPr id="80949" name="TextBox 1"/>
          <p:cNvSpPr txBox="1">
            <a:spLocks noChangeArrowheads="1"/>
          </p:cNvSpPr>
          <p:nvPr/>
        </p:nvSpPr>
        <p:spPr bwMode="auto">
          <a:xfrm>
            <a:off x="4721225" y="2192338"/>
            <a:ext cx="42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b-NO" altLang="nb-NO" sz="2800"/>
              <a:t>A</a:t>
            </a:r>
          </a:p>
        </p:txBody>
      </p:sp>
      <p:sp>
        <p:nvSpPr>
          <p:cNvPr id="80950" name="TextBox 98"/>
          <p:cNvSpPr txBox="1">
            <a:spLocks noChangeArrowheads="1"/>
          </p:cNvSpPr>
          <p:nvPr/>
        </p:nvSpPr>
        <p:spPr bwMode="auto">
          <a:xfrm>
            <a:off x="8459788" y="2133600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b-NO" altLang="nb-NO" sz="2800"/>
              <a:t>B</a:t>
            </a:r>
          </a:p>
        </p:txBody>
      </p:sp>
      <p:sp>
        <p:nvSpPr>
          <p:cNvPr id="80951" name="TextBox 99"/>
          <p:cNvSpPr txBox="1">
            <a:spLocks noChangeArrowheads="1"/>
          </p:cNvSpPr>
          <p:nvPr/>
        </p:nvSpPr>
        <p:spPr bwMode="auto">
          <a:xfrm>
            <a:off x="8204200" y="4659313"/>
            <a:ext cx="444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b-NO" altLang="nb-NO" sz="28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1929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2948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412875"/>
            <a:ext cx="7772400" cy="4114800"/>
          </a:xfrm>
        </p:spPr>
      </p:pic>
      <p:sp>
        <p:nvSpPr>
          <p:cNvPr id="82949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787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Given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80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2950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2951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2952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2953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2954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55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56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57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2958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3041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42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43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44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59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3037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8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9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40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60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3033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4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5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6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61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3029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0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1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32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2962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3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4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5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6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7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8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69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70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2971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2972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73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74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75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2976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3025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6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7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8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77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3021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2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3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4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2978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79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80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81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2982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83017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8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9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20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83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3013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4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5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6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84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3009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0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1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12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2985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3005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06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07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08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2986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87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88" name="Line 86"/>
          <p:cNvSpPr>
            <a:spLocks noChangeShapeType="1"/>
          </p:cNvSpPr>
          <p:nvPr/>
        </p:nvSpPr>
        <p:spPr bwMode="auto">
          <a:xfrm>
            <a:off x="7451725" y="23495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2989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83001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3002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3003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04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2990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82991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grpSp>
        <p:nvGrpSpPr>
          <p:cNvPr id="82992" name="Group 97"/>
          <p:cNvGrpSpPr>
            <a:grpSpLocks/>
          </p:cNvGrpSpPr>
          <p:nvPr/>
        </p:nvGrpSpPr>
        <p:grpSpPr bwMode="auto">
          <a:xfrm>
            <a:off x="2916238" y="2760663"/>
            <a:ext cx="1947862" cy="482600"/>
            <a:chOff x="4558" y="1570"/>
            <a:chExt cx="1227" cy="304"/>
          </a:xfrm>
        </p:grpSpPr>
        <p:sp>
          <p:nvSpPr>
            <p:cNvPr id="82998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2999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3000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7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=2.1%</a:t>
              </a:r>
            </a:p>
          </p:txBody>
        </p:sp>
      </p:grpSp>
      <p:sp>
        <p:nvSpPr>
          <p:cNvPr id="82993" name="Line 101"/>
          <p:cNvSpPr>
            <a:spLocks noChangeShapeType="1"/>
          </p:cNvSpPr>
          <p:nvPr/>
        </p:nvSpPr>
        <p:spPr bwMode="auto">
          <a:xfrm flipH="1">
            <a:off x="3203575" y="3573463"/>
            <a:ext cx="1223963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94" name="Line 102"/>
          <p:cNvSpPr>
            <a:spLocks noChangeShapeType="1"/>
          </p:cNvSpPr>
          <p:nvPr/>
        </p:nvSpPr>
        <p:spPr bwMode="auto">
          <a:xfrm flipV="1">
            <a:off x="3203575" y="321310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2995" name="Line 103"/>
          <p:cNvSpPr>
            <a:spLocks noChangeShapeType="1"/>
          </p:cNvSpPr>
          <p:nvPr/>
        </p:nvSpPr>
        <p:spPr bwMode="auto">
          <a:xfrm flipV="1">
            <a:off x="3132138" y="2492375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kern="0" dirty="0"/>
              <a:t>Control of Distillation columns. Cheap energy</a:t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2997" name="Text Box 94"/>
          <p:cNvSpPr txBox="1">
            <a:spLocks noChangeArrowheads="1"/>
          </p:cNvSpPr>
          <p:nvPr/>
        </p:nvSpPr>
        <p:spPr bwMode="auto">
          <a:xfrm>
            <a:off x="663575" y="-7938"/>
            <a:ext cx="1146175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Solution. </a:t>
            </a:r>
          </a:p>
        </p:txBody>
      </p:sp>
    </p:spTree>
    <p:extLst>
      <p:ext uri="{BB962C8B-B14F-4D97-AF65-F5344CB8AC3E}">
        <p14:creationId xmlns:p14="http://schemas.microsoft.com/office/powerpoint/2010/main" val="386257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4996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412875"/>
            <a:ext cx="7772400" cy="4114800"/>
          </a:xfrm>
        </p:spPr>
      </p:pic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8255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Given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(TPM)</a:t>
            </a:r>
          </a:p>
        </p:txBody>
      </p:sp>
      <p:sp>
        <p:nvSpPr>
          <p:cNvPr id="84998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4999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5000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5001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5002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03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04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05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5006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5089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90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91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92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07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5085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6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7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8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08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5081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2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3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4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09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5077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8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9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80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5010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1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2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3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4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5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6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7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18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5019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5020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1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2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3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5024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5073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4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5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6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25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5069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0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1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72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5026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7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8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29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5030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85065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6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7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8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31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5061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2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3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4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32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5057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8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9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60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5033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5053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4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5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6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5034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35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36" name="Line 86"/>
          <p:cNvSpPr>
            <a:spLocks noChangeShapeType="1"/>
          </p:cNvSpPr>
          <p:nvPr/>
        </p:nvSpPr>
        <p:spPr bwMode="auto">
          <a:xfrm>
            <a:off x="7451725" y="23495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5037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85049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5050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5051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52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5038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85039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grpSp>
        <p:nvGrpSpPr>
          <p:cNvPr id="85040" name="Group 97"/>
          <p:cNvGrpSpPr>
            <a:grpSpLocks/>
          </p:cNvGrpSpPr>
          <p:nvPr/>
        </p:nvGrpSpPr>
        <p:grpSpPr bwMode="auto">
          <a:xfrm>
            <a:off x="2916238" y="2760663"/>
            <a:ext cx="1947862" cy="482600"/>
            <a:chOff x="4558" y="1570"/>
            <a:chExt cx="1227" cy="304"/>
          </a:xfrm>
        </p:grpSpPr>
        <p:sp>
          <p:nvSpPr>
            <p:cNvPr id="85046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5047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5048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7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=2.1%</a:t>
              </a:r>
            </a:p>
          </p:txBody>
        </p:sp>
      </p:grpSp>
      <p:sp>
        <p:nvSpPr>
          <p:cNvPr id="85041" name="Line 101"/>
          <p:cNvSpPr>
            <a:spLocks noChangeShapeType="1"/>
          </p:cNvSpPr>
          <p:nvPr/>
        </p:nvSpPr>
        <p:spPr bwMode="auto">
          <a:xfrm flipH="1">
            <a:off x="3203575" y="3573463"/>
            <a:ext cx="1223963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42" name="Line 102"/>
          <p:cNvSpPr>
            <a:spLocks noChangeShapeType="1"/>
          </p:cNvSpPr>
          <p:nvPr/>
        </p:nvSpPr>
        <p:spPr bwMode="auto">
          <a:xfrm flipV="1">
            <a:off x="3203575" y="321310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5043" name="Line 103"/>
          <p:cNvSpPr>
            <a:spLocks noChangeShapeType="1"/>
          </p:cNvSpPr>
          <p:nvPr/>
        </p:nvSpPr>
        <p:spPr bwMode="auto">
          <a:xfrm flipV="1">
            <a:off x="3132138" y="2492375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803275" y="155575"/>
            <a:ext cx="9072563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kern="0" dirty="0" smtClean="0"/>
              <a:t>What happens if we increase the federate? 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5045" name="TextBox 1"/>
          <p:cNvSpPr txBox="1">
            <a:spLocks noChangeArrowheads="1"/>
          </p:cNvSpPr>
          <p:nvPr/>
        </p:nvSpPr>
        <p:spPr bwMode="auto">
          <a:xfrm>
            <a:off x="1285875" y="6165850"/>
            <a:ext cx="6175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nb-NO" altLang="nb-NO" sz="3200"/>
              <a:t>Is this control structure still OK??</a:t>
            </a:r>
          </a:p>
        </p:txBody>
      </p:sp>
    </p:spTree>
    <p:extLst>
      <p:ext uri="{BB962C8B-B14F-4D97-AF65-F5344CB8AC3E}">
        <p14:creationId xmlns:p14="http://schemas.microsoft.com/office/powerpoint/2010/main" val="106794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7044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5025" y="1401763"/>
            <a:ext cx="7772400" cy="4114800"/>
          </a:xfrm>
        </p:spPr>
      </p:pic>
      <p:sp>
        <p:nvSpPr>
          <p:cNvPr id="87045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8255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Given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(TPM)</a:t>
            </a:r>
          </a:p>
        </p:txBody>
      </p:sp>
      <p:sp>
        <p:nvSpPr>
          <p:cNvPr id="87046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7047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7048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7049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7050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51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52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53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7054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7138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9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40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41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55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7134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5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6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7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56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7130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1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2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33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57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7126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7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8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9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7058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59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0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1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2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3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4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5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6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7067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7068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69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70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71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7072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7122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3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4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5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73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7118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9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0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21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7074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75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76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77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7078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87114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5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6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7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79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7110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1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2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13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80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7106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7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8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9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7081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7102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3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4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5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7082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83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84" name="Line 86"/>
          <p:cNvSpPr>
            <a:spLocks noChangeShapeType="1"/>
          </p:cNvSpPr>
          <p:nvPr/>
        </p:nvSpPr>
        <p:spPr bwMode="auto">
          <a:xfrm flipH="1">
            <a:off x="3776663" y="2371725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7085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87098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7099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7100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101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7086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87087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grpSp>
        <p:nvGrpSpPr>
          <p:cNvPr id="87088" name="Group 97"/>
          <p:cNvGrpSpPr>
            <a:grpSpLocks/>
          </p:cNvGrpSpPr>
          <p:nvPr/>
        </p:nvGrpSpPr>
        <p:grpSpPr bwMode="auto">
          <a:xfrm>
            <a:off x="2916238" y="2425700"/>
            <a:ext cx="1376362" cy="1179513"/>
            <a:chOff x="4558" y="1359"/>
            <a:chExt cx="867" cy="743"/>
          </a:xfrm>
        </p:grpSpPr>
        <p:sp>
          <p:nvSpPr>
            <p:cNvPr id="87094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7095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7096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7097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69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7089" name="Line 102"/>
          <p:cNvSpPr>
            <a:spLocks noChangeShapeType="1"/>
          </p:cNvSpPr>
          <p:nvPr/>
        </p:nvSpPr>
        <p:spPr bwMode="auto">
          <a:xfrm flipV="1">
            <a:off x="3203575" y="321310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7090" name="Line 103"/>
          <p:cNvSpPr>
            <a:spLocks noChangeShapeType="1"/>
          </p:cNvSpPr>
          <p:nvPr/>
        </p:nvSpPr>
        <p:spPr bwMode="auto">
          <a:xfrm flipV="1">
            <a:off x="3132138" y="2492375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kern="0" dirty="0" smtClean="0"/>
              <a:t>Increase federate: Reach </a:t>
            </a:r>
            <a:r>
              <a:rPr lang="en-US" altLang="nb-NO" kern="0" dirty="0" err="1" smtClean="0"/>
              <a:t>x</a:t>
            </a:r>
            <a:r>
              <a:rPr lang="en-US" altLang="nb-NO" kern="0" baseline="-25000" dirty="0" err="1" smtClean="0"/>
              <a:t>A</a:t>
            </a:r>
            <a:r>
              <a:rPr lang="en-US" altLang="nb-NO" kern="0" dirty="0" smtClean="0"/>
              <a:t>-constraint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7092" name="Text Box 94"/>
          <p:cNvSpPr txBox="1">
            <a:spLocks noChangeArrowheads="1"/>
          </p:cNvSpPr>
          <p:nvPr/>
        </p:nvSpPr>
        <p:spPr bwMode="auto">
          <a:xfrm>
            <a:off x="663575" y="-7938"/>
            <a:ext cx="736600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TPM </a:t>
            </a:r>
          </a:p>
        </p:txBody>
      </p:sp>
      <p:sp>
        <p:nvSpPr>
          <p:cNvPr id="87093" name="Line 86"/>
          <p:cNvSpPr>
            <a:spLocks noChangeShapeType="1"/>
          </p:cNvSpPr>
          <p:nvPr/>
        </p:nvSpPr>
        <p:spPr bwMode="auto">
          <a:xfrm>
            <a:off x="7604125" y="25019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170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9092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5025" y="1401763"/>
            <a:ext cx="7772400" cy="4114800"/>
          </a:xfrm>
        </p:spPr>
      </p:pic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7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8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9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0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01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920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2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9196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7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8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9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3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9192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3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4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5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4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9188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9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0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1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05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6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7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8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9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0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1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2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3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4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5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6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7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8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19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9184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5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6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7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0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9180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1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2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3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1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2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3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4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25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8917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6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9172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3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4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5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7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9168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9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0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1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8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9164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5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6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7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9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0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1" name="Line 86"/>
          <p:cNvSpPr>
            <a:spLocks noChangeShapeType="1"/>
          </p:cNvSpPr>
          <p:nvPr/>
        </p:nvSpPr>
        <p:spPr bwMode="auto">
          <a:xfrm flipH="1">
            <a:off x="3776663" y="2371725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32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89160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61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89162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3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9133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89134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grpSp>
        <p:nvGrpSpPr>
          <p:cNvPr id="89135" name="Group 97"/>
          <p:cNvGrpSpPr>
            <a:grpSpLocks/>
          </p:cNvGrpSpPr>
          <p:nvPr/>
        </p:nvGrpSpPr>
        <p:grpSpPr bwMode="auto">
          <a:xfrm>
            <a:off x="2916238" y="2425700"/>
            <a:ext cx="1376362" cy="1179513"/>
            <a:chOff x="4558" y="1359"/>
            <a:chExt cx="867" cy="743"/>
          </a:xfrm>
        </p:grpSpPr>
        <p:sp>
          <p:nvSpPr>
            <p:cNvPr id="89156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57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9158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9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69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9136" name="Line 102"/>
          <p:cNvSpPr>
            <a:spLocks noChangeShapeType="1"/>
          </p:cNvSpPr>
          <p:nvPr/>
        </p:nvSpPr>
        <p:spPr bwMode="auto">
          <a:xfrm flipV="1">
            <a:off x="3203575" y="321310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7" name="Line 103"/>
          <p:cNvSpPr>
            <a:spLocks noChangeShapeType="1"/>
          </p:cNvSpPr>
          <p:nvPr/>
        </p:nvSpPr>
        <p:spPr bwMode="auto">
          <a:xfrm flipV="1">
            <a:off x="3132138" y="2492375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sz="2400" kern="0" dirty="0" smtClean="0"/>
              <a:t>Increase federate further: Reach also </a:t>
            </a:r>
            <a:r>
              <a:rPr lang="en-US" altLang="nb-NO" sz="2400" kern="0" dirty="0" err="1" smtClean="0"/>
              <a:t>x</a:t>
            </a:r>
            <a:r>
              <a:rPr lang="en-US" altLang="nb-NO" sz="2400" kern="0" baseline="-25000" dirty="0" err="1" smtClean="0"/>
              <a:t>C</a:t>
            </a:r>
            <a:r>
              <a:rPr lang="en-US" altLang="nb-NO" sz="2400" kern="0" dirty="0" smtClean="0"/>
              <a:t>-constraint </a:t>
            </a:r>
            <a:r>
              <a:rPr lang="en-US" altLang="nb-NO" kern="0" dirty="0" smtClean="0"/>
              <a:t>(Bottleneck)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9139" name="Text Box 94"/>
          <p:cNvSpPr txBox="1">
            <a:spLocks noChangeArrowheads="1"/>
          </p:cNvSpPr>
          <p:nvPr/>
        </p:nvSpPr>
        <p:spPr bwMode="auto">
          <a:xfrm>
            <a:off x="663575" y="-7938"/>
            <a:ext cx="736600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TPM </a:t>
            </a:r>
          </a:p>
        </p:txBody>
      </p:sp>
      <p:sp>
        <p:nvSpPr>
          <p:cNvPr id="89140" name="Line 86"/>
          <p:cNvSpPr>
            <a:spLocks noChangeShapeType="1"/>
          </p:cNvSpPr>
          <p:nvPr/>
        </p:nvSpPr>
        <p:spPr bwMode="auto">
          <a:xfrm>
            <a:off x="7604125" y="25019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1" name="Group 97"/>
          <p:cNvGrpSpPr>
            <a:grpSpLocks/>
          </p:cNvGrpSpPr>
          <p:nvPr/>
        </p:nvGrpSpPr>
        <p:grpSpPr bwMode="auto">
          <a:xfrm>
            <a:off x="6083300" y="5378450"/>
            <a:ext cx="1312863" cy="1179513"/>
            <a:chOff x="4603" y="1359"/>
            <a:chExt cx="827" cy="743"/>
          </a:xfrm>
        </p:grpSpPr>
        <p:sp>
          <p:nvSpPr>
            <p:cNvPr id="89152" name="Oval 83"/>
            <p:cNvSpPr>
              <a:spLocks noChangeArrowheads="1"/>
            </p:cNvSpPr>
            <p:nvPr/>
          </p:nvSpPr>
          <p:spPr bwMode="auto">
            <a:xfrm>
              <a:off x="4603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53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89154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5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69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CS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89142" name="Line 86"/>
          <p:cNvSpPr>
            <a:spLocks noChangeShapeType="1"/>
          </p:cNvSpPr>
          <p:nvPr/>
        </p:nvSpPr>
        <p:spPr bwMode="auto">
          <a:xfrm flipH="1">
            <a:off x="6791325" y="5343525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3" name="Line 102"/>
          <p:cNvSpPr>
            <a:spLocks noChangeShapeType="1"/>
          </p:cNvSpPr>
          <p:nvPr/>
        </p:nvSpPr>
        <p:spPr bwMode="auto">
          <a:xfrm flipV="1">
            <a:off x="6335713" y="6200775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4" name="Line 102"/>
          <p:cNvSpPr>
            <a:spLocks noChangeShapeType="1"/>
          </p:cNvSpPr>
          <p:nvPr/>
        </p:nvSpPr>
        <p:spPr bwMode="auto">
          <a:xfrm flipV="1">
            <a:off x="1401763" y="3644900"/>
            <a:ext cx="1587" cy="22463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5" name="Group 61"/>
          <p:cNvGrpSpPr>
            <a:grpSpLocks/>
          </p:cNvGrpSpPr>
          <p:nvPr/>
        </p:nvGrpSpPr>
        <p:grpSpPr bwMode="auto">
          <a:xfrm>
            <a:off x="1219200" y="3382963"/>
            <a:ext cx="360363" cy="287337"/>
            <a:chOff x="1610" y="3748"/>
            <a:chExt cx="363" cy="226"/>
          </a:xfrm>
        </p:grpSpPr>
        <p:sp>
          <p:nvSpPr>
            <p:cNvPr id="8914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4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46" name="Line 88"/>
          <p:cNvSpPr>
            <a:spLocks noChangeShapeType="1"/>
          </p:cNvSpPr>
          <p:nvPr/>
        </p:nvSpPr>
        <p:spPr bwMode="auto">
          <a:xfrm flipH="1" flipV="1">
            <a:off x="1400175" y="5929313"/>
            <a:ext cx="4683125" cy="206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7" name="Text Box 4"/>
          <p:cNvSpPr txBox="1">
            <a:spLocks noChangeArrowheads="1"/>
          </p:cNvSpPr>
          <p:nvPr/>
        </p:nvSpPr>
        <p:spPr bwMode="auto">
          <a:xfrm>
            <a:off x="671513" y="2711450"/>
            <a:ext cx="12366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TPM used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as MV</a:t>
            </a:r>
          </a:p>
        </p:txBody>
      </p:sp>
    </p:spTree>
    <p:extLst>
      <p:ext uri="{BB962C8B-B14F-4D97-AF65-F5344CB8AC3E}">
        <p14:creationId xmlns:p14="http://schemas.microsoft.com/office/powerpoint/2010/main" val="120533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91140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5025" y="1401763"/>
            <a:ext cx="7772400" cy="4114800"/>
          </a:xfrm>
        </p:spPr>
      </p:pic>
      <p:sp>
        <p:nvSpPr>
          <p:cNvPr id="91141" name="Oval 5"/>
          <p:cNvSpPr>
            <a:spLocks noChangeArrowheads="1"/>
          </p:cNvSpPr>
          <p:nvPr/>
        </p:nvSpPr>
        <p:spPr bwMode="auto">
          <a:xfrm>
            <a:off x="4140200" y="17002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91142" name="Oval 6"/>
          <p:cNvSpPr>
            <a:spLocks noChangeArrowheads="1"/>
          </p:cNvSpPr>
          <p:nvPr/>
        </p:nvSpPr>
        <p:spPr bwMode="auto">
          <a:xfrm>
            <a:off x="7883525" y="16287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3563938" y="458152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91144" name="Oval 8"/>
          <p:cNvSpPr>
            <a:spLocks noChangeArrowheads="1"/>
          </p:cNvSpPr>
          <p:nvPr/>
        </p:nvSpPr>
        <p:spPr bwMode="auto">
          <a:xfrm>
            <a:off x="7451725" y="4508500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91145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46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47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48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49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9125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5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5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5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50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91246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7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8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9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51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91242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3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4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5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52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91238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9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0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41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91153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4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5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6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7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8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59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60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91161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91162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63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64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65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66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91234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5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6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7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67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91230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1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2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33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91168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69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70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71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72" name="Group 61"/>
          <p:cNvGrpSpPr>
            <a:grpSpLocks/>
          </p:cNvGrpSpPr>
          <p:nvPr/>
        </p:nvGrpSpPr>
        <p:grpSpPr bwMode="auto">
          <a:xfrm>
            <a:off x="2916238" y="2276475"/>
            <a:ext cx="360362" cy="287338"/>
            <a:chOff x="1610" y="3748"/>
            <a:chExt cx="363" cy="226"/>
          </a:xfrm>
        </p:grpSpPr>
        <p:sp>
          <p:nvSpPr>
            <p:cNvPr id="9122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73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91222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3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4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5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74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91218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19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0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21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91175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91214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15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16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17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91176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77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78" name="Line 86"/>
          <p:cNvSpPr>
            <a:spLocks noChangeShapeType="1"/>
          </p:cNvSpPr>
          <p:nvPr/>
        </p:nvSpPr>
        <p:spPr bwMode="auto">
          <a:xfrm flipH="1">
            <a:off x="3776663" y="2371725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79" name="Group 97"/>
          <p:cNvGrpSpPr>
            <a:grpSpLocks/>
          </p:cNvGrpSpPr>
          <p:nvPr/>
        </p:nvGrpSpPr>
        <p:grpSpPr bwMode="auto">
          <a:xfrm>
            <a:off x="7235825" y="2081213"/>
            <a:ext cx="1884363" cy="893762"/>
            <a:chOff x="4558" y="1311"/>
            <a:chExt cx="1187" cy="563"/>
          </a:xfrm>
        </p:grpSpPr>
        <p:sp>
          <p:nvSpPr>
            <p:cNvPr id="91210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91211" name="Text Box 87"/>
            <p:cNvSpPr txBox="1">
              <a:spLocks noChangeArrowheads="1"/>
            </p:cNvSpPr>
            <p:nvPr/>
          </p:nvSpPr>
          <p:spPr bwMode="auto">
            <a:xfrm>
              <a:off x="4682" y="1311"/>
              <a:ext cx="2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91212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13" name="Text Box 89"/>
            <p:cNvSpPr txBox="1">
              <a:spLocks noChangeArrowheads="1"/>
            </p:cNvSpPr>
            <p:nvPr/>
          </p:nvSpPr>
          <p:spPr bwMode="auto">
            <a:xfrm>
              <a:off x="5057" y="1616"/>
              <a:ext cx="6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91180" name="Text Box 90"/>
          <p:cNvSpPr txBox="1">
            <a:spLocks noChangeArrowheads="1"/>
          </p:cNvSpPr>
          <p:nvPr/>
        </p:nvSpPr>
        <p:spPr bwMode="auto">
          <a:xfrm>
            <a:off x="3132138" y="3789363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V1</a:t>
            </a:r>
          </a:p>
        </p:txBody>
      </p:sp>
      <p:sp>
        <p:nvSpPr>
          <p:cNvPr id="91181" name="Text Box 91"/>
          <p:cNvSpPr txBox="1">
            <a:spLocks noChangeArrowheads="1"/>
          </p:cNvSpPr>
          <p:nvPr/>
        </p:nvSpPr>
        <p:spPr bwMode="auto">
          <a:xfrm>
            <a:off x="7019925" y="3716338"/>
            <a:ext cx="1022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chemeClr val="accent2"/>
                </a:solidFill>
                <a:latin typeface="Arial" panose="020B0604020202020204" pitchFamily="34" charset="0"/>
              </a:rPr>
              <a:t>MAX V2</a:t>
            </a:r>
          </a:p>
        </p:txBody>
      </p:sp>
      <p:grpSp>
        <p:nvGrpSpPr>
          <p:cNvPr id="91182" name="Group 97"/>
          <p:cNvGrpSpPr>
            <a:grpSpLocks/>
          </p:cNvGrpSpPr>
          <p:nvPr/>
        </p:nvGrpSpPr>
        <p:grpSpPr bwMode="auto">
          <a:xfrm>
            <a:off x="2916238" y="2425700"/>
            <a:ext cx="1376362" cy="1179513"/>
            <a:chOff x="4558" y="1359"/>
            <a:chExt cx="867" cy="743"/>
          </a:xfrm>
        </p:grpSpPr>
        <p:sp>
          <p:nvSpPr>
            <p:cNvPr id="91206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91207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91208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09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69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91183" name="Line 102"/>
          <p:cNvSpPr>
            <a:spLocks noChangeShapeType="1"/>
          </p:cNvSpPr>
          <p:nvPr/>
        </p:nvSpPr>
        <p:spPr bwMode="auto">
          <a:xfrm flipV="1">
            <a:off x="3203575" y="3213100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84" name="Line 103"/>
          <p:cNvSpPr>
            <a:spLocks noChangeShapeType="1"/>
          </p:cNvSpPr>
          <p:nvPr/>
        </p:nvSpPr>
        <p:spPr bwMode="auto">
          <a:xfrm flipV="1">
            <a:off x="3132138" y="2492375"/>
            <a:ext cx="0" cy="288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85" name="Text Box 94"/>
          <p:cNvSpPr txBox="1">
            <a:spLocks noChangeArrowheads="1"/>
          </p:cNvSpPr>
          <p:nvPr/>
        </p:nvSpPr>
        <p:spPr bwMode="auto">
          <a:xfrm>
            <a:off x="663575" y="-7938"/>
            <a:ext cx="1360488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Move TPM </a:t>
            </a:r>
          </a:p>
        </p:txBody>
      </p:sp>
      <p:sp>
        <p:nvSpPr>
          <p:cNvPr id="91186" name="Line 86"/>
          <p:cNvSpPr>
            <a:spLocks noChangeShapeType="1"/>
          </p:cNvSpPr>
          <p:nvPr/>
        </p:nvSpPr>
        <p:spPr bwMode="auto">
          <a:xfrm>
            <a:off x="7604125" y="2501900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87" name="Group 97"/>
          <p:cNvGrpSpPr>
            <a:grpSpLocks/>
          </p:cNvGrpSpPr>
          <p:nvPr/>
        </p:nvGrpSpPr>
        <p:grpSpPr bwMode="auto">
          <a:xfrm>
            <a:off x="6083300" y="5378450"/>
            <a:ext cx="1312863" cy="1179513"/>
            <a:chOff x="4603" y="1359"/>
            <a:chExt cx="827" cy="743"/>
          </a:xfrm>
        </p:grpSpPr>
        <p:sp>
          <p:nvSpPr>
            <p:cNvPr id="91202" name="Oval 83"/>
            <p:cNvSpPr>
              <a:spLocks noChangeArrowheads="1"/>
            </p:cNvSpPr>
            <p:nvPr/>
          </p:nvSpPr>
          <p:spPr bwMode="auto">
            <a:xfrm>
              <a:off x="4603" y="1570"/>
              <a:ext cx="318" cy="304"/>
            </a:xfrm>
            <a:prstGeom prst="ellipse">
              <a:avLst/>
            </a:prstGeom>
            <a:noFill/>
            <a:ln w="9525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91203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91204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05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69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CS</a:t>
              </a: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=95%</a:t>
              </a:r>
            </a:p>
          </p:txBody>
        </p:sp>
      </p:grpSp>
      <p:sp>
        <p:nvSpPr>
          <p:cNvPr id="91188" name="Line 86"/>
          <p:cNvSpPr>
            <a:spLocks noChangeShapeType="1"/>
          </p:cNvSpPr>
          <p:nvPr/>
        </p:nvSpPr>
        <p:spPr bwMode="auto">
          <a:xfrm flipH="1">
            <a:off x="6791325" y="5343525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89" name="Line 102"/>
          <p:cNvSpPr>
            <a:spLocks noChangeShapeType="1"/>
          </p:cNvSpPr>
          <p:nvPr/>
        </p:nvSpPr>
        <p:spPr bwMode="auto">
          <a:xfrm flipV="1">
            <a:off x="6335713" y="6200775"/>
            <a:ext cx="0" cy="3603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90" name="Line 102"/>
          <p:cNvSpPr>
            <a:spLocks noChangeShapeType="1"/>
          </p:cNvSpPr>
          <p:nvPr/>
        </p:nvSpPr>
        <p:spPr bwMode="auto">
          <a:xfrm flipV="1">
            <a:off x="3816350" y="5489575"/>
            <a:ext cx="1588" cy="44608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91191" name="Group 61"/>
          <p:cNvGrpSpPr>
            <a:grpSpLocks/>
          </p:cNvGrpSpPr>
          <p:nvPr/>
        </p:nvGrpSpPr>
        <p:grpSpPr bwMode="auto">
          <a:xfrm>
            <a:off x="1219200" y="3382963"/>
            <a:ext cx="360363" cy="287337"/>
            <a:chOff x="1610" y="3748"/>
            <a:chExt cx="363" cy="226"/>
          </a:xfrm>
        </p:grpSpPr>
        <p:sp>
          <p:nvSpPr>
            <p:cNvPr id="9119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9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0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20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91192" name="Line 88"/>
          <p:cNvSpPr>
            <a:spLocks noChangeShapeType="1"/>
          </p:cNvSpPr>
          <p:nvPr/>
        </p:nvSpPr>
        <p:spPr bwMode="auto">
          <a:xfrm flipH="1">
            <a:off x="3789363" y="5949950"/>
            <a:ext cx="2293937" cy="317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93" name="Text Box 4"/>
          <p:cNvSpPr txBox="1">
            <a:spLocks noChangeArrowheads="1"/>
          </p:cNvSpPr>
          <p:nvPr/>
        </p:nvSpPr>
        <p:spPr bwMode="auto">
          <a:xfrm>
            <a:off x="3341688" y="6103938"/>
            <a:ext cx="1312862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TPM (used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as MV)</a:t>
            </a:r>
          </a:p>
        </p:txBody>
      </p:sp>
      <p:sp>
        <p:nvSpPr>
          <p:cNvPr id="91194" name="Line 60"/>
          <p:cNvSpPr>
            <a:spLocks noChangeShapeType="1"/>
          </p:cNvSpPr>
          <p:nvPr/>
        </p:nvSpPr>
        <p:spPr bwMode="auto">
          <a:xfrm flipH="1" flipV="1">
            <a:off x="1400175" y="3429000"/>
            <a:ext cx="34925" cy="9731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20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sz="2400" kern="0" dirty="0" smtClean="0"/>
              <a:t>Move TPM to F2 (closer to bottleneck) and rearrange level loop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91196" name="Line 59"/>
          <p:cNvSpPr>
            <a:spLocks noChangeShapeType="1"/>
          </p:cNvSpPr>
          <p:nvPr/>
        </p:nvSpPr>
        <p:spPr bwMode="auto">
          <a:xfrm>
            <a:off x="1435100" y="4410075"/>
            <a:ext cx="2273300" cy="285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1197" name="Line 60"/>
          <p:cNvSpPr>
            <a:spLocks noChangeShapeType="1"/>
          </p:cNvSpPr>
          <p:nvPr/>
        </p:nvSpPr>
        <p:spPr bwMode="auto">
          <a:xfrm flipH="1" flipV="1">
            <a:off x="3744913" y="4373563"/>
            <a:ext cx="7937" cy="2952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91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nn-NO"/>
          </a:p>
          <a:p>
            <a:pPr>
              <a:defRPr/>
            </a:pPr>
            <a:r>
              <a:rPr lang="nn-NO"/>
              <a:t> </a:t>
            </a:r>
          </a:p>
          <a:p>
            <a:pPr>
              <a:defRPr/>
            </a:pPr>
            <a:endParaRPr lang="nn-NO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endParaRPr lang="nn-NO"/>
          </a:p>
          <a:p>
            <a:pPr>
              <a:defRPr/>
            </a:pPr>
            <a:endParaRPr lang="nn-NO"/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333375"/>
            <a:ext cx="7772400" cy="1143000"/>
          </a:xfrm>
        </p:spPr>
        <p:txBody>
          <a:bodyPr/>
          <a:lstStyle/>
          <a:p>
            <a:r>
              <a:rPr lang="en-US" altLang="nb-NO" sz="3200" smtClean="0"/>
              <a:t>Active constraint regions for two </a:t>
            </a:r>
            <a:br>
              <a:rPr lang="en-US" altLang="nb-NO" sz="3200" smtClean="0"/>
            </a:br>
            <a:r>
              <a:rPr lang="en-US" altLang="nb-NO" sz="3200" smtClean="0"/>
              <a:t>distillation columns in series</a:t>
            </a:r>
          </a:p>
        </p:txBody>
      </p:sp>
      <p:sp>
        <p:nvSpPr>
          <p:cNvPr id="93189" name="Text Box 14"/>
          <p:cNvSpPr txBox="1">
            <a:spLocks noChangeArrowheads="1"/>
          </p:cNvSpPr>
          <p:nvPr/>
        </p:nvSpPr>
        <p:spPr bwMode="auto">
          <a:xfrm>
            <a:off x="592138" y="6623050"/>
            <a:ext cx="15795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000">
                <a:latin typeface="Arial" panose="020B0604020202020204" pitchFamily="34" charset="0"/>
              </a:rPr>
              <a:t>CV = Controlled Variable</a:t>
            </a:r>
          </a:p>
        </p:txBody>
      </p:sp>
      <p:pic>
        <p:nvPicPr>
          <p:cNvPr id="93190" name="Picture 1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32588" y="212725"/>
            <a:ext cx="2232025" cy="1181100"/>
          </a:xfrm>
          <a:noFill/>
        </p:spPr>
      </p:pic>
      <p:pic>
        <p:nvPicPr>
          <p:cNvPr id="931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425" y="1773238"/>
            <a:ext cx="5448300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192" name="Text Box 4"/>
          <p:cNvSpPr txBox="1">
            <a:spLocks noChangeArrowheads="1"/>
          </p:cNvSpPr>
          <p:nvPr/>
        </p:nvSpPr>
        <p:spPr bwMode="auto">
          <a:xfrm>
            <a:off x="2944813" y="41497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3193" name="Text Box 5"/>
          <p:cNvSpPr txBox="1">
            <a:spLocks noChangeArrowheads="1"/>
          </p:cNvSpPr>
          <p:nvPr/>
        </p:nvSpPr>
        <p:spPr bwMode="auto">
          <a:xfrm>
            <a:off x="5337175" y="41417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3194" name="Text Box 6"/>
          <p:cNvSpPr txBox="1">
            <a:spLocks noChangeArrowheads="1"/>
          </p:cNvSpPr>
          <p:nvPr/>
        </p:nvSpPr>
        <p:spPr bwMode="auto">
          <a:xfrm>
            <a:off x="5364163" y="187166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195" name="Text Box 7"/>
          <p:cNvSpPr txBox="1">
            <a:spLocks noChangeArrowheads="1"/>
          </p:cNvSpPr>
          <p:nvPr/>
        </p:nvSpPr>
        <p:spPr bwMode="auto">
          <a:xfrm>
            <a:off x="3559175" y="21177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3196" name="Text Box 8"/>
          <p:cNvSpPr txBox="1">
            <a:spLocks noChangeArrowheads="1"/>
          </p:cNvSpPr>
          <p:nvPr/>
        </p:nvSpPr>
        <p:spPr bwMode="auto">
          <a:xfrm>
            <a:off x="5894388" y="29019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3197" name="Text Box 9"/>
          <p:cNvSpPr txBox="1">
            <a:spLocks noChangeArrowheads="1"/>
          </p:cNvSpPr>
          <p:nvPr/>
        </p:nvSpPr>
        <p:spPr bwMode="auto">
          <a:xfrm>
            <a:off x="6443663" y="403225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198" name="Text Box 10"/>
          <p:cNvSpPr txBox="1">
            <a:spLocks noChangeArrowheads="1"/>
          </p:cNvSpPr>
          <p:nvPr/>
        </p:nvSpPr>
        <p:spPr bwMode="auto">
          <a:xfrm>
            <a:off x="3303588" y="3344863"/>
            <a:ext cx="258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3199" name="Text Box 12"/>
          <p:cNvSpPr txBox="1">
            <a:spLocks noChangeArrowheads="1"/>
          </p:cNvSpPr>
          <p:nvPr/>
        </p:nvSpPr>
        <p:spPr bwMode="auto">
          <a:xfrm>
            <a:off x="4859338" y="4708525"/>
            <a:ext cx="706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>
                <a:latin typeface="Arial" panose="020B0604020202020204" pitchFamily="34" charset="0"/>
              </a:rPr>
              <a:t>[mol/s]</a:t>
            </a:r>
          </a:p>
        </p:txBody>
      </p:sp>
      <p:sp>
        <p:nvSpPr>
          <p:cNvPr id="93200" name="Text Box 13"/>
          <p:cNvSpPr txBox="1">
            <a:spLocks noChangeArrowheads="1"/>
          </p:cNvSpPr>
          <p:nvPr/>
        </p:nvSpPr>
        <p:spPr bwMode="auto">
          <a:xfrm>
            <a:off x="1763713" y="3294063"/>
            <a:ext cx="7159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>
                <a:latin typeface="Arial" panose="020B0604020202020204" pitchFamily="34" charset="0"/>
              </a:rPr>
              <a:t>[$/mol]</a:t>
            </a:r>
          </a:p>
        </p:txBody>
      </p:sp>
      <p:sp>
        <p:nvSpPr>
          <p:cNvPr id="93201" name="Text Box 15"/>
          <p:cNvSpPr txBox="1">
            <a:spLocks noChangeArrowheads="1"/>
          </p:cNvSpPr>
          <p:nvPr/>
        </p:nvSpPr>
        <p:spPr bwMode="auto">
          <a:xfrm>
            <a:off x="5356225" y="443706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3202" name="Rectangle 22"/>
          <p:cNvSpPr>
            <a:spLocks noChangeArrowheads="1"/>
          </p:cNvSpPr>
          <p:nvPr/>
        </p:nvSpPr>
        <p:spPr bwMode="auto">
          <a:xfrm>
            <a:off x="2843213" y="5138738"/>
            <a:ext cx="6300787" cy="522287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>
                <a:solidFill>
                  <a:schemeClr val="accent2"/>
                </a:solidFill>
                <a:latin typeface="Arial" panose="020B0604020202020204" pitchFamily="34" charset="0"/>
              </a:rPr>
              <a:t>Mode 1, Cheap energy: </a:t>
            </a:r>
            <a:r>
              <a:rPr lang="en-US" altLang="nb-NO" sz="1400">
                <a:solidFill>
                  <a:srgbClr val="FF0000"/>
                </a:solidFill>
                <a:latin typeface="Arial" panose="020B0604020202020204" pitchFamily="34" charset="0"/>
              </a:rPr>
              <a:t>3 active constraints -&gt; 1 remaining unconstrained DOF (L</a:t>
            </a:r>
            <a:r>
              <a:rPr lang="en-US" altLang="nb-NO" sz="1400" baseline="-250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nb-NO" sz="1400">
                <a:solidFill>
                  <a:srgbClr val="FF0000"/>
                </a:solidFill>
                <a:latin typeface="Arial" panose="020B0604020202020204" pitchFamily="34" charset="0"/>
              </a:rPr>
              <a:t>) </a:t>
            </a:r>
            <a:r>
              <a:rPr lang="en-US" altLang="nb-NO" sz="1400">
                <a:latin typeface="Arial" panose="020B0604020202020204" pitchFamily="34" charset="0"/>
              </a:rPr>
              <a:t> </a:t>
            </a:r>
            <a:r>
              <a:rPr lang="en-US" altLang="nb-NO" sz="1400">
                <a:solidFill>
                  <a:srgbClr val="FF0000"/>
                </a:solidFill>
                <a:latin typeface="Arial" panose="020B0604020202020204" pitchFamily="34" charset="0"/>
              </a:rPr>
              <a:t>-&gt; Need to find 1 additional CVs (“self-optimizing”)</a:t>
            </a:r>
          </a:p>
        </p:txBody>
      </p:sp>
      <p:sp>
        <p:nvSpPr>
          <p:cNvPr id="93203" name="Line 23"/>
          <p:cNvSpPr>
            <a:spLocks noChangeShapeType="1"/>
          </p:cNvSpPr>
          <p:nvPr/>
        </p:nvSpPr>
        <p:spPr bwMode="auto">
          <a:xfrm flipH="1" flipV="1">
            <a:off x="5580063" y="4724400"/>
            <a:ext cx="360362" cy="4333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19256" name="Rectangle 24"/>
          <p:cNvSpPr>
            <a:spLocks noChangeArrowheads="1"/>
          </p:cNvSpPr>
          <p:nvPr/>
        </p:nvSpPr>
        <p:spPr bwMode="auto">
          <a:xfrm>
            <a:off x="684213" y="5734050"/>
            <a:ext cx="5840412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>
                <a:solidFill>
                  <a:schemeClr val="accent2"/>
                </a:solidFill>
                <a:latin typeface="Arial" panose="020B0604020202020204" pitchFamily="34" charset="0"/>
              </a:rPr>
              <a:t>More expensive energy</a:t>
            </a:r>
            <a:r>
              <a:rPr lang="en-US" altLang="nb-NO" sz="1400">
                <a:solidFill>
                  <a:srgbClr val="FF0000"/>
                </a:solidFill>
                <a:latin typeface="Arial" panose="020B0604020202020204" pitchFamily="34" charset="0"/>
              </a:rPr>
              <a:t>: Only 1 active constraint (xB) -&gt;3 remaining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>
                <a:solidFill>
                  <a:srgbClr val="FF0000"/>
                </a:solidFill>
                <a:latin typeface="Arial" panose="020B0604020202020204" pitchFamily="34" charset="0"/>
              </a:rPr>
              <a:t>unconstrained DOFs  -&gt; Need to find 3 additional CVs (“self-optimizing”)</a:t>
            </a:r>
          </a:p>
        </p:txBody>
      </p:sp>
      <p:sp>
        <p:nvSpPr>
          <p:cNvPr id="69653" name="Line 25"/>
          <p:cNvSpPr>
            <a:spLocks noChangeShapeType="1"/>
          </p:cNvSpPr>
          <p:nvPr/>
        </p:nvSpPr>
        <p:spPr bwMode="auto">
          <a:xfrm flipV="1">
            <a:off x="2627313" y="4398963"/>
            <a:ext cx="317500" cy="13350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93206" name="Text Box 26"/>
          <p:cNvSpPr txBox="1">
            <a:spLocks noChangeArrowheads="1"/>
          </p:cNvSpPr>
          <p:nvPr/>
        </p:nvSpPr>
        <p:spPr bwMode="auto">
          <a:xfrm>
            <a:off x="950913" y="2897188"/>
            <a:ext cx="827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>
                <a:latin typeface="Arial" panose="020B0604020202020204" pitchFamily="34" charset="0"/>
              </a:rPr>
              <a:t>Energy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>
                <a:latin typeface="Arial" panose="020B0604020202020204" pitchFamily="34" charset="0"/>
              </a:rPr>
              <a:t>price</a:t>
            </a:r>
          </a:p>
        </p:txBody>
      </p:sp>
      <p:sp>
        <p:nvSpPr>
          <p:cNvPr id="93207" name="Text Box 27"/>
          <p:cNvSpPr txBox="1">
            <a:spLocks noChangeArrowheads="1"/>
          </p:cNvSpPr>
          <p:nvPr/>
        </p:nvSpPr>
        <p:spPr bwMode="auto">
          <a:xfrm>
            <a:off x="663575" y="-7938"/>
            <a:ext cx="3698875" cy="36988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Distillation example: Not so simple</a:t>
            </a:r>
          </a:p>
        </p:txBody>
      </p:sp>
      <p:sp>
        <p:nvSpPr>
          <p:cNvPr id="46104" name="Text Box 23"/>
          <p:cNvSpPr txBox="1">
            <a:spLocks noChangeArrowheads="1"/>
          </p:cNvSpPr>
          <p:nvPr/>
        </p:nvSpPr>
        <p:spPr bwMode="auto">
          <a:xfrm>
            <a:off x="6948488" y="3048000"/>
            <a:ext cx="2141537" cy="89217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400">
                <a:solidFill>
                  <a:schemeClr val="accent2"/>
                </a:solidFill>
                <a:latin typeface="Arial" panose="020B0604020202020204" pitchFamily="34" charset="0"/>
              </a:rPr>
              <a:t>Mode 2:</a:t>
            </a:r>
            <a:r>
              <a:rPr lang="en-US" altLang="nb-NO" sz="1400">
                <a:solidFill>
                  <a:srgbClr val="FF3300"/>
                </a:solidFill>
                <a:latin typeface="Arial" panose="020B0604020202020204" pitchFamily="34" charset="0"/>
              </a:rPr>
              <a:t> operate at BOTTLENECK. F=1,49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b-NO" sz="1200">
                <a:solidFill>
                  <a:srgbClr val="FF3300"/>
                </a:solidFill>
                <a:latin typeface="Arial" panose="020B0604020202020204" pitchFamily="34" charset="0"/>
              </a:rPr>
              <a:t>Higher F infeasible because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b-NO" sz="1200">
                <a:solidFill>
                  <a:srgbClr val="FF3300"/>
                </a:solidFill>
                <a:latin typeface="Arial" panose="020B0604020202020204" pitchFamily="34" charset="0"/>
              </a:rPr>
              <a:t> all 5 constraints reached </a:t>
            </a:r>
          </a:p>
        </p:txBody>
      </p:sp>
      <p:sp>
        <p:nvSpPr>
          <p:cNvPr id="46105" name="Line 24"/>
          <p:cNvSpPr>
            <a:spLocks noChangeShapeType="1"/>
          </p:cNvSpPr>
          <p:nvPr/>
        </p:nvSpPr>
        <p:spPr bwMode="auto">
          <a:xfrm flipH="1">
            <a:off x="6781800" y="3840163"/>
            <a:ext cx="955675" cy="86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46106" name="TextBox 1"/>
          <p:cNvSpPr txBox="1">
            <a:spLocks noChangeArrowheads="1"/>
          </p:cNvSpPr>
          <p:nvPr/>
        </p:nvSpPr>
        <p:spPr bwMode="auto">
          <a:xfrm>
            <a:off x="2466975" y="2230438"/>
            <a:ext cx="26701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b-NO" sz="1600">
                <a:solidFill>
                  <a:schemeClr val="accent2"/>
                </a:solidFill>
                <a:latin typeface="Arial" panose="020B0604020202020204" pitchFamily="34" charset="0"/>
              </a:rPr>
              <a:t>Mode 1 (expensive energy)</a:t>
            </a:r>
          </a:p>
        </p:txBody>
      </p:sp>
    </p:spTree>
    <p:extLst>
      <p:ext uri="{BB962C8B-B14F-4D97-AF65-F5344CB8AC3E}">
        <p14:creationId xmlns:p14="http://schemas.microsoft.com/office/powerpoint/2010/main" val="31285435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111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9256" grpId="0" animBg="1"/>
      <p:bldP spid="46104" grpId="0" animBg="1"/>
      <p:bldP spid="46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252" y="46939"/>
            <a:ext cx="8147050" cy="706437"/>
          </a:xfrm>
        </p:spPr>
        <p:txBody>
          <a:bodyPr/>
          <a:lstStyle/>
          <a:p>
            <a:r>
              <a:rPr lang="nb-NO" dirty="0"/>
              <a:t>Control </a:t>
            </a:r>
            <a:r>
              <a:rPr lang="nb-NO" dirty="0" err="1"/>
              <a:t>structure</a:t>
            </a:r>
            <a:r>
              <a:rPr lang="nb-NO" dirty="0"/>
              <a:t> </a:t>
            </a:r>
            <a:r>
              <a:rPr lang="nb-NO" dirty="0" err="1"/>
              <a:t>decisions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85" y="875570"/>
            <a:ext cx="8435280" cy="4752975"/>
          </a:xfrm>
        </p:spPr>
        <p:txBody>
          <a:bodyPr/>
          <a:lstStyle/>
          <a:p>
            <a:r>
              <a:rPr lang="nb-NO" dirty="0" smtClean="0"/>
              <a:t>Basic </a:t>
            </a:r>
            <a:r>
              <a:rPr lang="nb-NO" dirty="0"/>
              <a:t>control </a:t>
            </a:r>
            <a:r>
              <a:rPr lang="nb-NO" dirty="0" err="1"/>
              <a:t>layer</a:t>
            </a:r>
            <a:r>
              <a:rPr lang="nb-NO" dirty="0"/>
              <a:t> </a:t>
            </a:r>
            <a:r>
              <a:rPr lang="nb-NO" dirty="0" smtClean="0"/>
              <a:t>(single-loop </a:t>
            </a:r>
            <a:r>
              <a:rPr lang="nb-NO" dirty="0" err="1" smtClean="0"/>
              <a:t>decentralized</a:t>
            </a:r>
            <a:r>
              <a:rPr lang="nb-NO" dirty="0" smtClean="0"/>
              <a:t> control)</a:t>
            </a:r>
            <a:endParaRPr lang="nb-NO" dirty="0"/>
          </a:p>
          <a:p>
            <a:pPr lvl="1"/>
            <a:r>
              <a:rPr lang="nb-NO" dirty="0" err="1"/>
              <a:t>Selection</a:t>
            </a:r>
            <a:r>
              <a:rPr lang="nb-NO" dirty="0"/>
              <a:t> of </a:t>
            </a:r>
            <a:r>
              <a:rPr lang="nb-NO" dirty="0" err="1"/>
              <a:t>stabilizing</a:t>
            </a:r>
            <a:r>
              <a:rPr lang="nb-NO" dirty="0"/>
              <a:t> CVs (CV2</a:t>
            </a:r>
            <a:r>
              <a:rPr lang="nb-NO" dirty="0" smtClean="0"/>
              <a:t>) </a:t>
            </a:r>
            <a:endParaRPr lang="nb-NO" dirty="0"/>
          </a:p>
          <a:p>
            <a:pPr lvl="1"/>
            <a:r>
              <a:rPr lang="nb-NO" dirty="0" err="1" smtClean="0"/>
              <a:t>Selection</a:t>
            </a:r>
            <a:r>
              <a:rPr lang="nb-NO" dirty="0" smtClean="0"/>
              <a:t> of MV2</a:t>
            </a:r>
          </a:p>
          <a:p>
            <a:pPr lvl="1"/>
            <a:r>
              <a:rPr lang="nb-NO" dirty="0" err="1" smtClean="0"/>
              <a:t>Pairing</a:t>
            </a:r>
            <a:r>
              <a:rPr lang="nb-NO" dirty="0" smtClean="0"/>
              <a:t> </a:t>
            </a:r>
            <a:r>
              <a:rPr lang="nb-NO" dirty="0"/>
              <a:t>of CV2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smtClean="0"/>
              <a:t>MV2  </a:t>
            </a:r>
            <a:endParaRPr lang="nb-NO" dirty="0"/>
          </a:p>
          <a:p>
            <a:pPr lvl="2"/>
            <a:r>
              <a:rPr lang="nb-NO" dirty="0" err="1"/>
              <a:t>Usually</a:t>
            </a:r>
            <a:r>
              <a:rPr lang="nb-NO" dirty="0"/>
              <a:t> </a:t>
            </a:r>
            <a:r>
              <a:rPr lang="nb-NO" dirty="0" err="1" smtClean="0"/>
              <a:t>fairly</a:t>
            </a:r>
            <a:r>
              <a:rPr lang="nb-NO" dirty="0" smtClean="0"/>
              <a:t> </a:t>
            </a:r>
            <a:r>
              <a:rPr lang="nb-NO" dirty="0" err="1" smtClean="0"/>
              <a:t>obvious</a:t>
            </a:r>
            <a:r>
              <a:rPr lang="nb-NO" dirty="0" smtClean="0"/>
              <a:t> </a:t>
            </a:r>
            <a:r>
              <a:rPr lang="nb-NO" dirty="0" err="1" smtClean="0"/>
              <a:t>once</a:t>
            </a:r>
            <a:r>
              <a:rPr lang="nb-NO" dirty="0" smtClean="0"/>
              <a:t> </a:t>
            </a:r>
            <a:r>
              <a:rPr lang="nb-NO" dirty="0"/>
              <a:t>TPM has </a:t>
            </a:r>
            <a:r>
              <a:rPr lang="nb-NO" dirty="0" err="1"/>
              <a:t>been</a:t>
            </a:r>
            <a:r>
              <a:rPr lang="nb-NO" dirty="0"/>
              <a:t> </a:t>
            </a:r>
            <a:r>
              <a:rPr lang="nb-NO" dirty="0" err="1" smtClean="0"/>
              <a:t>located</a:t>
            </a:r>
            <a:endParaRPr lang="nb-NO" dirty="0" smtClean="0"/>
          </a:p>
          <a:p>
            <a:pPr lvl="2"/>
            <a:endParaRPr lang="nb-NO" dirty="0"/>
          </a:p>
          <a:p>
            <a:r>
              <a:rPr lang="nb-NO" dirty="0"/>
              <a:t>Advanced control </a:t>
            </a:r>
            <a:r>
              <a:rPr lang="nb-NO" dirty="0" err="1" smtClean="0"/>
              <a:t>layer</a:t>
            </a:r>
            <a:r>
              <a:rPr lang="nb-NO" dirty="0" smtClean="0"/>
              <a:t> (</a:t>
            </a:r>
            <a:r>
              <a:rPr lang="nb-NO" dirty="0" err="1" smtClean="0"/>
              <a:t>decentralized</a:t>
            </a:r>
            <a:r>
              <a:rPr lang="nb-NO" dirty="0" smtClean="0"/>
              <a:t> or MPC)</a:t>
            </a:r>
            <a:endParaRPr lang="nb-NO" dirty="0"/>
          </a:p>
          <a:p>
            <a:pPr lvl="1"/>
            <a:r>
              <a:rPr lang="nb-NO" dirty="0" err="1"/>
              <a:t>Selection</a:t>
            </a:r>
            <a:r>
              <a:rPr lang="nb-NO" dirty="0"/>
              <a:t> of «</a:t>
            </a:r>
            <a:r>
              <a:rPr lang="nb-NO" dirty="0" err="1"/>
              <a:t>econonomic</a:t>
            </a:r>
            <a:r>
              <a:rPr lang="nb-NO" dirty="0"/>
              <a:t>» CVs (CV1) 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also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accent1">
                    <a:lumMod val="75000"/>
                  </a:schemeClr>
                </a:solidFill>
              </a:rPr>
              <a:t>when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we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use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MPC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257300" lvl="2" indent="-342900">
              <a:buFont typeface="+mj-lt"/>
              <a:buAutoNum type="arabicPeriod"/>
            </a:pPr>
            <a:r>
              <a:rPr lang="nb-NO" dirty="0" smtClean="0"/>
              <a:t>Active </a:t>
            </a:r>
            <a:r>
              <a:rPr lang="nb-NO" dirty="0" err="1" smtClean="0"/>
              <a:t>constraints</a:t>
            </a:r>
            <a:endParaRPr lang="nb-NO" dirty="0" smtClean="0"/>
          </a:p>
          <a:p>
            <a:pPr marL="1257300" lvl="2" indent="-342900">
              <a:buFont typeface="+mj-lt"/>
              <a:buAutoNum type="arabicPeriod"/>
            </a:pPr>
            <a:r>
              <a:rPr lang="nb-NO" dirty="0" err="1" smtClean="0"/>
              <a:t>Self-optimizing</a:t>
            </a:r>
            <a:r>
              <a:rPr lang="nb-NO" dirty="0" smtClean="0"/>
              <a:t> variables c = Hy (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require</a:t>
            </a:r>
            <a:r>
              <a:rPr lang="nb-NO" dirty="0" smtClean="0"/>
              <a:t> </a:t>
            </a:r>
            <a:r>
              <a:rPr lang="nb-NO" dirty="0" err="1" smtClean="0"/>
              <a:t>infrequent</a:t>
            </a:r>
            <a:r>
              <a:rPr lang="nb-NO" dirty="0" smtClean="0"/>
              <a:t> </a:t>
            </a:r>
            <a:r>
              <a:rPr lang="nb-NO" dirty="0" err="1" smtClean="0"/>
              <a:t>update</a:t>
            </a:r>
            <a:r>
              <a:rPr lang="nb-NO" dirty="0" smtClean="0"/>
              <a:t> of </a:t>
            </a:r>
            <a:r>
              <a:rPr lang="nb-NO" dirty="0" err="1" smtClean="0"/>
              <a:t>setpoints</a:t>
            </a:r>
            <a:r>
              <a:rPr lang="nb-NO" dirty="0" smtClean="0"/>
              <a:t>)</a:t>
            </a:r>
          </a:p>
          <a:p>
            <a:pPr lvl="3"/>
            <a:r>
              <a:rPr lang="nb-NO" dirty="0" smtClean="0"/>
              <a:t>Control </a:t>
            </a:r>
            <a:r>
              <a:rPr lang="nb-NO" dirty="0" err="1" smtClean="0"/>
              <a:t>structure</a:t>
            </a:r>
            <a:r>
              <a:rPr lang="nb-NO" dirty="0" smtClean="0"/>
              <a:t> </a:t>
            </a:r>
            <a:r>
              <a:rPr lang="nb-NO" dirty="0" err="1" smtClean="0"/>
              <a:t>decision</a:t>
            </a:r>
            <a:r>
              <a:rPr lang="nb-NO" dirty="0" smtClean="0"/>
              <a:t>: </a:t>
            </a:r>
            <a:r>
              <a:rPr lang="nb-NO" dirty="0" err="1" smtClean="0"/>
              <a:t>Structure</a:t>
            </a:r>
            <a:r>
              <a:rPr lang="nb-NO" dirty="0" smtClean="0"/>
              <a:t> of H (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measurements</a:t>
            </a:r>
            <a:r>
              <a:rPr lang="nb-NO" dirty="0" smtClean="0"/>
              <a:t> y?)</a:t>
            </a:r>
            <a:endParaRPr lang="nb-NO" dirty="0"/>
          </a:p>
          <a:p>
            <a:pPr lvl="1"/>
            <a:r>
              <a:rPr lang="nb-NO" dirty="0" err="1" smtClean="0"/>
              <a:t>Selection</a:t>
            </a:r>
            <a:r>
              <a:rPr lang="nb-NO" dirty="0" smtClean="0"/>
              <a:t> of MV1 to control CV1: </a:t>
            </a:r>
          </a:p>
          <a:p>
            <a:pPr lvl="3"/>
            <a:r>
              <a:rPr lang="nb-NO" dirty="0" smtClean="0"/>
              <a:t>CV2</a:t>
            </a:r>
            <a:r>
              <a:rPr lang="nb-NO" baseline="-25000" dirty="0" smtClean="0"/>
              <a:t>s</a:t>
            </a:r>
            <a:r>
              <a:rPr lang="nb-NO" dirty="0" smtClean="0"/>
              <a:t> </a:t>
            </a:r>
            <a:r>
              <a:rPr lang="nb-NO" dirty="0"/>
              <a:t>/ </a:t>
            </a:r>
            <a:r>
              <a:rPr lang="nb-NO" dirty="0" err="1"/>
              <a:t>unused</a:t>
            </a:r>
            <a:r>
              <a:rPr lang="nb-NO" dirty="0"/>
              <a:t> </a:t>
            </a:r>
            <a:r>
              <a:rPr lang="nb-NO" dirty="0" smtClean="0"/>
              <a:t>MV 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also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when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we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>
                <a:solidFill>
                  <a:schemeClr val="accent1">
                    <a:lumMod val="75000"/>
                  </a:schemeClr>
                </a:solidFill>
              </a:rPr>
              <a:t>use</a:t>
            </a:r>
            <a:r>
              <a:rPr lang="nb-NO" dirty="0">
                <a:solidFill>
                  <a:schemeClr val="accent1">
                    <a:lumMod val="75000"/>
                  </a:schemeClr>
                </a:solidFill>
              </a:rPr>
              <a:t> MPC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lvl="1"/>
            <a:r>
              <a:rPr lang="nb-NO" dirty="0" err="1" smtClean="0"/>
              <a:t>Feedforward</a:t>
            </a:r>
            <a:r>
              <a:rPr lang="nb-NO" dirty="0" smtClean="0"/>
              <a:t> control</a:t>
            </a:r>
            <a:endParaRPr lang="nb-NO" dirty="0"/>
          </a:p>
          <a:p>
            <a:pPr lvl="1"/>
            <a:r>
              <a:rPr lang="nb-NO" dirty="0" err="1" smtClean="0"/>
              <a:t>Pairing</a:t>
            </a:r>
            <a:r>
              <a:rPr lang="nb-NO" dirty="0" smtClean="0"/>
              <a:t> of CV1 and MV1 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dirty="0" err="1" smtClean="0">
                <a:solidFill>
                  <a:schemeClr val="accent1">
                    <a:lumMod val="75000"/>
                  </a:schemeClr>
                </a:solidFill>
              </a:rPr>
              <a:t>if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accent1">
                    <a:lumMod val="75000"/>
                  </a:schemeClr>
                </a:solidFill>
              </a:rPr>
              <a:t>decentralized</a:t>
            </a:r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 control)</a:t>
            </a:r>
            <a:endParaRPr lang="nb-NO" dirty="0">
              <a:solidFill>
                <a:schemeClr val="accent1">
                  <a:lumMod val="75000"/>
                </a:schemeClr>
              </a:solidFill>
            </a:endParaRPr>
          </a:p>
          <a:p>
            <a:pPr lvl="3"/>
            <a:r>
              <a:rPr lang="nb-NO" dirty="0" err="1" smtClean="0"/>
              <a:t>Classical</a:t>
            </a:r>
            <a:r>
              <a:rPr lang="nb-NO" dirty="0" smtClean="0"/>
              <a:t>: «pair </a:t>
            </a:r>
            <a:r>
              <a:rPr lang="nb-NO" dirty="0" err="1" smtClean="0"/>
              <a:t>close</a:t>
            </a:r>
            <a:r>
              <a:rPr lang="nb-NO" dirty="0" smtClean="0"/>
              <a:t>» and </a:t>
            </a:r>
            <a:r>
              <a:rPr lang="nb-NO" dirty="0" err="1"/>
              <a:t>a</a:t>
            </a:r>
            <a:r>
              <a:rPr lang="nb-NO" dirty="0" err="1" smtClean="0"/>
              <a:t>void</a:t>
            </a:r>
            <a:r>
              <a:rPr lang="nb-NO" dirty="0" smtClean="0"/>
              <a:t> </a:t>
            </a:r>
            <a:r>
              <a:rPr lang="nb-NO" dirty="0" err="1" smtClean="0"/>
              <a:t>pairing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negative RGA-elements (</a:t>
            </a:r>
            <a:r>
              <a:rPr lang="nb-NO" dirty="0" err="1" smtClean="0"/>
              <a:t>integrity</a:t>
            </a:r>
            <a:r>
              <a:rPr lang="nb-NO" dirty="0" smtClean="0"/>
              <a:t>)</a:t>
            </a:r>
          </a:p>
          <a:p>
            <a:pPr lvl="3"/>
            <a:r>
              <a:rPr lang="nb-NO" dirty="0" smtClean="0">
                <a:solidFill>
                  <a:srgbClr val="FF0000"/>
                </a:solidFill>
              </a:rPr>
              <a:t>New</a:t>
            </a:r>
            <a:r>
              <a:rPr lang="nb-NO" dirty="0" smtClean="0"/>
              <a:t> </a:t>
            </a:r>
            <a:r>
              <a:rPr lang="nb-NO" dirty="0" err="1" smtClean="0"/>
              <a:t>issue</a:t>
            </a:r>
            <a:r>
              <a:rPr lang="nb-NO" dirty="0" smtClean="0"/>
              <a:t>: </a:t>
            </a:r>
            <a:r>
              <a:rPr lang="nb-NO" dirty="0" err="1" smtClean="0"/>
              <a:t>Prepare</a:t>
            </a:r>
            <a:r>
              <a:rPr lang="nb-NO" dirty="0" smtClean="0"/>
              <a:t> for </a:t>
            </a:r>
            <a:r>
              <a:rPr lang="nb-NO" dirty="0" err="1" smtClean="0"/>
              <a:t>constraint</a:t>
            </a:r>
            <a:r>
              <a:rPr lang="nb-NO" dirty="0" smtClean="0"/>
              <a:t> </a:t>
            </a:r>
            <a:r>
              <a:rPr lang="nb-NO" dirty="0" err="1" smtClean="0"/>
              <a:t>switching</a:t>
            </a:r>
            <a:endParaRPr lang="nb-NO" dirty="0" smtClean="0"/>
          </a:p>
          <a:p>
            <a:pPr lvl="3"/>
            <a:endParaRPr lang="nb-NO" dirty="0"/>
          </a:p>
          <a:p>
            <a:r>
              <a:rPr lang="nb-NO" dirty="0" err="1" smtClean="0">
                <a:solidFill>
                  <a:srgbClr val="FF0000"/>
                </a:solidFill>
              </a:rPr>
              <a:t>Supervisory</a:t>
            </a:r>
            <a:r>
              <a:rPr lang="nb-NO" dirty="0" smtClean="0">
                <a:solidFill>
                  <a:srgbClr val="FF0000"/>
                </a:solidFill>
              </a:rPr>
              <a:t> control: </a:t>
            </a:r>
            <a:r>
              <a:rPr lang="nb-NO" dirty="0" err="1" smtClean="0">
                <a:solidFill>
                  <a:srgbClr val="FF0000"/>
                </a:solidFill>
              </a:rPr>
              <a:t>Switching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between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active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 smtClean="0">
                <a:solidFill>
                  <a:srgbClr val="FF0000"/>
                </a:solidFill>
              </a:rPr>
              <a:t>constraint</a:t>
            </a:r>
            <a:r>
              <a:rPr lang="nb-NO" dirty="0" smtClean="0">
                <a:solidFill>
                  <a:srgbClr val="FF0000"/>
                </a:solidFill>
              </a:rPr>
              <a:t> regions</a:t>
            </a:r>
          </a:p>
          <a:p>
            <a:pPr lvl="1"/>
            <a:r>
              <a:rPr lang="nb-NO" dirty="0" smtClean="0"/>
              <a:t>Alternative: Single control </a:t>
            </a:r>
            <a:r>
              <a:rPr lang="nb-NO" dirty="0" err="1" smtClean="0"/>
              <a:t>structure</a:t>
            </a:r>
            <a:r>
              <a:rPr lang="nb-NO" dirty="0" smtClean="0"/>
              <a:t> in </a:t>
            </a:r>
            <a:r>
              <a:rPr lang="nb-NO" dirty="0" err="1" smtClean="0"/>
              <a:t>several</a:t>
            </a:r>
            <a:r>
              <a:rPr lang="nb-NO" dirty="0" smtClean="0"/>
              <a:t> regions (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acceptable</a:t>
            </a:r>
            <a:r>
              <a:rPr lang="nb-NO" dirty="0" smtClean="0"/>
              <a:t> loss)?</a:t>
            </a:r>
          </a:p>
          <a:p>
            <a:pPr lvl="1"/>
            <a:endParaRPr lang="nb-NO" dirty="0" smtClean="0"/>
          </a:p>
          <a:p>
            <a:pPr marL="457200" lvl="1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4" name="TextBox 3"/>
          <p:cNvSpPr txBox="1"/>
          <p:nvPr/>
        </p:nvSpPr>
        <p:spPr>
          <a:xfrm>
            <a:off x="-26838" y="6566975"/>
            <a:ext cx="4804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TPM = </a:t>
            </a:r>
            <a:r>
              <a:rPr lang="nb-NO" sz="1400" dirty="0" err="1" smtClean="0"/>
              <a:t>throughput</a:t>
            </a:r>
            <a:r>
              <a:rPr lang="nb-NO" sz="1400" dirty="0" smtClean="0"/>
              <a:t> manipulator (</a:t>
            </a:r>
            <a:r>
              <a:rPr lang="nb-NO" sz="1400" dirty="0" err="1" smtClean="0"/>
              <a:t>traditionally</a:t>
            </a:r>
            <a:r>
              <a:rPr lang="nb-NO" sz="1400" dirty="0" smtClean="0"/>
              <a:t> </a:t>
            </a:r>
            <a:r>
              <a:rPr lang="nb-NO" sz="1400" dirty="0" err="1" smtClean="0"/>
              <a:t>the</a:t>
            </a:r>
            <a:r>
              <a:rPr lang="nb-NO" sz="1400" dirty="0" smtClean="0"/>
              <a:t> </a:t>
            </a:r>
            <a:r>
              <a:rPr lang="nb-NO" sz="1400" dirty="0" err="1" smtClean="0"/>
              <a:t>feed</a:t>
            </a:r>
            <a:r>
              <a:rPr lang="nb-NO" sz="1400" dirty="0" smtClean="0"/>
              <a:t> rate)</a:t>
            </a:r>
            <a:endParaRPr lang="nb-NO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98286"/>
            <a:ext cx="1438212" cy="261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93625" y="1605530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CV1</a:t>
            </a:r>
            <a:r>
              <a:rPr lang="nb-NO" sz="1200" baseline="-25000" dirty="0" smtClean="0"/>
              <a:t>s</a:t>
            </a:r>
            <a:endParaRPr lang="nb-NO" sz="12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20" y="2219646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CV2</a:t>
            </a:r>
            <a:r>
              <a:rPr lang="nb-NO" sz="1200" baseline="-25000" dirty="0" smtClean="0"/>
              <a:t>s</a:t>
            </a:r>
            <a:endParaRPr lang="nb-NO" sz="1200" baseline="-25000" dirty="0"/>
          </a:p>
        </p:txBody>
      </p:sp>
      <p:grpSp>
        <p:nvGrpSpPr>
          <p:cNvPr id="8" name="Group 1"/>
          <p:cNvGrpSpPr>
            <a:grpSpLocks/>
          </p:cNvGrpSpPr>
          <p:nvPr/>
        </p:nvGrpSpPr>
        <p:grpSpPr bwMode="auto">
          <a:xfrm>
            <a:off x="8315039" y="2820282"/>
            <a:ext cx="656026" cy="431776"/>
            <a:chOff x="4859338" y="6092825"/>
            <a:chExt cx="1568919" cy="576263"/>
          </a:xfrm>
        </p:grpSpPr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5003800" y="6092825"/>
              <a:ext cx="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5292725" y="6092825"/>
              <a:ext cx="1135532" cy="410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b-NO" sz="1400" dirty="0" smtClean="0">
                  <a:solidFill>
                    <a:srgbClr val="008080"/>
                  </a:solidFill>
                </a:rPr>
                <a:t>MV</a:t>
              </a:r>
              <a:endParaRPr lang="en-US" altLang="nb-NO" sz="1400" baseline="-25000" dirty="0">
                <a:solidFill>
                  <a:srgbClr val="008080"/>
                </a:solidFill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4859338" y="6308725"/>
              <a:ext cx="288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4859338" y="6524625"/>
              <a:ext cx="288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 flipH="1">
              <a:off x="4859338" y="6308725"/>
              <a:ext cx="28892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4859338" y="6308725"/>
              <a:ext cx="28892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18550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772400" cy="1143000"/>
          </a:xfrm>
        </p:spPr>
        <p:txBody>
          <a:bodyPr/>
          <a:lstStyle/>
          <a:p>
            <a:r>
              <a:rPr lang="en-US" altLang="nb-NO" smtClean="0"/>
              <a:t>How many active constraints regions?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412875"/>
            <a:ext cx="6551612" cy="38163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Maximum:</a:t>
            </a:r>
          </a:p>
          <a:p>
            <a:pPr lvl="1">
              <a:defRPr/>
            </a:pPr>
            <a:endParaRPr lang="en-US" dirty="0" smtClean="0"/>
          </a:p>
          <a:p>
            <a:pPr marL="457200" lvl="1" indent="0">
              <a:buFontTx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r>
              <a:rPr lang="en-US" dirty="0" smtClean="0"/>
              <a:t> = number of constraints</a:t>
            </a:r>
          </a:p>
          <a:p>
            <a:pPr marL="57150" indent="0">
              <a:buFontTx/>
              <a:buNone/>
              <a:defRPr/>
            </a:pPr>
            <a:endParaRPr lang="en-US" dirty="0" smtClean="0"/>
          </a:p>
          <a:p>
            <a:pPr marL="57150" indent="0">
              <a:buFontTx/>
              <a:buNone/>
              <a:defRPr/>
            </a:pPr>
            <a:r>
              <a:rPr lang="en-US" dirty="0" smtClean="0"/>
              <a:t>BUT there are usually fewer in practice</a:t>
            </a:r>
          </a:p>
          <a:p>
            <a:pPr marL="400050">
              <a:defRPr/>
            </a:pPr>
            <a:r>
              <a:rPr lang="en-US" dirty="0" smtClean="0"/>
              <a:t>Certain constraints are always active (reduces effective n</a:t>
            </a:r>
            <a:r>
              <a:rPr lang="en-US" baseline="-25000" dirty="0" smtClean="0"/>
              <a:t>c</a:t>
            </a:r>
            <a:r>
              <a:rPr lang="en-US" dirty="0" smtClean="0"/>
              <a:t>)</a:t>
            </a:r>
          </a:p>
          <a:p>
            <a:pPr marL="400050">
              <a:defRPr/>
            </a:pPr>
            <a:r>
              <a:rPr lang="en-US" dirty="0" smtClean="0"/>
              <a:t> Only n</a:t>
            </a:r>
            <a:r>
              <a:rPr lang="en-US" baseline="-25000" dirty="0" smtClean="0"/>
              <a:t>u</a:t>
            </a:r>
            <a:r>
              <a:rPr lang="en-US" dirty="0" smtClean="0"/>
              <a:t> can be active at a given time </a:t>
            </a:r>
          </a:p>
          <a:p>
            <a:pPr marL="514350" lvl="1" indent="0">
              <a:buFontTx/>
              <a:buNone/>
              <a:defRPr/>
            </a:pPr>
            <a:r>
              <a:rPr lang="en-US" sz="1800" dirty="0" smtClean="0"/>
              <a:t>	n</a:t>
            </a:r>
            <a:r>
              <a:rPr lang="en-US" sz="1800" baseline="-25000" dirty="0" smtClean="0"/>
              <a:t>u</a:t>
            </a:r>
            <a:r>
              <a:rPr lang="en-US" sz="1800" dirty="0" smtClean="0"/>
              <a:t> = number of MVs (inputs)</a:t>
            </a:r>
          </a:p>
          <a:p>
            <a:pPr marL="400050">
              <a:defRPr/>
            </a:pPr>
            <a:r>
              <a:rPr lang="en-US" dirty="0" smtClean="0"/>
              <a:t>Certain constraints combinations are not </a:t>
            </a:r>
            <a:r>
              <a:rPr lang="en-US" dirty="0" err="1" smtClean="0"/>
              <a:t>possibe</a:t>
            </a:r>
            <a:endParaRPr lang="en-US" dirty="0" smtClean="0"/>
          </a:p>
          <a:p>
            <a:pPr marL="800100" lvl="1">
              <a:defRPr/>
            </a:pPr>
            <a:r>
              <a:rPr lang="en-US" sz="1800" dirty="0" smtClean="0"/>
              <a:t>For example, max and min on the same variable (e.g. flow)</a:t>
            </a:r>
          </a:p>
          <a:p>
            <a:pPr marL="400050">
              <a:defRPr/>
            </a:pPr>
            <a:r>
              <a:rPr lang="en-US" dirty="0" smtClean="0"/>
              <a:t>Certain regions are not reached by the assumed disturbance set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4294967295"/>
          </p:nvPr>
        </p:nvSpPr>
        <p:spPr/>
        <p:txBody>
          <a:bodyPr/>
          <a:lstStyle/>
          <a:p>
            <a:pPr>
              <a:defRPr/>
            </a:pPr>
            <a:endParaRPr lang="nn-NO" smtClean="0"/>
          </a:p>
          <a:p>
            <a:pPr>
              <a:defRPr/>
            </a:pPr>
            <a:r>
              <a:rPr lang="nn-NO" smtClean="0"/>
              <a:t> </a:t>
            </a:r>
          </a:p>
          <a:p>
            <a:pPr>
              <a:defRPr/>
            </a:pPr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pPr>
              <a:defRPr/>
            </a:pPr>
            <a:endParaRPr lang="nn-NO" smtClean="0"/>
          </a:p>
          <a:p>
            <a:pPr>
              <a:defRPr/>
            </a:pPr>
            <a:endParaRPr lang="nn-NO"/>
          </a:p>
        </p:txBody>
      </p:sp>
      <p:pic>
        <p:nvPicPr>
          <p:cNvPr id="95238" name="Picture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484313"/>
            <a:ext cx="787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24750" y="1484313"/>
            <a:ext cx="20161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Distillation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r>
              <a:rPr lang="en-US" altLang="nb-NO" sz="1600" b="1" baseline="-2500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 = 5</a:t>
            </a:r>
          </a:p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</a:rPr>
              <a:t>2</a:t>
            </a:r>
            <a:r>
              <a:rPr lang="en-US" altLang="nb-NO" sz="1600" b="1" baseline="30000">
                <a:solidFill>
                  <a:srgbClr val="FF0000"/>
                </a:solidFill>
                <a:latin typeface="Arial" panose="020B0604020202020204" pitchFamily="34" charset="0"/>
              </a:rPr>
              <a:t>5 </a:t>
            </a: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= 32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600" b="1" baseline="-250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 always active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2^4 = 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-1 = 15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b-NO" sz="16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600" b="1">
                <a:solidFill>
                  <a:srgbClr val="FF0000"/>
                </a:solidFill>
                <a:latin typeface="Arial" panose="020B0604020202020204" pitchFamily="34" charset="0"/>
              </a:rPr>
              <a:t>In practice = 8</a:t>
            </a:r>
          </a:p>
        </p:txBody>
      </p:sp>
    </p:spTree>
    <p:extLst>
      <p:ext uri="{BB962C8B-B14F-4D97-AF65-F5344CB8AC3E}">
        <p14:creationId xmlns:p14="http://schemas.microsoft.com/office/powerpoint/2010/main" val="42338103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777431"/>
              </p:ext>
            </p:extLst>
          </p:nvPr>
        </p:nvGraphicFramePr>
        <p:xfrm>
          <a:off x="360130" y="3761142"/>
          <a:ext cx="8229600" cy="297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70758008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598039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2226291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3352714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7654067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002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MV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nb-N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nb-N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nb-N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nb-N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b="0" dirty="0" err="1" smtClean="0">
                          <a:solidFill>
                            <a:srgbClr val="FF0000"/>
                          </a:solidFill>
                        </a:rPr>
                        <a:t>Bottleneck</a:t>
                      </a:r>
                      <a:endParaRPr lang="nb-NO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nb-NO" sz="1400" b="0" dirty="0" smtClean="0">
                          <a:solidFill>
                            <a:schemeClr val="tx1"/>
                          </a:solidFill>
                        </a:rPr>
                        <a:t>(5 </a:t>
                      </a:r>
                      <a:r>
                        <a:rPr lang="nb-NO" sz="1400" b="0" dirty="0" err="1" smtClean="0">
                          <a:solidFill>
                            <a:schemeClr val="tx1"/>
                          </a:solidFill>
                        </a:rPr>
                        <a:t>constraints</a:t>
                      </a:r>
                      <a:r>
                        <a:rPr lang="nb-NO" sz="14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nb-NO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873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F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/>
                        <a:t>xC</a:t>
                      </a:r>
                      <a:r>
                        <a:rPr lang="nb-NO" sz="1400" dirty="0" smtClean="0"/>
                        <a:t>=0.95</a:t>
                      </a:r>
                    </a:p>
                    <a:p>
                      <a:r>
                        <a:rPr lang="nb-NO" sz="1000" dirty="0" smtClean="0"/>
                        <a:t>(</a:t>
                      </a:r>
                      <a:r>
                        <a:rPr lang="nb-NO" sz="1000" dirty="0" err="1" smtClean="0"/>
                        <a:t>min.select</a:t>
                      </a:r>
                      <a:r>
                        <a:rPr lang="nb-NO" sz="1000" dirty="0" smtClean="0"/>
                        <a:t>)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24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xA</a:t>
                      </a:r>
                      <a:r>
                        <a:rPr lang="nb-NO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=0.991</a:t>
                      </a:r>
                      <a:endParaRPr lang="nb-NO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XAb</a:t>
                      </a:r>
                      <a:r>
                        <a:rPr lang="nb-NO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=0.023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nb-NO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SRC+min.select</a:t>
                      </a:r>
                      <a:r>
                        <a:rPr lang="nb-NO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/>
                        <a:t>xA</a:t>
                      </a:r>
                      <a:r>
                        <a:rPr lang="nb-NO" sz="1400" dirty="0" smtClean="0"/>
                        <a:t>=0.95</a:t>
                      </a:r>
                    </a:p>
                    <a:p>
                      <a:r>
                        <a:rPr lang="nb-NO" sz="1000" dirty="0" smtClean="0"/>
                        <a:t>(</a:t>
                      </a:r>
                      <a:r>
                        <a:rPr lang="nb-NO" sz="1000" dirty="0" err="1" smtClean="0"/>
                        <a:t>max.select</a:t>
                      </a:r>
                      <a:r>
                        <a:rPr lang="nb-NO" sz="1000" dirty="0" smtClean="0"/>
                        <a:t>)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4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V1</a:t>
                      </a:r>
                      <a:endParaRPr lang="nb-NO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XAb</a:t>
                      </a:r>
                      <a:r>
                        <a:rPr lang="nb-NO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=0.023</a:t>
                      </a:r>
                      <a:endParaRPr lang="nb-NO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V1=</a:t>
                      </a:r>
                      <a:r>
                        <a:rPr lang="nb-NO" sz="1400" dirty="0" err="1" smtClean="0">
                          <a:solidFill>
                            <a:srgbClr val="00B050"/>
                          </a:solidFill>
                        </a:rPr>
                        <a:t>max</a:t>
                      </a:r>
                      <a:endParaRPr lang="nb-NO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294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L2</a:t>
                      </a:r>
                      <a:endParaRPr lang="nb-NO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/>
                        <a:t>xB</a:t>
                      </a:r>
                      <a:r>
                        <a:rPr lang="nb-NO" sz="1400" dirty="0" smtClean="0"/>
                        <a:t>=0.95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068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V2</a:t>
                      </a:r>
                      <a:endParaRPr lang="nb-NO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xC</a:t>
                      </a:r>
                      <a:r>
                        <a:rPr lang="nb-NO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=0.993</a:t>
                      </a:r>
                      <a:endParaRPr lang="nb-NO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>
                          <a:solidFill>
                            <a:srgbClr val="00B050"/>
                          </a:solidFill>
                        </a:rPr>
                        <a:t>V2=</a:t>
                      </a:r>
                      <a:r>
                        <a:rPr lang="nb-NO" sz="1400" dirty="0" err="1" smtClean="0">
                          <a:solidFill>
                            <a:srgbClr val="00B050"/>
                          </a:solidFill>
                        </a:rPr>
                        <a:t>max</a:t>
                      </a:r>
                      <a:endParaRPr lang="nb-NO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 smtClean="0"/>
                        <a:t>«</a:t>
                      </a:r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063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14593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11" y="212725"/>
            <a:ext cx="5448300" cy="31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457200" y="2854658"/>
            <a:ext cx="5616624" cy="7188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12725"/>
            <a:ext cx="223202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711428" y="3456839"/>
            <a:ext cx="3757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CV regions </a:t>
            </a:r>
            <a:r>
              <a:rPr lang="nb-NO" dirty="0" err="1" smtClean="0"/>
              <a:t>with</a:t>
            </a:r>
            <a:r>
              <a:rPr lang="nb-NO" dirty="0" smtClean="0"/>
              <a:t> suggested </a:t>
            </a:r>
            <a:r>
              <a:rPr lang="nb-NO" dirty="0" err="1" smtClean="0"/>
              <a:t>pairings</a:t>
            </a:r>
            <a:endParaRPr lang="nb-NO" dirty="0"/>
          </a:p>
        </p:txBody>
      </p:sp>
      <p:sp>
        <p:nvSpPr>
          <p:cNvPr id="14" name="TextBox 13"/>
          <p:cNvSpPr txBox="1"/>
          <p:nvPr/>
        </p:nvSpPr>
        <p:spPr>
          <a:xfrm>
            <a:off x="971600" y="255721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1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55776" y="208300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95936" y="276801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31898" y="263196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51217" y="2521268"/>
            <a:ext cx="1245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5879" y="52728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B050"/>
                </a:solidFill>
              </a:rPr>
              <a:t>F</a:t>
            </a:r>
            <a:endParaRPr lang="nb-NO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75274" y="85011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rgbClr val="00B050"/>
                </a:solidFill>
              </a:rPr>
              <a:t>V</a:t>
            </a:r>
            <a:r>
              <a:rPr lang="nb-NO" dirty="0" smtClean="0">
                <a:solidFill>
                  <a:srgbClr val="00B050"/>
                </a:solidFill>
              </a:rPr>
              <a:t>1</a:t>
            </a:r>
            <a:endParaRPr lang="nb-NO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39490" y="437124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B050"/>
                </a:solidFill>
              </a:rPr>
              <a:t>L1</a:t>
            </a:r>
            <a:endParaRPr lang="nb-NO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67424" y="399998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B050"/>
                </a:solidFill>
              </a:rPr>
              <a:t>L2</a:t>
            </a:r>
            <a:endParaRPr lang="nb-NO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15451" y="922891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rgbClr val="00B050"/>
                </a:solidFill>
              </a:rPr>
              <a:t>V2</a:t>
            </a:r>
            <a:endParaRPr lang="nb-NO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03348" y="136007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xA</a:t>
            </a:r>
            <a:endParaRPr lang="nb-NO" dirty="0"/>
          </a:p>
        </p:txBody>
      </p:sp>
      <p:sp>
        <p:nvSpPr>
          <p:cNvPr id="27" name="TextBox 26"/>
          <p:cNvSpPr txBox="1"/>
          <p:nvPr/>
        </p:nvSpPr>
        <p:spPr>
          <a:xfrm>
            <a:off x="8790564" y="139666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xB</a:t>
            </a:r>
            <a:endParaRPr lang="nb-NO" dirty="0"/>
          </a:p>
        </p:txBody>
      </p:sp>
      <p:sp>
        <p:nvSpPr>
          <p:cNvPr id="28" name="TextBox 27"/>
          <p:cNvSpPr txBox="1"/>
          <p:nvPr/>
        </p:nvSpPr>
        <p:spPr>
          <a:xfrm>
            <a:off x="8740032" y="116813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xC</a:t>
            </a:r>
            <a:endParaRPr lang="nb-NO" dirty="0"/>
          </a:p>
        </p:txBody>
      </p:sp>
      <p:sp>
        <p:nvSpPr>
          <p:cNvPr id="29" name="TextBox 28"/>
          <p:cNvSpPr txBox="1"/>
          <p:nvPr/>
        </p:nvSpPr>
        <p:spPr>
          <a:xfrm>
            <a:off x="7519977" y="126310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chemeClr val="accent1">
                    <a:lumMod val="75000"/>
                  </a:schemeClr>
                </a:solidFill>
              </a:rPr>
              <a:t>xAb</a:t>
            </a:r>
            <a:endParaRPr lang="nb-N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6459535"/>
            <a:ext cx="4455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Blue: </a:t>
            </a:r>
            <a:r>
              <a:rPr lang="nb-NO" sz="1100" dirty="0" err="1" smtClean="0">
                <a:solidFill>
                  <a:schemeClr val="accent1">
                    <a:lumMod val="75000"/>
                  </a:schemeClr>
                </a:solidFill>
              </a:rPr>
              <a:t>unconstrained</a:t>
            </a:r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 optimal </a:t>
            </a:r>
            <a:r>
              <a:rPr lang="nb-NO" sz="1100" dirty="0" err="1" smtClean="0">
                <a:solidFill>
                  <a:schemeClr val="accent1">
                    <a:lumMod val="75000"/>
                  </a:schemeClr>
                </a:solidFill>
              </a:rPr>
              <a:t>values</a:t>
            </a:r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nb-NO" sz="1100" dirty="0" err="1" smtClean="0">
                <a:solidFill>
                  <a:schemeClr val="accent1">
                    <a:lumMod val="75000"/>
                  </a:schemeClr>
                </a:solidFill>
              </a:rPr>
              <a:t>depend</a:t>
            </a:r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100" dirty="0" err="1" smtClean="0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 energy </a:t>
            </a:r>
            <a:r>
              <a:rPr lang="nb-NO" sz="1100" dirty="0" err="1" smtClean="0">
                <a:solidFill>
                  <a:schemeClr val="accent1">
                    <a:lumMod val="75000"/>
                  </a:schemeClr>
                </a:solidFill>
              </a:rPr>
              <a:t>price</a:t>
            </a:r>
            <a:r>
              <a:rPr lang="nb-NO" sz="11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nb-NO" sz="1100" dirty="0" smtClean="0"/>
              <a:t>*</a:t>
            </a:r>
            <a:r>
              <a:rPr lang="nb-NO" sz="1100" dirty="0" err="1" smtClean="0"/>
              <a:t>Could</a:t>
            </a:r>
            <a:r>
              <a:rPr lang="nb-NO" sz="1100" dirty="0" smtClean="0"/>
              <a:t> </a:t>
            </a:r>
            <a:r>
              <a:rPr lang="nb-NO" sz="1100" dirty="0" err="1" smtClean="0"/>
              <a:t>avoid</a:t>
            </a:r>
            <a:r>
              <a:rPr lang="nb-NO" sz="1100" dirty="0" smtClean="0"/>
              <a:t> </a:t>
            </a:r>
            <a:r>
              <a:rPr lang="nb-NO" sz="1100" dirty="0" err="1" smtClean="0"/>
              <a:t>with</a:t>
            </a:r>
            <a:r>
              <a:rPr lang="nb-NO" sz="1100" dirty="0" smtClean="0"/>
              <a:t> </a:t>
            </a:r>
            <a:r>
              <a:rPr lang="nb-NO" sz="1100" dirty="0" err="1" smtClean="0"/>
              <a:t>reverse</a:t>
            </a:r>
            <a:r>
              <a:rPr lang="nb-NO" sz="1100" dirty="0" smtClean="0"/>
              <a:t> </a:t>
            </a:r>
            <a:r>
              <a:rPr lang="nb-NO" sz="1100" dirty="0" err="1" smtClean="0"/>
              <a:t>pairing</a:t>
            </a:r>
            <a:r>
              <a:rPr lang="nb-NO" sz="1100" dirty="0" smtClean="0"/>
              <a:t> in region 1 (pair </a:t>
            </a:r>
            <a:r>
              <a:rPr lang="nb-NO" sz="1100" dirty="0" err="1" smtClean="0"/>
              <a:t>on</a:t>
            </a:r>
            <a:r>
              <a:rPr lang="nb-NO" sz="1100" dirty="0" smtClean="0"/>
              <a:t> negative RGA)</a:t>
            </a:r>
            <a:endParaRPr lang="nb-NO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161256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5</a:t>
            </a:r>
            <a:endParaRPr lang="nb-NO" dirty="0">
              <a:solidFill>
                <a:schemeClr val="accent1">
                  <a:lumMod val="9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99391" y="50533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chemeClr val="accent1">
                    <a:lumMod val="90000"/>
                  </a:schemeClr>
                </a:solidFill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95936" y="34261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chemeClr val="accent1">
                    <a:lumMod val="90000"/>
                  </a:schemeClr>
                </a:solidFill>
              </a:rPr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38948" y="144776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solidFill>
                  <a:schemeClr val="accent1">
                    <a:lumMod val="90000"/>
                  </a:schemeClr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7612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Constraints</a:t>
            </a:r>
            <a:r>
              <a:rPr lang="nb-NO" dirty="0" smtClean="0"/>
              <a:t>: </a:t>
            </a:r>
            <a:r>
              <a:rPr lang="nb-NO" dirty="0" err="1" smtClean="0"/>
              <a:t>xA</a:t>
            </a:r>
            <a:r>
              <a:rPr lang="nb-NO" dirty="0" smtClean="0"/>
              <a:t>, </a:t>
            </a:r>
            <a:r>
              <a:rPr lang="nb-NO" dirty="0" err="1" smtClean="0"/>
              <a:t>xC</a:t>
            </a:r>
            <a:r>
              <a:rPr lang="nb-NO" dirty="0" smtClean="0"/>
              <a:t>, V1, V2 (</a:t>
            </a:r>
            <a:r>
              <a:rPr lang="nb-NO" dirty="0" err="1" smtClean="0"/>
              <a:t>xB</a:t>
            </a:r>
            <a:r>
              <a:rPr lang="nb-NO" dirty="0" smtClean="0"/>
              <a:t> </a:t>
            </a:r>
            <a:r>
              <a:rPr lang="nb-NO" dirty="0" err="1" smtClean="0"/>
              <a:t>always</a:t>
            </a:r>
            <a:r>
              <a:rPr lang="nb-NO" dirty="0" smtClean="0"/>
              <a:t> </a:t>
            </a:r>
            <a:r>
              <a:rPr lang="nb-NO" dirty="0" err="1" smtClean="0"/>
              <a:t>active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75297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nb-NO" dirty="0" smtClean="0"/>
              <a:t>No </a:t>
            </a:r>
            <a:r>
              <a:rPr lang="nb-NO" dirty="0" err="1" smtClean="0"/>
              <a:t>constraints</a:t>
            </a:r>
            <a:r>
              <a:rPr lang="nb-NO" dirty="0" smtClean="0"/>
              <a:t> </a:t>
            </a:r>
            <a:r>
              <a:rPr lang="nb-NO" dirty="0" smtClean="0">
                <a:solidFill>
                  <a:srgbClr val="FF0000"/>
                </a:solidFill>
              </a:rPr>
              <a:t>(1)</a:t>
            </a: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 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(5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) 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(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handled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OK,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happens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when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energy is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expensive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so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xAopt</a:t>
            </a:r>
            <a:r>
              <a:rPr lang="nb-NO" sz="1400" dirty="0">
                <a:solidFill>
                  <a:schemeClr val="accent1">
                    <a:lumMod val="90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reaches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95%)</a:t>
            </a:r>
            <a:endParaRPr lang="nb-NO" sz="1400" dirty="0" smtClean="0">
              <a:solidFill>
                <a:schemeClr val="accent1">
                  <a:lumMod val="9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err="1" smtClean="0"/>
              <a:t>xC</a:t>
            </a:r>
            <a:r>
              <a:rPr lang="nb-NO" dirty="0" smtClean="0"/>
              <a:t>  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handled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OK,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happens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if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column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2 is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shorter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and energy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expensive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so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xCopt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reaches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95%)</a:t>
            </a:r>
            <a:endParaRPr lang="nb-NO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smtClean="0"/>
              <a:t>V1 </a:t>
            </a:r>
            <a:r>
              <a:rPr lang="nb-NO" dirty="0" smtClean="0">
                <a:solidFill>
                  <a:srgbClr val="FF0000"/>
                </a:solidFill>
              </a:rPr>
              <a:t>(2)</a:t>
            </a:r>
          </a:p>
          <a:p>
            <a:pPr>
              <a:buFont typeface="+mj-lt"/>
              <a:buAutoNum type="arabicPeriod"/>
            </a:pPr>
            <a:r>
              <a:rPr lang="nb-NO" dirty="0" smtClean="0"/>
              <a:t>V2 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handled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OK,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happens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if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column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2 is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shorter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nb-NO" sz="1400" dirty="0" smtClean="0"/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</a:t>
            </a:r>
            <a:r>
              <a:rPr lang="nb-NO" dirty="0" err="1" smtClean="0"/>
              <a:t>xC</a:t>
            </a:r>
            <a:r>
              <a:rPr lang="nb-NO" dirty="0" smtClean="0"/>
              <a:t> 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(6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) 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(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handled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OK)</a:t>
            </a:r>
            <a:endParaRPr lang="nb-NO" sz="1400" dirty="0" smtClean="0">
              <a:solidFill>
                <a:schemeClr val="accent1">
                  <a:lumMod val="9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V1 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(8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) </a:t>
            </a:r>
            <a:r>
              <a:rPr lang="nb-NO" sz="1400" dirty="0">
                <a:solidFill>
                  <a:schemeClr val="accent2">
                    <a:lumMod val="50000"/>
                  </a:schemeClr>
                </a:solidFill>
              </a:rPr>
              <a:t>(NOT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handled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two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constraints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column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1, so </a:t>
            </a:r>
            <a:r>
              <a:rPr lang="nb-NO" sz="1400" dirty="0" err="1">
                <a:solidFill>
                  <a:schemeClr val="accent1">
                    <a:lumMod val="75000"/>
                  </a:schemeClr>
                </a:solidFill>
              </a:rPr>
              <a:t>will</a:t>
            </a:r>
            <a:r>
              <a:rPr lang="nb-NO" sz="1400" dirty="0">
                <a:solidFill>
                  <a:schemeClr val="accent1">
                    <a:lumMod val="75000"/>
                  </a:schemeClr>
                </a:solidFill>
              </a:rPr>
              <a:t> be </a:t>
            </a:r>
            <a:r>
              <a:rPr lang="nb-NO" sz="1400" dirty="0" err="1">
                <a:solidFill>
                  <a:schemeClr val="accent2">
                    <a:lumMod val="50000"/>
                  </a:schemeClr>
                </a:solidFill>
              </a:rPr>
              <a:t>bottleneck</a:t>
            </a:r>
            <a:r>
              <a:rPr lang="nb-NO" sz="1400" dirty="0" smtClean="0">
                <a:solidFill>
                  <a:schemeClr val="accent2">
                    <a:lumMod val="50000"/>
                  </a:schemeClr>
                </a:solidFill>
              </a:rPr>
              <a:t>!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nb-NO" sz="1400" dirty="0" smtClean="0">
              <a:solidFill>
                <a:schemeClr val="accent1">
                  <a:lumMod val="9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</a:t>
            </a:r>
            <a:r>
              <a:rPr lang="nb-NO" dirty="0" smtClean="0"/>
              <a:t>V2 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handled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OK,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happens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if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column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 2 is </a:t>
            </a:r>
            <a:r>
              <a:rPr lang="nb-NO" sz="1400" dirty="0" err="1" smtClean="0">
                <a:solidFill>
                  <a:schemeClr val="accent1">
                    <a:lumMod val="75000"/>
                  </a:schemeClr>
                </a:solidFill>
              </a:rPr>
              <a:t>shorter</a:t>
            </a:r>
            <a:r>
              <a:rPr lang="nb-NO" sz="14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>
              <a:buFont typeface="+mj-lt"/>
              <a:buAutoNum type="arabicPeriod"/>
            </a:pPr>
            <a:r>
              <a:rPr lang="nb-NO" dirty="0" err="1" smtClean="0"/>
              <a:t>xC</a:t>
            </a:r>
            <a:r>
              <a:rPr lang="nb-NO" dirty="0" smtClean="0"/>
              <a:t>, V1 </a:t>
            </a:r>
            <a:r>
              <a:rPr lang="nb-NO" sz="1400" dirty="0" smtClean="0">
                <a:solidFill>
                  <a:srgbClr val="669ECD"/>
                </a:solidFill>
              </a:rPr>
              <a:t>(</a:t>
            </a:r>
            <a:r>
              <a:rPr lang="nb-NO" sz="1400" dirty="0" err="1" smtClean="0">
                <a:solidFill>
                  <a:srgbClr val="669ECD"/>
                </a:solidFill>
              </a:rPr>
              <a:t>handled</a:t>
            </a:r>
            <a:r>
              <a:rPr lang="nb-NO" sz="1400" dirty="0" smtClean="0">
                <a:solidFill>
                  <a:srgbClr val="669ECD"/>
                </a:solidFill>
              </a:rPr>
              <a:t> OK)</a:t>
            </a:r>
          </a:p>
          <a:p>
            <a:pPr>
              <a:buFont typeface="+mj-lt"/>
              <a:buAutoNum type="arabicPeriod"/>
            </a:pPr>
            <a:r>
              <a:rPr lang="nb-NO" dirty="0"/>
              <a:t> </a:t>
            </a:r>
            <a:r>
              <a:rPr lang="nb-NO" dirty="0" err="1" smtClean="0"/>
              <a:t>xC</a:t>
            </a:r>
            <a:r>
              <a:rPr lang="nb-NO" dirty="0" smtClean="0"/>
              <a:t>, </a:t>
            </a:r>
            <a:r>
              <a:rPr lang="nb-NO" dirty="0" smtClean="0"/>
              <a:t>V2 </a:t>
            </a:r>
            <a:r>
              <a:rPr lang="nb-NO" sz="1400" dirty="0" smtClean="0">
                <a:solidFill>
                  <a:schemeClr val="accent2">
                    <a:lumMod val="50000"/>
                  </a:schemeClr>
                </a:solidFill>
              </a:rPr>
              <a:t>(NOT </a:t>
            </a:r>
            <a:r>
              <a:rPr lang="nb-NO" sz="1400" dirty="0" err="1" smtClean="0">
                <a:solidFill>
                  <a:srgbClr val="669ECD"/>
                </a:solidFill>
              </a:rPr>
              <a:t>handled</a:t>
            </a:r>
            <a:r>
              <a:rPr lang="nb-NO" sz="1400" dirty="0" smtClean="0">
                <a:solidFill>
                  <a:srgbClr val="669ECD"/>
                </a:solidFill>
              </a:rPr>
              <a:t>, </a:t>
            </a:r>
            <a:r>
              <a:rPr lang="nb-NO" sz="1400" dirty="0" err="1" smtClean="0">
                <a:solidFill>
                  <a:srgbClr val="669ECD"/>
                </a:solidFill>
              </a:rPr>
              <a:t>three</a:t>
            </a:r>
            <a:r>
              <a:rPr lang="nb-NO" sz="1400" dirty="0" smtClean="0">
                <a:solidFill>
                  <a:srgbClr val="669ECD"/>
                </a:solidFill>
              </a:rPr>
              <a:t> </a:t>
            </a:r>
            <a:r>
              <a:rPr lang="nb-NO" sz="1400" dirty="0" err="1" smtClean="0">
                <a:solidFill>
                  <a:srgbClr val="669ECD"/>
                </a:solidFill>
              </a:rPr>
              <a:t>constraints</a:t>
            </a:r>
            <a:r>
              <a:rPr lang="nb-NO" sz="1400" dirty="0" smtClean="0">
                <a:solidFill>
                  <a:srgbClr val="669ECD"/>
                </a:solidFill>
              </a:rPr>
              <a:t> in </a:t>
            </a:r>
            <a:r>
              <a:rPr lang="nb-NO" sz="1400" dirty="0" err="1" smtClean="0">
                <a:solidFill>
                  <a:srgbClr val="669ECD"/>
                </a:solidFill>
              </a:rPr>
              <a:t>column</a:t>
            </a:r>
            <a:r>
              <a:rPr lang="nb-NO" sz="1400" dirty="0" smtClean="0">
                <a:solidFill>
                  <a:srgbClr val="669ECD"/>
                </a:solidFill>
              </a:rPr>
              <a:t> 2, so must </a:t>
            </a:r>
            <a:r>
              <a:rPr lang="nb-NO" sz="1400" dirty="0" err="1" smtClean="0">
                <a:solidFill>
                  <a:srgbClr val="669ECD"/>
                </a:solidFill>
              </a:rPr>
              <a:t>use</a:t>
            </a:r>
            <a:r>
              <a:rPr lang="nb-NO" sz="1400" dirty="0">
                <a:solidFill>
                  <a:srgbClr val="669ECD"/>
                </a:solidFill>
              </a:rPr>
              <a:t> </a:t>
            </a:r>
            <a:r>
              <a:rPr lang="nb-NO" sz="1400" dirty="0" err="1" smtClean="0">
                <a:solidFill>
                  <a:srgbClr val="669ECD"/>
                </a:solidFill>
              </a:rPr>
              <a:t>column</a:t>
            </a:r>
            <a:r>
              <a:rPr lang="nb-NO" sz="1400" dirty="0" smtClean="0">
                <a:solidFill>
                  <a:srgbClr val="669ECD"/>
                </a:solidFill>
              </a:rPr>
              <a:t> 1 to control </a:t>
            </a:r>
            <a:r>
              <a:rPr lang="nb-NO" sz="1400" dirty="0" err="1" smtClean="0">
                <a:solidFill>
                  <a:srgbClr val="669ECD"/>
                </a:solidFill>
              </a:rPr>
              <a:t>xC</a:t>
            </a:r>
            <a:r>
              <a:rPr lang="nb-NO" sz="1400" dirty="0" smtClean="0">
                <a:solidFill>
                  <a:srgbClr val="669ECD"/>
                </a:solidFill>
              </a:rPr>
              <a:t>)</a:t>
            </a:r>
            <a:endParaRPr lang="nb-NO" sz="1400" dirty="0" smtClean="0">
              <a:solidFill>
                <a:srgbClr val="669ECD"/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smtClean="0"/>
              <a:t>V1, V2 </a:t>
            </a:r>
            <a:r>
              <a:rPr lang="nb-NO" dirty="0" smtClean="0">
                <a:solidFill>
                  <a:srgbClr val="FF0000"/>
                </a:solidFill>
              </a:rPr>
              <a:t>(3)</a:t>
            </a: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</a:t>
            </a:r>
            <a:r>
              <a:rPr lang="nb-NO" dirty="0" err="1" smtClean="0"/>
              <a:t>xC</a:t>
            </a:r>
            <a:r>
              <a:rPr lang="nb-NO" dirty="0" smtClean="0"/>
              <a:t>, V1 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(7</a:t>
            </a:r>
            <a:r>
              <a:rPr lang="nb-NO" dirty="0" smtClean="0">
                <a:solidFill>
                  <a:schemeClr val="accent1">
                    <a:lumMod val="90000"/>
                  </a:schemeClr>
                </a:solidFill>
              </a:rPr>
              <a:t>) </a:t>
            </a:r>
            <a:r>
              <a:rPr lang="nb-NO" sz="1400" dirty="0" smtClean="0">
                <a:solidFill>
                  <a:schemeClr val="accent2">
                    <a:lumMod val="50000"/>
                  </a:schemeClr>
                </a:solidFill>
              </a:rPr>
              <a:t>(NOT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handled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;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bottleneck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; </a:t>
            </a:r>
            <a:r>
              <a:rPr lang="nb-NO" sz="1400" dirty="0" err="1" smtClean="0">
                <a:solidFill>
                  <a:schemeClr val="accent1">
                    <a:lumMod val="90000"/>
                  </a:schemeClr>
                </a:solidFill>
              </a:rPr>
              <a:t>see</a:t>
            </a:r>
            <a:r>
              <a:rPr lang="nb-NO" sz="1400" dirty="0" smtClean="0">
                <a:solidFill>
                  <a:schemeClr val="accent1">
                    <a:lumMod val="90000"/>
                  </a:schemeClr>
                </a:solidFill>
              </a:rPr>
              <a:t> region 7)</a:t>
            </a:r>
            <a:endParaRPr lang="nb-NO" sz="1400" dirty="0" smtClean="0">
              <a:solidFill>
                <a:schemeClr val="accent1">
                  <a:lumMod val="90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V1, V2 </a:t>
            </a:r>
            <a:r>
              <a:rPr lang="nb-NO" dirty="0" smtClean="0">
                <a:solidFill>
                  <a:srgbClr val="FF0000"/>
                </a:solidFill>
              </a:rPr>
              <a:t>(4)</a:t>
            </a:r>
          </a:p>
          <a:p>
            <a:pPr>
              <a:buFont typeface="+mj-lt"/>
              <a:buAutoNum type="arabicPeriod"/>
            </a:pPr>
            <a:r>
              <a:rPr lang="nb-NO" dirty="0"/>
              <a:t>x</a:t>
            </a:r>
            <a:r>
              <a:rPr lang="nb-NO" dirty="0" smtClean="0"/>
              <a:t>c</a:t>
            </a:r>
            <a:r>
              <a:rPr lang="nb-NO" dirty="0" smtClean="0"/>
              <a:t>, V1, </a:t>
            </a:r>
            <a:r>
              <a:rPr lang="nb-NO" dirty="0" smtClean="0"/>
              <a:t>V2 </a:t>
            </a:r>
            <a:r>
              <a:rPr lang="nb-NO" sz="1400" dirty="0" smtClean="0">
                <a:solidFill>
                  <a:schemeClr val="accent2">
                    <a:lumMod val="50000"/>
                  </a:schemeClr>
                </a:solidFill>
              </a:rPr>
              <a:t>(NOT </a:t>
            </a:r>
            <a:r>
              <a:rPr lang="nb-NO" sz="1400" dirty="0" err="1" smtClean="0">
                <a:solidFill>
                  <a:srgbClr val="669ECD"/>
                </a:solidFill>
              </a:rPr>
              <a:t>handled</a:t>
            </a:r>
            <a:r>
              <a:rPr lang="nb-NO" sz="1400" dirty="0" smtClean="0">
                <a:solidFill>
                  <a:srgbClr val="669ECD"/>
                </a:solidFill>
              </a:rPr>
              <a:t>, </a:t>
            </a:r>
            <a:r>
              <a:rPr lang="nb-NO" sz="1400" dirty="0" err="1" smtClean="0">
                <a:solidFill>
                  <a:srgbClr val="669ECD"/>
                </a:solidFill>
              </a:rPr>
              <a:t>see</a:t>
            </a:r>
            <a:r>
              <a:rPr lang="nb-NO" sz="1400" dirty="0" smtClean="0">
                <a:solidFill>
                  <a:srgbClr val="669ECD"/>
                </a:solidFill>
              </a:rPr>
              <a:t> region 10)</a:t>
            </a:r>
            <a:endParaRPr lang="nb-NO" sz="1400" dirty="0" smtClean="0">
              <a:solidFill>
                <a:srgbClr val="669ECD"/>
              </a:solidFill>
            </a:endParaRPr>
          </a:p>
          <a:p>
            <a:pPr>
              <a:buFont typeface="+mj-lt"/>
              <a:buAutoNum type="arabicPeriod"/>
            </a:pPr>
            <a:r>
              <a:rPr lang="nb-NO" dirty="0" err="1" smtClean="0"/>
              <a:t>xA</a:t>
            </a:r>
            <a:r>
              <a:rPr lang="nb-NO" dirty="0" smtClean="0"/>
              <a:t>, </a:t>
            </a:r>
            <a:r>
              <a:rPr lang="nb-NO" dirty="0" err="1" smtClean="0"/>
              <a:t>xB</a:t>
            </a:r>
            <a:r>
              <a:rPr lang="nb-NO" dirty="0" smtClean="0"/>
              <a:t>, V1, V2 </a:t>
            </a:r>
            <a:r>
              <a:rPr lang="nb-NO" dirty="0" smtClean="0">
                <a:solidFill>
                  <a:srgbClr val="FF0000"/>
                </a:solidFill>
              </a:rPr>
              <a:t>(</a:t>
            </a:r>
            <a:r>
              <a:rPr lang="nb-NO" dirty="0" err="1" smtClean="0">
                <a:solidFill>
                  <a:srgbClr val="FF0000"/>
                </a:solidFill>
              </a:rPr>
              <a:t>Bottleneck</a:t>
            </a:r>
            <a:r>
              <a:rPr lang="nb-NO" dirty="0" smtClean="0">
                <a:solidFill>
                  <a:srgbClr val="FF0000"/>
                </a:solidFill>
              </a:rPr>
              <a:t>)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1655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 flipH="1" flipV="1">
            <a:off x="1400174" y="3588146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9092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040" y="1384396"/>
            <a:ext cx="7772400" cy="4114800"/>
          </a:xfrm>
        </p:spPr>
      </p:pic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4135436" y="1751013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7900987" y="1716883"/>
            <a:ext cx="432891" cy="3968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619076" y="4691856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7451726" y="4581524"/>
            <a:ext cx="418312" cy="4095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7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8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9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0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01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920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2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9196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7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8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9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3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9192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3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4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5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4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9188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9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0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1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05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6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7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8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9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0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1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2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3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4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5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6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7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8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19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9184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5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6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7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0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9180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1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2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3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1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2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3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4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25" name="Group 61"/>
          <p:cNvGrpSpPr>
            <a:grpSpLocks/>
          </p:cNvGrpSpPr>
          <p:nvPr/>
        </p:nvGrpSpPr>
        <p:grpSpPr bwMode="auto">
          <a:xfrm>
            <a:off x="2916238" y="2295525"/>
            <a:ext cx="360362" cy="287338"/>
            <a:chOff x="1610" y="3748"/>
            <a:chExt cx="363" cy="226"/>
          </a:xfrm>
        </p:grpSpPr>
        <p:sp>
          <p:nvSpPr>
            <p:cNvPr id="8917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6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9172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3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4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5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7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9168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9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0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1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8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9164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5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6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7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9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0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1" name="Line 86"/>
          <p:cNvSpPr>
            <a:spLocks noChangeShapeType="1"/>
          </p:cNvSpPr>
          <p:nvPr/>
        </p:nvSpPr>
        <p:spPr bwMode="auto">
          <a:xfrm flipH="1">
            <a:off x="4027184" y="235964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32" name="Group 97"/>
          <p:cNvGrpSpPr>
            <a:grpSpLocks/>
          </p:cNvGrpSpPr>
          <p:nvPr/>
        </p:nvGrpSpPr>
        <p:grpSpPr bwMode="auto">
          <a:xfrm>
            <a:off x="7235825" y="2492377"/>
            <a:ext cx="1595438" cy="482600"/>
            <a:chOff x="4558" y="1570"/>
            <a:chExt cx="1005" cy="304"/>
          </a:xfrm>
        </p:grpSpPr>
        <p:sp>
          <p:nvSpPr>
            <p:cNvPr id="89160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 dirty="0">
                  <a:solidFill>
                    <a:srgbClr val="005DAB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62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rgbClr val="005DA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3" name="Text Box 89"/>
            <p:cNvSpPr txBox="1">
              <a:spLocks noChangeArrowheads="1"/>
            </p:cNvSpPr>
            <p:nvPr/>
          </p:nvSpPr>
          <p:spPr bwMode="auto">
            <a:xfrm>
              <a:off x="5012" y="1616"/>
              <a:ext cx="551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>
                  <a:solidFill>
                    <a:srgbClr val="005DAB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400" dirty="0">
                  <a:solidFill>
                    <a:srgbClr val="005DAB"/>
                  </a:solidFill>
                  <a:latin typeface="Arial" panose="020B0604020202020204" pitchFamily="34" charset="0"/>
                </a:rPr>
                <a:t>=95</a:t>
              </a:r>
              <a:r>
                <a:rPr lang="en-US" altLang="nb-NO" sz="1200" dirty="0">
                  <a:solidFill>
                    <a:srgbClr val="005DAB"/>
                  </a:solidFill>
                  <a:latin typeface="Arial" panose="020B0604020202020204" pitchFamily="34" charset="0"/>
                </a:rPr>
                <a:t>%</a:t>
              </a:r>
            </a:p>
          </p:txBody>
        </p:sp>
      </p:grpSp>
      <p:grpSp>
        <p:nvGrpSpPr>
          <p:cNvPr id="89135" name="Group 97"/>
          <p:cNvGrpSpPr>
            <a:grpSpLocks/>
          </p:cNvGrpSpPr>
          <p:nvPr/>
        </p:nvGrpSpPr>
        <p:grpSpPr bwMode="auto">
          <a:xfrm>
            <a:off x="3350440" y="2368249"/>
            <a:ext cx="1273175" cy="1049338"/>
            <a:chOff x="4620" y="1359"/>
            <a:chExt cx="802" cy="661"/>
          </a:xfrm>
        </p:grpSpPr>
        <p:sp>
          <p:nvSpPr>
            <p:cNvPr id="89157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9159" name="Text Box 89"/>
            <p:cNvSpPr txBox="1">
              <a:spLocks noChangeArrowheads="1"/>
            </p:cNvSpPr>
            <p:nvPr/>
          </p:nvSpPr>
          <p:spPr bwMode="auto">
            <a:xfrm>
              <a:off x="4620" y="1826"/>
              <a:ext cx="66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</a:t>
              </a:r>
              <a:endParaRPr lang="en-US" altLang="nb-NO" sz="1400" dirty="0">
                <a:solidFill>
                  <a:srgbClr val="005DAB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9137" name="Line 103"/>
          <p:cNvSpPr>
            <a:spLocks noChangeShapeType="1"/>
          </p:cNvSpPr>
          <p:nvPr/>
        </p:nvSpPr>
        <p:spPr bwMode="auto">
          <a:xfrm flipH="1" flipV="1">
            <a:off x="3096419" y="2492374"/>
            <a:ext cx="15455" cy="1004236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sz="2400" kern="0" dirty="0" smtClean="0"/>
              <a:t>Solution for low federate 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9140" name="Line 86"/>
          <p:cNvSpPr>
            <a:spLocks noChangeShapeType="1"/>
          </p:cNvSpPr>
          <p:nvPr/>
        </p:nvSpPr>
        <p:spPr bwMode="auto">
          <a:xfrm>
            <a:off x="7432675" y="2358724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5" name="Group 61"/>
          <p:cNvGrpSpPr>
            <a:grpSpLocks/>
          </p:cNvGrpSpPr>
          <p:nvPr/>
        </p:nvGrpSpPr>
        <p:grpSpPr bwMode="auto">
          <a:xfrm>
            <a:off x="1219200" y="3382963"/>
            <a:ext cx="360363" cy="287337"/>
            <a:chOff x="1610" y="3748"/>
            <a:chExt cx="363" cy="226"/>
          </a:xfrm>
        </p:grpSpPr>
        <p:sp>
          <p:nvSpPr>
            <p:cNvPr id="8914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4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47" name="Text Box 4"/>
          <p:cNvSpPr txBox="1">
            <a:spLocks noChangeArrowheads="1"/>
          </p:cNvSpPr>
          <p:nvPr/>
        </p:nvSpPr>
        <p:spPr bwMode="auto">
          <a:xfrm>
            <a:off x="671513" y="2711450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8105" y="431040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125" name="Line 102"/>
          <p:cNvSpPr>
            <a:spLocks noChangeShapeType="1"/>
          </p:cNvSpPr>
          <p:nvPr/>
        </p:nvSpPr>
        <p:spPr bwMode="auto">
          <a:xfrm flipH="1" flipV="1">
            <a:off x="1368189" y="3496610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7" name="Oval 83"/>
          <p:cNvSpPr>
            <a:spLocks noChangeArrowheads="1"/>
          </p:cNvSpPr>
          <p:nvPr/>
        </p:nvSpPr>
        <p:spPr bwMode="auto">
          <a:xfrm>
            <a:off x="1146175" y="3735890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93775" y="3496610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83"/>
          <p:cNvSpPr>
            <a:spLocks noChangeArrowheads="1"/>
          </p:cNvSpPr>
          <p:nvPr/>
        </p:nvSpPr>
        <p:spPr bwMode="auto">
          <a:xfrm>
            <a:off x="3356677" y="3299620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0" name="Line 86"/>
          <p:cNvSpPr>
            <a:spLocks noChangeShapeType="1"/>
          </p:cNvSpPr>
          <p:nvPr/>
        </p:nvSpPr>
        <p:spPr bwMode="auto">
          <a:xfrm flipH="1">
            <a:off x="4002344" y="2965149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31" name="Line 88"/>
          <p:cNvSpPr>
            <a:spLocks noChangeShapeType="1"/>
          </p:cNvSpPr>
          <p:nvPr/>
        </p:nvSpPr>
        <p:spPr bwMode="auto">
          <a:xfrm flipH="1">
            <a:off x="3838462" y="3508071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32" name="Oval 83"/>
          <p:cNvSpPr>
            <a:spLocks noChangeArrowheads="1"/>
          </p:cNvSpPr>
          <p:nvPr/>
        </p:nvSpPr>
        <p:spPr bwMode="auto">
          <a:xfrm>
            <a:off x="5016498" y="3806128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4729455" y="4293541"/>
            <a:ext cx="1114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AbS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=2.31%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34" name="Line 86"/>
          <p:cNvSpPr>
            <a:spLocks noChangeShapeType="1"/>
          </p:cNvSpPr>
          <p:nvPr/>
        </p:nvSpPr>
        <p:spPr bwMode="auto">
          <a:xfrm flipH="1">
            <a:off x="5292080" y="3441796"/>
            <a:ext cx="0" cy="38973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15" name="Straight Arrow Connector 14"/>
          <p:cNvCxnSpPr>
            <a:stCxn id="132" idx="2"/>
          </p:cNvCxnSpPr>
          <p:nvPr/>
        </p:nvCxnSpPr>
        <p:spPr>
          <a:xfrm flipH="1">
            <a:off x="3716747" y="4047428"/>
            <a:ext cx="1299751" cy="305106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>
            <a:off x="3450712" y="4327523"/>
            <a:ext cx="325691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88"/>
          <p:cNvSpPr>
            <a:spLocks noChangeShapeType="1"/>
          </p:cNvSpPr>
          <p:nvPr/>
        </p:nvSpPr>
        <p:spPr bwMode="auto">
          <a:xfrm flipH="1" flipV="1">
            <a:off x="3127435" y="3489025"/>
            <a:ext cx="282322" cy="23111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50" name="Oval 83"/>
          <p:cNvSpPr>
            <a:spLocks noChangeArrowheads="1"/>
          </p:cNvSpPr>
          <p:nvPr/>
        </p:nvSpPr>
        <p:spPr bwMode="auto">
          <a:xfrm>
            <a:off x="7667625" y="4045245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51" name="Line 86"/>
          <p:cNvSpPr>
            <a:spLocks noChangeShapeType="1"/>
          </p:cNvSpPr>
          <p:nvPr/>
        </p:nvSpPr>
        <p:spPr bwMode="auto">
          <a:xfrm flipV="1">
            <a:off x="7882732" y="4527845"/>
            <a:ext cx="27781" cy="70138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152" name="Straight Arrow Connector 151"/>
          <p:cNvCxnSpPr/>
          <p:nvPr/>
        </p:nvCxnSpPr>
        <p:spPr>
          <a:xfrm flipH="1">
            <a:off x="7324750" y="4327523"/>
            <a:ext cx="333350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 Box 89"/>
          <p:cNvSpPr txBox="1">
            <a:spLocks noChangeArrowheads="1"/>
          </p:cNvSpPr>
          <p:nvPr/>
        </p:nvSpPr>
        <p:spPr bwMode="auto">
          <a:xfrm>
            <a:off x="8146038" y="4097615"/>
            <a:ext cx="10534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CS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=99.3%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1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 flipH="1" flipV="1">
            <a:off x="1400174" y="3588146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9092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040" y="1384396"/>
            <a:ext cx="7772400" cy="4114800"/>
          </a:xfrm>
        </p:spPr>
      </p:pic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4135436" y="1751013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7900987" y="1716883"/>
            <a:ext cx="432891" cy="3968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619076" y="4691856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7451726" y="4581524"/>
            <a:ext cx="418312" cy="4095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7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8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9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0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01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920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2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9196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7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8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9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3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9192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3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4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5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4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9188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9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0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1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05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6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7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8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9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0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1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2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3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4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5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6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7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8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19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9184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5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6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7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0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9180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1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2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3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1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2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3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4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25" name="Group 61"/>
          <p:cNvGrpSpPr>
            <a:grpSpLocks/>
          </p:cNvGrpSpPr>
          <p:nvPr/>
        </p:nvGrpSpPr>
        <p:grpSpPr bwMode="auto">
          <a:xfrm>
            <a:off x="2916238" y="2295525"/>
            <a:ext cx="360362" cy="287338"/>
            <a:chOff x="1610" y="3748"/>
            <a:chExt cx="363" cy="226"/>
          </a:xfrm>
        </p:grpSpPr>
        <p:sp>
          <p:nvSpPr>
            <p:cNvPr id="8917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6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9172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3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4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5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7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9168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9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0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1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8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9164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5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6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7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9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0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1" name="Line 86"/>
          <p:cNvSpPr>
            <a:spLocks noChangeShapeType="1"/>
          </p:cNvSpPr>
          <p:nvPr/>
        </p:nvSpPr>
        <p:spPr bwMode="auto">
          <a:xfrm flipH="1">
            <a:off x="4027184" y="235964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32" name="Group 97"/>
          <p:cNvGrpSpPr>
            <a:grpSpLocks/>
          </p:cNvGrpSpPr>
          <p:nvPr/>
        </p:nvGrpSpPr>
        <p:grpSpPr bwMode="auto">
          <a:xfrm>
            <a:off x="7235825" y="2492377"/>
            <a:ext cx="1595438" cy="482600"/>
            <a:chOff x="4558" y="1570"/>
            <a:chExt cx="1005" cy="304"/>
          </a:xfrm>
        </p:grpSpPr>
        <p:sp>
          <p:nvSpPr>
            <p:cNvPr id="89160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 dirty="0">
                  <a:solidFill>
                    <a:srgbClr val="005DAB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62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rgbClr val="005DA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3" name="Text Box 89"/>
            <p:cNvSpPr txBox="1">
              <a:spLocks noChangeArrowheads="1"/>
            </p:cNvSpPr>
            <p:nvPr/>
          </p:nvSpPr>
          <p:spPr bwMode="auto">
            <a:xfrm>
              <a:off x="5012" y="1616"/>
              <a:ext cx="551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>
                  <a:solidFill>
                    <a:srgbClr val="005DAB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400" dirty="0">
                  <a:solidFill>
                    <a:srgbClr val="005DAB"/>
                  </a:solidFill>
                  <a:latin typeface="Arial" panose="020B0604020202020204" pitchFamily="34" charset="0"/>
                </a:rPr>
                <a:t>=95</a:t>
              </a:r>
              <a:r>
                <a:rPr lang="en-US" altLang="nb-NO" sz="1200" dirty="0">
                  <a:solidFill>
                    <a:srgbClr val="005DAB"/>
                  </a:solidFill>
                  <a:latin typeface="Arial" panose="020B0604020202020204" pitchFamily="34" charset="0"/>
                </a:rPr>
                <a:t>%</a:t>
              </a:r>
            </a:p>
          </p:txBody>
        </p:sp>
      </p:grpSp>
      <p:grpSp>
        <p:nvGrpSpPr>
          <p:cNvPr id="89135" name="Group 97"/>
          <p:cNvGrpSpPr>
            <a:grpSpLocks/>
          </p:cNvGrpSpPr>
          <p:nvPr/>
        </p:nvGrpSpPr>
        <p:grpSpPr bwMode="auto">
          <a:xfrm>
            <a:off x="3350440" y="2368249"/>
            <a:ext cx="1273175" cy="1049338"/>
            <a:chOff x="4620" y="1359"/>
            <a:chExt cx="802" cy="661"/>
          </a:xfrm>
        </p:grpSpPr>
        <p:sp>
          <p:nvSpPr>
            <p:cNvPr id="89157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9159" name="Text Box 89"/>
            <p:cNvSpPr txBox="1">
              <a:spLocks noChangeArrowheads="1"/>
            </p:cNvSpPr>
            <p:nvPr/>
          </p:nvSpPr>
          <p:spPr bwMode="auto">
            <a:xfrm>
              <a:off x="4620" y="1826"/>
              <a:ext cx="66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</a:t>
              </a:r>
              <a:endParaRPr lang="en-US" altLang="nb-NO" sz="1400" dirty="0">
                <a:solidFill>
                  <a:srgbClr val="005DAB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9137" name="Line 103"/>
          <p:cNvSpPr>
            <a:spLocks noChangeShapeType="1"/>
          </p:cNvSpPr>
          <p:nvPr/>
        </p:nvSpPr>
        <p:spPr bwMode="auto">
          <a:xfrm flipV="1">
            <a:off x="3096419" y="2492374"/>
            <a:ext cx="0" cy="890588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sz="2400" kern="0" dirty="0" smtClean="0"/>
              <a:t>Solution for higher </a:t>
            </a:r>
            <a:r>
              <a:rPr lang="en-US" altLang="nb-NO" sz="2400" kern="0" dirty="0" err="1" smtClean="0"/>
              <a:t>feedrate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9140" name="Line 86"/>
          <p:cNvSpPr>
            <a:spLocks noChangeShapeType="1"/>
          </p:cNvSpPr>
          <p:nvPr/>
        </p:nvSpPr>
        <p:spPr bwMode="auto">
          <a:xfrm>
            <a:off x="7432675" y="2358724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5" name="Group 61"/>
          <p:cNvGrpSpPr>
            <a:grpSpLocks/>
          </p:cNvGrpSpPr>
          <p:nvPr/>
        </p:nvGrpSpPr>
        <p:grpSpPr bwMode="auto">
          <a:xfrm>
            <a:off x="1219200" y="3382963"/>
            <a:ext cx="360363" cy="287337"/>
            <a:chOff x="1610" y="3748"/>
            <a:chExt cx="363" cy="226"/>
          </a:xfrm>
        </p:grpSpPr>
        <p:sp>
          <p:nvSpPr>
            <p:cNvPr id="8914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4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47" name="Text Box 4"/>
          <p:cNvSpPr txBox="1">
            <a:spLocks noChangeArrowheads="1"/>
          </p:cNvSpPr>
          <p:nvPr/>
        </p:nvSpPr>
        <p:spPr bwMode="auto">
          <a:xfrm>
            <a:off x="671513" y="2711450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8466" y="424565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125" name="Line 102"/>
          <p:cNvSpPr>
            <a:spLocks noChangeShapeType="1"/>
          </p:cNvSpPr>
          <p:nvPr/>
        </p:nvSpPr>
        <p:spPr bwMode="auto">
          <a:xfrm flipH="1" flipV="1">
            <a:off x="1368189" y="3496610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7" name="Oval 83"/>
          <p:cNvSpPr>
            <a:spLocks noChangeArrowheads="1"/>
          </p:cNvSpPr>
          <p:nvPr/>
        </p:nvSpPr>
        <p:spPr bwMode="auto">
          <a:xfrm>
            <a:off x="1146175" y="3735890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93775" y="3496610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83"/>
          <p:cNvSpPr>
            <a:spLocks noChangeArrowheads="1"/>
          </p:cNvSpPr>
          <p:nvPr/>
        </p:nvSpPr>
        <p:spPr bwMode="auto">
          <a:xfrm>
            <a:off x="3356677" y="3299620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0" name="Line 86"/>
          <p:cNvSpPr>
            <a:spLocks noChangeShapeType="1"/>
          </p:cNvSpPr>
          <p:nvPr/>
        </p:nvSpPr>
        <p:spPr bwMode="auto">
          <a:xfrm flipH="1">
            <a:off x="4002344" y="2965149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31" name="Line 88"/>
          <p:cNvSpPr>
            <a:spLocks noChangeShapeType="1"/>
          </p:cNvSpPr>
          <p:nvPr/>
        </p:nvSpPr>
        <p:spPr bwMode="auto">
          <a:xfrm flipH="1">
            <a:off x="3838462" y="3508071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32" name="Oval 83"/>
          <p:cNvSpPr>
            <a:spLocks noChangeArrowheads="1"/>
          </p:cNvSpPr>
          <p:nvPr/>
        </p:nvSpPr>
        <p:spPr bwMode="auto">
          <a:xfrm>
            <a:off x="5016498" y="3806128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4729455" y="4293541"/>
            <a:ext cx="111440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AbS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=2.31%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34" name="Line 86"/>
          <p:cNvSpPr>
            <a:spLocks noChangeShapeType="1"/>
          </p:cNvSpPr>
          <p:nvPr/>
        </p:nvSpPr>
        <p:spPr bwMode="auto">
          <a:xfrm flipH="1">
            <a:off x="5292080" y="3441796"/>
            <a:ext cx="0" cy="38973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38" name="Rectangle 137"/>
          <p:cNvSpPr/>
          <p:nvPr/>
        </p:nvSpPr>
        <p:spPr>
          <a:xfrm>
            <a:off x="2665612" y="3384396"/>
            <a:ext cx="620644" cy="282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>
            <a:off x="3734479" y="3889217"/>
            <a:ext cx="621497" cy="580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SRC</a:t>
            </a:r>
            <a:endParaRPr lang="nb-NO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441055" y="4045245"/>
            <a:ext cx="557983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>
            <a:off x="3450712" y="4327523"/>
            <a:ext cx="325691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3035394" y="3982746"/>
            <a:ext cx="807536" cy="6645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88"/>
          <p:cNvSpPr>
            <a:spLocks noChangeShapeType="1"/>
          </p:cNvSpPr>
          <p:nvPr/>
        </p:nvSpPr>
        <p:spPr bwMode="auto">
          <a:xfrm flipH="1">
            <a:off x="3233177" y="3512136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49" name="Line 103"/>
          <p:cNvSpPr>
            <a:spLocks noChangeShapeType="1"/>
          </p:cNvSpPr>
          <p:nvPr/>
        </p:nvSpPr>
        <p:spPr bwMode="auto">
          <a:xfrm flipV="1">
            <a:off x="3035394" y="3687065"/>
            <a:ext cx="0" cy="288925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50" name="Oval 83"/>
          <p:cNvSpPr>
            <a:spLocks noChangeArrowheads="1"/>
          </p:cNvSpPr>
          <p:nvPr/>
        </p:nvSpPr>
        <p:spPr bwMode="auto">
          <a:xfrm>
            <a:off x="7667625" y="4045245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51" name="Line 86"/>
          <p:cNvSpPr>
            <a:spLocks noChangeShapeType="1"/>
          </p:cNvSpPr>
          <p:nvPr/>
        </p:nvSpPr>
        <p:spPr bwMode="auto">
          <a:xfrm flipV="1">
            <a:off x="7882732" y="4527845"/>
            <a:ext cx="27781" cy="70138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152" name="Straight Arrow Connector 151"/>
          <p:cNvCxnSpPr/>
          <p:nvPr/>
        </p:nvCxnSpPr>
        <p:spPr>
          <a:xfrm flipH="1">
            <a:off x="7324750" y="4327523"/>
            <a:ext cx="333350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 Box 89"/>
          <p:cNvSpPr txBox="1">
            <a:spLocks noChangeArrowheads="1"/>
          </p:cNvSpPr>
          <p:nvPr/>
        </p:nvSpPr>
        <p:spPr bwMode="auto">
          <a:xfrm>
            <a:off x="8146038" y="4097615"/>
            <a:ext cx="10534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CS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=99.3%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74694" y="3742294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max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422883" y="433251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solidFill>
                  <a:srgbClr val="FF0000"/>
                </a:solidFill>
              </a:rPr>
              <a:t>max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89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/>
        </p:nvCxnSpPr>
        <p:spPr>
          <a:xfrm flipH="1" flipV="1">
            <a:off x="1400174" y="3588146"/>
            <a:ext cx="1" cy="739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Date Placeholder 3"/>
          <p:cNvSpPr txBox="1">
            <a:spLocks noGrp="1"/>
          </p:cNvSpPr>
          <p:nvPr/>
        </p:nvSpPr>
        <p:spPr bwMode="auto">
          <a:xfrm>
            <a:off x="6934200" y="6243638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endParaRPr lang="nn-NO" sz="1400">
              <a:latin typeface="+mn-lt"/>
            </a:endParaRPr>
          </a:p>
          <a:p>
            <a:pPr algn="r" eaLnBrk="1" hangingPunct="1">
              <a:defRPr/>
            </a:pPr>
            <a:r>
              <a:rPr lang="nn-NO" sz="1400">
                <a:latin typeface="+mn-lt"/>
              </a:rPr>
              <a:t> </a:t>
            </a:r>
          </a:p>
          <a:p>
            <a:pPr algn="r" eaLnBrk="1" hangingPunct="1">
              <a:defRPr/>
            </a:pPr>
            <a:endParaRPr lang="nn-NO" sz="1400">
              <a:latin typeface="+mn-lt"/>
            </a:endParaRPr>
          </a:p>
        </p:txBody>
      </p:sp>
      <p:sp>
        <p:nvSpPr>
          <p:cNvPr id="98" name="Footer Placeholder 4"/>
          <p:cNvSpPr txBox="1">
            <a:spLocks noGrp="1"/>
          </p:cNvSpPr>
          <p:nvPr/>
        </p:nvSpPr>
        <p:spPr bwMode="auto">
          <a:xfrm>
            <a:off x="9144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nn-NO" sz="1400">
              <a:latin typeface="+mn-lt"/>
            </a:endParaRPr>
          </a:p>
          <a:p>
            <a:pPr eaLnBrk="1" hangingPunct="1">
              <a:defRPr/>
            </a:pPr>
            <a:endParaRPr lang="nn-NO" sz="1400">
              <a:latin typeface="+mn-lt"/>
            </a:endParaRPr>
          </a:p>
        </p:txBody>
      </p:sp>
      <p:pic>
        <p:nvPicPr>
          <p:cNvPr id="89092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040" y="1384396"/>
            <a:ext cx="7772400" cy="4114800"/>
          </a:xfrm>
        </p:spPr>
      </p:pic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4135436" y="1751013"/>
            <a:ext cx="431799" cy="4318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7900987" y="1716883"/>
            <a:ext cx="432891" cy="3968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619076" y="4691856"/>
            <a:ext cx="426268" cy="37147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7451726" y="4581524"/>
            <a:ext cx="418312" cy="4095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LC</a:t>
            </a:r>
          </a:p>
        </p:txBody>
      </p:sp>
      <p:sp>
        <p:nvSpPr>
          <p:cNvPr id="89097" name="Freeform 9"/>
          <p:cNvSpPr>
            <a:spLocks/>
          </p:cNvSpPr>
          <p:nvPr/>
        </p:nvSpPr>
        <p:spPr bwMode="auto">
          <a:xfrm>
            <a:off x="2987675" y="4797425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8" name="Freeform 10"/>
          <p:cNvSpPr>
            <a:spLocks/>
          </p:cNvSpPr>
          <p:nvPr/>
        </p:nvSpPr>
        <p:spPr bwMode="auto">
          <a:xfrm>
            <a:off x="3419475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099" name="Freeform 11"/>
          <p:cNvSpPr>
            <a:spLocks/>
          </p:cNvSpPr>
          <p:nvPr/>
        </p:nvSpPr>
        <p:spPr bwMode="auto">
          <a:xfrm>
            <a:off x="6877050" y="4724400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0" name="Freeform 12"/>
          <p:cNvSpPr>
            <a:spLocks/>
          </p:cNvSpPr>
          <p:nvPr/>
        </p:nvSpPr>
        <p:spPr bwMode="auto">
          <a:xfrm>
            <a:off x="7308850" y="1916113"/>
            <a:ext cx="349250" cy="73025"/>
          </a:xfrm>
          <a:custGeom>
            <a:avLst/>
            <a:gdLst>
              <a:gd name="T0" fmla="*/ 0 w 591"/>
              <a:gd name="T1" fmla="*/ 2147483646 h 104"/>
              <a:gd name="T2" fmla="*/ 2147483646 w 591"/>
              <a:gd name="T3" fmla="*/ 2147483646 h 104"/>
              <a:gd name="T4" fmla="*/ 2147483646 w 591"/>
              <a:gd name="T5" fmla="*/ 2147483646 h 104"/>
              <a:gd name="T6" fmla="*/ 2147483646 w 591"/>
              <a:gd name="T7" fmla="*/ 2147483646 h 104"/>
              <a:gd name="T8" fmla="*/ 2147483646 w 591"/>
              <a:gd name="T9" fmla="*/ 2147483646 h 104"/>
              <a:gd name="T10" fmla="*/ 2147483646 w 591"/>
              <a:gd name="T11" fmla="*/ 2147483646 h 104"/>
              <a:gd name="T12" fmla="*/ 2147483646 w 591"/>
              <a:gd name="T13" fmla="*/ 2147483646 h 104"/>
              <a:gd name="T14" fmla="*/ 2147483646 w 591"/>
              <a:gd name="T15" fmla="*/ 2147483646 h 104"/>
              <a:gd name="T16" fmla="*/ 2147483646 w 591"/>
              <a:gd name="T17" fmla="*/ 2147483646 h 104"/>
              <a:gd name="T18" fmla="*/ 2147483646 w 591"/>
              <a:gd name="T19" fmla="*/ 2147483646 h 104"/>
              <a:gd name="T20" fmla="*/ 2147483646 w 591"/>
              <a:gd name="T21" fmla="*/ 2147483646 h 104"/>
              <a:gd name="T22" fmla="*/ 2147483646 w 591"/>
              <a:gd name="T23" fmla="*/ 2147483646 h 1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91" h="104">
                <a:moveTo>
                  <a:pt x="0" y="81"/>
                </a:moveTo>
                <a:cubicBezTo>
                  <a:pt x="49" y="48"/>
                  <a:pt x="1" y="87"/>
                  <a:pt x="30" y="44"/>
                </a:cubicBezTo>
                <a:cubicBezTo>
                  <a:pt x="41" y="27"/>
                  <a:pt x="58" y="18"/>
                  <a:pt x="74" y="7"/>
                </a:cubicBezTo>
                <a:cubicBezTo>
                  <a:pt x="133" y="13"/>
                  <a:pt x="132" y="0"/>
                  <a:pt x="163" y="36"/>
                </a:cubicBezTo>
                <a:cubicBezTo>
                  <a:pt x="169" y="43"/>
                  <a:pt x="170" y="52"/>
                  <a:pt x="177" y="58"/>
                </a:cubicBezTo>
                <a:cubicBezTo>
                  <a:pt x="191" y="70"/>
                  <a:pt x="222" y="88"/>
                  <a:pt x="222" y="88"/>
                </a:cubicBezTo>
                <a:cubicBezTo>
                  <a:pt x="325" y="78"/>
                  <a:pt x="275" y="86"/>
                  <a:pt x="340" y="44"/>
                </a:cubicBezTo>
                <a:cubicBezTo>
                  <a:pt x="366" y="5"/>
                  <a:pt x="358" y="3"/>
                  <a:pt x="436" y="29"/>
                </a:cubicBezTo>
                <a:cubicBezTo>
                  <a:pt x="451" y="34"/>
                  <a:pt x="440" y="62"/>
                  <a:pt x="451" y="73"/>
                </a:cubicBezTo>
                <a:cubicBezTo>
                  <a:pt x="464" y="86"/>
                  <a:pt x="495" y="103"/>
                  <a:pt x="495" y="103"/>
                </a:cubicBezTo>
                <a:cubicBezTo>
                  <a:pt x="525" y="100"/>
                  <a:pt x="556" y="104"/>
                  <a:pt x="584" y="95"/>
                </a:cubicBezTo>
                <a:cubicBezTo>
                  <a:pt x="591" y="93"/>
                  <a:pt x="591" y="73"/>
                  <a:pt x="591" y="73"/>
                </a:cubicBezTo>
              </a:path>
            </a:pathLst>
          </a:custGeom>
          <a:noFill/>
          <a:ln w="158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01" name="Group 13"/>
          <p:cNvGrpSpPr>
            <a:grpSpLocks/>
          </p:cNvGrpSpPr>
          <p:nvPr/>
        </p:nvGrpSpPr>
        <p:grpSpPr bwMode="auto">
          <a:xfrm>
            <a:off x="3635375" y="5157788"/>
            <a:ext cx="360363" cy="287337"/>
            <a:chOff x="1610" y="3748"/>
            <a:chExt cx="363" cy="226"/>
          </a:xfrm>
        </p:grpSpPr>
        <p:sp>
          <p:nvSpPr>
            <p:cNvPr id="89200" name="Line 1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1" name="Line 1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2" name="Line 1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203" name="Line 1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2" name="Group 18"/>
          <p:cNvGrpSpPr>
            <a:grpSpLocks/>
          </p:cNvGrpSpPr>
          <p:nvPr/>
        </p:nvGrpSpPr>
        <p:grpSpPr bwMode="auto">
          <a:xfrm>
            <a:off x="7451725" y="5084763"/>
            <a:ext cx="360363" cy="287337"/>
            <a:chOff x="1610" y="3748"/>
            <a:chExt cx="363" cy="226"/>
          </a:xfrm>
        </p:grpSpPr>
        <p:sp>
          <p:nvSpPr>
            <p:cNvPr id="89196" name="Line 1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7" name="Line 2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8" name="Line 2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9" name="Line 2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3" name="Group 23"/>
          <p:cNvGrpSpPr>
            <a:grpSpLocks/>
          </p:cNvGrpSpPr>
          <p:nvPr/>
        </p:nvGrpSpPr>
        <p:grpSpPr bwMode="auto">
          <a:xfrm>
            <a:off x="4211638" y="2276475"/>
            <a:ext cx="360362" cy="287338"/>
            <a:chOff x="1610" y="3748"/>
            <a:chExt cx="363" cy="226"/>
          </a:xfrm>
        </p:grpSpPr>
        <p:sp>
          <p:nvSpPr>
            <p:cNvPr id="89192" name="Line 24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3" name="Line 25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4" name="Line 26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5" name="Line 27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04" name="Group 28"/>
          <p:cNvGrpSpPr>
            <a:grpSpLocks/>
          </p:cNvGrpSpPr>
          <p:nvPr/>
        </p:nvGrpSpPr>
        <p:grpSpPr bwMode="auto">
          <a:xfrm>
            <a:off x="8027988" y="2205038"/>
            <a:ext cx="360362" cy="287337"/>
            <a:chOff x="1610" y="3748"/>
            <a:chExt cx="363" cy="226"/>
          </a:xfrm>
        </p:grpSpPr>
        <p:sp>
          <p:nvSpPr>
            <p:cNvPr id="89188" name="Line 29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9" name="Line 30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0" name="Line 31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91" name="Line 32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05" name="Line 33"/>
          <p:cNvSpPr>
            <a:spLocks noChangeShapeType="1"/>
          </p:cNvSpPr>
          <p:nvPr/>
        </p:nvSpPr>
        <p:spPr bwMode="auto">
          <a:xfrm>
            <a:off x="3779838" y="1989138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6" name="Line 34"/>
          <p:cNvSpPr>
            <a:spLocks noChangeShapeType="1"/>
          </p:cNvSpPr>
          <p:nvPr/>
        </p:nvSpPr>
        <p:spPr bwMode="auto">
          <a:xfrm>
            <a:off x="7092950" y="4797425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7" name="Line 35"/>
          <p:cNvSpPr>
            <a:spLocks noChangeShapeType="1"/>
          </p:cNvSpPr>
          <p:nvPr/>
        </p:nvSpPr>
        <p:spPr bwMode="auto">
          <a:xfrm>
            <a:off x="7596188" y="1916113"/>
            <a:ext cx="3603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8" name="Line 36"/>
          <p:cNvSpPr>
            <a:spLocks noChangeShapeType="1"/>
          </p:cNvSpPr>
          <p:nvPr/>
        </p:nvSpPr>
        <p:spPr bwMode="auto">
          <a:xfrm>
            <a:off x="3276600" y="4868863"/>
            <a:ext cx="360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09" name="Line 37"/>
          <p:cNvSpPr>
            <a:spLocks noChangeShapeType="1"/>
          </p:cNvSpPr>
          <p:nvPr/>
        </p:nvSpPr>
        <p:spPr bwMode="auto">
          <a:xfrm>
            <a:off x="4356100" y="22050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0" name="Line 38"/>
          <p:cNvSpPr>
            <a:spLocks noChangeShapeType="1"/>
          </p:cNvSpPr>
          <p:nvPr/>
        </p:nvSpPr>
        <p:spPr bwMode="auto">
          <a:xfrm>
            <a:off x="3779838" y="5084763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1" name="Line 39"/>
          <p:cNvSpPr>
            <a:spLocks noChangeShapeType="1"/>
          </p:cNvSpPr>
          <p:nvPr/>
        </p:nvSpPr>
        <p:spPr bwMode="auto">
          <a:xfrm>
            <a:off x="8172450" y="213360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2" name="Line 40"/>
          <p:cNvSpPr>
            <a:spLocks noChangeShapeType="1"/>
          </p:cNvSpPr>
          <p:nvPr/>
        </p:nvSpPr>
        <p:spPr bwMode="auto">
          <a:xfrm>
            <a:off x="7667625" y="5013325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3" name="Oval 41"/>
          <p:cNvSpPr>
            <a:spLocks noChangeArrowheads="1"/>
          </p:cNvSpPr>
          <p:nvPr/>
        </p:nvSpPr>
        <p:spPr bwMode="auto">
          <a:xfrm>
            <a:off x="5435600" y="1196975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4" name="Oval 42"/>
          <p:cNvSpPr>
            <a:spLocks noChangeArrowheads="1"/>
          </p:cNvSpPr>
          <p:nvPr/>
        </p:nvSpPr>
        <p:spPr bwMode="auto">
          <a:xfrm>
            <a:off x="1619250" y="1268413"/>
            <a:ext cx="504825" cy="482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>
                <a:solidFill>
                  <a:srgbClr val="FF3300"/>
                </a:solidFill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89115" name="Line 43"/>
          <p:cNvSpPr>
            <a:spLocks noChangeShapeType="1"/>
          </p:cNvSpPr>
          <p:nvPr/>
        </p:nvSpPr>
        <p:spPr bwMode="auto">
          <a:xfrm flipV="1">
            <a:off x="392430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6" name="Line 44"/>
          <p:cNvSpPr>
            <a:spLocks noChangeShapeType="1"/>
          </p:cNvSpPr>
          <p:nvPr/>
        </p:nvSpPr>
        <p:spPr bwMode="auto">
          <a:xfrm flipV="1">
            <a:off x="3419475" y="414972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7" name="Line 45"/>
          <p:cNvSpPr>
            <a:spLocks noChangeShapeType="1"/>
          </p:cNvSpPr>
          <p:nvPr/>
        </p:nvSpPr>
        <p:spPr bwMode="auto">
          <a:xfrm flipV="1">
            <a:off x="7308850" y="41481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18" name="Line 46"/>
          <p:cNvSpPr>
            <a:spLocks noChangeShapeType="1"/>
          </p:cNvSpPr>
          <p:nvPr/>
        </p:nvSpPr>
        <p:spPr bwMode="auto">
          <a:xfrm flipV="1">
            <a:off x="7740650" y="12684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19" name="Group 47"/>
          <p:cNvGrpSpPr>
            <a:grpSpLocks/>
          </p:cNvGrpSpPr>
          <p:nvPr/>
        </p:nvGrpSpPr>
        <p:grpSpPr bwMode="auto">
          <a:xfrm rot="5400000">
            <a:off x="7559676" y="1304925"/>
            <a:ext cx="360362" cy="287337"/>
            <a:chOff x="1610" y="3748"/>
            <a:chExt cx="363" cy="226"/>
          </a:xfrm>
        </p:grpSpPr>
        <p:sp>
          <p:nvSpPr>
            <p:cNvPr id="89184" name="Line 48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5" name="Line 49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6" name="Line 50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7" name="Line 51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0" name="Group 52"/>
          <p:cNvGrpSpPr>
            <a:grpSpLocks/>
          </p:cNvGrpSpPr>
          <p:nvPr/>
        </p:nvGrpSpPr>
        <p:grpSpPr bwMode="auto">
          <a:xfrm rot="5400000">
            <a:off x="3743326" y="1304925"/>
            <a:ext cx="360362" cy="287337"/>
            <a:chOff x="1610" y="3748"/>
            <a:chExt cx="363" cy="226"/>
          </a:xfrm>
        </p:grpSpPr>
        <p:sp>
          <p:nvSpPr>
            <p:cNvPr id="89180" name="Line 53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1" name="Line 54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2" name="Line 55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83" name="Line 56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1" name="Line 57"/>
          <p:cNvSpPr>
            <a:spLocks noChangeShapeType="1"/>
          </p:cNvSpPr>
          <p:nvPr/>
        </p:nvSpPr>
        <p:spPr bwMode="auto">
          <a:xfrm flipH="1" flipV="1">
            <a:off x="190817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2" name="Line 58"/>
          <p:cNvSpPr>
            <a:spLocks noChangeShapeType="1"/>
          </p:cNvSpPr>
          <p:nvPr/>
        </p:nvSpPr>
        <p:spPr bwMode="auto">
          <a:xfrm>
            <a:off x="2124075" y="1484313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3" name="Line 59"/>
          <p:cNvSpPr>
            <a:spLocks noChangeShapeType="1"/>
          </p:cNvSpPr>
          <p:nvPr/>
        </p:nvSpPr>
        <p:spPr bwMode="auto">
          <a:xfrm>
            <a:off x="5940425" y="1412875"/>
            <a:ext cx="1727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24" name="Line 60"/>
          <p:cNvSpPr>
            <a:spLocks noChangeShapeType="1"/>
          </p:cNvSpPr>
          <p:nvPr/>
        </p:nvSpPr>
        <p:spPr bwMode="auto">
          <a:xfrm flipH="1" flipV="1">
            <a:off x="5724525" y="1700213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25" name="Group 61"/>
          <p:cNvGrpSpPr>
            <a:grpSpLocks/>
          </p:cNvGrpSpPr>
          <p:nvPr/>
        </p:nvGrpSpPr>
        <p:grpSpPr bwMode="auto">
          <a:xfrm>
            <a:off x="2916238" y="2295525"/>
            <a:ext cx="360362" cy="287338"/>
            <a:chOff x="1610" y="3748"/>
            <a:chExt cx="363" cy="226"/>
          </a:xfrm>
        </p:grpSpPr>
        <p:sp>
          <p:nvSpPr>
            <p:cNvPr id="89176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7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8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9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chemeClr val="accent2">
                  <a:lumMod val="5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6" name="Group 66"/>
          <p:cNvGrpSpPr>
            <a:grpSpLocks/>
          </p:cNvGrpSpPr>
          <p:nvPr/>
        </p:nvGrpSpPr>
        <p:grpSpPr bwMode="auto">
          <a:xfrm>
            <a:off x="6804025" y="2205038"/>
            <a:ext cx="360363" cy="287337"/>
            <a:chOff x="1610" y="3748"/>
            <a:chExt cx="363" cy="226"/>
          </a:xfrm>
        </p:grpSpPr>
        <p:sp>
          <p:nvSpPr>
            <p:cNvPr id="89172" name="Line 6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3" name="Line 6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4" name="Line 6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5" name="Line 7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7" name="Group 71"/>
          <p:cNvGrpSpPr>
            <a:grpSpLocks/>
          </p:cNvGrpSpPr>
          <p:nvPr/>
        </p:nvGrpSpPr>
        <p:grpSpPr bwMode="auto">
          <a:xfrm rot="5400000">
            <a:off x="3240087" y="4186238"/>
            <a:ext cx="360363" cy="287338"/>
            <a:chOff x="1610" y="3748"/>
            <a:chExt cx="363" cy="226"/>
          </a:xfrm>
        </p:grpSpPr>
        <p:sp>
          <p:nvSpPr>
            <p:cNvPr id="89168" name="Line 7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9" name="Line 7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0" name="Line 7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71" name="Line 7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89128" name="Group 76"/>
          <p:cNvGrpSpPr>
            <a:grpSpLocks/>
          </p:cNvGrpSpPr>
          <p:nvPr/>
        </p:nvGrpSpPr>
        <p:grpSpPr bwMode="auto">
          <a:xfrm rot="5400000">
            <a:off x="7127875" y="4186238"/>
            <a:ext cx="360363" cy="287337"/>
            <a:chOff x="1610" y="3748"/>
            <a:chExt cx="363" cy="226"/>
          </a:xfrm>
        </p:grpSpPr>
        <p:sp>
          <p:nvSpPr>
            <p:cNvPr id="89164" name="Line 77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5" name="Line 78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6" name="Line 79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7" name="Line 80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29" name="Line 84"/>
          <p:cNvSpPr>
            <a:spLocks noChangeShapeType="1"/>
          </p:cNvSpPr>
          <p:nvPr/>
        </p:nvSpPr>
        <p:spPr bwMode="auto">
          <a:xfrm flipH="1">
            <a:off x="6948488" y="2708275"/>
            <a:ext cx="287337" cy="0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0" name="Line 85"/>
          <p:cNvSpPr>
            <a:spLocks noChangeShapeType="1"/>
          </p:cNvSpPr>
          <p:nvPr/>
        </p:nvSpPr>
        <p:spPr bwMode="auto">
          <a:xfrm flipV="1">
            <a:off x="6948488" y="2420938"/>
            <a:ext cx="0" cy="287337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31" name="Line 86"/>
          <p:cNvSpPr>
            <a:spLocks noChangeShapeType="1"/>
          </p:cNvSpPr>
          <p:nvPr/>
        </p:nvSpPr>
        <p:spPr bwMode="auto">
          <a:xfrm flipH="1">
            <a:off x="4027184" y="2359646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32" name="Group 97"/>
          <p:cNvGrpSpPr>
            <a:grpSpLocks/>
          </p:cNvGrpSpPr>
          <p:nvPr/>
        </p:nvGrpSpPr>
        <p:grpSpPr bwMode="auto">
          <a:xfrm>
            <a:off x="7235825" y="2492377"/>
            <a:ext cx="1573213" cy="482600"/>
            <a:chOff x="4558" y="1570"/>
            <a:chExt cx="991" cy="304"/>
          </a:xfrm>
        </p:grpSpPr>
        <p:sp>
          <p:nvSpPr>
            <p:cNvPr id="89160" name="Oval 83"/>
            <p:cNvSpPr>
              <a:spLocks noChangeArrowheads="1"/>
            </p:cNvSpPr>
            <p:nvPr/>
          </p:nvSpPr>
          <p:spPr bwMode="auto">
            <a:xfrm>
              <a:off x="4558" y="1570"/>
              <a:ext cx="318" cy="304"/>
            </a:xfrm>
            <a:prstGeom prst="ellipse">
              <a:avLst/>
            </a:prstGeom>
            <a:noFill/>
            <a:ln w="9525" algn="ctr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 dirty="0">
                  <a:solidFill>
                    <a:srgbClr val="005DAB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62" name="Line 88"/>
            <p:cNvSpPr>
              <a:spLocks noChangeShapeType="1"/>
            </p:cNvSpPr>
            <p:nvPr/>
          </p:nvSpPr>
          <p:spPr bwMode="auto">
            <a:xfrm flipH="1">
              <a:off x="4876" y="1706"/>
              <a:ext cx="181" cy="0"/>
            </a:xfrm>
            <a:prstGeom prst="line">
              <a:avLst/>
            </a:prstGeom>
            <a:noFill/>
            <a:ln w="9525">
              <a:solidFill>
                <a:srgbClr val="005DA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63" name="Text Box 89"/>
            <p:cNvSpPr txBox="1">
              <a:spLocks noChangeArrowheads="1"/>
            </p:cNvSpPr>
            <p:nvPr/>
          </p:nvSpPr>
          <p:spPr bwMode="auto">
            <a:xfrm>
              <a:off x="5012" y="1616"/>
              <a:ext cx="537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Bs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=95</a:t>
              </a:r>
              <a:r>
                <a:rPr lang="en-US" altLang="nb-NO" sz="1200" dirty="0">
                  <a:solidFill>
                    <a:srgbClr val="005DAB"/>
                  </a:solidFill>
                  <a:latin typeface="Arial" panose="020B0604020202020204" pitchFamily="34" charset="0"/>
                </a:rPr>
                <a:t>%</a:t>
              </a:r>
            </a:p>
          </p:txBody>
        </p:sp>
      </p:grpSp>
      <p:grpSp>
        <p:nvGrpSpPr>
          <p:cNvPr id="89135" name="Group 97"/>
          <p:cNvGrpSpPr>
            <a:grpSpLocks/>
          </p:cNvGrpSpPr>
          <p:nvPr/>
        </p:nvGrpSpPr>
        <p:grpSpPr bwMode="auto">
          <a:xfrm>
            <a:off x="3350440" y="2368249"/>
            <a:ext cx="1273175" cy="1049338"/>
            <a:chOff x="4620" y="1359"/>
            <a:chExt cx="802" cy="661"/>
          </a:xfrm>
        </p:grpSpPr>
        <p:sp>
          <p:nvSpPr>
            <p:cNvPr id="89156" name="Oval 83"/>
            <p:cNvSpPr>
              <a:spLocks noChangeArrowheads="1"/>
            </p:cNvSpPr>
            <p:nvPr/>
          </p:nvSpPr>
          <p:spPr bwMode="auto">
            <a:xfrm>
              <a:off x="4626" y="1547"/>
              <a:ext cx="318" cy="304"/>
            </a:xfrm>
            <a:prstGeom prst="ellipse">
              <a:avLst/>
            </a:prstGeom>
            <a:noFill/>
            <a:ln w="9525" algn="ctr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 dirty="0">
                  <a:solidFill>
                    <a:srgbClr val="005DAB"/>
                  </a:solidFill>
                  <a:latin typeface="Arial" panose="020B0604020202020204" pitchFamily="34" charset="0"/>
                </a:rPr>
                <a:t>CC</a:t>
              </a:r>
            </a:p>
          </p:txBody>
        </p:sp>
        <p:sp>
          <p:nvSpPr>
            <p:cNvPr id="89157" name="Text Box 87"/>
            <p:cNvSpPr txBox="1">
              <a:spLocks noChangeArrowheads="1"/>
            </p:cNvSpPr>
            <p:nvPr/>
          </p:nvSpPr>
          <p:spPr bwMode="auto">
            <a:xfrm>
              <a:off x="5168" y="1359"/>
              <a:ext cx="25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>
                  <a:solidFill>
                    <a:schemeClr val="accent2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800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89158" name="Line 88"/>
            <p:cNvSpPr>
              <a:spLocks noChangeShapeType="1"/>
            </p:cNvSpPr>
            <p:nvPr/>
          </p:nvSpPr>
          <p:spPr bwMode="auto">
            <a:xfrm flipH="1">
              <a:off x="4925" y="1684"/>
              <a:ext cx="147" cy="22"/>
            </a:xfrm>
            <a:prstGeom prst="line">
              <a:avLst/>
            </a:prstGeom>
            <a:noFill/>
            <a:ln w="9525">
              <a:solidFill>
                <a:srgbClr val="005DA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9" name="Text Box 89"/>
            <p:cNvSpPr txBox="1">
              <a:spLocks noChangeArrowheads="1"/>
            </p:cNvSpPr>
            <p:nvPr/>
          </p:nvSpPr>
          <p:spPr bwMode="auto">
            <a:xfrm>
              <a:off x="4620" y="1826"/>
              <a:ext cx="646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As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=99.1%</a:t>
              </a:r>
              <a:endParaRPr lang="en-US" altLang="nb-NO" sz="1400" dirty="0">
                <a:solidFill>
                  <a:srgbClr val="005DAB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9137" name="Line 103"/>
          <p:cNvSpPr>
            <a:spLocks noChangeShapeType="1"/>
          </p:cNvSpPr>
          <p:nvPr/>
        </p:nvSpPr>
        <p:spPr bwMode="auto">
          <a:xfrm flipV="1">
            <a:off x="3096419" y="2492375"/>
            <a:ext cx="0" cy="288925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>
          <a:xfrm>
            <a:off x="611188" y="303213"/>
            <a:ext cx="9072562" cy="8604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US" altLang="nb-NO" sz="2400" kern="0" dirty="0" smtClean="0"/>
              <a:t>Solution for all regions</a:t>
            </a:r>
            <a:r>
              <a:rPr lang="en-US" altLang="nb-NO" kern="0" dirty="0"/>
              <a:t/>
            </a:r>
            <a:br>
              <a:rPr lang="en-US" altLang="nb-NO" kern="0" dirty="0"/>
            </a:br>
            <a:endParaRPr lang="en-US" altLang="nb-NO" sz="2000" kern="0" dirty="0">
              <a:solidFill>
                <a:schemeClr val="tx1"/>
              </a:solidFill>
            </a:endParaRPr>
          </a:p>
        </p:txBody>
      </p:sp>
      <p:sp>
        <p:nvSpPr>
          <p:cNvPr id="89140" name="Line 86"/>
          <p:cNvSpPr>
            <a:spLocks noChangeShapeType="1"/>
          </p:cNvSpPr>
          <p:nvPr/>
        </p:nvSpPr>
        <p:spPr bwMode="auto">
          <a:xfrm>
            <a:off x="7432675" y="2358724"/>
            <a:ext cx="0" cy="142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1" name="Group 97"/>
          <p:cNvGrpSpPr>
            <a:grpSpLocks/>
          </p:cNvGrpSpPr>
          <p:nvPr/>
        </p:nvGrpSpPr>
        <p:grpSpPr bwMode="auto">
          <a:xfrm>
            <a:off x="6083299" y="5713413"/>
            <a:ext cx="1728788" cy="782638"/>
            <a:chOff x="4603" y="1570"/>
            <a:chExt cx="1089" cy="493"/>
          </a:xfrm>
        </p:grpSpPr>
        <p:sp>
          <p:nvSpPr>
            <p:cNvPr id="89152" name="Oval 83"/>
            <p:cNvSpPr>
              <a:spLocks noChangeArrowheads="1"/>
            </p:cNvSpPr>
            <p:nvPr/>
          </p:nvSpPr>
          <p:spPr bwMode="auto">
            <a:xfrm>
              <a:off x="4603" y="1570"/>
              <a:ext cx="318" cy="304"/>
            </a:xfrm>
            <a:prstGeom prst="ellipse">
              <a:avLst/>
            </a:prstGeom>
            <a:noFill/>
            <a:ln w="9525" algn="ctr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8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CC</a:t>
              </a:r>
              <a:endPara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9154" name="Line 88"/>
            <p:cNvSpPr>
              <a:spLocks noChangeShapeType="1"/>
            </p:cNvSpPr>
            <p:nvPr/>
          </p:nvSpPr>
          <p:spPr bwMode="auto">
            <a:xfrm flipH="1">
              <a:off x="4876" y="1705"/>
              <a:ext cx="816" cy="1"/>
            </a:xfrm>
            <a:prstGeom prst="line">
              <a:avLst/>
            </a:prstGeom>
            <a:noFill/>
            <a:ln w="9525">
              <a:solidFill>
                <a:srgbClr val="005DA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5" name="Text Box 89"/>
            <p:cNvSpPr txBox="1">
              <a:spLocks noChangeArrowheads="1"/>
            </p:cNvSpPr>
            <p:nvPr/>
          </p:nvSpPr>
          <p:spPr bwMode="auto">
            <a:xfrm>
              <a:off x="4731" y="1869"/>
              <a:ext cx="557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16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4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x</a:t>
              </a:r>
              <a:r>
                <a:rPr lang="en-US" altLang="nb-NO" sz="1400" baseline="-25000" dirty="0" err="1" smtClean="0">
                  <a:solidFill>
                    <a:srgbClr val="005DAB"/>
                  </a:solidFill>
                  <a:latin typeface="Arial" panose="020B0604020202020204" pitchFamily="34" charset="0"/>
                </a:rPr>
                <a:t>Cs</a:t>
              </a:r>
              <a:r>
                <a:rPr lang="en-US" altLang="nb-NO" sz="1400" dirty="0" smtClean="0">
                  <a:solidFill>
                    <a:srgbClr val="005DAB"/>
                  </a:solidFill>
                  <a:latin typeface="Arial" panose="020B0604020202020204" pitchFamily="34" charset="0"/>
                </a:rPr>
                <a:t>=95%</a:t>
              </a:r>
              <a:endParaRPr lang="en-US" altLang="nb-NO" sz="1400" dirty="0">
                <a:solidFill>
                  <a:srgbClr val="005DAB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9142" name="Line 86"/>
          <p:cNvSpPr>
            <a:spLocks noChangeShapeType="1"/>
          </p:cNvSpPr>
          <p:nvPr/>
        </p:nvSpPr>
        <p:spPr bwMode="auto">
          <a:xfrm flipH="1">
            <a:off x="7870037" y="5235576"/>
            <a:ext cx="12696" cy="7397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3" name="Line 102"/>
          <p:cNvSpPr>
            <a:spLocks noChangeShapeType="1"/>
          </p:cNvSpPr>
          <p:nvPr/>
        </p:nvSpPr>
        <p:spPr bwMode="auto">
          <a:xfrm flipV="1">
            <a:off x="6335713" y="6200775"/>
            <a:ext cx="0" cy="36036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4" name="Line 102"/>
          <p:cNvSpPr>
            <a:spLocks noChangeShapeType="1"/>
          </p:cNvSpPr>
          <p:nvPr/>
        </p:nvSpPr>
        <p:spPr bwMode="auto">
          <a:xfrm flipH="1" flipV="1">
            <a:off x="1317624" y="4650977"/>
            <a:ext cx="25867" cy="1278334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grpSp>
        <p:nvGrpSpPr>
          <p:cNvPr id="89145" name="Group 61"/>
          <p:cNvGrpSpPr>
            <a:grpSpLocks/>
          </p:cNvGrpSpPr>
          <p:nvPr/>
        </p:nvGrpSpPr>
        <p:grpSpPr bwMode="auto">
          <a:xfrm>
            <a:off x="1219200" y="3382963"/>
            <a:ext cx="360363" cy="287337"/>
            <a:chOff x="1610" y="3748"/>
            <a:chExt cx="363" cy="226"/>
          </a:xfrm>
        </p:grpSpPr>
        <p:sp>
          <p:nvSpPr>
            <p:cNvPr id="89148" name="Line 62"/>
            <p:cNvSpPr>
              <a:spLocks noChangeShapeType="1"/>
            </p:cNvSpPr>
            <p:nvPr/>
          </p:nvSpPr>
          <p:spPr bwMode="auto">
            <a:xfrm>
              <a:off x="1610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49" name="Line 63"/>
            <p:cNvSpPr>
              <a:spLocks noChangeShapeType="1"/>
            </p:cNvSpPr>
            <p:nvPr/>
          </p:nvSpPr>
          <p:spPr bwMode="auto">
            <a:xfrm flipV="1"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0" name="Line 64"/>
            <p:cNvSpPr>
              <a:spLocks noChangeShapeType="1"/>
            </p:cNvSpPr>
            <p:nvPr/>
          </p:nvSpPr>
          <p:spPr bwMode="auto">
            <a:xfrm>
              <a:off x="1610" y="3748"/>
              <a:ext cx="363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89151" name="Line 65"/>
            <p:cNvSpPr>
              <a:spLocks noChangeShapeType="1"/>
            </p:cNvSpPr>
            <p:nvPr/>
          </p:nvSpPr>
          <p:spPr bwMode="auto">
            <a:xfrm>
              <a:off x="1973" y="3748"/>
              <a:ext cx="0" cy="226"/>
            </a:xfrm>
            <a:prstGeom prst="line">
              <a:avLst/>
            </a:prstGeom>
            <a:noFill/>
            <a:ln w="22225">
              <a:solidFill>
                <a:srgbClr val="005DAB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89146" name="Line 88"/>
          <p:cNvSpPr>
            <a:spLocks noChangeShapeType="1"/>
          </p:cNvSpPr>
          <p:nvPr/>
        </p:nvSpPr>
        <p:spPr bwMode="auto">
          <a:xfrm flipH="1" flipV="1">
            <a:off x="1400175" y="5929313"/>
            <a:ext cx="4683125" cy="20637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89147" name="Text Box 4"/>
          <p:cNvSpPr txBox="1">
            <a:spLocks noChangeArrowheads="1"/>
          </p:cNvSpPr>
          <p:nvPr/>
        </p:nvSpPr>
        <p:spPr bwMode="auto">
          <a:xfrm>
            <a:off x="671513" y="2711450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FF3300"/>
                </a:solidFill>
                <a:latin typeface="Arial" panose="020B0604020202020204" pitchFamily="34" charset="0"/>
              </a:rPr>
              <a:t>TPM</a:t>
            </a:r>
            <a:endParaRPr lang="en-US" altLang="nb-NO" sz="18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98100" y="4506515"/>
            <a:ext cx="596901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5293" y="4251603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</a:t>
            </a:r>
            <a:r>
              <a:rPr lang="nb-NO" baseline="-25000" dirty="0" smtClean="0"/>
              <a:t>S</a:t>
            </a:r>
            <a:endParaRPr lang="nb-NO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993775" y="4362053"/>
            <a:ext cx="688975" cy="288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125" name="Line 102"/>
          <p:cNvSpPr>
            <a:spLocks noChangeShapeType="1"/>
          </p:cNvSpPr>
          <p:nvPr/>
        </p:nvSpPr>
        <p:spPr bwMode="auto">
          <a:xfrm flipH="1" flipV="1">
            <a:off x="1368189" y="3496610"/>
            <a:ext cx="30399" cy="83091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17" name="Oval 83"/>
          <p:cNvSpPr>
            <a:spLocks noChangeArrowheads="1"/>
          </p:cNvSpPr>
          <p:nvPr/>
        </p:nvSpPr>
        <p:spPr bwMode="auto">
          <a:xfrm>
            <a:off x="1146175" y="3735890"/>
            <a:ext cx="504825" cy="493712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5DAB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F</a:t>
            </a: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93775" y="3496610"/>
            <a:ext cx="152400" cy="486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83"/>
          <p:cNvSpPr>
            <a:spLocks noChangeArrowheads="1"/>
          </p:cNvSpPr>
          <p:nvPr/>
        </p:nvSpPr>
        <p:spPr bwMode="auto">
          <a:xfrm>
            <a:off x="3356677" y="3299620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0" name="Line 86"/>
          <p:cNvSpPr>
            <a:spLocks noChangeShapeType="1"/>
          </p:cNvSpPr>
          <p:nvPr/>
        </p:nvSpPr>
        <p:spPr bwMode="auto">
          <a:xfrm flipH="1">
            <a:off x="4002344" y="2965149"/>
            <a:ext cx="12700" cy="6254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31" name="Line 88"/>
          <p:cNvSpPr>
            <a:spLocks noChangeShapeType="1"/>
          </p:cNvSpPr>
          <p:nvPr/>
        </p:nvSpPr>
        <p:spPr bwMode="auto">
          <a:xfrm flipH="1">
            <a:off x="3838462" y="3508071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32" name="Oval 83"/>
          <p:cNvSpPr>
            <a:spLocks noChangeArrowheads="1"/>
          </p:cNvSpPr>
          <p:nvPr/>
        </p:nvSpPr>
        <p:spPr bwMode="auto">
          <a:xfrm>
            <a:off x="5016498" y="3806128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</a:p>
        </p:txBody>
      </p:sp>
      <p:sp>
        <p:nvSpPr>
          <p:cNvPr id="133" name="Text Box 89"/>
          <p:cNvSpPr txBox="1">
            <a:spLocks noChangeArrowheads="1"/>
          </p:cNvSpPr>
          <p:nvPr/>
        </p:nvSpPr>
        <p:spPr bwMode="auto">
          <a:xfrm>
            <a:off x="4729455" y="4293541"/>
            <a:ext cx="112723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Ab,s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=2.31%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34" name="Line 86"/>
          <p:cNvSpPr>
            <a:spLocks noChangeShapeType="1"/>
          </p:cNvSpPr>
          <p:nvPr/>
        </p:nvSpPr>
        <p:spPr bwMode="auto">
          <a:xfrm flipH="1">
            <a:off x="5292080" y="3441796"/>
            <a:ext cx="0" cy="38973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36" name="Text Box 89"/>
          <p:cNvSpPr txBox="1">
            <a:spLocks noChangeArrowheads="1"/>
          </p:cNvSpPr>
          <p:nvPr/>
        </p:nvSpPr>
        <p:spPr bwMode="auto">
          <a:xfrm>
            <a:off x="3327402" y="2374900"/>
            <a:ext cx="8771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As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=95%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38277" y="2786516"/>
            <a:ext cx="638322" cy="291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max</a:t>
            </a:r>
            <a:endParaRPr lang="nb-NO" dirty="0"/>
          </a:p>
        </p:txBody>
      </p:sp>
      <p:sp>
        <p:nvSpPr>
          <p:cNvPr id="138" name="Rectangle 137"/>
          <p:cNvSpPr/>
          <p:nvPr/>
        </p:nvSpPr>
        <p:spPr>
          <a:xfrm>
            <a:off x="2665612" y="3384396"/>
            <a:ext cx="620644" cy="282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min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>
            <a:off x="3734479" y="3889217"/>
            <a:ext cx="621497" cy="580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SRC</a:t>
            </a:r>
            <a:endParaRPr lang="nb-NO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441055" y="4045245"/>
            <a:ext cx="557983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>
            <a:off x="3450712" y="4327523"/>
            <a:ext cx="325691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3035394" y="3982746"/>
            <a:ext cx="807536" cy="6645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Line 103"/>
          <p:cNvSpPr>
            <a:spLocks noChangeShapeType="1"/>
          </p:cNvSpPr>
          <p:nvPr/>
        </p:nvSpPr>
        <p:spPr bwMode="auto">
          <a:xfrm flipV="1">
            <a:off x="3035394" y="3094038"/>
            <a:ext cx="0" cy="288925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47" name="Line 88"/>
          <p:cNvSpPr>
            <a:spLocks noChangeShapeType="1"/>
          </p:cNvSpPr>
          <p:nvPr/>
        </p:nvSpPr>
        <p:spPr bwMode="auto">
          <a:xfrm flipH="1">
            <a:off x="3207463" y="2908591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48" name="Line 88"/>
          <p:cNvSpPr>
            <a:spLocks noChangeShapeType="1"/>
          </p:cNvSpPr>
          <p:nvPr/>
        </p:nvSpPr>
        <p:spPr bwMode="auto">
          <a:xfrm flipH="1">
            <a:off x="3233177" y="3512136"/>
            <a:ext cx="176580" cy="27983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dirty="0"/>
          </a:p>
        </p:txBody>
      </p:sp>
      <p:sp>
        <p:nvSpPr>
          <p:cNvPr id="149" name="Line 103"/>
          <p:cNvSpPr>
            <a:spLocks noChangeShapeType="1"/>
          </p:cNvSpPr>
          <p:nvPr/>
        </p:nvSpPr>
        <p:spPr bwMode="auto">
          <a:xfrm flipV="1">
            <a:off x="3035394" y="3687065"/>
            <a:ext cx="0" cy="288925"/>
          </a:xfrm>
          <a:prstGeom prst="line">
            <a:avLst/>
          </a:prstGeom>
          <a:noFill/>
          <a:ln w="9525">
            <a:solidFill>
              <a:srgbClr val="005DA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sp>
        <p:nvSpPr>
          <p:cNvPr id="150" name="Oval 83"/>
          <p:cNvSpPr>
            <a:spLocks noChangeArrowheads="1"/>
          </p:cNvSpPr>
          <p:nvPr/>
        </p:nvSpPr>
        <p:spPr bwMode="auto">
          <a:xfrm>
            <a:off x="7667625" y="4045245"/>
            <a:ext cx="504825" cy="482600"/>
          </a:xfrm>
          <a:prstGeom prst="ellipse">
            <a:avLst/>
          </a:prstGeom>
          <a:noFill/>
          <a:ln w="9525" algn="ctr">
            <a:solidFill>
              <a:srgbClr val="005DA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b-NO" sz="1800" dirty="0" smtClean="0">
                <a:solidFill>
                  <a:srgbClr val="005DAB"/>
                </a:solidFill>
                <a:latin typeface="Arial" panose="020B0604020202020204" pitchFamily="34" charset="0"/>
              </a:rPr>
              <a:t>CC</a:t>
            </a:r>
            <a:endParaRPr lang="en-US" altLang="nb-NO" sz="18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  <p:sp>
        <p:nvSpPr>
          <p:cNvPr id="151" name="Line 86"/>
          <p:cNvSpPr>
            <a:spLocks noChangeShapeType="1"/>
          </p:cNvSpPr>
          <p:nvPr/>
        </p:nvSpPr>
        <p:spPr bwMode="auto">
          <a:xfrm flipV="1">
            <a:off x="7882732" y="4527845"/>
            <a:ext cx="27781" cy="70138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  <p:cxnSp>
        <p:nvCxnSpPr>
          <p:cNvPr id="152" name="Straight Arrow Connector 151"/>
          <p:cNvCxnSpPr/>
          <p:nvPr/>
        </p:nvCxnSpPr>
        <p:spPr>
          <a:xfrm flipH="1">
            <a:off x="7324750" y="4327523"/>
            <a:ext cx="333350" cy="0"/>
          </a:xfrm>
          <a:prstGeom prst="straightConnector1">
            <a:avLst/>
          </a:prstGeom>
          <a:ln>
            <a:solidFill>
              <a:srgbClr val="005D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 Box 89"/>
          <p:cNvSpPr txBox="1">
            <a:spLocks noChangeArrowheads="1"/>
          </p:cNvSpPr>
          <p:nvPr/>
        </p:nvSpPr>
        <p:spPr bwMode="auto">
          <a:xfrm>
            <a:off x="8146038" y="4097615"/>
            <a:ext cx="103265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b-NO" sz="14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x</a:t>
            </a:r>
            <a:r>
              <a:rPr lang="en-US" altLang="nb-NO" sz="1400" baseline="-25000" dirty="0" err="1" smtClean="0">
                <a:solidFill>
                  <a:srgbClr val="005DAB"/>
                </a:solidFill>
                <a:latin typeface="Arial" panose="020B0604020202020204" pitchFamily="34" charset="0"/>
              </a:rPr>
              <a:t>Cs</a:t>
            </a:r>
            <a:r>
              <a:rPr lang="en-US" altLang="nb-NO" sz="1400" dirty="0" smtClean="0">
                <a:solidFill>
                  <a:srgbClr val="005DAB"/>
                </a:solidFill>
                <a:latin typeface="Arial" panose="020B0604020202020204" pitchFamily="34" charset="0"/>
              </a:rPr>
              <a:t>=99.3%</a:t>
            </a:r>
            <a:endParaRPr lang="en-US" altLang="nb-NO" sz="1400" dirty="0">
              <a:solidFill>
                <a:srgbClr val="005DAB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3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>
                <a:solidFill>
                  <a:srgbClr val="FF0000"/>
                </a:solidFill>
              </a:rPr>
              <a:t>Switching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between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active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constraint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smtClean="0">
                <a:solidFill>
                  <a:srgbClr val="FF0000"/>
                </a:solidFill>
              </a:rPr>
              <a:t>regions </a:t>
            </a:r>
            <a:r>
              <a:rPr lang="nb-NO" sz="2000" dirty="0" smtClean="0">
                <a:solidFill>
                  <a:srgbClr val="FF0000"/>
                </a:solidFill>
              </a:rPr>
              <a:t>(</a:t>
            </a:r>
            <a:r>
              <a:rPr lang="nb-NO" sz="2000" dirty="0" err="1">
                <a:solidFill>
                  <a:srgbClr val="FF0000"/>
                </a:solidFill>
              </a:rPr>
              <a:t>Supervisory</a:t>
            </a:r>
            <a:r>
              <a:rPr lang="nb-NO" sz="2000" dirty="0">
                <a:solidFill>
                  <a:srgbClr val="FF0000"/>
                </a:solidFill>
              </a:rPr>
              <a:t> </a:t>
            </a:r>
            <a:r>
              <a:rPr lang="nb-NO" sz="2000" dirty="0" smtClean="0">
                <a:solidFill>
                  <a:srgbClr val="FF0000"/>
                </a:solidFill>
              </a:rPr>
              <a:t>control)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Reach </a:t>
            </a:r>
            <a:r>
              <a:rPr lang="nb-NO" dirty="0" err="1" smtClean="0"/>
              <a:t>new</a:t>
            </a:r>
            <a:r>
              <a:rPr lang="nb-NO" dirty="0" smtClean="0"/>
              <a:t> </a:t>
            </a:r>
            <a:r>
              <a:rPr lang="nb-NO" dirty="0" err="1" smtClean="0"/>
              <a:t>constraint</a:t>
            </a:r>
            <a:r>
              <a:rPr lang="nb-NO" dirty="0" smtClean="0"/>
              <a:t> (</a:t>
            </a:r>
            <a:r>
              <a:rPr lang="nb-NO" dirty="0" err="1"/>
              <a:t>b</a:t>
            </a:r>
            <a:r>
              <a:rPr lang="nb-NO" dirty="0" err="1" smtClean="0"/>
              <a:t>ecause</a:t>
            </a:r>
            <a:r>
              <a:rPr lang="nb-NO" dirty="0" smtClean="0"/>
              <a:t> of </a:t>
            </a:r>
            <a:r>
              <a:rPr lang="nb-NO" dirty="0" err="1" smtClean="0"/>
              <a:t>disturbance</a:t>
            </a:r>
            <a:r>
              <a:rPr lang="nb-NO" dirty="0" smtClean="0"/>
              <a:t> or setpoint </a:t>
            </a:r>
            <a:r>
              <a:rPr lang="nb-NO" dirty="0" err="1" smtClean="0"/>
              <a:t>change</a:t>
            </a:r>
            <a:r>
              <a:rPr lang="nb-NO" dirty="0" smtClean="0"/>
              <a:t>): </a:t>
            </a:r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CV </a:t>
            </a:r>
            <a:r>
              <a:rPr lang="nb-NO" dirty="0" err="1"/>
              <a:t>constraint</a:t>
            </a:r>
            <a:r>
              <a:rPr lang="nb-NO" dirty="0"/>
              <a:t> </a:t>
            </a:r>
          </a:p>
          <a:p>
            <a:pPr lvl="1"/>
            <a:r>
              <a:rPr lang="nb-NO" dirty="0" err="1"/>
              <a:t>Give</a:t>
            </a:r>
            <a:r>
              <a:rPr lang="nb-NO" dirty="0"/>
              <a:t> up </a:t>
            </a:r>
            <a:r>
              <a:rPr lang="nb-NO" dirty="0" err="1" smtClean="0"/>
              <a:t>another</a:t>
            </a:r>
            <a:r>
              <a:rPr lang="nb-NO" dirty="0" smtClean="0"/>
              <a:t> </a:t>
            </a:r>
            <a:r>
              <a:rPr lang="nb-NO" dirty="0"/>
              <a:t>less </a:t>
            </a:r>
            <a:r>
              <a:rPr lang="nb-NO" dirty="0" err="1"/>
              <a:t>important</a:t>
            </a:r>
            <a:r>
              <a:rPr lang="nb-NO" dirty="0"/>
              <a:t> CV (</a:t>
            </a:r>
            <a:r>
              <a:rPr lang="nb-NO" dirty="0" err="1">
                <a:solidFill>
                  <a:srgbClr val="FF0000"/>
                </a:solidFill>
              </a:rPr>
              <a:t>max</a:t>
            </a:r>
            <a:r>
              <a:rPr lang="nb-NO" dirty="0">
                <a:solidFill>
                  <a:srgbClr val="FF0000"/>
                </a:solidFill>
              </a:rPr>
              <a:t>/min </a:t>
            </a:r>
            <a:r>
              <a:rPr lang="nb-NO" dirty="0" err="1">
                <a:solidFill>
                  <a:srgbClr val="FF0000"/>
                </a:solidFill>
              </a:rPr>
              <a:t>selector</a:t>
            </a:r>
            <a:r>
              <a:rPr lang="nb-NO" dirty="0"/>
              <a:t>)</a:t>
            </a:r>
          </a:p>
          <a:p>
            <a:endParaRPr lang="nb-NO" dirty="0" smtClean="0"/>
          </a:p>
          <a:p>
            <a:r>
              <a:rPr lang="nb-NO" dirty="0" smtClean="0"/>
              <a:t>MV </a:t>
            </a:r>
            <a:r>
              <a:rPr lang="nb-NO" dirty="0" err="1"/>
              <a:t>constraint</a:t>
            </a:r>
            <a:r>
              <a:rPr lang="nb-NO" dirty="0"/>
              <a:t> </a:t>
            </a:r>
            <a:r>
              <a:rPr lang="nb-NO" sz="1600" dirty="0" smtClean="0"/>
              <a:t>(</a:t>
            </a:r>
            <a:r>
              <a:rPr lang="nb-NO" sz="1600" dirty="0" err="1" smtClean="0"/>
              <a:t>the</a:t>
            </a:r>
            <a:r>
              <a:rPr lang="nb-NO" sz="1600" dirty="0" smtClean="0"/>
              <a:t> MV </a:t>
            </a:r>
            <a:r>
              <a:rPr lang="nb-NO" sz="1600" dirty="0"/>
              <a:t>is used for control of </a:t>
            </a:r>
            <a:r>
              <a:rPr lang="nb-NO" sz="1600" dirty="0" smtClean="0"/>
              <a:t>a CV, </a:t>
            </a:r>
            <a:r>
              <a:rPr lang="nb-NO" sz="1600" dirty="0" err="1" smtClean="0"/>
              <a:t>otherwise</a:t>
            </a:r>
            <a:r>
              <a:rPr lang="nb-NO" sz="1600" dirty="0" smtClean="0"/>
              <a:t> it </a:t>
            </a:r>
            <a:r>
              <a:rPr lang="nb-NO" sz="1600" dirty="0" err="1" smtClean="0"/>
              <a:t>would</a:t>
            </a:r>
            <a:r>
              <a:rPr lang="nb-NO" sz="1600" dirty="0" smtClean="0"/>
              <a:t> not </a:t>
            </a:r>
            <a:r>
              <a:rPr lang="nb-NO" sz="1600" dirty="0" err="1" smtClean="0"/>
              <a:t>saturate</a:t>
            </a:r>
            <a:r>
              <a:rPr lang="nb-NO" sz="1600" dirty="0" smtClean="0"/>
              <a:t>) </a:t>
            </a:r>
            <a:endParaRPr lang="nb-NO" sz="1600" dirty="0"/>
          </a:p>
          <a:p>
            <a:pPr marL="800100" lvl="1" indent="-342900">
              <a:buFont typeface="+mj-lt"/>
              <a:buAutoNum type="arabicPeriod"/>
            </a:pPr>
            <a:r>
              <a:rPr lang="nb-NO" dirty="0" err="1"/>
              <a:t>Low-priority</a:t>
            </a:r>
            <a:r>
              <a:rPr lang="nb-NO" dirty="0"/>
              <a:t> CV (e.g., </a:t>
            </a:r>
            <a:r>
              <a:rPr lang="nb-NO" dirty="0" err="1"/>
              <a:t>self-optimizing</a:t>
            </a:r>
            <a:r>
              <a:rPr lang="nb-NO" dirty="0"/>
              <a:t> variable or </a:t>
            </a:r>
            <a:r>
              <a:rPr lang="nb-NO" dirty="0" err="1"/>
              <a:t>throughput</a:t>
            </a:r>
            <a:r>
              <a:rPr lang="nb-NO" dirty="0"/>
              <a:t>): </a:t>
            </a:r>
            <a:r>
              <a:rPr lang="nb-NO" dirty="0" smtClean="0">
                <a:solidFill>
                  <a:srgbClr val="FF0000"/>
                </a:solidFill>
              </a:rPr>
              <a:t>No </a:t>
            </a:r>
            <a:r>
              <a:rPr lang="nb-NO" dirty="0" err="1" smtClean="0">
                <a:solidFill>
                  <a:srgbClr val="FF0000"/>
                </a:solidFill>
              </a:rPr>
              <a:t>special</a:t>
            </a:r>
            <a:r>
              <a:rPr lang="nb-NO" dirty="0" smtClean="0">
                <a:solidFill>
                  <a:srgbClr val="FF0000"/>
                </a:solidFill>
              </a:rPr>
              <a:t> action </a:t>
            </a:r>
            <a:r>
              <a:rPr lang="nb-NO" dirty="0" err="1" smtClean="0">
                <a:solidFill>
                  <a:srgbClr val="FF0000"/>
                </a:solidFill>
              </a:rPr>
              <a:t>needed</a:t>
            </a:r>
            <a:r>
              <a:rPr lang="nb-NO" dirty="0" smtClean="0">
                <a:solidFill>
                  <a:srgbClr val="FF0000"/>
                </a:solidFill>
              </a:rPr>
              <a:t>; </a:t>
            </a:r>
            <a:r>
              <a:rPr lang="nb-NO" dirty="0" err="1" smtClean="0">
                <a:solidFill>
                  <a:srgbClr val="FF0000"/>
                </a:solidFill>
              </a:rPr>
              <a:t>Give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up CV </a:t>
            </a:r>
            <a:r>
              <a:rPr lang="nb-NO" dirty="0"/>
              <a:t>(«let CV float»)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dirty="0" err="1"/>
              <a:t>Important</a:t>
            </a:r>
            <a:r>
              <a:rPr lang="nb-NO" dirty="0"/>
              <a:t> CV (</a:t>
            </a:r>
            <a:r>
              <a:rPr lang="nb-NO" dirty="0" err="1"/>
              <a:t>active</a:t>
            </a:r>
            <a:r>
              <a:rPr lang="nb-NO" dirty="0"/>
              <a:t> </a:t>
            </a:r>
            <a:r>
              <a:rPr lang="nb-NO" dirty="0" err="1"/>
              <a:t>constraint</a:t>
            </a:r>
            <a:r>
              <a:rPr lang="nb-NO" dirty="0"/>
              <a:t>): Must </a:t>
            </a:r>
            <a:r>
              <a:rPr lang="nb-NO" dirty="0" err="1"/>
              <a:t>find</a:t>
            </a:r>
            <a:r>
              <a:rPr lang="nb-NO" dirty="0"/>
              <a:t> </a:t>
            </a:r>
            <a:r>
              <a:rPr lang="nb-NO" dirty="0" err="1"/>
              <a:t>another</a:t>
            </a:r>
            <a:r>
              <a:rPr lang="nb-NO" dirty="0"/>
              <a:t> MV </a:t>
            </a:r>
          </a:p>
          <a:p>
            <a:pPr lvl="2"/>
            <a:r>
              <a:rPr lang="nb-NO" dirty="0">
                <a:solidFill>
                  <a:srgbClr val="FF0000"/>
                </a:solidFill>
              </a:rPr>
              <a:t>Split range control (SRC) </a:t>
            </a:r>
            <a:r>
              <a:rPr lang="nb-NO" dirty="0"/>
              <a:t>or </a:t>
            </a:r>
            <a:r>
              <a:rPr lang="nb-NO" dirty="0" err="1"/>
              <a:t>some</a:t>
            </a:r>
            <a:r>
              <a:rPr lang="nb-NO" dirty="0"/>
              <a:t> </a:t>
            </a:r>
            <a:r>
              <a:rPr lang="nb-NO" dirty="0" err="1"/>
              <a:t>other</a:t>
            </a:r>
            <a:r>
              <a:rPr lang="nb-NO" dirty="0"/>
              <a:t> </a:t>
            </a:r>
            <a:r>
              <a:rPr lang="nb-NO" dirty="0" err="1"/>
              <a:t>logic</a:t>
            </a:r>
            <a:endParaRPr lang="nb-NO" dirty="0"/>
          </a:p>
          <a:p>
            <a:pPr lvl="2"/>
            <a:r>
              <a:rPr lang="nb-NO" dirty="0" err="1"/>
              <a:t>Suboptimal</a:t>
            </a:r>
            <a:r>
              <a:rPr lang="nb-NO" dirty="0"/>
              <a:t> (</a:t>
            </a:r>
            <a:r>
              <a:rPr lang="nb-NO" dirty="0" err="1"/>
              <a:t>avoid</a:t>
            </a:r>
            <a:r>
              <a:rPr lang="nb-NO" dirty="0"/>
              <a:t> </a:t>
            </a:r>
            <a:r>
              <a:rPr lang="nb-NO" dirty="0" err="1"/>
              <a:t>switching</a:t>
            </a:r>
            <a:r>
              <a:rPr lang="nb-NO" dirty="0"/>
              <a:t>): </a:t>
            </a:r>
            <a:r>
              <a:rPr lang="nb-NO" dirty="0" err="1"/>
              <a:t>Use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other</a:t>
            </a:r>
            <a:r>
              <a:rPr lang="nb-NO" dirty="0"/>
              <a:t> MV for </a:t>
            </a:r>
            <a:r>
              <a:rPr lang="nb-NO" dirty="0" err="1">
                <a:solidFill>
                  <a:srgbClr val="FF0000"/>
                </a:solidFill>
              </a:rPr>
              <a:t>valve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position</a:t>
            </a:r>
            <a:r>
              <a:rPr lang="nb-NO" dirty="0">
                <a:solidFill>
                  <a:srgbClr val="FF0000"/>
                </a:solidFill>
              </a:rPr>
              <a:t> control</a:t>
            </a:r>
            <a:r>
              <a:rPr lang="nb-NO" dirty="0"/>
              <a:t> (= Input resetting = Midranging</a:t>
            </a:r>
            <a:r>
              <a:rPr lang="nb-NO" dirty="0" smtClean="0"/>
              <a:t>)</a:t>
            </a:r>
          </a:p>
          <a:p>
            <a:pPr lvl="2"/>
            <a:endParaRPr lang="nb-NO" dirty="0" smtClean="0"/>
          </a:p>
          <a:p>
            <a:pPr marL="457200" lvl="1" indent="0">
              <a:buNone/>
            </a:pPr>
            <a:r>
              <a:rPr lang="nb-NO" sz="1400" dirty="0" smtClean="0"/>
              <a:t>Notes. </a:t>
            </a:r>
          </a:p>
          <a:p>
            <a:pPr lvl="1"/>
            <a:r>
              <a:rPr lang="nb-NO" dirty="0" smtClean="0"/>
              <a:t>Case 1: This case is </a:t>
            </a:r>
            <a:r>
              <a:rPr lang="nb-NO" dirty="0" err="1" smtClean="0"/>
              <a:t>preferable</a:t>
            </a:r>
            <a:r>
              <a:rPr lang="nb-NO" dirty="0" smtClean="0"/>
              <a:t> so </a:t>
            </a:r>
            <a:r>
              <a:rPr lang="nb-NO" dirty="0" err="1" smtClean="0"/>
              <a:t>get</a:t>
            </a:r>
            <a:r>
              <a:rPr lang="nb-NO" dirty="0" smtClean="0"/>
              <a:t> </a:t>
            </a:r>
            <a:r>
              <a:rPr lang="nb-NO" dirty="0" err="1" smtClean="0"/>
              <a:t>pairing</a:t>
            </a:r>
            <a:r>
              <a:rPr lang="nb-NO" dirty="0" smtClean="0"/>
              <a:t> </a:t>
            </a:r>
            <a:r>
              <a:rPr lang="nb-NO" dirty="0" err="1" smtClean="0"/>
              <a:t>rule</a:t>
            </a:r>
            <a:r>
              <a:rPr lang="nb-NO" dirty="0" smtClean="0"/>
              <a:t>:</a:t>
            </a:r>
          </a:p>
          <a:p>
            <a:pPr lvl="2"/>
            <a:r>
              <a:rPr lang="nb-NO" dirty="0" smtClean="0"/>
              <a:t>«MV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</a:t>
            </a:r>
            <a:r>
              <a:rPr lang="nb-NO" dirty="0" err="1"/>
              <a:t>saturate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</a:t>
            </a:r>
            <a:r>
              <a:rPr lang="nb-NO" dirty="0" err="1"/>
              <a:t>paired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smtClean="0"/>
              <a:t>CV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be given up»</a:t>
            </a:r>
          </a:p>
          <a:p>
            <a:pPr lvl="2"/>
            <a:r>
              <a:rPr lang="nb-NO" dirty="0" smtClean="0"/>
              <a:t>Alternative </a:t>
            </a:r>
            <a:r>
              <a:rPr lang="nb-NO" dirty="0" err="1" smtClean="0"/>
              <a:t>interpretaton</a:t>
            </a:r>
            <a:r>
              <a:rPr lang="nb-NO" dirty="0" smtClean="0"/>
              <a:t>: «</a:t>
            </a:r>
            <a:r>
              <a:rPr lang="nb-NO" dirty="0" err="1" smtClean="0"/>
              <a:t>Avoid</a:t>
            </a:r>
            <a:r>
              <a:rPr lang="nb-NO" dirty="0" smtClean="0"/>
              <a:t> </a:t>
            </a:r>
            <a:r>
              <a:rPr lang="nb-NO" dirty="0" err="1"/>
              <a:t>using</a:t>
            </a:r>
            <a:r>
              <a:rPr lang="nb-NO" dirty="0"/>
              <a:t> MV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</a:t>
            </a:r>
            <a:r>
              <a:rPr lang="nb-NO" dirty="0" err="1"/>
              <a:t>optimally</a:t>
            </a:r>
            <a:r>
              <a:rPr lang="nb-NO" dirty="0"/>
              <a:t> </a:t>
            </a:r>
            <a:r>
              <a:rPr lang="nb-NO" dirty="0" err="1"/>
              <a:t>saturate</a:t>
            </a:r>
            <a:r>
              <a:rPr lang="nb-NO" dirty="0"/>
              <a:t> (steady-</a:t>
            </a:r>
            <a:r>
              <a:rPr lang="nb-NO" dirty="0" err="1"/>
              <a:t>state</a:t>
            </a:r>
            <a:r>
              <a:rPr lang="nb-NO" dirty="0"/>
              <a:t>) to control </a:t>
            </a:r>
            <a:r>
              <a:rPr lang="nb-NO" dirty="0" err="1"/>
              <a:t>important</a:t>
            </a:r>
            <a:r>
              <a:rPr lang="nb-NO" dirty="0"/>
              <a:t> </a:t>
            </a:r>
            <a:r>
              <a:rPr lang="nb-NO" dirty="0" smtClean="0"/>
              <a:t>CV»</a:t>
            </a:r>
            <a:endParaRPr lang="nb-NO" dirty="0"/>
          </a:p>
          <a:p>
            <a:pPr lvl="1"/>
            <a:r>
              <a:rPr lang="nb-NO" dirty="0" smtClean="0"/>
              <a:t>Case 2: </a:t>
            </a:r>
            <a:r>
              <a:rPr lang="nb-NO" dirty="0" err="1" smtClean="0"/>
              <a:t>Unless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is an «</a:t>
            </a:r>
            <a:r>
              <a:rPr lang="nb-NO" dirty="0" err="1" smtClean="0"/>
              <a:t>unused</a:t>
            </a:r>
            <a:r>
              <a:rPr lang="nb-NO" dirty="0" smtClean="0"/>
              <a:t>» MV, </a:t>
            </a:r>
            <a:r>
              <a:rPr lang="nb-NO" dirty="0" err="1" smtClean="0"/>
              <a:t>we</a:t>
            </a:r>
            <a:r>
              <a:rPr lang="nb-NO" dirty="0" smtClean="0"/>
              <a:t> must </a:t>
            </a:r>
            <a:r>
              <a:rPr lang="nb-NO" dirty="0" err="1" smtClean="0"/>
              <a:t>find</a:t>
            </a:r>
            <a:r>
              <a:rPr lang="nb-NO" dirty="0" smtClean="0"/>
              <a:t> </a:t>
            </a:r>
            <a:r>
              <a:rPr lang="nb-NO" dirty="0" err="1" smtClean="0"/>
              <a:t>another</a:t>
            </a:r>
            <a:r>
              <a:rPr lang="nb-NO" dirty="0" smtClean="0"/>
              <a:t> MV </a:t>
            </a:r>
            <a:r>
              <a:rPr lang="nb-NO" dirty="0" err="1" smtClean="0"/>
              <a:t>that</a:t>
            </a:r>
            <a:r>
              <a:rPr lang="nb-NO" dirty="0" smtClean="0"/>
              <a:t> is controlling a CV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be given up, e.g., </a:t>
            </a:r>
            <a:r>
              <a:rPr lang="nb-NO" dirty="0" err="1" smtClean="0"/>
              <a:t>using</a:t>
            </a:r>
            <a:r>
              <a:rPr lang="nb-NO" dirty="0" smtClean="0"/>
              <a:t> a </a:t>
            </a:r>
            <a:r>
              <a:rPr lang="nb-NO" dirty="0" err="1" smtClean="0">
                <a:solidFill>
                  <a:srgbClr val="FF0000"/>
                </a:solidFill>
              </a:rPr>
              <a:t>selector</a:t>
            </a:r>
            <a:endParaRPr lang="nb-NO" dirty="0">
              <a:solidFill>
                <a:srgbClr val="FF0000"/>
              </a:solidFill>
            </a:endParaRPr>
          </a:p>
          <a:p>
            <a:pPr lvl="2"/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712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rgbClr val="FF0000"/>
                </a:solidFill>
              </a:rPr>
              <a:t>Switching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between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active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err="1">
                <a:solidFill>
                  <a:srgbClr val="FF0000"/>
                </a:solidFill>
              </a:rPr>
              <a:t>constraint</a:t>
            </a:r>
            <a:r>
              <a:rPr lang="nb-NO" dirty="0">
                <a:solidFill>
                  <a:srgbClr val="FF0000"/>
                </a:solidFill>
              </a:rPr>
              <a:t> regions </a:t>
            </a:r>
            <a:r>
              <a:rPr lang="nb-NO" sz="2000" dirty="0">
                <a:solidFill>
                  <a:srgbClr val="FF0000"/>
                </a:solidFill>
              </a:rPr>
              <a:t>(</a:t>
            </a:r>
            <a:r>
              <a:rPr lang="nb-NO" sz="2000" dirty="0" err="1">
                <a:solidFill>
                  <a:srgbClr val="FF0000"/>
                </a:solidFill>
              </a:rPr>
              <a:t>Supervisory</a:t>
            </a:r>
            <a:r>
              <a:rPr lang="nb-NO" sz="2000" dirty="0">
                <a:solidFill>
                  <a:srgbClr val="FF0000"/>
                </a:solidFill>
              </a:rPr>
              <a:t> control</a:t>
            </a:r>
            <a:r>
              <a:rPr lang="nb-NO" sz="2000" dirty="0" smtClean="0">
                <a:solidFill>
                  <a:srgbClr val="FF0000"/>
                </a:solidFill>
              </a:rPr>
              <a:t>)….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Designing a </a:t>
            </a:r>
            <a:r>
              <a:rPr lang="nb-NO" dirty="0" err="1" smtClean="0"/>
              <a:t>supervisory</a:t>
            </a:r>
            <a:r>
              <a:rPr lang="nb-NO" dirty="0" smtClean="0"/>
              <a:t> control system in a </a:t>
            </a:r>
            <a:r>
              <a:rPr lang="nb-NO" dirty="0" err="1" smtClean="0"/>
              <a:t>systematic</a:t>
            </a:r>
            <a:r>
              <a:rPr lang="nb-NO" dirty="0" smtClean="0"/>
              <a:t> manner </a:t>
            </a:r>
            <a:r>
              <a:rPr lang="nb-NO" dirty="0" err="1" smtClean="0"/>
              <a:t>requires</a:t>
            </a:r>
            <a:r>
              <a:rPr lang="nb-NO" dirty="0" smtClean="0"/>
              <a:t> </a:t>
            </a:r>
            <a:r>
              <a:rPr lang="nb-NO" dirty="0" err="1" smtClean="0"/>
              <a:t>precomputing</a:t>
            </a:r>
            <a:r>
              <a:rPr lang="nb-NO" dirty="0" smtClean="0"/>
              <a:t> and </a:t>
            </a:r>
            <a:r>
              <a:rPr lang="nb-NO" dirty="0" err="1" smtClean="0"/>
              <a:t>analyzing</a:t>
            </a:r>
            <a:r>
              <a:rPr lang="nb-NO" dirty="0" smtClean="0"/>
              <a:t> all </a:t>
            </a:r>
            <a:r>
              <a:rPr lang="nb-NO" dirty="0" err="1" smtClean="0"/>
              <a:t>possible</a:t>
            </a:r>
            <a:r>
              <a:rPr lang="nb-NO" dirty="0" smtClean="0"/>
              <a:t> </a:t>
            </a:r>
            <a:r>
              <a:rPr lang="nb-NO" dirty="0" err="1" smtClean="0"/>
              <a:t>future</a:t>
            </a:r>
            <a:r>
              <a:rPr lang="nb-NO" dirty="0" smtClean="0"/>
              <a:t> scenarios (</a:t>
            </a:r>
            <a:r>
              <a:rPr lang="nb-NO" dirty="0" err="1" smtClean="0"/>
              <a:t>caused</a:t>
            </a:r>
            <a:r>
              <a:rPr lang="nb-NO" dirty="0" smtClean="0"/>
              <a:t> by </a:t>
            </a:r>
            <a:r>
              <a:rPr lang="nb-NO" dirty="0" err="1" smtClean="0"/>
              <a:t>disturbances</a:t>
            </a:r>
            <a:r>
              <a:rPr lang="nb-NO" dirty="0" smtClean="0"/>
              <a:t> and </a:t>
            </a:r>
            <a:r>
              <a:rPr lang="nb-NO" dirty="0" err="1" smtClean="0"/>
              <a:t>price</a:t>
            </a:r>
            <a:r>
              <a:rPr lang="nb-NO" dirty="0" smtClean="0"/>
              <a:t> </a:t>
            </a:r>
            <a:r>
              <a:rPr lang="nb-NO" dirty="0" err="1" smtClean="0"/>
              <a:t>changes</a:t>
            </a:r>
            <a:r>
              <a:rPr lang="nb-NO" dirty="0" smtClean="0"/>
              <a:t>)</a:t>
            </a:r>
          </a:p>
          <a:p>
            <a:endParaRPr lang="nb-NO" dirty="0"/>
          </a:p>
          <a:p>
            <a:r>
              <a:rPr lang="nb-NO" dirty="0" smtClean="0"/>
              <a:t>Relevant </a:t>
            </a:r>
            <a:r>
              <a:rPr lang="nb-NO" dirty="0" err="1" smtClean="0"/>
              <a:t>issue</a:t>
            </a:r>
            <a:r>
              <a:rPr lang="nb-NO" dirty="0" smtClean="0"/>
              <a:t> </a:t>
            </a:r>
            <a:r>
              <a:rPr lang="nb-NO" dirty="0" err="1" smtClean="0"/>
              <a:t>also</a:t>
            </a:r>
            <a:r>
              <a:rPr lang="nb-NO" dirty="0" smtClean="0"/>
              <a:t> for MPC </a:t>
            </a:r>
          </a:p>
          <a:p>
            <a:pPr lvl="1"/>
            <a:r>
              <a:rPr lang="nb-NO" dirty="0" smtClean="0"/>
              <a:t>MPC </a:t>
            </a:r>
            <a:r>
              <a:rPr lang="nb-NO" dirty="0" err="1" smtClean="0"/>
              <a:t>can</a:t>
            </a:r>
            <a:r>
              <a:rPr lang="nb-NO" dirty="0" smtClean="0"/>
              <a:t> handle </a:t>
            </a:r>
            <a:r>
              <a:rPr lang="nb-NO" dirty="0" err="1" smtClean="0"/>
              <a:t>some</a:t>
            </a:r>
            <a:r>
              <a:rPr lang="nb-NO" dirty="0" smtClean="0"/>
              <a:t> </a:t>
            </a:r>
            <a:r>
              <a:rPr lang="nb-NO" dirty="0" err="1" smtClean="0"/>
              <a:t>switches</a:t>
            </a:r>
            <a:r>
              <a:rPr lang="nb-NO" dirty="0" smtClean="0"/>
              <a:t> </a:t>
            </a:r>
            <a:r>
              <a:rPr lang="nb-NO" dirty="0" err="1" smtClean="0"/>
              <a:t>but</a:t>
            </a:r>
            <a:r>
              <a:rPr lang="nb-NO" dirty="0" smtClean="0"/>
              <a:t> not all (must </a:t>
            </a:r>
            <a:r>
              <a:rPr lang="nb-NO" dirty="0" err="1" smtClean="0"/>
              <a:t>anyway</a:t>
            </a:r>
            <a:r>
              <a:rPr lang="nb-NO" dirty="0" smtClean="0"/>
              <a:t> </a:t>
            </a:r>
            <a:r>
              <a:rPr lang="nb-NO" dirty="0" err="1" smtClean="0"/>
              <a:t>define</a:t>
            </a:r>
            <a:r>
              <a:rPr lang="nb-NO" dirty="0" smtClean="0"/>
              <a:t> </a:t>
            </a:r>
            <a:r>
              <a:rPr lang="nb-NO" dirty="0" err="1" smtClean="0"/>
              <a:t>priority</a:t>
            </a:r>
            <a:r>
              <a:rPr lang="nb-NO" dirty="0" smtClean="0"/>
              <a:t> for MPC)</a:t>
            </a:r>
          </a:p>
          <a:p>
            <a:endParaRPr lang="nb-NO" dirty="0"/>
          </a:p>
          <a:p>
            <a:r>
              <a:rPr lang="nb-NO" dirty="0" err="1" smtClean="0"/>
              <a:t>Graphical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be </a:t>
            </a:r>
            <a:r>
              <a:rPr lang="nb-NO" dirty="0" err="1" smtClean="0"/>
              <a:t>useful</a:t>
            </a:r>
            <a:endParaRPr lang="nb-NO" dirty="0" smtClean="0"/>
          </a:p>
          <a:p>
            <a:pPr lvl="1"/>
            <a:r>
              <a:rPr lang="nb-NO" dirty="0" smtClean="0"/>
              <a:t>Optimal </a:t>
            </a:r>
            <a:r>
              <a:rPr lang="nb-NO" dirty="0" err="1"/>
              <a:t>c</a:t>
            </a:r>
            <a:r>
              <a:rPr lang="nb-NO" dirty="0" err="1" smtClean="0"/>
              <a:t>ontraint</a:t>
            </a:r>
            <a:r>
              <a:rPr lang="nb-NO" dirty="0" smtClean="0"/>
              <a:t> regions as </a:t>
            </a:r>
            <a:r>
              <a:rPr lang="nb-NO" dirty="0" err="1" smtClean="0"/>
              <a:t>function</a:t>
            </a:r>
            <a:r>
              <a:rPr lang="nb-NO" dirty="0" smtClean="0"/>
              <a:t> of </a:t>
            </a:r>
            <a:r>
              <a:rPr lang="nb-NO" dirty="0" err="1" smtClean="0"/>
              <a:t>disturbances</a:t>
            </a:r>
            <a:r>
              <a:rPr lang="nb-NO" dirty="0" smtClean="0"/>
              <a:t> (</a:t>
            </a:r>
            <a:r>
              <a:rPr lang="nb-NO" dirty="0" err="1" smtClean="0"/>
              <a:t>max</a:t>
            </a:r>
            <a:r>
              <a:rPr lang="nb-NO" dirty="0" smtClean="0"/>
              <a:t>- </a:t>
            </a:r>
            <a:r>
              <a:rPr lang="nb-NO" dirty="0" err="1" smtClean="0"/>
              <a:t>two</a:t>
            </a:r>
            <a:r>
              <a:rPr lang="nb-NO" dirty="0" smtClean="0"/>
              <a:t> </a:t>
            </a:r>
            <a:r>
              <a:rPr lang="nb-NO" dirty="0" err="1" smtClean="0"/>
              <a:t>disturbances</a:t>
            </a:r>
            <a:r>
              <a:rPr lang="nb-NO" dirty="0" smtClean="0"/>
              <a:t>)</a:t>
            </a:r>
          </a:p>
          <a:p>
            <a:pPr lvl="1"/>
            <a:r>
              <a:rPr lang="nb-NO" dirty="0" smtClean="0"/>
              <a:t>CV </a:t>
            </a:r>
            <a:r>
              <a:rPr lang="nb-NO" dirty="0" err="1" smtClean="0"/>
              <a:t>values</a:t>
            </a:r>
            <a:r>
              <a:rPr lang="nb-NO" dirty="0" smtClean="0"/>
              <a:t> / </a:t>
            </a:r>
            <a:r>
              <a:rPr lang="nb-NO" dirty="0" err="1" smtClean="0"/>
              <a:t>cost</a:t>
            </a:r>
            <a:r>
              <a:rPr lang="nb-NO" dirty="0" smtClean="0"/>
              <a:t> as </a:t>
            </a:r>
            <a:r>
              <a:rPr lang="nb-NO" dirty="0" err="1" smtClean="0"/>
              <a:t>function</a:t>
            </a:r>
            <a:r>
              <a:rPr lang="nb-NO" dirty="0" smtClean="0"/>
              <a:t> of MVs (</a:t>
            </a:r>
            <a:r>
              <a:rPr lang="nb-NO" dirty="0" err="1" smtClean="0"/>
              <a:t>max</a:t>
            </a:r>
            <a:r>
              <a:rPr lang="nb-NO" dirty="0" smtClean="0"/>
              <a:t> </a:t>
            </a:r>
            <a:r>
              <a:rPr lang="nb-NO" dirty="0" err="1" smtClean="0"/>
              <a:t>two</a:t>
            </a:r>
            <a:r>
              <a:rPr lang="nb-NO" dirty="0" smtClean="0"/>
              <a:t> MVs)</a:t>
            </a:r>
          </a:p>
          <a:p>
            <a:pPr lvl="1"/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12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7818" y="836712"/>
            <a:ext cx="8528364" cy="192024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600" dirty="0" smtClean="0"/>
              <a:t>Implementation of optimal operation using simple control elements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endParaRPr lang="en-US" sz="2800" b="0" dirty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573016"/>
            <a:ext cx="3097213" cy="457200"/>
          </a:xfrm>
          <a:noFill/>
          <a:ln/>
        </p:spPr>
        <p:txBody>
          <a:bodyPr/>
          <a:lstStyle/>
          <a:p>
            <a:r>
              <a:rPr lang="en-US" b="0" dirty="0" smtClean="0"/>
              <a:t>Sigurd Skogestad and </a:t>
            </a:r>
            <a:r>
              <a:rPr lang="en-US" b="0" dirty="0" err="1" smtClean="0"/>
              <a:t>Krister</a:t>
            </a:r>
            <a:r>
              <a:rPr lang="en-US" b="0" dirty="0" smtClean="0"/>
              <a:t> </a:t>
            </a:r>
            <a:r>
              <a:rPr lang="en-US" b="0" dirty="0" err="1" smtClean="0"/>
              <a:t>Forsman</a:t>
            </a: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54126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Basis. </a:t>
            </a:r>
            <a:r>
              <a:rPr lang="nb-NO" dirty="0" err="1" smtClean="0"/>
              <a:t>Want</a:t>
            </a:r>
            <a:r>
              <a:rPr lang="nb-NO" dirty="0" smtClean="0"/>
              <a:t> (</a:t>
            </a:r>
            <a:r>
              <a:rPr lang="nb-NO" dirty="0" err="1" smtClean="0"/>
              <a:t>close</a:t>
            </a:r>
            <a:r>
              <a:rPr lang="nb-NO" dirty="0" smtClean="0"/>
              <a:t>-to) Optimal </a:t>
            </a:r>
            <a:r>
              <a:rPr lang="nb-NO" dirty="0" err="1" smtClean="0"/>
              <a:t>Operation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MVs </a:t>
            </a:r>
            <a:r>
              <a:rPr lang="nb-NO" dirty="0" err="1" smtClean="0"/>
              <a:t>should</a:t>
            </a:r>
            <a:r>
              <a:rPr lang="nb-NO" dirty="0" smtClean="0"/>
              <a:t> </a:t>
            </a:r>
            <a:r>
              <a:rPr lang="nb-NO" dirty="0" err="1" smtClean="0"/>
              <a:t>always</a:t>
            </a:r>
            <a:r>
              <a:rPr lang="nb-NO" dirty="0"/>
              <a:t> </a:t>
            </a:r>
            <a:r>
              <a:rPr lang="nb-NO" dirty="0" err="1" smtClean="0"/>
              <a:t>contribute</a:t>
            </a:r>
            <a:r>
              <a:rPr lang="nb-NO" dirty="0" smtClean="0"/>
              <a:t> to </a:t>
            </a:r>
            <a:r>
              <a:rPr lang="nb-NO" dirty="0" err="1" smtClean="0"/>
              <a:t>optimizing</a:t>
            </a:r>
            <a:r>
              <a:rPr lang="nb-NO" dirty="0" smtClean="0"/>
              <a:t> </a:t>
            </a:r>
            <a:r>
              <a:rPr lang="nb-NO" dirty="0" err="1" smtClean="0"/>
              <a:t>operation</a:t>
            </a:r>
            <a:r>
              <a:rPr lang="nb-NO" dirty="0" smtClean="0"/>
              <a:t> (</a:t>
            </a:r>
            <a:r>
              <a:rPr lang="nb-NO" dirty="0" err="1" smtClean="0"/>
              <a:t>minimize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J)</a:t>
            </a:r>
          </a:p>
          <a:p>
            <a:r>
              <a:rPr lang="nb-NO" dirty="0" smtClean="0"/>
              <a:t>Control </a:t>
            </a:r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constraints</a:t>
            </a:r>
            <a:endParaRPr lang="nb-NO" dirty="0" smtClean="0"/>
          </a:p>
          <a:p>
            <a:r>
              <a:rPr lang="nb-NO" dirty="0" smtClean="0"/>
              <a:t>For </a:t>
            </a:r>
            <a:r>
              <a:rPr lang="nb-NO" dirty="0" err="1" smtClean="0"/>
              <a:t>remaining</a:t>
            </a:r>
            <a:r>
              <a:rPr lang="nb-NO" dirty="0" smtClean="0"/>
              <a:t> </a:t>
            </a:r>
            <a:r>
              <a:rPr lang="nb-NO" dirty="0" err="1" smtClean="0"/>
              <a:t>unconstrained</a:t>
            </a:r>
            <a:r>
              <a:rPr lang="nb-NO" dirty="0" smtClean="0"/>
              <a:t> </a:t>
            </a:r>
            <a:r>
              <a:rPr lang="nb-NO" dirty="0" err="1" smtClean="0"/>
              <a:t>degrees</a:t>
            </a:r>
            <a:r>
              <a:rPr lang="nb-NO" dirty="0" smtClean="0"/>
              <a:t> of </a:t>
            </a:r>
            <a:r>
              <a:rPr lang="nb-NO" dirty="0" err="1" smtClean="0"/>
              <a:t>freedom</a:t>
            </a:r>
            <a:r>
              <a:rPr lang="nb-NO" dirty="0" smtClean="0"/>
              <a:t>: Control </a:t>
            </a:r>
            <a:r>
              <a:rPr lang="nb-NO" dirty="0" err="1" smtClean="0"/>
              <a:t>self-optimizing</a:t>
            </a:r>
            <a:r>
              <a:rPr lang="nb-NO" dirty="0" smtClean="0"/>
              <a:t> variables (so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setpoints</a:t>
            </a:r>
            <a:r>
              <a:rPr lang="nb-NO" dirty="0" smtClean="0"/>
              <a:t> </a:t>
            </a:r>
            <a:r>
              <a:rPr lang="nb-NO" dirty="0" err="1" smtClean="0"/>
              <a:t>only</a:t>
            </a:r>
            <a:r>
              <a:rPr lang="nb-NO" dirty="0" smtClean="0"/>
              <a:t> </a:t>
            </a:r>
            <a:r>
              <a:rPr lang="nb-NO" dirty="0" err="1" smtClean="0"/>
              <a:t>need</a:t>
            </a:r>
            <a:r>
              <a:rPr lang="nb-NO" dirty="0" smtClean="0"/>
              <a:t> </a:t>
            </a:r>
            <a:r>
              <a:rPr lang="nb-NO" dirty="0" err="1" smtClean="0"/>
              <a:t>infrequent</a:t>
            </a:r>
            <a:r>
              <a:rPr lang="nb-NO" dirty="0" smtClean="0"/>
              <a:t> </a:t>
            </a:r>
            <a:r>
              <a:rPr lang="nb-NO" dirty="0" err="1" smtClean="0"/>
              <a:t>updates</a:t>
            </a:r>
            <a:r>
              <a:rPr lang="nb-NO" dirty="0" smtClean="0"/>
              <a:t>)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 err="1" smtClean="0"/>
              <a:t>Disturbances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main</a:t>
            </a:r>
            <a:r>
              <a:rPr lang="nb-NO" dirty="0" smtClean="0"/>
              <a:t> problem:</a:t>
            </a:r>
          </a:p>
          <a:p>
            <a:r>
              <a:rPr lang="nb-NO" dirty="0" smtClean="0"/>
              <a:t>Optimal </a:t>
            </a:r>
            <a:r>
              <a:rPr lang="nb-NO" dirty="0" err="1" smtClean="0"/>
              <a:t>constraint</a:t>
            </a:r>
            <a:r>
              <a:rPr lang="nb-NO" dirty="0" smtClean="0"/>
              <a:t> variables </a:t>
            </a:r>
            <a:r>
              <a:rPr lang="nb-NO" dirty="0" err="1" smtClean="0"/>
              <a:t>may</a:t>
            </a:r>
            <a:r>
              <a:rPr lang="nb-NO" dirty="0" smtClean="0"/>
              <a:t> </a:t>
            </a:r>
            <a:r>
              <a:rPr lang="nb-NO" dirty="0" err="1" smtClean="0"/>
              <a:t>change</a:t>
            </a:r>
            <a:r>
              <a:rPr lang="nb-NO" dirty="0" smtClean="0"/>
              <a:t>!</a:t>
            </a:r>
          </a:p>
          <a:p>
            <a:r>
              <a:rPr lang="nb-NO" dirty="0" smtClean="0"/>
              <a:t>Optimal </a:t>
            </a:r>
            <a:r>
              <a:rPr lang="nb-NO" dirty="0" err="1" smtClean="0"/>
              <a:t>setpoints</a:t>
            </a:r>
            <a:r>
              <a:rPr lang="nb-NO" dirty="0" smtClean="0"/>
              <a:t> </a:t>
            </a:r>
            <a:r>
              <a:rPr lang="nb-NO" dirty="0" err="1" smtClean="0"/>
              <a:t>change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Question</a:t>
            </a:r>
            <a:r>
              <a:rPr lang="nb-NO" dirty="0" smtClean="0"/>
              <a:t>: </a:t>
            </a:r>
          </a:p>
          <a:p>
            <a:r>
              <a:rPr lang="nb-NO" dirty="0" smtClean="0"/>
              <a:t>How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implement</a:t>
            </a:r>
            <a:r>
              <a:rPr lang="nb-NO" dirty="0" smtClean="0"/>
              <a:t> optimal </a:t>
            </a:r>
            <a:r>
              <a:rPr lang="nb-NO" dirty="0" err="1" smtClean="0"/>
              <a:t>operation</a:t>
            </a:r>
            <a:r>
              <a:rPr lang="nb-NO" dirty="0" smtClean="0"/>
              <a:t> in a simple manner?</a:t>
            </a:r>
          </a:p>
          <a:p>
            <a:r>
              <a:rPr lang="nb-NO" dirty="0" smtClean="0"/>
              <a:t>Using feedback as </a:t>
            </a:r>
            <a:r>
              <a:rPr lang="nb-NO" dirty="0" err="1" smtClean="0"/>
              <a:t>our</a:t>
            </a:r>
            <a:r>
              <a:rPr lang="nb-NO" dirty="0" smtClean="0"/>
              <a:t> smart </a:t>
            </a:r>
            <a:r>
              <a:rPr lang="nb-NO" dirty="0" err="1" smtClean="0"/>
              <a:t>tool</a:t>
            </a:r>
            <a:r>
              <a:rPr lang="nb-NO" dirty="0" smtClean="0"/>
              <a:t>/trick!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4589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Rules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Control </a:t>
            </a:r>
            <a:r>
              <a:rPr lang="nb-NO" dirty="0" err="1" smtClean="0"/>
              <a:t>actice</a:t>
            </a:r>
            <a:r>
              <a:rPr lang="nb-NO" dirty="0" smtClean="0"/>
              <a:t> </a:t>
            </a:r>
            <a:r>
              <a:rPr lang="nb-NO" dirty="0" err="1" smtClean="0"/>
              <a:t>constraints</a:t>
            </a:r>
            <a:endParaRPr lang="nb-NO" dirty="0" smtClean="0"/>
          </a:p>
          <a:p>
            <a:r>
              <a:rPr lang="nb-NO" dirty="0"/>
              <a:t>MV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</a:t>
            </a:r>
            <a:r>
              <a:rPr lang="nb-NO" dirty="0" err="1"/>
              <a:t>saturate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</a:t>
            </a:r>
            <a:r>
              <a:rPr lang="nb-NO" dirty="0" err="1"/>
              <a:t>paired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CV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be given up</a:t>
            </a:r>
          </a:p>
          <a:p>
            <a:pPr lvl="1"/>
            <a:r>
              <a:rPr lang="nb-NO" dirty="0" smtClean="0"/>
              <a:t>Alternative </a:t>
            </a:r>
            <a:r>
              <a:rPr lang="nb-NO" dirty="0" err="1" smtClean="0"/>
              <a:t>interpretation</a:t>
            </a:r>
            <a:r>
              <a:rPr lang="nb-NO" dirty="0" smtClean="0"/>
              <a:t> of </a:t>
            </a:r>
            <a:r>
              <a:rPr lang="nb-NO" dirty="0" err="1" smtClean="0"/>
              <a:t>rule</a:t>
            </a:r>
            <a:r>
              <a:rPr lang="nb-NO" dirty="0" smtClean="0"/>
              <a:t>: </a:t>
            </a:r>
            <a:r>
              <a:rPr lang="nb-NO" dirty="0" err="1"/>
              <a:t>Avoid</a:t>
            </a:r>
            <a:r>
              <a:rPr lang="nb-NO" dirty="0"/>
              <a:t> </a:t>
            </a:r>
            <a:r>
              <a:rPr lang="nb-NO" dirty="0" err="1"/>
              <a:t>using</a:t>
            </a:r>
            <a:r>
              <a:rPr lang="nb-NO" dirty="0"/>
              <a:t> MV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may</a:t>
            </a:r>
            <a:r>
              <a:rPr lang="nb-NO" dirty="0"/>
              <a:t> </a:t>
            </a:r>
            <a:r>
              <a:rPr lang="nb-NO" dirty="0" err="1"/>
              <a:t>optimally</a:t>
            </a:r>
            <a:r>
              <a:rPr lang="nb-NO" dirty="0"/>
              <a:t> </a:t>
            </a:r>
            <a:r>
              <a:rPr lang="nb-NO" dirty="0" err="1"/>
              <a:t>saturate</a:t>
            </a:r>
            <a:r>
              <a:rPr lang="nb-NO" dirty="0"/>
              <a:t> (steady-</a:t>
            </a:r>
            <a:r>
              <a:rPr lang="nb-NO" dirty="0" err="1"/>
              <a:t>state</a:t>
            </a:r>
            <a:r>
              <a:rPr lang="nb-NO" dirty="0"/>
              <a:t>) to control </a:t>
            </a:r>
            <a:r>
              <a:rPr lang="nb-NO" dirty="0" err="1"/>
              <a:t>important</a:t>
            </a:r>
            <a:r>
              <a:rPr lang="nb-NO" dirty="0"/>
              <a:t> CV (</a:t>
            </a:r>
            <a:r>
              <a:rPr lang="nb-NO" dirty="0" err="1"/>
              <a:t>active</a:t>
            </a:r>
            <a:r>
              <a:rPr lang="nb-NO" dirty="0"/>
              <a:t> </a:t>
            </a:r>
            <a:r>
              <a:rPr lang="nb-NO" dirty="0" err="1"/>
              <a:t>constraint</a:t>
            </a:r>
            <a:r>
              <a:rPr lang="nb-NO" dirty="0"/>
              <a:t>)</a:t>
            </a:r>
          </a:p>
          <a:p>
            <a:r>
              <a:rPr lang="nb-NO" dirty="0" smtClean="0"/>
              <a:t>TPM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located</a:t>
            </a:r>
            <a:r>
              <a:rPr lang="nb-NO" dirty="0" smtClean="0"/>
              <a:t> </a:t>
            </a:r>
            <a:r>
              <a:rPr lang="nb-NO" dirty="0" err="1" smtClean="0"/>
              <a:t>close</a:t>
            </a:r>
            <a:r>
              <a:rPr lang="nb-NO" dirty="0" smtClean="0"/>
              <a:t> to </a:t>
            </a:r>
            <a:r>
              <a:rPr lang="nb-NO" dirty="0" err="1" smtClean="0"/>
              <a:t>bottleneck</a:t>
            </a:r>
            <a:r>
              <a:rPr lang="nb-NO" dirty="0" smtClean="0"/>
              <a:t> </a:t>
            </a:r>
          </a:p>
          <a:p>
            <a:pPr lvl="1"/>
            <a:r>
              <a:rPr lang="nb-NO" dirty="0" err="1"/>
              <a:t>Reason</a:t>
            </a:r>
            <a:r>
              <a:rPr lang="nb-NO" dirty="0"/>
              <a:t>: </a:t>
            </a:r>
            <a:r>
              <a:rPr lang="nb-NO" dirty="0" err="1"/>
              <a:t>Avoid</a:t>
            </a:r>
            <a:r>
              <a:rPr lang="nb-NO" dirty="0"/>
              <a:t> «</a:t>
            </a:r>
            <a:r>
              <a:rPr lang="nb-NO" dirty="0" err="1"/>
              <a:t>long</a:t>
            </a:r>
            <a:r>
              <a:rPr lang="nb-NO" dirty="0"/>
              <a:t> loop» (and </a:t>
            </a:r>
            <a:r>
              <a:rPr lang="nb-NO" dirty="0" err="1"/>
              <a:t>resulting</a:t>
            </a:r>
            <a:r>
              <a:rPr lang="nb-NO" dirty="0"/>
              <a:t> backoff) </a:t>
            </a:r>
            <a:r>
              <a:rPr lang="nb-NO" dirty="0" err="1"/>
              <a:t>when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 have </a:t>
            </a:r>
            <a:r>
              <a:rPr lang="nb-NO" dirty="0" err="1"/>
              <a:t>max</a:t>
            </a:r>
            <a:r>
              <a:rPr lang="nb-NO" dirty="0"/>
              <a:t>. </a:t>
            </a:r>
            <a:r>
              <a:rPr lang="nb-NO" dirty="0" err="1"/>
              <a:t>throughput</a:t>
            </a:r>
            <a:endParaRPr lang="nb-NO" dirty="0"/>
          </a:p>
          <a:p>
            <a:pPr lvl="1"/>
            <a:r>
              <a:rPr lang="nb-NO" dirty="0" err="1" smtClean="0"/>
              <a:t>Bottleneck</a:t>
            </a:r>
            <a:r>
              <a:rPr lang="nb-NO" dirty="0" smtClean="0"/>
              <a:t>: Last </a:t>
            </a:r>
            <a:r>
              <a:rPr lang="nb-NO" dirty="0" err="1" smtClean="0"/>
              <a:t>constraint</a:t>
            </a:r>
            <a:r>
              <a:rPr lang="nb-NO" dirty="0" smtClean="0"/>
              <a:t> to be </a:t>
            </a:r>
            <a:r>
              <a:rPr lang="nb-NO" dirty="0" err="1" smtClean="0"/>
              <a:t>reached</a:t>
            </a:r>
            <a:r>
              <a:rPr lang="nb-NO" dirty="0" smtClean="0"/>
              <a:t> as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increase</a:t>
            </a:r>
            <a:r>
              <a:rPr lang="nb-NO" dirty="0" smtClean="0"/>
              <a:t> </a:t>
            </a:r>
            <a:r>
              <a:rPr lang="nb-NO" dirty="0" err="1" smtClean="0"/>
              <a:t>throughput</a:t>
            </a:r>
            <a:endParaRPr lang="nb-NO" dirty="0" smtClean="0"/>
          </a:p>
          <a:p>
            <a:r>
              <a:rPr lang="en-US" i="1" dirty="0"/>
              <a:t>Arrange the inventory control loops (for level, pressures, etc.) around the TPM location according to the radiation </a:t>
            </a:r>
            <a:r>
              <a:rPr lang="en-US" i="1" dirty="0" smtClean="0"/>
              <a:t>rule  (Georgakis)</a:t>
            </a:r>
          </a:p>
          <a:p>
            <a:r>
              <a:rPr lang="en-US" i="1" dirty="0" smtClean="0"/>
              <a:t>Select </a:t>
            </a:r>
            <a:r>
              <a:rPr lang="en-US" i="1" dirty="0"/>
              <a:t>“sensitive/drifting” variables as controlled variables CV</a:t>
            </a:r>
            <a:r>
              <a:rPr lang="en-US" i="1" baseline="-25000" dirty="0"/>
              <a:t>2</a:t>
            </a:r>
            <a:r>
              <a:rPr lang="en-US" i="1" dirty="0"/>
              <a:t> for regulatory control.</a:t>
            </a:r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06921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More </a:t>
            </a:r>
            <a:r>
              <a:rPr lang="nb-NO" dirty="0" err="1" smtClean="0"/>
              <a:t>rules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Never control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cost</a:t>
            </a:r>
            <a:r>
              <a:rPr lang="nb-NO" dirty="0" smtClean="0"/>
              <a:t> </a:t>
            </a:r>
            <a:r>
              <a:rPr lang="nb-NO" dirty="0" err="1" smtClean="0"/>
              <a:t>function</a:t>
            </a:r>
            <a:r>
              <a:rPr lang="nb-NO" dirty="0" smtClean="0"/>
              <a:t> J (at </a:t>
            </a:r>
            <a:r>
              <a:rPr lang="nb-NO" dirty="0" err="1" smtClean="0"/>
              <a:t>fixed</a:t>
            </a:r>
            <a:r>
              <a:rPr lang="nb-NO" dirty="0" smtClean="0"/>
              <a:t> </a:t>
            </a:r>
            <a:r>
              <a:rPr lang="nb-NO" dirty="0" err="1" smtClean="0"/>
              <a:t>value</a:t>
            </a:r>
            <a:r>
              <a:rPr lang="nb-NO" dirty="0" smtClean="0"/>
              <a:t>)</a:t>
            </a:r>
          </a:p>
          <a:p>
            <a:pPr lvl="1"/>
            <a:r>
              <a:rPr lang="nb-NO" dirty="0" smtClean="0"/>
              <a:t>May </a:t>
            </a:r>
            <a:r>
              <a:rPr lang="nb-NO" dirty="0" err="1" smtClean="0"/>
              <a:t>give</a:t>
            </a:r>
            <a:r>
              <a:rPr lang="nb-NO" dirty="0" smtClean="0"/>
              <a:t> </a:t>
            </a:r>
            <a:r>
              <a:rPr lang="nb-NO" dirty="0" err="1" smtClean="0"/>
              <a:t>infeasibility</a:t>
            </a:r>
            <a:r>
              <a:rPr lang="nb-NO" dirty="0" smtClean="0"/>
              <a:t> and </a:t>
            </a:r>
            <a:r>
              <a:rPr lang="nb-NO" dirty="0" err="1" smtClean="0"/>
              <a:t>certainly</a:t>
            </a:r>
            <a:r>
              <a:rPr lang="nb-NO" dirty="0" smtClean="0"/>
              <a:t> non-optimal </a:t>
            </a:r>
            <a:r>
              <a:rPr lang="nb-NO" dirty="0" err="1" smtClean="0"/>
              <a:t>operation</a:t>
            </a:r>
            <a:endParaRPr lang="nb-NO" dirty="0" smtClean="0"/>
          </a:p>
          <a:p>
            <a:r>
              <a:rPr lang="nb-NO" dirty="0" smtClean="0"/>
              <a:t>Never do </a:t>
            </a:r>
            <a:r>
              <a:rPr lang="nb-NO" dirty="0" err="1" smtClean="0"/>
              <a:t>inventory</a:t>
            </a:r>
            <a:r>
              <a:rPr lang="nb-NO" dirty="0" smtClean="0"/>
              <a:t> control </a:t>
            </a:r>
            <a:r>
              <a:rPr lang="nb-NO" dirty="0" err="1" smtClean="0"/>
              <a:t>across</a:t>
            </a:r>
            <a:r>
              <a:rPr lang="nb-NO" dirty="0" smtClean="0"/>
              <a:t> TPM-location</a:t>
            </a:r>
          </a:p>
          <a:p>
            <a:pPr lvl="1"/>
            <a:r>
              <a:rPr lang="nb-NO" dirty="0" err="1" smtClean="0"/>
              <a:t>Corresponds</a:t>
            </a:r>
            <a:r>
              <a:rPr lang="nb-NO" dirty="0" smtClean="0"/>
              <a:t> to </a:t>
            </a:r>
            <a:r>
              <a:rPr lang="nb-NO" dirty="0" err="1" smtClean="0"/>
              <a:t>pairing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zero</a:t>
            </a:r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85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$ 2^{n_c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31"/>
  <p:tag name="PICTUREFILESIZE" val="1776"/>
</p:tagLst>
</file>

<file path=ppt/theme/theme1.xml><?xml version="1.0" encoding="utf-8"?>
<a:theme xmlns:a="http://schemas.openxmlformats.org/drawingml/2006/main" name="Perstorp Operation">
  <a:themeElements>
    <a:clrScheme name="Perstorp Oper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erstorp Opera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storp Oper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torp Oper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torp Oper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torp Oper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torp Oper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torp Oper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torp Oper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2501</Words>
  <Application>Microsoft Office PowerPoint</Application>
  <PresentationFormat>On-screen Show (4:3)</PresentationFormat>
  <Paragraphs>710</Paragraphs>
  <Slides>35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Tahoma</vt:lpstr>
      <vt:lpstr>Times</vt:lpstr>
      <vt:lpstr>Times New Roman</vt:lpstr>
      <vt:lpstr>Wingdings</vt:lpstr>
      <vt:lpstr>Perstorp Operation</vt:lpstr>
      <vt:lpstr>Perspectives and future directions in control structure selection  </vt:lpstr>
      <vt:lpstr>Control structure selection</vt:lpstr>
      <vt:lpstr>Control structure decisions</vt:lpstr>
      <vt:lpstr>Switching between active constraint regions (Supervisory control)</vt:lpstr>
      <vt:lpstr>Switching between active constraint regions (Supervisory control)….</vt:lpstr>
      <vt:lpstr>Implementation of optimal operation using simple control elements </vt:lpstr>
      <vt:lpstr>Basis. Want (close-to) Optimal Operation</vt:lpstr>
      <vt:lpstr>Rules</vt:lpstr>
      <vt:lpstr>More rules</vt:lpstr>
      <vt:lpstr>Example: Maximize flow through a cooler</vt:lpstr>
      <vt:lpstr>PowerPoint Presentation</vt:lpstr>
      <vt:lpstr>Active constraint regions </vt:lpstr>
      <vt:lpstr>PowerPoint Presentation</vt:lpstr>
      <vt:lpstr>PowerPoint Presentation</vt:lpstr>
      <vt:lpstr>PowerPoint Presentation</vt:lpstr>
      <vt:lpstr>Distillation example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Operation of Distillation columns in series </vt:lpstr>
      <vt:lpstr>Control of Distillation columns. Cheap energy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constraint regions for two  distillation columns in series</vt:lpstr>
      <vt:lpstr>How many active constraints regions?</vt:lpstr>
      <vt:lpstr>PowerPoint Presentation</vt:lpstr>
      <vt:lpstr>Constraints: xA, xC, V1, V2 (xB always active)</vt:lpstr>
      <vt:lpstr>PowerPoint Presentation</vt:lpstr>
      <vt:lpstr>PowerPoint Presentation</vt:lpstr>
      <vt:lpstr>PowerPoint Presentation</vt:lpstr>
    </vt:vector>
  </TitlesOfParts>
  <Company>Perstorp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Dycops 2016</dc:title>
  <dc:creator>Krister Forsman</dc:creator>
  <cp:lastModifiedBy>Sigurd Skogestad</cp:lastModifiedBy>
  <cp:revision>851</cp:revision>
  <dcterms:created xsi:type="dcterms:W3CDTF">2006-04-25T12:53:03Z</dcterms:created>
  <dcterms:modified xsi:type="dcterms:W3CDTF">2017-08-18T14:57:48Z</dcterms:modified>
</cp:coreProperties>
</file>