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38" r:id="rId3"/>
    <p:sldId id="258" r:id="rId4"/>
    <p:sldId id="257" r:id="rId5"/>
    <p:sldId id="439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60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843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9721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27051" y="433388"/>
            <a:ext cx="11247967" cy="5726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F8E393B-AF59-4C5F-9135-20293A1D27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4-8, 2004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255972-0BC6-4C90-8028-2CCB7068D4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KFUPM-Distillation Control Course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59397B-23D8-4945-9246-E0658BE0EE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A468F-4AE7-49C2-89D5-B4DA819DB17F}" type="slidenum">
              <a:rPr lang="ar-SA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117946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722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905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6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790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06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07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621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799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4BC04-805A-4909-AAAA-CFD1130D7EB8}" type="datetimeFigureOut">
              <a:rPr lang="nb-NO" smtClean="0"/>
              <a:t>03.02.2022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D853B-5866-4E76-B798-12FB9DAF29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85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428351"/>
            <a:ext cx="9840686" cy="1069219"/>
          </a:xfrm>
        </p:spPr>
        <p:txBody>
          <a:bodyPr/>
          <a:lstStyle/>
          <a:p>
            <a:r>
              <a:rPr lang="nb-NO" dirty="0" err="1"/>
              <a:t>Example</a:t>
            </a:r>
            <a:r>
              <a:rPr lang="nb-NO" dirty="0"/>
              <a:t> of </a:t>
            </a:r>
            <a:r>
              <a:rPr lang="nb-NO" dirty="0" err="1"/>
              <a:t>feedforward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650" y="1773238"/>
            <a:ext cx="9144000" cy="1655762"/>
          </a:xfrm>
        </p:spPr>
        <p:txBody>
          <a:bodyPr>
            <a:normAutofit lnSpcReduction="10000"/>
          </a:bodyPr>
          <a:lstStyle/>
          <a:p>
            <a:endParaRPr lang="nb-NO" dirty="0"/>
          </a:p>
          <a:p>
            <a:r>
              <a:rPr lang="nb-NO" dirty="0"/>
              <a:t>Date: 23.11.2016</a:t>
            </a:r>
          </a:p>
          <a:p>
            <a:r>
              <a:rPr lang="nb-NO" dirty="0"/>
              <a:t>I have </a:t>
            </a:r>
            <a:r>
              <a:rPr lang="nb-NO" dirty="0" err="1"/>
              <a:t>discussed</a:t>
            </a:r>
            <a:r>
              <a:rPr lang="nb-NO" dirty="0"/>
              <a:t> </a:t>
            </a:r>
            <a:r>
              <a:rPr lang="nb-NO" dirty="0" err="1"/>
              <a:t>this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Karl Johan </a:t>
            </a:r>
            <a:r>
              <a:rPr lang="nb-NO" dirty="0" err="1"/>
              <a:t>Åstrøm</a:t>
            </a:r>
            <a:r>
              <a:rPr lang="nb-NO" dirty="0"/>
              <a:t> and I have </a:t>
            </a:r>
            <a:r>
              <a:rPr lang="nb-NO" dirty="0" err="1"/>
              <a:t>written</a:t>
            </a:r>
            <a:r>
              <a:rPr lang="nb-NO" dirty="0"/>
              <a:t> a separate note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issue</a:t>
            </a:r>
            <a:r>
              <a:rPr lang="nb-NO" dirty="0"/>
              <a:t> (</a:t>
            </a:r>
            <a:r>
              <a:rPr lang="nb-NO" dirty="0" err="1"/>
              <a:t>mlokal</a:t>
            </a:r>
            <a:r>
              <a:rPr lang="nb-NO" dirty="0"/>
              <a:t>/sis)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3E43BD-EF18-40DF-895A-B20F34B9F1B1}"/>
              </a:ext>
            </a:extLst>
          </p:cNvPr>
          <p:cNvSpPr txBox="1"/>
          <p:nvPr/>
        </p:nvSpPr>
        <p:spPr>
          <a:xfrm>
            <a:off x="1155700" y="3429000"/>
            <a:ext cx="6730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highlight>
                  <a:srgbClr val="FFFF00"/>
                </a:highlight>
              </a:rPr>
              <a:t>03 Feb. 2022: </a:t>
            </a:r>
            <a:r>
              <a:rPr lang="nb-NO" dirty="0" err="1">
                <a:highlight>
                  <a:srgbClr val="FFFF00"/>
                </a:highlight>
              </a:rPr>
              <a:t>Similar</a:t>
            </a:r>
            <a:r>
              <a:rPr lang="nb-NO" dirty="0">
                <a:highlight>
                  <a:srgbClr val="FFFF00"/>
                </a:highlight>
              </a:rPr>
              <a:t> for </a:t>
            </a:r>
            <a:r>
              <a:rPr lang="nb-NO" dirty="0" err="1">
                <a:highlight>
                  <a:srgbClr val="FFFF00"/>
                </a:highlight>
              </a:rPr>
              <a:t>measured</a:t>
            </a:r>
            <a:r>
              <a:rPr lang="nb-NO" dirty="0">
                <a:highlight>
                  <a:srgbClr val="FFFF00"/>
                </a:highlight>
              </a:rPr>
              <a:t> </a:t>
            </a:r>
            <a:r>
              <a:rPr lang="nb-NO" dirty="0" err="1">
                <a:highlight>
                  <a:srgbClr val="FFFF00"/>
                </a:highlight>
              </a:rPr>
              <a:t>disturbance</a:t>
            </a:r>
            <a:r>
              <a:rPr lang="nb-NO" dirty="0">
                <a:highlight>
                  <a:srgbClr val="FFFF00"/>
                </a:highlight>
              </a:rPr>
              <a:t>! See last slide.</a:t>
            </a:r>
          </a:p>
          <a:p>
            <a:endParaRPr lang="nb-NO" dirty="0">
              <a:highlight>
                <a:srgbClr val="FFFF00"/>
              </a:highlight>
            </a:endParaRPr>
          </a:p>
          <a:p>
            <a:r>
              <a:rPr lang="nb-NO" dirty="0">
                <a:highlight>
                  <a:srgbClr val="FFFF00"/>
                </a:highlight>
              </a:rPr>
              <a:t>In </a:t>
            </a:r>
            <a:r>
              <a:rPr lang="nb-NO" dirty="0" err="1">
                <a:highlight>
                  <a:srgbClr val="FFFF00"/>
                </a:highlight>
              </a:rPr>
              <a:t>any</a:t>
            </a:r>
            <a:r>
              <a:rPr lang="nb-NO" dirty="0">
                <a:highlight>
                  <a:srgbClr val="FFFF00"/>
                </a:highlight>
              </a:rPr>
              <a:t> case, for FF control </a:t>
            </a:r>
            <a:r>
              <a:rPr lang="nb-NO" dirty="0" err="1">
                <a:highlight>
                  <a:srgbClr val="FFFF00"/>
                </a:highlight>
              </a:rPr>
              <a:t>it’s</a:t>
            </a:r>
            <a:r>
              <a:rPr lang="nb-NO" dirty="0">
                <a:highlight>
                  <a:srgbClr val="FFFF00"/>
                </a:highlight>
              </a:rPr>
              <a:t> </a:t>
            </a:r>
            <a:r>
              <a:rPr lang="nb-NO" dirty="0" err="1">
                <a:highlight>
                  <a:srgbClr val="FFFF00"/>
                </a:highlight>
              </a:rPr>
              <a:t>difficult</a:t>
            </a:r>
            <a:r>
              <a:rPr lang="nb-NO">
                <a:highlight>
                  <a:srgbClr val="FFFF00"/>
                </a:highlight>
              </a:rPr>
              <a:t> to beat MPC!</a:t>
            </a:r>
            <a:endParaRPr lang="nb-NO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78975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FABE99BD-11B7-4010-9538-2E06E5F1D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485" y="230188"/>
            <a:ext cx="10146782" cy="99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nb-NO" kern="0" dirty="0"/>
              <a:t>Theory: 7. Two degrees-of-freedom control*</a:t>
            </a:r>
          </a:p>
        </p:txBody>
      </p:sp>
      <p:sp>
        <p:nvSpPr>
          <p:cNvPr id="75782" name="Content Placeholder 1">
            <a:extLst>
              <a:ext uri="{FF2B5EF4-FFF2-40B4-BE49-F238E27FC236}">
                <a16:creationId xmlns:a16="http://schemas.microsoft.com/office/drawing/2014/main" id="{B14765BC-C2D2-4852-82B2-6CAF0C0003B8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1136651" y="3422650"/>
            <a:ext cx="8893175" cy="1433513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en-US" sz="4800" dirty="0"/>
              <a:t>Typically, for a setpoint change r, the feedforward block is A = G</a:t>
            </a:r>
            <a:r>
              <a:rPr lang="en-US" sz="4800" baseline="-25000" dirty="0"/>
              <a:t>-</a:t>
            </a:r>
            <a:r>
              <a:rPr lang="en-US" sz="4800" baseline="30000" dirty="0"/>
              <a:t>-1</a:t>
            </a:r>
            <a:r>
              <a:rPr lang="en-US" sz="4800" dirty="0"/>
              <a:t>F</a:t>
            </a:r>
            <a:r>
              <a:rPr lang="en-US" sz="4800" baseline="-25000" dirty="0"/>
              <a:t>r</a:t>
            </a:r>
            <a:r>
              <a:rPr lang="en-US" sz="4800" dirty="0"/>
              <a:t> where G</a:t>
            </a:r>
            <a:r>
              <a:rPr lang="en-US" sz="4800" baseline="-25000" dirty="0"/>
              <a:t>-</a:t>
            </a:r>
            <a:r>
              <a:rPr lang="en-US" sz="4800" dirty="0"/>
              <a:t> is the invertible part of G.</a:t>
            </a:r>
          </a:p>
          <a:p>
            <a:pPr lvl="1">
              <a:defRPr/>
            </a:pPr>
            <a:r>
              <a:rPr lang="en-US" sz="4000" dirty="0"/>
              <a:t>A typical choice for the </a:t>
            </a:r>
            <a:r>
              <a:rPr lang="en-US" sz="4000" dirty="0" err="1"/>
              <a:t>prefilter</a:t>
            </a:r>
            <a:r>
              <a:rPr lang="en-US" sz="4000" dirty="0"/>
              <a:t> is F</a:t>
            </a:r>
            <a:r>
              <a:rPr lang="en-US" sz="4000" baseline="-25000" dirty="0"/>
              <a:t>r</a:t>
            </a:r>
            <a:r>
              <a:rPr lang="en-US" sz="4000" dirty="0"/>
              <a:t> = 1/(</a:t>
            </a:r>
            <a:r>
              <a:rPr lang="el-GR" sz="4000" dirty="0"/>
              <a:t>τ</a:t>
            </a:r>
            <a:r>
              <a:rPr lang="nb-NO" sz="4000" baseline="-25000" dirty="0"/>
              <a:t>r</a:t>
            </a:r>
            <a:r>
              <a:rPr lang="en-US" sz="3600" dirty="0"/>
              <a:t>s+1)</a:t>
            </a:r>
          </a:p>
          <a:p>
            <a:pPr lvl="1">
              <a:defRPr/>
            </a:pPr>
            <a:r>
              <a:rPr lang="en-US" sz="4000" dirty="0">
                <a:solidFill>
                  <a:srgbClr val="0033CC"/>
                </a:solidFill>
              </a:rPr>
              <a:t>Example. G=(-3s+1)</a:t>
            </a:r>
            <a:r>
              <a:rPr lang="en-US" sz="4000" dirty="0" err="1">
                <a:solidFill>
                  <a:srgbClr val="0033CC"/>
                </a:solidFill>
              </a:rPr>
              <a:t>exp</a:t>
            </a:r>
            <a:r>
              <a:rPr lang="en-US" sz="4000" dirty="0">
                <a:solidFill>
                  <a:srgbClr val="0033CC"/>
                </a:solidFill>
              </a:rPr>
              <a:t>(-4s)/(7s+1)^2, </a:t>
            </a:r>
            <a:r>
              <a:rPr lang="en-US" sz="4000" dirty="0" err="1">
                <a:solidFill>
                  <a:srgbClr val="0033CC"/>
                </a:solidFill>
              </a:rPr>
              <a:t>Fv</a:t>
            </a:r>
            <a:r>
              <a:rPr lang="en-US" sz="4000" dirty="0">
                <a:solidFill>
                  <a:srgbClr val="0033CC"/>
                </a:solidFill>
              </a:rPr>
              <a:t>=1 (perfect measurement) and </a:t>
            </a:r>
            <a:r>
              <a:rPr lang="en-US" sz="4000" dirty="0" err="1">
                <a:solidFill>
                  <a:srgbClr val="0033CC"/>
                </a:solidFill>
              </a:rPr>
              <a:t>taur</a:t>
            </a:r>
            <a:r>
              <a:rPr lang="en-US" sz="4000" dirty="0">
                <a:solidFill>
                  <a:srgbClr val="0033CC"/>
                </a:solidFill>
              </a:rPr>
              <a:t>=2. Use “IMC-like” design and write G = G</a:t>
            </a:r>
            <a:r>
              <a:rPr lang="en-US" sz="4000" baseline="-25000" dirty="0">
                <a:solidFill>
                  <a:srgbClr val="0033CC"/>
                </a:solidFill>
              </a:rPr>
              <a:t>+</a:t>
            </a:r>
            <a:r>
              <a:rPr lang="en-US" sz="4000" dirty="0">
                <a:solidFill>
                  <a:srgbClr val="0033CC"/>
                </a:solidFill>
              </a:rPr>
              <a:t> G</a:t>
            </a:r>
            <a:r>
              <a:rPr lang="en-US" sz="4000" baseline="-25000" dirty="0">
                <a:solidFill>
                  <a:srgbClr val="0033CC"/>
                </a:solidFill>
              </a:rPr>
              <a:t>-</a:t>
            </a:r>
            <a:r>
              <a:rPr lang="en-US" sz="4000" dirty="0">
                <a:solidFill>
                  <a:srgbClr val="0033CC"/>
                </a:solidFill>
              </a:rPr>
              <a:t> where G</a:t>
            </a:r>
            <a:r>
              <a:rPr lang="en-US" sz="4000" baseline="-25000" dirty="0">
                <a:solidFill>
                  <a:srgbClr val="0033CC"/>
                </a:solidFill>
              </a:rPr>
              <a:t>+</a:t>
            </a:r>
            <a:r>
              <a:rPr lang="en-US" sz="4000" dirty="0">
                <a:solidFill>
                  <a:srgbClr val="0033CC"/>
                </a:solidFill>
              </a:rPr>
              <a:t>=</a:t>
            </a:r>
            <a:r>
              <a:rPr lang="en-US" sz="4000" dirty="0" err="1">
                <a:solidFill>
                  <a:srgbClr val="0033CC"/>
                </a:solidFill>
              </a:rPr>
              <a:t>exp</a:t>
            </a:r>
            <a:r>
              <a:rPr lang="en-US" sz="4000" dirty="0">
                <a:solidFill>
                  <a:srgbClr val="0033CC"/>
                </a:solidFill>
              </a:rPr>
              <a:t>(-4s)(-3s+1)/(3s+1) and G</a:t>
            </a:r>
            <a:r>
              <a:rPr lang="en-US" sz="4000" baseline="-25000" dirty="0">
                <a:solidFill>
                  <a:srgbClr val="0033CC"/>
                </a:solidFill>
              </a:rPr>
              <a:t>-</a:t>
            </a:r>
            <a:r>
              <a:rPr lang="en-US" sz="4000" dirty="0">
                <a:solidFill>
                  <a:srgbClr val="0033CC"/>
                </a:solidFill>
              </a:rPr>
              <a:t>=(3s+1)/(7s+1)^2. Gives A = (7s+1)^2/(3s+1)(2s+1)</a:t>
            </a:r>
            <a:endParaRPr lang="nb-NO" sz="4000" baseline="-25000" dirty="0">
              <a:solidFill>
                <a:srgbClr val="0033CC"/>
              </a:solidFill>
            </a:endParaRPr>
          </a:p>
          <a:p>
            <a:pPr>
              <a:defRPr/>
            </a:pPr>
            <a:r>
              <a:rPr lang="en-US" sz="4800" dirty="0"/>
              <a:t>We want to choose B such that </a:t>
            </a:r>
            <a:r>
              <a:rPr lang="en-US" sz="4800" b="1" dirty="0">
                <a:solidFill>
                  <a:srgbClr val="FF0000"/>
                </a:solidFill>
              </a:rPr>
              <a:t>A and K can be designed independently</a:t>
            </a:r>
            <a:r>
              <a:rPr lang="en-US" sz="4800" dirty="0"/>
              <a:t>!!</a:t>
            </a:r>
          </a:p>
          <a:p>
            <a:pPr lvl="1">
              <a:defRPr/>
            </a:pPr>
            <a:r>
              <a:rPr lang="en-US" sz="4400" dirty="0">
                <a:solidFill>
                  <a:srgbClr val="FF0000"/>
                </a:solidFill>
              </a:rPr>
              <a:t>Solution* (</a:t>
            </a:r>
            <a:r>
              <a:rPr lang="en-US" sz="4400" dirty="0"/>
              <a:t>Lang and Ham ,1955)</a:t>
            </a:r>
            <a:r>
              <a:rPr lang="en-US" sz="4400" dirty="0">
                <a:solidFill>
                  <a:srgbClr val="FF0000"/>
                </a:solidFill>
              </a:rPr>
              <a:t>: </a:t>
            </a:r>
            <a:r>
              <a:rPr lang="en-US" sz="4400" dirty="0"/>
              <a:t>Choose B=</a:t>
            </a:r>
            <a:r>
              <a:rPr lang="en-US" sz="4400" dirty="0" err="1"/>
              <a:t>F</a:t>
            </a:r>
            <a:r>
              <a:rPr lang="en-US" sz="4400" baseline="-25000" dirty="0" err="1"/>
              <a:t>y</a:t>
            </a:r>
            <a:r>
              <a:rPr lang="en-US" sz="4400" dirty="0" err="1"/>
              <a:t>GA</a:t>
            </a:r>
            <a:r>
              <a:rPr lang="en-US" sz="4400" baseline="-25000" dirty="0"/>
              <a:t> </a:t>
            </a:r>
            <a:r>
              <a:rPr lang="en-US" sz="4400" dirty="0"/>
              <a:t> so that transfer function from r to the controller input (e) is zero (with perfect model) !!</a:t>
            </a:r>
          </a:p>
          <a:p>
            <a:pPr lvl="1">
              <a:defRPr/>
            </a:pPr>
            <a:r>
              <a:rPr lang="en-US" sz="4400" dirty="0"/>
              <a:t>The feedback  will then only take action if the feedforward is not working as expected (due to model error). </a:t>
            </a:r>
          </a:p>
          <a:p>
            <a:pPr lvl="1">
              <a:defRPr/>
            </a:pPr>
            <a:r>
              <a:rPr lang="en-US" sz="4400" dirty="0"/>
              <a:t>We must have B(0)=I so that we will have no offset (y=r at steady state) even with model error for G</a:t>
            </a:r>
            <a:r>
              <a:rPr lang="en-US" sz="4400" baseline="-25000" dirty="0"/>
              <a:t> </a:t>
            </a:r>
          </a:p>
          <a:p>
            <a:pPr lvl="1">
              <a:defRPr/>
            </a:pPr>
            <a:r>
              <a:rPr lang="en-US" sz="4000" dirty="0">
                <a:solidFill>
                  <a:srgbClr val="0033CC"/>
                </a:solidFill>
              </a:rPr>
              <a:t>Example. B(s) = </a:t>
            </a:r>
            <a:r>
              <a:rPr lang="en-US" sz="4000" dirty="0" err="1">
                <a:solidFill>
                  <a:srgbClr val="0033CC"/>
                </a:solidFill>
              </a:rPr>
              <a:t>F</a:t>
            </a:r>
            <a:r>
              <a:rPr lang="en-US" sz="4000" baseline="-25000" dirty="0" err="1">
                <a:solidFill>
                  <a:srgbClr val="0033CC"/>
                </a:solidFill>
              </a:rPr>
              <a:t>y</a:t>
            </a:r>
            <a:r>
              <a:rPr lang="en-US" sz="4000" dirty="0" err="1">
                <a:solidFill>
                  <a:srgbClr val="0033CC"/>
                </a:solidFill>
              </a:rPr>
              <a:t>GA</a:t>
            </a:r>
            <a:r>
              <a:rPr lang="en-US" sz="4000" baseline="-25000" dirty="0">
                <a:solidFill>
                  <a:srgbClr val="0033CC"/>
                </a:solidFill>
              </a:rPr>
              <a:t> </a:t>
            </a:r>
            <a:r>
              <a:rPr lang="en-US" sz="4000" dirty="0">
                <a:solidFill>
                  <a:srgbClr val="0033CC"/>
                </a:solidFill>
              </a:rPr>
              <a:t>= </a:t>
            </a:r>
            <a:r>
              <a:rPr lang="en-US" sz="4000" dirty="0" err="1">
                <a:solidFill>
                  <a:srgbClr val="0033CC"/>
                </a:solidFill>
              </a:rPr>
              <a:t>F</a:t>
            </a:r>
            <a:r>
              <a:rPr lang="en-US" sz="4000" baseline="-25000" dirty="0" err="1">
                <a:solidFill>
                  <a:srgbClr val="0033CC"/>
                </a:solidFill>
              </a:rPr>
              <a:t>y</a:t>
            </a:r>
            <a:r>
              <a:rPr lang="en-US" sz="4000" dirty="0" err="1">
                <a:solidFill>
                  <a:srgbClr val="0033CC"/>
                </a:solidFill>
              </a:rPr>
              <a:t>G</a:t>
            </a:r>
            <a:r>
              <a:rPr lang="en-US" sz="4000" baseline="-25000" dirty="0" err="1">
                <a:solidFill>
                  <a:srgbClr val="0033CC"/>
                </a:solidFill>
              </a:rPr>
              <a:t>+</a:t>
            </a:r>
            <a:r>
              <a:rPr lang="en-US" sz="4000" dirty="0" err="1">
                <a:solidFill>
                  <a:srgbClr val="0033CC"/>
                </a:solidFill>
              </a:rPr>
              <a:t>F</a:t>
            </a:r>
            <a:r>
              <a:rPr lang="en-US" sz="4000" baseline="-25000" dirty="0" err="1">
                <a:solidFill>
                  <a:srgbClr val="0033CC"/>
                </a:solidFill>
              </a:rPr>
              <a:t>r</a:t>
            </a:r>
            <a:r>
              <a:rPr lang="en-US" sz="4000" dirty="0">
                <a:solidFill>
                  <a:srgbClr val="0033CC"/>
                </a:solidFill>
              </a:rPr>
              <a:t> = </a:t>
            </a:r>
            <a:r>
              <a:rPr lang="en-US" sz="4000" dirty="0" err="1">
                <a:solidFill>
                  <a:srgbClr val="0033CC"/>
                </a:solidFill>
              </a:rPr>
              <a:t>exp</a:t>
            </a:r>
            <a:r>
              <a:rPr lang="en-US" sz="4000" dirty="0">
                <a:solidFill>
                  <a:srgbClr val="0033CC"/>
                </a:solidFill>
              </a:rPr>
              <a:t>(-4s)(-3s+1)/(3s+1)(2s+1). Note that B(0)=1. </a:t>
            </a:r>
            <a:endParaRPr lang="nb-NO" sz="4000" baseline="-25000" dirty="0">
              <a:solidFill>
                <a:srgbClr val="0033CC"/>
              </a:solidFill>
            </a:endParaRPr>
          </a:p>
          <a:p>
            <a:pPr lvl="1">
              <a:defRPr/>
            </a:pPr>
            <a:endParaRPr lang="en-US" sz="4400" baseline="-25000" dirty="0"/>
          </a:p>
          <a:p>
            <a:pPr>
              <a:defRPr/>
            </a:pPr>
            <a:r>
              <a:rPr lang="en-US" sz="4800" dirty="0"/>
              <a:t>The feedback controller K can be designed for disturbance rejection and robustness, e.g., using SIMC rules. </a:t>
            </a:r>
          </a:p>
          <a:p>
            <a:pPr lvl="1">
              <a:defRPr/>
            </a:pPr>
            <a:r>
              <a:rPr lang="en-US" sz="4000" dirty="0">
                <a:solidFill>
                  <a:srgbClr val="0033CC"/>
                </a:solidFill>
              </a:rPr>
              <a:t>Example. Approximate as first-order with delay process with theta=4+3+7/2=10.5 and tau1=7+7/2=10.5, and use SIMC! With </a:t>
            </a:r>
            <a:r>
              <a:rPr lang="en-US" sz="4000" dirty="0" err="1">
                <a:solidFill>
                  <a:srgbClr val="0033CC"/>
                </a:solidFill>
              </a:rPr>
              <a:t>tauc</a:t>
            </a:r>
            <a:r>
              <a:rPr lang="en-US" sz="4000" dirty="0">
                <a:solidFill>
                  <a:srgbClr val="0033CC"/>
                </a:solidFill>
              </a:rPr>
              <a:t>=theta get Kc=0.5 and </a:t>
            </a:r>
            <a:r>
              <a:rPr lang="en-US" sz="4000" dirty="0" err="1">
                <a:solidFill>
                  <a:srgbClr val="0033CC"/>
                </a:solidFill>
              </a:rPr>
              <a:t>taui</a:t>
            </a:r>
            <a:r>
              <a:rPr lang="en-US" sz="4000" dirty="0">
                <a:solidFill>
                  <a:srgbClr val="0033CC"/>
                </a:solidFill>
              </a:rPr>
              <a:t>=10.5. </a:t>
            </a:r>
          </a:p>
          <a:p>
            <a:pPr lvl="1">
              <a:defRPr/>
            </a:pPr>
            <a:endParaRPr lang="en-US" sz="4000" dirty="0">
              <a:solidFill>
                <a:srgbClr val="0033CC"/>
              </a:solidFill>
            </a:endParaRPr>
          </a:p>
          <a:p>
            <a:pPr>
              <a:defRPr/>
            </a:pPr>
            <a:r>
              <a:rPr lang="en-US" sz="5600" dirty="0">
                <a:solidFill>
                  <a:srgbClr val="0033CC"/>
                </a:solidFill>
              </a:rPr>
              <a:t>The same approach applies to disturbances (d=r) with a feedforward controller </a:t>
            </a:r>
            <a:r>
              <a:rPr lang="en-US" sz="5600" dirty="0" err="1">
                <a:solidFill>
                  <a:srgbClr val="0033CC"/>
                </a:solidFill>
              </a:rPr>
              <a:t>Cff</a:t>
            </a:r>
            <a:r>
              <a:rPr lang="en-US" sz="5600" dirty="0">
                <a:solidFill>
                  <a:srgbClr val="0033CC"/>
                </a:solidFill>
              </a:rPr>
              <a:t> and measurement </a:t>
            </a:r>
            <a:r>
              <a:rPr lang="en-US" sz="5600" dirty="0" err="1">
                <a:solidFill>
                  <a:srgbClr val="0033CC"/>
                </a:solidFill>
              </a:rPr>
              <a:t>Gdm</a:t>
            </a:r>
            <a:r>
              <a:rPr lang="en-US" sz="5600" dirty="0">
                <a:solidFill>
                  <a:srgbClr val="0033CC"/>
                </a:solidFill>
              </a:rPr>
              <a:t>, but then GA is replaced by (G </a:t>
            </a:r>
            <a:r>
              <a:rPr lang="en-US" sz="5600" dirty="0" err="1">
                <a:solidFill>
                  <a:srgbClr val="0033CC"/>
                </a:solidFill>
              </a:rPr>
              <a:t>Cff</a:t>
            </a:r>
            <a:r>
              <a:rPr lang="en-US" sz="5600" dirty="0">
                <a:solidFill>
                  <a:srgbClr val="0033CC"/>
                </a:solidFill>
              </a:rPr>
              <a:t> </a:t>
            </a:r>
            <a:r>
              <a:rPr lang="en-US" sz="5600" dirty="0" err="1">
                <a:solidFill>
                  <a:srgbClr val="0033CC"/>
                </a:solidFill>
              </a:rPr>
              <a:t>Gdm</a:t>
            </a:r>
            <a:r>
              <a:rPr lang="en-US" sz="5600" dirty="0">
                <a:solidFill>
                  <a:srgbClr val="0033CC"/>
                </a:solidFill>
              </a:rPr>
              <a:t> + </a:t>
            </a:r>
            <a:r>
              <a:rPr lang="en-US" sz="5600" dirty="0" err="1">
                <a:solidFill>
                  <a:srgbClr val="0033CC"/>
                </a:solidFill>
              </a:rPr>
              <a:t>Gd</a:t>
            </a:r>
            <a:r>
              <a:rPr lang="en-US" sz="5600" dirty="0">
                <a:solidFill>
                  <a:srgbClr val="0033CC"/>
                </a:solidFill>
              </a:rPr>
              <a:t>).     So we get B = </a:t>
            </a:r>
            <a:r>
              <a:rPr lang="en-US" sz="5600" dirty="0" err="1">
                <a:solidFill>
                  <a:srgbClr val="0033CC"/>
                </a:solidFill>
              </a:rPr>
              <a:t>Fy</a:t>
            </a:r>
            <a:r>
              <a:rPr lang="en-US" sz="5600" dirty="0">
                <a:solidFill>
                  <a:srgbClr val="0033CC"/>
                </a:solidFill>
              </a:rPr>
              <a:t> (G </a:t>
            </a:r>
            <a:r>
              <a:rPr lang="en-US" sz="5600" dirty="0" err="1">
                <a:solidFill>
                  <a:srgbClr val="0033CC"/>
                </a:solidFill>
              </a:rPr>
              <a:t>Cff</a:t>
            </a:r>
            <a:r>
              <a:rPr lang="en-US" sz="5600" dirty="0">
                <a:solidFill>
                  <a:srgbClr val="0033CC"/>
                </a:solidFill>
              </a:rPr>
              <a:t>  </a:t>
            </a:r>
            <a:r>
              <a:rPr lang="en-US" sz="5600" dirty="0" err="1">
                <a:solidFill>
                  <a:srgbClr val="0033CC"/>
                </a:solidFill>
              </a:rPr>
              <a:t>Gdm</a:t>
            </a:r>
            <a:r>
              <a:rPr lang="en-US" sz="5600" dirty="0">
                <a:solidFill>
                  <a:srgbClr val="0033CC"/>
                </a:solidFill>
              </a:rPr>
              <a:t> + </a:t>
            </a:r>
            <a:r>
              <a:rPr lang="en-US" sz="5600" dirty="0" err="1">
                <a:solidFill>
                  <a:srgbClr val="0033CC"/>
                </a:solidFill>
              </a:rPr>
              <a:t>Gd</a:t>
            </a:r>
            <a:r>
              <a:rPr lang="en-US" sz="5600" dirty="0">
                <a:solidFill>
                  <a:srgbClr val="0033CC"/>
                </a:solidFill>
              </a:rPr>
              <a:t>).      Note that </a:t>
            </a:r>
            <a:r>
              <a:rPr lang="en-US" sz="5600" dirty="0" err="1">
                <a:solidFill>
                  <a:srgbClr val="0033CC"/>
                </a:solidFill>
              </a:rPr>
              <a:t>Fy</a:t>
            </a:r>
            <a:r>
              <a:rPr lang="en-US" sz="5600" dirty="0">
                <a:solidFill>
                  <a:srgbClr val="0033CC"/>
                </a:solidFill>
              </a:rPr>
              <a:t>=Gm in many cases.</a:t>
            </a:r>
          </a:p>
          <a:p>
            <a:pPr marL="0" indent="0">
              <a:buNone/>
              <a:defRPr/>
            </a:pPr>
            <a:endParaRPr lang="en-US" sz="1400" dirty="0"/>
          </a:p>
          <a:p>
            <a:pPr marL="0" indent="0">
              <a:buNone/>
              <a:defRPr/>
            </a:pPr>
            <a:r>
              <a:rPr lang="en-US" sz="1400" dirty="0"/>
              <a:t> </a:t>
            </a:r>
            <a:endParaRPr lang="nb-NO" sz="1800" dirty="0"/>
          </a:p>
          <a:p>
            <a:pPr marL="0" indent="0">
              <a:buNone/>
              <a:defRPr/>
            </a:pPr>
            <a:endParaRPr lang="nb-NO" sz="2000" dirty="0"/>
          </a:p>
          <a:p>
            <a:pPr>
              <a:buFont typeface="Wingdings" charset="0"/>
              <a:buChar char="n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  <p:pic>
        <p:nvPicPr>
          <p:cNvPr id="151556" name="Picture 58">
            <a:extLst>
              <a:ext uri="{FF2B5EF4-FFF2-40B4-BE49-F238E27FC236}">
                <a16:creationId xmlns:a16="http://schemas.microsoft.com/office/drawing/2014/main" id="{7154ABF5-E0F9-4EC6-BCE4-0935FE4D5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925513"/>
            <a:ext cx="5327650" cy="247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7" name="TextBox 39">
            <a:extLst>
              <a:ext uri="{FF2B5EF4-FFF2-40B4-BE49-F238E27FC236}">
                <a16:creationId xmlns:a16="http://schemas.microsoft.com/office/drawing/2014/main" id="{2AFEBF00-BBF7-49DD-B243-92DF3090D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1552575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nb-NO" altLang="nb-NO"/>
              <a:t>e</a:t>
            </a:r>
          </a:p>
        </p:txBody>
      </p:sp>
      <p:sp>
        <p:nvSpPr>
          <p:cNvPr id="151558" name="Rectangle 1">
            <a:extLst>
              <a:ext uri="{FF2B5EF4-FFF2-40B4-BE49-F238E27FC236}">
                <a16:creationId xmlns:a16="http://schemas.microsoft.com/office/drawing/2014/main" id="{B26BFDDA-9338-43BD-8E0F-ADBC9C1E2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836614"/>
            <a:ext cx="2592388" cy="2232025"/>
          </a:xfrm>
          <a:prstGeom prst="rect">
            <a:avLst/>
          </a:prstGeom>
          <a:noFill/>
          <a:ln w="15875" algn="ctr">
            <a:solidFill>
              <a:srgbClr val="FF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nb-NO" altLang="nb-NO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486FFA-B9B0-4155-A3EA-C6C9DE72743B}"/>
              </a:ext>
            </a:extLst>
          </p:cNvPr>
          <p:cNvSpPr txBox="1"/>
          <p:nvPr/>
        </p:nvSpPr>
        <p:spPr>
          <a:xfrm>
            <a:off x="22354" y="6483069"/>
            <a:ext cx="30732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/>
              <a:t>*See my note </a:t>
            </a:r>
            <a:r>
              <a:rPr lang="nb-NO" sz="1200" dirty="0" err="1"/>
              <a:t>on</a:t>
            </a:r>
            <a:r>
              <a:rPr lang="nb-NO" sz="1200" dirty="0"/>
              <a:t> </a:t>
            </a:r>
            <a:r>
              <a:rPr lang="nb-NO" sz="1200" dirty="0" err="1"/>
              <a:t>Two</a:t>
            </a:r>
            <a:r>
              <a:rPr lang="nb-NO" sz="1200" dirty="0"/>
              <a:t> </a:t>
            </a:r>
            <a:r>
              <a:rPr lang="nb-NO" sz="1200" dirty="0" err="1"/>
              <a:t>degrees</a:t>
            </a:r>
            <a:r>
              <a:rPr lang="nb-NO" sz="1200" dirty="0"/>
              <a:t> …. in </a:t>
            </a:r>
            <a:r>
              <a:rPr lang="nb-NO" sz="1200" dirty="0" err="1"/>
              <a:t>mlokal</a:t>
            </a:r>
            <a:r>
              <a:rPr lang="nb-NO" sz="1200" dirty="0"/>
              <a:t>/sis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834" y="462162"/>
            <a:ext cx="6248400" cy="520065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B75FC53A-55EF-4668-B44A-5D79CA21DEEC}"/>
              </a:ext>
            </a:extLst>
          </p:cNvPr>
          <p:cNvSpPr txBox="1">
            <a:spLocks/>
          </p:cNvSpPr>
          <p:nvPr/>
        </p:nvSpPr>
        <p:spPr>
          <a:xfrm>
            <a:off x="289249" y="2146203"/>
            <a:ext cx="4236097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g=</a:t>
            </a:r>
            <a:r>
              <a:rPr lang="nb-NO" dirty="0" err="1"/>
              <a:t>exp</a:t>
            </a:r>
            <a:r>
              <a:rPr lang="nb-NO" dirty="0"/>
              <a:t>(-s), </a:t>
            </a:r>
            <a:r>
              <a:rPr lang="nb-NO" dirty="0" err="1"/>
              <a:t>gd</a:t>
            </a:r>
            <a:r>
              <a:rPr lang="nb-NO" dirty="0"/>
              <a:t>=1, </a:t>
            </a:r>
            <a:r>
              <a:rPr lang="nb-NO" dirty="0" err="1"/>
              <a:t>gm</a:t>
            </a:r>
            <a:r>
              <a:rPr lang="nb-NO" dirty="0"/>
              <a:t>=1</a:t>
            </a:r>
          </a:p>
          <a:p>
            <a:r>
              <a:rPr lang="nb-NO" dirty="0" err="1"/>
              <a:t>Cff</a:t>
            </a:r>
            <a:r>
              <a:rPr lang="nb-NO" dirty="0"/>
              <a:t>=-1</a:t>
            </a:r>
          </a:p>
          <a:p>
            <a:r>
              <a:rPr lang="nb-NO" dirty="0"/>
              <a:t>Pure I-controller </a:t>
            </a:r>
            <a:r>
              <a:rPr lang="nb-NO" dirty="0" err="1"/>
              <a:t>with</a:t>
            </a:r>
            <a:r>
              <a:rPr lang="nb-NO" dirty="0"/>
              <a:t> Ki=0.5 (SIMC)</a:t>
            </a:r>
          </a:p>
          <a:p>
            <a:r>
              <a:rPr lang="nb-NO" dirty="0"/>
              <a:t>B = (</a:t>
            </a:r>
            <a:r>
              <a:rPr lang="nb-NO" dirty="0" err="1"/>
              <a:t>cff</a:t>
            </a:r>
            <a:r>
              <a:rPr lang="nb-NO" dirty="0"/>
              <a:t>*g*</a:t>
            </a:r>
            <a:r>
              <a:rPr lang="nb-NO" dirty="0" err="1"/>
              <a:t>gdm</a:t>
            </a:r>
            <a:r>
              <a:rPr lang="nb-NO" dirty="0"/>
              <a:t> + </a:t>
            </a:r>
            <a:r>
              <a:rPr lang="nb-NO" dirty="0" err="1"/>
              <a:t>gd</a:t>
            </a:r>
            <a:r>
              <a:rPr lang="nb-NO" dirty="0"/>
              <a:t>)*</a:t>
            </a:r>
            <a:r>
              <a:rPr lang="nb-NO" dirty="0" err="1"/>
              <a:t>gm</a:t>
            </a:r>
            <a:r>
              <a:rPr lang="nb-NO" dirty="0"/>
              <a:t> = 1 - </a:t>
            </a:r>
            <a:r>
              <a:rPr lang="nb-NO" dirty="0" err="1"/>
              <a:t>exp</a:t>
            </a:r>
            <a:r>
              <a:rPr lang="nb-NO" dirty="0"/>
              <a:t>(-s)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4403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134" y="-711617"/>
            <a:ext cx="8412330" cy="77573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11116" y="786063"/>
            <a:ext cx="2540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Only</a:t>
            </a:r>
            <a:r>
              <a:rPr lang="nb-NO" dirty="0"/>
              <a:t> </a:t>
            </a:r>
            <a:r>
              <a:rPr lang="nb-NO" dirty="0" err="1"/>
              <a:t>Feedforward</a:t>
            </a:r>
            <a:r>
              <a:rPr lang="nb-NO" dirty="0"/>
              <a:t>, </a:t>
            </a:r>
            <a:r>
              <a:rPr lang="nb-NO" dirty="0" err="1"/>
              <a:t>C</a:t>
            </a:r>
            <a:r>
              <a:rPr lang="nb-NO" baseline="-25000" dirty="0" err="1"/>
              <a:t>ff</a:t>
            </a:r>
            <a:r>
              <a:rPr lang="nb-NO" dirty="0"/>
              <a:t>=-1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54253" y="658574"/>
            <a:ext cx="2711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Only</a:t>
            </a:r>
            <a:r>
              <a:rPr lang="nb-NO" dirty="0"/>
              <a:t> Feedback, C(s) = 0.5/s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0380" y="4473983"/>
            <a:ext cx="29885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Feedforward</a:t>
            </a:r>
            <a:r>
              <a:rPr lang="nb-NO" dirty="0"/>
              <a:t> + Feedback </a:t>
            </a:r>
          </a:p>
          <a:p>
            <a:r>
              <a:rPr lang="nb-NO" sz="1400" dirty="0"/>
              <a:t>(</a:t>
            </a:r>
            <a:r>
              <a:rPr lang="nb-NO" sz="1400" dirty="0" err="1"/>
              <a:t>get</a:t>
            </a:r>
            <a:r>
              <a:rPr lang="nb-NO" sz="1400" dirty="0"/>
              <a:t> «</a:t>
            </a:r>
            <a:r>
              <a:rPr lang="nb-NO" sz="1400" dirty="0" err="1"/>
              <a:t>overshoot</a:t>
            </a:r>
            <a:r>
              <a:rPr lang="nb-NO" sz="1400" dirty="0"/>
              <a:t>» </a:t>
            </a:r>
            <a:r>
              <a:rPr lang="nb-NO" sz="1400" dirty="0" err="1"/>
              <a:t>compared</a:t>
            </a:r>
            <a:r>
              <a:rPr lang="nb-NO" sz="1400" dirty="0"/>
              <a:t> to pure ff)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46916" y="4412427"/>
            <a:ext cx="2818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Feedforward</a:t>
            </a:r>
            <a:r>
              <a:rPr lang="nb-NO" dirty="0"/>
              <a:t> + Feedback + B</a:t>
            </a:r>
          </a:p>
          <a:p>
            <a:r>
              <a:rPr lang="nb-NO" dirty="0"/>
              <a:t>(</a:t>
            </a:r>
            <a:r>
              <a:rPr lang="nb-NO" dirty="0" err="1"/>
              <a:t>recovers</a:t>
            </a:r>
            <a:r>
              <a:rPr lang="nb-NO" dirty="0"/>
              <a:t> pure </a:t>
            </a:r>
            <a:r>
              <a:rPr lang="nb-NO" dirty="0" err="1"/>
              <a:t>feedforward</a:t>
            </a:r>
            <a:r>
              <a:rPr lang="nb-NO" dirty="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C46F0-EFCA-45BF-88EA-8A5250FC6C51}"/>
              </a:ext>
            </a:extLst>
          </p:cNvPr>
          <p:cNvSpPr txBox="1"/>
          <p:nvPr/>
        </p:nvSpPr>
        <p:spPr>
          <a:xfrm>
            <a:off x="316115" y="196909"/>
            <a:ext cx="1005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G(s) = e</a:t>
            </a:r>
            <a:r>
              <a:rPr lang="nb-NO" baseline="30000" dirty="0"/>
              <a:t>-s</a:t>
            </a:r>
          </a:p>
          <a:p>
            <a:r>
              <a:rPr lang="nb-NO" dirty="0" err="1"/>
              <a:t>G</a:t>
            </a:r>
            <a:r>
              <a:rPr lang="nb-NO" baseline="-25000" dirty="0" err="1"/>
              <a:t>d</a:t>
            </a:r>
            <a:r>
              <a:rPr lang="nb-NO" dirty="0"/>
              <a:t>=1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A01DDC-44CF-45F8-B7E4-3188B95496B8}"/>
              </a:ext>
            </a:extLst>
          </p:cNvPr>
          <p:cNvSpPr txBox="1"/>
          <p:nvPr/>
        </p:nvSpPr>
        <p:spPr>
          <a:xfrm>
            <a:off x="7991306" y="6199426"/>
            <a:ext cx="17616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/>
              <a:t>B = </a:t>
            </a:r>
            <a:r>
              <a:rPr lang="nb-NO" sz="1200" dirty="0" err="1"/>
              <a:t>c</a:t>
            </a:r>
            <a:r>
              <a:rPr lang="nb-NO" sz="1200" baseline="-25000" dirty="0" err="1"/>
              <a:t>ff</a:t>
            </a:r>
            <a:r>
              <a:rPr lang="nb-NO" sz="1200" dirty="0"/>
              <a:t>*g + </a:t>
            </a:r>
            <a:r>
              <a:rPr lang="nb-NO" sz="1200" dirty="0" err="1"/>
              <a:t>g</a:t>
            </a:r>
            <a:r>
              <a:rPr lang="nb-NO" sz="1200" baseline="-25000" dirty="0" err="1"/>
              <a:t>d</a:t>
            </a:r>
            <a:r>
              <a:rPr lang="nb-NO" sz="1200" dirty="0"/>
              <a:t> = 1 - e</a:t>
            </a:r>
            <a:r>
              <a:rPr lang="nb-NO" sz="1200" baseline="30000" dirty="0"/>
              <a:t>-s</a:t>
            </a:r>
            <a:endParaRPr lang="nb-NO" sz="1200" dirty="0"/>
          </a:p>
          <a:p>
            <a:r>
              <a:rPr lang="nb-NO" sz="1200" dirty="0"/>
              <a:t>Input C(s): e = y – y</a:t>
            </a:r>
            <a:r>
              <a:rPr lang="nb-NO" sz="1200" baseline="-25000" dirty="0"/>
              <a:t>s</a:t>
            </a:r>
            <a:r>
              <a:rPr lang="nb-NO" sz="1200" dirty="0"/>
              <a:t> + B d</a:t>
            </a:r>
          </a:p>
          <a:p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3951828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4E09AD-115E-4FE7-ABBB-3B7864D96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5205" y="628650"/>
            <a:ext cx="2845685" cy="376555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C8020E-C5D8-4F1F-A60B-8C5501AD28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72" y="1562100"/>
            <a:ext cx="2966482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8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572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Example of feedforward with B</vt:lpstr>
      <vt:lpstr>PowerPoint Presentation</vt:lpstr>
      <vt:lpstr>PowerPoint Presentation</vt:lpstr>
      <vt:lpstr>PowerPoint Presentation</vt:lpstr>
      <vt:lpstr>PowerPoint Presentation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feedforwad with B</dc:title>
  <dc:creator>Sigurd Skogestad</dc:creator>
  <cp:lastModifiedBy>Sigurd Skogestad</cp:lastModifiedBy>
  <cp:revision>8</cp:revision>
  <dcterms:created xsi:type="dcterms:W3CDTF">2016-11-23T18:03:55Z</dcterms:created>
  <dcterms:modified xsi:type="dcterms:W3CDTF">2022-02-03T23:02:58Z</dcterms:modified>
</cp:coreProperties>
</file>